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936" r:id="rId2"/>
    <p:sldId id="1012" r:id="rId3"/>
    <p:sldId id="1014" r:id="rId4"/>
    <p:sldId id="1018" r:id="rId5"/>
    <p:sldId id="1015" r:id="rId6"/>
    <p:sldId id="1017" r:id="rId7"/>
    <p:sldId id="938" r:id="rId8"/>
    <p:sldId id="968" r:id="rId9"/>
    <p:sldId id="970" r:id="rId10"/>
    <p:sldId id="972" r:id="rId11"/>
    <p:sldId id="969" r:id="rId12"/>
    <p:sldId id="973" r:id="rId13"/>
    <p:sldId id="941" r:id="rId14"/>
    <p:sldId id="942" r:id="rId15"/>
    <p:sldId id="945" r:id="rId16"/>
    <p:sldId id="947" r:id="rId17"/>
    <p:sldId id="946" r:id="rId18"/>
    <p:sldId id="948" r:id="rId19"/>
    <p:sldId id="949" r:id="rId20"/>
    <p:sldId id="950" r:id="rId21"/>
    <p:sldId id="951" r:id="rId22"/>
    <p:sldId id="908" r:id="rId23"/>
    <p:sldId id="839" r:id="rId24"/>
    <p:sldId id="903" r:id="rId25"/>
    <p:sldId id="1020" r:id="rId26"/>
    <p:sldId id="984" r:id="rId27"/>
    <p:sldId id="842" r:id="rId28"/>
    <p:sldId id="845" r:id="rId29"/>
    <p:sldId id="1009" r:id="rId30"/>
    <p:sldId id="1010" r:id="rId31"/>
    <p:sldId id="1008" r:id="rId32"/>
    <p:sldId id="849" r:id="rId33"/>
    <p:sldId id="850" r:id="rId34"/>
    <p:sldId id="851" r:id="rId35"/>
    <p:sldId id="852" r:id="rId36"/>
    <p:sldId id="853" r:id="rId37"/>
    <p:sldId id="854" r:id="rId38"/>
    <p:sldId id="904" r:id="rId39"/>
    <p:sldId id="860" r:id="rId40"/>
    <p:sldId id="955" r:id="rId41"/>
    <p:sldId id="957" r:id="rId42"/>
    <p:sldId id="919" r:id="rId43"/>
    <p:sldId id="960" r:id="rId44"/>
    <p:sldId id="864" r:id="rId45"/>
    <p:sldId id="865" r:id="rId46"/>
    <p:sldId id="918" r:id="rId47"/>
    <p:sldId id="838" r:id="rId48"/>
    <p:sldId id="1022" r:id="rId49"/>
    <p:sldId id="993" r:id="rId50"/>
    <p:sldId id="994" r:id="rId51"/>
    <p:sldId id="995" r:id="rId52"/>
    <p:sldId id="1023" r:id="rId53"/>
    <p:sldId id="1011" r:id="rId54"/>
    <p:sldId id="962" r:id="rId55"/>
    <p:sldId id="1024" r:id="rId56"/>
    <p:sldId id="1026" r:id="rId57"/>
    <p:sldId id="1027" r:id="rId58"/>
    <p:sldId id="1006" r:id="rId59"/>
    <p:sldId id="1007" r:id="rId60"/>
    <p:sldId id="1002" r:id="rId61"/>
    <p:sldId id="1003" r:id="rId62"/>
    <p:sldId id="1004" r:id="rId63"/>
    <p:sldId id="1005" r:id="rId64"/>
    <p:sldId id="1019" r:id="rId65"/>
    <p:sldId id="833" r:id="rId66"/>
    <p:sldId id="863" r:id="rId67"/>
    <p:sldId id="922" r:id="rId68"/>
    <p:sldId id="976" r:id="rId69"/>
    <p:sldId id="981" r:id="rId70"/>
    <p:sldId id="999" r:id="rId71"/>
    <p:sldId id="1000" r:id="rId72"/>
    <p:sldId id="1001" r:id="rId73"/>
    <p:sldId id="934" r:id="rId74"/>
    <p:sldId id="1028" r:id="rId75"/>
  </p:sldIdLst>
  <p:sldSz cx="9906000" cy="6858000" type="A4"/>
  <p:notesSz cx="6858000" cy="9144000"/>
  <p:defaultTextStyle>
    <a:defPPr>
      <a:defRPr lang="zh-CN"/>
    </a:defPPr>
    <a:lvl1pPr algn="l" rtl="0" fontAlgn="base">
      <a:spcBef>
        <a:spcPct val="0"/>
      </a:spcBef>
      <a:spcAft>
        <a:spcPct val="0"/>
      </a:spcAft>
      <a:defRPr sz="1600" i="1"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sz="1600" i="1"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sz="1600" i="1"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sz="1600" i="1"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sz="1600" i="1" kern="1200">
        <a:solidFill>
          <a:schemeClr val="tx1"/>
        </a:solidFill>
        <a:latin typeface="Times New Roman" pitchFamily="18" charset="0"/>
        <a:ea typeface="宋体" pitchFamily="2" charset="-122"/>
        <a:cs typeface="+mn-cs"/>
      </a:defRPr>
    </a:lvl5pPr>
    <a:lvl6pPr marL="2286000" algn="l" defTabSz="914400" rtl="0" eaLnBrk="1" latinLnBrk="0" hangingPunct="1">
      <a:defRPr sz="1600" i="1" kern="1200">
        <a:solidFill>
          <a:schemeClr val="tx1"/>
        </a:solidFill>
        <a:latin typeface="Times New Roman" pitchFamily="18" charset="0"/>
        <a:ea typeface="宋体" pitchFamily="2" charset="-122"/>
        <a:cs typeface="+mn-cs"/>
      </a:defRPr>
    </a:lvl6pPr>
    <a:lvl7pPr marL="2743200" algn="l" defTabSz="914400" rtl="0" eaLnBrk="1" latinLnBrk="0" hangingPunct="1">
      <a:defRPr sz="1600" i="1" kern="1200">
        <a:solidFill>
          <a:schemeClr val="tx1"/>
        </a:solidFill>
        <a:latin typeface="Times New Roman" pitchFamily="18" charset="0"/>
        <a:ea typeface="宋体" pitchFamily="2" charset="-122"/>
        <a:cs typeface="+mn-cs"/>
      </a:defRPr>
    </a:lvl7pPr>
    <a:lvl8pPr marL="3200400" algn="l" defTabSz="914400" rtl="0" eaLnBrk="1" latinLnBrk="0" hangingPunct="1">
      <a:defRPr sz="1600" i="1" kern="1200">
        <a:solidFill>
          <a:schemeClr val="tx1"/>
        </a:solidFill>
        <a:latin typeface="Times New Roman" pitchFamily="18" charset="0"/>
        <a:ea typeface="宋体" pitchFamily="2" charset="-122"/>
        <a:cs typeface="+mn-cs"/>
      </a:defRPr>
    </a:lvl8pPr>
    <a:lvl9pPr marL="3657600" algn="l" defTabSz="914400" rtl="0" eaLnBrk="1" latinLnBrk="0" hangingPunct="1">
      <a:defRPr sz="1600" i="1" kern="1200">
        <a:solidFill>
          <a:schemeClr val="tx1"/>
        </a:solidFill>
        <a:latin typeface="Times New Roman"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a:srgbClr val="FF00FF"/>
    <a:srgbClr val="0000FF"/>
    <a:srgbClr val="FF0000"/>
    <a:srgbClr val="0033CC"/>
    <a:srgbClr val="000000"/>
    <a:srgbClr val="E6E6E6"/>
    <a:srgbClr val="00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87" autoAdjust="0"/>
    <p:restoredTop sz="87882" autoAdjust="0"/>
  </p:normalViewPr>
  <p:slideViewPr>
    <p:cSldViewPr>
      <p:cViewPr varScale="1">
        <p:scale>
          <a:sx n="77" d="100"/>
          <a:sy n="77" d="100"/>
        </p:scale>
        <p:origin x="234" y="78"/>
      </p:cViewPr>
      <p:guideLst>
        <p:guide orient="horz" pos="2160"/>
        <p:guide pos="3120"/>
      </p:guideLst>
    </p:cSldViewPr>
  </p:slideViewPr>
  <p:outlineViewPr>
    <p:cViewPr>
      <p:scale>
        <a:sx n="33" d="100"/>
        <a:sy n="33" d="100"/>
      </p:scale>
      <p:origin x="0" y="2460"/>
    </p:cViewPr>
  </p:outlineViewPr>
  <p:notesTextViewPr>
    <p:cViewPr>
      <p:scale>
        <a:sx n="3" d="2"/>
        <a:sy n="3" d="2"/>
      </p:scale>
      <p:origin x="0" y="0"/>
    </p:cViewPr>
  </p:notesTextViewPr>
  <p:sorterViewPr>
    <p:cViewPr>
      <p:scale>
        <a:sx n="60" d="100"/>
        <a:sy n="60" d="100"/>
      </p:scale>
      <p:origin x="0" y="-36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smtClean="0">
                <a:latin typeface="Arial" charset="0"/>
              </a:defRPr>
            </a:lvl1pPr>
          </a:lstStyle>
          <a:p>
            <a:pPr>
              <a:defRPr/>
            </a:pPr>
            <a:endParaRPr lang="en-US" altLang="zh-CN"/>
          </a:p>
        </p:txBody>
      </p:sp>
      <p:sp>
        <p:nvSpPr>
          <p:cNvPr id="144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0" smtClean="0">
                <a:latin typeface="Arial" charset="0"/>
              </a:defRPr>
            </a:lvl1pPr>
          </a:lstStyle>
          <a:p>
            <a:pPr>
              <a:defRPr/>
            </a:pPr>
            <a:endParaRPr lang="en-US" altLang="zh-CN"/>
          </a:p>
        </p:txBody>
      </p:sp>
      <p:sp>
        <p:nvSpPr>
          <p:cNvPr id="553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p:spPr>
      </p:sp>
      <p:sp>
        <p:nvSpPr>
          <p:cNvPr id="144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44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smtClean="0">
                <a:latin typeface="Arial" charset="0"/>
              </a:defRPr>
            </a:lvl1pPr>
          </a:lstStyle>
          <a:p>
            <a:pPr>
              <a:defRPr/>
            </a:pPr>
            <a:endParaRPr lang="en-US" altLang="zh-CN"/>
          </a:p>
        </p:txBody>
      </p:sp>
      <p:sp>
        <p:nvSpPr>
          <p:cNvPr id="144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0" smtClean="0">
                <a:latin typeface="Arial" charset="0"/>
              </a:defRPr>
            </a:lvl1pPr>
          </a:lstStyle>
          <a:p>
            <a:pPr>
              <a:defRPr/>
            </a:pPr>
            <a:fld id="{7B9D3AFC-C320-4179-AEE6-815AC0DAB424}" type="slidenum">
              <a:rPr lang="en-US" altLang="zh-CN"/>
              <a:pPr>
                <a:defRPr/>
              </a:pPr>
              <a:t>‹#›</a:t>
            </a:fld>
            <a:endParaRPr lang="en-US" altLang="zh-CN"/>
          </a:p>
        </p:txBody>
      </p:sp>
    </p:spTree>
    <p:extLst>
      <p:ext uri="{BB962C8B-B14F-4D97-AF65-F5344CB8AC3E}">
        <p14:creationId xmlns:p14="http://schemas.microsoft.com/office/powerpoint/2010/main" val="38102252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3E8A3C6-5B02-40C9-A1E3-1396AA9CA5AC}" type="slidenum">
              <a:rPr lang="en-GB" smtClean="0"/>
              <a:pPr/>
              <a:t>1</a:t>
            </a:fld>
            <a:endParaRPr lang="en-GB"/>
          </a:p>
        </p:txBody>
      </p:sp>
      <p:sp>
        <p:nvSpPr>
          <p:cNvPr id="36867" name="Rectangle 2"/>
          <p:cNvSpPr>
            <a:spLocks noGrp="1" noRot="1" noChangeAspect="1" noChangeArrowheads="1" noTextEdit="1"/>
          </p:cNvSpPr>
          <p:nvPr>
            <p:ph type="sldImg"/>
          </p:nvPr>
        </p:nvSpPr>
        <p:spPr>
          <a:xfrm>
            <a:off x="952500" y="685800"/>
            <a:ext cx="4953000" cy="3429000"/>
          </a:xfrm>
          <a:ln/>
        </p:spPr>
      </p:sp>
      <p:sp>
        <p:nvSpPr>
          <p:cNvPr id="36868" name="Rectangle 3"/>
          <p:cNvSpPr>
            <a:spLocks noGrp="1" noChangeArrowheads="1"/>
          </p:cNvSpPr>
          <p:nvPr>
            <p:ph type="body" idx="1"/>
          </p:nvPr>
        </p:nvSpPr>
        <p:spPr>
          <a:noFill/>
          <a:ln/>
        </p:spPr>
        <p:txBody>
          <a:bodyPr/>
          <a:lstStyle/>
          <a:p>
            <a:r>
              <a:rPr lang="en-US" altLang="zh-CN" dirty="0"/>
              <a:t>Thank you</a:t>
            </a:r>
            <a:r>
              <a:rPr lang="zh-CN" altLang="en-US" dirty="0"/>
              <a:t> </a:t>
            </a:r>
            <a:r>
              <a:rPr lang="en-US" altLang="zh-CN" dirty="0"/>
              <a:t>all</a:t>
            </a:r>
            <a:r>
              <a:rPr lang="zh-CN" altLang="en-US" dirty="0"/>
              <a:t> </a:t>
            </a:r>
            <a:r>
              <a:rPr lang="en-US" altLang="zh-CN" dirty="0"/>
              <a:t>the</a:t>
            </a:r>
            <a:r>
              <a:rPr lang="zh-CN" altLang="en-US" dirty="0"/>
              <a:t> </a:t>
            </a:r>
            <a:r>
              <a:rPr lang="en-US" altLang="zh-CN" dirty="0"/>
              <a:t>members of the organization for giving me this opportunity, for which I have already learnt a lot since yesterday. I am excited to be involved in such a research, so I thought it is better that I let you know what my expertise is and what I have been working on</a:t>
            </a:r>
            <a:endParaRPr lang="en-GB" dirty="0"/>
          </a:p>
        </p:txBody>
      </p:sp>
    </p:spTree>
    <p:extLst>
      <p:ext uri="{BB962C8B-B14F-4D97-AF65-F5344CB8AC3E}">
        <p14:creationId xmlns:p14="http://schemas.microsoft.com/office/powerpoint/2010/main" val="2422696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Again, against the main streams view, I think the continental crust growth is not through active seafloor subduction, but through continental collisional magmatism, started from studying </a:t>
            </a:r>
            <a:r>
              <a:rPr lang="en-US" altLang="zh-CN" dirty="0" err="1"/>
              <a:t>rockd</a:t>
            </a:r>
            <a:r>
              <a:rPr lang="en-US" altLang="zh-CN" dirty="0"/>
              <a:t> in southern Tibet.</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13</a:t>
            </a:fld>
            <a:endParaRPr lang="en-US" altLang="zh-CN"/>
          </a:p>
        </p:txBody>
      </p:sp>
    </p:spTree>
    <p:extLst>
      <p:ext uri="{BB962C8B-B14F-4D97-AF65-F5344CB8AC3E}">
        <p14:creationId xmlns:p14="http://schemas.microsoft.com/office/powerpoint/2010/main" val="396508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far, the research by my students and myself, has shown support of my hypothesis through sampling and studying these syncollisional granitoids from Kunlun, Qilian, </a:t>
            </a:r>
            <a:r>
              <a:rPr lang="en-US" altLang="zh-CN" dirty="0" err="1"/>
              <a:t>Qinling</a:t>
            </a:r>
            <a:r>
              <a:rPr lang="en-US" altLang="zh-CN" dirty="0"/>
              <a:t> as well as southern Tibet, sampled the total length in excess of 6000 km. Out of the curiosity, we have also sampled and studies granitoids from eastern China, which led to the conclusion about the origin of the Chinese continental shelf.</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14</a:t>
            </a:fld>
            <a:endParaRPr lang="en-US" altLang="zh-CN"/>
          </a:p>
        </p:txBody>
      </p:sp>
    </p:spTree>
    <p:extLst>
      <p:ext uri="{BB962C8B-B14F-4D97-AF65-F5344CB8AC3E}">
        <p14:creationId xmlns:p14="http://schemas.microsoft.com/office/powerpoint/2010/main" val="1976920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am also using these stable isotopes on seafloor rocks to test some important hypotheses. In this lab, </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15</a:t>
            </a:fld>
            <a:endParaRPr lang="en-US" altLang="zh-CN"/>
          </a:p>
        </p:txBody>
      </p:sp>
    </p:spTree>
    <p:extLst>
      <p:ext uri="{BB962C8B-B14F-4D97-AF65-F5344CB8AC3E}">
        <p14:creationId xmlns:p14="http://schemas.microsoft.com/office/powerpoint/2010/main" val="238797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16</a:t>
            </a:fld>
            <a:endParaRPr lang="en-US" altLang="zh-CN"/>
          </a:p>
        </p:txBody>
      </p:sp>
    </p:spTree>
    <p:extLst>
      <p:ext uri="{BB962C8B-B14F-4D97-AF65-F5344CB8AC3E}">
        <p14:creationId xmlns:p14="http://schemas.microsoft.com/office/powerpoint/2010/main" val="353832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3E8A3C6-5B02-40C9-A1E3-1396AA9CA5AC}" type="slidenum">
              <a:rPr lang="en-GB" smtClean="0"/>
              <a:pPr/>
              <a:t>21</a:t>
            </a:fld>
            <a:endParaRPr lang="en-GB"/>
          </a:p>
        </p:txBody>
      </p:sp>
      <p:sp>
        <p:nvSpPr>
          <p:cNvPr id="36867" name="Rectangle 2"/>
          <p:cNvSpPr>
            <a:spLocks noGrp="1" noRot="1" noChangeAspect="1" noChangeArrowheads="1" noTextEdit="1"/>
          </p:cNvSpPr>
          <p:nvPr>
            <p:ph type="sldImg"/>
          </p:nvPr>
        </p:nvSpPr>
        <p:spPr>
          <a:xfrm>
            <a:off x="952500" y="685800"/>
            <a:ext cx="4953000" cy="3429000"/>
          </a:xfrm>
          <a:ln/>
        </p:spPr>
      </p:sp>
      <p:sp>
        <p:nvSpPr>
          <p:cNvPr id="36868" name="Rectangle 3"/>
          <p:cNvSpPr>
            <a:spLocks noGrp="1" noChangeArrowheads="1"/>
          </p:cNvSpPr>
          <p:nvPr>
            <p:ph type="body" idx="1"/>
          </p:nvPr>
        </p:nvSpPr>
        <p:spPr>
          <a:noFill/>
          <a:ln/>
        </p:spPr>
        <p:txBody>
          <a:bodyPr/>
          <a:lstStyle/>
          <a:p>
            <a:r>
              <a:rPr lang="zh-CN" altLang="en-US" dirty="0"/>
              <a:t>各位专家，各位领导，各位朋友，大家好！</a:t>
            </a:r>
            <a:endParaRPr lang="en-GB" dirty="0"/>
          </a:p>
        </p:txBody>
      </p:sp>
    </p:spTree>
    <p:extLst>
      <p:ext uri="{BB962C8B-B14F-4D97-AF65-F5344CB8AC3E}">
        <p14:creationId xmlns:p14="http://schemas.microsoft.com/office/powerpoint/2010/main" val="912616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i="0" dirty="0">
              <a:solidFill>
                <a:schemeClr val="bg1"/>
              </a:solidFill>
              <a:latin typeface="楷体" panose="02010609060101010101" pitchFamily="49" charset="-122"/>
              <a:ea typeface="楷体" panose="02010609060101010101" pitchFamily="49" charset="-122"/>
            </a:endParaRP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24</a:t>
            </a:fld>
            <a:endParaRPr lang="en-US" altLang="zh-CN"/>
          </a:p>
        </p:txBody>
      </p:sp>
    </p:spTree>
    <p:extLst>
      <p:ext uri="{BB962C8B-B14F-4D97-AF65-F5344CB8AC3E}">
        <p14:creationId xmlns:p14="http://schemas.microsoft.com/office/powerpoint/2010/main" val="1684607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a:solidFill>
                  <a:srgbClr val="FF0000"/>
                </a:solidFill>
              </a:rPr>
              <a:t>Modified from Ref. [22] to elaborate the crustal melting illustrated in (A) and to explain why the granitoids show no systematic variation in space and time (Figs. 2, 3, 4, 5). Fast trench retreat under gravity resulted in the three-layered structure: the paleo-Pacific slab left behind stagnantly in the mantle transition zone, the continental China lithosphere passively drifting eastward (the origin of continental drift as described in Ref. [22]) and the </a:t>
            </a:r>
            <a:r>
              <a:rPr lang="en-US" altLang="zh-CN" sz="1200" b="0" dirty="0" err="1">
                <a:solidFill>
                  <a:srgbClr val="FF0000"/>
                </a:solidFill>
              </a:rPr>
              <a:t>wedgesuction</a:t>
            </a:r>
            <a:r>
              <a:rPr lang="en-US" altLang="zh-CN" sz="1200" b="0" dirty="0">
                <a:solidFill>
                  <a:srgbClr val="FF0000"/>
                </a:solidFill>
              </a:rPr>
              <a:t> [18] induced asthenosphere convection. The slab-derived water in the form of incipient hydrous melt percolates upwards, metasomatizes the upper mantle, and weakens/converts the basal lithosphere into asthenosphere accompanied by melting of the </a:t>
            </a:r>
            <a:r>
              <a:rPr lang="en-US" altLang="zh-CN" sz="1200" b="0" dirty="0" err="1">
                <a:solidFill>
                  <a:srgbClr val="FF0000"/>
                </a:solidFill>
              </a:rPr>
              <a:t>beingconverted</a:t>
            </a:r>
            <a:r>
              <a:rPr lang="en-US" altLang="zh-CN" sz="1200" b="0" dirty="0">
                <a:solidFill>
                  <a:srgbClr val="FF0000"/>
                </a:solidFill>
              </a:rPr>
              <a:t> lithosphere/asthenosphere to produce basaltic melts. These melts rise and </a:t>
            </a:r>
            <a:r>
              <a:rPr lang="en-US" altLang="zh-CN" sz="1200" b="0" dirty="0" err="1">
                <a:solidFill>
                  <a:srgbClr val="FF0000"/>
                </a:solidFill>
              </a:rPr>
              <a:t>underplate</a:t>
            </a:r>
            <a:r>
              <a:rPr lang="en-US" altLang="zh-CN" sz="1200" b="0" dirty="0">
                <a:solidFill>
                  <a:srgbClr val="FF0000"/>
                </a:solidFill>
              </a:rPr>
              <a:t>/intrude the crust, causing crustal melting for the granitoids. That is, the crustal granitoid magmatism is ultimately determined by the transition-zone slab dehydration, i.e., where there is slab dehydration atop the transition zone there will be overlaying crustal melting. Because the slab is stagnant but the lithosphere with crust is moving, crustal melting occurs whenever and wherever it moves over the dehydrating slab in the transition zone. Hence, the age and location of a granitoid pluton is a surface/crustal expression of the dehydrating transition-zone slab at that time and in that location, thus giving no systematic granitoid distribution in time and space (Figs. 2, 3, 4, 5). </a:t>
            </a:r>
            <a:r>
              <a:rPr lang="en-US" altLang="zh-CN" sz="1200" dirty="0">
                <a:solidFill>
                  <a:srgbClr val="FF0000"/>
                </a:solidFill>
              </a:rPr>
              <a:t>"Note that because continental drift is passive response to trench retreat [22], the relative position of the “volcanic arc” immediately above the subduction zone will not change throughout of the life time of the subduction."</a:t>
            </a:r>
            <a:endParaRPr lang="zh-CN" altLang="en-US" sz="1200" dirty="0">
              <a:solidFill>
                <a:srgbClr val="FF0000"/>
              </a:solidFill>
            </a:endParaRPr>
          </a:p>
          <a:p>
            <a:endParaRPr lang="zh-CN" altLang="en-US" dirty="0"/>
          </a:p>
        </p:txBody>
      </p:sp>
      <p:sp>
        <p:nvSpPr>
          <p:cNvPr id="4" name="灯片编号占位符 3"/>
          <p:cNvSpPr>
            <a:spLocks noGrp="1"/>
          </p:cNvSpPr>
          <p:nvPr>
            <p:ph type="sldNum" sz="quarter" idx="10"/>
          </p:nvPr>
        </p:nvSpPr>
        <p:spPr/>
        <p:txBody>
          <a:bodyPr/>
          <a:lstStyle/>
          <a:p>
            <a:pPr>
              <a:defRPr/>
            </a:pPr>
            <a:fld id="{6D1AB1E8-3C1F-4078-8672-345D53F8EAD5}" type="slidenum">
              <a:rPr lang="en-GB" smtClean="0"/>
              <a:pPr>
                <a:defRPr/>
              </a:pPr>
              <a:t>31</a:t>
            </a:fld>
            <a:endParaRPr lang="en-GB"/>
          </a:p>
        </p:txBody>
      </p:sp>
    </p:spTree>
    <p:extLst>
      <p:ext uri="{BB962C8B-B14F-4D97-AF65-F5344CB8AC3E}">
        <p14:creationId xmlns:p14="http://schemas.microsoft.com/office/powerpoint/2010/main" val="211548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7B9D3AFC-C320-4179-AEE6-815AC0DAB424}" type="slidenum">
              <a:rPr lang="en-US" altLang="zh-CN" smtClean="0"/>
              <a:pPr>
                <a:defRPr/>
              </a:pPr>
              <a:t>35</a:t>
            </a:fld>
            <a:endParaRPr lang="en-US" altLang="zh-CN"/>
          </a:p>
        </p:txBody>
      </p:sp>
    </p:spTree>
    <p:extLst>
      <p:ext uri="{BB962C8B-B14F-4D97-AF65-F5344CB8AC3E}">
        <p14:creationId xmlns:p14="http://schemas.microsoft.com/office/powerpoint/2010/main" val="154808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0AE2E-3391-4FE1-A809-327C74A062E4}" type="slidenum">
              <a:rPr lang="zh-CN" altLang="en-US" smtClean="0"/>
              <a:t>44</a:t>
            </a:fld>
            <a:endParaRPr lang="zh-CN" altLang="en-US"/>
          </a:p>
        </p:txBody>
      </p:sp>
    </p:spTree>
    <p:extLst>
      <p:ext uri="{BB962C8B-B14F-4D97-AF65-F5344CB8AC3E}">
        <p14:creationId xmlns:p14="http://schemas.microsoft.com/office/powerpoint/2010/main" val="336864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0AE2E-3391-4FE1-A809-327C74A062E4}" type="slidenum">
              <a:rPr lang="zh-CN" altLang="en-US" smtClean="0"/>
              <a:t>45</a:t>
            </a:fld>
            <a:endParaRPr lang="zh-CN" altLang="en-US"/>
          </a:p>
        </p:txBody>
      </p:sp>
    </p:spTree>
    <p:extLst>
      <p:ext uri="{BB962C8B-B14F-4D97-AF65-F5344CB8AC3E}">
        <p14:creationId xmlns:p14="http://schemas.microsoft.com/office/powerpoint/2010/main" val="312839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pPr>
              <a:defRPr/>
            </a:pPr>
            <a:fld id="{7B9D3AFC-C320-4179-AEE6-815AC0DAB424}" type="slidenum">
              <a:rPr lang="en-US" altLang="zh-CN" smtClean="0"/>
              <a:pPr>
                <a:defRPr/>
              </a:pPr>
              <a:t>3</a:t>
            </a:fld>
            <a:endParaRPr lang="en-US" altLang="zh-CN"/>
          </a:p>
        </p:txBody>
      </p:sp>
    </p:spTree>
    <p:extLst>
      <p:ext uri="{BB962C8B-B14F-4D97-AF65-F5344CB8AC3E}">
        <p14:creationId xmlns:p14="http://schemas.microsoft.com/office/powerpoint/2010/main" val="1340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初步成果以可检验假说的形式投稿。</a:t>
            </a:r>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47</a:t>
            </a:fld>
            <a:endParaRPr lang="en-US" altLang="zh-CN"/>
          </a:p>
        </p:txBody>
      </p:sp>
    </p:spTree>
    <p:extLst>
      <p:ext uri="{BB962C8B-B14F-4D97-AF65-F5344CB8AC3E}">
        <p14:creationId xmlns:p14="http://schemas.microsoft.com/office/powerpoint/2010/main" val="3283773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990A8F-85AC-4987-B90C-A387896D82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3142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990A8F-85AC-4987-B90C-A387896D8267}" type="slidenum">
              <a:rPr lang="zh-CN" altLang="en-US" smtClean="0"/>
              <a:t>50</a:t>
            </a:fld>
            <a:endParaRPr lang="zh-CN" altLang="en-US"/>
          </a:p>
        </p:txBody>
      </p:sp>
    </p:spTree>
    <p:extLst>
      <p:ext uri="{BB962C8B-B14F-4D97-AF65-F5344CB8AC3E}">
        <p14:creationId xmlns:p14="http://schemas.microsoft.com/office/powerpoint/2010/main" val="367562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990A8F-85AC-4987-B90C-A387896D82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404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B7624-DF5D-403B-8122-D55882DDC7E9}" type="slidenum">
              <a:rPr lang="en-GB" altLang="en-US"/>
              <a:pPr/>
              <a:t>53</a:t>
            </a:fld>
            <a:endParaRPr lang="en-GB" alt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180353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i="0" dirty="0">
              <a:solidFill>
                <a:schemeClr val="bg1"/>
              </a:solidFill>
              <a:latin typeface="楷体" panose="02010609060101010101" pitchFamily="49" charset="-122"/>
              <a:ea typeface="楷体" panose="02010609060101010101" pitchFamily="49" charset="-122"/>
            </a:endParaRP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55</a:t>
            </a:fld>
            <a:endParaRPr lang="en-US" altLang="zh-CN"/>
          </a:p>
        </p:txBody>
      </p:sp>
    </p:spTree>
    <p:extLst>
      <p:ext uri="{BB962C8B-B14F-4D97-AF65-F5344CB8AC3E}">
        <p14:creationId xmlns:p14="http://schemas.microsoft.com/office/powerpoint/2010/main" val="2459601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sz="1200" b="1" i="0" dirty="0">
              <a:solidFill>
                <a:schemeClr val="bg1"/>
              </a:solidFill>
              <a:latin typeface="楷体" panose="02010609060101010101" pitchFamily="49" charset="-122"/>
              <a:ea typeface="楷体" panose="02010609060101010101" pitchFamily="49" charset="-122"/>
            </a:endParaRPr>
          </a:p>
          <a:p>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57</a:t>
            </a:fld>
            <a:endParaRPr lang="en-US" altLang="zh-CN"/>
          </a:p>
        </p:txBody>
      </p:sp>
    </p:spTree>
    <p:extLst>
      <p:ext uri="{BB962C8B-B14F-4D97-AF65-F5344CB8AC3E}">
        <p14:creationId xmlns:p14="http://schemas.microsoft.com/office/powerpoint/2010/main" val="2115789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3718B6A-3BBD-428D-A042-1A045260FE3B}" type="slidenum">
              <a:rPr lang="en-GB">
                <a:latin typeface="Arial" charset="0"/>
              </a:rPr>
              <a:pPr/>
              <a:t>58</a:t>
            </a:fld>
            <a:endParaRPr lang="en-GB">
              <a:latin typeface="Arial" charset="0"/>
            </a:endParaRPr>
          </a:p>
        </p:txBody>
      </p:sp>
      <p:sp>
        <p:nvSpPr>
          <p:cNvPr id="72707" name="Rectangle 2"/>
          <p:cNvSpPr>
            <a:spLocks noGrp="1" noRot="1" noChangeAspect="1" noChangeArrowheads="1" noTextEdit="1"/>
          </p:cNvSpPr>
          <p:nvPr>
            <p:ph type="sldImg"/>
          </p:nvPr>
        </p:nvSpPr>
        <p:spPr>
          <a:xfrm>
            <a:off x="952500" y="685800"/>
            <a:ext cx="4953000" cy="3429000"/>
          </a:xfrm>
          <a:ln/>
        </p:spPr>
      </p:sp>
      <p:sp>
        <p:nvSpPr>
          <p:cNvPr id="72708" name="Rectangle 3"/>
          <p:cNvSpPr>
            <a:spLocks noGrp="1" noChangeArrowheads="1"/>
          </p:cNvSpPr>
          <p:nvPr>
            <p:ph type="body" idx="1"/>
          </p:nvPr>
        </p:nvSpPr>
        <p:spPr>
          <a:noFill/>
          <a:ln/>
        </p:spPr>
        <p:txBody>
          <a:bodyPr/>
          <a:lstStyle/>
          <a:p>
            <a:pPr eaLnBrk="1" hangingPunct="1"/>
            <a:r>
              <a:rPr lang="zh-CN" altLang="en-US" dirty="0">
                <a:latin typeface="Arial" charset="0"/>
              </a:rPr>
              <a:t>这是全球在</a:t>
            </a:r>
            <a:r>
              <a:rPr lang="en-US" altLang="zh-CN" dirty="0">
                <a:latin typeface="Arial" charset="0"/>
              </a:rPr>
              <a:t>100</a:t>
            </a:r>
            <a:r>
              <a:rPr lang="zh-CN" altLang="en-US" dirty="0">
                <a:latin typeface="Arial" charset="0"/>
              </a:rPr>
              <a:t>和</a:t>
            </a:r>
            <a:r>
              <a:rPr lang="en-US" altLang="zh-CN" dirty="0">
                <a:latin typeface="Arial" charset="0"/>
              </a:rPr>
              <a:t>150</a:t>
            </a:r>
            <a:r>
              <a:rPr lang="zh-CN" altLang="en-US" dirty="0">
                <a:latin typeface="Arial" charset="0"/>
              </a:rPr>
              <a:t>公里深度的地震波速异常图。显然中国东部上地幔结构与典型大陆上地幔结构不同，但与大洋上地幔结构相同， 在减薄的岩石圈之下是地震波低速带（</a:t>
            </a:r>
            <a:r>
              <a:rPr lang="en-US" altLang="zh-CN" dirty="0">
                <a:latin typeface="Arial" charset="0"/>
              </a:rPr>
              <a:t>LVZ</a:t>
            </a:r>
            <a:r>
              <a:rPr lang="zh-CN" altLang="en-US" dirty="0">
                <a:latin typeface="Arial" charset="0"/>
              </a:rPr>
              <a:t>）。</a:t>
            </a:r>
          </a:p>
          <a:p>
            <a:pPr eaLnBrk="1" hangingPunct="1"/>
            <a:endParaRPr lang="en-GB" dirty="0">
              <a:latin typeface="Arial" charset="0"/>
            </a:endParaRPr>
          </a:p>
        </p:txBody>
      </p:sp>
    </p:spTree>
    <p:extLst>
      <p:ext uri="{BB962C8B-B14F-4D97-AF65-F5344CB8AC3E}">
        <p14:creationId xmlns:p14="http://schemas.microsoft.com/office/powerpoint/2010/main" val="404184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68F8CA60-4C26-42BB-A3AD-0C18043E1EB0}" type="slidenum">
              <a:rPr lang="en-GB">
                <a:latin typeface="Arial" charset="0"/>
              </a:rPr>
              <a:pPr/>
              <a:t>61</a:t>
            </a:fld>
            <a:endParaRPr lang="en-GB">
              <a:latin typeface="Arial" charset="0"/>
            </a:endParaRPr>
          </a:p>
        </p:txBody>
      </p:sp>
      <p:sp>
        <p:nvSpPr>
          <p:cNvPr id="97283" name="Rectangle 2"/>
          <p:cNvSpPr>
            <a:spLocks noGrp="1" noRot="1" noChangeAspect="1" noChangeArrowheads="1" noTextEdit="1"/>
          </p:cNvSpPr>
          <p:nvPr>
            <p:ph type="sldImg"/>
          </p:nvPr>
        </p:nvSpPr>
        <p:spPr>
          <a:xfrm>
            <a:off x="952500" y="685800"/>
            <a:ext cx="4953000" cy="3429000"/>
          </a:xfrm>
          <a:ln/>
        </p:spPr>
      </p:sp>
      <p:sp>
        <p:nvSpPr>
          <p:cNvPr id="972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en-US" sz="1200" b="0" i="0" dirty="0">
                <a:solidFill>
                  <a:srgbClr val="3333FF"/>
                </a:solidFill>
                <a:latin typeface="楷体" pitchFamily="49" charset="-122"/>
                <a:ea typeface="楷体" pitchFamily="49" charset="-122"/>
              </a:rPr>
              <a:t>这是“底部加水弱化导致岩石圈减薄”机制假说的基本思想</a:t>
            </a:r>
            <a:endParaRPr lang="en-US" sz="1200" b="0" i="0" dirty="0">
              <a:solidFill>
                <a:srgbClr val="3333FF"/>
              </a:solidFill>
              <a:latin typeface="楷体" pitchFamily="49" charset="-122"/>
              <a:ea typeface="楷体" pitchFamily="49" charset="-122"/>
            </a:endParaRPr>
          </a:p>
        </p:txBody>
      </p:sp>
    </p:spTree>
    <p:extLst>
      <p:ext uri="{BB962C8B-B14F-4D97-AF65-F5344CB8AC3E}">
        <p14:creationId xmlns:p14="http://schemas.microsoft.com/office/powerpoint/2010/main" val="5766949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今天我讲讲对黄海成因的认识。</a:t>
            </a:r>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65</a:t>
            </a:fld>
            <a:endParaRPr lang="en-US" altLang="zh-CN"/>
          </a:p>
        </p:txBody>
      </p:sp>
    </p:spTree>
    <p:extLst>
      <p:ext uri="{BB962C8B-B14F-4D97-AF65-F5344CB8AC3E}">
        <p14:creationId xmlns:p14="http://schemas.microsoft.com/office/powerpoint/2010/main" val="147130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C7BAABA-0893-4646-8DE2-8CB5DA946A83}" type="slidenum">
              <a:rPr lang="en-GB">
                <a:latin typeface="Arial" charset="0"/>
              </a:rPr>
              <a:pPr/>
              <a:t>6</a:t>
            </a:fld>
            <a:endParaRPr lang="en-GB">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GB">
              <a:latin typeface="Arial" charset="0"/>
            </a:endParaRPr>
          </a:p>
        </p:txBody>
      </p:sp>
    </p:spTree>
    <p:extLst>
      <p:ext uri="{BB962C8B-B14F-4D97-AF65-F5344CB8AC3E}">
        <p14:creationId xmlns:p14="http://schemas.microsoft.com/office/powerpoint/2010/main" val="1039743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0AE2E-3391-4FE1-A809-327C74A062E4}" type="slidenum">
              <a:rPr lang="zh-CN" altLang="en-US" smtClean="0"/>
              <a:t>66</a:t>
            </a:fld>
            <a:endParaRPr lang="zh-CN" altLang="en-US"/>
          </a:p>
        </p:txBody>
      </p:sp>
    </p:spTree>
    <p:extLst>
      <p:ext uri="{BB962C8B-B14F-4D97-AF65-F5344CB8AC3E}">
        <p14:creationId xmlns:p14="http://schemas.microsoft.com/office/powerpoint/2010/main" val="3208462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67</a:t>
            </a:fld>
            <a:endParaRPr lang="en-US" altLang="zh-CN"/>
          </a:p>
        </p:txBody>
      </p:sp>
    </p:spTree>
    <p:extLst>
      <p:ext uri="{BB962C8B-B14F-4D97-AF65-F5344CB8AC3E}">
        <p14:creationId xmlns:p14="http://schemas.microsoft.com/office/powerpoint/2010/main" val="1858281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zh-CN" altLang="en-US" dirty="0"/>
          </a:p>
        </p:txBody>
      </p:sp>
      <p:sp>
        <p:nvSpPr>
          <p:cNvPr id="4" name="Slide Number Placeholder 3"/>
          <p:cNvSpPr>
            <a:spLocks noGrp="1"/>
          </p:cNvSpPr>
          <p:nvPr>
            <p:ph type="sldNum" sz="quarter" idx="10"/>
          </p:nvPr>
        </p:nvSpPr>
        <p:spPr/>
        <p:txBody>
          <a:bodyPr/>
          <a:lstStyle/>
          <a:p>
            <a:pPr>
              <a:defRPr/>
            </a:pPr>
            <a:fld id="{7B9D3AFC-C320-4179-AEE6-815AC0DAB424}" type="slidenum">
              <a:rPr lang="en-US" altLang="zh-CN" smtClean="0"/>
              <a:pPr>
                <a:defRPr/>
              </a:pPr>
              <a:t>68</a:t>
            </a:fld>
            <a:endParaRPr lang="en-US" altLang="zh-CN"/>
          </a:p>
        </p:txBody>
      </p:sp>
    </p:spTree>
    <p:extLst>
      <p:ext uri="{BB962C8B-B14F-4D97-AF65-F5344CB8AC3E}">
        <p14:creationId xmlns:p14="http://schemas.microsoft.com/office/powerpoint/2010/main" val="421317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3264DD-2F10-4C28-8EF2-B607155CC102}" type="slidenum">
              <a:rPr lang="en-GB" altLang="en-US"/>
              <a:pPr/>
              <a:t>70</a:t>
            </a:fld>
            <a:endParaRPr lang="en-GB" alt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2996834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FA125A-1BEF-4FD2-90F4-F130689E1257}" type="slidenum">
              <a:rPr lang="en-GB" altLang="en-US"/>
              <a:pPr/>
              <a:t>71</a:t>
            </a:fld>
            <a:endParaRPr lang="en-GB" alt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258479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280909-F816-4E5D-9D98-592E3113C4CE}" type="slidenum">
              <a:rPr lang="en-GB" altLang="en-US"/>
              <a:pPr/>
              <a:t>72</a:t>
            </a:fld>
            <a:endParaRPr lang="en-GB" alt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1846392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D1AB1E8-3C1F-4078-8672-345D53F8EAD5}" type="slidenum">
              <a:rPr lang="en-GB" smtClean="0"/>
              <a:pPr>
                <a:defRPr/>
              </a:pPr>
              <a:t>74</a:t>
            </a:fld>
            <a:endParaRPr lang="en-GB"/>
          </a:p>
        </p:txBody>
      </p:sp>
    </p:spTree>
    <p:extLst>
      <p:ext uri="{BB962C8B-B14F-4D97-AF65-F5344CB8AC3E}">
        <p14:creationId xmlns:p14="http://schemas.microsoft.com/office/powerpoint/2010/main" val="2888909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am a geologist and studying rocks using chemistry, physics, geology and advanced instrumentation</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7</a:t>
            </a:fld>
            <a:endParaRPr lang="en-US" altLang="zh-CN"/>
          </a:p>
        </p:txBody>
      </p:sp>
    </p:spTree>
    <p:extLst>
      <p:ext uri="{BB962C8B-B14F-4D97-AF65-F5344CB8AC3E}">
        <p14:creationId xmlns:p14="http://schemas.microsoft.com/office/powerpoint/2010/main" val="364708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 the last 15 years I have been studying global seafloor rocks and their geodynamic significance.</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8</a:t>
            </a:fld>
            <a:endParaRPr lang="en-US" altLang="zh-CN"/>
          </a:p>
        </p:txBody>
      </p:sp>
    </p:spTree>
    <p:extLst>
      <p:ext uri="{BB962C8B-B14F-4D97-AF65-F5344CB8AC3E}">
        <p14:creationId xmlns:p14="http://schemas.microsoft.com/office/powerpoint/2010/main" val="2064873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38FE0EE4-F141-4FD4-86B3-94DFEC942BC3}" type="slidenum">
              <a:rPr lang="en-GB" smtClean="0"/>
              <a:pPr/>
              <a:t>9</a:t>
            </a:fld>
            <a:endParaRPr lang="en-GB"/>
          </a:p>
        </p:txBody>
      </p:sp>
      <p:sp>
        <p:nvSpPr>
          <p:cNvPr id="70659" name="Rectangle 2"/>
          <p:cNvSpPr>
            <a:spLocks noGrp="1" noRot="1" noChangeAspect="1" noChangeArrowheads="1" noTextEdit="1"/>
          </p:cNvSpPr>
          <p:nvPr>
            <p:ph type="sldImg"/>
          </p:nvPr>
        </p:nvSpPr>
        <p:spPr>
          <a:xfrm>
            <a:off x="779463" y="768350"/>
            <a:ext cx="5540375" cy="3836988"/>
          </a:xfrm>
          <a:ln/>
        </p:spPr>
      </p:sp>
      <p:sp>
        <p:nvSpPr>
          <p:cNvPr id="70660" name="Rectangle 3"/>
          <p:cNvSpPr>
            <a:spLocks noGrp="1" noChangeArrowheads="1"/>
          </p:cNvSpPr>
          <p:nvPr>
            <p:ph type="body" idx="1"/>
          </p:nvPr>
        </p:nvSpPr>
        <p:spPr>
          <a:noFill/>
          <a:ln/>
        </p:spPr>
        <p:txBody>
          <a:bodyPr/>
          <a:lstStyle/>
          <a:p>
            <a:pPr eaLnBrk="1" hangingPunct="1"/>
            <a:r>
              <a:rPr lang="en-GB" dirty="0"/>
              <a:t>I have also been studying global ocean island basalts of mantle plume origin</a:t>
            </a:r>
          </a:p>
        </p:txBody>
      </p:sp>
    </p:spTree>
    <p:extLst>
      <p:ext uri="{BB962C8B-B14F-4D97-AF65-F5344CB8AC3E}">
        <p14:creationId xmlns:p14="http://schemas.microsoft.com/office/powerpoint/2010/main" val="417428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have also been studying subduction zone processes, including testing a geologically testable hypothesis on subduction initiation, which is one of the unresolved big problems in Earth Science</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10</a:t>
            </a:fld>
            <a:endParaRPr lang="en-US" altLang="zh-CN"/>
          </a:p>
        </p:txBody>
      </p:sp>
    </p:spTree>
    <p:extLst>
      <p:ext uri="{BB962C8B-B14F-4D97-AF65-F5344CB8AC3E}">
        <p14:creationId xmlns:p14="http://schemas.microsoft.com/office/powerpoint/2010/main" val="1593706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Some of my new perspectives on plate tectonics have been summarized in this paper in terms of plain geological language.</a:t>
            </a:r>
            <a:endParaRPr lang="zh-CN" altLang="en-US" dirty="0"/>
          </a:p>
        </p:txBody>
      </p:sp>
      <p:sp>
        <p:nvSpPr>
          <p:cNvPr id="4" name="灯片编号占位符 3"/>
          <p:cNvSpPr>
            <a:spLocks noGrp="1"/>
          </p:cNvSpPr>
          <p:nvPr>
            <p:ph type="sldNum" sz="quarter" idx="10"/>
          </p:nvPr>
        </p:nvSpPr>
        <p:spPr/>
        <p:txBody>
          <a:bodyPr/>
          <a:lstStyle/>
          <a:p>
            <a:pPr>
              <a:defRPr/>
            </a:pPr>
            <a:fld id="{7B9D3AFC-C320-4179-AEE6-815AC0DAB424}" type="slidenum">
              <a:rPr lang="en-US" altLang="zh-CN" smtClean="0"/>
              <a:pPr>
                <a:defRPr/>
              </a:pPr>
              <a:t>11</a:t>
            </a:fld>
            <a:endParaRPr lang="en-US" altLang="zh-CN"/>
          </a:p>
        </p:txBody>
      </p:sp>
    </p:spTree>
    <p:extLst>
      <p:ext uri="{BB962C8B-B14F-4D97-AF65-F5344CB8AC3E}">
        <p14:creationId xmlns:p14="http://schemas.microsoft.com/office/powerpoint/2010/main" val="324211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Against the main stream, I feel the popular view on Lunar process may be incorrect, so I used this title.</a:t>
            </a:r>
          </a:p>
        </p:txBody>
      </p:sp>
      <p:sp>
        <p:nvSpPr>
          <p:cNvPr id="4" name="灯片编号占位符 3"/>
          <p:cNvSpPr>
            <a:spLocks noGrp="1"/>
          </p:cNvSpPr>
          <p:nvPr>
            <p:ph type="sldNum" sz="quarter" idx="10"/>
          </p:nvPr>
        </p:nvSpPr>
        <p:spPr/>
        <p:txBody>
          <a:bodyPr/>
          <a:lstStyle/>
          <a:p>
            <a:fld id="{AEADEEE3-468D-4979-B306-28ACC071402B}" type="slidenum">
              <a:rPr lang="en-GB" smtClean="0"/>
              <a:pPr/>
              <a:t>12</a:t>
            </a:fld>
            <a:endParaRPr lang="en-GB"/>
          </a:p>
        </p:txBody>
      </p:sp>
    </p:spTree>
    <p:extLst>
      <p:ext uri="{BB962C8B-B14F-4D97-AF65-F5344CB8AC3E}">
        <p14:creationId xmlns:p14="http://schemas.microsoft.com/office/powerpoint/2010/main" val="193301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7"/>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4606EDA-C1D9-4784-AA57-76EE02AA5F78}"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8FBA6C7-2668-4853-841F-7C13854216C5}" type="slidenum">
              <a:rPr lang="en-US" altLang="zh-CN"/>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0"/>
            <a:ext cx="22288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0"/>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4A4F26C-E9AC-47A0-9CF4-ADBAFD72BF08}" type="slidenum">
              <a:rPr lang="en-US" altLang="zh-CN"/>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274640"/>
            <a:ext cx="89154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E39A6C8-587E-4728-BE82-DA742D78DBF3}"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4074"/>
          <a:stretch/>
        </p:blipFill>
        <p:spPr>
          <a:xfrm>
            <a:off x="8488892" y="151125"/>
            <a:ext cx="1289165" cy="989964"/>
          </a:xfrm>
          <a:prstGeom prst="rect">
            <a:avLst/>
          </a:prstGeom>
        </p:spPr>
      </p:pic>
    </p:spTree>
    <p:extLst>
      <p:ext uri="{BB962C8B-B14F-4D97-AF65-F5344CB8AC3E}">
        <p14:creationId xmlns:p14="http://schemas.microsoft.com/office/powerpoint/2010/main" val="369612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7B386F2-0174-472A-AE1C-2C787A042C98}" type="slidenum">
              <a:rPr lang="en-US" altLang="zh-CN"/>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2"/>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B4D3013-F38D-4133-B445-2D5680BFE729}" type="slidenum">
              <a:rPr lang="en-US" altLang="zh-CN"/>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2"/>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2D72F729-BB60-4E80-896B-1A9AF124992E}" type="slidenum">
              <a:rPr lang="en-US" altLang="zh-CN"/>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7FDD4120-2413-4B4E-B571-44F5C6DB9DF8}" type="slidenum">
              <a:rPr lang="en-US" altLang="zh-CN"/>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251C8B5-B3EA-438D-9BD8-148D817683C7}" type="slidenum">
              <a:rPr lang="en-US" altLang="zh-CN"/>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154F370-AE96-4D64-8B02-E153DBB8B992}" type="slidenum">
              <a:rPr lang="en-US" altLang="zh-CN"/>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1"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DDC52EA-CBF2-4368-8098-6DDEC6D1BEC7}" type="slidenum">
              <a:rPr lang="en-US" altLang="zh-CN"/>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BC69027-4C5D-4496-8D56-5FFC2814DF83}"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Rectangle 3"/>
          <p:cNvSpPr>
            <a:spLocks noGrp="1" noChangeArrowheads="1"/>
          </p:cNvSpPr>
          <p:nvPr>
            <p:ph type="body" idx="1"/>
          </p:nvPr>
        </p:nvSpPr>
        <p:spPr bwMode="auto">
          <a:xfrm>
            <a:off x="495300" y="1600202"/>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smtClean="0">
                <a:latin typeface="+mn-lt"/>
              </a:defRPr>
            </a:lvl1pPr>
          </a:lstStyle>
          <a:p>
            <a:pPr>
              <a:defRPr/>
            </a:pPr>
            <a:endParaRPr lang="en-US" altLang="zh-CN"/>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smtClean="0">
                <a:latin typeface="+mn-lt"/>
              </a:defRPr>
            </a:lvl1pPr>
          </a:lstStyle>
          <a:p>
            <a:pPr>
              <a:defRPr/>
            </a:pPr>
            <a:endParaRPr lang="en-US" altLang="zh-CN"/>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smtClean="0">
                <a:latin typeface="+mn-lt"/>
              </a:defRPr>
            </a:lvl1pPr>
          </a:lstStyle>
          <a:p>
            <a:pPr>
              <a:defRPr/>
            </a:pPr>
            <a:fld id="{BD9F164D-A6D3-48BD-89AE-8B599AC74627}"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hyperlink" Target="http://earthquake.usgs.gov/data/slab/map/"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8.jpeg"/><Relationship Id="rId18" Type="http://schemas.openxmlformats.org/officeDocument/2006/relationships/image" Target="../media/image42.jpeg"/><Relationship Id="rId26" Type="http://schemas.microsoft.com/office/2007/relationships/hdphoto" Target="../media/hdphoto9.wdp"/><Relationship Id="rId3" Type="http://schemas.openxmlformats.org/officeDocument/2006/relationships/image" Target="../media/image33.jpeg"/><Relationship Id="rId21" Type="http://schemas.microsoft.com/office/2007/relationships/hdphoto" Target="../media/hdphoto8.wdp"/><Relationship Id="rId7" Type="http://schemas.openxmlformats.org/officeDocument/2006/relationships/image" Target="../media/image35.jpeg"/><Relationship Id="rId12" Type="http://schemas.microsoft.com/office/2007/relationships/hdphoto" Target="../media/hdphoto5.wdp"/><Relationship Id="rId17" Type="http://schemas.openxmlformats.org/officeDocument/2006/relationships/image" Target="../media/image41.jpeg"/><Relationship Id="rId25" Type="http://schemas.openxmlformats.org/officeDocument/2006/relationships/image" Target="../media/image47.jpeg"/><Relationship Id="rId2" Type="http://schemas.openxmlformats.org/officeDocument/2006/relationships/image" Target="../media/image32.jpeg"/><Relationship Id="rId16" Type="http://schemas.openxmlformats.org/officeDocument/2006/relationships/image" Target="../media/image40.jpeg"/><Relationship Id="rId20" Type="http://schemas.openxmlformats.org/officeDocument/2006/relationships/image" Target="../media/image43.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7.jpeg"/><Relationship Id="rId24" Type="http://schemas.openxmlformats.org/officeDocument/2006/relationships/image" Target="../media/image46.jpeg"/><Relationship Id="rId5" Type="http://schemas.openxmlformats.org/officeDocument/2006/relationships/image" Target="../media/image34.jpeg"/><Relationship Id="rId15" Type="http://schemas.microsoft.com/office/2007/relationships/hdphoto" Target="../media/hdphoto6.wdp"/><Relationship Id="rId23" Type="http://schemas.openxmlformats.org/officeDocument/2006/relationships/image" Target="../media/image45.jpeg"/><Relationship Id="rId10" Type="http://schemas.microsoft.com/office/2007/relationships/hdphoto" Target="../media/hdphoto4.wdp"/><Relationship Id="rId19"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36.jpeg"/><Relationship Id="rId14" Type="http://schemas.openxmlformats.org/officeDocument/2006/relationships/image" Target="../media/image39.jpeg"/><Relationship Id="rId22"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wmf"/></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4.emf"/><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5.gif"/></Relationships>
</file>

<file path=ppt/slides/_rels/slide58.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0.emf"/></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3.xml"/><Relationship Id="rId7" Type="http://schemas.openxmlformats.org/officeDocument/2006/relationships/image" Target="../media/image11.e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emf"/><Relationship Id="rId4" Type="http://schemas.openxmlformats.org/officeDocument/2006/relationships/oleObject" Target="../embeddings/oleObject1.bin"/><Relationship Id="rId9" Type="http://schemas.openxmlformats.org/officeDocument/2006/relationships/image" Target="../media/image13.wmf"/></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34.xml"/><Relationship Id="rId7" Type="http://schemas.openxmlformats.org/officeDocument/2006/relationships/image" Target="../media/image11.e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10.emf"/><Relationship Id="rId4" Type="http://schemas.openxmlformats.org/officeDocument/2006/relationships/oleObject" Target="../embeddings/oleObject5.bin"/><Relationship Id="rId9" Type="http://schemas.openxmlformats.org/officeDocument/2006/relationships/image" Target="../media/image13.wmf"/></Relationships>
</file>

<file path=ppt/slides/_rels/slide7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notesSlide" Target="../notesSlides/notesSlide35.xml"/><Relationship Id="rId7" Type="http://schemas.openxmlformats.org/officeDocument/2006/relationships/image" Target="../media/image11.emf"/><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0.emf"/><Relationship Id="rId4" Type="http://schemas.openxmlformats.org/officeDocument/2006/relationships/oleObject" Target="../embeddings/oleObject7.bin"/><Relationship Id="rId9" Type="http://schemas.openxmlformats.org/officeDocument/2006/relationships/image" Target="../media/image13.wmf"/></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Text Box 3"/>
          <p:cNvSpPr txBox="1">
            <a:spLocks noChangeArrowheads="1"/>
          </p:cNvSpPr>
          <p:nvPr/>
        </p:nvSpPr>
        <p:spPr bwMode="auto">
          <a:xfrm>
            <a:off x="3298606" y="2590801"/>
            <a:ext cx="3308791" cy="830997"/>
          </a:xfrm>
          <a:prstGeom prst="rect">
            <a:avLst/>
          </a:prstGeom>
          <a:noFill/>
          <a:ln w="9525">
            <a:noFill/>
            <a:miter lim="800000"/>
            <a:headEnd/>
            <a:tailEnd/>
          </a:ln>
          <a:effectLst/>
        </p:spPr>
        <p:txBody>
          <a:bodyPr wrap="none">
            <a:spAutoFit/>
          </a:bodyPr>
          <a:lstStyle/>
          <a:p>
            <a:pPr algn="ctr" eaLnBrk="1" hangingPunct="1">
              <a:defRPr/>
            </a:pPr>
            <a:r>
              <a:rPr lang="en-US" sz="4800" b="1" i="0" dirty="0">
                <a:solidFill>
                  <a:srgbClr val="C00000"/>
                </a:solidFill>
                <a:effectLst>
                  <a:outerShdw blurRad="38100" dist="38100" dir="2700000" algn="tl">
                    <a:srgbClr val="000000">
                      <a:alpha val="43137"/>
                    </a:srgbClr>
                  </a:outerShdw>
                </a:effectLst>
                <a:latin typeface="Script MT Bold" panose="03040602040607080904" pitchFamily="66" charset="0"/>
                <a:ea typeface="楷体" pitchFamily="49" charset="-122"/>
                <a:cs typeface="Times New Roman" pitchFamily="18" charset="0"/>
              </a:rPr>
              <a:t>Yaoling Niu</a:t>
            </a:r>
          </a:p>
        </p:txBody>
      </p:sp>
      <p:grpSp>
        <p:nvGrpSpPr>
          <p:cNvPr id="3" name="Group 4"/>
          <p:cNvGrpSpPr>
            <a:grpSpLocks/>
          </p:cNvGrpSpPr>
          <p:nvPr/>
        </p:nvGrpSpPr>
        <p:grpSpPr bwMode="auto">
          <a:xfrm>
            <a:off x="1342627" y="3657600"/>
            <a:ext cx="7220749" cy="1600200"/>
            <a:chOff x="507" y="3267"/>
            <a:chExt cx="4548" cy="1008"/>
          </a:xfrm>
        </p:grpSpPr>
        <p:pic>
          <p:nvPicPr>
            <p:cNvPr id="3081" name="Picture 5"/>
            <p:cNvPicPr>
              <a:picLocks noChangeAspect="1" noChangeArrowheads="1"/>
            </p:cNvPicPr>
            <p:nvPr/>
          </p:nvPicPr>
          <p:blipFill>
            <a:blip r:embed="rId3" cstate="print"/>
            <a:srcRect/>
            <a:stretch>
              <a:fillRect/>
            </a:stretch>
          </p:blipFill>
          <p:spPr bwMode="auto">
            <a:xfrm>
              <a:off x="507" y="3383"/>
              <a:ext cx="1776" cy="776"/>
            </a:xfrm>
            <a:prstGeom prst="rect">
              <a:avLst/>
            </a:prstGeom>
            <a:noFill/>
            <a:ln w="9525">
              <a:noFill/>
              <a:miter lim="800000"/>
              <a:headEnd/>
              <a:tailEnd/>
            </a:ln>
          </p:spPr>
        </p:pic>
        <p:pic>
          <p:nvPicPr>
            <p:cNvPr id="3082" name="Picture 6"/>
            <p:cNvPicPr>
              <a:picLocks noChangeAspect="1" noChangeArrowheads="1"/>
            </p:cNvPicPr>
            <p:nvPr/>
          </p:nvPicPr>
          <p:blipFill>
            <a:blip r:embed="rId4" cstate="print"/>
            <a:srcRect/>
            <a:stretch>
              <a:fillRect/>
            </a:stretch>
          </p:blipFill>
          <p:spPr bwMode="auto">
            <a:xfrm>
              <a:off x="4059" y="3267"/>
              <a:ext cx="996" cy="1008"/>
            </a:xfrm>
            <a:prstGeom prst="rect">
              <a:avLst/>
            </a:prstGeom>
            <a:noFill/>
            <a:ln w="9525">
              <a:noFill/>
              <a:miter lim="800000"/>
              <a:headEnd/>
              <a:tailEnd/>
            </a:ln>
          </p:spPr>
        </p:pic>
      </p:grpSp>
      <p:pic>
        <p:nvPicPr>
          <p:cNvPr id="12" name="Picture 1"/>
          <p:cNvPicPr/>
          <p:nvPr/>
        </p:nvPicPr>
        <p:blipFill>
          <a:blip r:embed="rId5" cstate="print"/>
          <a:srcRect/>
          <a:stretch>
            <a:fillRect/>
          </a:stretch>
        </p:blipFill>
        <p:spPr bwMode="auto">
          <a:xfrm>
            <a:off x="1374710" y="5433354"/>
            <a:ext cx="7029450" cy="1294520"/>
          </a:xfrm>
          <a:prstGeom prst="rect">
            <a:avLst/>
          </a:prstGeom>
          <a:noFill/>
          <a:ln w="9525">
            <a:noFill/>
            <a:miter lim="800000"/>
            <a:headEnd/>
            <a:tailEnd/>
          </a:ln>
        </p:spPr>
      </p:pic>
      <p:sp>
        <p:nvSpPr>
          <p:cNvPr id="4" name="矩形 3"/>
          <p:cNvSpPr/>
          <p:nvPr/>
        </p:nvSpPr>
        <p:spPr>
          <a:xfrm>
            <a:off x="0" y="2312"/>
            <a:ext cx="9906000" cy="2554545"/>
          </a:xfrm>
          <a:prstGeom prst="rect">
            <a:avLst/>
          </a:prstGeom>
          <a:solidFill>
            <a:schemeClr val="tx1"/>
          </a:solidFill>
        </p:spPr>
        <p:txBody>
          <a:bodyPr wrap="square">
            <a:spAutoFit/>
          </a:bodyPr>
          <a:lstStyle/>
          <a:p>
            <a:pPr algn="ctr">
              <a:spcAft>
                <a:spcPts val="0"/>
              </a:spcAft>
            </a:pPr>
            <a:endParaRPr lang="en-US" sz="3200" b="1" i="0" dirty="0">
              <a:solidFill>
                <a:srgbClr val="FF0000"/>
              </a:solidFill>
              <a:ea typeface="MS PGothic" panose="020B0600070205080204" pitchFamily="34" charset="-128"/>
            </a:endParaRPr>
          </a:p>
          <a:p>
            <a:pPr algn="ctr">
              <a:spcAft>
                <a:spcPts val="0"/>
              </a:spcAft>
            </a:pPr>
            <a:r>
              <a:rPr lang="en-US" sz="3200" b="1" i="0" dirty="0">
                <a:solidFill>
                  <a:srgbClr val="66FFFF"/>
                </a:solidFill>
                <a:ea typeface="MS PGothic" panose="020B0600070205080204" pitchFamily="34" charset="-128"/>
              </a:rPr>
              <a:t>The Origin of the Chinese Continental Shelf Beneath East China Sea &amp; South China Sea</a:t>
            </a:r>
          </a:p>
          <a:p>
            <a:pPr algn="ctr">
              <a:spcAft>
                <a:spcPts val="0"/>
              </a:spcAft>
            </a:pPr>
            <a:r>
              <a:rPr lang="en-US" sz="3200" b="1" i="0" dirty="0">
                <a:solidFill>
                  <a:schemeClr val="bg1"/>
                </a:solidFill>
                <a:ea typeface="MS PGothic" panose="020B0600070205080204" pitchFamily="34" charset="-128"/>
              </a:rPr>
              <a:t>[</a:t>
            </a:r>
            <a:r>
              <a:rPr lang="en-US" sz="3200" b="1" i="0" dirty="0">
                <a:solidFill>
                  <a:srgbClr val="FFFF00"/>
                </a:solidFill>
                <a:ea typeface="MS PGothic" panose="020B0600070205080204" pitchFamily="34" charset="-128"/>
              </a:rPr>
              <a:t>The origin of the Yellow Sea</a:t>
            </a:r>
            <a:r>
              <a:rPr lang="en-US" sz="3200" b="1" i="0" dirty="0">
                <a:solidFill>
                  <a:schemeClr val="bg1"/>
                </a:solidFill>
                <a:ea typeface="MS PGothic" panose="020B0600070205080204" pitchFamily="34" charset="-128"/>
              </a:rPr>
              <a:t>]</a:t>
            </a:r>
          </a:p>
          <a:p>
            <a:pPr marL="514350" indent="-514350">
              <a:spcAft>
                <a:spcPts val="0"/>
              </a:spcAft>
              <a:buAutoNum type="arabicParenBoth"/>
            </a:pPr>
            <a:endParaRPr lang="en-US" sz="3200" b="1" i="0" dirty="0">
              <a:solidFill>
                <a:srgbClr val="FF0000"/>
              </a:solidFill>
            </a:endParaRPr>
          </a:p>
        </p:txBody>
      </p:sp>
    </p:spTree>
    <p:extLst>
      <p:ext uri="{BB962C8B-B14F-4D97-AF65-F5344CB8AC3E}">
        <p14:creationId xmlns:p14="http://schemas.microsoft.com/office/powerpoint/2010/main" val="3300629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097805" y="1201794"/>
            <a:ext cx="7683378" cy="4894206"/>
          </a:xfrm>
          <a:prstGeom prst="rect">
            <a:avLst/>
          </a:prstGeom>
        </p:spPr>
      </p:pic>
      <p:sp>
        <p:nvSpPr>
          <p:cNvPr id="2" name="矩形 1"/>
          <p:cNvSpPr/>
          <p:nvPr/>
        </p:nvSpPr>
        <p:spPr>
          <a:xfrm>
            <a:off x="1136576" y="5805264"/>
            <a:ext cx="2619628" cy="262829"/>
          </a:xfrm>
          <a:prstGeom prst="rect">
            <a:avLst/>
          </a:prstGeom>
        </p:spPr>
        <p:txBody>
          <a:bodyPr wrap="none">
            <a:spAutoFit/>
          </a:bodyPr>
          <a:lstStyle/>
          <a:p>
            <a:r>
              <a:rPr lang="en-US" sz="1108" dirty="0">
                <a:solidFill>
                  <a:srgbClr val="FF0000"/>
                </a:solidFill>
                <a:hlinkClick r:id="rId4"/>
              </a:rPr>
              <a:t>http://</a:t>
            </a:r>
            <a:r>
              <a:rPr lang="en-US" sz="1108" dirty="0" err="1">
                <a:solidFill>
                  <a:srgbClr val="FF0000"/>
                </a:solidFill>
                <a:hlinkClick r:id="rId4"/>
              </a:rPr>
              <a:t>earthquake.usgs.gov</a:t>
            </a:r>
            <a:r>
              <a:rPr lang="en-US" sz="1108" dirty="0">
                <a:solidFill>
                  <a:srgbClr val="FF0000"/>
                </a:solidFill>
                <a:hlinkClick r:id="rId4"/>
              </a:rPr>
              <a:t>/data/slab/map/</a:t>
            </a:r>
            <a:r>
              <a:rPr lang="en-US" sz="1108" dirty="0">
                <a:solidFill>
                  <a:srgbClr val="FF0000"/>
                </a:solidFill>
              </a:rPr>
              <a:t> </a:t>
            </a:r>
          </a:p>
        </p:txBody>
      </p:sp>
      <p:sp>
        <p:nvSpPr>
          <p:cNvPr id="6" name="Rectangle 3"/>
          <p:cNvSpPr>
            <a:spLocks noChangeArrowheads="1"/>
          </p:cNvSpPr>
          <p:nvPr/>
        </p:nvSpPr>
        <p:spPr bwMode="auto">
          <a:xfrm>
            <a:off x="963532" y="359657"/>
            <a:ext cx="7956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lgn="ctr" eaLnBrk="0" hangingPunct="0">
              <a:defRPr sz="7200" b="1">
                <a:solidFill>
                  <a:srgbClr val="FFFF00"/>
                </a:solidFill>
                <a:latin typeface="Times New Roman" pitchFamily="18" charset="0"/>
              </a:defRPr>
            </a:lvl1pPr>
            <a:lvl2pPr marL="742950" indent="-285750" algn="ctr" eaLnBrk="0" hangingPunct="0">
              <a:defRPr sz="7200" b="1">
                <a:solidFill>
                  <a:srgbClr val="FFFF00"/>
                </a:solidFill>
                <a:latin typeface="Times New Roman" pitchFamily="18" charset="0"/>
              </a:defRPr>
            </a:lvl2pPr>
            <a:lvl3pPr marL="1143000" indent="-228600" algn="ctr" eaLnBrk="0" hangingPunct="0">
              <a:defRPr sz="7200" b="1">
                <a:solidFill>
                  <a:srgbClr val="FFFF00"/>
                </a:solidFill>
                <a:latin typeface="Times New Roman" pitchFamily="18" charset="0"/>
              </a:defRPr>
            </a:lvl3pPr>
            <a:lvl4pPr marL="1600200" indent="-228600" algn="ctr" eaLnBrk="0" hangingPunct="0">
              <a:defRPr sz="7200" b="1">
                <a:solidFill>
                  <a:srgbClr val="FFFF00"/>
                </a:solidFill>
                <a:latin typeface="Times New Roman" pitchFamily="18" charset="0"/>
              </a:defRPr>
            </a:lvl4pPr>
            <a:lvl5pPr marL="2057400" indent="-228600" algn="ctr" eaLnBrk="0" hangingPunct="0">
              <a:defRPr sz="7200" b="1">
                <a:solidFill>
                  <a:srgbClr val="FFFF00"/>
                </a:solidFill>
                <a:latin typeface="Times New Roman" pitchFamily="18" charset="0"/>
              </a:defRPr>
            </a:lvl5pPr>
            <a:lvl6pPr marL="2514600" indent="-228600" algn="ctr" eaLnBrk="0" fontAlgn="base" hangingPunct="0">
              <a:spcBef>
                <a:spcPct val="0"/>
              </a:spcBef>
              <a:spcAft>
                <a:spcPct val="0"/>
              </a:spcAft>
              <a:defRPr sz="7200" b="1">
                <a:solidFill>
                  <a:srgbClr val="FFFF00"/>
                </a:solidFill>
                <a:latin typeface="Times New Roman" pitchFamily="18" charset="0"/>
              </a:defRPr>
            </a:lvl6pPr>
            <a:lvl7pPr marL="2971800" indent="-228600" algn="ctr" eaLnBrk="0" fontAlgn="base" hangingPunct="0">
              <a:spcBef>
                <a:spcPct val="0"/>
              </a:spcBef>
              <a:spcAft>
                <a:spcPct val="0"/>
              </a:spcAft>
              <a:defRPr sz="7200" b="1">
                <a:solidFill>
                  <a:srgbClr val="FFFF00"/>
                </a:solidFill>
                <a:latin typeface="Times New Roman" pitchFamily="18" charset="0"/>
              </a:defRPr>
            </a:lvl7pPr>
            <a:lvl8pPr marL="3429000" indent="-228600" algn="ctr" eaLnBrk="0" fontAlgn="base" hangingPunct="0">
              <a:spcBef>
                <a:spcPct val="0"/>
              </a:spcBef>
              <a:spcAft>
                <a:spcPct val="0"/>
              </a:spcAft>
              <a:defRPr sz="7200" b="1">
                <a:solidFill>
                  <a:srgbClr val="FFFF00"/>
                </a:solidFill>
                <a:latin typeface="Times New Roman" pitchFamily="18" charset="0"/>
              </a:defRPr>
            </a:lvl8pPr>
            <a:lvl9pPr marL="3886200" indent="-228600" algn="ctr" eaLnBrk="0" fontAlgn="base" hangingPunct="0">
              <a:spcBef>
                <a:spcPct val="0"/>
              </a:spcBef>
              <a:spcAft>
                <a:spcPct val="0"/>
              </a:spcAft>
              <a:defRPr sz="7200" b="1">
                <a:solidFill>
                  <a:srgbClr val="FFFF00"/>
                </a:solidFill>
                <a:latin typeface="Times New Roman" pitchFamily="18" charset="0"/>
              </a:defRPr>
            </a:lvl9pPr>
          </a:lstStyle>
          <a:p>
            <a:r>
              <a:rPr lang="en-US" altLang="zh-CN" sz="2800" b="0" i="0" dirty="0">
                <a:solidFill>
                  <a:schemeClr val="tx1"/>
                </a:solidFill>
                <a:ea typeface="楷体" pitchFamily="49" charset="-122"/>
                <a:cs typeface="Times New Roman" pitchFamily="18" charset="0"/>
              </a:rPr>
              <a:t>Global distribution of trenches and subduction zones</a:t>
            </a:r>
          </a:p>
        </p:txBody>
      </p:sp>
      <p:pic>
        <p:nvPicPr>
          <p:cNvPr id="5" name="图片 4">
            <a:extLst>
              <a:ext uri="{FF2B5EF4-FFF2-40B4-BE49-F238E27FC236}">
                <a16:creationId xmlns:a16="http://schemas.microsoft.com/office/drawing/2014/main" xmlns="" id="{30FD381A-F63D-46F2-9AE5-8D757F19596B}"/>
              </a:ext>
            </a:extLst>
          </p:cNvPr>
          <p:cNvPicPr>
            <a:picLocks noChangeAspect="1"/>
          </p:cNvPicPr>
          <p:nvPr/>
        </p:nvPicPr>
        <p:blipFill>
          <a:blip r:embed="rId5"/>
          <a:stretch>
            <a:fillRect/>
          </a:stretch>
        </p:blipFill>
        <p:spPr>
          <a:xfrm>
            <a:off x="230746" y="3861048"/>
            <a:ext cx="9417496" cy="2902734"/>
          </a:xfrm>
          <a:prstGeom prst="rect">
            <a:avLst/>
          </a:prstGeom>
          <a:ln w="28575">
            <a:solidFill>
              <a:srgbClr val="FF0000"/>
            </a:solidFill>
          </a:ln>
        </p:spPr>
      </p:pic>
    </p:spTree>
    <p:extLst>
      <p:ext uri="{BB962C8B-B14F-4D97-AF65-F5344CB8AC3E}">
        <p14:creationId xmlns:p14="http://schemas.microsoft.com/office/powerpoint/2010/main" val="4197389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12" y="378103"/>
            <a:ext cx="8881137"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a:extLst>
              <a:ext uri="{FF2B5EF4-FFF2-40B4-BE49-F238E27FC236}">
                <a16:creationId xmlns:a16="http://schemas.microsoft.com/office/drawing/2014/main" xmlns="" id="{E8FD3BF9-3ECB-4B5B-92E8-6D1488D54D3E}"/>
              </a:ext>
            </a:extLst>
          </p:cNvPr>
          <p:cNvPicPr>
            <a:picLocks noChangeAspect="1"/>
          </p:cNvPicPr>
          <p:nvPr/>
        </p:nvPicPr>
        <p:blipFill>
          <a:blip r:embed="rId4"/>
          <a:stretch>
            <a:fillRect/>
          </a:stretch>
        </p:blipFill>
        <p:spPr>
          <a:xfrm>
            <a:off x="200472" y="4434486"/>
            <a:ext cx="9505056" cy="2162866"/>
          </a:xfrm>
          <a:prstGeom prst="rect">
            <a:avLst/>
          </a:prstGeom>
          <a:ln w="28575">
            <a:solidFill>
              <a:srgbClr val="FF0000"/>
            </a:solidFill>
          </a:ln>
        </p:spPr>
      </p:pic>
    </p:spTree>
    <p:extLst>
      <p:ext uri="{BB962C8B-B14F-4D97-AF65-F5344CB8AC3E}">
        <p14:creationId xmlns:p14="http://schemas.microsoft.com/office/powerpoint/2010/main" val="3913665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组合 2"/>
          <p:cNvGrpSpPr/>
          <p:nvPr/>
        </p:nvGrpSpPr>
        <p:grpSpPr>
          <a:xfrm>
            <a:off x="-4919" y="4293"/>
            <a:ext cx="9907628" cy="6396508"/>
            <a:chOff x="-385920" y="4292"/>
            <a:chExt cx="9907628" cy="6396508"/>
          </a:xfrm>
        </p:grpSpPr>
        <p:pic>
          <p:nvPicPr>
            <p:cNvPr id="1119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8273"/>
              <a:ext cx="6096000" cy="604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5920" y="4292"/>
              <a:ext cx="3392275" cy="523220"/>
            </a:xfrm>
            <a:prstGeom prst="rect">
              <a:avLst/>
            </a:prstGeom>
            <a:noFill/>
          </p:spPr>
          <p:txBody>
            <a:bodyPr wrap="none" rtlCol="0">
              <a:spAutoFit/>
            </a:bodyPr>
            <a:lstStyle/>
            <a:p>
              <a:r>
                <a:rPr lang="en-US" sz="2800" i="0" dirty="0" err="1">
                  <a:solidFill>
                    <a:srgbClr val="FFFF00"/>
                  </a:solidFill>
                  <a:latin typeface="MV Boli" panose="02000500030200090000" pitchFamily="2" charset="0"/>
                  <a:cs typeface="MV Boli" panose="02000500030200090000" pitchFamily="2" charset="0"/>
                </a:rPr>
                <a:t>Durhamanian</a:t>
              </a:r>
              <a:r>
                <a:rPr lang="en-US" sz="2800" i="0" dirty="0">
                  <a:solidFill>
                    <a:srgbClr val="FFFF00"/>
                  </a:solidFill>
                  <a:latin typeface="MV Boli" panose="02000500030200090000" pitchFamily="2" charset="0"/>
                  <a:cs typeface="MV Boli" panose="02000500030200090000" pitchFamily="2" charset="0"/>
                </a:rPr>
                <a:t> Moon</a:t>
              </a:r>
            </a:p>
          </p:txBody>
        </p:sp>
        <p:sp>
          <p:nvSpPr>
            <p:cNvPr id="4" name="TextBox 3"/>
            <p:cNvSpPr txBox="1"/>
            <p:nvPr/>
          </p:nvSpPr>
          <p:spPr>
            <a:xfrm>
              <a:off x="7236295" y="22938"/>
              <a:ext cx="2285413" cy="1569660"/>
            </a:xfrm>
            <a:prstGeom prst="rect">
              <a:avLst/>
            </a:prstGeom>
            <a:noFill/>
          </p:spPr>
          <p:txBody>
            <a:bodyPr wrap="square" rtlCol="0">
              <a:spAutoFit/>
            </a:bodyPr>
            <a:lstStyle/>
            <a:p>
              <a:pPr algn="r"/>
              <a:r>
                <a:rPr lang="en-US" sz="2400" i="0" dirty="0">
                  <a:solidFill>
                    <a:srgbClr val="00FFFF"/>
                  </a:solidFill>
                  <a:latin typeface="MV Boli" panose="02000500030200090000" pitchFamily="2" charset="0"/>
                  <a:cs typeface="MV Boli" panose="02000500030200090000" pitchFamily="2" charset="0"/>
                </a:rPr>
                <a:t>Taken by</a:t>
              </a:r>
            </a:p>
            <a:p>
              <a:pPr algn="r"/>
              <a:r>
                <a:rPr lang="en-US" sz="2400" i="0" dirty="0">
                  <a:solidFill>
                    <a:srgbClr val="00FFFF"/>
                  </a:solidFill>
                  <a:latin typeface="MV Boli" panose="02000500030200090000" pitchFamily="2" charset="0"/>
                  <a:cs typeface="MV Boli" panose="02000500030200090000" pitchFamily="2" charset="0"/>
                </a:rPr>
                <a:t>Yaoling Niu</a:t>
              </a:r>
            </a:p>
            <a:p>
              <a:pPr algn="r"/>
              <a:r>
                <a:rPr lang="en-US" sz="2400" i="0" dirty="0">
                  <a:solidFill>
                    <a:srgbClr val="00FFFF"/>
                  </a:solidFill>
                  <a:latin typeface="MV Boli" panose="02000500030200090000" pitchFamily="2" charset="0"/>
                  <a:cs typeface="MV Boli" panose="02000500030200090000" pitchFamily="2" charset="0"/>
                </a:rPr>
                <a:t>2009.10.03</a:t>
              </a:r>
            </a:p>
            <a:p>
              <a:pPr algn="r"/>
              <a:r>
                <a:rPr lang="en-US" sz="2400" i="0" dirty="0">
                  <a:solidFill>
                    <a:srgbClr val="00FFFF"/>
                  </a:solidFill>
                  <a:latin typeface="MV Boli" panose="02000500030200090000" pitchFamily="2" charset="0"/>
                  <a:cs typeface="MV Boli" panose="02000500030200090000" pitchFamily="2" charset="0"/>
                </a:rPr>
                <a:t>Durham, UK</a:t>
              </a:r>
            </a:p>
          </p:txBody>
        </p:sp>
      </p:grpSp>
      <p:pic>
        <p:nvPicPr>
          <p:cNvPr id="5" name="图片 4">
            <a:extLst>
              <a:ext uri="{FF2B5EF4-FFF2-40B4-BE49-F238E27FC236}">
                <a16:creationId xmlns:a16="http://schemas.microsoft.com/office/drawing/2014/main" xmlns="" id="{4371BC49-5B58-4B45-BD2A-643A8B993260}"/>
              </a:ext>
            </a:extLst>
          </p:cNvPr>
          <p:cNvPicPr>
            <a:picLocks noChangeAspect="1"/>
          </p:cNvPicPr>
          <p:nvPr/>
        </p:nvPicPr>
        <p:blipFill>
          <a:blip r:embed="rId4"/>
          <a:stretch>
            <a:fillRect/>
          </a:stretch>
        </p:blipFill>
        <p:spPr>
          <a:xfrm>
            <a:off x="320045" y="4482067"/>
            <a:ext cx="9265911" cy="2166057"/>
          </a:xfrm>
          <a:prstGeom prst="rect">
            <a:avLst/>
          </a:prstGeom>
          <a:ln w="28575">
            <a:solidFill>
              <a:srgbClr val="FF0000"/>
            </a:solidFill>
          </a:ln>
        </p:spPr>
      </p:pic>
    </p:spTree>
    <p:extLst>
      <p:ext uri="{BB962C8B-B14F-4D97-AF65-F5344CB8AC3E}">
        <p14:creationId xmlns:p14="http://schemas.microsoft.com/office/powerpoint/2010/main" val="4015396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C9387607-ADDB-4871-8F88-9248559F8477}"/>
              </a:ext>
            </a:extLst>
          </p:cNvPr>
          <p:cNvPicPr>
            <a:picLocks noChangeAspect="1"/>
          </p:cNvPicPr>
          <p:nvPr/>
        </p:nvPicPr>
        <p:blipFill>
          <a:blip r:embed="rId3"/>
          <a:stretch>
            <a:fillRect/>
          </a:stretch>
        </p:blipFill>
        <p:spPr>
          <a:xfrm>
            <a:off x="0" y="27197"/>
            <a:ext cx="9906000" cy="3292208"/>
          </a:xfrm>
          <a:prstGeom prst="rect">
            <a:avLst/>
          </a:prstGeom>
          <a:ln w="28575">
            <a:solidFill>
              <a:srgbClr val="FF0000"/>
            </a:solidFill>
          </a:ln>
        </p:spPr>
      </p:pic>
      <p:pic>
        <p:nvPicPr>
          <p:cNvPr id="5" name="图片 4"/>
          <p:cNvPicPr>
            <a:picLocks noChangeAspect="1"/>
          </p:cNvPicPr>
          <p:nvPr/>
        </p:nvPicPr>
        <p:blipFill>
          <a:blip r:embed="rId4"/>
          <a:stretch>
            <a:fillRect/>
          </a:stretch>
        </p:blipFill>
        <p:spPr>
          <a:xfrm>
            <a:off x="1893401" y="1846265"/>
            <a:ext cx="8001000" cy="4986459"/>
          </a:xfrm>
          <a:prstGeom prst="rect">
            <a:avLst/>
          </a:prstGeom>
          <a:ln w="38100">
            <a:solidFill>
              <a:srgbClr val="FF0000"/>
            </a:solidFill>
          </a:ln>
        </p:spPr>
      </p:pic>
    </p:spTree>
    <p:extLst>
      <p:ext uri="{BB962C8B-B14F-4D97-AF65-F5344CB8AC3E}">
        <p14:creationId xmlns:p14="http://schemas.microsoft.com/office/powerpoint/2010/main" val="345142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stretch>
            <a:fillRect/>
          </a:stretch>
        </p:blipFill>
        <p:spPr>
          <a:xfrm>
            <a:off x="0" y="27197"/>
            <a:ext cx="9906000" cy="3292208"/>
          </a:xfrm>
          <a:prstGeom prst="rect">
            <a:avLst/>
          </a:prstGeom>
          <a:ln w="28575">
            <a:solidFill>
              <a:srgbClr val="FF0000"/>
            </a:solidFill>
          </a:ln>
        </p:spPr>
      </p:pic>
      <p:grpSp>
        <p:nvGrpSpPr>
          <p:cNvPr id="4" name="组合 3"/>
          <p:cNvGrpSpPr/>
          <p:nvPr/>
        </p:nvGrpSpPr>
        <p:grpSpPr>
          <a:xfrm>
            <a:off x="2548574" y="1783544"/>
            <a:ext cx="6976427" cy="5074457"/>
            <a:chOff x="1135979" y="1571861"/>
            <a:chExt cx="6976427" cy="5074457"/>
          </a:xfrm>
        </p:grpSpPr>
        <p:grpSp>
          <p:nvGrpSpPr>
            <p:cNvPr id="29" name="组合 28"/>
            <p:cNvGrpSpPr/>
            <p:nvPr/>
          </p:nvGrpSpPr>
          <p:grpSpPr>
            <a:xfrm>
              <a:off x="1135979" y="1571861"/>
              <a:ext cx="6976427" cy="5074457"/>
              <a:chOff x="-101600" y="3047"/>
              <a:chExt cx="9428464" cy="685800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 y="3047"/>
                <a:ext cx="9428464" cy="6858000"/>
              </a:xfrm>
              <a:prstGeom prst="rect">
                <a:avLst/>
              </a:prstGeom>
            </p:spPr>
          </p:pic>
          <p:sp>
            <p:nvSpPr>
              <p:cNvPr id="16" name="任意多边形: 形状 15"/>
              <p:cNvSpPr/>
              <p:nvPr/>
            </p:nvSpPr>
            <p:spPr>
              <a:xfrm>
                <a:off x="4236177" y="3047961"/>
                <a:ext cx="1220933" cy="946223"/>
              </a:xfrm>
              <a:custGeom>
                <a:avLst/>
                <a:gdLst>
                  <a:gd name="connsiteX0" fmla="*/ 235670 w 1131217"/>
                  <a:gd name="connsiteY0" fmla="*/ 9427 h 876693"/>
                  <a:gd name="connsiteX1" fmla="*/ 235670 w 1131217"/>
                  <a:gd name="connsiteY1" fmla="*/ 9427 h 876693"/>
                  <a:gd name="connsiteX2" fmla="*/ 329938 w 1131217"/>
                  <a:gd name="connsiteY2" fmla="*/ 0 h 876693"/>
                  <a:gd name="connsiteX3" fmla="*/ 358219 w 1131217"/>
                  <a:gd name="connsiteY3" fmla="*/ 9427 h 876693"/>
                  <a:gd name="connsiteX4" fmla="*/ 433633 w 1131217"/>
                  <a:gd name="connsiteY4" fmla="*/ 28281 h 876693"/>
                  <a:gd name="connsiteX5" fmla="*/ 527901 w 1131217"/>
                  <a:gd name="connsiteY5" fmla="*/ 47134 h 876693"/>
                  <a:gd name="connsiteX6" fmla="*/ 556182 w 1131217"/>
                  <a:gd name="connsiteY6" fmla="*/ 94268 h 876693"/>
                  <a:gd name="connsiteX7" fmla="*/ 678730 w 1131217"/>
                  <a:gd name="connsiteY7" fmla="*/ 160256 h 876693"/>
                  <a:gd name="connsiteX8" fmla="*/ 942681 w 1131217"/>
                  <a:gd name="connsiteY8" fmla="*/ 226244 h 876693"/>
                  <a:gd name="connsiteX9" fmla="*/ 1131217 w 1131217"/>
                  <a:gd name="connsiteY9" fmla="*/ 339365 h 876693"/>
                  <a:gd name="connsiteX10" fmla="*/ 1074656 w 1131217"/>
                  <a:gd name="connsiteY10" fmla="*/ 631596 h 876693"/>
                  <a:gd name="connsiteX11" fmla="*/ 1018095 w 1131217"/>
                  <a:gd name="connsiteY11" fmla="*/ 801279 h 876693"/>
                  <a:gd name="connsiteX12" fmla="*/ 725864 w 1131217"/>
                  <a:gd name="connsiteY12" fmla="*/ 876693 h 876693"/>
                  <a:gd name="connsiteX13" fmla="*/ 471340 w 1131217"/>
                  <a:gd name="connsiteY13" fmla="*/ 716437 h 876693"/>
                  <a:gd name="connsiteX14" fmla="*/ 282804 w 1131217"/>
                  <a:gd name="connsiteY14" fmla="*/ 490194 h 876693"/>
                  <a:gd name="connsiteX15" fmla="*/ 0 w 1131217"/>
                  <a:gd name="connsiteY15" fmla="*/ 377073 h 876693"/>
                  <a:gd name="connsiteX16" fmla="*/ 0 w 1131217"/>
                  <a:gd name="connsiteY16" fmla="*/ 141402 h 876693"/>
                  <a:gd name="connsiteX17" fmla="*/ 235670 w 1131217"/>
                  <a:gd name="connsiteY17" fmla="*/ 9427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1217" h="876693">
                    <a:moveTo>
                      <a:pt x="235670" y="9427"/>
                    </a:moveTo>
                    <a:lnTo>
                      <a:pt x="235670" y="9427"/>
                    </a:lnTo>
                    <a:cubicBezTo>
                      <a:pt x="267093" y="6285"/>
                      <a:pt x="298359" y="0"/>
                      <a:pt x="329938" y="0"/>
                    </a:cubicBezTo>
                    <a:cubicBezTo>
                      <a:pt x="339875" y="0"/>
                      <a:pt x="348632" y="6812"/>
                      <a:pt x="358219" y="9427"/>
                    </a:cubicBezTo>
                    <a:cubicBezTo>
                      <a:pt x="383218" y="16245"/>
                      <a:pt x="408224" y="23199"/>
                      <a:pt x="433633" y="28281"/>
                    </a:cubicBezTo>
                    <a:lnTo>
                      <a:pt x="527901" y="47134"/>
                    </a:lnTo>
                    <a:cubicBezTo>
                      <a:pt x="550652" y="81261"/>
                      <a:pt x="541688" y="65281"/>
                      <a:pt x="556182" y="94268"/>
                    </a:cubicBezTo>
                    <a:lnTo>
                      <a:pt x="678730" y="160256"/>
                    </a:lnTo>
                    <a:lnTo>
                      <a:pt x="942681" y="226244"/>
                    </a:lnTo>
                    <a:lnTo>
                      <a:pt x="1131217" y="339365"/>
                    </a:lnTo>
                    <a:lnTo>
                      <a:pt x="1074656" y="631596"/>
                    </a:lnTo>
                    <a:lnTo>
                      <a:pt x="1018095" y="801279"/>
                    </a:lnTo>
                    <a:lnTo>
                      <a:pt x="725864" y="876693"/>
                    </a:lnTo>
                    <a:lnTo>
                      <a:pt x="471340" y="716437"/>
                    </a:lnTo>
                    <a:lnTo>
                      <a:pt x="282804" y="490194"/>
                    </a:lnTo>
                    <a:lnTo>
                      <a:pt x="0" y="377073"/>
                    </a:lnTo>
                    <a:lnTo>
                      <a:pt x="0" y="141402"/>
                    </a:lnTo>
                    <a:lnTo>
                      <a:pt x="235670" y="9427"/>
                    </a:lnTo>
                    <a:close/>
                  </a:path>
                </a:pathLst>
              </a:cu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9" name="任意多边形: 形状 18"/>
              <p:cNvSpPr/>
              <p:nvPr/>
            </p:nvSpPr>
            <p:spPr>
              <a:xfrm>
                <a:off x="2852454" y="2193309"/>
                <a:ext cx="2279074" cy="1027618"/>
              </a:xfrm>
              <a:custGeom>
                <a:avLst/>
                <a:gdLst>
                  <a:gd name="connsiteX0" fmla="*/ 0 w 2111604"/>
                  <a:gd name="connsiteY0" fmla="*/ 377072 h 952107"/>
                  <a:gd name="connsiteX1" fmla="*/ 584462 w 2111604"/>
                  <a:gd name="connsiteY1" fmla="*/ 0 h 952107"/>
                  <a:gd name="connsiteX2" fmla="*/ 2111604 w 2111604"/>
                  <a:gd name="connsiteY2" fmla="*/ 697583 h 952107"/>
                  <a:gd name="connsiteX3" fmla="*/ 2064470 w 2111604"/>
                  <a:gd name="connsiteY3" fmla="*/ 952107 h 952107"/>
                  <a:gd name="connsiteX4" fmla="*/ 1517715 w 2111604"/>
                  <a:gd name="connsiteY4" fmla="*/ 763571 h 952107"/>
                  <a:gd name="connsiteX5" fmla="*/ 1414021 w 2111604"/>
                  <a:gd name="connsiteY5" fmla="*/ 886119 h 952107"/>
                  <a:gd name="connsiteX6" fmla="*/ 1055802 w 2111604"/>
                  <a:gd name="connsiteY6" fmla="*/ 914400 h 952107"/>
                  <a:gd name="connsiteX7" fmla="*/ 716437 w 2111604"/>
                  <a:gd name="connsiteY7" fmla="*/ 641022 h 952107"/>
                  <a:gd name="connsiteX8" fmla="*/ 575035 w 2111604"/>
                  <a:gd name="connsiteY8" fmla="*/ 754144 h 952107"/>
                  <a:gd name="connsiteX9" fmla="*/ 386499 w 2111604"/>
                  <a:gd name="connsiteY9" fmla="*/ 622169 h 952107"/>
                  <a:gd name="connsiteX10" fmla="*/ 188536 w 2111604"/>
                  <a:gd name="connsiteY10" fmla="*/ 518474 h 952107"/>
                  <a:gd name="connsiteX11" fmla="*/ 28280 w 2111604"/>
                  <a:gd name="connsiteY11" fmla="*/ 518474 h 952107"/>
                  <a:gd name="connsiteX12" fmla="*/ 0 w 2111604"/>
                  <a:gd name="connsiteY12" fmla="*/ 377072 h 9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604" h="952107">
                    <a:moveTo>
                      <a:pt x="0" y="377072"/>
                    </a:moveTo>
                    <a:lnTo>
                      <a:pt x="584462" y="0"/>
                    </a:lnTo>
                    <a:lnTo>
                      <a:pt x="2111604" y="697583"/>
                    </a:lnTo>
                    <a:lnTo>
                      <a:pt x="2064470" y="952107"/>
                    </a:lnTo>
                    <a:lnTo>
                      <a:pt x="1517715" y="763571"/>
                    </a:lnTo>
                    <a:lnTo>
                      <a:pt x="1414021" y="886119"/>
                    </a:lnTo>
                    <a:lnTo>
                      <a:pt x="1055802" y="914400"/>
                    </a:lnTo>
                    <a:lnTo>
                      <a:pt x="716437" y="641022"/>
                    </a:lnTo>
                    <a:lnTo>
                      <a:pt x="575035" y="754144"/>
                    </a:lnTo>
                    <a:lnTo>
                      <a:pt x="386499" y="622169"/>
                    </a:lnTo>
                    <a:lnTo>
                      <a:pt x="188536" y="518474"/>
                    </a:lnTo>
                    <a:lnTo>
                      <a:pt x="28280" y="518474"/>
                    </a:lnTo>
                    <a:lnTo>
                      <a:pt x="0" y="377072"/>
                    </a:lnTo>
                    <a:close/>
                  </a:path>
                </a:pathLst>
              </a:cu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20" name="任意多边形: 形状 19"/>
              <p:cNvSpPr/>
              <p:nvPr/>
            </p:nvSpPr>
            <p:spPr>
              <a:xfrm>
                <a:off x="461461" y="2061041"/>
                <a:ext cx="1129363" cy="1007270"/>
              </a:xfrm>
              <a:custGeom>
                <a:avLst/>
                <a:gdLst>
                  <a:gd name="connsiteX0" fmla="*/ 320511 w 1046375"/>
                  <a:gd name="connsiteY0" fmla="*/ 94268 h 933254"/>
                  <a:gd name="connsiteX1" fmla="*/ 320511 w 1046375"/>
                  <a:gd name="connsiteY1" fmla="*/ 263951 h 933254"/>
                  <a:gd name="connsiteX2" fmla="*/ 377072 w 1046375"/>
                  <a:gd name="connsiteY2" fmla="*/ 424206 h 933254"/>
                  <a:gd name="connsiteX3" fmla="*/ 480767 w 1046375"/>
                  <a:gd name="connsiteY3" fmla="*/ 556182 h 933254"/>
                  <a:gd name="connsiteX4" fmla="*/ 678730 w 1046375"/>
                  <a:gd name="connsiteY4" fmla="*/ 669303 h 933254"/>
                  <a:gd name="connsiteX5" fmla="*/ 999241 w 1046375"/>
                  <a:gd name="connsiteY5" fmla="*/ 641023 h 933254"/>
                  <a:gd name="connsiteX6" fmla="*/ 1046375 w 1046375"/>
                  <a:gd name="connsiteY6" fmla="*/ 782425 h 933254"/>
                  <a:gd name="connsiteX7" fmla="*/ 933254 w 1046375"/>
                  <a:gd name="connsiteY7" fmla="*/ 904973 h 933254"/>
                  <a:gd name="connsiteX8" fmla="*/ 669303 w 1046375"/>
                  <a:gd name="connsiteY8" fmla="*/ 933254 h 933254"/>
                  <a:gd name="connsiteX9" fmla="*/ 471340 w 1046375"/>
                  <a:gd name="connsiteY9" fmla="*/ 886120 h 933254"/>
                  <a:gd name="connsiteX10" fmla="*/ 216816 w 1046375"/>
                  <a:gd name="connsiteY10" fmla="*/ 744718 h 933254"/>
                  <a:gd name="connsiteX11" fmla="*/ 0 w 1046375"/>
                  <a:gd name="connsiteY11" fmla="*/ 631596 h 933254"/>
                  <a:gd name="connsiteX12" fmla="*/ 9427 w 1046375"/>
                  <a:gd name="connsiteY12" fmla="*/ 320511 h 933254"/>
                  <a:gd name="connsiteX13" fmla="*/ 84841 w 1046375"/>
                  <a:gd name="connsiteY13" fmla="*/ 84841 h 933254"/>
                  <a:gd name="connsiteX14" fmla="*/ 122548 w 1046375"/>
                  <a:gd name="connsiteY14" fmla="*/ 0 h 933254"/>
                  <a:gd name="connsiteX15" fmla="*/ 320511 w 1046375"/>
                  <a:gd name="connsiteY15" fmla="*/ 9426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375" h="933254">
                    <a:moveTo>
                      <a:pt x="320511" y="94268"/>
                    </a:moveTo>
                    <a:lnTo>
                      <a:pt x="320511" y="263951"/>
                    </a:lnTo>
                    <a:lnTo>
                      <a:pt x="377072" y="424206"/>
                    </a:lnTo>
                    <a:lnTo>
                      <a:pt x="480767" y="556182"/>
                    </a:lnTo>
                    <a:lnTo>
                      <a:pt x="678730" y="669303"/>
                    </a:lnTo>
                    <a:lnTo>
                      <a:pt x="999241" y="641023"/>
                    </a:lnTo>
                    <a:lnTo>
                      <a:pt x="1046375" y="782425"/>
                    </a:lnTo>
                    <a:lnTo>
                      <a:pt x="933254" y="904973"/>
                    </a:lnTo>
                    <a:lnTo>
                      <a:pt x="669303" y="933254"/>
                    </a:lnTo>
                    <a:lnTo>
                      <a:pt x="471340" y="886120"/>
                    </a:lnTo>
                    <a:lnTo>
                      <a:pt x="216816" y="744718"/>
                    </a:lnTo>
                    <a:lnTo>
                      <a:pt x="0" y="631596"/>
                    </a:lnTo>
                    <a:lnTo>
                      <a:pt x="9427" y="320511"/>
                    </a:lnTo>
                    <a:lnTo>
                      <a:pt x="84841" y="84841"/>
                    </a:lnTo>
                    <a:lnTo>
                      <a:pt x="122548" y="0"/>
                    </a:lnTo>
                    <a:lnTo>
                      <a:pt x="320511" y="94268"/>
                    </a:lnTo>
                    <a:close/>
                  </a:path>
                </a:pathLst>
              </a:custGeom>
              <a:solidFill>
                <a:srgbClr val="0000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21" name="任意多边形: 形状 20"/>
              <p:cNvSpPr/>
              <p:nvPr/>
            </p:nvSpPr>
            <p:spPr>
              <a:xfrm>
                <a:off x="2384428" y="2600287"/>
                <a:ext cx="1678785" cy="895351"/>
              </a:xfrm>
              <a:custGeom>
                <a:avLst/>
                <a:gdLst>
                  <a:gd name="connsiteX0" fmla="*/ 131977 w 1555425"/>
                  <a:gd name="connsiteY0" fmla="*/ 28280 h 829559"/>
                  <a:gd name="connsiteX1" fmla="*/ 131977 w 1555425"/>
                  <a:gd name="connsiteY1" fmla="*/ 28280 h 829559"/>
                  <a:gd name="connsiteX2" fmla="*/ 37709 w 1555425"/>
                  <a:gd name="connsiteY2" fmla="*/ 131975 h 829559"/>
                  <a:gd name="connsiteX3" fmla="*/ 9429 w 1555425"/>
                  <a:gd name="connsiteY3" fmla="*/ 160255 h 829559"/>
                  <a:gd name="connsiteX4" fmla="*/ 9429 w 1555425"/>
                  <a:gd name="connsiteY4" fmla="*/ 245097 h 829559"/>
                  <a:gd name="connsiteX5" fmla="*/ 18856 w 1555425"/>
                  <a:gd name="connsiteY5" fmla="*/ 254523 h 829559"/>
                  <a:gd name="connsiteX6" fmla="*/ 414781 w 1555425"/>
                  <a:gd name="connsiteY6" fmla="*/ 490194 h 829559"/>
                  <a:gd name="connsiteX7" fmla="*/ 782427 w 1555425"/>
                  <a:gd name="connsiteY7" fmla="*/ 622169 h 829559"/>
                  <a:gd name="connsiteX8" fmla="*/ 1470583 w 1555425"/>
                  <a:gd name="connsiteY8" fmla="*/ 829559 h 829559"/>
                  <a:gd name="connsiteX9" fmla="*/ 1555425 w 1555425"/>
                  <a:gd name="connsiteY9" fmla="*/ 612742 h 829559"/>
                  <a:gd name="connsiteX10" fmla="*/ 1178352 w 1555425"/>
                  <a:gd name="connsiteY10" fmla="*/ 424206 h 829559"/>
                  <a:gd name="connsiteX11" fmla="*/ 829561 w 1555425"/>
                  <a:gd name="connsiteY11" fmla="*/ 339365 h 829559"/>
                  <a:gd name="connsiteX12" fmla="*/ 518476 w 1555425"/>
                  <a:gd name="connsiteY12" fmla="*/ 226243 h 829559"/>
                  <a:gd name="connsiteX13" fmla="*/ 216818 w 1555425"/>
                  <a:gd name="connsiteY13" fmla="*/ 0 h 829559"/>
                  <a:gd name="connsiteX14" fmla="*/ 131977 w 1555425"/>
                  <a:gd name="connsiteY14" fmla="*/ 28280 h 82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5425" h="829559">
                    <a:moveTo>
                      <a:pt x="131977" y="28280"/>
                    </a:moveTo>
                    <a:lnTo>
                      <a:pt x="131977" y="28280"/>
                    </a:lnTo>
                    <a:cubicBezTo>
                      <a:pt x="60292" y="130689"/>
                      <a:pt x="102378" y="110419"/>
                      <a:pt x="37709" y="131975"/>
                    </a:cubicBezTo>
                    <a:cubicBezTo>
                      <a:pt x="28282" y="141402"/>
                      <a:pt x="16043" y="148680"/>
                      <a:pt x="9429" y="160255"/>
                    </a:cubicBezTo>
                    <a:cubicBezTo>
                      <a:pt x="-6115" y="187458"/>
                      <a:pt x="221" y="217473"/>
                      <a:pt x="9429" y="245097"/>
                    </a:cubicBezTo>
                    <a:cubicBezTo>
                      <a:pt x="10834" y="249313"/>
                      <a:pt x="15714" y="251381"/>
                      <a:pt x="18856" y="254523"/>
                    </a:cubicBezTo>
                    <a:lnTo>
                      <a:pt x="414781" y="490194"/>
                    </a:lnTo>
                    <a:lnTo>
                      <a:pt x="782427" y="622169"/>
                    </a:lnTo>
                    <a:lnTo>
                      <a:pt x="1470583" y="829559"/>
                    </a:lnTo>
                    <a:lnTo>
                      <a:pt x="1555425" y="612742"/>
                    </a:lnTo>
                    <a:lnTo>
                      <a:pt x="1178352" y="424206"/>
                    </a:lnTo>
                    <a:lnTo>
                      <a:pt x="829561" y="339365"/>
                    </a:lnTo>
                    <a:lnTo>
                      <a:pt x="518476" y="226243"/>
                    </a:lnTo>
                    <a:lnTo>
                      <a:pt x="216818" y="0"/>
                    </a:lnTo>
                    <a:lnTo>
                      <a:pt x="131977" y="28280"/>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5422985" y="4339191"/>
                <a:ext cx="1566754" cy="457547"/>
              </a:xfrm>
              <a:prstGeom prst="rect">
                <a:avLst/>
              </a:prstGeom>
              <a:solidFill>
                <a:schemeClr val="bg1">
                  <a:lumMod val="75000"/>
                </a:schemeClr>
              </a:solidFill>
            </p:spPr>
            <p:txBody>
              <a:bodyPr wrap="none" rtlCol="0">
                <a:spAutoFit/>
              </a:bodyPr>
              <a:lstStyle/>
              <a:p>
                <a:pPr algn="ctr"/>
                <a:r>
                  <a:rPr lang="en-US" altLang="zh-CN" b="1" i="0" dirty="0">
                    <a:solidFill>
                      <a:srgbClr val="00FF00"/>
                    </a:solidFill>
                    <a:ea typeface="楷体" panose="02010609060101010101" pitchFamily="49" charset="-122"/>
                    <a:cs typeface="Times New Roman" panose="02020603050405020304" pitchFamily="18" charset="0"/>
                  </a:rPr>
                  <a:t>East China</a:t>
                </a:r>
                <a:endParaRPr lang="zh-CN" altLang="en-US" b="1" i="0" dirty="0">
                  <a:solidFill>
                    <a:srgbClr val="00FF00"/>
                  </a:solidFill>
                  <a:ea typeface="楷体" panose="02010609060101010101" pitchFamily="49" charset="-122"/>
                  <a:cs typeface="Times New Roman" panose="02020603050405020304" pitchFamily="18" charset="0"/>
                </a:endParaRPr>
              </a:p>
            </p:txBody>
          </p:sp>
          <p:sp>
            <p:nvSpPr>
              <p:cNvPr id="25" name="文本框 24"/>
              <p:cNvSpPr txBox="1"/>
              <p:nvPr/>
            </p:nvSpPr>
            <p:spPr>
              <a:xfrm>
                <a:off x="3439872" y="3673841"/>
                <a:ext cx="1281805" cy="457547"/>
              </a:xfrm>
              <a:prstGeom prst="rect">
                <a:avLst/>
              </a:prstGeom>
              <a:solidFill>
                <a:schemeClr val="bg1">
                  <a:lumMod val="75000"/>
                </a:schemeClr>
              </a:solidFill>
            </p:spPr>
            <p:txBody>
              <a:bodyPr wrap="square" rtlCol="0">
                <a:spAutoFit/>
              </a:bodyPr>
              <a:lstStyle/>
              <a:p>
                <a:pPr algn="ctr"/>
                <a:r>
                  <a:rPr lang="en-US" altLang="zh-CN" b="1" i="0" dirty="0" err="1">
                    <a:solidFill>
                      <a:srgbClr val="FF0000"/>
                    </a:solidFill>
                    <a:ea typeface="楷体" panose="02010609060101010101" pitchFamily="49" charset="-122"/>
                    <a:cs typeface="Times New Roman" panose="02020603050405020304" pitchFamily="18" charset="0"/>
                  </a:rPr>
                  <a:t>Qinling</a:t>
                </a:r>
                <a:endParaRPr lang="zh-CN" altLang="en-US" b="1" i="0" dirty="0">
                  <a:solidFill>
                    <a:srgbClr val="FF0000"/>
                  </a:solidFill>
                  <a:ea typeface="楷体" panose="02010609060101010101" pitchFamily="49" charset="-122"/>
                  <a:cs typeface="Times New Roman" panose="02020603050405020304" pitchFamily="18" charset="0"/>
                </a:endParaRPr>
              </a:p>
            </p:txBody>
          </p:sp>
          <p:sp>
            <p:nvSpPr>
              <p:cNvPr id="27" name="任意多边形: 形状 26"/>
              <p:cNvSpPr/>
              <p:nvPr/>
            </p:nvSpPr>
            <p:spPr>
              <a:xfrm>
                <a:off x="5473700" y="165100"/>
                <a:ext cx="2641600" cy="6565900"/>
              </a:xfrm>
              <a:custGeom>
                <a:avLst/>
                <a:gdLst>
                  <a:gd name="connsiteX0" fmla="*/ 850900 w 2641600"/>
                  <a:gd name="connsiteY0" fmla="*/ 2184400 h 6565900"/>
                  <a:gd name="connsiteX1" fmla="*/ 1066800 w 2641600"/>
                  <a:gd name="connsiteY1" fmla="*/ 1282700 h 6565900"/>
                  <a:gd name="connsiteX2" fmla="*/ 1041400 w 2641600"/>
                  <a:gd name="connsiteY2" fmla="*/ 800100 h 6565900"/>
                  <a:gd name="connsiteX3" fmla="*/ 1206500 w 2641600"/>
                  <a:gd name="connsiteY3" fmla="*/ 584200 h 6565900"/>
                  <a:gd name="connsiteX4" fmla="*/ 1117600 w 2641600"/>
                  <a:gd name="connsiteY4" fmla="*/ 304800 h 6565900"/>
                  <a:gd name="connsiteX5" fmla="*/ 939800 w 2641600"/>
                  <a:gd name="connsiteY5" fmla="*/ 190500 h 6565900"/>
                  <a:gd name="connsiteX6" fmla="*/ 1016000 w 2641600"/>
                  <a:gd name="connsiteY6" fmla="*/ 0 h 6565900"/>
                  <a:gd name="connsiteX7" fmla="*/ 1739900 w 2641600"/>
                  <a:gd name="connsiteY7" fmla="*/ 190500 h 6565900"/>
                  <a:gd name="connsiteX8" fmla="*/ 2476500 w 2641600"/>
                  <a:gd name="connsiteY8" fmla="*/ 342900 h 6565900"/>
                  <a:gd name="connsiteX9" fmla="*/ 2641600 w 2641600"/>
                  <a:gd name="connsiteY9" fmla="*/ 635000 h 6565900"/>
                  <a:gd name="connsiteX10" fmla="*/ 2628900 w 2641600"/>
                  <a:gd name="connsiteY10" fmla="*/ 1231900 h 6565900"/>
                  <a:gd name="connsiteX11" fmla="*/ 2527300 w 2641600"/>
                  <a:gd name="connsiteY11" fmla="*/ 1689100 h 6565900"/>
                  <a:gd name="connsiteX12" fmla="*/ 1854200 w 2641600"/>
                  <a:gd name="connsiteY12" fmla="*/ 2349500 h 6565900"/>
                  <a:gd name="connsiteX13" fmla="*/ 1778000 w 2641600"/>
                  <a:gd name="connsiteY13" fmla="*/ 2730500 h 6565900"/>
                  <a:gd name="connsiteX14" fmla="*/ 1625600 w 2641600"/>
                  <a:gd name="connsiteY14" fmla="*/ 3200400 h 6565900"/>
                  <a:gd name="connsiteX15" fmla="*/ 2019300 w 2641600"/>
                  <a:gd name="connsiteY15" fmla="*/ 3835400 h 6565900"/>
                  <a:gd name="connsiteX16" fmla="*/ 2120900 w 2641600"/>
                  <a:gd name="connsiteY16" fmla="*/ 4140200 h 6565900"/>
                  <a:gd name="connsiteX17" fmla="*/ 2082800 w 2641600"/>
                  <a:gd name="connsiteY17" fmla="*/ 4533900 h 6565900"/>
                  <a:gd name="connsiteX18" fmla="*/ 1943100 w 2641600"/>
                  <a:gd name="connsiteY18" fmla="*/ 4800600 h 6565900"/>
                  <a:gd name="connsiteX19" fmla="*/ 1689100 w 2641600"/>
                  <a:gd name="connsiteY19" fmla="*/ 5207000 h 6565900"/>
                  <a:gd name="connsiteX20" fmla="*/ 1409700 w 2641600"/>
                  <a:gd name="connsiteY20" fmla="*/ 5524500 h 6565900"/>
                  <a:gd name="connsiteX21" fmla="*/ 520700 w 2641600"/>
                  <a:gd name="connsiteY21" fmla="*/ 5956300 h 6565900"/>
                  <a:gd name="connsiteX22" fmla="*/ 584200 w 2641600"/>
                  <a:gd name="connsiteY22" fmla="*/ 6159500 h 6565900"/>
                  <a:gd name="connsiteX23" fmla="*/ 457200 w 2641600"/>
                  <a:gd name="connsiteY23" fmla="*/ 6375400 h 6565900"/>
                  <a:gd name="connsiteX24" fmla="*/ 330200 w 2641600"/>
                  <a:gd name="connsiteY24" fmla="*/ 6565900 h 6565900"/>
                  <a:gd name="connsiteX25" fmla="*/ 114300 w 2641600"/>
                  <a:gd name="connsiteY25" fmla="*/ 6502400 h 6565900"/>
                  <a:gd name="connsiteX26" fmla="*/ 0 w 2641600"/>
                  <a:gd name="connsiteY26" fmla="*/ 6337300 h 6565900"/>
                  <a:gd name="connsiteX27" fmla="*/ 241300 w 2641600"/>
                  <a:gd name="connsiteY27" fmla="*/ 6146800 h 6565900"/>
                  <a:gd name="connsiteX28" fmla="*/ 317500 w 2641600"/>
                  <a:gd name="connsiteY28" fmla="*/ 5854700 h 6565900"/>
                  <a:gd name="connsiteX29" fmla="*/ 393700 w 2641600"/>
                  <a:gd name="connsiteY29" fmla="*/ 5638800 h 6565900"/>
                  <a:gd name="connsiteX30" fmla="*/ 482600 w 2641600"/>
                  <a:gd name="connsiteY30" fmla="*/ 5346700 h 6565900"/>
                  <a:gd name="connsiteX31" fmla="*/ 673100 w 2641600"/>
                  <a:gd name="connsiteY31" fmla="*/ 5219700 h 6565900"/>
                  <a:gd name="connsiteX32" fmla="*/ 1003300 w 2641600"/>
                  <a:gd name="connsiteY32" fmla="*/ 5181600 h 6565900"/>
                  <a:gd name="connsiteX33" fmla="*/ 1371600 w 2641600"/>
                  <a:gd name="connsiteY33" fmla="*/ 5041900 h 6565900"/>
                  <a:gd name="connsiteX34" fmla="*/ 1562100 w 2641600"/>
                  <a:gd name="connsiteY34" fmla="*/ 4800600 h 6565900"/>
                  <a:gd name="connsiteX35" fmla="*/ 1625600 w 2641600"/>
                  <a:gd name="connsiteY35" fmla="*/ 4635500 h 6565900"/>
                  <a:gd name="connsiteX36" fmla="*/ 1498600 w 2641600"/>
                  <a:gd name="connsiteY36" fmla="*/ 4483100 h 6565900"/>
                  <a:gd name="connsiteX37" fmla="*/ 1422400 w 2641600"/>
                  <a:gd name="connsiteY37" fmla="*/ 4279900 h 6565900"/>
                  <a:gd name="connsiteX38" fmla="*/ 1193800 w 2641600"/>
                  <a:gd name="connsiteY38" fmla="*/ 4127500 h 6565900"/>
                  <a:gd name="connsiteX39" fmla="*/ 825500 w 2641600"/>
                  <a:gd name="connsiteY39" fmla="*/ 3962400 h 6565900"/>
                  <a:gd name="connsiteX40" fmla="*/ 546100 w 2641600"/>
                  <a:gd name="connsiteY40" fmla="*/ 3797300 h 6565900"/>
                  <a:gd name="connsiteX41" fmla="*/ 317500 w 2641600"/>
                  <a:gd name="connsiteY41" fmla="*/ 3721100 h 6565900"/>
                  <a:gd name="connsiteX42" fmla="*/ 63500 w 2641600"/>
                  <a:gd name="connsiteY42" fmla="*/ 3708400 h 6565900"/>
                  <a:gd name="connsiteX43" fmla="*/ 38100 w 2641600"/>
                  <a:gd name="connsiteY43" fmla="*/ 3492500 h 6565900"/>
                  <a:gd name="connsiteX44" fmla="*/ 203200 w 2641600"/>
                  <a:gd name="connsiteY44" fmla="*/ 3238500 h 6565900"/>
                  <a:gd name="connsiteX45" fmla="*/ 393700 w 2641600"/>
                  <a:gd name="connsiteY45" fmla="*/ 3187700 h 6565900"/>
                  <a:gd name="connsiteX46" fmla="*/ 571500 w 2641600"/>
                  <a:gd name="connsiteY46" fmla="*/ 3263900 h 6565900"/>
                  <a:gd name="connsiteX47" fmla="*/ 800100 w 2641600"/>
                  <a:gd name="connsiteY47" fmla="*/ 3454400 h 6565900"/>
                  <a:gd name="connsiteX48" fmla="*/ 1282700 w 2641600"/>
                  <a:gd name="connsiteY48" fmla="*/ 3721100 h 6565900"/>
                  <a:gd name="connsiteX49" fmla="*/ 1663700 w 2641600"/>
                  <a:gd name="connsiteY49" fmla="*/ 3848100 h 6565900"/>
                  <a:gd name="connsiteX50" fmla="*/ 1549400 w 2641600"/>
                  <a:gd name="connsiteY50" fmla="*/ 3517900 h 6565900"/>
                  <a:gd name="connsiteX51" fmla="*/ 1447800 w 2641600"/>
                  <a:gd name="connsiteY51" fmla="*/ 3403600 h 6565900"/>
                  <a:gd name="connsiteX52" fmla="*/ 1409700 w 2641600"/>
                  <a:gd name="connsiteY52" fmla="*/ 3098800 h 6565900"/>
                  <a:gd name="connsiteX53" fmla="*/ 1447800 w 2641600"/>
                  <a:gd name="connsiteY53" fmla="*/ 2832100 h 6565900"/>
                  <a:gd name="connsiteX54" fmla="*/ 1460500 w 2641600"/>
                  <a:gd name="connsiteY54" fmla="*/ 2641600 h 6565900"/>
                  <a:gd name="connsiteX55" fmla="*/ 1231900 w 2641600"/>
                  <a:gd name="connsiteY55" fmla="*/ 2438400 h 6565900"/>
                  <a:gd name="connsiteX56" fmla="*/ 1130300 w 2641600"/>
                  <a:gd name="connsiteY56" fmla="*/ 2438400 h 6565900"/>
                  <a:gd name="connsiteX57" fmla="*/ 1104900 w 2641600"/>
                  <a:gd name="connsiteY57" fmla="*/ 2413000 h 6565900"/>
                  <a:gd name="connsiteX58" fmla="*/ 850900 w 2641600"/>
                  <a:gd name="connsiteY58" fmla="*/ 2374900 h 6565900"/>
                  <a:gd name="connsiteX59" fmla="*/ 850900 w 2641600"/>
                  <a:gd name="connsiteY59" fmla="*/ 2184400 h 656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41600" h="6565900">
                    <a:moveTo>
                      <a:pt x="850900" y="2184400"/>
                    </a:moveTo>
                    <a:lnTo>
                      <a:pt x="1066800" y="1282700"/>
                    </a:lnTo>
                    <a:lnTo>
                      <a:pt x="1041400" y="800100"/>
                    </a:lnTo>
                    <a:lnTo>
                      <a:pt x="1206500" y="584200"/>
                    </a:lnTo>
                    <a:lnTo>
                      <a:pt x="1117600" y="304800"/>
                    </a:lnTo>
                    <a:lnTo>
                      <a:pt x="939800" y="190500"/>
                    </a:lnTo>
                    <a:lnTo>
                      <a:pt x="1016000" y="0"/>
                    </a:lnTo>
                    <a:lnTo>
                      <a:pt x="1739900" y="190500"/>
                    </a:lnTo>
                    <a:lnTo>
                      <a:pt x="2476500" y="342900"/>
                    </a:lnTo>
                    <a:lnTo>
                      <a:pt x="2641600" y="635000"/>
                    </a:lnTo>
                    <a:lnTo>
                      <a:pt x="2628900" y="1231900"/>
                    </a:lnTo>
                    <a:lnTo>
                      <a:pt x="2527300" y="1689100"/>
                    </a:lnTo>
                    <a:lnTo>
                      <a:pt x="1854200" y="2349500"/>
                    </a:lnTo>
                    <a:lnTo>
                      <a:pt x="1778000" y="2730500"/>
                    </a:lnTo>
                    <a:lnTo>
                      <a:pt x="1625600" y="3200400"/>
                    </a:lnTo>
                    <a:lnTo>
                      <a:pt x="2019300" y="3835400"/>
                    </a:lnTo>
                    <a:lnTo>
                      <a:pt x="2120900" y="4140200"/>
                    </a:lnTo>
                    <a:lnTo>
                      <a:pt x="2082800" y="4533900"/>
                    </a:lnTo>
                    <a:lnTo>
                      <a:pt x="1943100" y="4800600"/>
                    </a:lnTo>
                    <a:lnTo>
                      <a:pt x="1689100" y="5207000"/>
                    </a:lnTo>
                    <a:lnTo>
                      <a:pt x="1409700" y="5524500"/>
                    </a:lnTo>
                    <a:lnTo>
                      <a:pt x="520700" y="5956300"/>
                    </a:lnTo>
                    <a:lnTo>
                      <a:pt x="584200" y="6159500"/>
                    </a:lnTo>
                    <a:lnTo>
                      <a:pt x="457200" y="6375400"/>
                    </a:lnTo>
                    <a:lnTo>
                      <a:pt x="330200" y="6565900"/>
                    </a:lnTo>
                    <a:lnTo>
                      <a:pt x="114300" y="6502400"/>
                    </a:lnTo>
                    <a:lnTo>
                      <a:pt x="0" y="6337300"/>
                    </a:lnTo>
                    <a:lnTo>
                      <a:pt x="241300" y="6146800"/>
                    </a:lnTo>
                    <a:lnTo>
                      <a:pt x="317500" y="5854700"/>
                    </a:lnTo>
                    <a:lnTo>
                      <a:pt x="393700" y="5638800"/>
                    </a:lnTo>
                    <a:lnTo>
                      <a:pt x="482600" y="5346700"/>
                    </a:lnTo>
                    <a:lnTo>
                      <a:pt x="673100" y="5219700"/>
                    </a:lnTo>
                    <a:lnTo>
                      <a:pt x="1003300" y="5181600"/>
                    </a:lnTo>
                    <a:lnTo>
                      <a:pt x="1371600" y="5041900"/>
                    </a:lnTo>
                    <a:lnTo>
                      <a:pt x="1562100" y="4800600"/>
                    </a:lnTo>
                    <a:lnTo>
                      <a:pt x="1625600" y="4635500"/>
                    </a:lnTo>
                    <a:lnTo>
                      <a:pt x="1498600" y="4483100"/>
                    </a:lnTo>
                    <a:lnTo>
                      <a:pt x="1422400" y="4279900"/>
                    </a:lnTo>
                    <a:lnTo>
                      <a:pt x="1193800" y="4127500"/>
                    </a:lnTo>
                    <a:lnTo>
                      <a:pt x="825500" y="3962400"/>
                    </a:lnTo>
                    <a:lnTo>
                      <a:pt x="546100" y="3797300"/>
                    </a:lnTo>
                    <a:lnTo>
                      <a:pt x="317500" y="3721100"/>
                    </a:lnTo>
                    <a:lnTo>
                      <a:pt x="63500" y="3708400"/>
                    </a:lnTo>
                    <a:lnTo>
                      <a:pt x="38100" y="3492500"/>
                    </a:lnTo>
                    <a:lnTo>
                      <a:pt x="203200" y="3238500"/>
                    </a:lnTo>
                    <a:lnTo>
                      <a:pt x="393700" y="3187700"/>
                    </a:lnTo>
                    <a:lnTo>
                      <a:pt x="571500" y="3263900"/>
                    </a:lnTo>
                    <a:lnTo>
                      <a:pt x="800100" y="3454400"/>
                    </a:lnTo>
                    <a:lnTo>
                      <a:pt x="1282700" y="3721100"/>
                    </a:lnTo>
                    <a:lnTo>
                      <a:pt x="1663700" y="3848100"/>
                    </a:lnTo>
                    <a:lnTo>
                      <a:pt x="1549400" y="3517900"/>
                    </a:lnTo>
                    <a:lnTo>
                      <a:pt x="1447800" y="3403600"/>
                    </a:lnTo>
                    <a:lnTo>
                      <a:pt x="1409700" y="3098800"/>
                    </a:lnTo>
                    <a:lnTo>
                      <a:pt x="1447800" y="2832100"/>
                    </a:lnTo>
                    <a:lnTo>
                      <a:pt x="1460500" y="2641600"/>
                    </a:lnTo>
                    <a:lnTo>
                      <a:pt x="1231900" y="2438400"/>
                    </a:lnTo>
                    <a:lnTo>
                      <a:pt x="1130300" y="2438400"/>
                    </a:lnTo>
                    <a:lnTo>
                      <a:pt x="1104900" y="2413000"/>
                    </a:lnTo>
                    <a:lnTo>
                      <a:pt x="850900" y="2374900"/>
                    </a:lnTo>
                    <a:lnTo>
                      <a:pt x="850900" y="2184400"/>
                    </a:lnTo>
                    <a:close/>
                  </a:path>
                </a:pathLst>
              </a:custGeom>
              <a:solidFill>
                <a:srgbClr val="00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28" name="文本框 27"/>
              <p:cNvSpPr txBox="1"/>
              <p:nvPr/>
            </p:nvSpPr>
            <p:spPr>
              <a:xfrm>
                <a:off x="1146650" y="2335903"/>
                <a:ext cx="1243682" cy="457547"/>
              </a:xfrm>
              <a:prstGeom prst="rect">
                <a:avLst/>
              </a:prstGeom>
              <a:solidFill>
                <a:schemeClr val="bg1">
                  <a:lumMod val="75000"/>
                </a:schemeClr>
              </a:solidFill>
            </p:spPr>
            <p:txBody>
              <a:bodyPr wrap="square" rtlCol="0">
                <a:spAutoFit/>
              </a:bodyPr>
              <a:lstStyle/>
              <a:p>
                <a:pPr algn="ctr"/>
                <a:r>
                  <a:rPr lang="en-US" altLang="zh-CN" b="1" i="0" dirty="0">
                    <a:solidFill>
                      <a:srgbClr val="0000FF"/>
                    </a:solidFill>
                    <a:ea typeface="楷体" panose="02010609060101010101" pitchFamily="49" charset="-122"/>
                    <a:cs typeface="Times New Roman" panose="02020603050405020304" pitchFamily="18" charset="0"/>
                  </a:rPr>
                  <a:t>Kunlun</a:t>
                </a:r>
                <a:endParaRPr lang="zh-CN" altLang="en-US" b="1" i="0" dirty="0">
                  <a:solidFill>
                    <a:srgbClr val="0000FF"/>
                  </a:solidFill>
                  <a:ea typeface="楷体" panose="02010609060101010101" pitchFamily="49" charset="-122"/>
                  <a:cs typeface="Times New Roman" panose="02020603050405020304" pitchFamily="18" charset="0"/>
                </a:endParaRPr>
              </a:p>
            </p:txBody>
          </p:sp>
        </p:grpSp>
        <p:sp>
          <p:nvSpPr>
            <p:cNvPr id="17" name="文本框 16"/>
            <p:cNvSpPr txBox="1"/>
            <p:nvPr/>
          </p:nvSpPr>
          <p:spPr>
            <a:xfrm>
              <a:off x="4116469" y="3095013"/>
              <a:ext cx="784771" cy="338554"/>
            </a:xfrm>
            <a:prstGeom prst="rect">
              <a:avLst/>
            </a:prstGeom>
            <a:solidFill>
              <a:schemeClr val="bg1">
                <a:lumMod val="75000"/>
              </a:schemeClr>
            </a:solidFill>
          </p:spPr>
          <p:txBody>
            <a:bodyPr wrap="square" rtlCol="0">
              <a:spAutoFit/>
            </a:bodyPr>
            <a:lstStyle/>
            <a:p>
              <a:pPr algn="ctr"/>
              <a:r>
                <a:rPr lang="en-US" altLang="zh-CN" b="1" i="0" dirty="0">
                  <a:solidFill>
                    <a:srgbClr val="FFFF00"/>
                  </a:solidFill>
                  <a:ea typeface="楷体" panose="02010609060101010101" pitchFamily="49" charset="-122"/>
                  <a:cs typeface="Times New Roman" panose="02020603050405020304" pitchFamily="18" charset="0"/>
                </a:rPr>
                <a:t>Qilian</a:t>
              </a:r>
              <a:endParaRPr lang="zh-CN" altLang="en-US" b="1" i="0" dirty="0">
                <a:solidFill>
                  <a:srgbClr val="FFFF00"/>
                </a:solidFill>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86622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00472" y="304801"/>
            <a:ext cx="9433048" cy="954107"/>
          </a:xfrm>
          <a:prstGeom prst="rect">
            <a:avLst/>
          </a:prstGeom>
          <a:noFill/>
        </p:spPr>
        <p:txBody>
          <a:bodyPr wrap="square" rtlCol="0">
            <a:spAutoFit/>
          </a:bodyPr>
          <a:lstStyle/>
          <a:p>
            <a:pPr algn="ctr"/>
            <a:r>
              <a:rPr lang="en-US" sz="2800" b="1" i="0" dirty="0"/>
              <a:t>Using stable </a:t>
            </a:r>
            <a:r>
              <a:rPr lang="en-US" sz="2800" b="1" i="0" dirty="0" err="1">
                <a:solidFill>
                  <a:srgbClr val="3333FF"/>
                </a:solidFill>
              </a:rPr>
              <a:t>Ti</a:t>
            </a:r>
            <a:r>
              <a:rPr lang="en-US" sz="2800" b="1" i="0" dirty="0"/>
              <a:t>, </a:t>
            </a:r>
            <a:r>
              <a:rPr lang="en-US" sz="2800" b="1" i="0" dirty="0">
                <a:solidFill>
                  <a:srgbClr val="3333FF"/>
                </a:solidFill>
              </a:rPr>
              <a:t>Fe</a:t>
            </a:r>
            <a:r>
              <a:rPr lang="en-US" sz="2800" b="1" i="0" dirty="0"/>
              <a:t>, </a:t>
            </a:r>
            <a:r>
              <a:rPr lang="en-US" sz="2800" b="1" i="0" dirty="0" err="1">
                <a:solidFill>
                  <a:srgbClr val="3333FF"/>
                </a:solidFill>
              </a:rPr>
              <a:t>Zr</a:t>
            </a:r>
            <a:r>
              <a:rPr lang="en-US" sz="2800" b="1" i="0" dirty="0"/>
              <a:t>, </a:t>
            </a:r>
            <a:r>
              <a:rPr lang="en-US" sz="2800" b="1" i="0" dirty="0">
                <a:solidFill>
                  <a:srgbClr val="3333FF"/>
                </a:solidFill>
              </a:rPr>
              <a:t>Hf</a:t>
            </a:r>
            <a:r>
              <a:rPr lang="en-US" sz="2800" b="1" i="0" dirty="0"/>
              <a:t>, </a:t>
            </a:r>
            <a:r>
              <a:rPr lang="en-US" sz="2800" b="1" i="0" dirty="0">
                <a:solidFill>
                  <a:srgbClr val="3333FF"/>
                </a:solidFill>
              </a:rPr>
              <a:t>U</a:t>
            </a:r>
            <a:r>
              <a:rPr lang="en-US" sz="2800" b="1" i="0" dirty="0"/>
              <a:t> isotopes on seafloor basalts, </a:t>
            </a:r>
            <a:r>
              <a:rPr lang="en-US" sz="2800" b="1" i="0" dirty="0" err="1"/>
              <a:t>gabbros</a:t>
            </a:r>
            <a:r>
              <a:rPr lang="en-US" sz="2800" b="1" i="0" dirty="0"/>
              <a:t> and abyssal peridotites to test some hypotheses </a:t>
            </a:r>
          </a:p>
        </p:txBody>
      </p:sp>
      <p:grpSp>
        <p:nvGrpSpPr>
          <p:cNvPr id="28" name="组合 27"/>
          <p:cNvGrpSpPr/>
          <p:nvPr/>
        </p:nvGrpSpPr>
        <p:grpSpPr>
          <a:xfrm>
            <a:off x="992560" y="1772816"/>
            <a:ext cx="7956376" cy="4536504"/>
            <a:chOff x="576064" y="2132856"/>
            <a:chExt cx="7956376" cy="4536504"/>
          </a:xfrm>
        </p:grpSpPr>
        <p:pic>
          <p:nvPicPr>
            <p:cNvPr id="6" name="图片 5"/>
            <p:cNvPicPr>
              <a:picLocks noChangeAspect="1"/>
            </p:cNvPicPr>
            <p:nvPr/>
          </p:nvPicPr>
          <p:blipFill>
            <a:blip r:embed="rId3"/>
            <a:stretch>
              <a:fillRect/>
            </a:stretch>
          </p:blipFill>
          <p:spPr>
            <a:xfrm>
              <a:off x="576064" y="2132856"/>
              <a:ext cx="7956376" cy="4536504"/>
            </a:xfrm>
            <a:prstGeom prst="rect">
              <a:avLst/>
            </a:prstGeom>
          </p:spPr>
        </p:pic>
        <p:grpSp>
          <p:nvGrpSpPr>
            <p:cNvPr id="7" name="组合 6"/>
            <p:cNvGrpSpPr/>
            <p:nvPr/>
          </p:nvGrpSpPr>
          <p:grpSpPr>
            <a:xfrm>
              <a:off x="619944" y="2728075"/>
              <a:ext cx="4616687" cy="3733739"/>
              <a:chOff x="619944" y="2728075"/>
              <a:chExt cx="4616687" cy="3733739"/>
            </a:xfrm>
            <a:solidFill>
              <a:srgbClr val="FF00FF">
                <a:alpha val="50196"/>
              </a:srgbClr>
            </a:solidFill>
          </p:grpSpPr>
          <p:sp>
            <p:nvSpPr>
              <p:cNvPr id="8" name="椭圆 7"/>
              <p:cNvSpPr/>
              <p:nvPr/>
            </p:nvSpPr>
            <p:spPr bwMode="auto">
              <a:xfrm>
                <a:off x="4948599" y="5563771"/>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椭圆 8"/>
              <p:cNvSpPr/>
              <p:nvPr/>
            </p:nvSpPr>
            <p:spPr bwMode="auto">
              <a:xfrm>
                <a:off x="3094201" y="3972373"/>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椭圆 9"/>
              <p:cNvSpPr/>
              <p:nvPr/>
            </p:nvSpPr>
            <p:spPr bwMode="auto">
              <a:xfrm>
                <a:off x="1757857" y="4203927"/>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椭圆 10"/>
              <p:cNvSpPr/>
              <p:nvPr/>
            </p:nvSpPr>
            <p:spPr bwMode="auto">
              <a:xfrm>
                <a:off x="1736591" y="4070544"/>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椭圆 11"/>
              <p:cNvSpPr/>
              <p:nvPr/>
            </p:nvSpPr>
            <p:spPr bwMode="auto">
              <a:xfrm>
                <a:off x="3769156" y="5157192"/>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椭圆 12"/>
              <p:cNvSpPr/>
              <p:nvPr/>
            </p:nvSpPr>
            <p:spPr bwMode="auto">
              <a:xfrm>
                <a:off x="3779912" y="5013176"/>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椭圆 13"/>
              <p:cNvSpPr/>
              <p:nvPr/>
            </p:nvSpPr>
            <p:spPr bwMode="auto">
              <a:xfrm>
                <a:off x="3126441" y="3615882"/>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椭圆 14"/>
              <p:cNvSpPr/>
              <p:nvPr/>
            </p:nvSpPr>
            <p:spPr bwMode="auto">
              <a:xfrm>
                <a:off x="3186100" y="3467310"/>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椭圆 15"/>
              <p:cNvSpPr/>
              <p:nvPr/>
            </p:nvSpPr>
            <p:spPr bwMode="auto">
              <a:xfrm>
                <a:off x="3428992" y="2728075"/>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椭圆 16"/>
              <p:cNvSpPr/>
              <p:nvPr/>
            </p:nvSpPr>
            <p:spPr bwMode="auto">
              <a:xfrm>
                <a:off x="3650379" y="6071540"/>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椭圆 17"/>
              <p:cNvSpPr/>
              <p:nvPr/>
            </p:nvSpPr>
            <p:spPr bwMode="auto">
              <a:xfrm>
                <a:off x="1662079" y="4713956"/>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椭圆 18"/>
              <p:cNvSpPr/>
              <p:nvPr/>
            </p:nvSpPr>
            <p:spPr bwMode="auto">
              <a:xfrm>
                <a:off x="1725958" y="4538038"/>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椭圆 19"/>
              <p:cNvSpPr/>
              <p:nvPr/>
            </p:nvSpPr>
            <p:spPr bwMode="auto">
              <a:xfrm>
                <a:off x="2067155" y="4358576"/>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椭圆 20"/>
              <p:cNvSpPr/>
              <p:nvPr/>
            </p:nvSpPr>
            <p:spPr bwMode="auto">
              <a:xfrm>
                <a:off x="3776997" y="6015120"/>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椭圆 21"/>
              <p:cNvSpPr/>
              <p:nvPr/>
            </p:nvSpPr>
            <p:spPr bwMode="auto">
              <a:xfrm>
                <a:off x="4491118" y="5885750"/>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椭圆 22"/>
              <p:cNvSpPr/>
              <p:nvPr/>
            </p:nvSpPr>
            <p:spPr bwMode="auto">
              <a:xfrm>
                <a:off x="4839098" y="5669153"/>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 name="椭圆 23"/>
              <p:cNvSpPr/>
              <p:nvPr/>
            </p:nvSpPr>
            <p:spPr bwMode="auto">
              <a:xfrm>
                <a:off x="4674294" y="5783508"/>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 name="椭圆 24"/>
              <p:cNvSpPr/>
              <p:nvPr/>
            </p:nvSpPr>
            <p:spPr bwMode="auto">
              <a:xfrm>
                <a:off x="992064" y="5957185"/>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 name="椭圆 25"/>
              <p:cNvSpPr/>
              <p:nvPr/>
            </p:nvSpPr>
            <p:spPr bwMode="auto">
              <a:xfrm>
                <a:off x="765646" y="6071540"/>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 name="椭圆 26"/>
              <p:cNvSpPr/>
              <p:nvPr/>
            </p:nvSpPr>
            <p:spPr bwMode="auto">
              <a:xfrm>
                <a:off x="619944" y="6173782"/>
                <a:ext cx="288032" cy="288032"/>
              </a:xfrm>
              <a:prstGeom prst="ellipse">
                <a:avLst/>
              </a:prstGeom>
              <a:grp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697" y="2569387"/>
            <a:ext cx="2984161" cy="2984161"/>
          </a:xfrm>
          <a:prstGeom prst="rect">
            <a:avLst/>
          </a:prstGeom>
        </p:spPr>
      </p:pic>
    </p:spTree>
    <p:extLst>
      <p:ext uri="{BB962C8B-B14F-4D97-AF65-F5344CB8AC3E}">
        <p14:creationId xmlns:p14="http://schemas.microsoft.com/office/powerpoint/2010/main" val="20999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38200" y="1143000"/>
            <a:ext cx="8229600" cy="4191000"/>
            <a:chOff x="1295263" y="1221208"/>
            <a:chExt cx="6733121" cy="3361208"/>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263" y="1222496"/>
              <a:ext cx="3359920" cy="3359920"/>
            </a:xfrm>
            <a:prstGeom prst="rect">
              <a:avLst/>
            </a:prstGeom>
          </p:spPr>
        </p:pic>
        <p:pic>
          <p:nvPicPr>
            <p:cNvPr id="11" name="图片 10"/>
            <p:cNvPicPr>
              <a:picLocks noChangeAspect="1"/>
            </p:cNvPicPr>
            <p:nvPr/>
          </p:nvPicPr>
          <p:blipFill>
            <a:blip r:embed="rId4"/>
            <a:stretch>
              <a:fillRect/>
            </a:stretch>
          </p:blipFill>
          <p:spPr>
            <a:xfrm>
              <a:off x="4660076" y="1221208"/>
              <a:ext cx="3368308" cy="3359920"/>
            </a:xfrm>
            <a:prstGeom prst="rect">
              <a:avLst/>
            </a:prstGeom>
          </p:spPr>
        </p:pic>
      </p:grpSp>
      <p:sp>
        <p:nvSpPr>
          <p:cNvPr id="2" name="矩形 1"/>
          <p:cNvSpPr/>
          <p:nvPr/>
        </p:nvSpPr>
        <p:spPr bwMode="auto">
          <a:xfrm>
            <a:off x="0" y="0"/>
            <a:ext cx="9906000" cy="6858000"/>
          </a:xfrm>
          <a:prstGeom prst="rect">
            <a:avLst/>
          </a:prstGeom>
          <a:solidFill>
            <a:srgbClr val="FF0000">
              <a:alpha val="2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sz="7200" b="1" i="0">
              <a:solidFill>
                <a:srgbClr val="FFFF00"/>
              </a:solidFill>
            </a:endParaRPr>
          </a:p>
        </p:txBody>
      </p:sp>
    </p:spTree>
    <p:extLst>
      <p:ext uri="{BB962C8B-B14F-4D97-AF65-F5344CB8AC3E}">
        <p14:creationId xmlns:p14="http://schemas.microsoft.com/office/powerpoint/2010/main" val="265831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437" t="2100" r="816"/>
          <a:stretch/>
        </p:blipFill>
        <p:spPr>
          <a:xfrm>
            <a:off x="4088904" y="7245424"/>
            <a:ext cx="9132746" cy="6281422"/>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98" r="795"/>
          <a:stretch/>
        </p:blipFill>
        <p:spPr>
          <a:xfrm>
            <a:off x="0" y="476673"/>
            <a:ext cx="9906000" cy="6624735"/>
          </a:xfrm>
          <a:prstGeom prst="rect">
            <a:avLst/>
          </a:prstGeom>
        </p:spPr>
      </p:pic>
      <p:sp>
        <p:nvSpPr>
          <p:cNvPr id="5" name="Text Box 31"/>
          <p:cNvSpPr txBox="1">
            <a:spLocks noChangeArrowheads="1"/>
          </p:cNvSpPr>
          <p:nvPr/>
        </p:nvSpPr>
        <p:spPr bwMode="auto">
          <a:xfrm>
            <a:off x="0" y="-14321"/>
            <a:ext cx="9906000" cy="584775"/>
          </a:xfrm>
          <a:prstGeom prst="rect">
            <a:avLst/>
          </a:prstGeom>
          <a:solidFill>
            <a:schemeClr val="tx1"/>
          </a:solidFill>
          <a:ln w="9525">
            <a:noFill/>
            <a:miter lim="800000"/>
            <a:headEnd/>
            <a:tailEnd/>
          </a:ln>
        </p:spPr>
        <p:txBody>
          <a:bodyPr wrap="square">
            <a:spAutoFit/>
          </a:bodyPr>
          <a:lstStyle/>
          <a:p>
            <a:pPr algn="ctr">
              <a:spcBef>
                <a:spcPct val="50000"/>
              </a:spcBef>
            </a:pPr>
            <a:r>
              <a:rPr lang="zh-CN" altLang="en-US" sz="3200" b="1" i="0" dirty="0">
                <a:solidFill>
                  <a:srgbClr val="FFFF00"/>
                </a:solidFill>
                <a:ea typeface="楷体" pitchFamily="49" charset="-122"/>
                <a:cs typeface="Times New Roman" pitchFamily="18" charset="0"/>
              </a:rPr>
              <a:t>大洋岩石圈与地幔动力学实验室科研队伍成员</a:t>
            </a:r>
          </a:p>
        </p:txBody>
      </p:sp>
    </p:spTree>
    <p:extLst>
      <p:ext uri="{BB962C8B-B14F-4D97-AF65-F5344CB8AC3E}">
        <p14:creationId xmlns:p14="http://schemas.microsoft.com/office/powerpoint/2010/main" val="3494700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2895600" y="196476"/>
            <a:ext cx="450943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altLang="zh-CN" sz="2200" b="1" i="0" dirty="0">
                <a:solidFill>
                  <a:srgbClr val="3333FF"/>
                </a:solidFill>
                <a:ea typeface="楷体" panose="02010609060101010101" pitchFamily="49" charset="-122"/>
                <a:cs typeface="Times New Roman" panose="02020603050405020304" pitchFamily="18" charset="0"/>
              </a:rPr>
              <a:t>In-building Space</a:t>
            </a:r>
            <a:r>
              <a:rPr lang="zh-CN" altLang="en-US" sz="2200" b="1" i="0" dirty="0">
                <a:solidFill>
                  <a:srgbClr val="3333FF"/>
                </a:solidFill>
                <a:ea typeface="楷体" panose="02010609060101010101" pitchFamily="49" charset="-122"/>
                <a:cs typeface="Times New Roman" panose="02020603050405020304" pitchFamily="18" charset="0"/>
              </a:rPr>
              <a:t>：</a:t>
            </a:r>
            <a:r>
              <a:rPr lang="en-US" altLang="zh-CN" sz="2200" b="1" i="0" dirty="0">
                <a:solidFill>
                  <a:srgbClr val="3333FF"/>
                </a:solidFill>
                <a:ea typeface="楷体" panose="02010609060101010101" pitchFamily="49" charset="-122"/>
                <a:cs typeface="Times New Roman" panose="02020603050405020304" pitchFamily="18" charset="0"/>
              </a:rPr>
              <a:t>340 m</a:t>
            </a:r>
            <a:r>
              <a:rPr lang="en-US" altLang="zh-CN" sz="2200" b="1" i="0" baseline="30000" dirty="0">
                <a:solidFill>
                  <a:srgbClr val="3333FF"/>
                </a:solidFill>
                <a:ea typeface="楷体" panose="02010609060101010101" pitchFamily="49" charset="-122"/>
                <a:cs typeface="Times New Roman" panose="02020603050405020304" pitchFamily="18" charset="0"/>
              </a:rPr>
              <a:t>2</a:t>
            </a:r>
            <a:endParaRPr lang="zh-CN" altLang="en-US" sz="2200" b="1" i="0" dirty="0">
              <a:solidFill>
                <a:srgbClr val="3333FF"/>
              </a:solidFill>
              <a:ea typeface="楷体" panose="02010609060101010101" pitchFamily="49" charset="-122"/>
              <a:cs typeface="Times New Roman" panose="02020603050405020304" pitchFamily="18" charset="0"/>
            </a:endParaRPr>
          </a:p>
        </p:txBody>
      </p:sp>
      <p:pic>
        <p:nvPicPr>
          <p:cNvPr id="1026" name="Picture 2" descr="C:\Users\CUGB\Documents\Tencent Files\405054861\Image\Group\{HU6`QKD}0$U5E%SI[[%R$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6645" y="838200"/>
            <a:ext cx="8143056" cy="5484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07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C:\Users\CUGB\Desktop\DSC00163_meitu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444" y="10883"/>
            <a:ext cx="4459240" cy="297240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tretch>
            <a:fillRect/>
          </a:stretch>
        </p:blipFill>
        <p:spPr>
          <a:xfrm>
            <a:off x="5053184" y="1"/>
            <a:ext cx="4474928" cy="2983285"/>
          </a:xfrm>
          <a:prstGeom prst="rect">
            <a:avLst/>
          </a:prstGeom>
        </p:spPr>
      </p:pic>
      <p:grpSp>
        <p:nvGrpSpPr>
          <p:cNvPr id="8" name="组合 7"/>
          <p:cNvGrpSpPr/>
          <p:nvPr/>
        </p:nvGrpSpPr>
        <p:grpSpPr>
          <a:xfrm>
            <a:off x="381000" y="2983286"/>
            <a:ext cx="6477000" cy="3874715"/>
            <a:chOff x="539134" y="1412776"/>
            <a:chExt cx="7993305" cy="4346543"/>
          </a:xfrm>
        </p:grpSpPr>
        <p:pic>
          <p:nvPicPr>
            <p:cNvPr id="9" name="图片 8"/>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t="7075" r="24193"/>
            <a:stretch/>
          </p:blipFill>
          <p:spPr>
            <a:xfrm>
              <a:off x="4562576" y="1417287"/>
              <a:ext cx="2637950" cy="2155729"/>
            </a:xfrm>
            <a:prstGeom prst="rect">
              <a:avLst/>
            </a:prstGeom>
          </p:spPr>
        </p:pic>
        <p:pic>
          <p:nvPicPr>
            <p:cNvPr id="10" name="图片 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33520"/>
            <a:stretch/>
          </p:blipFill>
          <p:spPr>
            <a:xfrm rot="16200000">
              <a:off x="6350086" y="2254758"/>
              <a:ext cx="3024336" cy="1340371"/>
            </a:xfrm>
            <a:prstGeom prst="rect">
              <a:avLst/>
            </a:prstGeom>
          </p:spPr>
        </p:pic>
        <p:pic>
          <p:nvPicPr>
            <p:cNvPr id="11" name="图片 10"/>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10000"/>
                      </a14:imgEffect>
                    </a14:imgLayer>
                  </a14:imgProps>
                </a:ext>
                <a:ext uri="{28A0092B-C50C-407E-A947-70E740481C1C}">
                  <a14:useLocalDpi xmlns:a14="http://schemas.microsoft.com/office/drawing/2010/main" val="0"/>
                </a:ext>
              </a:extLst>
            </a:blip>
            <a:srcRect b="20051"/>
            <a:stretch/>
          </p:blipFill>
          <p:spPr>
            <a:xfrm rot="16200000">
              <a:off x="2497651" y="2123484"/>
              <a:ext cx="3024336" cy="1611941"/>
            </a:xfrm>
            <a:prstGeom prst="rect">
              <a:avLst/>
            </a:prstGeom>
          </p:spPr>
        </p:pic>
        <p:pic>
          <p:nvPicPr>
            <p:cNvPr id="12" name="Picture 1" descr="C:\Users\CUGB\Documents\Tencent Files\405054861\Image\Group\FZ4OX{I)@W2)5[YAL]LQKYJ.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539553" y="1412776"/>
              <a:ext cx="2880320" cy="216174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539134" y="3573016"/>
              <a:ext cx="7992625" cy="2186303"/>
              <a:chOff x="539134" y="3573016"/>
              <a:chExt cx="7992625" cy="2186303"/>
            </a:xfrm>
          </p:grpSpPr>
          <p:pic>
            <p:nvPicPr>
              <p:cNvPr id="17" name="Picture 3" descr="C:\Users\CUGB\Documents\Tencent Files\405054861\Image\Group\NP01(R5OU]6BBH]N7L%TZL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flipV="1">
                <a:off x="1851218" y="3845805"/>
                <a:ext cx="2184637" cy="16396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CUGB\Documents\Tencent Files\405054861\Image\Group\WBW3ZI135PMNJ$RT77O8K90.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rot="5400000" flipV="1">
                <a:off x="266730" y="3846920"/>
                <a:ext cx="2183779" cy="163897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CUGB\Documents\Tencent Files\405054861\Image\Group\QFNL%0U_LHJAO{U]DNTB2VR.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5400000" flipV="1">
                <a:off x="3435373" y="3847049"/>
                <a:ext cx="2184800" cy="16397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Users\CUGB\Documents\Tencent Files\405054861\Image\Group\PB6)Z~M]K{~6WL_THLBLB@M.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5400000" flipV="1">
                <a:off x="5019549" y="3847050"/>
                <a:ext cx="2184800" cy="1639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CUGB\Documents\Tencent Files\405054861\Image\Group\8Y(9OTB7]4{VP{_M}EA%DZM.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rot="5400000" flipV="1">
                <a:off x="6619491" y="3845547"/>
                <a:ext cx="2184799" cy="163973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2" name="组合 21"/>
          <p:cNvGrpSpPr/>
          <p:nvPr/>
        </p:nvGrpSpPr>
        <p:grpSpPr>
          <a:xfrm>
            <a:off x="1181293" y="1906992"/>
            <a:ext cx="8341220" cy="4960595"/>
            <a:chOff x="555318" y="1574330"/>
            <a:chExt cx="8341220" cy="4960595"/>
          </a:xfrm>
        </p:grpSpPr>
        <p:pic>
          <p:nvPicPr>
            <p:cNvPr id="23" name="图片 22"/>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l="11551"/>
            <a:stretch/>
          </p:blipFill>
          <p:spPr>
            <a:xfrm>
              <a:off x="5492338" y="3973530"/>
              <a:ext cx="3398264" cy="2561394"/>
            </a:xfrm>
            <a:prstGeom prst="rect">
              <a:avLst/>
            </a:prstGeom>
          </p:spPr>
        </p:pic>
        <p:pic>
          <p:nvPicPr>
            <p:cNvPr id="24" name="Picture 4" descr="超纯水机照片"/>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t="18048" r="7505" b="10913"/>
            <a:stretch/>
          </p:blipFill>
          <p:spPr bwMode="auto">
            <a:xfrm>
              <a:off x="555318" y="3861048"/>
              <a:ext cx="2607979" cy="267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4"/>
            <p:cNvPicPr>
              <a:picLocks noChangeAspect="1"/>
            </p:cNvPicPr>
            <p:nvPr/>
          </p:nvPicPr>
          <p:blipFill rotWithShape="1">
            <a:blip r:embed="rId23" cstate="print">
              <a:extLst>
                <a:ext uri="{28A0092B-C50C-407E-A947-70E740481C1C}">
                  <a14:useLocalDpi xmlns:a14="http://schemas.microsoft.com/office/drawing/2010/main" val="0"/>
                </a:ext>
              </a:extLst>
            </a:blip>
            <a:srcRect l="23820" r="14017"/>
            <a:stretch/>
          </p:blipFill>
          <p:spPr>
            <a:xfrm>
              <a:off x="558323" y="1574330"/>
              <a:ext cx="2237109" cy="2399202"/>
            </a:xfrm>
            <a:prstGeom prst="rect">
              <a:avLst/>
            </a:prstGeom>
          </p:spPr>
        </p:pic>
        <p:pic>
          <p:nvPicPr>
            <p:cNvPr id="26" name="图片 25" descr="实验室进展照片"/>
            <p:cNvPicPr/>
            <p:nvPr/>
          </p:nvPicPr>
          <p:blipFill rotWithShape="1">
            <a:blip r:embed="rId24">
              <a:extLst>
                <a:ext uri="{28A0092B-C50C-407E-A947-70E740481C1C}">
                  <a14:useLocalDpi xmlns:a14="http://schemas.microsoft.com/office/drawing/2010/main" val="0"/>
                </a:ext>
              </a:extLst>
            </a:blip>
            <a:srcRect l="3484" t="74338"/>
            <a:stretch/>
          </p:blipFill>
          <p:spPr bwMode="auto">
            <a:xfrm>
              <a:off x="2699792" y="1574802"/>
              <a:ext cx="6196746" cy="2398730"/>
            </a:xfrm>
            <a:prstGeom prst="rect">
              <a:avLst/>
            </a:prstGeom>
            <a:noFill/>
          </p:spPr>
        </p:pic>
        <p:pic>
          <p:nvPicPr>
            <p:cNvPr id="27" name="图片 26"/>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30000"/>
                      </a14:imgEffect>
                    </a14:imgLayer>
                  </a14:imgProps>
                </a:ext>
                <a:ext uri="{28A0092B-C50C-407E-A947-70E740481C1C}">
                  <a14:useLocalDpi xmlns:a14="http://schemas.microsoft.com/office/drawing/2010/main" val="0"/>
                </a:ext>
              </a:extLst>
            </a:blip>
            <a:srcRect l="24138" r="7283"/>
            <a:stretch/>
          </p:blipFill>
          <p:spPr>
            <a:xfrm>
              <a:off x="3163297" y="3973531"/>
              <a:ext cx="2634868" cy="2561393"/>
            </a:xfrm>
            <a:prstGeom prst="rect">
              <a:avLst/>
            </a:prstGeom>
          </p:spPr>
        </p:pic>
      </p:grpSp>
    </p:spTree>
    <p:extLst>
      <p:ext uri="{BB962C8B-B14F-4D97-AF65-F5344CB8AC3E}">
        <p14:creationId xmlns:p14="http://schemas.microsoft.com/office/powerpoint/2010/main" val="260307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D28CBAC-D36B-49B4-8582-31F7A94B6EAB}"/>
              </a:ext>
            </a:extLst>
          </p:cNvPr>
          <p:cNvPicPr>
            <a:picLocks noChangeAspect="1"/>
          </p:cNvPicPr>
          <p:nvPr/>
        </p:nvPicPr>
        <p:blipFill>
          <a:blip r:embed="rId2"/>
          <a:stretch>
            <a:fillRect/>
          </a:stretch>
        </p:blipFill>
        <p:spPr>
          <a:xfrm>
            <a:off x="200472" y="1340768"/>
            <a:ext cx="9505056" cy="5147167"/>
          </a:xfrm>
          <a:prstGeom prst="rect">
            <a:avLst/>
          </a:prstGeom>
          <a:ln w="28575">
            <a:solidFill>
              <a:srgbClr val="FF0000"/>
            </a:solidFill>
          </a:ln>
        </p:spPr>
      </p:pic>
      <p:sp>
        <p:nvSpPr>
          <p:cNvPr id="3" name="文本框 2">
            <a:extLst>
              <a:ext uri="{FF2B5EF4-FFF2-40B4-BE49-F238E27FC236}">
                <a16:creationId xmlns:a16="http://schemas.microsoft.com/office/drawing/2014/main" xmlns="" id="{EA43209A-0038-48DB-A56B-667FCB2AA253}"/>
              </a:ext>
            </a:extLst>
          </p:cNvPr>
          <p:cNvSpPr txBox="1"/>
          <p:nvPr/>
        </p:nvSpPr>
        <p:spPr>
          <a:xfrm>
            <a:off x="1928664" y="476672"/>
            <a:ext cx="5222905" cy="584775"/>
          </a:xfrm>
          <a:prstGeom prst="rect">
            <a:avLst/>
          </a:prstGeom>
          <a:noFill/>
        </p:spPr>
        <p:txBody>
          <a:bodyPr wrap="none" rtlCol="0">
            <a:spAutoFit/>
          </a:bodyPr>
          <a:lstStyle/>
          <a:p>
            <a:r>
              <a:rPr lang="en-US" altLang="zh-CN" sz="3200" b="1" i="0" dirty="0">
                <a:solidFill>
                  <a:schemeClr val="bg1"/>
                </a:solidFill>
              </a:rPr>
              <a:t>The task by </a:t>
            </a:r>
            <a:r>
              <a:rPr lang="en-US" altLang="zh-CN" sz="3200" b="1" i="0" dirty="0">
                <a:solidFill>
                  <a:srgbClr val="FFFF00"/>
                </a:solidFill>
              </a:rPr>
              <a:t>Bill McDonough</a:t>
            </a:r>
            <a:endParaRPr lang="zh-CN" altLang="en-US" sz="3200" b="1" i="0" dirty="0">
              <a:solidFill>
                <a:srgbClr val="FFFF00"/>
              </a:solidFill>
            </a:endParaRPr>
          </a:p>
        </p:txBody>
      </p:sp>
    </p:spTree>
    <p:extLst>
      <p:ext uri="{BB962C8B-B14F-4D97-AF65-F5344CB8AC3E}">
        <p14:creationId xmlns:p14="http://schemas.microsoft.com/office/powerpoint/2010/main" val="2386318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IMG_28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92" y="1"/>
            <a:ext cx="3121379" cy="2342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IMG_28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
            <a:ext cx="3121378" cy="23421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13" descr="IMG_28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474" y="-3111"/>
            <a:ext cx="3125526" cy="234527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379074" y="2342161"/>
            <a:ext cx="9145926" cy="2409742"/>
            <a:chOff x="-1926" y="2342161"/>
            <a:chExt cx="9145926" cy="2409742"/>
          </a:xfrm>
        </p:grpSpPr>
        <p:pic>
          <p:nvPicPr>
            <p:cNvPr id="36" name="图片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6" y="2342162"/>
              <a:ext cx="3202326" cy="2403412"/>
            </a:xfrm>
            <a:prstGeom prst="rect">
              <a:avLst/>
            </a:prstGeom>
          </p:spPr>
        </p:pic>
        <p:pic>
          <p:nvPicPr>
            <p:cNvPr id="37" name="图片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4200" y="2342161"/>
              <a:ext cx="3202326" cy="2403413"/>
            </a:xfrm>
            <a:prstGeom prst="rect">
              <a:avLst/>
            </a:prstGeom>
          </p:spPr>
        </p:pic>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600" y="2349935"/>
              <a:ext cx="3200400" cy="2401968"/>
            </a:xfrm>
            <a:prstGeom prst="rect">
              <a:avLst/>
            </a:prstGeom>
          </p:spPr>
        </p:pic>
      </p:grpSp>
      <p:grpSp>
        <p:nvGrpSpPr>
          <p:cNvPr id="2048" name="组合 2047"/>
          <p:cNvGrpSpPr/>
          <p:nvPr/>
        </p:nvGrpSpPr>
        <p:grpSpPr>
          <a:xfrm>
            <a:off x="1143001" y="4810892"/>
            <a:ext cx="7648173" cy="2002221"/>
            <a:chOff x="762000" y="4810891"/>
            <a:chExt cx="7648173" cy="2002221"/>
          </a:xfrm>
        </p:grpSpPr>
        <p:pic>
          <p:nvPicPr>
            <p:cNvPr id="39" name="Picture 9" descr="控制面板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581" t="9950" r="5274" b="19715"/>
            <a:stretch/>
          </p:blipFill>
          <p:spPr bwMode="auto">
            <a:xfrm>
              <a:off x="5026573" y="4810891"/>
              <a:ext cx="3383600" cy="200222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控制面板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102" t="10336" r="6842" b="20420"/>
            <a:stretch/>
          </p:blipFill>
          <p:spPr bwMode="auto">
            <a:xfrm>
              <a:off x="762000" y="4810891"/>
              <a:ext cx="3279228" cy="20022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45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Text Box 3"/>
          <p:cNvSpPr txBox="1">
            <a:spLocks noChangeArrowheads="1"/>
          </p:cNvSpPr>
          <p:nvPr/>
        </p:nvSpPr>
        <p:spPr bwMode="auto">
          <a:xfrm>
            <a:off x="3298606" y="2590801"/>
            <a:ext cx="3308791" cy="830997"/>
          </a:xfrm>
          <a:prstGeom prst="rect">
            <a:avLst/>
          </a:prstGeom>
          <a:noFill/>
          <a:ln w="9525">
            <a:noFill/>
            <a:miter lim="800000"/>
            <a:headEnd/>
            <a:tailEnd/>
          </a:ln>
          <a:effectLst/>
        </p:spPr>
        <p:txBody>
          <a:bodyPr wrap="none">
            <a:spAutoFit/>
          </a:bodyPr>
          <a:lstStyle/>
          <a:p>
            <a:pPr algn="ctr" eaLnBrk="1" hangingPunct="1">
              <a:defRPr/>
            </a:pPr>
            <a:r>
              <a:rPr lang="en-US" sz="4800" b="1" i="0" dirty="0">
                <a:solidFill>
                  <a:srgbClr val="C00000"/>
                </a:solidFill>
                <a:effectLst>
                  <a:outerShdw blurRad="38100" dist="38100" dir="2700000" algn="tl">
                    <a:srgbClr val="000000">
                      <a:alpha val="43137"/>
                    </a:srgbClr>
                  </a:outerShdw>
                </a:effectLst>
                <a:latin typeface="Script MT Bold" panose="03040602040607080904" pitchFamily="66" charset="0"/>
                <a:ea typeface="楷体" pitchFamily="49" charset="-122"/>
                <a:cs typeface="Times New Roman" pitchFamily="18" charset="0"/>
              </a:rPr>
              <a:t>Yaoling Niu</a:t>
            </a:r>
          </a:p>
        </p:txBody>
      </p:sp>
      <p:grpSp>
        <p:nvGrpSpPr>
          <p:cNvPr id="3" name="Group 4"/>
          <p:cNvGrpSpPr>
            <a:grpSpLocks/>
          </p:cNvGrpSpPr>
          <p:nvPr/>
        </p:nvGrpSpPr>
        <p:grpSpPr bwMode="auto">
          <a:xfrm>
            <a:off x="1342627" y="3657600"/>
            <a:ext cx="7220749" cy="1600200"/>
            <a:chOff x="507" y="3267"/>
            <a:chExt cx="4548" cy="1008"/>
          </a:xfrm>
        </p:grpSpPr>
        <p:pic>
          <p:nvPicPr>
            <p:cNvPr id="3081" name="Picture 5"/>
            <p:cNvPicPr>
              <a:picLocks noChangeAspect="1" noChangeArrowheads="1"/>
            </p:cNvPicPr>
            <p:nvPr/>
          </p:nvPicPr>
          <p:blipFill>
            <a:blip r:embed="rId3" cstate="print"/>
            <a:srcRect/>
            <a:stretch>
              <a:fillRect/>
            </a:stretch>
          </p:blipFill>
          <p:spPr bwMode="auto">
            <a:xfrm>
              <a:off x="507" y="3383"/>
              <a:ext cx="1776" cy="776"/>
            </a:xfrm>
            <a:prstGeom prst="rect">
              <a:avLst/>
            </a:prstGeom>
            <a:noFill/>
            <a:ln w="9525">
              <a:noFill/>
              <a:miter lim="800000"/>
              <a:headEnd/>
              <a:tailEnd/>
            </a:ln>
          </p:spPr>
        </p:pic>
        <p:pic>
          <p:nvPicPr>
            <p:cNvPr id="3082" name="Picture 6"/>
            <p:cNvPicPr>
              <a:picLocks noChangeAspect="1" noChangeArrowheads="1"/>
            </p:cNvPicPr>
            <p:nvPr/>
          </p:nvPicPr>
          <p:blipFill>
            <a:blip r:embed="rId4" cstate="print"/>
            <a:srcRect/>
            <a:stretch>
              <a:fillRect/>
            </a:stretch>
          </p:blipFill>
          <p:spPr bwMode="auto">
            <a:xfrm>
              <a:off x="4059" y="3267"/>
              <a:ext cx="996" cy="1008"/>
            </a:xfrm>
            <a:prstGeom prst="rect">
              <a:avLst/>
            </a:prstGeom>
            <a:noFill/>
            <a:ln w="9525">
              <a:noFill/>
              <a:miter lim="800000"/>
              <a:headEnd/>
              <a:tailEnd/>
            </a:ln>
          </p:spPr>
        </p:pic>
      </p:grpSp>
      <p:pic>
        <p:nvPicPr>
          <p:cNvPr id="12" name="Picture 1"/>
          <p:cNvPicPr/>
          <p:nvPr/>
        </p:nvPicPr>
        <p:blipFill>
          <a:blip r:embed="rId5" cstate="print"/>
          <a:srcRect/>
          <a:stretch>
            <a:fillRect/>
          </a:stretch>
        </p:blipFill>
        <p:spPr bwMode="auto">
          <a:xfrm>
            <a:off x="1374710" y="5433354"/>
            <a:ext cx="7029450" cy="1294520"/>
          </a:xfrm>
          <a:prstGeom prst="rect">
            <a:avLst/>
          </a:prstGeom>
          <a:noFill/>
          <a:ln w="9525">
            <a:noFill/>
            <a:miter lim="800000"/>
            <a:headEnd/>
            <a:tailEnd/>
          </a:ln>
        </p:spPr>
      </p:pic>
      <p:sp>
        <p:nvSpPr>
          <p:cNvPr id="4" name="矩形 3"/>
          <p:cNvSpPr/>
          <p:nvPr/>
        </p:nvSpPr>
        <p:spPr>
          <a:xfrm>
            <a:off x="0" y="2312"/>
            <a:ext cx="9906000" cy="2554545"/>
          </a:xfrm>
          <a:prstGeom prst="rect">
            <a:avLst/>
          </a:prstGeom>
          <a:solidFill>
            <a:schemeClr val="tx1"/>
          </a:solidFill>
        </p:spPr>
        <p:txBody>
          <a:bodyPr wrap="square">
            <a:spAutoFit/>
          </a:bodyPr>
          <a:lstStyle/>
          <a:p>
            <a:pPr algn="ctr">
              <a:spcAft>
                <a:spcPts val="0"/>
              </a:spcAft>
            </a:pPr>
            <a:endParaRPr lang="en-US" sz="3200" b="1" i="0" dirty="0">
              <a:solidFill>
                <a:srgbClr val="FF0000"/>
              </a:solidFill>
              <a:ea typeface="MS PGothic" panose="020B0600070205080204" pitchFamily="34" charset="-128"/>
            </a:endParaRPr>
          </a:p>
          <a:p>
            <a:pPr algn="ctr">
              <a:spcAft>
                <a:spcPts val="0"/>
              </a:spcAft>
            </a:pPr>
            <a:r>
              <a:rPr lang="en-US" sz="3200" b="1" i="0" dirty="0">
                <a:solidFill>
                  <a:srgbClr val="66FFFF"/>
                </a:solidFill>
                <a:ea typeface="MS PGothic" panose="020B0600070205080204" pitchFamily="34" charset="-128"/>
              </a:rPr>
              <a:t>The Origin of the Chinese Continental Shelf Beneath East China Sea &amp; South China Sea</a:t>
            </a:r>
          </a:p>
          <a:p>
            <a:pPr algn="ctr">
              <a:spcAft>
                <a:spcPts val="0"/>
              </a:spcAft>
            </a:pPr>
            <a:r>
              <a:rPr lang="en-US" sz="3200" b="1" i="0" dirty="0">
                <a:solidFill>
                  <a:schemeClr val="bg1"/>
                </a:solidFill>
                <a:ea typeface="MS PGothic" panose="020B0600070205080204" pitchFamily="34" charset="-128"/>
              </a:rPr>
              <a:t>[</a:t>
            </a:r>
            <a:r>
              <a:rPr lang="en-US" sz="3200" b="1" i="0" dirty="0">
                <a:solidFill>
                  <a:srgbClr val="FFFF00"/>
                </a:solidFill>
                <a:ea typeface="MS PGothic" panose="020B0600070205080204" pitchFamily="34" charset="-128"/>
              </a:rPr>
              <a:t>The origin of the Yellow Sea</a:t>
            </a:r>
            <a:r>
              <a:rPr lang="en-US" sz="3200" b="1" i="0" dirty="0">
                <a:solidFill>
                  <a:schemeClr val="bg1"/>
                </a:solidFill>
                <a:ea typeface="MS PGothic" panose="020B0600070205080204" pitchFamily="34" charset="-128"/>
              </a:rPr>
              <a:t>]</a:t>
            </a:r>
          </a:p>
          <a:p>
            <a:pPr marL="514350" indent="-514350">
              <a:spcAft>
                <a:spcPts val="0"/>
              </a:spcAft>
              <a:buAutoNum type="arabicParenBoth"/>
            </a:pPr>
            <a:endParaRPr lang="en-US" sz="3200" b="1" i="0" dirty="0">
              <a:solidFill>
                <a:srgbClr val="FF0000"/>
              </a:solidFill>
            </a:endParaRPr>
          </a:p>
        </p:txBody>
      </p:sp>
    </p:spTree>
    <p:extLst>
      <p:ext uri="{BB962C8B-B14F-4D97-AF65-F5344CB8AC3E}">
        <p14:creationId xmlns:p14="http://schemas.microsoft.com/office/powerpoint/2010/main" val="1399322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776536" y="293747"/>
            <a:ext cx="8126932" cy="646331"/>
          </a:xfrm>
          <a:prstGeom prst="rect">
            <a:avLst/>
          </a:prstGeom>
        </p:spPr>
        <p:txBody>
          <a:bodyPr wrap="square">
            <a:spAutoFit/>
          </a:bodyPr>
          <a:lstStyle/>
          <a:p>
            <a:pPr marL="538163" indent="-538163" algn="ctr">
              <a:tabLst>
                <a:tab pos="538163" algn="l"/>
                <a:tab pos="8429625" algn="l"/>
              </a:tabLst>
            </a:pPr>
            <a:r>
              <a:rPr lang="en-US" altLang="zh-CN" sz="3600" b="1" i="0" dirty="0">
                <a:solidFill>
                  <a:srgbClr val="FFFF00"/>
                </a:solidFill>
                <a:ea typeface="楷体" pitchFamily="49" charset="-122"/>
                <a:cs typeface="Times New Roman" pitchFamily="18" charset="0"/>
              </a:rPr>
              <a:t>Origin of the Chinese Continental Shelf</a:t>
            </a:r>
            <a:endParaRPr lang="zh-CN" altLang="en-US" sz="3600" b="1" i="0" dirty="0">
              <a:solidFill>
                <a:srgbClr val="FFFF00"/>
              </a:solidFill>
              <a:ea typeface="楷体" pitchFamily="49" charset="-122"/>
              <a:cs typeface="Times New Roman" pitchFamily="18" charset="0"/>
            </a:endParaRPr>
          </a:p>
        </p:txBody>
      </p:sp>
      <p:pic>
        <p:nvPicPr>
          <p:cNvPr id="4" name="图片 3"/>
          <p:cNvPicPr>
            <a:picLocks noChangeAspect="1"/>
          </p:cNvPicPr>
          <p:nvPr/>
        </p:nvPicPr>
        <p:blipFill>
          <a:blip r:embed="rId2"/>
          <a:stretch>
            <a:fillRect/>
          </a:stretch>
        </p:blipFill>
        <p:spPr>
          <a:xfrm>
            <a:off x="344488" y="2996952"/>
            <a:ext cx="9217024" cy="2087651"/>
          </a:xfrm>
          <a:prstGeom prst="rect">
            <a:avLst/>
          </a:prstGeom>
          <a:ln w="38100">
            <a:solidFill>
              <a:srgbClr val="FF0000"/>
            </a:solidFill>
          </a:ln>
        </p:spPr>
      </p:pic>
      <p:pic>
        <p:nvPicPr>
          <p:cNvPr id="5" name="图片 4"/>
          <p:cNvPicPr>
            <a:picLocks noChangeAspect="1"/>
          </p:cNvPicPr>
          <p:nvPr/>
        </p:nvPicPr>
        <p:blipFill>
          <a:blip r:embed="rId3"/>
          <a:stretch>
            <a:fillRect/>
          </a:stretch>
        </p:blipFill>
        <p:spPr>
          <a:xfrm>
            <a:off x="128464" y="1340768"/>
            <a:ext cx="9649072" cy="4464496"/>
          </a:xfrm>
          <a:prstGeom prst="rect">
            <a:avLst/>
          </a:prstGeom>
          <a:ln w="38100">
            <a:solidFill>
              <a:srgbClr val="FF0000"/>
            </a:solidFill>
          </a:ln>
        </p:spPr>
      </p:pic>
      <p:sp>
        <p:nvSpPr>
          <p:cNvPr id="3" name="文本框 2"/>
          <p:cNvSpPr txBox="1"/>
          <p:nvPr/>
        </p:nvSpPr>
        <p:spPr>
          <a:xfrm>
            <a:off x="2826457" y="6021288"/>
            <a:ext cx="4253087" cy="646331"/>
          </a:xfrm>
          <a:prstGeom prst="rect">
            <a:avLst/>
          </a:prstGeom>
          <a:noFill/>
        </p:spPr>
        <p:txBody>
          <a:bodyPr wrap="none" rtlCol="0">
            <a:spAutoFit/>
          </a:bodyPr>
          <a:lstStyle/>
          <a:p>
            <a:pPr algn="ctr"/>
            <a:r>
              <a:rPr lang="en-US" altLang="zh-CN" sz="3600" b="1" i="0" dirty="0">
                <a:solidFill>
                  <a:srgbClr val="66FFFF"/>
                </a:solidFill>
              </a:rPr>
              <a:t>《Science Bulletin》</a:t>
            </a:r>
            <a:endParaRPr lang="zh-CN" altLang="en-US" sz="3600" b="1" i="0" dirty="0">
              <a:solidFill>
                <a:srgbClr val="66FFFF"/>
              </a:solidFill>
            </a:endParaRPr>
          </a:p>
        </p:txBody>
      </p:sp>
    </p:spTree>
    <p:extLst>
      <p:ext uri="{BB962C8B-B14F-4D97-AF65-F5344CB8AC3E}">
        <p14:creationId xmlns:p14="http://schemas.microsoft.com/office/powerpoint/2010/main" val="4076967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416496" y="188640"/>
            <a:ext cx="8784976" cy="954107"/>
          </a:xfrm>
          <a:prstGeom prst="rect">
            <a:avLst/>
          </a:prstGeom>
        </p:spPr>
        <p:txBody>
          <a:bodyPr wrap="square">
            <a:spAutoFit/>
          </a:bodyPr>
          <a:lstStyle/>
          <a:p>
            <a:pPr marL="538163" indent="-538163" algn="ctr">
              <a:tabLst>
                <a:tab pos="538163" algn="l"/>
                <a:tab pos="8429625" algn="l"/>
              </a:tabLst>
            </a:pPr>
            <a:r>
              <a:rPr lang="en-US" altLang="zh-CN" sz="2800" b="1" i="0" dirty="0">
                <a:solidFill>
                  <a:srgbClr val="FFFF00"/>
                </a:solidFill>
                <a:ea typeface="楷体" pitchFamily="49" charset="-122"/>
                <a:cs typeface="Times New Roman" pitchFamily="18" charset="0"/>
              </a:rPr>
              <a:t>Chinese continental shelf of exotic origin collided with continental China 100 million years ago</a:t>
            </a:r>
            <a:endParaRPr lang="zh-CN" altLang="en-US" sz="2800" b="1" i="0" dirty="0">
              <a:solidFill>
                <a:srgbClr val="FFFF00"/>
              </a:solidFill>
              <a:ea typeface="楷体" pitchFamily="49" charset="-122"/>
              <a:cs typeface="Times New Roman" pitchFamily="18" charset="0"/>
            </a:endParaRPr>
          </a:p>
        </p:txBody>
      </p:sp>
      <p:sp>
        <p:nvSpPr>
          <p:cNvPr id="6" name="矩形 5"/>
          <p:cNvSpPr/>
          <p:nvPr/>
        </p:nvSpPr>
        <p:spPr>
          <a:xfrm>
            <a:off x="416496" y="1340768"/>
            <a:ext cx="9145016" cy="5170646"/>
          </a:xfrm>
          <a:prstGeom prst="rect">
            <a:avLst/>
          </a:prstGeom>
        </p:spPr>
        <p:txBody>
          <a:bodyPr wrap="square">
            <a:spAutoFit/>
          </a:bodyPr>
          <a:lstStyle/>
          <a:p>
            <a:pPr indent="536575" algn="just"/>
            <a:r>
              <a:rPr lang="en-US" altLang="zh-CN" sz="2200" b="1" i="0" dirty="0">
                <a:solidFill>
                  <a:schemeClr val="bg1"/>
                </a:solidFill>
                <a:ea typeface="楷体" panose="02010609060101010101" pitchFamily="49" charset="-122"/>
                <a:cs typeface="Times New Roman" panose="02020603050405020304" pitchFamily="18" charset="0"/>
              </a:rPr>
              <a:t>It has been axiomatically accepted that the basement of a continental shelf is the offshore extension and geologically part of the same continental lithosphere. While this notion may hold true in places, </a:t>
            </a:r>
            <a:r>
              <a:rPr lang="en-US" altLang="zh-CN" sz="2200" b="1" i="0" dirty="0">
                <a:solidFill>
                  <a:srgbClr val="66FFFF"/>
                </a:solidFill>
                <a:ea typeface="楷体" panose="02010609060101010101" pitchFamily="49" charset="-122"/>
                <a:cs typeface="Times New Roman" panose="02020603050405020304" pitchFamily="18" charset="0"/>
              </a:rPr>
              <a:t>our analysis of the distribution of Jurassic-Cretaceous granitoids throughout the entire eastern continental China in space and time led us to the conclusion that the basement of the Chinese continental shelf (beneath East China Sea and South China Sea) is of exotic origin geologically unrelated to the continental lithosphere of eastern China</a:t>
            </a:r>
            <a:r>
              <a:rPr lang="en-US" altLang="zh-CN" sz="2200" b="1" i="0" dirty="0">
                <a:solidFill>
                  <a:schemeClr val="bg1"/>
                </a:solidFill>
                <a:ea typeface="楷体" panose="02010609060101010101" pitchFamily="49" charset="-122"/>
                <a:cs typeface="Times New Roman" panose="02020603050405020304" pitchFamily="18" charset="0"/>
              </a:rPr>
              <a:t>. This exotic terrane of a </a:t>
            </a:r>
            <a:r>
              <a:rPr lang="en-US" altLang="zh-CN" sz="2200" b="1" i="0" dirty="0">
                <a:solidFill>
                  <a:srgbClr val="66FFFF"/>
                </a:solidFill>
                <a:ea typeface="楷体" panose="02010609060101010101" pitchFamily="49" charset="-122"/>
                <a:cs typeface="Times New Roman" panose="02020603050405020304" pitchFamily="18" charset="0"/>
              </a:rPr>
              <a:t>sizeable mass with large compositional buoyancy</a:t>
            </a:r>
            <a:r>
              <a:rPr lang="en-US" altLang="zh-CN" sz="2200" b="1" i="0" dirty="0">
                <a:solidFill>
                  <a:schemeClr val="bg1"/>
                </a:solidFill>
                <a:ea typeface="楷体" panose="02010609060101010101" pitchFamily="49" charset="-122"/>
                <a:cs typeface="Times New Roman" panose="02020603050405020304" pitchFamily="18" charset="0"/>
              </a:rPr>
              <a:t> could be either an </a:t>
            </a:r>
            <a:r>
              <a:rPr lang="en-US" altLang="zh-CN" sz="2200" b="1" i="0" dirty="0">
                <a:solidFill>
                  <a:srgbClr val="66FFFF"/>
                </a:solidFill>
                <a:ea typeface="楷体" panose="02010609060101010101" pitchFamily="49" charset="-122"/>
                <a:cs typeface="Times New Roman" panose="02020603050405020304" pitchFamily="18" charset="0"/>
              </a:rPr>
              <a:t>oceanic plateau </a:t>
            </a:r>
            <a:r>
              <a:rPr lang="en-US" altLang="zh-CN" sz="2200" b="1" i="0" dirty="0">
                <a:solidFill>
                  <a:schemeClr val="bg1"/>
                </a:solidFill>
                <a:ea typeface="楷体" panose="02010609060101010101" pitchFamily="49" charset="-122"/>
                <a:cs typeface="Times New Roman" panose="02020603050405020304" pitchFamily="18" charset="0"/>
              </a:rPr>
              <a:t>or a </a:t>
            </a:r>
            <a:r>
              <a:rPr lang="en-US" altLang="zh-CN" sz="2200" b="1" i="0" dirty="0">
                <a:solidFill>
                  <a:srgbClr val="66FFFF"/>
                </a:solidFill>
                <a:ea typeface="楷体" panose="02010609060101010101" pitchFamily="49" charset="-122"/>
                <a:cs typeface="Times New Roman" panose="02020603050405020304" pitchFamily="18" charset="0"/>
              </a:rPr>
              <a:t>micro continent</a:t>
            </a:r>
            <a:r>
              <a:rPr lang="en-US" altLang="zh-CN" sz="2200" b="1" i="0" dirty="0">
                <a:solidFill>
                  <a:schemeClr val="bg1"/>
                </a:solidFill>
                <a:ea typeface="楷体" panose="02010609060101010101" pitchFamily="49" charset="-122"/>
                <a:cs typeface="Times New Roman" panose="02020603050405020304" pitchFamily="18" charset="0"/>
              </a:rPr>
              <a:t>, which was transported by, or along with, the paleo-Pacific plate moving in the course of NW direction and </a:t>
            </a:r>
            <a:r>
              <a:rPr lang="en-US" altLang="zh-CN" sz="2200" b="1" i="0" dirty="0">
                <a:solidFill>
                  <a:srgbClr val="66FFFF"/>
                </a:solidFill>
                <a:ea typeface="楷体" panose="02010609060101010101" pitchFamily="49" charset="-122"/>
                <a:cs typeface="Times New Roman" panose="02020603050405020304" pitchFamily="18" charset="0"/>
              </a:rPr>
              <a:t>subducting beneath the eastern margin of the continental China in the Mesozoic, responsible for the granitoids with emplacement ages of ~ 190 Ma to ~ 90 Ma</a:t>
            </a:r>
            <a:r>
              <a:rPr lang="en-US" altLang="zh-CN" sz="2200" b="1" i="0" dirty="0">
                <a:solidFill>
                  <a:schemeClr val="bg1"/>
                </a:solidFill>
                <a:ea typeface="楷体" panose="02010609060101010101" pitchFamily="49" charset="-122"/>
                <a:cs typeface="Times New Roman" panose="02020603050405020304" pitchFamily="18" charset="0"/>
              </a:rPr>
              <a:t>. </a:t>
            </a:r>
            <a:r>
              <a:rPr lang="en-US" altLang="zh-CN" sz="2200" b="1" i="0" dirty="0">
                <a:solidFill>
                  <a:srgbClr val="FFFF00"/>
                </a:solidFill>
                <a:ea typeface="楷体" panose="02010609060101010101" pitchFamily="49" charset="-122"/>
                <a:cs typeface="Times New Roman" panose="02020603050405020304" pitchFamily="18" charset="0"/>
              </a:rPr>
              <a:t>The arc-shaped southeast coastal line of continental China marks the arc-shaped trench.</a:t>
            </a:r>
          </a:p>
        </p:txBody>
      </p:sp>
    </p:spTree>
    <p:extLst>
      <p:ext uri="{BB962C8B-B14F-4D97-AF65-F5344CB8AC3E}">
        <p14:creationId xmlns:p14="http://schemas.microsoft.com/office/powerpoint/2010/main" val="1602415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4672" y="0"/>
            <a:ext cx="9940672" cy="6885384"/>
          </a:xfrm>
          <a:prstGeom prst="rect">
            <a:avLst/>
          </a:prstGeom>
        </p:spPr>
      </p:pic>
      <p:sp>
        <p:nvSpPr>
          <p:cNvPr id="4" name="文本框 3"/>
          <p:cNvSpPr txBox="1"/>
          <p:nvPr/>
        </p:nvSpPr>
        <p:spPr>
          <a:xfrm>
            <a:off x="1208584" y="3225170"/>
            <a:ext cx="2968057" cy="584775"/>
          </a:xfrm>
          <a:prstGeom prst="rect">
            <a:avLst/>
          </a:prstGeom>
          <a:solidFill>
            <a:srgbClr val="66FFFF">
              <a:alpha val="20000"/>
            </a:srgbClr>
          </a:solidFill>
        </p:spPr>
        <p:txBody>
          <a:bodyPr wrap="none" rtlCol="0">
            <a:spAutoFit/>
          </a:bodyPr>
          <a:lstStyle/>
          <a:p>
            <a:r>
              <a:rPr lang="en-US" altLang="zh-CN" sz="3200" b="1" i="0" dirty="0">
                <a:solidFill>
                  <a:srgbClr val="FF0000"/>
                </a:solidFill>
                <a:ea typeface="楷体" panose="02010609060101010101" pitchFamily="49" charset="-122"/>
                <a:cs typeface="Times New Roman" panose="02020603050405020304" pitchFamily="18" charset="0"/>
              </a:rPr>
              <a:t>Tibetan Plateau</a:t>
            </a:r>
            <a:endParaRPr lang="zh-CN" altLang="en-US" sz="3200" b="1" i="0" dirty="0">
              <a:solidFill>
                <a:srgbClr val="FF0000"/>
              </a:solidFill>
              <a:ea typeface="楷体" panose="02010609060101010101" pitchFamily="49"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14DFA645-8D88-4CAA-9D8F-C8B13FCB8C2B}"/>
              </a:ext>
            </a:extLst>
          </p:cNvPr>
          <p:cNvGrpSpPr/>
          <p:nvPr/>
        </p:nvGrpSpPr>
        <p:grpSpPr>
          <a:xfrm>
            <a:off x="5913238" y="2158090"/>
            <a:ext cx="2702795" cy="4355060"/>
            <a:chOff x="5913238" y="2158090"/>
            <a:chExt cx="2702795" cy="4355060"/>
          </a:xfrm>
        </p:grpSpPr>
        <p:sp>
          <p:nvSpPr>
            <p:cNvPr id="6" name="文本框 5"/>
            <p:cNvSpPr txBox="1"/>
            <p:nvPr/>
          </p:nvSpPr>
          <p:spPr>
            <a:xfrm>
              <a:off x="5913238" y="5805264"/>
              <a:ext cx="1560042" cy="707886"/>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South 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7" name="文本框 6"/>
            <p:cNvSpPr txBox="1"/>
            <p:nvPr/>
          </p:nvSpPr>
          <p:spPr>
            <a:xfrm>
              <a:off x="7761312" y="3420785"/>
              <a:ext cx="854721" cy="1015663"/>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East</a:t>
              </a:r>
            </a:p>
            <a:p>
              <a:pPr algn="ctr"/>
              <a:r>
                <a:rPr lang="en-US" altLang="zh-CN" sz="2000" b="1" i="0" dirty="0">
                  <a:solidFill>
                    <a:srgbClr val="FFFF00"/>
                  </a:solidFill>
                  <a:ea typeface="楷体" panose="02010609060101010101" pitchFamily="49" charset="-122"/>
                  <a:cs typeface="Times New Roman" panose="02020603050405020304" pitchFamily="18" charset="0"/>
                </a:rPr>
                <a:t>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8" name="文本框 7"/>
            <p:cNvSpPr txBox="1"/>
            <p:nvPr/>
          </p:nvSpPr>
          <p:spPr>
            <a:xfrm>
              <a:off x="7014600" y="2158090"/>
              <a:ext cx="1005704" cy="707886"/>
            </a:xfrm>
            <a:prstGeom prst="rect">
              <a:avLst/>
            </a:prstGeom>
            <a:noFill/>
          </p:spPr>
          <p:txBody>
            <a:bodyPr wrap="squar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Yellow 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16517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783CF9F0-2A6D-46F7-BB25-6A9653E03822}"/>
              </a:ext>
            </a:extLst>
          </p:cNvPr>
          <p:cNvGrpSpPr/>
          <p:nvPr/>
        </p:nvGrpSpPr>
        <p:grpSpPr>
          <a:xfrm>
            <a:off x="488504" y="189361"/>
            <a:ext cx="8928992" cy="6000186"/>
            <a:chOff x="1135979" y="1571861"/>
            <a:chExt cx="6976427" cy="5074457"/>
          </a:xfrm>
        </p:grpSpPr>
        <p:grpSp>
          <p:nvGrpSpPr>
            <p:cNvPr id="6" name="组合 5">
              <a:extLst>
                <a:ext uri="{FF2B5EF4-FFF2-40B4-BE49-F238E27FC236}">
                  <a16:creationId xmlns:a16="http://schemas.microsoft.com/office/drawing/2014/main" xmlns="" id="{D5B38B74-2F34-411E-9B51-B489E4F5A2A8}"/>
                </a:ext>
              </a:extLst>
            </p:cNvPr>
            <p:cNvGrpSpPr/>
            <p:nvPr/>
          </p:nvGrpSpPr>
          <p:grpSpPr>
            <a:xfrm>
              <a:off x="1135979" y="1571861"/>
              <a:ext cx="6976427" cy="5074457"/>
              <a:chOff x="-101600" y="3047"/>
              <a:chExt cx="9428464" cy="6858000"/>
            </a:xfrm>
          </p:grpSpPr>
          <p:pic>
            <p:nvPicPr>
              <p:cNvPr id="8" name="图片 7">
                <a:extLst>
                  <a:ext uri="{FF2B5EF4-FFF2-40B4-BE49-F238E27FC236}">
                    <a16:creationId xmlns:a16="http://schemas.microsoft.com/office/drawing/2014/main" xmlns="" id="{381BFC1A-8BB1-48AC-AD5D-01B40B46D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3047"/>
                <a:ext cx="9428464" cy="6858000"/>
              </a:xfrm>
              <a:prstGeom prst="rect">
                <a:avLst/>
              </a:prstGeom>
            </p:spPr>
          </p:pic>
          <p:sp>
            <p:nvSpPr>
              <p:cNvPr id="9" name="任意多边形: 形状 8">
                <a:extLst>
                  <a:ext uri="{FF2B5EF4-FFF2-40B4-BE49-F238E27FC236}">
                    <a16:creationId xmlns:a16="http://schemas.microsoft.com/office/drawing/2014/main" xmlns="" id="{24E01C86-70FA-45CE-8C2B-4CB3C5FB1A87}"/>
                  </a:ext>
                </a:extLst>
              </p:cNvPr>
              <p:cNvSpPr/>
              <p:nvPr/>
            </p:nvSpPr>
            <p:spPr>
              <a:xfrm>
                <a:off x="4236177" y="3047961"/>
                <a:ext cx="1220933" cy="946223"/>
              </a:xfrm>
              <a:custGeom>
                <a:avLst/>
                <a:gdLst>
                  <a:gd name="connsiteX0" fmla="*/ 235670 w 1131217"/>
                  <a:gd name="connsiteY0" fmla="*/ 9427 h 876693"/>
                  <a:gd name="connsiteX1" fmla="*/ 235670 w 1131217"/>
                  <a:gd name="connsiteY1" fmla="*/ 9427 h 876693"/>
                  <a:gd name="connsiteX2" fmla="*/ 329938 w 1131217"/>
                  <a:gd name="connsiteY2" fmla="*/ 0 h 876693"/>
                  <a:gd name="connsiteX3" fmla="*/ 358219 w 1131217"/>
                  <a:gd name="connsiteY3" fmla="*/ 9427 h 876693"/>
                  <a:gd name="connsiteX4" fmla="*/ 433633 w 1131217"/>
                  <a:gd name="connsiteY4" fmla="*/ 28281 h 876693"/>
                  <a:gd name="connsiteX5" fmla="*/ 527901 w 1131217"/>
                  <a:gd name="connsiteY5" fmla="*/ 47134 h 876693"/>
                  <a:gd name="connsiteX6" fmla="*/ 556182 w 1131217"/>
                  <a:gd name="connsiteY6" fmla="*/ 94268 h 876693"/>
                  <a:gd name="connsiteX7" fmla="*/ 678730 w 1131217"/>
                  <a:gd name="connsiteY7" fmla="*/ 160256 h 876693"/>
                  <a:gd name="connsiteX8" fmla="*/ 942681 w 1131217"/>
                  <a:gd name="connsiteY8" fmla="*/ 226244 h 876693"/>
                  <a:gd name="connsiteX9" fmla="*/ 1131217 w 1131217"/>
                  <a:gd name="connsiteY9" fmla="*/ 339365 h 876693"/>
                  <a:gd name="connsiteX10" fmla="*/ 1074656 w 1131217"/>
                  <a:gd name="connsiteY10" fmla="*/ 631596 h 876693"/>
                  <a:gd name="connsiteX11" fmla="*/ 1018095 w 1131217"/>
                  <a:gd name="connsiteY11" fmla="*/ 801279 h 876693"/>
                  <a:gd name="connsiteX12" fmla="*/ 725864 w 1131217"/>
                  <a:gd name="connsiteY12" fmla="*/ 876693 h 876693"/>
                  <a:gd name="connsiteX13" fmla="*/ 471340 w 1131217"/>
                  <a:gd name="connsiteY13" fmla="*/ 716437 h 876693"/>
                  <a:gd name="connsiteX14" fmla="*/ 282804 w 1131217"/>
                  <a:gd name="connsiteY14" fmla="*/ 490194 h 876693"/>
                  <a:gd name="connsiteX15" fmla="*/ 0 w 1131217"/>
                  <a:gd name="connsiteY15" fmla="*/ 377073 h 876693"/>
                  <a:gd name="connsiteX16" fmla="*/ 0 w 1131217"/>
                  <a:gd name="connsiteY16" fmla="*/ 141402 h 876693"/>
                  <a:gd name="connsiteX17" fmla="*/ 235670 w 1131217"/>
                  <a:gd name="connsiteY17" fmla="*/ 9427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1217" h="876693">
                    <a:moveTo>
                      <a:pt x="235670" y="9427"/>
                    </a:moveTo>
                    <a:lnTo>
                      <a:pt x="235670" y="9427"/>
                    </a:lnTo>
                    <a:cubicBezTo>
                      <a:pt x="267093" y="6285"/>
                      <a:pt x="298359" y="0"/>
                      <a:pt x="329938" y="0"/>
                    </a:cubicBezTo>
                    <a:cubicBezTo>
                      <a:pt x="339875" y="0"/>
                      <a:pt x="348632" y="6812"/>
                      <a:pt x="358219" y="9427"/>
                    </a:cubicBezTo>
                    <a:cubicBezTo>
                      <a:pt x="383218" y="16245"/>
                      <a:pt x="408224" y="23199"/>
                      <a:pt x="433633" y="28281"/>
                    </a:cubicBezTo>
                    <a:lnTo>
                      <a:pt x="527901" y="47134"/>
                    </a:lnTo>
                    <a:cubicBezTo>
                      <a:pt x="550652" y="81261"/>
                      <a:pt x="541688" y="65281"/>
                      <a:pt x="556182" y="94268"/>
                    </a:cubicBezTo>
                    <a:lnTo>
                      <a:pt x="678730" y="160256"/>
                    </a:lnTo>
                    <a:lnTo>
                      <a:pt x="942681" y="226244"/>
                    </a:lnTo>
                    <a:lnTo>
                      <a:pt x="1131217" y="339365"/>
                    </a:lnTo>
                    <a:lnTo>
                      <a:pt x="1074656" y="631596"/>
                    </a:lnTo>
                    <a:lnTo>
                      <a:pt x="1018095" y="801279"/>
                    </a:lnTo>
                    <a:lnTo>
                      <a:pt x="725864" y="876693"/>
                    </a:lnTo>
                    <a:lnTo>
                      <a:pt x="471340" y="716437"/>
                    </a:lnTo>
                    <a:lnTo>
                      <a:pt x="282804" y="490194"/>
                    </a:lnTo>
                    <a:lnTo>
                      <a:pt x="0" y="377073"/>
                    </a:lnTo>
                    <a:lnTo>
                      <a:pt x="0" y="141402"/>
                    </a:lnTo>
                    <a:lnTo>
                      <a:pt x="235670" y="9427"/>
                    </a:lnTo>
                    <a:close/>
                  </a:path>
                </a:pathLst>
              </a:cu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0" name="任意多边形: 形状 9">
                <a:extLst>
                  <a:ext uri="{FF2B5EF4-FFF2-40B4-BE49-F238E27FC236}">
                    <a16:creationId xmlns:a16="http://schemas.microsoft.com/office/drawing/2014/main" xmlns="" id="{0686B4CE-065B-4503-BF8B-E9106B361BD2}"/>
                  </a:ext>
                </a:extLst>
              </p:cNvPr>
              <p:cNvSpPr/>
              <p:nvPr/>
            </p:nvSpPr>
            <p:spPr>
              <a:xfrm>
                <a:off x="2852454" y="2193309"/>
                <a:ext cx="2279074" cy="1027618"/>
              </a:xfrm>
              <a:custGeom>
                <a:avLst/>
                <a:gdLst>
                  <a:gd name="connsiteX0" fmla="*/ 0 w 2111604"/>
                  <a:gd name="connsiteY0" fmla="*/ 377072 h 952107"/>
                  <a:gd name="connsiteX1" fmla="*/ 584462 w 2111604"/>
                  <a:gd name="connsiteY1" fmla="*/ 0 h 952107"/>
                  <a:gd name="connsiteX2" fmla="*/ 2111604 w 2111604"/>
                  <a:gd name="connsiteY2" fmla="*/ 697583 h 952107"/>
                  <a:gd name="connsiteX3" fmla="*/ 2064470 w 2111604"/>
                  <a:gd name="connsiteY3" fmla="*/ 952107 h 952107"/>
                  <a:gd name="connsiteX4" fmla="*/ 1517715 w 2111604"/>
                  <a:gd name="connsiteY4" fmla="*/ 763571 h 952107"/>
                  <a:gd name="connsiteX5" fmla="*/ 1414021 w 2111604"/>
                  <a:gd name="connsiteY5" fmla="*/ 886119 h 952107"/>
                  <a:gd name="connsiteX6" fmla="*/ 1055802 w 2111604"/>
                  <a:gd name="connsiteY6" fmla="*/ 914400 h 952107"/>
                  <a:gd name="connsiteX7" fmla="*/ 716437 w 2111604"/>
                  <a:gd name="connsiteY7" fmla="*/ 641022 h 952107"/>
                  <a:gd name="connsiteX8" fmla="*/ 575035 w 2111604"/>
                  <a:gd name="connsiteY8" fmla="*/ 754144 h 952107"/>
                  <a:gd name="connsiteX9" fmla="*/ 386499 w 2111604"/>
                  <a:gd name="connsiteY9" fmla="*/ 622169 h 952107"/>
                  <a:gd name="connsiteX10" fmla="*/ 188536 w 2111604"/>
                  <a:gd name="connsiteY10" fmla="*/ 518474 h 952107"/>
                  <a:gd name="connsiteX11" fmla="*/ 28280 w 2111604"/>
                  <a:gd name="connsiteY11" fmla="*/ 518474 h 952107"/>
                  <a:gd name="connsiteX12" fmla="*/ 0 w 2111604"/>
                  <a:gd name="connsiteY12" fmla="*/ 377072 h 9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604" h="952107">
                    <a:moveTo>
                      <a:pt x="0" y="377072"/>
                    </a:moveTo>
                    <a:lnTo>
                      <a:pt x="584462" y="0"/>
                    </a:lnTo>
                    <a:lnTo>
                      <a:pt x="2111604" y="697583"/>
                    </a:lnTo>
                    <a:lnTo>
                      <a:pt x="2064470" y="952107"/>
                    </a:lnTo>
                    <a:lnTo>
                      <a:pt x="1517715" y="763571"/>
                    </a:lnTo>
                    <a:lnTo>
                      <a:pt x="1414021" y="886119"/>
                    </a:lnTo>
                    <a:lnTo>
                      <a:pt x="1055802" y="914400"/>
                    </a:lnTo>
                    <a:lnTo>
                      <a:pt x="716437" y="641022"/>
                    </a:lnTo>
                    <a:lnTo>
                      <a:pt x="575035" y="754144"/>
                    </a:lnTo>
                    <a:lnTo>
                      <a:pt x="386499" y="622169"/>
                    </a:lnTo>
                    <a:lnTo>
                      <a:pt x="188536" y="518474"/>
                    </a:lnTo>
                    <a:lnTo>
                      <a:pt x="28280" y="518474"/>
                    </a:lnTo>
                    <a:lnTo>
                      <a:pt x="0" y="377072"/>
                    </a:lnTo>
                    <a:close/>
                  </a:path>
                </a:pathLst>
              </a:cu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11" name="任意多边形: 形状 10">
                <a:extLst>
                  <a:ext uri="{FF2B5EF4-FFF2-40B4-BE49-F238E27FC236}">
                    <a16:creationId xmlns:a16="http://schemas.microsoft.com/office/drawing/2014/main" xmlns="" id="{5C0EE05C-4621-4AD8-A97E-F72F484875CF}"/>
                  </a:ext>
                </a:extLst>
              </p:cNvPr>
              <p:cNvSpPr/>
              <p:nvPr/>
            </p:nvSpPr>
            <p:spPr>
              <a:xfrm>
                <a:off x="461461" y="2061041"/>
                <a:ext cx="1129363" cy="1007270"/>
              </a:xfrm>
              <a:custGeom>
                <a:avLst/>
                <a:gdLst>
                  <a:gd name="connsiteX0" fmla="*/ 320511 w 1046375"/>
                  <a:gd name="connsiteY0" fmla="*/ 94268 h 933254"/>
                  <a:gd name="connsiteX1" fmla="*/ 320511 w 1046375"/>
                  <a:gd name="connsiteY1" fmla="*/ 263951 h 933254"/>
                  <a:gd name="connsiteX2" fmla="*/ 377072 w 1046375"/>
                  <a:gd name="connsiteY2" fmla="*/ 424206 h 933254"/>
                  <a:gd name="connsiteX3" fmla="*/ 480767 w 1046375"/>
                  <a:gd name="connsiteY3" fmla="*/ 556182 h 933254"/>
                  <a:gd name="connsiteX4" fmla="*/ 678730 w 1046375"/>
                  <a:gd name="connsiteY4" fmla="*/ 669303 h 933254"/>
                  <a:gd name="connsiteX5" fmla="*/ 999241 w 1046375"/>
                  <a:gd name="connsiteY5" fmla="*/ 641023 h 933254"/>
                  <a:gd name="connsiteX6" fmla="*/ 1046375 w 1046375"/>
                  <a:gd name="connsiteY6" fmla="*/ 782425 h 933254"/>
                  <a:gd name="connsiteX7" fmla="*/ 933254 w 1046375"/>
                  <a:gd name="connsiteY7" fmla="*/ 904973 h 933254"/>
                  <a:gd name="connsiteX8" fmla="*/ 669303 w 1046375"/>
                  <a:gd name="connsiteY8" fmla="*/ 933254 h 933254"/>
                  <a:gd name="connsiteX9" fmla="*/ 471340 w 1046375"/>
                  <a:gd name="connsiteY9" fmla="*/ 886120 h 933254"/>
                  <a:gd name="connsiteX10" fmla="*/ 216816 w 1046375"/>
                  <a:gd name="connsiteY10" fmla="*/ 744718 h 933254"/>
                  <a:gd name="connsiteX11" fmla="*/ 0 w 1046375"/>
                  <a:gd name="connsiteY11" fmla="*/ 631596 h 933254"/>
                  <a:gd name="connsiteX12" fmla="*/ 9427 w 1046375"/>
                  <a:gd name="connsiteY12" fmla="*/ 320511 h 933254"/>
                  <a:gd name="connsiteX13" fmla="*/ 84841 w 1046375"/>
                  <a:gd name="connsiteY13" fmla="*/ 84841 h 933254"/>
                  <a:gd name="connsiteX14" fmla="*/ 122548 w 1046375"/>
                  <a:gd name="connsiteY14" fmla="*/ 0 h 933254"/>
                  <a:gd name="connsiteX15" fmla="*/ 320511 w 1046375"/>
                  <a:gd name="connsiteY15" fmla="*/ 9426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375" h="933254">
                    <a:moveTo>
                      <a:pt x="320511" y="94268"/>
                    </a:moveTo>
                    <a:lnTo>
                      <a:pt x="320511" y="263951"/>
                    </a:lnTo>
                    <a:lnTo>
                      <a:pt x="377072" y="424206"/>
                    </a:lnTo>
                    <a:lnTo>
                      <a:pt x="480767" y="556182"/>
                    </a:lnTo>
                    <a:lnTo>
                      <a:pt x="678730" y="669303"/>
                    </a:lnTo>
                    <a:lnTo>
                      <a:pt x="999241" y="641023"/>
                    </a:lnTo>
                    <a:lnTo>
                      <a:pt x="1046375" y="782425"/>
                    </a:lnTo>
                    <a:lnTo>
                      <a:pt x="933254" y="904973"/>
                    </a:lnTo>
                    <a:lnTo>
                      <a:pt x="669303" y="933254"/>
                    </a:lnTo>
                    <a:lnTo>
                      <a:pt x="471340" y="886120"/>
                    </a:lnTo>
                    <a:lnTo>
                      <a:pt x="216816" y="744718"/>
                    </a:lnTo>
                    <a:lnTo>
                      <a:pt x="0" y="631596"/>
                    </a:lnTo>
                    <a:lnTo>
                      <a:pt x="9427" y="320511"/>
                    </a:lnTo>
                    <a:lnTo>
                      <a:pt x="84841" y="84841"/>
                    </a:lnTo>
                    <a:lnTo>
                      <a:pt x="122548" y="0"/>
                    </a:lnTo>
                    <a:lnTo>
                      <a:pt x="320511" y="94268"/>
                    </a:lnTo>
                    <a:close/>
                  </a:path>
                </a:pathLst>
              </a:custGeom>
              <a:solidFill>
                <a:srgbClr val="0000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2" name="任意多边形: 形状 11">
                <a:extLst>
                  <a:ext uri="{FF2B5EF4-FFF2-40B4-BE49-F238E27FC236}">
                    <a16:creationId xmlns:a16="http://schemas.microsoft.com/office/drawing/2014/main" xmlns="" id="{7B33B08C-C6AD-4D04-8DAE-8EA85881B893}"/>
                  </a:ext>
                </a:extLst>
              </p:cNvPr>
              <p:cNvSpPr/>
              <p:nvPr/>
            </p:nvSpPr>
            <p:spPr>
              <a:xfrm>
                <a:off x="2384428" y="2600287"/>
                <a:ext cx="1678785" cy="895351"/>
              </a:xfrm>
              <a:custGeom>
                <a:avLst/>
                <a:gdLst>
                  <a:gd name="connsiteX0" fmla="*/ 131977 w 1555425"/>
                  <a:gd name="connsiteY0" fmla="*/ 28280 h 829559"/>
                  <a:gd name="connsiteX1" fmla="*/ 131977 w 1555425"/>
                  <a:gd name="connsiteY1" fmla="*/ 28280 h 829559"/>
                  <a:gd name="connsiteX2" fmla="*/ 37709 w 1555425"/>
                  <a:gd name="connsiteY2" fmla="*/ 131975 h 829559"/>
                  <a:gd name="connsiteX3" fmla="*/ 9429 w 1555425"/>
                  <a:gd name="connsiteY3" fmla="*/ 160255 h 829559"/>
                  <a:gd name="connsiteX4" fmla="*/ 9429 w 1555425"/>
                  <a:gd name="connsiteY4" fmla="*/ 245097 h 829559"/>
                  <a:gd name="connsiteX5" fmla="*/ 18856 w 1555425"/>
                  <a:gd name="connsiteY5" fmla="*/ 254523 h 829559"/>
                  <a:gd name="connsiteX6" fmla="*/ 414781 w 1555425"/>
                  <a:gd name="connsiteY6" fmla="*/ 490194 h 829559"/>
                  <a:gd name="connsiteX7" fmla="*/ 782427 w 1555425"/>
                  <a:gd name="connsiteY7" fmla="*/ 622169 h 829559"/>
                  <a:gd name="connsiteX8" fmla="*/ 1470583 w 1555425"/>
                  <a:gd name="connsiteY8" fmla="*/ 829559 h 829559"/>
                  <a:gd name="connsiteX9" fmla="*/ 1555425 w 1555425"/>
                  <a:gd name="connsiteY9" fmla="*/ 612742 h 829559"/>
                  <a:gd name="connsiteX10" fmla="*/ 1178352 w 1555425"/>
                  <a:gd name="connsiteY10" fmla="*/ 424206 h 829559"/>
                  <a:gd name="connsiteX11" fmla="*/ 829561 w 1555425"/>
                  <a:gd name="connsiteY11" fmla="*/ 339365 h 829559"/>
                  <a:gd name="connsiteX12" fmla="*/ 518476 w 1555425"/>
                  <a:gd name="connsiteY12" fmla="*/ 226243 h 829559"/>
                  <a:gd name="connsiteX13" fmla="*/ 216818 w 1555425"/>
                  <a:gd name="connsiteY13" fmla="*/ 0 h 829559"/>
                  <a:gd name="connsiteX14" fmla="*/ 131977 w 1555425"/>
                  <a:gd name="connsiteY14" fmla="*/ 28280 h 82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5425" h="829559">
                    <a:moveTo>
                      <a:pt x="131977" y="28280"/>
                    </a:moveTo>
                    <a:lnTo>
                      <a:pt x="131977" y="28280"/>
                    </a:lnTo>
                    <a:cubicBezTo>
                      <a:pt x="60292" y="130689"/>
                      <a:pt x="102378" y="110419"/>
                      <a:pt x="37709" y="131975"/>
                    </a:cubicBezTo>
                    <a:cubicBezTo>
                      <a:pt x="28282" y="141402"/>
                      <a:pt x="16043" y="148680"/>
                      <a:pt x="9429" y="160255"/>
                    </a:cubicBezTo>
                    <a:cubicBezTo>
                      <a:pt x="-6115" y="187458"/>
                      <a:pt x="221" y="217473"/>
                      <a:pt x="9429" y="245097"/>
                    </a:cubicBezTo>
                    <a:cubicBezTo>
                      <a:pt x="10834" y="249313"/>
                      <a:pt x="15714" y="251381"/>
                      <a:pt x="18856" y="254523"/>
                    </a:cubicBezTo>
                    <a:lnTo>
                      <a:pt x="414781" y="490194"/>
                    </a:lnTo>
                    <a:lnTo>
                      <a:pt x="782427" y="622169"/>
                    </a:lnTo>
                    <a:lnTo>
                      <a:pt x="1470583" y="829559"/>
                    </a:lnTo>
                    <a:lnTo>
                      <a:pt x="1555425" y="612742"/>
                    </a:lnTo>
                    <a:lnTo>
                      <a:pt x="1178352" y="424206"/>
                    </a:lnTo>
                    <a:lnTo>
                      <a:pt x="829561" y="339365"/>
                    </a:lnTo>
                    <a:lnTo>
                      <a:pt x="518476" y="226243"/>
                    </a:lnTo>
                    <a:lnTo>
                      <a:pt x="216818" y="0"/>
                    </a:lnTo>
                    <a:lnTo>
                      <a:pt x="131977" y="28280"/>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xmlns="" id="{6950A27F-8FD3-42DC-9B26-DDDF75F69892}"/>
                  </a:ext>
                </a:extLst>
              </p:cNvPr>
              <p:cNvSpPr txBox="1"/>
              <p:nvPr/>
            </p:nvSpPr>
            <p:spPr>
              <a:xfrm>
                <a:off x="5422985" y="4339191"/>
                <a:ext cx="1566754" cy="457547"/>
              </a:xfrm>
              <a:prstGeom prst="rect">
                <a:avLst/>
              </a:prstGeom>
              <a:solidFill>
                <a:schemeClr val="bg1">
                  <a:lumMod val="75000"/>
                </a:schemeClr>
              </a:solidFill>
            </p:spPr>
            <p:txBody>
              <a:bodyPr wrap="none" rtlCol="0">
                <a:spAutoFit/>
              </a:bodyPr>
              <a:lstStyle/>
              <a:p>
                <a:pPr algn="ctr"/>
                <a:r>
                  <a:rPr lang="en-US" altLang="zh-CN" b="1" i="0" dirty="0">
                    <a:solidFill>
                      <a:srgbClr val="00FF00"/>
                    </a:solidFill>
                    <a:ea typeface="楷体" panose="02010609060101010101" pitchFamily="49" charset="-122"/>
                    <a:cs typeface="Times New Roman" panose="02020603050405020304" pitchFamily="18" charset="0"/>
                  </a:rPr>
                  <a:t>East China</a:t>
                </a:r>
                <a:endParaRPr lang="zh-CN" altLang="en-US" b="1" i="0" dirty="0">
                  <a:solidFill>
                    <a:srgbClr val="00FF00"/>
                  </a:solidFill>
                  <a:ea typeface="楷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458FD3B7-FFD3-434C-B19D-8EBAF1185EAA}"/>
                  </a:ext>
                </a:extLst>
              </p:cNvPr>
              <p:cNvSpPr txBox="1"/>
              <p:nvPr/>
            </p:nvSpPr>
            <p:spPr>
              <a:xfrm>
                <a:off x="3439872" y="3673841"/>
                <a:ext cx="1281805" cy="457547"/>
              </a:xfrm>
              <a:prstGeom prst="rect">
                <a:avLst/>
              </a:prstGeom>
              <a:solidFill>
                <a:schemeClr val="bg1">
                  <a:lumMod val="75000"/>
                </a:schemeClr>
              </a:solidFill>
            </p:spPr>
            <p:txBody>
              <a:bodyPr wrap="square" rtlCol="0">
                <a:spAutoFit/>
              </a:bodyPr>
              <a:lstStyle/>
              <a:p>
                <a:pPr algn="ctr"/>
                <a:r>
                  <a:rPr lang="en-US" altLang="zh-CN" b="1" i="0" dirty="0" err="1">
                    <a:solidFill>
                      <a:srgbClr val="FF0000"/>
                    </a:solidFill>
                    <a:ea typeface="楷体" panose="02010609060101010101" pitchFamily="49" charset="-122"/>
                    <a:cs typeface="Times New Roman" panose="02020603050405020304" pitchFamily="18" charset="0"/>
                  </a:rPr>
                  <a:t>Qinling</a:t>
                </a:r>
                <a:endParaRPr lang="zh-CN" altLang="en-US" b="1" i="0" dirty="0">
                  <a:solidFill>
                    <a:srgbClr val="FF0000"/>
                  </a:solidFill>
                  <a:ea typeface="楷体" panose="02010609060101010101" pitchFamily="49" charset="-122"/>
                  <a:cs typeface="Times New Roman" panose="02020603050405020304" pitchFamily="18" charset="0"/>
                </a:endParaRPr>
              </a:p>
            </p:txBody>
          </p:sp>
          <p:sp>
            <p:nvSpPr>
              <p:cNvPr id="15" name="任意多边形: 形状 14">
                <a:extLst>
                  <a:ext uri="{FF2B5EF4-FFF2-40B4-BE49-F238E27FC236}">
                    <a16:creationId xmlns:a16="http://schemas.microsoft.com/office/drawing/2014/main" xmlns="" id="{87FA7578-8076-49EE-AD6A-98A2025A43C7}"/>
                  </a:ext>
                </a:extLst>
              </p:cNvPr>
              <p:cNvSpPr/>
              <p:nvPr/>
            </p:nvSpPr>
            <p:spPr>
              <a:xfrm>
                <a:off x="5473700" y="165100"/>
                <a:ext cx="2641600" cy="6565900"/>
              </a:xfrm>
              <a:custGeom>
                <a:avLst/>
                <a:gdLst>
                  <a:gd name="connsiteX0" fmla="*/ 850900 w 2641600"/>
                  <a:gd name="connsiteY0" fmla="*/ 2184400 h 6565900"/>
                  <a:gd name="connsiteX1" fmla="*/ 1066800 w 2641600"/>
                  <a:gd name="connsiteY1" fmla="*/ 1282700 h 6565900"/>
                  <a:gd name="connsiteX2" fmla="*/ 1041400 w 2641600"/>
                  <a:gd name="connsiteY2" fmla="*/ 800100 h 6565900"/>
                  <a:gd name="connsiteX3" fmla="*/ 1206500 w 2641600"/>
                  <a:gd name="connsiteY3" fmla="*/ 584200 h 6565900"/>
                  <a:gd name="connsiteX4" fmla="*/ 1117600 w 2641600"/>
                  <a:gd name="connsiteY4" fmla="*/ 304800 h 6565900"/>
                  <a:gd name="connsiteX5" fmla="*/ 939800 w 2641600"/>
                  <a:gd name="connsiteY5" fmla="*/ 190500 h 6565900"/>
                  <a:gd name="connsiteX6" fmla="*/ 1016000 w 2641600"/>
                  <a:gd name="connsiteY6" fmla="*/ 0 h 6565900"/>
                  <a:gd name="connsiteX7" fmla="*/ 1739900 w 2641600"/>
                  <a:gd name="connsiteY7" fmla="*/ 190500 h 6565900"/>
                  <a:gd name="connsiteX8" fmla="*/ 2476500 w 2641600"/>
                  <a:gd name="connsiteY8" fmla="*/ 342900 h 6565900"/>
                  <a:gd name="connsiteX9" fmla="*/ 2641600 w 2641600"/>
                  <a:gd name="connsiteY9" fmla="*/ 635000 h 6565900"/>
                  <a:gd name="connsiteX10" fmla="*/ 2628900 w 2641600"/>
                  <a:gd name="connsiteY10" fmla="*/ 1231900 h 6565900"/>
                  <a:gd name="connsiteX11" fmla="*/ 2527300 w 2641600"/>
                  <a:gd name="connsiteY11" fmla="*/ 1689100 h 6565900"/>
                  <a:gd name="connsiteX12" fmla="*/ 1854200 w 2641600"/>
                  <a:gd name="connsiteY12" fmla="*/ 2349500 h 6565900"/>
                  <a:gd name="connsiteX13" fmla="*/ 1778000 w 2641600"/>
                  <a:gd name="connsiteY13" fmla="*/ 2730500 h 6565900"/>
                  <a:gd name="connsiteX14" fmla="*/ 1625600 w 2641600"/>
                  <a:gd name="connsiteY14" fmla="*/ 3200400 h 6565900"/>
                  <a:gd name="connsiteX15" fmla="*/ 2019300 w 2641600"/>
                  <a:gd name="connsiteY15" fmla="*/ 3835400 h 6565900"/>
                  <a:gd name="connsiteX16" fmla="*/ 2120900 w 2641600"/>
                  <a:gd name="connsiteY16" fmla="*/ 4140200 h 6565900"/>
                  <a:gd name="connsiteX17" fmla="*/ 2082800 w 2641600"/>
                  <a:gd name="connsiteY17" fmla="*/ 4533900 h 6565900"/>
                  <a:gd name="connsiteX18" fmla="*/ 1943100 w 2641600"/>
                  <a:gd name="connsiteY18" fmla="*/ 4800600 h 6565900"/>
                  <a:gd name="connsiteX19" fmla="*/ 1689100 w 2641600"/>
                  <a:gd name="connsiteY19" fmla="*/ 5207000 h 6565900"/>
                  <a:gd name="connsiteX20" fmla="*/ 1409700 w 2641600"/>
                  <a:gd name="connsiteY20" fmla="*/ 5524500 h 6565900"/>
                  <a:gd name="connsiteX21" fmla="*/ 520700 w 2641600"/>
                  <a:gd name="connsiteY21" fmla="*/ 5956300 h 6565900"/>
                  <a:gd name="connsiteX22" fmla="*/ 584200 w 2641600"/>
                  <a:gd name="connsiteY22" fmla="*/ 6159500 h 6565900"/>
                  <a:gd name="connsiteX23" fmla="*/ 457200 w 2641600"/>
                  <a:gd name="connsiteY23" fmla="*/ 6375400 h 6565900"/>
                  <a:gd name="connsiteX24" fmla="*/ 330200 w 2641600"/>
                  <a:gd name="connsiteY24" fmla="*/ 6565900 h 6565900"/>
                  <a:gd name="connsiteX25" fmla="*/ 114300 w 2641600"/>
                  <a:gd name="connsiteY25" fmla="*/ 6502400 h 6565900"/>
                  <a:gd name="connsiteX26" fmla="*/ 0 w 2641600"/>
                  <a:gd name="connsiteY26" fmla="*/ 6337300 h 6565900"/>
                  <a:gd name="connsiteX27" fmla="*/ 241300 w 2641600"/>
                  <a:gd name="connsiteY27" fmla="*/ 6146800 h 6565900"/>
                  <a:gd name="connsiteX28" fmla="*/ 317500 w 2641600"/>
                  <a:gd name="connsiteY28" fmla="*/ 5854700 h 6565900"/>
                  <a:gd name="connsiteX29" fmla="*/ 393700 w 2641600"/>
                  <a:gd name="connsiteY29" fmla="*/ 5638800 h 6565900"/>
                  <a:gd name="connsiteX30" fmla="*/ 482600 w 2641600"/>
                  <a:gd name="connsiteY30" fmla="*/ 5346700 h 6565900"/>
                  <a:gd name="connsiteX31" fmla="*/ 673100 w 2641600"/>
                  <a:gd name="connsiteY31" fmla="*/ 5219700 h 6565900"/>
                  <a:gd name="connsiteX32" fmla="*/ 1003300 w 2641600"/>
                  <a:gd name="connsiteY32" fmla="*/ 5181600 h 6565900"/>
                  <a:gd name="connsiteX33" fmla="*/ 1371600 w 2641600"/>
                  <a:gd name="connsiteY33" fmla="*/ 5041900 h 6565900"/>
                  <a:gd name="connsiteX34" fmla="*/ 1562100 w 2641600"/>
                  <a:gd name="connsiteY34" fmla="*/ 4800600 h 6565900"/>
                  <a:gd name="connsiteX35" fmla="*/ 1625600 w 2641600"/>
                  <a:gd name="connsiteY35" fmla="*/ 4635500 h 6565900"/>
                  <a:gd name="connsiteX36" fmla="*/ 1498600 w 2641600"/>
                  <a:gd name="connsiteY36" fmla="*/ 4483100 h 6565900"/>
                  <a:gd name="connsiteX37" fmla="*/ 1422400 w 2641600"/>
                  <a:gd name="connsiteY37" fmla="*/ 4279900 h 6565900"/>
                  <a:gd name="connsiteX38" fmla="*/ 1193800 w 2641600"/>
                  <a:gd name="connsiteY38" fmla="*/ 4127500 h 6565900"/>
                  <a:gd name="connsiteX39" fmla="*/ 825500 w 2641600"/>
                  <a:gd name="connsiteY39" fmla="*/ 3962400 h 6565900"/>
                  <a:gd name="connsiteX40" fmla="*/ 546100 w 2641600"/>
                  <a:gd name="connsiteY40" fmla="*/ 3797300 h 6565900"/>
                  <a:gd name="connsiteX41" fmla="*/ 317500 w 2641600"/>
                  <a:gd name="connsiteY41" fmla="*/ 3721100 h 6565900"/>
                  <a:gd name="connsiteX42" fmla="*/ 63500 w 2641600"/>
                  <a:gd name="connsiteY42" fmla="*/ 3708400 h 6565900"/>
                  <a:gd name="connsiteX43" fmla="*/ 38100 w 2641600"/>
                  <a:gd name="connsiteY43" fmla="*/ 3492500 h 6565900"/>
                  <a:gd name="connsiteX44" fmla="*/ 203200 w 2641600"/>
                  <a:gd name="connsiteY44" fmla="*/ 3238500 h 6565900"/>
                  <a:gd name="connsiteX45" fmla="*/ 393700 w 2641600"/>
                  <a:gd name="connsiteY45" fmla="*/ 3187700 h 6565900"/>
                  <a:gd name="connsiteX46" fmla="*/ 571500 w 2641600"/>
                  <a:gd name="connsiteY46" fmla="*/ 3263900 h 6565900"/>
                  <a:gd name="connsiteX47" fmla="*/ 800100 w 2641600"/>
                  <a:gd name="connsiteY47" fmla="*/ 3454400 h 6565900"/>
                  <a:gd name="connsiteX48" fmla="*/ 1282700 w 2641600"/>
                  <a:gd name="connsiteY48" fmla="*/ 3721100 h 6565900"/>
                  <a:gd name="connsiteX49" fmla="*/ 1663700 w 2641600"/>
                  <a:gd name="connsiteY49" fmla="*/ 3848100 h 6565900"/>
                  <a:gd name="connsiteX50" fmla="*/ 1549400 w 2641600"/>
                  <a:gd name="connsiteY50" fmla="*/ 3517900 h 6565900"/>
                  <a:gd name="connsiteX51" fmla="*/ 1447800 w 2641600"/>
                  <a:gd name="connsiteY51" fmla="*/ 3403600 h 6565900"/>
                  <a:gd name="connsiteX52" fmla="*/ 1409700 w 2641600"/>
                  <a:gd name="connsiteY52" fmla="*/ 3098800 h 6565900"/>
                  <a:gd name="connsiteX53" fmla="*/ 1447800 w 2641600"/>
                  <a:gd name="connsiteY53" fmla="*/ 2832100 h 6565900"/>
                  <a:gd name="connsiteX54" fmla="*/ 1460500 w 2641600"/>
                  <a:gd name="connsiteY54" fmla="*/ 2641600 h 6565900"/>
                  <a:gd name="connsiteX55" fmla="*/ 1231900 w 2641600"/>
                  <a:gd name="connsiteY55" fmla="*/ 2438400 h 6565900"/>
                  <a:gd name="connsiteX56" fmla="*/ 1130300 w 2641600"/>
                  <a:gd name="connsiteY56" fmla="*/ 2438400 h 6565900"/>
                  <a:gd name="connsiteX57" fmla="*/ 1104900 w 2641600"/>
                  <a:gd name="connsiteY57" fmla="*/ 2413000 h 6565900"/>
                  <a:gd name="connsiteX58" fmla="*/ 850900 w 2641600"/>
                  <a:gd name="connsiteY58" fmla="*/ 2374900 h 6565900"/>
                  <a:gd name="connsiteX59" fmla="*/ 850900 w 2641600"/>
                  <a:gd name="connsiteY59" fmla="*/ 2184400 h 656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41600" h="6565900">
                    <a:moveTo>
                      <a:pt x="850900" y="2184400"/>
                    </a:moveTo>
                    <a:lnTo>
                      <a:pt x="1066800" y="1282700"/>
                    </a:lnTo>
                    <a:lnTo>
                      <a:pt x="1041400" y="800100"/>
                    </a:lnTo>
                    <a:lnTo>
                      <a:pt x="1206500" y="584200"/>
                    </a:lnTo>
                    <a:lnTo>
                      <a:pt x="1117600" y="304800"/>
                    </a:lnTo>
                    <a:lnTo>
                      <a:pt x="939800" y="190500"/>
                    </a:lnTo>
                    <a:lnTo>
                      <a:pt x="1016000" y="0"/>
                    </a:lnTo>
                    <a:lnTo>
                      <a:pt x="1739900" y="190500"/>
                    </a:lnTo>
                    <a:lnTo>
                      <a:pt x="2476500" y="342900"/>
                    </a:lnTo>
                    <a:lnTo>
                      <a:pt x="2641600" y="635000"/>
                    </a:lnTo>
                    <a:lnTo>
                      <a:pt x="2628900" y="1231900"/>
                    </a:lnTo>
                    <a:lnTo>
                      <a:pt x="2527300" y="1689100"/>
                    </a:lnTo>
                    <a:lnTo>
                      <a:pt x="1854200" y="2349500"/>
                    </a:lnTo>
                    <a:lnTo>
                      <a:pt x="1778000" y="2730500"/>
                    </a:lnTo>
                    <a:lnTo>
                      <a:pt x="1625600" y="3200400"/>
                    </a:lnTo>
                    <a:lnTo>
                      <a:pt x="2019300" y="3835400"/>
                    </a:lnTo>
                    <a:lnTo>
                      <a:pt x="2120900" y="4140200"/>
                    </a:lnTo>
                    <a:lnTo>
                      <a:pt x="2082800" y="4533900"/>
                    </a:lnTo>
                    <a:lnTo>
                      <a:pt x="1943100" y="4800600"/>
                    </a:lnTo>
                    <a:lnTo>
                      <a:pt x="1689100" y="5207000"/>
                    </a:lnTo>
                    <a:lnTo>
                      <a:pt x="1409700" y="5524500"/>
                    </a:lnTo>
                    <a:lnTo>
                      <a:pt x="520700" y="5956300"/>
                    </a:lnTo>
                    <a:lnTo>
                      <a:pt x="584200" y="6159500"/>
                    </a:lnTo>
                    <a:lnTo>
                      <a:pt x="457200" y="6375400"/>
                    </a:lnTo>
                    <a:lnTo>
                      <a:pt x="330200" y="6565900"/>
                    </a:lnTo>
                    <a:lnTo>
                      <a:pt x="114300" y="6502400"/>
                    </a:lnTo>
                    <a:lnTo>
                      <a:pt x="0" y="6337300"/>
                    </a:lnTo>
                    <a:lnTo>
                      <a:pt x="241300" y="6146800"/>
                    </a:lnTo>
                    <a:lnTo>
                      <a:pt x="317500" y="5854700"/>
                    </a:lnTo>
                    <a:lnTo>
                      <a:pt x="393700" y="5638800"/>
                    </a:lnTo>
                    <a:lnTo>
                      <a:pt x="482600" y="5346700"/>
                    </a:lnTo>
                    <a:lnTo>
                      <a:pt x="673100" y="5219700"/>
                    </a:lnTo>
                    <a:lnTo>
                      <a:pt x="1003300" y="5181600"/>
                    </a:lnTo>
                    <a:lnTo>
                      <a:pt x="1371600" y="5041900"/>
                    </a:lnTo>
                    <a:lnTo>
                      <a:pt x="1562100" y="4800600"/>
                    </a:lnTo>
                    <a:lnTo>
                      <a:pt x="1625600" y="4635500"/>
                    </a:lnTo>
                    <a:lnTo>
                      <a:pt x="1498600" y="4483100"/>
                    </a:lnTo>
                    <a:lnTo>
                      <a:pt x="1422400" y="4279900"/>
                    </a:lnTo>
                    <a:lnTo>
                      <a:pt x="1193800" y="4127500"/>
                    </a:lnTo>
                    <a:lnTo>
                      <a:pt x="825500" y="3962400"/>
                    </a:lnTo>
                    <a:lnTo>
                      <a:pt x="546100" y="3797300"/>
                    </a:lnTo>
                    <a:lnTo>
                      <a:pt x="317500" y="3721100"/>
                    </a:lnTo>
                    <a:lnTo>
                      <a:pt x="63500" y="3708400"/>
                    </a:lnTo>
                    <a:lnTo>
                      <a:pt x="38100" y="3492500"/>
                    </a:lnTo>
                    <a:lnTo>
                      <a:pt x="203200" y="3238500"/>
                    </a:lnTo>
                    <a:lnTo>
                      <a:pt x="393700" y="3187700"/>
                    </a:lnTo>
                    <a:lnTo>
                      <a:pt x="571500" y="3263900"/>
                    </a:lnTo>
                    <a:lnTo>
                      <a:pt x="800100" y="3454400"/>
                    </a:lnTo>
                    <a:lnTo>
                      <a:pt x="1282700" y="3721100"/>
                    </a:lnTo>
                    <a:lnTo>
                      <a:pt x="1663700" y="3848100"/>
                    </a:lnTo>
                    <a:lnTo>
                      <a:pt x="1549400" y="3517900"/>
                    </a:lnTo>
                    <a:lnTo>
                      <a:pt x="1447800" y="3403600"/>
                    </a:lnTo>
                    <a:lnTo>
                      <a:pt x="1409700" y="3098800"/>
                    </a:lnTo>
                    <a:lnTo>
                      <a:pt x="1447800" y="2832100"/>
                    </a:lnTo>
                    <a:lnTo>
                      <a:pt x="1460500" y="2641600"/>
                    </a:lnTo>
                    <a:lnTo>
                      <a:pt x="1231900" y="2438400"/>
                    </a:lnTo>
                    <a:lnTo>
                      <a:pt x="1130300" y="2438400"/>
                    </a:lnTo>
                    <a:lnTo>
                      <a:pt x="1104900" y="2413000"/>
                    </a:lnTo>
                    <a:lnTo>
                      <a:pt x="850900" y="2374900"/>
                    </a:lnTo>
                    <a:lnTo>
                      <a:pt x="850900" y="2184400"/>
                    </a:lnTo>
                    <a:close/>
                  </a:path>
                </a:pathLst>
              </a:custGeom>
              <a:solidFill>
                <a:srgbClr val="00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xmlns="" id="{8395686E-F988-4CDD-8DC6-2F64301D2152}"/>
                  </a:ext>
                </a:extLst>
              </p:cNvPr>
              <p:cNvSpPr txBox="1"/>
              <p:nvPr/>
            </p:nvSpPr>
            <p:spPr>
              <a:xfrm>
                <a:off x="1146650" y="2335903"/>
                <a:ext cx="1243682" cy="457547"/>
              </a:xfrm>
              <a:prstGeom prst="rect">
                <a:avLst/>
              </a:prstGeom>
              <a:solidFill>
                <a:schemeClr val="bg1">
                  <a:lumMod val="75000"/>
                </a:schemeClr>
              </a:solidFill>
            </p:spPr>
            <p:txBody>
              <a:bodyPr wrap="square" rtlCol="0">
                <a:spAutoFit/>
              </a:bodyPr>
              <a:lstStyle/>
              <a:p>
                <a:pPr algn="ctr"/>
                <a:r>
                  <a:rPr lang="en-US" altLang="zh-CN" b="1" i="0" dirty="0">
                    <a:solidFill>
                      <a:srgbClr val="0000FF"/>
                    </a:solidFill>
                    <a:ea typeface="楷体" panose="02010609060101010101" pitchFamily="49" charset="-122"/>
                    <a:cs typeface="Times New Roman" panose="02020603050405020304" pitchFamily="18" charset="0"/>
                  </a:rPr>
                  <a:t>Kunlun</a:t>
                </a:r>
                <a:endParaRPr lang="zh-CN" altLang="en-US" b="1" i="0" dirty="0">
                  <a:solidFill>
                    <a:srgbClr val="0000FF"/>
                  </a:solidFill>
                  <a:ea typeface="楷体" panose="02010609060101010101" pitchFamily="49" charset="-122"/>
                  <a:cs typeface="Times New Roman" panose="02020603050405020304" pitchFamily="18" charset="0"/>
                </a:endParaRPr>
              </a:p>
            </p:txBody>
          </p:sp>
        </p:grpSp>
        <p:sp>
          <p:nvSpPr>
            <p:cNvPr id="7" name="文本框 6">
              <a:extLst>
                <a:ext uri="{FF2B5EF4-FFF2-40B4-BE49-F238E27FC236}">
                  <a16:creationId xmlns:a16="http://schemas.microsoft.com/office/drawing/2014/main" xmlns="" id="{BD649F29-8F58-469E-9483-BD31432A495E}"/>
                </a:ext>
              </a:extLst>
            </p:cNvPr>
            <p:cNvSpPr txBox="1"/>
            <p:nvPr/>
          </p:nvSpPr>
          <p:spPr>
            <a:xfrm>
              <a:off x="4116469" y="3095013"/>
              <a:ext cx="784771" cy="338554"/>
            </a:xfrm>
            <a:prstGeom prst="rect">
              <a:avLst/>
            </a:prstGeom>
            <a:solidFill>
              <a:schemeClr val="bg1">
                <a:lumMod val="75000"/>
              </a:schemeClr>
            </a:solidFill>
          </p:spPr>
          <p:txBody>
            <a:bodyPr wrap="square" rtlCol="0">
              <a:spAutoFit/>
            </a:bodyPr>
            <a:lstStyle/>
            <a:p>
              <a:pPr algn="ctr"/>
              <a:r>
                <a:rPr lang="en-US" altLang="zh-CN" b="1" i="0" dirty="0">
                  <a:solidFill>
                    <a:srgbClr val="FFFF00"/>
                  </a:solidFill>
                  <a:ea typeface="楷体" panose="02010609060101010101" pitchFamily="49" charset="-122"/>
                  <a:cs typeface="Times New Roman" panose="02020603050405020304" pitchFamily="18" charset="0"/>
                </a:rPr>
                <a:t>Qilian</a:t>
              </a:r>
              <a:endParaRPr lang="zh-CN" altLang="en-US" b="1" i="0" dirty="0">
                <a:solidFill>
                  <a:srgbClr val="FFFF00"/>
                </a:solidFill>
                <a:ea typeface="楷体" panose="02010609060101010101" pitchFamily="49" charset="-122"/>
                <a:cs typeface="Times New Roman" panose="02020603050405020304" pitchFamily="18" charset="0"/>
              </a:endParaRPr>
            </a:p>
          </p:txBody>
        </p:sp>
      </p:grpSp>
      <p:sp>
        <p:nvSpPr>
          <p:cNvPr id="18" name="矩形 17">
            <a:extLst>
              <a:ext uri="{FF2B5EF4-FFF2-40B4-BE49-F238E27FC236}">
                <a16:creationId xmlns:a16="http://schemas.microsoft.com/office/drawing/2014/main" xmlns="" id="{2F6EA218-486A-4083-97BE-2E1C7CA4C38E}"/>
              </a:ext>
            </a:extLst>
          </p:cNvPr>
          <p:cNvSpPr/>
          <p:nvPr/>
        </p:nvSpPr>
        <p:spPr>
          <a:xfrm>
            <a:off x="1096815" y="6243944"/>
            <a:ext cx="7712369" cy="523220"/>
          </a:xfrm>
          <a:prstGeom prst="rect">
            <a:avLst/>
          </a:prstGeom>
        </p:spPr>
        <p:txBody>
          <a:bodyPr wrap="none">
            <a:spAutoFit/>
          </a:bodyPr>
          <a:lstStyle/>
          <a:p>
            <a:pPr marL="0" indent="0" algn="ctr">
              <a:buNone/>
            </a:pPr>
            <a:r>
              <a:rPr lang="en-US" altLang="zh-CN" sz="2800" b="1" i="0" kern="0" dirty="0">
                <a:solidFill>
                  <a:srgbClr val="FF0000"/>
                </a:solidFill>
                <a:ea typeface="楷体" panose="02010609060101010101" pitchFamily="49" charset="-122"/>
                <a:cs typeface="Times New Roman" panose="02020603050405020304" pitchFamily="18" charset="0"/>
              </a:rPr>
              <a:t>Granitoids in eastern continental China </a:t>
            </a:r>
            <a:r>
              <a:rPr lang="en-US" altLang="zh-CN" sz="2800" b="1" i="0" kern="0" dirty="0">
                <a:solidFill>
                  <a:srgbClr val="FF0000"/>
                </a:solidFill>
                <a:ea typeface="楷体" panose="02010609060101010101" pitchFamily="49" charset="-122"/>
                <a:cs typeface="Times New Roman" panose="02020603050405020304" pitchFamily="18" charset="0"/>
                <a:sym typeface="Symbol"/>
              </a:rPr>
              <a:t>&lt; 190Ma</a:t>
            </a:r>
          </a:p>
        </p:txBody>
      </p:sp>
    </p:spTree>
    <p:extLst>
      <p:ext uri="{BB962C8B-B14F-4D97-AF65-F5344CB8AC3E}">
        <p14:creationId xmlns:p14="http://schemas.microsoft.com/office/powerpoint/2010/main" val="336010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438150"/>
            <a:ext cx="912495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68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6680973" y="2852936"/>
            <a:ext cx="3024555" cy="984738"/>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None/>
            </a:pP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For convenience, we divided into 5 sections:</a:t>
            </a:r>
          </a:p>
          <a:p>
            <a:pPr marL="0" indent="0" algn="ctr">
              <a:buNone/>
            </a:pP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a:t>
            </a:r>
            <a:r>
              <a:rPr lang="zh-CN" altLang="en-US"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B</a:t>
            </a:r>
            <a:r>
              <a:rPr lang="zh-CN" altLang="en-US"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C</a:t>
            </a:r>
            <a:r>
              <a:rPr lang="zh-CN" altLang="en-US"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D</a:t>
            </a:r>
            <a:r>
              <a:rPr lang="zh-CN" altLang="en-US"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b="1" i="0" kern="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E</a:t>
            </a:r>
          </a:p>
        </p:txBody>
      </p:sp>
      <p:pic>
        <p:nvPicPr>
          <p:cNvPr id="2" name="图片 1">
            <a:extLst>
              <a:ext uri="{FF2B5EF4-FFF2-40B4-BE49-F238E27FC236}">
                <a16:creationId xmlns:a16="http://schemas.microsoft.com/office/drawing/2014/main" xmlns="" id="{437DE2D5-8CA6-4A14-B2BF-77C1656EDDA6}"/>
              </a:ext>
            </a:extLst>
          </p:cNvPr>
          <p:cNvPicPr>
            <a:picLocks noChangeAspect="1"/>
          </p:cNvPicPr>
          <p:nvPr/>
        </p:nvPicPr>
        <p:blipFill>
          <a:blip r:embed="rId2"/>
          <a:stretch>
            <a:fillRect/>
          </a:stretch>
        </p:blipFill>
        <p:spPr>
          <a:xfrm>
            <a:off x="128463" y="260648"/>
            <a:ext cx="6607313" cy="6408712"/>
          </a:xfrm>
          <a:prstGeom prst="rect">
            <a:avLst/>
          </a:prstGeom>
        </p:spPr>
      </p:pic>
    </p:spTree>
    <p:extLst>
      <p:ext uri="{BB962C8B-B14F-4D97-AF65-F5344CB8AC3E}">
        <p14:creationId xmlns:p14="http://schemas.microsoft.com/office/powerpoint/2010/main" val="548371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5847303" y="404664"/>
            <a:ext cx="3509398" cy="1200329"/>
          </a:xfrm>
          <a:prstGeom prst="rect">
            <a:avLst/>
          </a:prstGeom>
          <a:noFill/>
        </p:spPr>
        <p:txBody>
          <a:bodyPr wrap="square" rtlCol="0">
            <a:spAutoFit/>
          </a:bodyPr>
          <a:lstStyle/>
          <a:p>
            <a:pPr algn="ctr"/>
            <a:r>
              <a:rPr lang="en-US" altLang="zh-CN" sz="1800" b="1" i="0" dirty="0">
                <a:solidFill>
                  <a:srgbClr val="FF0000"/>
                </a:solidFill>
                <a:ea typeface="楷体" panose="02010609060101010101" pitchFamily="49" charset="-122"/>
                <a:cs typeface="Times New Roman" panose="02020603050405020304" pitchFamily="18" charset="0"/>
              </a:rPr>
              <a:t>Age distribution of J-K granitoids in eastern China</a:t>
            </a:r>
          </a:p>
          <a:p>
            <a:pPr algn="ctr"/>
            <a:r>
              <a:rPr lang="en-US" altLang="zh-CN" sz="1800" b="1" i="0" dirty="0">
                <a:solidFill>
                  <a:srgbClr val="0000FF"/>
                </a:solidFill>
                <a:ea typeface="楷体" panose="02010609060101010101" pitchFamily="49" charset="-122"/>
                <a:cs typeface="Times New Roman" panose="02020603050405020304" pitchFamily="18" charset="0"/>
              </a:rPr>
              <a:t>(paleo-Pacific plate subduction related)</a:t>
            </a:r>
            <a:endParaRPr lang="en-US" sz="1800" b="1" i="0" dirty="0">
              <a:solidFill>
                <a:srgbClr val="0000FF"/>
              </a:solidFill>
              <a:ea typeface="楷体" panose="02010609060101010101" pitchFamily="49" charset="-122"/>
              <a:cs typeface="Times New Roman" panose="02020603050405020304" pitchFamily="18" charset="0"/>
            </a:endParaRPr>
          </a:p>
        </p:txBody>
      </p:sp>
      <p:pic>
        <p:nvPicPr>
          <p:cNvPr id="1229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992"/>
          <a:stretch/>
        </p:blipFill>
        <p:spPr bwMode="auto">
          <a:xfrm>
            <a:off x="478095" y="423706"/>
            <a:ext cx="5369208" cy="598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47303" y="1723295"/>
            <a:ext cx="3509398" cy="1328569"/>
          </a:xfrm>
          <a:prstGeom prst="rect">
            <a:avLst/>
          </a:prstGeom>
          <a:noFill/>
        </p:spPr>
        <p:txBody>
          <a:bodyPr wrap="square" rtlCol="0">
            <a:spAutoFit/>
          </a:bodyPr>
          <a:lstStyle/>
          <a:p>
            <a:pPr algn="ctr"/>
            <a:r>
              <a:rPr lang="en-US" altLang="zh-CN" sz="1800" b="1" i="0" dirty="0">
                <a:solidFill>
                  <a:srgbClr val="FF0000"/>
                </a:solidFill>
                <a:ea typeface="楷体" panose="02010609060101010101" pitchFamily="49" charset="-122"/>
                <a:cs typeface="Times New Roman" panose="02020603050405020304" pitchFamily="18" charset="0"/>
              </a:rPr>
              <a:t>In J-K, eastern China was an </a:t>
            </a:r>
            <a:r>
              <a:rPr lang="en-US" altLang="zh-CN" sz="1800" b="1" i="0" dirty="0">
                <a:solidFill>
                  <a:srgbClr val="0000FF"/>
                </a:solidFill>
                <a:ea typeface="楷体" panose="02010609060101010101" pitchFamily="49" charset="-122"/>
                <a:cs typeface="Times New Roman" panose="02020603050405020304" pitchFamily="18" charset="0"/>
              </a:rPr>
              <a:t>active continental margin</a:t>
            </a:r>
          </a:p>
          <a:p>
            <a:pPr algn="ctr">
              <a:lnSpc>
                <a:spcPts val="1000"/>
              </a:lnSpc>
            </a:pPr>
            <a:endParaRPr lang="en-US" altLang="zh-CN" sz="1800" b="1" i="0" dirty="0">
              <a:solidFill>
                <a:srgbClr val="0000FF"/>
              </a:solidFill>
              <a:ea typeface="楷体" panose="02010609060101010101" pitchFamily="49" charset="-122"/>
              <a:cs typeface="Times New Roman" panose="02020603050405020304" pitchFamily="18" charset="0"/>
            </a:endParaRPr>
          </a:p>
          <a:p>
            <a:pPr algn="ctr"/>
            <a:r>
              <a:rPr lang="en-US" altLang="zh-CN" sz="1800" b="1" i="0" dirty="0">
                <a:solidFill>
                  <a:srgbClr val="FF0000"/>
                </a:solidFill>
                <a:ea typeface="楷体" panose="02010609060101010101" pitchFamily="49" charset="-122"/>
                <a:cs typeface="Times New Roman" panose="02020603050405020304" pitchFamily="18" charset="0"/>
              </a:rPr>
              <a:t>But NOT </a:t>
            </a:r>
          </a:p>
          <a:p>
            <a:pPr algn="ctr"/>
            <a:r>
              <a:rPr lang="en-US" altLang="zh-CN" sz="1800" b="1" i="0" dirty="0">
                <a:solidFill>
                  <a:srgbClr val="FF0000"/>
                </a:solidFill>
                <a:ea typeface="楷体" panose="02010609060101010101" pitchFamily="49" charset="-122"/>
                <a:cs typeface="Times New Roman" panose="02020603050405020304" pitchFamily="18" charset="0"/>
              </a:rPr>
              <a:t>an </a:t>
            </a:r>
            <a:r>
              <a:rPr lang="en-US" altLang="zh-CN" sz="1800" b="1" i="0" dirty="0">
                <a:solidFill>
                  <a:srgbClr val="0000FF"/>
                </a:solidFill>
                <a:ea typeface="楷体" panose="02010609060101010101" pitchFamily="49" charset="-122"/>
                <a:cs typeface="Times New Roman" panose="02020603050405020304" pitchFamily="18" charset="0"/>
              </a:rPr>
              <a:t>Andean-Type margin</a:t>
            </a:r>
            <a:endParaRPr lang="en-US" sz="1800" b="1" i="0" dirty="0">
              <a:solidFill>
                <a:srgbClr val="0000FF"/>
              </a:solidFill>
              <a:ea typeface="楷体" panose="02010609060101010101" pitchFamily="49" charset="-122"/>
              <a:cs typeface="Times New Roman" panose="02020603050405020304" pitchFamily="18" charset="0"/>
            </a:endParaRPr>
          </a:p>
        </p:txBody>
      </p:sp>
      <p:sp>
        <p:nvSpPr>
          <p:cNvPr id="5" name="TextBox 4"/>
          <p:cNvSpPr txBox="1"/>
          <p:nvPr/>
        </p:nvSpPr>
        <p:spPr>
          <a:xfrm>
            <a:off x="5847303" y="3270741"/>
            <a:ext cx="3509398" cy="1315745"/>
          </a:xfrm>
          <a:prstGeom prst="rect">
            <a:avLst/>
          </a:prstGeom>
          <a:noFill/>
        </p:spPr>
        <p:txBody>
          <a:bodyPr wrap="square" rtlCol="0">
            <a:spAutoFit/>
          </a:bodyPr>
          <a:lstStyle/>
          <a:p>
            <a:pPr algn="ctr"/>
            <a:r>
              <a:rPr lang="en-US" altLang="zh-CN" sz="1800" b="1" i="0" dirty="0">
                <a:solidFill>
                  <a:srgbClr val="0000FF"/>
                </a:solidFill>
                <a:ea typeface="楷体" panose="02010609060101010101" pitchFamily="49" charset="-122"/>
                <a:cs typeface="Times New Roman" panose="02020603050405020304" pitchFamily="18" charset="0"/>
              </a:rPr>
              <a:t>Andean-Type margin:</a:t>
            </a:r>
          </a:p>
          <a:p>
            <a:pPr algn="ctr"/>
            <a:r>
              <a:rPr lang="en-US" sz="1800" b="1" i="0" dirty="0">
                <a:solidFill>
                  <a:srgbClr val="0000FF"/>
                </a:solidFill>
                <a:ea typeface="楷体" panose="02010609060101010101" pitchFamily="49" charset="-122"/>
                <a:cs typeface="Times New Roman" panose="02020603050405020304" pitchFamily="18" charset="0"/>
              </a:rPr>
              <a:t>&lt; 200 km </a:t>
            </a:r>
            <a:r>
              <a:rPr lang="en-US" altLang="zh-CN" sz="1800" b="1" i="0" dirty="0">
                <a:solidFill>
                  <a:srgbClr val="0000FF"/>
                </a:solidFill>
                <a:ea typeface="楷体" panose="02010609060101010101" pitchFamily="49" charset="-122"/>
                <a:cs typeface="Times New Roman" panose="02020603050405020304" pitchFamily="18" charset="0"/>
              </a:rPr>
              <a:t>magmatic arc</a:t>
            </a:r>
          </a:p>
          <a:p>
            <a:pPr algn="ctr">
              <a:lnSpc>
                <a:spcPts val="1000"/>
              </a:lnSpc>
            </a:pPr>
            <a:endParaRPr lang="en-US" altLang="zh-CN" sz="1800" b="1" i="0" dirty="0">
              <a:solidFill>
                <a:srgbClr val="0000FF"/>
              </a:solidFill>
              <a:ea typeface="楷体" panose="02010609060101010101" pitchFamily="49" charset="-122"/>
              <a:cs typeface="Times New Roman" panose="02020603050405020304" pitchFamily="18" charset="0"/>
            </a:endParaRPr>
          </a:p>
          <a:p>
            <a:pPr algn="ctr"/>
            <a:r>
              <a:rPr lang="en-US" altLang="zh-CN" sz="1800" b="1" i="0" dirty="0">
                <a:solidFill>
                  <a:srgbClr val="0000FF"/>
                </a:solidFill>
                <a:ea typeface="楷体" panose="02010609060101010101" pitchFamily="49" charset="-122"/>
                <a:cs typeface="Times New Roman" panose="02020603050405020304" pitchFamily="18" charset="0"/>
              </a:rPr>
              <a:t>But such arc </a:t>
            </a:r>
            <a:r>
              <a:rPr lang="en-US" altLang="zh-CN" sz="1800" b="1" i="0" dirty="0">
                <a:solidFill>
                  <a:srgbClr val="FF0000"/>
                </a:solidFill>
                <a:ea typeface="楷体" panose="02010609060101010101" pitchFamily="49" charset="-122"/>
                <a:cs typeface="Times New Roman" panose="02020603050405020304" pitchFamily="18" charset="0"/>
              </a:rPr>
              <a:t>did not exist in eastern China</a:t>
            </a:r>
            <a:endParaRPr lang="en-US" sz="1800" b="1" i="0" dirty="0">
              <a:solidFill>
                <a:srgbClr val="FF0000"/>
              </a:solidFill>
              <a:ea typeface="楷体" panose="02010609060101010101" pitchFamily="49" charset="-122"/>
              <a:cs typeface="Times New Roman" panose="02020603050405020304" pitchFamily="18" charset="0"/>
            </a:endParaRPr>
          </a:p>
        </p:txBody>
      </p:sp>
      <p:sp>
        <p:nvSpPr>
          <p:cNvPr id="6" name="TextBox 5"/>
          <p:cNvSpPr txBox="1"/>
          <p:nvPr/>
        </p:nvSpPr>
        <p:spPr>
          <a:xfrm>
            <a:off x="5847303" y="4725144"/>
            <a:ext cx="3509398" cy="1200329"/>
          </a:xfrm>
          <a:prstGeom prst="rect">
            <a:avLst/>
          </a:prstGeom>
          <a:noFill/>
        </p:spPr>
        <p:txBody>
          <a:bodyPr wrap="square" rtlCol="0">
            <a:spAutoFit/>
          </a:bodyPr>
          <a:lstStyle/>
          <a:p>
            <a:pPr algn="ctr"/>
            <a:r>
              <a:rPr lang="en-US" altLang="zh-CN" sz="1800" b="1" i="0" dirty="0">
                <a:solidFill>
                  <a:srgbClr val="FF0000"/>
                </a:solidFill>
                <a:ea typeface="楷体" panose="02010609060101010101" pitchFamily="49" charset="-122"/>
                <a:cs typeface="Times New Roman" panose="02020603050405020304" pitchFamily="18" charset="0"/>
              </a:rPr>
              <a:t>J-K granitoids in eastern China:</a:t>
            </a:r>
          </a:p>
          <a:p>
            <a:r>
              <a:rPr lang="en-US" altLang="zh-CN" sz="1800" b="1" i="0" dirty="0">
                <a:solidFill>
                  <a:srgbClr val="0000FF"/>
                </a:solidFill>
                <a:ea typeface="楷体" panose="02010609060101010101" pitchFamily="49" charset="-122"/>
                <a:cs typeface="Times New Roman" panose="02020603050405020304" pitchFamily="18" charset="0"/>
              </a:rPr>
              <a:t>[1]varying ages at a given location</a:t>
            </a:r>
            <a:r>
              <a:rPr lang="zh-CN" altLang="en-US" sz="1800" b="1" i="0" dirty="0">
                <a:solidFill>
                  <a:srgbClr val="0000FF"/>
                </a:solidFill>
                <a:ea typeface="楷体" panose="02010609060101010101" pitchFamily="49" charset="-122"/>
                <a:cs typeface="Times New Roman" panose="02020603050405020304" pitchFamily="18" charset="0"/>
              </a:rPr>
              <a:t> </a:t>
            </a:r>
            <a:endParaRPr lang="en-US" altLang="zh-CN" sz="1800" b="1" i="0" dirty="0">
              <a:solidFill>
                <a:srgbClr val="0000FF"/>
              </a:solidFill>
              <a:ea typeface="楷体" panose="02010609060101010101" pitchFamily="49" charset="-122"/>
              <a:cs typeface="Times New Roman" panose="02020603050405020304" pitchFamily="18" charset="0"/>
            </a:endParaRPr>
          </a:p>
          <a:p>
            <a:r>
              <a:rPr lang="en-US" altLang="zh-CN" sz="1800" b="1" i="0" dirty="0">
                <a:solidFill>
                  <a:srgbClr val="0000FF"/>
                </a:solidFill>
                <a:ea typeface="楷体" panose="02010609060101010101" pitchFamily="49" charset="-122"/>
                <a:cs typeface="Times New Roman" panose="02020603050405020304" pitchFamily="18" charset="0"/>
              </a:rPr>
              <a:t>[2]same ages in all locations</a:t>
            </a:r>
          </a:p>
          <a:p>
            <a:pPr algn="ctr"/>
            <a:r>
              <a:rPr lang="zh-CN" altLang="en-US" sz="1800" b="1" i="0" dirty="0">
                <a:solidFill>
                  <a:srgbClr val="0000FF"/>
                </a:solidFill>
                <a:ea typeface="楷体" panose="02010609060101010101" pitchFamily="49" charset="-122"/>
                <a:cs typeface="Times New Roman" panose="02020603050405020304" pitchFamily="18" charset="0"/>
              </a:rPr>
              <a:t>(</a:t>
            </a:r>
            <a:r>
              <a:rPr lang="en-US" altLang="zh-CN" sz="1800" b="1" i="0" dirty="0">
                <a:solidFill>
                  <a:srgbClr val="FF0000"/>
                </a:solidFill>
                <a:ea typeface="楷体" panose="02010609060101010101" pitchFamily="49" charset="-122"/>
                <a:cs typeface="Times New Roman" panose="02020603050405020304" pitchFamily="18" charset="0"/>
              </a:rPr>
              <a:t>E-W, &gt; 1000 km</a:t>
            </a:r>
            <a:r>
              <a:rPr lang="en-US" altLang="zh-CN" sz="1800" b="1" i="0" dirty="0">
                <a:solidFill>
                  <a:srgbClr val="0000FF"/>
                </a:solidFill>
                <a:ea typeface="楷体" panose="02010609060101010101" pitchFamily="49" charset="-122"/>
                <a:cs typeface="Times New Roman" panose="02020603050405020304" pitchFamily="18" charset="0"/>
              </a:rPr>
              <a:t>)</a:t>
            </a:r>
          </a:p>
        </p:txBody>
      </p:sp>
      <p:sp>
        <p:nvSpPr>
          <p:cNvPr id="2" name="矩形 1">
            <a:extLst>
              <a:ext uri="{FF2B5EF4-FFF2-40B4-BE49-F238E27FC236}">
                <a16:creationId xmlns:a16="http://schemas.microsoft.com/office/drawing/2014/main" xmlns="" id="{2A6A638E-06F5-46F5-8265-F33009016252}"/>
              </a:ext>
            </a:extLst>
          </p:cNvPr>
          <p:cNvSpPr/>
          <p:nvPr/>
        </p:nvSpPr>
        <p:spPr>
          <a:xfrm>
            <a:off x="5817096" y="6228020"/>
            <a:ext cx="3958776" cy="369332"/>
          </a:xfrm>
          <a:prstGeom prst="rect">
            <a:avLst/>
          </a:prstGeom>
        </p:spPr>
        <p:txBody>
          <a:bodyPr wrap="none">
            <a:spAutoFit/>
          </a:bodyPr>
          <a:lstStyle/>
          <a:p>
            <a:pPr algn="ctr"/>
            <a:r>
              <a:rPr lang="en-US" altLang="zh-CN" sz="1800" b="1" i="0" dirty="0">
                <a:solidFill>
                  <a:srgbClr val="FF0000"/>
                </a:solidFill>
                <a:ea typeface="楷体" panose="02010609060101010101" pitchFamily="49" charset="-122"/>
                <a:cs typeface="Times New Roman" panose="02020603050405020304" pitchFamily="18" charset="0"/>
              </a:rPr>
              <a:t>Areal distribution in space and time</a:t>
            </a:r>
            <a:r>
              <a:rPr lang="zh-CN" altLang="en-US" sz="1800" b="1" i="0" dirty="0">
                <a:solidFill>
                  <a:srgbClr val="FF0000"/>
                </a:solidFill>
                <a:ea typeface="楷体" panose="02010609060101010101" pitchFamily="49" charset="-122"/>
                <a:cs typeface="Times New Roman" panose="02020603050405020304" pitchFamily="18" charset="0"/>
              </a:rPr>
              <a:t>！</a:t>
            </a:r>
            <a:endParaRPr lang="en-US" altLang="zh-CN" sz="18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1297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87"/>
          <a:stretch/>
        </p:blipFill>
        <p:spPr bwMode="auto">
          <a:xfrm>
            <a:off x="305332" y="76202"/>
            <a:ext cx="4266668"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724400" y="920623"/>
            <a:ext cx="4953000" cy="4585871"/>
          </a:xfrm>
          <a:prstGeom prst="rect">
            <a:avLst/>
          </a:prstGeom>
        </p:spPr>
        <p:txBody>
          <a:bodyPr>
            <a:spAutoFit/>
          </a:bodyPr>
          <a:lstStyle/>
          <a:p>
            <a:pPr algn="ctr"/>
            <a:r>
              <a:rPr lang="en-US" altLang="zh-CN" sz="2800" i="0" dirty="0">
                <a:solidFill>
                  <a:srgbClr val="FF0000"/>
                </a:solidFill>
              </a:rPr>
              <a:t>Compare </a:t>
            </a:r>
            <a:r>
              <a:rPr lang="en-US" altLang="zh-CN" sz="2800" i="0" dirty="0" err="1">
                <a:solidFill>
                  <a:srgbClr val="FF0000"/>
                </a:solidFill>
                <a:latin typeface="Symbol" panose="05050102010706020507" pitchFamily="18" charset="2"/>
                <a:ea typeface="楷体" panose="02010609060101010101" pitchFamily="49" charset="-122"/>
              </a:rPr>
              <a:t>e</a:t>
            </a:r>
            <a:r>
              <a:rPr lang="en-US" altLang="zh-CN" sz="2800" i="0" baseline="-25000" dirty="0" err="1">
                <a:solidFill>
                  <a:srgbClr val="FF0000"/>
                </a:solidFill>
              </a:rPr>
              <a:t>Nd</a:t>
            </a:r>
            <a:r>
              <a:rPr lang="en-US" altLang="zh-CN" sz="2800" i="0" baseline="-25000" dirty="0">
                <a:solidFill>
                  <a:srgbClr val="FF0000"/>
                </a:solidFill>
              </a:rPr>
              <a:t>(t) </a:t>
            </a:r>
            <a:r>
              <a:rPr lang="en-US" altLang="zh-CN" sz="2800" i="0" dirty="0">
                <a:solidFill>
                  <a:srgbClr val="FF0000"/>
                </a:solidFill>
              </a:rPr>
              <a:t>of granitoids</a:t>
            </a:r>
          </a:p>
          <a:p>
            <a:pPr algn="ctr"/>
            <a:endParaRPr lang="en-US" altLang="zh-CN" sz="2400" b="0" i="0" dirty="0">
              <a:solidFill>
                <a:srgbClr val="0000FF"/>
              </a:solidFill>
            </a:endParaRPr>
          </a:p>
          <a:p>
            <a:pPr algn="ctr"/>
            <a:r>
              <a:rPr lang="en-US" altLang="zh-CN" sz="2400" b="0" i="0" dirty="0">
                <a:solidFill>
                  <a:srgbClr val="0000FF"/>
                </a:solidFill>
              </a:rPr>
              <a:t>between </a:t>
            </a:r>
          </a:p>
          <a:p>
            <a:pPr algn="ctr"/>
            <a:endParaRPr lang="en-US" altLang="zh-CN" sz="2400" b="0" i="0" dirty="0">
              <a:solidFill>
                <a:srgbClr val="0000FF"/>
              </a:solidFill>
            </a:endParaRPr>
          </a:p>
          <a:p>
            <a:pPr algn="ctr"/>
            <a:r>
              <a:rPr lang="en-US" altLang="zh-CN" sz="2400" b="0" i="0" dirty="0">
                <a:solidFill>
                  <a:srgbClr val="FF0000"/>
                </a:solidFill>
              </a:rPr>
              <a:t>Eastern continental China J-K granitoids</a:t>
            </a:r>
          </a:p>
          <a:p>
            <a:pPr algn="ctr"/>
            <a:endParaRPr lang="en-US" altLang="zh-CN" sz="2400" b="0" i="0" dirty="0">
              <a:solidFill>
                <a:srgbClr val="0000FF"/>
              </a:solidFill>
            </a:endParaRPr>
          </a:p>
          <a:p>
            <a:pPr algn="ctr"/>
            <a:r>
              <a:rPr lang="en-US" altLang="zh-CN" sz="2400" b="0" i="0" dirty="0">
                <a:solidFill>
                  <a:srgbClr val="0000FF"/>
                </a:solidFill>
              </a:rPr>
              <a:t>and</a:t>
            </a:r>
          </a:p>
          <a:p>
            <a:pPr algn="ctr"/>
            <a:endParaRPr lang="en-US" altLang="zh-CN" sz="2400" b="0" i="0" dirty="0">
              <a:solidFill>
                <a:srgbClr val="0000FF"/>
              </a:solidFill>
            </a:endParaRPr>
          </a:p>
          <a:p>
            <a:pPr algn="ctr"/>
            <a:r>
              <a:rPr lang="en-US" altLang="zh-CN" sz="2400" b="0" i="0" dirty="0">
                <a:solidFill>
                  <a:srgbClr val="FF0000"/>
                </a:solidFill>
              </a:rPr>
              <a:t>Syncollisional (in a broad sense) granitoids from Qilian, Qinling, Kunlun and Gangdese</a:t>
            </a:r>
            <a:endParaRPr lang="zh-CN" altLang="en-US" sz="2400" i="0" dirty="0">
              <a:solidFill>
                <a:srgbClr val="FF0000"/>
              </a:solidFill>
            </a:endParaRPr>
          </a:p>
        </p:txBody>
      </p:sp>
    </p:spTree>
    <p:extLst>
      <p:ext uri="{BB962C8B-B14F-4D97-AF65-F5344CB8AC3E}">
        <p14:creationId xmlns:p14="http://schemas.microsoft.com/office/powerpoint/2010/main" val="112153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00472" y="270486"/>
            <a:ext cx="9433048" cy="954107"/>
          </a:xfrm>
          <a:prstGeom prst="rect">
            <a:avLst/>
          </a:prstGeom>
          <a:noFill/>
          <a:ln w="9525">
            <a:noFill/>
            <a:miter lim="800000"/>
            <a:headEnd/>
            <a:tailEnd/>
          </a:ln>
        </p:spPr>
        <p:txBody>
          <a:bodyPr wrap="square">
            <a:spAutoFit/>
          </a:bodyPr>
          <a:lstStyle/>
          <a:p>
            <a:pPr algn="ctr">
              <a:spcBef>
                <a:spcPts val="0"/>
              </a:spcBef>
            </a:pPr>
            <a:r>
              <a:rPr lang="en-US" altLang="zh-CN" sz="2800" b="1" i="0" dirty="0">
                <a:ea typeface="楷体" pitchFamily="49" charset="-122"/>
                <a:cs typeface="Times New Roman" panose="02020603050405020304" pitchFamily="18" charset="0"/>
              </a:rPr>
              <a:t>6 slides extracted from Yaoling Niu </a:t>
            </a:r>
            <a:r>
              <a:rPr lang="en-US" altLang="zh-CN" sz="2000" b="1" i="0" dirty="0">
                <a:solidFill>
                  <a:srgbClr val="FF0000"/>
                </a:solidFill>
                <a:ea typeface="楷体" pitchFamily="49" charset="-122"/>
                <a:cs typeface="Times New Roman" panose="02020603050405020304" pitchFamily="18" charset="0"/>
              </a:rPr>
              <a:t>(2012.12.21, IGG-CAS, Beijing)</a:t>
            </a:r>
          </a:p>
          <a:p>
            <a:pPr algn="ctr">
              <a:spcBef>
                <a:spcPts val="0"/>
              </a:spcBef>
            </a:pPr>
            <a:r>
              <a:rPr lang="en-US" altLang="zh-CN" sz="2800" b="1" i="0" dirty="0" err="1">
                <a:solidFill>
                  <a:srgbClr val="FF0000"/>
                </a:solidFill>
                <a:ea typeface="楷体" pitchFamily="49" charset="-122"/>
                <a:cs typeface="Times New Roman" panose="02020603050405020304" pitchFamily="18" charset="0"/>
              </a:rPr>
              <a:t>Impotrtant</a:t>
            </a:r>
            <a:r>
              <a:rPr lang="en-US" altLang="zh-CN" sz="2800" b="1" i="0" dirty="0">
                <a:solidFill>
                  <a:srgbClr val="FF0000"/>
                </a:solidFill>
                <a:ea typeface="楷体" pitchFamily="49" charset="-122"/>
                <a:cs typeface="Times New Roman" panose="02020603050405020304" pitchFamily="18" charset="0"/>
              </a:rPr>
              <a:t> </a:t>
            </a:r>
            <a:r>
              <a:rPr lang="en-US" altLang="zh-CN" sz="2800" b="1" i="0" dirty="0" err="1">
                <a:solidFill>
                  <a:srgbClr val="FF0000"/>
                </a:solidFill>
                <a:ea typeface="楷体" pitchFamily="49" charset="-122"/>
                <a:cs typeface="Times New Roman" panose="02020603050405020304" pitchFamily="18" charset="0"/>
              </a:rPr>
              <a:t>problmes</a:t>
            </a:r>
            <a:r>
              <a:rPr lang="en-US" altLang="zh-CN" sz="2800" b="1" i="0" dirty="0">
                <a:solidFill>
                  <a:srgbClr val="FF0000"/>
                </a:solidFill>
                <a:ea typeface="楷体" pitchFamily="49" charset="-122"/>
                <a:cs typeface="Times New Roman" panose="02020603050405020304" pitchFamily="18" charset="0"/>
              </a:rPr>
              <a:t> to consider</a:t>
            </a:r>
            <a:r>
              <a:rPr lang="zh-CN" altLang="en-US" sz="2800" b="1" i="0" dirty="0">
                <a:solidFill>
                  <a:srgbClr val="FF0000"/>
                </a:solidFill>
                <a:ea typeface="楷体" pitchFamily="49" charset="-122"/>
                <a:cs typeface="Times New Roman" panose="02020603050405020304" pitchFamily="18" charset="0"/>
              </a:rPr>
              <a:t> </a:t>
            </a:r>
            <a:r>
              <a:rPr lang="en-US" altLang="zh-CN" sz="2800" b="1" i="0" dirty="0">
                <a:solidFill>
                  <a:srgbClr val="0000FF"/>
                </a:solidFill>
                <a:ea typeface="楷体" pitchFamily="49" charset="-122"/>
                <a:cs typeface="Times New Roman" panose="02020603050405020304" pitchFamily="18" charset="0"/>
              </a:rPr>
              <a:t>(</a:t>
            </a:r>
            <a:r>
              <a:rPr lang="en-US" altLang="zh-CN" sz="2800" b="1" i="0" dirty="0">
                <a:solidFill>
                  <a:srgbClr val="3333FF"/>
                </a:solidFill>
                <a:ea typeface="楷体" pitchFamily="49" charset="-122"/>
                <a:cs typeface="Times New Roman" panose="02020603050405020304" pitchFamily="18" charset="0"/>
              </a:rPr>
              <a:t>Brief)</a:t>
            </a:r>
            <a:endParaRPr lang="en-US" altLang="zh-CN" sz="2800" b="1" i="0" dirty="0">
              <a:solidFill>
                <a:srgbClr val="FF0000"/>
              </a:solidFill>
              <a:ea typeface="楷体" pitchFamily="49" charset="-122"/>
              <a:cs typeface="Times New Roman" panose="02020603050405020304" pitchFamily="18" charset="0"/>
            </a:endParaRPr>
          </a:p>
        </p:txBody>
      </p:sp>
      <p:sp>
        <p:nvSpPr>
          <p:cNvPr id="3" name="Rectangle 2"/>
          <p:cNvSpPr/>
          <p:nvPr/>
        </p:nvSpPr>
        <p:spPr>
          <a:xfrm>
            <a:off x="704528" y="1478317"/>
            <a:ext cx="8496944" cy="830997"/>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400" b="1" i="0" dirty="0">
                <a:solidFill>
                  <a:srgbClr val="00FFFF"/>
                </a:solidFill>
                <a:ea typeface="楷体" pitchFamily="49" charset="-122"/>
                <a:cs typeface="Times New Roman" pitchFamily="18" charset="0"/>
              </a:rPr>
              <a:t>1</a:t>
            </a:r>
            <a:r>
              <a:rPr lang="zh-CN" altLang="en-US" sz="2400" b="1" i="0" dirty="0">
                <a:solidFill>
                  <a:srgbClr val="00FFFF"/>
                </a:solidFill>
                <a:ea typeface="楷体" pitchFamily="49" charset="-122"/>
                <a:cs typeface="Times New Roman" pitchFamily="18" charset="0"/>
              </a:rPr>
              <a:t>、</a:t>
            </a:r>
            <a:r>
              <a:rPr lang="en-GB" altLang="zh-CN" sz="2400" b="1" i="0" dirty="0">
                <a:solidFill>
                  <a:srgbClr val="FFFF00"/>
                </a:solidFill>
                <a:ea typeface="楷体" pitchFamily="49" charset="-122"/>
                <a:cs typeface="Times New Roman" pitchFamily="18" charset="0"/>
              </a:rPr>
              <a:t>	Search for geological/geophysical records on the ~ 110 Ma event;</a:t>
            </a:r>
            <a:endParaRPr lang="en-US" altLang="zh-CN" sz="2400" b="1" i="0" dirty="0">
              <a:solidFill>
                <a:srgbClr val="FFFF00"/>
              </a:solidFill>
              <a:ea typeface="楷体" pitchFamily="49" charset="-122"/>
              <a:cs typeface="Times New Roman" pitchFamily="18" charset="0"/>
            </a:endParaRPr>
          </a:p>
        </p:txBody>
      </p:sp>
      <p:cxnSp>
        <p:nvCxnSpPr>
          <p:cNvPr id="4" name="Straight Connector 3"/>
          <p:cNvCxnSpPr/>
          <p:nvPr/>
        </p:nvCxnSpPr>
        <p:spPr bwMode="auto">
          <a:xfrm>
            <a:off x="416496" y="1340768"/>
            <a:ext cx="9073008" cy="0"/>
          </a:xfrm>
          <a:prstGeom prst="line">
            <a:avLst/>
          </a:prstGeom>
          <a:solidFill>
            <a:schemeClr val="accent1"/>
          </a:solidFill>
          <a:ln w="28575" cap="flat" cmpd="sng" algn="ctr">
            <a:solidFill>
              <a:srgbClr val="CC00CC"/>
            </a:solidFill>
            <a:prstDash val="solid"/>
            <a:round/>
            <a:headEnd type="none" w="med" len="med"/>
            <a:tailEnd type="none" w="med" len="med"/>
          </a:ln>
          <a:effectLst/>
        </p:spPr>
      </p:cxnSp>
      <p:sp>
        <p:nvSpPr>
          <p:cNvPr id="6" name="Rectangle 5"/>
          <p:cNvSpPr/>
          <p:nvPr/>
        </p:nvSpPr>
        <p:spPr>
          <a:xfrm>
            <a:off x="704528" y="2433188"/>
            <a:ext cx="8496944" cy="461665"/>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400" b="1" i="0" dirty="0">
                <a:solidFill>
                  <a:srgbClr val="00FFFF"/>
                </a:solidFill>
                <a:ea typeface="楷体" pitchFamily="49" charset="-122"/>
                <a:cs typeface="Times New Roman" pitchFamily="18" charset="0"/>
              </a:rPr>
              <a:t>2</a:t>
            </a:r>
            <a:r>
              <a:rPr lang="zh-CN" altLang="en-US" sz="2400" b="1" i="0" dirty="0">
                <a:solidFill>
                  <a:srgbClr val="00FFFF"/>
                </a:solidFill>
                <a:ea typeface="楷体" pitchFamily="49" charset="-122"/>
                <a:cs typeface="Times New Roman" pitchFamily="18" charset="0"/>
              </a:rPr>
              <a:t>、</a:t>
            </a:r>
            <a:r>
              <a:rPr lang="en-GB" altLang="zh-CN" sz="2400" b="1" i="0" dirty="0">
                <a:solidFill>
                  <a:srgbClr val="00FFFF"/>
                </a:solidFill>
                <a:ea typeface="楷体" pitchFamily="49" charset="-122"/>
                <a:cs typeface="Times New Roman" pitchFamily="18" charset="0"/>
              </a:rPr>
              <a:t>	</a:t>
            </a:r>
            <a:r>
              <a:rPr lang="en-US" altLang="zh-CN" sz="2400" b="1" i="0" dirty="0">
                <a:solidFill>
                  <a:srgbClr val="FFFF00"/>
                </a:solidFill>
                <a:ea typeface="楷体" pitchFamily="49" charset="-122"/>
                <a:cs typeface="Times New Roman" pitchFamily="18" charset="0"/>
              </a:rPr>
              <a:t>Locate the eastern China-western Pacific suture</a:t>
            </a:r>
            <a:r>
              <a:rPr lang="zh-CN" altLang="en-US" sz="2400" b="1" i="0" dirty="0">
                <a:solidFill>
                  <a:srgbClr val="FFFF00"/>
                </a:solidFill>
                <a:ea typeface="楷体" pitchFamily="49" charset="-122"/>
                <a:cs typeface="Times New Roman" pitchFamily="18" charset="0"/>
              </a:rPr>
              <a:t>；</a:t>
            </a:r>
          </a:p>
        </p:txBody>
      </p:sp>
      <p:sp>
        <p:nvSpPr>
          <p:cNvPr id="7" name="Rectangle 6"/>
          <p:cNvSpPr/>
          <p:nvPr/>
        </p:nvSpPr>
        <p:spPr>
          <a:xfrm>
            <a:off x="704528" y="3030659"/>
            <a:ext cx="8496944" cy="1200329"/>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400" b="1" i="0" dirty="0">
                <a:solidFill>
                  <a:srgbClr val="00FFFF"/>
                </a:solidFill>
                <a:ea typeface="楷体" pitchFamily="49" charset="-122"/>
                <a:cs typeface="Times New Roman" pitchFamily="18" charset="0"/>
              </a:rPr>
              <a:t>3</a:t>
            </a:r>
            <a:r>
              <a:rPr lang="zh-CN" altLang="en-US" sz="2400" b="1" i="0" dirty="0">
                <a:solidFill>
                  <a:srgbClr val="00FFFF"/>
                </a:solidFill>
                <a:ea typeface="楷体" pitchFamily="49" charset="-122"/>
                <a:cs typeface="Times New Roman" pitchFamily="18" charset="0"/>
              </a:rPr>
              <a:t>、</a:t>
            </a:r>
            <a:r>
              <a:rPr lang="en-GB" altLang="zh-CN" sz="2400" b="1" i="0" dirty="0">
                <a:solidFill>
                  <a:srgbClr val="00FFFF"/>
                </a:solidFill>
                <a:ea typeface="楷体" pitchFamily="49" charset="-122"/>
                <a:cs typeface="Times New Roman" pitchFamily="18" charset="0"/>
              </a:rPr>
              <a:t>	</a:t>
            </a:r>
            <a:r>
              <a:rPr lang="en-GB" altLang="zh-CN" sz="2400" b="1" i="0" dirty="0">
                <a:solidFill>
                  <a:srgbClr val="FFFF00"/>
                </a:solidFill>
                <a:ea typeface="楷体" pitchFamily="49" charset="-122"/>
                <a:cs typeface="Times New Roman" pitchFamily="18" charset="0"/>
              </a:rPr>
              <a:t>Explain </a:t>
            </a:r>
            <a:r>
              <a:rPr lang="en-US" altLang="zh-CN" sz="2400" b="1" i="0" dirty="0">
                <a:solidFill>
                  <a:srgbClr val="FFFF00"/>
                </a:solidFill>
                <a:ea typeface="楷体" pitchFamily="49" charset="-122"/>
                <a:cs typeface="Times New Roman" pitchFamily="18" charset="0"/>
              </a:rPr>
              <a:t>why</a:t>
            </a:r>
            <a:r>
              <a:rPr lang="zh-CN" altLang="en-US" sz="2400" b="1" i="0" dirty="0">
                <a:solidFill>
                  <a:srgbClr val="FFFF00"/>
                </a:solidFill>
                <a:ea typeface="楷体" pitchFamily="49" charset="-122"/>
                <a:cs typeface="Times New Roman" pitchFamily="18" charset="0"/>
              </a:rPr>
              <a:t> </a:t>
            </a:r>
            <a:r>
              <a:rPr lang="en-US" altLang="zh-CN" sz="2400" b="1" i="0" dirty="0">
                <a:solidFill>
                  <a:srgbClr val="FFFF00"/>
                </a:solidFill>
                <a:ea typeface="楷体" pitchFamily="49" charset="-122"/>
                <a:cs typeface="Times New Roman" pitchFamily="18" charset="0"/>
              </a:rPr>
              <a:t>eastern continental China has thin crust and lacks mafic lower mafic component relative to the global average</a:t>
            </a:r>
            <a:endParaRPr lang="zh-CN" altLang="en-US" sz="2400" b="1" i="0" dirty="0">
              <a:solidFill>
                <a:srgbClr val="FFFF00"/>
              </a:solidFill>
              <a:ea typeface="楷体" pitchFamily="49" charset="-122"/>
              <a:cs typeface="Times New Roman" pitchFamily="18" charset="0"/>
            </a:endParaRPr>
          </a:p>
        </p:txBody>
      </p:sp>
      <p:pic>
        <p:nvPicPr>
          <p:cNvPr id="186370" name="Picture 2"/>
          <p:cNvPicPr>
            <a:picLocks noChangeAspect="1" noChangeArrowheads="1"/>
          </p:cNvPicPr>
          <p:nvPr/>
        </p:nvPicPr>
        <p:blipFill>
          <a:blip r:embed="rId3" cstate="print"/>
          <a:srcRect/>
          <a:stretch>
            <a:fillRect/>
          </a:stretch>
        </p:blipFill>
        <p:spPr bwMode="auto">
          <a:xfrm>
            <a:off x="725795" y="4398218"/>
            <a:ext cx="8496944" cy="234315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001731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92"/>
          <a:stretch/>
        </p:blipFill>
        <p:spPr bwMode="auto">
          <a:xfrm>
            <a:off x="569574" y="79973"/>
            <a:ext cx="8803026" cy="672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29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2"/>
          <a:stretch/>
        </p:blipFill>
        <p:spPr bwMode="auto">
          <a:xfrm>
            <a:off x="123825" y="178467"/>
            <a:ext cx="5943600" cy="617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183841" y="240238"/>
            <a:ext cx="3598334" cy="6145272"/>
          </a:xfrm>
          <a:prstGeom prst="rect">
            <a:avLst/>
          </a:prstGeom>
        </p:spPr>
        <p:txBody>
          <a:bodyPr wrap="square">
            <a:spAutoFit/>
          </a:bodyPr>
          <a:lstStyle/>
          <a:p>
            <a:pPr algn="ctr"/>
            <a:r>
              <a:rPr lang="en-US" altLang="zh-CN" sz="1800" b="0" i="0" dirty="0">
                <a:solidFill>
                  <a:srgbClr val="FF0000"/>
                </a:solidFill>
              </a:rPr>
              <a:t>Crustal granitoid magmatism -determined by transition-zone slab dehydration!</a:t>
            </a:r>
          </a:p>
          <a:p>
            <a:pPr algn="ctr">
              <a:lnSpc>
                <a:spcPts val="1000"/>
              </a:lnSpc>
            </a:pPr>
            <a:endParaRPr lang="en-US" altLang="zh-CN" sz="1800" b="0" i="0" dirty="0">
              <a:solidFill>
                <a:srgbClr val="FF0000"/>
              </a:solidFill>
            </a:endParaRPr>
          </a:p>
          <a:p>
            <a:pPr algn="ctr"/>
            <a:r>
              <a:rPr lang="en-US" altLang="zh-CN" sz="1800" b="0" i="0" dirty="0">
                <a:solidFill>
                  <a:srgbClr val="0000FF"/>
                </a:solidFill>
              </a:rPr>
              <a:t>where there is slab dehydration atop the transition zone there will be overlaying crustal melting. </a:t>
            </a:r>
          </a:p>
          <a:p>
            <a:pPr algn="ctr">
              <a:lnSpc>
                <a:spcPts val="1000"/>
              </a:lnSpc>
            </a:pPr>
            <a:endParaRPr lang="en-US" altLang="zh-CN" sz="1800" b="0" i="0" dirty="0">
              <a:solidFill>
                <a:srgbClr val="0000FF"/>
              </a:solidFill>
            </a:endParaRPr>
          </a:p>
          <a:p>
            <a:pPr algn="ctr"/>
            <a:r>
              <a:rPr lang="en-US" altLang="zh-CN" sz="1800" b="0" i="0" dirty="0">
                <a:solidFill>
                  <a:srgbClr val="FF0000"/>
                </a:solidFill>
              </a:rPr>
              <a:t>the slab is stagnant but the lithosphere with crust is moving, crustal melting occurs whenever and wherever it moves over the dehydrating slab in the transition zone. </a:t>
            </a:r>
          </a:p>
          <a:p>
            <a:pPr algn="ctr">
              <a:lnSpc>
                <a:spcPts val="1000"/>
              </a:lnSpc>
            </a:pPr>
            <a:endParaRPr lang="en-US" altLang="zh-CN" sz="1800" b="0" i="0" dirty="0">
              <a:solidFill>
                <a:srgbClr val="0000FF"/>
              </a:solidFill>
            </a:endParaRPr>
          </a:p>
          <a:p>
            <a:pPr algn="ctr"/>
            <a:r>
              <a:rPr lang="en-US" altLang="zh-CN" sz="1800" b="0" i="0" dirty="0">
                <a:solidFill>
                  <a:srgbClr val="0000FF"/>
                </a:solidFill>
              </a:rPr>
              <a:t>Time-space random granitoid magmatism</a:t>
            </a:r>
          </a:p>
          <a:p>
            <a:pPr algn="ctr">
              <a:lnSpc>
                <a:spcPts val="1000"/>
              </a:lnSpc>
            </a:pPr>
            <a:endParaRPr lang="en-US" altLang="zh-CN" sz="1800" b="0" i="0" dirty="0">
              <a:solidFill>
                <a:srgbClr val="0000FF"/>
              </a:solidFill>
            </a:endParaRPr>
          </a:p>
          <a:p>
            <a:pPr algn="ctr"/>
            <a:r>
              <a:rPr lang="en-US" altLang="zh-CN" sz="1800" b="0" i="0" dirty="0">
                <a:solidFill>
                  <a:srgbClr val="FF0000"/>
                </a:solidFill>
              </a:rPr>
              <a:t>continental drift is passive response to trench retreat - position of the “volcanic arc” immediately above the subduction zone will not change throughout of the life time of the subduction</a:t>
            </a:r>
            <a:r>
              <a:rPr lang="en-US" altLang="zh-CN" sz="1800" b="0" i="0" dirty="0">
                <a:solidFill>
                  <a:srgbClr val="0000FF"/>
                </a:solidFill>
              </a:rPr>
              <a:t>.</a:t>
            </a:r>
            <a:endParaRPr lang="zh-CN" altLang="en-US" sz="1800" b="0" i="0" dirty="0">
              <a:solidFill>
                <a:srgbClr val="0000FF"/>
              </a:solidFill>
            </a:endParaRPr>
          </a:p>
        </p:txBody>
      </p:sp>
      <p:sp>
        <p:nvSpPr>
          <p:cNvPr id="3" name="矩形 2"/>
          <p:cNvSpPr/>
          <p:nvPr/>
        </p:nvSpPr>
        <p:spPr>
          <a:xfrm>
            <a:off x="0" y="6359664"/>
            <a:ext cx="9906000" cy="523220"/>
          </a:xfrm>
          <a:prstGeom prst="rect">
            <a:avLst/>
          </a:prstGeom>
        </p:spPr>
        <p:txBody>
          <a:bodyPr wrap="square">
            <a:spAutoFit/>
          </a:bodyPr>
          <a:lstStyle/>
          <a:p>
            <a:r>
              <a:rPr lang="en-US" altLang="zh-CN" sz="1400" i="0" dirty="0">
                <a:solidFill>
                  <a:schemeClr val="tx1"/>
                </a:solidFill>
              </a:rPr>
              <a:t>Niu, </a:t>
            </a:r>
            <a:r>
              <a:rPr lang="en-US" altLang="zh-CN" sz="1400" i="0" dirty="0" err="1">
                <a:solidFill>
                  <a:schemeClr val="tx1"/>
                </a:solidFill>
              </a:rPr>
              <a:t>Y.L</a:t>
            </a:r>
            <a:r>
              <a:rPr lang="en-US" altLang="zh-CN" sz="1400" i="0" dirty="0">
                <a:solidFill>
                  <a:schemeClr val="tx1"/>
                </a:solidFill>
              </a:rPr>
              <a:t>.</a:t>
            </a:r>
            <a:r>
              <a:rPr lang="en-US" altLang="zh-CN" sz="1400" b="0" i="0" dirty="0">
                <a:solidFill>
                  <a:schemeClr val="tx1"/>
                </a:solidFill>
              </a:rPr>
              <a:t>, 2014. Geological understanding of plate tectonics: Basic concepts, illustrations, examples and new perspectives, Global Tectonics and Metallogeny, </a:t>
            </a:r>
            <a:r>
              <a:rPr lang="en-US" altLang="zh-CN" sz="1400" i="0" dirty="0">
                <a:solidFill>
                  <a:schemeClr val="tx1"/>
                </a:solidFill>
              </a:rPr>
              <a:t>10</a:t>
            </a:r>
            <a:r>
              <a:rPr lang="en-US" altLang="zh-CN" sz="1400" b="0" i="0" dirty="0">
                <a:solidFill>
                  <a:schemeClr val="tx1"/>
                </a:solidFill>
              </a:rPr>
              <a:t>, 23-46.</a:t>
            </a:r>
            <a:endParaRPr lang="zh-CN" altLang="en-US" sz="1400" i="0" dirty="0">
              <a:solidFill>
                <a:schemeClr val="tx1"/>
              </a:solidFill>
            </a:endParaRPr>
          </a:p>
        </p:txBody>
      </p:sp>
    </p:spTree>
    <p:extLst>
      <p:ext uri="{BB962C8B-B14F-4D97-AF65-F5344CB8AC3E}">
        <p14:creationId xmlns:p14="http://schemas.microsoft.com/office/powerpoint/2010/main" val="9180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249144" y="2492896"/>
            <a:ext cx="3509398" cy="2479140"/>
          </a:xfrm>
          <a:prstGeom prst="rect">
            <a:avLst/>
          </a:prstGeom>
          <a:noFill/>
        </p:spPr>
        <p:txBody>
          <a:bodyPr wrap="square" rtlCol="0">
            <a:spAutoFit/>
          </a:bodyPr>
          <a:lstStyle/>
          <a:p>
            <a:pPr algn="ctr"/>
            <a:r>
              <a:rPr lang="en-US" altLang="zh-CN" sz="2585" b="1" i="0" dirty="0">
                <a:solidFill>
                  <a:srgbClr val="FF0000"/>
                </a:solidFill>
                <a:ea typeface="楷体" panose="02010609060101010101" pitchFamily="49" charset="-122"/>
                <a:cs typeface="Times New Roman" panose="02020603050405020304" pitchFamily="18" charset="0"/>
              </a:rPr>
              <a:t>Age distribution of granitoid outcrop areas of eastern China J-K granitoids</a:t>
            </a:r>
          </a:p>
          <a:p>
            <a:pPr algn="ctr"/>
            <a:r>
              <a:rPr lang="en-US" altLang="zh-CN" sz="2400" b="1" i="0" dirty="0">
                <a:solidFill>
                  <a:srgbClr val="0000FF"/>
                </a:solidFill>
                <a:ea typeface="楷体" panose="02010609060101010101" pitchFamily="49" charset="-122"/>
                <a:cs typeface="Times New Roman" panose="02020603050405020304" pitchFamily="18" charset="0"/>
              </a:rPr>
              <a:t>(paleo-Pacific subduction related)</a:t>
            </a:r>
            <a:endParaRPr lang="en-US" sz="2400" b="1" i="0" dirty="0">
              <a:solidFill>
                <a:srgbClr val="0000FF"/>
              </a:solidFill>
              <a:ea typeface="楷体" panose="02010609060101010101" pitchFamily="49" charset="-122"/>
              <a:cs typeface="Times New Roman" panose="02020603050405020304" pitchFamily="18" charset="0"/>
            </a:endParaRP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044"/>
          <a:stretch/>
        </p:blipFill>
        <p:spPr bwMode="auto">
          <a:xfrm>
            <a:off x="381000" y="474784"/>
            <a:ext cx="5740998" cy="587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363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2560" y="404449"/>
            <a:ext cx="8064896" cy="1200329"/>
          </a:xfrm>
          <a:prstGeom prst="rect">
            <a:avLst/>
          </a:prstGeom>
          <a:noFill/>
        </p:spPr>
        <p:txBody>
          <a:bodyPr wrap="square" rtlCol="0">
            <a:spAutoFit/>
          </a:bodyPr>
          <a:lstStyle/>
          <a:p>
            <a:pPr algn="ctr"/>
            <a:r>
              <a:rPr lang="en-US" altLang="zh-CN" sz="2400" b="1" i="0" dirty="0">
                <a:solidFill>
                  <a:srgbClr val="FF0000"/>
                </a:solidFill>
                <a:ea typeface="楷体" panose="02010609060101010101" pitchFamily="49" charset="-122"/>
                <a:cs typeface="Times New Roman" panose="02020603050405020304" pitchFamily="18" charset="0"/>
              </a:rPr>
              <a:t>Age distribution of granitoid outcrop areas of eastern China J-K granitoids</a:t>
            </a:r>
          </a:p>
          <a:p>
            <a:pPr algn="ctr"/>
            <a:r>
              <a:rPr lang="en-US" altLang="zh-CN" sz="2400" b="1" i="0" dirty="0">
                <a:solidFill>
                  <a:srgbClr val="0000FF"/>
                </a:solidFill>
                <a:ea typeface="楷体" panose="02010609060101010101" pitchFamily="49" charset="-122"/>
                <a:cs typeface="Times New Roman" panose="02020603050405020304" pitchFamily="18" charset="0"/>
              </a:rPr>
              <a:t>(paleo-Pacific subduction related)</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783" t="64450"/>
          <a:stretch/>
        </p:blipFill>
        <p:spPr bwMode="auto">
          <a:xfrm>
            <a:off x="583225" y="2162908"/>
            <a:ext cx="5368947" cy="393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400467" y="2348880"/>
            <a:ext cx="3017029" cy="1015663"/>
          </a:xfrm>
          <a:prstGeom prst="rect">
            <a:avLst/>
          </a:prstGeom>
          <a:noFill/>
        </p:spPr>
        <p:txBody>
          <a:bodyPr wrap="square" rtlCol="0">
            <a:spAutoFit/>
          </a:bodyPr>
          <a:lstStyle/>
          <a:p>
            <a:pPr algn="ctr"/>
            <a:r>
              <a:rPr lang="en-US" altLang="zh-CN" sz="2000" b="1" i="0" dirty="0">
                <a:solidFill>
                  <a:srgbClr val="FF0000"/>
                </a:solidFill>
                <a:ea typeface="楷体" panose="02010609060101010101" pitchFamily="49" charset="-122"/>
                <a:cs typeface="Times New Roman" panose="02020603050405020304" pitchFamily="18" charset="0"/>
              </a:rPr>
              <a:t>Peak J-K granitoid magmatism</a:t>
            </a:r>
          </a:p>
          <a:p>
            <a:pPr algn="ctr"/>
            <a:r>
              <a:rPr lang="en-US" altLang="zh-CN" sz="2000" b="1" i="0" dirty="0">
                <a:solidFill>
                  <a:srgbClr val="FF0000"/>
                </a:solidFill>
                <a:ea typeface="楷体" panose="02010609060101010101" pitchFamily="49" charset="-122"/>
                <a:cs typeface="Times New Roman" panose="02020603050405020304" pitchFamily="18" charset="0"/>
              </a:rPr>
              <a:t>~140</a:t>
            </a:r>
            <a:r>
              <a:rPr lang="en-US" altLang="zh-CN" sz="2000" b="1" i="0" dirty="0">
                <a:solidFill>
                  <a:srgbClr val="FF0000"/>
                </a:solidFill>
                <a:ea typeface="楷体" panose="02010609060101010101" pitchFamily="49" charset="-122"/>
                <a:cs typeface="Times New Roman" panose="02020603050405020304" pitchFamily="18" charset="0"/>
                <a:sym typeface="Symbol"/>
              </a:rPr>
              <a:t>Ma</a:t>
            </a:r>
            <a:endParaRPr lang="en-US" sz="2000" b="1" i="0" dirty="0">
              <a:solidFill>
                <a:srgbClr val="FF0000"/>
              </a:solidFill>
              <a:ea typeface="楷体" panose="02010609060101010101" pitchFamily="49" charset="-122"/>
              <a:cs typeface="Times New Roman" panose="02020603050405020304" pitchFamily="18" charset="0"/>
            </a:endParaRPr>
          </a:p>
        </p:txBody>
      </p:sp>
      <p:grpSp>
        <p:nvGrpSpPr>
          <p:cNvPr id="2" name="组合 1"/>
          <p:cNvGrpSpPr/>
          <p:nvPr/>
        </p:nvGrpSpPr>
        <p:grpSpPr>
          <a:xfrm>
            <a:off x="2983524" y="1635976"/>
            <a:ext cx="6649995" cy="3650764"/>
            <a:chOff x="2983524" y="1635976"/>
            <a:chExt cx="6649995" cy="3650764"/>
          </a:xfrm>
        </p:grpSpPr>
        <p:sp>
          <p:nvSpPr>
            <p:cNvPr id="7" name="TextBox 6"/>
            <p:cNvSpPr txBox="1"/>
            <p:nvPr/>
          </p:nvSpPr>
          <p:spPr>
            <a:xfrm>
              <a:off x="6249144" y="3655524"/>
              <a:ext cx="3384375" cy="1631216"/>
            </a:xfrm>
            <a:prstGeom prst="rect">
              <a:avLst/>
            </a:prstGeom>
            <a:noFill/>
          </p:spPr>
          <p:txBody>
            <a:bodyPr wrap="square" rtlCol="0">
              <a:spAutoFit/>
            </a:bodyPr>
            <a:lstStyle/>
            <a:p>
              <a:pPr algn="ctr"/>
              <a:r>
                <a:rPr lang="en-US" altLang="zh-CN" sz="2000" b="1" i="0" dirty="0">
                  <a:solidFill>
                    <a:srgbClr val="0000FF"/>
                  </a:solidFill>
                  <a:ea typeface="楷体" panose="02010609060101010101" pitchFamily="49" charset="-122"/>
                  <a:cs typeface="Times New Roman" panose="02020603050405020304" pitchFamily="18" charset="0"/>
                </a:rPr>
                <a:t>~ 90% granitoid emplaced before ~110</a:t>
              </a:r>
              <a:r>
                <a:rPr lang="en-US" altLang="zh-CN" sz="2000" b="1" i="0" dirty="0">
                  <a:solidFill>
                    <a:srgbClr val="0000FF"/>
                  </a:solidFill>
                  <a:ea typeface="楷体" panose="02010609060101010101" pitchFamily="49" charset="-122"/>
                  <a:cs typeface="Times New Roman" panose="02020603050405020304" pitchFamily="18" charset="0"/>
                  <a:sym typeface="Symbol"/>
                </a:rPr>
                <a:t>Ma</a:t>
              </a:r>
            </a:p>
            <a:p>
              <a:pPr algn="ctr"/>
              <a:endParaRPr lang="en-US" altLang="zh-CN" sz="2000" b="1" i="0" dirty="0">
                <a:solidFill>
                  <a:srgbClr val="0000FF"/>
                </a:solidFill>
                <a:ea typeface="楷体" panose="02010609060101010101" pitchFamily="49" charset="-122"/>
                <a:cs typeface="Times New Roman" panose="02020603050405020304" pitchFamily="18" charset="0"/>
                <a:sym typeface="Symbol"/>
              </a:endParaRPr>
            </a:p>
            <a:p>
              <a:pPr algn="ctr"/>
              <a:endParaRPr lang="en-US" altLang="zh-CN" sz="2000" b="1" i="0" dirty="0">
                <a:solidFill>
                  <a:srgbClr val="0000FF"/>
                </a:solidFill>
                <a:ea typeface="楷体" panose="02010609060101010101" pitchFamily="49" charset="-122"/>
                <a:cs typeface="Times New Roman" panose="02020603050405020304" pitchFamily="18" charset="0"/>
                <a:sym typeface="Symbol"/>
              </a:endParaRPr>
            </a:p>
            <a:p>
              <a:pPr algn="ctr"/>
              <a:endParaRPr lang="en-US" sz="2000" b="1" i="0" dirty="0">
                <a:solidFill>
                  <a:srgbClr val="0000FF"/>
                </a:solidFill>
                <a:ea typeface="楷体" panose="02010609060101010101" pitchFamily="49" charset="-122"/>
                <a:cs typeface="Times New Roman" panose="02020603050405020304" pitchFamily="18" charset="0"/>
              </a:endParaRPr>
            </a:p>
          </p:txBody>
        </p:sp>
        <p:grpSp>
          <p:nvGrpSpPr>
            <p:cNvPr id="14" name="组合 13"/>
            <p:cNvGrpSpPr/>
            <p:nvPr/>
          </p:nvGrpSpPr>
          <p:grpSpPr>
            <a:xfrm>
              <a:off x="2983524" y="1635976"/>
              <a:ext cx="1122680" cy="737949"/>
              <a:chOff x="3324509" y="1486555"/>
              <a:chExt cx="1216237" cy="799445"/>
            </a:xfrm>
          </p:grpSpPr>
          <p:cxnSp>
            <p:nvCxnSpPr>
              <p:cNvPr id="9" name="直接箭头连接符 8"/>
              <p:cNvCxnSpPr/>
              <p:nvPr/>
            </p:nvCxnSpPr>
            <p:spPr bwMode="auto">
              <a:xfrm>
                <a:off x="4076700" y="1905000"/>
                <a:ext cx="0" cy="381000"/>
              </a:xfrm>
              <a:prstGeom prst="straightConnector1">
                <a:avLst/>
              </a:prstGeom>
              <a:solidFill>
                <a:schemeClr val="accent1"/>
              </a:solidFill>
              <a:ln w="38100" cap="flat" cmpd="sng" algn="ctr">
                <a:solidFill>
                  <a:srgbClr val="FF00FF"/>
                </a:solidFill>
                <a:prstDash val="solid"/>
                <a:round/>
                <a:headEnd type="none" w="med" len="med"/>
                <a:tailEnd type="stealth" w="lg" len="lg"/>
              </a:ln>
              <a:effectLst/>
            </p:spPr>
          </p:cxnSp>
          <p:sp>
            <p:nvSpPr>
              <p:cNvPr id="12" name="矩形 11"/>
              <p:cNvSpPr/>
              <p:nvPr/>
            </p:nvSpPr>
            <p:spPr>
              <a:xfrm>
                <a:off x="3324509" y="1486555"/>
                <a:ext cx="1216237" cy="433453"/>
              </a:xfrm>
              <a:prstGeom prst="rect">
                <a:avLst/>
              </a:prstGeom>
              <a:ln>
                <a:noFill/>
              </a:ln>
            </p:spPr>
            <p:txBody>
              <a:bodyPr wrap="none">
                <a:spAutoFit/>
              </a:bodyPr>
              <a:lstStyle/>
              <a:p>
                <a:r>
                  <a:rPr lang="en-US" altLang="zh-CN" sz="2000" b="1" i="0" dirty="0">
                    <a:solidFill>
                      <a:srgbClr val="FF00FF"/>
                    </a:solidFill>
                    <a:ea typeface="楷体" panose="02010609060101010101" pitchFamily="49" charset="-122"/>
                    <a:cs typeface="Times New Roman" panose="02020603050405020304" pitchFamily="18" charset="0"/>
                  </a:rPr>
                  <a:t>~ </a:t>
                </a:r>
                <a:r>
                  <a:rPr lang="en-US" altLang="zh-CN" sz="2000" b="1" i="0" dirty="0" err="1">
                    <a:solidFill>
                      <a:srgbClr val="FF00FF"/>
                    </a:solidFill>
                    <a:ea typeface="楷体" panose="02010609060101010101" pitchFamily="49" charset="-122"/>
                    <a:cs typeface="Times New Roman" panose="02020603050405020304" pitchFamily="18" charset="0"/>
                  </a:rPr>
                  <a:t>110</a:t>
                </a:r>
                <a:r>
                  <a:rPr lang="en-US" altLang="zh-CN" sz="2000" b="1" i="0" dirty="0" err="1">
                    <a:solidFill>
                      <a:srgbClr val="FF00FF"/>
                    </a:solidFill>
                    <a:ea typeface="楷体" panose="02010609060101010101" pitchFamily="49" charset="-122"/>
                    <a:cs typeface="Times New Roman" panose="02020603050405020304" pitchFamily="18" charset="0"/>
                    <a:sym typeface="Symbol"/>
                  </a:rPr>
                  <a:t>Ma</a:t>
                </a:r>
                <a:endParaRPr lang="zh-CN" altLang="en-US" sz="2000" b="1" i="0" dirty="0">
                  <a:solidFill>
                    <a:srgbClr val="FF00FF"/>
                  </a:solidFill>
                </a:endParaRPr>
              </a:p>
            </p:txBody>
          </p:sp>
        </p:grpSp>
      </p:grpSp>
      <p:sp>
        <p:nvSpPr>
          <p:cNvPr id="10" name="TextBox 6"/>
          <p:cNvSpPr txBox="1"/>
          <p:nvPr/>
        </p:nvSpPr>
        <p:spPr>
          <a:xfrm>
            <a:off x="6400467" y="4959198"/>
            <a:ext cx="3017029" cy="1015663"/>
          </a:xfrm>
          <a:prstGeom prst="rect">
            <a:avLst/>
          </a:prstGeom>
          <a:noFill/>
        </p:spPr>
        <p:txBody>
          <a:bodyPr wrap="square" rtlCol="0">
            <a:spAutoFit/>
          </a:bodyPr>
          <a:lstStyle/>
          <a:p>
            <a:pPr algn="ctr"/>
            <a:r>
              <a:rPr lang="en-US" altLang="zh-CN" sz="2000" b="1" i="0" dirty="0">
                <a:ea typeface="楷体" panose="02010609060101010101" pitchFamily="49" charset="-122"/>
                <a:cs typeface="Times New Roman" panose="02020603050405020304" pitchFamily="18" charset="0"/>
              </a:rPr>
              <a:t>Inference: lithosphere thinning largely completed by ~110</a:t>
            </a:r>
            <a:r>
              <a:rPr lang="en-US" altLang="zh-CN" sz="2000" b="1" i="0" dirty="0">
                <a:ea typeface="楷体" panose="02010609060101010101" pitchFamily="49" charset="-122"/>
                <a:cs typeface="Times New Roman" panose="02020603050405020304" pitchFamily="18" charset="0"/>
                <a:sym typeface="Symbol"/>
              </a:rPr>
              <a:t>Ma</a:t>
            </a:r>
            <a:endParaRPr lang="en-US" sz="2000" b="1" i="0" dirty="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449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7783" t="64450"/>
          <a:stretch/>
        </p:blipFill>
        <p:spPr bwMode="auto">
          <a:xfrm>
            <a:off x="583225" y="2162908"/>
            <a:ext cx="5368947" cy="393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89433" y="3838668"/>
            <a:ext cx="3017029" cy="1823576"/>
          </a:xfrm>
          <a:prstGeom prst="rect">
            <a:avLst/>
          </a:prstGeom>
          <a:noFill/>
        </p:spPr>
        <p:txBody>
          <a:bodyPr wrap="square" rtlCol="0">
            <a:spAutoFit/>
          </a:bodyPr>
          <a:lstStyle/>
          <a:p>
            <a:pPr algn="ctr"/>
            <a:r>
              <a:rPr lang="en-US" altLang="zh-CN" sz="2000" b="1" i="0" dirty="0">
                <a:ea typeface="楷体" panose="02010609060101010101" pitchFamily="49" charset="-122"/>
                <a:cs typeface="Times New Roman" panose="02020603050405020304" pitchFamily="18" charset="0"/>
              </a:rPr>
              <a:t>Best interpretation</a:t>
            </a:r>
            <a:r>
              <a:rPr lang="zh-CN" altLang="en-US" sz="2000" b="1" i="0" dirty="0">
                <a:ea typeface="楷体" panose="02010609060101010101" pitchFamily="49" charset="-122"/>
                <a:cs typeface="Times New Roman" panose="02020603050405020304" pitchFamily="18" charset="0"/>
              </a:rPr>
              <a:t>：</a:t>
            </a:r>
            <a:endParaRPr lang="en-US" altLang="zh-CN" sz="2000" b="1" i="0" dirty="0">
              <a:ea typeface="楷体" panose="02010609060101010101" pitchFamily="49" charset="-122"/>
              <a:cs typeface="Times New Roman" panose="02020603050405020304" pitchFamily="18" charset="0"/>
            </a:endParaRPr>
          </a:p>
          <a:p>
            <a:pPr algn="ctr">
              <a:lnSpc>
                <a:spcPts val="1500"/>
              </a:lnSpc>
            </a:pPr>
            <a:endParaRPr lang="en-US" altLang="zh-CN" sz="2000" b="1" i="0" dirty="0">
              <a:solidFill>
                <a:srgbClr val="0000FF"/>
              </a:solidFill>
              <a:ea typeface="楷体" panose="02010609060101010101" pitchFamily="49" charset="-122"/>
              <a:cs typeface="Times New Roman" panose="02020603050405020304" pitchFamily="18" charset="0"/>
            </a:endParaRPr>
          </a:p>
          <a:p>
            <a:pPr algn="ctr"/>
            <a:r>
              <a:rPr lang="en-US" altLang="zh-CN" sz="2000" b="1" i="0" dirty="0">
                <a:solidFill>
                  <a:srgbClr val="FF0000"/>
                </a:solidFill>
                <a:ea typeface="楷体" panose="02010609060101010101" pitchFamily="49" charset="-122"/>
                <a:cs typeface="Times New Roman" panose="02020603050405020304" pitchFamily="18" charset="0"/>
              </a:rPr>
              <a:t>Paleo-Pacific plate subduction </a:t>
            </a:r>
            <a:r>
              <a:rPr lang="en-US" altLang="zh-CN" sz="2000" b="1" i="0" dirty="0">
                <a:solidFill>
                  <a:srgbClr val="0000FF"/>
                </a:solidFill>
                <a:ea typeface="楷体" panose="02010609060101010101" pitchFamily="49" charset="-122"/>
                <a:cs typeface="Times New Roman" panose="02020603050405020304" pitchFamily="18" charset="0"/>
              </a:rPr>
              <a:t>ended at ~ 90 </a:t>
            </a:r>
            <a:r>
              <a:rPr lang="en-US" altLang="zh-CN" sz="2000" b="1" i="0" dirty="0">
                <a:solidFill>
                  <a:srgbClr val="0000FF"/>
                </a:solidFill>
                <a:ea typeface="楷体" panose="02010609060101010101" pitchFamily="49" charset="-122"/>
                <a:cs typeface="Times New Roman" panose="02020603050405020304" pitchFamily="18" charset="0"/>
                <a:sym typeface="Symbol"/>
              </a:rPr>
              <a:t>Ma</a:t>
            </a:r>
            <a:r>
              <a:rPr lang="en-US" altLang="zh-CN" sz="2000" b="1" i="0" dirty="0">
                <a:solidFill>
                  <a:srgbClr val="FF0000"/>
                </a:solidFill>
                <a:ea typeface="楷体" panose="02010609060101010101" pitchFamily="49" charset="-122"/>
                <a:cs typeface="Times New Roman" panose="02020603050405020304" pitchFamily="18" charset="0"/>
                <a:sym typeface="Symbol"/>
              </a:rPr>
              <a:t> or shortly beforehand </a:t>
            </a:r>
            <a:r>
              <a:rPr lang="en-US" altLang="zh-CN" sz="2000" b="1" i="0" dirty="0">
                <a:solidFill>
                  <a:srgbClr val="0000FF"/>
                </a:solidFill>
                <a:ea typeface="楷体" panose="02010609060101010101" pitchFamily="49" charset="-122"/>
                <a:cs typeface="Times New Roman" panose="02020603050405020304" pitchFamily="18" charset="0"/>
                <a:sym typeface="Symbol"/>
              </a:rPr>
              <a:t>~ 100 Ma</a:t>
            </a:r>
          </a:p>
        </p:txBody>
      </p:sp>
      <p:grpSp>
        <p:nvGrpSpPr>
          <p:cNvPr id="2" name="组合 1"/>
          <p:cNvGrpSpPr/>
          <p:nvPr/>
        </p:nvGrpSpPr>
        <p:grpSpPr>
          <a:xfrm>
            <a:off x="3449775" y="1635976"/>
            <a:ext cx="5856687" cy="1753612"/>
            <a:chOff x="3449775" y="1635976"/>
            <a:chExt cx="5856687" cy="1753612"/>
          </a:xfrm>
        </p:grpSpPr>
        <p:sp>
          <p:nvSpPr>
            <p:cNvPr id="6" name="TextBox 5"/>
            <p:cNvSpPr txBox="1"/>
            <p:nvPr/>
          </p:nvSpPr>
          <p:spPr>
            <a:xfrm>
              <a:off x="6289433" y="2373925"/>
              <a:ext cx="3017029" cy="1015663"/>
            </a:xfrm>
            <a:prstGeom prst="rect">
              <a:avLst/>
            </a:prstGeom>
            <a:noFill/>
          </p:spPr>
          <p:txBody>
            <a:bodyPr wrap="square" rtlCol="0">
              <a:spAutoFit/>
            </a:bodyPr>
            <a:lstStyle/>
            <a:p>
              <a:pPr algn="ctr"/>
              <a:r>
                <a:rPr lang="en-US" altLang="zh-CN" sz="2000" b="1" i="0" dirty="0">
                  <a:solidFill>
                    <a:srgbClr val="FF0000"/>
                  </a:solidFill>
                  <a:ea typeface="楷体" panose="02010609060101010101" pitchFamily="49" charset="-122"/>
                  <a:cs typeface="Times New Roman" panose="02020603050405020304" pitchFamily="18" charset="0"/>
                </a:rPr>
                <a:t>Eastern China J-K granitoid magmatism </a:t>
              </a:r>
              <a:r>
                <a:rPr lang="en-US" altLang="zh-CN" sz="2000" b="1" i="0" dirty="0">
                  <a:solidFill>
                    <a:srgbClr val="0000FF"/>
                  </a:solidFill>
                  <a:ea typeface="楷体" panose="02010609060101010101" pitchFamily="49" charset="-122"/>
                  <a:cs typeface="Times New Roman" panose="02020603050405020304" pitchFamily="18" charset="0"/>
                </a:rPr>
                <a:t>ended at  ~ 90 </a:t>
              </a:r>
              <a:r>
                <a:rPr lang="en-US" altLang="zh-CN" sz="2000" b="1" i="0" dirty="0">
                  <a:solidFill>
                    <a:srgbClr val="0000FF"/>
                  </a:solidFill>
                  <a:ea typeface="楷体" panose="02010609060101010101" pitchFamily="49" charset="-122"/>
                  <a:cs typeface="Times New Roman" panose="02020603050405020304" pitchFamily="18" charset="0"/>
                  <a:sym typeface="Symbol"/>
                </a:rPr>
                <a:t>Ma</a:t>
              </a:r>
              <a:endParaRPr lang="en-US" sz="2000" b="1" i="0" dirty="0">
                <a:solidFill>
                  <a:srgbClr val="0000FF"/>
                </a:solidFill>
                <a:ea typeface="楷体" panose="02010609060101010101" pitchFamily="49" charset="-122"/>
                <a:cs typeface="Times New Roman" panose="02020603050405020304" pitchFamily="18" charset="0"/>
              </a:endParaRPr>
            </a:p>
          </p:txBody>
        </p:sp>
        <p:grpSp>
          <p:nvGrpSpPr>
            <p:cNvPr id="14" name="组合 13"/>
            <p:cNvGrpSpPr/>
            <p:nvPr/>
          </p:nvGrpSpPr>
          <p:grpSpPr>
            <a:xfrm>
              <a:off x="3449775" y="1635976"/>
              <a:ext cx="1072730" cy="737949"/>
              <a:chOff x="3324509" y="1486555"/>
              <a:chExt cx="1162125" cy="799445"/>
            </a:xfrm>
          </p:grpSpPr>
          <p:cxnSp>
            <p:nvCxnSpPr>
              <p:cNvPr id="9" name="直接箭头连接符 8"/>
              <p:cNvCxnSpPr/>
              <p:nvPr/>
            </p:nvCxnSpPr>
            <p:spPr bwMode="auto">
              <a:xfrm>
                <a:off x="4076700" y="1905000"/>
                <a:ext cx="0" cy="381000"/>
              </a:xfrm>
              <a:prstGeom prst="straightConnector1">
                <a:avLst/>
              </a:prstGeom>
              <a:solidFill>
                <a:schemeClr val="accent1"/>
              </a:solidFill>
              <a:ln w="38100" cap="flat" cmpd="sng" algn="ctr">
                <a:solidFill>
                  <a:srgbClr val="FF00FF"/>
                </a:solidFill>
                <a:prstDash val="solid"/>
                <a:round/>
                <a:headEnd type="none" w="med" len="med"/>
                <a:tailEnd type="stealth" w="lg" len="lg"/>
              </a:ln>
              <a:effectLst/>
            </p:spPr>
          </p:cxnSp>
          <p:sp>
            <p:nvSpPr>
              <p:cNvPr id="12" name="矩形 11"/>
              <p:cNvSpPr/>
              <p:nvPr/>
            </p:nvSpPr>
            <p:spPr>
              <a:xfrm>
                <a:off x="3324509" y="1486555"/>
                <a:ext cx="1162125" cy="433453"/>
              </a:xfrm>
              <a:prstGeom prst="rect">
                <a:avLst/>
              </a:prstGeom>
              <a:ln>
                <a:noFill/>
              </a:ln>
            </p:spPr>
            <p:txBody>
              <a:bodyPr wrap="none">
                <a:spAutoFit/>
              </a:bodyPr>
              <a:lstStyle/>
              <a:p>
                <a:r>
                  <a:rPr lang="en-US" altLang="zh-CN" sz="2000" b="1" i="0" dirty="0">
                    <a:solidFill>
                      <a:srgbClr val="FF00FF"/>
                    </a:solidFill>
                    <a:ea typeface="楷体" panose="02010609060101010101" pitchFamily="49" charset="-122"/>
                    <a:cs typeface="Times New Roman" panose="02020603050405020304" pitchFamily="18" charset="0"/>
                  </a:rPr>
                  <a:t>~ 90 </a:t>
                </a:r>
                <a:r>
                  <a:rPr lang="en-US" altLang="zh-CN" sz="2000" b="1" i="0" dirty="0">
                    <a:solidFill>
                      <a:srgbClr val="FF00FF"/>
                    </a:solidFill>
                    <a:ea typeface="楷体" panose="02010609060101010101" pitchFamily="49" charset="-122"/>
                    <a:cs typeface="Times New Roman" panose="02020603050405020304" pitchFamily="18" charset="0"/>
                    <a:sym typeface="Symbol"/>
                  </a:rPr>
                  <a:t>Ma</a:t>
                </a:r>
                <a:endParaRPr lang="zh-CN" altLang="en-US" sz="2000" b="1" i="0" dirty="0">
                  <a:solidFill>
                    <a:srgbClr val="FF00FF"/>
                  </a:solidFill>
                </a:endParaRPr>
              </a:p>
            </p:txBody>
          </p:sp>
        </p:grpSp>
      </p:grpSp>
      <p:sp>
        <p:nvSpPr>
          <p:cNvPr id="10" name="TextBox 2">
            <a:extLst>
              <a:ext uri="{FF2B5EF4-FFF2-40B4-BE49-F238E27FC236}">
                <a16:creationId xmlns:a16="http://schemas.microsoft.com/office/drawing/2014/main" xmlns="" id="{9733FAEA-1B15-4B18-AFA5-2DE26BF4B473}"/>
              </a:ext>
            </a:extLst>
          </p:cNvPr>
          <p:cNvSpPr txBox="1"/>
          <p:nvPr/>
        </p:nvSpPr>
        <p:spPr>
          <a:xfrm>
            <a:off x="992560" y="404449"/>
            <a:ext cx="8064896" cy="1200329"/>
          </a:xfrm>
          <a:prstGeom prst="rect">
            <a:avLst/>
          </a:prstGeom>
          <a:noFill/>
        </p:spPr>
        <p:txBody>
          <a:bodyPr wrap="square" rtlCol="0">
            <a:spAutoFit/>
          </a:bodyPr>
          <a:lstStyle/>
          <a:p>
            <a:pPr algn="ctr"/>
            <a:r>
              <a:rPr lang="en-US" altLang="zh-CN" sz="2400" b="1" i="0" dirty="0">
                <a:solidFill>
                  <a:srgbClr val="FF0000"/>
                </a:solidFill>
                <a:ea typeface="楷体" panose="02010609060101010101" pitchFamily="49" charset="-122"/>
                <a:cs typeface="Times New Roman" panose="02020603050405020304" pitchFamily="18" charset="0"/>
              </a:rPr>
              <a:t>Age distribution of granitoid outcrop areas of eastern China J-K granitoids</a:t>
            </a:r>
          </a:p>
          <a:p>
            <a:pPr algn="ctr"/>
            <a:r>
              <a:rPr lang="en-US" altLang="zh-CN" sz="2400" b="1" i="0" dirty="0">
                <a:solidFill>
                  <a:srgbClr val="0000FF"/>
                </a:solidFill>
                <a:ea typeface="楷体" panose="02010609060101010101" pitchFamily="49" charset="-122"/>
                <a:cs typeface="Times New Roman" panose="02020603050405020304" pitchFamily="18" charset="0"/>
              </a:rPr>
              <a:t>(paleo-Pacific subduction related)</a:t>
            </a:r>
          </a:p>
        </p:txBody>
      </p:sp>
    </p:spTree>
    <p:extLst>
      <p:ext uri="{BB962C8B-B14F-4D97-AF65-F5344CB8AC3E}">
        <p14:creationId xmlns:p14="http://schemas.microsoft.com/office/powerpoint/2010/main" val="33891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srcRect/>
          <a:stretch>
            <a:fillRect/>
          </a:stretch>
        </p:blipFill>
        <p:spPr bwMode="auto">
          <a:xfrm>
            <a:off x="757084" y="692696"/>
            <a:ext cx="8429684" cy="4594482"/>
          </a:xfrm>
          <a:prstGeom prst="rect">
            <a:avLst/>
          </a:prstGeom>
          <a:noFill/>
          <a:ln w="28575">
            <a:solidFill>
              <a:srgbClr val="FF0000"/>
            </a:solidFill>
            <a:miter lim="800000"/>
            <a:headEnd/>
            <a:tailEnd/>
          </a:ln>
          <a:effectLst/>
        </p:spPr>
      </p:pic>
      <p:sp>
        <p:nvSpPr>
          <p:cNvPr id="12" name="Rectangle 11"/>
          <p:cNvSpPr/>
          <p:nvPr/>
        </p:nvSpPr>
        <p:spPr>
          <a:xfrm>
            <a:off x="489834" y="5714092"/>
            <a:ext cx="8964185" cy="461665"/>
          </a:xfrm>
          <a:prstGeom prst="rect">
            <a:avLst/>
          </a:prstGeom>
        </p:spPr>
        <p:txBody>
          <a:bodyPr wrap="none">
            <a:spAutoFit/>
          </a:bodyPr>
          <a:lstStyle/>
          <a:p>
            <a:pPr algn="ctr"/>
            <a:r>
              <a:rPr lang="en-US" altLang="zh-CN" sz="2400" b="1" i="0" dirty="0">
                <a:solidFill>
                  <a:srgbClr val="FF0000"/>
                </a:solidFill>
                <a:ea typeface="楷体" panose="02010609060101010101" pitchFamily="49" charset="-122"/>
                <a:cs typeface="Times New Roman" panose="02020603050405020304" pitchFamily="18" charset="0"/>
              </a:rPr>
              <a:t>We have shown that subduction stops </a:t>
            </a:r>
            <a:r>
              <a:rPr lang="en-US" altLang="zh-CN" sz="2400" b="1" i="0" dirty="0">
                <a:solidFill>
                  <a:srgbClr val="0000FF"/>
                </a:solidFill>
                <a:ea typeface="楷体" panose="02010609060101010101" pitchFamily="49" charset="-122"/>
                <a:cs typeface="Times New Roman" panose="02020603050405020304" pitchFamily="18" charset="0"/>
              </a:rPr>
              <a:t>only if the trench is jammed</a:t>
            </a:r>
            <a:r>
              <a:rPr lang="en-US" altLang="zh-CN" sz="2400" b="1" i="0" dirty="0">
                <a:solidFill>
                  <a:srgbClr val="FF0000"/>
                </a:solidFill>
                <a:ea typeface="楷体" panose="02010609060101010101" pitchFamily="49" charset="-122"/>
                <a:cs typeface="Times New Roman" panose="02020603050405020304" pitchFamily="18" charset="0"/>
              </a:rPr>
              <a:t>!</a:t>
            </a:r>
            <a:endParaRPr lang="en-GB" altLang="zh-CN" sz="2400" b="1" i="0" dirty="0">
              <a:solidFill>
                <a:srgbClr val="0000FF"/>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91707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1"/>
          <p:cNvSpPr/>
          <p:nvPr/>
        </p:nvSpPr>
        <p:spPr>
          <a:xfrm>
            <a:off x="344488" y="1025441"/>
            <a:ext cx="9073008" cy="1631216"/>
          </a:xfrm>
          <a:prstGeom prst="rect">
            <a:avLst/>
          </a:prstGeom>
        </p:spPr>
        <p:txBody>
          <a:bodyPr wrap="square">
            <a:spAutoFit/>
          </a:bodyPr>
          <a:lstStyle/>
          <a:p>
            <a:r>
              <a:rPr lang="en-US" altLang="zh-CN" sz="2000" b="1" i="0" dirty="0">
                <a:solidFill>
                  <a:srgbClr val="FF0000"/>
                </a:solidFill>
                <a:ea typeface="楷体" panose="02010609060101010101" pitchFamily="49" charset="-122"/>
                <a:cs typeface="Times New Roman" panose="02020603050405020304" pitchFamily="18" charset="0"/>
              </a:rPr>
              <a:t>Trench jams only if </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less dense, buoyant and </a:t>
            </a:r>
            <a:r>
              <a:rPr lang="en-US" altLang="zh-CN" sz="2000" b="1" i="0" dirty="0" err="1">
                <a:solidFill>
                  <a:srgbClr val="0000FF"/>
                </a:solidFill>
                <a:ea typeface="楷体" panose="02010609060101010101" pitchFamily="49" charset="-122"/>
                <a:cs typeface="Times New Roman" panose="02020603050405020304" pitchFamily="18" charset="0"/>
                <a:sym typeface="Wingdings" panose="05000000000000000000" pitchFamily="2" charset="2"/>
              </a:rPr>
              <a:t>volemetrically</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 large masses come to collide with the arc. They are too big and too buoyant to subduct (unsubductable), hence</a:t>
            </a:r>
          </a:p>
          <a:p>
            <a:pPr marL="971550" indent="-342900">
              <a:buFont typeface="Arial" panose="020B0604020202020204" pitchFamily="34" charset="0"/>
              <a:buChar char="•"/>
            </a:pP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Trench jams</a:t>
            </a:r>
          </a:p>
          <a:p>
            <a:pPr marL="971550" indent="-342900">
              <a:buFont typeface="Arial" panose="020B0604020202020204" pitchFamily="34" charset="0"/>
              <a:buChar char="•"/>
            </a:pP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Subduction stops</a:t>
            </a:r>
            <a:endParaRPr lang="en-GB" altLang="zh-CN" sz="2000" b="1" i="0" dirty="0">
              <a:solidFill>
                <a:srgbClr val="0000FF"/>
              </a:solidFill>
              <a:ea typeface="楷体" panose="02010609060101010101" pitchFamily="49" charset="-122"/>
              <a:cs typeface="Times New Roman" panose="02020603050405020304" pitchFamily="18" charset="0"/>
            </a:endParaRPr>
          </a:p>
        </p:txBody>
      </p:sp>
      <p:sp>
        <p:nvSpPr>
          <p:cNvPr id="5" name="Rectangle 11"/>
          <p:cNvSpPr/>
          <p:nvPr/>
        </p:nvSpPr>
        <p:spPr>
          <a:xfrm>
            <a:off x="344488" y="3712653"/>
            <a:ext cx="3938954" cy="1631216"/>
          </a:xfrm>
          <a:prstGeom prst="rect">
            <a:avLst/>
          </a:prstGeom>
        </p:spPr>
        <p:txBody>
          <a:bodyPr wrap="square">
            <a:spAutoFit/>
          </a:bodyPr>
          <a:lstStyle/>
          <a:p>
            <a:endPar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endParaRPr>
          </a:p>
          <a:p>
            <a:r>
              <a:rPr lang="en-US" altLang="zh-CN" sz="2000" b="1" i="0" dirty="0">
                <a:solidFill>
                  <a:srgbClr val="FF0000"/>
                </a:solidFill>
                <a:ea typeface="楷体" panose="02010609060101010101" pitchFamily="49" charset="-122"/>
                <a:cs typeface="Times New Roman" panose="02020603050405020304" pitchFamily="18" charset="0"/>
                <a:sym typeface="Wingdings" panose="05000000000000000000" pitchFamily="2" charset="2"/>
              </a:rPr>
              <a:t>Best candidates:</a:t>
            </a:r>
          </a:p>
          <a:p>
            <a:r>
              <a:rPr lang="zh-CN" altLang="en-US"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1</a:t>
            </a:r>
            <a:r>
              <a:rPr lang="zh-CN" altLang="en-US"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Oceanic Plateaus</a:t>
            </a:r>
          </a:p>
          <a:p>
            <a:r>
              <a:rPr lang="zh-CN" altLang="en-US"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2</a:t>
            </a:r>
            <a:r>
              <a:rPr lang="zh-CN" altLang="en-US"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a:t>
            </a:r>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Micro continents </a:t>
            </a:r>
          </a:p>
          <a:p>
            <a:r>
              <a:rPr lang="en-US" altLang="zh-CN" sz="2000" b="1" i="0" dirty="0">
                <a:solidFill>
                  <a:srgbClr val="0000FF"/>
                </a:solidFill>
                <a:ea typeface="楷体" panose="02010609060101010101" pitchFamily="49" charset="-122"/>
                <a:cs typeface="Times New Roman" panose="02020603050405020304" pitchFamily="18" charset="0"/>
                <a:sym typeface="Wingdings" panose="05000000000000000000" pitchFamily="2" charset="2"/>
              </a:rPr>
              <a:t>	</a:t>
            </a:r>
          </a:p>
        </p:txBody>
      </p:sp>
      <p:sp>
        <p:nvSpPr>
          <p:cNvPr id="6" name="矩形 5"/>
          <p:cNvSpPr/>
          <p:nvPr/>
        </p:nvSpPr>
        <p:spPr bwMode="auto">
          <a:xfrm>
            <a:off x="4530969" y="4090239"/>
            <a:ext cx="4853354" cy="24336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hangingPunct="0"/>
            <a:endParaRPr lang="zh-CN" altLang="en-US" sz="6646" b="1" i="0">
              <a:solidFill>
                <a:srgbClr val="FFFF00"/>
              </a:solidFill>
            </a:endParaRPr>
          </a:p>
        </p:txBody>
      </p:sp>
      <p:sp>
        <p:nvSpPr>
          <p:cNvPr id="8" name="TextBox 7"/>
          <p:cNvSpPr txBox="1"/>
          <p:nvPr/>
        </p:nvSpPr>
        <p:spPr>
          <a:xfrm>
            <a:off x="2864768" y="208636"/>
            <a:ext cx="3988528" cy="523220"/>
          </a:xfrm>
          <a:prstGeom prst="rect">
            <a:avLst/>
          </a:prstGeom>
          <a:noFill/>
        </p:spPr>
        <p:txBody>
          <a:bodyPr wrap="none" rtlCol="0">
            <a:spAutoFit/>
          </a:bodyPr>
          <a:lstStyle/>
          <a:p>
            <a:r>
              <a:rPr lang="en-US" altLang="zh-CN" sz="2800" b="1" i="0" u="sng" dirty="0">
                <a:solidFill>
                  <a:srgbClr val="0000FF"/>
                </a:solidFill>
                <a:ea typeface="楷体" panose="02010609060101010101" pitchFamily="49" charset="-122"/>
                <a:cs typeface="Times New Roman" panose="02020603050405020304" pitchFamily="18" charset="0"/>
              </a:rPr>
              <a:t>The cause of trench jam!</a:t>
            </a:r>
            <a:endParaRPr lang="zh-CN" altLang="en-US" sz="2800" b="1" i="0" u="sng" dirty="0">
              <a:solidFill>
                <a:srgbClr val="0000FF"/>
              </a:solidFill>
              <a:ea typeface="楷体" panose="02010609060101010101" pitchFamily="49" charset="-122"/>
              <a:cs typeface="Times New Roman" panose="02020603050405020304" pitchFamily="18" charset="0"/>
            </a:endParaRPr>
          </a:p>
        </p:txBody>
      </p:sp>
      <p:pic>
        <p:nvPicPr>
          <p:cNvPr id="7" name="图片 6">
            <a:extLst>
              <a:ext uri="{FF2B5EF4-FFF2-40B4-BE49-F238E27FC236}">
                <a16:creationId xmlns:a16="http://schemas.microsoft.com/office/drawing/2014/main" xmlns="" id="{B1ED8CC0-7722-4112-9796-B93D18033CCA}"/>
              </a:ext>
            </a:extLst>
          </p:cNvPr>
          <p:cNvPicPr>
            <a:picLocks noChangeAspect="1"/>
          </p:cNvPicPr>
          <p:nvPr/>
        </p:nvPicPr>
        <p:blipFill>
          <a:blip r:embed="rId2"/>
          <a:stretch>
            <a:fillRect/>
          </a:stretch>
        </p:blipFill>
        <p:spPr>
          <a:xfrm>
            <a:off x="3629274" y="1971306"/>
            <a:ext cx="6181218" cy="4759774"/>
          </a:xfrm>
          <a:prstGeom prst="rect">
            <a:avLst/>
          </a:prstGeom>
        </p:spPr>
      </p:pic>
    </p:spTree>
    <p:extLst>
      <p:ext uri="{BB962C8B-B14F-4D97-AF65-F5344CB8AC3E}">
        <p14:creationId xmlns:p14="http://schemas.microsoft.com/office/powerpoint/2010/main" val="5612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3" y="501163"/>
            <a:ext cx="5895975" cy="588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4982" y="179348"/>
            <a:ext cx="6338595" cy="400110"/>
          </a:xfrm>
          <a:prstGeom prst="rect">
            <a:avLst/>
          </a:prstGeom>
          <a:solidFill>
            <a:srgbClr val="FFFF00"/>
          </a:solidFill>
        </p:spPr>
        <p:txBody>
          <a:bodyPr wrap="none" rtlCol="0">
            <a:spAutoFit/>
          </a:bodyPr>
          <a:lstStyle/>
          <a:p>
            <a:pPr algn="ctr"/>
            <a:r>
              <a:rPr lang="en-US" altLang="zh-CN" sz="2000" b="1" i="0" dirty="0">
                <a:solidFill>
                  <a:srgbClr val="0000CC"/>
                </a:solidFill>
                <a:ea typeface="楷体" panose="02010609060101010101" pitchFamily="49" charset="-122"/>
                <a:cs typeface="Times New Roman" panose="02020603050405020304" pitchFamily="18" charset="0"/>
              </a:rPr>
              <a:t>Eastern China J-K granitoid magmatism ended ~ 90 Ma</a:t>
            </a:r>
            <a:endParaRPr lang="en-US" sz="2000" b="1" i="0" dirty="0">
              <a:solidFill>
                <a:srgbClr val="0000CC"/>
              </a:solidFill>
              <a:ea typeface="楷体" panose="02010609060101010101" pitchFamily="49" charset="-122"/>
              <a:cs typeface="Times New Roman" panose="02020603050405020304" pitchFamily="18" charset="0"/>
            </a:endParaRPr>
          </a:p>
        </p:txBody>
      </p:sp>
      <p:grpSp>
        <p:nvGrpSpPr>
          <p:cNvPr id="6" name="组合 5"/>
          <p:cNvGrpSpPr/>
          <p:nvPr/>
        </p:nvGrpSpPr>
        <p:grpSpPr>
          <a:xfrm>
            <a:off x="2819403" y="501163"/>
            <a:ext cx="6477000" cy="4528038"/>
            <a:chOff x="2438400" y="257175"/>
            <a:chExt cx="6477000" cy="4905375"/>
          </a:xfrm>
        </p:grpSpPr>
        <p:sp>
          <p:nvSpPr>
            <p:cNvPr id="3" name="任意多边形 2"/>
            <p:cNvSpPr/>
            <p:nvPr/>
          </p:nvSpPr>
          <p:spPr bwMode="auto">
            <a:xfrm>
              <a:off x="2438400" y="3829050"/>
              <a:ext cx="1390650" cy="1333500"/>
            </a:xfrm>
            <a:custGeom>
              <a:avLst/>
              <a:gdLst>
                <a:gd name="connsiteX0" fmla="*/ 952500 w 1390650"/>
                <a:gd name="connsiteY0" fmla="*/ 0 h 1333500"/>
                <a:gd name="connsiteX1" fmla="*/ 1390650 w 1390650"/>
                <a:gd name="connsiteY1" fmla="*/ 295275 h 1333500"/>
                <a:gd name="connsiteX2" fmla="*/ 419100 w 1390650"/>
                <a:gd name="connsiteY2" fmla="*/ 1333500 h 1333500"/>
                <a:gd name="connsiteX3" fmla="*/ 0 w 1390650"/>
                <a:gd name="connsiteY3" fmla="*/ 1171575 h 1333500"/>
                <a:gd name="connsiteX4" fmla="*/ 914400 w 1390650"/>
                <a:gd name="connsiteY4" fmla="*/ 38100 h 1333500"/>
                <a:gd name="connsiteX5" fmla="*/ 952500 w 1390650"/>
                <a:gd name="connsiteY5" fmla="*/ 0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50" h="1333500">
                  <a:moveTo>
                    <a:pt x="952500" y="0"/>
                  </a:moveTo>
                  <a:lnTo>
                    <a:pt x="1390650" y="295275"/>
                  </a:lnTo>
                  <a:lnTo>
                    <a:pt x="419100" y="1333500"/>
                  </a:lnTo>
                  <a:lnTo>
                    <a:pt x="0" y="1171575"/>
                  </a:lnTo>
                  <a:lnTo>
                    <a:pt x="914400" y="38100"/>
                  </a:lnTo>
                  <a:lnTo>
                    <a:pt x="952500" y="0"/>
                  </a:lnTo>
                  <a:close/>
                </a:path>
              </a:pathLst>
            </a:custGeom>
            <a:noFill/>
            <a:ln w="2857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hangingPunct="0"/>
              <a:endParaRPr lang="en-US" sz="6646" b="1" i="0">
                <a:solidFill>
                  <a:srgbClr val="FFFF00"/>
                </a:solidFill>
                <a:cs typeface="Times New Roman" panose="02020603050405020304" pitchFamily="18" charset="0"/>
              </a:endParaRPr>
            </a:p>
          </p:txBody>
        </p:sp>
        <p:sp>
          <p:nvSpPr>
            <p:cNvPr id="5" name="TextBox 4"/>
            <p:cNvSpPr txBox="1"/>
            <p:nvPr/>
          </p:nvSpPr>
          <p:spPr>
            <a:xfrm>
              <a:off x="6324600" y="257175"/>
              <a:ext cx="2590800" cy="1300357"/>
            </a:xfrm>
            <a:prstGeom prst="rect">
              <a:avLst/>
            </a:prstGeom>
            <a:solidFill>
              <a:srgbClr val="FFFF00"/>
            </a:solidFill>
          </p:spPr>
          <p:txBody>
            <a:bodyPr wrap="square" rtlCol="0">
              <a:spAutoFit/>
            </a:bodyPr>
            <a:lstStyle/>
            <a:p>
              <a:pPr algn="ctr"/>
              <a:r>
                <a:rPr lang="en-US" altLang="zh-CN" sz="1800" b="1" i="0" dirty="0">
                  <a:solidFill>
                    <a:srgbClr val="FF0000"/>
                  </a:solidFill>
                  <a:ea typeface="楷体" panose="02010609060101010101" pitchFamily="49" charset="-122"/>
                  <a:cs typeface="Times New Roman" panose="02020603050405020304" pitchFamily="18" charset="0"/>
                </a:rPr>
                <a:t>Ryukyu Arc, Ryukyu</a:t>
              </a:r>
              <a:r>
                <a:rPr lang="zh-CN" altLang="en-US" sz="1800" b="1" i="0" dirty="0">
                  <a:solidFill>
                    <a:srgbClr val="FF0000"/>
                  </a:solidFill>
                  <a:ea typeface="楷体" panose="02010609060101010101" pitchFamily="49" charset="-122"/>
                  <a:cs typeface="Times New Roman" panose="02020603050405020304" pitchFamily="18" charset="0"/>
                </a:rPr>
                <a:t> </a:t>
              </a:r>
              <a:r>
                <a:rPr lang="en-US" altLang="zh-CN" sz="1800" b="1" i="0" dirty="0">
                  <a:solidFill>
                    <a:srgbClr val="FF0000"/>
                  </a:solidFill>
                  <a:ea typeface="楷体" panose="02010609060101010101" pitchFamily="49" charset="-122"/>
                  <a:cs typeface="Times New Roman" panose="02020603050405020304" pitchFamily="18" charset="0"/>
                </a:rPr>
                <a:t>Trench/Okinawa</a:t>
              </a:r>
              <a:r>
                <a:rPr lang="zh-CN" altLang="en-US" sz="1800" b="1" i="0" dirty="0">
                  <a:solidFill>
                    <a:srgbClr val="FF0000"/>
                  </a:solidFill>
                  <a:ea typeface="楷体" panose="02010609060101010101" pitchFamily="49" charset="-122"/>
                  <a:cs typeface="Times New Roman" panose="02020603050405020304" pitchFamily="18" charset="0"/>
                </a:rPr>
                <a:t> </a:t>
              </a:r>
              <a:r>
                <a:rPr lang="en-US" altLang="zh-CN" sz="1800" b="1" i="0" dirty="0">
                  <a:solidFill>
                    <a:srgbClr val="FF0000"/>
                  </a:solidFill>
                  <a:ea typeface="楷体" panose="02010609060101010101" pitchFamily="49" charset="-122"/>
                  <a:cs typeface="Times New Roman" panose="02020603050405020304" pitchFamily="18" charset="0"/>
                </a:rPr>
                <a:t>Trough, </a:t>
              </a:r>
            </a:p>
            <a:p>
              <a:pPr algn="ctr"/>
              <a:r>
                <a:rPr lang="en-US" altLang="zh-CN" sz="1800" b="1" i="0" dirty="0">
                  <a:solidFill>
                    <a:srgbClr val="0000FF"/>
                  </a:solidFill>
                  <a:ea typeface="楷体" panose="02010609060101010101" pitchFamily="49" charset="-122"/>
                  <a:cs typeface="Times New Roman" panose="02020603050405020304" pitchFamily="18" charset="0"/>
                </a:rPr>
                <a:t>Young &lt; 15 Ma</a:t>
              </a:r>
              <a:endParaRPr lang="en-US" sz="1800" b="1" i="0" dirty="0">
                <a:solidFill>
                  <a:srgbClr val="0000FF"/>
                </a:solidFill>
                <a:ea typeface="楷体" panose="02010609060101010101" pitchFamily="49" charset="-122"/>
                <a:cs typeface="Times New Roman" panose="02020603050405020304" pitchFamily="18" charset="0"/>
              </a:endParaRPr>
            </a:p>
          </p:txBody>
        </p:sp>
      </p:grpSp>
      <p:grpSp>
        <p:nvGrpSpPr>
          <p:cNvPr id="9" name="组合 8"/>
          <p:cNvGrpSpPr/>
          <p:nvPr/>
        </p:nvGrpSpPr>
        <p:grpSpPr>
          <a:xfrm>
            <a:off x="5334002" y="2092569"/>
            <a:ext cx="3962401" cy="3815862"/>
            <a:chOff x="4952999" y="1981200"/>
            <a:chExt cx="3962401" cy="4133850"/>
          </a:xfrm>
        </p:grpSpPr>
        <p:sp>
          <p:nvSpPr>
            <p:cNvPr id="7" name="矩形 6"/>
            <p:cNvSpPr/>
            <p:nvPr/>
          </p:nvSpPr>
          <p:spPr bwMode="auto">
            <a:xfrm>
              <a:off x="4952999" y="1981200"/>
              <a:ext cx="790575" cy="4133850"/>
            </a:xfrm>
            <a:prstGeom prst="rect">
              <a:avLst/>
            </a:prstGeom>
            <a:solidFill>
              <a:srgbClr val="FFFF00">
                <a:alpha val="50196"/>
              </a:srgbClr>
            </a:solidFill>
            <a:ln w="28575" cap="flat" cmpd="sng" algn="ctr">
              <a:solidFill>
                <a:srgbClr val="FF0000"/>
              </a:solidFill>
              <a:prstDash val="solid"/>
              <a:round/>
              <a:headEnd type="none" w="med" len="med"/>
              <a:tailEnd type="none" w="med" len="med"/>
            </a:ln>
            <a:effectLst/>
          </p:spPr>
          <p:txBody>
            <a:bodyPr vert="vert270" wrap="square" lIns="84406" tIns="42203" rIns="84406" bIns="42203" numCol="1" rtlCol="0" anchor="t" anchorCtr="0" compatLnSpc="1">
              <a:prstTxWarp prst="textNoShape">
                <a:avLst/>
              </a:prstTxWarp>
            </a:bodyPr>
            <a:lstStyle/>
            <a:p>
              <a:pPr algn="ctr" defTabSz="844083" eaLnBrk="0" hangingPunct="0"/>
              <a:endParaRPr lang="en-US" sz="1477" b="1" i="0" dirty="0">
                <a:solidFill>
                  <a:srgbClr val="FF0000"/>
                </a:solidFill>
                <a:ea typeface="楷体" panose="02010609060101010101" pitchFamily="49" charset="-122"/>
                <a:cs typeface="Times New Roman" panose="02020603050405020304" pitchFamily="18" charset="0"/>
              </a:endParaRPr>
            </a:p>
          </p:txBody>
        </p:sp>
        <p:sp>
          <p:nvSpPr>
            <p:cNvPr id="8" name="矩形 7"/>
            <p:cNvSpPr/>
            <p:nvPr/>
          </p:nvSpPr>
          <p:spPr>
            <a:xfrm>
              <a:off x="6315075" y="1997929"/>
              <a:ext cx="2600325" cy="1000274"/>
            </a:xfrm>
            <a:prstGeom prst="rect">
              <a:avLst/>
            </a:prstGeom>
            <a:solidFill>
              <a:srgbClr val="FFFF00"/>
            </a:solidFill>
          </p:spPr>
          <p:txBody>
            <a:bodyPr wrap="square">
              <a:spAutoFit/>
            </a:bodyPr>
            <a:lstStyle/>
            <a:p>
              <a:pPr lvl="0" algn="ctr"/>
              <a:r>
                <a:rPr lang="en-US" altLang="zh-CN" sz="1800" b="1" i="0" dirty="0">
                  <a:solidFill>
                    <a:srgbClr val="FF0000"/>
                  </a:solidFill>
                  <a:ea typeface="楷体" panose="02010609060101010101" pitchFamily="49" charset="-122"/>
                  <a:cs typeface="Times New Roman" panose="02020603050405020304" pitchFamily="18" charset="0"/>
                </a:rPr>
                <a:t>Western Pacific subduction zones</a:t>
              </a:r>
            </a:p>
            <a:p>
              <a:pPr lvl="0" algn="ctr"/>
              <a:r>
                <a:rPr lang="en-US" altLang="zh-CN" sz="1800" b="1" i="0" dirty="0">
                  <a:solidFill>
                    <a:srgbClr val="0000FF"/>
                  </a:solidFill>
                  <a:ea typeface="楷体" panose="02010609060101010101" pitchFamily="49" charset="-122"/>
                  <a:cs typeface="Times New Roman" panose="02020603050405020304" pitchFamily="18" charset="0"/>
                </a:rPr>
                <a:t>~ 50 Ma</a:t>
              </a:r>
              <a:endParaRPr lang="en-US" sz="1800" b="1" i="0" dirty="0">
                <a:solidFill>
                  <a:srgbClr val="0000FF"/>
                </a:solidFill>
                <a:ea typeface="楷体" panose="02010609060101010101" pitchFamily="49" charset="-122"/>
                <a:cs typeface="Times New Roman" panose="02020603050405020304" pitchFamily="18" charset="0"/>
              </a:endParaRPr>
            </a:p>
          </p:txBody>
        </p:sp>
      </p:grpSp>
      <p:grpSp>
        <p:nvGrpSpPr>
          <p:cNvPr id="11" name="组合 10"/>
          <p:cNvGrpSpPr/>
          <p:nvPr/>
        </p:nvGrpSpPr>
        <p:grpSpPr>
          <a:xfrm>
            <a:off x="2000672" y="1054477"/>
            <a:ext cx="7295731" cy="3670668"/>
            <a:chOff x="1754643" y="856596"/>
            <a:chExt cx="7903707" cy="3976559"/>
          </a:xfrm>
        </p:grpSpPr>
        <p:sp>
          <p:nvSpPr>
            <p:cNvPr id="10" name="矩形标注 9"/>
            <p:cNvSpPr/>
            <p:nvPr/>
          </p:nvSpPr>
          <p:spPr bwMode="auto">
            <a:xfrm>
              <a:off x="6831012" y="3209925"/>
              <a:ext cx="2827338" cy="1623230"/>
            </a:xfrm>
            <a:prstGeom prst="wedgeRectCallout">
              <a:avLst>
                <a:gd name="adj1" fmla="val -162180"/>
                <a:gd name="adj2" fmla="val -150687"/>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hangingPunct="0"/>
              <a:r>
                <a:rPr lang="en-US" altLang="zh-CN" sz="1800" b="1" i="0" dirty="0">
                  <a:solidFill>
                    <a:srgbClr val="0000FF"/>
                  </a:solidFill>
                  <a:ea typeface="楷体" panose="02010609060101010101" pitchFamily="49" charset="-122"/>
                  <a:cs typeface="Times New Roman" panose="02020603050405020304" pitchFamily="18" charset="0"/>
                </a:rPr>
                <a:t>Subduction stops </a:t>
              </a:r>
              <a:r>
                <a:rPr lang="en-US" altLang="zh-CN" sz="1800" b="1" i="0" dirty="0">
                  <a:solidFill>
                    <a:srgbClr val="FF0000"/>
                  </a:solidFill>
                  <a:ea typeface="楷体" panose="02010609060101010101" pitchFamily="49" charset="-122"/>
                  <a:cs typeface="Times New Roman" panose="02020603050405020304" pitchFamily="18" charset="0"/>
                </a:rPr>
                <a:t>because of </a:t>
              </a:r>
              <a:r>
                <a:rPr lang="en-US" altLang="zh-CN" sz="1800" b="1" i="0" dirty="0">
                  <a:solidFill>
                    <a:srgbClr val="0000FF"/>
                  </a:solidFill>
                  <a:ea typeface="楷体" panose="02010609060101010101" pitchFamily="49" charset="-122"/>
                  <a:cs typeface="Times New Roman" panose="02020603050405020304" pitchFamily="18" charset="0"/>
                </a:rPr>
                <a:t>trench jam </a:t>
              </a:r>
              <a:r>
                <a:rPr lang="en-US" altLang="zh-CN" sz="1800" b="1" i="0" dirty="0">
                  <a:solidFill>
                    <a:srgbClr val="FF0000"/>
                  </a:solidFill>
                  <a:ea typeface="楷体" panose="02010609060101010101" pitchFamily="49" charset="-122"/>
                  <a:cs typeface="Times New Roman" panose="02020603050405020304" pitchFamily="18" charset="0"/>
                </a:rPr>
                <a:t>by </a:t>
              </a:r>
              <a:r>
                <a:rPr lang="en-US" altLang="zh-CN" sz="1800" b="1" i="0" dirty="0">
                  <a:solidFill>
                    <a:srgbClr val="0000FF"/>
                  </a:solidFill>
                  <a:ea typeface="楷体" panose="02010609060101010101" pitchFamily="49" charset="-122"/>
                  <a:cs typeface="Times New Roman" panose="02020603050405020304" pitchFamily="18" charset="0"/>
                </a:rPr>
                <a:t>large less dense, buoyant </a:t>
              </a:r>
              <a:r>
                <a:rPr lang="en-US" altLang="zh-CN" sz="1800" b="1" i="0" dirty="0">
                  <a:solidFill>
                    <a:srgbClr val="FF0000"/>
                  </a:solidFill>
                  <a:ea typeface="楷体" panose="02010609060101010101" pitchFamily="49" charset="-122"/>
                  <a:cs typeface="Times New Roman" panose="02020603050405020304" pitchFamily="18" charset="0"/>
                </a:rPr>
                <a:t>oceanic plateaus or microcontinents</a:t>
              </a:r>
            </a:p>
          </p:txBody>
        </p:sp>
        <p:sp>
          <p:nvSpPr>
            <p:cNvPr id="4" name="TextBox 3"/>
            <p:cNvSpPr txBox="1"/>
            <p:nvPr/>
          </p:nvSpPr>
          <p:spPr>
            <a:xfrm>
              <a:off x="1754643" y="856596"/>
              <a:ext cx="4446493" cy="700192"/>
            </a:xfrm>
            <a:prstGeom prst="rect">
              <a:avLst/>
            </a:prstGeom>
            <a:solidFill>
              <a:srgbClr val="FFFF00"/>
            </a:solidFill>
          </p:spPr>
          <p:txBody>
            <a:bodyPr wrap="square" rtlCol="0">
              <a:spAutoFit/>
            </a:bodyPr>
            <a:lstStyle/>
            <a:p>
              <a:pPr algn="ctr"/>
              <a:r>
                <a:rPr lang="en-US" altLang="zh-CN" sz="1800" b="1" i="0" dirty="0">
                  <a:solidFill>
                    <a:srgbClr val="0000CC"/>
                  </a:solidFill>
                  <a:ea typeface="楷体" panose="02010609060101010101" pitchFamily="49" charset="-122"/>
                  <a:cs typeface="Times New Roman" panose="02020603050405020304" pitchFamily="18" charset="0"/>
                </a:rPr>
                <a:t>That is, paleo-Pacific plate subduction</a:t>
              </a:r>
            </a:p>
            <a:p>
              <a:pPr algn="ctr"/>
              <a:r>
                <a:rPr lang="en-US" altLang="zh-CN" sz="1800" b="1" i="0" dirty="0">
                  <a:solidFill>
                    <a:srgbClr val="0000CC"/>
                  </a:solidFill>
                  <a:ea typeface="楷体" panose="02010609060101010101" pitchFamily="49" charset="-122"/>
                  <a:cs typeface="Times New Roman" panose="02020603050405020304" pitchFamily="18" charset="0"/>
                </a:rPr>
                <a:t>stopped ~ 100 Ma</a:t>
              </a:r>
              <a:endParaRPr lang="en-US" sz="1800" b="1" i="0" dirty="0">
                <a:solidFill>
                  <a:srgbClr val="0000CC"/>
                </a:solidFill>
                <a:ea typeface="楷体" panose="02010609060101010101" pitchFamily="49" charset="-122"/>
                <a:cs typeface="Times New Roman" panose="02020603050405020304" pitchFamily="18" charset="0"/>
              </a:endParaRPr>
            </a:p>
          </p:txBody>
        </p:sp>
      </p:grpSp>
      <p:grpSp>
        <p:nvGrpSpPr>
          <p:cNvPr id="13" name="组合 12"/>
          <p:cNvGrpSpPr/>
          <p:nvPr/>
        </p:nvGrpSpPr>
        <p:grpSpPr>
          <a:xfrm>
            <a:off x="685803" y="3358661"/>
            <a:ext cx="8610600" cy="3094673"/>
            <a:chOff x="304800" y="3352800"/>
            <a:chExt cx="8610600" cy="3352561"/>
          </a:xfrm>
        </p:grpSpPr>
        <p:sp>
          <p:nvSpPr>
            <p:cNvPr id="12" name="任意多边形 11"/>
            <p:cNvSpPr/>
            <p:nvPr/>
          </p:nvSpPr>
          <p:spPr bwMode="auto">
            <a:xfrm rot="-120000">
              <a:off x="304800" y="3352800"/>
              <a:ext cx="3028950" cy="2647950"/>
            </a:xfrm>
            <a:custGeom>
              <a:avLst/>
              <a:gdLst>
                <a:gd name="connsiteX0" fmla="*/ 381000 w 3143250"/>
                <a:gd name="connsiteY0" fmla="*/ 2876550 h 2876550"/>
                <a:gd name="connsiteX1" fmla="*/ 1228725 w 3143250"/>
                <a:gd name="connsiteY1" fmla="*/ 2600325 h 2876550"/>
                <a:gd name="connsiteX2" fmla="*/ 1771650 w 3143250"/>
                <a:gd name="connsiteY2" fmla="*/ 2133600 h 2876550"/>
                <a:gd name="connsiteX3" fmla="*/ 2305050 w 3143250"/>
                <a:gd name="connsiteY3" fmla="*/ 1771650 h 2876550"/>
                <a:gd name="connsiteX4" fmla="*/ 2867025 w 3143250"/>
                <a:gd name="connsiteY4" fmla="*/ 1143000 h 2876550"/>
                <a:gd name="connsiteX5" fmla="*/ 3124200 w 3143250"/>
                <a:gd name="connsiteY5" fmla="*/ 733425 h 2876550"/>
                <a:gd name="connsiteX6" fmla="*/ 3124200 w 3143250"/>
                <a:gd name="connsiteY6" fmla="*/ 647700 h 2876550"/>
                <a:gd name="connsiteX7" fmla="*/ 3143250 w 3143250"/>
                <a:gd name="connsiteY7" fmla="*/ 390525 h 2876550"/>
                <a:gd name="connsiteX8" fmla="*/ 3124200 w 3143250"/>
                <a:gd name="connsiteY8" fmla="*/ 257175 h 2876550"/>
                <a:gd name="connsiteX9" fmla="*/ 2609850 w 3143250"/>
                <a:gd name="connsiteY9" fmla="*/ 0 h 2876550"/>
                <a:gd name="connsiteX10" fmla="*/ 2114550 w 3143250"/>
                <a:gd name="connsiteY10" fmla="*/ 257175 h 2876550"/>
                <a:gd name="connsiteX11" fmla="*/ 2105025 w 3143250"/>
                <a:gd name="connsiteY11" fmla="*/ 752475 h 2876550"/>
                <a:gd name="connsiteX12" fmla="*/ 2076450 w 3143250"/>
                <a:gd name="connsiteY12" fmla="*/ 1181100 h 2876550"/>
                <a:gd name="connsiteX13" fmla="*/ 1714500 w 3143250"/>
                <a:gd name="connsiteY13" fmla="*/ 1647825 h 2876550"/>
                <a:gd name="connsiteX14" fmla="*/ 1352550 w 3143250"/>
                <a:gd name="connsiteY14" fmla="*/ 1981200 h 2876550"/>
                <a:gd name="connsiteX15" fmla="*/ 647700 w 3143250"/>
                <a:gd name="connsiteY15" fmla="*/ 2228850 h 2876550"/>
                <a:gd name="connsiteX16" fmla="*/ 285750 w 3143250"/>
                <a:gd name="connsiteY16" fmla="*/ 2286000 h 2876550"/>
                <a:gd name="connsiteX17" fmla="*/ 133350 w 3143250"/>
                <a:gd name="connsiteY17" fmla="*/ 2409825 h 2876550"/>
                <a:gd name="connsiteX18" fmla="*/ 0 w 3143250"/>
                <a:gd name="connsiteY18" fmla="*/ 2724150 h 2876550"/>
                <a:gd name="connsiteX19" fmla="*/ 247650 w 3143250"/>
                <a:gd name="connsiteY19" fmla="*/ 2867025 h 2876550"/>
                <a:gd name="connsiteX20" fmla="*/ 247650 w 3143250"/>
                <a:gd name="connsiteY20" fmla="*/ 2867025 h 28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43250" h="2876550">
                  <a:moveTo>
                    <a:pt x="381000" y="2876550"/>
                  </a:moveTo>
                  <a:lnTo>
                    <a:pt x="1228725" y="2600325"/>
                  </a:lnTo>
                  <a:lnTo>
                    <a:pt x="1771650" y="2133600"/>
                  </a:lnTo>
                  <a:lnTo>
                    <a:pt x="2305050" y="1771650"/>
                  </a:lnTo>
                  <a:lnTo>
                    <a:pt x="2867025" y="1143000"/>
                  </a:lnTo>
                  <a:lnTo>
                    <a:pt x="3124200" y="733425"/>
                  </a:lnTo>
                  <a:lnTo>
                    <a:pt x="3124200" y="647700"/>
                  </a:lnTo>
                  <a:lnTo>
                    <a:pt x="3143250" y="390525"/>
                  </a:lnTo>
                  <a:lnTo>
                    <a:pt x="3124200" y="257175"/>
                  </a:lnTo>
                  <a:lnTo>
                    <a:pt x="2609850" y="0"/>
                  </a:lnTo>
                  <a:lnTo>
                    <a:pt x="2114550" y="257175"/>
                  </a:lnTo>
                  <a:lnTo>
                    <a:pt x="2105025" y="752475"/>
                  </a:lnTo>
                  <a:lnTo>
                    <a:pt x="2076450" y="1181100"/>
                  </a:lnTo>
                  <a:lnTo>
                    <a:pt x="1714500" y="1647825"/>
                  </a:lnTo>
                  <a:lnTo>
                    <a:pt x="1352550" y="1981200"/>
                  </a:lnTo>
                  <a:lnTo>
                    <a:pt x="647700" y="2228850"/>
                  </a:lnTo>
                  <a:lnTo>
                    <a:pt x="285750" y="2286000"/>
                  </a:lnTo>
                  <a:lnTo>
                    <a:pt x="133350" y="2409825"/>
                  </a:lnTo>
                  <a:lnTo>
                    <a:pt x="0" y="2724150"/>
                  </a:lnTo>
                  <a:lnTo>
                    <a:pt x="247650" y="2867025"/>
                  </a:lnTo>
                  <a:lnTo>
                    <a:pt x="247650" y="2867025"/>
                  </a:lnTo>
                </a:path>
              </a:pathLst>
            </a:custGeom>
            <a:solidFill>
              <a:srgbClr val="FFFF00">
                <a:alpha val="50196"/>
              </a:srgbClr>
            </a:solidFill>
            <a:ln w="28575" cap="flat" cmpd="sng" algn="ctr">
              <a:solidFill>
                <a:srgbClr val="0000CC"/>
              </a:solidFill>
              <a:prstDash val="dash"/>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hangingPunct="0"/>
              <a:endParaRPr lang="en-US" sz="6646" b="1" i="0">
                <a:solidFill>
                  <a:srgbClr val="FFFF00"/>
                </a:solidFill>
                <a:cs typeface="Times New Roman" panose="02020603050405020304" pitchFamily="18" charset="0"/>
              </a:endParaRPr>
            </a:p>
          </p:txBody>
        </p:sp>
        <p:sp>
          <p:nvSpPr>
            <p:cNvPr id="14" name="矩形标注 13"/>
            <p:cNvSpPr/>
            <p:nvPr/>
          </p:nvSpPr>
          <p:spPr bwMode="auto">
            <a:xfrm>
              <a:off x="6096000" y="5145190"/>
              <a:ext cx="2819400" cy="1560171"/>
            </a:xfrm>
            <a:prstGeom prst="wedgeRectCallout">
              <a:avLst>
                <a:gd name="adj1" fmla="val -191061"/>
                <a:gd name="adj2" fmla="val -78776"/>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algn="ctr" defTabSz="844083" eaLnBrk="0" hangingPunct="0"/>
              <a:r>
                <a:rPr lang="en-US" altLang="zh-CN" sz="1800" b="1" i="0" dirty="0">
                  <a:solidFill>
                    <a:srgbClr val="FF0000"/>
                  </a:solidFill>
                  <a:ea typeface="楷体" panose="02010609060101010101" pitchFamily="49" charset="-122"/>
                  <a:cs typeface="Times New Roman" panose="02020603050405020304" pitchFamily="18" charset="0"/>
                </a:rPr>
                <a:t>Chinese continental shelf basement is </a:t>
              </a:r>
              <a:r>
                <a:rPr lang="en-US" altLang="zh-CN" sz="1800" b="1" i="0" dirty="0">
                  <a:solidFill>
                    <a:srgbClr val="0000FF"/>
                  </a:solidFill>
                  <a:ea typeface="楷体" panose="02010609060101010101" pitchFamily="49" charset="-122"/>
                  <a:cs typeface="Times New Roman" panose="02020603050405020304" pitchFamily="18" charset="0"/>
                </a:rPr>
                <a:t>such a large, buoyant exotic terrane</a:t>
              </a:r>
              <a:r>
                <a:rPr lang="en-US" altLang="zh-CN" sz="1800" b="1" i="0" dirty="0">
                  <a:solidFill>
                    <a:srgbClr val="FF0000"/>
                  </a:solidFill>
                  <a:ea typeface="楷体" panose="02010609060101010101" pitchFamily="49" charset="-122"/>
                  <a:cs typeface="Times New Roman" panose="02020603050405020304" pitchFamily="18" charset="0"/>
                </a:rPr>
                <a:t>: Oceanic Plateau? </a:t>
              </a:r>
            </a:p>
            <a:p>
              <a:pPr algn="ctr" defTabSz="844083" eaLnBrk="0" hangingPunct="0"/>
              <a:r>
                <a:rPr lang="en-US" altLang="zh-CN" sz="1800" b="1" i="0" dirty="0">
                  <a:solidFill>
                    <a:srgbClr val="FF0000"/>
                  </a:solidFill>
                  <a:ea typeface="楷体" panose="02010609060101010101" pitchFamily="49" charset="-122"/>
                  <a:cs typeface="Times New Roman" panose="02020603050405020304" pitchFamily="18" charset="0"/>
                </a:rPr>
                <a:t>Micro-continent?</a:t>
              </a:r>
            </a:p>
          </p:txBody>
        </p:sp>
      </p:grpSp>
      <p:grpSp>
        <p:nvGrpSpPr>
          <p:cNvPr id="19" name="组合 18"/>
          <p:cNvGrpSpPr/>
          <p:nvPr/>
        </p:nvGrpSpPr>
        <p:grpSpPr>
          <a:xfrm>
            <a:off x="617832" y="1615589"/>
            <a:ext cx="2049171" cy="3712550"/>
            <a:chOff x="236829" y="1464471"/>
            <a:chExt cx="2049171" cy="4021929"/>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0000">
              <a:off x="-143980" y="1845280"/>
              <a:ext cx="2461655" cy="170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组合 17"/>
            <p:cNvGrpSpPr/>
            <p:nvPr/>
          </p:nvGrpSpPr>
          <p:grpSpPr>
            <a:xfrm>
              <a:off x="381000" y="2126397"/>
              <a:ext cx="1905000" cy="3360003"/>
              <a:chOff x="381000" y="2126397"/>
              <a:chExt cx="1905000" cy="3360003"/>
            </a:xfrm>
          </p:grpSpPr>
          <p:cxnSp>
            <p:nvCxnSpPr>
              <p:cNvPr id="15" name="直接连接符 14"/>
              <p:cNvCxnSpPr>
                <a:stCxn id="5122" idx="1"/>
              </p:cNvCxnSpPr>
              <p:nvPr/>
            </p:nvCxnSpPr>
            <p:spPr bwMode="auto">
              <a:xfrm flipH="1">
                <a:off x="381000" y="3761227"/>
                <a:ext cx="90434" cy="1725173"/>
              </a:xfrm>
              <a:prstGeom prst="line">
                <a:avLst/>
              </a:prstGeom>
              <a:solidFill>
                <a:schemeClr val="accent1"/>
              </a:solidFill>
              <a:ln w="28575" cap="flat" cmpd="sng" algn="ctr">
                <a:solidFill>
                  <a:srgbClr val="FF00FF"/>
                </a:solidFill>
                <a:prstDash val="solid"/>
                <a:round/>
                <a:headEnd type="none" w="sm" len="sm"/>
                <a:tailEnd type="stealth" w="lg" len="lg"/>
              </a:ln>
              <a:effectLst/>
            </p:spPr>
          </p:cxnSp>
          <p:cxnSp>
            <p:nvCxnSpPr>
              <p:cNvPr id="17" name="直接连接符 16"/>
              <p:cNvCxnSpPr/>
              <p:nvPr/>
            </p:nvCxnSpPr>
            <p:spPr bwMode="auto">
              <a:xfrm>
                <a:off x="2133600" y="2126397"/>
                <a:ext cx="152400" cy="1921728"/>
              </a:xfrm>
              <a:prstGeom prst="line">
                <a:avLst/>
              </a:prstGeom>
              <a:solidFill>
                <a:schemeClr val="accent1"/>
              </a:solidFill>
              <a:ln w="28575" cap="flat" cmpd="sng" algn="ctr">
                <a:solidFill>
                  <a:srgbClr val="FF00FF"/>
                </a:solidFill>
                <a:prstDash val="solid"/>
                <a:round/>
                <a:headEnd type="none" w="sm" len="sm"/>
                <a:tailEnd type="stealth" w="lg" len="lg"/>
              </a:ln>
              <a:effectLst/>
            </p:spPr>
          </p:cxnSp>
        </p:grpSp>
      </p:grpSp>
    </p:spTree>
    <p:extLst>
      <p:ext uri="{BB962C8B-B14F-4D97-AF65-F5344CB8AC3E}">
        <p14:creationId xmlns:p14="http://schemas.microsoft.com/office/powerpoint/2010/main" val="427536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22"/>
          <a:stretch/>
        </p:blipFill>
        <p:spPr bwMode="auto">
          <a:xfrm>
            <a:off x="873371" y="497219"/>
            <a:ext cx="8088923" cy="592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8507556" y="6396335"/>
            <a:ext cx="1402948" cy="461665"/>
          </a:xfrm>
          <a:prstGeom prst="rect">
            <a:avLst/>
          </a:prstGeom>
          <a:noFill/>
        </p:spPr>
        <p:txBody>
          <a:bodyPr wrap="none" rtlCol="0">
            <a:spAutoFit/>
          </a:bodyPr>
          <a:lstStyle/>
          <a:p>
            <a:r>
              <a:rPr lang="en-US" altLang="zh-CN" sz="2400" b="1" i="0" dirty="0">
                <a:solidFill>
                  <a:srgbClr val="FF0000"/>
                </a:solidFill>
              </a:rPr>
              <a:t>~ 100 Ma</a:t>
            </a:r>
            <a:endParaRPr lang="en-US" sz="2400" b="1" i="0" dirty="0">
              <a:solidFill>
                <a:srgbClr val="FF0000"/>
              </a:solidFill>
            </a:endParaRPr>
          </a:p>
        </p:txBody>
      </p:sp>
    </p:spTree>
    <p:extLst>
      <p:ext uri="{BB962C8B-B14F-4D97-AF65-F5344CB8AC3E}">
        <p14:creationId xmlns:p14="http://schemas.microsoft.com/office/powerpoint/2010/main" val="2229780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324" b="1"/>
          <a:stretch/>
        </p:blipFill>
        <p:spPr bwMode="auto">
          <a:xfrm>
            <a:off x="885137" y="2162908"/>
            <a:ext cx="8147494" cy="393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88504" y="545125"/>
            <a:ext cx="9028804" cy="1114921"/>
          </a:xfrm>
          <a:prstGeom prst="rect">
            <a:avLst/>
          </a:prstGeom>
          <a:noFill/>
        </p:spPr>
        <p:txBody>
          <a:bodyPr wrap="square" rtlCol="0">
            <a:spAutoFit/>
          </a:bodyPr>
          <a:lstStyle/>
          <a:p>
            <a:pPr algn="ctr"/>
            <a:r>
              <a:rPr lang="en-US" altLang="zh-CN" sz="2215" b="1" i="0" dirty="0">
                <a:ea typeface="楷体" panose="02010609060101010101" pitchFamily="49" charset="-122"/>
                <a:cs typeface="Times New Roman" panose="02020603050405020304" pitchFamily="18" charset="0"/>
              </a:rPr>
              <a:t>Note: </a:t>
            </a:r>
            <a:r>
              <a:rPr lang="en-US" altLang="zh-CN" sz="2215" b="1" i="0" dirty="0">
                <a:solidFill>
                  <a:srgbClr val="FF0000"/>
                </a:solidFill>
                <a:ea typeface="楷体" panose="02010609060101010101" pitchFamily="49" charset="-122"/>
                <a:cs typeface="Times New Roman" panose="02020603050405020304" pitchFamily="18" charset="0"/>
              </a:rPr>
              <a:t>Subduction ended </a:t>
            </a:r>
            <a:r>
              <a:rPr lang="en-US" altLang="zh-CN" sz="2215" b="1" i="0" dirty="0">
                <a:solidFill>
                  <a:srgbClr val="0000FF"/>
                </a:solidFill>
                <a:ea typeface="楷体" panose="02010609060101010101" pitchFamily="49" charset="-122"/>
                <a:cs typeface="Times New Roman" panose="02020603050405020304" pitchFamily="18" charset="0"/>
                <a:sym typeface="Symbol"/>
              </a:rPr>
              <a:t>~ 100 Ma</a:t>
            </a:r>
            <a:r>
              <a:rPr lang="en-US" altLang="zh-CN" sz="2215" b="1" i="0" dirty="0">
                <a:solidFill>
                  <a:srgbClr val="FF0000"/>
                </a:solidFill>
                <a:ea typeface="楷体" panose="02010609060101010101" pitchFamily="49" charset="-122"/>
                <a:cs typeface="Times New Roman" panose="02020603050405020304" pitchFamily="18" charset="0"/>
                <a:sym typeface="Symbol"/>
              </a:rPr>
              <a:t>, granitoid magmatism ended</a:t>
            </a:r>
            <a:r>
              <a:rPr lang="en-US" altLang="zh-CN" sz="2215" b="1" i="0" dirty="0">
                <a:solidFill>
                  <a:srgbClr val="FF0000"/>
                </a:solidFill>
                <a:ea typeface="楷体" panose="02010609060101010101" pitchFamily="49" charset="-122"/>
                <a:cs typeface="Times New Roman" panose="02020603050405020304" pitchFamily="18" charset="0"/>
              </a:rPr>
              <a:t> </a:t>
            </a:r>
            <a:r>
              <a:rPr lang="en-US" altLang="zh-CN" sz="2215" b="1" i="0" dirty="0">
                <a:solidFill>
                  <a:srgbClr val="0000FF"/>
                </a:solidFill>
                <a:ea typeface="楷体" panose="02010609060101010101" pitchFamily="49" charset="-122"/>
                <a:cs typeface="Times New Roman" panose="02020603050405020304" pitchFamily="18" charset="0"/>
              </a:rPr>
              <a:t>~ 90 </a:t>
            </a:r>
            <a:r>
              <a:rPr lang="en-US" altLang="zh-CN" sz="2215" b="1" i="0" dirty="0">
                <a:solidFill>
                  <a:srgbClr val="0000FF"/>
                </a:solidFill>
                <a:ea typeface="楷体" panose="02010609060101010101" pitchFamily="49" charset="-122"/>
                <a:cs typeface="Times New Roman" panose="02020603050405020304" pitchFamily="18" charset="0"/>
                <a:sym typeface="Symbol"/>
              </a:rPr>
              <a:t>Ma</a:t>
            </a:r>
          </a:p>
          <a:p>
            <a:pPr algn="ctr"/>
            <a:r>
              <a:rPr lang="en-US" altLang="zh-CN" sz="2215" b="1" i="0" dirty="0">
                <a:solidFill>
                  <a:srgbClr val="FF0000"/>
                </a:solidFill>
                <a:ea typeface="楷体" panose="02010609060101010101" pitchFamily="49" charset="-122"/>
                <a:cs typeface="Times New Roman" panose="02020603050405020304" pitchFamily="18" charset="0"/>
                <a:sym typeface="Symbol"/>
              </a:rPr>
              <a:t>Present-day western Pacific subduction zones, </a:t>
            </a:r>
            <a:r>
              <a:rPr lang="en-US" altLang="zh-CN" sz="2215" b="1" i="0" dirty="0">
                <a:solidFill>
                  <a:srgbClr val="0000FF"/>
                </a:solidFill>
                <a:ea typeface="楷体" panose="02010609060101010101" pitchFamily="49" charset="-122"/>
                <a:cs typeface="Times New Roman" panose="02020603050405020304" pitchFamily="18" charset="0"/>
                <a:sym typeface="Symbol"/>
              </a:rPr>
              <a:t>~ 50Ma</a:t>
            </a:r>
          </a:p>
          <a:p>
            <a:pPr algn="ctr"/>
            <a:r>
              <a:rPr lang="en-US" altLang="zh-CN" sz="2215" b="1" i="0" dirty="0">
                <a:solidFill>
                  <a:srgbClr val="0000FF"/>
                </a:solidFill>
                <a:ea typeface="楷体" panose="02010609060101010101" pitchFamily="49" charset="-122"/>
                <a:cs typeface="Times New Roman" panose="02020603050405020304" pitchFamily="18" charset="0"/>
                <a:sym typeface="Symbol"/>
              </a:rPr>
              <a:t>~ 40 </a:t>
            </a:r>
            <a:r>
              <a:rPr lang="en-US" altLang="zh-CN" sz="2215" b="1" i="0" dirty="0" err="1">
                <a:solidFill>
                  <a:srgbClr val="0000FF"/>
                </a:solidFill>
                <a:ea typeface="楷体" panose="02010609060101010101" pitchFamily="49" charset="-122"/>
                <a:cs typeface="Times New Roman" panose="02020603050405020304" pitchFamily="18" charset="0"/>
                <a:sym typeface="Symbol"/>
              </a:rPr>
              <a:t>Myrs</a:t>
            </a:r>
            <a:r>
              <a:rPr lang="zh-CN" altLang="en-US" sz="2215" b="1" i="0" dirty="0">
                <a:solidFill>
                  <a:srgbClr val="0000FF"/>
                </a:solidFill>
                <a:ea typeface="楷体" panose="02010609060101010101" pitchFamily="49" charset="-122"/>
                <a:cs typeface="Times New Roman" panose="02020603050405020304" pitchFamily="18" charset="0"/>
                <a:sym typeface="Symbol"/>
              </a:rPr>
              <a:t> </a:t>
            </a:r>
            <a:r>
              <a:rPr lang="en-US" altLang="zh-CN" sz="2215" b="1" i="0" dirty="0">
                <a:solidFill>
                  <a:srgbClr val="FF0000"/>
                </a:solidFill>
                <a:ea typeface="楷体" panose="02010609060101010101" pitchFamily="49" charset="-122"/>
                <a:cs typeface="Times New Roman" panose="02020603050405020304" pitchFamily="18" charset="0"/>
                <a:sym typeface="Symbol"/>
              </a:rPr>
              <a:t>gap of subduction-related</a:t>
            </a:r>
            <a:r>
              <a:rPr lang="zh-CN" altLang="en-US" sz="2215" b="1" i="0" dirty="0">
                <a:solidFill>
                  <a:srgbClr val="FF0000"/>
                </a:solidFill>
                <a:ea typeface="楷体" panose="02010609060101010101" pitchFamily="49" charset="-122"/>
                <a:cs typeface="Times New Roman" panose="02020603050405020304" pitchFamily="18" charset="0"/>
                <a:sym typeface="Symbol"/>
              </a:rPr>
              <a:t> </a:t>
            </a:r>
            <a:r>
              <a:rPr lang="en-US" altLang="zh-CN" sz="2215" b="1" i="0" dirty="0">
                <a:solidFill>
                  <a:srgbClr val="FF0000"/>
                </a:solidFill>
                <a:ea typeface="楷体" panose="02010609060101010101" pitchFamily="49" charset="-122"/>
                <a:cs typeface="Times New Roman" panose="02020603050405020304" pitchFamily="18" charset="0"/>
                <a:sym typeface="Symbol"/>
              </a:rPr>
              <a:t>granitoid magmatism</a:t>
            </a:r>
            <a:r>
              <a:rPr lang="en-US" altLang="zh-CN" sz="2215" b="1" i="0" dirty="0">
                <a:solidFill>
                  <a:srgbClr val="0000FF"/>
                </a:solidFill>
                <a:ea typeface="楷体" panose="02010609060101010101" pitchFamily="49" charset="-122"/>
                <a:cs typeface="Times New Roman" panose="02020603050405020304" pitchFamily="18" charset="0"/>
                <a:sym typeface="Symbol"/>
              </a:rPr>
              <a:t>?</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261" y="3313090"/>
            <a:ext cx="4142275" cy="357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标注 5"/>
          <p:cNvSpPr/>
          <p:nvPr/>
        </p:nvSpPr>
        <p:spPr>
          <a:xfrm>
            <a:off x="381000" y="6163442"/>
            <a:ext cx="1899920" cy="657982"/>
          </a:xfrm>
          <a:prstGeom prst="wedgeRectCallout">
            <a:avLst>
              <a:gd name="adj1" fmla="val 78976"/>
              <a:gd name="adj2" fmla="val -35786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i="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&gt; ~ 100Ma </a:t>
            </a:r>
            <a:r>
              <a:rPr lang="en-US" altLang="zh-CN" sz="1400" b="1" i="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subduction</a:t>
            </a:r>
            <a:r>
              <a:rPr lang="en-US" altLang="zh-CN" sz="1400" b="1" i="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 ~ &lt; 100 Ma </a:t>
            </a:r>
            <a:r>
              <a:rPr lang="en-US" altLang="zh-CN" sz="1400" b="1" i="0"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“welded”</a:t>
            </a:r>
            <a:endParaRPr lang="en-US" sz="1400" b="1" i="0"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7" name="矩形标注 6"/>
          <p:cNvSpPr/>
          <p:nvPr/>
        </p:nvSpPr>
        <p:spPr>
          <a:xfrm>
            <a:off x="2211814" y="6163442"/>
            <a:ext cx="1589058" cy="657982"/>
          </a:xfrm>
          <a:prstGeom prst="wedgeRectCallout">
            <a:avLst>
              <a:gd name="adj1" fmla="val 28721"/>
              <a:gd name="adj2" fmla="val -3484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i="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Continental shelf of exotic origin</a:t>
            </a:r>
            <a:endParaRPr lang="en-US" sz="1400" b="1" i="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矩形标注 7"/>
          <p:cNvSpPr/>
          <p:nvPr/>
        </p:nvSpPr>
        <p:spPr>
          <a:xfrm>
            <a:off x="3855081" y="6163442"/>
            <a:ext cx="1673983" cy="657982"/>
          </a:xfrm>
          <a:prstGeom prst="wedgeRectCallout">
            <a:avLst>
              <a:gd name="adj1" fmla="val -46736"/>
              <a:gd name="adj2" fmla="val -35480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i="0"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Transform</a:t>
            </a:r>
            <a:r>
              <a:rPr lang="en-US" altLang="zh-CN" sz="1400" b="1" i="0" dirty="0">
                <a:solidFill>
                  <a:srgbClr val="FF00FF"/>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b="1" i="0"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subduction reborn</a:t>
            </a:r>
            <a:r>
              <a:rPr lang="zh-CN" altLang="en-US" sz="1400" b="1" i="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endParaRPr lang="en-US" sz="1400" b="1" i="0"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4347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cstate="print"/>
          <a:srcRect l="1573" t="1389" r="910"/>
          <a:stretch>
            <a:fillRect/>
          </a:stretch>
        </p:blipFill>
        <p:spPr bwMode="auto">
          <a:xfrm>
            <a:off x="200472" y="251720"/>
            <a:ext cx="9558014" cy="6345631"/>
          </a:xfrm>
          <a:prstGeom prst="rect">
            <a:avLst/>
          </a:prstGeom>
          <a:noFill/>
          <a:ln w="28575">
            <a:solidFill>
              <a:srgbClr val="FF0000"/>
            </a:solidFill>
            <a:miter lim="800000"/>
            <a:headEnd/>
            <a:tailEnd/>
          </a:ln>
        </p:spPr>
      </p:pic>
      <p:sp>
        <p:nvSpPr>
          <p:cNvPr id="3" name="Rectangle 3"/>
          <p:cNvSpPr>
            <a:spLocks noChangeArrowheads="1"/>
          </p:cNvSpPr>
          <p:nvPr/>
        </p:nvSpPr>
        <p:spPr bwMode="auto">
          <a:xfrm>
            <a:off x="6537176" y="4365103"/>
            <a:ext cx="2559843"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0000"/>
                </a:solidFill>
                <a:effectLst/>
                <a:ea typeface="楷体" pitchFamily="49" charset="-122"/>
                <a:cs typeface="Times New Roman" panose="02020603050405020304" pitchFamily="18" charset="0"/>
              </a:rPr>
              <a:t>Why?</a:t>
            </a:r>
            <a:endParaRPr kumimoji="0" lang="en-US" altLang="zh-CN" sz="4000" b="1" i="0" u="none" strike="noStrike" cap="none" normalizeH="0" baseline="0" dirty="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186370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ChangeArrowheads="1"/>
          </p:cNvSpPr>
          <p:nvPr/>
        </p:nvSpPr>
        <p:spPr bwMode="auto">
          <a:xfrm>
            <a:off x="0" y="0"/>
            <a:ext cx="9906000" cy="68580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lgn="ctr" eaLnBrk="0" hangingPunct="0">
              <a:defRPr sz="7200" b="1">
                <a:solidFill>
                  <a:srgbClr val="FFFF00"/>
                </a:solidFill>
                <a:latin typeface="Times New Roman" pitchFamily="18" charset="0"/>
              </a:defRPr>
            </a:lvl1pPr>
            <a:lvl2pPr marL="742950" indent="-285750" algn="ctr" eaLnBrk="0" hangingPunct="0">
              <a:defRPr sz="7200" b="1">
                <a:solidFill>
                  <a:srgbClr val="FFFF00"/>
                </a:solidFill>
                <a:latin typeface="Times New Roman" pitchFamily="18" charset="0"/>
              </a:defRPr>
            </a:lvl2pPr>
            <a:lvl3pPr marL="1143000" indent="-228600" algn="ctr" eaLnBrk="0" hangingPunct="0">
              <a:defRPr sz="7200" b="1">
                <a:solidFill>
                  <a:srgbClr val="FFFF00"/>
                </a:solidFill>
                <a:latin typeface="Times New Roman" pitchFamily="18" charset="0"/>
              </a:defRPr>
            </a:lvl3pPr>
            <a:lvl4pPr marL="1600200" indent="-228600" algn="ctr" eaLnBrk="0" hangingPunct="0">
              <a:defRPr sz="7200" b="1">
                <a:solidFill>
                  <a:srgbClr val="FFFF00"/>
                </a:solidFill>
                <a:latin typeface="Times New Roman" pitchFamily="18" charset="0"/>
              </a:defRPr>
            </a:lvl4pPr>
            <a:lvl5pPr marL="2057400" indent="-228600" algn="ctr" eaLnBrk="0" hangingPunct="0">
              <a:defRPr sz="7200" b="1">
                <a:solidFill>
                  <a:srgbClr val="FFFF00"/>
                </a:solidFill>
                <a:latin typeface="Times New Roman" pitchFamily="18" charset="0"/>
              </a:defRPr>
            </a:lvl5pPr>
            <a:lvl6pPr marL="2514600" indent="-228600" algn="ctr" eaLnBrk="0" fontAlgn="base" hangingPunct="0">
              <a:spcBef>
                <a:spcPct val="0"/>
              </a:spcBef>
              <a:spcAft>
                <a:spcPct val="0"/>
              </a:spcAft>
              <a:defRPr sz="7200" b="1">
                <a:solidFill>
                  <a:srgbClr val="FFFF00"/>
                </a:solidFill>
                <a:latin typeface="Times New Roman" pitchFamily="18" charset="0"/>
              </a:defRPr>
            </a:lvl6pPr>
            <a:lvl7pPr marL="2971800" indent="-228600" algn="ctr" eaLnBrk="0" fontAlgn="base" hangingPunct="0">
              <a:spcBef>
                <a:spcPct val="0"/>
              </a:spcBef>
              <a:spcAft>
                <a:spcPct val="0"/>
              </a:spcAft>
              <a:defRPr sz="7200" b="1">
                <a:solidFill>
                  <a:srgbClr val="FFFF00"/>
                </a:solidFill>
                <a:latin typeface="Times New Roman" pitchFamily="18" charset="0"/>
              </a:defRPr>
            </a:lvl7pPr>
            <a:lvl8pPr marL="3429000" indent="-228600" algn="ctr" eaLnBrk="0" fontAlgn="base" hangingPunct="0">
              <a:spcBef>
                <a:spcPct val="0"/>
              </a:spcBef>
              <a:spcAft>
                <a:spcPct val="0"/>
              </a:spcAft>
              <a:defRPr sz="7200" b="1">
                <a:solidFill>
                  <a:srgbClr val="FFFF00"/>
                </a:solidFill>
                <a:latin typeface="Times New Roman" pitchFamily="18" charset="0"/>
              </a:defRPr>
            </a:lvl8pPr>
            <a:lvl9pPr marL="3886200" indent="-228600" algn="ctr" eaLnBrk="0" fontAlgn="base" hangingPunct="0">
              <a:spcBef>
                <a:spcPct val="0"/>
              </a:spcBef>
              <a:spcAft>
                <a:spcPct val="0"/>
              </a:spcAft>
              <a:defRPr sz="7200" b="1">
                <a:solidFill>
                  <a:srgbClr val="FFFF00"/>
                </a:solidFill>
                <a:latin typeface="Times New Roman" pitchFamily="18" charset="0"/>
              </a:defRPr>
            </a:lvl9pPr>
          </a:lstStyle>
          <a:p>
            <a:pPr algn="just"/>
            <a:endParaRPr lang="en-US" altLang="en-US" sz="2800" u="sng">
              <a:solidFill>
                <a:srgbClr val="3333FF"/>
              </a:solidFill>
            </a:endParaRP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202" y="246063"/>
            <a:ext cx="40999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5618560" y="2727326"/>
            <a:ext cx="3912526"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7200" b="1">
                <a:solidFill>
                  <a:srgbClr val="FFFF00"/>
                </a:solidFill>
                <a:latin typeface="Times New Roman" pitchFamily="18" charset="0"/>
              </a:defRPr>
            </a:lvl1pPr>
            <a:lvl2pPr marL="742950" indent="-285750" algn="ctr" eaLnBrk="0" hangingPunct="0">
              <a:defRPr sz="7200" b="1">
                <a:solidFill>
                  <a:srgbClr val="FFFF00"/>
                </a:solidFill>
                <a:latin typeface="Times New Roman" pitchFamily="18" charset="0"/>
              </a:defRPr>
            </a:lvl2pPr>
            <a:lvl3pPr marL="1143000" indent="-228600" algn="ctr" eaLnBrk="0" hangingPunct="0">
              <a:defRPr sz="7200" b="1">
                <a:solidFill>
                  <a:srgbClr val="FFFF00"/>
                </a:solidFill>
                <a:latin typeface="Times New Roman" pitchFamily="18" charset="0"/>
              </a:defRPr>
            </a:lvl3pPr>
            <a:lvl4pPr marL="1600200" indent="-228600" algn="ctr" eaLnBrk="0" hangingPunct="0">
              <a:defRPr sz="7200" b="1">
                <a:solidFill>
                  <a:srgbClr val="FFFF00"/>
                </a:solidFill>
                <a:latin typeface="Times New Roman" pitchFamily="18" charset="0"/>
              </a:defRPr>
            </a:lvl4pPr>
            <a:lvl5pPr marL="2057400" indent="-228600" algn="ctr" eaLnBrk="0" hangingPunct="0">
              <a:defRPr sz="7200" b="1">
                <a:solidFill>
                  <a:srgbClr val="FFFF00"/>
                </a:solidFill>
                <a:latin typeface="Times New Roman" pitchFamily="18" charset="0"/>
              </a:defRPr>
            </a:lvl5pPr>
            <a:lvl6pPr marL="2514600" indent="-228600" algn="ctr" eaLnBrk="0" fontAlgn="base" hangingPunct="0">
              <a:spcBef>
                <a:spcPct val="0"/>
              </a:spcBef>
              <a:spcAft>
                <a:spcPct val="0"/>
              </a:spcAft>
              <a:defRPr sz="7200" b="1">
                <a:solidFill>
                  <a:srgbClr val="FFFF00"/>
                </a:solidFill>
                <a:latin typeface="Times New Roman" pitchFamily="18" charset="0"/>
              </a:defRPr>
            </a:lvl6pPr>
            <a:lvl7pPr marL="2971800" indent="-228600" algn="ctr" eaLnBrk="0" fontAlgn="base" hangingPunct="0">
              <a:spcBef>
                <a:spcPct val="0"/>
              </a:spcBef>
              <a:spcAft>
                <a:spcPct val="0"/>
              </a:spcAft>
              <a:defRPr sz="7200" b="1">
                <a:solidFill>
                  <a:srgbClr val="FFFF00"/>
                </a:solidFill>
                <a:latin typeface="Times New Roman" pitchFamily="18" charset="0"/>
              </a:defRPr>
            </a:lvl7pPr>
            <a:lvl8pPr marL="3429000" indent="-228600" algn="ctr" eaLnBrk="0" fontAlgn="base" hangingPunct="0">
              <a:spcBef>
                <a:spcPct val="0"/>
              </a:spcBef>
              <a:spcAft>
                <a:spcPct val="0"/>
              </a:spcAft>
              <a:defRPr sz="7200" b="1">
                <a:solidFill>
                  <a:srgbClr val="FFFF00"/>
                </a:solidFill>
                <a:latin typeface="Times New Roman" pitchFamily="18" charset="0"/>
              </a:defRPr>
            </a:lvl8pPr>
            <a:lvl9pPr marL="3886200" indent="-228600" algn="ctr" eaLnBrk="0" fontAlgn="base" hangingPunct="0">
              <a:spcBef>
                <a:spcPct val="0"/>
              </a:spcBef>
              <a:spcAft>
                <a:spcPct val="0"/>
              </a:spcAft>
              <a:defRPr sz="7200" b="1">
                <a:solidFill>
                  <a:srgbClr val="FFFF00"/>
                </a:solidFill>
                <a:latin typeface="Times New Roman" pitchFamily="18" charset="0"/>
              </a:defRPr>
            </a:lvl9pPr>
          </a:lstStyle>
          <a:p>
            <a:r>
              <a:rPr lang="en-US" altLang="en-US" sz="4000">
                <a:solidFill>
                  <a:srgbClr val="FF3300"/>
                </a:solidFill>
              </a:rPr>
              <a:t>Drilling, drilling!</a:t>
            </a:r>
          </a:p>
          <a:p>
            <a:r>
              <a:rPr lang="en-US" altLang="en-US" sz="4000">
                <a:solidFill>
                  <a:srgbClr val="FF3300"/>
                </a:solidFill>
              </a:rPr>
              <a:t>at ideal sites</a:t>
            </a:r>
          </a:p>
        </p:txBody>
      </p:sp>
      <p:sp>
        <p:nvSpPr>
          <p:cNvPr id="65541" name="Text Box 5"/>
          <p:cNvSpPr txBox="1">
            <a:spLocks noChangeArrowheads="1"/>
          </p:cNvSpPr>
          <p:nvPr/>
        </p:nvSpPr>
        <p:spPr bwMode="auto">
          <a:xfrm>
            <a:off x="1312202" y="304800"/>
            <a:ext cx="1805781"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defRPr sz="7200" b="1">
                <a:solidFill>
                  <a:srgbClr val="FFFF00"/>
                </a:solidFill>
                <a:latin typeface="Times New Roman" pitchFamily="18" charset="0"/>
              </a:defRPr>
            </a:lvl1pPr>
            <a:lvl2pPr marL="742950" indent="-285750" algn="ctr" eaLnBrk="0" hangingPunct="0">
              <a:defRPr sz="7200" b="1">
                <a:solidFill>
                  <a:srgbClr val="FFFF00"/>
                </a:solidFill>
                <a:latin typeface="Times New Roman" pitchFamily="18" charset="0"/>
              </a:defRPr>
            </a:lvl2pPr>
            <a:lvl3pPr marL="1143000" indent="-228600" algn="ctr" eaLnBrk="0" hangingPunct="0">
              <a:defRPr sz="7200" b="1">
                <a:solidFill>
                  <a:srgbClr val="FFFF00"/>
                </a:solidFill>
                <a:latin typeface="Times New Roman" pitchFamily="18" charset="0"/>
              </a:defRPr>
            </a:lvl3pPr>
            <a:lvl4pPr marL="1600200" indent="-228600" algn="ctr" eaLnBrk="0" hangingPunct="0">
              <a:defRPr sz="7200" b="1">
                <a:solidFill>
                  <a:srgbClr val="FFFF00"/>
                </a:solidFill>
                <a:latin typeface="Times New Roman" pitchFamily="18" charset="0"/>
              </a:defRPr>
            </a:lvl4pPr>
            <a:lvl5pPr marL="2057400" indent="-228600" algn="ctr" eaLnBrk="0" hangingPunct="0">
              <a:defRPr sz="7200" b="1">
                <a:solidFill>
                  <a:srgbClr val="FFFF00"/>
                </a:solidFill>
                <a:latin typeface="Times New Roman" pitchFamily="18" charset="0"/>
              </a:defRPr>
            </a:lvl5pPr>
            <a:lvl6pPr marL="2514600" indent="-228600" algn="ctr" eaLnBrk="0" fontAlgn="base" hangingPunct="0">
              <a:spcBef>
                <a:spcPct val="0"/>
              </a:spcBef>
              <a:spcAft>
                <a:spcPct val="0"/>
              </a:spcAft>
              <a:defRPr sz="7200" b="1">
                <a:solidFill>
                  <a:srgbClr val="FFFF00"/>
                </a:solidFill>
                <a:latin typeface="Times New Roman" pitchFamily="18" charset="0"/>
              </a:defRPr>
            </a:lvl6pPr>
            <a:lvl7pPr marL="2971800" indent="-228600" algn="ctr" eaLnBrk="0" fontAlgn="base" hangingPunct="0">
              <a:spcBef>
                <a:spcPct val="0"/>
              </a:spcBef>
              <a:spcAft>
                <a:spcPct val="0"/>
              </a:spcAft>
              <a:defRPr sz="7200" b="1">
                <a:solidFill>
                  <a:srgbClr val="FFFF00"/>
                </a:solidFill>
                <a:latin typeface="Times New Roman" pitchFamily="18" charset="0"/>
              </a:defRPr>
            </a:lvl7pPr>
            <a:lvl8pPr marL="3429000" indent="-228600" algn="ctr" eaLnBrk="0" fontAlgn="base" hangingPunct="0">
              <a:spcBef>
                <a:spcPct val="0"/>
              </a:spcBef>
              <a:spcAft>
                <a:spcPct val="0"/>
              </a:spcAft>
              <a:defRPr sz="7200" b="1">
                <a:solidFill>
                  <a:srgbClr val="FFFF00"/>
                </a:solidFill>
                <a:latin typeface="Times New Roman" pitchFamily="18" charset="0"/>
              </a:defRPr>
            </a:lvl8pPr>
            <a:lvl9pPr marL="3886200" indent="-228600" algn="ctr" eaLnBrk="0" fontAlgn="base" hangingPunct="0">
              <a:spcBef>
                <a:spcPct val="0"/>
              </a:spcBef>
              <a:spcAft>
                <a:spcPct val="0"/>
              </a:spcAft>
              <a:defRPr sz="7200" b="1">
                <a:solidFill>
                  <a:srgbClr val="FFFF00"/>
                </a:solidFill>
                <a:latin typeface="Times New Roman" pitchFamily="18" charset="0"/>
              </a:defRPr>
            </a:lvl9pPr>
          </a:lstStyle>
          <a:p>
            <a:r>
              <a:rPr lang="en-US" altLang="en-US" sz="2800">
                <a:solidFill>
                  <a:srgbClr val="FF3300"/>
                </a:solidFill>
              </a:rPr>
              <a:t>JOIDES</a:t>
            </a:r>
          </a:p>
          <a:p>
            <a:r>
              <a:rPr lang="en-US" altLang="en-US" sz="2800">
                <a:solidFill>
                  <a:srgbClr val="FF3300"/>
                </a:solidFill>
              </a:rPr>
              <a:t>Resolution</a:t>
            </a:r>
          </a:p>
        </p:txBody>
      </p:sp>
    </p:spTree>
    <p:extLst>
      <p:ext uri="{BB962C8B-B14F-4D97-AF65-F5344CB8AC3E}">
        <p14:creationId xmlns:p14="http://schemas.microsoft.com/office/powerpoint/2010/main" val="22149967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263525"/>
            <a:ext cx="9658350" cy="633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椭圆 1"/>
          <p:cNvSpPr/>
          <p:nvPr/>
        </p:nvSpPr>
        <p:spPr bwMode="auto">
          <a:xfrm>
            <a:off x="6553200" y="1066800"/>
            <a:ext cx="609600" cy="609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rgbClr val="FF0000"/>
                </a:solidFill>
              </a:rPr>
              <a:t>C</a:t>
            </a:r>
            <a:r>
              <a:rPr kumimoji="0" lang="en-US" sz="1200" b="1" i="0" u="none" strike="noStrike" cap="none" normalizeH="0" baseline="0" dirty="0">
                <a:ln>
                  <a:noFill/>
                </a:ln>
                <a:solidFill>
                  <a:srgbClr val="FF0000"/>
                </a:solidFill>
                <a:effectLst/>
              </a:rPr>
              <a:t>N-1</a:t>
            </a:r>
          </a:p>
        </p:txBody>
      </p:sp>
      <p:sp>
        <p:nvSpPr>
          <p:cNvPr id="4" name="椭圆 3"/>
          <p:cNvSpPr/>
          <p:nvPr/>
        </p:nvSpPr>
        <p:spPr bwMode="auto">
          <a:xfrm>
            <a:off x="5410200" y="4648200"/>
            <a:ext cx="609600" cy="609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rgbClr val="FF0000"/>
                </a:solidFill>
              </a:rPr>
              <a:t>C</a:t>
            </a:r>
            <a:r>
              <a:rPr kumimoji="0" lang="en-US" sz="1200" b="1" i="0" u="none" strike="noStrike" cap="none" normalizeH="0" baseline="0" dirty="0">
                <a:ln>
                  <a:noFill/>
                </a:ln>
                <a:solidFill>
                  <a:srgbClr val="FF0000"/>
                </a:solidFill>
                <a:effectLst/>
              </a:rPr>
              <a:t>N-2</a:t>
            </a:r>
          </a:p>
        </p:txBody>
      </p:sp>
      <p:sp>
        <p:nvSpPr>
          <p:cNvPr id="5" name="椭圆 4"/>
          <p:cNvSpPr/>
          <p:nvPr/>
        </p:nvSpPr>
        <p:spPr bwMode="auto">
          <a:xfrm>
            <a:off x="3935186" y="5984875"/>
            <a:ext cx="609600" cy="609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a:solidFill>
                  <a:srgbClr val="FF0000"/>
                </a:solidFill>
              </a:rPr>
              <a:t>C</a:t>
            </a:r>
            <a:r>
              <a:rPr kumimoji="0" lang="en-US" sz="1200" b="1" i="0" u="none" strike="noStrike" cap="none" normalizeH="0" baseline="0" dirty="0">
                <a:ln>
                  <a:noFill/>
                </a:ln>
                <a:solidFill>
                  <a:srgbClr val="FF0000"/>
                </a:solidFill>
                <a:effectLst/>
              </a:rPr>
              <a:t>N-3</a:t>
            </a:r>
          </a:p>
        </p:txBody>
      </p:sp>
    </p:spTree>
    <p:extLst>
      <p:ext uri="{BB962C8B-B14F-4D97-AF65-F5344CB8AC3E}">
        <p14:creationId xmlns:p14="http://schemas.microsoft.com/office/powerpoint/2010/main" val="427418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22"/>
          <a:stretch/>
        </p:blipFill>
        <p:spPr bwMode="auto">
          <a:xfrm>
            <a:off x="873371" y="497219"/>
            <a:ext cx="8088923" cy="592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本框 3"/>
          <p:cNvSpPr txBox="1"/>
          <p:nvPr/>
        </p:nvSpPr>
        <p:spPr>
          <a:xfrm>
            <a:off x="8507556" y="6396335"/>
            <a:ext cx="1402948" cy="461665"/>
          </a:xfrm>
          <a:prstGeom prst="rect">
            <a:avLst/>
          </a:prstGeom>
          <a:noFill/>
        </p:spPr>
        <p:txBody>
          <a:bodyPr wrap="none" rtlCol="0">
            <a:spAutoFit/>
          </a:bodyPr>
          <a:lstStyle/>
          <a:p>
            <a:r>
              <a:rPr lang="en-US" altLang="zh-CN" sz="2400" b="1" i="0" dirty="0">
                <a:solidFill>
                  <a:srgbClr val="FF0000"/>
                </a:solidFill>
              </a:rPr>
              <a:t>~ 100 Ma</a:t>
            </a:r>
            <a:endParaRPr lang="en-US" sz="2400" b="1" i="0" dirty="0">
              <a:solidFill>
                <a:srgbClr val="FF0000"/>
              </a:solidFill>
            </a:endParaRPr>
          </a:p>
        </p:txBody>
      </p:sp>
    </p:spTree>
    <p:extLst>
      <p:ext uri="{BB962C8B-B14F-4D97-AF65-F5344CB8AC3E}">
        <p14:creationId xmlns:p14="http://schemas.microsoft.com/office/powerpoint/2010/main" val="1243259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71190"/>
            <a:ext cx="8311662" cy="610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6324600" y="2219325"/>
            <a:ext cx="2037737" cy="502682"/>
            <a:chOff x="6324600" y="2219325"/>
            <a:chExt cx="2037737" cy="502682"/>
          </a:xfrm>
        </p:grpSpPr>
        <p:cxnSp>
          <p:nvCxnSpPr>
            <p:cNvPr id="5" name="直接箭头连接符 4"/>
            <p:cNvCxnSpPr/>
            <p:nvPr/>
          </p:nvCxnSpPr>
          <p:spPr bwMode="auto">
            <a:xfrm flipH="1">
              <a:off x="6324600" y="2219325"/>
              <a:ext cx="1752600" cy="304800"/>
            </a:xfrm>
            <a:prstGeom prst="straightConnector1">
              <a:avLst/>
            </a:prstGeom>
            <a:solidFill>
              <a:schemeClr val="accent1"/>
            </a:solidFill>
            <a:ln w="38100" cap="flat" cmpd="sng" algn="ctr">
              <a:solidFill>
                <a:srgbClr val="FFFF00"/>
              </a:solidFill>
              <a:prstDash val="solid"/>
              <a:round/>
              <a:headEnd type="none" w="med" len="med"/>
              <a:tailEnd type="stealth" w="lg" len="lg"/>
            </a:ln>
            <a:effectLst/>
          </p:spPr>
        </p:cxnSp>
        <p:sp>
          <p:nvSpPr>
            <p:cNvPr id="11" name="TextBox 10"/>
            <p:cNvSpPr txBox="1"/>
            <p:nvPr/>
          </p:nvSpPr>
          <p:spPr>
            <a:xfrm rot="-540000">
              <a:off x="6324600" y="2352675"/>
              <a:ext cx="2037737" cy="369332"/>
            </a:xfrm>
            <a:prstGeom prst="rect">
              <a:avLst/>
            </a:prstGeom>
            <a:noFill/>
          </p:spPr>
          <p:txBody>
            <a:bodyPr wrap="none" rtlCol="0">
              <a:spAutoFit/>
            </a:bodyPr>
            <a:lstStyle/>
            <a:p>
              <a:r>
                <a:rPr lang="en-US" altLang="zh-CN" sz="1800" dirty="0">
                  <a:solidFill>
                    <a:srgbClr val="66FFFF"/>
                  </a:solidFill>
                </a:rPr>
                <a:t>&gt; 100 Ma, &lt; 43 Ma</a:t>
              </a:r>
              <a:endParaRPr lang="zh-CN" altLang="en-US" sz="1800" dirty="0">
                <a:solidFill>
                  <a:srgbClr val="66FFFF"/>
                </a:solidFill>
              </a:endParaRPr>
            </a:p>
          </p:txBody>
        </p:sp>
      </p:grpSp>
      <p:grpSp>
        <p:nvGrpSpPr>
          <p:cNvPr id="15" name="组合 14"/>
          <p:cNvGrpSpPr/>
          <p:nvPr/>
        </p:nvGrpSpPr>
        <p:grpSpPr>
          <a:xfrm>
            <a:off x="4516309" y="949340"/>
            <a:ext cx="1794081" cy="1752600"/>
            <a:chOff x="4516309" y="949340"/>
            <a:chExt cx="1794081" cy="1752600"/>
          </a:xfrm>
        </p:grpSpPr>
        <p:cxnSp>
          <p:nvCxnSpPr>
            <p:cNvPr id="13" name="直接箭头连接符 12"/>
            <p:cNvCxnSpPr/>
            <p:nvPr/>
          </p:nvCxnSpPr>
          <p:spPr bwMode="auto">
            <a:xfrm rot="3060000" flipH="1">
              <a:off x="4647002" y="1673240"/>
              <a:ext cx="1752600" cy="304800"/>
            </a:xfrm>
            <a:prstGeom prst="straightConnector1">
              <a:avLst/>
            </a:prstGeom>
            <a:solidFill>
              <a:schemeClr val="accent1"/>
            </a:solidFill>
            <a:ln w="38100" cap="flat" cmpd="sng" algn="ctr">
              <a:solidFill>
                <a:srgbClr val="FFFF00"/>
              </a:solidFill>
              <a:prstDash val="solid"/>
              <a:round/>
              <a:headEnd type="none" w="med" len="med"/>
              <a:tailEnd type="stealth" w="lg" len="lg"/>
            </a:ln>
            <a:effectLst/>
          </p:spPr>
        </p:cxnSp>
        <p:sp>
          <p:nvSpPr>
            <p:cNvPr id="14" name="TextBox 13"/>
            <p:cNvSpPr txBox="1"/>
            <p:nvPr/>
          </p:nvSpPr>
          <p:spPr>
            <a:xfrm rot="2520000">
              <a:off x="4516309" y="1771617"/>
              <a:ext cx="1794081" cy="369332"/>
            </a:xfrm>
            <a:prstGeom prst="rect">
              <a:avLst/>
            </a:prstGeom>
            <a:noFill/>
          </p:spPr>
          <p:txBody>
            <a:bodyPr wrap="none" rtlCol="0">
              <a:spAutoFit/>
            </a:bodyPr>
            <a:lstStyle/>
            <a:p>
              <a:r>
                <a:rPr lang="en-US" altLang="zh-CN" sz="1800" dirty="0">
                  <a:solidFill>
                    <a:srgbClr val="66FFFF"/>
                  </a:solidFill>
                </a:rPr>
                <a:t>100 Ma -  43 Ma</a:t>
              </a:r>
              <a:endParaRPr lang="zh-CN" altLang="en-US" sz="1800" dirty="0">
                <a:solidFill>
                  <a:srgbClr val="66FFFF"/>
                </a:solidFill>
              </a:endParaRPr>
            </a:p>
          </p:txBody>
        </p:sp>
      </p:grpSp>
      <p:grpSp>
        <p:nvGrpSpPr>
          <p:cNvPr id="17" name="组合 16"/>
          <p:cNvGrpSpPr/>
          <p:nvPr/>
        </p:nvGrpSpPr>
        <p:grpSpPr>
          <a:xfrm>
            <a:off x="2838450" y="9525"/>
            <a:ext cx="7069680" cy="6010275"/>
            <a:chOff x="2838450" y="9525"/>
            <a:chExt cx="7069680" cy="6010275"/>
          </a:xfrm>
        </p:grpSpPr>
        <p:sp>
          <p:nvSpPr>
            <p:cNvPr id="16" name="任意多边形 15"/>
            <p:cNvSpPr/>
            <p:nvPr/>
          </p:nvSpPr>
          <p:spPr bwMode="auto">
            <a:xfrm>
              <a:off x="2838450" y="800100"/>
              <a:ext cx="1809750" cy="5219700"/>
            </a:xfrm>
            <a:custGeom>
              <a:avLst/>
              <a:gdLst>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33350 w 1752600"/>
                <a:gd name="connsiteY6" fmla="*/ 3409950 h 5010150"/>
                <a:gd name="connsiteX7" fmla="*/ 28575 w 1752600"/>
                <a:gd name="connsiteY7" fmla="*/ 3686175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90500 w 1752600"/>
                <a:gd name="connsiteY6" fmla="*/ 3457575 h 5010150"/>
                <a:gd name="connsiteX7" fmla="*/ 28575 w 1752600"/>
                <a:gd name="connsiteY7" fmla="*/ 3686175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90500 w 1752600"/>
                <a:gd name="connsiteY6" fmla="*/ 3457575 h 5010150"/>
                <a:gd name="connsiteX7" fmla="*/ 47625 w 1752600"/>
                <a:gd name="connsiteY7" fmla="*/ 3810000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419100 w 1809750"/>
                <a:gd name="connsiteY9" fmla="*/ 4438650 h 5010150"/>
                <a:gd name="connsiteX10" fmla="*/ 771525 w 1809750"/>
                <a:gd name="connsiteY10" fmla="*/ 4838700 h 5010150"/>
                <a:gd name="connsiteX11" fmla="*/ 895350 w 1809750"/>
                <a:gd name="connsiteY11" fmla="*/ 5010150 h 5010150"/>
                <a:gd name="connsiteX12" fmla="*/ 895350 w 180975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304800 w 1809750"/>
                <a:gd name="connsiteY9" fmla="*/ 4543425 h 5010150"/>
                <a:gd name="connsiteX10" fmla="*/ 771525 w 1809750"/>
                <a:gd name="connsiteY10" fmla="*/ 4838700 h 5010150"/>
                <a:gd name="connsiteX11" fmla="*/ 895350 w 1809750"/>
                <a:gd name="connsiteY11" fmla="*/ 5010150 h 5010150"/>
                <a:gd name="connsiteX12" fmla="*/ 895350 w 180975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304800 w 1809750"/>
                <a:gd name="connsiteY9" fmla="*/ 4543425 h 5010150"/>
                <a:gd name="connsiteX10" fmla="*/ 628650 w 1809750"/>
                <a:gd name="connsiteY10" fmla="*/ 4895850 h 5010150"/>
                <a:gd name="connsiteX11" fmla="*/ 895350 w 1809750"/>
                <a:gd name="connsiteY11" fmla="*/ 5010150 h 5010150"/>
                <a:gd name="connsiteX12" fmla="*/ 895350 w 1809750"/>
                <a:gd name="connsiteY12" fmla="*/ 5010150 h 5010150"/>
                <a:gd name="connsiteX0" fmla="*/ 1809750 w 1809750"/>
                <a:gd name="connsiteY0" fmla="*/ 0 h 5219700"/>
                <a:gd name="connsiteX1" fmla="*/ 1685925 w 1809750"/>
                <a:gd name="connsiteY1" fmla="*/ 495300 h 5219700"/>
                <a:gd name="connsiteX2" fmla="*/ 1390650 w 1809750"/>
                <a:gd name="connsiteY2" fmla="*/ 990600 h 5219700"/>
                <a:gd name="connsiteX3" fmla="*/ 1162050 w 1809750"/>
                <a:gd name="connsiteY3" fmla="*/ 1581150 h 5219700"/>
                <a:gd name="connsiteX4" fmla="*/ 771525 w 1809750"/>
                <a:gd name="connsiteY4" fmla="*/ 2314575 h 5219700"/>
                <a:gd name="connsiteX5" fmla="*/ 457200 w 1809750"/>
                <a:gd name="connsiteY5" fmla="*/ 2886075 h 5219700"/>
                <a:gd name="connsiteX6" fmla="*/ 247650 w 1809750"/>
                <a:gd name="connsiteY6" fmla="*/ 3457575 h 5219700"/>
                <a:gd name="connsiteX7" fmla="*/ 104775 w 1809750"/>
                <a:gd name="connsiteY7" fmla="*/ 3810000 h 5219700"/>
                <a:gd name="connsiteX8" fmla="*/ 0 w 1809750"/>
                <a:gd name="connsiteY8" fmla="*/ 4076700 h 5219700"/>
                <a:gd name="connsiteX9" fmla="*/ 304800 w 1809750"/>
                <a:gd name="connsiteY9" fmla="*/ 4543425 h 5219700"/>
                <a:gd name="connsiteX10" fmla="*/ 628650 w 1809750"/>
                <a:gd name="connsiteY10" fmla="*/ 4895850 h 5219700"/>
                <a:gd name="connsiteX11" fmla="*/ 895350 w 1809750"/>
                <a:gd name="connsiteY11" fmla="*/ 5010150 h 5219700"/>
                <a:gd name="connsiteX12" fmla="*/ 752475 w 1809750"/>
                <a:gd name="connsiteY12" fmla="*/ 5219700 h 5219700"/>
                <a:gd name="connsiteX0" fmla="*/ 1809750 w 1809750"/>
                <a:gd name="connsiteY0" fmla="*/ 0 h 5219700"/>
                <a:gd name="connsiteX1" fmla="*/ 1685925 w 1809750"/>
                <a:gd name="connsiteY1" fmla="*/ 495300 h 5219700"/>
                <a:gd name="connsiteX2" fmla="*/ 1390650 w 1809750"/>
                <a:gd name="connsiteY2" fmla="*/ 990600 h 5219700"/>
                <a:gd name="connsiteX3" fmla="*/ 1162050 w 1809750"/>
                <a:gd name="connsiteY3" fmla="*/ 1581150 h 5219700"/>
                <a:gd name="connsiteX4" fmla="*/ 771525 w 1809750"/>
                <a:gd name="connsiteY4" fmla="*/ 2314575 h 5219700"/>
                <a:gd name="connsiteX5" fmla="*/ 457200 w 1809750"/>
                <a:gd name="connsiteY5" fmla="*/ 2886075 h 5219700"/>
                <a:gd name="connsiteX6" fmla="*/ 247650 w 1809750"/>
                <a:gd name="connsiteY6" fmla="*/ 3457575 h 5219700"/>
                <a:gd name="connsiteX7" fmla="*/ 104775 w 1809750"/>
                <a:gd name="connsiteY7" fmla="*/ 3810000 h 5219700"/>
                <a:gd name="connsiteX8" fmla="*/ 0 w 1809750"/>
                <a:gd name="connsiteY8" fmla="*/ 4076700 h 5219700"/>
                <a:gd name="connsiteX9" fmla="*/ 304800 w 1809750"/>
                <a:gd name="connsiteY9" fmla="*/ 4543425 h 5219700"/>
                <a:gd name="connsiteX10" fmla="*/ 628650 w 1809750"/>
                <a:gd name="connsiteY10" fmla="*/ 4895850 h 5219700"/>
                <a:gd name="connsiteX11" fmla="*/ 685800 w 1809750"/>
                <a:gd name="connsiteY11" fmla="*/ 5076825 h 5219700"/>
                <a:gd name="connsiteX12" fmla="*/ 752475 w 1809750"/>
                <a:gd name="connsiteY12" fmla="*/ 5219700 h 52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0" h="5219700">
                  <a:moveTo>
                    <a:pt x="1809750" y="0"/>
                  </a:moveTo>
                  <a:lnTo>
                    <a:pt x="1685925" y="495300"/>
                  </a:lnTo>
                  <a:lnTo>
                    <a:pt x="1390650" y="990600"/>
                  </a:lnTo>
                  <a:lnTo>
                    <a:pt x="1162050" y="1581150"/>
                  </a:lnTo>
                  <a:lnTo>
                    <a:pt x="771525" y="2314575"/>
                  </a:lnTo>
                  <a:lnTo>
                    <a:pt x="457200" y="2886075"/>
                  </a:lnTo>
                  <a:lnTo>
                    <a:pt x="247650" y="3457575"/>
                  </a:lnTo>
                  <a:lnTo>
                    <a:pt x="104775" y="3810000"/>
                  </a:lnTo>
                  <a:lnTo>
                    <a:pt x="0" y="4076700"/>
                  </a:lnTo>
                  <a:lnTo>
                    <a:pt x="304800" y="4543425"/>
                  </a:lnTo>
                  <a:lnTo>
                    <a:pt x="628650" y="4895850"/>
                  </a:lnTo>
                  <a:cubicBezTo>
                    <a:pt x="717550" y="4933950"/>
                    <a:pt x="665163" y="5022850"/>
                    <a:pt x="685800" y="5076825"/>
                  </a:cubicBezTo>
                  <a:cubicBezTo>
                    <a:pt x="706438" y="5130800"/>
                    <a:pt x="800100" y="5149850"/>
                    <a:pt x="752475" y="5219700"/>
                  </a:cubicBezTo>
                </a:path>
              </a:pathLst>
            </a:custGeom>
            <a:noFill/>
            <a:ln w="28575" cap="flat" cmpd="sng" algn="ctr">
              <a:solidFill>
                <a:srgbClr val="FF00FF"/>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7200" b="1" i="0" strike="noStrike" cap="none" normalizeH="0" baseline="0">
                <a:ln>
                  <a:noFill/>
                </a:ln>
                <a:solidFill>
                  <a:srgbClr val="FFFF00"/>
                </a:solidFill>
                <a:effectLst/>
                <a:latin typeface="Times New Roman" pitchFamily="18" charset="0"/>
              </a:endParaRPr>
            </a:p>
          </p:txBody>
        </p:sp>
        <p:sp>
          <p:nvSpPr>
            <p:cNvPr id="19" name="TextBox 18"/>
            <p:cNvSpPr txBox="1"/>
            <p:nvPr/>
          </p:nvSpPr>
          <p:spPr>
            <a:xfrm>
              <a:off x="6990459" y="9525"/>
              <a:ext cx="2917671" cy="1200329"/>
            </a:xfrm>
            <a:prstGeom prst="rect">
              <a:avLst/>
            </a:prstGeom>
            <a:noFill/>
          </p:spPr>
          <p:txBody>
            <a:bodyPr wrap="square" rtlCol="0">
              <a:spAutoFit/>
            </a:bodyPr>
            <a:lstStyle/>
            <a:p>
              <a:pPr algn="ctr"/>
              <a:r>
                <a:rPr lang="en-US" altLang="zh-CN" sz="2400" b="1" i="0" dirty="0">
                  <a:solidFill>
                    <a:srgbClr val="FF00FF"/>
                  </a:solidFill>
                  <a:ea typeface="楷体" panose="02010609060101010101" pitchFamily="49" charset="-122"/>
                  <a:cs typeface="Times New Roman" panose="02020603050405020304" pitchFamily="18" charset="0"/>
                </a:rPr>
                <a:t>Inherited </a:t>
              </a:r>
              <a:r>
                <a:rPr lang="zh-CN" altLang="en-US" sz="2400" b="1" i="0" dirty="0">
                  <a:solidFill>
                    <a:srgbClr val="FF00FF"/>
                  </a:solidFill>
                  <a:ea typeface="楷体" panose="02010609060101010101" pitchFamily="49" charset="-122"/>
                  <a:cs typeface="Times New Roman" panose="02020603050405020304" pitchFamily="18" charset="0"/>
                </a:rPr>
                <a:t>“</a:t>
              </a:r>
              <a:r>
                <a:rPr lang="en-US" altLang="zh-CN" sz="2400" b="1" i="0" dirty="0">
                  <a:solidFill>
                    <a:srgbClr val="FF00FF"/>
                  </a:solidFill>
                  <a:ea typeface="楷体" panose="02010609060101010101" pitchFamily="49" charset="-122"/>
                  <a:cs typeface="Times New Roman" panose="02020603050405020304" pitchFamily="18" charset="0"/>
                </a:rPr>
                <a:t>transpressional transform</a:t>
              </a:r>
              <a:r>
                <a:rPr lang="zh-CN" altLang="en-US" sz="2400" b="1" i="0" dirty="0">
                  <a:solidFill>
                    <a:srgbClr val="FF00FF"/>
                  </a:solidFill>
                  <a:ea typeface="楷体" panose="02010609060101010101" pitchFamily="49" charset="-122"/>
                  <a:cs typeface="Times New Roman" panose="02020603050405020304" pitchFamily="18" charset="0"/>
                </a:rPr>
                <a:t>”</a:t>
              </a:r>
              <a:endParaRPr lang="en-US" sz="2400" b="1" i="0" dirty="0">
                <a:solidFill>
                  <a:srgbClr val="FF00FF"/>
                </a:solidFill>
                <a:ea typeface="楷体" panose="02010609060101010101" pitchFamily="49" charset="-122"/>
                <a:cs typeface="Times New Roman" panose="02020603050405020304" pitchFamily="18" charset="0"/>
              </a:endParaRPr>
            </a:p>
          </p:txBody>
        </p:sp>
      </p:grpSp>
      <p:grpSp>
        <p:nvGrpSpPr>
          <p:cNvPr id="20" name="组合 19"/>
          <p:cNvGrpSpPr/>
          <p:nvPr/>
        </p:nvGrpSpPr>
        <p:grpSpPr>
          <a:xfrm>
            <a:off x="0" y="9525"/>
            <a:ext cx="4474557" cy="5819234"/>
            <a:chOff x="0" y="9525"/>
            <a:chExt cx="4474557" cy="5819234"/>
          </a:xfrm>
        </p:grpSpPr>
        <p:sp>
          <p:nvSpPr>
            <p:cNvPr id="18" name="任意多边形 17"/>
            <p:cNvSpPr/>
            <p:nvPr/>
          </p:nvSpPr>
          <p:spPr bwMode="auto">
            <a:xfrm rot="-660000">
              <a:off x="1889860" y="838037"/>
              <a:ext cx="2584697" cy="4990722"/>
            </a:xfrm>
            <a:custGeom>
              <a:avLst/>
              <a:gdLst>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33350 w 1752600"/>
                <a:gd name="connsiteY6" fmla="*/ 3409950 h 5010150"/>
                <a:gd name="connsiteX7" fmla="*/ 28575 w 1752600"/>
                <a:gd name="connsiteY7" fmla="*/ 3686175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90500 w 1752600"/>
                <a:gd name="connsiteY6" fmla="*/ 3457575 h 5010150"/>
                <a:gd name="connsiteX7" fmla="*/ 28575 w 1752600"/>
                <a:gd name="connsiteY7" fmla="*/ 3686175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752600 w 1752600"/>
                <a:gd name="connsiteY0" fmla="*/ 0 h 5010150"/>
                <a:gd name="connsiteX1" fmla="*/ 1628775 w 1752600"/>
                <a:gd name="connsiteY1" fmla="*/ 495300 h 5010150"/>
                <a:gd name="connsiteX2" fmla="*/ 1333500 w 1752600"/>
                <a:gd name="connsiteY2" fmla="*/ 990600 h 5010150"/>
                <a:gd name="connsiteX3" fmla="*/ 1104900 w 1752600"/>
                <a:gd name="connsiteY3" fmla="*/ 1581150 h 5010150"/>
                <a:gd name="connsiteX4" fmla="*/ 714375 w 1752600"/>
                <a:gd name="connsiteY4" fmla="*/ 2314575 h 5010150"/>
                <a:gd name="connsiteX5" fmla="*/ 400050 w 1752600"/>
                <a:gd name="connsiteY5" fmla="*/ 2886075 h 5010150"/>
                <a:gd name="connsiteX6" fmla="*/ 190500 w 1752600"/>
                <a:gd name="connsiteY6" fmla="*/ 3457575 h 5010150"/>
                <a:gd name="connsiteX7" fmla="*/ 47625 w 1752600"/>
                <a:gd name="connsiteY7" fmla="*/ 3810000 h 5010150"/>
                <a:gd name="connsiteX8" fmla="*/ 0 w 1752600"/>
                <a:gd name="connsiteY8" fmla="*/ 3962400 h 5010150"/>
                <a:gd name="connsiteX9" fmla="*/ 361950 w 1752600"/>
                <a:gd name="connsiteY9" fmla="*/ 4438650 h 5010150"/>
                <a:gd name="connsiteX10" fmla="*/ 714375 w 1752600"/>
                <a:gd name="connsiteY10" fmla="*/ 4838700 h 5010150"/>
                <a:gd name="connsiteX11" fmla="*/ 838200 w 1752600"/>
                <a:gd name="connsiteY11" fmla="*/ 5010150 h 5010150"/>
                <a:gd name="connsiteX12" fmla="*/ 838200 w 175260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419100 w 1809750"/>
                <a:gd name="connsiteY9" fmla="*/ 4438650 h 5010150"/>
                <a:gd name="connsiteX10" fmla="*/ 771525 w 1809750"/>
                <a:gd name="connsiteY10" fmla="*/ 4838700 h 5010150"/>
                <a:gd name="connsiteX11" fmla="*/ 895350 w 1809750"/>
                <a:gd name="connsiteY11" fmla="*/ 5010150 h 5010150"/>
                <a:gd name="connsiteX12" fmla="*/ 895350 w 180975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304800 w 1809750"/>
                <a:gd name="connsiteY9" fmla="*/ 4543425 h 5010150"/>
                <a:gd name="connsiteX10" fmla="*/ 771525 w 1809750"/>
                <a:gd name="connsiteY10" fmla="*/ 4838700 h 5010150"/>
                <a:gd name="connsiteX11" fmla="*/ 895350 w 1809750"/>
                <a:gd name="connsiteY11" fmla="*/ 5010150 h 5010150"/>
                <a:gd name="connsiteX12" fmla="*/ 895350 w 1809750"/>
                <a:gd name="connsiteY12" fmla="*/ 5010150 h 5010150"/>
                <a:gd name="connsiteX0" fmla="*/ 1809750 w 1809750"/>
                <a:gd name="connsiteY0" fmla="*/ 0 h 5010150"/>
                <a:gd name="connsiteX1" fmla="*/ 1685925 w 1809750"/>
                <a:gd name="connsiteY1" fmla="*/ 495300 h 5010150"/>
                <a:gd name="connsiteX2" fmla="*/ 1390650 w 1809750"/>
                <a:gd name="connsiteY2" fmla="*/ 990600 h 5010150"/>
                <a:gd name="connsiteX3" fmla="*/ 1162050 w 1809750"/>
                <a:gd name="connsiteY3" fmla="*/ 1581150 h 5010150"/>
                <a:gd name="connsiteX4" fmla="*/ 771525 w 1809750"/>
                <a:gd name="connsiteY4" fmla="*/ 2314575 h 5010150"/>
                <a:gd name="connsiteX5" fmla="*/ 457200 w 1809750"/>
                <a:gd name="connsiteY5" fmla="*/ 2886075 h 5010150"/>
                <a:gd name="connsiteX6" fmla="*/ 247650 w 1809750"/>
                <a:gd name="connsiteY6" fmla="*/ 3457575 h 5010150"/>
                <a:gd name="connsiteX7" fmla="*/ 104775 w 1809750"/>
                <a:gd name="connsiteY7" fmla="*/ 3810000 h 5010150"/>
                <a:gd name="connsiteX8" fmla="*/ 0 w 1809750"/>
                <a:gd name="connsiteY8" fmla="*/ 4076700 h 5010150"/>
                <a:gd name="connsiteX9" fmla="*/ 304800 w 1809750"/>
                <a:gd name="connsiteY9" fmla="*/ 4543425 h 5010150"/>
                <a:gd name="connsiteX10" fmla="*/ 628650 w 1809750"/>
                <a:gd name="connsiteY10" fmla="*/ 4895850 h 5010150"/>
                <a:gd name="connsiteX11" fmla="*/ 895350 w 1809750"/>
                <a:gd name="connsiteY11" fmla="*/ 5010150 h 5010150"/>
                <a:gd name="connsiteX12" fmla="*/ 895350 w 1809750"/>
                <a:gd name="connsiteY12" fmla="*/ 5010150 h 5010150"/>
                <a:gd name="connsiteX0" fmla="*/ 1809750 w 1809750"/>
                <a:gd name="connsiteY0" fmla="*/ 0 h 5219700"/>
                <a:gd name="connsiteX1" fmla="*/ 1685925 w 1809750"/>
                <a:gd name="connsiteY1" fmla="*/ 495300 h 5219700"/>
                <a:gd name="connsiteX2" fmla="*/ 1390650 w 1809750"/>
                <a:gd name="connsiteY2" fmla="*/ 990600 h 5219700"/>
                <a:gd name="connsiteX3" fmla="*/ 1162050 w 1809750"/>
                <a:gd name="connsiteY3" fmla="*/ 1581150 h 5219700"/>
                <a:gd name="connsiteX4" fmla="*/ 771525 w 1809750"/>
                <a:gd name="connsiteY4" fmla="*/ 2314575 h 5219700"/>
                <a:gd name="connsiteX5" fmla="*/ 457200 w 1809750"/>
                <a:gd name="connsiteY5" fmla="*/ 2886075 h 5219700"/>
                <a:gd name="connsiteX6" fmla="*/ 247650 w 1809750"/>
                <a:gd name="connsiteY6" fmla="*/ 3457575 h 5219700"/>
                <a:gd name="connsiteX7" fmla="*/ 104775 w 1809750"/>
                <a:gd name="connsiteY7" fmla="*/ 3810000 h 5219700"/>
                <a:gd name="connsiteX8" fmla="*/ 0 w 1809750"/>
                <a:gd name="connsiteY8" fmla="*/ 4076700 h 5219700"/>
                <a:gd name="connsiteX9" fmla="*/ 304800 w 1809750"/>
                <a:gd name="connsiteY9" fmla="*/ 4543425 h 5219700"/>
                <a:gd name="connsiteX10" fmla="*/ 628650 w 1809750"/>
                <a:gd name="connsiteY10" fmla="*/ 4895850 h 5219700"/>
                <a:gd name="connsiteX11" fmla="*/ 895350 w 1809750"/>
                <a:gd name="connsiteY11" fmla="*/ 5010150 h 5219700"/>
                <a:gd name="connsiteX12" fmla="*/ 752475 w 1809750"/>
                <a:gd name="connsiteY12" fmla="*/ 5219700 h 5219700"/>
                <a:gd name="connsiteX0" fmla="*/ 1809750 w 1809750"/>
                <a:gd name="connsiteY0" fmla="*/ 0 h 5219700"/>
                <a:gd name="connsiteX1" fmla="*/ 1685925 w 1809750"/>
                <a:gd name="connsiteY1" fmla="*/ 495300 h 5219700"/>
                <a:gd name="connsiteX2" fmla="*/ 1390650 w 1809750"/>
                <a:gd name="connsiteY2" fmla="*/ 990600 h 5219700"/>
                <a:gd name="connsiteX3" fmla="*/ 1162050 w 1809750"/>
                <a:gd name="connsiteY3" fmla="*/ 1581150 h 5219700"/>
                <a:gd name="connsiteX4" fmla="*/ 771525 w 1809750"/>
                <a:gd name="connsiteY4" fmla="*/ 2314575 h 5219700"/>
                <a:gd name="connsiteX5" fmla="*/ 457200 w 1809750"/>
                <a:gd name="connsiteY5" fmla="*/ 2886075 h 5219700"/>
                <a:gd name="connsiteX6" fmla="*/ 247650 w 1809750"/>
                <a:gd name="connsiteY6" fmla="*/ 3457575 h 5219700"/>
                <a:gd name="connsiteX7" fmla="*/ 104775 w 1809750"/>
                <a:gd name="connsiteY7" fmla="*/ 3810000 h 5219700"/>
                <a:gd name="connsiteX8" fmla="*/ 0 w 1809750"/>
                <a:gd name="connsiteY8" fmla="*/ 4076700 h 5219700"/>
                <a:gd name="connsiteX9" fmla="*/ 304800 w 1809750"/>
                <a:gd name="connsiteY9" fmla="*/ 4543425 h 5219700"/>
                <a:gd name="connsiteX10" fmla="*/ 628650 w 1809750"/>
                <a:gd name="connsiteY10" fmla="*/ 4895850 h 5219700"/>
                <a:gd name="connsiteX11" fmla="*/ 685800 w 1809750"/>
                <a:gd name="connsiteY11" fmla="*/ 5076825 h 5219700"/>
                <a:gd name="connsiteX12" fmla="*/ 752475 w 1809750"/>
                <a:gd name="connsiteY12" fmla="*/ 5219700 h 5219700"/>
                <a:gd name="connsiteX0" fmla="*/ 2584697 w 2584697"/>
                <a:gd name="connsiteY0" fmla="*/ 0 h 5077859"/>
                <a:gd name="connsiteX1" fmla="*/ 2460872 w 2584697"/>
                <a:gd name="connsiteY1" fmla="*/ 495300 h 5077859"/>
                <a:gd name="connsiteX2" fmla="*/ 2165597 w 2584697"/>
                <a:gd name="connsiteY2" fmla="*/ 990600 h 5077859"/>
                <a:gd name="connsiteX3" fmla="*/ 1936997 w 2584697"/>
                <a:gd name="connsiteY3" fmla="*/ 1581150 h 5077859"/>
                <a:gd name="connsiteX4" fmla="*/ 1546472 w 2584697"/>
                <a:gd name="connsiteY4" fmla="*/ 2314575 h 5077859"/>
                <a:gd name="connsiteX5" fmla="*/ 1232147 w 2584697"/>
                <a:gd name="connsiteY5" fmla="*/ 2886075 h 5077859"/>
                <a:gd name="connsiteX6" fmla="*/ 1022597 w 2584697"/>
                <a:gd name="connsiteY6" fmla="*/ 3457575 h 5077859"/>
                <a:gd name="connsiteX7" fmla="*/ 879722 w 2584697"/>
                <a:gd name="connsiteY7" fmla="*/ 3810000 h 5077859"/>
                <a:gd name="connsiteX8" fmla="*/ 774947 w 2584697"/>
                <a:gd name="connsiteY8" fmla="*/ 4076700 h 5077859"/>
                <a:gd name="connsiteX9" fmla="*/ 1079747 w 2584697"/>
                <a:gd name="connsiteY9" fmla="*/ 4543425 h 5077859"/>
                <a:gd name="connsiteX10" fmla="*/ 1403597 w 2584697"/>
                <a:gd name="connsiteY10" fmla="*/ 4895850 h 5077859"/>
                <a:gd name="connsiteX11" fmla="*/ 1460747 w 2584697"/>
                <a:gd name="connsiteY11" fmla="*/ 5076825 h 5077859"/>
                <a:gd name="connsiteX12" fmla="*/ 0 w 2584697"/>
                <a:gd name="connsiteY12" fmla="*/ 4990722 h 5077859"/>
                <a:gd name="connsiteX0" fmla="*/ 2584697 w 2584697"/>
                <a:gd name="connsiteY0" fmla="*/ 0 h 5089544"/>
                <a:gd name="connsiteX1" fmla="*/ 2460872 w 2584697"/>
                <a:gd name="connsiteY1" fmla="*/ 495300 h 5089544"/>
                <a:gd name="connsiteX2" fmla="*/ 2165597 w 2584697"/>
                <a:gd name="connsiteY2" fmla="*/ 990600 h 5089544"/>
                <a:gd name="connsiteX3" fmla="*/ 1936997 w 2584697"/>
                <a:gd name="connsiteY3" fmla="*/ 1581150 h 5089544"/>
                <a:gd name="connsiteX4" fmla="*/ 1546472 w 2584697"/>
                <a:gd name="connsiteY4" fmla="*/ 2314575 h 5089544"/>
                <a:gd name="connsiteX5" fmla="*/ 1232147 w 2584697"/>
                <a:gd name="connsiteY5" fmla="*/ 2886075 h 5089544"/>
                <a:gd name="connsiteX6" fmla="*/ 1022597 w 2584697"/>
                <a:gd name="connsiteY6" fmla="*/ 3457575 h 5089544"/>
                <a:gd name="connsiteX7" fmla="*/ 879722 w 2584697"/>
                <a:gd name="connsiteY7" fmla="*/ 3810000 h 5089544"/>
                <a:gd name="connsiteX8" fmla="*/ 774947 w 2584697"/>
                <a:gd name="connsiteY8" fmla="*/ 4076700 h 5089544"/>
                <a:gd name="connsiteX9" fmla="*/ 1079747 w 2584697"/>
                <a:gd name="connsiteY9" fmla="*/ 4543425 h 5089544"/>
                <a:gd name="connsiteX10" fmla="*/ 172769 w 2584697"/>
                <a:gd name="connsiteY10" fmla="*/ 4588678 h 5089544"/>
                <a:gd name="connsiteX11" fmla="*/ 1460747 w 2584697"/>
                <a:gd name="connsiteY11" fmla="*/ 5076825 h 5089544"/>
                <a:gd name="connsiteX12" fmla="*/ 0 w 2584697"/>
                <a:gd name="connsiteY12" fmla="*/ 4990722 h 5089544"/>
                <a:gd name="connsiteX0" fmla="*/ 2584697 w 2584697"/>
                <a:gd name="connsiteY0" fmla="*/ 0 h 4990722"/>
                <a:gd name="connsiteX1" fmla="*/ 2460872 w 2584697"/>
                <a:gd name="connsiteY1" fmla="*/ 495300 h 4990722"/>
                <a:gd name="connsiteX2" fmla="*/ 2165597 w 2584697"/>
                <a:gd name="connsiteY2" fmla="*/ 990600 h 4990722"/>
                <a:gd name="connsiteX3" fmla="*/ 1936997 w 2584697"/>
                <a:gd name="connsiteY3" fmla="*/ 1581150 h 4990722"/>
                <a:gd name="connsiteX4" fmla="*/ 1546472 w 2584697"/>
                <a:gd name="connsiteY4" fmla="*/ 2314575 h 4990722"/>
                <a:gd name="connsiteX5" fmla="*/ 1232147 w 2584697"/>
                <a:gd name="connsiteY5" fmla="*/ 2886075 h 4990722"/>
                <a:gd name="connsiteX6" fmla="*/ 1022597 w 2584697"/>
                <a:gd name="connsiteY6" fmla="*/ 3457575 h 4990722"/>
                <a:gd name="connsiteX7" fmla="*/ 879722 w 2584697"/>
                <a:gd name="connsiteY7" fmla="*/ 3810000 h 4990722"/>
                <a:gd name="connsiteX8" fmla="*/ 774947 w 2584697"/>
                <a:gd name="connsiteY8" fmla="*/ 4076700 h 4990722"/>
                <a:gd name="connsiteX9" fmla="*/ 1079747 w 2584697"/>
                <a:gd name="connsiteY9" fmla="*/ 4543425 h 4990722"/>
                <a:gd name="connsiteX10" fmla="*/ 172769 w 2584697"/>
                <a:gd name="connsiteY10" fmla="*/ 4588678 h 4990722"/>
                <a:gd name="connsiteX11" fmla="*/ 121616 w 2584697"/>
                <a:gd name="connsiteY11" fmla="*/ 4777711 h 4990722"/>
                <a:gd name="connsiteX12" fmla="*/ 0 w 2584697"/>
                <a:gd name="connsiteY12" fmla="*/ 4990722 h 4990722"/>
                <a:gd name="connsiteX0" fmla="*/ 2584697 w 2584697"/>
                <a:gd name="connsiteY0" fmla="*/ 0 h 4990722"/>
                <a:gd name="connsiteX1" fmla="*/ 2460872 w 2584697"/>
                <a:gd name="connsiteY1" fmla="*/ 495300 h 4990722"/>
                <a:gd name="connsiteX2" fmla="*/ 2165597 w 2584697"/>
                <a:gd name="connsiteY2" fmla="*/ 990600 h 4990722"/>
                <a:gd name="connsiteX3" fmla="*/ 1936997 w 2584697"/>
                <a:gd name="connsiteY3" fmla="*/ 1581150 h 4990722"/>
                <a:gd name="connsiteX4" fmla="*/ 1546472 w 2584697"/>
                <a:gd name="connsiteY4" fmla="*/ 2314575 h 4990722"/>
                <a:gd name="connsiteX5" fmla="*/ 1232147 w 2584697"/>
                <a:gd name="connsiteY5" fmla="*/ 2886075 h 4990722"/>
                <a:gd name="connsiteX6" fmla="*/ 1022597 w 2584697"/>
                <a:gd name="connsiteY6" fmla="*/ 3457575 h 4990722"/>
                <a:gd name="connsiteX7" fmla="*/ 879722 w 2584697"/>
                <a:gd name="connsiteY7" fmla="*/ 3810000 h 4990722"/>
                <a:gd name="connsiteX8" fmla="*/ 774947 w 2584697"/>
                <a:gd name="connsiteY8" fmla="*/ 4076700 h 4990722"/>
                <a:gd name="connsiteX9" fmla="*/ 431992 w 2584697"/>
                <a:gd name="connsiteY9" fmla="*/ 4281668 h 4990722"/>
                <a:gd name="connsiteX10" fmla="*/ 172769 w 2584697"/>
                <a:gd name="connsiteY10" fmla="*/ 4588678 h 4990722"/>
                <a:gd name="connsiteX11" fmla="*/ 121616 w 2584697"/>
                <a:gd name="connsiteY11" fmla="*/ 4777711 h 4990722"/>
                <a:gd name="connsiteX12" fmla="*/ 0 w 2584697"/>
                <a:gd name="connsiteY12" fmla="*/ 4990722 h 4990722"/>
                <a:gd name="connsiteX0" fmla="*/ 2584697 w 2584697"/>
                <a:gd name="connsiteY0" fmla="*/ 0 h 4990722"/>
                <a:gd name="connsiteX1" fmla="*/ 2460872 w 2584697"/>
                <a:gd name="connsiteY1" fmla="*/ 495300 h 4990722"/>
                <a:gd name="connsiteX2" fmla="*/ 2165597 w 2584697"/>
                <a:gd name="connsiteY2" fmla="*/ 990600 h 4990722"/>
                <a:gd name="connsiteX3" fmla="*/ 1936997 w 2584697"/>
                <a:gd name="connsiteY3" fmla="*/ 1581150 h 4990722"/>
                <a:gd name="connsiteX4" fmla="*/ 1546472 w 2584697"/>
                <a:gd name="connsiteY4" fmla="*/ 2314575 h 4990722"/>
                <a:gd name="connsiteX5" fmla="*/ 1232147 w 2584697"/>
                <a:gd name="connsiteY5" fmla="*/ 2886075 h 4990722"/>
                <a:gd name="connsiteX6" fmla="*/ 1022597 w 2584697"/>
                <a:gd name="connsiteY6" fmla="*/ 3457575 h 4990722"/>
                <a:gd name="connsiteX7" fmla="*/ 879722 w 2584697"/>
                <a:gd name="connsiteY7" fmla="*/ 3810000 h 4990722"/>
                <a:gd name="connsiteX8" fmla="*/ 720401 w 2584697"/>
                <a:gd name="connsiteY8" fmla="*/ 4007878 h 4990722"/>
                <a:gd name="connsiteX9" fmla="*/ 431992 w 2584697"/>
                <a:gd name="connsiteY9" fmla="*/ 4281668 h 4990722"/>
                <a:gd name="connsiteX10" fmla="*/ 172769 w 2584697"/>
                <a:gd name="connsiteY10" fmla="*/ 4588678 h 4990722"/>
                <a:gd name="connsiteX11" fmla="*/ 121616 w 2584697"/>
                <a:gd name="connsiteY11" fmla="*/ 4777711 h 4990722"/>
                <a:gd name="connsiteX12" fmla="*/ 0 w 2584697"/>
                <a:gd name="connsiteY12" fmla="*/ 4990722 h 4990722"/>
                <a:gd name="connsiteX0" fmla="*/ 2584697 w 2584697"/>
                <a:gd name="connsiteY0" fmla="*/ 0 h 4990722"/>
                <a:gd name="connsiteX1" fmla="*/ 2460872 w 2584697"/>
                <a:gd name="connsiteY1" fmla="*/ 495300 h 4990722"/>
                <a:gd name="connsiteX2" fmla="*/ 2165597 w 2584697"/>
                <a:gd name="connsiteY2" fmla="*/ 990600 h 4990722"/>
                <a:gd name="connsiteX3" fmla="*/ 1936997 w 2584697"/>
                <a:gd name="connsiteY3" fmla="*/ 1581150 h 4990722"/>
                <a:gd name="connsiteX4" fmla="*/ 1546472 w 2584697"/>
                <a:gd name="connsiteY4" fmla="*/ 2314575 h 4990722"/>
                <a:gd name="connsiteX5" fmla="*/ 1232147 w 2584697"/>
                <a:gd name="connsiteY5" fmla="*/ 2886075 h 4990722"/>
                <a:gd name="connsiteX6" fmla="*/ 1022597 w 2584697"/>
                <a:gd name="connsiteY6" fmla="*/ 3457575 h 4990722"/>
                <a:gd name="connsiteX7" fmla="*/ 819724 w 2584697"/>
                <a:gd name="connsiteY7" fmla="*/ 3769228 h 4990722"/>
                <a:gd name="connsiteX8" fmla="*/ 720401 w 2584697"/>
                <a:gd name="connsiteY8" fmla="*/ 4007878 h 4990722"/>
                <a:gd name="connsiteX9" fmla="*/ 431992 w 2584697"/>
                <a:gd name="connsiteY9" fmla="*/ 4281668 h 4990722"/>
                <a:gd name="connsiteX10" fmla="*/ 172769 w 2584697"/>
                <a:gd name="connsiteY10" fmla="*/ 4588678 h 4990722"/>
                <a:gd name="connsiteX11" fmla="*/ 121616 w 2584697"/>
                <a:gd name="connsiteY11" fmla="*/ 4777711 h 4990722"/>
                <a:gd name="connsiteX12" fmla="*/ 0 w 2584697"/>
                <a:gd name="connsiteY12" fmla="*/ 4990722 h 49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4697" h="4990722">
                  <a:moveTo>
                    <a:pt x="2584697" y="0"/>
                  </a:moveTo>
                  <a:lnTo>
                    <a:pt x="2460872" y="495300"/>
                  </a:lnTo>
                  <a:lnTo>
                    <a:pt x="2165597" y="990600"/>
                  </a:lnTo>
                  <a:lnTo>
                    <a:pt x="1936997" y="1581150"/>
                  </a:lnTo>
                  <a:lnTo>
                    <a:pt x="1546472" y="2314575"/>
                  </a:lnTo>
                  <a:lnTo>
                    <a:pt x="1232147" y="2886075"/>
                  </a:lnTo>
                  <a:lnTo>
                    <a:pt x="1022597" y="3457575"/>
                  </a:lnTo>
                  <a:lnTo>
                    <a:pt x="819724" y="3769228"/>
                  </a:lnTo>
                  <a:lnTo>
                    <a:pt x="720401" y="4007878"/>
                  </a:lnTo>
                  <a:lnTo>
                    <a:pt x="431992" y="4281668"/>
                  </a:lnTo>
                  <a:lnTo>
                    <a:pt x="172769" y="4588678"/>
                  </a:lnTo>
                  <a:cubicBezTo>
                    <a:pt x="261669" y="4626778"/>
                    <a:pt x="150411" y="4710704"/>
                    <a:pt x="121616" y="4777711"/>
                  </a:cubicBezTo>
                  <a:cubicBezTo>
                    <a:pt x="92821" y="4844718"/>
                    <a:pt x="47625" y="4920872"/>
                    <a:pt x="0" y="4990722"/>
                  </a:cubicBezTo>
                </a:path>
              </a:pathLst>
            </a:custGeom>
            <a:noFill/>
            <a:ln w="28575" cap="flat" cmpd="sng" algn="ctr">
              <a:solidFill>
                <a:srgbClr val="66FFFF"/>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7200" b="1" i="0" strike="noStrike" cap="none" normalizeH="0" baseline="0">
                <a:ln>
                  <a:noFill/>
                </a:ln>
                <a:solidFill>
                  <a:srgbClr val="FFFF00"/>
                </a:solidFill>
                <a:effectLst/>
                <a:latin typeface="Times New Roman" pitchFamily="18" charset="0"/>
              </a:endParaRPr>
            </a:p>
          </p:txBody>
        </p:sp>
        <p:sp>
          <p:nvSpPr>
            <p:cNvPr id="23" name="TextBox 22"/>
            <p:cNvSpPr txBox="1"/>
            <p:nvPr/>
          </p:nvSpPr>
          <p:spPr>
            <a:xfrm>
              <a:off x="0" y="9525"/>
              <a:ext cx="3688306" cy="461665"/>
            </a:xfrm>
            <a:prstGeom prst="rect">
              <a:avLst/>
            </a:prstGeom>
            <a:noFill/>
          </p:spPr>
          <p:txBody>
            <a:bodyPr wrap="square" rtlCol="0">
              <a:spAutoFit/>
            </a:bodyPr>
            <a:lstStyle/>
            <a:p>
              <a:r>
                <a:rPr lang="zh-CN" altLang="en-US" sz="2400" b="1" i="0" dirty="0">
                  <a:solidFill>
                    <a:srgbClr val="66FFFF"/>
                  </a:solidFill>
                  <a:ea typeface="楷体" panose="02010609060101010101" pitchFamily="49" charset="-122"/>
                  <a:cs typeface="Times New Roman" panose="02020603050405020304" pitchFamily="18" charset="0"/>
                </a:rPr>
                <a:t>“</a:t>
              </a:r>
              <a:r>
                <a:rPr lang="en-US" altLang="zh-CN" sz="2400" b="1" i="0" dirty="0">
                  <a:solidFill>
                    <a:srgbClr val="66FFFF"/>
                  </a:solidFill>
                  <a:ea typeface="楷体" panose="02010609060101010101" pitchFamily="49" charset="-122"/>
                  <a:cs typeface="Times New Roman" panose="02020603050405020304" pitchFamily="18" charset="0"/>
                </a:rPr>
                <a:t>Transpressional</a:t>
              </a:r>
              <a:r>
                <a:rPr lang="zh-CN" altLang="en-US" sz="2400" b="1" i="0" dirty="0">
                  <a:solidFill>
                    <a:srgbClr val="66FFFF"/>
                  </a:solidFill>
                  <a:ea typeface="楷体" panose="02010609060101010101" pitchFamily="49" charset="-122"/>
                  <a:cs typeface="Times New Roman" panose="02020603050405020304" pitchFamily="18" charset="0"/>
                </a:rPr>
                <a:t>”</a:t>
              </a:r>
              <a:r>
                <a:rPr lang="en-US" altLang="zh-CN" sz="2400" b="1" i="0" dirty="0">
                  <a:solidFill>
                    <a:srgbClr val="66FFFF"/>
                  </a:solidFill>
                  <a:ea typeface="楷体" panose="02010609060101010101" pitchFamily="49" charset="-122"/>
                  <a:cs typeface="Times New Roman" panose="02020603050405020304" pitchFamily="18" charset="0"/>
                </a:rPr>
                <a:t>?</a:t>
              </a:r>
              <a:endParaRPr lang="en-US" sz="2400" b="1" i="0" dirty="0">
                <a:solidFill>
                  <a:srgbClr val="66FFFF"/>
                </a:solidFill>
                <a:ea typeface="楷体" panose="02010609060101010101" pitchFamily="49" charset="-122"/>
                <a:cs typeface="Times New Roman" panose="02020603050405020304" pitchFamily="18" charset="0"/>
              </a:endParaRPr>
            </a:p>
          </p:txBody>
        </p:sp>
      </p:grpSp>
      <p:sp>
        <p:nvSpPr>
          <p:cNvPr id="24" name="矩形标注 23"/>
          <p:cNvSpPr/>
          <p:nvPr/>
        </p:nvSpPr>
        <p:spPr bwMode="auto">
          <a:xfrm>
            <a:off x="6990459" y="3657600"/>
            <a:ext cx="2007003" cy="689693"/>
          </a:xfrm>
          <a:prstGeom prst="wedgeRectCallout">
            <a:avLst>
              <a:gd name="adj1" fmla="val -199027"/>
              <a:gd name="adj2" fmla="val -34890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000" i="0" dirty="0">
                <a:solidFill>
                  <a:srgbClr val="FF0000"/>
                </a:solidFill>
              </a:rPr>
              <a:t>Sea of Okhotsk</a:t>
            </a:r>
          </a:p>
          <a:p>
            <a:pPr algn="ctr" eaLnBrk="0" hangingPunct="0"/>
            <a:r>
              <a:rPr kumimoji="0" lang="en-US" altLang="zh-CN" sz="2000" b="1" i="0" u="none" strike="noStrike" cap="none" normalizeH="0" baseline="0" dirty="0">
                <a:ln>
                  <a:noFill/>
                </a:ln>
                <a:solidFill>
                  <a:srgbClr val="FF0000"/>
                </a:solidFill>
                <a:effectLst/>
              </a:rPr>
              <a:t>(&lt; 43 Ma?)</a:t>
            </a:r>
            <a:endParaRPr kumimoji="0" lang="zh-CN" altLang="en-US" sz="2000" b="1" i="0" u="none" strike="noStrike" cap="none" normalizeH="0" baseline="0" dirty="0">
              <a:ln>
                <a:noFill/>
              </a:ln>
              <a:solidFill>
                <a:srgbClr val="FF0000"/>
              </a:solidFill>
              <a:effectLst/>
            </a:endParaRPr>
          </a:p>
        </p:txBody>
      </p:sp>
      <p:sp>
        <p:nvSpPr>
          <p:cNvPr id="26" name="矩形标注 25"/>
          <p:cNvSpPr/>
          <p:nvPr/>
        </p:nvSpPr>
        <p:spPr bwMode="auto">
          <a:xfrm>
            <a:off x="6990459" y="4796707"/>
            <a:ext cx="2007003" cy="689693"/>
          </a:xfrm>
          <a:prstGeom prst="wedgeRectCallout">
            <a:avLst>
              <a:gd name="adj1" fmla="val -236045"/>
              <a:gd name="adj2" fmla="val -325429"/>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000" i="0" dirty="0">
                <a:solidFill>
                  <a:srgbClr val="FF0000"/>
                </a:solidFill>
              </a:rPr>
              <a:t>Sea of Japan</a:t>
            </a:r>
          </a:p>
          <a:p>
            <a:pPr algn="ctr" eaLnBrk="0" hangingPunct="0"/>
            <a:r>
              <a:rPr kumimoji="0" lang="en-US" altLang="zh-CN" sz="2000" b="1" i="0" u="none" strike="noStrike" cap="none" normalizeH="0" baseline="0" dirty="0">
                <a:ln>
                  <a:noFill/>
                </a:ln>
                <a:solidFill>
                  <a:srgbClr val="FF0000"/>
                </a:solidFill>
                <a:effectLst/>
              </a:rPr>
              <a:t>(&lt; 25 Ma?)</a:t>
            </a:r>
            <a:endParaRPr kumimoji="0" lang="zh-CN" altLang="en-US" sz="2000" b="1" i="0" u="none" strike="noStrike" cap="none" normalizeH="0" baseline="0" dirty="0">
              <a:ln>
                <a:noFill/>
              </a:ln>
              <a:solidFill>
                <a:srgbClr val="FF0000"/>
              </a:solidFill>
              <a:effectLst/>
            </a:endParaRPr>
          </a:p>
        </p:txBody>
      </p:sp>
      <p:sp>
        <p:nvSpPr>
          <p:cNvPr id="27" name="矩形标注 26"/>
          <p:cNvSpPr/>
          <p:nvPr/>
        </p:nvSpPr>
        <p:spPr bwMode="auto">
          <a:xfrm>
            <a:off x="6990459" y="5562600"/>
            <a:ext cx="2007003" cy="689693"/>
          </a:xfrm>
          <a:prstGeom prst="wedgeRectCallout">
            <a:avLst>
              <a:gd name="adj1" fmla="val -274961"/>
              <a:gd name="adj2" fmla="val -11965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altLang="zh-CN" sz="2000" i="0" dirty="0">
                <a:solidFill>
                  <a:srgbClr val="FF0000"/>
                </a:solidFill>
              </a:rPr>
              <a:t>South China Sea </a:t>
            </a:r>
            <a:r>
              <a:rPr kumimoji="0" lang="en-US" altLang="zh-CN" sz="2000" b="1" i="0" u="none" strike="noStrike" cap="none" normalizeH="0" baseline="0" dirty="0">
                <a:ln>
                  <a:noFill/>
                </a:ln>
                <a:solidFill>
                  <a:srgbClr val="FF0000"/>
                </a:solidFill>
                <a:effectLst/>
              </a:rPr>
              <a:t>(&lt; 32 Ma?)</a:t>
            </a:r>
            <a:endParaRPr kumimoji="0" lang="zh-CN" altLang="en-US" sz="2000" b="1" i="0" u="none" strike="noStrike" cap="none" normalizeH="0" baseline="0" dirty="0">
              <a:ln>
                <a:noFill/>
              </a:ln>
              <a:solidFill>
                <a:srgbClr val="FF0000"/>
              </a:solidFill>
              <a:effectLst/>
            </a:endParaRPr>
          </a:p>
        </p:txBody>
      </p:sp>
    </p:spTree>
    <p:extLst>
      <p:ext uri="{BB962C8B-B14F-4D97-AF65-F5344CB8AC3E}">
        <p14:creationId xmlns:p14="http://schemas.microsoft.com/office/powerpoint/2010/main" val="371723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文本框 7"/>
          <p:cNvSpPr txBox="1"/>
          <p:nvPr/>
        </p:nvSpPr>
        <p:spPr>
          <a:xfrm>
            <a:off x="6465168" y="6465671"/>
            <a:ext cx="3440622" cy="338554"/>
          </a:xfrm>
          <a:prstGeom prst="rect">
            <a:avLst/>
          </a:prstGeom>
          <a:noFill/>
        </p:spPr>
        <p:txBody>
          <a:bodyPr wrap="none" rtlCol="0">
            <a:spAutoFit/>
          </a:bodyPr>
          <a:lstStyle/>
          <a:p>
            <a:r>
              <a:rPr lang="en-US" b="1" i="0" dirty="0">
                <a:ea typeface="楷体" panose="02010609060101010101" pitchFamily="49" charset="-122"/>
                <a:cs typeface="Times New Roman" panose="02020603050405020304" pitchFamily="18" charset="0"/>
              </a:rPr>
              <a:t>Tang  et al</a:t>
            </a:r>
            <a:r>
              <a:rPr lang="zh-CN" altLang="en-US" b="1" i="0" dirty="0">
                <a:ea typeface="楷体" panose="02010609060101010101" pitchFamily="49" charset="-122"/>
                <a:cs typeface="Times New Roman" panose="02020603050405020304" pitchFamily="18" charset="0"/>
              </a:rPr>
              <a:t> </a:t>
            </a:r>
            <a:r>
              <a:rPr lang="en-US" altLang="zh-CN" b="1" i="0" dirty="0">
                <a:ea typeface="楷体" panose="02010609060101010101" pitchFamily="49" charset="-122"/>
                <a:cs typeface="Times New Roman" panose="02020603050405020304" pitchFamily="18" charset="0"/>
              </a:rPr>
              <a:t>(2016); </a:t>
            </a:r>
            <a:r>
              <a:rPr lang="en-US" b="1" i="0" dirty="0">
                <a:ea typeface="楷体" panose="02010609060101010101" pitchFamily="49" charset="-122"/>
                <a:cs typeface="Times New Roman" panose="02020603050405020304" pitchFamily="18" charset="0"/>
              </a:rPr>
              <a:t>Niu &amp; Tang (2016)</a:t>
            </a:r>
          </a:p>
        </p:txBody>
      </p:sp>
      <p:pic>
        <p:nvPicPr>
          <p:cNvPr id="10" name="图片 9"/>
          <p:cNvPicPr>
            <a:picLocks noChangeAspect="1"/>
          </p:cNvPicPr>
          <p:nvPr/>
        </p:nvPicPr>
        <p:blipFill>
          <a:blip r:embed="rId3"/>
          <a:stretch>
            <a:fillRect/>
          </a:stretch>
        </p:blipFill>
        <p:spPr>
          <a:xfrm>
            <a:off x="964864" y="1767277"/>
            <a:ext cx="4383582" cy="4600950"/>
          </a:xfrm>
          <a:prstGeom prst="rect">
            <a:avLst/>
          </a:prstGeom>
        </p:spPr>
      </p:pic>
      <p:sp>
        <p:nvSpPr>
          <p:cNvPr id="11" name="文本框 10"/>
          <p:cNvSpPr txBox="1"/>
          <p:nvPr/>
        </p:nvSpPr>
        <p:spPr>
          <a:xfrm>
            <a:off x="5508491" y="2708920"/>
            <a:ext cx="3831458" cy="2862322"/>
          </a:xfrm>
          <a:prstGeom prst="rect">
            <a:avLst/>
          </a:prstGeom>
          <a:noFill/>
        </p:spPr>
        <p:txBody>
          <a:bodyPr wrap="square" rtlCol="0">
            <a:spAutoFit/>
          </a:bodyPr>
          <a:lstStyle/>
          <a:p>
            <a:pPr marL="316531" indent="-316531">
              <a:buFont typeface="Arial" panose="020B0604020202020204" pitchFamily="34" charset="0"/>
              <a:buChar char="•"/>
            </a:pPr>
            <a:r>
              <a:rPr lang="en-US" altLang="zh-CN" sz="2000" b="1" i="0" dirty="0">
                <a:solidFill>
                  <a:srgbClr val="FF0000"/>
                </a:solidFill>
                <a:ea typeface="楷体" panose="02010609060101010101" pitchFamily="49" charset="-122"/>
                <a:cs typeface="Times New Roman" panose="02020603050405020304" pitchFamily="18" charset="0"/>
              </a:rPr>
              <a:t>Most granitoids in South Korea, SW Japan, Russian Far East </a:t>
            </a:r>
            <a:r>
              <a:rPr lang="en-US" altLang="zh-CN" sz="2000" b="1" i="0" dirty="0">
                <a:solidFill>
                  <a:srgbClr val="0000FF"/>
                </a:solidFill>
                <a:ea typeface="楷体" panose="02010609060101010101" pitchFamily="49" charset="-122"/>
                <a:cs typeface="Times New Roman" panose="02020603050405020304" pitchFamily="18" charset="0"/>
              </a:rPr>
              <a:t>&gt; &gt; 90 Ma</a:t>
            </a:r>
            <a:r>
              <a:rPr lang="zh-CN" altLang="en-US" sz="2000" b="1" i="0" dirty="0">
                <a:solidFill>
                  <a:srgbClr val="FF0000"/>
                </a:solidFill>
                <a:ea typeface="楷体" panose="02010609060101010101" pitchFamily="49" charset="-122"/>
                <a:cs typeface="Times New Roman" panose="02020603050405020304" pitchFamily="18" charset="0"/>
              </a:rPr>
              <a:t>，</a:t>
            </a:r>
            <a:r>
              <a:rPr lang="en-US" altLang="zh-CN" sz="2000" b="1" i="0" dirty="0">
                <a:solidFill>
                  <a:srgbClr val="FF0000"/>
                </a:solidFill>
                <a:ea typeface="楷体" panose="02010609060101010101" pitchFamily="49" charset="-122"/>
                <a:cs typeface="Times New Roman" panose="02020603050405020304" pitchFamily="18" charset="0"/>
              </a:rPr>
              <a:t>but some are younger!</a:t>
            </a:r>
          </a:p>
          <a:p>
            <a:pPr marL="316531" indent="-316531">
              <a:buFont typeface="Arial" panose="020B0604020202020204" pitchFamily="34" charset="0"/>
              <a:buChar char="•"/>
            </a:pPr>
            <a:endParaRPr lang="en-US" altLang="zh-CN" sz="2000" b="1" i="0" dirty="0">
              <a:solidFill>
                <a:srgbClr val="0000FF"/>
              </a:solidFill>
              <a:ea typeface="楷体" panose="02010609060101010101" pitchFamily="49" charset="-122"/>
              <a:cs typeface="Times New Roman" panose="02020603050405020304" pitchFamily="18" charset="0"/>
            </a:endParaRPr>
          </a:p>
          <a:p>
            <a:pPr marL="316531" indent="-316531">
              <a:buFont typeface="Arial" panose="020B0604020202020204" pitchFamily="34" charset="0"/>
              <a:buChar char="•"/>
            </a:pPr>
            <a:r>
              <a:rPr lang="en-US" altLang="zh-CN" sz="2000" b="1" i="0" dirty="0">
                <a:solidFill>
                  <a:srgbClr val="0000FF"/>
                </a:solidFill>
                <a:ea typeface="楷体" panose="02010609060101010101" pitchFamily="49" charset="-122"/>
                <a:cs typeface="Times New Roman" panose="02020603050405020304" pitchFamily="18" charset="0"/>
              </a:rPr>
              <a:t>South Korea, SW Japan, 88-71 Ma!</a:t>
            </a:r>
          </a:p>
          <a:p>
            <a:pPr marL="316531" indent="-316531">
              <a:buFont typeface="Arial" panose="020B0604020202020204" pitchFamily="34" charset="0"/>
              <a:buChar char="•"/>
            </a:pPr>
            <a:endParaRPr lang="en-US" altLang="zh-CN" sz="2000" b="1" i="0" dirty="0">
              <a:solidFill>
                <a:srgbClr val="0000FF"/>
              </a:solidFill>
              <a:ea typeface="楷体" panose="02010609060101010101" pitchFamily="49" charset="-122"/>
              <a:cs typeface="Times New Roman" panose="02020603050405020304" pitchFamily="18" charset="0"/>
            </a:endParaRPr>
          </a:p>
          <a:p>
            <a:pPr marL="316531" indent="-316531">
              <a:buFont typeface="Arial" panose="020B0604020202020204" pitchFamily="34" charset="0"/>
              <a:buChar char="•"/>
            </a:pPr>
            <a:r>
              <a:rPr lang="en-US" altLang="zh-CN" sz="2000" b="1" i="0" dirty="0">
                <a:solidFill>
                  <a:srgbClr val="0000FF"/>
                </a:solidFill>
                <a:ea typeface="楷体" panose="02010609060101010101" pitchFamily="49" charset="-122"/>
                <a:cs typeface="Times New Roman" panose="02020603050405020304" pitchFamily="18" charset="0"/>
              </a:rPr>
              <a:t>Russia Far East&gt; ~ 56 Ma</a:t>
            </a:r>
            <a:r>
              <a:rPr lang="zh-CN" altLang="en-US" sz="2000" b="1" i="0" dirty="0">
                <a:solidFill>
                  <a:srgbClr val="0000FF"/>
                </a:solidFill>
                <a:ea typeface="楷体" panose="02010609060101010101" pitchFamily="49" charset="-122"/>
                <a:cs typeface="Times New Roman" panose="02020603050405020304" pitchFamily="18" charset="0"/>
              </a:rPr>
              <a:t>的！</a:t>
            </a:r>
            <a:endParaRPr lang="en-US" sz="2000" b="1" i="0" dirty="0">
              <a:solidFill>
                <a:srgbClr val="0000FF"/>
              </a:solidFill>
              <a:ea typeface="楷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xmlns="" id="{EF8D0666-5C0E-41F3-9A24-58CB307780CD}"/>
              </a:ext>
            </a:extLst>
          </p:cNvPr>
          <p:cNvSpPr/>
          <p:nvPr/>
        </p:nvSpPr>
        <p:spPr>
          <a:xfrm>
            <a:off x="694737" y="433859"/>
            <a:ext cx="4557017" cy="646331"/>
          </a:xfrm>
          <a:prstGeom prst="rect">
            <a:avLst/>
          </a:prstGeom>
        </p:spPr>
        <p:txBody>
          <a:bodyPr wrap="none">
            <a:spAutoFit/>
          </a:bodyPr>
          <a:lstStyle/>
          <a:p>
            <a:pPr marL="0" indent="0">
              <a:lnSpc>
                <a:spcPct val="150000"/>
              </a:lnSpc>
              <a:buNone/>
            </a:pPr>
            <a:r>
              <a:rPr lang="en-US" altLang="zh-CN" sz="2400" b="1" i="0" dirty="0">
                <a:solidFill>
                  <a:srgbClr val="FF0000"/>
                </a:solidFill>
                <a:ea typeface="楷体" panose="02010609060101010101" pitchFamily="49" charset="-122"/>
                <a:cs typeface="Times New Roman" panose="02020603050405020304" pitchFamily="18" charset="0"/>
              </a:rPr>
              <a:t>Possible origin of the Yellow Sea?</a:t>
            </a:r>
            <a:endParaRPr kumimoji="1" lang="zh-CN" altLang="en-US" sz="24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047639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a:stretch>
            <a:fillRect/>
          </a:stretch>
        </p:blipFill>
        <p:spPr>
          <a:xfrm>
            <a:off x="698989" y="1597266"/>
            <a:ext cx="5915734" cy="4545882"/>
          </a:xfrm>
          <a:prstGeom prst="rect">
            <a:avLst/>
          </a:prstGeom>
        </p:spPr>
      </p:pic>
      <p:sp>
        <p:nvSpPr>
          <p:cNvPr id="36" name="文本框 35"/>
          <p:cNvSpPr txBox="1"/>
          <p:nvPr/>
        </p:nvSpPr>
        <p:spPr>
          <a:xfrm>
            <a:off x="740307" y="1624309"/>
            <a:ext cx="1917513" cy="348109"/>
          </a:xfrm>
          <a:prstGeom prst="rect">
            <a:avLst/>
          </a:prstGeom>
          <a:solidFill>
            <a:schemeClr val="tx1"/>
          </a:solidFill>
          <a:ln w="19050">
            <a:noFill/>
          </a:ln>
        </p:spPr>
        <p:txBody>
          <a:bodyPr wrap="none" rtlCol="0">
            <a:spAutoFit/>
          </a:bodyPr>
          <a:lstStyle/>
          <a:p>
            <a:r>
              <a:rPr lang="en-US" altLang="zh-CN" sz="1662" b="1" i="0" dirty="0">
                <a:ln>
                  <a:solidFill>
                    <a:srgbClr val="33CC33"/>
                  </a:solidFill>
                </a:ln>
                <a:solidFill>
                  <a:srgbClr val="FFFF00"/>
                </a:solidFill>
                <a:effectLst>
                  <a:outerShdw blurRad="38100" dist="38100" dir="2700000" algn="tl">
                    <a:srgbClr val="000000">
                      <a:alpha val="43137"/>
                    </a:srgbClr>
                  </a:outerShdw>
                </a:effectLst>
                <a:ea typeface="楷体" panose="02010609060101010101" pitchFamily="49" charset="-122"/>
                <a:cs typeface="Times New Roman" panose="02020603050405020304" pitchFamily="18" charset="0"/>
              </a:rPr>
              <a:t>~ 100 Ma ~ 55 Ma?</a:t>
            </a:r>
            <a:endParaRPr lang="en-US" sz="1662" b="1" i="0" dirty="0">
              <a:ln>
                <a:solidFill>
                  <a:srgbClr val="33CC33"/>
                </a:solidFill>
              </a:ln>
              <a:solidFill>
                <a:srgbClr val="FFFF00"/>
              </a:solidFill>
              <a:effectLst>
                <a:outerShdw blurRad="38100" dist="38100" dir="2700000" algn="tl">
                  <a:srgbClr val="000000">
                    <a:alpha val="43137"/>
                  </a:srgbClr>
                </a:outerShdw>
              </a:effectLst>
              <a:ea typeface="楷体" panose="02010609060101010101" pitchFamily="49" charset="-122"/>
              <a:cs typeface="Times New Roman" panose="02020603050405020304" pitchFamily="18" charset="0"/>
            </a:endParaRPr>
          </a:p>
        </p:txBody>
      </p:sp>
      <p:sp>
        <p:nvSpPr>
          <p:cNvPr id="37" name="文本框 36"/>
          <p:cNvSpPr txBox="1"/>
          <p:nvPr/>
        </p:nvSpPr>
        <p:spPr>
          <a:xfrm>
            <a:off x="7329264" y="1412776"/>
            <a:ext cx="1624163" cy="433196"/>
          </a:xfrm>
          <a:prstGeom prst="rect">
            <a:avLst/>
          </a:prstGeom>
          <a:noFill/>
        </p:spPr>
        <p:txBody>
          <a:bodyPr wrap="none" rtlCol="0">
            <a:spAutoFit/>
          </a:bodyPr>
          <a:lstStyle/>
          <a:p>
            <a:r>
              <a:rPr lang="en-US" altLang="zh-CN" sz="2215" b="1" i="0" dirty="0">
                <a:solidFill>
                  <a:srgbClr val="0000FF"/>
                </a:solidFill>
                <a:ea typeface="楷体" panose="02010609060101010101" pitchFamily="49" charset="-122"/>
                <a:cs typeface="Times New Roman" panose="02020603050405020304" pitchFamily="18" charset="0"/>
              </a:rPr>
              <a:t>Hypothesis:</a:t>
            </a:r>
            <a:endParaRPr lang="en-US" sz="2215" b="1" i="0" dirty="0">
              <a:solidFill>
                <a:srgbClr val="0000FF"/>
              </a:solidFill>
              <a:ea typeface="楷体" panose="02010609060101010101" pitchFamily="49" charset="-122"/>
              <a:cs typeface="Times New Roman" panose="02020603050405020304" pitchFamily="18" charset="0"/>
            </a:endParaRPr>
          </a:p>
        </p:txBody>
      </p:sp>
      <p:grpSp>
        <p:nvGrpSpPr>
          <p:cNvPr id="38" name="组合 37"/>
          <p:cNvGrpSpPr/>
          <p:nvPr/>
        </p:nvGrpSpPr>
        <p:grpSpPr>
          <a:xfrm>
            <a:off x="1182910" y="1898248"/>
            <a:ext cx="8157040" cy="2889145"/>
            <a:chOff x="868735" y="1998710"/>
            <a:chExt cx="8836793" cy="3129907"/>
          </a:xfrm>
        </p:grpSpPr>
        <p:sp>
          <p:nvSpPr>
            <p:cNvPr id="39" name="文本框 38"/>
            <p:cNvSpPr txBox="1"/>
            <p:nvPr/>
          </p:nvSpPr>
          <p:spPr>
            <a:xfrm>
              <a:off x="6825208" y="1998710"/>
              <a:ext cx="2880320" cy="800219"/>
            </a:xfrm>
            <a:prstGeom prst="rect">
              <a:avLst/>
            </a:prstGeom>
            <a:noFill/>
          </p:spPr>
          <p:txBody>
            <a:bodyPr wrap="square" rtlCol="0">
              <a:spAutoFit/>
            </a:bodyPr>
            <a:lstStyle/>
            <a:p>
              <a:pPr marL="316531" indent="-316531">
                <a:buFont typeface="Arial" panose="020B0604020202020204" pitchFamily="34" charset="0"/>
                <a:buChar char="•"/>
              </a:pPr>
              <a:r>
                <a:rPr lang="en-US" altLang="zh-CN" sz="1400" b="1" i="0" dirty="0">
                  <a:solidFill>
                    <a:srgbClr val="FF0000"/>
                  </a:solidFill>
                  <a:ea typeface="楷体" panose="02010609060101010101" pitchFamily="49" charset="-122"/>
                  <a:cs typeface="Times New Roman" panose="02020603050405020304" pitchFamily="18" charset="0"/>
                </a:rPr>
                <a:t>&gt; 56 Ma</a:t>
              </a:r>
              <a:r>
                <a:rPr lang="zh-CN" altLang="en-US" sz="1400" b="1" i="0" dirty="0">
                  <a:solidFill>
                    <a:srgbClr val="FF0000"/>
                  </a:solidFill>
                  <a:ea typeface="楷体" panose="02010609060101010101" pitchFamily="49" charset="-122"/>
                  <a:cs typeface="Times New Roman" panose="02020603050405020304" pitchFamily="18" charset="0"/>
                </a:rPr>
                <a:t>，</a:t>
              </a:r>
              <a:r>
                <a:rPr lang="en-US" altLang="zh-CN" sz="1400" b="1" i="0" dirty="0">
                  <a:solidFill>
                    <a:srgbClr val="FF0000"/>
                  </a:solidFill>
                  <a:ea typeface="楷体" panose="02010609060101010101" pitchFamily="49" charset="-122"/>
                  <a:cs typeface="Times New Roman" panose="02020603050405020304" pitchFamily="18" charset="0"/>
                </a:rPr>
                <a:t>Korean Peninsula &amp; SW Japan = </a:t>
              </a:r>
              <a:r>
                <a:rPr lang="en-US" altLang="zh-CN" sz="1400" b="1" i="0" dirty="0">
                  <a:solidFill>
                    <a:srgbClr val="0000FF"/>
                  </a:solidFill>
                  <a:ea typeface="楷体" panose="02010609060101010101" pitchFamily="49" charset="-122"/>
                  <a:cs typeface="Times New Roman" panose="02020603050405020304" pitchFamily="18" charset="0"/>
                </a:rPr>
                <a:t>Part of continental China</a:t>
              </a:r>
            </a:p>
          </p:txBody>
        </p:sp>
        <p:sp>
          <p:nvSpPr>
            <p:cNvPr id="40" name="椭圆 39"/>
            <p:cNvSpPr/>
            <p:nvPr/>
          </p:nvSpPr>
          <p:spPr bwMode="auto">
            <a:xfrm>
              <a:off x="868735" y="3976489"/>
              <a:ext cx="1152128" cy="1152128"/>
            </a:xfrm>
            <a:prstGeom prst="ellipse">
              <a:avLst/>
            </a:prstGeom>
            <a:solidFill>
              <a:srgbClr val="CC6600">
                <a:alpha val="40000"/>
              </a:srgbClr>
            </a:solidFill>
            <a:ln w="952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a:endParaRPr lang="en-US" sz="1477" b="1" i="0"/>
            </a:p>
          </p:txBody>
        </p:sp>
      </p:grpSp>
      <p:grpSp>
        <p:nvGrpSpPr>
          <p:cNvPr id="41" name="组合 40"/>
          <p:cNvGrpSpPr/>
          <p:nvPr/>
        </p:nvGrpSpPr>
        <p:grpSpPr>
          <a:xfrm>
            <a:off x="1527079" y="2708919"/>
            <a:ext cx="7812870" cy="3291207"/>
            <a:chOff x="1241586" y="2876939"/>
            <a:chExt cx="8463942" cy="3565475"/>
          </a:xfrm>
        </p:grpSpPr>
        <p:sp>
          <p:nvSpPr>
            <p:cNvPr id="42" name="文本框 41"/>
            <p:cNvSpPr txBox="1"/>
            <p:nvPr/>
          </p:nvSpPr>
          <p:spPr>
            <a:xfrm>
              <a:off x="6825208" y="2876939"/>
              <a:ext cx="2880320" cy="900247"/>
            </a:xfrm>
            <a:prstGeom prst="rect">
              <a:avLst/>
            </a:prstGeom>
            <a:noFill/>
          </p:spPr>
          <p:txBody>
            <a:bodyPr wrap="square" rtlCol="0">
              <a:spAutoFit/>
            </a:bodyPr>
            <a:lstStyle/>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Pacific- “new” eastern Asia: </a:t>
              </a:r>
              <a:r>
                <a:rPr lang="en-US" altLang="zh-CN" b="1" i="0" dirty="0">
                  <a:solidFill>
                    <a:srgbClr val="0000FF"/>
                  </a:solidFill>
                  <a:ea typeface="楷体" panose="02010609060101010101" pitchFamily="49" charset="-122"/>
                  <a:cs typeface="Times New Roman" panose="02020603050405020304" pitchFamily="18" charset="0"/>
                </a:rPr>
                <a:t>S </a:t>
              </a:r>
              <a:r>
                <a:rPr lang="en-US" altLang="zh-CN"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 N, transform to oblique subduction</a:t>
              </a:r>
              <a:r>
                <a:rPr lang="zh-CN" altLang="en-US" b="1" i="0" dirty="0">
                  <a:solidFill>
                    <a:srgbClr val="FF0000"/>
                  </a:solidFill>
                  <a:ea typeface="楷体" panose="02010609060101010101" pitchFamily="49" charset="-122"/>
                  <a:cs typeface="Times New Roman" panose="02020603050405020304" pitchFamily="18" charset="0"/>
                </a:rPr>
                <a:t>！</a:t>
              </a:r>
              <a:endParaRPr lang="en-US" altLang="zh-CN" b="1" i="0" dirty="0">
                <a:solidFill>
                  <a:srgbClr val="FF0000"/>
                </a:solidFill>
                <a:ea typeface="楷体" panose="02010609060101010101" pitchFamily="49" charset="-122"/>
                <a:cs typeface="Times New Roman" panose="02020603050405020304" pitchFamily="18" charset="0"/>
              </a:endParaRPr>
            </a:p>
          </p:txBody>
        </p:sp>
        <p:grpSp>
          <p:nvGrpSpPr>
            <p:cNvPr id="43" name="组合 42"/>
            <p:cNvGrpSpPr/>
            <p:nvPr/>
          </p:nvGrpSpPr>
          <p:grpSpPr>
            <a:xfrm>
              <a:off x="1241586" y="3829422"/>
              <a:ext cx="1942840" cy="2612992"/>
              <a:chOff x="1241586" y="3829422"/>
              <a:chExt cx="1942840" cy="2612992"/>
            </a:xfrm>
          </p:grpSpPr>
          <p:sp>
            <p:nvSpPr>
              <p:cNvPr id="44" name="椭圆 43"/>
              <p:cNvSpPr/>
              <p:nvPr/>
            </p:nvSpPr>
            <p:spPr bwMode="auto">
              <a:xfrm>
                <a:off x="2648744" y="3829422"/>
                <a:ext cx="535682" cy="535682"/>
              </a:xfrm>
              <a:prstGeom prst="ellipse">
                <a:avLst/>
              </a:prstGeom>
              <a:solidFill>
                <a:srgbClr val="FF0000">
                  <a:alpha val="20000"/>
                </a:srgbClr>
              </a:solidFill>
              <a:ln w="952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a:endParaRPr lang="en-US" sz="1477" b="1" i="0"/>
              </a:p>
            </p:txBody>
          </p:sp>
          <p:sp>
            <p:nvSpPr>
              <p:cNvPr id="45" name="椭圆 44"/>
              <p:cNvSpPr/>
              <p:nvPr/>
            </p:nvSpPr>
            <p:spPr bwMode="auto">
              <a:xfrm>
                <a:off x="1678732" y="5085184"/>
                <a:ext cx="535682" cy="535682"/>
              </a:xfrm>
              <a:prstGeom prst="ellipse">
                <a:avLst/>
              </a:prstGeom>
              <a:solidFill>
                <a:srgbClr val="FF0000">
                  <a:alpha val="20000"/>
                </a:srgbClr>
              </a:solidFill>
              <a:ln w="952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a:endParaRPr lang="en-US" sz="1477" b="1" i="0"/>
              </a:p>
            </p:txBody>
          </p:sp>
          <p:sp>
            <p:nvSpPr>
              <p:cNvPr id="46" name="椭圆 45"/>
              <p:cNvSpPr/>
              <p:nvPr/>
            </p:nvSpPr>
            <p:spPr bwMode="auto">
              <a:xfrm>
                <a:off x="1241586" y="5906732"/>
                <a:ext cx="535682" cy="535682"/>
              </a:xfrm>
              <a:prstGeom prst="ellipse">
                <a:avLst/>
              </a:prstGeom>
              <a:solidFill>
                <a:srgbClr val="FF0000">
                  <a:alpha val="20000"/>
                </a:srgbClr>
              </a:solidFill>
              <a:ln w="952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a:endParaRPr lang="en-US" sz="1477" b="1" i="0"/>
              </a:p>
            </p:txBody>
          </p:sp>
        </p:grpSp>
      </p:grpSp>
      <p:grpSp>
        <p:nvGrpSpPr>
          <p:cNvPr id="47" name="组合 46"/>
          <p:cNvGrpSpPr/>
          <p:nvPr/>
        </p:nvGrpSpPr>
        <p:grpSpPr>
          <a:xfrm>
            <a:off x="3966677" y="3645025"/>
            <a:ext cx="5570968" cy="656846"/>
            <a:chOff x="3914809" y="3941559"/>
            <a:chExt cx="6035216" cy="711577"/>
          </a:xfrm>
        </p:grpSpPr>
        <p:sp>
          <p:nvSpPr>
            <p:cNvPr id="48" name="文本框 47"/>
            <p:cNvSpPr txBox="1"/>
            <p:nvPr/>
          </p:nvSpPr>
          <p:spPr>
            <a:xfrm>
              <a:off x="6873426" y="3941559"/>
              <a:ext cx="3076599" cy="633501"/>
            </a:xfrm>
            <a:prstGeom prst="rect">
              <a:avLst/>
            </a:prstGeom>
            <a:noFill/>
          </p:spPr>
          <p:txBody>
            <a:bodyPr wrap="square" rtlCol="0">
              <a:spAutoFit/>
            </a:bodyPr>
            <a:lstStyle/>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Yellow Sea</a:t>
              </a:r>
              <a:r>
                <a:rPr lang="zh-CN" altLang="en-US" b="1" i="0" dirty="0">
                  <a:solidFill>
                    <a:srgbClr val="FF0000"/>
                  </a:solidFill>
                  <a:ea typeface="楷体" panose="02010609060101010101" pitchFamily="49" charset="-122"/>
                  <a:cs typeface="Times New Roman" panose="02020603050405020304" pitchFamily="18" charset="0"/>
                </a:rPr>
                <a:t>：</a:t>
              </a:r>
              <a:r>
                <a:rPr lang="en-US" altLang="zh-CN" b="1" i="0" dirty="0">
                  <a:solidFill>
                    <a:srgbClr val="0000FF"/>
                  </a:solidFill>
                  <a:ea typeface="楷体" panose="02010609060101010101" pitchFamily="49" charset="-122"/>
                  <a:cs typeface="Times New Roman" panose="02020603050405020304" pitchFamily="18" charset="0"/>
                </a:rPr>
                <a:t>rifted from Continental China</a:t>
              </a:r>
            </a:p>
          </p:txBody>
        </p:sp>
        <p:cxnSp>
          <p:nvCxnSpPr>
            <p:cNvPr id="49" name="直接连接符 48"/>
            <p:cNvCxnSpPr/>
            <p:nvPr/>
          </p:nvCxnSpPr>
          <p:spPr bwMode="auto">
            <a:xfrm>
              <a:off x="3914809" y="4653136"/>
              <a:ext cx="871297" cy="0"/>
            </a:xfrm>
            <a:prstGeom prst="line">
              <a:avLst/>
            </a:prstGeom>
            <a:ln w="57150" cap="flat" cmpd="sng" algn="ctr">
              <a:solidFill>
                <a:srgbClr val="0000FF">
                  <a:alpha val="50196"/>
                </a:srgbClr>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50" name="组合 49"/>
          <p:cNvGrpSpPr/>
          <p:nvPr/>
        </p:nvGrpSpPr>
        <p:grpSpPr>
          <a:xfrm>
            <a:off x="3994673" y="3835386"/>
            <a:ext cx="5469229" cy="997037"/>
            <a:chOff x="3914810" y="4097263"/>
            <a:chExt cx="5924998" cy="1080120"/>
          </a:xfrm>
        </p:grpSpPr>
        <p:sp>
          <p:nvSpPr>
            <p:cNvPr id="51" name="文本框 50"/>
            <p:cNvSpPr txBox="1"/>
            <p:nvPr/>
          </p:nvSpPr>
          <p:spPr>
            <a:xfrm>
              <a:off x="6834733" y="4203073"/>
              <a:ext cx="3005075" cy="900246"/>
            </a:xfrm>
            <a:prstGeom prst="rect">
              <a:avLst/>
            </a:prstGeom>
            <a:noFill/>
          </p:spPr>
          <p:txBody>
            <a:bodyPr wrap="square" rtlCol="0">
              <a:spAutoFit/>
            </a:bodyPr>
            <a:lstStyle/>
            <a:p>
              <a:pPr marL="316531" indent="-316531">
                <a:buFont typeface="Arial" panose="020B0604020202020204" pitchFamily="34" charset="0"/>
                <a:buChar char="•"/>
              </a:pPr>
              <a:endParaRPr lang="en-US" altLang="zh-CN" b="1" i="0" dirty="0">
                <a:solidFill>
                  <a:srgbClr val="FF0000"/>
                </a:solidFill>
                <a:ea typeface="楷体" panose="02010609060101010101" pitchFamily="49" charset="-122"/>
                <a:cs typeface="Times New Roman" panose="02020603050405020304" pitchFamily="18" charset="0"/>
              </a:endParaRPr>
            </a:p>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Yellow Sea</a:t>
              </a:r>
              <a:r>
                <a:rPr lang="zh-CN" altLang="en-US" b="1" i="0" dirty="0">
                  <a:solidFill>
                    <a:srgbClr val="FF0000"/>
                  </a:solidFill>
                  <a:ea typeface="楷体" panose="02010609060101010101" pitchFamily="49" charset="-122"/>
                  <a:cs typeface="Times New Roman" panose="02020603050405020304" pitchFamily="18" charset="0"/>
                </a:rPr>
                <a:t>：</a:t>
              </a:r>
              <a:r>
                <a:rPr lang="en-US" altLang="zh-CN" b="1" i="0" dirty="0">
                  <a:solidFill>
                    <a:srgbClr val="0000FF"/>
                  </a:solidFill>
                  <a:ea typeface="楷体" panose="02010609060101010101" pitchFamily="49" charset="-122"/>
                  <a:cs typeface="Times New Roman" panose="02020603050405020304" pitchFamily="18" charset="0"/>
                </a:rPr>
                <a:t>must be ocean crust</a:t>
              </a:r>
              <a:r>
                <a:rPr lang="zh-CN" altLang="en-US" b="1" i="0" dirty="0">
                  <a:solidFill>
                    <a:srgbClr val="0000FF"/>
                  </a:solidFill>
                  <a:ea typeface="楷体" panose="02010609060101010101" pitchFamily="49" charset="-122"/>
                  <a:cs typeface="Times New Roman" panose="02020603050405020304" pitchFamily="18" charset="0"/>
                </a:rPr>
                <a:t>？</a:t>
              </a:r>
              <a:endParaRPr lang="en-US" altLang="zh-CN" b="1" i="0" dirty="0">
                <a:solidFill>
                  <a:srgbClr val="0000FF"/>
                </a:solidFill>
                <a:ea typeface="楷体" panose="02010609060101010101" pitchFamily="49" charset="-122"/>
                <a:cs typeface="Times New Roman" panose="02020603050405020304" pitchFamily="18" charset="0"/>
              </a:endParaRPr>
            </a:p>
          </p:txBody>
        </p:sp>
        <p:sp>
          <p:nvSpPr>
            <p:cNvPr id="52" name="椭圆 51"/>
            <p:cNvSpPr/>
            <p:nvPr/>
          </p:nvSpPr>
          <p:spPr bwMode="auto">
            <a:xfrm>
              <a:off x="3914810" y="4097263"/>
              <a:ext cx="871296" cy="1080120"/>
            </a:xfrm>
            <a:prstGeom prst="ellipse">
              <a:avLst/>
            </a:prstGeom>
            <a:solidFill>
              <a:srgbClr val="0000FF">
                <a:alpha val="30196"/>
              </a:srgbClr>
            </a:solidFill>
            <a:ln w="9525"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defTabSz="844083"/>
              <a:endParaRPr lang="en-US" sz="1477" b="1" i="0"/>
            </a:p>
          </p:txBody>
        </p:sp>
      </p:grpSp>
      <p:sp>
        <p:nvSpPr>
          <p:cNvPr id="53" name="文本框 52"/>
          <p:cNvSpPr txBox="1"/>
          <p:nvPr/>
        </p:nvSpPr>
        <p:spPr>
          <a:xfrm>
            <a:off x="3385005" y="1624309"/>
            <a:ext cx="866904" cy="348109"/>
          </a:xfrm>
          <a:prstGeom prst="rect">
            <a:avLst/>
          </a:prstGeom>
          <a:solidFill>
            <a:schemeClr val="tx1"/>
          </a:solidFill>
          <a:ln w="19050">
            <a:noFill/>
          </a:ln>
        </p:spPr>
        <p:txBody>
          <a:bodyPr wrap="none" rtlCol="0">
            <a:spAutoFit/>
          </a:bodyPr>
          <a:lstStyle/>
          <a:p>
            <a:r>
              <a:rPr lang="en-US" altLang="zh-CN" sz="1662" b="1" i="0" dirty="0">
                <a:ln>
                  <a:solidFill>
                    <a:srgbClr val="33CC33"/>
                  </a:solidFill>
                </a:ln>
                <a:solidFill>
                  <a:srgbClr val="FFFF00"/>
                </a:solidFill>
                <a:effectLst>
                  <a:outerShdw blurRad="38100" dist="38100" dir="2700000" algn="tl">
                    <a:srgbClr val="000000">
                      <a:alpha val="43137"/>
                    </a:srgbClr>
                  </a:outerShdw>
                </a:effectLst>
                <a:ea typeface="楷体" panose="02010609060101010101" pitchFamily="49" charset="-122"/>
                <a:cs typeface="Times New Roman" panose="02020603050405020304" pitchFamily="18" charset="0"/>
              </a:rPr>
              <a:t>Present</a:t>
            </a:r>
            <a:endParaRPr lang="en-US" sz="1662" b="1" i="0" dirty="0">
              <a:ln>
                <a:solidFill>
                  <a:srgbClr val="33CC33"/>
                </a:solidFill>
              </a:ln>
              <a:solidFill>
                <a:srgbClr val="FFFF00"/>
              </a:solidFill>
              <a:effectLst>
                <a:outerShdw blurRad="38100" dist="38100" dir="2700000" algn="tl">
                  <a:srgbClr val="000000">
                    <a:alpha val="43137"/>
                  </a:srgbClr>
                </a:outerShdw>
              </a:effectLst>
              <a:ea typeface="楷体" panose="02010609060101010101" pitchFamily="49" charset="-122"/>
              <a:cs typeface="Times New Roman" panose="02020603050405020304" pitchFamily="18" charset="0"/>
            </a:endParaRPr>
          </a:p>
        </p:txBody>
      </p:sp>
      <p:grpSp>
        <p:nvGrpSpPr>
          <p:cNvPr id="54" name="组合 53"/>
          <p:cNvGrpSpPr/>
          <p:nvPr/>
        </p:nvGrpSpPr>
        <p:grpSpPr>
          <a:xfrm>
            <a:off x="6693384" y="4819241"/>
            <a:ext cx="2830093" cy="1531497"/>
            <a:chOff x="6840066" y="5458482"/>
            <a:chExt cx="2943879" cy="1659124"/>
          </a:xfrm>
        </p:grpSpPr>
        <p:sp>
          <p:nvSpPr>
            <p:cNvPr id="55" name="文本框 54"/>
            <p:cNvSpPr txBox="1"/>
            <p:nvPr/>
          </p:nvSpPr>
          <p:spPr>
            <a:xfrm>
              <a:off x="7799142" y="5458482"/>
              <a:ext cx="1200433" cy="469296"/>
            </a:xfrm>
            <a:prstGeom prst="rect">
              <a:avLst/>
            </a:prstGeom>
            <a:noFill/>
          </p:spPr>
          <p:txBody>
            <a:bodyPr wrap="none" rtlCol="0">
              <a:spAutoFit/>
            </a:bodyPr>
            <a:lstStyle/>
            <a:p>
              <a:pPr algn="ctr"/>
              <a:r>
                <a:rPr lang="en-US" altLang="zh-CN" sz="2215" b="1" i="0" dirty="0">
                  <a:solidFill>
                    <a:srgbClr val="0000FF"/>
                  </a:solidFill>
                  <a:ea typeface="楷体" panose="02010609060101010101" pitchFamily="49" charset="-122"/>
                  <a:cs typeface="Times New Roman" panose="02020603050405020304" pitchFamily="18" charset="0"/>
                </a:rPr>
                <a:t>Testing:</a:t>
              </a:r>
              <a:endParaRPr lang="en-US" sz="2215" b="1" i="0" dirty="0">
                <a:solidFill>
                  <a:srgbClr val="0000FF"/>
                </a:solidFill>
                <a:ea typeface="楷体" panose="02010609060101010101" pitchFamily="49" charset="-122"/>
                <a:cs typeface="Times New Roman" panose="02020603050405020304" pitchFamily="18" charset="0"/>
              </a:endParaRPr>
            </a:p>
          </p:txBody>
        </p:sp>
        <p:sp>
          <p:nvSpPr>
            <p:cNvPr id="56" name="文本框 55"/>
            <p:cNvSpPr txBox="1"/>
            <p:nvPr/>
          </p:nvSpPr>
          <p:spPr>
            <a:xfrm>
              <a:off x="6840066" y="5923552"/>
              <a:ext cx="2880320" cy="1166987"/>
            </a:xfrm>
            <a:prstGeom prst="rect">
              <a:avLst/>
            </a:prstGeom>
            <a:noFill/>
          </p:spPr>
          <p:txBody>
            <a:bodyPr wrap="square" rtlCol="0">
              <a:spAutoFit/>
            </a:bodyPr>
            <a:lstStyle/>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Petrology, stratigraphy, geochronology</a:t>
              </a:r>
            </a:p>
            <a:p>
              <a:pPr marL="316531" indent="-316531">
                <a:buFont typeface="Arial" panose="020B0604020202020204" pitchFamily="34" charset="0"/>
                <a:buChar char="•"/>
              </a:pPr>
              <a:endParaRPr lang="en-US" altLang="zh-CN" b="1" i="0" dirty="0">
                <a:solidFill>
                  <a:srgbClr val="FF0000"/>
                </a:solidFill>
                <a:ea typeface="楷体" panose="02010609060101010101" pitchFamily="49" charset="-122"/>
                <a:cs typeface="Times New Roman" panose="02020603050405020304" pitchFamily="18" charset="0"/>
              </a:endParaRPr>
            </a:p>
            <a:p>
              <a:pPr marL="316531" indent="-316531">
                <a:buFont typeface="Arial" panose="020B0604020202020204" pitchFamily="34" charset="0"/>
                <a:buChar char="•"/>
              </a:pPr>
              <a:endParaRPr lang="en-US" altLang="zh-CN" b="1" i="0" dirty="0">
                <a:solidFill>
                  <a:srgbClr val="FF0000"/>
                </a:solidFill>
                <a:ea typeface="楷体" panose="02010609060101010101" pitchFamily="49" charset="-122"/>
                <a:cs typeface="Times New Roman" panose="02020603050405020304" pitchFamily="18" charset="0"/>
              </a:endParaRPr>
            </a:p>
          </p:txBody>
        </p:sp>
        <p:sp>
          <p:nvSpPr>
            <p:cNvPr id="57" name="文本框 56"/>
            <p:cNvSpPr txBox="1"/>
            <p:nvPr/>
          </p:nvSpPr>
          <p:spPr>
            <a:xfrm>
              <a:off x="6840066" y="6484099"/>
              <a:ext cx="2943879" cy="633507"/>
            </a:xfrm>
            <a:prstGeom prst="rect">
              <a:avLst/>
            </a:prstGeom>
            <a:noFill/>
          </p:spPr>
          <p:txBody>
            <a:bodyPr wrap="square" rtlCol="0">
              <a:spAutoFit/>
            </a:bodyPr>
            <a:lstStyle/>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Yellow Sea geophysics</a:t>
              </a:r>
            </a:p>
            <a:p>
              <a:pPr marL="316531" indent="-316531">
                <a:buFont typeface="Arial" panose="020B0604020202020204" pitchFamily="34" charset="0"/>
                <a:buChar char="•"/>
              </a:pPr>
              <a:r>
                <a:rPr lang="en-US" altLang="zh-CN" b="1" i="0" dirty="0">
                  <a:solidFill>
                    <a:srgbClr val="FF0000"/>
                  </a:solidFill>
                  <a:ea typeface="楷体" panose="02010609060101010101" pitchFamily="49" charset="-122"/>
                  <a:cs typeface="Times New Roman" panose="02020603050405020304" pitchFamily="18" charset="0"/>
                </a:rPr>
                <a:t>Drilling </a:t>
              </a:r>
              <a:r>
                <a:rPr lang="en-US" altLang="zh-CN" b="1" i="0" dirty="0" err="1">
                  <a:solidFill>
                    <a:srgbClr val="FF0000"/>
                  </a:solidFill>
                  <a:ea typeface="楷体" panose="02010609060101010101" pitchFamily="49" charset="-122"/>
                  <a:cs typeface="Times New Roman" panose="02020603050405020304" pitchFamily="18" charset="0"/>
                </a:rPr>
                <a:t>st</a:t>
              </a:r>
              <a:r>
                <a:rPr lang="en-US" altLang="zh-CN" b="1" i="0" dirty="0">
                  <a:solidFill>
                    <a:srgbClr val="FF0000"/>
                  </a:solidFill>
                  <a:ea typeface="楷体" panose="02010609060101010101" pitchFamily="49" charset="-122"/>
                  <a:cs typeface="Times New Roman" panose="02020603050405020304" pitchFamily="18" charset="0"/>
                </a:rPr>
                <a:t> ideal sites!</a:t>
              </a:r>
            </a:p>
          </p:txBody>
        </p:sp>
      </p:grpSp>
      <p:sp>
        <p:nvSpPr>
          <p:cNvPr id="58" name="文本框 57"/>
          <p:cNvSpPr txBox="1"/>
          <p:nvPr/>
        </p:nvSpPr>
        <p:spPr>
          <a:xfrm>
            <a:off x="-15552" y="6546830"/>
            <a:ext cx="3389326" cy="338554"/>
          </a:xfrm>
          <a:prstGeom prst="rect">
            <a:avLst/>
          </a:prstGeom>
          <a:noFill/>
        </p:spPr>
        <p:txBody>
          <a:bodyPr wrap="none" rtlCol="0">
            <a:spAutoFit/>
          </a:bodyPr>
          <a:lstStyle/>
          <a:p>
            <a:r>
              <a:rPr lang="en-US" b="1" i="0" dirty="0">
                <a:ea typeface="楷体" panose="02010609060101010101" pitchFamily="49" charset="-122"/>
                <a:cs typeface="Times New Roman" panose="02020603050405020304" pitchFamily="18" charset="0"/>
              </a:rPr>
              <a:t>Tang </a:t>
            </a:r>
            <a:r>
              <a:rPr lang="en-US" altLang="zh-CN" b="1" i="0" dirty="0">
                <a:ea typeface="楷体" panose="02010609060101010101" pitchFamily="49" charset="-122"/>
                <a:cs typeface="Times New Roman" panose="02020603050405020304" pitchFamily="18" charset="0"/>
              </a:rPr>
              <a:t>et al</a:t>
            </a:r>
            <a:r>
              <a:rPr lang="zh-CN" altLang="en-US" b="1" i="0" dirty="0">
                <a:ea typeface="楷体" panose="02010609060101010101" pitchFamily="49" charset="-122"/>
                <a:cs typeface="Times New Roman" panose="02020603050405020304" pitchFamily="18" charset="0"/>
              </a:rPr>
              <a:t> </a:t>
            </a:r>
            <a:r>
              <a:rPr lang="en-US" altLang="zh-CN" b="1" i="0" dirty="0">
                <a:ea typeface="楷体" panose="02010609060101010101" pitchFamily="49" charset="-122"/>
                <a:cs typeface="Times New Roman" panose="02020603050405020304" pitchFamily="18" charset="0"/>
              </a:rPr>
              <a:t>(2016); </a:t>
            </a:r>
            <a:r>
              <a:rPr lang="en-US" b="1" i="0" dirty="0">
                <a:ea typeface="楷体" panose="02010609060101010101" pitchFamily="49" charset="-122"/>
                <a:cs typeface="Times New Roman" panose="02020603050405020304" pitchFamily="18" charset="0"/>
              </a:rPr>
              <a:t>Niu &amp; Tang (2016)</a:t>
            </a:r>
          </a:p>
        </p:txBody>
      </p:sp>
      <p:sp>
        <p:nvSpPr>
          <p:cNvPr id="28" name="矩形 27">
            <a:extLst>
              <a:ext uri="{FF2B5EF4-FFF2-40B4-BE49-F238E27FC236}">
                <a16:creationId xmlns:a16="http://schemas.microsoft.com/office/drawing/2014/main" xmlns="" id="{D9FC90B8-8299-4A53-8E08-1A62F358DE3F}"/>
              </a:ext>
            </a:extLst>
          </p:cNvPr>
          <p:cNvSpPr/>
          <p:nvPr/>
        </p:nvSpPr>
        <p:spPr>
          <a:xfrm>
            <a:off x="694737" y="433859"/>
            <a:ext cx="4557017" cy="646331"/>
          </a:xfrm>
          <a:prstGeom prst="rect">
            <a:avLst/>
          </a:prstGeom>
        </p:spPr>
        <p:txBody>
          <a:bodyPr wrap="none">
            <a:spAutoFit/>
          </a:bodyPr>
          <a:lstStyle/>
          <a:p>
            <a:pPr marL="0" indent="0">
              <a:lnSpc>
                <a:spcPct val="150000"/>
              </a:lnSpc>
              <a:buNone/>
            </a:pPr>
            <a:r>
              <a:rPr lang="en-US" altLang="zh-CN" sz="2400" b="1" i="0" dirty="0">
                <a:solidFill>
                  <a:srgbClr val="FF0000"/>
                </a:solidFill>
                <a:ea typeface="楷体" panose="02010609060101010101" pitchFamily="49" charset="-122"/>
                <a:cs typeface="Times New Roman" panose="02020603050405020304" pitchFamily="18" charset="0"/>
              </a:rPr>
              <a:t>Possible origin of the Yellow Sea?</a:t>
            </a:r>
            <a:endParaRPr kumimoji="1" lang="zh-CN" altLang="en-US" sz="24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4946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344488" y="260648"/>
            <a:ext cx="9196974" cy="6408712"/>
          </a:xfrm>
          <a:prstGeom prst="rect">
            <a:avLst/>
          </a:prstGeom>
        </p:spPr>
      </p:pic>
      <p:sp>
        <p:nvSpPr>
          <p:cNvPr id="3" name="矩形 2"/>
          <p:cNvSpPr/>
          <p:nvPr/>
        </p:nvSpPr>
        <p:spPr>
          <a:xfrm>
            <a:off x="-15552" y="-6892"/>
            <a:ext cx="5256584" cy="6894195"/>
          </a:xfrm>
          <a:prstGeom prst="rect">
            <a:avLst/>
          </a:prstGeom>
          <a:solidFill>
            <a:schemeClr val="tx1"/>
          </a:solidFill>
        </p:spPr>
        <p:txBody>
          <a:bodyPr wrap="square">
            <a:spAutoFit/>
          </a:bodyPr>
          <a:lstStyle/>
          <a:p>
            <a:pPr marL="0" indent="0" algn="ctr">
              <a:lnSpc>
                <a:spcPct val="150000"/>
              </a:lnSpc>
              <a:buNone/>
            </a:pPr>
            <a:r>
              <a:rPr lang="en-US" altLang="zh-CN" sz="2800" b="1" i="0" dirty="0">
                <a:solidFill>
                  <a:srgbClr val="FFFF00"/>
                </a:solidFill>
                <a:ea typeface="楷体" panose="02010609060101010101" pitchFamily="49" charset="-122"/>
                <a:cs typeface="Times New Roman" panose="02020603050405020304" pitchFamily="18" charset="0"/>
              </a:rPr>
              <a:t>Yellow Sea:</a:t>
            </a:r>
          </a:p>
          <a:p>
            <a:pPr marL="0" indent="0">
              <a:lnSpc>
                <a:spcPct val="150000"/>
              </a:lnSpc>
              <a:buNone/>
            </a:pP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lgn="just">
              <a:buFont typeface="Arial" panose="020B0604020202020204" pitchFamily="34" charset="0"/>
              <a:buChar char="•"/>
            </a:pPr>
            <a:r>
              <a:rPr lang="en-US" altLang="zh-CN" sz="2000" b="1" i="0" dirty="0">
                <a:solidFill>
                  <a:schemeClr val="bg1"/>
                </a:solidFill>
                <a:ea typeface="楷体" panose="02010609060101010101" pitchFamily="49" charset="-122"/>
                <a:cs typeface="Times New Roman" panose="02020603050405020304" pitchFamily="18" charset="0"/>
              </a:rPr>
              <a:t>Continental rifted basin: </a:t>
            </a:r>
            <a:r>
              <a:rPr lang="en-US" altLang="zh-CN" sz="2000" b="1" i="0" dirty="0">
                <a:solidFill>
                  <a:srgbClr val="66FFFF"/>
                </a:solidFill>
                <a:ea typeface="楷体" panose="02010609060101010101" pitchFamily="49" charset="-122"/>
                <a:cs typeface="Times New Roman" panose="02020603050405020304" pitchFamily="18" charset="0"/>
              </a:rPr>
              <a:t>rifting &amp; seafloor spreading; a “back-arc” basin, together with the opening of the Sea of Japan, </a:t>
            </a:r>
            <a:r>
              <a:rPr lang="en-US" altLang="zh-CN" sz="2000" b="1" i="0" dirty="0">
                <a:solidFill>
                  <a:srgbClr val="FFFF00"/>
                </a:solidFill>
                <a:ea typeface="楷体" panose="02010609060101010101" pitchFamily="49" charset="-122"/>
                <a:cs typeface="Times New Roman" panose="02020603050405020304" pitchFamily="18" charset="0"/>
              </a:rPr>
              <a:t>a response to Pacific plate subduction </a:t>
            </a:r>
            <a:r>
              <a:rPr lang="en-US" altLang="zh-CN" sz="2000" b="1" i="0" dirty="0">
                <a:solidFill>
                  <a:schemeClr val="bg1"/>
                </a:solidFill>
                <a:ea typeface="楷体" panose="02010609060101010101" pitchFamily="49" charset="-122"/>
                <a:cs typeface="Times New Roman" panose="02020603050405020304" pitchFamily="18" charset="0"/>
              </a:rPr>
              <a:t>at ~ 30 Ma</a:t>
            </a:r>
            <a:r>
              <a:rPr lang="en-US" altLang="zh-CN" sz="2000" b="1" i="0" dirty="0">
                <a:solidFill>
                  <a:srgbClr val="FFFF00"/>
                </a:solidFill>
                <a:ea typeface="楷体" panose="02010609060101010101" pitchFamily="49" charset="-122"/>
                <a:cs typeface="Times New Roman" panose="02020603050405020304" pitchFamily="18" charset="0"/>
              </a:rPr>
              <a:t> (?)</a:t>
            </a:r>
          </a:p>
          <a:p>
            <a:pPr marL="342900" indent="-342900">
              <a:buFont typeface="Arial" panose="020B0604020202020204" pitchFamily="34" charset="0"/>
              <a:buChar char="•"/>
            </a:pP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r>
              <a:rPr lang="en-US" altLang="zh-CN" sz="2000" b="1" i="0" dirty="0">
                <a:solidFill>
                  <a:schemeClr val="bg1"/>
                </a:solidFill>
                <a:ea typeface="楷体" panose="02010609060101010101" pitchFamily="49" charset="-122"/>
                <a:cs typeface="Times New Roman" panose="02020603050405020304" pitchFamily="18" charset="0"/>
              </a:rPr>
              <a:t>Arrival of the Philippine plate </a:t>
            </a:r>
            <a:r>
              <a:rPr lang="en-US" altLang="zh-CN" sz="2000" b="1" i="0" dirty="0">
                <a:solidFill>
                  <a:schemeClr val="bg1"/>
                </a:solidFill>
                <a:ea typeface="楷体" panose="02010609060101010101" pitchFamily="49" charset="-122"/>
                <a:cs typeface="Times New Roman" panose="02020603050405020304" pitchFamily="18" charset="0"/>
                <a:sym typeface="Symbol" panose="05050102010706020507" pitchFamily="18" charset="2"/>
              </a:rPr>
              <a:t></a:t>
            </a:r>
            <a:r>
              <a:rPr lang="en-US" altLang="zh-CN" sz="2000" b="1" i="0" dirty="0">
                <a:solidFill>
                  <a:schemeClr val="bg1"/>
                </a:solidFill>
                <a:ea typeface="楷体" panose="02010609060101010101" pitchFamily="49" charset="-122"/>
                <a:cs typeface="Times New Roman" panose="02020603050405020304" pitchFamily="18" charset="0"/>
              </a:rPr>
              <a:t>SW Japan migration towards SE</a:t>
            </a:r>
            <a:r>
              <a:rPr lang="en-US" altLang="zh-CN" sz="2000" b="1" i="0" dirty="0">
                <a:solidFill>
                  <a:srgbClr val="FFFF00"/>
                </a:solidFill>
                <a:ea typeface="楷体" panose="02010609060101010101" pitchFamily="49" charset="-122"/>
                <a:cs typeface="Times New Roman" panose="02020603050405020304" pitchFamily="18" charset="0"/>
              </a:rPr>
              <a:t>; Seafloor spreading ceased </a:t>
            </a:r>
            <a:r>
              <a:rPr lang="en-US" altLang="zh-CN" sz="2000" b="1" i="0" dirty="0">
                <a:solidFill>
                  <a:schemeClr val="bg1"/>
                </a:solidFill>
                <a:ea typeface="楷体" panose="02010609060101010101" pitchFamily="49" charset="-122"/>
                <a:cs typeface="Times New Roman" panose="02020603050405020304" pitchFamily="18" charset="0"/>
              </a:rPr>
              <a:t>~ 16 Ma (?)</a:t>
            </a: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endParaRPr lang="en-US" altLang="zh-CN" sz="2000" b="1" i="0" dirty="0">
              <a:solidFill>
                <a:schemeClr val="bg1"/>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endParaRPr lang="en-US" altLang="zh-CN" sz="2000" b="1" i="0" dirty="0">
              <a:solidFill>
                <a:schemeClr val="bg1"/>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r>
              <a:rPr lang="en-US" altLang="zh-CN" sz="2000" b="1" i="0" dirty="0">
                <a:solidFill>
                  <a:srgbClr val="66FFFF"/>
                </a:solidFill>
                <a:ea typeface="楷体" panose="02010609060101010101" pitchFamily="49" charset="-122"/>
                <a:cs typeface="Times New Roman" panose="02020603050405020304" pitchFamily="18" charset="0"/>
              </a:rPr>
              <a:t>There must be basaltic ocean crust (?)</a:t>
            </a: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endParaRPr lang="en-US" altLang="zh-CN" sz="2000" b="1" i="0" dirty="0">
              <a:solidFill>
                <a:srgbClr val="FFFF00"/>
              </a:solidFill>
              <a:ea typeface="楷体" panose="02010609060101010101" pitchFamily="49" charset="-122"/>
              <a:cs typeface="Times New Roman" panose="02020603050405020304" pitchFamily="18" charset="0"/>
            </a:endParaRPr>
          </a:p>
          <a:p>
            <a:pPr marL="342900" indent="-342900">
              <a:buFont typeface="Arial" panose="020B0604020202020204" pitchFamily="34" charset="0"/>
              <a:buChar char="•"/>
            </a:pPr>
            <a:r>
              <a:rPr lang="en-US" altLang="zh-CN" sz="2000" b="1" i="0" dirty="0">
                <a:solidFill>
                  <a:schemeClr val="bg1"/>
                </a:solidFill>
                <a:ea typeface="楷体" panose="02010609060101010101" pitchFamily="49" charset="-122"/>
                <a:cs typeface="Times New Roman" panose="02020603050405020304" pitchFamily="18" charset="0"/>
              </a:rPr>
              <a:t>Pre-Cenozoic fragments</a:t>
            </a:r>
            <a:r>
              <a:rPr lang="zh-CN" altLang="en-US" sz="2000" b="1" i="0" dirty="0">
                <a:solidFill>
                  <a:schemeClr val="bg1"/>
                </a:solidFill>
                <a:ea typeface="楷体" panose="02010609060101010101" pitchFamily="49" charset="-122"/>
                <a:cs typeface="Times New Roman" panose="02020603050405020304" pitchFamily="18" charset="0"/>
              </a:rPr>
              <a:t> </a:t>
            </a:r>
            <a:r>
              <a:rPr lang="en-US" altLang="zh-CN" sz="2000" b="1" i="0" dirty="0">
                <a:solidFill>
                  <a:schemeClr val="bg1"/>
                </a:solidFill>
                <a:ea typeface="楷体" panose="02010609060101010101" pitchFamily="49" charset="-122"/>
                <a:cs typeface="Times New Roman" panose="02020603050405020304" pitchFamily="18" charset="0"/>
              </a:rPr>
              <a:t>may be trapped, but unlikely to be significant</a:t>
            </a:r>
            <a:r>
              <a:rPr lang="zh-CN" altLang="en-US" sz="2000" b="1" i="0" dirty="0">
                <a:solidFill>
                  <a:srgbClr val="FFFF00"/>
                </a:solidFill>
                <a:ea typeface="楷体" panose="02010609060101010101" pitchFamily="49" charset="-122"/>
                <a:cs typeface="Times New Roman" panose="02020603050405020304" pitchFamily="18" charset="0"/>
              </a:rPr>
              <a:t>！</a:t>
            </a:r>
            <a:endParaRPr kumimoji="1" lang="en-US" altLang="zh-CN" sz="2000" b="1" i="0" dirty="0">
              <a:solidFill>
                <a:srgbClr val="FFFF00"/>
              </a:solidFill>
              <a:ea typeface="楷体" panose="02010609060101010101" pitchFamily="49" charset="-122"/>
              <a:cs typeface="Times New Roman" panose="02020603050405020304" pitchFamily="18" charset="0"/>
            </a:endParaRPr>
          </a:p>
          <a:p>
            <a:pPr marL="0" indent="0">
              <a:lnSpc>
                <a:spcPct val="150000"/>
              </a:lnSpc>
              <a:buNone/>
            </a:pPr>
            <a:endParaRPr kumimoji="1" lang="zh-CN" altLang="en-US" sz="2000" b="1" i="0" dirty="0">
              <a:solidFill>
                <a:srgbClr val="FFFF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930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424608" y="1100285"/>
            <a:ext cx="6966173" cy="5137027"/>
          </a:xfrm>
          <a:prstGeom prst="rect">
            <a:avLst/>
          </a:prstGeom>
        </p:spPr>
      </p:pic>
      <p:sp>
        <p:nvSpPr>
          <p:cNvPr id="6" name="文本框 5"/>
          <p:cNvSpPr txBox="1"/>
          <p:nvPr/>
        </p:nvSpPr>
        <p:spPr>
          <a:xfrm>
            <a:off x="-15552" y="6381328"/>
            <a:ext cx="5410264" cy="461665"/>
          </a:xfrm>
          <a:prstGeom prst="rect">
            <a:avLst/>
          </a:prstGeom>
          <a:noFill/>
        </p:spPr>
        <p:txBody>
          <a:bodyPr wrap="none" rtlCol="0">
            <a:spAutoFit/>
          </a:bodyPr>
          <a:lstStyle/>
          <a:p>
            <a:r>
              <a:rPr lang="en-US" sz="2400" b="1" i="0" dirty="0">
                <a:ea typeface="楷体" panose="02010609060101010101" pitchFamily="49" charset="-122"/>
                <a:cs typeface="Times New Roman" panose="02020603050405020304" pitchFamily="18" charset="0"/>
              </a:rPr>
              <a:t>Niu &amp; Tang (2016)</a:t>
            </a:r>
            <a:r>
              <a:rPr lang="en-US" altLang="zh-CN" sz="2400" b="1" i="0" dirty="0">
                <a:solidFill>
                  <a:srgbClr val="FF0000"/>
                </a:solidFill>
                <a:ea typeface="楷体" panose="02010609060101010101" pitchFamily="49" charset="-122"/>
                <a:cs typeface="Times New Roman" panose="02020603050405020304" pitchFamily="18" charset="0"/>
              </a:rPr>
              <a:t>《Science Bulletin》</a:t>
            </a:r>
            <a:endParaRPr lang="en-US" sz="2400" b="1" i="0" dirty="0">
              <a:solidFill>
                <a:srgbClr val="FF0000"/>
              </a:solidFill>
              <a:ea typeface="楷体" panose="02010609060101010101" pitchFamily="49" charset="-122"/>
              <a:cs typeface="Times New Roman" panose="02020603050405020304" pitchFamily="18" charset="0"/>
            </a:endParaRPr>
          </a:p>
        </p:txBody>
      </p:sp>
      <p:sp>
        <p:nvSpPr>
          <p:cNvPr id="7" name="矩形 6">
            <a:extLst>
              <a:ext uri="{FF2B5EF4-FFF2-40B4-BE49-F238E27FC236}">
                <a16:creationId xmlns:a16="http://schemas.microsoft.com/office/drawing/2014/main" xmlns="" id="{62DE7F61-FB58-4286-9865-D1E0913DFBE2}"/>
              </a:ext>
            </a:extLst>
          </p:cNvPr>
          <p:cNvSpPr/>
          <p:nvPr/>
        </p:nvSpPr>
        <p:spPr>
          <a:xfrm>
            <a:off x="694737" y="433859"/>
            <a:ext cx="4557017" cy="646331"/>
          </a:xfrm>
          <a:prstGeom prst="rect">
            <a:avLst/>
          </a:prstGeom>
        </p:spPr>
        <p:txBody>
          <a:bodyPr wrap="none">
            <a:spAutoFit/>
          </a:bodyPr>
          <a:lstStyle/>
          <a:p>
            <a:pPr marL="0" indent="0">
              <a:lnSpc>
                <a:spcPct val="150000"/>
              </a:lnSpc>
              <a:buNone/>
            </a:pPr>
            <a:r>
              <a:rPr lang="en-US" altLang="zh-CN" sz="2400" b="1" i="0" dirty="0">
                <a:solidFill>
                  <a:srgbClr val="FF0000"/>
                </a:solidFill>
                <a:ea typeface="楷体" panose="02010609060101010101" pitchFamily="49" charset="-122"/>
                <a:cs typeface="Times New Roman" panose="02020603050405020304" pitchFamily="18" charset="0"/>
              </a:rPr>
              <a:t>Possible origin of the Yellow Sea?</a:t>
            </a:r>
            <a:endParaRPr kumimoji="1" lang="zh-CN" altLang="en-US" sz="24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67775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783CF9F0-2A6D-46F7-BB25-6A9653E03822}"/>
              </a:ext>
            </a:extLst>
          </p:cNvPr>
          <p:cNvGrpSpPr/>
          <p:nvPr/>
        </p:nvGrpSpPr>
        <p:grpSpPr>
          <a:xfrm>
            <a:off x="488504" y="189361"/>
            <a:ext cx="8928992" cy="6000186"/>
            <a:chOff x="1135979" y="1571861"/>
            <a:chExt cx="6976427" cy="5074457"/>
          </a:xfrm>
        </p:grpSpPr>
        <p:grpSp>
          <p:nvGrpSpPr>
            <p:cNvPr id="6" name="组合 5">
              <a:extLst>
                <a:ext uri="{FF2B5EF4-FFF2-40B4-BE49-F238E27FC236}">
                  <a16:creationId xmlns:a16="http://schemas.microsoft.com/office/drawing/2014/main" xmlns="" id="{D5B38B74-2F34-411E-9B51-B489E4F5A2A8}"/>
                </a:ext>
              </a:extLst>
            </p:cNvPr>
            <p:cNvGrpSpPr/>
            <p:nvPr/>
          </p:nvGrpSpPr>
          <p:grpSpPr>
            <a:xfrm>
              <a:off x="1135979" y="1571861"/>
              <a:ext cx="6976427" cy="5074457"/>
              <a:chOff x="-101600" y="3047"/>
              <a:chExt cx="9428464" cy="6858000"/>
            </a:xfrm>
          </p:grpSpPr>
          <p:pic>
            <p:nvPicPr>
              <p:cNvPr id="8" name="图片 7">
                <a:extLst>
                  <a:ext uri="{FF2B5EF4-FFF2-40B4-BE49-F238E27FC236}">
                    <a16:creationId xmlns:a16="http://schemas.microsoft.com/office/drawing/2014/main" xmlns="" id="{381BFC1A-8BB1-48AC-AD5D-01B40B46D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3047"/>
                <a:ext cx="9428464" cy="6858000"/>
              </a:xfrm>
              <a:prstGeom prst="rect">
                <a:avLst/>
              </a:prstGeom>
            </p:spPr>
          </p:pic>
          <p:sp>
            <p:nvSpPr>
              <p:cNvPr id="9" name="任意多边形: 形状 8">
                <a:extLst>
                  <a:ext uri="{FF2B5EF4-FFF2-40B4-BE49-F238E27FC236}">
                    <a16:creationId xmlns:a16="http://schemas.microsoft.com/office/drawing/2014/main" xmlns="" id="{24E01C86-70FA-45CE-8C2B-4CB3C5FB1A87}"/>
                  </a:ext>
                </a:extLst>
              </p:cNvPr>
              <p:cNvSpPr/>
              <p:nvPr/>
            </p:nvSpPr>
            <p:spPr>
              <a:xfrm>
                <a:off x="4236177" y="3047961"/>
                <a:ext cx="1220933" cy="946223"/>
              </a:xfrm>
              <a:custGeom>
                <a:avLst/>
                <a:gdLst>
                  <a:gd name="connsiteX0" fmla="*/ 235670 w 1131217"/>
                  <a:gd name="connsiteY0" fmla="*/ 9427 h 876693"/>
                  <a:gd name="connsiteX1" fmla="*/ 235670 w 1131217"/>
                  <a:gd name="connsiteY1" fmla="*/ 9427 h 876693"/>
                  <a:gd name="connsiteX2" fmla="*/ 329938 w 1131217"/>
                  <a:gd name="connsiteY2" fmla="*/ 0 h 876693"/>
                  <a:gd name="connsiteX3" fmla="*/ 358219 w 1131217"/>
                  <a:gd name="connsiteY3" fmla="*/ 9427 h 876693"/>
                  <a:gd name="connsiteX4" fmla="*/ 433633 w 1131217"/>
                  <a:gd name="connsiteY4" fmla="*/ 28281 h 876693"/>
                  <a:gd name="connsiteX5" fmla="*/ 527901 w 1131217"/>
                  <a:gd name="connsiteY5" fmla="*/ 47134 h 876693"/>
                  <a:gd name="connsiteX6" fmla="*/ 556182 w 1131217"/>
                  <a:gd name="connsiteY6" fmla="*/ 94268 h 876693"/>
                  <a:gd name="connsiteX7" fmla="*/ 678730 w 1131217"/>
                  <a:gd name="connsiteY7" fmla="*/ 160256 h 876693"/>
                  <a:gd name="connsiteX8" fmla="*/ 942681 w 1131217"/>
                  <a:gd name="connsiteY8" fmla="*/ 226244 h 876693"/>
                  <a:gd name="connsiteX9" fmla="*/ 1131217 w 1131217"/>
                  <a:gd name="connsiteY9" fmla="*/ 339365 h 876693"/>
                  <a:gd name="connsiteX10" fmla="*/ 1074656 w 1131217"/>
                  <a:gd name="connsiteY10" fmla="*/ 631596 h 876693"/>
                  <a:gd name="connsiteX11" fmla="*/ 1018095 w 1131217"/>
                  <a:gd name="connsiteY11" fmla="*/ 801279 h 876693"/>
                  <a:gd name="connsiteX12" fmla="*/ 725864 w 1131217"/>
                  <a:gd name="connsiteY12" fmla="*/ 876693 h 876693"/>
                  <a:gd name="connsiteX13" fmla="*/ 471340 w 1131217"/>
                  <a:gd name="connsiteY13" fmla="*/ 716437 h 876693"/>
                  <a:gd name="connsiteX14" fmla="*/ 282804 w 1131217"/>
                  <a:gd name="connsiteY14" fmla="*/ 490194 h 876693"/>
                  <a:gd name="connsiteX15" fmla="*/ 0 w 1131217"/>
                  <a:gd name="connsiteY15" fmla="*/ 377073 h 876693"/>
                  <a:gd name="connsiteX16" fmla="*/ 0 w 1131217"/>
                  <a:gd name="connsiteY16" fmla="*/ 141402 h 876693"/>
                  <a:gd name="connsiteX17" fmla="*/ 235670 w 1131217"/>
                  <a:gd name="connsiteY17" fmla="*/ 9427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31217" h="876693">
                    <a:moveTo>
                      <a:pt x="235670" y="9427"/>
                    </a:moveTo>
                    <a:lnTo>
                      <a:pt x="235670" y="9427"/>
                    </a:lnTo>
                    <a:cubicBezTo>
                      <a:pt x="267093" y="6285"/>
                      <a:pt x="298359" y="0"/>
                      <a:pt x="329938" y="0"/>
                    </a:cubicBezTo>
                    <a:cubicBezTo>
                      <a:pt x="339875" y="0"/>
                      <a:pt x="348632" y="6812"/>
                      <a:pt x="358219" y="9427"/>
                    </a:cubicBezTo>
                    <a:cubicBezTo>
                      <a:pt x="383218" y="16245"/>
                      <a:pt x="408224" y="23199"/>
                      <a:pt x="433633" y="28281"/>
                    </a:cubicBezTo>
                    <a:lnTo>
                      <a:pt x="527901" y="47134"/>
                    </a:lnTo>
                    <a:cubicBezTo>
                      <a:pt x="550652" y="81261"/>
                      <a:pt x="541688" y="65281"/>
                      <a:pt x="556182" y="94268"/>
                    </a:cubicBezTo>
                    <a:lnTo>
                      <a:pt x="678730" y="160256"/>
                    </a:lnTo>
                    <a:lnTo>
                      <a:pt x="942681" y="226244"/>
                    </a:lnTo>
                    <a:lnTo>
                      <a:pt x="1131217" y="339365"/>
                    </a:lnTo>
                    <a:lnTo>
                      <a:pt x="1074656" y="631596"/>
                    </a:lnTo>
                    <a:lnTo>
                      <a:pt x="1018095" y="801279"/>
                    </a:lnTo>
                    <a:lnTo>
                      <a:pt x="725864" y="876693"/>
                    </a:lnTo>
                    <a:lnTo>
                      <a:pt x="471340" y="716437"/>
                    </a:lnTo>
                    <a:lnTo>
                      <a:pt x="282804" y="490194"/>
                    </a:lnTo>
                    <a:lnTo>
                      <a:pt x="0" y="377073"/>
                    </a:lnTo>
                    <a:lnTo>
                      <a:pt x="0" y="141402"/>
                    </a:lnTo>
                    <a:lnTo>
                      <a:pt x="235670" y="9427"/>
                    </a:lnTo>
                    <a:close/>
                  </a:path>
                </a:pathLst>
              </a:cu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0" name="任意多边形: 形状 9">
                <a:extLst>
                  <a:ext uri="{FF2B5EF4-FFF2-40B4-BE49-F238E27FC236}">
                    <a16:creationId xmlns:a16="http://schemas.microsoft.com/office/drawing/2014/main" xmlns="" id="{0686B4CE-065B-4503-BF8B-E9106B361BD2}"/>
                  </a:ext>
                </a:extLst>
              </p:cNvPr>
              <p:cNvSpPr/>
              <p:nvPr/>
            </p:nvSpPr>
            <p:spPr>
              <a:xfrm>
                <a:off x="2852454" y="2193309"/>
                <a:ext cx="2279074" cy="1027618"/>
              </a:xfrm>
              <a:custGeom>
                <a:avLst/>
                <a:gdLst>
                  <a:gd name="connsiteX0" fmla="*/ 0 w 2111604"/>
                  <a:gd name="connsiteY0" fmla="*/ 377072 h 952107"/>
                  <a:gd name="connsiteX1" fmla="*/ 584462 w 2111604"/>
                  <a:gd name="connsiteY1" fmla="*/ 0 h 952107"/>
                  <a:gd name="connsiteX2" fmla="*/ 2111604 w 2111604"/>
                  <a:gd name="connsiteY2" fmla="*/ 697583 h 952107"/>
                  <a:gd name="connsiteX3" fmla="*/ 2064470 w 2111604"/>
                  <a:gd name="connsiteY3" fmla="*/ 952107 h 952107"/>
                  <a:gd name="connsiteX4" fmla="*/ 1517715 w 2111604"/>
                  <a:gd name="connsiteY4" fmla="*/ 763571 h 952107"/>
                  <a:gd name="connsiteX5" fmla="*/ 1414021 w 2111604"/>
                  <a:gd name="connsiteY5" fmla="*/ 886119 h 952107"/>
                  <a:gd name="connsiteX6" fmla="*/ 1055802 w 2111604"/>
                  <a:gd name="connsiteY6" fmla="*/ 914400 h 952107"/>
                  <a:gd name="connsiteX7" fmla="*/ 716437 w 2111604"/>
                  <a:gd name="connsiteY7" fmla="*/ 641022 h 952107"/>
                  <a:gd name="connsiteX8" fmla="*/ 575035 w 2111604"/>
                  <a:gd name="connsiteY8" fmla="*/ 754144 h 952107"/>
                  <a:gd name="connsiteX9" fmla="*/ 386499 w 2111604"/>
                  <a:gd name="connsiteY9" fmla="*/ 622169 h 952107"/>
                  <a:gd name="connsiteX10" fmla="*/ 188536 w 2111604"/>
                  <a:gd name="connsiteY10" fmla="*/ 518474 h 952107"/>
                  <a:gd name="connsiteX11" fmla="*/ 28280 w 2111604"/>
                  <a:gd name="connsiteY11" fmla="*/ 518474 h 952107"/>
                  <a:gd name="connsiteX12" fmla="*/ 0 w 2111604"/>
                  <a:gd name="connsiteY12" fmla="*/ 377072 h 9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1604" h="952107">
                    <a:moveTo>
                      <a:pt x="0" y="377072"/>
                    </a:moveTo>
                    <a:lnTo>
                      <a:pt x="584462" y="0"/>
                    </a:lnTo>
                    <a:lnTo>
                      <a:pt x="2111604" y="697583"/>
                    </a:lnTo>
                    <a:lnTo>
                      <a:pt x="2064470" y="952107"/>
                    </a:lnTo>
                    <a:lnTo>
                      <a:pt x="1517715" y="763571"/>
                    </a:lnTo>
                    <a:lnTo>
                      <a:pt x="1414021" y="886119"/>
                    </a:lnTo>
                    <a:lnTo>
                      <a:pt x="1055802" y="914400"/>
                    </a:lnTo>
                    <a:lnTo>
                      <a:pt x="716437" y="641022"/>
                    </a:lnTo>
                    <a:lnTo>
                      <a:pt x="575035" y="754144"/>
                    </a:lnTo>
                    <a:lnTo>
                      <a:pt x="386499" y="622169"/>
                    </a:lnTo>
                    <a:lnTo>
                      <a:pt x="188536" y="518474"/>
                    </a:lnTo>
                    <a:lnTo>
                      <a:pt x="28280" y="518474"/>
                    </a:lnTo>
                    <a:lnTo>
                      <a:pt x="0" y="377072"/>
                    </a:lnTo>
                    <a:close/>
                  </a:path>
                </a:pathLst>
              </a:custGeom>
              <a:solidFill>
                <a:srgbClr val="FFFF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11" name="任意多边形: 形状 10">
                <a:extLst>
                  <a:ext uri="{FF2B5EF4-FFF2-40B4-BE49-F238E27FC236}">
                    <a16:creationId xmlns:a16="http://schemas.microsoft.com/office/drawing/2014/main" xmlns="" id="{5C0EE05C-4621-4AD8-A97E-F72F484875CF}"/>
                  </a:ext>
                </a:extLst>
              </p:cNvPr>
              <p:cNvSpPr/>
              <p:nvPr/>
            </p:nvSpPr>
            <p:spPr>
              <a:xfrm>
                <a:off x="461461" y="2061041"/>
                <a:ext cx="1129363" cy="1007270"/>
              </a:xfrm>
              <a:custGeom>
                <a:avLst/>
                <a:gdLst>
                  <a:gd name="connsiteX0" fmla="*/ 320511 w 1046375"/>
                  <a:gd name="connsiteY0" fmla="*/ 94268 h 933254"/>
                  <a:gd name="connsiteX1" fmla="*/ 320511 w 1046375"/>
                  <a:gd name="connsiteY1" fmla="*/ 263951 h 933254"/>
                  <a:gd name="connsiteX2" fmla="*/ 377072 w 1046375"/>
                  <a:gd name="connsiteY2" fmla="*/ 424206 h 933254"/>
                  <a:gd name="connsiteX3" fmla="*/ 480767 w 1046375"/>
                  <a:gd name="connsiteY3" fmla="*/ 556182 h 933254"/>
                  <a:gd name="connsiteX4" fmla="*/ 678730 w 1046375"/>
                  <a:gd name="connsiteY4" fmla="*/ 669303 h 933254"/>
                  <a:gd name="connsiteX5" fmla="*/ 999241 w 1046375"/>
                  <a:gd name="connsiteY5" fmla="*/ 641023 h 933254"/>
                  <a:gd name="connsiteX6" fmla="*/ 1046375 w 1046375"/>
                  <a:gd name="connsiteY6" fmla="*/ 782425 h 933254"/>
                  <a:gd name="connsiteX7" fmla="*/ 933254 w 1046375"/>
                  <a:gd name="connsiteY7" fmla="*/ 904973 h 933254"/>
                  <a:gd name="connsiteX8" fmla="*/ 669303 w 1046375"/>
                  <a:gd name="connsiteY8" fmla="*/ 933254 h 933254"/>
                  <a:gd name="connsiteX9" fmla="*/ 471340 w 1046375"/>
                  <a:gd name="connsiteY9" fmla="*/ 886120 h 933254"/>
                  <a:gd name="connsiteX10" fmla="*/ 216816 w 1046375"/>
                  <a:gd name="connsiteY10" fmla="*/ 744718 h 933254"/>
                  <a:gd name="connsiteX11" fmla="*/ 0 w 1046375"/>
                  <a:gd name="connsiteY11" fmla="*/ 631596 h 933254"/>
                  <a:gd name="connsiteX12" fmla="*/ 9427 w 1046375"/>
                  <a:gd name="connsiteY12" fmla="*/ 320511 h 933254"/>
                  <a:gd name="connsiteX13" fmla="*/ 84841 w 1046375"/>
                  <a:gd name="connsiteY13" fmla="*/ 84841 h 933254"/>
                  <a:gd name="connsiteX14" fmla="*/ 122548 w 1046375"/>
                  <a:gd name="connsiteY14" fmla="*/ 0 h 933254"/>
                  <a:gd name="connsiteX15" fmla="*/ 320511 w 1046375"/>
                  <a:gd name="connsiteY15" fmla="*/ 94268 h 93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375" h="933254">
                    <a:moveTo>
                      <a:pt x="320511" y="94268"/>
                    </a:moveTo>
                    <a:lnTo>
                      <a:pt x="320511" y="263951"/>
                    </a:lnTo>
                    <a:lnTo>
                      <a:pt x="377072" y="424206"/>
                    </a:lnTo>
                    <a:lnTo>
                      <a:pt x="480767" y="556182"/>
                    </a:lnTo>
                    <a:lnTo>
                      <a:pt x="678730" y="669303"/>
                    </a:lnTo>
                    <a:lnTo>
                      <a:pt x="999241" y="641023"/>
                    </a:lnTo>
                    <a:lnTo>
                      <a:pt x="1046375" y="782425"/>
                    </a:lnTo>
                    <a:lnTo>
                      <a:pt x="933254" y="904973"/>
                    </a:lnTo>
                    <a:lnTo>
                      <a:pt x="669303" y="933254"/>
                    </a:lnTo>
                    <a:lnTo>
                      <a:pt x="471340" y="886120"/>
                    </a:lnTo>
                    <a:lnTo>
                      <a:pt x="216816" y="744718"/>
                    </a:lnTo>
                    <a:lnTo>
                      <a:pt x="0" y="631596"/>
                    </a:lnTo>
                    <a:lnTo>
                      <a:pt x="9427" y="320511"/>
                    </a:lnTo>
                    <a:lnTo>
                      <a:pt x="84841" y="84841"/>
                    </a:lnTo>
                    <a:lnTo>
                      <a:pt x="122548" y="0"/>
                    </a:lnTo>
                    <a:lnTo>
                      <a:pt x="320511" y="94268"/>
                    </a:lnTo>
                    <a:close/>
                  </a:path>
                </a:pathLst>
              </a:custGeom>
              <a:solidFill>
                <a:srgbClr val="0000FF">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2" name="任意多边形: 形状 11">
                <a:extLst>
                  <a:ext uri="{FF2B5EF4-FFF2-40B4-BE49-F238E27FC236}">
                    <a16:creationId xmlns:a16="http://schemas.microsoft.com/office/drawing/2014/main" xmlns="" id="{7B33B08C-C6AD-4D04-8DAE-8EA85881B893}"/>
                  </a:ext>
                </a:extLst>
              </p:cNvPr>
              <p:cNvSpPr/>
              <p:nvPr/>
            </p:nvSpPr>
            <p:spPr>
              <a:xfrm>
                <a:off x="2384428" y="2600287"/>
                <a:ext cx="1678785" cy="895351"/>
              </a:xfrm>
              <a:custGeom>
                <a:avLst/>
                <a:gdLst>
                  <a:gd name="connsiteX0" fmla="*/ 131977 w 1555425"/>
                  <a:gd name="connsiteY0" fmla="*/ 28280 h 829559"/>
                  <a:gd name="connsiteX1" fmla="*/ 131977 w 1555425"/>
                  <a:gd name="connsiteY1" fmla="*/ 28280 h 829559"/>
                  <a:gd name="connsiteX2" fmla="*/ 37709 w 1555425"/>
                  <a:gd name="connsiteY2" fmla="*/ 131975 h 829559"/>
                  <a:gd name="connsiteX3" fmla="*/ 9429 w 1555425"/>
                  <a:gd name="connsiteY3" fmla="*/ 160255 h 829559"/>
                  <a:gd name="connsiteX4" fmla="*/ 9429 w 1555425"/>
                  <a:gd name="connsiteY4" fmla="*/ 245097 h 829559"/>
                  <a:gd name="connsiteX5" fmla="*/ 18856 w 1555425"/>
                  <a:gd name="connsiteY5" fmla="*/ 254523 h 829559"/>
                  <a:gd name="connsiteX6" fmla="*/ 414781 w 1555425"/>
                  <a:gd name="connsiteY6" fmla="*/ 490194 h 829559"/>
                  <a:gd name="connsiteX7" fmla="*/ 782427 w 1555425"/>
                  <a:gd name="connsiteY7" fmla="*/ 622169 h 829559"/>
                  <a:gd name="connsiteX8" fmla="*/ 1470583 w 1555425"/>
                  <a:gd name="connsiteY8" fmla="*/ 829559 h 829559"/>
                  <a:gd name="connsiteX9" fmla="*/ 1555425 w 1555425"/>
                  <a:gd name="connsiteY9" fmla="*/ 612742 h 829559"/>
                  <a:gd name="connsiteX10" fmla="*/ 1178352 w 1555425"/>
                  <a:gd name="connsiteY10" fmla="*/ 424206 h 829559"/>
                  <a:gd name="connsiteX11" fmla="*/ 829561 w 1555425"/>
                  <a:gd name="connsiteY11" fmla="*/ 339365 h 829559"/>
                  <a:gd name="connsiteX12" fmla="*/ 518476 w 1555425"/>
                  <a:gd name="connsiteY12" fmla="*/ 226243 h 829559"/>
                  <a:gd name="connsiteX13" fmla="*/ 216818 w 1555425"/>
                  <a:gd name="connsiteY13" fmla="*/ 0 h 829559"/>
                  <a:gd name="connsiteX14" fmla="*/ 131977 w 1555425"/>
                  <a:gd name="connsiteY14" fmla="*/ 28280 h 82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5425" h="829559">
                    <a:moveTo>
                      <a:pt x="131977" y="28280"/>
                    </a:moveTo>
                    <a:lnTo>
                      <a:pt x="131977" y="28280"/>
                    </a:lnTo>
                    <a:cubicBezTo>
                      <a:pt x="60292" y="130689"/>
                      <a:pt x="102378" y="110419"/>
                      <a:pt x="37709" y="131975"/>
                    </a:cubicBezTo>
                    <a:cubicBezTo>
                      <a:pt x="28282" y="141402"/>
                      <a:pt x="16043" y="148680"/>
                      <a:pt x="9429" y="160255"/>
                    </a:cubicBezTo>
                    <a:cubicBezTo>
                      <a:pt x="-6115" y="187458"/>
                      <a:pt x="221" y="217473"/>
                      <a:pt x="9429" y="245097"/>
                    </a:cubicBezTo>
                    <a:cubicBezTo>
                      <a:pt x="10834" y="249313"/>
                      <a:pt x="15714" y="251381"/>
                      <a:pt x="18856" y="254523"/>
                    </a:cubicBezTo>
                    <a:lnTo>
                      <a:pt x="414781" y="490194"/>
                    </a:lnTo>
                    <a:lnTo>
                      <a:pt x="782427" y="622169"/>
                    </a:lnTo>
                    <a:lnTo>
                      <a:pt x="1470583" y="829559"/>
                    </a:lnTo>
                    <a:lnTo>
                      <a:pt x="1555425" y="612742"/>
                    </a:lnTo>
                    <a:lnTo>
                      <a:pt x="1178352" y="424206"/>
                    </a:lnTo>
                    <a:lnTo>
                      <a:pt x="829561" y="339365"/>
                    </a:lnTo>
                    <a:lnTo>
                      <a:pt x="518476" y="226243"/>
                    </a:lnTo>
                    <a:lnTo>
                      <a:pt x="216818" y="0"/>
                    </a:lnTo>
                    <a:lnTo>
                      <a:pt x="131977" y="28280"/>
                    </a:lnTo>
                    <a:close/>
                  </a:path>
                </a:pathLst>
              </a:cu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xmlns="" id="{6950A27F-8FD3-42DC-9B26-DDDF75F69892}"/>
                  </a:ext>
                </a:extLst>
              </p:cNvPr>
              <p:cNvSpPr txBox="1"/>
              <p:nvPr/>
            </p:nvSpPr>
            <p:spPr>
              <a:xfrm>
                <a:off x="5422985" y="4339191"/>
                <a:ext cx="1566754" cy="457547"/>
              </a:xfrm>
              <a:prstGeom prst="rect">
                <a:avLst/>
              </a:prstGeom>
              <a:solidFill>
                <a:schemeClr val="bg1">
                  <a:lumMod val="75000"/>
                </a:schemeClr>
              </a:solidFill>
            </p:spPr>
            <p:txBody>
              <a:bodyPr wrap="none" rtlCol="0">
                <a:spAutoFit/>
              </a:bodyPr>
              <a:lstStyle/>
              <a:p>
                <a:pPr algn="ctr"/>
                <a:r>
                  <a:rPr lang="en-US" altLang="zh-CN" b="1" i="0" dirty="0">
                    <a:solidFill>
                      <a:srgbClr val="00FF00"/>
                    </a:solidFill>
                    <a:ea typeface="楷体" panose="02010609060101010101" pitchFamily="49" charset="-122"/>
                    <a:cs typeface="Times New Roman" panose="02020603050405020304" pitchFamily="18" charset="0"/>
                  </a:rPr>
                  <a:t>East China</a:t>
                </a:r>
                <a:endParaRPr lang="zh-CN" altLang="en-US" b="1" i="0" dirty="0">
                  <a:solidFill>
                    <a:srgbClr val="00FF00"/>
                  </a:solidFill>
                  <a:ea typeface="楷体" panose="02010609060101010101" pitchFamily="49" charset="-122"/>
                  <a:cs typeface="Times New Roman" panose="02020603050405020304" pitchFamily="18" charset="0"/>
                </a:endParaRPr>
              </a:p>
            </p:txBody>
          </p:sp>
          <p:sp>
            <p:nvSpPr>
              <p:cNvPr id="14" name="文本框 13">
                <a:extLst>
                  <a:ext uri="{FF2B5EF4-FFF2-40B4-BE49-F238E27FC236}">
                    <a16:creationId xmlns:a16="http://schemas.microsoft.com/office/drawing/2014/main" xmlns="" id="{458FD3B7-FFD3-434C-B19D-8EBAF1185EAA}"/>
                  </a:ext>
                </a:extLst>
              </p:cNvPr>
              <p:cNvSpPr txBox="1"/>
              <p:nvPr/>
            </p:nvSpPr>
            <p:spPr>
              <a:xfrm>
                <a:off x="3439872" y="3673841"/>
                <a:ext cx="1281805" cy="457547"/>
              </a:xfrm>
              <a:prstGeom prst="rect">
                <a:avLst/>
              </a:prstGeom>
              <a:solidFill>
                <a:schemeClr val="bg1">
                  <a:lumMod val="75000"/>
                </a:schemeClr>
              </a:solidFill>
            </p:spPr>
            <p:txBody>
              <a:bodyPr wrap="square" rtlCol="0">
                <a:spAutoFit/>
              </a:bodyPr>
              <a:lstStyle/>
              <a:p>
                <a:pPr algn="ctr"/>
                <a:r>
                  <a:rPr lang="en-US" altLang="zh-CN" b="1" i="0" dirty="0" err="1">
                    <a:solidFill>
                      <a:srgbClr val="FF0000"/>
                    </a:solidFill>
                    <a:ea typeface="楷体" panose="02010609060101010101" pitchFamily="49" charset="-122"/>
                    <a:cs typeface="Times New Roman" panose="02020603050405020304" pitchFamily="18" charset="0"/>
                  </a:rPr>
                  <a:t>Qinling</a:t>
                </a:r>
                <a:endParaRPr lang="zh-CN" altLang="en-US" b="1" i="0" dirty="0">
                  <a:solidFill>
                    <a:srgbClr val="FF0000"/>
                  </a:solidFill>
                  <a:ea typeface="楷体" panose="02010609060101010101" pitchFamily="49" charset="-122"/>
                  <a:cs typeface="Times New Roman" panose="02020603050405020304" pitchFamily="18" charset="0"/>
                </a:endParaRPr>
              </a:p>
            </p:txBody>
          </p:sp>
          <p:sp>
            <p:nvSpPr>
              <p:cNvPr id="15" name="任意多边形: 形状 14">
                <a:extLst>
                  <a:ext uri="{FF2B5EF4-FFF2-40B4-BE49-F238E27FC236}">
                    <a16:creationId xmlns:a16="http://schemas.microsoft.com/office/drawing/2014/main" xmlns="" id="{87FA7578-8076-49EE-AD6A-98A2025A43C7}"/>
                  </a:ext>
                </a:extLst>
              </p:cNvPr>
              <p:cNvSpPr/>
              <p:nvPr/>
            </p:nvSpPr>
            <p:spPr>
              <a:xfrm>
                <a:off x="5473700" y="165100"/>
                <a:ext cx="2641600" cy="6565900"/>
              </a:xfrm>
              <a:custGeom>
                <a:avLst/>
                <a:gdLst>
                  <a:gd name="connsiteX0" fmla="*/ 850900 w 2641600"/>
                  <a:gd name="connsiteY0" fmla="*/ 2184400 h 6565900"/>
                  <a:gd name="connsiteX1" fmla="*/ 1066800 w 2641600"/>
                  <a:gd name="connsiteY1" fmla="*/ 1282700 h 6565900"/>
                  <a:gd name="connsiteX2" fmla="*/ 1041400 w 2641600"/>
                  <a:gd name="connsiteY2" fmla="*/ 800100 h 6565900"/>
                  <a:gd name="connsiteX3" fmla="*/ 1206500 w 2641600"/>
                  <a:gd name="connsiteY3" fmla="*/ 584200 h 6565900"/>
                  <a:gd name="connsiteX4" fmla="*/ 1117600 w 2641600"/>
                  <a:gd name="connsiteY4" fmla="*/ 304800 h 6565900"/>
                  <a:gd name="connsiteX5" fmla="*/ 939800 w 2641600"/>
                  <a:gd name="connsiteY5" fmla="*/ 190500 h 6565900"/>
                  <a:gd name="connsiteX6" fmla="*/ 1016000 w 2641600"/>
                  <a:gd name="connsiteY6" fmla="*/ 0 h 6565900"/>
                  <a:gd name="connsiteX7" fmla="*/ 1739900 w 2641600"/>
                  <a:gd name="connsiteY7" fmla="*/ 190500 h 6565900"/>
                  <a:gd name="connsiteX8" fmla="*/ 2476500 w 2641600"/>
                  <a:gd name="connsiteY8" fmla="*/ 342900 h 6565900"/>
                  <a:gd name="connsiteX9" fmla="*/ 2641600 w 2641600"/>
                  <a:gd name="connsiteY9" fmla="*/ 635000 h 6565900"/>
                  <a:gd name="connsiteX10" fmla="*/ 2628900 w 2641600"/>
                  <a:gd name="connsiteY10" fmla="*/ 1231900 h 6565900"/>
                  <a:gd name="connsiteX11" fmla="*/ 2527300 w 2641600"/>
                  <a:gd name="connsiteY11" fmla="*/ 1689100 h 6565900"/>
                  <a:gd name="connsiteX12" fmla="*/ 1854200 w 2641600"/>
                  <a:gd name="connsiteY12" fmla="*/ 2349500 h 6565900"/>
                  <a:gd name="connsiteX13" fmla="*/ 1778000 w 2641600"/>
                  <a:gd name="connsiteY13" fmla="*/ 2730500 h 6565900"/>
                  <a:gd name="connsiteX14" fmla="*/ 1625600 w 2641600"/>
                  <a:gd name="connsiteY14" fmla="*/ 3200400 h 6565900"/>
                  <a:gd name="connsiteX15" fmla="*/ 2019300 w 2641600"/>
                  <a:gd name="connsiteY15" fmla="*/ 3835400 h 6565900"/>
                  <a:gd name="connsiteX16" fmla="*/ 2120900 w 2641600"/>
                  <a:gd name="connsiteY16" fmla="*/ 4140200 h 6565900"/>
                  <a:gd name="connsiteX17" fmla="*/ 2082800 w 2641600"/>
                  <a:gd name="connsiteY17" fmla="*/ 4533900 h 6565900"/>
                  <a:gd name="connsiteX18" fmla="*/ 1943100 w 2641600"/>
                  <a:gd name="connsiteY18" fmla="*/ 4800600 h 6565900"/>
                  <a:gd name="connsiteX19" fmla="*/ 1689100 w 2641600"/>
                  <a:gd name="connsiteY19" fmla="*/ 5207000 h 6565900"/>
                  <a:gd name="connsiteX20" fmla="*/ 1409700 w 2641600"/>
                  <a:gd name="connsiteY20" fmla="*/ 5524500 h 6565900"/>
                  <a:gd name="connsiteX21" fmla="*/ 520700 w 2641600"/>
                  <a:gd name="connsiteY21" fmla="*/ 5956300 h 6565900"/>
                  <a:gd name="connsiteX22" fmla="*/ 584200 w 2641600"/>
                  <a:gd name="connsiteY22" fmla="*/ 6159500 h 6565900"/>
                  <a:gd name="connsiteX23" fmla="*/ 457200 w 2641600"/>
                  <a:gd name="connsiteY23" fmla="*/ 6375400 h 6565900"/>
                  <a:gd name="connsiteX24" fmla="*/ 330200 w 2641600"/>
                  <a:gd name="connsiteY24" fmla="*/ 6565900 h 6565900"/>
                  <a:gd name="connsiteX25" fmla="*/ 114300 w 2641600"/>
                  <a:gd name="connsiteY25" fmla="*/ 6502400 h 6565900"/>
                  <a:gd name="connsiteX26" fmla="*/ 0 w 2641600"/>
                  <a:gd name="connsiteY26" fmla="*/ 6337300 h 6565900"/>
                  <a:gd name="connsiteX27" fmla="*/ 241300 w 2641600"/>
                  <a:gd name="connsiteY27" fmla="*/ 6146800 h 6565900"/>
                  <a:gd name="connsiteX28" fmla="*/ 317500 w 2641600"/>
                  <a:gd name="connsiteY28" fmla="*/ 5854700 h 6565900"/>
                  <a:gd name="connsiteX29" fmla="*/ 393700 w 2641600"/>
                  <a:gd name="connsiteY29" fmla="*/ 5638800 h 6565900"/>
                  <a:gd name="connsiteX30" fmla="*/ 482600 w 2641600"/>
                  <a:gd name="connsiteY30" fmla="*/ 5346700 h 6565900"/>
                  <a:gd name="connsiteX31" fmla="*/ 673100 w 2641600"/>
                  <a:gd name="connsiteY31" fmla="*/ 5219700 h 6565900"/>
                  <a:gd name="connsiteX32" fmla="*/ 1003300 w 2641600"/>
                  <a:gd name="connsiteY32" fmla="*/ 5181600 h 6565900"/>
                  <a:gd name="connsiteX33" fmla="*/ 1371600 w 2641600"/>
                  <a:gd name="connsiteY33" fmla="*/ 5041900 h 6565900"/>
                  <a:gd name="connsiteX34" fmla="*/ 1562100 w 2641600"/>
                  <a:gd name="connsiteY34" fmla="*/ 4800600 h 6565900"/>
                  <a:gd name="connsiteX35" fmla="*/ 1625600 w 2641600"/>
                  <a:gd name="connsiteY35" fmla="*/ 4635500 h 6565900"/>
                  <a:gd name="connsiteX36" fmla="*/ 1498600 w 2641600"/>
                  <a:gd name="connsiteY36" fmla="*/ 4483100 h 6565900"/>
                  <a:gd name="connsiteX37" fmla="*/ 1422400 w 2641600"/>
                  <a:gd name="connsiteY37" fmla="*/ 4279900 h 6565900"/>
                  <a:gd name="connsiteX38" fmla="*/ 1193800 w 2641600"/>
                  <a:gd name="connsiteY38" fmla="*/ 4127500 h 6565900"/>
                  <a:gd name="connsiteX39" fmla="*/ 825500 w 2641600"/>
                  <a:gd name="connsiteY39" fmla="*/ 3962400 h 6565900"/>
                  <a:gd name="connsiteX40" fmla="*/ 546100 w 2641600"/>
                  <a:gd name="connsiteY40" fmla="*/ 3797300 h 6565900"/>
                  <a:gd name="connsiteX41" fmla="*/ 317500 w 2641600"/>
                  <a:gd name="connsiteY41" fmla="*/ 3721100 h 6565900"/>
                  <a:gd name="connsiteX42" fmla="*/ 63500 w 2641600"/>
                  <a:gd name="connsiteY42" fmla="*/ 3708400 h 6565900"/>
                  <a:gd name="connsiteX43" fmla="*/ 38100 w 2641600"/>
                  <a:gd name="connsiteY43" fmla="*/ 3492500 h 6565900"/>
                  <a:gd name="connsiteX44" fmla="*/ 203200 w 2641600"/>
                  <a:gd name="connsiteY44" fmla="*/ 3238500 h 6565900"/>
                  <a:gd name="connsiteX45" fmla="*/ 393700 w 2641600"/>
                  <a:gd name="connsiteY45" fmla="*/ 3187700 h 6565900"/>
                  <a:gd name="connsiteX46" fmla="*/ 571500 w 2641600"/>
                  <a:gd name="connsiteY46" fmla="*/ 3263900 h 6565900"/>
                  <a:gd name="connsiteX47" fmla="*/ 800100 w 2641600"/>
                  <a:gd name="connsiteY47" fmla="*/ 3454400 h 6565900"/>
                  <a:gd name="connsiteX48" fmla="*/ 1282700 w 2641600"/>
                  <a:gd name="connsiteY48" fmla="*/ 3721100 h 6565900"/>
                  <a:gd name="connsiteX49" fmla="*/ 1663700 w 2641600"/>
                  <a:gd name="connsiteY49" fmla="*/ 3848100 h 6565900"/>
                  <a:gd name="connsiteX50" fmla="*/ 1549400 w 2641600"/>
                  <a:gd name="connsiteY50" fmla="*/ 3517900 h 6565900"/>
                  <a:gd name="connsiteX51" fmla="*/ 1447800 w 2641600"/>
                  <a:gd name="connsiteY51" fmla="*/ 3403600 h 6565900"/>
                  <a:gd name="connsiteX52" fmla="*/ 1409700 w 2641600"/>
                  <a:gd name="connsiteY52" fmla="*/ 3098800 h 6565900"/>
                  <a:gd name="connsiteX53" fmla="*/ 1447800 w 2641600"/>
                  <a:gd name="connsiteY53" fmla="*/ 2832100 h 6565900"/>
                  <a:gd name="connsiteX54" fmla="*/ 1460500 w 2641600"/>
                  <a:gd name="connsiteY54" fmla="*/ 2641600 h 6565900"/>
                  <a:gd name="connsiteX55" fmla="*/ 1231900 w 2641600"/>
                  <a:gd name="connsiteY55" fmla="*/ 2438400 h 6565900"/>
                  <a:gd name="connsiteX56" fmla="*/ 1130300 w 2641600"/>
                  <a:gd name="connsiteY56" fmla="*/ 2438400 h 6565900"/>
                  <a:gd name="connsiteX57" fmla="*/ 1104900 w 2641600"/>
                  <a:gd name="connsiteY57" fmla="*/ 2413000 h 6565900"/>
                  <a:gd name="connsiteX58" fmla="*/ 850900 w 2641600"/>
                  <a:gd name="connsiteY58" fmla="*/ 2374900 h 6565900"/>
                  <a:gd name="connsiteX59" fmla="*/ 850900 w 2641600"/>
                  <a:gd name="connsiteY59" fmla="*/ 2184400 h 656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41600" h="6565900">
                    <a:moveTo>
                      <a:pt x="850900" y="2184400"/>
                    </a:moveTo>
                    <a:lnTo>
                      <a:pt x="1066800" y="1282700"/>
                    </a:lnTo>
                    <a:lnTo>
                      <a:pt x="1041400" y="800100"/>
                    </a:lnTo>
                    <a:lnTo>
                      <a:pt x="1206500" y="584200"/>
                    </a:lnTo>
                    <a:lnTo>
                      <a:pt x="1117600" y="304800"/>
                    </a:lnTo>
                    <a:lnTo>
                      <a:pt x="939800" y="190500"/>
                    </a:lnTo>
                    <a:lnTo>
                      <a:pt x="1016000" y="0"/>
                    </a:lnTo>
                    <a:lnTo>
                      <a:pt x="1739900" y="190500"/>
                    </a:lnTo>
                    <a:lnTo>
                      <a:pt x="2476500" y="342900"/>
                    </a:lnTo>
                    <a:lnTo>
                      <a:pt x="2641600" y="635000"/>
                    </a:lnTo>
                    <a:lnTo>
                      <a:pt x="2628900" y="1231900"/>
                    </a:lnTo>
                    <a:lnTo>
                      <a:pt x="2527300" y="1689100"/>
                    </a:lnTo>
                    <a:lnTo>
                      <a:pt x="1854200" y="2349500"/>
                    </a:lnTo>
                    <a:lnTo>
                      <a:pt x="1778000" y="2730500"/>
                    </a:lnTo>
                    <a:lnTo>
                      <a:pt x="1625600" y="3200400"/>
                    </a:lnTo>
                    <a:lnTo>
                      <a:pt x="2019300" y="3835400"/>
                    </a:lnTo>
                    <a:lnTo>
                      <a:pt x="2120900" y="4140200"/>
                    </a:lnTo>
                    <a:lnTo>
                      <a:pt x="2082800" y="4533900"/>
                    </a:lnTo>
                    <a:lnTo>
                      <a:pt x="1943100" y="4800600"/>
                    </a:lnTo>
                    <a:lnTo>
                      <a:pt x="1689100" y="5207000"/>
                    </a:lnTo>
                    <a:lnTo>
                      <a:pt x="1409700" y="5524500"/>
                    </a:lnTo>
                    <a:lnTo>
                      <a:pt x="520700" y="5956300"/>
                    </a:lnTo>
                    <a:lnTo>
                      <a:pt x="584200" y="6159500"/>
                    </a:lnTo>
                    <a:lnTo>
                      <a:pt x="457200" y="6375400"/>
                    </a:lnTo>
                    <a:lnTo>
                      <a:pt x="330200" y="6565900"/>
                    </a:lnTo>
                    <a:lnTo>
                      <a:pt x="114300" y="6502400"/>
                    </a:lnTo>
                    <a:lnTo>
                      <a:pt x="0" y="6337300"/>
                    </a:lnTo>
                    <a:lnTo>
                      <a:pt x="241300" y="6146800"/>
                    </a:lnTo>
                    <a:lnTo>
                      <a:pt x="317500" y="5854700"/>
                    </a:lnTo>
                    <a:lnTo>
                      <a:pt x="393700" y="5638800"/>
                    </a:lnTo>
                    <a:lnTo>
                      <a:pt x="482600" y="5346700"/>
                    </a:lnTo>
                    <a:lnTo>
                      <a:pt x="673100" y="5219700"/>
                    </a:lnTo>
                    <a:lnTo>
                      <a:pt x="1003300" y="5181600"/>
                    </a:lnTo>
                    <a:lnTo>
                      <a:pt x="1371600" y="5041900"/>
                    </a:lnTo>
                    <a:lnTo>
                      <a:pt x="1562100" y="4800600"/>
                    </a:lnTo>
                    <a:lnTo>
                      <a:pt x="1625600" y="4635500"/>
                    </a:lnTo>
                    <a:lnTo>
                      <a:pt x="1498600" y="4483100"/>
                    </a:lnTo>
                    <a:lnTo>
                      <a:pt x="1422400" y="4279900"/>
                    </a:lnTo>
                    <a:lnTo>
                      <a:pt x="1193800" y="4127500"/>
                    </a:lnTo>
                    <a:lnTo>
                      <a:pt x="825500" y="3962400"/>
                    </a:lnTo>
                    <a:lnTo>
                      <a:pt x="546100" y="3797300"/>
                    </a:lnTo>
                    <a:lnTo>
                      <a:pt x="317500" y="3721100"/>
                    </a:lnTo>
                    <a:lnTo>
                      <a:pt x="63500" y="3708400"/>
                    </a:lnTo>
                    <a:lnTo>
                      <a:pt x="38100" y="3492500"/>
                    </a:lnTo>
                    <a:lnTo>
                      <a:pt x="203200" y="3238500"/>
                    </a:lnTo>
                    <a:lnTo>
                      <a:pt x="393700" y="3187700"/>
                    </a:lnTo>
                    <a:lnTo>
                      <a:pt x="571500" y="3263900"/>
                    </a:lnTo>
                    <a:lnTo>
                      <a:pt x="800100" y="3454400"/>
                    </a:lnTo>
                    <a:lnTo>
                      <a:pt x="1282700" y="3721100"/>
                    </a:lnTo>
                    <a:lnTo>
                      <a:pt x="1663700" y="3848100"/>
                    </a:lnTo>
                    <a:lnTo>
                      <a:pt x="1549400" y="3517900"/>
                    </a:lnTo>
                    <a:lnTo>
                      <a:pt x="1447800" y="3403600"/>
                    </a:lnTo>
                    <a:lnTo>
                      <a:pt x="1409700" y="3098800"/>
                    </a:lnTo>
                    <a:lnTo>
                      <a:pt x="1447800" y="2832100"/>
                    </a:lnTo>
                    <a:lnTo>
                      <a:pt x="1460500" y="2641600"/>
                    </a:lnTo>
                    <a:lnTo>
                      <a:pt x="1231900" y="2438400"/>
                    </a:lnTo>
                    <a:lnTo>
                      <a:pt x="1130300" y="2438400"/>
                    </a:lnTo>
                    <a:lnTo>
                      <a:pt x="1104900" y="2413000"/>
                    </a:lnTo>
                    <a:lnTo>
                      <a:pt x="850900" y="2374900"/>
                    </a:lnTo>
                    <a:lnTo>
                      <a:pt x="850900" y="2184400"/>
                    </a:lnTo>
                    <a:close/>
                  </a:path>
                </a:pathLst>
              </a:custGeom>
              <a:solidFill>
                <a:srgbClr val="00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xmlns="" id="{8395686E-F988-4CDD-8DC6-2F64301D2152}"/>
                  </a:ext>
                </a:extLst>
              </p:cNvPr>
              <p:cNvSpPr txBox="1"/>
              <p:nvPr/>
            </p:nvSpPr>
            <p:spPr>
              <a:xfrm>
                <a:off x="1146650" y="2335903"/>
                <a:ext cx="1243682" cy="457547"/>
              </a:xfrm>
              <a:prstGeom prst="rect">
                <a:avLst/>
              </a:prstGeom>
              <a:solidFill>
                <a:schemeClr val="bg1">
                  <a:lumMod val="75000"/>
                </a:schemeClr>
              </a:solidFill>
            </p:spPr>
            <p:txBody>
              <a:bodyPr wrap="square" rtlCol="0">
                <a:spAutoFit/>
              </a:bodyPr>
              <a:lstStyle/>
              <a:p>
                <a:pPr algn="ctr"/>
                <a:r>
                  <a:rPr lang="en-US" altLang="zh-CN" b="1" i="0" dirty="0">
                    <a:solidFill>
                      <a:srgbClr val="0000FF"/>
                    </a:solidFill>
                    <a:ea typeface="楷体" panose="02010609060101010101" pitchFamily="49" charset="-122"/>
                    <a:cs typeface="Times New Roman" panose="02020603050405020304" pitchFamily="18" charset="0"/>
                  </a:rPr>
                  <a:t>Kunlun</a:t>
                </a:r>
                <a:endParaRPr lang="zh-CN" altLang="en-US" b="1" i="0" dirty="0">
                  <a:solidFill>
                    <a:srgbClr val="0000FF"/>
                  </a:solidFill>
                  <a:ea typeface="楷体" panose="02010609060101010101" pitchFamily="49" charset="-122"/>
                  <a:cs typeface="Times New Roman" panose="02020603050405020304" pitchFamily="18" charset="0"/>
                </a:endParaRPr>
              </a:p>
            </p:txBody>
          </p:sp>
        </p:grpSp>
        <p:sp>
          <p:nvSpPr>
            <p:cNvPr id="7" name="文本框 6">
              <a:extLst>
                <a:ext uri="{FF2B5EF4-FFF2-40B4-BE49-F238E27FC236}">
                  <a16:creationId xmlns:a16="http://schemas.microsoft.com/office/drawing/2014/main" xmlns="" id="{BD649F29-8F58-469E-9483-BD31432A495E}"/>
                </a:ext>
              </a:extLst>
            </p:cNvPr>
            <p:cNvSpPr txBox="1"/>
            <p:nvPr/>
          </p:nvSpPr>
          <p:spPr>
            <a:xfrm>
              <a:off x="4116469" y="3095013"/>
              <a:ext cx="784771" cy="338554"/>
            </a:xfrm>
            <a:prstGeom prst="rect">
              <a:avLst/>
            </a:prstGeom>
            <a:solidFill>
              <a:schemeClr val="bg1">
                <a:lumMod val="75000"/>
              </a:schemeClr>
            </a:solidFill>
          </p:spPr>
          <p:txBody>
            <a:bodyPr wrap="square" rtlCol="0">
              <a:spAutoFit/>
            </a:bodyPr>
            <a:lstStyle/>
            <a:p>
              <a:pPr algn="ctr"/>
              <a:r>
                <a:rPr lang="en-US" altLang="zh-CN" b="1" i="0" dirty="0">
                  <a:solidFill>
                    <a:srgbClr val="FFFF00"/>
                  </a:solidFill>
                  <a:ea typeface="楷体" panose="02010609060101010101" pitchFamily="49" charset="-122"/>
                  <a:cs typeface="Times New Roman" panose="02020603050405020304" pitchFamily="18" charset="0"/>
                </a:rPr>
                <a:t>Qilian</a:t>
              </a:r>
              <a:endParaRPr lang="zh-CN" altLang="en-US" b="1" i="0" dirty="0">
                <a:solidFill>
                  <a:srgbClr val="FFFF00"/>
                </a:solidFill>
                <a:ea typeface="楷体" panose="02010609060101010101" pitchFamily="49" charset="-122"/>
                <a:cs typeface="Times New Roman" panose="02020603050405020304" pitchFamily="18" charset="0"/>
              </a:endParaRPr>
            </a:p>
          </p:txBody>
        </p:sp>
      </p:grpSp>
      <p:sp>
        <p:nvSpPr>
          <p:cNvPr id="18" name="矩形 17">
            <a:extLst>
              <a:ext uri="{FF2B5EF4-FFF2-40B4-BE49-F238E27FC236}">
                <a16:creationId xmlns:a16="http://schemas.microsoft.com/office/drawing/2014/main" xmlns="" id="{2F6EA218-486A-4083-97BE-2E1C7CA4C38E}"/>
              </a:ext>
            </a:extLst>
          </p:cNvPr>
          <p:cNvSpPr/>
          <p:nvPr/>
        </p:nvSpPr>
        <p:spPr>
          <a:xfrm>
            <a:off x="1096815" y="6243944"/>
            <a:ext cx="7712369" cy="523220"/>
          </a:xfrm>
          <a:prstGeom prst="rect">
            <a:avLst/>
          </a:prstGeom>
        </p:spPr>
        <p:txBody>
          <a:bodyPr wrap="none">
            <a:spAutoFit/>
          </a:bodyPr>
          <a:lstStyle/>
          <a:p>
            <a:pPr marL="0" indent="0" algn="ctr">
              <a:buNone/>
            </a:pPr>
            <a:r>
              <a:rPr lang="en-US" altLang="zh-CN" sz="2800" b="1" i="0" kern="0" dirty="0">
                <a:solidFill>
                  <a:srgbClr val="FF0000"/>
                </a:solidFill>
                <a:ea typeface="楷体" panose="02010609060101010101" pitchFamily="49" charset="-122"/>
                <a:cs typeface="Times New Roman" panose="02020603050405020304" pitchFamily="18" charset="0"/>
              </a:rPr>
              <a:t>Granitoids in eastern continental China </a:t>
            </a:r>
            <a:r>
              <a:rPr lang="en-US" altLang="zh-CN" sz="2800" b="1" i="0" kern="0" dirty="0">
                <a:solidFill>
                  <a:srgbClr val="FF0000"/>
                </a:solidFill>
                <a:ea typeface="楷体" panose="02010609060101010101" pitchFamily="49" charset="-122"/>
                <a:cs typeface="Times New Roman" panose="02020603050405020304" pitchFamily="18" charset="0"/>
                <a:sym typeface="Symbol"/>
              </a:rPr>
              <a:t>&lt; 190Ma</a:t>
            </a:r>
          </a:p>
        </p:txBody>
      </p:sp>
    </p:spTree>
    <p:extLst>
      <p:ext uri="{BB962C8B-B14F-4D97-AF65-F5344CB8AC3E}">
        <p14:creationId xmlns:p14="http://schemas.microsoft.com/office/powerpoint/2010/main" val="4182500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地图&#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576" y="827166"/>
            <a:ext cx="7318774" cy="5556463"/>
          </a:xfrm>
          <a:prstGeom prst="rect">
            <a:avLst/>
          </a:prstGeom>
        </p:spPr>
      </p:pic>
      <p:sp>
        <p:nvSpPr>
          <p:cNvPr id="2" name="文本框 1"/>
          <p:cNvSpPr txBox="1"/>
          <p:nvPr/>
        </p:nvSpPr>
        <p:spPr>
          <a:xfrm>
            <a:off x="1309271" y="188640"/>
            <a:ext cx="6973384" cy="461665"/>
          </a:xfrm>
          <a:prstGeom prst="rect">
            <a:avLst/>
          </a:prstGeom>
          <a:noFill/>
        </p:spPr>
        <p:txBody>
          <a:bodyPr wrap="none" rtlCol="0">
            <a:spAutoFit/>
          </a:bodyPr>
          <a:lstStyle/>
          <a:p>
            <a:r>
              <a:rPr lang="en-US" altLang="zh-CN" sz="2400" b="1" i="0" dirty="0">
                <a:solidFill>
                  <a:srgbClr val="FF0000"/>
                </a:solidFill>
                <a:ea typeface="楷体" panose="02010609060101010101" pitchFamily="49" charset="-122"/>
                <a:cs typeface="Times New Roman" panose="02020603050405020304" pitchFamily="18" charset="0"/>
              </a:rPr>
              <a:t>An example, eastern China “Intra-plate” granitoids</a:t>
            </a:r>
            <a:endParaRPr lang="zh-CN" altLang="en-US" sz="24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76479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35190" y="31568"/>
            <a:ext cx="6840760" cy="2244258"/>
          </a:xfrm>
          <a:prstGeom prst="rect">
            <a:avLst/>
          </a:prstGeom>
          <a:noFill/>
          <a:ln w="28575">
            <a:solidFill>
              <a:srgbClr val="FF0000"/>
            </a:solidFill>
            <a:miter lim="800000"/>
            <a:headEnd/>
            <a:tailEnd/>
          </a:ln>
        </p:spPr>
      </p:pic>
      <p:pic>
        <p:nvPicPr>
          <p:cNvPr id="3" name="Picture 2">
            <a:extLst>
              <a:ext uri="{FF2B5EF4-FFF2-40B4-BE49-F238E27FC236}">
                <a16:creationId xmlns:a16="http://schemas.microsoft.com/office/drawing/2014/main" xmlns="" id="{DE0B2BC6-1E15-4375-9141-FBDCF24224E8}"/>
              </a:ext>
            </a:extLst>
          </p:cNvPr>
          <p:cNvPicPr>
            <a:picLocks noChangeAspect="1" noChangeArrowheads="1"/>
          </p:cNvPicPr>
          <p:nvPr/>
        </p:nvPicPr>
        <p:blipFill>
          <a:blip r:embed="rId3" cstate="print"/>
          <a:srcRect l="742" t="1159" r="5775" b="1502"/>
          <a:stretch>
            <a:fillRect/>
          </a:stretch>
        </p:blipFill>
        <p:spPr bwMode="auto">
          <a:xfrm>
            <a:off x="3187122" y="2385647"/>
            <a:ext cx="6696743" cy="4464495"/>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691016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47927"/>
            <a:ext cx="9144000" cy="2038151"/>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b="49441"/>
          <a:stretch/>
        </p:blipFill>
        <p:spPr>
          <a:xfrm>
            <a:off x="381000" y="3286078"/>
            <a:ext cx="9144000" cy="2019570"/>
          </a:xfrm>
          <a:prstGeom prst="rect">
            <a:avLst/>
          </a:prstGeom>
        </p:spPr>
      </p:pic>
      <p:sp>
        <p:nvSpPr>
          <p:cNvPr id="14" name="矩形 13"/>
          <p:cNvSpPr/>
          <p:nvPr/>
        </p:nvSpPr>
        <p:spPr>
          <a:xfrm>
            <a:off x="3481495" y="1284023"/>
            <a:ext cx="5997072" cy="1982696"/>
          </a:xfrm>
          <a:prstGeom prst="rect">
            <a:avLst/>
          </a:prstGeom>
          <a:solidFill>
            <a:srgbClr val="FFFF00">
              <a:alpha val="2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p>
        </p:txBody>
      </p:sp>
      <p:sp>
        <p:nvSpPr>
          <p:cNvPr id="17" name="文本框 16"/>
          <p:cNvSpPr txBox="1"/>
          <p:nvPr/>
        </p:nvSpPr>
        <p:spPr>
          <a:xfrm>
            <a:off x="569948" y="356700"/>
            <a:ext cx="8991564" cy="461665"/>
          </a:xfrm>
          <a:prstGeom prst="rect">
            <a:avLst/>
          </a:prstGeom>
          <a:solidFill>
            <a:srgbClr val="FFFF00"/>
          </a:solidFill>
        </p:spPr>
        <p:txBody>
          <a:bodyPr wrap="none" rtlCol="0">
            <a:spAutoFit/>
          </a:bodyPr>
          <a:lstStyle/>
          <a:p>
            <a:r>
              <a:rPr lang="en-US" altLang="zh-CN" sz="2400" b="1" i="0" dirty="0">
                <a:solidFill>
                  <a:srgbClr val="FF0000"/>
                </a:solidFill>
                <a:ea typeface="楷体" panose="02010609060101010101" pitchFamily="49" charset="-122"/>
                <a:cs typeface="Times New Roman" panose="02020603050405020304" pitchFamily="18" charset="0"/>
              </a:rPr>
              <a:t>The significance of isotopic systematics of </a:t>
            </a:r>
            <a:r>
              <a:rPr lang="zh-CN" altLang="en-US" sz="2400" b="1" i="0" dirty="0">
                <a:solidFill>
                  <a:srgbClr val="FF0000"/>
                </a:solidFill>
                <a:ea typeface="楷体" panose="02010609060101010101" pitchFamily="49" charset="-122"/>
                <a:cs typeface="Times New Roman" panose="02020603050405020304" pitchFamily="18" charset="0"/>
              </a:rPr>
              <a:t>“</a:t>
            </a:r>
            <a:r>
              <a:rPr lang="en-US" altLang="zh-CN" sz="2400" b="1" i="0" dirty="0">
                <a:solidFill>
                  <a:srgbClr val="FF0000"/>
                </a:solidFill>
                <a:ea typeface="楷体" panose="02010609060101010101" pitchFamily="49" charset="-122"/>
                <a:cs typeface="Times New Roman" panose="02020603050405020304" pitchFamily="18" charset="0"/>
              </a:rPr>
              <a:t>Intraplate</a:t>
            </a:r>
            <a:r>
              <a:rPr lang="zh-CN" altLang="en-US" sz="2400" b="1" i="0" dirty="0">
                <a:solidFill>
                  <a:srgbClr val="FF0000"/>
                </a:solidFill>
                <a:ea typeface="楷体" panose="02010609060101010101" pitchFamily="49" charset="-122"/>
                <a:cs typeface="Times New Roman" panose="02020603050405020304" pitchFamily="18" charset="0"/>
              </a:rPr>
              <a:t>”</a:t>
            </a:r>
            <a:r>
              <a:rPr lang="en-US" altLang="zh-CN" sz="2400" b="1" i="0" dirty="0">
                <a:solidFill>
                  <a:srgbClr val="FF0000"/>
                </a:solidFill>
                <a:ea typeface="楷体" panose="02010609060101010101" pitchFamily="49" charset="-122"/>
                <a:cs typeface="Times New Roman" panose="02020603050405020304" pitchFamily="18" charset="0"/>
              </a:rPr>
              <a:t>granitoids</a:t>
            </a:r>
            <a:endParaRPr lang="zh-CN" altLang="en-US" sz="2400" b="1" i="0" dirty="0">
              <a:solidFill>
                <a:srgbClr val="FF0000"/>
              </a:solidFill>
              <a:ea typeface="楷体" panose="02010609060101010101" pitchFamily="49" charset="-122"/>
              <a:cs typeface="Times New Roman" panose="02020603050405020304" pitchFamily="18" charset="0"/>
            </a:endParaRPr>
          </a:p>
        </p:txBody>
      </p:sp>
      <p:sp>
        <p:nvSpPr>
          <p:cNvPr id="18" name="文本框 17"/>
          <p:cNvSpPr txBox="1"/>
          <p:nvPr/>
        </p:nvSpPr>
        <p:spPr>
          <a:xfrm>
            <a:off x="73379" y="5766355"/>
            <a:ext cx="9769336" cy="830997"/>
          </a:xfrm>
          <a:prstGeom prst="rect">
            <a:avLst/>
          </a:prstGeom>
          <a:solidFill>
            <a:srgbClr val="FFFF00"/>
          </a:solidFill>
        </p:spPr>
        <p:txBody>
          <a:bodyPr wrap="square" rtlCol="0">
            <a:spAutoFit/>
          </a:bodyPr>
          <a:lstStyle/>
          <a:p>
            <a:pPr algn="ctr"/>
            <a:r>
              <a:rPr lang="en-US" altLang="zh-CN" sz="2400" b="1" i="0" dirty="0" err="1">
                <a:solidFill>
                  <a:srgbClr val="0000FF"/>
                </a:solidFill>
                <a:ea typeface="楷体" panose="02010609060101010101" pitchFamily="49" charset="-122"/>
                <a:cs typeface="Times New Roman" panose="02020603050405020304" pitchFamily="18" charset="0"/>
              </a:rPr>
              <a:t>Hf</a:t>
            </a:r>
            <a:r>
              <a:rPr lang="zh-CN" altLang="en-US" sz="2400" b="1" i="0" dirty="0">
                <a:solidFill>
                  <a:srgbClr val="0000FF"/>
                </a:solidFill>
                <a:ea typeface="楷体" panose="02010609060101010101" pitchFamily="49" charset="-122"/>
                <a:cs typeface="Times New Roman" panose="02020603050405020304" pitchFamily="18" charset="0"/>
              </a:rPr>
              <a:t> </a:t>
            </a:r>
            <a:r>
              <a:rPr lang="en-US" altLang="zh-CN" sz="2400" b="1" i="0" dirty="0">
                <a:solidFill>
                  <a:srgbClr val="0000FF"/>
                </a:solidFill>
                <a:ea typeface="楷体" panose="02010609060101010101" pitchFamily="49" charset="-122"/>
                <a:cs typeface="Times New Roman" panose="02020603050405020304" pitchFamily="18" charset="0"/>
              </a:rPr>
              <a:t>&amp; Nd-</a:t>
            </a:r>
            <a:r>
              <a:rPr lang="en-US" altLang="zh-CN" sz="2400" b="1" i="0" dirty="0" err="1">
                <a:solidFill>
                  <a:srgbClr val="0000FF"/>
                </a:solidFill>
                <a:ea typeface="楷体" panose="02010609060101010101" pitchFamily="49" charset="-122"/>
                <a:cs typeface="Times New Roman" panose="02020603050405020304" pitchFamily="18" charset="0"/>
              </a:rPr>
              <a:t>Pbisotope</a:t>
            </a:r>
            <a:r>
              <a:rPr lang="zh-CN" altLang="en-US" sz="2400" b="1" i="0" dirty="0">
                <a:solidFill>
                  <a:srgbClr val="0000FF"/>
                </a:solidFill>
                <a:ea typeface="楷体" panose="02010609060101010101" pitchFamily="49" charset="-122"/>
                <a:cs typeface="Times New Roman" panose="02020603050405020304" pitchFamily="18" charset="0"/>
              </a:rPr>
              <a:t> </a:t>
            </a:r>
            <a:r>
              <a:rPr lang="en-US" altLang="zh-CN" sz="2400" b="1" i="0" dirty="0" err="1">
                <a:solidFill>
                  <a:srgbClr val="0000FF"/>
                </a:solidFill>
                <a:ea typeface="楷体" panose="02010609060101010101" pitchFamily="49" charset="-122"/>
                <a:cs typeface="Times New Roman" panose="02020603050405020304" pitchFamily="18" charset="0"/>
              </a:rPr>
              <a:t>corrrelations</a:t>
            </a:r>
            <a:r>
              <a:rPr lang="zh-CN" altLang="en-US" sz="2400" b="1" i="0" dirty="0">
                <a:solidFill>
                  <a:srgbClr val="0000FF"/>
                </a:solidFill>
                <a:ea typeface="楷体" panose="02010609060101010101" pitchFamily="49" charset="-122"/>
                <a:cs typeface="Times New Roman" panose="02020603050405020304" pitchFamily="18" charset="0"/>
              </a:rPr>
              <a:t> </a:t>
            </a:r>
            <a:r>
              <a:rPr lang="en-US" altLang="zh-CN" sz="2400" b="1" i="0" dirty="0">
                <a:solidFill>
                  <a:srgbClr val="0000FF"/>
                </a:solidFill>
                <a:ea typeface="楷体" panose="02010609060101010101" pitchFamily="49" charset="-122"/>
                <a:cs typeface="Times New Roman" panose="02020603050405020304" pitchFamily="18" charset="0"/>
              </a:rPr>
              <a:t>are</a:t>
            </a:r>
            <a:r>
              <a:rPr lang="zh-CN" altLang="en-US" sz="2400" b="1" i="0" dirty="0">
                <a:solidFill>
                  <a:srgbClr val="0000FF"/>
                </a:solidFill>
                <a:ea typeface="楷体" panose="02010609060101010101" pitchFamily="49" charset="-122"/>
                <a:cs typeface="Times New Roman" panose="02020603050405020304" pitchFamily="18" charset="0"/>
              </a:rPr>
              <a:t> </a:t>
            </a:r>
            <a:r>
              <a:rPr lang="en-US" altLang="zh-CN" sz="2400" b="1" i="0" dirty="0">
                <a:solidFill>
                  <a:srgbClr val="FF0000"/>
                </a:solidFill>
                <a:ea typeface="楷体" panose="02010609060101010101" pitchFamily="49" charset="-122"/>
                <a:cs typeface="Times New Roman" panose="02020603050405020304" pitchFamily="18" charset="0"/>
              </a:rPr>
              <a:t>unexpected</a:t>
            </a:r>
            <a:r>
              <a:rPr lang="zh-CN" altLang="en-US" sz="2400" b="1" i="0" dirty="0">
                <a:solidFill>
                  <a:srgbClr val="0000FF"/>
                </a:solidFill>
                <a:ea typeface="楷体" panose="02010609060101010101" pitchFamily="49" charset="-122"/>
                <a:cs typeface="Times New Roman" panose="02020603050405020304" pitchFamily="18" charset="0"/>
              </a:rPr>
              <a:t>！</a:t>
            </a:r>
            <a:endParaRPr lang="en-US" altLang="zh-CN" sz="2400" b="1" i="0" dirty="0">
              <a:solidFill>
                <a:srgbClr val="0000FF"/>
              </a:solidFill>
              <a:ea typeface="楷体" panose="02010609060101010101" pitchFamily="49" charset="-122"/>
              <a:cs typeface="Times New Roman" panose="02020603050405020304" pitchFamily="18" charset="0"/>
            </a:endParaRPr>
          </a:p>
          <a:p>
            <a:pPr algn="ctr"/>
            <a:r>
              <a:rPr lang="en-US" altLang="zh-CN" sz="2400" b="1" i="0" dirty="0">
                <a:solidFill>
                  <a:srgbClr val="0000FF"/>
                </a:solidFill>
                <a:ea typeface="楷体" panose="02010609060101010101" pitchFamily="49" charset="-122"/>
                <a:cs typeface="Times New Roman" panose="02020603050405020304" pitchFamily="18" charset="0"/>
              </a:rPr>
              <a:t>But consistent with basal hydration weakening for lithosphere thinning</a:t>
            </a:r>
            <a:r>
              <a:rPr lang="zh-CN" altLang="en-US" sz="2400" b="1" i="0" dirty="0">
                <a:solidFill>
                  <a:srgbClr val="0000FF"/>
                </a:solidFill>
                <a:ea typeface="楷体" panose="02010609060101010101" pitchFamily="49" charset="-122"/>
                <a:cs typeface="Times New Roman" panose="02020603050405020304" pitchFamily="18" charset="0"/>
              </a:rPr>
              <a:t>！</a:t>
            </a:r>
          </a:p>
        </p:txBody>
      </p:sp>
    </p:spTree>
    <p:extLst>
      <p:ext uri="{BB962C8B-B14F-4D97-AF65-F5344CB8AC3E}">
        <p14:creationId xmlns:p14="http://schemas.microsoft.com/office/powerpoint/2010/main" val="169375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4588" y="1222713"/>
            <a:ext cx="9208931" cy="5302631"/>
            <a:chOff x="39124" y="1288763"/>
            <a:chExt cx="9421500" cy="5658872"/>
          </a:xfrm>
        </p:grpSpPr>
        <p:grpSp>
          <p:nvGrpSpPr>
            <p:cNvPr id="25" name="组合 24"/>
            <p:cNvGrpSpPr/>
            <p:nvPr/>
          </p:nvGrpSpPr>
          <p:grpSpPr>
            <a:xfrm>
              <a:off x="39124" y="1288763"/>
              <a:ext cx="9421500" cy="5658872"/>
              <a:chOff x="-621160" y="2996164"/>
              <a:chExt cx="11718965" cy="7010833"/>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04" y="2996164"/>
                <a:ext cx="10945412" cy="5427192"/>
              </a:xfrm>
              <a:prstGeom prst="rect">
                <a:avLst/>
              </a:prstGeom>
            </p:spPr>
          </p:pic>
          <p:sp>
            <p:nvSpPr>
              <p:cNvPr id="19" name="文本框 18"/>
              <p:cNvSpPr txBox="1"/>
              <p:nvPr/>
            </p:nvSpPr>
            <p:spPr>
              <a:xfrm>
                <a:off x="-621160" y="8664146"/>
                <a:ext cx="11718965" cy="1342851"/>
              </a:xfrm>
              <a:prstGeom prst="rect">
                <a:avLst/>
              </a:prstGeom>
              <a:solidFill>
                <a:schemeClr val="bg1"/>
              </a:solidFill>
            </p:spPr>
            <p:txBody>
              <a:bodyPr wrap="square" rtlCol="0">
                <a:spAutoFit/>
              </a:bodyPr>
              <a:lstStyle/>
              <a:p>
                <a:pPr algn="just" defTabSz="457200" fontAlgn="auto">
                  <a:spcBef>
                    <a:spcPts val="0"/>
                  </a:spcBef>
                  <a:spcAft>
                    <a:spcPts val="0"/>
                  </a:spcAft>
                  <a:defRPr/>
                </a:pPr>
                <a:r>
                  <a:rPr lang="en-US" altLang="zh-CN" sz="2000" b="1" i="0" dirty="0">
                    <a:solidFill>
                      <a:srgbClr val="FF0000"/>
                    </a:solidFill>
                    <a:ea typeface="楷体" panose="02010609060101010101" pitchFamily="49" charset="-122"/>
                    <a:cs typeface="Times New Roman" panose="02020603050405020304" pitchFamily="18" charset="0"/>
                  </a:rPr>
                  <a:t>Transition-zone stagnant slab dehydration, leads to prior lithosphere meting for basaltic magmatism, whose underplating/intruding the deep crust resulting in crustal melting and granitoids!</a:t>
                </a:r>
                <a:endParaRPr lang="zh-CN" altLang="en-US" sz="2000" b="1" i="0" dirty="0">
                  <a:solidFill>
                    <a:srgbClr val="FF0000"/>
                  </a:solidFill>
                  <a:ea typeface="楷体" panose="02010609060101010101" pitchFamily="49" charset="-122"/>
                  <a:cs typeface="Times New Roman" panose="02020603050405020304" pitchFamily="18" charset="0"/>
                </a:endParaRPr>
              </a:p>
            </p:txBody>
          </p:sp>
        </p:grpSp>
        <p:sp>
          <p:nvSpPr>
            <p:cNvPr id="2" name="矩形 1"/>
            <p:cNvSpPr/>
            <p:nvPr/>
          </p:nvSpPr>
          <p:spPr>
            <a:xfrm>
              <a:off x="244550" y="1515331"/>
              <a:ext cx="414670" cy="404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p>
          </p:txBody>
        </p:sp>
      </p:grpSp>
      <p:sp>
        <p:nvSpPr>
          <p:cNvPr id="17" name="文本框 16"/>
          <p:cNvSpPr txBox="1"/>
          <p:nvPr/>
        </p:nvSpPr>
        <p:spPr>
          <a:xfrm>
            <a:off x="344488" y="133208"/>
            <a:ext cx="9073008" cy="1015663"/>
          </a:xfrm>
          <a:prstGeom prst="rect">
            <a:avLst/>
          </a:prstGeom>
          <a:noFill/>
        </p:spPr>
        <p:txBody>
          <a:bodyPr wrap="square" rtlCol="0">
            <a:spAutoFit/>
          </a:bodyPr>
          <a:lstStyle/>
          <a:p>
            <a:pPr algn="ctr" defTabSz="457200" fontAlgn="auto">
              <a:spcBef>
                <a:spcPts val="0"/>
              </a:spcBef>
              <a:spcAft>
                <a:spcPts val="0"/>
              </a:spcAft>
              <a:defRPr/>
            </a:pPr>
            <a:r>
              <a:rPr lang="zh-CN" altLang="en-US" sz="3000" b="1" i="0" dirty="0">
                <a:solidFill>
                  <a:srgbClr val="FF0000"/>
                </a:solidFill>
                <a:ea typeface="楷体" panose="02010609060101010101" pitchFamily="49" charset="-122"/>
                <a:cs typeface="Times New Roman" panose="02020603050405020304" pitchFamily="18" charset="0"/>
              </a:rPr>
              <a:t>“</a:t>
            </a:r>
            <a:r>
              <a:rPr lang="en-US" altLang="zh-CN" sz="3000" b="1" i="0" dirty="0">
                <a:solidFill>
                  <a:srgbClr val="FF0000"/>
                </a:solidFill>
                <a:ea typeface="楷体" panose="02010609060101010101" pitchFamily="49" charset="-122"/>
                <a:cs typeface="Times New Roman" panose="02020603050405020304" pitchFamily="18" charset="0"/>
              </a:rPr>
              <a:t>Basal hydration weakening</a:t>
            </a:r>
            <a:r>
              <a:rPr lang="zh-CN" altLang="en-US" sz="3000" b="1" i="0" dirty="0">
                <a:solidFill>
                  <a:srgbClr val="FF0000"/>
                </a:solidFill>
                <a:ea typeface="楷体" panose="02010609060101010101" pitchFamily="49" charset="-122"/>
                <a:cs typeface="Times New Roman" panose="02020603050405020304" pitchFamily="18" charset="0"/>
              </a:rPr>
              <a:t>”</a:t>
            </a:r>
            <a:r>
              <a:rPr lang="en-US" altLang="zh-CN" sz="3000" b="1" i="0" dirty="0">
                <a:solidFill>
                  <a:srgbClr val="FF0000"/>
                </a:solidFill>
                <a:ea typeface="楷体" panose="02010609060101010101" pitchFamily="49" charset="-122"/>
                <a:cs typeface="Times New Roman" panose="02020603050405020304" pitchFamily="18" charset="0"/>
              </a:rPr>
              <a:t>- lithosphere thinning and the granitoid petrogenesis</a:t>
            </a:r>
            <a:endParaRPr lang="zh-CN" altLang="en-US" sz="3000" b="1" i="0" dirty="0">
              <a:solidFill>
                <a:srgbClr val="FF0000"/>
              </a:solidFill>
              <a:ea typeface="楷体" panose="02010609060101010101" pitchFamily="49" charset="-122"/>
              <a:cs typeface="Times New Roman" panose="02020603050405020304" pitchFamily="18" charset="0"/>
            </a:endParaRPr>
          </a:p>
        </p:txBody>
      </p:sp>
      <p:sp>
        <p:nvSpPr>
          <p:cNvPr id="5" name="矩形 4"/>
          <p:cNvSpPr/>
          <p:nvPr/>
        </p:nvSpPr>
        <p:spPr>
          <a:xfrm>
            <a:off x="1020059" y="2071539"/>
            <a:ext cx="6963220" cy="331421"/>
          </a:xfrm>
          <a:prstGeom prst="rect">
            <a:avLst/>
          </a:prstGeom>
          <a:solidFill>
            <a:srgbClr val="00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i="0"/>
          </a:p>
        </p:txBody>
      </p:sp>
    </p:spTree>
    <p:extLst>
      <p:ext uri="{BB962C8B-B14F-4D97-AF65-F5344CB8AC3E}">
        <p14:creationId xmlns:p14="http://schemas.microsoft.com/office/powerpoint/2010/main" val="35558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740AA328-4198-42BC-9105-8D6C98FF6F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022"/>
          <a:stretch/>
        </p:blipFill>
        <p:spPr bwMode="auto">
          <a:xfrm>
            <a:off x="873371" y="497219"/>
            <a:ext cx="8088923" cy="592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458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9138" name="Group 2"/>
          <p:cNvGrpSpPr>
            <a:grpSpLocks/>
          </p:cNvGrpSpPr>
          <p:nvPr/>
        </p:nvGrpSpPr>
        <p:grpSpPr bwMode="auto">
          <a:xfrm>
            <a:off x="685800" y="76201"/>
            <a:ext cx="8458200" cy="6811963"/>
            <a:chOff x="192" y="48"/>
            <a:chExt cx="5328" cy="4291"/>
          </a:xfrm>
        </p:grpSpPr>
        <p:graphicFrame>
          <p:nvGraphicFramePr>
            <p:cNvPr id="219139" name="Object 3"/>
            <p:cNvGraphicFramePr>
              <a:graphicFrameLocks noChangeAspect="1"/>
            </p:cNvGraphicFramePr>
            <p:nvPr/>
          </p:nvGraphicFramePr>
          <p:xfrm>
            <a:off x="192" y="48"/>
            <a:ext cx="5328" cy="4291"/>
          </p:xfrm>
          <a:graphic>
            <a:graphicData uri="http://schemas.openxmlformats.org/presentationml/2006/ole">
              <mc:AlternateContent xmlns:mc="http://schemas.openxmlformats.org/markup-compatibility/2006">
                <mc:Choice xmlns:v="urn:schemas-microsoft-com:vml" Requires="v">
                  <p:oleObj spid="_x0000_s8223" name="Drawing" r:id="rId4" imgW="4943246" imgH="3981298" progId="Canvas.Drawing.8">
                    <p:embed/>
                  </p:oleObj>
                </mc:Choice>
                <mc:Fallback>
                  <p:oleObj name="Drawing" r:id="rId4" imgW="4943246" imgH="3981298" progId="Canvas.Drawing.8">
                    <p:embed/>
                    <p:pic>
                      <p:nvPicPr>
                        <p:cNvPr id="2191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48"/>
                          <a:ext cx="5328" cy="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9140" name="Line 4"/>
            <p:cNvSpPr>
              <a:spLocks noChangeShapeType="1"/>
            </p:cNvSpPr>
            <p:nvPr/>
          </p:nvSpPr>
          <p:spPr bwMode="auto">
            <a:xfrm flipV="1">
              <a:off x="3198" y="96"/>
              <a:ext cx="1410" cy="3788"/>
            </a:xfrm>
            <a:prstGeom prst="line">
              <a:avLst/>
            </a:prstGeom>
            <a:noFill/>
            <a:ln w="508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9141" name="Text Box 5"/>
          <p:cNvSpPr txBox="1">
            <a:spLocks noChangeArrowheads="1"/>
          </p:cNvSpPr>
          <p:nvPr/>
        </p:nvSpPr>
        <p:spPr bwMode="auto">
          <a:xfrm>
            <a:off x="2554869" y="116632"/>
            <a:ext cx="4054315" cy="46166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400" b="1" i="0" dirty="0">
                <a:cs typeface="Times New Roman" panose="02020603050405020304" pitchFamily="18" charset="0"/>
              </a:rPr>
              <a:t>Gravity “anomalies” in </a:t>
            </a:r>
            <a:r>
              <a:rPr lang="en-US" altLang="en-US" sz="2400" b="1" i="0" dirty="0" err="1">
                <a:cs typeface="Times New Roman" panose="02020603050405020304" pitchFamily="18" charset="0"/>
              </a:rPr>
              <a:t>mGal</a:t>
            </a:r>
            <a:endParaRPr lang="en-US" altLang="en-US" sz="2400" b="1" i="0" dirty="0">
              <a:cs typeface="Times New Roman" panose="02020603050405020304" pitchFamily="18" charset="0"/>
            </a:endParaRPr>
          </a:p>
        </p:txBody>
      </p:sp>
      <p:sp>
        <p:nvSpPr>
          <p:cNvPr id="2" name="文本框 1"/>
          <p:cNvSpPr txBox="1"/>
          <p:nvPr/>
        </p:nvSpPr>
        <p:spPr>
          <a:xfrm rot="-4140000">
            <a:off x="5336571" y="3495894"/>
            <a:ext cx="3881768" cy="626325"/>
          </a:xfrm>
          <a:prstGeom prst="rect">
            <a:avLst/>
          </a:prstGeom>
          <a:noFill/>
        </p:spPr>
        <p:txBody>
          <a:bodyPr wrap="square" rtlCol="0">
            <a:spAutoFit/>
          </a:bodyPr>
          <a:lstStyle/>
          <a:p>
            <a:pPr algn="ctr"/>
            <a:r>
              <a:rPr lang="en-US" altLang="zh-CN" sz="3200" b="1" i="0" dirty="0">
                <a:solidFill>
                  <a:srgbClr val="FF0000"/>
                </a:solidFill>
                <a:ea typeface="楷体" panose="02010609060101010101" pitchFamily="49" charset="-122"/>
                <a:cs typeface="Times New Roman" panose="02020603050405020304" pitchFamily="18" charset="0"/>
              </a:rPr>
              <a:t>Thinned </a:t>
            </a:r>
            <a:r>
              <a:rPr lang="en-US" sz="3200" b="1" i="0" dirty="0">
                <a:solidFill>
                  <a:srgbClr val="FF0000"/>
                </a:solidFill>
                <a:ea typeface="楷体" panose="02010609060101010101" pitchFamily="49" charset="-122"/>
                <a:cs typeface="Times New Roman" panose="02020603050405020304" pitchFamily="18" charset="0"/>
              </a:rPr>
              <a:t>Lithosphere</a:t>
            </a:r>
          </a:p>
        </p:txBody>
      </p:sp>
      <p:sp>
        <p:nvSpPr>
          <p:cNvPr id="7" name="文本框 6"/>
          <p:cNvSpPr txBox="1"/>
          <p:nvPr/>
        </p:nvSpPr>
        <p:spPr>
          <a:xfrm>
            <a:off x="1557118" y="3284984"/>
            <a:ext cx="2387770" cy="1077218"/>
          </a:xfrm>
          <a:prstGeom prst="rect">
            <a:avLst/>
          </a:prstGeom>
          <a:noFill/>
        </p:spPr>
        <p:txBody>
          <a:bodyPr wrap="none" rtlCol="0">
            <a:spAutoFit/>
          </a:bodyPr>
          <a:lstStyle/>
          <a:p>
            <a:pPr algn="ctr"/>
            <a:r>
              <a:rPr lang="en-US" altLang="zh-CN" sz="3200" b="1" i="0" dirty="0">
                <a:solidFill>
                  <a:srgbClr val="FFFF00"/>
                </a:solidFill>
                <a:ea typeface="楷体" panose="02010609060101010101" pitchFamily="49" charset="-122"/>
                <a:cs typeface="Times New Roman" panose="02020603050405020304" pitchFamily="18" charset="0"/>
              </a:rPr>
              <a:t>Thickened</a:t>
            </a:r>
          </a:p>
          <a:p>
            <a:pPr algn="r"/>
            <a:r>
              <a:rPr lang="en-US" altLang="zh-CN" sz="3200" b="1" i="0" dirty="0">
                <a:solidFill>
                  <a:srgbClr val="FFFF00"/>
                </a:solidFill>
                <a:ea typeface="楷体" panose="02010609060101010101" pitchFamily="49" charset="-122"/>
                <a:cs typeface="Times New Roman" panose="02020603050405020304" pitchFamily="18" charset="0"/>
              </a:rPr>
              <a:t>Lithosphere</a:t>
            </a:r>
            <a:endParaRPr lang="en-US" sz="3200" b="1" i="0" dirty="0">
              <a:solidFill>
                <a:srgbClr val="FFFF00"/>
              </a:solidFill>
              <a:ea typeface="楷体" panose="02010609060101010101" pitchFamily="49" charset="-122"/>
              <a:cs typeface="Times New Roman" panose="02020603050405020304" pitchFamily="18" charset="0"/>
            </a:endParaRPr>
          </a:p>
        </p:txBody>
      </p:sp>
      <p:sp>
        <p:nvSpPr>
          <p:cNvPr id="8" name="文本框 7"/>
          <p:cNvSpPr txBox="1"/>
          <p:nvPr/>
        </p:nvSpPr>
        <p:spPr>
          <a:xfrm>
            <a:off x="-3734" y="6338475"/>
            <a:ext cx="5460790" cy="523220"/>
          </a:xfrm>
          <a:prstGeom prst="rect">
            <a:avLst/>
          </a:prstGeom>
          <a:noFill/>
        </p:spPr>
        <p:txBody>
          <a:bodyPr wrap="none" rtlCol="0">
            <a:spAutoFit/>
          </a:bodyPr>
          <a:lstStyle/>
          <a:p>
            <a:pPr algn="r"/>
            <a:r>
              <a:rPr lang="en-US" altLang="zh-CN" sz="2800" b="1" i="0" dirty="0">
                <a:solidFill>
                  <a:srgbClr val="0000FF"/>
                </a:solidFill>
                <a:ea typeface="楷体" panose="02010609060101010101" pitchFamily="49" charset="-122"/>
                <a:cs typeface="Times New Roman" panose="02020603050405020304" pitchFamily="18" charset="0"/>
              </a:rPr>
              <a:t>Consequences of Plate Tectonics</a:t>
            </a:r>
            <a:r>
              <a:rPr lang="zh-CN" altLang="en-US" sz="2800" b="1" i="0" dirty="0">
                <a:solidFill>
                  <a:srgbClr val="0000FF"/>
                </a:solidFill>
                <a:ea typeface="楷体" panose="02010609060101010101" pitchFamily="49" charset="-122"/>
                <a:cs typeface="Times New Roman" panose="02020603050405020304" pitchFamily="18" charset="0"/>
              </a:rPr>
              <a:t>！</a:t>
            </a:r>
            <a:endParaRPr lang="en-US" sz="2800" b="1" i="0" dirty="0">
              <a:solidFill>
                <a:srgbClr val="0000FF"/>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852199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2" cstate="print"/>
          <a:srcRect l="742" t="1159" r="5775" b="1502"/>
          <a:stretch>
            <a:fillRect/>
          </a:stretch>
        </p:blipFill>
        <p:spPr bwMode="auto">
          <a:xfrm>
            <a:off x="344488" y="260648"/>
            <a:ext cx="9073008" cy="6048672"/>
          </a:xfrm>
          <a:prstGeom prst="rect">
            <a:avLst/>
          </a:prstGeom>
          <a:noFill/>
          <a:ln w="28575">
            <a:solidFill>
              <a:srgbClr val="FF0000"/>
            </a:solidFill>
            <a:miter lim="800000"/>
            <a:headEnd/>
            <a:tailEnd/>
          </a:ln>
        </p:spPr>
      </p:pic>
      <p:sp>
        <p:nvSpPr>
          <p:cNvPr id="2" name="文本框 1">
            <a:extLst>
              <a:ext uri="{FF2B5EF4-FFF2-40B4-BE49-F238E27FC236}">
                <a16:creationId xmlns:a16="http://schemas.microsoft.com/office/drawing/2014/main" xmlns="" id="{9A52954F-13B4-4914-A4CA-FCD821CCA234}"/>
              </a:ext>
            </a:extLst>
          </p:cNvPr>
          <p:cNvSpPr txBox="1"/>
          <p:nvPr/>
        </p:nvSpPr>
        <p:spPr>
          <a:xfrm>
            <a:off x="4745636" y="6457890"/>
            <a:ext cx="5191806" cy="400110"/>
          </a:xfrm>
          <a:prstGeom prst="rect">
            <a:avLst/>
          </a:prstGeom>
          <a:noFill/>
        </p:spPr>
        <p:txBody>
          <a:bodyPr wrap="none" rtlCol="0">
            <a:spAutoFit/>
          </a:bodyPr>
          <a:lstStyle/>
          <a:p>
            <a:r>
              <a:rPr lang="en-US" altLang="zh-CN" sz="2000" i="0" dirty="0"/>
              <a:t>Li, Mooney, Fan, Tectonophysics 420, 239-252</a:t>
            </a:r>
            <a:endParaRPr lang="zh-CN" altLang="en-US" sz="2000" i="0" dirty="0"/>
          </a:p>
        </p:txBody>
      </p:sp>
    </p:spTree>
    <p:extLst>
      <p:ext uri="{BB962C8B-B14F-4D97-AF65-F5344CB8AC3E}">
        <p14:creationId xmlns:p14="http://schemas.microsoft.com/office/powerpoint/2010/main" val="3809207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824B01E8-8C13-4EB4-BE37-86A323240268}"/>
              </a:ext>
            </a:extLst>
          </p:cNvPr>
          <p:cNvGrpSpPr/>
          <p:nvPr/>
        </p:nvGrpSpPr>
        <p:grpSpPr>
          <a:xfrm>
            <a:off x="-34672" y="0"/>
            <a:ext cx="9940672" cy="6885384"/>
            <a:chOff x="-34672" y="0"/>
            <a:chExt cx="9940672" cy="6885384"/>
          </a:xfrm>
        </p:grpSpPr>
        <p:pic>
          <p:nvPicPr>
            <p:cNvPr id="3" name="图片 2"/>
            <p:cNvPicPr>
              <a:picLocks noChangeAspect="1"/>
            </p:cNvPicPr>
            <p:nvPr/>
          </p:nvPicPr>
          <p:blipFill>
            <a:blip r:embed="rId3"/>
            <a:stretch>
              <a:fillRect/>
            </a:stretch>
          </p:blipFill>
          <p:spPr>
            <a:xfrm>
              <a:off x="-34672" y="0"/>
              <a:ext cx="9940672" cy="6885384"/>
            </a:xfrm>
            <a:prstGeom prst="rect">
              <a:avLst/>
            </a:prstGeom>
          </p:spPr>
        </p:pic>
        <p:sp>
          <p:nvSpPr>
            <p:cNvPr id="4" name="文本框 3"/>
            <p:cNvSpPr txBox="1"/>
            <p:nvPr/>
          </p:nvSpPr>
          <p:spPr>
            <a:xfrm>
              <a:off x="1208584" y="3225170"/>
              <a:ext cx="2968057" cy="584775"/>
            </a:xfrm>
            <a:prstGeom prst="rect">
              <a:avLst/>
            </a:prstGeom>
            <a:solidFill>
              <a:srgbClr val="66FFFF">
                <a:alpha val="20000"/>
              </a:srgbClr>
            </a:solidFill>
          </p:spPr>
          <p:txBody>
            <a:bodyPr wrap="none" rtlCol="0">
              <a:spAutoFit/>
            </a:bodyPr>
            <a:lstStyle/>
            <a:p>
              <a:r>
                <a:rPr lang="en-US" altLang="zh-CN" sz="3200" b="1" i="0" dirty="0">
                  <a:solidFill>
                    <a:srgbClr val="FF0000"/>
                  </a:solidFill>
                  <a:ea typeface="楷体" panose="02010609060101010101" pitchFamily="49" charset="-122"/>
                  <a:cs typeface="Times New Roman" panose="02020603050405020304" pitchFamily="18" charset="0"/>
                </a:rPr>
                <a:t>Tibetan Plateau</a:t>
              </a:r>
              <a:endParaRPr lang="zh-CN" altLang="en-US" sz="3200" b="1" i="0" dirty="0">
                <a:solidFill>
                  <a:srgbClr val="FF0000"/>
                </a:solidFill>
                <a:ea typeface="楷体" panose="02010609060101010101" pitchFamily="49"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14DFA645-8D88-4CAA-9D8F-C8B13FCB8C2B}"/>
                </a:ext>
              </a:extLst>
            </p:cNvPr>
            <p:cNvGrpSpPr/>
            <p:nvPr/>
          </p:nvGrpSpPr>
          <p:grpSpPr>
            <a:xfrm>
              <a:off x="5913238" y="2158090"/>
              <a:ext cx="2702795" cy="4355060"/>
              <a:chOff x="5913238" y="2158090"/>
              <a:chExt cx="2702795" cy="4355060"/>
            </a:xfrm>
          </p:grpSpPr>
          <p:sp>
            <p:nvSpPr>
              <p:cNvPr id="6" name="文本框 5"/>
              <p:cNvSpPr txBox="1"/>
              <p:nvPr/>
            </p:nvSpPr>
            <p:spPr>
              <a:xfrm>
                <a:off x="5913238" y="5805264"/>
                <a:ext cx="1560042" cy="707886"/>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South 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7" name="文本框 6"/>
              <p:cNvSpPr txBox="1"/>
              <p:nvPr/>
            </p:nvSpPr>
            <p:spPr>
              <a:xfrm>
                <a:off x="7761312" y="3420785"/>
                <a:ext cx="854721" cy="1015663"/>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East</a:t>
                </a:r>
              </a:p>
              <a:p>
                <a:pPr algn="ctr"/>
                <a:r>
                  <a:rPr lang="en-US" altLang="zh-CN" sz="2000" b="1" i="0" dirty="0">
                    <a:solidFill>
                      <a:srgbClr val="FFFF00"/>
                    </a:solidFill>
                    <a:ea typeface="楷体" panose="02010609060101010101" pitchFamily="49" charset="-122"/>
                    <a:cs typeface="Times New Roman" panose="02020603050405020304" pitchFamily="18" charset="0"/>
                  </a:rPr>
                  <a:t>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8" name="文本框 7"/>
              <p:cNvSpPr txBox="1"/>
              <p:nvPr/>
            </p:nvSpPr>
            <p:spPr>
              <a:xfrm>
                <a:off x="7014600" y="2158090"/>
                <a:ext cx="1005704" cy="707886"/>
              </a:xfrm>
              <a:prstGeom prst="rect">
                <a:avLst/>
              </a:prstGeom>
              <a:noFill/>
            </p:spPr>
            <p:txBody>
              <a:bodyPr wrap="squar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Yellow 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grpSp>
      </p:grpSp>
      <p:pic>
        <p:nvPicPr>
          <p:cNvPr id="11" name="Picture 9" descr="x1-1">
            <a:extLst>
              <a:ext uri="{FF2B5EF4-FFF2-40B4-BE49-F238E27FC236}">
                <a16:creationId xmlns:a16="http://schemas.microsoft.com/office/drawing/2014/main" xmlns="" id="{D6A090BD-E768-4C00-871E-1DA6B1130F9B}"/>
              </a:ext>
            </a:extLst>
          </p:cNvPr>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7136" y="5589240"/>
            <a:ext cx="1793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x1-1">
            <a:extLst>
              <a:ext uri="{FF2B5EF4-FFF2-40B4-BE49-F238E27FC236}">
                <a16:creationId xmlns:a16="http://schemas.microsoft.com/office/drawing/2014/main" xmlns="" id="{04E7E63F-583F-4AF1-8D6D-DCF7CBDA53AD}"/>
              </a:ext>
            </a:extLst>
          </p:cNvPr>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85580" y="4121646"/>
            <a:ext cx="1793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a:extLst>
              <a:ext uri="{FF2B5EF4-FFF2-40B4-BE49-F238E27FC236}">
                <a16:creationId xmlns:a16="http://schemas.microsoft.com/office/drawing/2014/main" xmlns="" id="{27CD1569-D0B0-4B0A-8DC1-667607DB1D4E}"/>
              </a:ext>
            </a:extLst>
          </p:cNvPr>
          <p:cNvSpPr txBox="1"/>
          <p:nvPr/>
        </p:nvSpPr>
        <p:spPr>
          <a:xfrm>
            <a:off x="128464" y="57682"/>
            <a:ext cx="9577063" cy="1200329"/>
          </a:xfrm>
          <a:prstGeom prst="rect">
            <a:avLst/>
          </a:prstGeom>
          <a:solidFill>
            <a:schemeClr val="tx1"/>
          </a:solidFill>
        </p:spPr>
        <p:txBody>
          <a:bodyPr wrap="square" rtlCol="0">
            <a:spAutoFit/>
          </a:bodyPr>
          <a:lstStyle/>
          <a:p>
            <a:r>
              <a:rPr lang="en-US" altLang="zh-CN" sz="2400" b="1" i="0" dirty="0">
                <a:solidFill>
                  <a:srgbClr val="FFFF00"/>
                </a:solidFill>
              </a:rPr>
              <a:t>JUNO</a:t>
            </a:r>
            <a:r>
              <a:rPr lang="en-US" altLang="zh-CN" sz="2400" b="1" i="0" dirty="0">
                <a:solidFill>
                  <a:srgbClr val="66FFFF"/>
                </a:solidFill>
              </a:rPr>
              <a:t>: [1] Thinned lithosphere; </a:t>
            </a:r>
          </a:p>
          <a:p>
            <a:r>
              <a:rPr lang="en-US" altLang="zh-CN" sz="2400" b="1" i="0" dirty="0">
                <a:solidFill>
                  <a:srgbClr val="66FFFF"/>
                </a:solidFill>
              </a:rPr>
              <a:t>	 [2] Paleo-subduction zone; </a:t>
            </a:r>
          </a:p>
          <a:p>
            <a:r>
              <a:rPr lang="en-US" altLang="zh-CN" sz="2400" b="1" i="0" dirty="0">
                <a:solidFill>
                  <a:srgbClr val="66FFFF"/>
                </a:solidFill>
              </a:rPr>
              <a:t>	 [3] Terrane boundary between Cathaysia and western Australia</a:t>
            </a:r>
            <a:endParaRPr lang="zh-CN" altLang="en-US" sz="2400" b="1" i="0" dirty="0">
              <a:solidFill>
                <a:srgbClr val="66FFFF"/>
              </a:solidFill>
            </a:endParaRPr>
          </a:p>
        </p:txBody>
      </p:sp>
      <p:sp>
        <p:nvSpPr>
          <p:cNvPr id="15" name="文本框 14">
            <a:extLst>
              <a:ext uri="{FF2B5EF4-FFF2-40B4-BE49-F238E27FC236}">
                <a16:creationId xmlns:a16="http://schemas.microsoft.com/office/drawing/2014/main" xmlns="" id="{3B237025-82A4-48C3-9BAC-9CCE8E632F69}"/>
              </a:ext>
            </a:extLst>
          </p:cNvPr>
          <p:cNvSpPr txBox="1"/>
          <p:nvPr/>
        </p:nvSpPr>
        <p:spPr>
          <a:xfrm>
            <a:off x="128464" y="1335871"/>
            <a:ext cx="9577063" cy="1938992"/>
          </a:xfrm>
          <a:prstGeom prst="rect">
            <a:avLst/>
          </a:prstGeom>
          <a:solidFill>
            <a:schemeClr val="tx1"/>
          </a:solidFill>
        </p:spPr>
        <p:txBody>
          <a:bodyPr wrap="square" rtlCol="0">
            <a:spAutoFit/>
          </a:bodyPr>
          <a:lstStyle/>
          <a:p>
            <a:r>
              <a:rPr lang="en-US" altLang="zh-CN" sz="2400" b="1" i="0" smtClean="0">
                <a:solidFill>
                  <a:srgbClr val="FFFF00"/>
                </a:solidFill>
              </a:rPr>
              <a:t>CJPL</a:t>
            </a:r>
            <a:r>
              <a:rPr lang="en-US" altLang="zh-CN" sz="2400" b="1" i="0" smtClean="0">
                <a:solidFill>
                  <a:srgbClr val="66FFFF"/>
                </a:solidFill>
              </a:rPr>
              <a:t>: </a:t>
            </a:r>
            <a:r>
              <a:rPr lang="en-US" altLang="zh-CN" sz="2400" b="1" i="0" dirty="0">
                <a:solidFill>
                  <a:srgbClr val="66FFFF"/>
                </a:solidFill>
              </a:rPr>
              <a:t>[1] Stacked or doubled lithosphere</a:t>
            </a:r>
            <a:r>
              <a:rPr lang="zh-CN" altLang="en-US" sz="2400" b="1" i="0" dirty="0">
                <a:solidFill>
                  <a:srgbClr val="66FFFF"/>
                </a:solidFill>
              </a:rPr>
              <a:t>；</a:t>
            </a:r>
            <a:endParaRPr lang="en-US" altLang="zh-CN" sz="2400" b="1" i="0" dirty="0">
              <a:solidFill>
                <a:srgbClr val="66FFFF"/>
              </a:solidFill>
            </a:endParaRPr>
          </a:p>
          <a:p>
            <a:r>
              <a:rPr lang="en-US" altLang="zh-CN" sz="2400" b="1" i="0" dirty="0">
                <a:solidFill>
                  <a:srgbClr val="66FFFF"/>
                </a:solidFill>
              </a:rPr>
              <a:t>	   	</a:t>
            </a:r>
            <a:r>
              <a:rPr lang="en-US" altLang="zh-CN" sz="2400" b="1" i="0" dirty="0">
                <a:solidFill>
                  <a:schemeClr val="bg1"/>
                </a:solidFill>
              </a:rPr>
              <a:t>Tibetan crust </a:t>
            </a:r>
          </a:p>
          <a:p>
            <a:r>
              <a:rPr lang="en-US" altLang="zh-CN" sz="2400" b="1" i="0" dirty="0">
                <a:solidFill>
                  <a:srgbClr val="66FFFF"/>
                </a:solidFill>
                <a:sym typeface="Symbol" panose="05050102010706020507" pitchFamily="18" charset="2"/>
              </a:rPr>
              <a:t>	 	</a:t>
            </a:r>
            <a:r>
              <a:rPr lang="en-US" altLang="zh-CN" sz="2400" b="1" i="0" dirty="0">
                <a:solidFill>
                  <a:srgbClr val="FFFF00"/>
                </a:solidFill>
                <a:sym typeface="Symbol" panose="05050102010706020507" pitchFamily="18" charset="2"/>
              </a:rPr>
              <a:t>Tibetan mantle lithosphere</a:t>
            </a:r>
          </a:p>
          <a:p>
            <a:r>
              <a:rPr lang="en-US" altLang="zh-CN" sz="2400" b="1" i="0" dirty="0">
                <a:solidFill>
                  <a:srgbClr val="66FFFF"/>
                </a:solidFill>
                <a:sym typeface="Symbol" panose="05050102010706020507" pitchFamily="18" charset="2"/>
              </a:rPr>
              <a:t>		</a:t>
            </a:r>
            <a:r>
              <a:rPr lang="en-US" altLang="zh-CN" sz="2400" b="1" i="0" dirty="0">
                <a:solidFill>
                  <a:schemeClr val="bg1"/>
                </a:solidFill>
                <a:sym typeface="Symbol" panose="05050102010706020507" pitchFamily="18" charset="2"/>
              </a:rPr>
              <a:t>Indian crust (partial)</a:t>
            </a:r>
          </a:p>
          <a:p>
            <a:r>
              <a:rPr lang="en-US" altLang="zh-CN" sz="2400" b="1" i="0" dirty="0">
                <a:solidFill>
                  <a:srgbClr val="66FFFF"/>
                </a:solidFill>
                <a:sym typeface="Symbol" panose="05050102010706020507" pitchFamily="18" charset="2"/>
              </a:rPr>
              <a:t>		</a:t>
            </a:r>
            <a:r>
              <a:rPr lang="en-US" altLang="zh-CN" sz="2400" b="1" i="0" dirty="0">
                <a:solidFill>
                  <a:srgbClr val="FFFF00"/>
                </a:solidFill>
                <a:sym typeface="Symbol" panose="05050102010706020507" pitchFamily="18" charset="2"/>
              </a:rPr>
              <a:t>Indian mantle lithosphere</a:t>
            </a:r>
            <a:endParaRPr lang="zh-CN" altLang="en-US" sz="2400" b="1" i="0" dirty="0">
              <a:solidFill>
                <a:srgbClr val="FFFF00"/>
              </a:solidFill>
            </a:endParaRPr>
          </a:p>
        </p:txBody>
      </p:sp>
    </p:spTree>
    <p:extLst>
      <p:ext uri="{BB962C8B-B14F-4D97-AF65-F5344CB8AC3E}">
        <p14:creationId xmlns:p14="http://schemas.microsoft.com/office/powerpoint/2010/main" val="38721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5601072" y="2155141"/>
            <a:ext cx="4019555" cy="4474794"/>
          </a:xfrm>
          <a:prstGeom prst="rect">
            <a:avLst/>
          </a:prstGeom>
        </p:spPr>
      </p:pic>
      <p:pic>
        <p:nvPicPr>
          <p:cNvPr id="5" name="图片 4">
            <a:extLst>
              <a:ext uri="{FF2B5EF4-FFF2-40B4-BE49-F238E27FC236}">
                <a16:creationId xmlns:a16="http://schemas.microsoft.com/office/drawing/2014/main" xmlns="" id="{941263FF-E641-4689-A83A-3B69A5A21947}"/>
              </a:ext>
            </a:extLst>
          </p:cNvPr>
          <p:cNvPicPr>
            <a:picLocks noChangeAspect="1"/>
          </p:cNvPicPr>
          <p:nvPr/>
        </p:nvPicPr>
        <p:blipFill>
          <a:blip r:embed="rId3"/>
          <a:stretch>
            <a:fillRect/>
          </a:stretch>
        </p:blipFill>
        <p:spPr>
          <a:xfrm>
            <a:off x="128464" y="1412776"/>
            <a:ext cx="5112568" cy="5380183"/>
          </a:xfrm>
          <a:prstGeom prst="rect">
            <a:avLst/>
          </a:prstGeom>
        </p:spPr>
      </p:pic>
      <p:pic>
        <p:nvPicPr>
          <p:cNvPr id="4" name="图片 3"/>
          <p:cNvPicPr>
            <a:picLocks noChangeAspect="1"/>
          </p:cNvPicPr>
          <p:nvPr/>
        </p:nvPicPr>
        <p:blipFill>
          <a:blip r:embed="rId4"/>
          <a:stretch>
            <a:fillRect/>
          </a:stretch>
        </p:blipFill>
        <p:spPr>
          <a:xfrm>
            <a:off x="4808984" y="28032"/>
            <a:ext cx="5078544" cy="1656201"/>
          </a:xfrm>
          <a:prstGeom prst="rect">
            <a:avLst/>
          </a:prstGeom>
          <a:ln w="28575">
            <a:solidFill>
              <a:srgbClr val="FF0000"/>
            </a:solidFill>
          </a:ln>
        </p:spPr>
      </p:pic>
    </p:spTree>
    <p:extLst>
      <p:ext uri="{BB962C8B-B14F-4D97-AF65-F5344CB8AC3E}">
        <p14:creationId xmlns:p14="http://schemas.microsoft.com/office/powerpoint/2010/main" val="21922661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xmlns="" id="{824B01E8-8C13-4EB4-BE37-86A323240268}"/>
              </a:ext>
            </a:extLst>
          </p:cNvPr>
          <p:cNvGrpSpPr/>
          <p:nvPr/>
        </p:nvGrpSpPr>
        <p:grpSpPr>
          <a:xfrm>
            <a:off x="-34672" y="0"/>
            <a:ext cx="9940672" cy="6885384"/>
            <a:chOff x="-34672" y="0"/>
            <a:chExt cx="9940672" cy="6885384"/>
          </a:xfrm>
        </p:grpSpPr>
        <p:pic>
          <p:nvPicPr>
            <p:cNvPr id="3" name="图片 2"/>
            <p:cNvPicPr>
              <a:picLocks noChangeAspect="1"/>
            </p:cNvPicPr>
            <p:nvPr/>
          </p:nvPicPr>
          <p:blipFill>
            <a:blip r:embed="rId3"/>
            <a:stretch>
              <a:fillRect/>
            </a:stretch>
          </p:blipFill>
          <p:spPr>
            <a:xfrm>
              <a:off x="-34672" y="0"/>
              <a:ext cx="9940672" cy="6885384"/>
            </a:xfrm>
            <a:prstGeom prst="rect">
              <a:avLst/>
            </a:prstGeom>
          </p:spPr>
        </p:pic>
        <p:sp>
          <p:nvSpPr>
            <p:cNvPr id="4" name="文本框 3"/>
            <p:cNvSpPr txBox="1"/>
            <p:nvPr/>
          </p:nvSpPr>
          <p:spPr>
            <a:xfrm>
              <a:off x="1208584" y="3225170"/>
              <a:ext cx="2968057" cy="584775"/>
            </a:xfrm>
            <a:prstGeom prst="rect">
              <a:avLst/>
            </a:prstGeom>
            <a:solidFill>
              <a:srgbClr val="66FFFF">
                <a:alpha val="20000"/>
              </a:srgbClr>
            </a:solidFill>
          </p:spPr>
          <p:txBody>
            <a:bodyPr wrap="none" rtlCol="0">
              <a:spAutoFit/>
            </a:bodyPr>
            <a:lstStyle/>
            <a:p>
              <a:r>
                <a:rPr lang="en-US" altLang="zh-CN" sz="3200" b="1" i="0" dirty="0">
                  <a:solidFill>
                    <a:srgbClr val="FF0000"/>
                  </a:solidFill>
                  <a:ea typeface="楷体" panose="02010609060101010101" pitchFamily="49" charset="-122"/>
                  <a:cs typeface="Times New Roman" panose="02020603050405020304" pitchFamily="18" charset="0"/>
                </a:rPr>
                <a:t>Tibetan Plateau</a:t>
              </a:r>
              <a:endParaRPr lang="zh-CN" altLang="en-US" sz="3200" b="1" i="0" dirty="0">
                <a:solidFill>
                  <a:srgbClr val="FF0000"/>
                </a:solidFill>
                <a:ea typeface="楷体" panose="02010609060101010101" pitchFamily="49" charset="-122"/>
                <a:cs typeface="Times New Roman" panose="02020603050405020304" pitchFamily="18" charset="0"/>
              </a:endParaRPr>
            </a:p>
          </p:txBody>
        </p:sp>
        <p:grpSp>
          <p:nvGrpSpPr>
            <p:cNvPr id="2" name="组合 1">
              <a:extLst>
                <a:ext uri="{FF2B5EF4-FFF2-40B4-BE49-F238E27FC236}">
                  <a16:creationId xmlns:a16="http://schemas.microsoft.com/office/drawing/2014/main" xmlns="" id="{14DFA645-8D88-4CAA-9D8F-C8B13FCB8C2B}"/>
                </a:ext>
              </a:extLst>
            </p:cNvPr>
            <p:cNvGrpSpPr/>
            <p:nvPr/>
          </p:nvGrpSpPr>
          <p:grpSpPr>
            <a:xfrm>
              <a:off x="5913238" y="2158090"/>
              <a:ext cx="2702795" cy="4355060"/>
              <a:chOff x="5913238" y="2158090"/>
              <a:chExt cx="2702795" cy="4355060"/>
            </a:xfrm>
          </p:grpSpPr>
          <p:sp>
            <p:nvSpPr>
              <p:cNvPr id="6" name="文本框 5"/>
              <p:cNvSpPr txBox="1"/>
              <p:nvPr/>
            </p:nvSpPr>
            <p:spPr>
              <a:xfrm>
                <a:off x="5913238" y="5805264"/>
                <a:ext cx="1560042" cy="707886"/>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South 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7" name="文本框 6"/>
              <p:cNvSpPr txBox="1"/>
              <p:nvPr/>
            </p:nvSpPr>
            <p:spPr>
              <a:xfrm>
                <a:off x="7761312" y="3420785"/>
                <a:ext cx="854721" cy="1015663"/>
              </a:xfrm>
              <a:prstGeom prst="rect">
                <a:avLst/>
              </a:prstGeom>
              <a:noFill/>
            </p:spPr>
            <p:txBody>
              <a:bodyPr wrap="non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East</a:t>
                </a:r>
              </a:p>
              <a:p>
                <a:pPr algn="ctr"/>
                <a:r>
                  <a:rPr lang="en-US" altLang="zh-CN" sz="2000" b="1" i="0" dirty="0">
                    <a:solidFill>
                      <a:srgbClr val="FFFF00"/>
                    </a:solidFill>
                    <a:ea typeface="楷体" panose="02010609060101010101" pitchFamily="49" charset="-122"/>
                    <a:cs typeface="Times New Roman" panose="02020603050405020304" pitchFamily="18" charset="0"/>
                  </a:rPr>
                  <a:t>China</a:t>
                </a:r>
              </a:p>
              <a:p>
                <a:pPr algn="ctr"/>
                <a:r>
                  <a:rPr lang="en-US" altLang="zh-CN" sz="2000" b="1" i="0" dirty="0">
                    <a:solidFill>
                      <a:srgbClr val="FFFF00"/>
                    </a:solidFill>
                    <a:ea typeface="楷体" panose="02010609060101010101" pitchFamily="49" charset="-122"/>
                    <a:cs typeface="Times New Roman" panose="02020603050405020304" pitchFamily="18" charset="0"/>
                  </a:rPr>
                  <a:t>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sp>
            <p:nvSpPr>
              <p:cNvPr id="8" name="文本框 7"/>
              <p:cNvSpPr txBox="1"/>
              <p:nvPr/>
            </p:nvSpPr>
            <p:spPr>
              <a:xfrm>
                <a:off x="7014600" y="2158090"/>
                <a:ext cx="1005704" cy="707886"/>
              </a:xfrm>
              <a:prstGeom prst="rect">
                <a:avLst/>
              </a:prstGeom>
              <a:noFill/>
            </p:spPr>
            <p:txBody>
              <a:bodyPr wrap="square" rtlCol="0">
                <a:spAutoFit/>
              </a:bodyPr>
              <a:lstStyle/>
              <a:p>
                <a:pPr algn="ctr"/>
                <a:r>
                  <a:rPr lang="en-US" altLang="zh-CN" sz="2000" b="1" i="0" dirty="0">
                    <a:solidFill>
                      <a:srgbClr val="FFFF00"/>
                    </a:solidFill>
                    <a:ea typeface="楷体" panose="02010609060101010101" pitchFamily="49" charset="-122"/>
                    <a:cs typeface="Times New Roman" panose="02020603050405020304" pitchFamily="18" charset="0"/>
                  </a:rPr>
                  <a:t>Yellow Sea</a:t>
                </a:r>
                <a:endParaRPr lang="zh-CN" altLang="en-US" sz="2000" b="1" i="0" dirty="0">
                  <a:solidFill>
                    <a:srgbClr val="FFFF00"/>
                  </a:solidFill>
                  <a:ea typeface="楷体" panose="02010609060101010101" pitchFamily="49" charset="-122"/>
                  <a:cs typeface="Times New Roman" panose="02020603050405020304" pitchFamily="18" charset="0"/>
                </a:endParaRPr>
              </a:p>
            </p:txBody>
          </p:sp>
        </p:grpSp>
      </p:grpSp>
      <p:pic>
        <p:nvPicPr>
          <p:cNvPr id="11" name="Picture 9" descr="x1-1">
            <a:extLst>
              <a:ext uri="{FF2B5EF4-FFF2-40B4-BE49-F238E27FC236}">
                <a16:creationId xmlns:a16="http://schemas.microsoft.com/office/drawing/2014/main" xmlns="" id="{D6A090BD-E768-4C00-871E-1DA6B1130F9B}"/>
              </a:ext>
            </a:extLst>
          </p:cNvPr>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77136" y="5589240"/>
            <a:ext cx="1793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x1-1">
            <a:extLst>
              <a:ext uri="{FF2B5EF4-FFF2-40B4-BE49-F238E27FC236}">
                <a16:creationId xmlns:a16="http://schemas.microsoft.com/office/drawing/2014/main" xmlns="" id="{04E7E63F-583F-4AF1-8D6D-DCF7CBDA53AD}"/>
              </a:ext>
            </a:extLst>
          </p:cNvPr>
          <p:cNvPicPr>
            <a:picLocks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85580" y="4121646"/>
            <a:ext cx="1793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a:extLst>
              <a:ext uri="{FF2B5EF4-FFF2-40B4-BE49-F238E27FC236}">
                <a16:creationId xmlns:a16="http://schemas.microsoft.com/office/drawing/2014/main" xmlns="" id="{5F53B9A2-0E53-4BE7-9E15-2E9210B6A603}"/>
              </a:ext>
            </a:extLst>
          </p:cNvPr>
          <p:cNvSpPr txBox="1">
            <a:spLocks noChangeArrowheads="1"/>
          </p:cNvSpPr>
          <p:nvPr/>
        </p:nvSpPr>
        <p:spPr bwMode="auto">
          <a:xfrm>
            <a:off x="-34672" y="1052736"/>
            <a:ext cx="9940672" cy="2123658"/>
          </a:xfrm>
          <a:prstGeom prst="rect">
            <a:avLst/>
          </a:prstGeom>
          <a:solidFill>
            <a:schemeClr val="tx1"/>
          </a:solidFill>
          <a:ln>
            <a:noFill/>
          </a:ln>
        </p:spPr>
        <p:txBody>
          <a:bodyPr wrap="square">
            <a:spAutoFit/>
          </a:bodyPr>
          <a:lstStyle>
            <a:lvl1pPr>
              <a:defRPr>
                <a:solidFill>
                  <a:srgbClr val="FF0000"/>
                </a:solidFill>
                <a:latin typeface="Arial" panose="020B0604020202020204" pitchFamily="34" charset="0"/>
              </a:defRPr>
            </a:lvl1pPr>
            <a:lvl2pPr marL="742950" indent="-285750">
              <a:defRPr>
                <a:solidFill>
                  <a:srgbClr val="FF0000"/>
                </a:solidFill>
                <a:latin typeface="Arial" panose="020B0604020202020204" pitchFamily="34" charset="0"/>
              </a:defRPr>
            </a:lvl2pPr>
            <a:lvl3pPr marL="1143000" indent="-228600">
              <a:defRPr>
                <a:solidFill>
                  <a:srgbClr val="FF0000"/>
                </a:solidFill>
                <a:latin typeface="Arial" panose="020B0604020202020204" pitchFamily="34" charset="0"/>
              </a:defRPr>
            </a:lvl3pPr>
            <a:lvl4pPr marL="1600200" indent="-228600">
              <a:defRPr>
                <a:solidFill>
                  <a:srgbClr val="FF0000"/>
                </a:solidFill>
                <a:latin typeface="Arial" panose="020B0604020202020204" pitchFamily="34" charset="0"/>
              </a:defRPr>
            </a:lvl4pPr>
            <a:lvl5pPr marL="2057400" indent="-228600">
              <a:defRPr>
                <a:solidFill>
                  <a:srgbClr val="FF0000"/>
                </a:solidFill>
                <a:latin typeface="Arial" panose="020B0604020202020204" pitchFamily="34" charset="0"/>
              </a:defRPr>
            </a:lvl5pPr>
            <a:lvl6pPr marL="2514600" indent="-228600" algn="r" eaLnBrk="0" fontAlgn="base" hangingPunct="0">
              <a:spcBef>
                <a:spcPct val="0"/>
              </a:spcBef>
              <a:spcAft>
                <a:spcPct val="0"/>
              </a:spcAft>
              <a:defRPr>
                <a:solidFill>
                  <a:srgbClr val="FF0000"/>
                </a:solidFill>
                <a:latin typeface="Arial" panose="020B0604020202020204" pitchFamily="34" charset="0"/>
              </a:defRPr>
            </a:lvl6pPr>
            <a:lvl7pPr marL="2971800" indent="-228600" algn="r" eaLnBrk="0" fontAlgn="base" hangingPunct="0">
              <a:spcBef>
                <a:spcPct val="0"/>
              </a:spcBef>
              <a:spcAft>
                <a:spcPct val="0"/>
              </a:spcAft>
              <a:defRPr>
                <a:solidFill>
                  <a:srgbClr val="FF0000"/>
                </a:solidFill>
                <a:latin typeface="Arial" panose="020B0604020202020204" pitchFamily="34" charset="0"/>
              </a:defRPr>
            </a:lvl7pPr>
            <a:lvl8pPr marL="3429000" indent="-228600" algn="r" eaLnBrk="0" fontAlgn="base" hangingPunct="0">
              <a:spcBef>
                <a:spcPct val="0"/>
              </a:spcBef>
              <a:spcAft>
                <a:spcPct val="0"/>
              </a:spcAft>
              <a:defRPr>
                <a:solidFill>
                  <a:srgbClr val="FF0000"/>
                </a:solidFill>
                <a:latin typeface="Arial" panose="020B0604020202020204" pitchFamily="34" charset="0"/>
              </a:defRPr>
            </a:lvl8pPr>
            <a:lvl9pPr marL="3886200" indent="-228600" algn="r" eaLnBrk="0" fontAlgn="base" hangingPunct="0">
              <a:spcBef>
                <a:spcPct val="0"/>
              </a:spcBef>
              <a:spcAft>
                <a:spcPct val="0"/>
              </a:spcAft>
              <a:defRPr>
                <a:solidFill>
                  <a:srgbClr val="FF0000"/>
                </a:solidFill>
                <a:latin typeface="Arial" panose="020B0604020202020204" pitchFamily="34" charset="0"/>
              </a:defRPr>
            </a:lvl9pPr>
          </a:lstStyle>
          <a:p>
            <a:pPr algn="ctr"/>
            <a:r>
              <a:rPr lang="en-US" altLang="zh-CN" sz="9600" b="1" i="0" dirty="0">
                <a:solidFill>
                  <a:srgbClr val="FFFF00"/>
                </a:solidFill>
                <a:latin typeface="Mistral" panose="03090702030407020403" pitchFamily="66" charset="0"/>
                <a:ea typeface="宋体" panose="02010600030101010101" pitchFamily="2" charset="-122"/>
              </a:rPr>
              <a:t>Thank you all!</a:t>
            </a:r>
          </a:p>
          <a:p>
            <a:pPr algn="ctr"/>
            <a:r>
              <a:rPr lang="en-US" altLang="zh-CN" sz="3600" b="1" i="0" dirty="0">
                <a:solidFill>
                  <a:srgbClr val="00FF00"/>
                </a:solidFill>
                <a:latin typeface="Mistral" panose="03090702030407020403" pitchFamily="66" charset="0"/>
              </a:rPr>
              <a:t>Especially </a:t>
            </a:r>
            <a:r>
              <a:rPr lang="en-US" altLang="zh-CN" sz="3600" b="1" i="0" dirty="0" err="1">
                <a:solidFill>
                  <a:srgbClr val="00FF00"/>
                </a:solidFill>
                <a:latin typeface="Mistral" panose="03090702030407020403" pitchFamily="66" charset="0"/>
              </a:rPr>
              <a:t>Yufei</a:t>
            </a:r>
            <a:r>
              <a:rPr lang="en-US" altLang="zh-CN" sz="3600" b="1" i="0" dirty="0">
                <a:solidFill>
                  <a:srgbClr val="00FF00"/>
                </a:solidFill>
                <a:latin typeface="Mistral" panose="03090702030407020403" pitchFamily="66" charset="0"/>
              </a:rPr>
              <a:t> Xi, </a:t>
            </a:r>
            <a:r>
              <a:rPr lang="en-US" altLang="zh-CN" sz="3600" b="1" i="0" dirty="0" err="1">
                <a:solidFill>
                  <a:srgbClr val="00FF00"/>
                </a:solidFill>
                <a:latin typeface="Mistral" panose="03090702030407020403" pitchFamily="66" charset="0"/>
              </a:rPr>
              <a:t>Yufeng</a:t>
            </a:r>
            <a:r>
              <a:rPr lang="en-US" altLang="zh-CN" sz="3600" b="1" i="0" dirty="0">
                <a:solidFill>
                  <a:srgbClr val="00FF00"/>
                </a:solidFill>
                <a:latin typeface="Mistral" panose="03090702030407020403" pitchFamily="66" charset="0"/>
              </a:rPr>
              <a:t> Li, Ran Han and Bill McDonough!</a:t>
            </a:r>
          </a:p>
        </p:txBody>
      </p:sp>
    </p:spTree>
    <p:extLst>
      <p:ext uri="{BB962C8B-B14F-4D97-AF65-F5344CB8AC3E}">
        <p14:creationId xmlns:p14="http://schemas.microsoft.com/office/powerpoint/2010/main" val="1584562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44495" y="2"/>
            <a:ext cx="5976939" cy="6773863"/>
            <a:chOff x="13" y="-1"/>
            <a:chExt cx="3765" cy="4267"/>
          </a:xfrm>
        </p:grpSpPr>
        <p:grpSp>
          <p:nvGrpSpPr>
            <p:cNvPr id="3" name="Group 10"/>
            <p:cNvGrpSpPr>
              <a:grpSpLocks/>
            </p:cNvGrpSpPr>
            <p:nvPr/>
          </p:nvGrpSpPr>
          <p:grpSpPr bwMode="auto">
            <a:xfrm>
              <a:off x="13" y="-1"/>
              <a:ext cx="3765" cy="4267"/>
              <a:chOff x="1056" y="62"/>
              <a:chExt cx="3765" cy="4267"/>
            </a:xfrm>
          </p:grpSpPr>
          <p:pic>
            <p:nvPicPr>
              <p:cNvPr id="26633" name="Picture 2"/>
              <p:cNvPicPr>
                <a:picLocks noChangeAspect="1" noChangeArrowheads="1"/>
              </p:cNvPicPr>
              <p:nvPr/>
            </p:nvPicPr>
            <p:blipFill>
              <a:blip r:embed="rId3" cstate="print"/>
              <a:srcRect/>
              <a:stretch>
                <a:fillRect/>
              </a:stretch>
            </p:blipFill>
            <p:spPr bwMode="auto">
              <a:xfrm>
                <a:off x="1143" y="480"/>
                <a:ext cx="3417" cy="3456"/>
              </a:xfrm>
              <a:prstGeom prst="rect">
                <a:avLst/>
              </a:prstGeom>
              <a:noFill/>
              <a:ln w="9525">
                <a:noFill/>
                <a:miter lim="800000"/>
                <a:headEnd/>
                <a:tailEnd/>
              </a:ln>
            </p:spPr>
          </p:pic>
          <p:sp>
            <p:nvSpPr>
              <p:cNvPr id="26634" name="Text Box 4"/>
              <p:cNvSpPr txBox="1">
                <a:spLocks noChangeArrowheads="1"/>
              </p:cNvSpPr>
              <p:nvPr/>
            </p:nvSpPr>
            <p:spPr bwMode="auto">
              <a:xfrm>
                <a:off x="1056" y="3919"/>
                <a:ext cx="3715" cy="233"/>
              </a:xfrm>
              <a:prstGeom prst="rect">
                <a:avLst/>
              </a:prstGeom>
              <a:noFill/>
              <a:ln w="9525">
                <a:noFill/>
                <a:miter lim="800000"/>
                <a:headEnd/>
                <a:tailEnd/>
              </a:ln>
            </p:spPr>
            <p:txBody>
              <a:bodyPr wrap="none">
                <a:spAutoFit/>
              </a:bodyPr>
              <a:lstStyle/>
              <a:p>
                <a:pPr algn="l" eaLnBrk="1" hangingPunct="1"/>
                <a:r>
                  <a:rPr lang="en-US" sz="1800" b="1" i="0" dirty="0"/>
                  <a:t>0         45        90       135     180      225      270     315      360 </a:t>
                </a:r>
              </a:p>
            </p:txBody>
          </p:sp>
          <p:sp>
            <p:nvSpPr>
              <p:cNvPr id="26635" name="Text Box 5"/>
              <p:cNvSpPr txBox="1">
                <a:spLocks noChangeArrowheads="1"/>
              </p:cNvSpPr>
              <p:nvPr/>
            </p:nvSpPr>
            <p:spPr bwMode="auto">
              <a:xfrm>
                <a:off x="2277" y="4096"/>
                <a:ext cx="1131" cy="233"/>
              </a:xfrm>
              <a:prstGeom prst="rect">
                <a:avLst/>
              </a:prstGeom>
              <a:noFill/>
              <a:ln w="9525">
                <a:noFill/>
                <a:miter lim="800000"/>
                <a:headEnd/>
                <a:tailEnd/>
              </a:ln>
            </p:spPr>
            <p:txBody>
              <a:bodyPr wrap="none">
                <a:spAutoFit/>
              </a:bodyPr>
              <a:lstStyle/>
              <a:p>
                <a:pPr algn="ctr" eaLnBrk="1" hangingPunct="1"/>
                <a:r>
                  <a:rPr lang="en-US" sz="1800" b="1" i="0" dirty="0"/>
                  <a:t>Longitude (°E)</a:t>
                </a:r>
              </a:p>
            </p:txBody>
          </p:sp>
          <p:grpSp>
            <p:nvGrpSpPr>
              <p:cNvPr id="4" name="Group 7"/>
              <p:cNvGrpSpPr>
                <a:grpSpLocks/>
              </p:cNvGrpSpPr>
              <p:nvPr/>
            </p:nvGrpSpPr>
            <p:grpSpPr bwMode="auto">
              <a:xfrm>
                <a:off x="1480" y="62"/>
                <a:ext cx="2831" cy="374"/>
                <a:chOff x="1480" y="62"/>
                <a:chExt cx="2831" cy="374"/>
              </a:xfrm>
            </p:grpSpPr>
            <p:pic>
              <p:nvPicPr>
                <p:cNvPr id="26639" name="Picture 3"/>
                <p:cNvPicPr>
                  <a:picLocks noChangeAspect="1" noChangeArrowheads="1"/>
                </p:cNvPicPr>
                <p:nvPr/>
              </p:nvPicPr>
              <p:blipFill>
                <a:blip r:embed="rId4" cstate="print"/>
                <a:srcRect/>
                <a:stretch>
                  <a:fillRect/>
                </a:stretch>
              </p:blipFill>
              <p:spPr bwMode="auto">
                <a:xfrm>
                  <a:off x="1571" y="261"/>
                  <a:ext cx="2562" cy="175"/>
                </a:xfrm>
                <a:prstGeom prst="rect">
                  <a:avLst/>
                </a:prstGeom>
                <a:noFill/>
                <a:ln w="9525">
                  <a:noFill/>
                  <a:miter lim="800000"/>
                  <a:headEnd/>
                  <a:tailEnd/>
                </a:ln>
              </p:spPr>
            </p:pic>
            <p:sp>
              <p:nvSpPr>
                <p:cNvPr id="26640" name="Text Box 6"/>
                <p:cNvSpPr txBox="1">
                  <a:spLocks noChangeArrowheads="1"/>
                </p:cNvSpPr>
                <p:nvPr/>
              </p:nvSpPr>
              <p:spPr bwMode="auto">
                <a:xfrm>
                  <a:off x="1480" y="62"/>
                  <a:ext cx="2831" cy="233"/>
                </a:xfrm>
                <a:prstGeom prst="rect">
                  <a:avLst/>
                </a:prstGeom>
                <a:noFill/>
                <a:ln w="9525">
                  <a:noFill/>
                  <a:miter lim="800000"/>
                  <a:headEnd/>
                  <a:tailEnd/>
                </a:ln>
              </p:spPr>
              <p:txBody>
                <a:bodyPr wrap="none">
                  <a:spAutoFit/>
                </a:bodyPr>
                <a:lstStyle/>
                <a:p>
                  <a:pPr algn="l" eaLnBrk="1" hangingPunct="1"/>
                  <a:r>
                    <a:rPr lang="en-US" sz="1800" b="1" i="0" dirty="0"/>
                    <a:t>6            4             2           0            -2        -4%</a:t>
                  </a:r>
                </a:p>
              </p:txBody>
            </p:sp>
          </p:grpSp>
          <p:sp>
            <p:nvSpPr>
              <p:cNvPr id="26637" name="Text Box 8"/>
              <p:cNvSpPr txBox="1">
                <a:spLocks noChangeArrowheads="1"/>
              </p:cNvSpPr>
              <p:nvPr/>
            </p:nvSpPr>
            <p:spPr bwMode="auto">
              <a:xfrm>
                <a:off x="4511" y="2708"/>
                <a:ext cx="310" cy="565"/>
              </a:xfrm>
              <a:prstGeom prst="rect">
                <a:avLst/>
              </a:prstGeom>
              <a:noFill/>
              <a:ln w="9525">
                <a:noFill/>
                <a:miter lim="800000"/>
                <a:headEnd/>
                <a:tailEnd/>
              </a:ln>
            </p:spPr>
            <p:txBody>
              <a:bodyPr vert="eaVert" wrap="none">
                <a:spAutoFit/>
              </a:bodyPr>
              <a:lstStyle/>
              <a:p>
                <a:pPr algn="ctr" eaLnBrk="1" hangingPunct="1"/>
                <a:r>
                  <a:rPr lang="en-US" sz="2000" b="1" i="0" dirty="0"/>
                  <a:t>150 km</a:t>
                </a:r>
              </a:p>
            </p:txBody>
          </p:sp>
          <p:sp>
            <p:nvSpPr>
              <p:cNvPr id="26638" name="Text Box 9"/>
              <p:cNvSpPr txBox="1">
                <a:spLocks noChangeArrowheads="1"/>
              </p:cNvSpPr>
              <p:nvPr/>
            </p:nvSpPr>
            <p:spPr bwMode="auto">
              <a:xfrm>
                <a:off x="4511" y="1094"/>
                <a:ext cx="310" cy="565"/>
              </a:xfrm>
              <a:prstGeom prst="rect">
                <a:avLst/>
              </a:prstGeom>
              <a:noFill/>
              <a:ln w="9525">
                <a:noFill/>
                <a:miter lim="800000"/>
                <a:headEnd/>
                <a:tailEnd/>
              </a:ln>
            </p:spPr>
            <p:txBody>
              <a:bodyPr vert="eaVert" wrap="none">
                <a:spAutoFit/>
              </a:bodyPr>
              <a:lstStyle/>
              <a:p>
                <a:pPr algn="ctr" eaLnBrk="1" hangingPunct="1"/>
                <a:r>
                  <a:rPr lang="en-US" sz="2000" b="1" i="0" dirty="0"/>
                  <a:t>100 km</a:t>
                </a:r>
              </a:p>
            </p:txBody>
          </p:sp>
        </p:grpSp>
        <p:sp>
          <p:nvSpPr>
            <p:cNvPr id="26631" name="Text Box 13"/>
            <p:cNvSpPr txBox="1">
              <a:spLocks noChangeArrowheads="1"/>
            </p:cNvSpPr>
            <p:nvPr/>
          </p:nvSpPr>
          <p:spPr bwMode="auto">
            <a:xfrm>
              <a:off x="149" y="3605"/>
              <a:ext cx="2087" cy="233"/>
            </a:xfrm>
            <a:prstGeom prst="rect">
              <a:avLst/>
            </a:prstGeom>
            <a:solidFill>
              <a:srgbClr val="FFFF99"/>
            </a:solidFill>
            <a:ln w="9525">
              <a:noFill/>
              <a:miter lim="800000"/>
              <a:headEnd/>
              <a:tailEnd/>
            </a:ln>
          </p:spPr>
          <p:txBody>
            <a:bodyPr wrap="square">
              <a:spAutoFit/>
            </a:bodyPr>
            <a:lstStyle/>
            <a:p>
              <a:pPr algn="ctr" eaLnBrk="1" hangingPunct="1"/>
              <a:r>
                <a:rPr lang="en-US" sz="1800" b="1" i="0" dirty="0">
                  <a:solidFill>
                    <a:srgbClr val="3333FF"/>
                  </a:solidFill>
                </a:rPr>
                <a:t>Harvard tomography  (1998)</a:t>
              </a:r>
            </a:p>
          </p:txBody>
        </p:sp>
      </p:grpSp>
      <p:grpSp>
        <p:nvGrpSpPr>
          <p:cNvPr id="5" name="Group 19"/>
          <p:cNvGrpSpPr>
            <a:grpSpLocks/>
          </p:cNvGrpSpPr>
          <p:nvPr/>
        </p:nvGrpSpPr>
        <p:grpSpPr bwMode="auto">
          <a:xfrm>
            <a:off x="1776196" y="836616"/>
            <a:ext cx="944563" cy="3735387"/>
            <a:chOff x="898" y="527"/>
            <a:chExt cx="595" cy="2353"/>
          </a:xfrm>
        </p:grpSpPr>
        <p:sp>
          <p:nvSpPr>
            <p:cNvPr id="26628" name="Line 17"/>
            <p:cNvSpPr>
              <a:spLocks noChangeShapeType="1"/>
            </p:cNvSpPr>
            <p:nvPr/>
          </p:nvSpPr>
          <p:spPr bwMode="auto">
            <a:xfrm flipH="1">
              <a:off x="898" y="527"/>
              <a:ext cx="528" cy="624"/>
            </a:xfrm>
            <a:prstGeom prst="line">
              <a:avLst/>
            </a:prstGeom>
            <a:noFill/>
            <a:ln w="38100">
              <a:solidFill>
                <a:srgbClr val="3333FF"/>
              </a:solidFill>
              <a:round/>
              <a:headEnd type="stealth" w="lg" len="lg"/>
              <a:tailEnd type="none" w="lg" len="lg"/>
            </a:ln>
          </p:spPr>
          <p:txBody>
            <a:bodyPr/>
            <a:lstStyle/>
            <a:p>
              <a:endParaRPr lang="en-US" i="0">
                <a:solidFill>
                  <a:srgbClr val="FF0000"/>
                </a:solidFill>
              </a:endParaRPr>
            </a:p>
          </p:txBody>
        </p:sp>
        <p:sp>
          <p:nvSpPr>
            <p:cNvPr id="26629" name="Line 18"/>
            <p:cNvSpPr>
              <a:spLocks noChangeShapeType="1"/>
            </p:cNvSpPr>
            <p:nvPr/>
          </p:nvSpPr>
          <p:spPr bwMode="auto">
            <a:xfrm flipH="1">
              <a:off x="965" y="2256"/>
              <a:ext cx="528" cy="624"/>
            </a:xfrm>
            <a:prstGeom prst="line">
              <a:avLst/>
            </a:prstGeom>
            <a:noFill/>
            <a:ln w="38100">
              <a:solidFill>
                <a:srgbClr val="3333FF"/>
              </a:solidFill>
              <a:round/>
              <a:headEnd type="stealth" w="lg" len="lg"/>
              <a:tailEnd type="none" w="lg" len="lg"/>
            </a:ln>
          </p:spPr>
          <p:txBody>
            <a:bodyPr/>
            <a:lstStyle/>
            <a:p>
              <a:endParaRPr lang="en-US" i="0">
                <a:solidFill>
                  <a:srgbClr val="FF0000"/>
                </a:solidFill>
              </a:endParaRPr>
            </a:p>
          </p:txBody>
        </p:sp>
      </p:grpSp>
      <p:sp>
        <p:nvSpPr>
          <p:cNvPr id="17" name="Rectangle 3"/>
          <p:cNvSpPr>
            <a:spLocks noChangeArrowheads="1"/>
          </p:cNvSpPr>
          <p:nvPr/>
        </p:nvSpPr>
        <p:spPr bwMode="auto">
          <a:xfrm>
            <a:off x="5745095" y="6408330"/>
            <a:ext cx="3758779"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altLang="zh-CN" sz="1800" b="1" i="0" dirty="0">
                <a:solidFill>
                  <a:schemeClr val="bg1"/>
                </a:solidFill>
                <a:ea typeface="楷体_GB2312" charset="-122"/>
                <a:cs typeface="Times New Roman" pitchFamily="18" charset="0"/>
              </a:rPr>
              <a:t>Niu</a:t>
            </a:r>
            <a:r>
              <a:rPr lang="en-GB" altLang="zh-CN" sz="1800" b="1" i="0" dirty="0">
                <a:solidFill>
                  <a:schemeClr val="bg1"/>
                </a:solidFill>
                <a:ea typeface="楷体_GB2312" charset="-122"/>
                <a:cs typeface="Times New Roman" pitchFamily="18" charset="0"/>
              </a:rPr>
              <a:t>, Y. L. (</a:t>
            </a:r>
            <a:r>
              <a:rPr lang="en-US" altLang="zh-CN" sz="1800" b="1" i="0" dirty="0">
                <a:solidFill>
                  <a:schemeClr val="bg1"/>
                </a:solidFill>
                <a:ea typeface="楷体_GB2312" charset="-122"/>
                <a:cs typeface="Times New Roman" pitchFamily="18" charset="0"/>
              </a:rPr>
              <a:t>2005) </a:t>
            </a:r>
            <a:endParaRPr lang="en-US" altLang="zh-CN" sz="1800" b="1" i="0" dirty="0">
              <a:solidFill>
                <a:schemeClr val="bg1"/>
              </a:solidFill>
              <a:latin typeface="Arial" pitchFamily="34" charset="0"/>
              <a:cs typeface="Arial" pitchFamily="34" charset="0"/>
            </a:endParaRPr>
          </a:p>
        </p:txBody>
      </p:sp>
      <p:sp>
        <p:nvSpPr>
          <p:cNvPr id="18" name="Rectangle 17"/>
          <p:cNvSpPr/>
          <p:nvPr/>
        </p:nvSpPr>
        <p:spPr>
          <a:xfrm>
            <a:off x="6609184" y="1794558"/>
            <a:ext cx="2952328" cy="3046988"/>
          </a:xfrm>
          <a:prstGeom prst="rect">
            <a:avLst/>
          </a:prstGeom>
          <a:solidFill>
            <a:schemeClr val="tx1"/>
          </a:solidFill>
          <a:ln w="28575">
            <a:solidFill>
              <a:srgbClr val="FF0000"/>
            </a:solidFill>
          </a:ln>
        </p:spPr>
        <p:txBody>
          <a:bodyPr wrap="square">
            <a:spAutoFit/>
          </a:bodyPr>
          <a:lstStyle/>
          <a:p>
            <a:r>
              <a:rPr lang="en-US" altLang="zh-CN" sz="2400" i="0" dirty="0">
                <a:solidFill>
                  <a:srgbClr val="66FFFF"/>
                </a:solidFill>
                <a:ea typeface="楷体" pitchFamily="49" charset="-122"/>
                <a:cs typeface="Times New Roman" panose="02020603050405020304" pitchFamily="18" charset="0"/>
              </a:rPr>
              <a:t>Lithosphere thinning </a:t>
            </a:r>
            <a:r>
              <a:rPr lang="en-US" altLang="zh-CN" sz="2400" i="0" dirty="0">
                <a:ea typeface="楷体" pitchFamily="49" charset="-122"/>
                <a:cs typeface="Times New Roman" panose="02020603050405020304" pitchFamily="18" charset="0"/>
              </a:rPr>
              <a:t>= </a:t>
            </a:r>
          </a:p>
          <a:p>
            <a:r>
              <a:rPr lang="en-US" altLang="zh-CN" sz="2400" i="0" dirty="0">
                <a:solidFill>
                  <a:srgbClr val="66FFFF"/>
                </a:solidFill>
                <a:ea typeface="楷体" pitchFamily="49" charset="-122"/>
                <a:cs typeface="Times New Roman" panose="02020603050405020304" pitchFamily="18" charset="0"/>
              </a:rPr>
              <a:t>LVZ formation </a:t>
            </a:r>
          </a:p>
          <a:p>
            <a:r>
              <a:rPr lang="en-US" altLang="zh-CN" sz="2400" i="0" dirty="0">
                <a:ea typeface="楷体" pitchFamily="49" charset="-122"/>
                <a:cs typeface="Times New Roman" panose="02020603050405020304" pitchFamily="18" charset="0"/>
              </a:rPr>
              <a:t>=</a:t>
            </a:r>
            <a:r>
              <a:rPr lang="en-US" altLang="zh-CN" sz="2400" i="0" dirty="0">
                <a:solidFill>
                  <a:srgbClr val="66FFFF"/>
                </a:solidFill>
                <a:ea typeface="楷体" pitchFamily="49" charset="-122"/>
                <a:cs typeface="Times New Roman" panose="02020603050405020304" pitchFamily="18" charset="0"/>
              </a:rPr>
              <a:t> </a:t>
            </a:r>
          </a:p>
          <a:p>
            <a:r>
              <a:rPr lang="en-US" altLang="zh-CN" sz="2400" i="0" dirty="0">
                <a:solidFill>
                  <a:srgbClr val="66FFFF"/>
                </a:solidFill>
                <a:ea typeface="楷体" pitchFamily="49" charset="-122"/>
                <a:cs typeface="Times New Roman" panose="02020603050405020304" pitchFamily="18" charset="0"/>
              </a:rPr>
              <a:t>basal hydration weakening </a:t>
            </a:r>
          </a:p>
          <a:p>
            <a:r>
              <a:rPr lang="en-US" altLang="zh-CN" sz="2400" i="0" dirty="0">
                <a:ea typeface="楷体" pitchFamily="49" charset="-122"/>
                <a:cs typeface="Times New Roman" panose="02020603050405020304" pitchFamily="18" charset="0"/>
              </a:rPr>
              <a:t>=</a:t>
            </a:r>
          </a:p>
          <a:p>
            <a:r>
              <a:rPr lang="en-US" altLang="zh-CN" sz="2400" i="0" dirty="0">
                <a:solidFill>
                  <a:srgbClr val="66FFFF"/>
                </a:solidFill>
                <a:ea typeface="楷体" pitchFamily="49" charset="-122"/>
                <a:cs typeface="Times New Roman" panose="02020603050405020304" pitchFamily="18" charset="0"/>
              </a:rPr>
              <a:t> plate tectonics</a:t>
            </a:r>
          </a:p>
        </p:txBody>
      </p:sp>
    </p:spTree>
    <p:extLst>
      <p:ext uri="{BB962C8B-B14F-4D97-AF65-F5344CB8AC3E}">
        <p14:creationId xmlns:p14="http://schemas.microsoft.com/office/powerpoint/2010/main" val="370005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809612" y="231433"/>
            <a:ext cx="6034504" cy="4061859"/>
            <a:chOff x="5955263" y="334762"/>
            <a:chExt cx="6034504" cy="4061859"/>
          </a:xfrm>
        </p:grpSpPr>
        <p:pic>
          <p:nvPicPr>
            <p:cNvPr id="2" name="图片 1"/>
            <p:cNvPicPr>
              <a:picLocks noChangeAspect="1"/>
            </p:cNvPicPr>
            <p:nvPr/>
          </p:nvPicPr>
          <p:blipFill>
            <a:blip r:embed="rId2"/>
            <a:stretch>
              <a:fillRect/>
            </a:stretch>
          </p:blipFill>
          <p:spPr>
            <a:xfrm>
              <a:off x="6032742" y="334762"/>
              <a:ext cx="5678667" cy="2084573"/>
            </a:xfrm>
            <a:prstGeom prst="rect">
              <a:avLst/>
            </a:prstGeom>
          </p:spPr>
        </p:pic>
        <p:pic>
          <p:nvPicPr>
            <p:cNvPr id="4" name="图片 3"/>
            <p:cNvPicPr>
              <a:picLocks noChangeAspect="1"/>
            </p:cNvPicPr>
            <p:nvPr/>
          </p:nvPicPr>
          <p:blipFill>
            <a:blip r:embed="rId3"/>
            <a:stretch>
              <a:fillRect/>
            </a:stretch>
          </p:blipFill>
          <p:spPr>
            <a:xfrm>
              <a:off x="5955263" y="2208614"/>
              <a:ext cx="6034504" cy="2188007"/>
            </a:xfrm>
            <a:prstGeom prst="rect">
              <a:avLst/>
            </a:prstGeom>
          </p:spPr>
        </p:pic>
      </p:grpSp>
      <p:pic>
        <p:nvPicPr>
          <p:cNvPr id="11" name="图片 10"/>
          <p:cNvPicPr>
            <a:picLocks noChangeAspect="1"/>
          </p:cNvPicPr>
          <p:nvPr/>
        </p:nvPicPr>
        <p:blipFill>
          <a:blip r:embed="rId4"/>
          <a:stretch>
            <a:fillRect/>
          </a:stretch>
        </p:blipFill>
        <p:spPr>
          <a:xfrm>
            <a:off x="3048001" y="4542562"/>
            <a:ext cx="6230491" cy="1934439"/>
          </a:xfrm>
          <a:prstGeom prst="rect">
            <a:avLst/>
          </a:prstGeom>
        </p:spPr>
      </p:pic>
    </p:spTree>
    <p:extLst>
      <p:ext uri="{BB962C8B-B14F-4D97-AF65-F5344CB8AC3E}">
        <p14:creationId xmlns:p14="http://schemas.microsoft.com/office/powerpoint/2010/main" val="4143415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4"/>
          <p:cNvGrpSpPr>
            <a:grpSpLocks/>
          </p:cNvGrpSpPr>
          <p:nvPr/>
        </p:nvGrpSpPr>
        <p:grpSpPr bwMode="auto">
          <a:xfrm>
            <a:off x="53314" y="2216151"/>
            <a:ext cx="5995194" cy="4564063"/>
            <a:chOff x="199" y="1319"/>
            <a:chExt cx="3486" cy="2875"/>
          </a:xfrm>
        </p:grpSpPr>
        <p:graphicFrame>
          <p:nvGraphicFramePr>
            <p:cNvPr id="4098" name="Object 2"/>
            <p:cNvGraphicFramePr>
              <a:graphicFrameLocks noChangeAspect="1"/>
            </p:cNvGraphicFramePr>
            <p:nvPr/>
          </p:nvGraphicFramePr>
          <p:xfrm>
            <a:off x="3168" y="1607"/>
            <a:ext cx="517" cy="2028"/>
          </p:xfrm>
          <a:graphic>
            <a:graphicData uri="http://schemas.openxmlformats.org/presentationml/2006/ole">
              <mc:AlternateContent xmlns:mc="http://schemas.openxmlformats.org/markup-compatibility/2006">
                <mc:Choice xmlns:v="urn:schemas-microsoft-com:vml" Requires="v">
                  <p:oleObj spid="_x0000_s9268" name="Drawing" r:id="rId4" imgW="1327320" imgH="5208480" progId="Canvas.Drawing.8">
                    <p:embed/>
                  </p:oleObj>
                </mc:Choice>
                <mc:Fallback>
                  <p:oleObj name="Drawing" r:id="rId4" imgW="1327320" imgH="5208480" progId="Canvas.Drawing.8">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1607"/>
                          <a:ext cx="517"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 name="Group 18"/>
            <p:cNvGrpSpPr>
              <a:grpSpLocks/>
            </p:cNvGrpSpPr>
            <p:nvPr/>
          </p:nvGrpSpPr>
          <p:grpSpPr bwMode="auto">
            <a:xfrm>
              <a:off x="417" y="1319"/>
              <a:ext cx="2633" cy="2507"/>
              <a:chOff x="417" y="1319"/>
              <a:chExt cx="2633" cy="2507"/>
            </a:xfrm>
          </p:grpSpPr>
          <p:grpSp>
            <p:nvGrpSpPr>
              <p:cNvPr id="4" name="Group 7"/>
              <p:cNvGrpSpPr>
                <a:grpSpLocks/>
              </p:cNvGrpSpPr>
              <p:nvPr/>
            </p:nvGrpSpPr>
            <p:grpSpPr bwMode="auto">
              <a:xfrm>
                <a:off x="604" y="1416"/>
                <a:ext cx="2446" cy="2410"/>
                <a:chOff x="2888" y="1178"/>
                <a:chExt cx="2584" cy="2546"/>
              </a:xfrm>
            </p:grpSpPr>
            <p:graphicFrame>
              <p:nvGraphicFramePr>
                <p:cNvPr id="4099" name="Object 8"/>
                <p:cNvGraphicFramePr>
                  <a:graphicFrameLocks noChangeAspect="1"/>
                </p:cNvGraphicFramePr>
                <p:nvPr/>
              </p:nvGraphicFramePr>
              <p:xfrm>
                <a:off x="2928" y="1182"/>
                <a:ext cx="2544" cy="2502"/>
              </p:xfrm>
              <a:graphic>
                <a:graphicData uri="http://schemas.openxmlformats.org/presentationml/2006/ole">
                  <mc:AlternateContent xmlns:mc="http://schemas.openxmlformats.org/markup-compatibility/2006">
                    <mc:Choice xmlns:v="urn:schemas-microsoft-com:vml" Requires="v">
                      <p:oleObj spid="_x0000_s9269" name="Drawing" r:id="rId6" imgW="4054320" imgH="3958200" progId="Canvas.Drawing.8">
                        <p:embed/>
                      </p:oleObj>
                    </mc:Choice>
                    <mc:Fallback>
                      <p:oleObj name="Drawing" r:id="rId6" imgW="4054320" imgH="3958200" progId="Canvas.Drawing.8">
                        <p:embed/>
                        <p:pic>
                          <p:nvPicPr>
                            <p:cNvPr id="409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1182"/>
                              <a:ext cx="2544" cy="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5" name="Picture 9"/>
                <p:cNvPicPr>
                  <a:picLocks noChangeAspect="1" noChangeArrowheads="1"/>
                </p:cNvPicPr>
                <p:nvPr/>
              </p:nvPicPr>
              <p:blipFill>
                <a:blip r:embed="rId8" cstate="print"/>
                <a:srcRect/>
                <a:stretch>
                  <a:fillRect/>
                </a:stretch>
              </p:blipFill>
              <p:spPr bwMode="auto">
                <a:xfrm>
                  <a:off x="2888" y="1178"/>
                  <a:ext cx="48" cy="2508"/>
                </a:xfrm>
                <a:prstGeom prst="rect">
                  <a:avLst/>
                </a:prstGeom>
                <a:noFill/>
                <a:ln w="9525">
                  <a:noFill/>
                  <a:miter lim="800000"/>
                  <a:headEnd/>
                  <a:tailEnd/>
                </a:ln>
              </p:spPr>
            </p:pic>
            <p:pic>
              <p:nvPicPr>
                <p:cNvPr id="4116" name="Picture 10"/>
                <p:cNvPicPr>
                  <a:picLocks noChangeAspect="1" noChangeArrowheads="1"/>
                </p:cNvPicPr>
                <p:nvPr/>
              </p:nvPicPr>
              <p:blipFill>
                <a:blip r:embed="rId9" cstate="print"/>
                <a:srcRect/>
                <a:stretch>
                  <a:fillRect/>
                </a:stretch>
              </p:blipFill>
              <p:spPr bwMode="auto">
                <a:xfrm>
                  <a:off x="2930" y="3676"/>
                  <a:ext cx="2538" cy="48"/>
                </a:xfrm>
                <a:prstGeom prst="rect">
                  <a:avLst/>
                </a:prstGeom>
                <a:noFill/>
                <a:ln w="9525">
                  <a:noFill/>
                  <a:miter lim="800000"/>
                  <a:headEnd/>
                  <a:tailEnd/>
                </a:ln>
              </p:spPr>
            </p:pic>
          </p:grpSp>
          <p:sp>
            <p:nvSpPr>
              <p:cNvPr id="4114" name="Rectangle 11"/>
              <p:cNvSpPr>
                <a:spLocks noChangeArrowheads="1"/>
              </p:cNvSpPr>
              <p:nvPr/>
            </p:nvSpPr>
            <p:spPr bwMode="auto">
              <a:xfrm>
                <a:off x="417" y="1319"/>
                <a:ext cx="210" cy="175"/>
              </a:xfrm>
              <a:prstGeom prst="rect">
                <a:avLst/>
              </a:prstGeom>
              <a:solidFill>
                <a:schemeClr val="tx1"/>
              </a:solidFill>
              <a:ln w="9525">
                <a:solidFill>
                  <a:schemeClr val="tx1"/>
                </a:solidFill>
                <a:miter lim="800000"/>
                <a:headEnd/>
                <a:tailEnd/>
              </a:ln>
            </p:spPr>
            <p:txBody>
              <a:bodyPr wrap="none" anchor="ctr"/>
              <a:lstStyle/>
              <a:p>
                <a:endParaRPr lang="en-US" i="0"/>
              </a:p>
            </p:txBody>
          </p:sp>
        </p:grpSp>
        <p:sp>
          <p:nvSpPr>
            <p:cNvPr id="4107" name="Text Box 12"/>
            <p:cNvSpPr txBox="1">
              <a:spLocks noChangeArrowheads="1"/>
            </p:cNvSpPr>
            <p:nvPr/>
          </p:nvSpPr>
          <p:spPr bwMode="auto">
            <a:xfrm>
              <a:off x="1378" y="3982"/>
              <a:ext cx="932" cy="212"/>
            </a:xfrm>
            <a:prstGeom prst="rect">
              <a:avLst/>
            </a:prstGeom>
            <a:noFill/>
            <a:ln w="9525">
              <a:noFill/>
              <a:miter lim="800000"/>
              <a:headEnd/>
              <a:tailEnd/>
            </a:ln>
          </p:spPr>
          <p:txBody>
            <a:bodyPr wrap="none">
              <a:spAutoFit/>
            </a:bodyPr>
            <a:lstStyle/>
            <a:p>
              <a:pPr algn="ctr" eaLnBrk="1" hangingPunct="1"/>
              <a:r>
                <a:rPr lang="en-US" sz="1600" b="1" i="0">
                  <a:solidFill>
                    <a:srgbClr val="00FFFF"/>
                  </a:solidFill>
                  <a:latin typeface="Times New Roman" pitchFamily="18" charset="0"/>
                </a:rPr>
                <a:t>Longitude (°E)</a:t>
              </a:r>
            </a:p>
          </p:txBody>
        </p:sp>
        <p:sp>
          <p:nvSpPr>
            <p:cNvPr id="4108" name="Text Box 13"/>
            <p:cNvSpPr txBox="1">
              <a:spLocks noChangeArrowheads="1"/>
            </p:cNvSpPr>
            <p:nvPr/>
          </p:nvSpPr>
          <p:spPr bwMode="auto">
            <a:xfrm rot="16200000">
              <a:off x="-169" y="2545"/>
              <a:ext cx="933" cy="197"/>
            </a:xfrm>
            <a:prstGeom prst="rect">
              <a:avLst/>
            </a:prstGeom>
            <a:noFill/>
            <a:ln w="9525">
              <a:noFill/>
              <a:miter lim="800000"/>
              <a:headEnd/>
              <a:tailEnd/>
            </a:ln>
          </p:spPr>
          <p:txBody>
            <a:bodyPr wrap="none">
              <a:spAutoFit/>
            </a:bodyPr>
            <a:lstStyle/>
            <a:p>
              <a:pPr algn="ctr" eaLnBrk="1" hangingPunct="1"/>
              <a:r>
                <a:rPr lang="en-US" sz="1600" b="1" i="0">
                  <a:solidFill>
                    <a:srgbClr val="00FFFF"/>
                  </a:solidFill>
                  <a:latin typeface="Times New Roman" pitchFamily="18" charset="0"/>
                </a:rPr>
                <a:t>Latitude (°N)</a:t>
              </a:r>
            </a:p>
          </p:txBody>
        </p:sp>
        <p:sp>
          <p:nvSpPr>
            <p:cNvPr id="4109" name="Line 14"/>
            <p:cNvSpPr>
              <a:spLocks noChangeShapeType="1"/>
            </p:cNvSpPr>
            <p:nvPr/>
          </p:nvSpPr>
          <p:spPr bwMode="auto">
            <a:xfrm flipV="1">
              <a:off x="1515" y="1809"/>
              <a:ext cx="797" cy="1472"/>
            </a:xfrm>
            <a:prstGeom prst="line">
              <a:avLst/>
            </a:prstGeom>
            <a:noFill/>
            <a:ln w="38100">
              <a:solidFill>
                <a:srgbClr val="3333FF"/>
              </a:solidFill>
              <a:prstDash val="dash"/>
              <a:round/>
              <a:headEnd/>
              <a:tailEnd type="none" w="lg" len="lg"/>
            </a:ln>
          </p:spPr>
          <p:txBody>
            <a:bodyPr/>
            <a:lstStyle/>
            <a:p>
              <a:endParaRPr lang="en-US" i="0"/>
            </a:p>
          </p:txBody>
        </p:sp>
        <p:grpSp>
          <p:nvGrpSpPr>
            <p:cNvPr id="5" name="Group 17"/>
            <p:cNvGrpSpPr>
              <a:grpSpLocks/>
            </p:cNvGrpSpPr>
            <p:nvPr/>
          </p:nvGrpSpPr>
          <p:grpSpPr bwMode="auto">
            <a:xfrm>
              <a:off x="433" y="1673"/>
              <a:ext cx="2572" cy="2313"/>
              <a:chOff x="433" y="1673"/>
              <a:chExt cx="2572" cy="2313"/>
            </a:xfrm>
          </p:grpSpPr>
          <p:sp>
            <p:nvSpPr>
              <p:cNvPr id="4111" name="Text Box 4"/>
              <p:cNvSpPr txBox="1">
                <a:spLocks noChangeArrowheads="1"/>
              </p:cNvSpPr>
              <p:nvPr/>
            </p:nvSpPr>
            <p:spPr bwMode="auto">
              <a:xfrm>
                <a:off x="528" y="3792"/>
                <a:ext cx="2477" cy="194"/>
              </a:xfrm>
              <a:prstGeom prst="rect">
                <a:avLst/>
              </a:prstGeom>
              <a:noFill/>
              <a:ln w="9525">
                <a:noFill/>
                <a:miter lim="800000"/>
                <a:headEnd/>
                <a:tailEnd/>
              </a:ln>
            </p:spPr>
            <p:txBody>
              <a:bodyPr wrap="none">
                <a:spAutoFit/>
              </a:bodyPr>
              <a:lstStyle/>
              <a:p>
                <a:pPr algn="l" eaLnBrk="1" hangingPunct="1"/>
                <a:r>
                  <a:rPr lang="en-US" sz="1400" b="1" i="0">
                    <a:solidFill>
                      <a:srgbClr val="FFFF00"/>
                    </a:solidFill>
                    <a:latin typeface="Times New Roman" pitchFamily="18" charset="0"/>
                  </a:rPr>
                  <a:t>70      80      90    100    110   120   130    140   150    160</a:t>
                </a:r>
              </a:p>
            </p:txBody>
          </p:sp>
          <p:sp>
            <p:nvSpPr>
              <p:cNvPr id="4112" name="Text Box 5"/>
              <p:cNvSpPr txBox="1">
                <a:spLocks noChangeArrowheads="1"/>
              </p:cNvSpPr>
              <p:nvPr/>
            </p:nvSpPr>
            <p:spPr bwMode="auto">
              <a:xfrm rot="10800000">
                <a:off x="433" y="1673"/>
                <a:ext cx="233" cy="2179"/>
              </a:xfrm>
              <a:prstGeom prst="rect">
                <a:avLst/>
              </a:prstGeom>
              <a:noFill/>
              <a:ln w="9525">
                <a:noFill/>
                <a:miter lim="800000"/>
                <a:headEnd/>
                <a:tailEnd/>
              </a:ln>
            </p:spPr>
            <p:txBody>
              <a:bodyPr vert="eaVert" wrap="none">
                <a:spAutoFit/>
              </a:bodyPr>
              <a:lstStyle/>
              <a:p>
                <a:pPr algn="l" eaLnBrk="1" hangingPunct="1"/>
                <a:r>
                  <a:rPr lang="en-US" sz="1400" b="1" i="0">
                    <a:solidFill>
                      <a:srgbClr val="FFFF00"/>
                    </a:solidFill>
                    <a:latin typeface="Times New Roman" pitchFamily="18" charset="0"/>
                  </a:rPr>
                  <a:t>0       10       20      30       40          50            60</a:t>
                </a:r>
              </a:p>
            </p:txBody>
          </p:sp>
        </p:grpSp>
      </p:grpSp>
      <p:sp>
        <p:nvSpPr>
          <p:cNvPr id="4101" name="AutoShape 22"/>
          <p:cNvSpPr>
            <a:spLocks/>
          </p:cNvSpPr>
          <p:nvPr/>
        </p:nvSpPr>
        <p:spPr bwMode="auto">
          <a:xfrm>
            <a:off x="247650" y="457200"/>
            <a:ext cx="3219450" cy="1219200"/>
          </a:xfrm>
          <a:prstGeom prst="borderCallout2">
            <a:avLst>
              <a:gd name="adj1" fmla="val 9375"/>
              <a:gd name="adj2" fmla="val 102565"/>
              <a:gd name="adj3" fmla="val 9375"/>
              <a:gd name="adj4" fmla="val 103847"/>
              <a:gd name="adj5" fmla="val 209634"/>
              <a:gd name="adj6" fmla="val 105130"/>
            </a:avLst>
          </a:prstGeom>
          <a:solidFill>
            <a:srgbClr val="FFFF00"/>
          </a:solidFill>
          <a:ln w="9525">
            <a:solidFill>
              <a:schemeClr val="bg1"/>
            </a:solidFill>
            <a:miter lim="800000"/>
            <a:headEnd/>
            <a:tailEnd/>
          </a:ln>
        </p:spPr>
        <p:txBody>
          <a:bodyPr/>
          <a:lstStyle/>
          <a:p>
            <a:pPr algn="ctr" eaLnBrk="1" hangingPunct="1"/>
            <a:r>
              <a:rPr lang="en-US" sz="2400" b="1" i="0">
                <a:latin typeface="Times New Roman" pitchFamily="18" charset="0"/>
              </a:rPr>
              <a:t>East-West </a:t>
            </a:r>
          </a:p>
          <a:p>
            <a:pPr algn="ctr" eaLnBrk="1" hangingPunct="1"/>
            <a:r>
              <a:rPr lang="en-US" sz="2400" b="1" i="0" u="sng">
                <a:solidFill>
                  <a:srgbClr val="3333FF"/>
                </a:solidFill>
                <a:latin typeface="Times New Roman" pitchFamily="18" charset="0"/>
              </a:rPr>
              <a:t>G</a:t>
            </a:r>
            <a:r>
              <a:rPr lang="en-US" sz="2400" b="1" i="0">
                <a:latin typeface="Times New Roman" pitchFamily="18" charset="0"/>
              </a:rPr>
              <a:t>reat </a:t>
            </a:r>
            <a:r>
              <a:rPr lang="en-US" sz="2400" b="1" i="0" u="sng">
                <a:solidFill>
                  <a:srgbClr val="3333FF"/>
                </a:solidFill>
                <a:latin typeface="Times New Roman" pitchFamily="18" charset="0"/>
              </a:rPr>
              <a:t>G</a:t>
            </a:r>
            <a:r>
              <a:rPr lang="en-US" sz="2400" b="1" i="0">
                <a:latin typeface="Times New Roman" pitchFamily="18" charset="0"/>
              </a:rPr>
              <a:t>radient </a:t>
            </a:r>
            <a:r>
              <a:rPr lang="en-US" sz="2400" b="1" i="0" u="sng">
                <a:solidFill>
                  <a:srgbClr val="3333FF"/>
                </a:solidFill>
                <a:latin typeface="Times New Roman" pitchFamily="18" charset="0"/>
              </a:rPr>
              <a:t>L</a:t>
            </a:r>
            <a:r>
              <a:rPr lang="en-US" sz="2400" b="1" i="0">
                <a:latin typeface="Times New Roman" pitchFamily="18" charset="0"/>
              </a:rPr>
              <a:t>ine</a:t>
            </a:r>
          </a:p>
          <a:p>
            <a:pPr algn="ctr" eaLnBrk="1" hangingPunct="1"/>
            <a:r>
              <a:rPr lang="en-US" sz="2400" b="1" i="0">
                <a:solidFill>
                  <a:srgbClr val="3333FF"/>
                </a:solidFill>
                <a:latin typeface="Times New Roman" pitchFamily="18" charset="0"/>
              </a:rPr>
              <a:t>(GGL)</a:t>
            </a:r>
          </a:p>
          <a:p>
            <a:pPr algn="ctr" eaLnBrk="1" hangingPunct="1"/>
            <a:endParaRPr lang="en-US" sz="2800" i="0">
              <a:latin typeface="Times New Roman" pitchFamily="18" charset="0"/>
            </a:endParaRPr>
          </a:p>
        </p:txBody>
      </p:sp>
      <p:sp>
        <p:nvSpPr>
          <p:cNvPr id="4102" name="Rectangle 23"/>
          <p:cNvSpPr>
            <a:spLocks noChangeArrowheads="1"/>
          </p:cNvSpPr>
          <p:nvPr/>
        </p:nvSpPr>
        <p:spPr bwMode="auto">
          <a:xfrm>
            <a:off x="5728627" y="655378"/>
            <a:ext cx="3804247" cy="584775"/>
          </a:xfrm>
          <a:prstGeom prst="rect">
            <a:avLst/>
          </a:prstGeom>
          <a:noFill/>
          <a:ln w="9525">
            <a:noFill/>
            <a:miter lim="800000"/>
            <a:headEnd/>
            <a:tailEnd/>
          </a:ln>
        </p:spPr>
        <p:txBody>
          <a:bodyPr wrap="none">
            <a:spAutoFit/>
          </a:bodyPr>
          <a:lstStyle/>
          <a:p>
            <a:pPr algn="l" eaLnBrk="1" hangingPunct="1"/>
            <a:r>
              <a:rPr lang="en-US" sz="3200" b="1" i="0" dirty="0">
                <a:solidFill>
                  <a:srgbClr val="00FFFF"/>
                </a:solidFill>
                <a:latin typeface="Times New Roman" pitchFamily="18" charset="0"/>
              </a:rPr>
              <a:t>东-</a:t>
            </a:r>
            <a:r>
              <a:rPr lang="en-US" sz="3200" b="1" i="0" dirty="0" err="1">
                <a:solidFill>
                  <a:srgbClr val="00FFFF"/>
                </a:solidFill>
                <a:latin typeface="Times New Roman" pitchFamily="18" charset="0"/>
              </a:rPr>
              <a:t>西梯度界</a:t>
            </a:r>
            <a:r>
              <a:rPr lang="en-US" sz="3200" b="1" i="0" dirty="0">
                <a:solidFill>
                  <a:srgbClr val="00FFFF"/>
                </a:solidFill>
                <a:latin typeface="Times New Roman" pitchFamily="18" charset="0"/>
              </a:rPr>
              <a:t> (GGL):</a:t>
            </a:r>
          </a:p>
        </p:txBody>
      </p:sp>
      <p:sp>
        <p:nvSpPr>
          <p:cNvPr id="4103" name="Text Box 25"/>
          <p:cNvSpPr txBox="1">
            <a:spLocks noChangeArrowheads="1"/>
          </p:cNvSpPr>
          <p:nvPr/>
        </p:nvSpPr>
        <p:spPr bwMode="auto">
          <a:xfrm>
            <a:off x="6170613" y="1264979"/>
            <a:ext cx="3632200" cy="4324261"/>
          </a:xfrm>
          <a:prstGeom prst="rect">
            <a:avLst/>
          </a:prstGeom>
          <a:noFill/>
          <a:ln w="9525">
            <a:noFill/>
            <a:miter lim="800000"/>
            <a:headEnd/>
            <a:tailEnd/>
          </a:ln>
        </p:spPr>
        <p:txBody>
          <a:bodyPr>
            <a:spAutoFit/>
          </a:bodyPr>
          <a:lstStyle/>
          <a:p>
            <a:pPr marL="342900" indent="-342900" algn="l" eaLnBrk="1" hangingPunct="1"/>
            <a:r>
              <a:rPr lang="en-US" sz="2200" b="1" i="0" dirty="0">
                <a:solidFill>
                  <a:srgbClr val="FFFF00"/>
                </a:solidFill>
                <a:latin typeface="Times New Roman" pitchFamily="18" charset="0"/>
              </a:rPr>
              <a:t>Sharp changes in:</a:t>
            </a:r>
          </a:p>
          <a:p>
            <a:pPr marL="342900" indent="-342900" algn="l" eaLnBrk="1" hangingPunct="1"/>
            <a:r>
              <a:rPr lang="en-US" sz="2200" b="1" i="0" dirty="0">
                <a:solidFill>
                  <a:srgbClr val="FFFF00"/>
                </a:solidFill>
                <a:latin typeface="Times New Roman" pitchFamily="18" charset="0"/>
              </a:rPr>
              <a:t>	</a:t>
            </a:r>
            <a:r>
              <a:rPr lang="en-US" sz="2200" b="1" i="0" dirty="0">
                <a:solidFill>
                  <a:schemeClr val="bg1"/>
                </a:solidFill>
                <a:latin typeface="Times New Roman" pitchFamily="18" charset="0"/>
              </a:rPr>
              <a:t>1. altitude;</a:t>
            </a:r>
          </a:p>
          <a:p>
            <a:pPr marL="342900" indent="-342900" algn="l" eaLnBrk="1" hangingPunct="1"/>
            <a:r>
              <a:rPr lang="en-US" sz="2200" b="1" i="0" dirty="0">
                <a:solidFill>
                  <a:schemeClr val="bg1"/>
                </a:solidFill>
                <a:latin typeface="Times New Roman" pitchFamily="18" charset="0"/>
              </a:rPr>
              <a:t>	2. gravity anomaly;</a:t>
            </a:r>
          </a:p>
          <a:p>
            <a:pPr marL="342900" indent="-342900" algn="l" eaLnBrk="1" hangingPunct="1"/>
            <a:r>
              <a:rPr lang="en-US" sz="2200" b="1" i="0" dirty="0">
                <a:solidFill>
                  <a:schemeClr val="bg1"/>
                </a:solidFill>
                <a:latin typeface="Times New Roman" pitchFamily="18" charset="0"/>
              </a:rPr>
              <a:t>	3. crustal thickness;</a:t>
            </a:r>
          </a:p>
          <a:p>
            <a:pPr marL="342900" indent="-342900" algn="l" eaLnBrk="1" hangingPunct="1"/>
            <a:r>
              <a:rPr lang="en-US" sz="2200" b="1" i="0" dirty="0">
                <a:solidFill>
                  <a:schemeClr val="bg1"/>
                </a:solidFill>
                <a:latin typeface="Times New Roman" pitchFamily="18" charset="0"/>
              </a:rPr>
              <a:t>	4. mantle seismic        	velocity</a:t>
            </a:r>
            <a:endParaRPr lang="en-US" sz="2200" b="1" i="0" dirty="0">
              <a:solidFill>
                <a:srgbClr val="FFFF00"/>
              </a:solidFill>
              <a:latin typeface="Times New Roman" pitchFamily="18" charset="0"/>
            </a:endParaRPr>
          </a:p>
          <a:p>
            <a:pPr marL="342900" indent="-342900" algn="l" eaLnBrk="1" hangingPunct="1">
              <a:lnSpc>
                <a:spcPct val="50000"/>
              </a:lnSpc>
            </a:pPr>
            <a:endParaRPr lang="en-US" sz="2200" b="1" i="0" dirty="0">
              <a:solidFill>
                <a:srgbClr val="FFFF00"/>
              </a:solidFill>
              <a:latin typeface="Times New Roman" pitchFamily="18" charset="0"/>
            </a:endParaRPr>
          </a:p>
          <a:p>
            <a:pPr marL="342900" indent="-342900" algn="l" eaLnBrk="1" hangingPunct="1"/>
            <a:r>
              <a:rPr lang="en-US" sz="2200" b="1" i="0" dirty="0">
                <a:solidFill>
                  <a:srgbClr val="FFFF00"/>
                </a:solidFill>
                <a:latin typeface="Times New Roman" pitchFamily="18" charset="0"/>
              </a:rPr>
              <a:t>That is:</a:t>
            </a:r>
          </a:p>
          <a:p>
            <a:pPr marL="342900" indent="-342900" algn="l" eaLnBrk="1" hangingPunct="1"/>
            <a:r>
              <a:rPr lang="en-US" sz="2200" b="1" i="0" dirty="0">
                <a:solidFill>
                  <a:srgbClr val="FFFF00"/>
                </a:solidFill>
                <a:latin typeface="Times New Roman" pitchFamily="18" charset="0"/>
              </a:rPr>
              <a:t>	</a:t>
            </a:r>
            <a:r>
              <a:rPr lang="en-US" sz="2200" b="1" i="0" dirty="0">
                <a:solidFill>
                  <a:schemeClr val="bg1"/>
                </a:solidFill>
                <a:latin typeface="Times New Roman" pitchFamily="18" charset="0"/>
              </a:rPr>
              <a:t>Thick lithosphere 	plateau</a:t>
            </a:r>
          </a:p>
          <a:p>
            <a:pPr marL="342900" indent="-342900" algn="l" eaLnBrk="1" hangingPunct="1"/>
            <a:r>
              <a:rPr lang="en-US" sz="2200" b="1" i="0" dirty="0">
                <a:solidFill>
                  <a:schemeClr val="bg1"/>
                </a:solidFill>
                <a:latin typeface="Times New Roman" pitchFamily="18" charset="0"/>
              </a:rPr>
              <a:t>		west</a:t>
            </a:r>
          </a:p>
          <a:p>
            <a:pPr marL="342900" indent="-342900" algn="l" eaLnBrk="1" hangingPunct="1"/>
            <a:r>
              <a:rPr lang="en-US" sz="2200" b="1" i="0" dirty="0">
                <a:solidFill>
                  <a:schemeClr val="bg1"/>
                </a:solidFill>
                <a:latin typeface="Times New Roman" pitchFamily="18" charset="0"/>
              </a:rPr>
              <a:t>	Thin lithosphere 	hilly/lowland 	east</a:t>
            </a:r>
          </a:p>
        </p:txBody>
      </p:sp>
      <p:sp>
        <p:nvSpPr>
          <p:cNvPr id="79899" name="Text Box 27"/>
          <p:cNvSpPr txBox="1">
            <a:spLocks noChangeArrowheads="1"/>
          </p:cNvSpPr>
          <p:nvPr/>
        </p:nvSpPr>
        <p:spPr bwMode="auto">
          <a:xfrm>
            <a:off x="6466417" y="5867401"/>
            <a:ext cx="2614083" cy="707886"/>
          </a:xfrm>
          <a:prstGeom prst="rect">
            <a:avLst/>
          </a:prstGeom>
          <a:solidFill>
            <a:srgbClr val="00FFFF"/>
          </a:solidFill>
          <a:ln w="9525" algn="ctr">
            <a:solidFill>
              <a:srgbClr val="FF0000"/>
            </a:solidFill>
            <a:miter lim="800000"/>
            <a:headEnd/>
            <a:tailEnd/>
          </a:ln>
        </p:spPr>
        <p:txBody>
          <a:bodyPr>
            <a:spAutoFit/>
          </a:bodyPr>
          <a:lstStyle/>
          <a:p>
            <a:pPr algn="ctr" eaLnBrk="1" hangingPunct="1"/>
            <a:r>
              <a:rPr lang="en-GB" b="1" i="0">
                <a:latin typeface="Times New Roman" pitchFamily="18" charset="0"/>
              </a:rPr>
              <a:t>Surface Expression</a:t>
            </a:r>
          </a:p>
          <a:p>
            <a:pPr algn="ctr" eaLnBrk="1" hangingPunct="1"/>
            <a:r>
              <a:rPr lang="en-GB" sz="2400" b="1" i="0">
                <a:latin typeface="Times New Roman" pitchFamily="18" charset="0"/>
              </a:rPr>
              <a:t>ISOSTACY</a:t>
            </a:r>
          </a:p>
        </p:txBody>
      </p:sp>
      <p:sp>
        <p:nvSpPr>
          <p:cNvPr id="79900" name="Line 28"/>
          <p:cNvSpPr>
            <a:spLocks noChangeShapeType="1"/>
          </p:cNvSpPr>
          <p:nvPr/>
        </p:nvSpPr>
        <p:spPr bwMode="auto">
          <a:xfrm flipH="1">
            <a:off x="990600" y="5105400"/>
            <a:ext cx="495300" cy="914400"/>
          </a:xfrm>
          <a:prstGeom prst="line">
            <a:avLst/>
          </a:prstGeom>
          <a:noFill/>
          <a:ln w="63500">
            <a:solidFill>
              <a:srgbClr val="FF0000"/>
            </a:solidFill>
            <a:round/>
            <a:headEnd type="stealth" w="lg" len="lg"/>
            <a:tailEnd/>
          </a:ln>
        </p:spPr>
        <p:txBody>
          <a:bodyPr/>
          <a:lstStyle/>
          <a:p>
            <a:endParaRPr lang="en-US" i="0"/>
          </a:p>
        </p:txBody>
      </p:sp>
      <p:sp>
        <p:nvSpPr>
          <p:cNvPr id="21" name="Rectangle 3"/>
          <p:cNvSpPr>
            <a:spLocks noChangeArrowheads="1"/>
          </p:cNvSpPr>
          <p:nvPr/>
        </p:nvSpPr>
        <p:spPr bwMode="auto">
          <a:xfrm>
            <a:off x="5811101" y="66110"/>
            <a:ext cx="4072011"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CN" b="1" i="0" u="none" strike="noStrike" cap="none" normalizeH="0" baseline="0" dirty="0">
                <a:ln>
                  <a:noFill/>
                </a:ln>
                <a:solidFill>
                  <a:schemeClr val="bg1"/>
                </a:solidFill>
                <a:effectLst/>
                <a:latin typeface="Times New Roman" pitchFamily="18" charset="0"/>
                <a:ea typeface="楷体_GB2312" charset="-122"/>
                <a:cs typeface="Times New Roman" pitchFamily="18" charset="0"/>
              </a:rPr>
              <a:t>Niu</a:t>
            </a:r>
            <a:r>
              <a:rPr kumimoji="0" lang="en-GB" altLang="zh-CN" b="1" i="0" u="none" strike="noStrike" cap="none" normalizeH="0" baseline="0" dirty="0">
                <a:ln>
                  <a:noFill/>
                </a:ln>
                <a:solidFill>
                  <a:schemeClr val="bg1"/>
                </a:solidFill>
                <a:effectLst/>
                <a:latin typeface="Times New Roman" pitchFamily="18" charset="0"/>
                <a:ea typeface="楷体_GB2312" charset="-122"/>
                <a:cs typeface="Times New Roman" pitchFamily="18" charset="0"/>
              </a:rPr>
              <a:t>, Y. L.</a:t>
            </a:r>
            <a:r>
              <a:rPr kumimoji="0" lang="en-GB" altLang="zh-CN" b="1" i="0" u="none" strike="noStrike" cap="none" normalizeH="0" dirty="0">
                <a:ln>
                  <a:noFill/>
                </a:ln>
                <a:solidFill>
                  <a:schemeClr val="bg1"/>
                </a:solidFill>
                <a:effectLst/>
                <a:latin typeface="Times New Roman" pitchFamily="18" charset="0"/>
                <a:ea typeface="楷体_GB2312" charset="-122"/>
                <a:cs typeface="Times New Roman" pitchFamily="18" charset="0"/>
              </a:rPr>
              <a:t> (</a:t>
            </a:r>
            <a:r>
              <a:rPr kumimoji="0" lang="en-US" altLang="zh-CN" b="1" i="0" u="none" strike="noStrike" cap="none" normalizeH="0" baseline="0" dirty="0">
                <a:ln>
                  <a:noFill/>
                </a:ln>
                <a:solidFill>
                  <a:schemeClr val="bg1"/>
                </a:solidFill>
                <a:effectLst/>
                <a:latin typeface="Times New Roman" pitchFamily="18" charset="0"/>
                <a:ea typeface="楷体_GB2312" charset="-122"/>
                <a:cs typeface="Times New Roman" pitchFamily="18" charset="0"/>
              </a:rPr>
              <a:t>2005) </a:t>
            </a:r>
            <a:endParaRPr kumimoji="0" lang="en-US" altLang="zh-CN" b="1"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84843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79899">
                                            <p:txEl>
                                              <p:charRg st="4294967295" end="429496729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79900"/>
                                        </p:tgtEl>
                                        <p:attrNameLst>
                                          <p:attrName>style.visibility</p:attrName>
                                        </p:attrNameLst>
                                      </p:cBhvr>
                                      <p:to>
                                        <p:strVal val="visible"/>
                                      </p:to>
                                    </p:set>
                                    <p:anim calcmode="lin" valueType="num">
                                      <p:cBhvr additive="base">
                                        <p:cTn id="11" dur="500" fill="hold"/>
                                        <p:tgtEl>
                                          <p:spTgt spid="79900"/>
                                        </p:tgtEl>
                                        <p:attrNameLst>
                                          <p:attrName>ppt_x</p:attrName>
                                        </p:attrNameLst>
                                      </p:cBhvr>
                                      <p:tavLst>
                                        <p:tav tm="0">
                                          <p:val>
                                            <p:strVal val="0-#ppt_w/2"/>
                                          </p:val>
                                        </p:tav>
                                        <p:tav tm="100000">
                                          <p:val>
                                            <p:strVal val="#ppt_x"/>
                                          </p:val>
                                        </p:tav>
                                      </p:tavLst>
                                    </p:anim>
                                    <p:anim calcmode="lin" valueType="num">
                                      <p:cBhvr additive="base">
                                        <p:cTn id="12" dur="500" fill="hold"/>
                                        <p:tgtEl>
                                          <p:spTgt spid="799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9" grpId="0"/>
      <p:bldP spid="7990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33401" y="1143001"/>
            <a:ext cx="8810625" cy="4884297"/>
          </a:xfrm>
          <a:prstGeom prst="rect">
            <a:avLst/>
          </a:prstGeom>
        </p:spPr>
      </p:pic>
    </p:spTree>
    <p:extLst>
      <p:ext uri="{BB962C8B-B14F-4D97-AF65-F5344CB8AC3E}">
        <p14:creationId xmlns:p14="http://schemas.microsoft.com/office/powerpoint/2010/main" val="5848953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4"/>
          <p:cNvSpPr txBox="1">
            <a:spLocks noChangeArrowheads="1"/>
          </p:cNvSpPr>
          <p:nvPr/>
        </p:nvSpPr>
        <p:spPr bwMode="auto">
          <a:xfrm>
            <a:off x="1066800" y="381001"/>
            <a:ext cx="7772400" cy="584775"/>
          </a:xfrm>
          <a:prstGeom prst="rect">
            <a:avLst/>
          </a:prstGeom>
          <a:noFill/>
          <a:ln w="9525">
            <a:noFill/>
            <a:miter lim="800000"/>
            <a:headEnd/>
            <a:tailEnd/>
          </a:ln>
        </p:spPr>
        <p:txBody>
          <a:bodyPr>
            <a:spAutoFit/>
          </a:bodyPr>
          <a:lstStyle/>
          <a:p>
            <a:pPr algn="ctr" eaLnBrk="1" hangingPunct="1"/>
            <a:r>
              <a:rPr lang="en-US" sz="3200" i="0" dirty="0">
                <a:solidFill>
                  <a:srgbClr val="FF0000"/>
                </a:solidFill>
                <a:ea typeface="楷体" pitchFamily="49" charset="-122"/>
                <a:cs typeface="Times New Roman" panose="02020603050405020304" pitchFamily="18" charset="0"/>
              </a:rPr>
              <a:t>Basal</a:t>
            </a:r>
            <a:r>
              <a:rPr lang="zh-CN" altLang="en-US" sz="3200" i="0" dirty="0">
                <a:solidFill>
                  <a:srgbClr val="FF0000"/>
                </a:solidFill>
                <a:ea typeface="楷体" pitchFamily="49" charset="-122"/>
                <a:cs typeface="Times New Roman" panose="02020603050405020304" pitchFamily="18" charset="0"/>
              </a:rPr>
              <a:t> </a:t>
            </a:r>
            <a:r>
              <a:rPr lang="en-US" altLang="zh-CN" sz="3200" i="0" dirty="0">
                <a:solidFill>
                  <a:srgbClr val="FF0000"/>
                </a:solidFill>
                <a:ea typeface="楷体" pitchFamily="49" charset="-122"/>
                <a:cs typeface="Times New Roman" panose="02020603050405020304" pitchFamily="18" charset="0"/>
              </a:rPr>
              <a:t>hydration</a:t>
            </a:r>
            <a:r>
              <a:rPr lang="zh-CN" altLang="en-US" sz="3200" i="0" dirty="0">
                <a:solidFill>
                  <a:srgbClr val="FF0000"/>
                </a:solidFill>
                <a:ea typeface="楷体" pitchFamily="49" charset="-122"/>
                <a:cs typeface="Times New Roman" panose="02020603050405020304" pitchFamily="18" charset="0"/>
              </a:rPr>
              <a:t> </a:t>
            </a:r>
            <a:r>
              <a:rPr lang="en-US" altLang="zh-CN" sz="3200" i="0" dirty="0">
                <a:solidFill>
                  <a:srgbClr val="FF0000"/>
                </a:solidFill>
                <a:ea typeface="楷体" pitchFamily="49" charset="-122"/>
                <a:cs typeface="Times New Roman" panose="02020603050405020304" pitchFamily="18" charset="0"/>
              </a:rPr>
              <a:t>weakening!</a:t>
            </a:r>
            <a:endParaRPr lang="en-US" sz="3200" i="0" dirty="0">
              <a:solidFill>
                <a:srgbClr val="FF0000"/>
              </a:solidFill>
              <a:ea typeface="楷体" pitchFamily="49" charset="-122"/>
              <a:cs typeface="Times New Roman" panose="02020603050405020304" pitchFamily="18" charset="0"/>
            </a:endParaRPr>
          </a:p>
        </p:txBody>
      </p:sp>
      <p:sp>
        <p:nvSpPr>
          <p:cNvPr id="9" name="Rectangle 3"/>
          <p:cNvSpPr>
            <a:spLocks noChangeArrowheads="1"/>
          </p:cNvSpPr>
          <p:nvPr/>
        </p:nvSpPr>
        <p:spPr bwMode="auto">
          <a:xfrm>
            <a:off x="7391400" y="6400800"/>
            <a:ext cx="2161874"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en-US" altLang="zh-CN" sz="1800" b="1" i="0" dirty="0">
                <a:solidFill>
                  <a:srgbClr val="3333FF"/>
                </a:solidFill>
                <a:ea typeface="楷体_GB2312" charset="-122"/>
                <a:cs typeface="Times New Roman" pitchFamily="18" charset="0"/>
              </a:rPr>
              <a:t>Niu</a:t>
            </a:r>
            <a:r>
              <a:rPr lang="en-GB" altLang="zh-CN" sz="1800" b="1" i="0" dirty="0">
                <a:solidFill>
                  <a:srgbClr val="3333FF"/>
                </a:solidFill>
                <a:ea typeface="楷体_GB2312" charset="-122"/>
                <a:cs typeface="Times New Roman" pitchFamily="18" charset="0"/>
              </a:rPr>
              <a:t>, Y. L.,</a:t>
            </a:r>
            <a:r>
              <a:rPr lang="zh-CN" altLang="en-US" sz="1800" b="1" i="0" dirty="0">
                <a:solidFill>
                  <a:srgbClr val="3333FF"/>
                </a:solidFill>
                <a:ea typeface="楷体_GB2312" charset="-122"/>
                <a:cs typeface="Times New Roman" pitchFamily="18" charset="0"/>
              </a:rPr>
              <a:t>（</a:t>
            </a:r>
            <a:r>
              <a:rPr lang="en-US" altLang="zh-CN" sz="1800" b="1" i="0" dirty="0">
                <a:solidFill>
                  <a:srgbClr val="3333FF"/>
                </a:solidFill>
                <a:ea typeface="楷体_GB2312" charset="-122"/>
                <a:cs typeface="Times New Roman" pitchFamily="18" charset="0"/>
              </a:rPr>
              <a:t>2005</a:t>
            </a:r>
            <a:r>
              <a:rPr lang="zh-CN" altLang="en-US" sz="1800" b="1" i="0" dirty="0">
                <a:solidFill>
                  <a:srgbClr val="3333FF"/>
                </a:solidFill>
                <a:ea typeface="楷体_GB2312" charset="-122"/>
                <a:cs typeface="Times New Roman" pitchFamily="18" charset="0"/>
              </a:rPr>
              <a:t>）</a:t>
            </a:r>
            <a:r>
              <a:rPr lang="en-US" altLang="zh-CN" sz="1800" b="1" i="0" dirty="0">
                <a:solidFill>
                  <a:srgbClr val="3333FF"/>
                </a:solidFill>
                <a:ea typeface="楷体_GB2312" charset="-122"/>
                <a:cs typeface="Times New Roman" pitchFamily="18" charset="0"/>
              </a:rPr>
              <a:t> </a:t>
            </a:r>
            <a:endParaRPr lang="en-US" altLang="zh-CN" sz="1800" b="1" i="0" dirty="0">
              <a:solidFill>
                <a:srgbClr val="3333FF"/>
              </a:solidFill>
              <a:latin typeface="Arial" pitchFamily="34" charset="0"/>
              <a:cs typeface="Arial" pitchFamily="34" charset="0"/>
            </a:endParaRPr>
          </a:p>
        </p:txBody>
      </p:sp>
      <p:pic>
        <p:nvPicPr>
          <p:cNvPr id="2" name="图片 1"/>
          <p:cNvPicPr>
            <a:picLocks noChangeAspect="1"/>
          </p:cNvPicPr>
          <p:nvPr/>
        </p:nvPicPr>
        <p:blipFill>
          <a:blip r:embed="rId3"/>
          <a:stretch>
            <a:fillRect/>
          </a:stretch>
        </p:blipFill>
        <p:spPr>
          <a:xfrm>
            <a:off x="1600200" y="1571750"/>
            <a:ext cx="6705600" cy="4657749"/>
          </a:xfrm>
          <a:prstGeom prst="rect">
            <a:avLst/>
          </a:prstGeom>
        </p:spPr>
      </p:pic>
    </p:spTree>
    <p:extLst>
      <p:ext uri="{BB962C8B-B14F-4D97-AF65-F5344CB8AC3E}">
        <p14:creationId xmlns:p14="http://schemas.microsoft.com/office/powerpoint/2010/main" val="24999663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62000" y="457200"/>
            <a:ext cx="8427158" cy="6043076"/>
          </a:xfrm>
          <a:prstGeom prst="rect">
            <a:avLst/>
          </a:prstGeom>
        </p:spPr>
      </p:pic>
    </p:spTree>
    <p:extLst>
      <p:ext uri="{BB962C8B-B14F-4D97-AF65-F5344CB8AC3E}">
        <p14:creationId xmlns:p14="http://schemas.microsoft.com/office/powerpoint/2010/main" val="2405547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图片 14"/>
          <p:cNvPicPr>
            <a:picLocks noChangeAspect="1"/>
          </p:cNvPicPr>
          <p:nvPr/>
        </p:nvPicPr>
        <p:blipFill>
          <a:blip r:embed="rId2"/>
          <a:stretch>
            <a:fillRect/>
          </a:stretch>
        </p:blipFill>
        <p:spPr>
          <a:xfrm>
            <a:off x="2576736" y="548680"/>
            <a:ext cx="5395570" cy="5555896"/>
          </a:xfrm>
          <a:prstGeom prst="rect">
            <a:avLst/>
          </a:prstGeom>
        </p:spPr>
      </p:pic>
    </p:spTree>
    <p:extLst>
      <p:ext uri="{BB962C8B-B14F-4D97-AF65-F5344CB8AC3E}">
        <p14:creationId xmlns:p14="http://schemas.microsoft.com/office/powerpoint/2010/main" val="897827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00472" y="260648"/>
            <a:ext cx="9433048" cy="830997"/>
          </a:xfrm>
          <a:prstGeom prst="rect">
            <a:avLst/>
          </a:prstGeom>
          <a:noFill/>
          <a:ln w="9525">
            <a:noFill/>
            <a:miter lim="800000"/>
            <a:headEnd/>
            <a:tailEnd/>
          </a:ln>
        </p:spPr>
        <p:txBody>
          <a:bodyPr wrap="square">
            <a:spAutoFit/>
          </a:bodyPr>
          <a:lstStyle/>
          <a:p>
            <a:pPr algn="ctr">
              <a:spcBef>
                <a:spcPct val="50000"/>
              </a:spcBef>
            </a:pPr>
            <a:r>
              <a:rPr lang="zh-CN" altLang="en-US" sz="4800" b="1" i="0" dirty="0">
                <a:solidFill>
                  <a:srgbClr val="FF0000"/>
                </a:solidFill>
                <a:latin typeface="楷体" pitchFamily="49" charset="-122"/>
                <a:ea typeface="楷体" pitchFamily="49" charset="-122"/>
              </a:rPr>
              <a:t>六、拟解决的关键问题（</a:t>
            </a:r>
            <a:r>
              <a:rPr lang="zh-CN" altLang="en-US" sz="4800" b="1" i="0" dirty="0">
                <a:solidFill>
                  <a:srgbClr val="3333FF"/>
                </a:solidFill>
                <a:latin typeface="楷体" pitchFamily="49" charset="-122"/>
                <a:ea typeface="楷体" pitchFamily="49" charset="-122"/>
              </a:rPr>
              <a:t>扼要</a:t>
            </a:r>
            <a:r>
              <a:rPr lang="zh-CN" altLang="en-US" sz="4800" b="1" i="0" dirty="0">
                <a:solidFill>
                  <a:srgbClr val="FF0000"/>
                </a:solidFill>
                <a:latin typeface="楷体" pitchFamily="49" charset="-122"/>
                <a:ea typeface="楷体" pitchFamily="49" charset="-122"/>
              </a:rPr>
              <a:t>）</a:t>
            </a:r>
          </a:p>
        </p:txBody>
      </p:sp>
      <p:sp>
        <p:nvSpPr>
          <p:cNvPr id="3" name="Rectangle 2"/>
          <p:cNvSpPr/>
          <p:nvPr/>
        </p:nvSpPr>
        <p:spPr>
          <a:xfrm>
            <a:off x="704528" y="1588626"/>
            <a:ext cx="8496944" cy="523220"/>
          </a:xfrm>
          <a:prstGeom prst="rect">
            <a:avLst/>
          </a:prstGeom>
          <a:solidFill>
            <a:schemeClr val="tx1"/>
          </a:solidFill>
          <a:ln w="28575">
            <a:solidFill>
              <a:srgbClr val="FF0000"/>
            </a:solidFill>
          </a:ln>
        </p:spPr>
        <p:txBody>
          <a:bodyPr wrap="square">
            <a:spAutoFit/>
          </a:bodyPr>
          <a:lstStyle/>
          <a:p>
            <a:pPr marL="714375" indent="-714375">
              <a:tabLst>
                <a:tab pos="714375" algn="l"/>
              </a:tabLst>
            </a:pPr>
            <a:r>
              <a:rPr lang="en-US" altLang="zh-CN" sz="2800" b="1" i="0" dirty="0">
                <a:solidFill>
                  <a:srgbClr val="00FFFF"/>
                </a:solidFill>
                <a:ea typeface="楷体" pitchFamily="49" charset="-122"/>
                <a:cs typeface="Times New Roman" pitchFamily="18" charset="0"/>
              </a:rPr>
              <a:t>1</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a:t>
            </a:r>
            <a:r>
              <a:rPr lang="en-US" altLang="zh-CN" sz="2800" b="1" i="0" dirty="0">
                <a:solidFill>
                  <a:srgbClr val="FFFF00"/>
                </a:solidFill>
                <a:ea typeface="楷体" pitchFamily="49" charset="-122"/>
                <a:cs typeface="Times New Roman" pitchFamily="18" charset="0"/>
              </a:rPr>
              <a:t>110</a:t>
            </a:r>
            <a:r>
              <a:rPr lang="en-GB" altLang="zh-CN" sz="2800" b="1" i="0" dirty="0">
                <a:solidFill>
                  <a:srgbClr val="FFFF00"/>
                </a:solidFill>
                <a:ea typeface="楷体" pitchFamily="49" charset="-122"/>
                <a:cs typeface="Times New Roman" pitchFamily="18" charset="0"/>
              </a:rPr>
              <a:t>Ma </a:t>
            </a:r>
            <a:r>
              <a:rPr lang="zh-CN" altLang="en-US" sz="2800" b="1" i="0" dirty="0">
                <a:solidFill>
                  <a:srgbClr val="FFFF00"/>
                </a:solidFill>
                <a:ea typeface="楷体" pitchFamily="49" charset="-122"/>
                <a:cs typeface="Times New Roman" pitchFamily="18" charset="0"/>
              </a:rPr>
              <a:t>的地质、地球物理记录</a:t>
            </a:r>
            <a:r>
              <a:rPr lang="en-GB" altLang="zh-CN" sz="2800" b="1" i="0" dirty="0">
                <a:solidFill>
                  <a:srgbClr val="FFFF00"/>
                </a:solidFill>
                <a:ea typeface="楷体" pitchFamily="49" charset="-122"/>
                <a:cs typeface="Times New Roman" pitchFamily="18" charset="0"/>
              </a:rPr>
              <a:t>/</a:t>
            </a:r>
            <a:r>
              <a:rPr lang="zh-CN" altLang="en-US" sz="2800" b="1" i="0" dirty="0">
                <a:solidFill>
                  <a:srgbClr val="FFFF00"/>
                </a:solidFill>
                <a:ea typeface="楷体" pitchFamily="49" charset="-122"/>
                <a:cs typeface="Times New Roman" pitchFamily="18" charset="0"/>
              </a:rPr>
              <a:t>证据；</a:t>
            </a:r>
            <a:endParaRPr lang="en-US" altLang="zh-CN" sz="2800" b="1" i="0" dirty="0">
              <a:solidFill>
                <a:srgbClr val="FFFF00"/>
              </a:solidFill>
              <a:ea typeface="楷体" pitchFamily="49" charset="-122"/>
              <a:cs typeface="Times New Roman" pitchFamily="18" charset="0"/>
            </a:endParaRPr>
          </a:p>
        </p:txBody>
      </p:sp>
      <p:cxnSp>
        <p:nvCxnSpPr>
          <p:cNvPr id="4" name="Straight Connector 3"/>
          <p:cNvCxnSpPr/>
          <p:nvPr/>
        </p:nvCxnSpPr>
        <p:spPr bwMode="auto">
          <a:xfrm>
            <a:off x="416496" y="1340768"/>
            <a:ext cx="9073008" cy="0"/>
          </a:xfrm>
          <a:prstGeom prst="line">
            <a:avLst/>
          </a:prstGeom>
          <a:solidFill>
            <a:schemeClr val="accent1"/>
          </a:solidFill>
          <a:ln w="28575" cap="flat" cmpd="sng" algn="ctr">
            <a:solidFill>
              <a:srgbClr val="CC00CC"/>
            </a:solidFill>
            <a:prstDash val="solid"/>
            <a:round/>
            <a:headEnd type="none" w="med" len="med"/>
            <a:tailEnd type="none" w="med" len="med"/>
          </a:ln>
          <a:effectLst/>
        </p:spPr>
      </p:cxnSp>
      <p:sp>
        <p:nvSpPr>
          <p:cNvPr id="6" name="Rectangle 5"/>
          <p:cNvSpPr/>
          <p:nvPr/>
        </p:nvSpPr>
        <p:spPr>
          <a:xfrm>
            <a:off x="704528" y="2388027"/>
            <a:ext cx="8496944" cy="523220"/>
          </a:xfrm>
          <a:prstGeom prst="rect">
            <a:avLst/>
          </a:prstGeom>
          <a:solidFill>
            <a:schemeClr val="tx1"/>
          </a:solidFill>
          <a:ln w="28575">
            <a:solidFill>
              <a:srgbClr val="FF0000"/>
            </a:solidFill>
          </a:ln>
        </p:spPr>
        <p:txBody>
          <a:bodyPr wrap="square">
            <a:spAutoFit/>
          </a:bodyPr>
          <a:lstStyle/>
          <a:p>
            <a:pPr marL="714375" indent="-714375">
              <a:tabLst>
                <a:tab pos="714375" algn="l"/>
              </a:tabLst>
            </a:pPr>
            <a:r>
              <a:rPr lang="en-US" altLang="zh-CN" sz="2800" b="1" i="0" dirty="0">
                <a:solidFill>
                  <a:srgbClr val="00FFFF"/>
                </a:solidFill>
                <a:ea typeface="楷体" pitchFamily="49" charset="-122"/>
                <a:cs typeface="Times New Roman" pitchFamily="18" charset="0"/>
              </a:rPr>
              <a:t>2</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找到，并确认古太平洋俯冲带动缝合线的置；</a:t>
            </a:r>
          </a:p>
        </p:txBody>
      </p:sp>
      <p:sp>
        <p:nvSpPr>
          <p:cNvPr id="7" name="Rectangle 6"/>
          <p:cNvSpPr/>
          <p:nvPr/>
        </p:nvSpPr>
        <p:spPr>
          <a:xfrm>
            <a:off x="704528" y="3140968"/>
            <a:ext cx="8496944" cy="954107"/>
          </a:xfrm>
          <a:prstGeom prst="rect">
            <a:avLst/>
          </a:prstGeom>
          <a:solidFill>
            <a:schemeClr val="tx1"/>
          </a:solidFill>
          <a:ln w="28575">
            <a:solidFill>
              <a:srgbClr val="FF0000"/>
            </a:solidFill>
          </a:ln>
        </p:spPr>
        <p:txBody>
          <a:bodyPr wrap="square">
            <a:spAutoFit/>
          </a:bodyPr>
          <a:lstStyle/>
          <a:p>
            <a:pPr marL="714375" indent="-714375" defTabSz="714375">
              <a:tabLst>
                <a:tab pos="714375" algn="l"/>
              </a:tabLst>
            </a:pPr>
            <a:r>
              <a:rPr lang="en-US" altLang="zh-CN" sz="2800" b="1" i="0" dirty="0">
                <a:solidFill>
                  <a:srgbClr val="00FFFF"/>
                </a:solidFill>
                <a:ea typeface="楷体" pitchFamily="49" charset="-122"/>
                <a:cs typeface="Times New Roman" pitchFamily="18" charset="0"/>
              </a:rPr>
              <a:t>3</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查明为什么中国东部地壳薄且缺乏相当于模型下地壳的基性组分？</a:t>
            </a:r>
          </a:p>
        </p:txBody>
      </p:sp>
      <p:sp>
        <p:nvSpPr>
          <p:cNvPr id="8" name="Rectangle 7"/>
          <p:cNvSpPr/>
          <p:nvPr/>
        </p:nvSpPr>
        <p:spPr>
          <a:xfrm>
            <a:off x="704528" y="4780309"/>
            <a:ext cx="8496944" cy="1384995"/>
          </a:xfrm>
          <a:prstGeom prst="rect">
            <a:avLst/>
          </a:prstGeom>
          <a:solidFill>
            <a:schemeClr val="tx1"/>
          </a:solidFill>
          <a:ln w="28575">
            <a:solidFill>
              <a:srgbClr val="FF0000"/>
            </a:solidFill>
          </a:ln>
        </p:spPr>
        <p:txBody>
          <a:bodyPr wrap="square">
            <a:spAutoFit/>
          </a:bodyPr>
          <a:lstStyle/>
          <a:p>
            <a:pPr marL="714375" indent="-714375" defTabSz="-631825">
              <a:buFont typeface="Wingdings" pitchFamily="2" charset="2"/>
              <a:buChar char="Ø"/>
            </a:pPr>
            <a:r>
              <a:rPr lang="zh-CN" altLang="en-US" sz="2800" b="1" i="0" dirty="0">
                <a:solidFill>
                  <a:srgbClr val="00FFFF"/>
                </a:solidFill>
                <a:ea typeface="楷体" pitchFamily="49" charset="-122"/>
                <a:cs typeface="Times New Roman" pitchFamily="18" charset="0"/>
              </a:rPr>
              <a:t>更仔细的大陆地质工作</a:t>
            </a:r>
            <a:endParaRPr lang="en-US" altLang="zh-CN" sz="2800" b="1" i="0" dirty="0">
              <a:solidFill>
                <a:srgbClr val="00FFFF"/>
              </a:solidFill>
              <a:ea typeface="楷体" pitchFamily="49" charset="-122"/>
              <a:cs typeface="Times New Roman" pitchFamily="18" charset="0"/>
            </a:endParaRPr>
          </a:p>
          <a:p>
            <a:pPr marL="714375" indent="-714375" defTabSz="-631825">
              <a:buFont typeface="Wingdings" pitchFamily="2" charset="2"/>
              <a:buChar char="Ø"/>
            </a:pPr>
            <a:r>
              <a:rPr lang="zh-CN" altLang="en-US" sz="2800" b="1" i="0" dirty="0">
                <a:solidFill>
                  <a:srgbClr val="00FFFF"/>
                </a:solidFill>
                <a:ea typeface="楷体" pitchFamily="49" charset="-122"/>
                <a:cs typeface="Times New Roman" pitchFamily="18" charset="0"/>
              </a:rPr>
              <a:t>有部署的海洋地质、地球物理工作：中国大陆架（</a:t>
            </a:r>
            <a:r>
              <a:rPr lang="en-US" altLang="zh-CN" sz="2800" b="1" i="0" dirty="0">
                <a:solidFill>
                  <a:srgbClr val="FFFF00"/>
                </a:solidFill>
                <a:ea typeface="楷体" pitchFamily="49" charset="-122"/>
                <a:cs typeface="Times New Roman" pitchFamily="18" charset="0"/>
              </a:rPr>
              <a:t>Okinawa Trough/</a:t>
            </a:r>
            <a:r>
              <a:rPr lang="en-GB" altLang="zh-CN" sz="2800" b="1" i="0" dirty="0">
                <a:solidFill>
                  <a:srgbClr val="FFFF00"/>
                </a:solidFill>
                <a:ea typeface="楷体" pitchFamily="49" charset="-122"/>
                <a:cs typeface="Times New Roman" pitchFamily="18" charset="0"/>
              </a:rPr>
              <a:t>Ryukyu Island Arc</a:t>
            </a:r>
            <a:r>
              <a:rPr lang="zh-CN" altLang="en-US" sz="2800" b="1" i="0" dirty="0">
                <a:solidFill>
                  <a:srgbClr val="FFFF00"/>
                </a:solidFill>
                <a:ea typeface="楷体" pitchFamily="49" charset="-122"/>
                <a:cs typeface="Times New Roman" pitchFamily="18" charset="0"/>
              </a:rPr>
              <a:t>以西</a:t>
            </a:r>
            <a:r>
              <a:rPr lang="zh-CN" altLang="en-US" sz="2800" b="1" i="0" dirty="0">
                <a:solidFill>
                  <a:srgbClr val="00FFFF"/>
                </a:solidFill>
                <a:ea typeface="楷体" pitchFamily="49" charset="-122"/>
                <a:cs typeface="Times New Roman" pitchFamily="18" charset="0"/>
              </a:rPr>
              <a:t>）！</a:t>
            </a:r>
            <a:endParaRPr lang="zh-CN" altLang="en-US" sz="2800" b="1" i="0" dirty="0">
              <a:solidFill>
                <a:srgbClr val="FFFF00"/>
              </a:solidFill>
              <a:ea typeface="楷体" pitchFamily="49" charset="-122"/>
              <a:cs typeface="Times New Roman" pitchFamily="18" charset="0"/>
            </a:endParaRPr>
          </a:p>
        </p:txBody>
      </p:sp>
    </p:spTree>
    <p:extLst>
      <p:ext uri="{BB962C8B-B14F-4D97-AF65-F5344CB8AC3E}">
        <p14:creationId xmlns:p14="http://schemas.microsoft.com/office/powerpoint/2010/main" val="3314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矩形 4"/>
          <p:cNvSpPr/>
          <p:nvPr/>
        </p:nvSpPr>
        <p:spPr>
          <a:xfrm>
            <a:off x="416496" y="836712"/>
            <a:ext cx="9106211" cy="646331"/>
          </a:xfrm>
          <a:prstGeom prst="rect">
            <a:avLst/>
          </a:prstGeom>
        </p:spPr>
        <p:txBody>
          <a:bodyPr wrap="none">
            <a:spAutoFit/>
          </a:bodyPr>
          <a:lstStyle/>
          <a:p>
            <a:pPr marL="539750" indent="-539750">
              <a:spcAft>
                <a:spcPts val="0"/>
              </a:spcAft>
              <a:tabLst>
                <a:tab pos="540385" algn="l"/>
                <a:tab pos="266700" algn="l"/>
              </a:tabLst>
            </a:pPr>
            <a:r>
              <a:rPr lang="en-US" altLang="zh-CN" sz="3600" b="1" i="0" kern="100" dirty="0">
                <a:solidFill>
                  <a:srgbClr val="FFFF00"/>
                </a:solidFill>
                <a:ea typeface="楷体" panose="02010609060101010101" pitchFamily="49" charset="-122"/>
              </a:rPr>
              <a:t>On</a:t>
            </a:r>
            <a:r>
              <a:rPr lang="zh-CN" altLang="en-US" sz="3600" b="1" i="0" kern="100" dirty="0">
                <a:solidFill>
                  <a:srgbClr val="FFFF00"/>
                </a:solidFill>
                <a:ea typeface="楷体" panose="02010609060101010101" pitchFamily="49" charset="-122"/>
              </a:rPr>
              <a:t> </a:t>
            </a:r>
            <a:r>
              <a:rPr lang="en-US" altLang="zh-CN" sz="3600" b="1" i="0" kern="100" dirty="0">
                <a:solidFill>
                  <a:srgbClr val="FFFF00"/>
                </a:solidFill>
                <a:ea typeface="楷体" panose="02010609060101010101" pitchFamily="49" charset="-122"/>
              </a:rPr>
              <a:t>the Origin of the Yellow Sea — An insight</a:t>
            </a:r>
            <a:endParaRPr lang="zh-CN" altLang="zh-CN" sz="3600" i="0" kern="100" dirty="0">
              <a:solidFill>
                <a:srgbClr val="FFFF00"/>
              </a:solidFill>
              <a:ea typeface="楷体" panose="02010609060101010101" pitchFamily="49" charset="-122"/>
            </a:endParaRPr>
          </a:p>
        </p:txBody>
      </p:sp>
      <p:sp>
        <p:nvSpPr>
          <p:cNvPr id="6" name="矩形 5"/>
          <p:cNvSpPr/>
          <p:nvPr/>
        </p:nvSpPr>
        <p:spPr>
          <a:xfrm>
            <a:off x="560511" y="1844824"/>
            <a:ext cx="9073009" cy="2369880"/>
          </a:xfrm>
          <a:prstGeom prst="rect">
            <a:avLst/>
          </a:prstGeom>
        </p:spPr>
        <p:txBody>
          <a:bodyPr wrap="square">
            <a:spAutoFit/>
          </a:bodyPr>
          <a:lstStyle/>
          <a:p>
            <a:pPr marL="539750" indent="-539750">
              <a:spcAft>
                <a:spcPts val="0"/>
              </a:spcAft>
              <a:tabLst>
                <a:tab pos="540385" algn="l"/>
                <a:tab pos="266700" algn="l"/>
              </a:tabLst>
            </a:pPr>
            <a:r>
              <a:rPr lang="en-US" altLang="zh-CN" sz="2800" b="1" i="0" kern="100" dirty="0">
                <a:solidFill>
                  <a:schemeClr val="bg1"/>
                </a:solidFill>
                <a:ea typeface="楷体" panose="02010609060101010101" pitchFamily="49" charset="-122"/>
              </a:rPr>
              <a:t>Yaoling Niu </a:t>
            </a:r>
            <a:r>
              <a:rPr lang="en-US" altLang="zh-CN" sz="2800" b="1" i="0" kern="100" baseline="30000" dirty="0">
                <a:solidFill>
                  <a:schemeClr val="bg1"/>
                </a:solidFill>
                <a:ea typeface="楷体" panose="02010609060101010101" pitchFamily="49" charset="-122"/>
              </a:rPr>
              <a:t>1,2,3</a:t>
            </a:r>
            <a:r>
              <a:rPr lang="zh-CN" altLang="en-US" sz="2800" i="0" kern="0" dirty="0">
                <a:solidFill>
                  <a:schemeClr val="bg1"/>
                </a:solidFill>
                <a:ea typeface="楷体" panose="02010609060101010101" pitchFamily="49" charset="-122"/>
              </a:rPr>
              <a:t>，</a:t>
            </a:r>
            <a:r>
              <a:rPr lang="en-US" altLang="zh-CN" sz="2800" b="1" i="0" kern="0" dirty="0" err="1">
                <a:solidFill>
                  <a:schemeClr val="bg1"/>
                </a:solidFill>
                <a:ea typeface="楷体" panose="02010609060101010101" pitchFamily="49" charset="-122"/>
              </a:rPr>
              <a:t>Jie</a:t>
            </a:r>
            <a:r>
              <a:rPr lang="en-US" altLang="zh-CN" sz="2800" b="1" i="0" kern="0" dirty="0">
                <a:solidFill>
                  <a:schemeClr val="bg1"/>
                </a:solidFill>
                <a:ea typeface="楷体" panose="02010609060101010101" pitchFamily="49" charset="-122"/>
              </a:rPr>
              <a:t> Tang </a:t>
            </a:r>
            <a:r>
              <a:rPr lang="en-US" altLang="zh-CN" sz="2800" b="1" i="0" kern="0" baseline="30000" dirty="0">
                <a:solidFill>
                  <a:schemeClr val="bg1"/>
                </a:solidFill>
                <a:ea typeface="楷体" panose="02010609060101010101" pitchFamily="49" charset="-122"/>
              </a:rPr>
              <a:t>1,4</a:t>
            </a:r>
            <a:endParaRPr lang="zh-CN" altLang="zh-CN" sz="2800" i="0" kern="100" dirty="0">
              <a:solidFill>
                <a:schemeClr val="bg1"/>
              </a:solidFill>
              <a:ea typeface="楷体" panose="02010609060101010101" pitchFamily="49" charset="-122"/>
            </a:endParaRPr>
          </a:p>
          <a:p>
            <a:pPr marL="647700" indent="-647700" algn="ctr">
              <a:spcAft>
                <a:spcPts val="0"/>
              </a:spcAft>
              <a:tabLst>
                <a:tab pos="540385" algn="l"/>
              </a:tabLst>
            </a:pPr>
            <a:r>
              <a:rPr lang="en-US" altLang="zh-CN" sz="2000" i="0" kern="100" baseline="30000" dirty="0">
                <a:solidFill>
                  <a:srgbClr val="00FFFF"/>
                </a:solidFill>
                <a:ea typeface="楷体" panose="02010609060101010101" pitchFamily="49" charset="-122"/>
              </a:rPr>
              <a:t> </a:t>
            </a:r>
            <a:endParaRPr lang="zh-CN" altLang="zh-CN" sz="2000" i="0" kern="100" dirty="0">
              <a:solidFill>
                <a:srgbClr val="00FFFF"/>
              </a:solidFill>
              <a:ea typeface="楷体" panose="02010609060101010101" pitchFamily="49" charset="-122"/>
            </a:endParaRPr>
          </a:p>
          <a:p>
            <a:pPr marL="354013" indent="-268288" algn="just">
              <a:spcAft>
                <a:spcPts val="0"/>
              </a:spcAft>
              <a:buAutoNum type="arabicPlain"/>
              <a:tabLst>
                <a:tab pos="354013" algn="l"/>
              </a:tabLst>
            </a:pPr>
            <a:r>
              <a:rPr lang="en-US" altLang="zh-CN" sz="2000" i="0" dirty="0">
                <a:solidFill>
                  <a:srgbClr val="00FFFF"/>
                </a:solidFill>
                <a:ea typeface="楷体" panose="02010609060101010101" pitchFamily="49" charset="-122"/>
              </a:rPr>
              <a:t>Department of Earth Sciences, Durham University, Durham DH1 3LE, UK</a:t>
            </a:r>
          </a:p>
          <a:p>
            <a:pPr marL="354013" indent="-268288" algn="just">
              <a:spcAft>
                <a:spcPts val="0"/>
              </a:spcAft>
              <a:buAutoNum type="arabicPlain"/>
              <a:tabLst>
                <a:tab pos="354013" algn="l"/>
              </a:tabLst>
            </a:pPr>
            <a:r>
              <a:rPr lang="en-US" altLang="zh-CN" sz="2000" i="0" dirty="0">
                <a:solidFill>
                  <a:srgbClr val="00FFFF"/>
                </a:solidFill>
                <a:ea typeface="楷体" panose="02010609060101010101" pitchFamily="49" charset="-122"/>
              </a:rPr>
              <a:t>Institute of Oceanology, Chinese Academy of Sciences, Qingdao 266071, China</a:t>
            </a:r>
            <a:endParaRPr lang="zh-CN" altLang="zh-CN" sz="2000" i="0" dirty="0">
              <a:solidFill>
                <a:srgbClr val="00FFFF"/>
              </a:solidFill>
              <a:ea typeface="楷体" panose="02010609060101010101" pitchFamily="49" charset="-122"/>
            </a:endParaRPr>
          </a:p>
          <a:p>
            <a:pPr marL="354013" indent="-268288" algn="just">
              <a:spcAft>
                <a:spcPts val="0"/>
              </a:spcAft>
              <a:buAutoNum type="arabicPlain" startAt="3"/>
              <a:tabLst>
                <a:tab pos="354013" algn="l"/>
              </a:tabLst>
            </a:pPr>
            <a:r>
              <a:rPr lang="en-US" altLang="zh-CN" sz="2000" i="0" dirty="0">
                <a:solidFill>
                  <a:srgbClr val="00FFFF"/>
                </a:solidFill>
                <a:ea typeface="楷体" panose="02010609060101010101" pitchFamily="49" charset="-122"/>
              </a:rPr>
              <a:t>Qingdao National Laboratory for Marine Science and Technology (Marine Geology), Qingdao 266061, China</a:t>
            </a:r>
          </a:p>
          <a:p>
            <a:pPr marL="354013" indent="-268288" algn="just">
              <a:spcAft>
                <a:spcPts val="0"/>
              </a:spcAft>
              <a:buAutoNum type="arabicPlain" startAt="3"/>
              <a:tabLst>
                <a:tab pos="354013" algn="l"/>
              </a:tabLst>
            </a:pPr>
            <a:r>
              <a:rPr lang="en-US" altLang="zh-CN" sz="2000" i="0" dirty="0">
                <a:solidFill>
                  <a:srgbClr val="00FFFF"/>
                </a:solidFill>
                <a:ea typeface="楷体" panose="02010609060101010101" pitchFamily="49" charset="-122"/>
              </a:rPr>
              <a:t>College of Earth Sciences, Jilin University, Changchun 130061, China</a:t>
            </a:r>
            <a:endParaRPr lang="zh-CN" altLang="zh-CN" sz="2000" i="0" dirty="0">
              <a:solidFill>
                <a:srgbClr val="00FFFF"/>
              </a:solidFill>
              <a:ea typeface="楷体" panose="02010609060101010101" pitchFamily="49" charset="-122"/>
            </a:endParaRPr>
          </a:p>
        </p:txBody>
      </p:sp>
      <p:pic>
        <p:nvPicPr>
          <p:cNvPr id="7" name="图片 6">
            <a:extLst>
              <a:ext uri="{FF2B5EF4-FFF2-40B4-BE49-F238E27FC236}">
                <a16:creationId xmlns:a16="http://schemas.microsoft.com/office/drawing/2014/main" xmlns="" id="{818FC0F2-50CC-40C3-A70F-66E4898C795F}"/>
              </a:ext>
            </a:extLst>
          </p:cNvPr>
          <p:cNvPicPr>
            <a:picLocks noChangeAspect="1"/>
          </p:cNvPicPr>
          <p:nvPr/>
        </p:nvPicPr>
        <p:blipFill>
          <a:blip r:embed="rId3"/>
          <a:stretch>
            <a:fillRect/>
          </a:stretch>
        </p:blipFill>
        <p:spPr>
          <a:xfrm>
            <a:off x="704528" y="4365104"/>
            <a:ext cx="8599812" cy="2376264"/>
          </a:xfrm>
          <a:prstGeom prst="rect">
            <a:avLst/>
          </a:prstGeom>
          <a:ln w="28575">
            <a:solidFill>
              <a:srgbClr val="FF0000"/>
            </a:solidFill>
          </a:ln>
        </p:spPr>
      </p:pic>
    </p:spTree>
    <p:extLst>
      <p:ext uri="{BB962C8B-B14F-4D97-AF65-F5344CB8AC3E}">
        <p14:creationId xmlns:p14="http://schemas.microsoft.com/office/powerpoint/2010/main" val="957926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22"/>
          <a:stretch/>
        </p:blipFill>
        <p:spPr bwMode="auto">
          <a:xfrm>
            <a:off x="698989" y="1771377"/>
            <a:ext cx="6468642" cy="474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文本框 17"/>
          <p:cNvSpPr txBox="1"/>
          <p:nvPr/>
        </p:nvSpPr>
        <p:spPr>
          <a:xfrm>
            <a:off x="7167633" y="5857575"/>
            <a:ext cx="1710725" cy="546945"/>
          </a:xfrm>
          <a:prstGeom prst="rect">
            <a:avLst/>
          </a:prstGeom>
          <a:noFill/>
          <a:ln w="19050">
            <a:noFill/>
          </a:ln>
        </p:spPr>
        <p:txBody>
          <a:bodyPr wrap="none" rtlCol="0">
            <a:spAutoFit/>
          </a:bodyPr>
          <a:lstStyle/>
          <a:p>
            <a:r>
              <a:rPr lang="en-US" altLang="zh-CN" sz="2954" b="1" i="0" dirty="0">
                <a:solidFill>
                  <a:srgbClr val="FF0000"/>
                </a:solidFill>
                <a:ea typeface="楷体" panose="02010609060101010101" pitchFamily="49" charset="-122"/>
                <a:cs typeface="Times New Roman" panose="02020603050405020304" pitchFamily="18" charset="0"/>
              </a:rPr>
              <a:t>~ 100 Ma</a:t>
            </a:r>
            <a:endParaRPr lang="en-US" sz="2954" b="1" i="0" dirty="0">
              <a:solidFill>
                <a:srgbClr val="FF0000"/>
              </a:solidFill>
              <a:ea typeface="楷体" panose="02010609060101010101" pitchFamily="49" charset="-122"/>
              <a:cs typeface="Times New Roman" panose="02020603050405020304" pitchFamily="18" charset="0"/>
            </a:endParaRPr>
          </a:p>
        </p:txBody>
      </p:sp>
      <p:sp>
        <p:nvSpPr>
          <p:cNvPr id="4" name="椭圆形标注 3"/>
          <p:cNvSpPr/>
          <p:nvPr/>
        </p:nvSpPr>
        <p:spPr>
          <a:xfrm>
            <a:off x="4980995" y="3153751"/>
            <a:ext cx="1216143" cy="1175656"/>
          </a:xfrm>
          <a:prstGeom prst="wedgeEllipseCallout">
            <a:avLst>
              <a:gd name="adj1" fmla="val -267587"/>
              <a:gd name="adj2" fmla="val -220323"/>
            </a:avLst>
          </a:prstGeom>
          <a:solidFill>
            <a:srgbClr val="00FFFF">
              <a:alpha val="30196"/>
            </a:srgb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n w="28575">
                <a:solidFill>
                  <a:srgbClr val="FF0000"/>
                </a:solidFill>
              </a:ln>
              <a:latin typeface="Times New Roman" panose="02020603050405020304" pitchFamily="18" charset="0"/>
              <a:ea typeface="楷体" panose="02010609060101010101" pitchFamily="49" charset="-122"/>
              <a:cs typeface="Times New Roman" panose="02020603050405020304" pitchFamily="18" charset="0"/>
            </a:endParaRPr>
          </a:p>
        </p:txBody>
      </p:sp>
      <p:sp>
        <p:nvSpPr>
          <p:cNvPr id="2" name="矩形 1">
            <a:extLst>
              <a:ext uri="{FF2B5EF4-FFF2-40B4-BE49-F238E27FC236}">
                <a16:creationId xmlns:a16="http://schemas.microsoft.com/office/drawing/2014/main" xmlns="" id="{775CEB95-C656-499C-9D16-1400A46E1DF4}"/>
              </a:ext>
            </a:extLst>
          </p:cNvPr>
          <p:cNvSpPr/>
          <p:nvPr/>
        </p:nvSpPr>
        <p:spPr>
          <a:xfrm>
            <a:off x="694737" y="433859"/>
            <a:ext cx="4557017" cy="646331"/>
          </a:xfrm>
          <a:prstGeom prst="rect">
            <a:avLst/>
          </a:prstGeom>
        </p:spPr>
        <p:txBody>
          <a:bodyPr wrap="none">
            <a:spAutoFit/>
          </a:bodyPr>
          <a:lstStyle/>
          <a:p>
            <a:pPr marL="0" indent="0">
              <a:lnSpc>
                <a:spcPct val="150000"/>
              </a:lnSpc>
              <a:buNone/>
            </a:pPr>
            <a:r>
              <a:rPr lang="en-US" altLang="zh-CN" sz="2400" b="1" i="0" dirty="0">
                <a:solidFill>
                  <a:srgbClr val="FF0000"/>
                </a:solidFill>
                <a:ea typeface="楷体" panose="02010609060101010101" pitchFamily="49" charset="-122"/>
                <a:cs typeface="Times New Roman" panose="02020603050405020304" pitchFamily="18" charset="0"/>
              </a:rPr>
              <a:t>Possible origin of the Yellow Sea?</a:t>
            </a:r>
            <a:endParaRPr kumimoji="1" lang="zh-CN" altLang="en-US" sz="2400" b="1" i="0" dirty="0">
              <a:solidFill>
                <a:srgbClr val="FF0000"/>
              </a:solidFill>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11373839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3696" y="-49904"/>
            <a:ext cx="10047256" cy="6995104"/>
          </a:xfrm>
          <a:prstGeom prst="rect">
            <a:avLst/>
          </a:prstGeom>
        </p:spPr>
      </p:pic>
      <p:sp>
        <p:nvSpPr>
          <p:cNvPr id="4" name="TextBox 6"/>
          <p:cNvSpPr txBox="1"/>
          <p:nvPr/>
        </p:nvSpPr>
        <p:spPr>
          <a:xfrm>
            <a:off x="6533196" y="5315724"/>
            <a:ext cx="3892412" cy="1569660"/>
          </a:xfrm>
          <a:prstGeom prst="rect">
            <a:avLst/>
          </a:prstGeom>
          <a:noFill/>
        </p:spPr>
        <p:txBody>
          <a:bodyPr wrap="none" rtlCol="0">
            <a:spAutoFit/>
          </a:bodyPr>
          <a:lstStyle/>
          <a:p>
            <a:pPr algn="r"/>
            <a:r>
              <a:rPr lang="zh-CN" altLang="en-US" sz="9600" b="1" i="0" dirty="0">
                <a:solidFill>
                  <a:srgbClr val="FFFF00"/>
                </a:solidFill>
                <a:latin typeface="楷体" pitchFamily="49" charset="-122"/>
                <a:ea typeface="楷体" pitchFamily="49" charset="-122"/>
              </a:rPr>
              <a:t>谢谢！</a:t>
            </a:r>
            <a:endParaRPr lang="en-US" altLang="zh-CN" sz="9600" b="1" i="0" dirty="0">
              <a:solidFill>
                <a:srgbClr val="FFFF00"/>
              </a:solidFill>
              <a:latin typeface="楷体" pitchFamily="49" charset="-122"/>
              <a:ea typeface="楷体" pitchFamily="49" charset="-122"/>
            </a:endParaRPr>
          </a:p>
        </p:txBody>
      </p:sp>
    </p:spTree>
    <p:extLst>
      <p:ext uri="{BB962C8B-B14F-4D97-AF65-F5344CB8AC3E}">
        <p14:creationId xmlns:p14="http://schemas.microsoft.com/office/powerpoint/2010/main" val="7606214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00472" y="260648"/>
            <a:ext cx="9433048" cy="830997"/>
          </a:xfrm>
          <a:prstGeom prst="rect">
            <a:avLst/>
          </a:prstGeom>
          <a:noFill/>
          <a:ln w="9525">
            <a:noFill/>
            <a:miter lim="800000"/>
            <a:headEnd/>
            <a:tailEnd/>
          </a:ln>
        </p:spPr>
        <p:txBody>
          <a:bodyPr wrap="square">
            <a:spAutoFit/>
          </a:bodyPr>
          <a:lstStyle/>
          <a:p>
            <a:pPr algn="ctr">
              <a:spcBef>
                <a:spcPct val="50000"/>
              </a:spcBef>
            </a:pPr>
            <a:r>
              <a:rPr lang="zh-CN" altLang="en-US" sz="4800" b="1" i="0" dirty="0">
                <a:solidFill>
                  <a:srgbClr val="FF0000"/>
                </a:solidFill>
                <a:latin typeface="楷体" pitchFamily="49" charset="-122"/>
                <a:ea typeface="楷体" pitchFamily="49" charset="-122"/>
              </a:rPr>
              <a:t>六、拟解决的关键问题（</a:t>
            </a:r>
            <a:r>
              <a:rPr lang="zh-CN" altLang="en-US" sz="4800" b="1" i="0" dirty="0">
                <a:solidFill>
                  <a:srgbClr val="3333FF"/>
                </a:solidFill>
                <a:latin typeface="楷体" pitchFamily="49" charset="-122"/>
                <a:ea typeface="楷体" pitchFamily="49" charset="-122"/>
              </a:rPr>
              <a:t>扼要</a:t>
            </a:r>
            <a:r>
              <a:rPr lang="zh-CN" altLang="en-US" sz="4800" b="1" i="0" dirty="0">
                <a:solidFill>
                  <a:srgbClr val="FF0000"/>
                </a:solidFill>
                <a:latin typeface="楷体" pitchFamily="49" charset="-122"/>
                <a:ea typeface="楷体" pitchFamily="49" charset="-122"/>
              </a:rPr>
              <a:t>）</a:t>
            </a:r>
          </a:p>
        </p:txBody>
      </p:sp>
      <p:sp>
        <p:nvSpPr>
          <p:cNvPr id="3" name="Rectangle 2"/>
          <p:cNvSpPr/>
          <p:nvPr/>
        </p:nvSpPr>
        <p:spPr>
          <a:xfrm>
            <a:off x="704528" y="1588626"/>
            <a:ext cx="8496944" cy="523220"/>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800" b="1" i="0" dirty="0">
                <a:solidFill>
                  <a:srgbClr val="00FFFF"/>
                </a:solidFill>
                <a:ea typeface="楷体" pitchFamily="49" charset="-122"/>
                <a:cs typeface="Times New Roman" pitchFamily="18" charset="0"/>
              </a:rPr>
              <a:t>1</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a:t>
            </a:r>
            <a:r>
              <a:rPr lang="en-US" altLang="zh-CN" sz="2800" b="1" i="0" dirty="0">
                <a:solidFill>
                  <a:srgbClr val="FFFF00"/>
                </a:solidFill>
                <a:ea typeface="楷体" pitchFamily="49" charset="-122"/>
                <a:cs typeface="Times New Roman" pitchFamily="18" charset="0"/>
              </a:rPr>
              <a:t>110</a:t>
            </a:r>
            <a:r>
              <a:rPr lang="en-GB" altLang="zh-CN" sz="2800" b="1" i="0" dirty="0">
                <a:solidFill>
                  <a:srgbClr val="FFFF00"/>
                </a:solidFill>
                <a:ea typeface="楷体" pitchFamily="49" charset="-122"/>
                <a:cs typeface="Times New Roman" pitchFamily="18" charset="0"/>
              </a:rPr>
              <a:t>Ma </a:t>
            </a:r>
            <a:r>
              <a:rPr lang="zh-CN" altLang="en-US" sz="2800" b="1" i="0" dirty="0">
                <a:solidFill>
                  <a:srgbClr val="FFFF00"/>
                </a:solidFill>
                <a:ea typeface="楷体" pitchFamily="49" charset="-122"/>
                <a:cs typeface="Times New Roman" pitchFamily="18" charset="0"/>
              </a:rPr>
              <a:t>的地质、地球物理记录</a:t>
            </a:r>
            <a:r>
              <a:rPr lang="en-GB" altLang="zh-CN" sz="2800" b="1" i="0" dirty="0">
                <a:solidFill>
                  <a:srgbClr val="FFFF00"/>
                </a:solidFill>
                <a:ea typeface="楷体" pitchFamily="49" charset="-122"/>
                <a:cs typeface="Times New Roman" pitchFamily="18" charset="0"/>
              </a:rPr>
              <a:t>/</a:t>
            </a:r>
            <a:r>
              <a:rPr lang="zh-CN" altLang="en-US" sz="2800" b="1" i="0" dirty="0">
                <a:solidFill>
                  <a:srgbClr val="FFFF00"/>
                </a:solidFill>
                <a:ea typeface="楷体" pitchFamily="49" charset="-122"/>
                <a:cs typeface="Times New Roman" pitchFamily="18" charset="0"/>
              </a:rPr>
              <a:t>证据；</a:t>
            </a:r>
            <a:endParaRPr lang="en-US" altLang="zh-CN" sz="2800" b="1" i="0" dirty="0">
              <a:solidFill>
                <a:srgbClr val="FFFF00"/>
              </a:solidFill>
              <a:ea typeface="楷体" pitchFamily="49" charset="-122"/>
              <a:cs typeface="Times New Roman" pitchFamily="18" charset="0"/>
            </a:endParaRPr>
          </a:p>
        </p:txBody>
      </p:sp>
      <p:cxnSp>
        <p:nvCxnSpPr>
          <p:cNvPr id="4" name="Straight Connector 3"/>
          <p:cNvCxnSpPr/>
          <p:nvPr/>
        </p:nvCxnSpPr>
        <p:spPr bwMode="auto">
          <a:xfrm>
            <a:off x="416496" y="1340768"/>
            <a:ext cx="9073008" cy="0"/>
          </a:xfrm>
          <a:prstGeom prst="line">
            <a:avLst/>
          </a:prstGeom>
          <a:solidFill>
            <a:schemeClr val="accent1"/>
          </a:solidFill>
          <a:ln w="28575" cap="flat" cmpd="sng" algn="ctr">
            <a:solidFill>
              <a:srgbClr val="CC00CC"/>
            </a:solidFill>
            <a:prstDash val="solid"/>
            <a:round/>
            <a:headEnd type="none" w="med" len="med"/>
            <a:tailEnd type="none" w="med" len="med"/>
          </a:ln>
          <a:effectLst/>
        </p:spPr>
      </p:cxnSp>
      <p:sp>
        <p:nvSpPr>
          <p:cNvPr id="6" name="Rectangle 5"/>
          <p:cNvSpPr/>
          <p:nvPr/>
        </p:nvSpPr>
        <p:spPr>
          <a:xfrm>
            <a:off x="704528" y="2388027"/>
            <a:ext cx="8496944" cy="523220"/>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800" b="1" i="0" dirty="0">
                <a:solidFill>
                  <a:srgbClr val="00FFFF"/>
                </a:solidFill>
                <a:ea typeface="楷体" pitchFamily="49" charset="-122"/>
                <a:cs typeface="Times New Roman" pitchFamily="18" charset="0"/>
              </a:rPr>
              <a:t>2</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找到，并确认古太平洋俯冲带动缝合线的置；</a:t>
            </a:r>
          </a:p>
        </p:txBody>
      </p:sp>
      <p:sp>
        <p:nvSpPr>
          <p:cNvPr id="7" name="Rectangle 6"/>
          <p:cNvSpPr/>
          <p:nvPr/>
        </p:nvSpPr>
        <p:spPr>
          <a:xfrm>
            <a:off x="704528" y="3140968"/>
            <a:ext cx="8496944" cy="954107"/>
          </a:xfrm>
          <a:prstGeom prst="rect">
            <a:avLst/>
          </a:prstGeom>
          <a:solidFill>
            <a:schemeClr val="tx1"/>
          </a:solidFill>
          <a:ln w="28575">
            <a:solidFill>
              <a:srgbClr val="FF0000"/>
            </a:solidFill>
          </a:ln>
        </p:spPr>
        <p:txBody>
          <a:bodyPr wrap="square">
            <a:spAutoFit/>
          </a:bodyPr>
          <a:lstStyle/>
          <a:p>
            <a:pPr marL="895350" indent="-895350">
              <a:tabLst>
                <a:tab pos="895350" algn="l"/>
              </a:tabLst>
            </a:pPr>
            <a:r>
              <a:rPr lang="en-US" altLang="zh-CN" sz="2800" b="1" i="0" dirty="0">
                <a:solidFill>
                  <a:srgbClr val="00FFFF"/>
                </a:solidFill>
                <a:ea typeface="楷体" pitchFamily="49" charset="-122"/>
                <a:cs typeface="Times New Roman" pitchFamily="18" charset="0"/>
              </a:rPr>
              <a:t>3</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查明为什么中国东部地壳薄且缺乏相当于模型下地壳的基性组分？</a:t>
            </a:r>
          </a:p>
        </p:txBody>
      </p:sp>
      <p:pic>
        <p:nvPicPr>
          <p:cNvPr id="186370" name="Picture 2"/>
          <p:cNvPicPr>
            <a:picLocks noChangeAspect="1" noChangeArrowheads="1"/>
          </p:cNvPicPr>
          <p:nvPr/>
        </p:nvPicPr>
        <p:blipFill>
          <a:blip r:embed="rId3" cstate="print"/>
          <a:srcRect/>
          <a:stretch>
            <a:fillRect/>
          </a:stretch>
        </p:blipFill>
        <p:spPr bwMode="auto">
          <a:xfrm>
            <a:off x="1075903" y="4254202"/>
            <a:ext cx="7765529" cy="234315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10608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6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
          <p:cNvSpPr txBox="1">
            <a:spLocks noChangeArrowheads="1"/>
          </p:cNvSpPr>
          <p:nvPr/>
        </p:nvSpPr>
        <p:spPr bwMode="auto">
          <a:xfrm>
            <a:off x="200472" y="260648"/>
            <a:ext cx="9433048" cy="830997"/>
          </a:xfrm>
          <a:prstGeom prst="rect">
            <a:avLst/>
          </a:prstGeom>
          <a:noFill/>
          <a:ln w="9525">
            <a:noFill/>
            <a:miter lim="800000"/>
            <a:headEnd/>
            <a:tailEnd/>
          </a:ln>
        </p:spPr>
        <p:txBody>
          <a:bodyPr wrap="square">
            <a:spAutoFit/>
          </a:bodyPr>
          <a:lstStyle/>
          <a:p>
            <a:pPr algn="ctr">
              <a:spcBef>
                <a:spcPct val="50000"/>
              </a:spcBef>
            </a:pPr>
            <a:r>
              <a:rPr lang="zh-CN" altLang="en-US" sz="4800" b="1" i="0" dirty="0">
                <a:solidFill>
                  <a:srgbClr val="FF0000"/>
                </a:solidFill>
                <a:latin typeface="楷体" pitchFamily="49" charset="-122"/>
                <a:ea typeface="楷体" pitchFamily="49" charset="-122"/>
              </a:rPr>
              <a:t>六、拟解决的关键问题（</a:t>
            </a:r>
            <a:r>
              <a:rPr lang="zh-CN" altLang="en-US" sz="4800" b="1" i="0" dirty="0">
                <a:solidFill>
                  <a:srgbClr val="3333FF"/>
                </a:solidFill>
                <a:latin typeface="楷体" pitchFamily="49" charset="-122"/>
                <a:ea typeface="楷体" pitchFamily="49" charset="-122"/>
              </a:rPr>
              <a:t>扼要</a:t>
            </a:r>
            <a:r>
              <a:rPr lang="zh-CN" altLang="en-US" sz="4800" b="1" i="0" dirty="0">
                <a:solidFill>
                  <a:srgbClr val="FF0000"/>
                </a:solidFill>
                <a:latin typeface="楷体" pitchFamily="49" charset="-122"/>
                <a:ea typeface="楷体" pitchFamily="49" charset="-122"/>
              </a:rPr>
              <a:t>）</a:t>
            </a:r>
          </a:p>
        </p:txBody>
      </p:sp>
      <p:sp>
        <p:nvSpPr>
          <p:cNvPr id="3" name="Rectangle 2"/>
          <p:cNvSpPr/>
          <p:nvPr/>
        </p:nvSpPr>
        <p:spPr>
          <a:xfrm>
            <a:off x="704528" y="1588626"/>
            <a:ext cx="8496944" cy="523220"/>
          </a:xfrm>
          <a:prstGeom prst="rect">
            <a:avLst/>
          </a:prstGeom>
          <a:solidFill>
            <a:schemeClr val="tx1"/>
          </a:solidFill>
          <a:ln w="28575">
            <a:solidFill>
              <a:srgbClr val="FF0000"/>
            </a:solidFill>
          </a:ln>
        </p:spPr>
        <p:txBody>
          <a:bodyPr wrap="square">
            <a:spAutoFit/>
          </a:bodyPr>
          <a:lstStyle/>
          <a:p>
            <a:pPr marL="714375" indent="-714375">
              <a:tabLst>
                <a:tab pos="714375" algn="l"/>
              </a:tabLst>
            </a:pPr>
            <a:r>
              <a:rPr lang="en-US" altLang="zh-CN" sz="2800" b="1" i="0" dirty="0">
                <a:solidFill>
                  <a:srgbClr val="00FFFF"/>
                </a:solidFill>
                <a:ea typeface="楷体" pitchFamily="49" charset="-122"/>
                <a:cs typeface="Times New Roman" pitchFamily="18" charset="0"/>
              </a:rPr>
              <a:t>1</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a:t>
            </a:r>
            <a:r>
              <a:rPr lang="en-US" altLang="zh-CN" sz="2800" b="1" i="0" dirty="0">
                <a:solidFill>
                  <a:srgbClr val="FFFF00"/>
                </a:solidFill>
                <a:ea typeface="楷体" pitchFamily="49" charset="-122"/>
                <a:cs typeface="Times New Roman" pitchFamily="18" charset="0"/>
              </a:rPr>
              <a:t>110</a:t>
            </a:r>
            <a:r>
              <a:rPr lang="en-GB" altLang="zh-CN" sz="2800" b="1" i="0" dirty="0">
                <a:solidFill>
                  <a:srgbClr val="FFFF00"/>
                </a:solidFill>
                <a:ea typeface="楷体" pitchFamily="49" charset="-122"/>
                <a:cs typeface="Times New Roman" pitchFamily="18" charset="0"/>
              </a:rPr>
              <a:t>Ma </a:t>
            </a:r>
            <a:r>
              <a:rPr lang="zh-CN" altLang="en-US" sz="2800" b="1" i="0" dirty="0">
                <a:solidFill>
                  <a:srgbClr val="FFFF00"/>
                </a:solidFill>
                <a:ea typeface="楷体" pitchFamily="49" charset="-122"/>
                <a:cs typeface="Times New Roman" pitchFamily="18" charset="0"/>
              </a:rPr>
              <a:t>的地质、地球物理记录</a:t>
            </a:r>
            <a:r>
              <a:rPr lang="en-GB" altLang="zh-CN" sz="2800" b="1" i="0" dirty="0">
                <a:solidFill>
                  <a:srgbClr val="FFFF00"/>
                </a:solidFill>
                <a:ea typeface="楷体" pitchFamily="49" charset="-122"/>
                <a:cs typeface="Times New Roman" pitchFamily="18" charset="0"/>
              </a:rPr>
              <a:t>/</a:t>
            </a:r>
            <a:r>
              <a:rPr lang="zh-CN" altLang="en-US" sz="2800" b="1" i="0" dirty="0">
                <a:solidFill>
                  <a:srgbClr val="FFFF00"/>
                </a:solidFill>
                <a:ea typeface="楷体" pitchFamily="49" charset="-122"/>
                <a:cs typeface="Times New Roman" pitchFamily="18" charset="0"/>
              </a:rPr>
              <a:t>证据；</a:t>
            </a:r>
            <a:endParaRPr lang="en-US" altLang="zh-CN" sz="2800" b="1" i="0" dirty="0">
              <a:solidFill>
                <a:srgbClr val="FFFF00"/>
              </a:solidFill>
              <a:ea typeface="楷体" pitchFamily="49" charset="-122"/>
              <a:cs typeface="Times New Roman" pitchFamily="18" charset="0"/>
            </a:endParaRPr>
          </a:p>
        </p:txBody>
      </p:sp>
      <p:cxnSp>
        <p:nvCxnSpPr>
          <p:cNvPr id="4" name="Straight Connector 3"/>
          <p:cNvCxnSpPr/>
          <p:nvPr/>
        </p:nvCxnSpPr>
        <p:spPr bwMode="auto">
          <a:xfrm>
            <a:off x="416496" y="1340768"/>
            <a:ext cx="9073008" cy="0"/>
          </a:xfrm>
          <a:prstGeom prst="line">
            <a:avLst/>
          </a:prstGeom>
          <a:solidFill>
            <a:schemeClr val="accent1"/>
          </a:solidFill>
          <a:ln w="28575" cap="flat" cmpd="sng" algn="ctr">
            <a:solidFill>
              <a:srgbClr val="CC00CC"/>
            </a:solidFill>
            <a:prstDash val="solid"/>
            <a:round/>
            <a:headEnd type="none" w="med" len="med"/>
            <a:tailEnd type="none" w="med" len="med"/>
          </a:ln>
          <a:effectLst/>
        </p:spPr>
      </p:cxnSp>
      <p:sp>
        <p:nvSpPr>
          <p:cNvPr id="6" name="Rectangle 5"/>
          <p:cNvSpPr/>
          <p:nvPr/>
        </p:nvSpPr>
        <p:spPr>
          <a:xfrm>
            <a:off x="704528" y="2388027"/>
            <a:ext cx="8496944" cy="523220"/>
          </a:xfrm>
          <a:prstGeom prst="rect">
            <a:avLst/>
          </a:prstGeom>
          <a:solidFill>
            <a:schemeClr val="tx1"/>
          </a:solidFill>
          <a:ln w="28575">
            <a:solidFill>
              <a:srgbClr val="FF0000"/>
            </a:solidFill>
          </a:ln>
        </p:spPr>
        <p:txBody>
          <a:bodyPr wrap="square">
            <a:spAutoFit/>
          </a:bodyPr>
          <a:lstStyle/>
          <a:p>
            <a:pPr marL="714375" indent="-714375">
              <a:tabLst>
                <a:tab pos="714375" algn="l"/>
              </a:tabLst>
            </a:pPr>
            <a:r>
              <a:rPr lang="en-US" altLang="zh-CN" sz="2800" b="1" i="0" dirty="0">
                <a:solidFill>
                  <a:srgbClr val="00FFFF"/>
                </a:solidFill>
                <a:ea typeface="楷体" pitchFamily="49" charset="-122"/>
                <a:cs typeface="Times New Roman" pitchFamily="18" charset="0"/>
              </a:rPr>
              <a:t>2</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找到，并确认古太平洋俯冲带动缝合线的置；</a:t>
            </a:r>
          </a:p>
        </p:txBody>
      </p:sp>
      <p:sp>
        <p:nvSpPr>
          <p:cNvPr id="7" name="Rectangle 6"/>
          <p:cNvSpPr/>
          <p:nvPr/>
        </p:nvSpPr>
        <p:spPr>
          <a:xfrm>
            <a:off x="704528" y="3140968"/>
            <a:ext cx="8496944" cy="954107"/>
          </a:xfrm>
          <a:prstGeom prst="rect">
            <a:avLst/>
          </a:prstGeom>
          <a:solidFill>
            <a:schemeClr val="tx1"/>
          </a:solidFill>
          <a:ln w="28575">
            <a:solidFill>
              <a:srgbClr val="FF0000"/>
            </a:solidFill>
          </a:ln>
        </p:spPr>
        <p:txBody>
          <a:bodyPr wrap="square">
            <a:spAutoFit/>
          </a:bodyPr>
          <a:lstStyle/>
          <a:p>
            <a:pPr marL="714375" indent="-714375" defTabSz="714375">
              <a:tabLst>
                <a:tab pos="714375" algn="l"/>
              </a:tabLst>
            </a:pPr>
            <a:r>
              <a:rPr lang="en-US" altLang="zh-CN" sz="2800" b="1" i="0" dirty="0">
                <a:solidFill>
                  <a:srgbClr val="00FFFF"/>
                </a:solidFill>
                <a:ea typeface="楷体" pitchFamily="49" charset="-122"/>
                <a:cs typeface="Times New Roman" pitchFamily="18" charset="0"/>
              </a:rPr>
              <a:t>3</a:t>
            </a:r>
            <a:r>
              <a:rPr lang="zh-CN" altLang="en-US" sz="2800" b="1" i="0" dirty="0">
                <a:solidFill>
                  <a:srgbClr val="00FFFF"/>
                </a:solidFill>
                <a:ea typeface="楷体" pitchFamily="49" charset="-122"/>
                <a:cs typeface="Times New Roman" pitchFamily="18" charset="0"/>
              </a:rPr>
              <a:t>、</a:t>
            </a:r>
            <a:r>
              <a:rPr lang="en-GB" altLang="zh-CN" sz="2800" b="1" i="0" dirty="0">
                <a:solidFill>
                  <a:srgbClr val="00FFFF"/>
                </a:solidFill>
                <a:ea typeface="楷体" pitchFamily="49" charset="-122"/>
                <a:cs typeface="Times New Roman" pitchFamily="18" charset="0"/>
              </a:rPr>
              <a:t>	</a:t>
            </a:r>
            <a:r>
              <a:rPr lang="zh-CN" altLang="en-US" sz="2800" b="1" i="0" dirty="0">
                <a:solidFill>
                  <a:srgbClr val="FFFF00"/>
                </a:solidFill>
                <a:ea typeface="楷体" pitchFamily="49" charset="-122"/>
                <a:cs typeface="Times New Roman" pitchFamily="18" charset="0"/>
              </a:rPr>
              <a:t>查明为什么中国东部地壳薄且缺乏相当于模型下地壳的基性组分？</a:t>
            </a:r>
          </a:p>
        </p:txBody>
      </p:sp>
      <p:sp>
        <p:nvSpPr>
          <p:cNvPr id="8" name="Rectangle 7"/>
          <p:cNvSpPr/>
          <p:nvPr/>
        </p:nvSpPr>
        <p:spPr>
          <a:xfrm>
            <a:off x="704528" y="4780309"/>
            <a:ext cx="8496944" cy="1384995"/>
          </a:xfrm>
          <a:prstGeom prst="rect">
            <a:avLst/>
          </a:prstGeom>
          <a:solidFill>
            <a:schemeClr val="tx1"/>
          </a:solidFill>
          <a:ln w="28575">
            <a:solidFill>
              <a:srgbClr val="FF0000"/>
            </a:solidFill>
          </a:ln>
        </p:spPr>
        <p:txBody>
          <a:bodyPr wrap="square">
            <a:spAutoFit/>
          </a:bodyPr>
          <a:lstStyle/>
          <a:p>
            <a:pPr marL="714375" indent="-714375" defTabSz="-631825">
              <a:buFont typeface="Wingdings" pitchFamily="2" charset="2"/>
              <a:buChar char="Ø"/>
            </a:pPr>
            <a:r>
              <a:rPr lang="zh-CN" altLang="en-US" sz="2800" b="1" i="0" dirty="0">
                <a:solidFill>
                  <a:srgbClr val="00FFFF"/>
                </a:solidFill>
                <a:ea typeface="楷体" pitchFamily="49" charset="-122"/>
                <a:cs typeface="Times New Roman" pitchFamily="18" charset="0"/>
              </a:rPr>
              <a:t>更仔细的大陆地质工作</a:t>
            </a:r>
            <a:endParaRPr lang="en-US" altLang="zh-CN" sz="2800" b="1" i="0" dirty="0">
              <a:solidFill>
                <a:srgbClr val="00FFFF"/>
              </a:solidFill>
              <a:ea typeface="楷体" pitchFamily="49" charset="-122"/>
              <a:cs typeface="Times New Roman" pitchFamily="18" charset="0"/>
            </a:endParaRPr>
          </a:p>
          <a:p>
            <a:pPr marL="714375" indent="-714375" defTabSz="-631825">
              <a:buFont typeface="Wingdings" pitchFamily="2" charset="2"/>
              <a:buChar char="Ø"/>
            </a:pPr>
            <a:r>
              <a:rPr lang="zh-CN" altLang="en-US" sz="2800" b="1" i="0" dirty="0">
                <a:solidFill>
                  <a:srgbClr val="00FFFF"/>
                </a:solidFill>
                <a:ea typeface="楷体" pitchFamily="49" charset="-122"/>
                <a:cs typeface="Times New Roman" pitchFamily="18" charset="0"/>
              </a:rPr>
              <a:t>有部署的海洋地质、地球物理工作：中国大陆架（</a:t>
            </a:r>
            <a:r>
              <a:rPr lang="en-US" altLang="zh-CN" sz="2800" b="1" i="0" dirty="0">
                <a:solidFill>
                  <a:srgbClr val="FFFF00"/>
                </a:solidFill>
                <a:ea typeface="楷体" pitchFamily="49" charset="-122"/>
                <a:cs typeface="Times New Roman" pitchFamily="18" charset="0"/>
              </a:rPr>
              <a:t>Okinawa Trough/</a:t>
            </a:r>
            <a:r>
              <a:rPr lang="en-GB" altLang="zh-CN" sz="2800" b="1" i="0" dirty="0">
                <a:solidFill>
                  <a:srgbClr val="FFFF00"/>
                </a:solidFill>
                <a:ea typeface="楷体" pitchFamily="49" charset="-122"/>
                <a:cs typeface="Times New Roman" pitchFamily="18" charset="0"/>
              </a:rPr>
              <a:t>Ryukyu Island Arc</a:t>
            </a:r>
            <a:r>
              <a:rPr lang="zh-CN" altLang="en-US" sz="2800" b="1" i="0" dirty="0">
                <a:solidFill>
                  <a:srgbClr val="FFFF00"/>
                </a:solidFill>
                <a:ea typeface="楷体" pitchFamily="49" charset="-122"/>
                <a:cs typeface="Times New Roman" pitchFamily="18" charset="0"/>
              </a:rPr>
              <a:t>以西</a:t>
            </a:r>
            <a:r>
              <a:rPr lang="zh-CN" altLang="en-US" sz="2800" b="1" i="0" dirty="0">
                <a:solidFill>
                  <a:srgbClr val="00FFFF"/>
                </a:solidFill>
                <a:ea typeface="楷体" pitchFamily="49" charset="-122"/>
                <a:cs typeface="Times New Roman" pitchFamily="18" charset="0"/>
              </a:rPr>
              <a:t>）！</a:t>
            </a:r>
            <a:endParaRPr lang="zh-CN" altLang="en-US" sz="2800" b="1" i="0" dirty="0">
              <a:solidFill>
                <a:srgbClr val="FFFF00"/>
              </a:solidFill>
              <a:ea typeface="楷体" pitchFamily="49" charset="-122"/>
              <a:cs typeface="Times New Roman" pitchFamily="18" charset="0"/>
            </a:endParaRPr>
          </a:p>
        </p:txBody>
      </p:sp>
    </p:spTree>
    <p:extLst>
      <p:ext uri="{BB962C8B-B14F-4D97-AF65-F5344CB8AC3E}">
        <p14:creationId xmlns:p14="http://schemas.microsoft.com/office/powerpoint/2010/main" val="39064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文本框 1"/>
          <p:cNvSpPr txBox="1"/>
          <p:nvPr/>
        </p:nvSpPr>
        <p:spPr>
          <a:xfrm>
            <a:off x="732455" y="2424402"/>
            <a:ext cx="8403262" cy="1754326"/>
          </a:xfrm>
          <a:prstGeom prst="rect">
            <a:avLst/>
          </a:prstGeom>
          <a:noFill/>
        </p:spPr>
        <p:txBody>
          <a:bodyPr wrap="none" rtlCol="0">
            <a:spAutoFit/>
          </a:bodyPr>
          <a:lstStyle/>
          <a:p>
            <a:r>
              <a:rPr lang="en-US" altLang="zh-CN" sz="5400" i="0" dirty="0">
                <a:solidFill>
                  <a:srgbClr val="66FFFF"/>
                </a:solidFill>
                <a:latin typeface="Script MT Bold" panose="03040602040607080904" pitchFamily="66" charset="0"/>
              </a:rPr>
              <a:t>What I</a:t>
            </a:r>
            <a:r>
              <a:rPr lang="zh-CN" altLang="en-US" sz="5400" i="0" dirty="0">
                <a:solidFill>
                  <a:srgbClr val="66FFFF"/>
                </a:solidFill>
                <a:latin typeface="Script MT Bold" panose="03040602040607080904" pitchFamily="66" charset="0"/>
              </a:rPr>
              <a:t> </a:t>
            </a:r>
            <a:r>
              <a:rPr lang="en-US" altLang="zh-CN" sz="5400" i="0" dirty="0">
                <a:solidFill>
                  <a:srgbClr val="66FFFF"/>
                </a:solidFill>
                <a:latin typeface="Script MT Bold" panose="03040602040607080904" pitchFamily="66" charset="0"/>
              </a:rPr>
              <a:t>have been working on </a:t>
            </a:r>
          </a:p>
          <a:p>
            <a:r>
              <a:rPr lang="en-US" altLang="zh-CN" sz="5400" i="0" dirty="0">
                <a:solidFill>
                  <a:srgbClr val="66FFFF"/>
                </a:solidFill>
                <a:latin typeface="Script MT Bold" panose="03040602040607080904" pitchFamily="66" charset="0"/>
              </a:rPr>
              <a:t>… …</a:t>
            </a:r>
            <a:endParaRPr lang="en-US" sz="5400" i="0" dirty="0">
              <a:solidFill>
                <a:srgbClr val="66FFFF"/>
              </a:solidFill>
              <a:latin typeface="Script MT Bold" panose="03040602040607080904" pitchFamily="66" charset="0"/>
            </a:endParaRPr>
          </a:p>
        </p:txBody>
      </p:sp>
    </p:spTree>
    <p:extLst>
      <p:ext uri="{BB962C8B-B14F-4D97-AF65-F5344CB8AC3E}">
        <p14:creationId xmlns:p14="http://schemas.microsoft.com/office/powerpoint/2010/main" val="3757354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219200"/>
            <a:ext cx="8915400" cy="385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1" name="Text Box 7"/>
          <p:cNvSpPr txBox="1">
            <a:spLocks noChangeArrowheads="1"/>
          </p:cNvSpPr>
          <p:nvPr/>
        </p:nvSpPr>
        <p:spPr bwMode="auto">
          <a:xfrm>
            <a:off x="604838" y="6080126"/>
            <a:ext cx="883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ltLang="en-US" sz="2000" b="1">
                <a:solidFill>
                  <a:srgbClr val="FFFF00"/>
                </a:solidFill>
              </a:rPr>
              <a:t>Xu, Y.G., Physics and Chemistry of the Earth, 26, 747-757, 2001.</a:t>
            </a:r>
          </a:p>
        </p:txBody>
      </p:sp>
    </p:spTree>
    <p:extLst>
      <p:ext uri="{BB962C8B-B14F-4D97-AF65-F5344CB8AC3E}">
        <p14:creationId xmlns:p14="http://schemas.microsoft.com/office/powerpoint/2010/main" val="32114181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3753" name="Object 25"/>
          <p:cNvGraphicFramePr>
            <a:graphicFrameLocks noGrp="1" noChangeAspect="1"/>
          </p:cNvGraphicFramePr>
          <p:nvPr>
            <p:ph sz="half" idx="1"/>
          </p:nvPr>
        </p:nvGraphicFramePr>
        <p:xfrm>
          <a:off x="7543800" y="1084264"/>
          <a:ext cx="1123950" cy="4410075"/>
        </p:xfrm>
        <a:graphic>
          <a:graphicData uri="http://schemas.openxmlformats.org/presentationml/2006/ole">
            <mc:AlternateContent xmlns:mc="http://schemas.openxmlformats.org/markup-compatibility/2006">
              <mc:Choice xmlns:v="urn:schemas-microsoft-com:vml" Requires="v">
                <p:oleObj spid="_x0000_s6208" name="Drawing" r:id="rId4" imgW="1123798" imgH="4409846" progId="Canvas.Drawing.8">
                  <p:embed/>
                </p:oleObj>
              </mc:Choice>
              <mc:Fallback>
                <p:oleObj name="Drawing" r:id="rId4" imgW="1123798" imgH="4409846" progId="Canvas.Drawing.8">
                  <p:embed/>
                  <p:pic>
                    <p:nvPicPr>
                      <p:cNvPr id="73753"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084264"/>
                        <a:ext cx="112395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3762" name="Group 34"/>
          <p:cNvGrpSpPr>
            <a:grpSpLocks/>
          </p:cNvGrpSpPr>
          <p:nvPr/>
        </p:nvGrpSpPr>
        <p:grpSpPr bwMode="auto">
          <a:xfrm>
            <a:off x="1133476" y="457200"/>
            <a:ext cx="5934075" cy="5746750"/>
            <a:chOff x="474" y="288"/>
            <a:chExt cx="3738" cy="3620"/>
          </a:xfrm>
        </p:grpSpPr>
        <p:sp>
          <p:nvSpPr>
            <p:cNvPr id="73756" name="Text Box 28"/>
            <p:cNvSpPr txBox="1">
              <a:spLocks noChangeArrowheads="1"/>
            </p:cNvSpPr>
            <p:nvPr/>
          </p:nvSpPr>
          <p:spPr bwMode="auto">
            <a:xfrm>
              <a:off x="672" y="3696"/>
              <a:ext cx="35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i="0">
                  <a:solidFill>
                    <a:srgbClr val="FFFF00"/>
                  </a:solidFill>
                </a:rPr>
                <a:t>70       80       90       100     110      120     130     140      150     160</a:t>
              </a:r>
            </a:p>
          </p:txBody>
        </p:sp>
        <p:sp>
          <p:nvSpPr>
            <p:cNvPr id="73759" name="Text Box 31"/>
            <p:cNvSpPr txBox="1">
              <a:spLocks noChangeArrowheads="1"/>
            </p:cNvSpPr>
            <p:nvPr/>
          </p:nvSpPr>
          <p:spPr bwMode="auto">
            <a:xfrm rot="10800000">
              <a:off x="497" y="792"/>
              <a:ext cx="271" cy="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eaLnBrk="1" hangingPunct="1"/>
              <a:r>
                <a:rPr lang="en-US" altLang="en-US" i="0">
                  <a:solidFill>
                    <a:srgbClr val="FFFF00"/>
                  </a:solidFill>
                </a:rPr>
                <a:t>0        10         20         30          40            50                60</a:t>
              </a:r>
            </a:p>
          </p:txBody>
        </p:sp>
        <p:grpSp>
          <p:nvGrpSpPr>
            <p:cNvPr id="73761" name="Group 33"/>
            <p:cNvGrpSpPr>
              <a:grpSpLocks/>
            </p:cNvGrpSpPr>
            <p:nvPr/>
          </p:nvGrpSpPr>
          <p:grpSpPr bwMode="auto">
            <a:xfrm>
              <a:off x="474" y="288"/>
              <a:ext cx="3598" cy="3436"/>
              <a:chOff x="474" y="288"/>
              <a:chExt cx="3598" cy="3436"/>
            </a:xfrm>
          </p:grpSpPr>
          <p:grpSp>
            <p:nvGrpSpPr>
              <p:cNvPr id="73752" name="Group 24"/>
              <p:cNvGrpSpPr>
                <a:grpSpLocks/>
              </p:cNvGrpSpPr>
              <p:nvPr/>
            </p:nvGrpSpPr>
            <p:grpSpPr bwMode="auto">
              <a:xfrm>
                <a:off x="720" y="421"/>
                <a:ext cx="3352" cy="3303"/>
                <a:chOff x="2888" y="1178"/>
                <a:chExt cx="2584" cy="2546"/>
              </a:xfrm>
            </p:grpSpPr>
            <p:graphicFrame>
              <p:nvGraphicFramePr>
                <p:cNvPr id="73735" name="Object 7"/>
                <p:cNvGraphicFramePr>
                  <a:graphicFrameLocks noChangeAspect="1"/>
                </p:cNvGraphicFramePr>
                <p:nvPr/>
              </p:nvGraphicFramePr>
              <p:xfrm>
                <a:off x="2928" y="1182"/>
                <a:ext cx="2544" cy="2502"/>
              </p:xfrm>
              <a:graphic>
                <a:graphicData uri="http://schemas.openxmlformats.org/presentationml/2006/ole">
                  <mc:AlternateContent xmlns:mc="http://schemas.openxmlformats.org/markup-compatibility/2006">
                    <mc:Choice xmlns:v="urn:schemas-microsoft-com:vml" Requires="v">
                      <p:oleObj spid="_x0000_s6209" name="Drawing" r:id="rId6" imgW="4038421" imgH="3971883" progId="Canvas.Drawing.8">
                        <p:embed/>
                      </p:oleObj>
                    </mc:Choice>
                    <mc:Fallback>
                      <p:oleObj name="Drawing" r:id="rId6" imgW="4038421" imgH="3971883" progId="Canvas.Drawing.8">
                        <p:embed/>
                        <p:pic>
                          <p:nvPicPr>
                            <p:cNvPr id="7373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1182"/>
                              <a:ext cx="2544" cy="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3750"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8" y="1178"/>
                  <a:ext cx="48" cy="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51"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0" y="3676"/>
                  <a:ext cx="2538"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60" name="Rectangle 32"/>
              <p:cNvSpPr>
                <a:spLocks noChangeArrowheads="1"/>
              </p:cNvSpPr>
              <p:nvPr/>
            </p:nvSpPr>
            <p:spPr bwMode="auto">
              <a:xfrm>
                <a:off x="474" y="288"/>
                <a:ext cx="288" cy="24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0"/>
              </a:p>
            </p:txBody>
          </p:sp>
        </p:grpSp>
      </p:grpSp>
      <p:sp>
        <p:nvSpPr>
          <p:cNvPr id="73763" name="Text Box 35"/>
          <p:cNvSpPr txBox="1">
            <a:spLocks noChangeArrowheads="1"/>
          </p:cNvSpPr>
          <p:nvPr/>
        </p:nvSpPr>
        <p:spPr bwMode="auto">
          <a:xfrm>
            <a:off x="3323321" y="6096000"/>
            <a:ext cx="17956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i="0" dirty="0">
                <a:solidFill>
                  <a:srgbClr val="00FFFF"/>
                </a:solidFill>
              </a:rPr>
              <a:t>Longitude (°E)</a:t>
            </a:r>
          </a:p>
        </p:txBody>
      </p:sp>
      <p:sp>
        <p:nvSpPr>
          <p:cNvPr id="73764" name="Text Box 36"/>
          <p:cNvSpPr txBox="1">
            <a:spLocks noChangeArrowheads="1"/>
          </p:cNvSpPr>
          <p:nvPr/>
        </p:nvSpPr>
        <p:spPr bwMode="auto">
          <a:xfrm rot="16200000">
            <a:off x="202246" y="3150672"/>
            <a:ext cx="1641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1800" b="1" i="0" dirty="0">
                <a:solidFill>
                  <a:srgbClr val="00FFFF"/>
                </a:solidFill>
              </a:rPr>
              <a:t>Latitude (°N)</a:t>
            </a:r>
          </a:p>
        </p:txBody>
      </p:sp>
      <p:sp>
        <p:nvSpPr>
          <p:cNvPr id="73766" name="Line 38"/>
          <p:cNvSpPr>
            <a:spLocks noChangeShapeType="1"/>
          </p:cNvSpPr>
          <p:nvPr/>
        </p:nvSpPr>
        <p:spPr bwMode="auto">
          <a:xfrm flipV="1">
            <a:off x="3505200" y="1524000"/>
            <a:ext cx="1733550" cy="3200400"/>
          </a:xfrm>
          <a:prstGeom prst="line">
            <a:avLst/>
          </a:prstGeom>
          <a:noFill/>
          <a:ln w="50800">
            <a:solidFill>
              <a:srgbClr val="FF0000"/>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a:p>
        </p:txBody>
      </p:sp>
    </p:spTree>
    <p:extLst>
      <p:ext uri="{BB962C8B-B14F-4D97-AF65-F5344CB8AC3E}">
        <p14:creationId xmlns:p14="http://schemas.microsoft.com/office/powerpoint/2010/main" val="1510566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73766"/>
                                        </p:tgtEl>
                                        <p:attrNameLst>
                                          <p:attrName>style.visibility</p:attrName>
                                        </p:attrNameLst>
                                      </p:cBhvr>
                                      <p:to>
                                        <p:strVal val="visible"/>
                                      </p:to>
                                    </p:set>
                                    <p:anim calcmode="lin" valueType="num">
                                      <p:cBhvr additive="base">
                                        <p:cTn id="7" dur="500" fill="hold"/>
                                        <p:tgtEl>
                                          <p:spTgt spid="73766"/>
                                        </p:tgtEl>
                                        <p:attrNameLst>
                                          <p:attrName>ppt_x</p:attrName>
                                        </p:attrNameLst>
                                      </p:cBhvr>
                                      <p:tavLst>
                                        <p:tav tm="0">
                                          <p:val>
                                            <p:strVal val="0-#ppt_w/2"/>
                                          </p:val>
                                        </p:tav>
                                        <p:tav tm="100000">
                                          <p:val>
                                            <p:strVal val="#ppt_x"/>
                                          </p:val>
                                        </p:tav>
                                      </p:tavLst>
                                    </p:anim>
                                    <p:anim calcmode="lin" valueType="num">
                                      <p:cBhvr additive="base">
                                        <p:cTn id="8" dur="500" fill="hold"/>
                                        <p:tgtEl>
                                          <p:spTgt spid="737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9896" name="Group 24"/>
          <p:cNvGrpSpPr>
            <a:grpSpLocks/>
          </p:cNvGrpSpPr>
          <p:nvPr/>
        </p:nvGrpSpPr>
        <p:grpSpPr bwMode="auto">
          <a:xfrm>
            <a:off x="417513" y="2216151"/>
            <a:ext cx="5546726" cy="4565651"/>
            <a:chOff x="191" y="1319"/>
            <a:chExt cx="3494" cy="2876"/>
          </a:xfrm>
        </p:grpSpPr>
        <p:graphicFrame>
          <p:nvGraphicFramePr>
            <p:cNvPr id="79874" name="Object 2"/>
            <p:cNvGraphicFramePr>
              <a:graphicFrameLocks noChangeAspect="1"/>
            </p:cNvGraphicFramePr>
            <p:nvPr/>
          </p:nvGraphicFramePr>
          <p:xfrm>
            <a:off x="3168" y="1607"/>
            <a:ext cx="517" cy="2028"/>
          </p:xfrm>
          <a:graphic>
            <a:graphicData uri="http://schemas.openxmlformats.org/presentationml/2006/ole">
              <mc:AlternateContent xmlns:mc="http://schemas.openxmlformats.org/markup-compatibility/2006">
                <mc:Choice xmlns:v="urn:schemas-microsoft-com:vml" Requires="v">
                  <p:oleObj spid="_x0000_s7232" name="Drawing" r:id="rId4" imgW="1123798" imgH="4409846" progId="Canvas.Drawing.8">
                    <p:embed/>
                  </p:oleObj>
                </mc:Choice>
                <mc:Fallback>
                  <p:oleObj name="Drawing" r:id="rId4" imgW="1123798" imgH="4409846" progId="Canvas.Drawing.8">
                    <p:embed/>
                    <p:pic>
                      <p:nvPicPr>
                        <p:cNvPr id="7987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8" y="1607"/>
                          <a:ext cx="517" cy="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9890" name="Group 18"/>
            <p:cNvGrpSpPr>
              <a:grpSpLocks/>
            </p:cNvGrpSpPr>
            <p:nvPr/>
          </p:nvGrpSpPr>
          <p:grpSpPr bwMode="auto">
            <a:xfrm>
              <a:off x="417" y="1319"/>
              <a:ext cx="2633" cy="2507"/>
              <a:chOff x="417" y="1319"/>
              <a:chExt cx="2633" cy="2507"/>
            </a:xfrm>
          </p:grpSpPr>
          <p:grpSp>
            <p:nvGrpSpPr>
              <p:cNvPr id="79879" name="Group 7"/>
              <p:cNvGrpSpPr>
                <a:grpSpLocks/>
              </p:cNvGrpSpPr>
              <p:nvPr/>
            </p:nvGrpSpPr>
            <p:grpSpPr bwMode="auto">
              <a:xfrm>
                <a:off x="604" y="1416"/>
                <a:ext cx="2446" cy="2410"/>
                <a:chOff x="2888" y="1178"/>
                <a:chExt cx="2584" cy="2546"/>
              </a:xfrm>
            </p:grpSpPr>
            <p:graphicFrame>
              <p:nvGraphicFramePr>
                <p:cNvPr id="79880" name="Object 8"/>
                <p:cNvGraphicFramePr>
                  <a:graphicFrameLocks noChangeAspect="1"/>
                </p:cNvGraphicFramePr>
                <p:nvPr/>
              </p:nvGraphicFramePr>
              <p:xfrm>
                <a:off x="2928" y="1182"/>
                <a:ext cx="2544" cy="2502"/>
              </p:xfrm>
              <a:graphic>
                <a:graphicData uri="http://schemas.openxmlformats.org/presentationml/2006/ole">
                  <mc:AlternateContent xmlns:mc="http://schemas.openxmlformats.org/markup-compatibility/2006">
                    <mc:Choice xmlns:v="urn:schemas-microsoft-com:vml" Requires="v">
                      <p:oleObj spid="_x0000_s7233" name="Drawing" r:id="rId6" imgW="4038421" imgH="3971883" progId="Canvas.Drawing.8">
                        <p:embed/>
                      </p:oleObj>
                    </mc:Choice>
                    <mc:Fallback>
                      <p:oleObj name="Drawing" r:id="rId6" imgW="4038421" imgH="3971883" progId="Canvas.Drawing.8">
                        <p:embed/>
                        <p:pic>
                          <p:nvPicPr>
                            <p:cNvPr id="7988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 y="1182"/>
                              <a:ext cx="2544" cy="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98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8" y="1178"/>
                  <a:ext cx="48" cy="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82"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30" y="3676"/>
                  <a:ext cx="2538" cy="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9883" name="Rectangle 11"/>
              <p:cNvSpPr>
                <a:spLocks noChangeArrowheads="1"/>
              </p:cNvSpPr>
              <p:nvPr/>
            </p:nvSpPr>
            <p:spPr bwMode="auto">
              <a:xfrm>
                <a:off x="417" y="1319"/>
                <a:ext cx="210" cy="1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i="0"/>
              </a:p>
            </p:txBody>
          </p:sp>
        </p:grpSp>
        <p:sp>
          <p:nvSpPr>
            <p:cNvPr id="79884" name="Text Box 12"/>
            <p:cNvSpPr txBox="1">
              <a:spLocks noChangeArrowheads="1"/>
            </p:cNvSpPr>
            <p:nvPr/>
          </p:nvSpPr>
          <p:spPr bwMode="auto">
            <a:xfrm>
              <a:off x="1334" y="3982"/>
              <a:ext cx="1019"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a:solidFill>
                    <a:srgbClr val="00FFFF"/>
                  </a:solidFill>
                </a:rPr>
                <a:t>Longitude (°E)</a:t>
              </a:r>
            </a:p>
          </p:txBody>
        </p:sp>
        <p:sp>
          <p:nvSpPr>
            <p:cNvPr id="79885" name="Text Box 13"/>
            <p:cNvSpPr txBox="1">
              <a:spLocks noChangeArrowheads="1"/>
            </p:cNvSpPr>
            <p:nvPr/>
          </p:nvSpPr>
          <p:spPr bwMode="auto">
            <a:xfrm rot="16200000">
              <a:off x="-169" y="2536"/>
              <a:ext cx="933"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b="1" i="0">
                  <a:solidFill>
                    <a:srgbClr val="00FFFF"/>
                  </a:solidFill>
                </a:rPr>
                <a:t>Latitude (°N)</a:t>
              </a:r>
            </a:p>
          </p:txBody>
        </p:sp>
        <p:sp>
          <p:nvSpPr>
            <p:cNvPr id="79886" name="Line 14"/>
            <p:cNvSpPr>
              <a:spLocks noChangeShapeType="1"/>
            </p:cNvSpPr>
            <p:nvPr/>
          </p:nvSpPr>
          <p:spPr bwMode="auto">
            <a:xfrm flipV="1">
              <a:off x="1515" y="1809"/>
              <a:ext cx="797" cy="1472"/>
            </a:xfrm>
            <a:prstGeom prst="line">
              <a:avLst/>
            </a:prstGeom>
            <a:noFill/>
            <a:ln w="38100">
              <a:solidFill>
                <a:srgbClr val="3333FF"/>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a:p>
          </p:txBody>
        </p:sp>
        <p:grpSp>
          <p:nvGrpSpPr>
            <p:cNvPr id="79889" name="Group 17"/>
            <p:cNvGrpSpPr>
              <a:grpSpLocks/>
            </p:cNvGrpSpPr>
            <p:nvPr/>
          </p:nvGrpSpPr>
          <p:grpSpPr bwMode="auto">
            <a:xfrm>
              <a:off x="423" y="1673"/>
              <a:ext cx="2769" cy="2311"/>
              <a:chOff x="423" y="1673"/>
              <a:chExt cx="2769" cy="2311"/>
            </a:xfrm>
          </p:grpSpPr>
          <p:sp>
            <p:nvSpPr>
              <p:cNvPr id="79876" name="Text Box 4"/>
              <p:cNvSpPr txBox="1">
                <a:spLocks noChangeArrowheads="1"/>
              </p:cNvSpPr>
              <p:nvPr/>
            </p:nvSpPr>
            <p:spPr bwMode="auto">
              <a:xfrm>
                <a:off x="528" y="3792"/>
                <a:ext cx="26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1400" b="1" i="0">
                    <a:solidFill>
                      <a:srgbClr val="FFFF00"/>
                    </a:solidFill>
                  </a:rPr>
                  <a:t>70      80      90    100    110   120   130    140   150    160</a:t>
                </a:r>
              </a:p>
            </p:txBody>
          </p:sp>
          <p:sp>
            <p:nvSpPr>
              <p:cNvPr id="79877" name="Text Box 5"/>
              <p:cNvSpPr txBox="1">
                <a:spLocks noChangeArrowheads="1"/>
              </p:cNvSpPr>
              <p:nvPr/>
            </p:nvSpPr>
            <p:spPr bwMode="auto">
              <a:xfrm rot="10800000">
                <a:off x="423" y="1673"/>
                <a:ext cx="252" cy="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eaLnBrk="1" hangingPunct="1"/>
                <a:r>
                  <a:rPr lang="en-US" altLang="en-US" sz="1400" b="1" i="0">
                    <a:solidFill>
                      <a:srgbClr val="FFFF00"/>
                    </a:solidFill>
                  </a:rPr>
                  <a:t>0       10       20      30       40          50            60</a:t>
                </a:r>
              </a:p>
            </p:txBody>
          </p:sp>
        </p:grpSp>
      </p:grpSp>
      <p:sp>
        <p:nvSpPr>
          <p:cNvPr id="79894" name="AutoShape 22"/>
          <p:cNvSpPr>
            <a:spLocks/>
          </p:cNvSpPr>
          <p:nvPr/>
        </p:nvSpPr>
        <p:spPr bwMode="auto">
          <a:xfrm>
            <a:off x="609600" y="457200"/>
            <a:ext cx="2971800" cy="1219200"/>
          </a:xfrm>
          <a:prstGeom prst="borderCallout2">
            <a:avLst>
              <a:gd name="adj1" fmla="val 9375"/>
              <a:gd name="adj2" fmla="val 102565"/>
              <a:gd name="adj3" fmla="val 9375"/>
              <a:gd name="adj4" fmla="val 103847"/>
              <a:gd name="adj5" fmla="val 209634"/>
              <a:gd name="adj6" fmla="val 105130"/>
            </a:avLst>
          </a:prstGeom>
          <a:solidFill>
            <a:srgbClr val="FFFF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altLang="en-US" sz="2400" b="1" i="0" dirty="0">
                <a:solidFill>
                  <a:srgbClr val="FF0000"/>
                </a:solidFill>
              </a:rPr>
              <a:t>East-West </a:t>
            </a:r>
          </a:p>
          <a:p>
            <a:pPr algn="ctr" eaLnBrk="1" hangingPunct="1"/>
            <a:r>
              <a:rPr lang="en-US" altLang="en-US" sz="2400" b="1" i="0" u="sng" dirty="0">
                <a:solidFill>
                  <a:srgbClr val="3333FF"/>
                </a:solidFill>
              </a:rPr>
              <a:t>G</a:t>
            </a:r>
            <a:r>
              <a:rPr lang="en-US" altLang="en-US" sz="2400" b="1" i="0" dirty="0">
                <a:solidFill>
                  <a:srgbClr val="FF0000"/>
                </a:solidFill>
              </a:rPr>
              <a:t>reat </a:t>
            </a:r>
            <a:r>
              <a:rPr lang="en-US" altLang="en-US" sz="2400" b="1" i="0" u="sng" dirty="0">
                <a:solidFill>
                  <a:srgbClr val="3333FF"/>
                </a:solidFill>
              </a:rPr>
              <a:t>G</a:t>
            </a:r>
            <a:r>
              <a:rPr lang="en-US" altLang="en-US" sz="2400" b="1" i="0" dirty="0">
                <a:solidFill>
                  <a:srgbClr val="FF0000"/>
                </a:solidFill>
              </a:rPr>
              <a:t>radient</a:t>
            </a:r>
            <a:r>
              <a:rPr lang="en-US" altLang="en-US" sz="2400" b="1" i="0" dirty="0"/>
              <a:t> </a:t>
            </a:r>
            <a:r>
              <a:rPr lang="en-US" altLang="en-US" sz="2400" b="1" i="0" u="sng" dirty="0">
                <a:solidFill>
                  <a:srgbClr val="3333FF"/>
                </a:solidFill>
              </a:rPr>
              <a:t>L</a:t>
            </a:r>
            <a:r>
              <a:rPr lang="en-US" altLang="en-US" sz="2400" b="1" i="0" dirty="0">
                <a:solidFill>
                  <a:srgbClr val="FF0000"/>
                </a:solidFill>
              </a:rPr>
              <a:t>ine</a:t>
            </a:r>
          </a:p>
          <a:p>
            <a:pPr algn="ctr" eaLnBrk="1" hangingPunct="1"/>
            <a:r>
              <a:rPr lang="en-US" altLang="en-US" sz="2400" b="1" i="0" dirty="0">
                <a:solidFill>
                  <a:srgbClr val="3333FF"/>
                </a:solidFill>
              </a:rPr>
              <a:t>(GGL)</a:t>
            </a:r>
          </a:p>
          <a:p>
            <a:pPr algn="ctr" eaLnBrk="1" hangingPunct="1"/>
            <a:endParaRPr lang="en-US" altLang="en-US" sz="2800" i="0" dirty="0"/>
          </a:p>
        </p:txBody>
      </p:sp>
      <p:sp>
        <p:nvSpPr>
          <p:cNvPr id="79895" name="Rectangle 23"/>
          <p:cNvSpPr>
            <a:spLocks noChangeArrowheads="1"/>
          </p:cNvSpPr>
          <p:nvPr/>
        </p:nvSpPr>
        <p:spPr bwMode="auto">
          <a:xfrm>
            <a:off x="6767971" y="457201"/>
            <a:ext cx="12330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3200" b="1" i="0" dirty="0">
                <a:solidFill>
                  <a:srgbClr val="00FFFF"/>
                </a:solidFill>
              </a:rPr>
              <a:t>GGL:</a:t>
            </a:r>
          </a:p>
        </p:txBody>
      </p:sp>
      <p:sp>
        <p:nvSpPr>
          <p:cNvPr id="79897" name="Text Box 25"/>
          <p:cNvSpPr txBox="1">
            <a:spLocks noChangeArrowheads="1"/>
          </p:cNvSpPr>
          <p:nvPr/>
        </p:nvSpPr>
        <p:spPr bwMode="auto">
          <a:xfrm>
            <a:off x="6076950" y="1066801"/>
            <a:ext cx="3352800"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2200" b="1" i="0">
                <a:solidFill>
                  <a:srgbClr val="FFFF00"/>
                </a:solidFill>
                <a:latin typeface="Times New Roman" panose="02020603050405020304" pitchFamily="18" charset="0"/>
              </a:rPr>
              <a:t>Sharp changes in:</a:t>
            </a:r>
          </a:p>
          <a:p>
            <a:pPr eaLnBrk="1" hangingPunct="1"/>
            <a:r>
              <a:rPr lang="en-US" altLang="en-US" sz="2200" b="1" i="0">
                <a:solidFill>
                  <a:srgbClr val="FFFF00"/>
                </a:solidFill>
                <a:latin typeface="Times New Roman" panose="02020603050405020304" pitchFamily="18" charset="0"/>
              </a:rPr>
              <a:t>	</a:t>
            </a:r>
            <a:r>
              <a:rPr lang="en-US" altLang="en-US" sz="2200" b="1" i="0">
                <a:solidFill>
                  <a:schemeClr val="bg1"/>
                </a:solidFill>
                <a:latin typeface="Times New Roman" panose="02020603050405020304" pitchFamily="18" charset="0"/>
              </a:rPr>
              <a:t>1. altitude;</a:t>
            </a:r>
          </a:p>
          <a:p>
            <a:pPr eaLnBrk="1" hangingPunct="1"/>
            <a:r>
              <a:rPr lang="en-US" altLang="en-US" sz="2200" b="1" i="0">
                <a:solidFill>
                  <a:schemeClr val="bg1"/>
                </a:solidFill>
                <a:latin typeface="Times New Roman" panose="02020603050405020304" pitchFamily="18" charset="0"/>
              </a:rPr>
              <a:t>	2. gravity anomaly;</a:t>
            </a:r>
          </a:p>
          <a:p>
            <a:pPr eaLnBrk="1" hangingPunct="1"/>
            <a:r>
              <a:rPr lang="en-US" altLang="en-US" sz="2200" b="1" i="0">
                <a:solidFill>
                  <a:schemeClr val="bg1"/>
                </a:solidFill>
                <a:latin typeface="Times New Roman" panose="02020603050405020304" pitchFamily="18" charset="0"/>
              </a:rPr>
              <a:t>	3. crustal thickness;</a:t>
            </a:r>
          </a:p>
          <a:p>
            <a:pPr eaLnBrk="1" hangingPunct="1"/>
            <a:r>
              <a:rPr lang="en-US" altLang="en-US" sz="2200" b="1" i="0">
                <a:solidFill>
                  <a:schemeClr val="bg1"/>
                </a:solidFill>
                <a:latin typeface="Times New Roman" panose="02020603050405020304" pitchFamily="18" charset="0"/>
              </a:rPr>
              <a:t>	4. mantle seismic        	velocity</a:t>
            </a:r>
            <a:endParaRPr lang="en-US" altLang="en-US" sz="2200" b="1" i="0">
              <a:solidFill>
                <a:srgbClr val="FFFF00"/>
              </a:solidFill>
              <a:latin typeface="Times New Roman" panose="02020603050405020304" pitchFamily="18" charset="0"/>
            </a:endParaRPr>
          </a:p>
          <a:p>
            <a:pPr eaLnBrk="1" hangingPunct="1">
              <a:lnSpc>
                <a:spcPct val="50000"/>
              </a:lnSpc>
            </a:pPr>
            <a:endParaRPr lang="en-US" altLang="en-US" sz="2200" b="1" i="0">
              <a:solidFill>
                <a:srgbClr val="FFFF00"/>
              </a:solidFill>
              <a:latin typeface="Times New Roman" panose="02020603050405020304" pitchFamily="18" charset="0"/>
            </a:endParaRPr>
          </a:p>
          <a:p>
            <a:pPr eaLnBrk="1" hangingPunct="1"/>
            <a:r>
              <a:rPr lang="en-US" altLang="en-US" sz="2200" b="1" i="0">
                <a:solidFill>
                  <a:srgbClr val="FFFF00"/>
                </a:solidFill>
                <a:latin typeface="Times New Roman" panose="02020603050405020304" pitchFamily="18" charset="0"/>
              </a:rPr>
              <a:t>That is:</a:t>
            </a:r>
          </a:p>
          <a:p>
            <a:pPr eaLnBrk="1" hangingPunct="1"/>
            <a:r>
              <a:rPr lang="en-US" altLang="en-US" sz="2200" b="1" i="0">
                <a:solidFill>
                  <a:srgbClr val="FFFF00"/>
                </a:solidFill>
                <a:latin typeface="Times New Roman" panose="02020603050405020304" pitchFamily="18" charset="0"/>
              </a:rPr>
              <a:t>	</a:t>
            </a:r>
            <a:r>
              <a:rPr lang="en-US" altLang="en-US" sz="2200" b="1" i="0">
                <a:solidFill>
                  <a:schemeClr val="bg1"/>
                </a:solidFill>
                <a:latin typeface="Times New Roman" panose="02020603050405020304" pitchFamily="18" charset="0"/>
              </a:rPr>
              <a:t>Thick lithosphere 	plateau</a:t>
            </a:r>
          </a:p>
          <a:p>
            <a:pPr eaLnBrk="1" hangingPunct="1"/>
            <a:r>
              <a:rPr lang="en-US" altLang="en-US" sz="2200" b="1" i="0">
                <a:solidFill>
                  <a:schemeClr val="bg1"/>
                </a:solidFill>
                <a:latin typeface="Times New Roman" panose="02020603050405020304" pitchFamily="18" charset="0"/>
              </a:rPr>
              <a:t>		west</a:t>
            </a:r>
          </a:p>
          <a:p>
            <a:pPr eaLnBrk="1" hangingPunct="1"/>
            <a:r>
              <a:rPr lang="en-US" altLang="en-US" sz="2200" b="1" i="0">
                <a:solidFill>
                  <a:schemeClr val="bg1"/>
                </a:solidFill>
                <a:latin typeface="Times New Roman" panose="02020603050405020304" pitchFamily="18" charset="0"/>
              </a:rPr>
              <a:t>	Thin lithosphere 	hilly/lowland 	east</a:t>
            </a:r>
          </a:p>
        </p:txBody>
      </p:sp>
      <p:sp>
        <p:nvSpPr>
          <p:cNvPr id="79899" name="Text Box 27"/>
          <p:cNvSpPr txBox="1">
            <a:spLocks noChangeArrowheads="1"/>
          </p:cNvSpPr>
          <p:nvPr/>
        </p:nvSpPr>
        <p:spPr bwMode="auto">
          <a:xfrm>
            <a:off x="6350000" y="5867401"/>
            <a:ext cx="2413000" cy="646331"/>
          </a:xfrm>
          <a:prstGeom prst="rect">
            <a:avLst/>
          </a:prstGeom>
          <a:solidFill>
            <a:srgbClr val="00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GB" altLang="en-US" sz="1800" b="1" i="0" dirty="0">
                <a:solidFill>
                  <a:srgbClr val="FF0000"/>
                </a:solidFill>
              </a:rPr>
              <a:t>Surface Expression</a:t>
            </a:r>
          </a:p>
          <a:p>
            <a:pPr algn="ctr" eaLnBrk="1" hangingPunct="1"/>
            <a:r>
              <a:rPr lang="en-GB" altLang="en-US" sz="1800" b="1" i="0" dirty="0">
                <a:solidFill>
                  <a:srgbClr val="FF0000"/>
                </a:solidFill>
              </a:rPr>
              <a:t>ISOSTACY</a:t>
            </a:r>
          </a:p>
        </p:txBody>
      </p:sp>
      <p:sp>
        <p:nvSpPr>
          <p:cNvPr id="79900" name="Line 28"/>
          <p:cNvSpPr>
            <a:spLocks noChangeShapeType="1"/>
          </p:cNvSpPr>
          <p:nvPr/>
        </p:nvSpPr>
        <p:spPr bwMode="auto">
          <a:xfrm flipH="1">
            <a:off x="1295400" y="5105400"/>
            <a:ext cx="457200" cy="914400"/>
          </a:xfrm>
          <a:prstGeom prst="line">
            <a:avLst/>
          </a:prstGeom>
          <a:noFill/>
          <a:ln w="63500">
            <a:solidFill>
              <a:srgbClr val="FF0000"/>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a:p>
        </p:txBody>
      </p:sp>
    </p:spTree>
    <p:extLst>
      <p:ext uri="{BB962C8B-B14F-4D97-AF65-F5344CB8AC3E}">
        <p14:creationId xmlns:p14="http://schemas.microsoft.com/office/powerpoint/2010/main" val="797164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mph" presetSubtype="0" fill="hold" grpId="0" nodeType="clickEffect">
                                  <p:stCondLst>
                                    <p:cond delay="0"/>
                                  </p:stCondLst>
                                  <p:childTnLst>
                                    <p:anim calcmode="discrete" valueType="str">
                                      <p:cBhvr override="childStyle">
                                        <p:cTn id="6" dur="2000" fill="hold"/>
                                        <p:tgtEl>
                                          <p:spTgt spid="79899">
                                            <p:txEl>
                                              <p:charRg st="4294967295" end="4294967295"/>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2" fill="hold" nodeType="clickEffect">
                                  <p:stCondLst>
                                    <p:cond delay="0"/>
                                  </p:stCondLst>
                                  <p:childTnLst>
                                    <p:set>
                                      <p:cBhvr>
                                        <p:cTn id="10" dur="1" fill="hold">
                                          <p:stCondLst>
                                            <p:cond delay="0"/>
                                          </p:stCondLst>
                                        </p:cTn>
                                        <p:tgtEl>
                                          <p:spTgt spid="79900"/>
                                        </p:tgtEl>
                                        <p:attrNameLst>
                                          <p:attrName>style.visibility</p:attrName>
                                        </p:attrNameLst>
                                      </p:cBhvr>
                                      <p:to>
                                        <p:strVal val="visible"/>
                                      </p:to>
                                    </p:set>
                                    <p:anim calcmode="lin" valueType="num">
                                      <p:cBhvr additive="base">
                                        <p:cTn id="11" dur="500" fill="hold"/>
                                        <p:tgtEl>
                                          <p:spTgt spid="79900"/>
                                        </p:tgtEl>
                                        <p:attrNameLst>
                                          <p:attrName>ppt_x</p:attrName>
                                        </p:attrNameLst>
                                      </p:cBhvr>
                                      <p:tavLst>
                                        <p:tav tm="0">
                                          <p:val>
                                            <p:strVal val="0-#ppt_w/2"/>
                                          </p:val>
                                        </p:tav>
                                        <p:tav tm="100000">
                                          <p:val>
                                            <p:strVal val="#ppt_x"/>
                                          </p:val>
                                        </p:tav>
                                      </p:tavLst>
                                    </p:anim>
                                    <p:anim calcmode="lin" valueType="num">
                                      <p:cBhvr additive="base">
                                        <p:cTn id="12" dur="500" fill="hold"/>
                                        <p:tgtEl>
                                          <p:spTgt spid="799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704528" y="228710"/>
            <a:ext cx="8525531" cy="6296634"/>
          </a:xfrm>
          <a:prstGeom prst="rect">
            <a:avLst/>
          </a:prstGeom>
        </p:spPr>
      </p:pic>
      <p:sp>
        <p:nvSpPr>
          <p:cNvPr id="3" name="文本框 2"/>
          <p:cNvSpPr txBox="1"/>
          <p:nvPr/>
        </p:nvSpPr>
        <p:spPr>
          <a:xfrm>
            <a:off x="-15552" y="6485274"/>
            <a:ext cx="3542958" cy="400110"/>
          </a:xfrm>
          <a:prstGeom prst="rect">
            <a:avLst/>
          </a:prstGeom>
          <a:noFill/>
        </p:spPr>
        <p:txBody>
          <a:bodyPr wrap="none" rtlCol="0">
            <a:spAutoFit/>
          </a:bodyPr>
          <a:lstStyle/>
          <a:p>
            <a:r>
              <a:rPr lang="zh-CN" altLang="en-US" sz="2000" b="1" i="0" dirty="0">
                <a:latin typeface="楷体" panose="02010609060101010101" pitchFamily="49" charset="-122"/>
                <a:ea typeface="楷体" panose="02010609060101010101" pitchFamily="49" charset="-122"/>
              </a:rPr>
              <a:t>郝天珧等（地学前缘，</a:t>
            </a:r>
            <a:r>
              <a:rPr lang="en-US" altLang="zh-CN" sz="2000" b="1" i="0" dirty="0">
                <a:latin typeface="楷体" panose="02010609060101010101" pitchFamily="49" charset="-122"/>
                <a:ea typeface="楷体" panose="02010609060101010101" pitchFamily="49" charset="-122"/>
              </a:rPr>
              <a:t>2004</a:t>
            </a:r>
            <a:r>
              <a:rPr lang="zh-CN" altLang="en-US" sz="2000" b="1" i="0" dirty="0">
                <a:latin typeface="楷体" panose="02010609060101010101" pitchFamily="49" charset="-122"/>
                <a:ea typeface="楷体" panose="02010609060101010101" pitchFamily="49" charset="-122"/>
              </a:rPr>
              <a:t>）</a:t>
            </a:r>
          </a:p>
        </p:txBody>
      </p:sp>
    </p:spTree>
    <p:extLst>
      <p:ext uri="{BB962C8B-B14F-4D97-AF65-F5344CB8AC3E}">
        <p14:creationId xmlns:p14="http://schemas.microsoft.com/office/powerpoint/2010/main" val="18813244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2"/>
          <a:stretch/>
        </p:blipFill>
        <p:spPr bwMode="auto">
          <a:xfrm>
            <a:off x="495300" y="428508"/>
            <a:ext cx="5486400" cy="569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089163" y="271383"/>
            <a:ext cx="3688373" cy="5893921"/>
          </a:xfrm>
          <a:prstGeom prst="rect">
            <a:avLst/>
          </a:prstGeom>
        </p:spPr>
        <p:txBody>
          <a:bodyPr wrap="square">
            <a:spAutoFit/>
          </a:bodyPr>
          <a:lstStyle/>
          <a:p>
            <a:pPr algn="ctr"/>
            <a:r>
              <a:rPr lang="en-US" altLang="zh-CN" b="1" i="0" dirty="0">
                <a:solidFill>
                  <a:srgbClr val="FF0000"/>
                </a:solidFill>
                <a:ea typeface="楷体" panose="02010609060101010101" pitchFamily="49" charset="-122"/>
                <a:cs typeface="Times New Roman" panose="02020603050405020304" pitchFamily="18" charset="0"/>
              </a:rPr>
              <a:t>Mature crustal melting and granitoid magmatism</a:t>
            </a:r>
          </a:p>
          <a:p>
            <a:pPr algn="ctr"/>
            <a:r>
              <a:rPr lang="zh-CN" altLang="zh-CN" b="1" i="0" dirty="0">
                <a:ea typeface="楷体" panose="02010609060101010101" pitchFamily="49" charset="-122"/>
                <a:cs typeface="Times New Roman" panose="02020603050405020304" pitchFamily="18" charset="0"/>
                <a:sym typeface="Symbol" panose="05050102010706020507" pitchFamily="18" charset="2"/>
              </a:rPr>
              <a:t></a:t>
            </a:r>
            <a:endParaRPr lang="en-US" altLang="zh-CN" b="1" i="0" dirty="0">
              <a:ea typeface="楷体" panose="02010609060101010101" pitchFamily="49" charset="-122"/>
              <a:cs typeface="Times New Roman" panose="02020603050405020304" pitchFamily="18" charset="0"/>
              <a:sym typeface="Symbol" panose="05050102010706020507" pitchFamily="18" charset="2"/>
            </a:endParaRPr>
          </a:p>
          <a:p>
            <a:pPr algn="ctr"/>
            <a:r>
              <a:rPr lang="en-US" altLang="zh-CN" b="1" i="0" dirty="0">
                <a:solidFill>
                  <a:srgbClr val="FF0000"/>
                </a:solidFill>
                <a:ea typeface="楷体" panose="02010609060101010101" pitchFamily="49" charset="-122"/>
                <a:cs typeface="Times New Roman" panose="02020603050405020304" pitchFamily="18" charset="0"/>
              </a:rPr>
              <a:t>Heating by mantle derived basaltic magmas</a:t>
            </a:r>
          </a:p>
          <a:p>
            <a:pPr algn="ctr"/>
            <a:r>
              <a:rPr lang="zh-CN" altLang="zh-CN" b="1" i="0" dirty="0">
                <a:ea typeface="楷体" panose="02010609060101010101" pitchFamily="49" charset="-122"/>
                <a:cs typeface="Times New Roman" panose="02020603050405020304" pitchFamily="18" charset="0"/>
                <a:sym typeface="Symbol" panose="05050102010706020507" pitchFamily="18" charset="2"/>
              </a:rPr>
              <a:t></a:t>
            </a:r>
            <a:endParaRPr lang="en-US" altLang="zh-CN" b="1" i="0" dirty="0">
              <a:ea typeface="楷体" panose="02010609060101010101" pitchFamily="49" charset="-122"/>
              <a:cs typeface="Times New Roman" panose="02020603050405020304" pitchFamily="18" charset="0"/>
              <a:sym typeface="Symbol" panose="05050102010706020507" pitchFamily="18" charset="2"/>
            </a:endParaRPr>
          </a:p>
          <a:p>
            <a:pPr algn="ctr"/>
            <a:r>
              <a:rPr lang="en-US" altLang="zh-CN" b="1" i="0" dirty="0">
                <a:solidFill>
                  <a:srgbClr val="FF0000"/>
                </a:solidFill>
                <a:ea typeface="楷体" panose="02010609060101010101" pitchFamily="49" charset="-122"/>
                <a:cs typeface="Times New Roman" panose="02020603050405020304" pitchFamily="18" charset="0"/>
                <a:sym typeface="Symbol" panose="05050102010706020507" pitchFamily="18" charset="2"/>
              </a:rPr>
              <a:t>Inference: paleo-Pacific plate stagnation in mantel transition zone dehydration </a:t>
            </a:r>
            <a:r>
              <a:rPr lang="zh-CN" altLang="en-US"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t>
            </a:r>
            <a:r>
              <a:rPr lang="zh-CN" altLang="en-US" b="1" i="0" dirty="0">
                <a:solidFill>
                  <a:srgbClr val="FF0000"/>
                </a:solidFill>
                <a:ea typeface="楷体" panose="02010609060101010101" pitchFamily="49" charset="-122"/>
                <a:cs typeface="Times New Roman" panose="02020603050405020304" pitchFamily="18" charset="0"/>
                <a:sym typeface="Symbol" panose="05050102010706020507" pitchFamily="18" charset="2"/>
              </a:rPr>
              <a:t> </a:t>
            </a:r>
            <a:r>
              <a:rPr lang="en-US" altLang="zh-CN" b="1" i="0" dirty="0">
                <a:solidFill>
                  <a:srgbClr val="FF0000"/>
                </a:solidFill>
                <a:ea typeface="楷体" panose="02010609060101010101" pitchFamily="49" charset="-122"/>
                <a:cs typeface="Times New Roman" panose="02020603050405020304" pitchFamily="18" charset="0"/>
                <a:sym typeface="Symbol" panose="05050102010706020507" pitchFamily="18" charset="2"/>
              </a:rPr>
              <a:t>lithosphere basal hydration weakening, melting, thinning</a:t>
            </a:r>
            <a:r>
              <a:rPr lang="zh-CN" altLang="en-US"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t>
            </a:r>
            <a:r>
              <a:rPr lang="en-US" altLang="zh-CN" b="1" i="0" dirty="0">
                <a:solidFill>
                  <a:srgbClr val="FF0000"/>
                </a:solidFill>
                <a:ea typeface="楷体" panose="02010609060101010101" pitchFamily="49" charset="-122"/>
                <a:cs typeface="Times New Roman" panose="02020603050405020304" pitchFamily="18" charset="0"/>
                <a:sym typeface="Symbol" panose="05050102010706020507" pitchFamily="18" charset="2"/>
              </a:rPr>
              <a:t>Mesozoic “basaltic magmatism”</a:t>
            </a:r>
            <a:r>
              <a:rPr lang="en-US" altLang="zh-CN" b="1" i="0" dirty="0">
                <a:solidFill>
                  <a:srgbClr val="FF0000"/>
                </a:solidFill>
                <a:ea typeface="楷体" panose="02010609060101010101" pitchFamily="49" charset="-122"/>
                <a:cs typeface="Times New Roman" panose="02020603050405020304" pitchFamily="18" charset="0"/>
              </a:rPr>
              <a:t>!</a:t>
            </a:r>
          </a:p>
          <a:p>
            <a:pPr algn="ctr">
              <a:lnSpc>
                <a:spcPts val="1200"/>
              </a:lnSpc>
            </a:pPr>
            <a:endParaRPr lang="en-US" altLang="zh-CN" b="1" i="0" dirty="0">
              <a:solidFill>
                <a:srgbClr val="0000FF"/>
              </a:solidFill>
              <a:ea typeface="楷体" panose="02010609060101010101" pitchFamily="49" charset="-122"/>
              <a:cs typeface="Times New Roman" panose="02020603050405020304" pitchFamily="18" charset="0"/>
            </a:endParaRPr>
          </a:p>
          <a:p>
            <a:pPr algn="ctr"/>
            <a:r>
              <a:rPr lang="en-US" altLang="zh-CN"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Areal </a:t>
            </a:r>
            <a:r>
              <a:rPr lang="en-US" altLang="zh-CN" b="1" i="0" dirty="0">
                <a:solidFill>
                  <a:srgbClr val="FF00FF"/>
                </a:solidFill>
                <a:ea typeface="楷体" panose="02010609060101010101" pitchFamily="49" charset="-122"/>
                <a:cs typeface="Times New Roman" panose="02020603050405020304" pitchFamily="18" charset="0"/>
                <a:sym typeface="Symbol" panose="05050102010706020507" pitchFamily="18" charset="2"/>
              </a:rPr>
              <a:t>distribution of paleo-Pacific plate in the mantle transition zone</a:t>
            </a:r>
            <a:r>
              <a:rPr lang="zh-CN" altLang="en-US" b="1" i="0" dirty="0">
                <a:solidFill>
                  <a:srgbClr val="FF00FF"/>
                </a:solidFill>
                <a:ea typeface="楷体" panose="02010609060101010101" pitchFamily="49" charset="-122"/>
                <a:cs typeface="Times New Roman" panose="02020603050405020304" pitchFamily="18" charset="0"/>
                <a:sym typeface="Symbol" panose="05050102010706020507" pitchFamily="18" charset="2"/>
              </a:rPr>
              <a:t> </a:t>
            </a:r>
            <a:r>
              <a:rPr lang="zh-CN" altLang="en-US" b="1" i="0" dirty="0">
                <a:ea typeface="楷体" panose="02010609060101010101" pitchFamily="49" charset="-122"/>
                <a:cs typeface="Times New Roman" panose="02020603050405020304" pitchFamily="18" charset="0"/>
                <a:sym typeface="Symbol" panose="05050102010706020507" pitchFamily="18" charset="2"/>
              </a:rPr>
              <a:t></a:t>
            </a:r>
            <a:r>
              <a:rPr lang="zh-CN" altLang="en-US"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 </a:t>
            </a:r>
            <a:r>
              <a:rPr lang="en-US" altLang="zh-CN"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Areal </a:t>
            </a:r>
            <a:r>
              <a:rPr lang="en-US" altLang="zh-CN" b="1" i="0" dirty="0">
                <a:solidFill>
                  <a:srgbClr val="FF00FF"/>
                </a:solidFill>
                <a:ea typeface="楷体" panose="02010609060101010101" pitchFamily="49" charset="-122"/>
                <a:cs typeface="Times New Roman" panose="02020603050405020304" pitchFamily="18" charset="0"/>
                <a:sym typeface="Symbol" panose="05050102010706020507" pitchFamily="18" charset="2"/>
              </a:rPr>
              <a:t>dehydration</a:t>
            </a:r>
            <a:r>
              <a:rPr lang="zh-CN" altLang="en-US" b="1" i="0" dirty="0">
                <a:ea typeface="楷体" panose="02010609060101010101" pitchFamily="49" charset="-122"/>
                <a:cs typeface="Times New Roman" panose="02020603050405020304" pitchFamily="18" charset="0"/>
                <a:sym typeface="Symbol" panose="05050102010706020507" pitchFamily="18" charset="2"/>
              </a:rPr>
              <a:t></a:t>
            </a:r>
            <a:r>
              <a:rPr lang="en-US" altLang="zh-CN"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Areal</a:t>
            </a:r>
            <a:r>
              <a:rPr lang="en-US" altLang="zh-CN" b="1" i="0" dirty="0">
                <a:solidFill>
                  <a:srgbClr val="FF00FF"/>
                </a:solidFill>
                <a:ea typeface="楷体" panose="02010609060101010101" pitchFamily="49" charset="-122"/>
                <a:cs typeface="Times New Roman" panose="02020603050405020304" pitchFamily="18" charset="0"/>
                <a:sym typeface="Symbol" panose="05050102010706020507" pitchFamily="18" charset="2"/>
              </a:rPr>
              <a:t> lithosphere thinning/basaltic magmatism</a:t>
            </a:r>
            <a:r>
              <a:rPr lang="zh-CN" altLang="en-US" b="1" i="0" dirty="0">
                <a:ea typeface="楷体" panose="02010609060101010101" pitchFamily="49" charset="-122"/>
                <a:cs typeface="Times New Roman" panose="02020603050405020304" pitchFamily="18" charset="0"/>
                <a:sym typeface="Symbol" panose="05050102010706020507" pitchFamily="18" charset="2"/>
              </a:rPr>
              <a:t></a:t>
            </a:r>
            <a:r>
              <a:rPr lang="en-US" altLang="zh-CN" b="1" i="0" dirty="0">
                <a:solidFill>
                  <a:srgbClr val="0000FF"/>
                </a:solidFill>
                <a:ea typeface="楷体" panose="02010609060101010101" pitchFamily="49" charset="-122"/>
                <a:cs typeface="Times New Roman" panose="02020603050405020304" pitchFamily="18" charset="0"/>
                <a:sym typeface="Symbol" panose="05050102010706020507" pitchFamily="18" charset="2"/>
              </a:rPr>
              <a:t>Areal</a:t>
            </a:r>
            <a:r>
              <a:rPr lang="en-US" altLang="zh-CN" b="1" i="0" dirty="0">
                <a:ea typeface="楷体" panose="02010609060101010101" pitchFamily="49" charset="-122"/>
                <a:cs typeface="Times New Roman" panose="02020603050405020304" pitchFamily="18" charset="0"/>
                <a:sym typeface="Symbol" panose="05050102010706020507" pitchFamily="18" charset="2"/>
              </a:rPr>
              <a:t> </a:t>
            </a:r>
            <a:r>
              <a:rPr lang="en-US" altLang="zh-CN" b="1" i="0" dirty="0">
                <a:solidFill>
                  <a:srgbClr val="FF00FF"/>
                </a:solidFill>
                <a:ea typeface="楷体" panose="02010609060101010101" pitchFamily="49" charset="-122"/>
                <a:cs typeface="Times New Roman" panose="02020603050405020304" pitchFamily="18" charset="0"/>
                <a:sym typeface="Symbol" panose="05050102010706020507" pitchFamily="18" charset="2"/>
              </a:rPr>
              <a:t>crustal melting/granitoids</a:t>
            </a:r>
          </a:p>
          <a:p>
            <a:pPr algn="ctr">
              <a:lnSpc>
                <a:spcPts val="923"/>
              </a:lnSpc>
            </a:pPr>
            <a:endParaRPr lang="en-US" altLang="zh-CN" b="1" i="0" dirty="0">
              <a:solidFill>
                <a:srgbClr val="0000FF"/>
              </a:solidFill>
              <a:ea typeface="楷体" panose="02010609060101010101" pitchFamily="49" charset="-122"/>
              <a:cs typeface="Times New Roman" panose="02020603050405020304" pitchFamily="18" charset="0"/>
            </a:endParaRPr>
          </a:p>
          <a:p>
            <a:pPr algn="ctr"/>
            <a:r>
              <a:rPr lang="en-US" altLang="zh-CN" b="1" i="0" dirty="0">
                <a:solidFill>
                  <a:srgbClr val="FF0000"/>
                </a:solidFill>
                <a:ea typeface="楷体" panose="02010609060101010101" pitchFamily="49" charset="-122"/>
                <a:cs typeface="Times New Roman" panose="02020603050405020304" pitchFamily="18" charset="0"/>
              </a:rPr>
              <a:t>Paleo-Pacific slab stagnation! Eurasian continent drifted eastward in response to western Pacific trench retreat!</a:t>
            </a:r>
            <a:r>
              <a:rPr lang="zh-CN" altLang="en-US" b="1" i="0" dirty="0">
                <a:solidFill>
                  <a:srgbClr val="FF0000"/>
                </a:solidFill>
                <a:ea typeface="楷体" panose="02010609060101010101" pitchFamily="49" charset="-122"/>
                <a:cs typeface="Times New Roman" panose="02020603050405020304" pitchFamily="18" charset="0"/>
              </a:rPr>
              <a:t> </a:t>
            </a:r>
            <a:endParaRPr lang="en-US" altLang="zh-CN" b="1" i="0" dirty="0">
              <a:solidFill>
                <a:srgbClr val="FF0000"/>
              </a:solidFill>
              <a:ea typeface="楷体" panose="02010609060101010101" pitchFamily="49" charset="-122"/>
              <a:cs typeface="Times New Roman" panose="02020603050405020304" pitchFamily="18" charset="0"/>
            </a:endParaRPr>
          </a:p>
          <a:p>
            <a:pPr algn="ctr">
              <a:lnSpc>
                <a:spcPts val="923"/>
              </a:lnSpc>
            </a:pPr>
            <a:endParaRPr lang="en-US" altLang="zh-CN" b="1" i="0" dirty="0">
              <a:solidFill>
                <a:srgbClr val="0000FF"/>
              </a:solidFill>
              <a:ea typeface="楷体" panose="02010609060101010101" pitchFamily="49" charset="-122"/>
              <a:cs typeface="Times New Roman" panose="02020603050405020304" pitchFamily="18" charset="0"/>
            </a:endParaRPr>
          </a:p>
          <a:p>
            <a:pPr algn="ctr"/>
            <a:r>
              <a:rPr lang="en-US" altLang="zh-CN" b="1" i="0" dirty="0">
                <a:solidFill>
                  <a:srgbClr val="0000FF"/>
                </a:solidFill>
                <a:ea typeface="楷体" panose="02010609060101010101" pitchFamily="49" charset="-122"/>
                <a:cs typeface="Times New Roman" panose="02020603050405020304" pitchFamily="18" charset="0"/>
              </a:rPr>
              <a:t>Hence,</a:t>
            </a:r>
            <a:r>
              <a:rPr lang="zh-CN" altLang="en-US" b="1" i="0" dirty="0">
                <a:solidFill>
                  <a:srgbClr val="0000FF"/>
                </a:solidFill>
                <a:ea typeface="楷体" panose="02010609060101010101" pitchFamily="49" charset="-122"/>
                <a:cs typeface="Times New Roman" panose="02020603050405020304" pitchFamily="18" charset="0"/>
              </a:rPr>
              <a:t> </a:t>
            </a:r>
            <a:r>
              <a:rPr lang="en-US" altLang="zh-CN" b="1" i="0" dirty="0">
                <a:solidFill>
                  <a:srgbClr val="0000FF"/>
                </a:solidFill>
                <a:ea typeface="楷体" panose="02010609060101010101" pitchFamily="49" charset="-122"/>
                <a:cs typeface="Times New Roman" panose="02020603050405020304" pitchFamily="18" charset="0"/>
              </a:rPr>
              <a:t>random and areal granitoids in space and time!</a:t>
            </a:r>
            <a:endParaRPr lang="zh-CN" altLang="en-US" b="1" i="0" dirty="0">
              <a:solidFill>
                <a:srgbClr val="0000FF"/>
              </a:solidFill>
              <a:ea typeface="楷体" panose="02010609060101010101" pitchFamily="49" charset="-122"/>
              <a:cs typeface="Times New Roman" panose="02020603050405020304" pitchFamily="18" charset="0"/>
            </a:endParaRPr>
          </a:p>
        </p:txBody>
      </p:sp>
      <p:sp>
        <p:nvSpPr>
          <p:cNvPr id="3" name="矩形 2"/>
          <p:cNvSpPr/>
          <p:nvPr/>
        </p:nvSpPr>
        <p:spPr>
          <a:xfrm>
            <a:off x="381000" y="6195188"/>
            <a:ext cx="9144000" cy="646331"/>
          </a:xfrm>
          <a:prstGeom prst="rect">
            <a:avLst/>
          </a:prstGeom>
        </p:spPr>
        <p:txBody>
          <a:bodyPr wrap="square">
            <a:spAutoFit/>
          </a:bodyPr>
          <a:lstStyle/>
          <a:p>
            <a:r>
              <a:rPr lang="en-US" altLang="zh-CN" sz="1800" i="0" dirty="0"/>
              <a:t>Niu, </a:t>
            </a:r>
            <a:r>
              <a:rPr lang="en-US" altLang="zh-CN" sz="1800" i="0" dirty="0" err="1"/>
              <a:t>Y.L</a:t>
            </a:r>
            <a:r>
              <a:rPr lang="en-US" altLang="zh-CN" sz="1800" i="0" dirty="0"/>
              <a:t>., 2014. Geological understanding of plate tectonics: Basic concepts, illustrations, examples and new perspectives, Global Tectonics and Metallogeny, 10, 23-46.</a:t>
            </a:r>
            <a:endParaRPr lang="zh-CN" altLang="en-US" sz="1800" i="0" dirty="0"/>
          </a:p>
        </p:txBody>
      </p:sp>
    </p:spTree>
    <p:extLst>
      <p:ext uri="{BB962C8B-B14F-4D97-AF65-F5344CB8AC3E}">
        <p14:creationId xmlns:p14="http://schemas.microsoft.com/office/powerpoint/2010/main" val="298389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6405" name="Picture 5" descr="Mid-Ocean Ridge System"/>
          <p:cNvPicPr>
            <a:picLocks noChangeAspect="1" noChangeArrowheads="1" noCrop="1"/>
          </p:cNvPicPr>
          <p:nvPr/>
        </p:nvPicPr>
        <p:blipFill>
          <a:blip r:embed="rId3" cstate="print"/>
          <a:srcRect/>
          <a:stretch>
            <a:fillRect/>
          </a:stretch>
        </p:blipFill>
        <p:spPr bwMode="auto">
          <a:xfrm>
            <a:off x="533400" y="984250"/>
            <a:ext cx="8915400" cy="4425950"/>
          </a:xfrm>
          <a:prstGeom prst="rect">
            <a:avLst/>
          </a:prstGeom>
          <a:noFill/>
        </p:spPr>
      </p:pic>
      <p:sp>
        <p:nvSpPr>
          <p:cNvPr id="486407" name="Text Box 7"/>
          <p:cNvSpPr txBox="1">
            <a:spLocks noChangeArrowheads="1"/>
          </p:cNvSpPr>
          <p:nvPr/>
        </p:nvSpPr>
        <p:spPr bwMode="auto">
          <a:xfrm>
            <a:off x="2144688" y="182563"/>
            <a:ext cx="5931432" cy="523220"/>
          </a:xfrm>
          <a:prstGeom prst="rect">
            <a:avLst/>
          </a:prstGeom>
          <a:noFill/>
          <a:ln w="9525" algn="ctr">
            <a:noFill/>
            <a:miter lim="800000"/>
            <a:headEnd/>
            <a:tailEnd/>
          </a:ln>
          <a:effectLst/>
        </p:spPr>
        <p:txBody>
          <a:bodyPr wrap="none">
            <a:spAutoFit/>
          </a:bodyPr>
          <a:lstStyle/>
          <a:p>
            <a:r>
              <a:rPr lang="en-GB" sz="2800" i="0" dirty="0">
                <a:solidFill>
                  <a:srgbClr val="00FF00"/>
                </a:solidFill>
              </a:rPr>
              <a:t>The global ocean ridge basalts (MORB)</a:t>
            </a:r>
          </a:p>
        </p:txBody>
      </p:sp>
      <p:sp>
        <p:nvSpPr>
          <p:cNvPr id="486408" name="Rectangle 8"/>
          <p:cNvSpPr>
            <a:spLocks noChangeArrowheads="1"/>
          </p:cNvSpPr>
          <p:nvPr/>
        </p:nvSpPr>
        <p:spPr bwMode="auto">
          <a:xfrm>
            <a:off x="6477000" y="5013326"/>
            <a:ext cx="2971800" cy="396875"/>
          </a:xfrm>
          <a:prstGeom prst="rect">
            <a:avLst/>
          </a:prstGeom>
          <a:solidFill>
            <a:srgbClr val="FFFF00"/>
          </a:solidFill>
          <a:ln w="9525" algn="ctr">
            <a:noFill/>
            <a:miter lim="800000"/>
            <a:headEnd/>
            <a:tailEnd/>
          </a:ln>
          <a:effectLst/>
        </p:spPr>
        <p:txBody>
          <a:bodyPr anchor="ctr">
            <a:spAutoFit/>
          </a:bodyPr>
          <a:lstStyle/>
          <a:p>
            <a:pPr marL="357188" indent="-357188" algn="just"/>
            <a:r>
              <a:rPr lang="en-US" sz="2000" dirty="0">
                <a:solidFill>
                  <a:srgbClr val="0000FF"/>
                </a:solidFill>
              </a:rPr>
              <a:t>Map adapted from NOAA</a:t>
            </a:r>
          </a:p>
        </p:txBody>
      </p:sp>
      <p:sp>
        <p:nvSpPr>
          <p:cNvPr id="2" name="矩形 1">
            <a:extLst>
              <a:ext uri="{FF2B5EF4-FFF2-40B4-BE49-F238E27FC236}">
                <a16:creationId xmlns:a16="http://schemas.microsoft.com/office/drawing/2014/main" xmlns="" id="{EDFDCE97-ECA3-4FFB-8344-1BDF435D458A}"/>
              </a:ext>
            </a:extLst>
          </p:cNvPr>
          <p:cNvSpPr/>
          <p:nvPr/>
        </p:nvSpPr>
        <p:spPr>
          <a:xfrm>
            <a:off x="437762" y="5700290"/>
            <a:ext cx="9011038" cy="707886"/>
          </a:xfrm>
          <a:prstGeom prst="rect">
            <a:avLst/>
          </a:prstGeom>
        </p:spPr>
        <p:txBody>
          <a:bodyPr wrap="square">
            <a:spAutoFit/>
          </a:bodyPr>
          <a:lstStyle/>
          <a:p>
            <a:pPr algn="ctr"/>
            <a:r>
              <a:rPr lang="en-US" altLang="zh-CN" sz="2000" i="0" dirty="0">
                <a:solidFill>
                  <a:srgbClr val="00FF00"/>
                </a:solidFill>
              </a:rPr>
              <a:t>Niu, Y.L., O'Hara, M.J., 2008. Global correlations of ocean ridge basalt chemistry with axial depth: A new perspective. Journal of Petrology, 49, 633-664</a:t>
            </a:r>
            <a:endParaRPr lang="zh-CN" altLang="en-US" sz="2000" i="0" dirty="0">
              <a:solidFill>
                <a:srgbClr val="00FF00"/>
              </a:solidFill>
            </a:endParaRPr>
          </a:p>
        </p:txBody>
      </p:sp>
    </p:spTree>
    <p:extLst>
      <p:ext uri="{BB962C8B-B14F-4D97-AF65-F5344CB8AC3E}">
        <p14:creationId xmlns:p14="http://schemas.microsoft.com/office/powerpoint/2010/main" val="4121396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630122522"/>
              </p:ext>
            </p:extLst>
          </p:nvPr>
        </p:nvGraphicFramePr>
        <p:xfrm>
          <a:off x="211805" y="908720"/>
          <a:ext cx="9523199" cy="4968552"/>
        </p:xfrm>
        <a:graphic>
          <a:graphicData uri="http://schemas.openxmlformats.org/presentationml/2006/ole">
            <mc:AlternateContent xmlns:mc="http://schemas.openxmlformats.org/markup-compatibility/2006">
              <mc:Choice xmlns:v="urn:schemas-microsoft-com:vml" Requires="v">
                <p:oleObj spid="_x0000_s3125" name="Drawing" r:id="rId4" imgW="6719760" imgH="3511800" progId="Canvas.Drawing.8">
                  <p:embed/>
                </p:oleObj>
              </mc:Choice>
              <mc:Fallback>
                <p:oleObj name="Drawing" r:id="rId4" imgW="6719760" imgH="3511800" progId="Canvas.Drawing.8">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05" y="908720"/>
                        <a:ext cx="9523199" cy="4968552"/>
                      </a:xfrm>
                      <a:prstGeom prst="rect">
                        <a:avLst/>
                      </a:prstGeom>
                      <a:noFill/>
                      <a:ln>
                        <a:noFill/>
                      </a:ln>
                      <a:effectLst/>
                      <a:extLst/>
                    </p:spPr>
                  </p:pic>
                </p:oleObj>
              </mc:Fallback>
            </mc:AlternateContent>
          </a:graphicData>
        </a:graphic>
      </p:graphicFrame>
      <p:sp>
        <p:nvSpPr>
          <p:cNvPr id="8" name="Text Box 7">
            <a:extLst>
              <a:ext uri="{FF2B5EF4-FFF2-40B4-BE49-F238E27FC236}">
                <a16:creationId xmlns:a16="http://schemas.microsoft.com/office/drawing/2014/main" xmlns="" id="{26826A70-8DDF-4373-985D-9A609CD4C9B6}"/>
              </a:ext>
            </a:extLst>
          </p:cNvPr>
          <p:cNvSpPr txBox="1">
            <a:spLocks noChangeArrowheads="1"/>
          </p:cNvSpPr>
          <p:nvPr/>
        </p:nvSpPr>
        <p:spPr bwMode="auto">
          <a:xfrm>
            <a:off x="272480" y="182563"/>
            <a:ext cx="9316974" cy="523220"/>
          </a:xfrm>
          <a:prstGeom prst="rect">
            <a:avLst/>
          </a:prstGeom>
          <a:noFill/>
          <a:ln w="9525" algn="ctr">
            <a:noFill/>
            <a:miter lim="800000"/>
            <a:headEnd/>
            <a:tailEnd/>
          </a:ln>
          <a:effectLst/>
        </p:spPr>
        <p:txBody>
          <a:bodyPr wrap="none">
            <a:spAutoFit/>
          </a:bodyPr>
          <a:lstStyle/>
          <a:p>
            <a:r>
              <a:rPr lang="en-GB" sz="2800" i="0" dirty="0">
                <a:solidFill>
                  <a:srgbClr val="0000FF"/>
                </a:solidFill>
              </a:rPr>
              <a:t>The global ocean </a:t>
            </a:r>
            <a:r>
              <a:rPr lang="en-US" altLang="zh-CN" sz="2800" i="0" dirty="0">
                <a:solidFill>
                  <a:srgbClr val="0000FF"/>
                </a:solidFill>
              </a:rPr>
              <a:t>island basalts (OIB) of “mantle plume </a:t>
            </a:r>
            <a:r>
              <a:rPr lang="en-US" altLang="zh-CN" sz="2800" i="0" dirty="0" smtClean="0">
                <a:solidFill>
                  <a:srgbClr val="0000FF"/>
                </a:solidFill>
              </a:rPr>
              <a:t>origin”</a:t>
            </a:r>
            <a:endParaRPr lang="en-GB" sz="2800" i="0" dirty="0">
              <a:solidFill>
                <a:srgbClr val="0000FF"/>
              </a:solidFill>
            </a:endParaRPr>
          </a:p>
        </p:txBody>
      </p:sp>
      <p:sp>
        <p:nvSpPr>
          <p:cNvPr id="2" name="矩形 1">
            <a:extLst>
              <a:ext uri="{FF2B5EF4-FFF2-40B4-BE49-F238E27FC236}">
                <a16:creationId xmlns:a16="http://schemas.microsoft.com/office/drawing/2014/main" xmlns="" id="{4C24CCA9-3EC3-42F6-8313-CE2C04583E6D}"/>
              </a:ext>
            </a:extLst>
          </p:cNvPr>
          <p:cNvSpPr/>
          <p:nvPr/>
        </p:nvSpPr>
        <p:spPr>
          <a:xfrm>
            <a:off x="272480" y="6023029"/>
            <a:ext cx="9316974" cy="646331"/>
          </a:xfrm>
          <a:prstGeom prst="rect">
            <a:avLst/>
          </a:prstGeom>
        </p:spPr>
        <p:txBody>
          <a:bodyPr wrap="square">
            <a:spAutoFit/>
          </a:bodyPr>
          <a:lstStyle/>
          <a:p>
            <a:pPr algn="just"/>
            <a:r>
              <a:rPr lang="en-US" altLang="zh-CN" sz="1800" i="0" dirty="0">
                <a:solidFill>
                  <a:srgbClr val="0000FF"/>
                </a:solidFill>
              </a:rPr>
              <a:t>Niu, Y.L., Wilson, M., Humphreys, E.R., O’Hara, M.J., 2011. The origin of intra-plate ocean island basalts (OIB): The lid effect and its geodynamic implications. Journal of Petrology, 52, 1443-1468.</a:t>
            </a:r>
            <a:endParaRPr lang="zh-CN" altLang="en-US" sz="1800" i="0" dirty="0">
              <a:solidFill>
                <a:srgbClr val="0000FF"/>
              </a:solidFill>
            </a:endParaRPr>
          </a:p>
        </p:txBody>
      </p:sp>
    </p:spTree>
    <p:extLst>
      <p:ext uri="{BB962C8B-B14F-4D97-AF65-F5344CB8AC3E}">
        <p14:creationId xmlns:p14="http://schemas.microsoft.com/office/powerpoint/2010/main" val="3601229330"/>
      </p:ext>
    </p:extLst>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600" b="0" i="1"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600" b="0" i="1"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42643</TotalTime>
  <Words>2670</Words>
  <Application>Microsoft Office PowerPoint</Application>
  <PresentationFormat>A4 纸张(210x297 毫米)</PresentationFormat>
  <Paragraphs>380</Paragraphs>
  <Slides>74</Slides>
  <Notes>36</Notes>
  <HiddenSlides>2</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74</vt:i4>
      </vt:variant>
    </vt:vector>
  </HeadingPairs>
  <TitlesOfParts>
    <vt:vector size="88" baseType="lpstr">
      <vt:lpstr>MS PGothic</vt:lpstr>
      <vt:lpstr>等线</vt:lpstr>
      <vt:lpstr>楷体</vt:lpstr>
      <vt:lpstr>楷体_GB2312</vt:lpstr>
      <vt:lpstr>宋体</vt:lpstr>
      <vt:lpstr>Arial</vt:lpstr>
      <vt:lpstr>Mistral</vt:lpstr>
      <vt:lpstr>MV Boli</vt:lpstr>
      <vt:lpstr>Script MT Bold</vt:lpstr>
      <vt:lpstr>Symbol</vt:lpstr>
      <vt:lpstr>Times New Roman</vt:lpstr>
      <vt:lpstr>Wingdings</vt:lpstr>
      <vt:lpstr>默认设计模板</vt:lpstr>
      <vt:lpstr>Drawing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yan</dc:creator>
  <cp:lastModifiedBy>PC</cp:lastModifiedBy>
  <cp:revision>2607</cp:revision>
  <dcterms:created xsi:type="dcterms:W3CDTF">2005-07-08T02:16:27Z</dcterms:created>
  <dcterms:modified xsi:type="dcterms:W3CDTF">2017-07-23T00:28:53Z</dcterms:modified>
</cp:coreProperties>
</file>