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84" r:id="rId2"/>
  </p:sldMasterIdLst>
  <p:notesMasterIdLst>
    <p:notesMasterId r:id="rId61"/>
  </p:notesMasterIdLst>
  <p:sldIdLst>
    <p:sldId id="530" r:id="rId3"/>
    <p:sldId id="960" r:id="rId4"/>
    <p:sldId id="1022" r:id="rId5"/>
    <p:sldId id="999" r:id="rId6"/>
    <p:sldId id="1000" r:id="rId7"/>
    <p:sldId id="1001" r:id="rId8"/>
    <p:sldId id="1004" r:id="rId9"/>
    <p:sldId id="1003" r:id="rId10"/>
    <p:sldId id="1006" r:id="rId11"/>
    <p:sldId id="1007" r:id="rId12"/>
    <p:sldId id="1013" r:id="rId13"/>
    <p:sldId id="915" r:id="rId14"/>
    <p:sldId id="911" r:id="rId15"/>
    <p:sldId id="921" r:id="rId16"/>
    <p:sldId id="994" r:id="rId17"/>
    <p:sldId id="990" r:id="rId18"/>
    <p:sldId id="977" r:id="rId19"/>
    <p:sldId id="1028" r:id="rId20"/>
    <p:sldId id="996" r:id="rId21"/>
    <p:sldId id="936" r:id="rId22"/>
    <p:sldId id="931" r:id="rId23"/>
    <p:sldId id="935" r:id="rId24"/>
    <p:sldId id="965" r:id="rId25"/>
    <p:sldId id="982" r:id="rId26"/>
    <p:sldId id="927" r:id="rId27"/>
    <p:sldId id="1027" r:id="rId28"/>
    <p:sldId id="788" r:id="rId29"/>
    <p:sldId id="1015" r:id="rId30"/>
    <p:sldId id="1029" r:id="rId31"/>
    <p:sldId id="1031" r:id="rId32"/>
    <p:sldId id="1020" r:id="rId33"/>
    <p:sldId id="1016" r:id="rId34"/>
    <p:sldId id="1026" r:id="rId35"/>
    <p:sldId id="1018" r:id="rId36"/>
    <p:sldId id="1019" r:id="rId37"/>
    <p:sldId id="1021" r:id="rId38"/>
    <p:sldId id="797" r:id="rId39"/>
    <p:sldId id="818" r:id="rId40"/>
    <p:sldId id="978" r:id="rId41"/>
    <p:sldId id="912" r:id="rId42"/>
    <p:sldId id="871" r:id="rId43"/>
    <p:sldId id="919" r:id="rId44"/>
    <p:sldId id="1011" r:id="rId45"/>
    <p:sldId id="825" r:id="rId46"/>
    <p:sldId id="722" r:id="rId47"/>
    <p:sldId id="980" r:id="rId48"/>
    <p:sldId id="906" r:id="rId49"/>
    <p:sldId id="703" r:id="rId50"/>
    <p:sldId id="846" r:id="rId51"/>
    <p:sldId id="836" r:id="rId52"/>
    <p:sldId id="678" r:id="rId53"/>
    <p:sldId id="849" r:id="rId54"/>
    <p:sldId id="1023" r:id="rId55"/>
    <p:sldId id="887" r:id="rId56"/>
    <p:sldId id="898" r:id="rId57"/>
    <p:sldId id="900" r:id="rId58"/>
    <p:sldId id="903" r:id="rId59"/>
    <p:sldId id="1032" r:id="rId6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FD6B"/>
    <a:srgbClr val="002060"/>
    <a:srgbClr val="1E1E5C"/>
    <a:srgbClr val="27632E"/>
    <a:srgbClr val="FF99FF"/>
    <a:srgbClr val="FD7BEE"/>
    <a:srgbClr val="AF7A4F"/>
    <a:srgbClr val="FF6699"/>
    <a:srgbClr val="F537DE"/>
    <a:srgbClr val="A7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930" autoAdjust="0"/>
    <p:restoredTop sz="79596" autoAdjust="0"/>
  </p:normalViewPr>
  <p:slideViewPr>
    <p:cSldViewPr>
      <p:cViewPr varScale="1">
        <p:scale>
          <a:sx n="75" d="100"/>
          <a:sy n="75" d="100"/>
        </p:scale>
        <p:origin x="600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44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9E5C30-EB30-4780-8190-BBBE9194CEAB}" type="datetimeFigureOut">
              <a:rPr lang="en-US"/>
              <a:pPr>
                <a:defRPr/>
              </a:pPr>
              <a:t>22-Jul-17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3A0E076-40B4-4B8C-B63F-EC91226F8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6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1F574A-DE0B-4457-B0DC-17AD4994CE2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4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A4CD2-D16D-4B89-9846-3819B26A5DC3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3804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A4CD2-D16D-4B89-9846-3819B26A5DC3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863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6982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E0CBEF-CA1B-4F32-8F09-29EFA305DA0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5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D17182-E249-422C-88A0-5CDAA773AA2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177737-32F7-4ECD-A0E5-33B6B919EC1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CB8515-A957-4502-BA70-307C76D98BC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3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40A959-D422-4216-BC02-D3FD3A225B4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4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032D-E91E-4317-91B3-CAA41D62D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98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28F04-1A67-47E3-A01F-CD1238E6E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66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E248-ADC3-4E7E-8024-5D3D1EACB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12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 sz="1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99362667-7F28-49DC-81DE-4C2ECC98D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2786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453188"/>
            <a:ext cx="539750" cy="327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5C1816B6-2A95-4FCB-89F1-30A5E7DEBA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09781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3581-1038-4FEB-9F4B-47D819A94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6775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C42DB-8071-4DDC-AECD-185074858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984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019C-AD04-48DD-8722-4E8FD387D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9085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4319-D1CD-4B28-A9B2-464BD884F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3475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295E-0A92-412A-B5E8-3E442BA8D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0271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75075-457E-401C-BBC5-F29A9BE2E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040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32813" y="6453188"/>
            <a:ext cx="539750" cy="327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864B46C3-3782-4198-87A8-ED1B7A4B2D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2060848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7737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32BA5-3D5F-4024-B033-AD61961F2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9505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9B7B-AAFB-4B9A-A542-35725A727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9665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CE37-893E-4128-997E-698D0DAA0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9577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CC419-11D6-44AF-90BC-2934676A2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643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F50F-C725-49C9-A5FE-5B2A564F8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0002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3DDA-7A08-4D94-8AF3-BDCCA69BE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27722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6D470-8CE9-417C-9898-6D12E0CB1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7350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00013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1260491"/>
            <a:ext cx="8229600" cy="474027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72250"/>
            <a:ext cx="1500188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250" y="6400800"/>
            <a:ext cx="5397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D8025-8FB1-4B1D-80D4-897AFA91C7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589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D8F79-0B45-4492-8F8D-9B6F6EF87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428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453188"/>
            <a:ext cx="400050" cy="327025"/>
          </a:xfrm>
        </p:spPr>
        <p:txBody>
          <a:bodyPr/>
          <a:lstStyle>
            <a:lvl1pPr>
              <a:defRPr sz="1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390CF145-0744-4F21-A560-9DF7B94A19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5050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 sz="1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E81456AF-3925-4A46-AB2C-6F38B302CD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136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 sz="1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548CB27E-35B2-47C8-8168-A562DF2832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0799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7D2FF-929C-49E1-B632-06DEE0A38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451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3938" y="6429375"/>
            <a:ext cx="400050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5855E-48EF-41A9-8E0A-02A9E5169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561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91D"/>
            </a:gs>
            <a:gs pos="48000">
              <a:srgbClr val="1B1B4F"/>
            </a:gs>
            <a:gs pos="100000">
              <a:srgbClr val="003FB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accent1"/>
                </a:solidFill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04025" y="635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accent1"/>
                </a:solidFill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www.lithosphere.info</a:t>
            </a:r>
            <a:endParaRPr lang="ru-RU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43950" y="6400800"/>
            <a:ext cx="400050" cy="327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5DE1D45-E548-4093-8AA3-37C4D95566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5" r:id="rId2"/>
    <p:sldLayoutId id="2147484182" r:id="rId3"/>
    <p:sldLayoutId id="2147484183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207" r:id="rId13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chemeClr val="bg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panose="020B0604020202020204" pitchFamily="34" charset="0"/>
        <a:buChar char="•"/>
        <a:defRPr sz="2800">
          <a:solidFill>
            <a:schemeClr val="bg1"/>
          </a:solidFill>
          <a:latin typeface="Comic Sans MS" pitchFamily="66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accent1"/>
          </a:solidFill>
          <a:latin typeface="Comic Sans MS" pitchFamily="66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Courier New" panose="02070309020205020404" pitchFamily="49" charset="0"/>
        <a:buChar char="o"/>
        <a:defRPr sz="2000">
          <a:solidFill>
            <a:schemeClr val="bg1"/>
          </a:solidFill>
          <a:latin typeface="Comic Sans MS" pitchFamily="66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omic Sans MS" pitchFamily="66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91D"/>
            </a:gs>
            <a:gs pos="48000">
              <a:srgbClr val="1B1B4F"/>
            </a:gs>
            <a:gs pos="100000">
              <a:srgbClr val="003FB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54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B0F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66E39F-2D0F-4691-AE19-0896D318E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1400" y="205939"/>
            <a:ext cx="6770127" cy="2528887"/>
          </a:xfrm>
          <a:gradFill rotWithShape="0">
            <a:gsLst>
              <a:gs pos="0">
                <a:srgbClr val="000000"/>
              </a:gs>
              <a:gs pos="100000">
                <a:srgbClr val="0A128C"/>
              </a:gs>
              <a:gs pos="100000">
                <a:srgbClr val="002060"/>
              </a:gs>
            </a:gsLst>
            <a:lin ang="5400000"/>
          </a:gra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4000" dirty="0" smtClean="0"/>
              <a:t>Thermo-chemical heterogeneity of </a:t>
            </a:r>
            <a:br>
              <a:rPr lang="en-GB" altLang="en-US" sz="4000" dirty="0" smtClean="0"/>
            </a:br>
            <a:r>
              <a:rPr lang="en-GB" altLang="en-US" sz="4000" dirty="0" smtClean="0"/>
              <a:t>the continental lithosphere</a:t>
            </a:r>
            <a:endParaRPr lang="en-US" altLang="en-US" sz="3200" dirty="0" smtClean="0">
              <a:solidFill>
                <a:srgbClr val="92D050"/>
              </a:solidFill>
            </a:endParaRP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31400" y="3861048"/>
            <a:ext cx="5870575" cy="2016125"/>
          </a:xfrm>
          <a:gradFill rotWithShape="0">
            <a:gsLst>
              <a:gs pos="0">
                <a:srgbClr val="000000"/>
              </a:gs>
              <a:gs pos="100000">
                <a:srgbClr val="0A128C"/>
              </a:gs>
              <a:gs pos="100000">
                <a:srgbClr val="002060"/>
              </a:gs>
            </a:gsLst>
            <a:lin ang="5400000"/>
          </a:gra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GB" altLang="en-US" dirty="0" smtClean="0"/>
              <a:t>Irina Artemieva</a:t>
            </a:r>
          </a:p>
          <a:p>
            <a:pPr eaLnBrk="1" hangingPunct="1"/>
            <a:r>
              <a:rPr lang="en-GB" altLang="en-US" sz="2400" dirty="0" smtClean="0"/>
              <a:t>University of Copenhagen, Denmark</a:t>
            </a:r>
          </a:p>
          <a:p>
            <a:pPr eaLnBrk="1" hangingPunct="1"/>
            <a:endParaRPr lang="en-GB" altLang="en-US" sz="2400" dirty="0" smtClean="0"/>
          </a:p>
          <a:p>
            <a:pPr eaLnBrk="1" hangingPunct="1"/>
            <a:r>
              <a:rPr lang="en-GB" altLang="en-US" sz="2400" dirty="0" smtClean="0">
                <a:solidFill>
                  <a:srgbClr val="FFFF00"/>
                </a:solidFill>
              </a:rPr>
              <a:t>Irina@ign.ku.dk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76256" y="2858119"/>
            <a:ext cx="2156607" cy="2709168"/>
            <a:chOff x="5500694" y="1209675"/>
            <a:chExt cx="3556619" cy="476544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5500694" y="1227430"/>
              <a:ext cx="3556619" cy="4747692"/>
              <a:chOff x="5568287" y="1227430"/>
              <a:chExt cx="3556619" cy="4747692"/>
            </a:xfrm>
          </p:grpSpPr>
          <p:pic>
            <p:nvPicPr>
              <p:cNvPr id="7" name="Picture 15" descr="D:\_Irina\My-PAPERS\Lithosphere-book.01\_Production\advertis\book-cove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132" y="1571612"/>
                <a:ext cx="3213091" cy="44035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innerShdw blurRad="38100" dist="127000" dir="2700000">
                  <a:schemeClr val="tx1">
                    <a:lumMod val="65000"/>
                    <a:lumOff val="3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 w="120650" h="120650"/>
                <a:bevelB w="38100" h="107950"/>
              </a:sp3d>
            </p:spPr>
          </p:pic>
          <p:sp>
            <p:nvSpPr>
              <p:cNvPr id="8" name="Freeform 7"/>
              <p:cNvSpPr/>
              <p:nvPr/>
            </p:nvSpPr>
            <p:spPr>
              <a:xfrm>
                <a:off x="5568287" y="1225680"/>
                <a:ext cx="3508199" cy="355044"/>
              </a:xfrm>
              <a:custGeom>
                <a:avLst/>
                <a:gdLst>
                  <a:gd name="connsiteX0" fmla="*/ 0 w 3507474"/>
                  <a:gd name="connsiteY0" fmla="*/ 300250 h 354841"/>
                  <a:gd name="connsiteX1" fmla="*/ 150125 w 3507474"/>
                  <a:gd name="connsiteY1" fmla="*/ 272955 h 354841"/>
                  <a:gd name="connsiteX2" fmla="*/ 191068 w 3507474"/>
                  <a:gd name="connsiteY2" fmla="*/ 245659 h 354841"/>
                  <a:gd name="connsiteX3" fmla="*/ 232012 w 3507474"/>
                  <a:gd name="connsiteY3" fmla="*/ 191068 h 354841"/>
                  <a:gd name="connsiteX4" fmla="*/ 286603 w 3507474"/>
                  <a:gd name="connsiteY4" fmla="*/ 163773 h 354841"/>
                  <a:gd name="connsiteX5" fmla="*/ 395785 w 3507474"/>
                  <a:gd name="connsiteY5" fmla="*/ 95534 h 354841"/>
                  <a:gd name="connsiteX6" fmla="*/ 423080 w 3507474"/>
                  <a:gd name="connsiteY6" fmla="*/ 54591 h 354841"/>
                  <a:gd name="connsiteX7" fmla="*/ 436728 w 3507474"/>
                  <a:gd name="connsiteY7" fmla="*/ 13647 h 354841"/>
                  <a:gd name="connsiteX8" fmla="*/ 477671 w 3507474"/>
                  <a:gd name="connsiteY8" fmla="*/ 0 h 354841"/>
                  <a:gd name="connsiteX9" fmla="*/ 2770495 w 3507474"/>
                  <a:gd name="connsiteY9" fmla="*/ 13647 h 354841"/>
                  <a:gd name="connsiteX10" fmla="*/ 2811438 w 3507474"/>
                  <a:gd name="connsiteY10" fmla="*/ 27295 h 354841"/>
                  <a:gd name="connsiteX11" fmla="*/ 3507474 w 3507474"/>
                  <a:gd name="connsiteY11" fmla="*/ 27295 h 354841"/>
                  <a:gd name="connsiteX12" fmla="*/ 3439235 w 3507474"/>
                  <a:gd name="connsiteY12" fmla="*/ 109182 h 354841"/>
                  <a:gd name="connsiteX13" fmla="*/ 3357349 w 3507474"/>
                  <a:gd name="connsiteY13" fmla="*/ 163773 h 354841"/>
                  <a:gd name="connsiteX14" fmla="*/ 3316406 w 3507474"/>
                  <a:gd name="connsiteY14" fmla="*/ 204716 h 354841"/>
                  <a:gd name="connsiteX15" fmla="*/ 3261814 w 3507474"/>
                  <a:gd name="connsiteY15" fmla="*/ 286602 h 354841"/>
                  <a:gd name="connsiteX16" fmla="*/ 3220871 w 3507474"/>
                  <a:gd name="connsiteY16" fmla="*/ 354841 h 354841"/>
                  <a:gd name="connsiteX17" fmla="*/ 3220871 w 3507474"/>
                  <a:gd name="connsiteY17" fmla="*/ 354841 h 35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07474" h="354841">
                    <a:moveTo>
                      <a:pt x="0" y="300250"/>
                    </a:moveTo>
                    <a:cubicBezTo>
                      <a:pt x="37627" y="295547"/>
                      <a:pt x="108052" y="293992"/>
                      <a:pt x="150125" y="272955"/>
                    </a:cubicBezTo>
                    <a:cubicBezTo>
                      <a:pt x="164796" y="265620"/>
                      <a:pt x="179470" y="257257"/>
                      <a:pt x="191068" y="245659"/>
                    </a:cubicBezTo>
                    <a:cubicBezTo>
                      <a:pt x="207152" y="229575"/>
                      <a:pt x="214742" y="205871"/>
                      <a:pt x="232012" y="191068"/>
                    </a:cubicBezTo>
                    <a:cubicBezTo>
                      <a:pt x="247459" y="177828"/>
                      <a:pt x="268818" y="173653"/>
                      <a:pt x="286603" y="163773"/>
                    </a:cubicBezTo>
                    <a:cubicBezTo>
                      <a:pt x="335967" y="136348"/>
                      <a:pt x="353137" y="123965"/>
                      <a:pt x="395785" y="95534"/>
                    </a:cubicBezTo>
                    <a:cubicBezTo>
                      <a:pt x="404883" y="81886"/>
                      <a:pt x="415745" y="69262"/>
                      <a:pt x="423080" y="54591"/>
                    </a:cubicBezTo>
                    <a:cubicBezTo>
                      <a:pt x="429514" y="41724"/>
                      <a:pt x="426555" y="23820"/>
                      <a:pt x="436728" y="13647"/>
                    </a:cubicBezTo>
                    <a:cubicBezTo>
                      <a:pt x="446900" y="3475"/>
                      <a:pt x="477671" y="0"/>
                      <a:pt x="477671" y="0"/>
                    </a:cubicBezTo>
                    <a:lnTo>
                      <a:pt x="2770495" y="13647"/>
                    </a:lnTo>
                    <a:cubicBezTo>
                      <a:pt x="2784880" y="13815"/>
                      <a:pt x="2797055" y="27029"/>
                      <a:pt x="2811438" y="27295"/>
                    </a:cubicBezTo>
                    <a:cubicBezTo>
                      <a:pt x="3043410" y="31591"/>
                      <a:pt x="3275462" y="27295"/>
                      <a:pt x="3507474" y="27295"/>
                    </a:cubicBezTo>
                    <a:cubicBezTo>
                      <a:pt x="3483211" y="63690"/>
                      <a:pt x="3475611" y="80889"/>
                      <a:pt x="3439235" y="109182"/>
                    </a:cubicBezTo>
                    <a:cubicBezTo>
                      <a:pt x="3413340" y="129322"/>
                      <a:pt x="3380546" y="140576"/>
                      <a:pt x="3357349" y="163773"/>
                    </a:cubicBezTo>
                    <a:cubicBezTo>
                      <a:pt x="3343701" y="177421"/>
                      <a:pt x="3328256" y="189481"/>
                      <a:pt x="3316406" y="204716"/>
                    </a:cubicBezTo>
                    <a:cubicBezTo>
                      <a:pt x="3296265" y="230611"/>
                      <a:pt x="3280011" y="259306"/>
                      <a:pt x="3261814" y="286602"/>
                    </a:cubicBezTo>
                    <a:cubicBezTo>
                      <a:pt x="3228881" y="336002"/>
                      <a:pt x="3241852" y="312880"/>
                      <a:pt x="3220871" y="354841"/>
                    </a:cubicBezTo>
                    <a:lnTo>
                      <a:pt x="3220871" y="354841"/>
                    </a:lnTo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8725813" y="1241687"/>
                <a:ext cx="399093" cy="4694148"/>
              </a:xfrm>
              <a:custGeom>
                <a:avLst/>
                <a:gdLst>
                  <a:gd name="connsiteX0" fmla="*/ 22746 w 399437"/>
                  <a:gd name="connsiteY0" fmla="*/ 367327 h 4693667"/>
                  <a:gd name="connsiteX1" fmla="*/ 90985 w 399437"/>
                  <a:gd name="connsiteY1" fmla="*/ 299088 h 4693667"/>
                  <a:gd name="connsiteX2" fmla="*/ 159224 w 399437"/>
                  <a:gd name="connsiteY2" fmla="*/ 230849 h 4693667"/>
                  <a:gd name="connsiteX3" fmla="*/ 213815 w 399437"/>
                  <a:gd name="connsiteY3" fmla="*/ 148963 h 4693667"/>
                  <a:gd name="connsiteX4" fmla="*/ 282053 w 399437"/>
                  <a:gd name="connsiteY4" fmla="*/ 67076 h 4693667"/>
                  <a:gd name="connsiteX5" fmla="*/ 363940 w 399437"/>
                  <a:gd name="connsiteY5" fmla="*/ 26133 h 4693667"/>
                  <a:gd name="connsiteX6" fmla="*/ 363940 w 399437"/>
                  <a:gd name="connsiteY6" fmla="*/ 4379769 h 4693667"/>
                  <a:gd name="connsiteX7" fmla="*/ 77337 w 399437"/>
                  <a:gd name="connsiteY7" fmla="*/ 4693667 h 4693667"/>
                  <a:gd name="connsiteX8" fmla="*/ 77337 w 399437"/>
                  <a:gd name="connsiteY8" fmla="*/ 4693667 h 4693667"/>
                  <a:gd name="connsiteX9" fmla="*/ 22746 w 399437"/>
                  <a:gd name="connsiteY9" fmla="*/ 367327 h 469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9437" h="4693667">
                    <a:moveTo>
                      <a:pt x="22746" y="367327"/>
                    </a:moveTo>
                    <a:cubicBezTo>
                      <a:pt x="95532" y="258147"/>
                      <a:pt x="0" y="390073"/>
                      <a:pt x="90985" y="299088"/>
                    </a:cubicBezTo>
                    <a:cubicBezTo>
                      <a:pt x="181971" y="208102"/>
                      <a:pt x="50038" y="303639"/>
                      <a:pt x="159224" y="230849"/>
                    </a:cubicBezTo>
                    <a:cubicBezTo>
                      <a:pt x="184034" y="131602"/>
                      <a:pt x="150981" y="211797"/>
                      <a:pt x="213815" y="148963"/>
                    </a:cubicBezTo>
                    <a:cubicBezTo>
                      <a:pt x="251503" y="111275"/>
                      <a:pt x="229880" y="96889"/>
                      <a:pt x="282053" y="67076"/>
                    </a:cubicBezTo>
                    <a:cubicBezTo>
                      <a:pt x="399437" y="0"/>
                      <a:pt x="288869" y="101202"/>
                      <a:pt x="363940" y="26133"/>
                    </a:cubicBezTo>
                    <a:lnTo>
                      <a:pt x="363940" y="4379769"/>
                    </a:lnTo>
                    <a:lnTo>
                      <a:pt x="77337" y="4693667"/>
                    </a:lnTo>
                    <a:lnTo>
                      <a:pt x="77337" y="4693667"/>
                    </a:lnTo>
                    <a:lnTo>
                      <a:pt x="22746" y="367327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5553515" y="1209675"/>
              <a:ext cx="3477387" cy="372505"/>
            </a:xfrm>
            <a:custGeom>
              <a:avLst/>
              <a:gdLst>
                <a:gd name="connsiteX0" fmla="*/ 409575 w 3476625"/>
                <a:gd name="connsiteY0" fmla="*/ 0 h 371475"/>
                <a:gd name="connsiteX1" fmla="*/ 0 w 3476625"/>
                <a:gd name="connsiteY1" fmla="*/ 323850 h 371475"/>
                <a:gd name="connsiteX2" fmla="*/ 3143250 w 3476625"/>
                <a:gd name="connsiteY2" fmla="*/ 371475 h 371475"/>
                <a:gd name="connsiteX3" fmla="*/ 3476625 w 3476625"/>
                <a:gd name="connsiteY3" fmla="*/ 28575 h 371475"/>
                <a:gd name="connsiteX4" fmla="*/ 3476625 w 3476625"/>
                <a:gd name="connsiteY4" fmla="*/ 285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625" h="371475">
                  <a:moveTo>
                    <a:pt x="409575" y="0"/>
                  </a:moveTo>
                  <a:lnTo>
                    <a:pt x="0" y="323850"/>
                  </a:lnTo>
                  <a:lnTo>
                    <a:pt x="3143250" y="371475"/>
                  </a:lnTo>
                  <a:lnTo>
                    <a:pt x="3476625" y="28575"/>
                  </a:lnTo>
                  <a:lnTo>
                    <a:pt x="3476625" y="28575"/>
                  </a:lnTo>
                </a:path>
              </a:pathLst>
            </a:custGeom>
            <a:solidFill>
              <a:schemeClr val="accent3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846896" y="5445224"/>
            <a:ext cx="2156607" cy="10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sz="1100" kern="0" dirty="0">
              <a:solidFill>
                <a:srgbClr val="A7D9FF"/>
              </a:solidFill>
              <a:latin typeface="Comic Sans MS" pitchFamily="66" charset="0"/>
              <a:cs typeface="+mn-cs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GB" sz="1600" kern="0" dirty="0">
                <a:solidFill>
                  <a:srgbClr val="A7D9FF"/>
                </a:solidFill>
                <a:latin typeface="Comic Sans MS" pitchFamily="66" charset="0"/>
                <a:cs typeface="+mn-cs"/>
              </a:rPr>
              <a:t>Cambridge University  </a:t>
            </a:r>
            <a:r>
              <a:rPr lang="en-GB" sz="1600" kern="0" dirty="0" smtClean="0">
                <a:solidFill>
                  <a:srgbClr val="A7D9FF"/>
                </a:solidFill>
                <a:latin typeface="Comic Sans MS" pitchFamily="66" charset="0"/>
                <a:cs typeface="+mn-cs"/>
              </a:rPr>
              <a:t>Press,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GB" sz="1600" kern="0" dirty="0" smtClean="0">
                <a:solidFill>
                  <a:srgbClr val="A7D9FF"/>
                </a:solidFill>
                <a:latin typeface="Comic Sans MS" pitchFamily="66" charset="0"/>
                <a:cs typeface="+mn-cs"/>
              </a:rPr>
              <a:t>2011</a:t>
            </a:r>
            <a:r>
              <a:rPr lang="en-GB" sz="1600" kern="0" dirty="0">
                <a:solidFill>
                  <a:srgbClr val="A7D9FF"/>
                </a:solidFill>
                <a:latin typeface="Comic Sans MS" pitchFamily="66" charset="0"/>
                <a:cs typeface="+mn-cs"/>
              </a:rPr>
              <a:t>, </a:t>
            </a:r>
            <a:r>
              <a:rPr lang="en-GB" sz="1600" kern="0" dirty="0" smtClean="0">
                <a:solidFill>
                  <a:srgbClr val="A7D9FF"/>
                </a:solidFill>
                <a:latin typeface="Comic Sans MS" pitchFamily="66" charset="0"/>
                <a:cs typeface="+mn-cs"/>
              </a:rPr>
              <a:t>794 </a:t>
            </a:r>
            <a:r>
              <a:rPr lang="en-GB" sz="1600" kern="0" dirty="0">
                <a:solidFill>
                  <a:srgbClr val="A7D9FF"/>
                </a:solidFill>
                <a:latin typeface="Comic Sans MS" pitchFamily="66" charset="0"/>
                <a:cs typeface="+mn-cs"/>
              </a:rPr>
              <a:t>pp.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sz="1100" kern="0" dirty="0">
              <a:solidFill>
                <a:srgbClr val="A7D9FF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1196752"/>
            <a:ext cx="6480720" cy="49685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CF145-0744-4F21-A560-9DF7B94A1934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224" y="1094430"/>
            <a:ext cx="6840760" cy="5214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630924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Zhao et al, 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251519" y="143876"/>
            <a:ext cx="876865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FF00"/>
                </a:solidFill>
                <a:latin typeface="+mj-lt"/>
              </a:rPr>
              <a:t>Global-scale orogenic event at 1.8-2.1 Ga</a:t>
            </a:r>
            <a:endParaRPr lang="en-US" alt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812782"/>
            <a:ext cx="3008014" cy="156966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latin typeface="Comic Sans MS" pitchFamily="66" charset="0"/>
              </a:rPr>
              <a:t>Is a unique peak in </a:t>
            </a:r>
            <a:r>
              <a:rPr lang="en-US" sz="2400" dirty="0" err="1" smtClean="0">
                <a:latin typeface="Comic Sans MS" pitchFamily="66" charset="0"/>
              </a:rPr>
              <a:t>HPE</a:t>
            </a:r>
            <a:r>
              <a:rPr lang="en-US" sz="2400" dirty="0" smtClean="0">
                <a:latin typeface="Comic Sans MS" pitchFamily="66" charset="0"/>
              </a:rPr>
              <a:t> at ca. 1.8 Ga related to a global orogenic event ?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7544" y="3933056"/>
            <a:ext cx="1097081" cy="936104"/>
          </a:xfrm>
          <a:custGeom>
            <a:avLst/>
            <a:gdLst>
              <a:gd name="connsiteX0" fmla="*/ 1514484 w 2318271"/>
              <a:gd name="connsiteY0" fmla="*/ 51619 h 818217"/>
              <a:gd name="connsiteX1" fmla="*/ 1514484 w 2318271"/>
              <a:gd name="connsiteY1" fmla="*/ 51619 h 818217"/>
              <a:gd name="connsiteX2" fmla="*/ 1440742 w 2318271"/>
              <a:gd name="connsiteY2" fmla="*/ 44245 h 818217"/>
              <a:gd name="connsiteX3" fmla="*/ 1344877 w 2318271"/>
              <a:gd name="connsiteY3" fmla="*/ 29497 h 818217"/>
              <a:gd name="connsiteX4" fmla="*/ 1234264 w 2318271"/>
              <a:gd name="connsiteY4" fmla="*/ 22122 h 818217"/>
              <a:gd name="connsiteX5" fmla="*/ 931922 w 2318271"/>
              <a:gd name="connsiteY5" fmla="*/ 0 h 818217"/>
              <a:gd name="connsiteX6" fmla="*/ 400980 w 2318271"/>
              <a:gd name="connsiteY6" fmla="*/ 22122 h 818217"/>
              <a:gd name="connsiteX7" fmla="*/ 305116 w 2318271"/>
              <a:gd name="connsiteY7" fmla="*/ 44245 h 818217"/>
              <a:gd name="connsiteX8" fmla="*/ 224000 w 2318271"/>
              <a:gd name="connsiteY8" fmla="*/ 51619 h 818217"/>
              <a:gd name="connsiteX9" fmla="*/ 187129 w 2318271"/>
              <a:gd name="connsiteY9" fmla="*/ 58993 h 818217"/>
              <a:gd name="connsiteX10" fmla="*/ 128135 w 2318271"/>
              <a:gd name="connsiteY10" fmla="*/ 73742 h 818217"/>
              <a:gd name="connsiteX11" fmla="*/ 69142 w 2318271"/>
              <a:gd name="connsiteY11" fmla="*/ 81116 h 818217"/>
              <a:gd name="connsiteX12" fmla="*/ 24897 w 2318271"/>
              <a:gd name="connsiteY12" fmla="*/ 88490 h 818217"/>
              <a:gd name="connsiteX13" fmla="*/ 17522 w 2318271"/>
              <a:gd name="connsiteY13" fmla="*/ 339213 h 818217"/>
              <a:gd name="connsiteX14" fmla="*/ 39645 w 2318271"/>
              <a:gd name="connsiteY14" fmla="*/ 353961 h 818217"/>
              <a:gd name="connsiteX15" fmla="*/ 76516 w 2318271"/>
              <a:gd name="connsiteY15" fmla="*/ 390832 h 818217"/>
              <a:gd name="connsiteX16" fmla="*/ 98638 w 2318271"/>
              <a:gd name="connsiteY16" fmla="*/ 420329 h 818217"/>
              <a:gd name="connsiteX17" fmla="*/ 150258 w 2318271"/>
              <a:gd name="connsiteY17" fmla="*/ 442451 h 818217"/>
              <a:gd name="connsiteX18" fmla="*/ 216626 w 2318271"/>
              <a:gd name="connsiteY18" fmla="*/ 494071 h 818217"/>
              <a:gd name="connsiteX19" fmla="*/ 238748 w 2318271"/>
              <a:gd name="connsiteY19" fmla="*/ 501445 h 818217"/>
              <a:gd name="connsiteX20" fmla="*/ 275619 w 2318271"/>
              <a:gd name="connsiteY20" fmla="*/ 523568 h 818217"/>
              <a:gd name="connsiteX21" fmla="*/ 297742 w 2318271"/>
              <a:gd name="connsiteY21" fmla="*/ 538316 h 818217"/>
              <a:gd name="connsiteX22" fmla="*/ 319864 w 2318271"/>
              <a:gd name="connsiteY22" fmla="*/ 545690 h 818217"/>
              <a:gd name="connsiteX23" fmla="*/ 341987 w 2318271"/>
              <a:gd name="connsiteY23" fmla="*/ 567813 h 818217"/>
              <a:gd name="connsiteX24" fmla="*/ 364109 w 2318271"/>
              <a:gd name="connsiteY24" fmla="*/ 575187 h 818217"/>
              <a:gd name="connsiteX25" fmla="*/ 378858 w 2318271"/>
              <a:gd name="connsiteY25" fmla="*/ 597309 h 818217"/>
              <a:gd name="connsiteX26" fmla="*/ 415729 w 2318271"/>
              <a:gd name="connsiteY26" fmla="*/ 612058 h 818217"/>
              <a:gd name="connsiteX27" fmla="*/ 445226 w 2318271"/>
              <a:gd name="connsiteY27" fmla="*/ 634180 h 818217"/>
              <a:gd name="connsiteX28" fmla="*/ 482097 w 2318271"/>
              <a:gd name="connsiteY28" fmla="*/ 648929 h 818217"/>
              <a:gd name="connsiteX29" fmla="*/ 504219 w 2318271"/>
              <a:gd name="connsiteY29" fmla="*/ 663677 h 818217"/>
              <a:gd name="connsiteX30" fmla="*/ 555838 w 2318271"/>
              <a:gd name="connsiteY30" fmla="*/ 671051 h 818217"/>
              <a:gd name="connsiteX31" fmla="*/ 673826 w 2318271"/>
              <a:gd name="connsiteY31" fmla="*/ 678426 h 818217"/>
              <a:gd name="connsiteX32" fmla="*/ 880303 w 2318271"/>
              <a:gd name="connsiteY32" fmla="*/ 707922 h 818217"/>
              <a:gd name="connsiteX33" fmla="*/ 917174 w 2318271"/>
              <a:gd name="connsiteY33" fmla="*/ 715297 h 818217"/>
              <a:gd name="connsiteX34" fmla="*/ 1027787 w 2318271"/>
              <a:gd name="connsiteY34" fmla="*/ 730045 h 818217"/>
              <a:gd name="connsiteX35" fmla="*/ 1182645 w 2318271"/>
              <a:gd name="connsiteY35" fmla="*/ 752168 h 818217"/>
              <a:gd name="connsiteX36" fmla="*/ 1256387 w 2318271"/>
              <a:gd name="connsiteY36" fmla="*/ 766916 h 818217"/>
              <a:gd name="connsiteX37" fmla="*/ 1374374 w 2318271"/>
              <a:gd name="connsiteY37" fmla="*/ 774290 h 818217"/>
              <a:gd name="connsiteX38" fmla="*/ 1861071 w 2318271"/>
              <a:gd name="connsiteY38" fmla="*/ 796413 h 818217"/>
              <a:gd name="connsiteX39" fmla="*/ 2178161 w 2318271"/>
              <a:gd name="connsiteY39" fmla="*/ 796413 h 818217"/>
              <a:gd name="connsiteX40" fmla="*/ 2222406 w 2318271"/>
              <a:gd name="connsiteY40" fmla="*/ 781664 h 818217"/>
              <a:gd name="connsiteX41" fmla="*/ 2237155 w 2318271"/>
              <a:gd name="connsiteY41" fmla="*/ 759542 h 818217"/>
              <a:gd name="connsiteX42" fmla="*/ 2251903 w 2318271"/>
              <a:gd name="connsiteY42" fmla="*/ 744793 h 818217"/>
              <a:gd name="connsiteX43" fmla="*/ 2288774 w 2318271"/>
              <a:gd name="connsiteY43" fmla="*/ 700548 h 818217"/>
              <a:gd name="connsiteX44" fmla="*/ 2303522 w 2318271"/>
              <a:gd name="connsiteY44" fmla="*/ 671051 h 818217"/>
              <a:gd name="connsiteX45" fmla="*/ 2318271 w 2318271"/>
              <a:gd name="connsiteY45" fmla="*/ 523568 h 818217"/>
              <a:gd name="connsiteX46" fmla="*/ 2310897 w 2318271"/>
              <a:gd name="connsiteY46" fmla="*/ 199103 h 818217"/>
              <a:gd name="connsiteX47" fmla="*/ 2274026 w 2318271"/>
              <a:gd name="connsiteY47" fmla="*/ 154858 h 818217"/>
              <a:gd name="connsiteX48" fmla="*/ 1824200 w 2318271"/>
              <a:gd name="connsiteY48" fmla="*/ 147484 h 818217"/>
              <a:gd name="connsiteX49" fmla="*/ 1706213 w 2318271"/>
              <a:gd name="connsiteY49" fmla="*/ 132735 h 818217"/>
              <a:gd name="connsiteX50" fmla="*/ 1661967 w 2318271"/>
              <a:gd name="connsiteY50" fmla="*/ 117987 h 818217"/>
              <a:gd name="connsiteX51" fmla="*/ 1507109 w 2318271"/>
              <a:gd name="connsiteY51" fmla="*/ 117987 h 818217"/>
              <a:gd name="connsiteX52" fmla="*/ 1507109 w 2318271"/>
              <a:gd name="connsiteY52" fmla="*/ 117987 h 81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18271" h="818217">
                <a:moveTo>
                  <a:pt x="1514484" y="51619"/>
                </a:moveTo>
                <a:lnTo>
                  <a:pt x="1514484" y="51619"/>
                </a:lnTo>
                <a:cubicBezTo>
                  <a:pt x="1489903" y="49161"/>
                  <a:pt x="1465238" y="47440"/>
                  <a:pt x="1440742" y="44245"/>
                </a:cubicBezTo>
                <a:cubicBezTo>
                  <a:pt x="1408683" y="40063"/>
                  <a:pt x="1377024" y="32941"/>
                  <a:pt x="1344877" y="29497"/>
                </a:cubicBezTo>
                <a:cubicBezTo>
                  <a:pt x="1308134" y="25560"/>
                  <a:pt x="1271096" y="25108"/>
                  <a:pt x="1234264" y="22122"/>
                </a:cubicBezTo>
                <a:cubicBezTo>
                  <a:pt x="953358" y="-655"/>
                  <a:pt x="1188354" y="13496"/>
                  <a:pt x="931922" y="0"/>
                </a:cubicBezTo>
                <a:cubicBezTo>
                  <a:pt x="879363" y="1752"/>
                  <a:pt x="552387" y="5298"/>
                  <a:pt x="400980" y="22122"/>
                </a:cubicBezTo>
                <a:cubicBezTo>
                  <a:pt x="282829" y="35250"/>
                  <a:pt x="438439" y="22025"/>
                  <a:pt x="305116" y="44245"/>
                </a:cubicBezTo>
                <a:cubicBezTo>
                  <a:pt x="278335" y="48708"/>
                  <a:pt x="251039" y="49161"/>
                  <a:pt x="224000" y="51619"/>
                </a:cubicBezTo>
                <a:cubicBezTo>
                  <a:pt x="211710" y="54077"/>
                  <a:pt x="199342" y="56175"/>
                  <a:pt x="187129" y="58993"/>
                </a:cubicBezTo>
                <a:cubicBezTo>
                  <a:pt x="167378" y="63551"/>
                  <a:pt x="148058" y="70006"/>
                  <a:pt x="128135" y="73742"/>
                </a:cubicBezTo>
                <a:cubicBezTo>
                  <a:pt x="108657" y="77394"/>
                  <a:pt x="88760" y="78313"/>
                  <a:pt x="69142" y="81116"/>
                </a:cubicBezTo>
                <a:cubicBezTo>
                  <a:pt x="54341" y="83230"/>
                  <a:pt x="39645" y="86032"/>
                  <a:pt x="24897" y="88490"/>
                </a:cubicBezTo>
                <a:cubicBezTo>
                  <a:pt x="-8137" y="187587"/>
                  <a:pt x="-5888" y="163640"/>
                  <a:pt x="17522" y="339213"/>
                </a:cubicBezTo>
                <a:cubicBezTo>
                  <a:pt x="18693" y="347998"/>
                  <a:pt x="32271" y="349045"/>
                  <a:pt x="39645" y="353961"/>
                </a:cubicBezTo>
                <a:cubicBezTo>
                  <a:pt x="78973" y="412956"/>
                  <a:pt x="27355" y="341671"/>
                  <a:pt x="76516" y="390832"/>
                </a:cubicBezTo>
                <a:cubicBezTo>
                  <a:pt x="85207" y="399523"/>
                  <a:pt x="89307" y="412331"/>
                  <a:pt x="98638" y="420329"/>
                </a:cubicBezTo>
                <a:cubicBezTo>
                  <a:pt x="110235" y="430269"/>
                  <a:pt x="135280" y="437459"/>
                  <a:pt x="150258" y="442451"/>
                </a:cubicBezTo>
                <a:cubicBezTo>
                  <a:pt x="169347" y="461541"/>
                  <a:pt x="190162" y="485250"/>
                  <a:pt x="216626" y="494071"/>
                </a:cubicBezTo>
                <a:cubicBezTo>
                  <a:pt x="224000" y="496529"/>
                  <a:pt x="231796" y="497969"/>
                  <a:pt x="238748" y="501445"/>
                </a:cubicBezTo>
                <a:cubicBezTo>
                  <a:pt x="251568" y="507855"/>
                  <a:pt x="263465" y="515972"/>
                  <a:pt x="275619" y="523568"/>
                </a:cubicBezTo>
                <a:cubicBezTo>
                  <a:pt x="283135" y="528265"/>
                  <a:pt x="289815" y="534353"/>
                  <a:pt x="297742" y="538316"/>
                </a:cubicBezTo>
                <a:cubicBezTo>
                  <a:pt x="304694" y="541792"/>
                  <a:pt x="312490" y="543232"/>
                  <a:pt x="319864" y="545690"/>
                </a:cubicBezTo>
                <a:cubicBezTo>
                  <a:pt x="327238" y="553064"/>
                  <a:pt x="333310" y="562028"/>
                  <a:pt x="341987" y="567813"/>
                </a:cubicBezTo>
                <a:cubicBezTo>
                  <a:pt x="348454" y="572125"/>
                  <a:pt x="358039" y="570331"/>
                  <a:pt x="364109" y="575187"/>
                </a:cubicBezTo>
                <a:cubicBezTo>
                  <a:pt x="371030" y="580723"/>
                  <a:pt x="371646" y="592158"/>
                  <a:pt x="378858" y="597309"/>
                </a:cubicBezTo>
                <a:cubicBezTo>
                  <a:pt x="389630" y="605003"/>
                  <a:pt x="404158" y="605629"/>
                  <a:pt x="415729" y="612058"/>
                </a:cubicBezTo>
                <a:cubicBezTo>
                  <a:pt x="426473" y="618027"/>
                  <a:pt x="434482" y="628211"/>
                  <a:pt x="445226" y="634180"/>
                </a:cubicBezTo>
                <a:cubicBezTo>
                  <a:pt x="456797" y="640609"/>
                  <a:pt x="470257" y="643009"/>
                  <a:pt x="482097" y="648929"/>
                </a:cubicBezTo>
                <a:cubicBezTo>
                  <a:pt x="490024" y="652892"/>
                  <a:pt x="495730" y="661130"/>
                  <a:pt x="504219" y="663677"/>
                </a:cubicBezTo>
                <a:cubicBezTo>
                  <a:pt x="520867" y="668671"/>
                  <a:pt x="538522" y="669545"/>
                  <a:pt x="555838" y="671051"/>
                </a:cubicBezTo>
                <a:cubicBezTo>
                  <a:pt x="595096" y="674465"/>
                  <a:pt x="634497" y="675968"/>
                  <a:pt x="673826" y="678426"/>
                </a:cubicBezTo>
                <a:cubicBezTo>
                  <a:pt x="757772" y="689619"/>
                  <a:pt x="798706" y="694322"/>
                  <a:pt x="880303" y="707922"/>
                </a:cubicBezTo>
                <a:cubicBezTo>
                  <a:pt x="892666" y="709983"/>
                  <a:pt x="904779" y="713438"/>
                  <a:pt x="917174" y="715297"/>
                </a:cubicBezTo>
                <a:cubicBezTo>
                  <a:pt x="953960" y="720815"/>
                  <a:pt x="990916" y="725129"/>
                  <a:pt x="1027787" y="730045"/>
                </a:cubicBezTo>
                <a:cubicBezTo>
                  <a:pt x="1120353" y="760900"/>
                  <a:pt x="1024991" y="733249"/>
                  <a:pt x="1182645" y="752168"/>
                </a:cubicBezTo>
                <a:cubicBezTo>
                  <a:pt x="1207534" y="755155"/>
                  <a:pt x="1231485" y="764043"/>
                  <a:pt x="1256387" y="766916"/>
                </a:cubicBezTo>
                <a:cubicBezTo>
                  <a:pt x="1295533" y="771433"/>
                  <a:pt x="1335025" y="772182"/>
                  <a:pt x="1374374" y="774290"/>
                </a:cubicBezTo>
                <a:lnTo>
                  <a:pt x="1861071" y="796413"/>
                </a:lnTo>
                <a:cubicBezTo>
                  <a:pt x="1996050" y="830157"/>
                  <a:pt x="1932197" y="820410"/>
                  <a:pt x="2178161" y="796413"/>
                </a:cubicBezTo>
                <a:cubicBezTo>
                  <a:pt x="2193634" y="794903"/>
                  <a:pt x="2222406" y="781664"/>
                  <a:pt x="2222406" y="781664"/>
                </a:cubicBezTo>
                <a:cubicBezTo>
                  <a:pt x="2227322" y="774290"/>
                  <a:pt x="2231619" y="766463"/>
                  <a:pt x="2237155" y="759542"/>
                </a:cubicBezTo>
                <a:cubicBezTo>
                  <a:pt x="2241498" y="754113"/>
                  <a:pt x="2248047" y="750578"/>
                  <a:pt x="2251903" y="744793"/>
                </a:cubicBezTo>
                <a:cubicBezTo>
                  <a:pt x="2281841" y="699886"/>
                  <a:pt x="2248454" y="727429"/>
                  <a:pt x="2288774" y="700548"/>
                </a:cubicBezTo>
                <a:cubicBezTo>
                  <a:pt x="2293690" y="690716"/>
                  <a:pt x="2299662" y="681344"/>
                  <a:pt x="2303522" y="671051"/>
                </a:cubicBezTo>
                <a:cubicBezTo>
                  <a:pt x="2318763" y="630410"/>
                  <a:pt x="2316846" y="546362"/>
                  <a:pt x="2318271" y="523568"/>
                </a:cubicBezTo>
                <a:cubicBezTo>
                  <a:pt x="2315813" y="415413"/>
                  <a:pt x="2315401" y="307192"/>
                  <a:pt x="2310897" y="199103"/>
                </a:cubicBezTo>
                <a:cubicBezTo>
                  <a:pt x="2309913" y="175495"/>
                  <a:pt x="2302763" y="156184"/>
                  <a:pt x="2274026" y="154858"/>
                </a:cubicBezTo>
                <a:cubicBezTo>
                  <a:pt x="2124223" y="147944"/>
                  <a:pt x="1974142" y="149942"/>
                  <a:pt x="1824200" y="147484"/>
                </a:cubicBezTo>
                <a:cubicBezTo>
                  <a:pt x="1784871" y="142568"/>
                  <a:pt x="1745209" y="139825"/>
                  <a:pt x="1706213" y="132735"/>
                </a:cubicBezTo>
                <a:cubicBezTo>
                  <a:pt x="1690917" y="129954"/>
                  <a:pt x="1677513" y="117987"/>
                  <a:pt x="1661967" y="117987"/>
                </a:cubicBezTo>
                <a:lnTo>
                  <a:pt x="1507109" y="117987"/>
                </a:lnTo>
                <a:lnTo>
                  <a:pt x="1507109" y="117987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67744" y="1484784"/>
            <a:ext cx="1097081" cy="936104"/>
          </a:xfrm>
          <a:custGeom>
            <a:avLst/>
            <a:gdLst>
              <a:gd name="connsiteX0" fmla="*/ 1514484 w 2318271"/>
              <a:gd name="connsiteY0" fmla="*/ 51619 h 818217"/>
              <a:gd name="connsiteX1" fmla="*/ 1514484 w 2318271"/>
              <a:gd name="connsiteY1" fmla="*/ 51619 h 818217"/>
              <a:gd name="connsiteX2" fmla="*/ 1440742 w 2318271"/>
              <a:gd name="connsiteY2" fmla="*/ 44245 h 818217"/>
              <a:gd name="connsiteX3" fmla="*/ 1344877 w 2318271"/>
              <a:gd name="connsiteY3" fmla="*/ 29497 h 818217"/>
              <a:gd name="connsiteX4" fmla="*/ 1234264 w 2318271"/>
              <a:gd name="connsiteY4" fmla="*/ 22122 h 818217"/>
              <a:gd name="connsiteX5" fmla="*/ 931922 w 2318271"/>
              <a:gd name="connsiteY5" fmla="*/ 0 h 818217"/>
              <a:gd name="connsiteX6" fmla="*/ 400980 w 2318271"/>
              <a:gd name="connsiteY6" fmla="*/ 22122 h 818217"/>
              <a:gd name="connsiteX7" fmla="*/ 305116 w 2318271"/>
              <a:gd name="connsiteY7" fmla="*/ 44245 h 818217"/>
              <a:gd name="connsiteX8" fmla="*/ 224000 w 2318271"/>
              <a:gd name="connsiteY8" fmla="*/ 51619 h 818217"/>
              <a:gd name="connsiteX9" fmla="*/ 187129 w 2318271"/>
              <a:gd name="connsiteY9" fmla="*/ 58993 h 818217"/>
              <a:gd name="connsiteX10" fmla="*/ 128135 w 2318271"/>
              <a:gd name="connsiteY10" fmla="*/ 73742 h 818217"/>
              <a:gd name="connsiteX11" fmla="*/ 69142 w 2318271"/>
              <a:gd name="connsiteY11" fmla="*/ 81116 h 818217"/>
              <a:gd name="connsiteX12" fmla="*/ 24897 w 2318271"/>
              <a:gd name="connsiteY12" fmla="*/ 88490 h 818217"/>
              <a:gd name="connsiteX13" fmla="*/ 17522 w 2318271"/>
              <a:gd name="connsiteY13" fmla="*/ 339213 h 818217"/>
              <a:gd name="connsiteX14" fmla="*/ 39645 w 2318271"/>
              <a:gd name="connsiteY14" fmla="*/ 353961 h 818217"/>
              <a:gd name="connsiteX15" fmla="*/ 76516 w 2318271"/>
              <a:gd name="connsiteY15" fmla="*/ 390832 h 818217"/>
              <a:gd name="connsiteX16" fmla="*/ 98638 w 2318271"/>
              <a:gd name="connsiteY16" fmla="*/ 420329 h 818217"/>
              <a:gd name="connsiteX17" fmla="*/ 150258 w 2318271"/>
              <a:gd name="connsiteY17" fmla="*/ 442451 h 818217"/>
              <a:gd name="connsiteX18" fmla="*/ 216626 w 2318271"/>
              <a:gd name="connsiteY18" fmla="*/ 494071 h 818217"/>
              <a:gd name="connsiteX19" fmla="*/ 238748 w 2318271"/>
              <a:gd name="connsiteY19" fmla="*/ 501445 h 818217"/>
              <a:gd name="connsiteX20" fmla="*/ 275619 w 2318271"/>
              <a:gd name="connsiteY20" fmla="*/ 523568 h 818217"/>
              <a:gd name="connsiteX21" fmla="*/ 297742 w 2318271"/>
              <a:gd name="connsiteY21" fmla="*/ 538316 h 818217"/>
              <a:gd name="connsiteX22" fmla="*/ 319864 w 2318271"/>
              <a:gd name="connsiteY22" fmla="*/ 545690 h 818217"/>
              <a:gd name="connsiteX23" fmla="*/ 341987 w 2318271"/>
              <a:gd name="connsiteY23" fmla="*/ 567813 h 818217"/>
              <a:gd name="connsiteX24" fmla="*/ 364109 w 2318271"/>
              <a:gd name="connsiteY24" fmla="*/ 575187 h 818217"/>
              <a:gd name="connsiteX25" fmla="*/ 378858 w 2318271"/>
              <a:gd name="connsiteY25" fmla="*/ 597309 h 818217"/>
              <a:gd name="connsiteX26" fmla="*/ 415729 w 2318271"/>
              <a:gd name="connsiteY26" fmla="*/ 612058 h 818217"/>
              <a:gd name="connsiteX27" fmla="*/ 445226 w 2318271"/>
              <a:gd name="connsiteY27" fmla="*/ 634180 h 818217"/>
              <a:gd name="connsiteX28" fmla="*/ 482097 w 2318271"/>
              <a:gd name="connsiteY28" fmla="*/ 648929 h 818217"/>
              <a:gd name="connsiteX29" fmla="*/ 504219 w 2318271"/>
              <a:gd name="connsiteY29" fmla="*/ 663677 h 818217"/>
              <a:gd name="connsiteX30" fmla="*/ 555838 w 2318271"/>
              <a:gd name="connsiteY30" fmla="*/ 671051 h 818217"/>
              <a:gd name="connsiteX31" fmla="*/ 673826 w 2318271"/>
              <a:gd name="connsiteY31" fmla="*/ 678426 h 818217"/>
              <a:gd name="connsiteX32" fmla="*/ 880303 w 2318271"/>
              <a:gd name="connsiteY32" fmla="*/ 707922 h 818217"/>
              <a:gd name="connsiteX33" fmla="*/ 917174 w 2318271"/>
              <a:gd name="connsiteY33" fmla="*/ 715297 h 818217"/>
              <a:gd name="connsiteX34" fmla="*/ 1027787 w 2318271"/>
              <a:gd name="connsiteY34" fmla="*/ 730045 h 818217"/>
              <a:gd name="connsiteX35" fmla="*/ 1182645 w 2318271"/>
              <a:gd name="connsiteY35" fmla="*/ 752168 h 818217"/>
              <a:gd name="connsiteX36" fmla="*/ 1256387 w 2318271"/>
              <a:gd name="connsiteY36" fmla="*/ 766916 h 818217"/>
              <a:gd name="connsiteX37" fmla="*/ 1374374 w 2318271"/>
              <a:gd name="connsiteY37" fmla="*/ 774290 h 818217"/>
              <a:gd name="connsiteX38" fmla="*/ 1861071 w 2318271"/>
              <a:gd name="connsiteY38" fmla="*/ 796413 h 818217"/>
              <a:gd name="connsiteX39" fmla="*/ 2178161 w 2318271"/>
              <a:gd name="connsiteY39" fmla="*/ 796413 h 818217"/>
              <a:gd name="connsiteX40" fmla="*/ 2222406 w 2318271"/>
              <a:gd name="connsiteY40" fmla="*/ 781664 h 818217"/>
              <a:gd name="connsiteX41" fmla="*/ 2237155 w 2318271"/>
              <a:gd name="connsiteY41" fmla="*/ 759542 h 818217"/>
              <a:gd name="connsiteX42" fmla="*/ 2251903 w 2318271"/>
              <a:gd name="connsiteY42" fmla="*/ 744793 h 818217"/>
              <a:gd name="connsiteX43" fmla="*/ 2288774 w 2318271"/>
              <a:gd name="connsiteY43" fmla="*/ 700548 h 818217"/>
              <a:gd name="connsiteX44" fmla="*/ 2303522 w 2318271"/>
              <a:gd name="connsiteY44" fmla="*/ 671051 h 818217"/>
              <a:gd name="connsiteX45" fmla="*/ 2318271 w 2318271"/>
              <a:gd name="connsiteY45" fmla="*/ 523568 h 818217"/>
              <a:gd name="connsiteX46" fmla="*/ 2310897 w 2318271"/>
              <a:gd name="connsiteY46" fmla="*/ 199103 h 818217"/>
              <a:gd name="connsiteX47" fmla="*/ 2274026 w 2318271"/>
              <a:gd name="connsiteY47" fmla="*/ 154858 h 818217"/>
              <a:gd name="connsiteX48" fmla="*/ 1824200 w 2318271"/>
              <a:gd name="connsiteY48" fmla="*/ 147484 h 818217"/>
              <a:gd name="connsiteX49" fmla="*/ 1706213 w 2318271"/>
              <a:gd name="connsiteY49" fmla="*/ 132735 h 818217"/>
              <a:gd name="connsiteX50" fmla="*/ 1661967 w 2318271"/>
              <a:gd name="connsiteY50" fmla="*/ 117987 h 818217"/>
              <a:gd name="connsiteX51" fmla="*/ 1507109 w 2318271"/>
              <a:gd name="connsiteY51" fmla="*/ 117987 h 818217"/>
              <a:gd name="connsiteX52" fmla="*/ 1507109 w 2318271"/>
              <a:gd name="connsiteY52" fmla="*/ 117987 h 81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18271" h="818217">
                <a:moveTo>
                  <a:pt x="1514484" y="51619"/>
                </a:moveTo>
                <a:lnTo>
                  <a:pt x="1514484" y="51619"/>
                </a:lnTo>
                <a:cubicBezTo>
                  <a:pt x="1489903" y="49161"/>
                  <a:pt x="1465238" y="47440"/>
                  <a:pt x="1440742" y="44245"/>
                </a:cubicBezTo>
                <a:cubicBezTo>
                  <a:pt x="1408683" y="40063"/>
                  <a:pt x="1377024" y="32941"/>
                  <a:pt x="1344877" y="29497"/>
                </a:cubicBezTo>
                <a:cubicBezTo>
                  <a:pt x="1308134" y="25560"/>
                  <a:pt x="1271096" y="25108"/>
                  <a:pt x="1234264" y="22122"/>
                </a:cubicBezTo>
                <a:cubicBezTo>
                  <a:pt x="953358" y="-655"/>
                  <a:pt x="1188354" y="13496"/>
                  <a:pt x="931922" y="0"/>
                </a:cubicBezTo>
                <a:cubicBezTo>
                  <a:pt x="879363" y="1752"/>
                  <a:pt x="552387" y="5298"/>
                  <a:pt x="400980" y="22122"/>
                </a:cubicBezTo>
                <a:cubicBezTo>
                  <a:pt x="282829" y="35250"/>
                  <a:pt x="438439" y="22025"/>
                  <a:pt x="305116" y="44245"/>
                </a:cubicBezTo>
                <a:cubicBezTo>
                  <a:pt x="278335" y="48708"/>
                  <a:pt x="251039" y="49161"/>
                  <a:pt x="224000" y="51619"/>
                </a:cubicBezTo>
                <a:cubicBezTo>
                  <a:pt x="211710" y="54077"/>
                  <a:pt x="199342" y="56175"/>
                  <a:pt x="187129" y="58993"/>
                </a:cubicBezTo>
                <a:cubicBezTo>
                  <a:pt x="167378" y="63551"/>
                  <a:pt x="148058" y="70006"/>
                  <a:pt x="128135" y="73742"/>
                </a:cubicBezTo>
                <a:cubicBezTo>
                  <a:pt x="108657" y="77394"/>
                  <a:pt x="88760" y="78313"/>
                  <a:pt x="69142" y="81116"/>
                </a:cubicBezTo>
                <a:cubicBezTo>
                  <a:pt x="54341" y="83230"/>
                  <a:pt x="39645" y="86032"/>
                  <a:pt x="24897" y="88490"/>
                </a:cubicBezTo>
                <a:cubicBezTo>
                  <a:pt x="-8137" y="187587"/>
                  <a:pt x="-5888" y="163640"/>
                  <a:pt x="17522" y="339213"/>
                </a:cubicBezTo>
                <a:cubicBezTo>
                  <a:pt x="18693" y="347998"/>
                  <a:pt x="32271" y="349045"/>
                  <a:pt x="39645" y="353961"/>
                </a:cubicBezTo>
                <a:cubicBezTo>
                  <a:pt x="78973" y="412956"/>
                  <a:pt x="27355" y="341671"/>
                  <a:pt x="76516" y="390832"/>
                </a:cubicBezTo>
                <a:cubicBezTo>
                  <a:pt x="85207" y="399523"/>
                  <a:pt x="89307" y="412331"/>
                  <a:pt x="98638" y="420329"/>
                </a:cubicBezTo>
                <a:cubicBezTo>
                  <a:pt x="110235" y="430269"/>
                  <a:pt x="135280" y="437459"/>
                  <a:pt x="150258" y="442451"/>
                </a:cubicBezTo>
                <a:cubicBezTo>
                  <a:pt x="169347" y="461541"/>
                  <a:pt x="190162" y="485250"/>
                  <a:pt x="216626" y="494071"/>
                </a:cubicBezTo>
                <a:cubicBezTo>
                  <a:pt x="224000" y="496529"/>
                  <a:pt x="231796" y="497969"/>
                  <a:pt x="238748" y="501445"/>
                </a:cubicBezTo>
                <a:cubicBezTo>
                  <a:pt x="251568" y="507855"/>
                  <a:pt x="263465" y="515972"/>
                  <a:pt x="275619" y="523568"/>
                </a:cubicBezTo>
                <a:cubicBezTo>
                  <a:pt x="283135" y="528265"/>
                  <a:pt x="289815" y="534353"/>
                  <a:pt x="297742" y="538316"/>
                </a:cubicBezTo>
                <a:cubicBezTo>
                  <a:pt x="304694" y="541792"/>
                  <a:pt x="312490" y="543232"/>
                  <a:pt x="319864" y="545690"/>
                </a:cubicBezTo>
                <a:cubicBezTo>
                  <a:pt x="327238" y="553064"/>
                  <a:pt x="333310" y="562028"/>
                  <a:pt x="341987" y="567813"/>
                </a:cubicBezTo>
                <a:cubicBezTo>
                  <a:pt x="348454" y="572125"/>
                  <a:pt x="358039" y="570331"/>
                  <a:pt x="364109" y="575187"/>
                </a:cubicBezTo>
                <a:cubicBezTo>
                  <a:pt x="371030" y="580723"/>
                  <a:pt x="371646" y="592158"/>
                  <a:pt x="378858" y="597309"/>
                </a:cubicBezTo>
                <a:cubicBezTo>
                  <a:pt x="389630" y="605003"/>
                  <a:pt x="404158" y="605629"/>
                  <a:pt x="415729" y="612058"/>
                </a:cubicBezTo>
                <a:cubicBezTo>
                  <a:pt x="426473" y="618027"/>
                  <a:pt x="434482" y="628211"/>
                  <a:pt x="445226" y="634180"/>
                </a:cubicBezTo>
                <a:cubicBezTo>
                  <a:pt x="456797" y="640609"/>
                  <a:pt x="470257" y="643009"/>
                  <a:pt x="482097" y="648929"/>
                </a:cubicBezTo>
                <a:cubicBezTo>
                  <a:pt x="490024" y="652892"/>
                  <a:pt x="495730" y="661130"/>
                  <a:pt x="504219" y="663677"/>
                </a:cubicBezTo>
                <a:cubicBezTo>
                  <a:pt x="520867" y="668671"/>
                  <a:pt x="538522" y="669545"/>
                  <a:pt x="555838" y="671051"/>
                </a:cubicBezTo>
                <a:cubicBezTo>
                  <a:pt x="595096" y="674465"/>
                  <a:pt x="634497" y="675968"/>
                  <a:pt x="673826" y="678426"/>
                </a:cubicBezTo>
                <a:cubicBezTo>
                  <a:pt x="757772" y="689619"/>
                  <a:pt x="798706" y="694322"/>
                  <a:pt x="880303" y="707922"/>
                </a:cubicBezTo>
                <a:cubicBezTo>
                  <a:pt x="892666" y="709983"/>
                  <a:pt x="904779" y="713438"/>
                  <a:pt x="917174" y="715297"/>
                </a:cubicBezTo>
                <a:cubicBezTo>
                  <a:pt x="953960" y="720815"/>
                  <a:pt x="990916" y="725129"/>
                  <a:pt x="1027787" y="730045"/>
                </a:cubicBezTo>
                <a:cubicBezTo>
                  <a:pt x="1120353" y="760900"/>
                  <a:pt x="1024991" y="733249"/>
                  <a:pt x="1182645" y="752168"/>
                </a:cubicBezTo>
                <a:cubicBezTo>
                  <a:pt x="1207534" y="755155"/>
                  <a:pt x="1231485" y="764043"/>
                  <a:pt x="1256387" y="766916"/>
                </a:cubicBezTo>
                <a:cubicBezTo>
                  <a:pt x="1295533" y="771433"/>
                  <a:pt x="1335025" y="772182"/>
                  <a:pt x="1374374" y="774290"/>
                </a:cubicBezTo>
                <a:lnTo>
                  <a:pt x="1861071" y="796413"/>
                </a:lnTo>
                <a:cubicBezTo>
                  <a:pt x="1996050" y="830157"/>
                  <a:pt x="1932197" y="820410"/>
                  <a:pt x="2178161" y="796413"/>
                </a:cubicBezTo>
                <a:cubicBezTo>
                  <a:pt x="2193634" y="794903"/>
                  <a:pt x="2222406" y="781664"/>
                  <a:pt x="2222406" y="781664"/>
                </a:cubicBezTo>
                <a:cubicBezTo>
                  <a:pt x="2227322" y="774290"/>
                  <a:pt x="2231619" y="766463"/>
                  <a:pt x="2237155" y="759542"/>
                </a:cubicBezTo>
                <a:cubicBezTo>
                  <a:pt x="2241498" y="754113"/>
                  <a:pt x="2248047" y="750578"/>
                  <a:pt x="2251903" y="744793"/>
                </a:cubicBezTo>
                <a:cubicBezTo>
                  <a:pt x="2281841" y="699886"/>
                  <a:pt x="2248454" y="727429"/>
                  <a:pt x="2288774" y="700548"/>
                </a:cubicBezTo>
                <a:cubicBezTo>
                  <a:pt x="2293690" y="690716"/>
                  <a:pt x="2299662" y="681344"/>
                  <a:pt x="2303522" y="671051"/>
                </a:cubicBezTo>
                <a:cubicBezTo>
                  <a:pt x="2318763" y="630410"/>
                  <a:pt x="2316846" y="546362"/>
                  <a:pt x="2318271" y="523568"/>
                </a:cubicBezTo>
                <a:cubicBezTo>
                  <a:pt x="2315813" y="415413"/>
                  <a:pt x="2315401" y="307192"/>
                  <a:pt x="2310897" y="199103"/>
                </a:cubicBezTo>
                <a:cubicBezTo>
                  <a:pt x="2309913" y="175495"/>
                  <a:pt x="2302763" y="156184"/>
                  <a:pt x="2274026" y="154858"/>
                </a:cubicBezTo>
                <a:cubicBezTo>
                  <a:pt x="2124223" y="147944"/>
                  <a:pt x="1974142" y="149942"/>
                  <a:pt x="1824200" y="147484"/>
                </a:cubicBezTo>
                <a:cubicBezTo>
                  <a:pt x="1784871" y="142568"/>
                  <a:pt x="1745209" y="139825"/>
                  <a:pt x="1706213" y="132735"/>
                </a:cubicBezTo>
                <a:cubicBezTo>
                  <a:pt x="1690917" y="129954"/>
                  <a:pt x="1677513" y="117987"/>
                  <a:pt x="1661967" y="117987"/>
                </a:cubicBezTo>
                <a:lnTo>
                  <a:pt x="1507109" y="117987"/>
                </a:lnTo>
                <a:lnTo>
                  <a:pt x="1507109" y="117987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1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en-US" sz="5400" dirty="0" smtClean="0"/>
              <a:t>The crust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55776" y="3356992"/>
            <a:ext cx="4464496" cy="95410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How well do we know the crustal structure?</a:t>
            </a:r>
          </a:p>
        </p:txBody>
      </p:sp>
    </p:spTree>
    <p:extLst>
      <p:ext uri="{BB962C8B-B14F-4D97-AF65-F5344CB8AC3E}">
        <p14:creationId xmlns:p14="http://schemas.microsoft.com/office/powerpoint/2010/main" val="220989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8743950" y="6400800"/>
            <a:ext cx="400050" cy="32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3C2388-55A7-4BF6-B670-2E9224A95DCA}" type="slidenum"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4648200" cy="617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916" b="11312"/>
          <a:stretch/>
        </p:blipFill>
        <p:spPr>
          <a:xfrm>
            <a:off x="3752398" y="4321663"/>
            <a:ext cx="5212215" cy="1809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58373" name="TextBox 2"/>
          <p:cNvSpPr txBox="1">
            <a:spLocks noChangeArrowheads="1"/>
          </p:cNvSpPr>
          <p:nvPr/>
        </p:nvSpPr>
        <p:spPr bwMode="auto">
          <a:xfrm>
            <a:off x="5151439" y="1628800"/>
            <a:ext cx="381317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Book-on-demand</a:t>
            </a:r>
            <a:r>
              <a:rPr lang="en-US" altLang="en-US" sz="2400" dirty="0" smtClean="0"/>
              <a:t>, 2013, 740 pages,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can be ordered on Elsevier </a:t>
            </a:r>
            <a:r>
              <a:rPr lang="en-US" altLang="en-US" sz="2400" dirty="0" smtClean="0"/>
              <a:t>web-site,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 smtClean="0">
              <a:solidFill>
                <a:srgbClr val="92D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92D050"/>
                </a:solidFill>
              </a:rPr>
              <a:t>also published 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92D050"/>
                </a:solidFill>
              </a:rPr>
              <a:t>Tectonophysics Sp. Issue</a:t>
            </a:r>
            <a:endParaRPr lang="en-US" altLang="en-US" sz="2400" dirty="0">
              <a:solidFill>
                <a:srgbClr val="92D050"/>
              </a:solidFill>
            </a:endParaRPr>
          </a:p>
        </p:txBody>
      </p:sp>
      <p:sp>
        <p:nvSpPr>
          <p:cNvPr id="58374" name="TextBox 3"/>
          <p:cNvSpPr txBox="1">
            <a:spLocks noChangeArrowheads="1"/>
          </p:cNvSpPr>
          <p:nvPr/>
        </p:nvSpPr>
        <p:spPr bwMode="auto">
          <a:xfrm>
            <a:off x="3924300" y="5373688"/>
            <a:ext cx="711200" cy="368300"/>
          </a:xfrm>
          <a:prstGeom prst="rect">
            <a:avLst/>
          </a:prstGeom>
          <a:solidFill>
            <a:srgbClr val="1E1E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2013</a:t>
            </a:r>
          </a:p>
        </p:txBody>
      </p:sp>
      <p:sp>
        <p:nvSpPr>
          <p:cNvPr id="58375" name="Rectangle 6"/>
          <p:cNvSpPr>
            <a:spLocks noChangeArrowheads="1"/>
          </p:cNvSpPr>
          <p:nvPr/>
        </p:nvSpPr>
        <p:spPr bwMode="auto">
          <a:xfrm>
            <a:off x="5151438" y="98425"/>
            <a:ext cx="3516312" cy="1385888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How well do we know the crustal structure?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8388424" y="6400800"/>
            <a:ext cx="755576" cy="3405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E0598C-527C-4FC3-9869-7928E8BF54B0}" type="slidenum"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8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5151438" y="98425"/>
            <a:ext cx="3516312" cy="1385888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How well do we know the crustal structure?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7544" y="1593851"/>
            <a:ext cx="8200206" cy="4931493"/>
            <a:chOff x="1907704" y="1593851"/>
            <a:chExt cx="4968875" cy="3068637"/>
          </a:xfrm>
        </p:grpSpPr>
        <p:pic>
          <p:nvPicPr>
            <p:cNvPr id="6349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93851"/>
              <a:ext cx="4968875" cy="306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458691" y="1898651"/>
              <a:ext cx="1304279" cy="77311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62970" y="1898651"/>
              <a:ext cx="640360" cy="62887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67025" y="2402709"/>
              <a:ext cx="529111" cy="3782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3498" name="TextBox 17"/>
          <p:cNvSpPr txBox="1">
            <a:spLocks noChangeArrowheads="1"/>
          </p:cNvSpPr>
          <p:nvPr/>
        </p:nvSpPr>
        <p:spPr bwMode="auto">
          <a:xfrm>
            <a:off x="125242" y="5088968"/>
            <a:ext cx="4302742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1E1E5C"/>
                </a:solidFill>
              </a:rPr>
              <a:t>Significant differences between </a:t>
            </a:r>
            <a:r>
              <a:rPr lang="en-US" altLang="en-US" sz="2000" b="1" dirty="0" smtClean="0">
                <a:solidFill>
                  <a:srgbClr val="1E1E5C"/>
                </a:solidFill>
              </a:rPr>
              <a:t>regional crustal models based on regional seismic data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1E1E5C"/>
                </a:solidFill>
              </a:rPr>
              <a:t>and global crustal models</a:t>
            </a:r>
            <a:endParaRPr lang="en-US" altLang="en-US" sz="2000" b="1" dirty="0">
              <a:solidFill>
                <a:srgbClr val="1E1E5C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1E1E5C"/>
                </a:solidFill>
              </a:rPr>
              <a:t>in ALL parameters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232" y="3597932"/>
            <a:ext cx="1296144" cy="923330"/>
          </a:xfrm>
          <a:prstGeom prst="rect">
            <a:avLst/>
          </a:prstGeom>
          <a:solidFill>
            <a:srgbClr val="003FBC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NCcrust</a:t>
            </a:r>
            <a:endParaRPr lang="en-US" b="1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Xia et al. </a:t>
            </a:r>
          </a:p>
          <a:p>
            <a:pPr>
              <a:defRPr/>
            </a:pP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JGR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2017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3230" y="3550441"/>
            <a:ext cx="2321636" cy="92333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SibCrust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Cherepanova et al, 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Tectonoph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.,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881" y="2381456"/>
            <a:ext cx="2321636" cy="923330"/>
          </a:xfrm>
          <a:prstGeom prst="rect">
            <a:avLst/>
          </a:prstGeom>
          <a:solidFill>
            <a:srgbClr val="27632E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EUNAseis</a:t>
            </a:r>
            <a:endParaRPr lang="en-US" b="1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Artemieva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&amp; Thybo, </a:t>
            </a:r>
          </a:p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Tectonoph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., 2013</a:t>
            </a:r>
          </a:p>
        </p:txBody>
      </p:sp>
      <p:sp>
        <p:nvSpPr>
          <p:cNvPr id="5" name="Right Arrow 4"/>
          <p:cNvSpPr/>
          <p:nvPr/>
        </p:nvSpPr>
        <p:spPr>
          <a:xfrm rot="16832302">
            <a:off x="5106352" y="2758414"/>
            <a:ext cx="978408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864822" y="2670488"/>
            <a:ext cx="978408" cy="484632"/>
          </a:xfrm>
          <a:prstGeom prst="rightArrow">
            <a:avLst/>
          </a:prstGeom>
          <a:solidFill>
            <a:srgbClr val="27632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546771">
            <a:off x="6504169" y="3083807"/>
            <a:ext cx="978408" cy="484632"/>
          </a:xfrm>
          <a:prstGeom prst="rightArrow">
            <a:avLst/>
          </a:prstGeom>
          <a:solidFill>
            <a:srgbClr val="003F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3528" y="583535"/>
            <a:ext cx="439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 new regional crustal models based on seismic data only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94110" y="48562"/>
            <a:ext cx="8269287" cy="838200"/>
          </a:xfrm>
        </p:spPr>
        <p:txBody>
          <a:bodyPr/>
          <a:lstStyle/>
          <a:p>
            <a:r>
              <a:rPr lang="en-US" altLang="en-US" sz="3200" smtClean="0"/>
              <a:t>Why do we need reliable crustal models ?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8743950" y="6400800"/>
            <a:ext cx="400050" cy="32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E0CFD2-B52E-4580-9484-9BEE9F4F5749}" type="slidenum"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4088"/>
            <a:ext cx="7162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07504" y="1116708"/>
            <a:ext cx="762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Upper mantle residual gravity anomalies in Siberia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(=</a:t>
            </a:r>
            <a:r>
              <a:rPr lang="en-US" altLang="en-US" sz="2000" u="sng" dirty="0"/>
              <a:t>reflect density heterogeneity below Moho</a:t>
            </a:r>
            <a:r>
              <a:rPr lang="en-US" altLang="en-US" sz="2000" dirty="0"/>
              <a:t>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calculated by subtracting the crustal gravity </a:t>
            </a:r>
            <a:r>
              <a:rPr lang="en-US" altLang="en-US" sz="2000" dirty="0" smtClean="0"/>
              <a:t>effect</a:t>
            </a:r>
            <a:endParaRPr lang="en-US" altLang="en-US" sz="1800" dirty="0"/>
          </a:p>
        </p:txBody>
      </p:sp>
      <p:pic>
        <p:nvPicPr>
          <p:cNvPr id="645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7" y="4211638"/>
            <a:ext cx="71628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0280" y="6256338"/>
            <a:ext cx="4203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For SibCrust regional crustal model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9760" y="4494046"/>
            <a:ext cx="176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will discuss these results in few minutes</a:t>
            </a:r>
            <a:endParaRPr lang="en-US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79912" y="4211638"/>
            <a:ext cx="3528392" cy="20637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8251429">
            <a:off x="4359979" y="5819043"/>
            <a:ext cx="537548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251429">
            <a:off x="633742" y="5868694"/>
            <a:ext cx="53754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3432" y="6309320"/>
            <a:ext cx="1394934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The worst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761920"/>
            <a:ext cx="646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Need crustal correction to different geophysical modeling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6560060" y="6040437"/>
            <a:ext cx="2422525" cy="523875"/>
          </a:xfrm>
          <a:prstGeom prst="rect">
            <a:avLst/>
          </a:prstGeom>
          <a:solidFill>
            <a:srgbClr val="1E1E5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Herceg, Artemieva, Thybo,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Geophys. J. Int., 2016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08304" y="2209514"/>
            <a:ext cx="1766873" cy="1004909"/>
            <a:chOff x="2855807" y="1926402"/>
            <a:chExt cx="2870288" cy="1968940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5000"/>
            <a:stretch/>
          </p:blipFill>
          <p:spPr bwMode="auto">
            <a:xfrm>
              <a:off x="2855807" y="1926402"/>
              <a:ext cx="2870288" cy="196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52124" y="2101127"/>
              <a:ext cx="659318" cy="44928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8743950" y="6400800"/>
            <a:ext cx="400050" cy="32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11BE78-0170-4B4B-9E63-1497AF4073C1}" type="slidenum"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3914775" y="1655837"/>
            <a:ext cx="5364088" cy="824103"/>
          </a:xfrm>
        </p:spPr>
        <p:txBody>
          <a:bodyPr/>
          <a:lstStyle/>
          <a:p>
            <a:pPr algn="l"/>
            <a:r>
              <a:rPr lang="en-US" altLang="en-US" sz="2800" dirty="0" smtClean="0">
                <a:solidFill>
                  <a:schemeClr val="bg1"/>
                </a:solidFill>
              </a:rPr>
              <a:t>Crustal thickness, comparison</a:t>
            </a:r>
          </a:p>
        </p:txBody>
      </p:sp>
      <p:pic>
        <p:nvPicPr>
          <p:cNvPr id="3891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" y="2780928"/>
            <a:ext cx="4086225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807223"/>
            <a:ext cx="44227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Box 10"/>
          <p:cNvSpPr txBox="1">
            <a:spLocks noChangeArrowheads="1"/>
          </p:cNvSpPr>
          <p:nvPr/>
        </p:nvSpPr>
        <p:spPr bwMode="auto">
          <a:xfrm>
            <a:off x="1559828" y="6159190"/>
            <a:ext cx="7359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Cherepanova, Artemieva, Thybo, Chemia, Tectonoph., 2013</a:t>
            </a:r>
          </a:p>
        </p:txBody>
      </p:sp>
      <p:sp>
        <p:nvSpPr>
          <p:cNvPr id="38922" name="TextBox 16"/>
          <p:cNvSpPr txBox="1">
            <a:spLocks noChangeArrowheads="1"/>
          </p:cNvSpPr>
          <p:nvPr/>
        </p:nvSpPr>
        <p:spPr bwMode="auto">
          <a:xfrm>
            <a:off x="4427984" y="2411040"/>
            <a:ext cx="4491494" cy="400110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Moho: </a:t>
            </a:r>
            <a:r>
              <a:rPr lang="en-US" altLang="en-US" sz="2000" dirty="0" err="1"/>
              <a:t>SibCRUST</a:t>
            </a:r>
            <a:r>
              <a:rPr lang="en-US" altLang="en-US" sz="2000" dirty="0"/>
              <a:t>  minus </a:t>
            </a:r>
            <a:r>
              <a:rPr lang="en-US" altLang="en-US" sz="2000" dirty="0" err="1"/>
              <a:t>CRUST2.0</a:t>
            </a:r>
            <a:endParaRPr lang="en-US" altLang="en-US" sz="2000" dirty="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23528" y="260648"/>
            <a:ext cx="612068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</a:rPr>
              <a:t>SibCrust = Siberia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</a:rPr>
              <a:t>(West Siberian Basin + Siberian Craton) Seismic model for the crust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21115" y="1721778"/>
            <a:ext cx="3276600" cy="94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kern="0" dirty="0" smtClean="0">
                <a:solidFill>
                  <a:schemeClr val="bg1"/>
                </a:solidFill>
              </a:rPr>
              <a:t>Data coverage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554896" y="164261"/>
            <a:ext cx="2448273" cy="1440159"/>
            <a:chOff x="2855807" y="1926402"/>
            <a:chExt cx="2870288" cy="1968940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5000"/>
            <a:stretch/>
          </p:blipFill>
          <p:spPr bwMode="auto">
            <a:xfrm>
              <a:off x="2855807" y="1926402"/>
              <a:ext cx="2870288" cy="196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752124" y="2101127"/>
              <a:ext cx="659318" cy="44928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69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8532440" y="6400800"/>
            <a:ext cx="611560" cy="3405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971FAE-6CF7-4D49-9D2C-E07A83387B71}" type="slidenum">
              <a:rPr lang="en-US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649391" y="1925704"/>
            <a:ext cx="3276600" cy="948946"/>
          </a:xfrm>
        </p:spPr>
        <p:txBody>
          <a:bodyPr/>
          <a:lstStyle/>
          <a:p>
            <a:pPr algn="l"/>
            <a:r>
              <a:rPr lang="en-US" altLang="en-US" sz="2800" dirty="0" smtClean="0">
                <a:solidFill>
                  <a:schemeClr val="bg1"/>
                </a:solidFill>
              </a:rPr>
              <a:t>Data coverage </a:t>
            </a:r>
          </a:p>
        </p:txBody>
      </p:sp>
      <p:pic>
        <p:nvPicPr>
          <p:cNvPr id="39942" name="Picture 3" descr="D:\_Irina\My-PAPERS\2012-TECTO-Europe.2008\_Moho-Europe.2012\figs-MayJuly2013\150dpi\5-mod-Fig3new-profiles-may13-conic+etopo.srf.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9" y="2708920"/>
            <a:ext cx="437207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7739" y="5861746"/>
            <a:ext cx="453650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Artemieva &amp; Thybo, </a:t>
            </a:r>
            <a:r>
              <a:rPr lang="en-US" sz="1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Tectonoph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., 2013</a:t>
            </a:r>
          </a:p>
        </p:txBody>
      </p:sp>
      <p:sp>
        <p:nvSpPr>
          <p:cNvPr id="39947" name="TextBox 14"/>
          <p:cNvSpPr txBox="1">
            <a:spLocks noChangeArrowheads="1"/>
          </p:cNvSpPr>
          <p:nvPr/>
        </p:nvSpPr>
        <p:spPr bwMode="auto">
          <a:xfrm>
            <a:off x="105139" y="188640"/>
            <a:ext cx="4466861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FFFF00"/>
                </a:solidFill>
              </a:rPr>
              <a:t>EuNAseis</a:t>
            </a:r>
            <a:r>
              <a:rPr lang="en-US" altLang="en-US" sz="2400" dirty="0" smtClean="0">
                <a:solidFill>
                  <a:srgbClr val="FFFF00"/>
                </a:solidFill>
              </a:rPr>
              <a:t>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</a:rPr>
              <a:t>Europe + North Atlantic Seismic model for the crust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2" descr="D:\_Irina\My-PAPERS\TECTO-Europe.2008\_Moho-Europe.2012\figs-final-sept2012\300 dpi\+Fig13abc-zM+Pn-comparison-sept12-conic300.sr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18" y="2704594"/>
            <a:ext cx="4631286" cy="295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425317" y="1965041"/>
            <a:ext cx="4968553" cy="94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u="sng" kern="0" smtClean="0">
                <a:solidFill>
                  <a:schemeClr val="bg1"/>
                </a:solidFill>
              </a:rPr>
              <a:t>Difference in Moho depth: </a:t>
            </a:r>
            <a:r>
              <a:rPr lang="en-US" altLang="en-US" sz="2400" kern="0" smtClean="0">
                <a:solidFill>
                  <a:schemeClr val="bg1"/>
                </a:solidFill>
              </a:rPr>
              <a:t>EuNAseis  minus CRUST2.0</a:t>
            </a:r>
            <a:r>
              <a:rPr lang="en-US" altLang="en-US" sz="2800" kern="0" smtClean="0"/>
              <a:t/>
            </a:r>
            <a:br>
              <a:rPr lang="en-US" altLang="en-US" sz="2800" kern="0" smtClean="0"/>
            </a:br>
            <a:endParaRPr lang="en-US" altLang="en-US" sz="2800" kern="0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54896" y="164261"/>
            <a:ext cx="2448273" cy="1440159"/>
            <a:chOff x="2855807" y="1926402"/>
            <a:chExt cx="2870288" cy="1968940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5000"/>
            <a:stretch/>
          </p:blipFill>
          <p:spPr bwMode="auto">
            <a:xfrm>
              <a:off x="2855807" y="1926402"/>
              <a:ext cx="2870288" cy="196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3485821" y="1959732"/>
              <a:ext cx="1288893" cy="49223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63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B46C3-3782-4198-87A8-ED1B7A4B2D9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31338" y="4684480"/>
            <a:ext cx="5688632" cy="1679240"/>
            <a:chOff x="107504" y="978316"/>
            <a:chExt cx="5365104" cy="14870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978316"/>
              <a:ext cx="5365104" cy="14870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53811" y="179537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2017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54" y="1607248"/>
            <a:ext cx="4432850" cy="3218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620524"/>
            <a:ext cx="4618280" cy="31669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04" y="1099308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Crustal thickness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" y="1662535"/>
            <a:ext cx="1297150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NCcrust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7388" y="1612854"/>
            <a:ext cx="2880917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NCcrust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000" dirty="0" err="1" smtClean="0">
                <a:solidFill>
                  <a:schemeClr val="bg1"/>
                </a:solidFill>
              </a:rPr>
              <a:t>CRUST1.0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107504" y="156423"/>
            <a:ext cx="7128792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FFFF00"/>
                </a:solidFill>
              </a:rPr>
              <a:t>NCcrust</a:t>
            </a:r>
            <a:r>
              <a:rPr lang="en-US" altLang="en-US" sz="2400" dirty="0" smtClean="0">
                <a:solidFill>
                  <a:srgbClr val="FFFF00"/>
                </a:solidFill>
              </a:rPr>
              <a:t>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</a:rPr>
              <a:t>North China Craton seismic model for the crust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032448" y="908720"/>
            <a:ext cx="5364088" cy="824103"/>
          </a:xfrm>
        </p:spPr>
        <p:txBody>
          <a:bodyPr/>
          <a:lstStyle/>
          <a:p>
            <a:pPr algn="l"/>
            <a:r>
              <a:rPr lang="en-US" altLang="en-US" sz="2800" dirty="0" smtClean="0">
                <a:solidFill>
                  <a:schemeClr val="bg1"/>
                </a:solidFill>
              </a:rPr>
              <a:t>Crustal thickness, comparison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341631" y="44624"/>
            <a:ext cx="1766873" cy="1008112"/>
            <a:chOff x="3654662" y="1861286"/>
            <a:chExt cx="2071433" cy="1378259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6" t="9625" r="19237" b="45461"/>
            <a:stretch/>
          </p:blipFill>
          <p:spPr bwMode="auto">
            <a:xfrm>
              <a:off x="3654662" y="1861286"/>
              <a:ext cx="2071433" cy="1378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5089804" y="2396468"/>
              <a:ext cx="574897" cy="35084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410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B46C3-3782-4198-87A8-ED1B7A4B2D9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31338" y="4684480"/>
            <a:ext cx="5688632" cy="1679240"/>
            <a:chOff x="107504" y="978316"/>
            <a:chExt cx="5365104" cy="14870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978316"/>
              <a:ext cx="5365104" cy="14870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53811" y="1795373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2017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54" y="1607248"/>
            <a:ext cx="4432850" cy="3218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620524"/>
            <a:ext cx="4618280" cy="31669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04" y="1099308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Crustal thickness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97" y="1662535"/>
            <a:ext cx="1297150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NCcrust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7388" y="1612854"/>
            <a:ext cx="2880917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NCcrust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000" dirty="0" err="1" smtClean="0">
                <a:solidFill>
                  <a:schemeClr val="bg1"/>
                </a:solidFill>
              </a:rPr>
              <a:t>CRUST1.0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107504" y="156423"/>
            <a:ext cx="768355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FFFF00"/>
                </a:solidFill>
              </a:rPr>
              <a:t>NCcrust</a:t>
            </a:r>
            <a:r>
              <a:rPr lang="en-US" altLang="en-US" sz="2400" dirty="0" smtClean="0">
                <a:solidFill>
                  <a:srgbClr val="FFFF00"/>
                </a:solidFill>
              </a:rPr>
              <a:t>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</a:rPr>
              <a:t>North China Craton seismic model for the crust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032448" y="908720"/>
            <a:ext cx="5364088" cy="824103"/>
          </a:xfrm>
        </p:spPr>
        <p:txBody>
          <a:bodyPr/>
          <a:lstStyle/>
          <a:p>
            <a:pPr algn="l"/>
            <a:r>
              <a:rPr lang="en-US" altLang="en-US" sz="2800" dirty="0" smtClean="0">
                <a:solidFill>
                  <a:schemeClr val="bg1"/>
                </a:solidFill>
              </a:rPr>
              <a:t>Crustal thickness, comparison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17538" y="1905970"/>
            <a:ext cx="6073026" cy="310854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Regional crustal model based on regional seismic data provides most reliable basis for modelling.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Global models are not good for many regions,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Errors for Moho depth </a:t>
            </a:r>
            <a:r>
              <a:rPr lang="en-US" sz="2800" dirty="0" err="1" smtClean="0">
                <a:solidFill>
                  <a:schemeClr val="bg1"/>
                </a:solidFill>
              </a:rPr>
              <a:t>upto</a:t>
            </a:r>
            <a:r>
              <a:rPr lang="en-US" sz="2800" dirty="0" smtClean="0">
                <a:solidFill>
                  <a:schemeClr val="bg1"/>
                </a:solidFill>
              </a:rPr>
              <a:t> ±10 km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6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en-US" sz="5400" dirty="0" smtClean="0"/>
              <a:t>The lithospheric mantle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55776" y="3356992"/>
            <a:ext cx="4104456" cy="95410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How well do we know </a:t>
            </a:r>
            <a:r>
              <a:rPr lang="en-US" altLang="en-US" sz="2800" dirty="0" smtClean="0">
                <a:solidFill>
                  <a:srgbClr val="FFFF00"/>
                </a:solidFill>
              </a:rPr>
              <a:t>its structure</a:t>
            </a:r>
            <a:r>
              <a:rPr lang="en-US" altLang="en-US" sz="28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26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4448" y="6381328"/>
            <a:ext cx="400050" cy="327025"/>
          </a:xfrm>
        </p:spPr>
        <p:txBody>
          <a:bodyPr/>
          <a:lstStyle/>
          <a:p>
            <a:pPr>
              <a:defRPr/>
            </a:pPr>
            <a:fld id="{390CF145-0744-4F21-A560-9DF7B94A1934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8600" y="158750"/>
            <a:ext cx="7772400" cy="107632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Lithosphere =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FFFF00"/>
                </a:solidFill>
              </a:rPr>
              <a:t>    crust + upper (lithospheric) mantle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99136" y="1536469"/>
            <a:ext cx="3649496" cy="3783261"/>
            <a:chOff x="467544" y="2996952"/>
            <a:chExt cx="4619119" cy="3783261"/>
          </a:xfrm>
        </p:grpSpPr>
        <p:sp>
          <p:nvSpPr>
            <p:cNvPr id="5" name="Freeform 4"/>
            <p:cNvSpPr/>
            <p:nvPr/>
          </p:nvSpPr>
          <p:spPr>
            <a:xfrm>
              <a:off x="467544" y="2996952"/>
              <a:ext cx="4537166" cy="941986"/>
            </a:xfrm>
            <a:custGeom>
              <a:avLst/>
              <a:gdLst>
                <a:gd name="connsiteX0" fmla="*/ 0 w 4537166"/>
                <a:gd name="connsiteY0" fmla="*/ 583474 h 1271451"/>
                <a:gd name="connsiteX1" fmla="*/ 0 w 4537166"/>
                <a:gd name="connsiteY1" fmla="*/ 583474 h 1271451"/>
                <a:gd name="connsiteX2" fmla="*/ 78377 w 4537166"/>
                <a:gd name="connsiteY2" fmla="*/ 592183 h 1271451"/>
                <a:gd name="connsiteX3" fmla="*/ 95794 w 4537166"/>
                <a:gd name="connsiteY3" fmla="*/ 618308 h 1271451"/>
                <a:gd name="connsiteX4" fmla="*/ 165463 w 4537166"/>
                <a:gd name="connsiteY4" fmla="*/ 627017 h 1271451"/>
                <a:gd name="connsiteX5" fmla="*/ 191589 w 4537166"/>
                <a:gd name="connsiteY5" fmla="*/ 644434 h 1271451"/>
                <a:gd name="connsiteX6" fmla="*/ 296091 w 4537166"/>
                <a:gd name="connsiteY6" fmla="*/ 670560 h 1271451"/>
                <a:gd name="connsiteX7" fmla="*/ 418011 w 4537166"/>
                <a:gd name="connsiteY7" fmla="*/ 687977 h 1271451"/>
                <a:gd name="connsiteX8" fmla="*/ 775063 w 4537166"/>
                <a:gd name="connsiteY8" fmla="*/ 714103 h 1271451"/>
                <a:gd name="connsiteX9" fmla="*/ 827314 w 4537166"/>
                <a:gd name="connsiteY9" fmla="*/ 722811 h 1271451"/>
                <a:gd name="connsiteX10" fmla="*/ 1619794 w 4537166"/>
                <a:gd name="connsiteY10" fmla="*/ 705394 h 1271451"/>
                <a:gd name="connsiteX11" fmla="*/ 1645920 w 4537166"/>
                <a:gd name="connsiteY11" fmla="*/ 696685 h 1271451"/>
                <a:gd name="connsiteX12" fmla="*/ 1715589 w 4537166"/>
                <a:gd name="connsiteY12" fmla="*/ 661851 h 1271451"/>
                <a:gd name="connsiteX13" fmla="*/ 1741714 w 4537166"/>
                <a:gd name="connsiteY13" fmla="*/ 644434 h 1271451"/>
                <a:gd name="connsiteX14" fmla="*/ 1776549 w 4537166"/>
                <a:gd name="connsiteY14" fmla="*/ 635725 h 1271451"/>
                <a:gd name="connsiteX15" fmla="*/ 1811383 w 4537166"/>
                <a:gd name="connsiteY15" fmla="*/ 609600 h 1271451"/>
                <a:gd name="connsiteX16" fmla="*/ 1837509 w 4537166"/>
                <a:gd name="connsiteY16" fmla="*/ 600891 h 1271451"/>
                <a:gd name="connsiteX17" fmla="*/ 1907177 w 4537166"/>
                <a:gd name="connsiteY17" fmla="*/ 566057 h 1271451"/>
                <a:gd name="connsiteX18" fmla="*/ 1933303 w 4537166"/>
                <a:gd name="connsiteY18" fmla="*/ 548640 h 1271451"/>
                <a:gd name="connsiteX19" fmla="*/ 2002971 w 4537166"/>
                <a:gd name="connsiteY19" fmla="*/ 531223 h 1271451"/>
                <a:gd name="connsiteX20" fmla="*/ 2116183 w 4537166"/>
                <a:gd name="connsiteY20" fmla="*/ 505097 h 1271451"/>
                <a:gd name="connsiteX21" fmla="*/ 2159726 w 4537166"/>
                <a:gd name="connsiteY21" fmla="*/ 496388 h 1271451"/>
                <a:gd name="connsiteX22" fmla="*/ 2264229 w 4537166"/>
                <a:gd name="connsiteY22" fmla="*/ 478971 h 1271451"/>
                <a:gd name="connsiteX23" fmla="*/ 2290354 w 4537166"/>
                <a:gd name="connsiteY23" fmla="*/ 461554 h 1271451"/>
                <a:gd name="connsiteX24" fmla="*/ 2316480 w 4537166"/>
                <a:gd name="connsiteY24" fmla="*/ 452845 h 1271451"/>
                <a:gd name="connsiteX25" fmla="*/ 2342606 w 4537166"/>
                <a:gd name="connsiteY25" fmla="*/ 426720 h 1271451"/>
                <a:gd name="connsiteX26" fmla="*/ 2368731 w 4537166"/>
                <a:gd name="connsiteY26" fmla="*/ 409303 h 1271451"/>
                <a:gd name="connsiteX27" fmla="*/ 2386149 w 4537166"/>
                <a:gd name="connsiteY27" fmla="*/ 391885 h 1271451"/>
                <a:gd name="connsiteX28" fmla="*/ 2412274 w 4537166"/>
                <a:gd name="connsiteY28" fmla="*/ 357051 h 1271451"/>
                <a:gd name="connsiteX29" fmla="*/ 2447109 w 4537166"/>
                <a:gd name="connsiteY29" fmla="*/ 348343 h 1271451"/>
                <a:gd name="connsiteX30" fmla="*/ 2473234 w 4537166"/>
                <a:gd name="connsiteY30" fmla="*/ 304800 h 1271451"/>
                <a:gd name="connsiteX31" fmla="*/ 2525486 w 4537166"/>
                <a:gd name="connsiteY31" fmla="*/ 269965 h 1271451"/>
                <a:gd name="connsiteX32" fmla="*/ 2560320 w 4537166"/>
                <a:gd name="connsiteY32" fmla="*/ 217714 h 1271451"/>
                <a:gd name="connsiteX33" fmla="*/ 2603863 w 4537166"/>
                <a:gd name="connsiteY33" fmla="*/ 165463 h 1271451"/>
                <a:gd name="connsiteX34" fmla="*/ 2612571 w 4537166"/>
                <a:gd name="connsiteY34" fmla="*/ 139337 h 1271451"/>
                <a:gd name="connsiteX35" fmla="*/ 2664823 w 4537166"/>
                <a:gd name="connsiteY35" fmla="*/ 104503 h 1271451"/>
                <a:gd name="connsiteX36" fmla="*/ 2743200 w 4537166"/>
                <a:gd name="connsiteY36" fmla="*/ 113211 h 1271451"/>
                <a:gd name="connsiteX37" fmla="*/ 2769326 w 4537166"/>
                <a:gd name="connsiteY37" fmla="*/ 121920 h 1271451"/>
                <a:gd name="connsiteX38" fmla="*/ 2804160 w 4537166"/>
                <a:gd name="connsiteY38" fmla="*/ 130628 h 1271451"/>
                <a:gd name="connsiteX39" fmla="*/ 2847703 w 4537166"/>
                <a:gd name="connsiteY39" fmla="*/ 156754 h 1271451"/>
                <a:gd name="connsiteX40" fmla="*/ 2960914 w 4537166"/>
                <a:gd name="connsiteY40" fmla="*/ 113211 h 1271451"/>
                <a:gd name="connsiteX41" fmla="*/ 2978331 w 4537166"/>
                <a:gd name="connsiteY41" fmla="*/ 87085 h 1271451"/>
                <a:gd name="connsiteX42" fmla="*/ 2995749 w 4537166"/>
                <a:gd name="connsiteY42" fmla="*/ 69668 h 1271451"/>
                <a:gd name="connsiteX43" fmla="*/ 3013166 w 4537166"/>
                <a:gd name="connsiteY43" fmla="*/ 43543 h 1271451"/>
                <a:gd name="connsiteX44" fmla="*/ 3056709 w 4537166"/>
                <a:gd name="connsiteY44" fmla="*/ 0 h 1271451"/>
                <a:gd name="connsiteX45" fmla="*/ 3100251 w 4537166"/>
                <a:gd name="connsiteY45" fmla="*/ 8708 h 1271451"/>
                <a:gd name="connsiteX46" fmla="*/ 3117669 w 4537166"/>
                <a:gd name="connsiteY46" fmla="*/ 34834 h 1271451"/>
                <a:gd name="connsiteX47" fmla="*/ 3152503 w 4537166"/>
                <a:gd name="connsiteY47" fmla="*/ 121920 h 1271451"/>
                <a:gd name="connsiteX48" fmla="*/ 3161211 w 4537166"/>
                <a:gd name="connsiteY48" fmla="*/ 156754 h 1271451"/>
                <a:gd name="connsiteX49" fmla="*/ 3187337 w 4537166"/>
                <a:gd name="connsiteY49" fmla="*/ 174171 h 1271451"/>
                <a:gd name="connsiteX50" fmla="*/ 3222171 w 4537166"/>
                <a:gd name="connsiteY50" fmla="*/ 165463 h 1271451"/>
                <a:gd name="connsiteX51" fmla="*/ 3265714 w 4537166"/>
                <a:gd name="connsiteY51" fmla="*/ 104503 h 1271451"/>
                <a:gd name="connsiteX52" fmla="*/ 3291840 w 4537166"/>
                <a:gd name="connsiteY52" fmla="*/ 87085 h 1271451"/>
                <a:gd name="connsiteX53" fmla="*/ 3300549 w 4537166"/>
                <a:gd name="connsiteY53" fmla="*/ 60960 h 1271451"/>
                <a:gd name="connsiteX54" fmla="*/ 3370217 w 4537166"/>
                <a:gd name="connsiteY54" fmla="*/ 52251 h 1271451"/>
                <a:gd name="connsiteX55" fmla="*/ 3387634 w 4537166"/>
                <a:gd name="connsiteY55" fmla="*/ 78377 h 1271451"/>
                <a:gd name="connsiteX56" fmla="*/ 3405051 w 4537166"/>
                <a:gd name="connsiteY56" fmla="*/ 130628 h 1271451"/>
                <a:gd name="connsiteX57" fmla="*/ 3413760 w 4537166"/>
                <a:gd name="connsiteY57" fmla="*/ 156754 h 1271451"/>
                <a:gd name="connsiteX58" fmla="*/ 3431177 w 4537166"/>
                <a:gd name="connsiteY58" fmla="*/ 182880 h 1271451"/>
                <a:gd name="connsiteX59" fmla="*/ 3457303 w 4537166"/>
                <a:gd name="connsiteY59" fmla="*/ 243840 h 1271451"/>
                <a:gd name="connsiteX60" fmla="*/ 3466011 w 4537166"/>
                <a:gd name="connsiteY60" fmla="*/ 269965 h 1271451"/>
                <a:gd name="connsiteX61" fmla="*/ 3492137 w 4537166"/>
                <a:gd name="connsiteY61" fmla="*/ 287383 h 1271451"/>
                <a:gd name="connsiteX62" fmla="*/ 3518263 w 4537166"/>
                <a:gd name="connsiteY62" fmla="*/ 348343 h 1271451"/>
                <a:gd name="connsiteX63" fmla="*/ 3526971 w 4537166"/>
                <a:gd name="connsiteY63" fmla="*/ 374468 h 1271451"/>
                <a:gd name="connsiteX64" fmla="*/ 3553097 w 4537166"/>
                <a:gd name="connsiteY64" fmla="*/ 400594 h 1271451"/>
                <a:gd name="connsiteX65" fmla="*/ 3596640 w 4537166"/>
                <a:gd name="connsiteY65" fmla="*/ 444137 h 1271451"/>
                <a:gd name="connsiteX66" fmla="*/ 3648891 w 4537166"/>
                <a:gd name="connsiteY66" fmla="*/ 522514 h 1271451"/>
                <a:gd name="connsiteX67" fmla="*/ 3683726 w 4537166"/>
                <a:gd name="connsiteY67" fmla="*/ 531223 h 1271451"/>
                <a:gd name="connsiteX68" fmla="*/ 3709851 w 4537166"/>
                <a:gd name="connsiteY68" fmla="*/ 548640 h 1271451"/>
                <a:gd name="connsiteX69" fmla="*/ 3744686 w 4537166"/>
                <a:gd name="connsiteY69" fmla="*/ 557348 h 1271451"/>
                <a:gd name="connsiteX70" fmla="*/ 3988526 w 4537166"/>
                <a:gd name="connsiteY70" fmla="*/ 566057 h 1271451"/>
                <a:gd name="connsiteX71" fmla="*/ 4049486 w 4537166"/>
                <a:gd name="connsiteY71" fmla="*/ 574765 h 1271451"/>
                <a:gd name="connsiteX72" fmla="*/ 4127863 w 4537166"/>
                <a:gd name="connsiteY72" fmla="*/ 592183 h 1271451"/>
                <a:gd name="connsiteX73" fmla="*/ 4171406 w 4537166"/>
                <a:gd name="connsiteY73" fmla="*/ 600891 h 1271451"/>
                <a:gd name="connsiteX74" fmla="*/ 4258491 w 4537166"/>
                <a:gd name="connsiteY74" fmla="*/ 609600 h 1271451"/>
                <a:gd name="connsiteX75" fmla="*/ 4528457 w 4537166"/>
                <a:gd name="connsiteY75" fmla="*/ 609600 h 1271451"/>
                <a:gd name="connsiteX76" fmla="*/ 4537166 w 4537166"/>
                <a:gd name="connsiteY76" fmla="*/ 1271451 h 1271451"/>
                <a:gd name="connsiteX77" fmla="*/ 95794 w 4537166"/>
                <a:gd name="connsiteY77" fmla="*/ 1210491 h 12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537166" h="1271451">
                  <a:moveTo>
                    <a:pt x="0" y="583474"/>
                  </a:moveTo>
                  <a:lnTo>
                    <a:pt x="0" y="583474"/>
                  </a:lnTo>
                  <a:cubicBezTo>
                    <a:pt x="26126" y="586377"/>
                    <a:pt x="53673" y="583200"/>
                    <a:pt x="78377" y="592183"/>
                  </a:cubicBezTo>
                  <a:cubicBezTo>
                    <a:pt x="88213" y="595760"/>
                    <a:pt x="86076" y="614421"/>
                    <a:pt x="95794" y="618308"/>
                  </a:cubicBezTo>
                  <a:cubicBezTo>
                    <a:pt x="117524" y="627000"/>
                    <a:pt x="142240" y="624114"/>
                    <a:pt x="165463" y="627017"/>
                  </a:cubicBezTo>
                  <a:cubicBezTo>
                    <a:pt x="174172" y="632823"/>
                    <a:pt x="182025" y="640183"/>
                    <a:pt x="191589" y="644434"/>
                  </a:cubicBezTo>
                  <a:cubicBezTo>
                    <a:pt x="244377" y="667895"/>
                    <a:pt x="241325" y="658390"/>
                    <a:pt x="296091" y="670560"/>
                  </a:cubicBezTo>
                  <a:cubicBezTo>
                    <a:pt x="390408" y="691519"/>
                    <a:pt x="181141" y="671058"/>
                    <a:pt x="418011" y="687977"/>
                  </a:cubicBezTo>
                  <a:cubicBezTo>
                    <a:pt x="625464" y="702795"/>
                    <a:pt x="531476" y="689744"/>
                    <a:pt x="775063" y="714103"/>
                  </a:cubicBezTo>
                  <a:cubicBezTo>
                    <a:pt x="792633" y="715860"/>
                    <a:pt x="809897" y="719908"/>
                    <a:pt x="827314" y="722811"/>
                  </a:cubicBezTo>
                  <a:lnTo>
                    <a:pt x="1619794" y="705394"/>
                  </a:lnTo>
                  <a:cubicBezTo>
                    <a:pt x="1628969" y="705101"/>
                    <a:pt x="1637563" y="700484"/>
                    <a:pt x="1645920" y="696685"/>
                  </a:cubicBezTo>
                  <a:cubicBezTo>
                    <a:pt x="1669557" y="685941"/>
                    <a:pt x="1693986" y="676253"/>
                    <a:pt x="1715589" y="661851"/>
                  </a:cubicBezTo>
                  <a:cubicBezTo>
                    <a:pt x="1724297" y="656045"/>
                    <a:pt x="1732094" y="648557"/>
                    <a:pt x="1741714" y="644434"/>
                  </a:cubicBezTo>
                  <a:cubicBezTo>
                    <a:pt x="1752715" y="639719"/>
                    <a:pt x="1764937" y="638628"/>
                    <a:pt x="1776549" y="635725"/>
                  </a:cubicBezTo>
                  <a:cubicBezTo>
                    <a:pt x="1788160" y="627017"/>
                    <a:pt x="1798781" y="616801"/>
                    <a:pt x="1811383" y="609600"/>
                  </a:cubicBezTo>
                  <a:cubicBezTo>
                    <a:pt x="1819353" y="605046"/>
                    <a:pt x="1829152" y="604690"/>
                    <a:pt x="1837509" y="600891"/>
                  </a:cubicBezTo>
                  <a:cubicBezTo>
                    <a:pt x="1861145" y="590147"/>
                    <a:pt x="1885574" y="580459"/>
                    <a:pt x="1907177" y="566057"/>
                  </a:cubicBezTo>
                  <a:cubicBezTo>
                    <a:pt x="1915886" y="560251"/>
                    <a:pt x="1923467" y="552217"/>
                    <a:pt x="1933303" y="548640"/>
                  </a:cubicBezTo>
                  <a:cubicBezTo>
                    <a:pt x="1955799" y="540460"/>
                    <a:pt x="2002971" y="531223"/>
                    <a:pt x="2002971" y="531223"/>
                  </a:cubicBezTo>
                  <a:cubicBezTo>
                    <a:pt x="2044098" y="490096"/>
                    <a:pt x="2008160" y="518600"/>
                    <a:pt x="2116183" y="505097"/>
                  </a:cubicBezTo>
                  <a:cubicBezTo>
                    <a:pt x="2130871" y="503261"/>
                    <a:pt x="2145126" y="498821"/>
                    <a:pt x="2159726" y="496388"/>
                  </a:cubicBezTo>
                  <a:cubicBezTo>
                    <a:pt x="2289349" y="474784"/>
                    <a:pt x="2161611" y="499495"/>
                    <a:pt x="2264229" y="478971"/>
                  </a:cubicBezTo>
                  <a:cubicBezTo>
                    <a:pt x="2272937" y="473165"/>
                    <a:pt x="2280993" y="466235"/>
                    <a:pt x="2290354" y="461554"/>
                  </a:cubicBezTo>
                  <a:cubicBezTo>
                    <a:pt x="2298565" y="457449"/>
                    <a:pt x="2308842" y="457937"/>
                    <a:pt x="2316480" y="452845"/>
                  </a:cubicBezTo>
                  <a:cubicBezTo>
                    <a:pt x="2326727" y="446014"/>
                    <a:pt x="2333145" y="434604"/>
                    <a:pt x="2342606" y="426720"/>
                  </a:cubicBezTo>
                  <a:cubicBezTo>
                    <a:pt x="2350646" y="420020"/>
                    <a:pt x="2360558" y="415841"/>
                    <a:pt x="2368731" y="409303"/>
                  </a:cubicBezTo>
                  <a:cubicBezTo>
                    <a:pt x="2375143" y="404174"/>
                    <a:pt x="2380893" y="398193"/>
                    <a:pt x="2386149" y="391885"/>
                  </a:cubicBezTo>
                  <a:cubicBezTo>
                    <a:pt x="2395441" y="380735"/>
                    <a:pt x="2400463" y="365487"/>
                    <a:pt x="2412274" y="357051"/>
                  </a:cubicBezTo>
                  <a:cubicBezTo>
                    <a:pt x="2422014" y="350094"/>
                    <a:pt x="2435497" y="351246"/>
                    <a:pt x="2447109" y="348343"/>
                  </a:cubicBezTo>
                  <a:cubicBezTo>
                    <a:pt x="2501357" y="294092"/>
                    <a:pt x="2428010" y="372636"/>
                    <a:pt x="2473234" y="304800"/>
                  </a:cubicBezTo>
                  <a:cubicBezTo>
                    <a:pt x="2491872" y="276843"/>
                    <a:pt x="2498095" y="279096"/>
                    <a:pt x="2525486" y="269965"/>
                  </a:cubicBezTo>
                  <a:cubicBezTo>
                    <a:pt x="2540790" y="224052"/>
                    <a:pt x="2524079" y="261203"/>
                    <a:pt x="2560320" y="217714"/>
                  </a:cubicBezTo>
                  <a:cubicBezTo>
                    <a:pt x="2620935" y="144976"/>
                    <a:pt x="2527544" y="241779"/>
                    <a:pt x="2603863" y="165463"/>
                  </a:cubicBezTo>
                  <a:cubicBezTo>
                    <a:pt x="2606766" y="156754"/>
                    <a:pt x="2606080" y="145828"/>
                    <a:pt x="2612571" y="139337"/>
                  </a:cubicBezTo>
                  <a:cubicBezTo>
                    <a:pt x="2627373" y="124535"/>
                    <a:pt x="2664823" y="104503"/>
                    <a:pt x="2664823" y="104503"/>
                  </a:cubicBezTo>
                  <a:cubicBezTo>
                    <a:pt x="2690949" y="107406"/>
                    <a:pt x="2717271" y="108890"/>
                    <a:pt x="2743200" y="113211"/>
                  </a:cubicBezTo>
                  <a:cubicBezTo>
                    <a:pt x="2752255" y="114720"/>
                    <a:pt x="2760499" y="119398"/>
                    <a:pt x="2769326" y="121920"/>
                  </a:cubicBezTo>
                  <a:cubicBezTo>
                    <a:pt x="2780834" y="125208"/>
                    <a:pt x="2792549" y="127725"/>
                    <a:pt x="2804160" y="130628"/>
                  </a:cubicBezTo>
                  <a:cubicBezTo>
                    <a:pt x="2818674" y="139337"/>
                    <a:pt x="2830814" y="155628"/>
                    <a:pt x="2847703" y="156754"/>
                  </a:cubicBezTo>
                  <a:cubicBezTo>
                    <a:pt x="2908131" y="160783"/>
                    <a:pt x="2929971" y="150344"/>
                    <a:pt x="2960914" y="113211"/>
                  </a:cubicBezTo>
                  <a:cubicBezTo>
                    <a:pt x="2967614" y="105170"/>
                    <a:pt x="2971793" y="95258"/>
                    <a:pt x="2978331" y="87085"/>
                  </a:cubicBezTo>
                  <a:cubicBezTo>
                    <a:pt x="2983460" y="80674"/>
                    <a:pt x="2990620" y="76079"/>
                    <a:pt x="2995749" y="69668"/>
                  </a:cubicBezTo>
                  <a:cubicBezTo>
                    <a:pt x="3002287" y="61495"/>
                    <a:pt x="3006274" y="51420"/>
                    <a:pt x="3013166" y="43543"/>
                  </a:cubicBezTo>
                  <a:cubicBezTo>
                    <a:pt x="3026683" y="28095"/>
                    <a:pt x="3056709" y="0"/>
                    <a:pt x="3056709" y="0"/>
                  </a:cubicBezTo>
                  <a:cubicBezTo>
                    <a:pt x="3071223" y="2903"/>
                    <a:pt x="3087400" y="1364"/>
                    <a:pt x="3100251" y="8708"/>
                  </a:cubicBezTo>
                  <a:cubicBezTo>
                    <a:pt x="3109339" y="13901"/>
                    <a:pt x="3112988" y="25472"/>
                    <a:pt x="3117669" y="34834"/>
                  </a:cubicBezTo>
                  <a:cubicBezTo>
                    <a:pt x="3128193" y="55882"/>
                    <a:pt x="3144782" y="94898"/>
                    <a:pt x="3152503" y="121920"/>
                  </a:cubicBezTo>
                  <a:cubicBezTo>
                    <a:pt x="3155791" y="133428"/>
                    <a:pt x="3154572" y="146795"/>
                    <a:pt x="3161211" y="156754"/>
                  </a:cubicBezTo>
                  <a:cubicBezTo>
                    <a:pt x="3167017" y="165463"/>
                    <a:pt x="3178628" y="168365"/>
                    <a:pt x="3187337" y="174171"/>
                  </a:cubicBezTo>
                  <a:cubicBezTo>
                    <a:pt x="3198948" y="171268"/>
                    <a:pt x="3211779" y="171401"/>
                    <a:pt x="3222171" y="165463"/>
                  </a:cubicBezTo>
                  <a:cubicBezTo>
                    <a:pt x="3261084" y="143227"/>
                    <a:pt x="3238986" y="136576"/>
                    <a:pt x="3265714" y="104503"/>
                  </a:cubicBezTo>
                  <a:cubicBezTo>
                    <a:pt x="3272415" y="96462"/>
                    <a:pt x="3283131" y="92891"/>
                    <a:pt x="3291840" y="87085"/>
                  </a:cubicBezTo>
                  <a:cubicBezTo>
                    <a:pt x="3294743" y="78377"/>
                    <a:pt x="3294058" y="67451"/>
                    <a:pt x="3300549" y="60960"/>
                  </a:cubicBezTo>
                  <a:cubicBezTo>
                    <a:pt x="3327873" y="33637"/>
                    <a:pt x="3339582" y="44593"/>
                    <a:pt x="3370217" y="52251"/>
                  </a:cubicBezTo>
                  <a:cubicBezTo>
                    <a:pt x="3376023" y="60960"/>
                    <a:pt x="3383383" y="68813"/>
                    <a:pt x="3387634" y="78377"/>
                  </a:cubicBezTo>
                  <a:cubicBezTo>
                    <a:pt x="3395090" y="95154"/>
                    <a:pt x="3399245" y="113211"/>
                    <a:pt x="3405051" y="130628"/>
                  </a:cubicBezTo>
                  <a:cubicBezTo>
                    <a:pt x="3407954" y="139337"/>
                    <a:pt x="3408668" y="149116"/>
                    <a:pt x="3413760" y="156754"/>
                  </a:cubicBezTo>
                  <a:lnTo>
                    <a:pt x="3431177" y="182880"/>
                  </a:lnTo>
                  <a:cubicBezTo>
                    <a:pt x="3449303" y="255379"/>
                    <a:pt x="3427232" y="183697"/>
                    <a:pt x="3457303" y="243840"/>
                  </a:cubicBezTo>
                  <a:cubicBezTo>
                    <a:pt x="3461408" y="252050"/>
                    <a:pt x="3460277" y="262797"/>
                    <a:pt x="3466011" y="269965"/>
                  </a:cubicBezTo>
                  <a:cubicBezTo>
                    <a:pt x="3472549" y="278138"/>
                    <a:pt x="3483428" y="281577"/>
                    <a:pt x="3492137" y="287383"/>
                  </a:cubicBezTo>
                  <a:cubicBezTo>
                    <a:pt x="3510263" y="359882"/>
                    <a:pt x="3488192" y="288200"/>
                    <a:pt x="3518263" y="348343"/>
                  </a:cubicBezTo>
                  <a:cubicBezTo>
                    <a:pt x="3522368" y="356553"/>
                    <a:pt x="3521879" y="366830"/>
                    <a:pt x="3526971" y="374468"/>
                  </a:cubicBezTo>
                  <a:cubicBezTo>
                    <a:pt x="3533803" y="384715"/>
                    <a:pt x="3545213" y="391133"/>
                    <a:pt x="3553097" y="400594"/>
                  </a:cubicBezTo>
                  <a:cubicBezTo>
                    <a:pt x="3589383" y="444137"/>
                    <a:pt x="3548742" y="412206"/>
                    <a:pt x="3596640" y="444137"/>
                  </a:cubicBezTo>
                  <a:cubicBezTo>
                    <a:pt x="3608717" y="480365"/>
                    <a:pt x="3608863" y="491381"/>
                    <a:pt x="3648891" y="522514"/>
                  </a:cubicBezTo>
                  <a:cubicBezTo>
                    <a:pt x="3658339" y="529862"/>
                    <a:pt x="3672114" y="528320"/>
                    <a:pt x="3683726" y="531223"/>
                  </a:cubicBezTo>
                  <a:cubicBezTo>
                    <a:pt x="3692434" y="537029"/>
                    <a:pt x="3700231" y="544517"/>
                    <a:pt x="3709851" y="548640"/>
                  </a:cubicBezTo>
                  <a:cubicBezTo>
                    <a:pt x="3720852" y="553355"/>
                    <a:pt x="3732740" y="556601"/>
                    <a:pt x="3744686" y="557348"/>
                  </a:cubicBezTo>
                  <a:cubicBezTo>
                    <a:pt x="3825859" y="562421"/>
                    <a:pt x="3907246" y="563154"/>
                    <a:pt x="3988526" y="566057"/>
                  </a:cubicBezTo>
                  <a:cubicBezTo>
                    <a:pt x="4008846" y="568960"/>
                    <a:pt x="4029311" y="570982"/>
                    <a:pt x="4049486" y="574765"/>
                  </a:cubicBezTo>
                  <a:cubicBezTo>
                    <a:pt x="4075791" y="579697"/>
                    <a:pt x="4101694" y="586575"/>
                    <a:pt x="4127863" y="592183"/>
                  </a:cubicBezTo>
                  <a:cubicBezTo>
                    <a:pt x="4142336" y="595284"/>
                    <a:pt x="4156734" y="598935"/>
                    <a:pt x="4171406" y="600891"/>
                  </a:cubicBezTo>
                  <a:cubicBezTo>
                    <a:pt x="4200323" y="604747"/>
                    <a:pt x="4229327" y="608889"/>
                    <a:pt x="4258491" y="609600"/>
                  </a:cubicBezTo>
                  <a:cubicBezTo>
                    <a:pt x="4348453" y="611794"/>
                    <a:pt x="4438468" y="609600"/>
                    <a:pt x="4528457" y="609600"/>
                  </a:cubicBezTo>
                  <a:lnTo>
                    <a:pt x="4537166" y="1271451"/>
                  </a:lnTo>
                  <a:lnTo>
                    <a:pt x="95794" y="1210491"/>
                  </a:lnTo>
                </a:path>
              </a:pathLst>
            </a:custGeom>
            <a:solidFill>
              <a:srgbClr val="AF7A4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9552" y="4204472"/>
              <a:ext cx="4536504" cy="2575741"/>
            </a:xfrm>
            <a:prstGeom prst="roundRect">
              <a:avLst/>
            </a:prstGeom>
            <a:solidFill>
              <a:srgbClr val="FD7B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48640" y="3674994"/>
              <a:ext cx="4538023" cy="1950743"/>
            </a:xfrm>
            <a:custGeom>
              <a:avLst/>
              <a:gdLst>
                <a:gd name="connsiteX0" fmla="*/ 0 w 4538023"/>
                <a:gd name="connsiteY0" fmla="*/ 43566 h 1950743"/>
                <a:gd name="connsiteX1" fmla="*/ 0 w 4538023"/>
                <a:gd name="connsiteY1" fmla="*/ 43566 h 1950743"/>
                <a:gd name="connsiteX2" fmla="*/ 269966 w 4538023"/>
                <a:gd name="connsiteY2" fmla="*/ 52275 h 1950743"/>
                <a:gd name="connsiteX3" fmla="*/ 365760 w 4538023"/>
                <a:gd name="connsiteY3" fmla="*/ 60983 h 1950743"/>
                <a:gd name="connsiteX4" fmla="*/ 478971 w 4538023"/>
                <a:gd name="connsiteY4" fmla="*/ 69692 h 1950743"/>
                <a:gd name="connsiteX5" fmla="*/ 1262743 w 4538023"/>
                <a:gd name="connsiteY5" fmla="*/ 60983 h 1950743"/>
                <a:gd name="connsiteX6" fmla="*/ 1288869 w 4538023"/>
                <a:gd name="connsiteY6" fmla="*/ 52275 h 1950743"/>
                <a:gd name="connsiteX7" fmla="*/ 1410789 w 4538023"/>
                <a:gd name="connsiteY7" fmla="*/ 26149 h 1950743"/>
                <a:gd name="connsiteX8" fmla="*/ 1436914 w 4538023"/>
                <a:gd name="connsiteY8" fmla="*/ 8732 h 1950743"/>
                <a:gd name="connsiteX9" fmla="*/ 1480457 w 4538023"/>
                <a:gd name="connsiteY9" fmla="*/ 23 h 1950743"/>
                <a:gd name="connsiteX10" fmla="*/ 1793966 w 4538023"/>
                <a:gd name="connsiteY10" fmla="*/ 17440 h 1950743"/>
                <a:gd name="connsiteX11" fmla="*/ 1820091 w 4538023"/>
                <a:gd name="connsiteY11" fmla="*/ 26149 h 1950743"/>
                <a:gd name="connsiteX12" fmla="*/ 1837509 w 4538023"/>
                <a:gd name="connsiteY12" fmla="*/ 43566 h 1950743"/>
                <a:gd name="connsiteX13" fmla="*/ 1881051 w 4538023"/>
                <a:gd name="connsiteY13" fmla="*/ 52275 h 1950743"/>
                <a:gd name="connsiteX14" fmla="*/ 1976846 w 4538023"/>
                <a:gd name="connsiteY14" fmla="*/ 95817 h 1950743"/>
                <a:gd name="connsiteX15" fmla="*/ 1994263 w 4538023"/>
                <a:gd name="connsiteY15" fmla="*/ 121943 h 1950743"/>
                <a:gd name="connsiteX16" fmla="*/ 2029097 w 4538023"/>
                <a:gd name="connsiteY16" fmla="*/ 130652 h 1950743"/>
                <a:gd name="connsiteX17" fmla="*/ 2116183 w 4538023"/>
                <a:gd name="connsiteY17" fmla="*/ 156777 h 1950743"/>
                <a:gd name="connsiteX18" fmla="*/ 2194560 w 4538023"/>
                <a:gd name="connsiteY18" fmla="*/ 174195 h 1950743"/>
                <a:gd name="connsiteX19" fmla="*/ 2238103 w 4538023"/>
                <a:gd name="connsiteY19" fmla="*/ 182903 h 1950743"/>
                <a:gd name="connsiteX20" fmla="*/ 2290354 w 4538023"/>
                <a:gd name="connsiteY20" fmla="*/ 200320 h 1950743"/>
                <a:gd name="connsiteX21" fmla="*/ 2351314 w 4538023"/>
                <a:gd name="connsiteY21" fmla="*/ 226446 h 1950743"/>
                <a:gd name="connsiteX22" fmla="*/ 2420983 w 4538023"/>
                <a:gd name="connsiteY22" fmla="*/ 235155 h 1950743"/>
                <a:gd name="connsiteX23" fmla="*/ 2769326 w 4538023"/>
                <a:gd name="connsiteY23" fmla="*/ 243863 h 1950743"/>
                <a:gd name="connsiteX24" fmla="*/ 2899954 w 4538023"/>
                <a:gd name="connsiteY24" fmla="*/ 261280 h 1950743"/>
                <a:gd name="connsiteX25" fmla="*/ 2943497 w 4538023"/>
                <a:gd name="connsiteY25" fmla="*/ 278697 h 1950743"/>
                <a:gd name="connsiteX26" fmla="*/ 3762103 w 4538023"/>
                <a:gd name="connsiteY26" fmla="*/ 269989 h 1950743"/>
                <a:gd name="connsiteX27" fmla="*/ 3788229 w 4538023"/>
                <a:gd name="connsiteY27" fmla="*/ 261280 h 1950743"/>
                <a:gd name="connsiteX28" fmla="*/ 3823063 w 4538023"/>
                <a:gd name="connsiteY28" fmla="*/ 252572 h 1950743"/>
                <a:gd name="connsiteX29" fmla="*/ 3875314 w 4538023"/>
                <a:gd name="connsiteY29" fmla="*/ 243863 h 1950743"/>
                <a:gd name="connsiteX30" fmla="*/ 3944983 w 4538023"/>
                <a:gd name="connsiteY30" fmla="*/ 217737 h 1950743"/>
                <a:gd name="connsiteX31" fmla="*/ 4005943 w 4538023"/>
                <a:gd name="connsiteY31" fmla="*/ 191612 h 1950743"/>
                <a:gd name="connsiteX32" fmla="*/ 4032069 w 4538023"/>
                <a:gd name="connsiteY32" fmla="*/ 182903 h 1950743"/>
                <a:gd name="connsiteX33" fmla="*/ 4066903 w 4538023"/>
                <a:gd name="connsiteY33" fmla="*/ 165486 h 1950743"/>
                <a:gd name="connsiteX34" fmla="*/ 4101737 w 4538023"/>
                <a:gd name="connsiteY34" fmla="*/ 156777 h 1950743"/>
                <a:gd name="connsiteX35" fmla="*/ 4206240 w 4538023"/>
                <a:gd name="connsiteY35" fmla="*/ 130652 h 1950743"/>
                <a:gd name="connsiteX36" fmla="*/ 4328160 w 4538023"/>
                <a:gd name="connsiteY36" fmla="*/ 104526 h 1950743"/>
                <a:gd name="connsiteX37" fmla="*/ 4467497 w 4538023"/>
                <a:gd name="connsiteY37" fmla="*/ 139360 h 1950743"/>
                <a:gd name="connsiteX38" fmla="*/ 4484914 w 4538023"/>
                <a:gd name="connsiteY38" fmla="*/ 714126 h 1950743"/>
                <a:gd name="connsiteX39" fmla="*/ 4511040 w 4538023"/>
                <a:gd name="connsiteY39" fmla="*/ 905715 h 1950743"/>
                <a:gd name="connsiteX40" fmla="*/ 4502331 w 4538023"/>
                <a:gd name="connsiteY40" fmla="*/ 1924617 h 1950743"/>
                <a:gd name="connsiteX41" fmla="*/ 4467497 w 4538023"/>
                <a:gd name="connsiteY41" fmla="*/ 1942035 h 1950743"/>
                <a:gd name="connsiteX42" fmla="*/ 4397829 w 4538023"/>
                <a:gd name="connsiteY42" fmla="*/ 1950743 h 1950743"/>
                <a:gd name="connsiteX43" fmla="*/ 4084320 w 4538023"/>
                <a:gd name="connsiteY43" fmla="*/ 1933326 h 1950743"/>
                <a:gd name="connsiteX44" fmla="*/ 3422469 w 4538023"/>
                <a:gd name="connsiteY44" fmla="*/ 1924617 h 1950743"/>
                <a:gd name="connsiteX45" fmla="*/ 3387634 w 4538023"/>
                <a:gd name="connsiteY45" fmla="*/ 1907200 h 1950743"/>
                <a:gd name="connsiteX46" fmla="*/ 3361509 w 4538023"/>
                <a:gd name="connsiteY46" fmla="*/ 1898492 h 1950743"/>
                <a:gd name="connsiteX47" fmla="*/ 3309257 w 4538023"/>
                <a:gd name="connsiteY47" fmla="*/ 1854949 h 1950743"/>
                <a:gd name="connsiteX48" fmla="*/ 3283131 w 4538023"/>
                <a:gd name="connsiteY48" fmla="*/ 1846240 h 1950743"/>
                <a:gd name="connsiteX49" fmla="*/ 3257006 w 4538023"/>
                <a:gd name="connsiteY49" fmla="*/ 1828823 h 1950743"/>
                <a:gd name="connsiteX50" fmla="*/ 3204754 w 4538023"/>
                <a:gd name="connsiteY50" fmla="*/ 1811406 h 1950743"/>
                <a:gd name="connsiteX51" fmla="*/ 3178629 w 4538023"/>
                <a:gd name="connsiteY51" fmla="*/ 1802697 h 1950743"/>
                <a:gd name="connsiteX52" fmla="*/ 3161211 w 4538023"/>
                <a:gd name="connsiteY52" fmla="*/ 1785280 h 1950743"/>
                <a:gd name="connsiteX53" fmla="*/ 3100251 w 4538023"/>
                <a:gd name="connsiteY53" fmla="*/ 1759155 h 1950743"/>
                <a:gd name="connsiteX54" fmla="*/ 2621280 w 4538023"/>
                <a:gd name="connsiteY54" fmla="*/ 1767863 h 1950743"/>
                <a:gd name="connsiteX55" fmla="*/ 2586446 w 4538023"/>
                <a:gd name="connsiteY55" fmla="*/ 1785280 h 1950743"/>
                <a:gd name="connsiteX56" fmla="*/ 2560320 w 4538023"/>
                <a:gd name="connsiteY56" fmla="*/ 1793989 h 1950743"/>
                <a:gd name="connsiteX57" fmla="*/ 2447109 w 4538023"/>
                <a:gd name="connsiteY57" fmla="*/ 1811406 h 1950743"/>
                <a:gd name="connsiteX58" fmla="*/ 2403566 w 4538023"/>
                <a:gd name="connsiteY58" fmla="*/ 1820115 h 1950743"/>
                <a:gd name="connsiteX59" fmla="*/ 2351314 w 4538023"/>
                <a:gd name="connsiteY59" fmla="*/ 1854949 h 1950743"/>
                <a:gd name="connsiteX60" fmla="*/ 2325189 w 4538023"/>
                <a:gd name="connsiteY60" fmla="*/ 1872366 h 1950743"/>
                <a:gd name="connsiteX61" fmla="*/ 2307771 w 4538023"/>
                <a:gd name="connsiteY61" fmla="*/ 1889783 h 1950743"/>
                <a:gd name="connsiteX62" fmla="*/ 2116183 w 4538023"/>
                <a:gd name="connsiteY62" fmla="*/ 1863657 h 1950743"/>
                <a:gd name="connsiteX63" fmla="*/ 2090057 w 4538023"/>
                <a:gd name="connsiteY63" fmla="*/ 1828823 h 1950743"/>
                <a:gd name="connsiteX64" fmla="*/ 2063931 w 4538023"/>
                <a:gd name="connsiteY64" fmla="*/ 1802697 h 1950743"/>
                <a:gd name="connsiteX65" fmla="*/ 2037806 w 4538023"/>
                <a:gd name="connsiteY65" fmla="*/ 1741737 h 1950743"/>
                <a:gd name="connsiteX66" fmla="*/ 2029097 w 4538023"/>
                <a:gd name="connsiteY66" fmla="*/ 1715612 h 1950743"/>
                <a:gd name="connsiteX67" fmla="*/ 1985554 w 4538023"/>
                <a:gd name="connsiteY67" fmla="*/ 1663360 h 1950743"/>
                <a:gd name="connsiteX68" fmla="*/ 1933303 w 4538023"/>
                <a:gd name="connsiteY68" fmla="*/ 1628526 h 1950743"/>
                <a:gd name="connsiteX69" fmla="*/ 1915886 w 4538023"/>
                <a:gd name="connsiteY69" fmla="*/ 1602400 h 1950743"/>
                <a:gd name="connsiteX70" fmla="*/ 1846217 w 4538023"/>
                <a:gd name="connsiteY70" fmla="*/ 1532732 h 1950743"/>
                <a:gd name="connsiteX71" fmla="*/ 1820091 w 4538023"/>
                <a:gd name="connsiteY71" fmla="*/ 1506606 h 1950743"/>
                <a:gd name="connsiteX72" fmla="*/ 1793966 w 4538023"/>
                <a:gd name="connsiteY72" fmla="*/ 1480480 h 1950743"/>
                <a:gd name="connsiteX73" fmla="*/ 1759131 w 4538023"/>
                <a:gd name="connsiteY73" fmla="*/ 1436937 h 1950743"/>
                <a:gd name="connsiteX74" fmla="*/ 1741714 w 4538023"/>
                <a:gd name="connsiteY74" fmla="*/ 1410812 h 1950743"/>
                <a:gd name="connsiteX75" fmla="*/ 1689463 w 4538023"/>
                <a:gd name="connsiteY75" fmla="*/ 1367269 h 1950743"/>
                <a:gd name="connsiteX76" fmla="*/ 1637211 w 4538023"/>
                <a:gd name="connsiteY76" fmla="*/ 1315017 h 1950743"/>
                <a:gd name="connsiteX77" fmla="*/ 1602377 w 4538023"/>
                <a:gd name="connsiteY77" fmla="*/ 1271475 h 1950743"/>
                <a:gd name="connsiteX78" fmla="*/ 1550126 w 4538023"/>
                <a:gd name="connsiteY78" fmla="*/ 1254057 h 1950743"/>
                <a:gd name="connsiteX79" fmla="*/ 1506583 w 4538023"/>
                <a:gd name="connsiteY79" fmla="*/ 1219223 h 1950743"/>
                <a:gd name="connsiteX80" fmla="*/ 1471749 w 4538023"/>
                <a:gd name="connsiteY80" fmla="*/ 1184389 h 1950743"/>
                <a:gd name="connsiteX81" fmla="*/ 1402080 w 4538023"/>
                <a:gd name="connsiteY81" fmla="*/ 1166972 h 1950743"/>
                <a:gd name="connsiteX82" fmla="*/ 1306286 w 4538023"/>
                <a:gd name="connsiteY82" fmla="*/ 1123429 h 1950743"/>
                <a:gd name="connsiteX83" fmla="*/ 1254034 w 4538023"/>
                <a:gd name="connsiteY83" fmla="*/ 1097303 h 1950743"/>
                <a:gd name="connsiteX84" fmla="*/ 1227909 w 4538023"/>
                <a:gd name="connsiteY84" fmla="*/ 1079886 h 1950743"/>
                <a:gd name="connsiteX85" fmla="*/ 1149531 w 4538023"/>
                <a:gd name="connsiteY85" fmla="*/ 1062469 h 1950743"/>
                <a:gd name="connsiteX86" fmla="*/ 1018903 w 4538023"/>
                <a:gd name="connsiteY86" fmla="*/ 1027635 h 1950743"/>
                <a:gd name="connsiteX87" fmla="*/ 949234 w 4538023"/>
                <a:gd name="connsiteY87" fmla="*/ 1010217 h 1950743"/>
                <a:gd name="connsiteX88" fmla="*/ 923109 w 4538023"/>
                <a:gd name="connsiteY88" fmla="*/ 992800 h 1950743"/>
                <a:gd name="connsiteX89" fmla="*/ 888274 w 4538023"/>
                <a:gd name="connsiteY89" fmla="*/ 975383 h 1950743"/>
                <a:gd name="connsiteX90" fmla="*/ 836023 w 4538023"/>
                <a:gd name="connsiteY90" fmla="*/ 957966 h 1950743"/>
                <a:gd name="connsiteX91" fmla="*/ 809897 w 4538023"/>
                <a:gd name="connsiteY91" fmla="*/ 940549 h 1950743"/>
                <a:gd name="connsiteX92" fmla="*/ 766354 w 4538023"/>
                <a:gd name="connsiteY92" fmla="*/ 923132 h 1950743"/>
                <a:gd name="connsiteX93" fmla="*/ 740229 w 4538023"/>
                <a:gd name="connsiteY93" fmla="*/ 914423 h 1950743"/>
                <a:gd name="connsiteX94" fmla="*/ 670560 w 4538023"/>
                <a:gd name="connsiteY94" fmla="*/ 879589 h 1950743"/>
                <a:gd name="connsiteX95" fmla="*/ 505097 w 4538023"/>
                <a:gd name="connsiteY95" fmla="*/ 862172 h 1950743"/>
                <a:gd name="connsiteX96" fmla="*/ 470263 w 4538023"/>
                <a:gd name="connsiteY96" fmla="*/ 844755 h 1950743"/>
                <a:gd name="connsiteX97" fmla="*/ 409303 w 4538023"/>
                <a:gd name="connsiteY97" fmla="*/ 827337 h 1950743"/>
                <a:gd name="connsiteX98" fmla="*/ 165463 w 4538023"/>
                <a:gd name="connsiteY98" fmla="*/ 792503 h 1950743"/>
                <a:gd name="connsiteX99" fmla="*/ 43543 w 4538023"/>
                <a:gd name="connsiteY99" fmla="*/ 783795 h 1950743"/>
                <a:gd name="connsiteX100" fmla="*/ 0 w 4538023"/>
                <a:gd name="connsiteY100" fmla="*/ 43566 h 195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38023" h="1950743">
                  <a:moveTo>
                    <a:pt x="0" y="43566"/>
                  </a:moveTo>
                  <a:lnTo>
                    <a:pt x="0" y="43566"/>
                  </a:lnTo>
                  <a:lnTo>
                    <a:pt x="269966" y="52275"/>
                  </a:lnTo>
                  <a:cubicBezTo>
                    <a:pt x="301993" y="53800"/>
                    <a:pt x="333808" y="58320"/>
                    <a:pt x="365760" y="60983"/>
                  </a:cubicBezTo>
                  <a:lnTo>
                    <a:pt x="478971" y="69692"/>
                  </a:lnTo>
                  <a:lnTo>
                    <a:pt x="1262743" y="60983"/>
                  </a:lnTo>
                  <a:cubicBezTo>
                    <a:pt x="1271921" y="60786"/>
                    <a:pt x="1279924" y="54339"/>
                    <a:pt x="1288869" y="52275"/>
                  </a:cubicBezTo>
                  <a:cubicBezTo>
                    <a:pt x="1545969" y="-7057"/>
                    <a:pt x="1283241" y="58033"/>
                    <a:pt x="1410789" y="26149"/>
                  </a:cubicBezTo>
                  <a:cubicBezTo>
                    <a:pt x="1419497" y="20343"/>
                    <a:pt x="1427114" y="12407"/>
                    <a:pt x="1436914" y="8732"/>
                  </a:cubicBezTo>
                  <a:cubicBezTo>
                    <a:pt x="1450773" y="3535"/>
                    <a:pt x="1465660" y="-338"/>
                    <a:pt x="1480457" y="23"/>
                  </a:cubicBezTo>
                  <a:cubicBezTo>
                    <a:pt x="1585090" y="2575"/>
                    <a:pt x="1689463" y="11634"/>
                    <a:pt x="1793966" y="17440"/>
                  </a:cubicBezTo>
                  <a:cubicBezTo>
                    <a:pt x="1802674" y="20343"/>
                    <a:pt x="1812220" y="21426"/>
                    <a:pt x="1820091" y="26149"/>
                  </a:cubicBezTo>
                  <a:cubicBezTo>
                    <a:pt x="1827132" y="30373"/>
                    <a:pt x="1829962" y="40332"/>
                    <a:pt x="1837509" y="43566"/>
                  </a:cubicBezTo>
                  <a:cubicBezTo>
                    <a:pt x="1851114" y="49397"/>
                    <a:pt x="1866537" y="49372"/>
                    <a:pt x="1881051" y="52275"/>
                  </a:cubicBezTo>
                  <a:cubicBezTo>
                    <a:pt x="1945619" y="95319"/>
                    <a:pt x="1912777" y="83004"/>
                    <a:pt x="1976846" y="95817"/>
                  </a:cubicBezTo>
                  <a:cubicBezTo>
                    <a:pt x="1982652" y="104526"/>
                    <a:pt x="1985554" y="116137"/>
                    <a:pt x="1994263" y="121943"/>
                  </a:cubicBezTo>
                  <a:cubicBezTo>
                    <a:pt x="2004221" y="128582"/>
                    <a:pt x="2017633" y="127213"/>
                    <a:pt x="2029097" y="130652"/>
                  </a:cubicBezTo>
                  <a:cubicBezTo>
                    <a:pt x="2100909" y="152196"/>
                    <a:pt x="2058188" y="143393"/>
                    <a:pt x="2116183" y="156777"/>
                  </a:cubicBezTo>
                  <a:lnTo>
                    <a:pt x="2194560" y="174195"/>
                  </a:lnTo>
                  <a:cubicBezTo>
                    <a:pt x="2209033" y="177296"/>
                    <a:pt x="2223823" y="179008"/>
                    <a:pt x="2238103" y="182903"/>
                  </a:cubicBezTo>
                  <a:cubicBezTo>
                    <a:pt x="2255815" y="187733"/>
                    <a:pt x="2273479" y="193088"/>
                    <a:pt x="2290354" y="200320"/>
                  </a:cubicBezTo>
                  <a:cubicBezTo>
                    <a:pt x="2310674" y="209029"/>
                    <a:pt x="2329953" y="220750"/>
                    <a:pt x="2351314" y="226446"/>
                  </a:cubicBezTo>
                  <a:cubicBezTo>
                    <a:pt x="2373927" y="232476"/>
                    <a:pt x="2397600" y="234181"/>
                    <a:pt x="2420983" y="235155"/>
                  </a:cubicBezTo>
                  <a:cubicBezTo>
                    <a:pt x="2537033" y="239990"/>
                    <a:pt x="2653212" y="240960"/>
                    <a:pt x="2769326" y="243863"/>
                  </a:cubicBezTo>
                  <a:cubicBezTo>
                    <a:pt x="2788865" y="246034"/>
                    <a:pt x="2873085" y="253952"/>
                    <a:pt x="2899954" y="261280"/>
                  </a:cubicBezTo>
                  <a:cubicBezTo>
                    <a:pt x="2915036" y="265393"/>
                    <a:pt x="2928983" y="272891"/>
                    <a:pt x="2943497" y="278697"/>
                  </a:cubicBezTo>
                  <a:lnTo>
                    <a:pt x="3762103" y="269989"/>
                  </a:lnTo>
                  <a:cubicBezTo>
                    <a:pt x="3771281" y="269800"/>
                    <a:pt x="3779402" y="263802"/>
                    <a:pt x="3788229" y="261280"/>
                  </a:cubicBezTo>
                  <a:cubicBezTo>
                    <a:pt x="3799737" y="257992"/>
                    <a:pt x="3811327" y="254919"/>
                    <a:pt x="3823063" y="252572"/>
                  </a:cubicBezTo>
                  <a:cubicBezTo>
                    <a:pt x="3840377" y="249109"/>
                    <a:pt x="3858077" y="247693"/>
                    <a:pt x="3875314" y="243863"/>
                  </a:cubicBezTo>
                  <a:cubicBezTo>
                    <a:pt x="3891497" y="240267"/>
                    <a:pt x="3935104" y="221441"/>
                    <a:pt x="3944983" y="217737"/>
                  </a:cubicBezTo>
                  <a:cubicBezTo>
                    <a:pt x="4053920" y="176885"/>
                    <a:pt x="3863204" y="252787"/>
                    <a:pt x="4005943" y="191612"/>
                  </a:cubicBezTo>
                  <a:cubicBezTo>
                    <a:pt x="4014381" y="187996"/>
                    <a:pt x="4023631" y="186519"/>
                    <a:pt x="4032069" y="182903"/>
                  </a:cubicBezTo>
                  <a:cubicBezTo>
                    <a:pt x="4044001" y="177789"/>
                    <a:pt x="4054748" y="170044"/>
                    <a:pt x="4066903" y="165486"/>
                  </a:cubicBezTo>
                  <a:cubicBezTo>
                    <a:pt x="4078110" y="161283"/>
                    <a:pt x="4090273" y="160216"/>
                    <a:pt x="4101737" y="156777"/>
                  </a:cubicBezTo>
                  <a:cubicBezTo>
                    <a:pt x="4187985" y="130902"/>
                    <a:pt x="4119294" y="145142"/>
                    <a:pt x="4206240" y="130652"/>
                  </a:cubicBezTo>
                  <a:cubicBezTo>
                    <a:pt x="4243088" y="118369"/>
                    <a:pt x="4288212" y="99533"/>
                    <a:pt x="4328160" y="104526"/>
                  </a:cubicBezTo>
                  <a:cubicBezTo>
                    <a:pt x="4375665" y="110464"/>
                    <a:pt x="4421051" y="127749"/>
                    <a:pt x="4467497" y="139360"/>
                  </a:cubicBezTo>
                  <a:cubicBezTo>
                    <a:pt x="4501138" y="374836"/>
                    <a:pt x="4469964" y="138538"/>
                    <a:pt x="4484914" y="714126"/>
                  </a:cubicBezTo>
                  <a:cubicBezTo>
                    <a:pt x="4489047" y="873250"/>
                    <a:pt x="4471534" y="826700"/>
                    <a:pt x="4511040" y="905715"/>
                  </a:cubicBezTo>
                  <a:cubicBezTo>
                    <a:pt x="4552419" y="1278110"/>
                    <a:pt x="4543598" y="1168061"/>
                    <a:pt x="4502331" y="1924617"/>
                  </a:cubicBezTo>
                  <a:cubicBezTo>
                    <a:pt x="4501624" y="1937580"/>
                    <a:pt x="4480091" y="1938886"/>
                    <a:pt x="4467497" y="1942035"/>
                  </a:cubicBezTo>
                  <a:cubicBezTo>
                    <a:pt x="4444792" y="1947711"/>
                    <a:pt x="4421052" y="1947840"/>
                    <a:pt x="4397829" y="1950743"/>
                  </a:cubicBezTo>
                  <a:cubicBezTo>
                    <a:pt x="4293326" y="1944937"/>
                    <a:pt x="4188947" y="1936129"/>
                    <a:pt x="4084320" y="1933326"/>
                  </a:cubicBezTo>
                  <a:cubicBezTo>
                    <a:pt x="3863763" y="1927418"/>
                    <a:pt x="3642950" y="1932885"/>
                    <a:pt x="3422469" y="1924617"/>
                  </a:cubicBezTo>
                  <a:cubicBezTo>
                    <a:pt x="3409496" y="1924131"/>
                    <a:pt x="3399567" y="1912314"/>
                    <a:pt x="3387634" y="1907200"/>
                  </a:cubicBezTo>
                  <a:cubicBezTo>
                    <a:pt x="3379197" y="1903584"/>
                    <a:pt x="3370217" y="1901395"/>
                    <a:pt x="3361509" y="1898492"/>
                  </a:cubicBezTo>
                  <a:cubicBezTo>
                    <a:pt x="3342248" y="1879231"/>
                    <a:pt x="3333507" y="1867074"/>
                    <a:pt x="3309257" y="1854949"/>
                  </a:cubicBezTo>
                  <a:cubicBezTo>
                    <a:pt x="3301046" y="1850844"/>
                    <a:pt x="3291342" y="1850345"/>
                    <a:pt x="3283131" y="1846240"/>
                  </a:cubicBezTo>
                  <a:cubicBezTo>
                    <a:pt x="3273770" y="1841559"/>
                    <a:pt x="3266570" y="1833074"/>
                    <a:pt x="3257006" y="1828823"/>
                  </a:cubicBezTo>
                  <a:cubicBezTo>
                    <a:pt x="3240229" y="1821367"/>
                    <a:pt x="3222171" y="1817212"/>
                    <a:pt x="3204754" y="1811406"/>
                  </a:cubicBezTo>
                  <a:lnTo>
                    <a:pt x="3178629" y="1802697"/>
                  </a:lnTo>
                  <a:cubicBezTo>
                    <a:pt x="3172823" y="1796891"/>
                    <a:pt x="3168043" y="1789834"/>
                    <a:pt x="3161211" y="1785280"/>
                  </a:cubicBezTo>
                  <a:cubicBezTo>
                    <a:pt x="3139686" y="1770930"/>
                    <a:pt x="3123476" y="1766896"/>
                    <a:pt x="3100251" y="1759155"/>
                  </a:cubicBezTo>
                  <a:cubicBezTo>
                    <a:pt x="2940594" y="1762058"/>
                    <a:pt x="2780757" y="1759754"/>
                    <a:pt x="2621280" y="1767863"/>
                  </a:cubicBezTo>
                  <a:cubicBezTo>
                    <a:pt x="2608315" y="1768522"/>
                    <a:pt x="2598378" y="1780166"/>
                    <a:pt x="2586446" y="1785280"/>
                  </a:cubicBezTo>
                  <a:cubicBezTo>
                    <a:pt x="2578008" y="1788896"/>
                    <a:pt x="2569226" y="1791763"/>
                    <a:pt x="2560320" y="1793989"/>
                  </a:cubicBezTo>
                  <a:cubicBezTo>
                    <a:pt x="2512407" y="1805967"/>
                    <a:pt x="2502088" y="1802947"/>
                    <a:pt x="2447109" y="1811406"/>
                  </a:cubicBezTo>
                  <a:cubicBezTo>
                    <a:pt x="2432479" y="1813657"/>
                    <a:pt x="2418080" y="1817212"/>
                    <a:pt x="2403566" y="1820115"/>
                  </a:cubicBezTo>
                  <a:lnTo>
                    <a:pt x="2351314" y="1854949"/>
                  </a:lnTo>
                  <a:cubicBezTo>
                    <a:pt x="2342606" y="1860755"/>
                    <a:pt x="2332590" y="1864966"/>
                    <a:pt x="2325189" y="1872366"/>
                  </a:cubicBezTo>
                  <a:lnTo>
                    <a:pt x="2307771" y="1889783"/>
                  </a:lnTo>
                  <a:cubicBezTo>
                    <a:pt x="2197434" y="1884267"/>
                    <a:pt x="2164528" y="1921671"/>
                    <a:pt x="2116183" y="1863657"/>
                  </a:cubicBezTo>
                  <a:cubicBezTo>
                    <a:pt x="2106891" y="1852507"/>
                    <a:pt x="2099503" y="1839843"/>
                    <a:pt x="2090057" y="1828823"/>
                  </a:cubicBezTo>
                  <a:cubicBezTo>
                    <a:pt x="2082042" y="1819472"/>
                    <a:pt x="2072640" y="1811406"/>
                    <a:pt x="2063931" y="1802697"/>
                  </a:cubicBezTo>
                  <a:cubicBezTo>
                    <a:pt x="2045809" y="1730206"/>
                    <a:pt x="2067874" y="1801872"/>
                    <a:pt x="2037806" y="1741737"/>
                  </a:cubicBezTo>
                  <a:cubicBezTo>
                    <a:pt x="2033701" y="1733527"/>
                    <a:pt x="2033202" y="1723822"/>
                    <a:pt x="2029097" y="1715612"/>
                  </a:cubicBezTo>
                  <a:cubicBezTo>
                    <a:pt x="2019948" y="1697314"/>
                    <a:pt x="2001313" y="1675617"/>
                    <a:pt x="1985554" y="1663360"/>
                  </a:cubicBezTo>
                  <a:cubicBezTo>
                    <a:pt x="1969031" y="1650509"/>
                    <a:pt x="1933303" y="1628526"/>
                    <a:pt x="1933303" y="1628526"/>
                  </a:cubicBezTo>
                  <a:cubicBezTo>
                    <a:pt x="1927497" y="1619817"/>
                    <a:pt x="1922778" y="1610277"/>
                    <a:pt x="1915886" y="1602400"/>
                  </a:cubicBezTo>
                  <a:cubicBezTo>
                    <a:pt x="1915870" y="1602382"/>
                    <a:pt x="1855517" y="1542032"/>
                    <a:pt x="1846217" y="1532732"/>
                  </a:cubicBezTo>
                  <a:lnTo>
                    <a:pt x="1820091" y="1506606"/>
                  </a:lnTo>
                  <a:lnTo>
                    <a:pt x="1793966" y="1480480"/>
                  </a:lnTo>
                  <a:cubicBezTo>
                    <a:pt x="1777011" y="1429620"/>
                    <a:pt x="1798522" y="1476328"/>
                    <a:pt x="1759131" y="1436937"/>
                  </a:cubicBezTo>
                  <a:cubicBezTo>
                    <a:pt x="1751730" y="1429536"/>
                    <a:pt x="1748414" y="1418852"/>
                    <a:pt x="1741714" y="1410812"/>
                  </a:cubicBezTo>
                  <a:cubicBezTo>
                    <a:pt x="1699166" y="1359754"/>
                    <a:pt x="1733504" y="1406416"/>
                    <a:pt x="1689463" y="1367269"/>
                  </a:cubicBezTo>
                  <a:cubicBezTo>
                    <a:pt x="1671053" y="1350905"/>
                    <a:pt x="1637211" y="1315017"/>
                    <a:pt x="1637211" y="1315017"/>
                  </a:cubicBezTo>
                  <a:cubicBezTo>
                    <a:pt x="1627768" y="1286687"/>
                    <a:pt x="1633205" y="1285177"/>
                    <a:pt x="1602377" y="1271475"/>
                  </a:cubicBezTo>
                  <a:cubicBezTo>
                    <a:pt x="1585600" y="1264018"/>
                    <a:pt x="1550126" y="1254057"/>
                    <a:pt x="1550126" y="1254057"/>
                  </a:cubicBezTo>
                  <a:cubicBezTo>
                    <a:pt x="1507686" y="1190398"/>
                    <a:pt x="1560119" y="1257463"/>
                    <a:pt x="1506583" y="1219223"/>
                  </a:cubicBezTo>
                  <a:cubicBezTo>
                    <a:pt x="1493221" y="1209679"/>
                    <a:pt x="1485111" y="1193933"/>
                    <a:pt x="1471749" y="1184389"/>
                  </a:cubicBezTo>
                  <a:cubicBezTo>
                    <a:pt x="1461333" y="1176949"/>
                    <a:pt x="1406651" y="1167886"/>
                    <a:pt x="1402080" y="1166972"/>
                  </a:cubicBezTo>
                  <a:cubicBezTo>
                    <a:pt x="1337513" y="1123926"/>
                    <a:pt x="1370355" y="1136242"/>
                    <a:pt x="1306286" y="1123429"/>
                  </a:cubicBezTo>
                  <a:cubicBezTo>
                    <a:pt x="1231408" y="1073511"/>
                    <a:pt x="1326149" y="1133361"/>
                    <a:pt x="1254034" y="1097303"/>
                  </a:cubicBezTo>
                  <a:cubicBezTo>
                    <a:pt x="1244673" y="1092622"/>
                    <a:pt x="1237270" y="1084567"/>
                    <a:pt x="1227909" y="1079886"/>
                  </a:cubicBezTo>
                  <a:cubicBezTo>
                    <a:pt x="1206468" y="1069166"/>
                    <a:pt x="1169604" y="1065814"/>
                    <a:pt x="1149531" y="1062469"/>
                  </a:cubicBezTo>
                  <a:cubicBezTo>
                    <a:pt x="1100210" y="1046027"/>
                    <a:pt x="1089802" y="1041816"/>
                    <a:pt x="1018903" y="1027635"/>
                  </a:cubicBezTo>
                  <a:cubicBezTo>
                    <a:pt x="1002340" y="1024322"/>
                    <a:pt x="967087" y="1019144"/>
                    <a:pt x="949234" y="1010217"/>
                  </a:cubicBezTo>
                  <a:cubicBezTo>
                    <a:pt x="939873" y="1005536"/>
                    <a:pt x="932196" y="997993"/>
                    <a:pt x="923109" y="992800"/>
                  </a:cubicBezTo>
                  <a:cubicBezTo>
                    <a:pt x="911837" y="986359"/>
                    <a:pt x="900328" y="980204"/>
                    <a:pt x="888274" y="975383"/>
                  </a:cubicBezTo>
                  <a:cubicBezTo>
                    <a:pt x="871228" y="968565"/>
                    <a:pt x="851299" y="968150"/>
                    <a:pt x="836023" y="957966"/>
                  </a:cubicBezTo>
                  <a:cubicBezTo>
                    <a:pt x="827314" y="952160"/>
                    <a:pt x="819259" y="945230"/>
                    <a:pt x="809897" y="940549"/>
                  </a:cubicBezTo>
                  <a:cubicBezTo>
                    <a:pt x="795915" y="933558"/>
                    <a:pt x="780991" y="928621"/>
                    <a:pt x="766354" y="923132"/>
                  </a:cubicBezTo>
                  <a:cubicBezTo>
                    <a:pt x="757759" y="919909"/>
                    <a:pt x="748439" y="918528"/>
                    <a:pt x="740229" y="914423"/>
                  </a:cubicBezTo>
                  <a:cubicBezTo>
                    <a:pt x="682101" y="885358"/>
                    <a:pt x="716385" y="892682"/>
                    <a:pt x="670560" y="879589"/>
                  </a:cubicBezTo>
                  <a:cubicBezTo>
                    <a:pt x="605966" y="861134"/>
                    <a:pt x="601814" y="868619"/>
                    <a:pt x="505097" y="862172"/>
                  </a:cubicBezTo>
                  <a:cubicBezTo>
                    <a:pt x="493486" y="856366"/>
                    <a:pt x="482195" y="849869"/>
                    <a:pt x="470263" y="844755"/>
                  </a:cubicBezTo>
                  <a:cubicBezTo>
                    <a:pt x="455032" y="838227"/>
                    <a:pt x="424033" y="830494"/>
                    <a:pt x="409303" y="827337"/>
                  </a:cubicBezTo>
                  <a:cubicBezTo>
                    <a:pt x="251824" y="793591"/>
                    <a:pt x="385099" y="823878"/>
                    <a:pt x="165463" y="792503"/>
                  </a:cubicBezTo>
                  <a:cubicBezTo>
                    <a:pt x="84387" y="780922"/>
                    <a:pt x="125029" y="783795"/>
                    <a:pt x="43543" y="783795"/>
                  </a:cubicBezTo>
                  <a:lnTo>
                    <a:pt x="0" y="4356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21920" y="1988840"/>
            <a:ext cx="7393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7 km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10-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150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km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0583" y="2066236"/>
            <a:ext cx="10534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30-70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km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50-350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km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1143" y="166612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Oceans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1536" y="1433693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Conts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1136" y="1866181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CRUST</a:t>
            </a:r>
            <a:endParaRPr lang="en-U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9018" y="2613469"/>
            <a:ext cx="2600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Lithospheric mantle</a:t>
            </a:r>
          </a:p>
          <a:p>
            <a:pPr algn="ctr"/>
            <a:r>
              <a:rPr lang="en-US" sz="2000" b="1" dirty="0" smtClean="0">
                <a:latin typeface="Comic Sans MS" panose="030F0702030302020204" pitchFamily="66" charset="0"/>
              </a:rPr>
              <a:t>(</a:t>
            </a:r>
            <a:r>
              <a:rPr lang="en-US" sz="2000" b="1" u="sng" dirty="0" smtClean="0">
                <a:latin typeface="Comic Sans MS" panose="030F0702030302020204" pitchFamily="66" charset="0"/>
              </a:rPr>
              <a:t>conductive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7385" y="4165254"/>
            <a:ext cx="2342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Upper mantle</a:t>
            </a:r>
          </a:p>
          <a:p>
            <a:r>
              <a:rPr lang="en-US" sz="2000" b="1" dirty="0" smtClean="0">
                <a:latin typeface="Comic Sans MS" panose="030F0702030302020204" pitchFamily="66" charset="0"/>
              </a:rPr>
              <a:t>(+Asthenosphere)</a:t>
            </a:r>
          </a:p>
          <a:p>
            <a:r>
              <a:rPr lang="en-US" sz="2000" b="1" dirty="0" smtClean="0">
                <a:latin typeface="Comic Sans MS" panose="030F0702030302020204" pitchFamily="66" charset="0"/>
              </a:rPr>
              <a:t>(</a:t>
            </a:r>
            <a:r>
              <a:rPr lang="en-US" sz="2000" b="1" u="sng" dirty="0" smtClean="0">
                <a:latin typeface="Comic Sans MS" panose="030F0702030302020204" pitchFamily="66" charset="0"/>
              </a:rPr>
              <a:t>convective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AutoShape 27"/>
          <p:cNvSpPr>
            <a:spLocks/>
          </p:cNvSpPr>
          <p:nvPr/>
        </p:nvSpPr>
        <p:spPr bwMode="auto">
          <a:xfrm flipH="1">
            <a:off x="6754643" y="2039419"/>
            <a:ext cx="541578" cy="2005948"/>
          </a:xfrm>
          <a:prstGeom prst="leftBrace">
            <a:avLst>
              <a:gd name="adj1" fmla="val 33333"/>
              <a:gd name="adj2" fmla="val 47938"/>
            </a:avLst>
          </a:prstGeom>
          <a:noFill/>
          <a:ln w="3810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AutoShape 27"/>
          <p:cNvSpPr>
            <a:spLocks/>
          </p:cNvSpPr>
          <p:nvPr/>
        </p:nvSpPr>
        <p:spPr bwMode="auto">
          <a:xfrm>
            <a:off x="1413822" y="2365523"/>
            <a:ext cx="565890" cy="2953844"/>
          </a:xfrm>
          <a:prstGeom prst="leftBrace">
            <a:avLst>
              <a:gd name="adj1" fmla="val 33333"/>
              <a:gd name="adj2" fmla="val 47938"/>
            </a:avLst>
          </a:prstGeom>
          <a:noFill/>
          <a:ln w="38100">
            <a:solidFill>
              <a:srgbClr val="FD7BE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402715" y="2459580"/>
            <a:ext cx="1633781" cy="1015663"/>
          </a:xfrm>
          <a:prstGeom prst="rect">
            <a:avLst/>
          </a:prstGeom>
          <a:gradFill>
            <a:gsLst>
              <a:gs pos="0">
                <a:srgbClr val="AF7A4F"/>
              </a:gs>
              <a:gs pos="100000">
                <a:srgbClr val="92D050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Lithosphere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(conduction 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dominates)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848" y="2949710"/>
            <a:ext cx="1128492" cy="1938992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D7BEE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Upper Mantle</a:t>
            </a:r>
          </a:p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(~ the same compo-</a:t>
            </a:r>
            <a:r>
              <a:rPr lang="en-US" sz="2000" dirty="0" err="1" smtClean="0">
                <a:latin typeface="Comic Sans MS" panose="030F0702030302020204" pitchFamily="66" charset="0"/>
              </a:rPr>
              <a:t>sition</a:t>
            </a:r>
            <a:r>
              <a:rPr lang="en-US" sz="2000" dirty="0" smtClean="0">
                <a:latin typeface="Comic Sans MS" panose="030F0702030302020204" pitchFamily="66" charset="0"/>
              </a:rPr>
              <a:t>)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883882" y="2007462"/>
            <a:ext cx="17061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68363" y="4147616"/>
            <a:ext cx="794392" cy="1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252536" y="5572121"/>
            <a:ext cx="9500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 (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lithosphere-asthenosphere boundary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):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00050">
              <a:defRPr/>
            </a:pP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Cannot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be deeper than the top of the transition zone (410 km) </a:t>
            </a:r>
          </a:p>
          <a:p>
            <a:pPr marL="400050">
              <a:defRPr/>
            </a:pP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Depth extent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– debated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(~10 km to ~350 km, depends on tectonic setting)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2132" y="376481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LAB</a:t>
            </a:r>
            <a:endParaRPr lang="en-US" sz="2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38345" y="2266291"/>
            <a:ext cx="17061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269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63550" y="204788"/>
            <a:ext cx="8229600" cy="850900"/>
          </a:xfrm>
        </p:spPr>
        <p:txBody>
          <a:bodyPr/>
          <a:lstStyle/>
          <a:p>
            <a:r>
              <a:rPr lang="en-US" altLang="en-US" dirty="0" smtClean="0"/>
              <a:t>Role of the lithosphere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9B074-B211-4FE6-A2B9-5269C5097344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1344613"/>
            <a:ext cx="8784976" cy="1000125"/>
          </a:xfrm>
          <a:prstGeom prst="rect">
            <a:avLst/>
          </a:prstGeom>
        </p:spPr>
        <p:txBody>
          <a:bodyPr/>
          <a:lstStyle/>
          <a:p>
            <a:pPr marL="514350" indent="-514350">
              <a:buAutoNum type="arabicParenR"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Lithosphere plates </a:t>
            </a:r>
          </a:p>
          <a:p>
            <a:pPr algn="ctr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take </a:t>
            </a: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part in plate tectonics processes</a:t>
            </a:r>
          </a:p>
          <a:p>
            <a:pPr algn="ctr">
              <a:defRPr/>
            </a:pPr>
            <a:endParaRPr lang="en-US" sz="32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Makes </a:t>
            </a:r>
          </a:p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Mechanical boundary layer (</a:t>
            </a:r>
            <a:r>
              <a:rPr lang="en-US" sz="3200" kern="0" dirty="0" err="1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MBL</a:t>
            </a: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) </a:t>
            </a:r>
          </a:p>
          <a:p>
            <a:pPr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on the top of the convecting mantle</a:t>
            </a:r>
          </a:p>
          <a:p>
            <a:pPr algn="ctr">
              <a:defRPr/>
            </a:pPr>
            <a:endParaRPr lang="en-US" sz="32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b="22499"/>
          <a:stretch/>
        </p:blipFill>
        <p:spPr bwMode="auto">
          <a:xfrm>
            <a:off x="2771800" y="4958334"/>
            <a:ext cx="3852428" cy="18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63550" y="204788"/>
            <a:ext cx="8229600" cy="850900"/>
          </a:xfrm>
        </p:spPr>
        <p:txBody>
          <a:bodyPr/>
          <a:lstStyle/>
          <a:p>
            <a:r>
              <a:rPr lang="en-US" altLang="en-US" dirty="0" smtClean="0"/>
              <a:t>Role of the lithosphere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55FE2-3352-4A76-86E2-E30ABDA0CD3E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32" y="1268760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2) Lithosphere </a:t>
            </a: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= has conductive heat transfer</a:t>
            </a:r>
          </a:p>
          <a:p>
            <a:pPr algn="ctr"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(by </a:t>
            </a:r>
            <a:r>
              <a:rPr lang="en-US" sz="24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definition, with local advection)</a:t>
            </a:r>
            <a:endParaRPr lang="en-US" sz="24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endParaRPr lang="en-US" sz="24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Makes </a:t>
            </a:r>
            <a:endParaRPr lang="en-US" sz="32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Thermal boundary layer (TBL) </a:t>
            </a:r>
          </a:p>
          <a:p>
            <a:pPr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on the top of the convecting mantle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2" y="4077072"/>
            <a:ext cx="7095212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Simple in oceans – TBL thickness ~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sqrt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(age) as any TBL,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Complex in continents due to additional heat source -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HPE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b="22499"/>
          <a:stretch/>
        </p:blipFill>
        <p:spPr bwMode="auto">
          <a:xfrm>
            <a:off x="2771800" y="4953989"/>
            <a:ext cx="3852428" cy="18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63550" y="204788"/>
            <a:ext cx="8229600" cy="850900"/>
          </a:xfrm>
        </p:spPr>
        <p:txBody>
          <a:bodyPr/>
          <a:lstStyle/>
          <a:p>
            <a:r>
              <a:rPr lang="en-US" altLang="en-US" dirty="0" smtClean="0"/>
              <a:t>Role of the lithosphere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5A3CDB-6F7C-4B6C-9F7F-48C9C84DF7E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50" y="1268760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3) </a:t>
            </a: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Lithosphere = residue of mantle melting </a:t>
            </a:r>
          </a:p>
          <a:p>
            <a:pPr algn="ctr">
              <a:defRPr/>
            </a:pPr>
            <a:endParaRPr lang="en-US" sz="32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Makes </a:t>
            </a:r>
            <a:endParaRPr lang="en-US" sz="32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Chemical boundary layer (CBL) </a:t>
            </a:r>
          </a:p>
          <a:p>
            <a:pPr algn="ctr">
              <a:defRPr/>
            </a:pPr>
            <a:r>
              <a:rPr lang="en-US" sz="32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on the top of the convecting mantle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2400" u="sng" kern="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Particularly </a:t>
            </a:r>
            <a:r>
              <a:rPr lang="en-US" sz="2400" u="sng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important for continents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b="22499"/>
          <a:stretch/>
        </p:blipFill>
        <p:spPr bwMode="auto">
          <a:xfrm>
            <a:off x="2771800" y="4973521"/>
            <a:ext cx="3852428" cy="18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76" y="1052736"/>
            <a:ext cx="8229600" cy="1000132"/>
          </a:xfrm>
        </p:spPr>
        <p:txBody>
          <a:bodyPr/>
          <a:lstStyle/>
          <a:p>
            <a:r>
              <a:rPr lang="en-US" dirty="0" smtClean="0"/>
              <a:t>Lithosphere </a:t>
            </a:r>
            <a:br>
              <a:rPr lang="en-US" dirty="0" smtClean="0"/>
            </a:br>
            <a:r>
              <a:rPr lang="en-US" dirty="0" smtClean="0"/>
              <a:t>as thermal boundary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D8025-8FB1-4B1D-80D4-897AFA91C7C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667000"/>
            <a:ext cx="42100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CF145-0744-4F21-A560-9DF7B94A1934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0146" y="260648"/>
            <a:ext cx="851148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 structure of the lithosphere: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146" y="1139835"/>
            <a:ext cx="86761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4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From surface heat flow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Problem: only near-surface data with uneven coverage;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Can be complemented by geochemical data;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ssumptions based on observation-based correlations are used to narrow the parameter-space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By </a:t>
            </a:r>
            <a:r>
              <a:rPr lang="en-US" sz="24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converting velocity anomalies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temperature anomalies;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Problem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velocity anomalies are caused by a large spectrum of factors, and are poorly correlated in the upper mantle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From P-T equilibrium of mineral phases of mantle rocks brought to the surface by magmas </a:t>
            </a:r>
            <a:r>
              <a:rPr lang="en-US" sz="24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(xenolith geotherms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Problem: P-T crucially depend on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geothermobarometer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choice;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Spatially restricted - “Nature’s” sampling</a:t>
            </a:r>
          </a:p>
          <a:p>
            <a:pPr marL="514350" indent="-514350">
              <a:buFont typeface="+mj-lt"/>
              <a:buAutoNum type="arabicParenR"/>
            </a:pP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5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86313" y="1143000"/>
            <a:ext cx="4357687" cy="3586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2400" u="sng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Origin of seismic anomalies in the mantle:</a:t>
            </a:r>
            <a:endParaRPr lang="da-DK" sz="3200" u="sng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endParaRPr lang="da-DK" sz="11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         </a:t>
            </a: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Thermal</a:t>
            </a:r>
          </a:p>
          <a:p>
            <a:pPr>
              <a:defRPr/>
            </a:pPr>
            <a:endParaRPr lang="da-DK" sz="2400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    </a:t>
            </a:r>
            <a:r>
              <a:rPr lang="da-DK" sz="2400" u="sng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Non-thermal</a:t>
            </a:r>
            <a:endParaRPr lang="ru-RU" sz="2400" u="sng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406" y="1500174"/>
            <a:ext cx="4071966" cy="3286148"/>
            <a:chOff x="612" y="2387"/>
            <a:chExt cx="1724" cy="1587"/>
          </a:xfrm>
          <a:solidFill>
            <a:schemeClr val="bg1"/>
          </a:solidFill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612" y="2387"/>
              <a:ext cx="1724" cy="1587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pic>
          <p:nvPicPr>
            <p:cNvPr id="5" name="Picture 4" descr="Vs(T)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432"/>
              <a:ext cx="1510" cy="1540"/>
            </a:xfrm>
            <a:prstGeom prst="rect">
              <a:avLst/>
            </a:prstGeom>
            <a:grpFill/>
            <a:ln/>
            <a:effectLst/>
          </p:spPr>
        </p:pic>
      </p:grp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714375" y="6072188"/>
            <a:ext cx="2617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Arial" panose="020B0604020202020204" pitchFamily="34" charset="0"/>
              </a:rPr>
              <a:t>Artemieva et al., GJI, 2004</a:t>
            </a:r>
          </a:p>
        </p:txBody>
      </p:sp>
      <p:sp>
        <p:nvSpPr>
          <p:cNvPr id="104453" name="Text Box 9"/>
          <p:cNvSpPr txBox="1">
            <a:spLocks noChangeArrowheads="1"/>
          </p:cNvSpPr>
          <p:nvPr/>
        </p:nvSpPr>
        <p:spPr bwMode="auto">
          <a:xfrm>
            <a:off x="357188" y="5000625"/>
            <a:ext cx="2568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Black – all continents;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red – stable </a:t>
            </a:r>
            <a:r>
              <a:rPr lang="en-US" altLang="en-US" sz="1800" dirty="0" err="1"/>
              <a:t>conts</a:t>
            </a:r>
            <a:r>
              <a:rPr lang="en-US" altLang="en-US" sz="1800" dirty="0"/>
              <a:t>.</a:t>
            </a:r>
          </a:p>
        </p:txBody>
      </p:sp>
      <p:sp>
        <p:nvSpPr>
          <p:cNvPr id="104454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0" y="6357938"/>
            <a:ext cx="500063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C8EBC6-ED7E-451E-97E0-936A2C2D0B01}" type="slidenum">
              <a:rPr lang="ru-RU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43063" y="142875"/>
            <a:ext cx="6143625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Seismic and thermal anomalies are not well-correlated globally</a:t>
            </a:r>
            <a:endParaRPr lang="en-US" sz="2400" kern="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4456" name="Picture 8" descr="Ritsema02-S20RTS-285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71750"/>
            <a:ext cx="18573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286500" y="2786063"/>
            <a:ext cx="28575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104458" name="Group 10"/>
          <p:cNvGrpSpPr>
            <a:grpSpLocks/>
          </p:cNvGrpSpPr>
          <p:nvPr/>
        </p:nvGrpSpPr>
        <p:grpSpPr bwMode="auto">
          <a:xfrm>
            <a:off x="6408738" y="3571875"/>
            <a:ext cx="2449512" cy="227013"/>
            <a:chOff x="1746" y="2840"/>
            <a:chExt cx="1875" cy="244"/>
          </a:xfrm>
        </p:grpSpPr>
        <p:sp>
          <p:nvSpPr>
            <p:cNvPr id="104463" name="Rectangle 11"/>
            <p:cNvSpPr>
              <a:spLocks noChangeArrowheads="1"/>
            </p:cNvSpPr>
            <p:nvPr/>
          </p:nvSpPr>
          <p:spPr bwMode="auto">
            <a:xfrm>
              <a:off x="1746" y="2886"/>
              <a:ext cx="409" cy="181"/>
            </a:xfrm>
            <a:prstGeom prst="rect">
              <a:avLst/>
            </a:prstGeom>
            <a:solidFill>
              <a:srgbClr val="FF3300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64" name="Rectangle 12"/>
            <p:cNvSpPr>
              <a:spLocks noChangeArrowheads="1"/>
            </p:cNvSpPr>
            <p:nvPr/>
          </p:nvSpPr>
          <p:spPr bwMode="auto">
            <a:xfrm>
              <a:off x="2789" y="2886"/>
              <a:ext cx="409" cy="181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65" name="Text Box 13"/>
            <p:cNvSpPr txBox="1">
              <a:spLocks noChangeArrowheads="1"/>
            </p:cNvSpPr>
            <p:nvPr/>
          </p:nvSpPr>
          <p:spPr bwMode="auto">
            <a:xfrm>
              <a:off x="2200" y="2840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Hot</a:t>
              </a:r>
            </a:p>
          </p:txBody>
        </p:sp>
        <p:sp>
          <p:nvSpPr>
            <p:cNvPr id="104466" name="Text Box 14"/>
            <p:cNvSpPr txBox="1">
              <a:spLocks noChangeArrowheads="1"/>
            </p:cNvSpPr>
            <p:nvPr/>
          </p:nvSpPr>
          <p:spPr bwMode="auto">
            <a:xfrm>
              <a:off x="3185" y="2853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Cold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572250" y="2643188"/>
            <a:ext cx="2214563" cy="15001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643688" y="2571750"/>
            <a:ext cx="1881187" cy="142875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1" name="Text Box 9"/>
          <p:cNvSpPr txBox="1">
            <a:spLocks noChangeArrowheads="1"/>
          </p:cNvSpPr>
          <p:nvPr/>
        </p:nvSpPr>
        <p:spPr bwMode="auto">
          <a:xfrm>
            <a:off x="6286500" y="2857500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Interpretations of V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anomalies in terms of T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5359400" y="4705350"/>
            <a:ext cx="3286125" cy="2143125"/>
          </a:xfrm>
          <a:prstGeom prst="rect">
            <a:avLst/>
          </a:prstGeom>
        </p:spPr>
        <p:txBody>
          <a:bodyPr/>
          <a:lstStyle/>
          <a:p>
            <a:pPr indent="457200">
              <a:buFont typeface="Arial" pitchFamily="34" charset="0"/>
              <a:buChar char="•"/>
              <a:defRPr/>
            </a:pPr>
            <a:r>
              <a:rPr lang="en-US" sz="2400" u="sng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Composition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Melts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Fluids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Anisotropy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Grain size var.</a:t>
            </a:r>
          </a:p>
          <a:p>
            <a:pPr indent="457200">
              <a:buFont typeface="Arial" pitchFamily="34" charset="0"/>
              <a:buChar char="•"/>
              <a:defRPr/>
            </a:pPr>
            <a:endParaRPr lang="en-US" sz="28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15616" y="1844824"/>
            <a:ext cx="1584176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95026" y="148803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cratons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86313" y="1143000"/>
            <a:ext cx="4357687" cy="3586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2400" u="sng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Origin of seismic anomalies in the mantle:</a:t>
            </a:r>
            <a:endParaRPr lang="da-DK" sz="3200" u="sng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endParaRPr lang="da-DK" sz="11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         </a:t>
            </a: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Thermal</a:t>
            </a:r>
          </a:p>
          <a:p>
            <a:pPr>
              <a:defRPr/>
            </a:pPr>
            <a:endParaRPr lang="da-DK" sz="2400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</a:t>
            </a:r>
          </a:p>
          <a:p>
            <a:pPr>
              <a:defRPr/>
            </a:pPr>
            <a:r>
              <a:rPr lang="da-DK" sz="24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    </a:t>
            </a:r>
            <a:r>
              <a:rPr lang="da-DK" sz="2400" u="sng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Non-thermal</a:t>
            </a:r>
            <a:endParaRPr lang="ru-RU" sz="2400" u="sng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406" y="1500174"/>
            <a:ext cx="4071966" cy="3286148"/>
            <a:chOff x="612" y="2387"/>
            <a:chExt cx="1724" cy="1587"/>
          </a:xfrm>
          <a:solidFill>
            <a:schemeClr val="bg1"/>
          </a:solidFill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612" y="2387"/>
              <a:ext cx="1724" cy="1587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pic>
          <p:nvPicPr>
            <p:cNvPr id="5" name="Picture 4" descr="Vs(T)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432"/>
              <a:ext cx="1510" cy="1540"/>
            </a:xfrm>
            <a:prstGeom prst="rect">
              <a:avLst/>
            </a:prstGeom>
            <a:grpFill/>
            <a:ln/>
            <a:effectLst/>
          </p:spPr>
        </p:pic>
      </p:grp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714375" y="6072188"/>
            <a:ext cx="2617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Arial" panose="020B0604020202020204" pitchFamily="34" charset="0"/>
              </a:rPr>
              <a:t>Artemieva et al., GJI, 2004</a:t>
            </a:r>
          </a:p>
        </p:txBody>
      </p:sp>
      <p:sp>
        <p:nvSpPr>
          <p:cNvPr id="104453" name="Text Box 9"/>
          <p:cNvSpPr txBox="1">
            <a:spLocks noChangeArrowheads="1"/>
          </p:cNvSpPr>
          <p:nvPr/>
        </p:nvSpPr>
        <p:spPr bwMode="auto">
          <a:xfrm>
            <a:off x="357188" y="5000625"/>
            <a:ext cx="2568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Black – all continents;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red – stable </a:t>
            </a:r>
            <a:r>
              <a:rPr lang="en-US" altLang="en-US" sz="1800" dirty="0" err="1"/>
              <a:t>conts</a:t>
            </a:r>
            <a:r>
              <a:rPr lang="en-US" altLang="en-US" sz="1800" dirty="0"/>
              <a:t>.</a:t>
            </a:r>
          </a:p>
        </p:txBody>
      </p:sp>
      <p:sp>
        <p:nvSpPr>
          <p:cNvPr id="104454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0" y="6357938"/>
            <a:ext cx="500063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C8EBC6-ED7E-451E-97E0-936A2C2D0B01}" type="slidenum">
              <a:rPr lang="ru-RU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43063" y="142875"/>
            <a:ext cx="6143625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Seismic and thermal anomalies are not well-correlated globally</a:t>
            </a:r>
            <a:endParaRPr lang="en-US" sz="2400" kern="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4456" name="Picture 8" descr="Ritsema02-S20RTS-285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71750"/>
            <a:ext cx="18573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286500" y="2786063"/>
            <a:ext cx="28575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104458" name="Group 10"/>
          <p:cNvGrpSpPr>
            <a:grpSpLocks/>
          </p:cNvGrpSpPr>
          <p:nvPr/>
        </p:nvGrpSpPr>
        <p:grpSpPr bwMode="auto">
          <a:xfrm>
            <a:off x="6408738" y="3571875"/>
            <a:ext cx="2449512" cy="227013"/>
            <a:chOff x="1746" y="2840"/>
            <a:chExt cx="1875" cy="244"/>
          </a:xfrm>
        </p:grpSpPr>
        <p:sp>
          <p:nvSpPr>
            <p:cNvPr id="104463" name="Rectangle 11"/>
            <p:cNvSpPr>
              <a:spLocks noChangeArrowheads="1"/>
            </p:cNvSpPr>
            <p:nvPr/>
          </p:nvSpPr>
          <p:spPr bwMode="auto">
            <a:xfrm>
              <a:off x="1746" y="2886"/>
              <a:ext cx="409" cy="181"/>
            </a:xfrm>
            <a:prstGeom prst="rect">
              <a:avLst/>
            </a:prstGeom>
            <a:solidFill>
              <a:srgbClr val="FF3300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64" name="Rectangle 12"/>
            <p:cNvSpPr>
              <a:spLocks noChangeArrowheads="1"/>
            </p:cNvSpPr>
            <p:nvPr/>
          </p:nvSpPr>
          <p:spPr bwMode="auto">
            <a:xfrm>
              <a:off x="2789" y="2886"/>
              <a:ext cx="409" cy="181"/>
            </a:xfrm>
            <a:prstGeom prst="rect">
              <a:avLst/>
            </a:prstGeom>
            <a:solidFill>
              <a:srgbClr val="0000FF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65" name="Text Box 13"/>
            <p:cNvSpPr txBox="1">
              <a:spLocks noChangeArrowheads="1"/>
            </p:cNvSpPr>
            <p:nvPr/>
          </p:nvSpPr>
          <p:spPr bwMode="auto">
            <a:xfrm>
              <a:off x="2200" y="2840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Hot</a:t>
              </a:r>
            </a:p>
          </p:txBody>
        </p:sp>
        <p:sp>
          <p:nvSpPr>
            <p:cNvPr id="104466" name="Text Box 14"/>
            <p:cNvSpPr txBox="1">
              <a:spLocks noChangeArrowheads="1"/>
            </p:cNvSpPr>
            <p:nvPr/>
          </p:nvSpPr>
          <p:spPr bwMode="auto">
            <a:xfrm>
              <a:off x="3185" y="2853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Cold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572250" y="2643188"/>
            <a:ext cx="2214563" cy="15001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643688" y="2571750"/>
            <a:ext cx="1881187" cy="142875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1" name="Text Box 9"/>
          <p:cNvSpPr txBox="1">
            <a:spLocks noChangeArrowheads="1"/>
          </p:cNvSpPr>
          <p:nvPr/>
        </p:nvSpPr>
        <p:spPr bwMode="auto">
          <a:xfrm>
            <a:off x="6286500" y="2857500"/>
            <a:ext cx="285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Interpretations of V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anomalies in terms of T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5359400" y="4705350"/>
            <a:ext cx="3286125" cy="2143125"/>
          </a:xfrm>
          <a:prstGeom prst="rect">
            <a:avLst/>
          </a:prstGeom>
        </p:spPr>
        <p:txBody>
          <a:bodyPr/>
          <a:lstStyle/>
          <a:p>
            <a:pPr indent="457200">
              <a:buFont typeface="Arial" pitchFamily="34" charset="0"/>
              <a:buChar char="•"/>
              <a:defRPr/>
            </a:pPr>
            <a:r>
              <a:rPr lang="en-US" sz="2400" u="sng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Composition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Melts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Fluids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Anisotropy</a:t>
            </a:r>
          </a:p>
          <a:p>
            <a:pPr indent="457200"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Grain size var.</a:t>
            </a:r>
          </a:p>
          <a:p>
            <a:pPr indent="457200">
              <a:buFont typeface="Arial" pitchFamily="34" charset="0"/>
              <a:buChar char="•"/>
              <a:defRPr/>
            </a:pPr>
            <a:endParaRPr lang="en-US" sz="28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15616" y="1844824"/>
            <a:ext cx="1584176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95026" y="148803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cratons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0426" y="2374063"/>
            <a:ext cx="7884368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Cannot be used to calculate mantle temperatures from seismic tomography:</a:t>
            </a:r>
          </a:p>
          <a:p>
            <a:pPr algn="ctr"/>
            <a:endParaRPr lang="en-US" sz="28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Requires too many assumptions on composition, melts, fluids, anisotropy </a:t>
            </a:r>
            <a:r>
              <a:rPr lang="en-US" sz="2800" dirty="0" err="1" smtClean="0">
                <a:solidFill>
                  <a:schemeClr val="bg1"/>
                </a:solidFill>
                <a:latin typeface="+mn-lt"/>
              </a:rPr>
              <a:t>etc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3660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5455366" y="1549589"/>
            <a:ext cx="35826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red colors – high values, </a:t>
            </a:r>
            <a:endParaRPr lang="en-US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blue </a:t>
            </a:r>
            <a:r>
              <a:rPr lang="en-US" altLang="en-US" sz="2000" dirty="0"/>
              <a:t>colors – low values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18498" y="292684"/>
            <a:ext cx="3715966" cy="10715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Global </a:t>
            </a:r>
          </a:p>
          <a:p>
            <a:pPr>
              <a:defRPr/>
            </a:pPr>
            <a:r>
              <a:rPr lang="en-US" kern="0" dirty="0" smtClean="0"/>
              <a:t>heat flow</a:t>
            </a:r>
          </a:p>
        </p:txBody>
      </p:sp>
      <p:pic>
        <p:nvPicPr>
          <p:cNvPr id="8090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9" y="563601"/>
            <a:ext cx="4516219" cy="283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2"/>
          <p:cNvSpPr txBox="1">
            <a:spLocks noChangeArrowheads="1"/>
          </p:cNvSpPr>
          <p:nvPr/>
        </p:nvSpPr>
        <p:spPr bwMode="auto">
          <a:xfrm>
            <a:off x="5406857" y="6237312"/>
            <a:ext cx="3583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</a:rPr>
              <a:t>Artemieva, Thybo, Shulgin, 2015, </a:t>
            </a:r>
            <a:r>
              <a:rPr lang="en-US" altLang="en-US" sz="1600" i="1" dirty="0" smtClean="0">
                <a:latin typeface="Arial" panose="020B0604020202020204" pitchFamily="34" charset="0"/>
              </a:rPr>
              <a:t>GR</a:t>
            </a:r>
            <a:endParaRPr lang="en-US" altLang="en-US" sz="1600" i="1" dirty="0">
              <a:latin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" y="3583161"/>
            <a:ext cx="5394740" cy="320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80112" y="4352376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Density of </a:t>
            </a:r>
          </a:p>
          <a:p>
            <a:pPr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data </a:t>
            </a:r>
            <a:r>
              <a:rPr lang="en-US" sz="2400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coverage </a:t>
            </a:r>
            <a:endParaRPr lang="en-US" sz="2400" kern="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6" y="260648"/>
            <a:ext cx="5336802" cy="3268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0506" y="2321585"/>
            <a:ext cx="3425526" cy="132343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Cannot be used as reported.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Requires paleoclimate corrections, up to 30-40%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CF145-0744-4F21-A560-9DF7B94A1934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2730"/>
            <a:ext cx="8500429" cy="64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1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0CF145-0744-4F21-A560-9DF7B94A1934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2730"/>
            <a:ext cx="8500429" cy="6404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426" y="2374063"/>
            <a:ext cx="7884368" cy="310854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Surface heat flow will probably tell nothing about the PRESENT thermal regime of the lithosphere around JUNO</a:t>
            </a:r>
          </a:p>
          <a:p>
            <a:pPr algn="ctr"/>
            <a:endParaRPr lang="en-US" sz="28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Thermal anomaly related to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the Phanerozoic subduction may be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far too young to reach the surface yet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6005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51" y="116632"/>
            <a:ext cx="8229600" cy="778098"/>
          </a:xfrm>
        </p:spPr>
        <p:txBody>
          <a:bodyPr/>
          <a:lstStyle/>
          <a:p>
            <a:r>
              <a:rPr lang="en-US" dirty="0" smtClean="0"/>
              <a:t>Major points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1051" y="1018684"/>
            <a:ext cx="83167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1. Secular thermal evolution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2. Crustal structure: how well do we know?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3. Lithosphere as thermal boundary layer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. Lithosphere as chemical boundary layer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4725144"/>
            <a:ext cx="6739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Examples: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Global;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East European craton,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West Siberia and Siberian craton,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cratons of southern Africa,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North China craton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455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778"/>
          <a:stretch/>
        </p:blipFill>
        <p:spPr>
          <a:xfrm>
            <a:off x="394606" y="1481762"/>
            <a:ext cx="2448272" cy="369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919" t="16967" b="11177"/>
          <a:stretch/>
        </p:blipFill>
        <p:spPr>
          <a:xfrm>
            <a:off x="1641702" y="3880571"/>
            <a:ext cx="1299523" cy="2026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408" r="13500" b="11381"/>
          <a:stretch/>
        </p:blipFill>
        <p:spPr>
          <a:xfrm>
            <a:off x="3263085" y="1534956"/>
            <a:ext cx="2402229" cy="3798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9014" t="15438"/>
          <a:stretch/>
        </p:blipFill>
        <p:spPr>
          <a:xfrm>
            <a:off x="4491973" y="3844988"/>
            <a:ext cx="1215162" cy="2097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611" y="1534955"/>
            <a:ext cx="2506514" cy="3642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9721" t="16839"/>
          <a:stretch/>
        </p:blipFill>
        <p:spPr>
          <a:xfrm>
            <a:off x="7476615" y="3701425"/>
            <a:ext cx="1234480" cy="224074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18535" y="1482718"/>
            <a:ext cx="8229600" cy="619381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kern="0" dirty="0" smtClean="0"/>
              <a:t>Near-surface</a:t>
            </a:r>
            <a:r>
              <a:rPr lang="en-US" sz="2800" kern="0" dirty="0" smtClean="0"/>
              <a:t> </a:t>
            </a:r>
            <a:r>
              <a:rPr lang="en-US" sz="2800" kern="0" dirty="0" err="1" smtClean="0"/>
              <a:t>HPE</a:t>
            </a:r>
            <a:r>
              <a:rPr lang="en-US" sz="2800" kern="0" dirty="0" smtClean="0"/>
              <a:t> in granites, southern China</a:t>
            </a:r>
            <a:endParaRPr lang="en-US" sz="2800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2240466" y="597036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Artemieva et al., 2017, Earth Science Reviews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GRANITE2017</a:t>
            </a:r>
            <a:r>
              <a:rPr lang="en-US" dirty="0" smtClean="0">
                <a:solidFill>
                  <a:schemeClr val="bg1"/>
                </a:solidFill>
              </a:rPr>
              <a:t>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440" y="291158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Surface heat flow can be used in stable regions (cratons) to calculate lithospheric geotherms, if heat production is known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890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89106" y="958142"/>
            <a:ext cx="799288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Commonly is assumed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decrease </a:t>
            </a:r>
            <a:r>
              <a:rPr lang="en-US" sz="2400" dirty="0">
                <a:latin typeface="+mn-lt"/>
              </a:rPr>
              <a:t>with depth</a:t>
            </a:r>
            <a:r>
              <a:rPr lang="en-US" sz="2400" dirty="0" smtClean="0">
                <a:latin typeface="+mn-lt"/>
              </a:rPr>
              <a:t>;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~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exp(-z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) </a:t>
            </a:r>
            <a:r>
              <a:rPr lang="en-US" sz="2400" dirty="0" smtClean="0">
                <a:latin typeface="+mn-lt"/>
              </a:rPr>
              <a:t>is the most </a:t>
            </a: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convenient </a:t>
            </a:r>
            <a:r>
              <a:rPr lang="en-US" sz="2400" smtClean="0">
                <a:solidFill>
                  <a:srgbClr val="0070C0"/>
                </a:solidFill>
                <a:latin typeface="+mn-lt"/>
              </a:rPr>
              <a:t>mathematical form;</a:t>
            </a:r>
          </a:p>
          <a:p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not supported by many regional </a:t>
            </a:r>
            <a:r>
              <a:rPr lang="en-US" sz="2400" smtClean="0">
                <a:solidFill>
                  <a:srgbClr val="C00000"/>
                </a:solidFill>
                <a:latin typeface="Comic Sans MS" panose="030F0702030302020204" pitchFamily="66" charset="0"/>
              </a:rPr>
              <a:t>observations</a:t>
            </a:r>
            <a:endParaRPr lang="en-US" sz="24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5779220" cy="3301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1" y="2369994"/>
            <a:ext cx="4320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  <a:latin typeface="Comic Sans MS" panose="030F0702030302020204" pitchFamily="66" charset="0"/>
              </a:rPr>
              <a:t>Exposed 25 km of the crust in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Canadian shield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923928" y="3432518"/>
            <a:ext cx="462124" cy="2516762"/>
          </a:xfrm>
          <a:custGeom>
            <a:avLst/>
            <a:gdLst>
              <a:gd name="connsiteX0" fmla="*/ 267855 w 720437"/>
              <a:gd name="connsiteY0" fmla="*/ 0 h 3435927"/>
              <a:gd name="connsiteX1" fmla="*/ 249382 w 720437"/>
              <a:gd name="connsiteY1" fmla="*/ 1283854 h 3435927"/>
              <a:gd name="connsiteX2" fmla="*/ 720437 w 720437"/>
              <a:gd name="connsiteY2" fmla="*/ 1274618 h 3435927"/>
              <a:gd name="connsiteX3" fmla="*/ 711200 w 720437"/>
              <a:gd name="connsiteY3" fmla="*/ 2540000 h 3435927"/>
              <a:gd name="connsiteX4" fmla="*/ 36946 w 720437"/>
              <a:gd name="connsiteY4" fmla="*/ 2558472 h 3435927"/>
              <a:gd name="connsiteX5" fmla="*/ 0 w 720437"/>
              <a:gd name="connsiteY5" fmla="*/ 3435927 h 343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437" h="3435927">
                <a:moveTo>
                  <a:pt x="267855" y="0"/>
                </a:moveTo>
                <a:lnTo>
                  <a:pt x="249382" y="1283854"/>
                </a:lnTo>
                <a:lnTo>
                  <a:pt x="720437" y="1274618"/>
                </a:lnTo>
                <a:lnTo>
                  <a:pt x="711200" y="2540000"/>
                </a:lnTo>
                <a:lnTo>
                  <a:pt x="36946" y="2558472"/>
                </a:lnTo>
                <a:lnTo>
                  <a:pt x="0" y="343592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D:\_Irina\My-PAPERS\Lithosphere-book.01\4-Thermal\4-Figures\4_Final.jpg\_4-1-14-Kola(z)-OK.jpg"/>
          <p:cNvPicPr>
            <a:picLocks noChangeAspect="1" noChangeArrowheads="1"/>
          </p:cNvPicPr>
          <p:nvPr/>
        </p:nvPicPr>
        <p:blipFill rotWithShape="1">
          <a:blip r:embed="rId3" cstate="print"/>
          <a:srcRect l="64126" r="1"/>
          <a:stretch/>
        </p:blipFill>
        <p:spPr bwMode="auto">
          <a:xfrm>
            <a:off x="6419469" y="3272981"/>
            <a:ext cx="1984730" cy="3438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5364088" y="2213992"/>
            <a:ext cx="3843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smtClean="0"/>
              <a:t>Kola Superdeep borehole </a:t>
            </a:r>
            <a:br>
              <a:rPr lang="en-US" sz="2400" kern="0" smtClean="0"/>
            </a:br>
            <a:r>
              <a:rPr lang="en-US" sz="2400" kern="0" smtClean="0"/>
              <a:t>(12.4 km deep, Russia)</a:t>
            </a:r>
            <a:endParaRPr lang="en-US" sz="2400" kern="0" dirty="0"/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2833" r="59225" b="45460"/>
          <a:stretch/>
        </p:blipFill>
        <p:spPr bwMode="auto">
          <a:xfrm>
            <a:off x="1259632" y="3427316"/>
            <a:ext cx="1140632" cy="8775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763688" y="3573016"/>
            <a:ext cx="216024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95536" y="254058"/>
            <a:ext cx="8229600" cy="778246"/>
          </a:xfrm>
        </p:spPr>
        <p:txBody>
          <a:bodyPr/>
          <a:lstStyle/>
          <a:p>
            <a:r>
              <a:rPr lang="en-US" dirty="0" smtClean="0"/>
              <a:t>Constraints on crustal HP vs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1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4058"/>
            <a:ext cx="8229600" cy="778246"/>
          </a:xfrm>
        </p:spPr>
        <p:txBody>
          <a:bodyPr/>
          <a:lstStyle/>
          <a:p>
            <a:r>
              <a:rPr lang="en-US" dirty="0" smtClean="0"/>
              <a:t>Constraints on crustal HP vs depth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10" t="13000" r="3820"/>
          <a:stretch/>
        </p:blipFill>
        <p:spPr>
          <a:xfrm>
            <a:off x="60902" y="1124744"/>
            <a:ext cx="5879250" cy="424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35" y="1052884"/>
            <a:ext cx="2952328" cy="4759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17232"/>
            <a:ext cx="4320480" cy="11179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644008" y="6136322"/>
            <a:ext cx="4286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+ several in China and Russia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1124744"/>
            <a:ext cx="3240360" cy="707886"/>
          </a:xfrm>
          <a:prstGeom prst="rect">
            <a:avLst/>
          </a:prstGeom>
          <a:solidFill>
            <a:srgbClr val="27632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Most of heat production is in the upper crust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3467" y="1052736"/>
            <a:ext cx="29450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Lab data: poor correlation with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73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45" y="153552"/>
            <a:ext cx="8517072" cy="778098"/>
          </a:xfrm>
        </p:spPr>
        <p:txBody>
          <a:bodyPr/>
          <a:lstStyle/>
          <a:p>
            <a:pPr algn="l"/>
            <a:r>
              <a:rPr lang="en-US" sz="3200" dirty="0" smtClean="0"/>
              <a:t>How much </a:t>
            </a:r>
            <a:r>
              <a:rPr lang="en-US" sz="3200" dirty="0"/>
              <a:t>heat </a:t>
            </a:r>
            <a:r>
              <a:rPr lang="en-US" sz="3200" dirty="0" smtClean="0"/>
              <a:t>generates granitic </a:t>
            </a:r>
            <a:r>
              <a:rPr lang="en-US" sz="3200" dirty="0"/>
              <a:t>crust?….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62667-7F28-49DC-81DE-4C2ECC98D2F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75072" y="5453949"/>
            <a:ext cx="333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Typical continental heat flux: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40-70 mW/m2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21889" y="3980690"/>
            <a:ext cx="4022111" cy="2880320"/>
            <a:chOff x="5021877" y="3876080"/>
            <a:chExt cx="4022111" cy="28803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1877" y="3876080"/>
              <a:ext cx="4022111" cy="28803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81561" y="617104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0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82699" y="618033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30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81513" y="618033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  <a:r>
                <a:rPr lang="en-US" b="1" dirty="0" smtClean="0"/>
                <a:t>0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7417" y="618033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  <a:r>
                <a:rPr lang="en-US" b="1" dirty="0" smtClean="0"/>
                <a:t>0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1561" y="3972462"/>
              <a:ext cx="3161442" cy="707886"/>
            </a:xfrm>
            <a:prstGeom prst="rect">
              <a:avLst/>
            </a:prstGeom>
            <a:solidFill>
              <a:srgbClr val="1E1E5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North China craton 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thickness of upper crust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own Arrow 17"/>
          <p:cNvSpPr/>
          <p:nvPr/>
        </p:nvSpPr>
        <p:spPr>
          <a:xfrm>
            <a:off x="7222035" y="5710919"/>
            <a:ext cx="484632" cy="56473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8518" y="2528239"/>
            <a:ext cx="1512168" cy="2815401"/>
          </a:xfrm>
          <a:prstGeom prst="rect">
            <a:avLst/>
          </a:prstGeom>
          <a:solidFill>
            <a:srgbClr val="75F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1 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µW/m</a:t>
            </a:r>
            <a:r>
              <a:rPr lang="en-US" sz="24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sz="2400" baseline="30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740" y="525662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 km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245" y="1392215"/>
            <a:ext cx="1748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mW/m2</a:t>
            </a:r>
          </a:p>
          <a:p>
            <a:r>
              <a:rPr lang="en-US" sz="20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30-50</a:t>
            </a:r>
            <a:r>
              <a:rPr lang="en-US" sz="2000" u="sng" dirty="0">
                <a:solidFill>
                  <a:srgbClr val="FFFF00"/>
                </a:solidFill>
                <a:latin typeface="Comic Sans MS" panose="030F0702030302020204" pitchFamily="66" charset="0"/>
              </a:rPr>
              <a:t>% of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heat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flux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94205" y="2528240"/>
            <a:ext cx="1512168" cy="100019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 µW/m</a:t>
            </a:r>
            <a:r>
              <a:rPr lang="en-US" sz="24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mPr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peak)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9929" y="351817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 km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75932" y="1406702"/>
            <a:ext cx="1748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mW/m2</a:t>
            </a:r>
          </a:p>
          <a:p>
            <a:r>
              <a:rPr lang="en-US" sz="20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30-50</a:t>
            </a:r>
            <a:r>
              <a:rPr lang="en-US" sz="2000" u="sng" dirty="0">
                <a:solidFill>
                  <a:srgbClr val="FFFF00"/>
                </a:solidFill>
                <a:latin typeface="Comic Sans MS" panose="030F0702030302020204" pitchFamily="66" charset="0"/>
              </a:rPr>
              <a:t>% of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heat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flux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02691" y="2517981"/>
            <a:ext cx="1512168" cy="10001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 µW/m</a:t>
            </a:r>
            <a:r>
              <a:rPr lang="en-US" sz="24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mPr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peak)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3239" y="3528434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±2.5 km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193" y="1084438"/>
            <a:ext cx="3897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5 km error in upper crust thickness (20 km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u.c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produces </a:t>
            </a:r>
            <a:r>
              <a:rPr lang="en-US" sz="200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an </a:t>
            </a:r>
            <a:r>
              <a:rPr lang="en-US" sz="2000" u="sng" dirty="0">
                <a:solidFill>
                  <a:srgbClr val="FFFF00"/>
                </a:solidFill>
                <a:latin typeface="Comic Sans MS" panose="030F0702030302020204" pitchFamily="66" charset="0"/>
              </a:rPr>
              <a:t>error of 15-20%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of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its contribution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to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heat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flux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8187" y="2670701"/>
            <a:ext cx="2952328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Hi-res crustal models are needed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9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/>
          <a:lstStyle/>
          <a:p>
            <a:r>
              <a:rPr lang="en-US" dirty="0" smtClean="0"/>
              <a:t>HP(depth) and </a:t>
            </a:r>
            <a:br>
              <a:rPr lang="en-US" dirty="0" smtClean="0"/>
            </a:br>
            <a:r>
              <a:rPr lang="en-US" dirty="0" smtClean="0"/>
              <a:t>“Mantle” heat flow</a:t>
            </a:r>
            <a:endParaRPr lang="en-US" dirty="0"/>
          </a:p>
        </p:txBody>
      </p:sp>
      <p:grpSp>
        <p:nvGrpSpPr>
          <p:cNvPr id="4" name="Group 14"/>
          <p:cNvGrpSpPr/>
          <p:nvPr/>
        </p:nvGrpSpPr>
        <p:grpSpPr>
          <a:xfrm>
            <a:off x="457200" y="274638"/>
            <a:ext cx="2880320" cy="3096344"/>
            <a:chOff x="755576" y="764704"/>
            <a:chExt cx="3020346" cy="3351849"/>
          </a:xfrm>
        </p:grpSpPr>
        <p:pic>
          <p:nvPicPr>
            <p:cNvPr id="5" name="Picture 2" descr="D:\_Irina\My-PAPERS\Lithosphere-book.01\4-Thermal\4-Figures\4_Final.jpg\_4-1-12-Qo(Ao)-Perry06(9).jpg"/>
            <p:cNvPicPr>
              <a:picLocks noChangeAspect="1" noChangeArrowheads="1"/>
            </p:cNvPicPr>
            <p:nvPr/>
          </p:nvPicPr>
          <p:blipFill>
            <a:blip r:embed="rId2" cstate="print"/>
            <a:srcRect l="67459" r="-752"/>
            <a:stretch>
              <a:fillRect/>
            </a:stretch>
          </p:blipFill>
          <p:spPr bwMode="auto">
            <a:xfrm>
              <a:off x="755576" y="764704"/>
              <a:ext cx="3020346" cy="3351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1187624" y="2276872"/>
              <a:ext cx="216024" cy="2160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6" idx="6"/>
            </p:cNvCxnSpPr>
            <p:nvPr/>
          </p:nvCxnSpPr>
          <p:spPr>
            <a:xfrm flipV="1">
              <a:off x="1403648" y="2348880"/>
              <a:ext cx="792088" cy="360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D:\_Irina\My-PAPERS\Lithosphere-book.01\4-Thermal\4-Figures\4_Final.jpg\_4-1-16_Qr(age).g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367" y="3624880"/>
            <a:ext cx="2838452" cy="275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15816" y="6360030"/>
            <a:ext cx="295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Artemieva &amp; Mooney, 2001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77" y="3394047"/>
            <a:ext cx="2840842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Reduced heat flow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831521"/>
            <a:ext cx="3315348" cy="2549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1730" y="3369856"/>
            <a:ext cx="5205271" cy="461665"/>
          </a:xfrm>
          <a:prstGeom prst="rect">
            <a:avLst/>
          </a:prstGeom>
          <a:solidFill>
            <a:srgbClr val="1E1E5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Thickness of </a:t>
            </a:r>
            <a:r>
              <a:rPr lang="en-US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HPE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-enriched layer D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419872" y="1552167"/>
            <a:ext cx="572412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  <a:latin typeface="Comic Sans MS" pitchFamily="66" charset="0"/>
              </a:rPr>
              <a:t>Qo</a:t>
            </a:r>
            <a:r>
              <a:rPr lang="en-US" sz="2400" u="sng" dirty="0">
                <a:solidFill>
                  <a:schemeClr val="bg1"/>
                </a:solidFill>
                <a:latin typeface="Comic Sans MS" pitchFamily="66" charset="0"/>
              </a:rPr>
              <a:t> = </a:t>
            </a:r>
            <a:r>
              <a:rPr lang="en-US" sz="2400" u="sng" dirty="0" err="1">
                <a:solidFill>
                  <a:schemeClr val="bg1"/>
                </a:solidFill>
                <a:latin typeface="Comic Sans MS" pitchFamily="66" charset="0"/>
              </a:rPr>
              <a:t>Qr</a:t>
            </a:r>
            <a:r>
              <a:rPr lang="en-US" sz="2400" u="sng" dirty="0">
                <a:solidFill>
                  <a:schemeClr val="bg1"/>
                </a:solidFill>
                <a:latin typeface="Comic Sans MS" pitchFamily="66" charset="0"/>
              </a:rPr>
              <a:t> + DA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D –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slope, thickness of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HPE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-rich layer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Qr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– intersect, reduced heat flow 	generated in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HPE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-rich layer D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5337" y="3818816"/>
            <a:ext cx="3536546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Thinner than granitic layer !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876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mtClean="0"/>
              <a:t>Mantle heat flow (at LAB)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6083856"/>
            <a:ext cx="295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Artemieva &amp; Mooney, 2001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6644" r="8211" b="166"/>
          <a:stretch/>
        </p:blipFill>
        <p:spPr>
          <a:xfrm>
            <a:off x="521768" y="1052736"/>
            <a:ext cx="8280920" cy="50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78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072563" cy="1143000"/>
          </a:xfrm>
        </p:spPr>
        <p:txBody>
          <a:bodyPr/>
          <a:lstStyle/>
          <a:p>
            <a:r>
              <a:rPr lang="en-US" sz="3200" smtClean="0"/>
              <a:t>Crustal contribution to surface heat flow</a:t>
            </a:r>
            <a:endParaRPr lang="en-US" sz="3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816B6-2A95-4FCB-89F1-30A5E7DEBA74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pic>
        <p:nvPicPr>
          <p:cNvPr id="4" name="Picture 5" descr="D:\_Irina\My-PAPERS\Lithosphere-book.01\4-Thermal\4-Figures\4_Final.jpg\_4-1-7_Qcr-Q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66" y="1700808"/>
            <a:ext cx="5017197" cy="38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77183" y="1717894"/>
            <a:ext cx="37953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Estimates of heat production are based on: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Experimental data from boreholes and outcrops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Concept of heat flow provinces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Wavelength of heat flow variations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Global geochemical constraints on total crustal radioactivity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3794" y="5602050"/>
            <a:ext cx="295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Artemieva &amp; Mooney, 2001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7381" y="1805695"/>
            <a:ext cx="2188435" cy="543186"/>
          </a:xfrm>
          <a:custGeom>
            <a:avLst/>
            <a:gdLst>
              <a:gd name="connsiteX0" fmla="*/ 1521748 w 2214922"/>
              <a:gd name="connsiteY0" fmla="*/ 59977 h 605669"/>
              <a:gd name="connsiteX1" fmla="*/ 1521748 w 2214922"/>
              <a:gd name="connsiteY1" fmla="*/ 59977 h 605669"/>
              <a:gd name="connsiteX2" fmla="*/ 1027677 w 2214922"/>
              <a:gd name="connsiteY2" fmla="*/ 37854 h 605669"/>
              <a:gd name="connsiteX3" fmla="*/ 939187 w 2214922"/>
              <a:gd name="connsiteY3" fmla="*/ 15732 h 605669"/>
              <a:gd name="connsiteX4" fmla="*/ 69032 w 2214922"/>
              <a:gd name="connsiteY4" fmla="*/ 23106 h 605669"/>
              <a:gd name="connsiteX5" fmla="*/ 24787 w 2214922"/>
              <a:gd name="connsiteY5" fmla="*/ 59977 h 605669"/>
              <a:gd name="connsiteX6" fmla="*/ 10038 w 2214922"/>
              <a:gd name="connsiteY6" fmla="*/ 82100 h 605669"/>
              <a:gd name="connsiteX7" fmla="*/ 17413 w 2214922"/>
              <a:gd name="connsiteY7" fmla="*/ 347571 h 605669"/>
              <a:gd name="connsiteX8" fmla="*/ 39535 w 2214922"/>
              <a:gd name="connsiteY8" fmla="*/ 369693 h 605669"/>
              <a:gd name="connsiteX9" fmla="*/ 98529 w 2214922"/>
              <a:gd name="connsiteY9" fmla="*/ 406564 h 605669"/>
              <a:gd name="connsiteX10" fmla="*/ 187019 w 2214922"/>
              <a:gd name="connsiteY10" fmla="*/ 458183 h 605669"/>
              <a:gd name="connsiteX11" fmla="*/ 201767 w 2214922"/>
              <a:gd name="connsiteY11" fmla="*/ 480306 h 605669"/>
              <a:gd name="connsiteX12" fmla="*/ 268135 w 2214922"/>
              <a:gd name="connsiteY12" fmla="*/ 509803 h 605669"/>
              <a:gd name="connsiteX13" fmla="*/ 297632 w 2214922"/>
              <a:gd name="connsiteY13" fmla="*/ 524551 h 605669"/>
              <a:gd name="connsiteX14" fmla="*/ 334503 w 2214922"/>
              <a:gd name="connsiteY14" fmla="*/ 546674 h 605669"/>
              <a:gd name="connsiteX15" fmla="*/ 356625 w 2214922"/>
              <a:gd name="connsiteY15" fmla="*/ 554048 h 605669"/>
              <a:gd name="connsiteX16" fmla="*/ 408245 w 2214922"/>
              <a:gd name="connsiteY16" fmla="*/ 568796 h 605669"/>
              <a:gd name="connsiteX17" fmla="*/ 467238 w 2214922"/>
              <a:gd name="connsiteY17" fmla="*/ 583545 h 605669"/>
              <a:gd name="connsiteX18" fmla="*/ 533606 w 2214922"/>
              <a:gd name="connsiteY18" fmla="*/ 605667 h 605669"/>
              <a:gd name="connsiteX19" fmla="*/ 1521748 w 2214922"/>
              <a:gd name="connsiteY19" fmla="*/ 590919 h 605669"/>
              <a:gd name="connsiteX20" fmla="*/ 1617613 w 2214922"/>
              <a:gd name="connsiteY20" fmla="*/ 568796 h 605669"/>
              <a:gd name="connsiteX21" fmla="*/ 1639735 w 2214922"/>
              <a:gd name="connsiteY21" fmla="*/ 561422 h 605669"/>
              <a:gd name="connsiteX22" fmla="*/ 1691354 w 2214922"/>
              <a:gd name="connsiteY22" fmla="*/ 546674 h 605669"/>
              <a:gd name="connsiteX23" fmla="*/ 1713477 w 2214922"/>
              <a:gd name="connsiteY23" fmla="*/ 524551 h 605669"/>
              <a:gd name="connsiteX24" fmla="*/ 1772471 w 2214922"/>
              <a:gd name="connsiteY24" fmla="*/ 509803 h 605669"/>
              <a:gd name="connsiteX25" fmla="*/ 1794593 w 2214922"/>
              <a:gd name="connsiteY25" fmla="*/ 502429 h 605669"/>
              <a:gd name="connsiteX26" fmla="*/ 1824090 w 2214922"/>
              <a:gd name="connsiteY26" fmla="*/ 480306 h 605669"/>
              <a:gd name="connsiteX27" fmla="*/ 1860961 w 2214922"/>
              <a:gd name="connsiteY27" fmla="*/ 472932 h 605669"/>
              <a:gd name="connsiteX28" fmla="*/ 1934703 w 2214922"/>
              <a:gd name="connsiteY28" fmla="*/ 450809 h 605669"/>
              <a:gd name="connsiteX29" fmla="*/ 1964200 w 2214922"/>
              <a:gd name="connsiteY29" fmla="*/ 436061 h 605669"/>
              <a:gd name="connsiteX30" fmla="*/ 1986322 w 2214922"/>
              <a:gd name="connsiteY30" fmla="*/ 421312 h 605669"/>
              <a:gd name="connsiteX31" fmla="*/ 2015819 w 2214922"/>
              <a:gd name="connsiteY31" fmla="*/ 413938 h 605669"/>
              <a:gd name="connsiteX32" fmla="*/ 2045316 w 2214922"/>
              <a:gd name="connsiteY32" fmla="*/ 399190 h 605669"/>
              <a:gd name="connsiteX33" fmla="*/ 2096935 w 2214922"/>
              <a:gd name="connsiteY33" fmla="*/ 384441 h 605669"/>
              <a:gd name="connsiteX34" fmla="*/ 2111684 w 2214922"/>
              <a:gd name="connsiteY34" fmla="*/ 369693 h 605669"/>
              <a:gd name="connsiteX35" fmla="*/ 2133806 w 2214922"/>
              <a:gd name="connsiteY35" fmla="*/ 354945 h 605669"/>
              <a:gd name="connsiteX36" fmla="*/ 2178051 w 2214922"/>
              <a:gd name="connsiteY36" fmla="*/ 303325 h 605669"/>
              <a:gd name="connsiteX37" fmla="*/ 2192800 w 2214922"/>
              <a:gd name="connsiteY37" fmla="*/ 259080 h 605669"/>
              <a:gd name="connsiteX38" fmla="*/ 2200174 w 2214922"/>
              <a:gd name="connsiteY38" fmla="*/ 236958 h 605669"/>
              <a:gd name="connsiteX39" fmla="*/ 2214922 w 2214922"/>
              <a:gd name="connsiteY39" fmla="*/ 214835 h 605669"/>
              <a:gd name="connsiteX40" fmla="*/ 2200174 w 2214922"/>
              <a:gd name="connsiteY40" fmla="*/ 141093 h 605669"/>
              <a:gd name="connsiteX41" fmla="*/ 2178051 w 2214922"/>
              <a:gd name="connsiteY41" fmla="*/ 111596 h 605669"/>
              <a:gd name="connsiteX42" fmla="*/ 2141180 w 2214922"/>
              <a:gd name="connsiteY42" fmla="*/ 59977 h 605669"/>
              <a:gd name="connsiteX43" fmla="*/ 2111684 w 2214922"/>
              <a:gd name="connsiteY43" fmla="*/ 45229 h 605669"/>
              <a:gd name="connsiteX44" fmla="*/ 2089561 w 2214922"/>
              <a:gd name="connsiteY44" fmla="*/ 23106 h 605669"/>
              <a:gd name="connsiteX45" fmla="*/ 1993696 w 2214922"/>
              <a:gd name="connsiteY45" fmla="*/ 983 h 605669"/>
              <a:gd name="connsiteX46" fmla="*/ 1396387 w 2214922"/>
              <a:gd name="connsiteY46" fmla="*/ 983 h 605669"/>
              <a:gd name="connsiteX47" fmla="*/ 1396387 w 2214922"/>
              <a:gd name="connsiteY47" fmla="*/ 983 h 60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14922" h="605669">
                <a:moveTo>
                  <a:pt x="1521748" y="59977"/>
                </a:moveTo>
                <a:lnTo>
                  <a:pt x="1521748" y="59977"/>
                </a:lnTo>
                <a:cubicBezTo>
                  <a:pt x="1189574" y="54045"/>
                  <a:pt x="1222635" y="76846"/>
                  <a:pt x="1027677" y="37854"/>
                </a:cubicBezTo>
                <a:cubicBezTo>
                  <a:pt x="966043" y="25527"/>
                  <a:pt x="978582" y="28864"/>
                  <a:pt x="939187" y="15732"/>
                </a:cubicBezTo>
                <a:lnTo>
                  <a:pt x="69032" y="23106"/>
                </a:lnTo>
                <a:cubicBezTo>
                  <a:pt x="59158" y="23351"/>
                  <a:pt x="28552" y="55459"/>
                  <a:pt x="24787" y="59977"/>
                </a:cubicBezTo>
                <a:cubicBezTo>
                  <a:pt x="19113" y="66786"/>
                  <a:pt x="14954" y="74726"/>
                  <a:pt x="10038" y="82100"/>
                </a:cubicBezTo>
                <a:cubicBezTo>
                  <a:pt x="-1944" y="189938"/>
                  <a:pt x="-7176" y="200035"/>
                  <a:pt x="17413" y="347571"/>
                </a:cubicBezTo>
                <a:cubicBezTo>
                  <a:pt x="19127" y="357858"/>
                  <a:pt x="31617" y="362906"/>
                  <a:pt x="39535" y="369693"/>
                </a:cubicBezTo>
                <a:cubicBezTo>
                  <a:pt x="82466" y="406491"/>
                  <a:pt x="53889" y="379094"/>
                  <a:pt x="98529" y="406564"/>
                </a:cubicBezTo>
                <a:cubicBezTo>
                  <a:pt x="184608" y="459535"/>
                  <a:pt x="135800" y="441111"/>
                  <a:pt x="187019" y="458183"/>
                </a:cubicBezTo>
                <a:cubicBezTo>
                  <a:pt x="191935" y="465557"/>
                  <a:pt x="195500" y="474039"/>
                  <a:pt x="201767" y="480306"/>
                </a:cubicBezTo>
                <a:cubicBezTo>
                  <a:pt x="223455" y="501994"/>
                  <a:pt x="238935" y="495203"/>
                  <a:pt x="268135" y="509803"/>
                </a:cubicBezTo>
                <a:cubicBezTo>
                  <a:pt x="277967" y="514719"/>
                  <a:pt x="288023" y="519212"/>
                  <a:pt x="297632" y="524551"/>
                </a:cubicBezTo>
                <a:cubicBezTo>
                  <a:pt x="310161" y="531512"/>
                  <a:pt x="321683" y="540264"/>
                  <a:pt x="334503" y="546674"/>
                </a:cubicBezTo>
                <a:cubicBezTo>
                  <a:pt x="341455" y="550150"/>
                  <a:pt x="349180" y="551815"/>
                  <a:pt x="356625" y="554048"/>
                </a:cubicBezTo>
                <a:cubicBezTo>
                  <a:pt x="373765" y="559190"/>
                  <a:pt x="391105" y="563654"/>
                  <a:pt x="408245" y="568796"/>
                </a:cubicBezTo>
                <a:cubicBezTo>
                  <a:pt x="453607" y="582405"/>
                  <a:pt x="404444" y="570986"/>
                  <a:pt x="467238" y="583545"/>
                </a:cubicBezTo>
                <a:cubicBezTo>
                  <a:pt x="490873" y="595362"/>
                  <a:pt x="505421" y="605870"/>
                  <a:pt x="533606" y="605667"/>
                </a:cubicBezTo>
                <a:lnTo>
                  <a:pt x="1521748" y="590919"/>
                </a:lnTo>
                <a:cubicBezTo>
                  <a:pt x="1564750" y="582319"/>
                  <a:pt x="1568689" y="582139"/>
                  <a:pt x="1617613" y="568796"/>
                </a:cubicBezTo>
                <a:cubicBezTo>
                  <a:pt x="1625112" y="566751"/>
                  <a:pt x="1632261" y="563557"/>
                  <a:pt x="1639735" y="561422"/>
                </a:cubicBezTo>
                <a:cubicBezTo>
                  <a:pt x="1704550" y="542904"/>
                  <a:pt x="1638314" y="564354"/>
                  <a:pt x="1691354" y="546674"/>
                </a:cubicBezTo>
                <a:cubicBezTo>
                  <a:pt x="1698728" y="539300"/>
                  <a:pt x="1703983" y="528866"/>
                  <a:pt x="1713477" y="524551"/>
                </a:cubicBezTo>
                <a:cubicBezTo>
                  <a:pt x="1731930" y="516163"/>
                  <a:pt x="1753241" y="516213"/>
                  <a:pt x="1772471" y="509803"/>
                </a:cubicBezTo>
                <a:lnTo>
                  <a:pt x="1794593" y="502429"/>
                </a:lnTo>
                <a:cubicBezTo>
                  <a:pt x="1804425" y="495055"/>
                  <a:pt x="1812859" y="485298"/>
                  <a:pt x="1824090" y="480306"/>
                </a:cubicBezTo>
                <a:cubicBezTo>
                  <a:pt x="1835543" y="475216"/>
                  <a:pt x="1848956" y="476534"/>
                  <a:pt x="1860961" y="472932"/>
                </a:cubicBezTo>
                <a:cubicBezTo>
                  <a:pt x="1957977" y="443827"/>
                  <a:pt x="1838922" y="469965"/>
                  <a:pt x="1934703" y="450809"/>
                </a:cubicBezTo>
                <a:cubicBezTo>
                  <a:pt x="1944535" y="445893"/>
                  <a:pt x="1954656" y="441515"/>
                  <a:pt x="1964200" y="436061"/>
                </a:cubicBezTo>
                <a:cubicBezTo>
                  <a:pt x="1971895" y="431664"/>
                  <a:pt x="1978176" y="424803"/>
                  <a:pt x="1986322" y="421312"/>
                </a:cubicBezTo>
                <a:cubicBezTo>
                  <a:pt x="1995637" y="417320"/>
                  <a:pt x="2006329" y="417497"/>
                  <a:pt x="2015819" y="413938"/>
                </a:cubicBezTo>
                <a:cubicBezTo>
                  <a:pt x="2026112" y="410078"/>
                  <a:pt x="2035212" y="403520"/>
                  <a:pt x="2045316" y="399190"/>
                </a:cubicBezTo>
                <a:cubicBezTo>
                  <a:pt x="2060125" y="392843"/>
                  <a:pt x="2081970" y="388183"/>
                  <a:pt x="2096935" y="384441"/>
                </a:cubicBezTo>
                <a:cubicBezTo>
                  <a:pt x="2101851" y="379525"/>
                  <a:pt x="2106255" y="374036"/>
                  <a:pt x="2111684" y="369693"/>
                </a:cubicBezTo>
                <a:cubicBezTo>
                  <a:pt x="2118604" y="364157"/>
                  <a:pt x="2127077" y="360713"/>
                  <a:pt x="2133806" y="354945"/>
                </a:cubicBezTo>
                <a:cubicBezTo>
                  <a:pt x="2146928" y="343697"/>
                  <a:pt x="2170021" y="321392"/>
                  <a:pt x="2178051" y="303325"/>
                </a:cubicBezTo>
                <a:cubicBezTo>
                  <a:pt x="2184365" y="289119"/>
                  <a:pt x="2187884" y="273828"/>
                  <a:pt x="2192800" y="259080"/>
                </a:cubicBezTo>
                <a:cubicBezTo>
                  <a:pt x="2195258" y="251706"/>
                  <a:pt x="2195863" y="243426"/>
                  <a:pt x="2200174" y="236958"/>
                </a:cubicBezTo>
                <a:lnTo>
                  <a:pt x="2214922" y="214835"/>
                </a:lnTo>
                <a:cubicBezTo>
                  <a:pt x="2213301" y="203489"/>
                  <a:pt x="2209980" y="158253"/>
                  <a:pt x="2200174" y="141093"/>
                </a:cubicBezTo>
                <a:cubicBezTo>
                  <a:pt x="2194076" y="130422"/>
                  <a:pt x="2184565" y="122018"/>
                  <a:pt x="2178051" y="111596"/>
                </a:cubicBezTo>
                <a:cubicBezTo>
                  <a:pt x="2160037" y="82774"/>
                  <a:pt x="2169750" y="80384"/>
                  <a:pt x="2141180" y="59977"/>
                </a:cubicBezTo>
                <a:cubicBezTo>
                  <a:pt x="2132235" y="53588"/>
                  <a:pt x="2120629" y="51618"/>
                  <a:pt x="2111684" y="45229"/>
                </a:cubicBezTo>
                <a:cubicBezTo>
                  <a:pt x="2103198" y="39167"/>
                  <a:pt x="2098047" y="29168"/>
                  <a:pt x="2089561" y="23106"/>
                </a:cubicBezTo>
                <a:cubicBezTo>
                  <a:pt x="2060641" y="2449"/>
                  <a:pt x="2029508" y="1381"/>
                  <a:pt x="1993696" y="983"/>
                </a:cubicBezTo>
                <a:cubicBezTo>
                  <a:pt x="1794605" y="-1229"/>
                  <a:pt x="1595490" y="983"/>
                  <a:pt x="1396387" y="983"/>
                </a:cubicBezTo>
                <a:lnTo>
                  <a:pt x="1396387" y="983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3828" y="1806677"/>
            <a:ext cx="1104495" cy="530942"/>
          </a:xfrm>
          <a:custGeom>
            <a:avLst/>
            <a:gdLst>
              <a:gd name="connsiteX0" fmla="*/ 477688 w 1104495"/>
              <a:gd name="connsiteY0" fmla="*/ 0 h 530942"/>
              <a:gd name="connsiteX1" fmla="*/ 477688 w 1104495"/>
              <a:gd name="connsiteY1" fmla="*/ 0 h 530942"/>
              <a:gd name="connsiteX2" fmla="*/ 42611 w 1104495"/>
              <a:gd name="connsiteY2" fmla="*/ 7375 h 530942"/>
              <a:gd name="connsiteX3" fmla="*/ 35237 w 1104495"/>
              <a:gd name="connsiteY3" fmla="*/ 36871 h 530942"/>
              <a:gd name="connsiteX4" fmla="*/ 20488 w 1104495"/>
              <a:gd name="connsiteY4" fmla="*/ 51620 h 530942"/>
              <a:gd name="connsiteX5" fmla="*/ 27862 w 1104495"/>
              <a:gd name="connsiteY5" fmla="*/ 412955 h 530942"/>
              <a:gd name="connsiteX6" fmla="*/ 49985 w 1104495"/>
              <a:gd name="connsiteY6" fmla="*/ 420329 h 530942"/>
              <a:gd name="connsiteX7" fmla="*/ 131101 w 1104495"/>
              <a:gd name="connsiteY7" fmla="*/ 449826 h 530942"/>
              <a:gd name="connsiteX8" fmla="*/ 197469 w 1104495"/>
              <a:gd name="connsiteY8" fmla="*/ 471949 h 530942"/>
              <a:gd name="connsiteX9" fmla="*/ 234340 w 1104495"/>
              <a:gd name="connsiteY9" fmla="*/ 479323 h 530942"/>
              <a:gd name="connsiteX10" fmla="*/ 300707 w 1104495"/>
              <a:gd name="connsiteY10" fmla="*/ 501446 h 530942"/>
              <a:gd name="connsiteX11" fmla="*/ 389198 w 1104495"/>
              <a:gd name="connsiteY11" fmla="*/ 523568 h 530942"/>
              <a:gd name="connsiteX12" fmla="*/ 632546 w 1104495"/>
              <a:gd name="connsiteY12" fmla="*/ 530942 h 530942"/>
              <a:gd name="connsiteX13" fmla="*/ 794778 w 1104495"/>
              <a:gd name="connsiteY13" fmla="*/ 523568 h 530942"/>
              <a:gd name="connsiteX14" fmla="*/ 816901 w 1104495"/>
              <a:gd name="connsiteY14" fmla="*/ 516194 h 530942"/>
              <a:gd name="connsiteX15" fmla="*/ 839024 w 1104495"/>
              <a:gd name="connsiteY15" fmla="*/ 486697 h 530942"/>
              <a:gd name="connsiteX16" fmla="*/ 883269 w 1104495"/>
              <a:gd name="connsiteY16" fmla="*/ 457200 h 530942"/>
              <a:gd name="connsiteX17" fmla="*/ 920140 w 1104495"/>
              <a:gd name="connsiteY17" fmla="*/ 420329 h 530942"/>
              <a:gd name="connsiteX18" fmla="*/ 934888 w 1104495"/>
              <a:gd name="connsiteY18" fmla="*/ 398207 h 530942"/>
              <a:gd name="connsiteX19" fmla="*/ 971759 w 1104495"/>
              <a:gd name="connsiteY19" fmla="*/ 368710 h 530942"/>
              <a:gd name="connsiteX20" fmla="*/ 1023378 w 1104495"/>
              <a:gd name="connsiteY20" fmla="*/ 309717 h 530942"/>
              <a:gd name="connsiteX21" fmla="*/ 1067624 w 1104495"/>
              <a:gd name="connsiteY21" fmla="*/ 280220 h 530942"/>
              <a:gd name="connsiteX22" fmla="*/ 1074998 w 1104495"/>
              <a:gd name="connsiteY22" fmla="*/ 258097 h 530942"/>
              <a:gd name="connsiteX23" fmla="*/ 1104495 w 1104495"/>
              <a:gd name="connsiteY23" fmla="*/ 213852 h 530942"/>
              <a:gd name="connsiteX24" fmla="*/ 1097120 w 1104495"/>
              <a:gd name="connsiteY24" fmla="*/ 125362 h 530942"/>
              <a:gd name="connsiteX25" fmla="*/ 1030753 w 1104495"/>
              <a:gd name="connsiteY25" fmla="*/ 66368 h 530942"/>
              <a:gd name="connsiteX26" fmla="*/ 1008630 w 1104495"/>
              <a:gd name="connsiteY26" fmla="*/ 44246 h 530942"/>
              <a:gd name="connsiteX27" fmla="*/ 964385 w 1104495"/>
              <a:gd name="connsiteY27" fmla="*/ 29497 h 530942"/>
              <a:gd name="connsiteX28" fmla="*/ 544056 w 1104495"/>
              <a:gd name="connsiteY28" fmla="*/ 22123 h 530942"/>
              <a:gd name="connsiteX29" fmla="*/ 544056 w 1104495"/>
              <a:gd name="connsiteY29" fmla="*/ 22123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04495" h="530942">
                <a:moveTo>
                  <a:pt x="477688" y="0"/>
                </a:moveTo>
                <a:lnTo>
                  <a:pt x="477688" y="0"/>
                </a:lnTo>
                <a:lnTo>
                  <a:pt x="42611" y="7375"/>
                </a:lnTo>
                <a:cubicBezTo>
                  <a:pt x="32511" y="8217"/>
                  <a:pt x="39769" y="27806"/>
                  <a:pt x="35237" y="36871"/>
                </a:cubicBezTo>
                <a:cubicBezTo>
                  <a:pt x="32128" y="43090"/>
                  <a:pt x="25404" y="46704"/>
                  <a:pt x="20488" y="51620"/>
                </a:cubicBezTo>
                <a:cubicBezTo>
                  <a:pt x="-12337" y="182926"/>
                  <a:pt x="-2650" y="132249"/>
                  <a:pt x="27862" y="412955"/>
                </a:cubicBezTo>
                <a:cubicBezTo>
                  <a:pt x="28702" y="420683"/>
                  <a:pt x="42611" y="417871"/>
                  <a:pt x="49985" y="420329"/>
                </a:cubicBezTo>
                <a:cubicBezTo>
                  <a:pt x="91383" y="461729"/>
                  <a:pt x="51758" y="431157"/>
                  <a:pt x="131101" y="449826"/>
                </a:cubicBezTo>
                <a:cubicBezTo>
                  <a:pt x="153800" y="455167"/>
                  <a:pt x="174602" y="467376"/>
                  <a:pt x="197469" y="471949"/>
                </a:cubicBezTo>
                <a:cubicBezTo>
                  <a:pt x="209759" y="474407"/>
                  <a:pt x="222248" y="476025"/>
                  <a:pt x="234340" y="479323"/>
                </a:cubicBezTo>
                <a:cubicBezTo>
                  <a:pt x="234400" y="479339"/>
                  <a:pt x="289616" y="497749"/>
                  <a:pt x="300707" y="501446"/>
                </a:cubicBezTo>
                <a:cubicBezTo>
                  <a:pt x="333792" y="512474"/>
                  <a:pt x="353995" y="521763"/>
                  <a:pt x="389198" y="523568"/>
                </a:cubicBezTo>
                <a:cubicBezTo>
                  <a:pt x="470245" y="527724"/>
                  <a:pt x="551430" y="528484"/>
                  <a:pt x="632546" y="530942"/>
                </a:cubicBezTo>
                <a:cubicBezTo>
                  <a:pt x="686623" y="528484"/>
                  <a:pt x="740817" y="527885"/>
                  <a:pt x="794778" y="523568"/>
                </a:cubicBezTo>
                <a:cubicBezTo>
                  <a:pt x="802526" y="522948"/>
                  <a:pt x="810929" y="521170"/>
                  <a:pt x="816901" y="516194"/>
                </a:cubicBezTo>
                <a:cubicBezTo>
                  <a:pt x="826343" y="508326"/>
                  <a:pt x="829838" y="494862"/>
                  <a:pt x="839024" y="486697"/>
                </a:cubicBezTo>
                <a:cubicBezTo>
                  <a:pt x="852272" y="474921"/>
                  <a:pt x="883269" y="457200"/>
                  <a:pt x="883269" y="457200"/>
                </a:cubicBezTo>
                <a:cubicBezTo>
                  <a:pt x="922596" y="398210"/>
                  <a:pt x="870979" y="469490"/>
                  <a:pt x="920140" y="420329"/>
                </a:cubicBezTo>
                <a:cubicBezTo>
                  <a:pt x="926407" y="414062"/>
                  <a:pt x="929352" y="405127"/>
                  <a:pt x="934888" y="398207"/>
                </a:cubicBezTo>
                <a:cubicBezTo>
                  <a:pt x="946897" y="383196"/>
                  <a:pt x="955332" y="379661"/>
                  <a:pt x="971759" y="368710"/>
                </a:cubicBezTo>
                <a:cubicBezTo>
                  <a:pt x="987350" y="345323"/>
                  <a:pt x="997496" y="326972"/>
                  <a:pt x="1023378" y="309717"/>
                </a:cubicBezTo>
                <a:lnTo>
                  <a:pt x="1067624" y="280220"/>
                </a:lnTo>
                <a:cubicBezTo>
                  <a:pt x="1070082" y="272846"/>
                  <a:pt x="1071223" y="264892"/>
                  <a:pt x="1074998" y="258097"/>
                </a:cubicBezTo>
                <a:cubicBezTo>
                  <a:pt x="1083606" y="242602"/>
                  <a:pt x="1104495" y="213852"/>
                  <a:pt x="1104495" y="213852"/>
                </a:cubicBezTo>
                <a:cubicBezTo>
                  <a:pt x="1102037" y="184355"/>
                  <a:pt x="1107848" y="152948"/>
                  <a:pt x="1097120" y="125362"/>
                </a:cubicBezTo>
                <a:cubicBezTo>
                  <a:pt x="1083370" y="90005"/>
                  <a:pt x="1054608" y="86247"/>
                  <a:pt x="1030753" y="66368"/>
                </a:cubicBezTo>
                <a:cubicBezTo>
                  <a:pt x="1022742" y="59692"/>
                  <a:pt x="1017746" y="49311"/>
                  <a:pt x="1008630" y="44246"/>
                </a:cubicBezTo>
                <a:cubicBezTo>
                  <a:pt x="995040" y="36696"/>
                  <a:pt x="979133" y="34413"/>
                  <a:pt x="964385" y="29497"/>
                </a:cubicBezTo>
                <a:cubicBezTo>
                  <a:pt x="816347" y="-19850"/>
                  <a:pt x="949883" y="22123"/>
                  <a:pt x="544056" y="22123"/>
                </a:cubicBezTo>
                <a:lnTo>
                  <a:pt x="544056" y="221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accent1"/>
                </a:solidFill>
              </a:rPr>
              <a:t>www.lithosphere.info</a:t>
            </a:r>
            <a:endParaRPr lang="ru-RU" altLang="en-US" sz="1200" smtClean="0">
              <a:solidFill>
                <a:schemeClr val="accent1"/>
              </a:solidFill>
            </a:endParaRPr>
          </a:p>
        </p:txBody>
      </p:sp>
      <p:pic>
        <p:nvPicPr>
          <p:cNvPr id="81923" name="Picture 4" descr="#Fig5-T(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14438"/>
            <a:ext cx="485775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36626" cy="1071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/>
              <a:t>Continental geotherms from heat flow</a:t>
            </a:r>
          </a:p>
          <a:p>
            <a:pPr>
              <a:defRPr/>
            </a:pPr>
            <a:r>
              <a:rPr lang="en-US" sz="3200" kern="0" dirty="0" smtClean="0"/>
              <a:t>versus xenolith P-T arrays</a:t>
            </a:r>
          </a:p>
        </p:txBody>
      </p:sp>
      <p:sp>
        <p:nvSpPr>
          <p:cNvPr id="81925" name="Text Box 4"/>
          <p:cNvSpPr txBox="1">
            <a:spLocks noChangeArrowheads="1"/>
          </p:cNvSpPr>
          <p:nvPr/>
        </p:nvSpPr>
        <p:spPr bwMode="auto">
          <a:xfrm>
            <a:off x="5580112" y="6314281"/>
            <a:ext cx="1793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Artemieva, 2006</a:t>
            </a:r>
          </a:p>
        </p:txBody>
      </p:sp>
      <p:pic>
        <p:nvPicPr>
          <p:cNvPr id="7" name="Picture 2" descr="D:\_Irina\My-PAPERS\#Published-00-now\TC1-contT-Tecto.2006\Figs-0705\Fig2-ages-0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r="2107" b="29343"/>
          <a:stretch>
            <a:fillRect/>
          </a:stretch>
        </p:blipFill>
        <p:spPr>
          <a:xfrm>
            <a:off x="5787280" y="1084685"/>
            <a:ext cx="3173413" cy="1617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2471635"/>
            <a:ext cx="696024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Old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9346" y="2348880"/>
            <a:ext cx="1117229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Young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8576" y="3654489"/>
            <a:ext cx="3173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 100 km depth, mantle temperature may differ by ca. 700 </a:t>
            </a:r>
            <a:r>
              <a:rPr 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deg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a-DK" altLang="en-US" sz="4000" smtClean="0"/>
              <a:t>Thickness of thermal lithosphere</a:t>
            </a:r>
            <a:endParaRPr lang="ru-RU" altLang="en-US" sz="4000" smtClean="0"/>
          </a:p>
        </p:txBody>
      </p:sp>
      <p:pic>
        <p:nvPicPr>
          <p:cNvPr id="77827" name="Picture 6" descr="Tecto06-TC1_img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43000"/>
            <a:ext cx="89535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7"/>
          <p:cNvSpPr txBox="1">
            <a:spLocks noChangeArrowheads="1"/>
          </p:cNvSpPr>
          <p:nvPr/>
        </p:nvSpPr>
        <p:spPr bwMode="auto">
          <a:xfrm>
            <a:off x="5364050" y="6021388"/>
            <a:ext cx="2702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600" i="1" dirty="0">
                <a:latin typeface="Arial" panose="020B0604020202020204" pitchFamily="34" charset="0"/>
              </a:rPr>
              <a:t>Artemieva, 2006; </a:t>
            </a:r>
            <a:endParaRPr lang="da-DK" altLang="en-US" sz="1600" i="1" dirty="0" smtClean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600" i="1" dirty="0" smtClean="0">
                <a:latin typeface="Arial" panose="020B0604020202020204" pitchFamily="34" charset="0"/>
              </a:rPr>
              <a:t>Artemieva </a:t>
            </a:r>
            <a:r>
              <a:rPr lang="da-DK" altLang="en-US" sz="1600" i="1" dirty="0">
                <a:latin typeface="Arial" panose="020B0604020202020204" pitchFamily="34" charset="0"/>
              </a:rPr>
              <a:t>&amp; Mooney, 2001</a:t>
            </a:r>
            <a:r>
              <a:rPr lang="da-DK" altLang="en-US" sz="1600" i="1" dirty="0" smtClean="0">
                <a:latin typeface="Arial" panose="020B0604020202020204" pitchFamily="34" charset="0"/>
              </a:rPr>
              <a:t>;</a:t>
            </a:r>
            <a:endParaRPr lang="da-DK" altLang="en-US" sz="1600" i="1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5836721"/>
            <a:ext cx="2383986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Uncertainty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ca. +/- 25 km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5345255"/>
            <a:ext cx="5431295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Lithosphere thickness is method-dependent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19" y="1916832"/>
            <a:ext cx="8229600" cy="1000132"/>
          </a:xfrm>
        </p:spPr>
        <p:txBody>
          <a:bodyPr/>
          <a:lstStyle/>
          <a:p>
            <a:r>
              <a:rPr lang="en-US" dirty="0" smtClean="0"/>
              <a:t>Lithosphere </a:t>
            </a:r>
            <a:br>
              <a:rPr lang="en-US" dirty="0" smtClean="0"/>
            </a:br>
            <a:r>
              <a:rPr lang="en-US" dirty="0" smtClean="0"/>
              <a:t>as chemical boundary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D8025-8FB1-4B1D-80D4-897AFA91C7C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B46C3-3782-4198-87A8-ED1B7A4B2D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628800"/>
            <a:ext cx="84969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u="sng" dirty="0" smtClean="0">
                <a:solidFill>
                  <a:srgbClr val="FFC000"/>
                </a:solidFill>
                <a:latin typeface="+mn-lt"/>
              </a:rPr>
              <a:t>Irreversible: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Secular cooling of the interior;</a:t>
            </a:r>
          </a:p>
          <a:p>
            <a:pPr marL="457200" indent="-457200">
              <a:spcBef>
                <a:spcPts val="1200"/>
              </a:spcBef>
              <a:buAutoNum type="arabicParenR"/>
            </a:pPr>
            <a:r>
              <a:rPr lang="en-US" sz="2400" u="sng" dirty="0" smtClean="0">
                <a:solidFill>
                  <a:srgbClr val="75FD6B"/>
                </a:solidFill>
                <a:latin typeface="+mn-lt"/>
              </a:rPr>
              <a:t>Periodic/episodic: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Supercontinental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cycles;</a:t>
            </a:r>
          </a:p>
          <a:p>
            <a:pPr marL="457200" indent="-457200">
              <a:spcBef>
                <a:spcPts val="1200"/>
              </a:spcBef>
              <a:buAutoNum type="arabicParenR"/>
            </a:pPr>
            <a:r>
              <a:rPr lang="en-US" sz="2400" u="sng" dirty="0" smtClean="0">
                <a:solidFill>
                  <a:srgbClr val="FF99FF"/>
                </a:solidFill>
                <a:latin typeface="+mn-lt"/>
              </a:rPr>
              <a:t>Unique: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Related to mantle-scale convective instabilities;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Related to large-scale meteorite impacts (e.g. formation of the Moon)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785703"/>
            <a:ext cx="8291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Except [may be] for meteorite impacts, all of them reflect (or are controlled by) internal heat in the Earth 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types of time-dependent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2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r>
              <a:rPr lang="en-US" altLang="en-US" smtClean="0"/>
              <a:t>Strongly heterogeneous crust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2AFE14-CA68-4A53-946C-94C36568599E}" type="slidenum">
              <a:rPr lang="ru-RU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373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3463"/>
            <a:ext cx="67024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84150" y="4730750"/>
            <a:ext cx="47291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….. and homogeneous mantle ?!</a:t>
            </a:r>
          </a:p>
          <a:p>
            <a:pPr>
              <a:defRPr/>
            </a:pPr>
            <a:endParaRPr lang="en-US" kern="0" dirty="0"/>
          </a:p>
          <a:p>
            <a:pPr>
              <a:defRPr/>
            </a:pPr>
            <a:r>
              <a:rPr lang="en-US" sz="3200" kern="0" dirty="0" smtClean="0">
                <a:solidFill>
                  <a:schemeClr val="bg1"/>
                </a:solidFill>
              </a:rPr>
              <a:t>Is it possible?</a:t>
            </a:r>
            <a:endParaRPr lang="en-US" sz="3200" kern="0" dirty="0">
              <a:solidFill>
                <a:schemeClr val="bg1"/>
              </a:solidFill>
            </a:endParaRPr>
          </a:p>
        </p:txBody>
      </p:sp>
      <p:pic>
        <p:nvPicPr>
          <p:cNvPr id="7373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1401763"/>
            <a:ext cx="207962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7064375" y="2276475"/>
            <a:ext cx="1801813" cy="7461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rved Up Arrow 17"/>
          <p:cNvSpPr/>
          <p:nvPr/>
        </p:nvSpPr>
        <p:spPr>
          <a:xfrm rot="10800000" flipH="1">
            <a:off x="6653213" y="1528763"/>
            <a:ext cx="1081087" cy="614362"/>
          </a:xfrm>
          <a:prstGeom prst="curvedUp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3738" name="Group 20"/>
          <p:cNvGrpSpPr>
            <a:grpSpLocks/>
          </p:cNvGrpSpPr>
          <p:nvPr/>
        </p:nvGrpSpPr>
        <p:grpSpPr bwMode="auto">
          <a:xfrm>
            <a:off x="5068888" y="3773488"/>
            <a:ext cx="3268662" cy="2949575"/>
            <a:chOff x="5068556" y="3773887"/>
            <a:chExt cx="3268249" cy="2948993"/>
          </a:xfrm>
        </p:grpSpPr>
        <p:pic>
          <p:nvPicPr>
            <p:cNvPr id="73741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556" y="3773887"/>
              <a:ext cx="3268249" cy="2948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147921" y="5445194"/>
              <a:ext cx="1655553" cy="576149"/>
            </a:xfrm>
            <a:prstGeom prst="rect">
              <a:avLst/>
            </a:prstGeom>
            <a:solidFill>
              <a:srgbClr val="FED4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00300" y="4792861"/>
              <a:ext cx="1088887" cy="576148"/>
            </a:xfrm>
            <a:prstGeom prst="rect">
              <a:avLst/>
            </a:prstGeom>
            <a:solidFill>
              <a:srgbClr val="FED4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440363" y="5756275"/>
            <a:ext cx="2727325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Common image in all textbooks</a:t>
            </a:r>
          </a:p>
        </p:txBody>
      </p:sp>
      <p:sp>
        <p:nvSpPr>
          <p:cNvPr id="2" name="Right Arrow 1"/>
          <p:cNvSpPr/>
          <p:nvPr/>
        </p:nvSpPr>
        <p:spPr>
          <a:xfrm rot="2041069">
            <a:off x="4268788" y="5103813"/>
            <a:ext cx="852487" cy="268287"/>
          </a:xfrm>
          <a:prstGeom prst="rightArrow">
            <a:avLst/>
          </a:prstGeom>
          <a:solidFill>
            <a:srgbClr val="1E1E5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1924" y="3039471"/>
            <a:ext cx="3678028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Artemieva &amp; Thybo</a:t>
            </a:r>
            <a:r>
              <a:rPr lang="en-US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Tectonoph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.,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950" y="2162175"/>
            <a:ext cx="8920163" cy="4367213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727075" y="6529388"/>
            <a:ext cx="1806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600" i="1">
                <a:latin typeface="Arial" panose="020B0604020202020204" pitchFamily="34" charset="0"/>
              </a:rPr>
              <a:t>Griffin et al., 1999</a:t>
            </a:r>
            <a:endParaRPr lang="en-US" altLang="en-US" sz="1600" i="1">
              <a:latin typeface="Arial" panose="020B0604020202020204" pitchFamily="34" charset="0"/>
            </a:endParaRPr>
          </a:p>
        </p:txBody>
      </p:sp>
      <p:sp>
        <p:nvSpPr>
          <p:cNvPr id="88068" name="TextBox 5"/>
          <p:cNvSpPr txBox="1">
            <a:spLocks noChangeArrowheads="1"/>
          </p:cNvSpPr>
          <p:nvPr/>
        </p:nvSpPr>
        <p:spPr bwMode="auto">
          <a:xfrm>
            <a:off x="5599113" y="3016250"/>
            <a:ext cx="34290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a-DK" altLang="en-US" sz="120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Strong heterogeneity, both vertically and laterally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a-DK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>
                <a:solidFill>
                  <a:srgbClr val="FFFF00"/>
                </a:solidFill>
              </a:rPr>
              <a:t>Large-scale features should be seen by geophysical methods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FFFF00"/>
              </a:solidFill>
            </a:endParaRP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731838" y="2222500"/>
            <a:ext cx="735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Petrologic profile across the Siberian kimberlites</a:t>
            </a:r>
          </a:p>
        </p:txBody>
      </p:sp>
      <p:pic>
        <p:nvPicPr>
          <p:cNvPr id="88070" name="Picture 2" descr="D:\#Earth\Geo-figures-scanned\Xenolith+Petrology\griffin-siberi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3068638"/>
            <a:ext cx="4176712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71" name="Group 13"/>
          <p:cNvGrpSpPr>
            <a:grpSpLocks/>
          </p:cNvGrpSpPr>
          <p:nvPr/>
        </p:nvGrpSpPr>
        <p:grpSpPr bwMode="auto">
          <a:xfrm>
            <a:off x="120650" y="2667000"/>
            <a:ext cx="5321300" cy="1981200"/>
            <a:chOff x="6248596" y="4387142"/>
            <a:chExt cx="3460364" cy="1668265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6929933" y="4760096"/>
              <a:ext cx="2653083" cy="2539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6358987" y="5356439"/>
              <a:ext cx="1142922" cy="103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079" name="TextBox 15"/>
            <p:cNvSpPr txBox="1">
              <a:spLocks noChangeArrowheads="1"/>
            </p:cNvSpPr>
            <p:nvPr/>
          </p:nvSpPr>
          <p:spPr bwMode="auto">
            <a:xfrm>
              <a:off x="6319930" y="5195074"/>
              <a:ext cx="973568" cy="43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2000" b="1">
                  <a:solidFill>
                    <a:srgbClr val="FFFF00"/>
                  </a:solidFill>
                  <a:latin typeface="Arial" panose="020B0604020202020204" pitchFamily="34" charset="0"/>
                </a:rPr>
                <a:t>Depth</a:t>
              </a:r>
              <a:endParaRPr lang="en-US" altLang="en-US" sz="2000" b="1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080" name="Rectangle 17"/>
            <p:cNvSpPr>
              <a:spLocks noChangeArrowheads="1"/>
            </p:cNvSpPr>
            <p:nvPr/>
          </p:nvSpPr>
          <p:spPr bwMode="auto">
            <a:xfrm>
              <a:off x="7537405" y="4387142"/>
              <a:ext cx="2171555" cy="31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Distance </a:t>
              </a:r>
              <a:r>
                <a:rPr lang="da-DK" altLang="en-US" sz="1800" b="1">
                  <a:latin typeface="Arial" panose="020B0604020202020204" pitchFamily="34" charset="0"/>
                </a:rPr>
                <a:t>                   1000 km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88081" name="TextBox 6"/>
            <p:cNvSpPr txBox="1">
              <a:spLocks noChangeArrowheads="1"/>
            </p:cNvSpPr>
            <p:nvPr/>
          </p:nvSpPr>
          <p:spPr bwMode="auto">
            <a:xfrm>
              <a:off x="6248596" y="5655297"/>
              <a:ext cx="10534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250 km</a:t>
              </a:r>
            </a:p>
          </p:txBody>
        </p:sp>
        <p:sp>
          <p:nvSpPr>
            <p:cNvPr id="88082" name="TextBox 6"/>
            <p:cNvSpPr txBox="1">
              <a:spLocks noChangeArrowheads="1"/>
            </p:cNvSpPr>
            <p:nvPr/>
          </p:nvSpPr>
          <p:spPr bwMode="auto">
            <a:xfrm>
              <a:off x="6319930" y="4670419"/>
              <a:ext cx="9108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" panose="020B0604020202020204" pitchFamily="34" charset="0"/>
                </a:rPr>
                <a:t>50 km</a:t>
              </a:r>
            </a:p>
          </p:txBody>
        </p:sp>
      </p:grpSp>
      <p:sp>
        <p:nvSpPr>
          <p:cNvPr id="88072" name="TextBox 15"/>
          <p:cNvSpPr txBox="1">
            <a:spLocks noChangeArrowheads="1"/>
          </p:cNvSpPr>
          <p:nvPr/>
        </p:nvSpPr>
        <p:spPr bwMode="auto">
          <a:xfrm>
            <a:off x="217488" y="5348288"/>
            <a:ext cx="14970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Depth</a:t>
            </a:r>
            <a:endParaRPr lang="en-US" altLang="en-U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8073" name="TextBox 6"/>
          <p:cNvSpPr txBox="1">
            <a:spLocks noChangeArrowheads="1"/>
          </p:cNvSpPr>
          <p:nvPr/>
        </p:nvSpPr>
        <p:spPr bwMode="auto">
          <a:xfrm>
            <a:off x="107950" y="5894388"/>
            <a:ext cx="16192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250 km</a:t>
            </a:r>
          </a:p>
        </p:txBody>
      </p:sp>
      <p:sp>
        <p:nvSpPr>
          <p:cNvPr id="88074" name="TextBox 6"/>
          <p:cNvSpPr txBox="1">
            <a:spLocks noChangeArrowheads="1"/>
          </p:cNvSpPr>
          <p:nvPr/>
        </p:nvSpPr>
        <p:spPr bwMode="auto">
          <a:xfrm>
            <a:off x="217488" y="4724400"/>
            <a:ext cx="14001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50 km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508001" y="5457825"/>
            <a:ext cx="1358900" cy="31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 bwMode="auto">
          <a:xfrm>
            <a:off x="54695" y="562837"/>
            <a:ext cx="554441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kern="0" dirty="0" smtClean="0"/>
              <a:t>Xenolith data show that</a:t>
            </a:r>
            <a:br>
              <a:rPr lang="en-US" altLang="en-US" sz="3200" kern="0" dirty="0" smtClean="0"/>
            </a:br>
            <a:r>
              <a:rPr lang="en-US" altLang="en-US" sz="3200" kern="0" dirty="0" smtClean="0"/>
              <a:t>mantle lithosphere is heterogeneous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54896" y="164261"/>
            <a:ext cx="2448273" cy="1440159"/>
            <a:chOff x="2855807" y="1926402"/>
            <a:chExt cx="2870288" cy="1968940"/>
          </a:xfrm>
        </p:grpSpPr>
        <p:pic>
          <p:nvPicPr>
            <p:cNvPr id="21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5000"/>
            <a:stretch/>
          </p:blipFill>
          <p:spPr bwMode="auto">
            <a:xfrm>
              <a:off x="2855807" y="1926402"/>
              <a:ext cx="2870288" cy="196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882330" y="2101128"/>
              <a:ext cx="529112" cy="4159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51961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Lithosphere = residue of mantle melting (CBL)</a:t>
            </a:r>
          </a:p>
        </p:txBody>
      </p:sp>
      <p:grpSp>
        <p:nvGrpSpPr>
          <p:cNvPr id="75780" name="Group 16"/>
          <p:cNvGrpSpPr>
            <a:grpSpLocks/>
          </p:cNvGrpSpPr>
          <p:nvPr/>
        </p:nvGrpSpPr>
        <p:grpSpPr bwMode="auto">
          <a:xfrm>
            <a:off x="785813" y="928688"/>
            <a:ext cx="4000500" cy="2798762"/>
            <a:chOff x="785786" y="1484643"/>
            <a:chExt cx="4000528" cy="2798224"/>
          </a:xfrm>
        </p:grpSpPr>
        <p:sp>
          <p:nvSpPr>
            <p:cNvPr id="75792" name="TextBox 9"/>
            <p:cNvSpPr txBox="1">
              <a:spLocks noChangeArrowheads="1"/>
            </p:cNvSpPr>
            <p:nvPr/>
          </p:nvSpPr>
          <p:spPr bwMode="auto">
            <a:xfrm>
              <a:off x="785786" y="3913535"/>
              <a:ext cx="979755" cy="3693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Present</a:t>
              </a:r>
            </a:p>
          </p:txBody>
        </p:sp>
        <p:sp>
          <p:nvSpPr>
            <p:cNvPr id="75793" name="TextBox 11"/>
            <p:cNvSpPr txBox="1">
              <a:spLocks noChangeArrowheads="1"/>
            </p:cNvSpPr>
            <p:nvPr/>
          </p:nvSpPr>
          <p:spPr bwMode="auto">
            <a:xfrm>
              <a:off x="3214678" y="2841965"/>
              <a:ext cx="915635" cy="6463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Oldest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crust</a:t>
              </a:r>
            </a:p>
          </p:txBody>
        </p:sp>
        <p:sp>
          <p:nvSpPr>
            <p:cNvPr id="75794" name="Rectangle 15"/>
            <p:cNvSpPr>
              <a:spLocks noChangeArrowheads="1"/>
            </p:cNvSpPr>
            <p:nvPr/>
          </p:nvSpPr>
          <p:spPr bwMode="auto">
            <a:xfrm>
              <a:off x="1071538" y="1698957"/>
              <a:ext cx="2085832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C00000"/>
                  </a:solidFill>
                  <a:latin typeface="Arial" panose="020B0604020202020204" pitchFamily="34" charset="0"/>
                </a:rPr>
                <a:t>Secular cooling of the mantle</a:t>
              </a:r>
            </a:p>
          </p:txBody>
        </p:sp>
        <p:sp>
          <p:nvSpPr>
            <p:cNvPr id="75795" name="TextBox 8"/>
            <p:cNvSpPr txBox="1">
              <a:spLocks noChangeArrowheads="1"/>
            </p:cNvSpPr>
            <p:nvPr/>
          </p:nvSpPr>
          <p:spPr bwMode="auto">
            <a:xfrm>
              <a:off x="3643306" y="1484643"/>
              <a:ext cx="1143008" cy="6463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Earth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formation</a:t>
              </a:r>
            </a:p>
          </p:txBody>
        </p:sp>
      </p:grpSp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6929438" y="6143625"/>
            <a:ext cx="2016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400" i="1">
                <a:latin typeface="Arial" panose="020B0604020202020204" pitchFamily="34" charset="0"/>
              </a:rPr>
              <a:t>O”Reilly &amp; Griffin, 1998</a:t>
            </a:r>
            <a:endParaRPr lang="en-US" altLang="en-US" sz="1400" i="1">
              <a:latin typeface="Arial" panose="020B0604020202020204" pitchFamily="34" charset="0"/>
            </a:endParaRPr>
          </a:p>
        </p:txBody>
      </p:sp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0"/>
            <a:ext cx="65722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12"/>
          <p:cNvSpPr txBox="1">
            <a:spLocks noChangeArrowheads="1"/>
          </p:cNvSpPr>
          <p:nvPr/>
        </p:nvSpPr>
        <p:spPr bwMode="auto">
          <a:xfrm>
            <a:off x="6913563" y="4730750"/>
            <a:ext cx="2214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Global petrologic observations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6200000" flipV="1">
            <a:off x="750094" y="4250532"/>
            <a:ext cx="714375" cy="714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2536032" y="3821906"/>
            <a:ext cx="857250" cy="6429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6" name="TextBox 25"/>
          <p:cNvSpPr txBox="1">
            <a:spLocks noChangeArrowheads="1"/>
          </p:cNvSpPr>
          <p:nvPr/>
        </p:nvSpPr>
        <p:spPr bwMode="auto">
          <a:xfrm>
            <a:off x="6000750" y="642938"/>
            <a:ext cx="293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(chemical boundary layer)</a:t>
            </a:r>
          </a:p>
        </p:txBody>
      </p:sp>
      <p:sp>
        <p:nvSpPr>
          <p:cNvPr id="2" name="Down Arrow 1"/>
          <p:cNvSpPr/>
          <p:nvPr/>
        </p:nvSpPr>
        <p:spPr>
          <a:xfrm rot="3013259">
            <a:off x="2677319" y="1937544"/>
            <a:ext cx="379413" cy="727075"/>
          </a:xfrm>
          <a:prstGeom prst="downArrow">
            <a:avLst/>
          </a:prstGeom>
          <a:solidFill>
            <a:srgbClr val="1E1E5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 rot="7929725">
            <a:off x="4048919" y="3055144"/>
            <a:ext cx="271462" cy="1873250"/>
          </a:xfrm>
          <a:prstGeom prst="downArrow">
            <a:avLst/>
          </a:prstGeom>
          <a:solidFill>
            <a:srgbClr val="1E1E5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 rot="8523889">
            <a:off x="2803525" y="3536950"/>
            <a:ext cx="273050" cy="1166813"/>
          </a:xfrm>
          <a:prstGeom prst="downArrow">
            <a:avLst/>
          </a:prstGeom>
          <a:solidFill>
            <a:srgbClr val="1E1E5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0350265">
            <a:off x="1023938" y="3897313"/>
            <a:ext cx="271462" cy="741362"/>
          </a:xfrm>
          <a:prstGeom prst="downArrow">
            <a:avLst/>
          </a:prstGeom>
          <a:solidFill>
            <a:srgbClr val="1E1E5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7263" y="1766888"/>
            <a:ext cx="4270375" cy="1570037"/>
          </a:xfrm>
          <a:prstGeom prst="rect">
            <a:avLst/>
          </a:prstGeom>
          <a:solidFill>
            <a:srgbClr val="003FBC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Higher T in Archean -&gt;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unique thickness;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unique composition 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of cratonic lith. mantle (LM)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Lithosphere = residue of mantle melting (CBL)</a:t>
            </a:r>
          </a:p>
        </p:txBody>
      </p:sp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6929438" y="6143625"/>
            <a:ext cx="2016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400" i="1">
                <a:latin typeface="Arial" panose="020B0604020202020204" pitchFamily="34" charset="0"/>
              </a:rPr>
              <a:t>O”Reilly &amp; Griffin, 1998</a:t>
            </a:r>
            <a:endParaRPr lang="en-US" altLang="en-US" sz="1400" i="1">
              <a:latin typeface="Arial" panose="020B0604020202020204" pitchFamily="34" charset="0"/>
            </a:endParaRPr>
          </a:p>
        </p:txBody>
      </p:sp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0"/>
            <a:ext cx="65722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12"/>
          <p:cNvSpPr txBox="1">
            <a:spLocks noChangeArrowheads="1"/>
          </p:cNvSpPr>
          <p:nvPr/>
        </p:nvSpPr>
        <p:spPr bwMode="auto">
          <a:xfrm>
            <a:off x="6913563" y="4730750"/>
            <a:ext cx="2214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Global petrologic observations</a:t>
            </a:r>
          </a:p>
        </p:txBody>
      </p:sp>
      <p:sp>
        <p:nvSpPr>
          <p:cNvPr id="75786" name="TextBox 25"/>
          <p:cNvSpPr txBox="1">
            <a:spLocks noChangeArrowheads="1"/>
          </p:cNvSpPr>
          <p:nvPr/>
        </p:nvSpPr>
        <p:spPr bwMode="auto">
          <a:xfrm>
            <a:off x="6000750" y="642938"/>
            <a:ext cx="293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(chemical boundary layer)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541285" y="1844824"/>
            <a:ext cx="5918305" cy="156966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 dirty="0"/>
              <a:t>  </a:t>
            </a:r>
            <a:r>
              <a:rPr lang="da-DK" altLang="en-US" sz="2400" dirty="0" smtClean="0"/>
              <a:t>Mg</a:t>
            </a:r>
            <a:r>
              <a:rPr lang="da-DK" altLang="en-US" sz="2400" dirty="0"/>
              <a:t># = Mg/[Mg+Fe</a:t>
            </a:r>
            <a:r>
              <a:rPr lang="da-DK" altLang="en-US" sz="2400" dirty="0" smtClean="0"/>
              <a:t>]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 dirty="0" smtClean="0"/>
              <a:t>[or Fo-content] </a:t>
            </a:r>
            <a:endParaRPr lang="da-DK" altLang="en-US" sz="2400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da-DK" altLang="en-US" sz="2400" dirty="0">
                <a:solidFill>
                  <a:srgbClr val="FFFF00"/>
                </a:solidFill>
              </a:rPr>
              <a:t>characterizes mantle composition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 dirty="0" smtClean="0">
                <a:solidFill>
                  <a:srgbClr val="FFFF00"/>
                </a:solidFill>
              </a:rPr>
              <a:t>which depends on degree </a:t>
            </a:r>
            <a:r>
              <a:rPr lang="da-DK" altLang="en-US" sz="2400" dirty="0">
                <a:solidFill>
                  <a:srgbClr val="FFFF00"/>
                </a:solidFill>
              </a:rPr>
              <a:t>of </a:t>
            </a:r>
            <a:r>
              <a:rPr lang="da-DK" altLang="en-US" sz="2400" dirty="0" smtClean="0">
                <a:solidFill>
                  <a:srgbClr val="FFFF00"/>
                </a:solidFill>
              </a:rPr>
              <a:t>melting</a:t>
            </a:r>
            <a:endParaRPr lang="da-DK" alt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5576" y="3560069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problem: 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refers only to 60-75% of mantle material (olivine)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3428780">
            <a:off x="1825431" y="4660126"/>
            <a:ext cx="1249528" cy="484632"/>
          </a:xfrm>
          <a:prstGeom prst="rightArrow">
            <a:avLst/>
          </a:prstGeom>
          <a:solidFill>
            <a:srgbClr val="003F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Box 34"/>
          <p:cNvSpPr txBox="1">
            <a:spLocks noChangeArrowheads="1"/>
          </p:cNvSpPr>
          <p:nvPr/>
        </p:nvSpPr>
        <p:spPr bwMode="auto">
          <a:xfrm>
            <a:off x="1403648" y="5278399"/>
            <a:ext cx="720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Anomalies in mantle composition should be seen in large-scale geophysical models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108548" name="TextBox 5"/>
          <p:cNvSpPr txBox="1">
            <a:spLocks noChangeArrowheads="1"/>
          </p:cNvSpPr>
          <p:nvPr/>
        </p:nvSpPr>
        <p:spPr bwMode="auto">
          <a:xfrm>
            <a:off x="323528" y="808746"/>
            <a:ext cx="84969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800" dirty="0">
                <a:solidFill>
                  <a:srgbClr val="FFFF00"/>
                </a:solidFill>
              </a:rPr>
              <a:t>Melt-depletion </a:t>
            </a:r>
            <a:r>
              <a:rPr lang="da-DK" altLang="en-US" sz="2800" dirty="0" smtClean="0">
                <a:solidFill>
                  <a:srgbClr val="FFFF00"/>
                </a:solidFill>
              </a:rPr>
              <a:t>(characterized by Mg#) causes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800" dirty="0" smtClean="0"/>
              <a:t>Vs  </a:t>
            </a:r>
            <a:r>
              <a:rPr lang="da-DK" altLang="en-US" sz="2800" dirty="0"/>
              <a:t>increase </a:t>
            </a:r>
            <a:r>
              <a:rPr lang="da-DK" altLang="en-US" sz="2800" dirty="0">
                <a:solidFill>
                  <a:srgbClr val="FFFF00"/>
                </a:solidFill>
              </a:rPr>
              <a:t>and </a:t>
            </a:r>
            <a:r>
              <a:rPr lang="da-DK" altLang="en-US" sz="2800" dirty="0"/>
              <a:t>density </a:t>
            </a:r>
            <a:r>
              <a:rPr lang="da-DK" altLang="en-US" sz="2800" dirty="0" smtClean="0"/>
              <a:t>decrease </a:t>
            </a:r>
            <a:r>
              <a:rPr lang="da-DK" altLang="en-US" sz="2800" dirty="0" smtClean="0">
                <a:solidFill>
                  <a:srgbClr val="FFFF00"/>
                </a:solidFill>
              </a:rPr>
              <a:t>in mantle</a:t>
            </a:r>
            <a:endParaRPr lang="da-DK" altLang="en-US" sz="2800" dirty="0">
              <a:solidFill>
                <a:srgbClr val="FFFF00"/>
              </a:solidFill>
            </a:endParaRPr>
          </a:p>
        </p:txBody>
      </p:sp>
      <p:grpSp>
        <p:nvGrpSpPr>
          <p:cNvPr id="108549" name="Group 26"/>
          <p:cNvGrpSpPr>
            <a:grpSpLocks/>
          </p:cNvGrpSpPr>
          <p:nvPr/>
        </p:nvGrpSpPr>
        <p:grpSpPr bwMode="auto">
          <a:xfrm>
            <a:off x="4760647" y="2073067"/>
            <a:ext cx="4475162" cy="2846388"/>
            <a:chOff x="2358254" y="2216844"/>
            <a:chExt cx="4900950" cy="2608915"/>
          </a:xfrm>
        </p:grpSpPr>
        <p:sp>
          <p:nvSpPr>
            <p:cNvPr id="25" name="Rectangle 24"/>
            <p:cNvSpPr/>
            <p:nvPr/>
          </p:nvSpPr>
          <p:spPr>
            <a:xfrm>
              <a:off x="2358254" y="2216844"/>
              <a:ext cx="4561935" cy="259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pic>
          <p:nvPicPr>
            <p:cNvPr id="108564" name="Picture 2" descr="D:\#Earth\Geo-figures-scanned\Xenolith+Petrology\Lee03-lnRho(Mg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377" y="2216844"/>
              <a:ext cx="4478011" cy="241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65" name="TextBox 11"/>
            <p:cNvSpPr txBox="1">
              <a:spLocks noChangeArrowheads="1"/>
            </p:cNvSpPr>
            <p:nvPr/>
          </p:nvSpPr>
          <p:spPr bwMode="auto">
            <a:xfrm rot="-5400000">
              <a:off x="1687842" y="2991743"/>
              <a:ext cx="2026005" cy="47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tx1"/>
                  </a:solidFill>
                  <a:latin typeface="Arial" panose="020B0604020202020204" pitchFamily="34" charset="0"/>
                </a:rPr>
                <a:t>ln (DENSITY</a:t>
              </a:r>
              <a:r>
                <a:rPr lang="en-US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08566" name="TextBox 19"/>
            <p:cNvSpPr txBox="1">
              <a:spLocks noChangeArrowheads="1"/>
            </p:cNvSpPr>
            <p:nvPr/>
          </p:nvSpPr>
          <p:spPr bwMode="auto">
            <a:xfrm>
              <a:off x="3419474" y="3181341"/>
              <a:ext cx="106045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r=0.87</a:t>
              </a:r>
            </a:p>
          </p:txBody>
        </p:sp>
        <p:sp>
          <p:nvSpPr>
            <p:cNvPr id="108567" name="TextBox 19"/>
            <p:cNvSpPr txBox="1">
              <a:spLocks noChangeArrowheads="1"/>
            </p:cNvSpPr>
            <p:nvPr/>
          </p:nvSpPr>
          <p:spPr bwMode="auto">
            <a:xfrm>
              <a:off x="4620627" y="4462885"/>
              <a:ext cx="2638577" cy="36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88             94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05692" y="2315788"/>
              <a:ext cx="2355724" cy="497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128090" y="2833788"/>
              <a:ext cx="2121022" cy="145505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663890" y="2573272"/>
            <a:ext cx="1714512" cy="2071702"/>
          </a:xfrm>
          <a:prstGeom prst="rect">
            <a:avLst/>
          </a:prstGeom>
          <a:gradFill flip="none" rotWithShape="1">
            <a:gsLst>
              <a:gs pos="0">
                <a:srgbClr val="FF00FF">
                  <a:alpha val="28000"/>
                </a:srgbClr>
              </a:gs>
              <a:gs pos="25000">
                <a:srgbClr val="FF6633">
                  <a:alpha val="39000"/>
                </a:srgbClr>
              </a:gs>
              <a:gs pos="50000">
                <a:srgbClr val="FFFF00">
                  <a:alpha val="49000"/>
                </a:srgbClr>
              </a:gs>
              <a:gs pos="75000">
                <a:srgbClr val="01A78F">
                  <a:alpha val="41000"/>
                </a:srgbClr>
              </a:gs>
              <a:gs pos="100000">
                <a:srgbClr val="3366FF">
                  <a:alpha val="3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8553" name="TextBox 39"/>
          <p:cNvSpPr txBox="1">
            <a:spLocks noChangeArrowheads="1"/>
          </p:cNvSpPr>
          <p:nvPr/>
        </p:nvSpPr>
        <p:spPr bwMode="auto">
          <a:xfrm>
            <a:off x="2949309" y="4449555"/>
            <a:ext cx="97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400" i="1">
                <a:latin typeface="Arial" panose="020B0604020202020204" pitchFamily="34" charset="0"/>
              </a:rPr>
              <a:t>Lee, 2003</a:t>
            </a:r>
            <a:endParaRPr lang="en-US" altLang="en-US" sz="1400" i="1">
              <a:latin typeface="Arial" panose="020B0604020202020204" pitchFamily="34" charset="0"/>
            </a:endParaRPr>
          </a:p>
        </p:txBody>
      </p:sp>
      <p:sp>
        <p:nvSpPr>
          <p:cNvPr id="108554" name="TextBox 19"/>
          <p:cNvSpPr txBox="1">
            <a:spLocks noChangeArrowheads="1"/>
          </p:cNvSpPr>
          <p:nvPr/>
        </p:nvSpPr>
        <p:spPr bwMode="auto">
          <a:xfrm>
            <a:off x="1004622" y="2989055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08555" name="Group 59"/>
          <p:cNvGrpSpPr>
            <a:grpSpLocks/>
          </p:cNvGrpSpPr>
          <p:nvPr/>
        </p:nvGrpSpPr>
        <p:grpSpPr bwMode="auto">
          <a:xfrm>
            <a:off x="163247" y="2073067"/>
            <a:ext cx="4238625" cy="2928938"/>
            <a:chOff x="54242" y="3857625"/>
            <a:chExt cx="4398654" cy="2714647"/>
          </a:xfrm>
        </p:grpSpPr>
        <p:pic>
          <p:nvPicPr>
            <p:cNvPr id="108561" name="Picture 2" descr="D:\_Irina\My-PAPERS\Lithosphere-book.01\3-Seismic\3-Figures\_3_Final-fig.jpg\_3_1_Final-fig.jpg\3-1-21_vps(Mg)-cont-Matsukage(10).gr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2" y="3857625"/>
              <a:ext cx="4398654" cy="271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62" name="TextBox 11"/>
            <p:cNvSpPr txBox="1">
              <a:spLocks noChangeArrowheads="1"/>
            </p:cNvSpPr>
            <p:nvPr/>
          </p:nvSpPr>
          <p:spPr bwMode="auto">
            <a:xfrm rot="-5400000">
              <a:off x="-973169" y="4902203"/>
              <a:ext cx="2500313" cy="411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tx1"/>
                  </a:solidFill>
                  <a:latin typeface="Arial" panose="020B0604020202020204" pitchFamily="34" charset="0"/>
                </a:rPr>
                <a:t>Vs (km/s)</a:t>
              </a:r>
              <a:endParaRPr lang="en-US" altLang="en-US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520354" y="2158932"/>
            <a:ext cx="2071697" cy="2343166"/>
          </a:xfrm>
          <a:prstGeom prst="rect">
            <a:avLst/>
          </a:prstGeom>
          <a:gradFill flip="none" rotWithShape="1">
            <a:gsLst>
              <a:gs pos="0">
                <a:srgbClr val="FF00FF">
                  <a:alpha val="28000"/>
                </a:srgbClr>
              </a:gs>
              <a:gs pos="25000">
                <a:srgbClr val="FF6633">
                  <a:alpha val="39000"/>
                </a:srgbClr>
              </a:gs>
              <a:gs pos="50000">
                <a:srgbClr val="FFFF00">
                  <a:alpha val="49000"/>
                </a:srgbClr>
              </a:gs>
              <a:gs pos="75000">
                <a:srgbClr val="01A78F">
                  <a:alpha val="41000"/>
                </a:srgbClr>
              </a:gs>
              <a:gs pos="100000">
                <a:srgbClr val="3366FF">
                  <a:alpha val="3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8559" name="TextBox 41"/>
          <p:cNvSpPr txBox="1">
            <a:spLocks noChangeArrowheads="1"/>
          </p:cNvSpPr>
          <p:nvPr/>
        </p:nvSpPr>
        <p:spPr bwMode="auto">
          <a:xfrm>
            <a:off x="5414697" y="4598780"/>
            <a:ext cx="1330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</a:rPr>
              <a:t>Mg# bulk</a:t>
            </a:r>
          </a:p>
        </p:txBody>
      </p:sp>
      <p:sp>
        <p:nvSpPr>
          <p:cNvPr id="108560" name="TextBox 20"/>
          <p:cNvSpPr txBox="1">
            <a:spLocks noChangeArrowheads="1"/>
          </p:cNvSpPr>
          <p:nvPr/>
        </p:nvSpPr>
        <p:spPr bwMode="auto">
          <a:xfrm>
            <a:off x="-33603" y="4979780"/>
            <a:ext cx="1211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Lee,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214313" y="1214438"/>
            <a:ext cx="4214812" cy="2000250"/>
          </a:xfrm>
          <a:prstGeom prst="rect">
            <a:avLst/>
          </a:prstGeom>
          <a:gradFill>
            <a:gsLst>
              <a:gs pos="0">
                <a:srgbClr val="FF99CC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0595" name="Text Box 29"/>
          <p:cNvSpPr txBox="1">
            <a:spLocks noChangeArrowheads="1"/>
          </p:cNvSpPr>
          <p:nvPr/>
        </p:nvSpPr>
        <p:spPr bwMode="auto">
          <a:xfrm>
            <a:off x="250825" y="1196975"/>
            <a:ext cx="417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with T decrease, Vs </a:t>
            </a:r>
            <a:r>
              <a:rPr lang="en-US" altLang="en-US" sz="1600">
                <a:solidFill>
                  <a:schemeClr val="tx1"/>
                </a:solidFill>
              </a:rPr>
              <a:t>&amp; </a:t>
            </a:r>
            <a:r>
              <a:rPr lang="en-US" altLang="en-US" sz="2000">
                <a:solidFill>
                  <a:schemeClr val="tx1"/>
                </a:solidFill>
              </a:rPr>
              <a:t>Vp increase </a:t>
            </a:r>
          </a:p>
        </p:txBody>
      </p:sp>
      <p:sp>
        <p:nvSpPr>
          <p:cNvPr id="25604" name="AutoShape 30"/>
          <p:cNvSpPr>
            <a:spLocks noChangeArrowheads="1"/>
          </p:cNvSpPr>
          <p:nvPr/>
        </p:nvSpPr>
        <p:spPr bwMode="auto">
          <a:xfrm rot="1878838">
            <a:off x="1095375" y="1641475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gradFill flip="none" rotWithShape="1">
            <a:gsLst>
              <a:gs pos="0">
                <a:srgbClr val="FF4747"/>
              </a:gs>
              <a:gs pos="50000">
                <a:schemeClr val="accent3"/>
              </a:gs>
              <a:gs pos="100000">
                <a:srgbClr val="0192FF"/>
              </a:gs>
            </a:gsLst>
            <a:lin ang="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0597" name="TextBox 5"/>
          <p:cNvSpPr txBox="1">
            <a:spLocks noChangeArrowheads="1"/>
          </p:cNvSpPr>
          <p:nvPr/>
        </p:nvSpPr>
        <p:spPr bwMode="auto">
          <a:xfrm>
            <a:off x="428625" y="3286125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800"/>
              <a:t>Young         Cratonic</a:t>
            </a:r>
          </a:p>
        </p:txBody>
      </p:sp>
      <p:sp>
        <p:nvSpPr>
          <p:cNvPr id="110598" name="TextBox 5"/>
          <p:cNvSpPr txBox="1">
            <a:spLocks noChangeArrowheads="1"/>
          </p:cNvSpPr>
          <p:nvPr/>
        </p:nvSpPr>
        <p:spPr bwMode="auto">
          <a:xfrm>
            <a:off x="285750" y="714375"/>
            <a:ext cx="885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/>
              <a:t> </a:t>
            </a:r>
          </a:p>
        </p:txBody>
      </p:sp>
      <p:sp>
        <p:nvSpPr>
          <p:cNvPr id="110599" name="Rectangle 25"/>
          <p:cNvSpPr>
            <a:spLocks noChangeArrowheads="1"/>
          </p:cNvSpPr>
          <p:nvPr/>
        </p:nvSpPr>
        <p:spPr bwMode="auto">
          <a:xfrm>
            <a:off x="571500" y="714375"/>
            <a:ext cx="808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Lithosphere T is higher in younger structures (at the same depth)</a:t>
            </a:r>
          </a:p>
        </p:txBody>
      </p:sp>
      <p:grpSp>
        <p:nvGrpSpPr>
          <p:cNvPr id="110600" name="Group 45"/>
          <p:cNvGrpSpPr>
            <a:grpSpLocks/>
          </p:cNvGrpSpPr>
          <p:nvPr/>
        </p:nvGrpSpPr>
        <p:grpSpPr bwMode="auto">
          <a:xfrm>
            <a:off x="4643438" y="1255713"/>
            <a:ext cx="4214812" cy="1958975"/>
            <a:chOff x="142844" y="1142984"/>
            <a:chExt cx="4214842" cy="2143140"/>
          </a:xfrm>
        </p:grpSpPr>
        <p:sp>
          <p:nvSpPr>
            <p:cNvPr id="110628" name="Rectangle 28"/>
            <p:cNvSpPr>
              <a:spLocks noChangeArrowheads="1"/>
            </p:cNvSpPr>
            <p:nvPr/>
          </p:nvSpPr>
          <p:spPr bwMode="auto">
            <a:xfrm>
              <a:off x="142844" y="1142984"/>
              <a:ext cx="4214842" cy="2143140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629" name="Text Box 29"/>
            <p:cNvSpPr txBox="1">
              <a:spLocks noChangeArrowheads="1"/>
            </p:cNvSpPr>
            <p:nvPr/>
          </p:nvSpPr>
          <p:spPr bwMode="auto">
            <a:xfrm>
              <a:off x="143414" y="1142984"/>
              <a:ext cx="4186437" cy="43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with T decrease, Rho increases</a:t>
              </a:r>
            </a:p>
          </p:txBody>
        </p:sp>
      </p:grpSp>
      <p:sp>
        <p:nvSpPr>
          <p:cNvPr id="110601" name="Text Box 25"/>
          <p:cNvSpPr txBox="1">
            <a:spLocks noChangeArrowheads="1"/>
          </p:cNvSpPr>
          <p:nvPr/>
        </p:nvSpPr>
        <p:spPr bwMode="auto">
          <a:xfrm>
            <a:off x="2643188" y="214313"/>
            <a:ext cx="432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</a:rPr>
              <a:t>Effect of temperature ?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786313" y="2143125"/>
            <a:ext cx="4071937" cy="1262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" indent="-91440" eaLnBrk="1" hangingPunct="1">
              <a:buFont typeface="Arial" pitchFamily="34" charset="0"/>
              <a:buChar char="•"/>
              <a:defRPr/>
            </a:pPr>
            <a:r>
              <a:rPr lang="en-US" sz="2000" dirty="0">
                <a:latin typeface="Comic Sans MS" pitchFamily="66" charset="0"/>
                <a:cs typeface="Arial" charset="0"/>
              </a:rPr>
              <a:t> </a:t>
            </a:r>
            <a:r>
              <a:rPr lang="en-US" sz="2000" b="1" dirty="0" err="1">
                <a:latin typeface="Comic Sans MS" pitchFamily="66" charset="0"/>
                <a:cs typeface="Arial" charset="0"/>
              </a:rPr>
              <a:t>dT</a:t>
            </a:r>
            <a:r>
              <a:rPr lang="en-US" sz="2000" b="1" dirty="0">
                <a:latin typeface="Comic Sans MS" pitchFamily="66" charset="0"/>
                <a:cs typeface="Arial" charset="0"/>
              </a:rPr>
              <a:t> masks density variations.</a:t>
            </a:r>
          </a:p>
          <a:p>
            <a:pPr marL="91440" indent="-91440" eaLnBrk="1" hangingPunct="1">
              <a:buFont typeface="Arial" pitchFamily="34" charset="0"/>
              <a:buChar char="•"/>
              <a:defRPr/>
            </a:pPr>
            <a:r>
              <a:rPr lang="en-US" sz="2000" dirty="0">
                <a:latin typeface="Comic Sans MS" pitchFamily="66" charset="0"/>
                <a:cs typeface="Arial" charset="0"/>
              </a:rPr>
              <a:t> Neutral buoyancy of </a:t>
            </a:r>
            <a:r>
              <a:rPr lang="en-US" sz="2000" dirty="0" err="1">
                <a:latin typeface="Comic Sans MS" pitchFamily="66" charset="0"/>
                <a:cs typeface="Arial" charset="0"/>
              </a:rPr>
              <a:t>Ar</a:t>
            </a:r>
            <a:r>
              <a:rPr lang="en-US" sz="2000" dirty="0">
                <a:latin typeface="Comic Sans MS" pitchFamily="66" charset="0"/>
                <a:cs typeface="Arial" charset="0"/>
              </a:rPr>
              <a:t> cratons (isopycnicity)</a:t>
            </a:r>
          </a:p>
          <a:p>
            <a:pPr marL="342900" indent="-342900" eaLnBrk="1" hangingPunct="1">
              <a:defRPr/>
            </a:pPr>
            <a:endParaRPr lang="en-US" sz="1600" i="1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0603" name="Text Box 36"/>
          <p:cNvSpPr txBox="1">
            <a:spLocks noChangeArrowheads="1"/>
          </p:cNvSpPr>
          <p:nvPr/>
        </p:nvSpPr>
        <p:spPr bwMode="auto">
          <a:xfrm>
            <a:off x="285750" y="2214563"/>
            <a:ext cx="4071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Interpretations of dVp, dVs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in terms of  </a:t>
            </a:r>
            <a:r>
              <a:rPr lang="en-US" altLang="en-US" sz="2000" b="1" u="sng">
                <a:solidFill>
                  <a:schemeClr val="tx1"/>
                </a:solidFill>
              </a:rPr>
              <a:t>hot vs cold</a:t>
            </a:r>
          </a:p>
        </p:txBody>
      </p:sp>
      <p:sp>
        <p:nvSpPr>
          <p:cNvPr id="110604" name="TextBox 5"/>
          <p:cNvSpPr txBox="1">
            <a:spLocks noChangeArrowheads="1"/>
          </p:cNvSpPr>
          <p:nvPr/>
        </p:nvSpPr>
        <p:spPr bwMode="auto">
          <a:xfrm>
            <a:off x="5715000" y="3286125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800"/>
              <a:t>Young         Cratonic</a:t>
            </a:r>
          </a:p>
        </p:txBody>
      </p:sp>
      <p:grpSp>
        <p:nvGrpSpPr>
          <p:cNvPr id="110605" name="Group 26"/>
          <p:cNvGrpSpPr>
            <a:grpSpLocks/>
          </p:cNvGrpSpPr>
          <p:nvPr/>
        </p:nvGrpSpPr>
        <p:grpSpPr bwMode="auto">
          <a:xfrm>
            <a:off x="4357688" y="3643313"/>
            <a:ext cx="4929187" cy="3138487"/>
            <a:chOff x="1861031" y="2216844"/>
            <a:chExt cx="5398173" cy="2877336"/>
          </a:xfrm>
        </p:grpSpPr>
        <p:sp>
          <p:nvSpPr>
            <p:cNvPr id="39" name="Rectangle 38"/>
            <p:cNvSpPr/>
            <p:nvPr/>
          </p:nvSpPr>
          <p:spPr>
            <a:xfrm>
              <a:off x="2358254" y="2216844"/>
              <a:ext cx="4561935" cy="25935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pic>
          <p:nvPicPr>
            <p:cNvPr id="110621" name="Picture 2" descr="D:\#Earth\Geo-figures-scanned\Xenolith+Petrology\Lee03-lnRho(Mg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377" y="2216844"/>
              <a:ext cx="4478011" cy="241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22" name="TextBox 11"/>
            <p:cNvSpPr txBox="1">
              <a:spLocks noChangeArrowheads="1"/>
            </p:cNvSpPr>
            <p:nvPr/>
          </p:nvSpPr>
          <p:spPr bwMode="auto">
            <a:xfrm rot="-5400000">
              <a:off x="1687842" y="2991743"/>
              <a:ext cx="2026005" cy="47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tx1"/>
                  </a:solidFill>
                  <a:latin typeface="Arial" panose="020B0604020202020204" pitchFamily="34" charset="0"/>
                </a:rPr>
                <a:t>ln (DENSITY</a:t>
              </a:r>
              <a:r>
                <a:rPr lang="en-US" altLang="en-US" sz="2000">
                  <a:solidFill>
                    <a:schemeClr val="tx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10623" name="TextBox 19"/>
            <p:cNvSpPr txBox="1">
              <a:spLocks noChangeArrowheads="1"/>
            </p:cNvSpPr>
            <p:nvPr/>
          </p:nvSpPr>
          <p:spPr bwMode="auto">
            <a:xfrm>
              <a:off x="3419474" y="3181341"/>
              <a:ext cx="106045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r=0.87</a:t>
              </a:r>
            </a:p>
          </p:txBody>
        </p:sp>
        <p:sp>
          <p:nvSpPr>
            <p:cNvPr id="110624" name="TextBox 39"/>
            <p:cNvSpPr txBox="1">
              <a:spLocks noChangeArrowheads="1"/>
            </p:cNvSpPr>
            <p:nvPr/>
          </p:nvSpPr>
          <p:spPr bwMode="auto">
            <a:xfrm>
              <a:off x="1861031" y="4811945"/>
              <a:ext cx="2314127" cy="282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400" i="1">
                  <a:latin typeface="Arial" panose="020B0604020202020204" pitchFamily="34" charset="0"/>
                </a:rPr>
                <a:t>modified after Lee, 2003</a:t>
              </a:r>
              <a:endParaRPr lang="en-US" altLang="en-US" sz="1400" i="1">
                <a:latin typeface="Arial" panose="020B0604020202020204" pitchFamily="34" charset="0"/>
              </a:endParaRPr>
            </a:p>
          </p:txBody>
        </p:sp>
        <p:sp>
          <p:nvSpPr>
            <p:cNvPr id="110625" name="TextBox 19"/>
            <p:cNvSpPr txBox="1">
              <a:spLocks noChangeArrowheads="1"/>
            </p:cNvSpPr>
            <p:nvPr/>
          </p:nvSpPr>
          <p:spPr bwMode="auto">
            <a:xfrm>
              <a:off x="4620627" y="4462885"/>
              <a:ext cx="2638577" cy="36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88             94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05692" y="2315812"/>
              <a:ext cx="2355724" cy="497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4128090" y="2833936"/>
              <a:ext cx="2121021" cy="145540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6715140" y="4143380"/>
            <a:ext cx="1714512" cy="2071702"/>
          </a:xfrm>
          <a:prstGeom prst="rect">
            <a:avLst/>
          </a:prstGeom>
          <a:gradFill flip="none" rotWithShape="1">
            <a:gsLst>
              <a:gs pos="0">
                <a:srgbClr val="FF00FF">
                  <a:alpha val="28000"/>
                </a:srgbClr>
              </a:gs>
              <a:gs pos="25000">
                <a:srgbClr val="FF6633">
                  <a:alpha val="39000"/>
                </a:srgbClr>
              </a:gs>
              <a:gs pos="50000">
                <a:srgbClr val="FFFF00">
                  <a:alpha val="49000"/>
                </a:srgbClr>
              </a:gs>
              <a:gs pos="75000">
                <a:srgbClr val="01A78F">
                  <a:alpha val="41000"/>
                </a:srgbClr>
              </a:gs>
              <a:gs pos="100000">
                <a:srgbClr val="3366FF">
                  <a:alpha val="3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0609" name="TextBox 39"/>
          <p:cNvSpPr txBox="1">
            <a:spLocks noChangeArrowheads="1"/>
          </p:cNvSpPr>
          <p:nvPr/>
        </p:nvSpPr>
        <p:spPr bwMode="auto">
          <a:xfrm>
            <a:off x="3000375" y="6019800"/>
            <a:ext cx="97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400" i="1">
                <a:latin typeface="Arial" panose="020B0604020202020204" pitchFamily="34" charset="0"/>
              </a:rPr>
              <a:t>Lee, 2003</a:t>
            </a:r>
            <a:endParaRPr lang="en-US" altLang="en-US" sz="1400" i="1">
              <a:latin typeface="Arial" panose="020B0604020202020204" pitchFamily="34" charset="0"/>
            </a:endParaRPr>
          </a:p>
        </p:txBody>
      </p:sp>
      <p:sp>
        <p:nvSpPr>
          <p:cNvPr id="110610" name="TextBox 19"/>
          <p:cNvSpPr txBox="1">
            <a:spLocks noChangeArrowheads="1"/>
          </p:cNvSpPr>
          <p:nvPr/>
        </p:nvSpPr>
        <p:spPr bwMode="auto">
          <a:xfrm>
            <a:off x="1055688" y="45593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10611" name="Group 59"/>
          <p:cNvGrpSpPr>
            <a:grpSpLocks/>
          </p:cNvGrpSpPr>
          <p:nvPr/>
        </p:nvGrpSpPr>
        <p:grpSpPr bwMode="auto">
          <a:xfrm>
            <a:off x="214313" y="3643313"/>
            <a:ext cx="4238625" cy="2928937"/>
            <a:chOff x="54242" y="3857625"/>
            <a:chExt cx="4398654" cy="2714647"/>
          </a:xfrm>
        </p:grpSpPr>
        <p:pic>
          <p:nvPicPr>
            <p:cNvPr id="110618" name="Picture 2" descr="D:\_Irina\My-PAPERS\Lithosphere-book.01\3-Seismic\3-Figures\_3_Final-fig.jpg\_3_1_Final-fig.jpg\3-1-21_vps(Mg)-cont-Matsukage(10).gr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2" y="3857625"/>
              <a:ext cx="4398654" cy="271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19" name="TextBox 11"/>
            <p:cNvSpPr txBox="1">
              <a:spLocks noChangeArrowheads="1"/>
            </p:cNvSpPr>
            <p:nvPr/>
          </p:nvSpPr>
          <p:spPr bwMode="auto">
            <a:xfrm rot="-5400000">
              <a:off x="-973169" y="4902203"/>
              <a:ext cx="2500313" cy="411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chemeClr val="tx1"/>
                  </a:solidFill>
                  <a:latin typeface="Arial" panose="020B0604020202020204" pitchFamily="34" charset="0"/>
                </a:rPr>
                <a:t>Vs (km/s)</a:t>
              </a:r>
              <a:endParaRPr lang="en-US" altLang="en-US" sz="2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571604" y="3729040"/>
            <a:ext cx="2071697" cy="2343166"/>
          </a:xfrm>
          <a:prstGeom prst="rect">
            <a:avLst/>
          </a:prstGeom>
          <a:gradFill flip="none" rotWithShape="1">
            <a:gsLst>
              <a:gs pos="0">
                <a:srgbClr val="FF00FF">
                  <a:alpha val="28000"/>
                </a:srgbClr>
              </a:gs>
              <a:gs pos="25000">
                <a:srgbClr val="FF6633">
                  <a:alpha val="39000"/>
                </a:srgbClr>
              </a:gs>
              <a:gs pos="50000">
                <a:srgbClr val="FFFF00">
                  <a:alpha val="49000"/>
                </a:srgbClr>
              </a:gs>
              <a:gs pos="75000">
                <a:srgbClr val="01A78F">
                  <a:alpha val="41000"/>
                </a:srgbClr>
              </a:gs>
              <a:gs pos="100000">
                <a:srgbClr val="3366FF">
                  <a:alpha val="3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0615" name="AutoShape 30"/>
          <p:cNvSpPr>
            <a:spLocks noChangeArrowheads="1"/>
          </p:cNvSpPr>
          <p:nvPr/>
        </p:nvSpPr>
        <p:spPr bwMode="auto">
          <a:xfrm rot="-2054801">
            <a:off x="2884488" y="1603375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AutoShape 30"/>
          <p:cNvSpPr>
            <a:spLocks noChangeArrowheads="1"/>
          </p:cNvSpPr>
          <p:nvPr/>
        </p:nvSpPr>
        <p:spPr bwMode="auto">
          <a:xfrm rot="1878838">
            <a:off x="5665788" y="1697038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gradFill flip="none" rotWithShape="1">
            <a:gsLst>
              <a:gs pos="0">
                <a:srgbClr val="FF4747"/>
              </a:gs>
              <a:gs pos="50000">
                <a:schemeClr val="accent3"/>
              </a:gs>
              <a:gs pos="100000">
                <a:srgbClr val="0192FF"/>
              </a:gs>
            </a:gsLst>
            <a:lin ang="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0617" name="AutoShape 30"/>
          <p:cNvSpPr>
            <a:spLocks noChangeArrowheads="1"/>
          </p:cNvSpPr>
          <p:nvPr/>
        </p:nvSpPr>
        <p:spPr bwMode="auto">
          <a:xfrm rot="-2384799">
            <a:off x="7626350" y="1641475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 rot="18707939">
            <a:off x="3092827" y="3808475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AutoShape 30"/>
          <p:cNvSpPr>
            <a:spLocks noChangeArrowheads="1"/>
          </p:cNvSpPr>
          <p:nvPr/>
        </p:nvSpPr>
        <p:spPr bwMode="auto">
          <a:xfrm rot="-2384799">
            <a:off x="7552657" y="4205774"/>
            <a:ext cx="1019175" cy="485775"/>
          </a:xfrm>
          <a:prstGeom prst="notchedRightArrow">
            <a:avLst>
              <a:gd name="adj1" fmla="val 50000"/>
              <a:gd name="adj2" fmla="val 6843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4"/>
          <p:cNvSpPr/>
          <p:nvPr/>
        </p:nvSpPr>
        <p:spPr>
          <a:xfrm>
            <a:off x="2627784" y="1628800"/>
            <a:ext cx="3716337" cy="1571625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Remote sampling</a:t>
            </a:r>
          </a:p>
          <a:p>
            <a:pPr algn="ctr" eaLnBrk="1" hangingPunct="1">
              <a:defRPr/>
            </a:pPr>
            <a:r>
              <a:rPr lang="en-US" sz="2400" dirty="0">
                <a:latin typeface="Comic Sans MS" pitchFamily="66" charset="0"/>
              </a:rPr>
              <a:t>(seismic, gravity, </a:t>
            </a:r>
          </a:p>
          <a:p>
            <a:pPr algn="ctr" eaLnBrk="1" hangingPunct="1">
              <a:defRPr/>
            </a:pPr>
            <a:r>
              <a:rPr lang="en-US" sz="2400" dirty="0">
                <a:latin typeface="Comic Sans MS" pitchFamily="66" charset="0"/>
              </a:rPr>
              <a:t>MT, etc…)</a:t>
            </a:r>
          </a:p>
          <a:p>
            <a:pPr algn="ctr" eaLnBrk="1" hangingPunct="1">
              <a:defRPr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2272184" y="3998937"/>
            <a:ext cx="2501900" cy="1071563"/>
          </a:xfrm>
          <a:prstGeom prst="bevel">
            <a:avLst/>
          </a:prstGeom>
          <a:solidFill>
            <a:srgbClr val="6A0265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latin typeface="Comic Sans MS" pitchFamily="66" charset="0"/>
              </a:rPr>
              <a:t>Thermal heterogeneity</a:t>
            </a:r>
          </a:p>
        </p:txBody>
      </p:sp>
      <p:sp>
        <p:nvSpPr>
          <p:cNvPr id="8" name="Bevel 7"/>
          <p:cNvSpPr/>
          <p:nvPr/>
        </p:nvSpPr>
        <p:spPr>
          <a:xfrm>
            <a:off x="4842346" y="3998937"/>
            <a:ext cx="2501900" cy="1071563"/>
          </a:xfrm>
          <a:prstGeom prst="bevel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latin typeface="Comic Sans MS" pitchFamily="66" charset="0"/>
              </a:rPr>
              <a:t>Chemical heterogeneity</a:t>
            </a:r>
          </a:p>
        </p:txBody>
      </p:sp>
      <p:sp>
        <p:nvSpPr>
          <p:cNvPr id="10" name="Chevron 9"/>
          <p:cNvSpPr/>
          <p:nvPr/>
        </p:nvSpPr>
        <p:spPr>
          <a:xfrm rot="5400000">
            <a:off x="3079427" y="3321869"/>
            <a:ext cx="727075" cy="484188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rot="5400000">
            <a:off x="5436865" y="3321869"/>
            <a:ext cx="727075" cy="484187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114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01075" y="6602413"/>
            <a:ext cx="542925" cy="32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4EDE0A-FD99-4475-A6F9-AC621C09B685}" type="slidenum">
              <a:rPr lang="ru-RU" altLang="en-US" sz="1800" smtClean="0">
                <a:solidFill>
                  <a:schemeClr val="accent1"/>
                </a:solidFill>
                <a:latin typeface="Chiller" panose="04020404031007020602" pitchFamily="82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en-US" sz="1800" smtClean="0">
              <a:solidFill>
                <a:schemeClr val="accent1"/>
              </a:solidFill>
              <a:latin typeface="Chiller" panose="04020404031007020602" pitchFamily="82" charset="0"/>
            </a:endParaRPr>
          </a:p>
        </p:txBody>
      </p:sp>
      <p:sp>
        <p:nvSpPr>
          <p:cNvPr id="91149" name="Title 1"/>
          <p:cNvSpPr>
            <a:spLocks noGrp="1"/>
          </p:cNvSpPr>
          <p:nvPr>
            <p:ph type="title"/>
          </p:nvPr>
        </p:nvSpPr>
        <p:spPr>
          <a:xfrm>
            <a:off x="517525" y="327025"/>
            <a:ext cx="8229600" cy="1000125"/>
          </a:xfrm>
        </p:spPr>
        <p:txBody>
          <a:bodyPr/>
          <a:lstStyle/>
          <a:p>
            <a:r>
              <a:rPr lang="en-US" altLang="en-US" smtClean="0"/>
              <a:t>Thermo-chemical heterogeneity </a:t>
            </a:r>
            <a:br>
              <a:rPr lang="en-US" altLang="en-US" smtClean="0"/>
            </a:br>
            <a:r>
              <a:rPr lang="en-US" altLang="en-US" smtClean="0"/>
              <a:t>of mantle from geophysical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6132" y="5130958"/>
            <a:ext cx="3951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Enhances VS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Hides density anomalies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-&gt; need to remove 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077072"/>
            <a:ext cx="4541578" cy="25253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0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67544" y="693613"/>
            <a:ext cx="8229600" cy="1143000"/>
          </a:xfrm>
        </p:spPr>
        <p:txBody>
          <a:bodyPr/>
          <a:lstStyle/>
          <a:p>
            <a:r>
              <a:rPr lang="en-US" altLang="en-US" sz="3200" dirty="0" smtClean="0"/>
              <a:t>Compositional heterogeneity of lithospheric mantle </a:t>
            </a:r>
            <a:br>
              <a:rPr lang="en-US" altLang="en-US" sz="3200" dirty="0" smtClean="0"/>
            </a:b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>
                <a:solidFill>
                  <a:srgbClr val="00FF00"/>
                </a:solidFill>
              </a:rPr>
              <a:t>from seismic data</a:t>
            </a:r>
          </a:p>
        </p:txBody>
      </p:sp>
      <p:sp>
        <p:nvSpPr>
          <p:cNvPr id="115715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572375" y="0"/>
            <a:ext cx="1643063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smtClean="0">
                <a:solidFill>
                  <a:schemeClr val="accent1"/>
                </a:solidFill>
              </a:rPr>
              <a:t>www.lithosphere.info</a:t>
            </a:r>
            <a:endParaRPr lang="ru-RU" altLang="en-US" sz="1100" smtClean="0">
              <a:solidFill>
                <a:schemeClr val="accent1"/>
              </a:solidFill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D5D940-5471-4F77-8460-42EC08707313}" type="slidenum">
              <a:rPr lang="ru-RU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2636912"/>
            <a:ext cx="78486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sz="2800" kern="0" dirty="0">
                <a:solidFill>
                  <a:schemeClr val="bg1"/>
                </a:solidFill>
                <a:latin typeface="Comic Sans MS" pitchFamily="66" charset="0"/>
              </a:rPr>
              <a:t>Start with a seismic tomography model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2800" kern="0" dirty="0">
                <a:solidFill>
                  <a:schemeClr val="bg1"/>
                </a:solidFill>
                <a:latin typeface="Comic Sans MS" pitchFamily="66" charset="0"/>
              </a:rPr>
              <a:t>Remove effect of regional temperature variations from seismic </a:t>
            </a:r>
            <a:r>
              <a:rPr lang="en-US" sz="2800" kern="0" dirty="0" err="1">
                <a:solidFill>
                  <a:schemeClr val="bg1"/>
                </a:solidFill>
                <a:latin typeface="Comic Sans MS" pitchFamily="66" charset="0"/>
              </a:rPr>
              <a:t>Vs</a:t>
            </a:r>
            <a:endParaRPr lang="en-US" sz="2800" kern="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latin typeface="Comic Sans MS" pitchFamily="66" charset="0"/>
              </a:rPr>
              <a:t>3. </a:t>
            </a:r>
            <a:r>
              <a:rPr lang="en-US" sz="2800" u="sng" kern="0" dirty="0">
                <a:solidFill>
                  <a:schemeClr val="bg1"/>
                </a:solidFill>
                <a:latin typeface="Comic Sans MS" pitchFamily="66" charset="0"/>
              </a:rPr>
              <a:t>Result: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mantle compositional anomalies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ChangeArrowheads="1"/>
          </p:cNvSpPr>
          <p:nvPr/>
        </p:nvSpPr>
        <p:spPr bwMode="auto">
          <a:xfrm>
            <a:off x="6842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>
                <a:solidFill>
                  <a:srgbClr val="FFFF00"/>
                </a:solidFill>
              </a:rPr>
              <a:t>Compositional Vs variations in the mantle</a:t>
            </a:r>
            <a:r>
              <a:rPr lang="ru-RU" altLang="en-US">
                <a:solidFill>
                  <a:srgbClr val="FFFF00"/>
                </a:solidFill>
              </a:rPr>
              <a:t/>
            </a:r>
            <a:br>
              <a:rPr lang="ru-RU" altLang="en-US">
                <a:solidFill>
                  <a:srgbClr val="FFFF00"/>
                </a:solidFill>
              </a:rPr>
            </a:br>
            <a:endParaRPr lang="ru-RU" altLang="en-US">
              <a:solidFill>
                <a:srgbClr val="FFFF00"/>
              </a:solidFill>
            </a:endParaRPr>
          </a:p>
        </p:txBody>
      </p:sp>
      <p:sp>
        <p:nvSpPr>
          <p:cNvPr id="125955" name="Text Box 12"/>
          <p:cNvSpPr txBox="1">
            <a:spLocks noChangeArrowheads="1"/>
          </p:cNvSpPr>
          <p:nvPr/>
        </p:nvSpPr>
        <p:spPr bwMode="auto">
          <a:xfrm>
            <a:off x="1785938" y="5086350"/>
            <a:ext cx="700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400">
                <a:solidFill>
                  <a:srgbClr val="FFFF00"/>
                </a:solidFill>
              </a:rPr>
              <a:t>Cratonic margin: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its surface expression corresponds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 to the compositional transition in the mantle</a:t>
            </a:r>
          </a:p>
        </p:txBody>
      </p:sp>
      <p:pic>
        <p:nvPicPr>
          <p:cNvPr id="125956" name="Picture 15" descr="D:\_Irina\My-PAPERS\Lithos.2007\Final\IMA-Fig 10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857250"/>
            <a:ext cx="4889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Box 11"/>
          <p:cNvSpPr txBox="1">
            <a:spLocks noChangeArrowheads="1"/>
          </p:cNvSpPr>
          <p:nvPr/>
        </p:nvSpPr>
        <p:spPr bwMode="auto">
          <a:xfrm>
            <a:off x="1857375" y="3000375"/>
            <a:ext cx="1993900" cy="19383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Fast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light (depleted)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cratonic mantle</a:t>
            </a:r>
          </a:p>
        </p:txBody>
      </p:sp>
      <p:sp>
        <p:nvSpPr>
          <p:cNvPr id="125958" name="TextBox 12"/>
          <p:cNvSpPr txBox="1">
            <a:spLocks noChangeArrowheads="1"/>
          </p:cNvSpPr>
          <p:nvPr/>
        </p:nvSpPr>
        <p:spPr bwMode="auto">
          <a:xfrm>
            <a:off x="0" y="2990850"/>
            <a:ext cx="1785938" cy="19383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Slow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heavy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/>
              <a:t>non-cratonic mantle</a:t>
            </a:r>
          </a:p>
        </p:txBody>
      </p:sp>
      <p:sp>
        <p:nvSpPr>
          <p:cNvPr id="125959" name="TextBox 13"/>
          <p:cNvSpPr txBox="1">
            <a:spLocks noChangeArrowheads="1"/>
          </p:cNvSpPr>
          <p:nvPr/>
        </p:nvSpPr>
        <p:spPr bwMode="auto">
          <a:xfrm rot="-5400000">
            <a:off x="-112713" y="1963738"/>
            <a:ext cx="9112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Depth</a:t>
            </a:r>
            <a:endParaRPr lang="en-US" altLang="en-US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5960" name="Group 14"/>
          <p:cNvGrpSpPr>
            <a:grpSpLocks/>
          </p:cNvGrpSpPr>
          <p:nvPr/>
        </p:nvGrpSpPr>
        <p:grpSpPr bwMode="auto">
          <a:xfrm>
            <a:off x="5292725" y="571500"/>
            <a:ext cx="3024188" cy="3128963"/>
            <a:chOff x="5292080" y="571500"/>
            <a:chExt cx="3024336" cy="3129531"/>
          </a:xfrm>
        </p:grpSpPr>
        <p:pic>
          <p:nvPicPr>
            <p:cNvPr id="125964" name="Picture 22" descr="Fi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836712"/>
              <a:ext cx="3024336" cy="286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65" name="Line 11"/>
            <p:cNvSpPr>
              <a:spLocks noChangeShapeType="1"/>
            </p:cNvSpPr>
            <p:nvPr/>
          </p:nvSpPr>
          <p:spPr bwMode="auto">
            <a:xfrm>
              <a:off x="6660232" y="1052736"/>
              <a:ext cx="46037" cy="19271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6" name="TextBox 8"/>
            <p:cNvSpPr txBox="1">
              <a:spLocks noChangeArrowheads="1"/>
            </p:cNvSpPr>
            <p:nvPr/>
          </p:nvSpPr>
          <p:spPr bwMode="auto">
            <a:xfrm>
              <a:off x="6307138" y="571500"/>
              <a:ext cx="19796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800" b="1">
                  <a:latin typeface="Arial" panose="020B0604020202020204" pitchFamily="34" charset="0"/>
                </a:rPr>
                <a:t>East Eur. Craton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rot="5400000" flipH="1" flipV="1">
            <a:off x="4148138" y="2774950"/>
            <a:ext cx="2649537" cy="2373313"/>
          </a:xfrm>
          <a:prstGeom prst="straightConnector1">
            <a:avLst/>
          </a:prstGeom>
          <a:ln w="76200">
            <a:solidFill>
              <a:srgbClr val="F537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763713" y="1500188"/>
            <a:ext cx="22225" cy="1497012"/>
          </a:xfrm>
          <a:prstGeom prst="line">
            <a:avLst/>
          </a:prstGeom>
          <a:ln w="76200">
            <a:solidFill>
              <a:srgbClr val="F537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3" name="TextBox 18"/>
          <p:cNvSpPr txBox="1">
            <a:spLocks noChangeArrowheads="1"/>
          </p:cNvSpPr>
          <p:nvPr/>
        </p:nvSpPr>
        <p:spPr bwMode="auto">
          <a:xfrm>
            <a:off x="1116013" y="2708275"/>
            <a:ext cx="14541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Craton edge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6572250" y="6519863"/>
            <a:ext cx="233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Artemieva, Lithos,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ChangeArrowheads="1"/>
          </p:cNvSpPr>
          <p:nvPr/>
        </p:nvSpPr>
        <p:spPr bwMode="auto">
          <a:xfrm>
            <a:off x="6842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>
                <a:solidFill>
                  <a:srgbClr val="FFFF00"/>
                </a:solidFill>
              </a:rPr>
              <a:t>Compositional Vs variations in the mantle</a:t>
            </a:r>
            <a:r>
              <a:rPr lang="ru-RU" altLang="en-US">
                <a:solidFill>
                  <a:srgbClr val="FFFF00"/>
                </a:solidFill>
              </a:rPr>
              <a:t/>
            </a:r>
            <a:br>
              <a:rPr lang="ru-RU" altLang="en-US">
                <a:solidFill>
                  <a:srgbClr val="FFFF00"/>
                </a:solidFill>
              </a:rPr>
            </a:br>
            <a:endParaRPr lang="ru-RU" altLang="en-US">
              <a:solidFill>
                <a:srgbClr val="FFFF00"/>
              </a:solidFill>
            </a:endParaRPr>
          </a:p>
        </p:txBody>
      </p:sp>
      <p:pic>
        <p:nvPicPr>
          <p:cNvPr id="130051" name="Picture 24" descr="D:\_Irina\My-PAPERS\Lithos.2007\Final\IMA-Fig 10c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63"/>
            <a:ext cx="46434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AutoShape 17"/>
          <p:cNvSpPr>
            <a:spLocks noChangeArrowheads="1"/>
          </p:cNvSpPr>
          <p:nvPr/>
        </p:nvSpPr>
        <p:spPr bwMode="auto">
          <a:xfrm>
            <a:off x="2714625" y="5500688"/>
            <a:ext cx="350838" cy="431800"/>
          </a:xfrm>
          <a:prstGeom prst="diamond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3" name="TextBox 13"/>
          <p:cNvSpPr txBox="1">
            <a:spLocks noChangeArrowheads="1"/>
          </p:cNvSpPr>
          <p:nvPr/>
        </p:nvSpPr>
        <p:spPr bwMode="auto">
          <a:xfrm rot="-5400000">
            <a:off x="-256381" y="5328444"/>
            <a:ext cx="9128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Depth</a:t>
            </a:r>
            <a:endParaRPr lang="en-US" altLang="en-US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4" name="TextBox 24"/>
          <p:cNvSpPr txBox="1">
            <a:spLocks noChangeArrowheads="1"/>
          </p:cNvSpPr>
          <p:nvPr/>
        </p:nvSpPr>
        <p:spPr bwMode="auto">
          <a:xfrm>
            <a:off x="6572250" y="6519863"/>
            <a:ext cx="233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Artemieva, Lithos, 2009</a:t>
            </a:r>
          </a:p>
        </p:txBody>
      </p:sp>
      <p:pic>
        <p:nvPicPr>
          <p:cNvPr id="130055" name="Picture 15" descr="D:\_Irina\My-PAPERS\Lithos.2007\Final\IMA-Fig 10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857250"/>
            <a:ext cx="4889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6" name="TextBox 13"/>
          <p:cNvSpPr txBox="1">
            <a:spLocks noChangeArrowheads="1"/>
          </p:cNvSpPr>
          <p:nvPr/>
        </p:nvSpPr>
        <p:spPr bwMode="auto">
          <a:xfrm rot="-5400000">
            <a:off x="-112713" y="1963738"/>
            <a:ext cx="9112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Depth</a:t>
            </a:r>
            <a:endParaRPr lang="en-US" altLang="en-US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7" name="Text Box 16"/>
          <p:cNvSpPr txBox="1">
            <a:spLocks noChangeArrowheads="1"/>
          </p:cNvSpPr>
          <p:nvPr/>
        </p:nvSpPr>
        <p:spPr bwMode="auto">
          <a:xfrm>
            <a:off x="5380038" y="3797590"/>
            <a:ext cx="3088353" cy="1938992"/>
          </a:xfrm>
          <a:prstGeom prst="rect">
            <a:avLst/>
          </a:prstGeom>
          <a:solidFill>
            <a:srgbClr val="00964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000" dirty="0">
                <a:solidFill>
                  <a:srgbClr val="FFFF00"/>
                </a:solidFill>
              </a:rPr>
              <a:t>	</a:t>
            </a:r>
            <a:r>
              <a:rPr lang="da-DK" altLang="en-US" sz="2400" dirty="0">
                <a:solidFill>
                  <a:srgbClr val="FFFF00"/>
                </a:solidFill>
              </a:rPr>
              <a:t>Slower than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 dirty="0">
                <a:solidFill>
                  <a:srgbClr val="FFFF00"/>
                </a:solidFill>
              </a:rPr>
              <a:t>	typical cratonic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2400" dirty="0">
                <a:solidFill>
                  <a:srgbClr val="FFFF00"/>
                </a:solidFill>
              </a:rPr>
              <a:t>	</a:t>
            </a:r>
            <a:r>
              <a:rPr lang="da-DK" altLang="en-US" sz="2400" dirty="0" smtClean="0"/>
              <a:t>mantle </a:t>
            </a:r>
            <a:r>
              <a:rPr lang="da-DK" altLang="en-US" sz="2400" dirty="0"/>
              <a:t>beneath the Karelian </a:t>
            </a:r>
            <a:r>
              <a:rPr lang="da-DK" altLang="en-US" sz="2400" dirty="0">
                <a:solidFill>
                  <a:srgbClr val="FFFF00"/>
                </a:solidFill>
              </a:rPr>
              <a:t>kimberlite fields </a:t>
            </a:r>
            <a:endParaRPr lang="da-DK" altLang="en-US" sz="20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276600" y="5876925"/>
            <a:ext cx="863600" cy="7921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059" name="TextBox 28"/>
          <p:cNvSpPr txBox="1">
            <a:spLocks noChangeArrowheads="1"/>
          </p:cNvSpPr>
          <p:nvPr/>
        </p:nvSpPr>
        <p:spPr bwMode="auto">
          <a:xfrm>
            <a:off x="2700338" y="6381750"/>
            <a:ext cx="2416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Seismic LAB, 2% dVs</a:t>
            </a:r>
          </a:p>
        </p:txBody>
      </p:sp>
      <p:grpSp>
        <p:nvGrpSpPr>
          <p:cNvPr id="130060" name="Group 19"/>
          <p:cNvGrpSpPr>
            <a:grpSpLocks/>
          </p:cNvGrpSpPr>
          <p:nvPr/>
        </p:nvGrpSpPr>
        <p:grpSpPr bwMode="auto">
          <a:xfrm>
            <a:off x="5292725" y="571500"/>
            <a:ext cx="3024188" cy="3128963"/>
            <a:chOff x="5292080" y="571500"/>
            <a:chExt cx="3024336" cy="3129531"/>
          </a:xfrm>
        </p:grpSpPr>
        <p:grpSp>
          <p:nvGrpSpPr>
            <p:cNvPr id="130063" name="Group 19"/>
            <p:cNvGrpSpPr>
              <a:grpSpLocks/>
            </p:cNvGrpSpPr>
            <p:nvPr/>
          </p:nvGrpSpPr>
          <p:grpSpPr bwMode="auto">
            <a:xfrm>
              <a:off x="5292080" y="571500"/>
              <a:ext cx="3024336" cy="3129531"/>
              <a:chOff x="5292080" y="571500"/>
              <a:chExt cx="3024336" cy="3129531"/>
            </a:xfrm>
          </p:grpSpPr>
          <p:pic>
            <p:nvPicPr>
              <p:cNvPr id="130066" name="Picture 22" descr="Fig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80" y="836712"/>
                <a:ext cx="3024336" cy="2864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0067" name="Line 11"/>
              <p:cNvSpPr>
                <a:spLocks noChangeShapeType="1"/>
              </p:cNvSpPr>
              <p:nvPr/>
            </p:nvSpPr>
            <p:spPr bwMode="auto">
              <a:xfrm>
                <a:off x="6660232" y="1052736"/>
                <a:ext cx="46037" cy="192710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8" name="TextBox 8"/>
              <p:cNvSpPr txBox="1">
                <a:spLocks noChangeArrowheads="1"/>
              </p:cNvSpPr>
              <p:nvPr/>
            </p:nvSpPr>
            <p:spPr bwMode="auto">
              <a:xfrm>
                <a:off x="6307138" y="571500"/>
                <a:ext cx="1979612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2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accent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75000"/>
                  <a:buFont typeface="Courier New" panose="02070309020205020404" pitchFamily="49" charset="0"/>
                  <a:buChar char="o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800" b="1">
                    <a:latin typeface="Arial" panose="020B0604020202020204" pitchFamily="34" charset="0"/>
                  </a:rPr>
                  <a:t>East Eur. Craton</a:t>
                </a:r>
              </a:p>
            </p:txBody>
          </p:sp>
        </p:grpSp>
        <p:sp>
          <p:nvSpPr>
            <p:cNvPr id="130064" name="Line 11"/>
            <p:cNvSpPr>
              <a:spLocks noChangeShapeType="1"/>
            </p:cNvSpPr>
            <p:nvPr/>
          </p:nvSpPr>
          <p:spPr bwMode="auto">
            <a:xfrm>
              <a:off x="6948264" y="980728"/>
              <a:ext cx="46037" cy="19271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65" name="AutoShape 17"/>
            <p:cNvSpPr>
              <a:spLocks noChangeArrowheads="1"/>
            </p:cNvSpPr>
            <p:nvPr/>
          </p:nvSpPr>
          <p:spPr bwMode="auto">
            <a:xfrm>
              <a:off x="6804248" y="1412776"/>
              <a:ext cx="350837" cy="431800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Down Arrow 17"/>
          <p:cNvSpPr/>
          <p:nvPr/>
        </p:nvSpPr>
        <p:spPr>
          <a:xfrm rot="13591218">
            <a:off x="5542204" y="2299653"/>
            <a:ext cx="366806" cy="3503817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0062" name="Text Box 12"/>
          <p:cNvSpPr txBox="1">
            <a:spLocks noChangeArrowheads="1"/>
          </p:cNvSpPr>
          <p:nvPr/>
        </p:nvSpPr>
        <p:spPr bwMode="auto">
          <a:xfrm>
            <a:off x="0" y="3214688"/>
            <a:ext cx="5429250" cy="7080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2000" dirty="0">
                <a:solidFill>
                  <a:srgbClr val="FFFF00"/>
                </a:solidFill>
              </a:rPr>
              <a:t>This profile is ca. 6</a:t>
            </a:r>
            <a:r>
              <a:rPr lang="da-DK" altLang="en-US" sz="2000" dirty="0" smtClean="0">
                <a:solidFill>
                  <a:srgbClr val="FFFF00"/>
                </a:solidFill>
              </a:rPr>
              <a:t>00 </a:t>
            </a:r>
            <a:r>
              <a:rPr lang="da-DK" altLang="en-US" sz="2000" dirty="0">
                <a:solidFill>
                  <a:srgbClr val="FFFF00"/>
                </a:solidFill>
              </a:rPr>
              <a:t>km to the east and crosses the kimberlite region in Karelia</a:t>
            </a:r>
            <a:endParaRPr lang="da-DK" altLang="en-US" sz="2000" dirty="0"/>
          </a:p>
        </p:txBody>
      </p:sp>
      <p:sp>
        <p:nvSpPr>
          <p:cNvPr id="21" name="Down Arrow 20"/>
          <p:cNvSpPr/>
          <p:nvPr/>
        </p:nvSpPr>
        <p:spPr>
          <a:xfrm rot="15368738">
            <a:off x="5493049" y="1429987"/>
            <a:ext cx="366806" cy="213139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kern="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251520" y="143876"/>
            <a:ext cx="8568952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FFC000"/>
                </a:solidFill>
                <a:latin typeface="+mj-lt"/>
              </a:rPr>
              <a:t>Secular decrease in radioactive decay: </a:t>
            </a:r>
            <a:r>
              <a:rPr lang="en-US" altLang="en-US" dirty="0" smtClean="0">
                <a:solidFill>
                  <a:srgbClr val="FFC000"/>
                </a:solidFill>
                <a:latin typeface="+mj-lt"/>
              </a:rPr>
              <a:t>irreversible process</a:t>
            </a:r>
            <a:endParaRPr lang="en-US" altLang="en-US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>
          <a:xfrm>
            <a:off x="248889" y="2564904"/>
            <a:ext cx="5718390" cy="37490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229" y="1425097"/>
            <a:ext cx="5673923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Concentrations of U, Th, K in granitic rocks emplaced at different times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(based on new </a:t>
            </a:r>
            <a:r>
              <a:rPr lang="en-US" b="1" dirty="0" err="1" smtClean="0">
                <a:solidFill>
                  <a:srgbClr val="C00000"/>
                </a:solidFill>
              </a:rPr>
              <a:t>GRANITE2017</a:t>
            </a:r>
            <a:r>
              <a:rPr lang="en-US" b="1" dirty="0" smtClean="0">
                <a:solidFill>
                  <a:srgbClr val="C00000"/>
                </a:solidFill>
              </a:rPr>
              <a:t> dbase)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48889" y="6371480"/>
            <a:ext cx="492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</a:rPr>
              <a:t>Artemieva</a:t>
            </a:r>
            <a:r>
              <a:rPr lang="en-US" altLang="en-US" dirty="0">
                <a:solidFill>
                  <a:schemeClr val="bg1"/>
                </a:solidFill>
              </a:rPr>
              <a:t> et al., 2017, Earth Science Reviews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5978" y="1484344"/>
            <a:ext cx="2760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Implications:</a:t>
            </a:r>
          </a:p>
          <a:p>
            <a:endParaRPr lang="en-US" sz="2000" dirty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1. Different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vigor of mantle convection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through time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788024" y="2852936"/>
            <a:ext cx="1051890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Oldest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crust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71600" y="4725144"/>
            <a:ext cx="1125629" cy="4001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5501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itle 1"/>
          <p:cNvSpPr>
            <a:spLocks noGrp="1"/>
          </p:cNvSpPr>
          <p:nvPr>
            <p:ph type="title"/>
          </p:nvPr>
        </p:nvSpPr>
        <p:spPr>
          <a:xfrm>
            <a:off x="323850" y="184150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Compositional heterogeneity: Asia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95736" y="1340768"/>
            <a:ext cx="5544616" cy="5184576"/>
            <a:chOff x="0" y="1989138"/>
            <a:chExt cx="4076700" cy="4160837"/>
          </a:xfrm>
        </p:grpSpPr>
        <p:graphicFrame>
          <p:nvGraphicFramePr>
            <p:cNvPr id="1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1240330"/>
                </p:ext>
              </p:extLst>
            </p:nvPr>
          </p:nvGraphicFramePr>
          <p:xfrm>
            <a:off x="0" y="1989138"/>
            <a:ext cx="4076700" cy="4160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71" name="Image" r:id="rId3" imgW="9180952" imgH="9371429" progId="Photoshop.Image.7">
                    <p:embed/>
                  </p:oleObj>
                </mc:Choice>
                <mc:Fallback>
                  <p:oleObj name="Image" r:id="rId3" imgW="9180952" imgH="937142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89138"/>
                          <a:ext cx="4076700" cy="4160837"/>
                        </a:xfrm>
                        <a:prstGeom prst="rect">
                          <a:avLst/>
                        </a:prstGeom>
                        <a:noFill/>
                        <a:ln w="57150">
                          <a:solidFill>
                            <a:schemeClr val="tx2"/>
                          </a:solidFill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H="1" flipV="1">
              <a:off x="1785938" y="4214813"/>
              <a:ext cx="142875" cy="8636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763713" y="2781300"/>
              <a:ext cx="720725" cy="1439862"/>
            </a:xfrm>
            <a:custGeom>
              <a:avLst/>
              <a:gdLst>
                <a:gd name="T0" fmla="*/ 0 w 454"/>
                <a:gd name="T1" fmla="*/ 907 h 907"/>
                <a:gd name="T2" fmla="*/ 0 w 454"/>
                <a:gd name="T3" fmla="*/ 862 h 907"/>
                <a:gd name="T4" fmla="*/ 181 w 454"/>
                <a:gd name="T5" fmla="*/ 453 h 907"/>
                <a:gd name="T6" fmla="*/ 181 w 454"/>
                <a:gd name="T7" fmla="*/ 272 h 907"/>
                <a:gd name="T8" fmla="*/ 454 w 454"/>
                <a:gd name="T9" fmla="*/ 0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4"/>
                <a:gd name="T16" fmla="*/ 0 h 907"/>
                <a:gd name="T17" fmla="*/ 454 w 454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4" h="907">
                  <a:moveTo>
                    <a:pt x="0" y="907"/>
                  </a:moveTo>
                  <a:lnTo>
                    <a:pt x="0" y="862"/>
                  </a:lnTo>
                  <a:lnTo>
                    <a:pt x="181" y="453"/>
                  </a:lnTo>
                  <a:lnTo>
                    <a:pt x="181" y="272"/>
                  </a:lnTo>
                  <a:lnTo>
                    <a:pt x="454" y="0"/>
                  </a:lnTo>
                </a:path>
              </a:pathLst>
            </a:cu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1547664" y="3888779"/>
              <a:ext cx="124585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Sino-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Korean</a:t>
              </a:r>
              <a:endPara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craton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1364963" y="2965726"/>
              <a:ext cx="13981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Siberian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craton</a:t>
              </a:r>
              <a:endPara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180393" y="3968513"/>
              <a:ext cx="635509" cy="296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Baikal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9528" y="3178194"/>
              <a:ext cx="12105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West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Siberia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0" y="1989138"/>
            <a:ext cx="4287838" cy="4160837"/>
            <a:chOff x="0" y="1253"/>
            <a:chExt cx="2701" cy="2621"/>
          </a:xfrm>
        </p:grpSpPr>
        <p:graphicFrame>
          <p:nvGraphicFramePr>
            <p:cNvPr id="137227" name="Object 2"/>
            <p:cNvGraphicFramePr>
              <a:graphicFrameLocks noChangeAspect="1"/>
            </p:cNvGraphicFramePr>
            <p:nvPr/>
          </p:nvGraphicFramePr>
          <p:xfrm>
            <a:off x="0" y="1253"/>
            <a:ext cx="2568" cy="26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347" name="Image" r:id="rId3" imgW="9180952" imgH="9371429" progId="Photoshop.Image.7">
                    <p:embed/>
                  </p:oleObj>
                </mc:Choice>
                <mc:Fallback>
                  <p:oleObj name="Image" r:id="rId3" imgW="9180952" imgH="9371429" progId="Photoshop.Image.7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53"/>
                          <a:ext cx="2568" cy="26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28" name="Line 4"/>
            <p:cNvSpPr>
              <a:spLocks noChangeShapeType="1"/>
            </p:cNvSpPr>
            <p:nvPr/>
          </p:nvSpPr>
          <p:spPr bwMode="auto">
            <a:xfrm flipH="1" flipV="1">
              <a:off x="1125" y="2655"/>
              <a:ext cx="90" cy="54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9" name="Freeform 5"/>
            <p:cNvSpPr>
              <a:spLocks/>
            </p:cNvSpPr>
            <p:nvPr/>
          </p:nvSpPr>
          <p:spPr bwMode="auto">
            <a:xfrm>
              <a:off x="1111" y="1752"/>
              <a:ext cx="454" cy="907"/>
            </a:xfrm>
            <a:custGeom>
              <a:avLst/>
              <a:gdLst>
                <a:gd name="T0" fmla="*/ 0 w 454"/>
                <a:gd name="T1" fmla="*/ 907 h 907"/>
                <a:gd name="T2" fmla="*/ 0 w 454"/>
                <a:gd name="T3" fmla="*/ 862 h 907"/>
                <a:gd name="T4" fmla="*/ 181 w 454"/>
                <a:gd name="T5" fmla="*/ 453 h 907"/>
                <a:gd name="T6" fmla="*/ 181 w 454"/>
                <a:gd name="T7" fmla="*/ 272 h 907"/>
                <a:gd name="T8" fmla="*/ 454 w 454"/>
                <a:gd name="T9" fmla="*/ 0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4"/>
                <a:gd name="T16" fmla="*/ 0 h 907"/>
                <a:gd name="T17" fmla="*/ 454 w 454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4" h="907">
                  <a:moveTo>
                    <a:pt x="0" y="907"/>
                  </a:moveTo>
                  <a:lnTo>
                    <a:pt x="0" y="862"/>
                  </a:lnTo>
                  <a:lnTo>
                    <a:pt x="181" y="453"/>
                  </a:lnTo>
                  <a:lnTo>
                    <a:pt x="181" y="272"/>
                  </a:lnTo>
                  <a:lnTo>
                    <a:pt x="454" y="0"/>
                  </a:lnTo>
                </a:path>
              </a:pathLst>
            </a:cu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30" name="Text Box 6"/>
            <p:cNvSpPr txBox="1">
              <a:spLocks noChangeArrowheads="1"/>
            </p:cNvSpPr>
            <p:nvPr/>
          </p:nvSpPr>
          <p:spPr bwMode="auto">
            <a:xfrm>
              <a:off x="793" y="1661"/>
              <a:ext cx="5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Anabar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shield</a:t>
              </a:r>
            </a:p>
          </p:txBody>
        </p:sp>
        <p:sp>
          <p:nvSpPr>
            <p:cNvPr id="203783" name="Text Box 7"/>
            <p:cNvSpPr txBox="1">
              <a:spLocks noChangeArrowheads="1"/>
            </p:cNvSpPr>
            <p:nvPr/>
          </p:nvSpPr>
          <p:spPr bwMode="auto">
            <a:xfrm>
              <a:off x="521" y="2478"/>
              <a:ext cx="5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Baikal</a:t>
              </a:r>
            </a:p>
          </p:txBody>
        </p:sp>
        <p:sp>
          <p:nvSpPr>
            <p:cNvPr id="137232" name="Text Box 8"/>
            <p:cNvSpPr txBox="1">
              <a:spLocks noChangeArrowheads="1"/>
            </p:cNvSpPr>
            <p:nvPr/>
          </p:nvSpPr>
          <p:spPr bwMode="auto">
            <a:xfrm>
              <a:off x="1111" y="2795"/>
              <a:ext cx="9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Sino-Korean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craton</a:t>
              </a:r>
            </a:p>
          </p:txBody>
        </p:sp>
        <p:sp>
          <p:nvSpPr>
            <p:cNvPr id="137233" name="Text Box 9"/>
            <p:cNvSpPr txBox="1">
              <a:spLocks noChangeArrowheads="1"/>
            </p:cNvSpPr>
            <p:nvPr/>
          </p:nvSpPr>
          <p:spPr bwMode="auto">
            <a:xfrm>
              <a:off x="113" y="2115"/>
              <a:ext cx="5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West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Siberia</a:t>
              </a:r>
            </a:p>
          </p:txBody>
        </p:sp>
        <p:sp>
          <p:nvSpPr>
            <p:cNvPr id="137235" name="Oval 11"/>
            <p:cNvSpPr>
              <a:spLocks noChangeArrowheads="1"/>
            </p:cNvSpPr>
            <p:nvPr/>
          </p:nvSpPr>
          <p:spPr bwMode="auto">
            <a:xfrm>
              <a:off x="2520" y="2205"/>
              <a:ext cx="181" cy="272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7221" name="TextBox 29"/>
          <p:cNvSpPr txBox="1">
            <a:spLocks noChangeArrowheads="1"/>
          </p:cNvSpPr>
          <p:nvPr/>
        </p:nvSpPr>
        <p:spPr bwMode="auto">
          <a:xfrm>
            <a:off x="0" y="6143625"/>
            <a:ext cx="2339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Artemieva, 2009, Lithos</a:t>
            </a:r>
          </a:p>
        </p:txBody>
      </p:sp>
      <p:sp>
        <p:nvSpPr>
          <p:cNvPr id="137222" name="Text Box 14"/>
          <p:cNvSpPr txBox="1">
            <a:spLocks noChangeArrowheads="1"/>
          </p:cNvSpPr>
          <p:nvPr/>
        </p:nvSpPr>
        <p:spPr bwMode="auto">
          <a:xfrm>
            <a:off x="7116763" y="4192588"/>
            <a:ext cx="1725612" cy="738664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Reworked Sino-Korean craton</a:t>
            </a:r>
          </a:p>
        </p:txBody>
      </p:sp>
      <p:sp>
        <p:nvSpPr>
          <p:cNvPr id="137223" name="Rectangle 6"/>
          <p:cNvSpPr>
            <a:spLocks noChangeArrowheads="1"/>
          </p:cNvSpPr>
          <p:nvPr/>
        </p:nvSpPr>
        <p:spPr bwMode="auto">
          <a:xfrm>
            <a:off x="6842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dirty="0">
                <a:solidFill>
                  <a:srgbClr val="FFFF00"/>
                </a:solidFill>
              </a:rPr>
              <a:t>Compositional Vs variations in the mantle</a:t>
            </a:r>
            <a:r>
              <a:rPr lang="ru-RU" altLang="en-US" dirty="0">
                <a:solidFill>
                  <a:srgbClr val="FFFF00"/>
                </a:solidFill>
              </a:rPr>
              <a:t/>
            </a:r>
            <a:br>
              <a:rPr lang="ru-RU" altLang="en-US" dirty="0">
                <a:solidFill>
                  <a:srgbClr val="FFFF00"/>
                </a:solidFill>
              </a:rPr>
            </a:br>
            <a:endParaRPr lang="ru-RU" altLang="en-US" dirty="0">
              <a:solidFill>
                <a:srgbClr val="FFFF00"/>
              </a:solidFill>
            </a:endParaRPr>
          </a:p>
        </p:txBody>
      </p:sp>
      <p:pic>
        <p:nvPicPr>
          <p:cNvPr id="137224" name="Picture 3" descr="D:\_Irina\My-PAPERS\#Published-00-now\Lithos.2009\Final\Figs\jpg\ILithos-MA-Fig 11-smal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213" y="1989138"/>
            <a:ext cx="6808787" cy="2116137"/>
          </a:xfrm>
          <a:noFill/>
        </p:spPr>
      </p:pic>
      <p:sp>
        <p:nvSpPr>
          <p:cNvPr id="137226" name="Text Box 14"/>
          <p:cNvSpPr txBox="1">
            <a:spLocks noChangeArrowheads="1"/>
          </p:cNvSpPr>
          <p:nvPr/>
        </p:nvSpPr>
        <p:spPr bwMode="auto">
          <a:xfrm>
            <a:off x="3057525" y="4173538"/>
            <a:ext cx="1725613" cy="96462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Major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Kimberlite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province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of Siberia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700338" y="1342026"/>
            <a:ext cx="6213475" cy="5222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Mantle plume north of Baikal?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:\_Irina\My-PAPERS\#Published-00-now\Lithos.2009\Figs.2004\Ritzw(T)-maps\china-150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00138"/>
            <a:ext cx="446405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Box 8"/>
          <p:cNvSpPr txBox="1">
            <a:spLocks noChangeArrowheads="1"/>
          </p:cNvSpPr>
          <p:nvPr/>
        </p:nvSpPr>
        <p:spPr bwMode="auto">
          <a:xfrm>
            <a:off x="4175125" y="2590800"/>
            <a:ext cx="158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F3737"/>
                </a:solidFill>
                <a:latin typeface="Arial" panose="020B0604020202020204" pitchFamily="34" charset="0"/>
              </a:rPr>
              <a:t>Baikal rift</a:t>
            </a:r>
          </a:p>
        </p:txBody>
      </p:sp>
      <p:sp>
        <p:nvSpPr>
          <p:cNvPr id="135172" name="TextBox 9"/>
          <p:cNvSpPr txBox="1">
            <a:spLocks noChangeArrowheads="1"/>
          </p:cNvSpPr>
          <p:nvPr/>
        </p:nvSpPr>
        <p:spPr bwMode="auto">
          <a:xfrm>
            <a:off x="4000500" y="1357313"/>
            <a:ext cx="2424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F3737"/>
                </a:solidFill>
                <a:latin typeface="Arial" panose="020B0604020202020204" pitchFamily="34" charset="0"/>
              </a:rPr>
              <a:t>Siberian craton</a:t>
            </a:r>
          </a:p>
        </p:txBody>
      </p:sp>
      <p:sp>
        <p:nvSpPr>
          <p:cNvPr id="135173" name="TextBox 10"/>
          <p:cNvSpPr txBox="1">
            <a:spLocks noChangeArrowheads="1"/>
          </p:cNvSpPr>
          <p:nvPr/>
        </p:nvSpPr>
        <p:spPr bwMode="auto">
          <a:xfrm>
            <a:off x="2928938" y="3500438"/>
            <a:ext cx="912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F3737"/>
                </a:solidFill>
                <a:latin typeface="Arial" panose="020B0604020202020204" pitchFamily="34" charset="0"/>
              </a:rPr>
              <a:t>Tibet</a:t>
            </a:r>
          </a:p>
        </p:txBody>
      </p:sp>
      <p:sp>
        <p:nvSpPr>
          <p:cNvPr id="135174" name="TextBox 15"/>
          <p:cNvSpPr txBox="1">
            <a:spLocks noChangeArrowheads="1"/>
          </p:cNvSpPr>
          <p:nvPr/>
        </p:nvSpPr>
        <p:spPr bwMode="auto">
          <a:xfrm>
            <a:off x="2906713" y="5014913"/>
            <a:ext cx="90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F3737"/>
                </a:solidFill>
                <a:latin typeface="Arial" panose="020B0604020202020204" pitchFamily="34" charset="0"/>
              </a:rPr>
              <a:t>India</a:t>
            </a:r>
          </a:p>
        </p:txBody>
      </p:sp>
      <p:sp>
        <p:nvSpPr>
          <p:cNvPr id="135175" name="Title 1"/>
          <p:cNvSpPr>
            <a:spLocks noGrp="1"/>
          </p:cNvSpPr>
          <p:nvPr>
            <p:ph type="title"/>
          </p:nvPr>
        </p:nvSpPr>
        <p:spPr>
          <a:xfrm>
            <a:off x="179512" y="53180"/>
            <a:ext cx="8507288" cy="796925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Compositional heterogeneity: 150 km depth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19800" y="4598988"/>
            <a:ext cx="1792288" cy="47307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19800" y="4602163"/>
            <a:ext cx="1792288" cy="4730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2"/>
                </a:solidFill>
              </a:rPr>
              <a:t>z=150 km</a:t>
            </a:r>
          </a:p>
        </p:txBody>
      </p:sp>
      <p:pic>
        <p:nvPicPr>
          <p:cNvPr id="135178" name="Picture 3" descr="D:\_Irina\My-PAPERS\#Published-00-now\Lithos.2009\Figs.2004\Ritzw(T)-maps\china-100k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5816600"/>
            <a:ext cx="658653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rot="16200000" flipV="1">
            <a:off x="3214688" y="2500312"/>
            <a:ext cx="3214688" cy="214313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180" name="TextBox 20"/>
          <p:cNvSpPr txBox="1">
            <a:spLocks noChangeArrowheads="1"/>
          </p:cNvSpPr>
          <p:nvPr/>
        </p:nvSpPr>
        <p:spPr bwMode="auto">
          <a:xfrm>
            <a:off x="7164388" y="1193800"/>
            <a:ext cx="20764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Blue- depleted,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cratonic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Yellow – fertile,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cratonic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Red –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fluids and/or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melts</a:t>
            </a:r>
          </a:p>
        </p:txBody>
      </p:sp>
      <p:sp>
        <p:nvSpPr>
          <p:cNvPr id="135181" name="TextBox 21"/>
          <p:cNvSpPr txBox="1">
            <a:spLocks noChangeArrowheads="1"/>
          </p:cNvSpPr>
          <p:nvPr/>
        </p:nvSpPr>
        <p:spPr bwMode="auto">
          <a:xfrm>
            <a:off x="31750" y="1116013"/>
            <a:ext cx="27432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Strong contrast with the Siberian craton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Mosaic pattern in the North China and Yangtze cratons,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with no depleted lithospheric root 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6642100" y="5451988"/>
            <a:ext cx="2339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Artemieva, 2009, Lithos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B46C3-3782-4198-87A8-ED1B7A4B2D90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75FD6B"/>
                </a:solidFill>
              </a:rPr>
              <a:t>Density heterogeneity </a:t>
            </a:r>
            <a:br>
              <a:rPr lang="en-US" altLang="en-US" sz="3200" dirty="0" smtClean="0">
                <a:solidFill>
                  <a:srgbClr val="75FD6B"/>
                </a:solidFill>
              </a:rPr>
            </a:br>
            <a:r>
              <a:rPr lang="en-US" altLang="en-US" sz="3200" dirty="0" smtClean="0">
                <a:solidFill>
                  <a:srgbClr val="75FD6B"/>
                </a:solidFill>
              </a:rPr>
              <a:t>of lithospheric mantle </a:t>
            </a:r>
            <a:br>
              <a:rPr lang="en-US" altLang="en-US" sz="3200" dirty="0" smtClean="0">
                <a:solidFill>
                  <a:srgbClr val="75FD6B"/>
                </a:solidFill>
              </a:rPr>
            </a:br>
            <a:r>
              <a:rPr lang="en-US" altLang="en-US" sz="3200" dirty="0" smtClean="0"/>
              <a:t>from gravity modeling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9792" y="2589590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u="sng" kern="0" dirty="0">
                <a:solidFill>
                  <a:schemeClr val="bg1"/>
                </a:solidFill>
                <a:latin typeface="Comic Sans MS" pitchFamily="66" charset="0"/>
              </a:rPr>
              <a:t>Remove gravity effect of the crust </a:t>
            </a:r>
            <a:endParaRPr lang="en-US" sz="2800" u="sng" kern="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800" kern="0" dirty="0">
                <a:solidFill>
                  <a:schemeClr val="bg1"/>
                </a:solidFill>
                <a:latin typeface="Comic Sans MS" pitchFamily="66" charset="0"/>
              </a:rPr>
              <a:t>need to know crustal structure in detail</a:t>
            </a:r>
            <a:r>
              <a:rPr lang="en-US" sz="2800" kern="0" dirty="0" smtClean="0">
                <a:solidFill>
                  <a:schemeClr val="bg1"/>
                </a:solidFill>
                <a:latin typeface="Comic Sans MS" pitchFamily="66" charset="0"/>
              </a:rPr>
              <a:t>!)</a:t>
            </a:r>
          </a:p>
          <a:p>
            <a:pPr>
              <a:defRPr/>
            </a:pPr>
            <a:endParaRPr lang="en-US" sz="2800" kern="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800" u="sng" kern="0" dirty="0">
                <a:solidFill>
                  <a:schemeClr val="bg1"/>
                </a:solidFill>
                <a:latin typeface="Comic Sans MS" pitchFamily="66" charset="0"/>
              </a:rPr>
              <a:t>Remove effect of temperature </a:t>
            </a:r>
            <a:r>
              <a:rPr lang="en-US" sz="2800" kern="0" dirty="0" smtClean="0">
                <a:solidFill>
                  <a:schemeClr val="bg1"/>
                </a:solidFill>
                <a:latin typeface="Comic Sans MS" pitchFamily="66" charset="0"/>
              </a:rPr>
              <a:t>variations</a:t>
            </a:r>
          </a:p>
          <a:p>
            <a:pPr>
              <a:defRPr/>
            </a:pPr>
            <a:endParaRPr lang="en-US" sz="2800" kern="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Result: mantle </a:t>
            </a:r>
            <a:r>
              <a:rPr lang="en-US" sz="2800" kern="0" dirty="0" smtClean="0">
                <a:solidFill>
                  <a:srgbClr val="FFFF00"/>
                </a:solidFill>
                <a:latin typeface="Comic Sans MS" pitchFamily="66" charset="0"/>
              </a:rPr>
              <a:t>compositional density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4BFDD-256F-41B0-BEE7-271960EB64F2}" type="slidenum">
              <a:rPr lang="ru-RU" altLang="en-US" sz="18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ru-RU" altLang="en-US" sz="18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4391" name="Title 1"/>
          <p:cNvSpPr>
            <a:spLocks noGrp="1"/>
          </p:cNvSpPr>
          <p:nvPr>
            <p:ph type="title"/>
          </p:nvPr>
        </p:nvSpPr>
        <p:spPr>
          <a:xfrm>
            <a:off x="410075" y="146660"/>
            <a:ext cx="5818193" cy="1143000"/>
          </a:xfrm>
        </p:spPr>
        <p:txBody>
          <a:bodyPr/>
          <a:lstStyle/>
          <a:p>
            <a:r>
              <a:rPr lang="en-US" altLang="en-US" sz="3200" dirty="0" smtClean="0"/>
              <a:t>Mantle density anomalies in the Siberian craton</a:t>
            </a:r>
            <a:endParaRPr lang="en-US" altLang="en-US" sz="3200" baseline="-25000" dirty="0" smtClean="0">
              <a:solidFill>
                <a:srgbClr val="92D050"/>
              </a:solidFill>
            </a:endParaRPr>
          </a:p>
        </p:txBody>
      </p:sp>
      <p:sp>
        <p:nvSpPr>
          <p:cNvPr id="144392" name="TextBox 11"/>
          <p:cNvSpPr txBox="1">
            <a:spLocks noChangeArrowheads="1"/>
          </p:cNvSpPr>
          <p:nvPr/>
        </p:nvSpPr>
        <p:spPr bwMode="auto">
          <a:xfrm>
            <a:off x="3419872" y="6338773"/>
            <a:ext cx="4146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Cherepanova and Artemieva, 2015</a:t>
            </a:r>
            <a:endParaRPr lang="en-US" altLang="en-US" sz="1600" dirty="0">
              <a:solidFill>
                <a:srgbClr val="92D050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54896" y="164261"/>
            <a:ext cx="2448273" cy="1440159"/>
            <a:chOff x="2855807" y="1926402"/>
            <a:chExt cx="2870288" cy="196894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5000"/>
            <a:stretch/>
          </p:blipFill>
          <p:spPr bwMode="auto">
            <a:xfrm>
              <a:off x="2855807" y="1926402"/>
              <a:ext cx="2870288" cy="196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882330" y="2101128"/>
              <a:ext cx="529112" cy="4159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361078" y="2401590"/>
            <a:ext cx="3027346" cy="830997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Blue – depleted Archean mantle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361077" y="3454704"/>
            <a:ext cx="3027347" cy="83099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</a:rPr>
              <a:t>Green – reworked cratonic mantle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5355476" y="4555645"/>
            <a:ext cx="3032948" cy="83099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Yellow – fertile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non-cratonic mantle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5" y="1604420"/>
            <a:ext cx="4378432" cy="4638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323258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Siberian traps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635896" y="3398718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Viluy rift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4032" y="1844824"/>
            <a:ext cx="207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Khatanga rift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3602" b="5447"/>
          <a:stretch>
            <a:fillRect/>
          </a:stretch>
        </p:blipFill>
        <p:spPr bwMode="auto">
          <a:xfrm>
            <a:off x="82550" y="1358900"/>
            <a:ext cx="5873750" cy="394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95888" y="3636963"/>
            <a:ext cx="760412" cy="774700"/>
          </a:xfrm>
          <a:prstGeom prst="roundRect">
            <a:avLst/>
          </a:prstGeom>
          <a:noFill/>
          <a:ln w="571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05" name="TextBox 8"/>
          <p:cNvSpPr txBox="1">
            <a:spLocks noChangeArrowheads="1"/>
          </p:cNvSpPr>
          <p:nvPr/>
        </p:nvSpPr>
        <p:spPr bwMode="auto">
          <a:xfrm>
            <a:off x="6076950" y="3516313"/>
            <a:ext cx="2671763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Petrologic range for kimberlite-hosted xenoliths </a:t>
            </a:r>
          </a:p>
        </p:txBody>
      </p:sp>
      <p:sp>
        <p:nvSpPr>
          <p:cNvPr id="153606" name="TextBox 9"/>
          <p:cNvSpPr txBox="1">
            <a:spLocks noChangeArrowheads="1"/>
          </p:cNvSpPr>
          <p:nvPr/>
        </p:nvSpPr>
        <p:spPr bwMode="auto">
          <a:xfrm>
            <a:off x="195263" y="1373188"/>
            <a:ext cx="622300" cy="368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SPT</a:t>
            </a:r>
          </a:p>
        </p:txBody>
      </p:sp>
      <p:sp>
        <p:nvSpPr>
          <p:cNvPr id="153615" name="Rectangle 2"/>
          <p:cNvSpPr>
            <a:spLocks noChangeArrowheads="1"/>
          </p:cNvSpPr>
          <p:nvPr/>
        </p:nvSpPr>
        <p:spPr bwMode="auto">
          <a:xfrm>
            <a:off x="4268972" y="5442147"/>
            <a:ext cx="3117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Artemieva and Vinnik, 2016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64471" y="104682"/>
            <a:ext cx="6203032" cy="1143000"/>
          </a:xfrm>
        </p:spPr>
        <p:txBody>
          <a:bodyPr/>
          <a:lstStyle/>
          <a:p>
            <a:r>
              <a:rPr lang="en-US" altLang="en-US" sz="3200" dirty="0" smtClean="0"/>
              <a:t>Mantle density anomalies in the cratons of southern Africa</a:t>
            </a:r>
            <a:endParaRPr lang="en-US" altLang="en-US" sz="3200" baseline="-25000" dirty="0" smtClean="0">
              <a:solidFill>
                <a:srgbClr val="92D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54896" y="164261"/>
            <a:ext cx="2448273" cy="1536547"/>
            <a:chOff x="2855807" y="1926402"/>
            <a:chExt cx="2870288" cy="2100719"/>
          </a:xfrm>
        </p:grpSpPr>
        <p:pic>
          <p:nvPicPr>
            <p:cNvPr id="20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0705"/>
            <a:stretch/>
          </p:blipFill>
          <p:spPr bwMode="auto">
            <a:xfrm>
              <a:off x="2855807" y="1926402"/>
              <a:ext cx="2870288" cy="210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161183" y="3447772"/>
              <a:ext cx="529112" cy="4159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474913"/>
            <a:ext cx="3959225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8571" r="2371" b="6078"/>
          <a:stretch>
            <a:fillRect/>
          </a:stretch>
        </p:blipFill>
        <p:spPr bwMode="auto">
          <a:xfrm>
            <a:off x="4786313" y="2525713"/>
            <a:ext cx="3875087" cy="3222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Box 10"/>
          <p:cNvSpPr txBox="1">
            <a:spLocks noChangeArrowheads="1"/>
          </p:cNvSpPr>
          <p:nvPr/>
        </p:nvSpPr>
        <p:spPr bwMode="auto">
          <a:xfrm>
            <a:off x="1135063" y="1919288"/>
            <a:ext cx="2473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Density (in situ)</a:t>
            </a:r>
          </a:p>
        </p:txBody>
      </p:sp>
      <p:sp>
        <p:nvSpPr>
          <p:cNvPr id="155654" name="TextBox 11"/>
          <p:cNvSpPr txBox="1">
            <a:spLocks noChangeArrowheads="1"/>
          </p:cNvSpPr>
          <p:nvPr/>
        </p:nvSpPr>
        <p:spPr bwMode="auto">
          <a:xfrm>
            <a:off x="4529138" y="1790700"/>
            <a:ext cx="43910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Moho sharpness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(seismic velocity contrast at Moho)</a:t>
            </a:r>
          </a:p>
        </p:txBody>
      </p:sp>
      <p:sp>
        <p:nvSpPr>
          <p:cNvPr id="155657" name="TextBox 14"/>
          <p:cNvSpPr txBox="1">
            <a:spLocks noChangeArrowheads="1"/>
          </p:cNvSpPr>
          <p:nvPr/>
        </p:nvSpPr>
        <p:spPr bwMode="auto">
          <a:xfrm>
            <a:off x="4786313" y="2573338"/>
            <a:ext cx="2251075" cy="36988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Youssof et al, 2013</a:t>
            </a:r>
          </a:p>
        </p:txBody>
      </p:sp>
      <p:sp>
        <p:nvSpPr>
          <p:cNvPr id="155658" name="Rectangle 15"/>
          <p:cNvSpPr>
            <a:spLocks noChangeArrowheads="1"/>
          </p:cNvSpPr>
          <p:nvPr/>
        </p:nvSpPr>
        <p:spPr bwMode="auto">
          <a:xfrm>
            <a:off x="5879260" y="6086618"/>
            <a:ext cx="3117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Artemieva and Vinnik, 2016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54896" y="164261"/>
            <a:ext cx="2448273" cy="1536547"/>
            <a:chOff x="2855807" y="1926402"/>
            <a:chExt cx="2870288" cy="2100719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0705"/>
            <a:stretch/>
          </p:blipFill>
          <p:spPr bwMode="auto">
            <a:xfrm>
              <a:off x="2855807" y="1926402"/>
              <a:ext cx="2870288" cy="210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161183" y="3447772"/>
              <a:ext cx="529112" cy="4159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98" y="408782"/>
            <a:ext cx="5987008" cy="1143000"/>
          </a:xfrm>
        </p:spPr>
        <p:txBody>
          <a:bodyPr/>
          <a:lstStyle/>
          <a:p>
            <a:r>
              <a:rPr lang="en-US" altLang="en-US" sz="3200" dirty="0"/>
              <a:t>Blocks with low </a:t>
            </a:r>
            <a:r>
              <a:rPr lang="en-US" altLang="en-US" sz="3200" dirty="0" smtClean="0"/>
              <a:t>mantle </a:t>
            </a:r>
            <a:r>
              <a:rPr lang="en-US" altLang="en-US" sz="3200" dirty="0"/>
              <a:t>density have sharp seismic </a:t>
            </a:r>
            <a:r>
              <a:rPr lang="en-US" altLang="en-US" sz="3200" dirty="0" smtClean="0"/>
              <a:t>Moho and thin crust</a:t>
            </a:r>
            <a:endParaRPr lang="en-US" sz="3200" dirty="0"/>
          </a:p>
        </p:txBody>
      </p:sp>
      <p:sp>
        <p:nvSpPr>
          <p:cNvPr id="4" name="Right Arrow 3"/>
          <p:cNvSpPr/>
          <p:nvPr/>
        </p:nvSpPr>
        <p:spPr>
          <a:xfrm>
            <a:off x="5162672" y="3331787"/>
            <a:ext cx="978408" cy="484632"/>
          </a:xfrm>
          <a:prstGeom prst="rightArrow">
            <a:avLst/>
          </a:prstGeom>
          <a:solidFill>
            <a:srgbClr val="75F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3296581" y="3405690"/>
            <a:ext cx="762438" cy="484632"/>
          </a:xfrm>
          <a:prstGeom prst="rightArrow">
            <a:avLst/>
          </a:prstGeom>
          <a:solidFill>
            <a:srgbClr val="75F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3783" y="3294063"/>
            <a:ext cx="1268297" cy="707886"/>
          </a:xfrm>
          <a:prstGeom prst="rect">
            <a:avLst/>
          </a:prstGeom>
          <a:solidFill>
            <a:srgbClr val="75FD6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Limpopo</a:t>
            </a:r>
          </a:p>
          <a:p>
            <a:pPr algn="ctr"/>
            <a:r>
              <a:rPr lang="en-US" sz="2000" b="1" dirty="0" smtClean="0"/>
              <a:t>Belt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Title 1"/>
          <p:cNvSpPr>
            <a:spLocks noGrp="1"/>
          </p:cNvSpPr>
          <p:nvPr>
            <p:ph type="title"/>
          </p:nvPr>
        </p:nvSpPr>
        <p:spPr>
          <a:xfrm>
            <a:off x="301925" y="549137"/>
            <a:ext cx="5696247" cy="800100"/>
          </a:xfrm>
        </p:spPr>
        <p:txBody>
          <a:bodyPr/>
          <a:lstStyle/>
          <a:p>
            <a:r>
              <a:rPr lang="en-US" altLang="en-US" dirty="0" smtClean="0"/>
              <a:t>LM density, </a:t>
            </a:r>
            <a:br>
              <a:rPr lang="en-US" altLang="en-US" dirty="0" smtClean="0"/>
            </a:br>
            <a:r>
              <a:rPr lang="en-US" altLang="en-US" dirty="0" smtClean="0"/>
              <a:t>Moho  sharpness,</a:t>
            </a:r>
            <a:br>
              <a:rPr lang="en-US" altLang="en-US" dirty="0" smtClean="0"/>
            </a:br>
            <a:r>
              <a:rPr lang="en-US" altLang="en-US" dirty="0" smtClean="0"/>
              <a:t>and magmatic reworking</a:t>
            </a:r>
          </a:p>
        </p:txBody>
      </p:sp>
      <p:sp>
        <p:nvSpPr>
          <p:cNvPr id="158724" name="Rectangle 7"/>
          <p:cNvSpPr>
            <a:spLocks noChangeArrowheads="1"/>
          </p:cNvSpPr>
          <p:nvPr/>
        </p:nvSpPr>
        <p:spPr bwMode="auto">
          <a:xfrm>
            <a:off x="5871905" y="4992060"/>
            <a:ext cx="27911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Artemieva and Vinnik, 2016</a:t>
            </a:r>
          </a:p>
        </p:txBody>
      </p:sp>
      <p:pic>
        <p:nvPicPr>
          <p:cNvPr id="1587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7" y="1928166"/>
            <a:ext cx="8471868" cy="305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54896" y="164261"/>
            <a:ext cx="2448273" cy="1536547"/>
            <a:chOff x="2855807" y="1926402"/>
            <a:chExt cx="2870288" cy="2100719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0836" r="23154" b="20705"/>
            <a:stretch/>
          </p:blipFill>
          <p:spPr bwMode="auto">
            <a:xfrm>
              <a:off x="2855807" y="1926402"/>
              <a:ext cx="2870288" cy="210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161183" y="3447772"/>
              <a:ext cx="529112" cy="41595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7544" y="5337060"/>
            <a:ext cx="8578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Magmatism modifies composition of cratonic lithosphere mantle,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A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dds underplated material to the crust -&gt; transitional Moho,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Or leads to lower crustal removal -&gt; sharp Moho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8928992" cy="1143000"/>
          </a:xfrm>
        </p:spPr>
        <p:txBody>
          <a:bodyPr/>
          <a:lstStyle/>
          <a:p>
            <a:r>
              <a:rPr lang="en-US" sz="3200" dirty="0" smtClean="0"/>
              <a:t>Thermal structure and </a:t>
            </a:r>
            <a:r>
              <a:rPr lang="en-US" sz="3200" dirty="0" err="1" smtClean="0"/>
              <a:t>HPE</a:t>
            </a:r>
            <a:r>
              <a:rPr lang="en-US" sz="3200" dirty="0" smtClean="0"/>
              <a:t> in southern China: to-do list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5829" y="1568701"/>
            <a:ext cx="8820472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Need regional data on near-surface heat production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New  measurements on representative rocks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Talk to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SINOPROBE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– data from deep drilling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Detailed regional geology and ages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Comparative study with other similar settings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2. Need regional-scale heat flow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May be non-representative of present deep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Need regional geodynamic models, with age-constraints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3. Need reliable high-resolution crustal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Global models are not good enough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4. Need lithosphere-scale regional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Lithosphere thickness from </a:t>
            </a:r>
            <a:r>
              <a:rPr lang="en-US" sz="2000" u="sng" dirty="0" smtClean="0">
                <a:solidFill>
                  <a:schemeClr val="bg1"/>
                </a:solidFill>
                <a:latin typeface="+mn-lt"/>
              </a:rPr>
              <a:t>different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methods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Mantle transition zone -&gt; mantle T anomalies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Compositional anomalies and Phanerozoic magmatism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92513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8687"/>
            <a:ext cx="5976664" cy="45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kern="0" dirty="0">
              <a:solidFill>
                <a:srgbClr val="FFC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37892" name="Group 16"/>
          <p:cNvGrpSpPr>
            <a:grpSpLocks/>
          </p:cNvGrpSpPr>
          <p:nvPr/>
        </p:nvGrpSpPr>
        <p:grpSpPr bwMode="auto">
          <a:xfrm>
            <a:off x="755576" y="1136938"/>
            <a:ext cx="5328592" cy="3412253"/>
            <a:chOff x="762215" y="1636481"/>
            <a:chExt cx="4153842" cy="2487910"/>
          </a:xfrm>
        </p:grpSpPr>
        <p:sp>
          <p:nvSpPr>
            <p:cNvPr id="37904" name="TextBox 9"/>
            <p:cNvSpPr txBox="1">
              <a:spLocks noChangeArrowheads="1"/>
            </p:cNvSpPr>
            <p:nvPr/>
          </p:nvSpPr>
          <p:spPr bwMode="auto">
            <a:xfrm>
              <a:off x="762215" y="3832666"/>
              <a:ext cx="877471" cy="2917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Present</a:t>
              </a:r>
            </a:p>
          </p:txBody>
        </p:sp>
        <p:sp>
          <p:nvSpPr>
            <p:cNvPr id="37905" name="TextBox 11"/>
            <p:cNvSpPr txBox="1">
              <a:spLocks noChangeArrowheads="1"/>
            </p:cNvSpPr>
            <p:nvPr/>
          </p:nvSpPr>
          <p:spPr bwMode="auto">
            <a:xfrm>
              <a:off x="3288200" y="3006618"/>
              <a:ext cx="819989" cy="5161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Oldest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crust</a:t>
              </a:r>
            </a:p>
          </p:txBody>
        </p:sp>
        <p:sp>
          <p:nvSpPr>
            <p:cNvPr id="37907" name="TextBox 8"/>
            <p:cNvSpPr txBox="1">
              <a:spLocks noChangeArrowheads="1"/>
            </p:cNvSpPr>
            <p:nvPr/>
          </p:nvSpPr>
          <p:spPr bwMode="auto">
            <a:xfrm>
              <a:off x="3773049" y="1636481"/>
              <a:ext cx="1143008" cy="5161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accent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5000"/>
                <a:buFont typeface="Courier New" panose="02070309020205020404" pitchFamily="49" charset="0"/>
                <a:buChar char="o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Earth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formation</a:t>
              </a:r>
            </a:p>
          </p:txBody>
        </p:sp>
      </p:grp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251520" y="143876"/>
            <a:ext cx="8280920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C000"/>
                </a:solidFill>
                <a:latin typeface="+mj-lt"/>
              </a:rPr>
              <a:t>Secular cooling of the </a:t>
            </a:r>
            <a:r>
              <a:rPr lang="en-US" altLang="en-US" dirty="0" smtClean="0">
                <a:solidFill>
                  <a:srgbClr val="FFC000"/>
                </a:solidFill>
                <a:latin typeface="+mj-lt"/>
              </a:rPr>
              <a:t>mantle: irreversible process</a:t>
            </a:r>
            <a:endParaRPr lang="en-US" altLang="en-US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5978" y="1484344"/>
            <a:ext cx="27602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Implications:</a:t>
            </a:r>
          </a:p>
          <a:p>
            <a:endParaRPr lang="en-US" sz="2000" dirty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1. Different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vigor of mantle convection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through time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2. Crust and lithosphere mantle are formed by mantle melting (will discuss later)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-&gt;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different types of crust and lithosphere mantle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are produced at different times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8885" y="1247607"/>
            <a:ext cx="3168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Average mantle 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11911456">
            <a:off x="3887963" y="4596772"/>
            <a:ext cx="2423861" cy="36109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3628837">
            <a:off x="4815304" y="4445795"/>
            <a:ext cx="1800993" cy="27093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9512" y="908720"/>
            <a:ext cx="6984776" cy="5871492"/>
            <a:chOff x="179512" y="594094"/>
            <a:chExt cx="6984776" cy="6186118"/>
          </a:xfrm>
        </p:grpSpPr>
        <p:grpSp>
          <p:nvGrpSpPr>
            <p:cNvPr id="18" name="Group 17"/>
            <p:cNvGrpSpPr/>
            <p:nvPr/>
          </p:nvGrpSpPr>
          <p:grpSpPr>
            <a:xfrm>
              <a:off x="179512" y="908719"/>
              <a:ext cx="6966540" cy="5871493"/>
              <a:chOff x="179512" y="700125"/>
              <a:chExt cx="6966540" cy="608008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79512" y="700125"/>
                <a:ext cx="6966540" cy="6080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36" t="14286" r="16795" b="16326"/>
              <a:stretch/>
            </p:blipFill>
            <p:spPr>
              <a:xfrm>
                <a:off x="341296" y="4293095"/>
                <a:ext cx="6804756" cy="244827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8" t="15663" r="9279" b="11643"/>
              <a:stretch/>
            </p:blipFill>
            <p:spPr>
              <a:xfrm>
                <a:off x="1192861" y="1844824"/>
                <a:ext cx="5611387" cy="2448272"/>
              </a:xfrm>
              <a:prstGeom prst="rect">
                <a:avLst/>
              </a:prstGeom>
            </p:spPr>
          </p:pic>
          <p:pic>
            <p:nvPicPr>
              <p:cNvPr id="16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77" r="9023" b="83028"/>
              <a:stretch/>
            </p:blipFill>
            <p:spPr bwMode="auto">
              <a:xfrm>
                <a:off x="1043608" y="700125"/>
                <a:ext cx="5976664" cy="1144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179512" y="692696"/>
              <a:ext cx="6984776" cy="314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-Right Arrow 4"/>
            <p:cNvSpPr/>
            <p:nvPr/>
          </p:nvSpPr>
          <p:spPr>
            <a:xfrm>
              <a:off x="1462081" y="594094"/>
              <a:ext cx="1237711" cy="477469"/>
            </a:xfrm>
            <a:prstGeom prst="left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~800 Ma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Left-Right Arrow 20"/>
            <p:cNvSpPr/>
            <p:nvPr/>
          </p:nvSpPr>
          <p:spPr>
            <a:xfrm>
              <a:off x="2699792" y="620688"/>
              <a:ext cx="1228983" cy="477469"/>
            </a:xfrm>
            <a:prstGeom prst="left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~800 Ma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Left-Right Arrow 21"/>
            <p:cNvSpPr/>
            <p:nvPr/>
          </p:nvSpPr>
          <p:spPr>
            <a:xfrm>
              <a:off x="3923928" y="620688"/>
              <a:ext cx="1224136" cy="477469"/>
            </a:xfrm>
            <a:prstGeom prst="left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~800 Ma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Left-Right Arrow 22"/>
            <p:cNvSpPr/>
            <p:nvPr/>
          </p:nvSpPr>
          <p:spPr>
            <a:xfrm>
              <a:off x="5148064" y="620688"/>
              <a:ext cx="1152128" cy="477469"/>
            </a:xfrm>
            <a:prstGeom prst="left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~800 Ma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18FD4-99EF-41AC-8D4B-A76E9C7DCD94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kern="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51519" y="116632"/>
            <a:ext cx="8768655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92D050"/>
                </a:solidFill>
                <a:latin typeface="+mj-lt"/>
              </a:rPr>
              <a:t>Periodic processes related to supercontinent cycles</a:t>
            </a:r>
            <a:endParaRPr lang="en-US" altLang="en-US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2861" y="4599815"/>
            <a:ext cx="5750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Superplumes</a:t>
            </a:r>
            <a:r>
              <a:rPr lang="en-US" sz="2000" b="1" dirty="0" smtClean="0">
                <a:solidFill>
                  <a:srgbClr val="C00000"/>
                </a:solidFill>
              </a:rPr>
              <a:t> (mantle convective instabilities)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50090" y="509817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Condie, 2004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2352297"/>
            <a:ext cx="30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Peaks in crustal growth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2094" y="36313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Condie, 1998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8653" y="1760619"/>
            <a:ext cx="1481496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Super-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continents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3121695">
            <a:off x="6525023" y="1644323"/>
            <a:ext cx="806914" cy="4846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943153" y="1511073"/>
            <a:ext cx="45719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6094162" y="3531786"/>
            <a:ext cx="1051890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Oldest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crust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4004" y="3733507"/>
            <a:ext cx="1125629" cy="4001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1660438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7862"/>
            <a:ext cx="8229600" cy="1143000"/>
          </a:xfrm>
        </p:spPr>
        <p:txBody>
          <a:bodyPr/>
          <a:lstStyle/>
          <a:p>
            <a:r>
              <a:rPr lang="en-US" dirty="0" smtClean="0"/>
              <a:t>Thermal evolution of the mantle:</a:t>
            </a:r>
            <a:br>
              <a:rPr lang="en-US" dirty="0" smtClean="0"/>
            </a:br>
            <a:r>
              <a:rPr lang="en-US" sz="3200" dirty="0" smtClean="0">
                <a:solidFill>
                  <a:srgbClr val="FFC000"/>
                </a:solidFill>
              </a:rPr>
              <a:t>secular cooling </a:t>
            </a:r>
            <a:r>
              <a:rPr lang="en-US" sz="3200" dirty="0" smtClean="0"/>
              <a:t>+ </a:t>
            </a:r>
            <a:r>
              <a:rPr lang="en-US" sz="3200" dirty="0" smtClean="0">
                <a:solidFill>
                  <a:srgbClr val="92D050"/>
                </a:solidFill>
              </a:rPr>
              <a:t>episodic </a:t>
            </a:r>
            <a:r>
              <a:rPr lang="en-US" sz="3200" dirty="0" err="1" smtClean="0">
                <a:solidFill>
                  <a:srgbClr val="92D050"/>
                </a:solidFill>
              </a:rPr>
              <a:t>superplumes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B46C3-3782-4198-87A8-ED1B7A4B2D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08304" y="5463268"/>
            <a:ext cx="2088232" cy="804862"/>
          </a:xfrm>
        </p:spPr>
        <p:txBody>
          <a:bodyPr/>
          <a:lstStyle/>
          <a:p>
            <a:r>
              <a:rPr lang="en-US" dirty="0" smtClean="0"/>
              <a:t>Davies 1995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67544" y="1844824"/>
            <a:ext cx="6696744" cy="4536504"/>
            <a:chOff x="467544" y="1844824"/>
            <a:chExt cx="6696744" cy="4536504"/>
          </a:xfrm>
        </p:grpSpPr>
        <p:grpSp>
          <p:nvGrpSpPr>
            <p:cNvPr id="13" name="Group 12"/>
            <p:cNvGrpSpPr/>
            <p:nvPr/>
          </p:nvGrpSpPr>
          <p:grpSpPr>
            <a:xfrm>
              <a:off x="467544" y="1844824"/>
              <a:ext cx="6696744" cy="4536504"/>
              <a:chOff x="1348556" y="1844824"/>
              <a:chExt cx="5455692" cy="403244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48556" y="1844824"/>
                <a:ext cx="5455692" cy="4032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48556" y="2010916"/>
                <a:ext cx="5438775" cy="31242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r="5459"/>
              <a:stretch/>
            </p:blipFill>
            <p:spPr>
              <a:xfrm>
                <a:off x="1815430" y="4829522"/>
                <a:ext cx="4988818" cy="104775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r="3572"/>
              <a:stretch/>
            </p:blipFill>
            <p:spPr>
              <a:xfrm flipH="1">
                <a:off x="2483768" y="2996952"/>
                <a:ext cx="3960440" cy="1800200"/>
              </a:xfrm>
              <a:prstGeom prst="rect">
                <a:avLst/>
              </a:prstGeom>
              <a:ln>
                <a:solidFill>
                  <a:srgbClr val="FF6699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1760" y="4842098"/>
                <a:ext cx="4104456" cy="81915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582065" y="2348880"/>
                <a:ext cx="1485879" cy="881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ts val="2400"/>
                  </a:lnSpc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Whole mantle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2051720" y="2708920"/>
              <a:ext cx="648072" cy="0"/>
            </a:xfrm>
            <a:prstGeom prst="line">
              <a:avLst/>
            </a:prstGeom>
            <a:ln w="76200">
              <a:solidFill>
                <a:srgbClr val="FF6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2647335" y="3318387"/>
              <a:ext cx="4055807" cy="1541207"/>
            </a:xfrm>
            <a:custGeom>
              <a:avLst/>
              <a:gdLst>
                <a:gd name="connsiteX0" fmla="*/ 4055807 w 4055807"/>
                <a:gd name="connsiteY0" fmla="*/ 449826 h 1541207"/>
                <a:gd name="connsiteX1" fmla="*/ 3952568 w 4055807"/>
                <a:gd name="connsiteY1" fmla="*/ 884903 h 1541207"/>
                <a:gd name="connsiteX2" fmla="*/ 3797710 w 4055807"/>
                <a:gd name="connsiteY2" fmla="*/ 980768 h 1541207"/>
                <a:gd name="connsiteX3" fmla="*/ 3797710 w 4055807"/>
                <a:gd name="connsiteY3" fmla="*/ 0 h 1541207"/>
                <a:gd name="connsiteX4" fmla="*/ 3694471 w 4055807"/>
                <a:gd name="connsiteY4" fmla="*/ 752168 h 1541207"/>
                <a:gd name="connsiteX5" fmla="*/ 3443749 w 4055807"/>
                <a:gd name="connsiteY5" fmla="*/ 1091381 h 1541207"/>
                <a:gd name="connsiteX6" fmla="*/ 3443749 w 4055807"/>
                <a:gd name="connsiteY6" fmla="*/ 103239 h 1541207"/>
                <a:gd name="connsiteX7" fmla="*/ 3347884 w 4055807"/>
                <a:gd name="connsiteY7" fmla="*/ 619432 h 1541207"/>
                <a:gd name="connsiteX8" fmla="*/ 3193026 w 4055807"/>
                <a:gd name="connsiteY8" fmla="*/ 1084007 h 1541207"/>
                <a:gd name="connsiteX9" fmla="*/ 2905433 w 4055807"/>
                <a:gd name="connsiteY9" fmla="*/ 1238865 h 1541207"/>
                <a:gd name="connsiteX10" fmla="*/ 2912807 w 4055807"/>
                <a:gd name="connsiteY10" fmla="*/ 213852 h 1541207"/>
                <a:gd name="connsiteX11" fmla="*/ 2802194 w 4055807"/>
                <a:gd name="connsiteY11" fmla="*/ 825910 h 1541207"/>
                <a:gd name="connsiteX12" fmla="*/ 2684207 w 4055807"/>
                <a:gd name="connsiteY12" fmla="*/ 1172497 h 1541207"/>
                <a:gd name="connsiteX13" fmla="*/ 2344994 w 4055807"/>
                <a:gd name="connsiteY13" fmla="*/ 1393723 h 1541207"/>
                <a:gd name="connsiteX14" fmla="*/ 2168013 w 4055807"/>
                <a:gd name="connsiteY14" fmla="*/ 1393723 h 1541207"/>
                <a:gd name="connsiteX15" fmla="*/ 2123768 w 4055807"/>
                <a:gd name="connsiteY15" fmla="*/ 317090 h 1541207"/>
                <a:gd name="connsiteX16" fmla="*/ 1998407 w 4055807"/>
                <a:gd name="connsiteY16" fmla="*/ 980768 h 1541207"/>
                <a:gd name="connsiteX17" fmla="*/ 1858297 w 4055807"/>
                <a:gd name="connsiteY17" fmla="*/ 1297858 h 1541207"/>
                <a:gd name="connsiteX18" fmla="*/ 1659194 w 4055807"/>
                <a:gd name="connsiteY18" fmla="*/ 1460090 h 1541207"/>
                <a:gd name="connsiteX19" fmla="*/ 1201994 w 4055807"/>
                <a:gd name="connsiteY19" fmla="*/ 1541207 h 1541207"/>
                <a:gd name="connsiteX20" fmla="*/ 1268362 w 4055807"/>
                <a:gd name="connsiteY20" fmla="*/ 545690 h 1541207"/>
                <a:gd name="connsiteX21" fmla="*/ 1113504 w 4055807"/>
                <a:gd name="connsiteY21" fmla="*/ 1120878 h 1541207"/>
                <a:gd name="connsiteX22" fmla="*/ 1047136 w 4055807"/>
                <a:gd name="connsiteY22" fmla="*/ 1364226 h 1541207"/>
                <a:gd name="connsiteX23" fmla="*/ 884904 w 4055807"/>
                <a:gd name="connsiteY23" fmla="*/ 1533832 h 1541207"/>
                <a:gd name="connsiteX24" fmla="*/ 884904 w 4055807"/>
                <a:gd name="connsiteY24" fmla="*/ 877529 h 1541207"/>
                <a:gd name="connsiteX25" fmla="*/ 671052 w 4055807"/>
                <a:gd name="connsiteY25" fmla="*/ 1489587 h 1541207"/>
                <a:gd name="connsiteX26" fmla="*/ 641555 w 4055807"/>
                <a:gd name="connsiteY26" fmla="*/ 1054510 h 1541207"/>
                <a:gd name="connsiteX27" fmla="*/ 464575 w 4055807"/>
                <a:gd name="connsiteY27" fmla="*/ 1511710 h 1541207"/>
                <a:gd name="connsiteX28" fmla="*/ 449826 w 4055807"/>
                <a:gd name="connsiteY28" fmla="*/ 1238865 h 1541207"/>
                <a:gd name="connsiteX29" fmla="*/ 309717 w 4055807"/>
                <a:gd name="connsiteY29" fmla="*/ 1541207 h 1541207"/>
                <a:gd name="connsiteX30" fmla="*/ 339213 w 4055807"/>
                <a:gd name="connsiteY30" fmla="*/ 1297858 h 1541207"/>
                <a:gd name="connsiteX31" fmla="*/ 228600 w 4055807"/>
                <a:gd name="connsiteY31" fmla="*/ 1504336 h 1541207"/>
                <a:gd name="connsiteX32" fmla="*/ 228600 w 4055807"/>
                <a:gd name="connsiteY32" fmla="*/ 1327355 h 1541207"/>
                <a:gd name="connsiteX33" fmla="*/ 110613 w 4055807"/>
                <a:gd name="connsiteY33" fmla="*/ 1541207 h 1541207"/>
                <a:gd name="connsiteX34" fmla="*/ 117988 w 4055807"/>
                <a:gd name="connsiteY34" fmla="*/ 1401097 h 1541207"/>
                <a:gd name="connsiteX35" fmla="*/ 0 w 4055807"/>
                <a:gd name="connsiteY35" fmla="*/ 1511710 h 154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055807" h="1541207">
                  <a:moveTo>
                    <a:pt x="4055807" y="449826"/>
                  </a:moveTo>
                  <a:lnTo>
                    <a:pt x="3952568" y="884903"/>
                  </a:lnTo>
                  <a:lnTo>
                    <a:pt x="3797710" y="980768"/>
                  </a:lnTo>
                  <a:lnTo>
                    <a:pt x="3797710" y="0"/>
                  </a:lnTo>
                  <a:lnTo>
                    <a:pt x="3694471" y="752168"/>
                  </a:lnTo>
                  <a:lnTo>
                    <a:pt x="3443749" y="1091381"/>
                  </a:lnTo>
                  <a:lnTo>
                    <a:pt x="3443749" y="103239"/>
                  </a:lnTo>
                  <a:lnTo>
                    <a:pt x="3347884" y="619432"/>
                  </a:lnTo>
                  <a:lnTo>
                    <a:pt x="3193026" y="1084007"/>
                  </a:lnTo>
                  <a:lnTo>
                    <a:pt x="2905433" y="1238865"/>
                  </a:lnTo>
                  <a:lnTo>
                    <a:pt x="2912807" y="213852"/>
                  </a:lnTo>
                  <a:lnTo>
                    <a:pt x="2802194" y="825910"/>
                  </a:lnTo>
                  <a:lnTo>
                    <a:pt x="2684207" y="1172497"/>
                  </a:lnTo>
                  <a:lnTo>
                    <a:pt x="2344994" y="1393723"/>
                  </a:lnTo>
                  <a:lnTo>
                    <a:pt x="2168013" y="1393723"/>
                  </a:lnTo>
                  <a:lnTo>
                    <a:pt x="2123768" y="317090"/>
                  </a:lnTo>
                  <a:lnTo>
                    <a:pt x="1998407" y="980768"/>
                  </a:lnTo>
                  <a:lnTo>
                    <a:pt x="1858297" y="1297858"/>
                  </a:lnTo>
                  <a:lnTo>
                    <a:pt x="1659194" y="1460090"/>
                  </a:lnTo>
                  <a:lnTo>
                    <a:pt x="1201994" y="1541207"/>
                  </a:lnTo>
                  <a:lnTo>
                    <a:pt x="1268362" y="545690"/>
                  </a:lnTo>
                  <a:lnTo>
                    <a:pt x="1113504" y="1120878"/>
                  </a:lnTo>
                  <a:lnTo>
                    <a:pt x="1047136" y="1364226"/>
                  </a:lnTo>
                  <a:lnTo>
                    <a:pt x="884904" y="1533832"/>
                  </a:lnTo>
                  <a:lnTo>
                    <a:pt x="884904" y="877529"/>
                  </a:lnTo>
                  <a:lnTo>
                    <a:pt x="671052" y="1489587"/>
                  </a:lnTo>
                  <a:lnTo>
                    <a:pt x="641555" y="1054510"/>
                  </a:lnTo>
                  <a:lnTo>
                    <a:pt x="464575" y="1511710"/>
                  </a:lnTo>
                  <a:lnTo>
                    <a:pt x="449826" y="1238865"/>
                  </a:lnTo>
                  <a:lnTo>
                    <a:pt x="309717" y="1541207"/>
                  </a:lnTo>
                  <a:lnTo>
                    <a:pt x="339213" y="1297858"/>
                  </a:lnTo>
                  <a:lnTo>
                    <a:pt x="228600" y="1504336"/>
                  </a:lnTo>
                  <a:lnTo>
                    <a:pt x="228600" y="1327355"/>
                  </a:lnTo>
                  <a:lnTo>
                    <a:pt x="110613" y="1541207"/>
                  </a:lnTo>
                  <a:lnTo>
                    <a:pt x="117988" y="1401097"/>
                  </a:lnTo>
                  <a:lnTo>
                    <a:pt x="0" y="1511710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821426" y="3650226"/>
              <a:ext cx="4859593" cy="1268361"/>
            </a:xfrm>
            <a:custGeom>
              <a:avLst/>
              <a:gdLst>
                <a:gd name="connsiteX0" fmla="*/ 4859593 w 4859593"/>
                <a:gd name="connsiteY0" fmla="*/ 0 h 1268361"/>
                <a:gd name="connsiteX1" fmla="*/ 4623619 w 4859593"/>
                <a:gd name="connsiteY1" fmla="*/ 169606 h 1268361"/>
                <a:gd name="connsiteX2" fmla="*/ 3982064 w 4859593"/>
                <a:gd name="connsiteY2" fmla="*/ 494071 h 1268361"/>
                <a:gd name="connsiteX3" fmla="*/ 3259393 w 4859593"/>
                <a:gd name="connsiteY3" fmla="*/ 744793 h 1268361"/>
                <a:gd name="connsiteX4" fmla="*/ 2521974 w 4859593"/>
                <a:gd name="connsiteY4" fmla="*/ 870155 h 1268361"/>
                <a:gd name="connsiteX5" fmla="*/ 1806677 w 4859593"/>
                <a:gd name="connsiteY5" fmla="*/ 1069258 h 1268361"/>
                <a:gd name="connsiteX6" fmla="*/ 951271 w 4859593"/>
                <a:gd name="connsiteY6" fmla="*/ 1165122 h 1268361"/>
                <a:gd name="connsiteX7" fmla="*/ 0 w 4859593"/>
                <a:gd name="connsiteY7" fmla="*/ 1268361 h 12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9593" h="1268361">
                  <a:moveTo>
                    <a:pt x="4859593" y="0"/>
                  </a:moveTo>
                  <a:lnTo>
                    <a:pt x="4623619" y="169606"/>
                  </a:lnTo>
                  <a:lnTo>
                    <a:pt x="3982064" y="494071"/>
                  </a:lnTo>
                  <a:lnTo>
                    <a:pt x="3259393" y="744793"/>
                  </a:lnTo>
                  <a:lnTo>
                    <a:pt x="2521974" y="870155"/>
                  </a:lnTo>
                  <a:lnTo>
                    <a:pt x="1806677" y="1069258"/>
                  </a:lnTo>
                  <a:lnTo>
                    <a:pt x="951271" y="1165122"/>
                  </a:lnTo>
                  <a:lnTo>
                    <a:pt x="0" y="1268361"/>
                  </a:lnTo>
                </a:path>
              </a:pathLst>
            </a:custGeom>
            <a:noFill/>
            <a:ln w="762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95936" y="2780928"/>
              <a:ext cx="792088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0127" y="5016701"/>
            <a:ext cx="1125629" cy="4001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2007424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18FD4-99EF-41AC-8D4B-A76E9C7DCD9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3" y="1176507"/>
            <a:ext cx="4536504" cy="504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2"/>
            <a:ext cx="4974172" cy="178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2523" y="3520024"/>
            <a:ext cx="3206313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Comic Sans MS" pitchFamily="66" charset="0"/>
              </a:rPr>
              <a:t>A unique peak in </a:t>
            </a:r>
            <a:r>
              <a:rPr lang="en-US" sz="2400" dirty="0" err="1" smtClean="0">
                <a:latin typeface="Comic Sans MS" pitchFamily="66" charset="0"/>
              </a:rPr>
              <a:t>HPE</a:t>
            </a:r>
            <a:r>
              <a:rPr lang="en-US" sz="2400" dirty="0" smtClean="0">
                <a:latin typeface="Comic Sans MS" pitchFamily="66" charset="0"/>
              </a:rPr>
              <a:t> at ca. 1.8 Ga?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1438"/>
            <a:ext cx="9144000" cy="1000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3200" kern="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51519" y="143876"/>
            <a:ext cx="8768655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dirty="0" smtClean="0">
                <a:solidFill>
                  <a:srgbClr val="FD7BEE"/>
                </a:solidFill>
              </a:rPr>
              <a:t>Unique events ? </a:t>
            </a:r>
            <a:r>
              <a:rPr lang="en-US" dirty="0" smtClean="0">
                <a:solidFill>
                  <a:srgbClr val="FFFF00"/>
                </a:solidFill>
              </a:rPr>
              <a:t>Radiogenic </a:t>
            </a:r>
            <a:r>
              <a:rPr lang="en-US" dirty="0">
                <a:solidFill>
                  <a:srgbClr val="FFFF00"/>
                </a:solidFill>
              </a:rPr>
              <a:t>heat production in granitic rocks formed at different times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76056" y="1366786"/>
            <a:ext cx="3647057" cy="2110054"/>
            <a:chOff x="1348556" y="1844824"/>
            <a:chExt cx="5455692" cy="4032448"/>
          </a:xfrm>
        </p:grpSpPr>
        <p:sp>
          <p:nvSpPr>
            <p:cNvPr id="11" name="Rectangle 10"/>
            <p:cNvSpPr/>
            <p:nvPr/>
          </p:nvSpPr>
          <p:spPr>
            <a:xfrm>
              <a:off x="1348556" y="1844824"/>
              <a:ext cx="545569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8556" y="2010916"/>
              <a:ext cx="5438775" cy="3124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5459"/>
            <a:stretch/>
          </p:blipFill>
          <p:spPr>
            <a:xfrm>
              <a:off x="1815430" y="4829522"/>
              <a:ext cx="4988818" cy="10477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3572"/>
            <a:stretch/>
          </p:blipFill>
          <p:spPr>
            <a:xfrm flipH="1">
              <a:off x="2483768" y="2996952"/>
              <a:ext cx="3960440" cy="1800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1760" y="4842098"/>
              <a:ext cx="4104456" cy="8191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074511" y="2638441"/>
              <a:ext cx="1485879" cy="88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FF0000"/>
                  </a:solidFill>
                </a:rPr>
                <a:t>?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35846" y="4292303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Anomaly in the Urey ratio?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5824377"/>
            <a:ext cx="1125629" cy="4001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71429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ma1">
  <a:themeElements>
    <a:clrScheme name="ima-yellow">
      <a:dk1>
        <a:srgbClr val="FFFF00"/>
      </a:dk1>
      <a:lt1>
        <a:srgbClr val="FFFFFF"/>
      </a:lt1>
      <a:dk2>
        <a:srgbClr val="3F3737"/>
      </a:dk2>
      <a:lt2>
        <a:srgbClr val="5F5353"/>
      </a:lt2>
      <a:accent1>
        <a:srgbClr val="FADAB5"/>
      </a:accent1>
      <a:accent2>
        <a:srgbClr val="CCFFCC"/>
      </a:accent2>
      <a:accent3>
        <a:srgbClr val="9EFE9E"/>
      </a:accent3>
      <a:accent4>
        <a:srgbClr val="59FE59"/>
      </a:accent4>
      <a:accent5>
        <a:srgbClr val="F7C58C"/>
      </a:accent5>
      <a:accent6>
        <a:srgbClr val="DFCE04"/>
      </a:accent6>
      <a:hlink>
        <a:srgbClr val="8E58B6"/>
      </a:hlink>
      <a:folHlink>
        <a:srgbClr val="7F6F6F"/>
      </a:folHlink>
    </a:clrScheme>
    <a:fontScheme name="ima-comic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45115</TotalTime>
  <Words>2378</Words>
  <Application>Microsoft Office PowerPoint</Application>
  <PresentationFormat>On-screen Show (4:3)</PresentationFormat>
  <Paragraphs>585</Paragraphs>
  <Slides>58</Slides>
  <Notes>9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Chiller</vt:lpstr>
      <vt:lpstr>Comic Sans MS</vt:lpstr>
      <vt:lpstr>Courier New</vt:lpstr>
      <vt:lpstr>Wingdings</vt:lpstr>
      <vt:lpstr>default</vt:lpstr>
      <vt:lpstr>ima1</vt:lpstr>
      <vt:lpstr>Image</vt:lpstr>
      <vt:lpstr>Thermo-chemical heterogeneity of  the continental lithosphere</vt:lpstr>
      <vt:lpstr>PowerPoint Presentation</vt:lpstr>
      <vt:lpstr>Major points</vt:lpstr>
      <vt:lpstr>3 types of time-dependent processes</vt:lpstr>
      <vt:lpstr>PowerPoint Presentation</vt:lpstr>
      <vt:lpstr>PowerPoint Presentation</vt:lpstr>
      <vt:lpstr>PowerPoint Presentation</vt:lpstr>
      <vt:lpstr>Thermal evolution of the mantle: secular cooling + episodic superplumes</vt:lpstr>
      <vt:lpstr>PowerPoint Presentation</vt:lpstr>
      <vt:lpstr>PowerPoint Presentation</vt:lpstr>
      <vt:lpstr>The crust</vt:lpstr>
      <vt:lpstr>PowerPoint Presentation</vt:lpstr>
      <vt:lpstr>PowerPoint Presentation</vt:lpstr>
      <vt:lpstr>Why do we need reliable crustal models ?</vt:lpstr>
      <vt:lpstr>Crustal thickness, comparison</vt:lpstr>
      <vt:lpstr>Data coverage </vt:lpstr>
      <vt:lpstr>Crustal thickness, comparison</vt:lpstr>
      <vt:lpstr>Crustal thickness, comparison</vt:lpstr>
      <vt:lpstr>The lithospheric mantle</vt:lpstr>
      <vt:lpstr>Role of the lithosphere</vt:lpstr>
      <vt:lpstr>Role of the lithosphere</vt:lpstr>
      <vt:lpstr>Role of the lithosphere</vt:lpstr>
      <vt:lpstr>Lithosphere  as thermal boundary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Constraints on crustal HP vs depth</vt:lpstr>
      <vt:lpstr>Constraints on crustal HP vs depth</vt:lpstr>
      <vt:lpstr>How much heat generates granitic crust?….</vt:lpstr>
      <vt:lpstr>HP(depth) and  “Mantle” heat flow</vt:lpstr>
      <vt:lpstr>Mantle heat flow (at LAB)</vt:lpstr>
      <vt:lpstr>Crustal contribution to surface heat flow</vt:lpstr>
      <vt:lpstr>PowerPoint Presentation</vt:lpstr>
      <vt:lpstr>Thickness of thermal lithosphere</vt:lpstr>
      <vt:lpstr>Lithosphere  as chemical boundary layer</vt:lpstr>
      <vt:lpstr>Strongly heterogeneous crust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Thermo-chemical heterogeneity  of mantle from geophysical data</vt:lpstr>
      <vt:lpstr>Compositional heterogeneity of lithospheric mantle   from seismic data</vt:lpstr>
      <vt:lpstr>PowerPoint Presentation</vt:lpstr>
      <vt:lpstr>PowerPoint Presentation</vt:lpstr>
      <vt:lpstr>Compositional heterogeneity: Asia</vt:lpstr>
      <vt:lpstr>PowerPoint Presentation</vt:lpstr>
      <vt:lpstr>Compositional heterogeneity: 150 km depth</vt:lpstr>
      <vt:lpstr>Density heterogeneity  of lithospheric mantle  from gravity modeling </vt:lpstr>
      <vt:lpstr>Mantle density anomalies in the Siberian craton</vt:lpstr>
      <vt:lpstr>Mantle density anomalies in the cratons of southern Africa</vt:lpstr>
      <vt:lpstr>Blocks with low mantle density have sharp seismic Moho and thin crust</vt:lpstr>
      <vt:lpstr>LM density,  Moho  sharpness, and magmatic reworking</vt:lpstr>
      <vt:lpstr>Thermal structure and HPE in southern China: to-do list</vt:lpstr>
    </vt:vector>
  </TitlesOfParts>
  <Company>KU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vs thermal lithosphere:  a European example</dc:title>
  <dc:creator>Irina Artemieva</dc:creator>
  <cp:lastModifiedBy>Irina Artemieva</cp:lastModifiedBy>
  <cp:revision>894</cp:revision>
  <dcterms:created xsi:type="dcterms:W3CDTF">2007-04-25T19:07:31Z</dcterms:created>
  <dcterms:modified xsi:type="dcterms:W3CDTF">2017-07-22T20:58:15Z</dcterms:modified>
</cp:coreProperties>
</file>