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9" r:id="rId4"/>
    <p:sldMasterId id="2147483704" r:id="rId5"/>
    <p:sldMasterId id="2147483719" r:id="rId6"/>
    <p:sldMasterId id="2147483744" r:id="rId7"/>
    <p:sldMasterId id="2147483756" r:id="rId8"/>
    <p:sldMasterId id="2147483770" r:id="rId9"/>
    <p:sldMasterId id="2147483782" r:id="rId10"/>
    <p:sldMasterId id="2147483797" r:id="rId11"/>
  </p:sldMasterIdLst>
  <p:notesMasterIdLst>
    <p:notesMasterId r:id="rId37"/>
  </p:notesMasterIdLst>
  <p:sldIdLst>
    <p:sldId id="256" r:id="rId12"/>
    <p:sldId id="293" r:id="rId13"/>
    <p:sldId id="294" r:id="rId14"/>
    <p:sldId id="295" r:id="rId15"/>
    <p:sldId id="259" r:id="rId16"/>
    <p:sldId id="265" r:id="rId17"/>
    <p:sldId id="266" r:id="rId18"/>
    <p:sldId id="297" r:id="rId19"/>
    <p:sldId id="300" r:id="rId20"/>
    <p:sldId id="302" r:id="rId21"/>
    <p:sldId id="298" r:id="rId22"/>
    <p:sldId id="303" r:id="rId23"/>
    <p:sldId id="305" r:id="rId24"/>
    <p:sldId id="314" r:id="rId25"/>
    <p:sldId id="311" r:id="rId26"/>
    <p:sldId id="306" r:id="rId27"/>
    <p:sldId id="307" r:id="rId28"/>
    <p:sldId id="317" r:id="rId29"/>
    <p:sldId id="315" r:id="rId30"/>
    <p:sldId id="310" r:id="rId31"/>
    <p:sldId id="316" r:id="rId32"/>
    <p:sldId id="267" r:id="rId33"/>
    <p:sldId id="309" r:id="rId34"/>
    <p:sldId id="287" r:id="rId35"/>
    <p:sldId id="289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9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BF7F-E7FF-4490-AB0B-657EEAB426D2}" type="datetimeFigureOut">
              <a:rPr lang="zh-CN" altLang="en-US" smtClean="0"/>
              <a:pPr/>
              <a:t>2017-7-22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B5F20-3B86-4A79-96B3-7BE97C3134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80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95D17-62C5-450E-94EE-C3671F74DAC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318B6B34-FCA6-4871-B551-1464DB56BEB0}" type="slidenum">
              <a:rPr lang="zh-CN" altLang="en-US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CE82-1088-4CD2-851D-55288BE7A3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2017-7-22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B2CBC-DD2E-4D30-870E-6C2A26695B5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034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A20EA452-81D3-468B-A41C-4709F6595373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26E0964F-5D9F-43F0-9FFB-D3362D2169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9028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01081B05-A93B-457B-89A3-8211AD491D2D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6361C278-2C73-41B5-B877-36C947F37E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3913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DB08937F-DE0B-4145-BA12-C42027E2E61B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B9595278-9635-4FD9-B9E3-BF2EF5377F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8528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68A19EC7-9208-4DDE-B56A-6E7ECC766716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23E48BDF-6E98-4F98-B6D4-664987954B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3367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B6CAFCA8-0749-4175-A032-C7EC7B4D360F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2838CA19-0785-4175-9614-6E9FF753CE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5120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E1D30B80-04A3-4EB6-8770-3638BCC92287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A371858D-E3B8-4D39-8C99-62EFEB4FDE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0478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28B66944-63AA-4170-85AE-E5717D025CA8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37421574-A3F3-4CC6-B212-EEA75070CA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9712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018ACE60-88C6-4756-9929-7B30EC3DF3F6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0D5F25B4-E767-4702-B276-9BEDAC7A23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3605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ED84B895-910E-4DDC-B4C6-5BB8B13F9BAB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2B2D8324-2FD9-4BCF-8A26-21EAAAD8C6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27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06E56B63-199F-45F8-B2BA-84AC3000D21A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93B7703B-CEAD-4248-A2C7-9794A354A4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9733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B09CCC59-AE46-40D0-8B91-4A6EC9E8273C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4491B871-6055-4A1D-9A96-2A5FC704F0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5170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990592"/>
      </p:ext>
    </p:extLst>
  </p:cSld>
  <p:clrMapOvr>
    <a:masterClrMapping/>
  </p:clrMapOvr>
  <p:transition spd="slow" advClick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4B038274-3E06-45F5-A0FB-6D6F352865F1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4373B817-1089-4383-AF70-1F138A06E3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567390"/>
      </p:ext>
    </p:extLst>
  </p:cSld>
  <p:clrMapOvr>
    <a:masterClrMapping/>
  </p:clrMapOvr>
  <p:transition spd="slow" advClick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18023100"/>
      </p:ext>
    </p:extLst>
  </p:cSld>
  <p:clrMapOvr>
    <a:masterClrMapping/>
  </p:clrMapOvr>
  <p:transition spd="slow" advClick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477D7DA2-1C0F-42C3-BB35-8BD466E27970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A072D55F-97F9-4E64-81BE-31F1442F2C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348188"/>
      </p:ext>
    </p:extLst>
  </p:cSld>
  <p:clrMapOvr>
    <a:masterClrMapping/>
  </p:clrMapOvr>
  <p:transition spd="slow" advClick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C5A06CF8-967D-4C99-B146-A6B55ADE2197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8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469C1476-1A53-48C9-8A19-7CDB1CB5A1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141370"/>
      </p:ext>
    </p:extLst>
  </p:cSld>
  <p:clrMapOvr>
    <a:masterClrMapping/>
  </p:clrMapOvr>
  <p:transition spd="slow" advClick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EBFCBD3C-592F-4AED-BC1F-C09E7F67EB83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65A9B723-FE64-4E55-8F2F-850C0B27C1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026444"/>
      </p:ext>
    </p:extLst>
  </p:cSld>
  <p:clrMapOvr>
    <a:masterClrMapping/>
  </p:clrMapOvr>
  <p:transition spd="slow" advClick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5F2855D7-285C-4C1D-B470-71B767D8B0E9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051B2C8D-0EB6-47A8-A863-D6480FC0C8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757082"/>
      </p:ext>
    </p:extLst>
  </p:cSld>
  <p:clrMapOvr>
    <a:masterClrMapping/>
  </p:clrMapOvr>
  <p:transition spd="slow" advClick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3BAFF508-F983-4015-A542-97A95470A1BC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67DB38A3-BB2C-44D5-A6F4-D6E5F7DE66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477356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879852"/>
      </p:ext>
    </p:extLst>
  </p:cSld>
  <p:clrMapOvr>
    <a:masterClrMapping/>
  </p:clrMapOvr>
  <p:transition spd="slow" advClick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B2F2DC82-026C-43D7-B0CC-03229C4E3507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608BF8BD-1DB0-4001-B6C6-F6A532A41A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955949"/>
      </p:ext>
    </p:extLst>
  </p:cSld>
  <p:clrMapOvr>
    <a:masterClrMapping/>
  </p:clrMapOvr>
  <p:transition spd="slow" advClick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19E7B027-59C7-4F1B-B0D9-D22EADBA585A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9D2BA853-4B14-446C-B211-9360F437D2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826185"/>
      </p:ext>
    </p:extLst>
  </p:cSld>
  <p:clrMapOvr>
    <a:masterClrMapping/>
  </p:clrMapOvr>
  <p:transition spd="slow" advClick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85750"/>
            <a:ext cx="2286000" cy="58404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285750"/>
            <a:ext cx="6705600" cy="58404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BB5F79C5-9534-445D-B8F4-0E0322E6B31E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3A6A2A77-DBB2-4299-9380-ACBDF32C13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839884"/>
      </p:ext>
    </p:extLst>
  </p:cSld>
  <p:clrMapOvr>
    <a:masterClrMapping/>
  </p:clrMapOvr>
  <p:transition spd="slow" advClick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63CC7AF8-B2C4-4E9B-8179-FB5FD5D11AE5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6858EF7A-D39D-4226-9C8F-BBC783F6F6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356343"/>
      </p:ext>
    </p:extLst>
  </p:cSld>
  <p:clrMapOvr>
    <a:masterClrMapping/>
  </p:clrMapOvr>
  <p:transition spd="slow" advClick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7A85C95A-283F-4690-82C8-6E59F6F03826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59D105BA-2039-4D0C-88F5-0A8179DBF6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311537"/>
      </p:ext>
    </p:extLst>
  </p:cSld>
  <p:clrMapOvr>
    <a:masterClrMapping/>
  </p:clrMapOvr>
  <p:transition spd="slow" advClick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0" y="285750"/>
            <a:ext cx="91440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38600" cy="25288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038600" cy="25288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595688"/>
            <a:ext cx="4038600" cy="25304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595688"/>
            <a:ext cx="4038600" cy="25304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31FFA115-5B9C-4524-BEA3-E809ABF7072D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8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638FC2E7-48B1-448C-88DE-D1A6574770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387650"/>
      </p:ext>
    </p:extLst>
  </p:cSld>
  <p:clrMapOvr>
    <a:masterClrMapping/>
  </p:clrMapOvr>
  <p:transition spd="slow" advClick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E60503AE-3A10-45C7-B329-1F4B6AD87FCC}" type="datetime1">
              <a:rPr lang="zh-CN" altLang="en-US" smtClean="0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8885B0A9-60A6-48C0-A010-E9329593DB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536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248" y="111242"/>
            <a:ext cx="7499176" cy="725470"/>
          </a:xfrm>
        </p:spPr>
        <p:txBody>
          <a:bodyPr/>
          <a:lstStyle>
            <a:lvl1pPr>
              <a:defRPr sz="4000" b="1" i="0" u="sng" baseline="0">
                <a:solidFill>
                  <a:srgbClr val="FF00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>
            <a:lvl1pPr>
              <a:defRPr sz="2800" b="1" i="0" baseline="0">
                <a:solidFill>
                  <a:srgbClr val="0000FF"/>
                </a:solidFill>
              </a:defRPr>
            </a:lvl1pPr>
            <a:lvl2pPr>
              <a:defRPr sz="2400" b="1" i="0" baseline="0">
                <a:solidFill>
                  <a:srgbClr val="0000FF"/>
                </a:solidFill>
              </a:defRPr>
            </a:lvl2pPr>
            <a:lvl3pPr>
              <a:defRPr sz="2000" b="1" i="0" baseline="0">
                <a:solidFill>
                  <a:srgbClr val="0000FF"/>
                </a:solidFill>
              </a:defRPr>
            </a:lvl3pPr>
            <a:lvl4pPr>
              <a:defRPr sz="1800" b="1" i="0" baseline="0">
                <a:solidFill>
                  <a:srgbClr val="0000FF"/>
                </a:solidFill>
              </a:defRPr>
            </a:lvl4pPr>
            <a:lvl5pPr>
              <a:defRPr sz="1600" b="1" i="0" baseline="0">
                <a:solidFill>
                  <a:srgbClr val="0000FF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133600" cy="365125"/>
          </a:xfrm>
        </p:spPr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E162E182-714E-4ECE-B5E1-FE173AE8A0C1}" type="datetime1">
              <a:rPr lang="zh-CN" altLang="en-US" smtClean="0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453188"/>
            <a:ext cx="2133600" cy="365125"/>
          </a:xfrm>
        </p:spPr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sz="1400" b="1" baseline="0"/>
            </a:lvl1pPr>
          </a:lstStyle>
          <a:p>
            <a:pPr>
              <a:defRPr/>
            </a:pPr>
            <a:fld id="{FA6E6DF3-4AA3-4325-B700-7AA5B61A31B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08886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586B060B-1A68-4826-8EF0-8E4914D2EBCB}" type="datetime1">
              <a:rPr lang="zh-CN" altLang="en-US" smtClean="0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81E2928F-AF29-48CD-84D8-9ED4F963B5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7390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C3C6E5E0-933C-4BD3-8CD6-EB40CCE303E7}" type="datetime1">
              <a:rPr lang="zh-CN" altLang="en-US" smtClean="0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4D62D19E-19C0-4376-8A7D-D47B1E65C9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1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12E0677F-EF7F-44D4-8B08-0DA2F6ACA222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BA085BA6-32F6-4F10-B257-80FC0162D8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35444"/>
      </p:ext>
    </p:extLst>
  </p:cSld>
  <p:clrMapOvr>
    <a:masterClrMapping/>
  </p:clrMapOvr>
  <p:transition spd="slow" advClick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ABEA60E0-3417-40F1-B178-907A6A8F1A01}" type="datetime1">
              <a:rPr lang="zh-CN" altLang="en-US" smtClean="0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634F60EC-C040-419F-BC7A-9B2E877DB8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6810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726BED99-07CE-494F-8FD7-D9C34A9AAD9A}" type="datetime1">
              <a:rPr lang="zh-CN" altLang="en-US" smtClean="0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0CD61903-6798-431F-A51A-9EC289BFBC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196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EB2B6E48-F408-40F2-9210-E3B341E04044}" type="datetime1">
              <a:rPr lang="zh-CN" altLang="en-US" smtClean="0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9158FE59-0109-43F1-AE1E-534838571C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4000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B609FEE6-948E-43E9-ACDB-07576E466DEE}" type="datetime1">
              <a:rPr lang="zh-CN" altLang="en-US" smtClean="0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1A11C0BD-98E8-45F1-98FB-AFD7306A0A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5278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8D6387B1-929C-4EA7-9826-120DB3A8A835}" type="datetime1">
              <a:rPr lang="zh-CN" altLang="en-US" smtClean="0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E6BB58A7-8A0B-4D34-A68D-94820575BC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7961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6AA06896-22F4-4C34-A373-A0715C5C26EE}" type="datetime1">
              <a:rPr lang="zh-CN" altLang="en-US" smtClean="0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2F5E6C63-1EE0-4A8E-9B8B-10C612A45D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6076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85BA3EB4-5658-4AE3-85AC-3153278C1665}" type="datetime1">
              <a:rPr lang="zh-CN" altLang="en-US" smtClean="0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D5D746A7-9AC2-4C33-A568-0AB426D10D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066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80557033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E6629FAE-44BA-48A6-A762-2EF8586741C5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3E7FC267-401F-4F55-B2F9-F2ADDD8396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43757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CFF1ED97-B564-4FCF-9BB1-17CEFAEB9400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8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7ECE568C-AB1A-43D1-AE58-8E2AB9799A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762390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B51BEE49-8481-4EE2-B84F-249F8888ECAA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64099A49-35C1-47AE-86F9-AE93F56F71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009238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C9A34A2F-A084-45A8-B4CE-FDA1F6C487C7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0B8A7CD6-914C-4077-91E8-46D608C736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959409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FC5A0754-93CB-48A4-9332-42412A9EB2FD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4DA8AECA-72C7-4556-88FB-5B37CD976A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04580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615D65C9-E5B3-46F3-884E-649807E402CB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8D259C45-7744-4175-9301-5E9DD2AE4C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176314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07F2AA19-478B-447D-BD10-CEDE95720215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391175E3-FEB5-45FC-B5EA-25A33947F3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52363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85750"/>
            <a:ext cx="2286000" cy="58404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285750"/>
            <a:ext cx="6705600" cy="58404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70C65D9C-3F9F-42A2-86C1-431D88D511CE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BD727211-9FB0-46D8-840A-0F243FA353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653943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8A974FC3-8FAE-4705-AFB8-2BA229A77BC4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63B744EB-F46E-4F09-9365-3F00F47340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4864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3C0845EE-C958-4160-B97C-5522A98BD9B3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B3B0BEA7-EEF0-4BA2-9CDA-01E90DCC48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323172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0" y="285750"/>
            <a:ext cx="91440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38600" cy="25288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038600" cy="25288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595688"/>
            <a:ext cx="4038600" cy="25304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595688"/>
            <a:ext cx="4038600" cy="25304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F9DD198C-606A-431A-9889-697E878DFDF2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8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AE10F5A0-D0B3-49B4-9E0D-8B3CF1D61B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90987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6090491-BCC4-4BCA-B154-BB408D38B133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5975C6A-E056-47B4-8639-5861959355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514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33D487E-5E4C-413C-8ADA-7BCBD8AFD264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57521FF-9579-4954-9EFC-313E15B10E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619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7D01A0D-A4C9-4466-9B17-55EAB8A159D8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FBC9532-4197-4A52-BF48-6BF9AC46DB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178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0B2C535-18C9-4172-96B3-CF78D7AC9FDD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A584E57-983A-4491-BE26-163AADE7A6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05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DC85905-7364-4F14-A4DF-6C0544C0C272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7EF3DEE-9AC0-4A2D-9C4B-7853B39A0A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986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0D7A315-0529-4CC4-B3F1-871BF623D142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AAA4D98-D4EC-4D2E-9401-44304B6D33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327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71D8EC0-BD5E-4C53-A302-D546B35077A6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C61BD09-FBB9-4A44-A125-B984B99EE1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679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43AF361-6269-44FA-90BC-7B72BDDF060D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F60E926-E701-4968-B39A-F2B907A62A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384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2C34EF7-CD27-4B02-B8ED-2637C0A7AA54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1DC671D-2031-411D-ADB2-948265D2FC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384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026DCE9-B206-4988-BD7C-4DA05357D16E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B858B76-2F89-430A-BAE6-DDE6D05054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372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C4168D2-CC2C-48D4-A0FA-F69EC4508CAB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71B4C58-A6A5-411D-AA65-3DD127E40E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339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C8179CD-E414-4CE9-86F7-6C7DAC5810F5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FD7A193-4BE0-4573-8CD8-6486E38E1A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311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0249B95-5CE2-4C1C-A110-2C64EAD15722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3EAD100-D9B5-43ED-AB00-3D6634DE70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8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49408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DE1B27D9-B7CD-4A9F-87CB-36DD70B3AA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18523"/>
      </p:ext>
    </p:extLst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73147482"/>
      </p:ext>
    </p:extLst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14402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14402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37A19FCE-DDE0-40D9-BD5D-7E513A2796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53901"/>
      </p:ext>
    </p:extLst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BC916C0B-DA51-4B92-B96F-D71F2C32D3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79446"/>
      </p:ext>
    </p:extLst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D90EAC4D-6BA7-40B8-8E8F-62162E5A63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722403"/>
      </p:ext>
    </p:extLst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9EF97746-6919-459F-8441-4838BA9011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932445"/>
      </p:ext>
    </p:extLst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2991D7B8-C2CF-45D3-9506-BAF29F8AE0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085654"/>
      </p:ext>
    </p:extLst>
  </p:cSld>
  <p:clrMapOvr>
    <a:masterClrMapping/>
  </p:clrMapOvr>
  <p:transition spd="slow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D9F709D0-FFD7-482E-862B-6B372B27FA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645989"/>
      </p:ext>
    </p:extLst>
  </p:cSld>
  <p:clrMapOvr>
    <a:masterClrMapping/>
  </p:clrMapOvr>
  <p:transition spd="slow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945458E5-26E8-4296-8B1F-ADBAFB5AEF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649240"/>
      </p:ext>
    </p:extLst>
  </p:cSld>
  <p:clrMapOvr>
    <a:masterClrMapping/>
  </p:clrMapOvr>
  <p:transition spd="slow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85774"/>
            <a:ext cx="2286000" cy="58404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285774"/>
            <a:ext cx="6705600" cy="58404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D5FC9F49-2B9A-411E-987E-DA4A46AEAE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109540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2017-7-22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5774"/>
            <a:ext cx="91440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14402"/>
            <a:ext cx="4038600" cy="5211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14402"/>
            <a:ext cx="4038600" cy="5211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AF4B57CA-D814-4CD8-890C-E4AEA84EFB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310231"/>
      </p:ext>
    </p:extLst>
  </p:cSld>
  <p:clrMapOvr>
    <a:masterClrMapping/>
  </p:clrMapOvr>
  <p:transition spd="slow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5774"/>
            <a:ext cx="91440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914402"/>
            <a:ext cx="8229600" cy="52117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17F10E2A-6D28-4EE2-AC96-1B6E96E08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182225"/>
      </p:ext>
    </p:extLst>
  </p:cSld>
  <p:clrMapOvr>
    <a:masterClrMapping/>
  </p:clrMapOvr>
  <p:transition spd="slow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0" y="285774"/>
            <a:ext cx="91440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38600" cy="25288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038600" cy="25288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595712"/>
            <a:ext cx="4038600" cy="25304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595712"/>
            <a:ext cx="4038600" cy="25304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/>
            </a:lvl1pPr>
          </a:lstStyle>
          <a:p>
            <a:pPr>
              <a:defRPr/>
            </a:pPr>
            <a:fld id="{9BF7AAB9-D72D-4304-BB2C-667396D9D9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685395"/>
      </p:ext>
    </p:extLst>
  </p:cSld>
  <p:clrMapOvr>
    <a:masterClrMapping/>
  </p:clrMapOvr>
  <p:transition spd="slow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896242"/>
      </p:ext>
    </p:extLst>
  </p:cSld>
  <p:clrMapOvr>
    <a:masterClrMapping/>
  </p:clrMapOvr>
  <p:transition spd="slow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262A5814-910B-4139-A74A-B7954C5445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214828"/>
      </p:ext>
    </p:extLst>
  </p:cSld>
  <p:clrMapOvr>
    <a:masterClrMapping/>
  </p:clrMapOvr>
  <p:transition spd="slow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81382"/>
      </p:ext>
    </p:extLst>
  </p:cSld>
  <p:clrMapOvr>
    <a:masterClrMapping/>
  </p:clrMapOvr>
  <p:transition spd="slow"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D24092BD-BFEA-49DE-AF69-3E692BD838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999754"/>
      </p:ext>
    </p:extLst>
  </p:cSld>
  <p:clrMapOvr>
    <a:masterClrMapping/>
  </p:clrMapOvr>
  <p:transition spd="slow"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74CA90A9-D5F7-4031-8BA4-8337DA9835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058934"/>
      </p:ext>
    </p:extLst>
  </p:cSld>
  <p:clrMapOvr>
    <a:masterClrMapping/>
  </p:clrMapOvr>
  <p:transition spd="slow"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AE1C7452-CA39-45BA-BCC1-5BD7C4A4E1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652269"/>
      </p:ext>
    </p:extLst>
  </p:cSld>
  <p:clrMapOvr>
    <a:masterClrMapping/>
  </p:clrMapOvr>
  <p:transition spd="slow"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8E81681D-CF50-40CA-BE86-7E81B22437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95042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2017-7-22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F79B8B04-0C3A-464C-B21D-295A93A02B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108421"/>
      </p:ext>
    </p:extLst>
  </p:cSld>
  <p:clrMapOvr>
    <a:masterClrMapping/>
  </p:clrMapOvr>
  <p:transition spd="slow"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CD86766D-6BAF-4643-8F61-D7FE673D7E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663475"/>
      </p:ext>
    </p:extLst>
  </p:cSld>
  <p:clrMapOvr>
    <a:masterClrMapping/>
  </p:clrMapOvr>
  <p:transition spd="slow"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0B27DEA6-3E4C-4E05-A77F-8B323C3B74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140396"/>
      </p:ext>
    </p:extLst>
  </p:cSld>
  <p:clrMapOvr>
    <a:masterClrMapping/>
  </p:clrMapOvr>
  <p:transition spd="slow"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85750"/>
            <a:ext cx="2286000" cy="58404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285750"/>
            <a:ext cx="6705600" cy="58404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1C704764-E295-44E0-980B-D34EB5BD7A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042936"/>
      </p:ext>
    </p:extLst>
  </p:cSld>
  <p:clrMapOvr>
    <a:masterClrMapping/>
  </p:clrMapOvr>
  <p:transition spd="slow"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073B1FD3-9A6F-4D88-851C-56BB5A0010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834868"/>
      </p:ext>
    </p:extLst>
  </p:cSld>
  <p:clrMapOvr>
    <a:masterClrMapping/>
  </p:clrMapOvr>
  <p:transition spd="slow"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733002CE-6E7C-4A0E-A847-736A77AA40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064719"/>
      </p:ext>
    </p:extLst>
  </p:cSld>
  <p:clrMapOvr>
    <a:masterClrMapping/>
  </p:clrMapOvr>
  <p:transition spd="slow"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0" y="285750"/>
            <a:ext cx="91440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38600" cy="25288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038600" cy="25288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595688"/>
            <a:ext cx="4038600" cy="25304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595688"/>
            <a:ext cx="4038600" cy="25304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b="0">
                <a:ea typeface="宋体" pitchFamily="2" charset="-122"/>
              </a:defRPr>
            </a:lvl1pPr>
          </a:lstStyle>
          <a:p>
            <a:pPr>
              <a:defRPr/>
            </a:pPr>
            <a:fld id="{41D23162-BD3E-400F-A264-87D9319C0D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875910"/>
      </p:ext>
    </p:extLst>
  </p:cSld>
  <p:clrMapOvr>
    <a:masterClrMapping/>
  </p:clrMapOvr>
  <p:transition spd="slow"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751CCDA-2CD3-40F3-9E85-B318A547067A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B43F491-421E-4088-84C7-429EEF882F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9353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5173D47-0A58-4C54-A7CE-4014A317BA72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5721AD4-04B3-4371-8B92-8FC1AD8069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204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0D6F671-134F-478F-A09F-2DE8DFA8D13E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9801BD3-300F-4B49-B230-3B1DE73E57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93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2017-7-22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7E7D74C-F24D-4556-88BC-551CE22F6287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5A3F78B-EE03-49A4-87E4-84E9934DFD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2644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4A0B586-C730-45A3-AD10-BF0E48A10437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3E5C8BE-6768-49A3-8591-C8090508FC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8741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21187E9-2581-4325-92E9-2DF8EAD0AB6C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958F195-F9CE-4068-9548-3ED56FBE0C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0019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BBC5D58-C1F4-4CA2-B336-F67134C96420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CE6A5B3-A7D0-44AA-86B6-0461AA1891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4858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98189A6-D209-465A-BC9B-CF55CDDF9131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B1D2DCA-F941-4590-9C75-93A852EEDB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8968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521A2A1-4A47-4658-BC7F-4871178FF55A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A0CF94C-C2EB-4270-851E-911AA9A249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1624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ED2F2CE-3C13-4B6C-BD2C-30862CA53653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2554278-DC12-4C8E-8209-12F54B2FDD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8037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6434F7E-F9FD-4510-9D56-DED4EECE62BF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D98EC32-AD86-4B77-BC59-09B59DF4D9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3052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6F78D49-2736-4034-A18D-895B2EA873D7}" type="datetime1">
              <a:rPr lang="zh-CN" altLang="en-US"/>
              <a:pPr>
                <a:defRPr/>
              </a:pPr>
              <a:t>2017-7-22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82D5A05-657D-432A-BB88-8D6CC56F10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13382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2010/5/26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Liangjian Wen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65C06465-FCA4-45CB-B7D8-9B6C6FED76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248" y="111242"/>
            <a:ext cx="7499176" cy="725470"/>
          </a:xfrm>
        </p:spPr>
        <p:txBody>
          <a:bodyPr/>
          <a:lstStyle>
            <a:lvl1pPr>
              <a:defRPr sz="4000" b="1" i="0" u="sng" baseline="0">
                <a:solidFill>
                  <a:srgbClr val="FF00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>
            <a:lvl1pPr>
              <a:defRPr sz="2800" b="1" i="0" baseline="0">
                <a:solidFill>
                  <a:srgbClr val="0000FF"/>
                </a:solidFill>
              </a:defRPr>
            </a:lvl1pPr>
            <a:lvl2pPr>
              <a:defRPr sz="2400" b="1" i="0" baseline="0">
                <a:solidFill>
                  <a:srgbClr val="0000FF"/>
                </a:solidFill>
              </a:defRPr>
            </a:lvl2pPr>
            <a:lvl3pPr>
              <a:defRPr sz="2000" b="1" i="0" baseline="0">
                <a:solidFill>
                  <a:srgbClr val="0000FF"/>
                </a:solidFill>
              </a:defRPr>
            </a:lvl3pPr>
            <a:lvl4pPr>
              <a:defRPr sz="1800" b="1" i="0" baseline="0">
                <a:solidFill>
                  <a:srgbClr val="0000FF"/>
                </a:solidFill>
              </a:defRPr>
            </a:lvl4pPr>
            <a:lvl5pPr>
              <a:defRPr sz="1600" b="1" i="0" baseline="0">
                <a:solidFill>
                  <a:srgbClr val="0000FF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133600" cy="365125"/>
          </a:xfrm>
        </p:spPr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2010/5/26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Liangjian Wen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453188"/>
            <a:ext cx="2133600" cy="365125"/>
          </a:xfrm>
        </p:spPr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sz="1400" b="1" baseline="0"/>
            </a:lvl1pPr>
          </a:lstStyle>
          <a:p>
            <a:pPr>
              <a:defRPr/>
            </a:pPr>
            <a:fld id="{084D3ECC-6B08-497D-80AA-480E3EC6D6A0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94788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2010/5/26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Liangjian Wen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DFF1FF6C-F46F-4F6D-8EF1-821BECED91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0575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2010/5/26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Liangjian Wen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6F042E24-8635-4380-BBF2-ABD0037F69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3434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2010/5/26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Liangjian Wen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CC12801A-5C1F-4809-9BE3-8A2AAA8B7E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289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2010/5/26</a:t>
            </a: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Liangjian Wen</a:t>
            </a:r>
            <a:endParaRPr lang="zh-CN" alt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9C397C2A-BB10-401B-AD9D-9E02916883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0059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2010/5/26</a:t>
            </a: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Liangjian Wen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23B4E2B0-449E-4193-939D-2580EEC996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615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2010/5/26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Liangjian Wen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6E0688E7-0E64-467E-81B9-0210498354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5244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2010/5/26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Liangjian Wen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7C987D8D-481A-4BEB-AE63-F41EBA7222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48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2010/5/26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Liangjian Wen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10A3077C-12D1-4DB1-B3EA-8CA23F5584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5578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2010/5/26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r>
              <a:rPr lang="en-US" altLang="zh-CN"/>
              <a:t>Liangjian Wen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FF9900"/>
              </a:buClr>
              <a:buSzPct val="75000"/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fld id="{2FFE3351-4120-49BB-A19D-EC59BA5569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07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A2EE-11B2-47B7-801A-6FAAEA6BE97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2017-7-22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F26EB-4BE8-461B-88E7-B3F416CF331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19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E1EE-A734-484C-AE72-8D9A7040822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2017-7-22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4A62B-68B6-4045-B32D-4519B29E6F3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827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5529-1965-4F21-B066-73F319AAE0D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2017-7-22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4EF3-6D3D-4242-AAB2-DA0AE24EE18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667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FF0B-2F37-4737-942B-B47F704BAAE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2017-7-22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A935-ED5E-48A9-8352-26545362922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16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E2D3F-74A8-43F9-A166-3D15265F0B9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2017-7-22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8C777-996F-4106-9117-4538B0CD9AB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61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A8D8-4BC1-4ADA-925F-F6BDA4B3FAB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2017-7-22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9BC1-745F-4B0D-88D3-C775A4B91C7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281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D927D-C3EB-46E6-A973-DA5A6D5E0C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2017-7-22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92F9-2E83-4A9D-BF3A-A2532269F97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645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53030-66A7-48B3-9FA4-6FAB77836EB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2017-7-22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55C9-7667-4D4C-B124-D4D968161A6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797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737E-A085-42F6-AB48-BDFEB6F7DAA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2017-7-22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AB342-63EC-4651-9498-F7646AFBC01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000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194F-00AC-4D2B-9293-F003C325A49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2017-7-22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3868-6DFC-46EF-94F4-FABEA8D0409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4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5750"/>
            <a:ext cx="9144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Level one</a:t>
            </a:r>
          </a:p>
          <a:p>
            <a:pPr lvl="1"/>
            <a:r>
              <a:rPr lang="en-US" altLang="zh-CN" smtClean="0"/>
              <a:t>Level two</a:t>
            </a:r>
          </a:p>
          <a:p>
            <a:pPr lvl="2"/>
            <a:r>
              <a:rPr lang="en-US" altLang="zh-CN" smtClean="0"/>
              <a:t>Level three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15875" y="6467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kumimoji="0" sz="1600" b="1">
                <a:solidFill>
                  <a:srgbClr val="000000">
                    <a:tint val="75000"/>
                  </a:srgbClr>
                </a:solidFill>
                <a:latin typeface="+mn-lt"/>
                <a:ea typeface="宋体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1FC1199-5D5A-4CAD-A50A-BF9F01F17683}" type="datetime1">
              <a:rPr lang="zh-CN" altLang="en-US"/>
              <a:pPr fontAlgn="base">
                <a:spcAft>
                  <a:spcPct val="0"/>
                </a:spcAft>
                <a:defRPr/>
              </a:pPr>
              <a:t>2017-7-22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988175" y="64722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kumimoji="0" sz="1600" b="1">
                <a:solidFill>
                  <a:srgbClr val="000000">
                    <a:tint val="75000"/>
                  </a:srgbClr>
                </a:solidFill>
                <a:latin typeface="+mn-lt"/>
                <a:ea typeface="宋体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11A3E1F-74E8-4577-A4F4-5C75BEA048C9}" type="slidenum">
              <a:rPr lang="zh-CN" alt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81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transition spd="slow" advClick="0"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75000"/>
        <a:buFont typeface="Wingdings" pitchFamily="2" charset="2"/>
        <a:buChar char="u"/>
        <a:defRPr sz="2400" b="1">
          <a:solidFill>
            <a:srgbClr val="0000CC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CC3399"/>
        </a:buClr>
        <a:buFont typeface="Wingdings" pitchFamily="2" charset="2"/>
        <a:buChar char="ð"/>
        <a:defRPr sz="2000">
          <a:solidFill>
            <a:srgbClr val="0000CC"/>
          </a:solidFill>
          <a:latin typeface="+mn-lt"/>
          <a:ea typeface="+mn-ea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ü"/>
        <a:defRPr sz="2000">
          <a:solidFill>
            <a:srgbClr val="0000CC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6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0F8DE1-BB9D-4362-A27F-9C0DB4BFD602}" type="datetime1">
              <a:rPr lang="zh-CN" altLang="en-US" smtClean="0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32B4FD-11C0-4925-BCC5-9F8FB5A177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45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5CC"/>
          </a:solidFill>
          <a:latin typeface="Calibri" pitchFamily="34" charset="0"/>
          <a:ea typeface="楷体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5CC"/>
          </a:solidFill>
          <a:latin typeface="Calibri" pitchFamily="34" charset="0"/>
          <a:ea typeface="楷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5CC"/>
          </a:solidFill>
          <a:latin typeface="Calibri" pitchFamily="34" charset="0"/>
          <a:ea typeface="楷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5CC"/>
          </a:solidFill>
          <a:latin typeface="Calibri" pitchFamily="34" charset="0"/>
          <a:ea typeface="楷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5CC"/>
          </a:solidFill>
          <a:latin typeface="Calibri" pitchFamily="34" charset="0"/>
          <a:ea typeface="楷体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  <a:ea typeface="楷体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  <a:ea typeface="楷体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  <a:ea typeface="楷体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  <a:ea typeface="楷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04CD"/>
          </a:solidFill>
          <a:latin typeface="Calibri" pitchFamily="34" charset="0"/>
          <a:ea typeface="楷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04CD"/>
          </a:solidFill>
          <a:latin typeface="Calibri" pitchFamily="34" charset="0"/>
          <a:ea typeface="楷体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4CD"/>
          </a:solidFill>
          <a:latin typeface="Calibri" pitchFamily="34" charset="0"/>
          <a:ea typeface="楷体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4CD"/>
          </a:solidFill>
          <a:latin typeface="Calibri" pitchFamily="34" charset="0"/>
          <a:ea typeface="楷体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04CD"/>
          </a:solidFill>
          <a:latin typeface="Calibri" pitchFamily="34" charset="0"/>
          <a:ea typeface="楷体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5750"/>
            <a:ext cx="9144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Level one</a:t>
            </a:r>
          </a:p>
          <a:p>
            <a:pPr lvl="1"/>
            <a:r>
              <a:rPr lang="en-US" altLang="zh-CN" smtClean="0"/>
              <a:t>Level two</a:t>
            </a:r>
          </a:p>
          <a:p>
            <a:pPr lvl="2"/>
            <a:r>
              <a:rPr lang="en-US" altLang="zh-CN" smtClean="0"/>
              <a:t>Level three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15875" y="6467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kumimoji="0" sz="1600" b="1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3C72F9D-B0A7-4014-AAFE-146CA6BE8788}" type="datetime1">
              <a:rPr lang="zh-CN" altLang="en-US"/>
              <a:pPr fontAlgn="base">
                <a:spcAft>
                  <a:spcPct val="0"/>
                </a:spcAft>
                <a:defRPr/>
              </a:pPr>
              <a:t>2017-7-22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988175" y="64722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kumimoji="0" sz="1600" b="1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6A42D4-2669-4514-9E72-B6D124F5C48D}" type="slidenum">
              <a:rPr lang="zh-CN" alt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59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 advClick="0"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75000"/>
        <a:buFont typeface="Wingdings" pitchFamily="2" charset="2"/>
        <a:buChar char="u"/>
        <a:defRPr sz="2400" b="1">
          <a:solidFill>
            <a:srgbClr val="0000CC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CC3399"/>
        </a:buClr>
        <a:buFont typeface="Wingdings" pitchFamily="2" charset="2"/>
        <a:buChar char="ð"/>
        <a:defRPr sz="2000">
          <a:solidFill>
            <a:srgbClr val="0000CC"/>
          </a:solidFill>
          <a:latin typeface="+mn-lt"/>
          <a:ea typeface="+mn-ea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ü"/>
        <a:defRPr sz="2000">
          <a:solidFill>
            <a:srgbClr val="0000CC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BE63E772-740B-48BB-B66F-EB329FC1A4BC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0A6EBAC9-487E-4359-A7E6-5590943AB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24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5750"/>
            <a:ext cx="9144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Level one</a:t>
            </a:r>
          </a:p>
          <a:p>
            <a:pPr lvl="1"/>
            <a:r>
              <a:rPr lang="en-US" altLang="zh-CN" smtClean="0"/>
              <a:t>Level two</a:t>
            </a:r>
          </a:p>
          <a:p>
            <a:pPr lvl="2"/>
            <a:r>
              <a:rPr lang="en-US" altLang="zh-CN" smtClean="0"/>
              <a:t>Level three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15875" y="6467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kumimoji="0" sz="1600" b="1">
                <a:solidFill>
                  <a:srgbClr val="000000">
                    <a:tint val="75000"/>
                  </a:srgbClr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988175" y="64722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kumimoji="0" sz="1600" b="1">
                <a:solidFill>
                  <a:srgbClr val="000000">
                    <a:tint val="75000"/>
                  </a:srgbClr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D528106-9833-4B55-A350-CDB1BC625E46}" type="slidenum">
              <a:rPr lang="zh-CN" alt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67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ransition spd="slow" advClick="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75000"/>
        <a:buFont typeface="Wingdings" pitchFamily="2" charset="2"/>
        <a:buChar char="u"/>
        <a:defRPr sz="2400" b="1">
          <a:solidFill>
            <a:srgbClr val="0000CC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CC3399"/>
        </a:buClr>
        <a:buFont typeface="Wingdings" pitchFamily="2" charset="2"/>
        <a:buChar char="ð"/>
        <a:defRPr sz="2000">
          <a:solidFill>
            <a:srgbClr val="0000CC"/>
          </a:solidFill>
          <a:latin typeface="+mn-lt"/>
          <a:ea typeface="+mn-ea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ü"/>
        <a:defRPr sz="2000">
          <a:solidFill>
            <a:srgbClr val="0000CC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5750"/>
            <a:ext cx="9144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Level one</a:t>
            </a:r>
          </a:p>
          <a:p>
            <a:pPr lvl="1"/>
            <a:r>
              <a:rPr lang="en-US" altLang="zh-CN" smtClean="0"/>
              <a:t>Level two</a:t>
            </a:r>
          </a:p>
          <a:p>
            <a:pPr lvl="2"/>
            <a:r>
              <a:rPr lang="en-US" altLang="zh-CN" smtClean="0"/>
              <a:t>Level three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15875" y="6467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kumimoji="0" sz="1600" b="1">
                <a:solidFill>
                  <a:srgbClr val="000000">
                    <a:tint val="75000"/>
                  </a:srgbClr>
                </a:solidFill>
                <a:latin typeface="+mn-lt"/>
                <a:ea typeface="宋体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988175" y="64722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 kumimoji="0" sz="1600" b="1">
                <a:solidFill>
                  <a:srgbClr val="000000">
                    <a:tint val="75000"/>
                  </a:srgbClr>
                </a:solidFill>
                <a:latin typeface="+mn-lt"/>
                <a:ea typeface="宋体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1427B6E-29DB-416C-816B-A5495FE38938}" type="slidenum">
              <a:rPr lang="zh-CN" alt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17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ransition spd="slow" advClick="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75000"/>
        <a:buFont typeface="Wingdings" pitchFamily="2" charset="2"/>
        <a:buChar char="u"/>
        <a:defRPr sz="2400" b="1">
          <a:solidFill>
            <a:srgbClr val="0000CC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CC3399"/>
        </a:buClr>
        <a:buFont typeface="Wingdings" pitchFamily="2" charset="2"/>
        <a:buChar char="ð"/>
        <a:defRPr sz="2000">
          <a:solidFill>
            <a:srgbClr val="0000CC"/>
          </a:solidFill>
          <a:latin typeface="+mn-lt"/>
          <a:ea typeface="+mn-ea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ü"/>
        <a:defRPr sz="2000">
          <a:solidFill>
            <a:srgbClr val="0000CC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741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E9D7D013-05BC-43A9-AA39-BD779CC01EF1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AE77528E-8A18-4D66-8ED2-4AA299550B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87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6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2010/5/26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Liangjian Wen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045D6B3-C2C4-4EEC-8522-DC6B15D765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86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5CC"/>
          </a:solidFill>
          <a:latin typeface="Calibri" pitchFamily="34" charset="0"/>
          <a:ea typeface="楷体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5CC"/>
          </a:solidFill>
          <a:latin typeface="Calibri" pitchFamily="34" charset="0"/>
          <a:ea typeface="楷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5CC"/>
          </a:solidFill>
          <a:latin typeface="Calibri" pitchFamily="34" charset="0"/>
          <a:ea typeface="楷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5CC"/>
          </a:solidFill>
          <a:latin typeface="Calibri" pitchFamily="34" charset="0"/>
          <a:ea typeface="楷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5CC"/>
          </a:solidFill>
          <a:latin typeface="Calibri" pitchFamily="34" charset="0"/>
          <a:ea typeface="楷体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  <a:ea typeface="楷体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  <a:ea typeface="楷体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  <a:ea typeface="楷体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  <a:ea typeface="楷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04CD"/>
          </a:solidFill>
          <a:latin typeface="Calibri" pitchFamily="34" charset="0"/>
          <a:ea typeface="楷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04CD"/>
          </a:solidFill>
          <a:latin typeface="Calibri" pitchFamily="34" charset="0"/>
          <a:ea typeface="楷体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4CD"/>
          </a:solidFill>
          <a:latin typeface="Calibri" pitchFamily="34" charset="0"/>
          <a:ea typeface="楷体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4CD"/>
          </a:solidFill>
          <a:latin typeface="Calibri" pitchFamily="34" charset="0"/>
          <a:ea typeface="楷体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04CD"/>
          </a:solidFill>
          <a:latin typeface="Calibri" pitchFamily="34" charset="0"/>
          <a:ea typeface="楷体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C9B24A-C6D4-4FF1-AAC7-1E742572D37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2017-7-22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F7F328-FC5D-42BF-B8C4-1C8A3AD136F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27E520-5534-4868-B898-307281795AFA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E9471DF-2ED7-4A37-B6E3-323BC99416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01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54.jpeg"/><Relationship Id="rId4" Type="http://schemas.openxmlformats.org/officeDocument/2006/relationships/image" Target="../media/image5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://www.dunescience.org/wp-content/uploads/2015/03/LBNF_Graphic_021715.png" TargetMode="Externa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2.png"/><Relationship Id="rId5" Type="http://schemas.openxmlformats.org/officeDocument/2006/relationships/image" Target="../media/image5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hyperlink" Target="http://doublechooz.in2p3.fr/" TargetMode="External"/><Relationship Id="rId21" Type="http://schemas.openxmlformats.org/officeDocument/2006/relationships/image" Target="../media/image23.jpeg"/><Relationship Id="rId42" Type="http://schemas.openxmlformats.org/officeDocument/2006/relationships/hyperlink" Target="http://www-nova.fnal.gov/" TargetMode="External"/><Relationship Id="rId47" Type="http://schemas.openxmlformats.org/officeDocument/2006/relationships/image" Target="../media/image36.gif"/><Relationship Id="rId63" Type="http://schemas.openxmlformats.org/officeDocument/2006/relationships/image" Target="../media/image44.gif"/><Relationship Id="rId68" Type="http://schemas.openxmlformats.org/officeDocument/2006/relationships/hyperlink" Target="http://www-sciboone.fnal.gov/" TargetMode="External"/><Relationship Id="rId7" Type="http://schemas.openxmlformats.org/officeDocument/2006/relationships/image" Target="../media/image16.gif"/><Relationship Id="rId71" Type="http://schemas.openxmlformats.org/officeDocument/2006/relationships/image" Target="../media/image48.jpeg"/><Relationship Id="rId2" Type="http://schemas.openxmlformats.org/officeDocument/2006/relationships/hyperlink" Target="http://www.sno.phy.queensu.ca/" TargetMode="External"/><Relationship Id="rId16" Type="http://schemas.openxmlformats.org/officeDocument/2006/relationships/hyperlink" Target="http://crio.mib.infn.it/wig/Cuorepage/CUORE.php" TargetMode="External"/><Relationship Id="rId29" Type="http://schemas.openxmlformats.org/officeDocument/2006/relationships/image" Target="../media/image27.png"/><Relationship Id="rId11" Type="http://schemas.openxmlformats.org/officeDocument/2006/relationships/image" Target="../media/image18.jpeg"/><Relationship Id="rId24" Type="http://schemas.openxmlformats.org/officeDocument/2006/relationships/hyperlink" Target="http://dayawane.ihep.ac.cn/twiki/bin/view/Public/" TargetMode="External"/><Relationship Id="rId32" Type="http://schemas.openxmlformats.org/officeDocument/2006/relationships/hyperlink" Target="http://www.hecr.tifr.res.in/~ino/" TargetMode="External"/><Relationship Id="rId37" Type="http://schemas.openxmlformats.org/officeDocument/2006/relationships/image" Target="../media/image31.gif"/><Relationship Id="rId40" Type="http://schemas.openxmlformats.org/officeDocument/2006/relationships/hyperlink" Target="http://neutrino.kek.jp/jhfnu/" TargetMode="External"/><Relationship Id="rId45" Type="http://schemas.openxmlformats.org/officeDocument/2006/relationships/image" Target="../media/image35.gif"/><Relationship Id="rId53" Type="http://schemas.openxmlformats.org/officeDocument/2006/relationships/image" Target="../media/image39.gif"/><Relationship Id="rId58" Type="http://schemas.openxmlformats.org/officeDocument/2006/relationships/hyperlink" Target="http://hires.physics.utah.edu/" TargetMode="External"/><Relationship Id="rId66" Type="http://schemas.openxmlformats.org/officeDocument/2006/relationships/hyperlink" Target="http://hepmail.phys.sinica.edu.tw/~texono/" TargetMode="External"/><Relationship Id="rId5" Type="http://schemas.openxmlformats.org/officeDocument/2006/relationships/image" Target="../media/image15.gif"/><Relationship Id="rId61" Type="http://schemas.openxmlformats.org/officeDocument/2006/relationships/image" Target="../media/image43.gif"/><Relationship Id="rId19" Type="http://schemas.openxmlformats.org/officeDocument/2006/relationships/image" Target="../media/image22.jpeg"/><Relationship Id="rId14" Type="http://schemas.openxmlformats.org/officeDocument/2006/relationships/hyperlink" Target="http://www-project.slac.stanford.edu/exo/" TargetMode="External"/><Relationship Id="rId22" Type="http://schemas.openxmlformats.org/officeDocument/2006/relationships/hyperlink" Target="http://nemo.in2p3.fr/" TargetMode="External"/><Relationship Id="rId27" Type="http://schemas.openxmlformats.org/officeDocument/2006/relationships/image" Target="../media/image26.gif"/><Relationship Id="rId30" Type="http://schemas.openxmlformats.org/officeDocument/2006/relationships/hyperlink" Target="http://www.awa.tohoku.ac.jp/KamLAND/index.html" TargetMode="External"/><Relationship Id="rId35" Type="http://schemas.openxmlformats.org/officeDocument/2006/relationships/image" Target="../media/image30.gif"/><Relationship Id="rId43" Type="http://schemas.openxmlformats.org/officeDocument/2006/relationships/image" Target="../media/image34.jpeg"/><Relationship Id="rId48" Type="http://schemas.openxmlformats.org/officeDocument/2006/relationships/hyperlink" Target="http://icecube.wisc.edu/" TargetMode="External"/><Relationship Id="rId56" Type="http://schemas.openxmlformats.org/officeDocument/2006/relationships/hyperlink" Target="http://www.auger.org/" TargetMode="External"/><Relationship Id="rId64" Type="http://schemas.openxmlformats.org/officeDocument/2006/relationships/hyperlink" Target="http://www-ik1.fzk.de/tritium/" TargetMode="External"/><Relationship Id="rId69" Type="http://schemas.openxmlformats.org/officeDocument/2006/relationships/image" Target="../media/image47.jpeg"/><Relationship Id="rId8" Type="http://schemas.openxmlformats.org/officeDocument/2006/relationships/hyperlink" Target="http://www.phys.washington.edu/~superk" TargetMode="External"/><Relationship Id="rId51" Type="http://schemas.openxmlformats.org/officeDocument/2006/relationships/image" Target="../media/image38.gif"/><Relationship Id="rId3" Type="http://schemas.openxmlformats.org/officeDocument/2006/relationships/image" Target="../media/image14.gif"/><Relationship Id="rId12" Type="http://schemas.openxmlformats.org/officeDocument/2006/relationships/hyperlink" Target="http://cobra.physik.uni-dortmund.de/" TargetMode="External"/><Relationship Id="rId17" Type="http://schemas.openxmlformats.org/officeDocument/2006/relationships/image" Target="../media/image21.gif"/><Relationship Id="rId25" Type="http://schemas.openxmlformats.org/officeDocument/2006/relationships/image" Target="../media/image25.jpeg"/><Relationship Id="rId33" Type="http://schemas.openxmlformats.org/officeDocument/2006/relationships/image" Target="../media/image29.jpeg"/><Relationship Id="rId38" Type="http://schemas.openxmlformats.org/officeDocument/2006/relationships/hyperlink" Target="http://www.lngs.infn.it/site/exppro/macro/macro.html" TargetMode="External"/><Relationship Id="rId46" Type="http://schemas.openxmlformats.org/officeDocument/2006/relationships/hyperlink" Target="http://cern.ch/opera" TargetMode="External"/><Relationship Id="rId59" Type="http://schemas.openxmlformats.org/officeDocument/2006/relationships/image" Target="../media/image42.gif"/><Relationship Id="rId67" Type="http://schemas.openxmlformats.org/officeDocument/2006/relationships/image" Target="../media/image46.gif"/><Relationship Id="rId20" Type="http://schemas.openxmlformats.org/officeDocument/2006/relationships/hyperlink" Target="http://www.mpi-hd.mpg.de/GERDA" TargetMode="External"/><Relationship Id="rId41" Type="http://schemas.openxmlformats.org/officeDocument/2006/relationships/image" Target="../media/image33.gif"/><Relationship Id="rId54" Type="http://schemas.openxmlformats.org/officeDocument/2006/relationships/hyperlink" Target="http://antares.in2p3.fr/" TargetMode="External"/><Relationship Id="rId62" Type="http://schemas.openxmlformats.org/officeDocument/2006/relationships/hyperlink" Target="http://www-ta.icrr.u-tokyo.ac.jp/" TargetMode="External"/><Relationship Id="rId70" Type="http://schemas.openxmlformats.org/officeDocument/2006/relationships/hyperlink" Target="http://www-lartpc.fnal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quila.infn.it/icarus/" TargetMode="External"/><Relationship Id="rId15" Type="http://schemas.openxmlformats.org/officeDocument/2006/relationships/image" Target="../media/image20.jpeg"/><Relationship Id="rId23" Type="http://schemas.openxmlformats.org/officeDocument/2006/relationships/image" Target="../media/image24.gif"/><Relationship Id="rId28" Type="http://schemas.openxmlformats.org/officeDocument/2006/relationships/hyperlink" Target="http://neutrino.snu.ac.kr/RENO/" TargetMode="External"/><Relationship Id="rId36" Type="http://schemas.openxmlformats.org/officeDocument/2006/relationships/hyperlink" Target="http://www-boone.fnal.gov/" TargetMode="External"/><Relationship Id="rId49" Type="http://schemas.openxmlformats.org/officeDocument/2006/relationships/image" Target="../media/image37.jpeg"/><Relationship Id="rId57" Type="http://schemas.openxmlformats.org/officeDocument/2006/relationships/image" Target="../media/image41.gif"/><Relationship Id="rId10" Type="http://schemas.openxmlformats.org/officeDocument/2006/relationships/hyperlink" Target="http://www.phys.vt.edu/~cgrieb/index.html" TargetMode="External"/><Relationship Id="rId31" Type="http://schemas.openxmlformats.org/officeDocument/2006/relationships/image" Target="../media/image28.gif"/><Relationship Id="rId44" Type="http://schemas.openxmlformats.org/officeDocument/2006/relationships/hyperlink" Target="http://www-numi.fnal.gov/" TargetMode="External"/><Relationship Id="rId52" Type="http://schemas.openxmlformats.org/officeDocument/2006/relationships/hyperlink" Target="http://www.uoa.gr/~nestor/" TargetMode="External"/><Relationship Id="rId60" Type="http://schemas.openxmlformats.org/officeDocument/2006/relationships/hyperlink" Target="http://www-akeno.icrr.u-tokyo.ac.jp/AGASA/" TargetMode="External"/><Relationship Id="rId65" Type="http://schemas.openxmlformats.org/officeDocument/2006/relationships/image" Target="../media/image45.gif"/><Relationship Id="rId4" Type="http://schemas.openxmlformats.org/officeDocument/2006/relationships/hyperlink" Target="http://borex.lngs.infn.it/" TargetMode="External"/><Relationship Id="rId9" Type="http://schemas.openxmlformats.org/officeDocument/2006/relationships/image" Target="../media/image17.gif"/><Relationship Id="rId13" Type="http://schemas.openxmlformats.org/officeDocument/2006/relationships/image" Target="../media/image19.gif"/><Relationship Id="rId18" Type="http://schemas.openxmlformats.org/officeDocument/2006/relationships/hyperlink" Target="http://majorana.pnl.gov/" TargetMode="External"/><Relationship Id="rId39" Type="http://schemas.openxmlformats.org/officeDocument/2006/relationships/image" Target="../media/image32.gif"/><Relationship Id="rId34" Type="http://schemas.openxmlformats.org/officeDocument/2006/relationships/hyperlink" Target="http://www.bo.infn.it/lvd/" TargetMode="External"/><Relationship Id="rId50" Type="http://schemas.openxmlformats.org/officeDocument/2006/relationships/hyperlink" Target="http://www.ifh.de/baikal/baikalhome.html" TargetMode="External"/><Relationship Id="rId55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Science of Neutrinos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2060"/>
                </a:solidFill>
              </a:rPr>
              <a:t>Yifang Wang</a:t>
            </a:r>
          </a:p>
          <a:p>
            <a:r>
              <a:rPr lang="en-US" altLang="zh-CN" sz="3600" dirty="0" smtClean="0">
                <a:solidFill>
                  <a:srgbClr val="002060"/>
                </a:solidFill>
              </a:rPr>
              <a:t>Institute of High Energy Physics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5750"/>
            <a:ext cx="9113838" cy="487363"/>
          </a:xfrm>
        </p:spPr>
        <p:txBody>
          <a:bodyPr/>
          <a:lstStyle/>
          <a:p>
            <a:pPr>
              <a:defRPr/>
            </a:pPr>
            <a:r>
              <a:rPr lang="en-US" altLang="zh-CN" sz="4000" u="none" dirty="0" smtClean="0">
                <a:solidFill>
                  <a:srgbClr val="FF0000"/>
                </a:solidFill>
              </a:rPr>
              <a:t>Confirmation of Neutrino Oscillation</a:t>
            </a:r>
            <a:endParaRPr lang="zh-CN" altLang="en-US" sz="4000" u="none" dirty="0">
              <a:solidFill>
                <a:srgbClr val="FF0000"/>
              </a:solidFill>
            </a:endParaRPr>
          </a:p>
        </p:txBody>
      </p:sp>
      <p:sp>
        <p:nvSpPr>
          <p:cNvPr id="299011" name="内容占位符 2"/>
          <p:cNvSpPr>
            <a:spLocks noGrp="1"/>
          </p:cNvSpPr>
          <p:nvPr>
            <p:ph idx="1"/>
          </p:nvPr>
        </p:nvSpPr>
        <p:spPr>
          <a:xfrm>
            <a:off x="250825" y="1050925"/>
            <a:ext cx="6481763" cy="1001713"/>
          </a:xfrm>
        </p:spPr>
        <p:txBody>
          <a:bodyPr/>
          <a:lstStyle/>
          <a:p>
            <a:r>
              <a:rPr lang="en-US" altLang="zh-CN" smtClean="0"/>
              <a:t>Disappeared solar neutrinos becomes muon/tau neutrinos </a:t>
            </a:r>
            <a:r>
              <a:rPr lang="en-US" altLang="zh-CN" smtClean="0">
                <a:sym typeface="Wingdings" pitchFamily="2" charset="2"/>
              </a:rPr>
              <a:t> neutrino oscillation</a:t>
            </a:r>
            <a:endParaRPr lang="zh-CN" altLang="en-US" smtClean="0"/>
          </a:p>
        </p:txBody>
      </p:sp>
      <p:pic>
        <p:nvPicPr>
          <p:cNvPr id="299014" name="Picture 2" descr="http://news.sciencenet.cn/upload/news/images/2015/10/20151061819546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1393825"/>
            <a:ext cx="2055812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5" name="Picture 3" descr="snodet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3500438"/>
            <a:ext cx="5135563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6" name="Picture 16" descr="h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281238"/>
            <a:ext cx="62928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7" name="矩形 15"/>
          <p:cNvSpPr>
            <a:spLocks noChangeArrowheads="1"/>
          </p:cNvSpPr>
          <p:nvPr/>
        </p:nvSpPr>
        <p:spPr bwMode="auto">
          <a:xfrm>
            <a:off x="966788" y="2051050"/>
            <a:ext cx="31210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800" smtClean="0">
                <a:solidFill>
                  <a:srgbClr val="000000"/>
                </a:solidFill>
              </a:rPr>
              <a:t>Physical Review Letters 2002 </a:t>
            </a:r>
            <a:endParaRPr kumimoji="1" lang="zh-CN" altLang="en-US" sz="1800" smtClean="0">
              <a:solidFill>
                <a:srgbClr val="000000"/>
              </a:solidFill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2850DF-214B-49FC-9DBA-237C6BD6875A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pic>
        <p:nvPicPr>
          <p:cNvPr id="11" name="Picture 29" descr="55e736d12f2eb938157ebae3d5628535e5dd6f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2193901"/>
            <a:ext cx="844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6005513" y="3052738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smtClean="0">
                <a:solidFill>
                  <a:srgbClr val="0000FF"/>
                </a:solidFill>
                <a:ea typeface="仿宋_GB2312"/>
                <a:cs typeface="仿宋_GB2312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03853145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600" dirty="0" smtClean="0">
                <a:solidFill>
                  <a:srgbClr val="FF0000"/>
                </a:solidFill>
              </a:rPr>
              <a:t>Neutrino Oscillation</a:t>
            </a:r>
            <a:endParaRPr lang="zh-CN" altLang="en-US" sz="3600" dirty="0"/>
          </a:p>
        </p:txBody>
      </p:sp>
      <p:sp>
        <p:nvSpPr>
          <p:cNvPr id="287747" name="内容占位符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Oscillation matrix for 3 generations</a:t>
            </a:r>
            <a:r>
              <a:rPr lang="zh-CN" altLang="en-US" smtClean="0">
                <a:solidFill>
                  <a:srgbClr val="C00000"/>
                </a:solidFill>
              </a:rPr>
              <a:t>：</a:t>
            </a:r>
            <a:r>
              <a:rPr lang="en-US" altLang="zh-CN" smtClean="0">
                <a:solidFill>
                  <a:srgbClr val="C00000"/>
                </a:solidFill>
              </a:rPr>
              <a:t> </a:t>
            </a:r>
            <a:endParaRPr lang="zh-CN" altLang="en-US" smtClean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998BFB-A345-45CC-BAAE-868C080D5CB9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pic>
        <p:nvPicPr>
          <p:cNvPr id="287749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52" b="5882"/>
          <a:stretch>
            <a:fillRect/>
          </a:stretch>
        </p:blipFill>
        <p:spPr bwMode="auto">
          <a:xfrm>
            <a:off x="700234" y="1557338"/>
            <a:ext cx="47148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68313" y="5641975"/>
            <a:ext cx="827246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kumimoji="1" lang="en-US" altLang="zh-CN" sz="2000" b="1" kern="0" dirty="0">
                <a:solidFill>
                  <a:srgbClr val="3333CC"/>
                </a:solidFill>
              </a:rPr>
              <a:t>Known parameters</a:t>
            </a:r>
            <a:r>
              <a:rPr kumimoji="1" lang="zh-CN" altLang="en-US" sz="2000" b="1" kern="0" dirty="0">
                <a:solidFill>
                  <a:srgbClr val="3333CC"/>
                </a:solidFill>
              </a:rPr>
              <a:t>：</a:t>
            </a:r>
            <a:r>
              <a:rPr kumimoji="1" lang="en-US" altLang="zh-CN" sz="2000" b="1" dirty="0">
                <a:solidFill>
                  <a:srgbClr val="FF0066"/>
                </a:solidFill>
                <a:latin typeface="Symbol" pitchFamily="18" charset="2"/>
                <a:ea typeface="楷体_GB2312" pitchFamily="49" charset="-122"/>
              </a:rPr>
              <a:t> q</a:t>
            </a:r>
            <a:r>
              <a:rPr kumimoji="1" lang="en-US" altLang="zh-CN" sz="2000" b="1" baseline="-25000" dirty="0">
                <a:solidFill>
                  <a:srgbClr val="FF0066"/>
                </a:solidFill>
                <a:ea typeface="楷体_GB2312" pitchFamily="49" charset="-122"/>
              </a:rPr>
              <a:t>23</a:t>
            </a:r>
            <a:r>
              <a:rPr kumimoji="1" lang="zh-CN" altLang="en-US" sz="2000" b="1" dirty="0">
                <a:solidFill>
                  <a:srgbClr val="FF0066"/>
                </a:solidFill>
                <a:latin typeface="Symbol" pitchFamily="18" charset="2"/>
                <a:ea typeface="楷体_GB2312" pitchFamily="49" charset="-122"/>
              </a:rPr>
              <a:t>，</a:t>
            </a:r>
            <a:r>
              <a:rPr kumimoji="1" lang="en-US" altLang="zh-CN" sz="2000" b="1" dirty="0">
                <a:solidFill>
                  <a:srgbClr val="FF0066"/>
                </a:solidFill>
                <a:latin typeface="Symbol" pitchFamily="18" charset="2"/>
                <a:ea typeface="楷体_GB2312" pitchFamily="49" charset="-122"/>
              </a:rPr>
              <a:t>q</a:t>
            </a:r>
            <a:r>
              <a:rPr kumimoji="1" lang="en-US" altLang="zh-CN" sz="2000" b="1" baseline="-25000" dirty="0">
                <a:solidFill>
                  <a:srgbClr val="FF0066"/>
                </a:solidFill>
                <a:ea typeface="楷体_GB2312" pitchFamily="49" charset="-122"/>
              </a:rPr>
              <a:t>12</a:t>
            </a:r>
            <a:r>
              <a:rPr kumimoji="1" lang="zh-CN" altLang="en-US" sz="2000" b="1" dirty="0">
                <a:solidFill>
                  <a:srgbClr val="FF0066"/>
                </a:solidFill>
                <a:latin typeface="Symbol" pitchFamily="18" charset="2"/>
                <a:ea typeface="楷体_GB2312" pitchFamily="49" charset="-122"/>
              </a:rPr>
              <a:t>，</a:t>
            </a:r>
            <a:r>
              <a:rPr kumimoji="1" lang="zh-CN" altLang="en-US" sz="2000" b="1" dirty="0">
                <a:solidFill>
                  <a:srgbClr val="FF0066"/>
                </a:solidFill>
                <a:latin typeface="Symbol" pitchFamily="18" charset="2"/>
                <a:ea typeface="楷体_GB2312" pitchFamily="49" charset="-122"/>
                <a:sym typeface="Symbol"/>
              </a:rPr>
              <a:t></a:t>
            </a:r>
            <a:r>
              <a:rPr kumimoji="1" lang="en-US" altLang="zh-CN" sz="2000" b="1" dirty="0">
                <a:solidFill>
                  <a:srgbClr val="FF0066"/>
                </a:solidFill>
                <a:latin typeface="Symbol" pitchFamily="18" charset="2"/>
                <a:ea typeface="楷体_GB2312" pitchFamily="49" charset="-122"/>
              </a:rPr>
              <a:t>DM</a:t>
            </a:r>
            <a:r>
              <a:rPr kumimoji="1" lang="en-US" altLang="zh-CN" sz="2000" b="1" baseline="30000" dirty="0">
                <a:solidFill>
                  <a:srgbClr val="FF0066"/>
                </a:solidFill>
                <a:latin typeface="Symbol" pitchFamily="18" charset="2"/>
                <a:ea typeface="楷体_GB2312" pitchFamily="49" charset="-122"/>
              </a:rPr>
              <a:t>2</a:t>
            </a:r>
            <a:r>
              <a:rPr kumimoji="1" lang="en-US" altLang="zh-CN" sz="2000" b="1" baseline="-25000" dirty="0">
                <a:solidFill>
                  <a:srgbClr val="FF0066"/>
                </a:solidFill>
                <a:latin typeface="Symbol" pitchFamily="18" charset="2"/>
                <a:ea typeface="楷体_GB2312" pitchFamily="49" charset="-122"/>
              </a:rPr>
              <a:t>23</a:t>
            </a:r>
            <a:r>
              <a:rPr kumimoji="1" lang="zh-CN" altLang="en-US" sz="2000" b="1" dirty="0">
                <a:solidFill>
                  <a:srgbClr val="FF0066"/>
                </a:solidFill>
                <a:latin typeface="Symbol" pitchFamily="18" charset="2"/>
                <a:ea typeface="楷体_GB2312" pitchFamily="49" charset="-122"/>
                <a:sym typeface="Symbol"/>
              </a:rPr>
              <a:t></a:t>
            </a:r>
            <a:r>
              <a:rPr kumimoji="1" lang="zh-CN" altLang="en-US" sz="2000" b="1" dirty="0">
                <a:solidFill>
                  <a:srgbClr val="FF0066"/>
                </a:solidFill>
                <a:latin typeface="Symbol" pitchFamily="18" charset="2"/>
                <a:ea typeface="楷体_GB2312" pitchFamily="49" charset="-122"/>
              </a:rPr>
              <a:t>，</a:t>
            </a:r>
            <a:r>
              <a:rPr kumimoji="1" lang="en-US" altLang="zh-CN" sz="2000" b="1" dirty="0">
                <a:solidFill>
                  <a:srgbClr val="FF0066"/>
                </a:solidFill>
                <a:latin typeface="Symbol" pitchFamily="18" charset="2"/>
                <a:ea typeface="楷体_GB2312" pitchFamily="49" charset="-122"/>
              </a:rPr>
              <a:t> DM</a:t>
            </a:r>
            <a:r>
              <a:rPr kumimoji="1" lang="en-US" altLang="zh-CN" sz="2000" b="1" baseline="30000" dirty="0">
                <a:solidFill>
                  <a:srgbClr val="FF0066"/>
                </a:solidFill>
                <a:latin typeface="Symbol" pitchFamily="18" charset="2"/>
                <a:ea typeface="楷体_GB2312" pitchFamily="49" charset="-122"/>
              </a:rPr>
              <a:t>2</a:t>
            </a:r>
            <a:r>
              <a:rPr kumimoji="1" lang="en-US" altLang="zh-CN" sz="2000" b="1" baseline="-25000" dirty="0">
                <a:solidFill>
                  <a:srgbClr val="FF0066"/>
                </a:solidFill>
                <a:latin typeface="Symbol" pitchFamily="18" charset="2"/>
                <a:ea typeface="楷体_GB2312" pitchFamily="49" charset="-122"/>
              </a:rPr>
              <a:t>12</a:t>
            </a:r>
            <a:r>
              <a:rPr kumimoji="1" lang="zh-CN" altLang="en-US" sz="2000" b="1" dirty="0">
                <a:solidFill>
                  <a:srgbClr val="FF0066"/>
                </a:solidFill>
                <a:latin typeface="Symbol" pitchFamily="18" charset="2"/>
                <a:ea typeface="楷体_GB2312" pitchFamily="49" charset="-122"/>
              </a:rPr>
              <a:t>，</a:t>
            </a:r>
            <a:endParaRPr kumimoji="1" lang="en-US" altLang="zh-CN" sz="2000" b="1" kern="0" dirty="0">
              <a:solidFill>
                <a:srgbClr val="3333CC"/>
              </a:solidFill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kumimoji="1" lang="en-US" altLang="zh-CN" sz="2000" b="1" kern="0" dirty="0">
                <a:solidFill>
                  <a:srgbClr val="C00000"/>
                </a:solidFill>
              </a:rPr>
              <a:t>Recent progress: </a:t>
            </a:r>
            <a:r>
              <a:rPr kumimoji="1" lang="en-US" altLang="zh-CN" sz="2000" b="1" dirty="0">
                <a:solidFill>
                  <a:srgbClr val="C00000"/>
                </a:solidFill>
                <a:latin typeface="Symbol" pitchFamily="18" charset="2"/>
                <a:ea typeface="楷体_GB2312" pitchFamily="49" charset="-122"/>
              </a:rPr>
              <a:t>q</a:t>
            </a:r>
            <a:r>
              <a:rPr kumimoji="1" lang="en-US" altLang="zh-CN" sz="2000" b="1" baseline="-25000" dirty="0">
                <a:solidFill>
                  <a:srgbClr val="C00000"/>
                </a:solidFill>
                <a:ea typeface="楷体_GB2312" pitchFamily="49" charset="-122"/>
              </a:rPr>
              <a:t>13 </a:t>
            </a:r>
            <a:endParaRPr kumimoji="1" lang="en-US" altLang="zh-CN" sz="2000" b="1" kern="0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kumimoji="1" lang="en-US" altLang="zh-CN" sz="2000" b="1" kern="0" dirty="0">
                <a:solidFill>
                  <a:srgbClr val="3333CC"/>
                </a:solidFill>
              </a:rPr>
              <a:t>Unknown parameters: </a:t>
            </a:r>
            <a:r>
              <a:rPr kumimoji="1" lang="en-US" altLang="zh-CN" sz="2000" b="1" kern="0" dirty="0">
                <a:solidFill>
                  <a:srgbClr val="000000"/>
                </a:solidFill>
              </a:rPr>
              <a:t>mass hierarchy(</a:t>
            </a:r>
            <a:r>
              <a:rPr kumimoji="1" lang="en-US" altLang="zh-CN" sz="2000" b="1" dirty="0">
                <a:solidFill>
                  <a:srgbClr val="000000"/>
                </a:solidFill>
                <a:latin typeface="Symbol" pitchFamily="18" charset="2"/>
                <a:ea typeface="楷体_GB2312" pitchFamily="49" charset="-122"/>
              </a:rPr>
              <a:t>DM</a:t>
            </a:r>
            <a:r>
              <a:rPr kumimoji="1" lang="en-US" altLang="zh-CN" sz="2000" b="1" baseline="30000" dirty="0">
                <a:solidFill>
                  <a:srgbClr val="000000"/>
                </a:solidFill>
                <a:latin typeface="Symbol" pitchFamily="18" charset="2"/>
                <a:ea typeface="楷体_GB2312" pitchFamily="49" charset="-122"/>
              </a:rPr>
              <a:t>2</a:t>
            </a:r>
            <a:r>
              <a:rPr kumimoji="1" lang="en-US" altLang="zh-CN" sz="2000" b="1" baseline="-25000" dirty="0">
                <a:solidFill>
                  <a:srgbClr val="000000"/>
                </a:solidFill>
                <a:latin typeface="Symbol" pitchFamily="18" charset="2"/>
                <a:ea typeface="楷体_GB2312" pitchFamily="49" charset="-122"/>
              </a:rPr>
              <a:t>23</a:t>
            </a:r>
            <a:r>
              <a:rPr kumimoji="1" lang="en-US" altLang="zh-CN" sz="2000" b="1" kern="0" dirty="0">
                <a:solidFill>
                  <a:srgbClr val="000000"/>
                </a:solidFill>
              </a:rPr>
              <a:t>),  CP </a:t>
            </a:r>
            <a:r>
              <a:rPr kumimoji="1" lang="en-US" altLang="zh-CN" sz="2000" b="1" dirty="0">
                <a:solidFill>
                  <a:srgbClr val="000000"/>
                </a:solidFill>
                <a:ea typeface="楷体_GB2312" pitchFamily="49" charset="-122"/>
              </a:rPr>
              <a:t>phase </a:t>
            </a:r>
            <a:r>
              <a:rPr kumimoji="1" lang="en-US" altLang="zh-CN" sz="2000" b="1" dirty="0">
                <a:solidFill>
                  <a:srgbClr val="000000"/>
                </a:solidFill>
                <a:latin typeface="Symbol" pitchFamily="18" charset="2"/>
                <a:ea typeface="楷体_GB2312" pitchFamily="49" charset="-122"/>
              </a:rPr>
              <a:t>d</a:t>
            </a:r>
            <a:endParaRPr kumimoji="1" lang="en-US" altLang="zh-CN" sz="2000" b="1" kern="0" dirty="0">
              <a:solidFill>
                <a:srgbClr val="2D2D8A"/>
              </a:solidFill>
              <a:latin typeface="Symbol" pitchFamily="18" charset="2"/>
            </a:endParaRPr>
          </a:p>
        </p:txBody>
      </p:sp>
      <p:sp>
        <p:nvSpPr>
          <p:cNvPr id="287751" name="灯片编号占位符 5"/>
          <p:cNvSpPr txBox="1">
            <a:spLocks/>
          </p:cNvSpPr>
          <p:nvPr/>
        </p:nvSpPr>
        <p:spPr bwMode="auto">
          <a:xfrm>
            <a:off x="7140575" y="662463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914400" indent="-45720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295400" indent="-3810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2BD55F7-74E6-4DA9-9FE4-73FC355562CA}" type="slidenum">
              <a:rPr kumimoji="1" lang="zh-CN" altLang="en-US" sz="1600" b="0" smtClean="0">
                <a:solidFill>
                  <a:srgbClr val="898989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kumimoji="1" lang="zh-CN" altLang="en-US" sz="1600" b="0" smtClean="0">
              <a:solidFill>
                <a:srgbClr val="898989"/>
              </a:solidFill>
            </a:endParaRPr>
          </a:p>
        </p:txBody>
      </p:sp>
      <p:pic>
        <p:nvPicPr>
          <p:cNvPr id="2877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29" y="1561004"/>
            <a:ext cx="3764195" cy="1795988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36"/>
          <p:cNvGrpSpPr>
            <a:grpSpLocks/>
          </p:cNvGrpSpPr>
          <p:nvPr/>
        </p:nvGrpSpPr>
        <p:grpSpPr bwMode="auto">
          <a:xfrm>
            <a:off x="468313" y="2972086"/>
            <a:ext cx="4718050" cy="2278063"/>
            <a:chOff x="3045192" y="4572008"/>
            <a:chExt cx="4158572" cy="1648708"/>
          </a:xfrm>
        </p:grpSpPr>
        <p:sp>
          <p:nvSpPr>
            <p:cNvPr id="10" name="矩形 15"/>
            <p:cNvSpPr>
              <a:spLocks noChangeArrowheads="1"/>
            </p:cNvSpPr>
            <p:nvPr/>
          </p:nvSpPr>
          <p:spPr bwMode="auto">
            <a:xfrm>
              <a:off x="5214942" y="4572008"/>
              <a:ext cx="472170" cy="127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3399"/>
                </a:buClr>
                <a:buFont typeface="Wingdings" pitchFamily="2" charset="2"/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kumimoji="0" lang="en-US" altLang="zh-CN" sz="3200">
                  <a:solidFill>
                    <a:srgbClr val="003300"/>
                  </a:solidFill>
                  <a:latin typeface="Symbol" pitchFamily="18" charset="2"/>
                  <a:ea typeface="楷体_GB2312" pitchFamily="49" charset="-122"/>
                </a:rPr>
                <a:t>n</a:t>
              </a:r>
              <a:r>
                <a:rPr kumimoji="0" lang="en-US" altLang="zh-CN" sz="3200" baseline="-25000">
                  <a:solidFill>
                    <a:srgbClr val="003300"/>
                  </a:solidFill>
                  <a:ea typeface="楷体_GB2312" pitchFamily="49" charset="-122"/>
                </a:rPr>
                <a:t>1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kumimoji="0" lang="en-US" altLang="zh-CN" sz="3200">
                  <a:solidFill>
                    <a:srgbClr val="003300"/>
                  </a:solidFill>
                  <a:latin typeface="Symbol" pitchFamily="18" charset="2"/>
                  <a:ea typeface="楷体_GB2312" pitchFamily="49" charset="-122"/>
                </a:rPr>
                <a:t>n</a:t>
              </a:r>
              <a:r>
                <a:rPr kumimoji="0" lang="en-US" altLang="zh-CN" sz="3200" baseline="-25000">
                  <a:solidFill>
                    <a:srgbClr val="003300"/>
                  </a:solidFill>
                  <a:ea typeface="楷体_GB2312" pitchFamily="49" charset="-122"/>
                </a:rPr>
                <a:t>2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kumimoji="0" lang="en-US" altLang="zh-CN" sz="3200">
                  <a:solidFill>
                    <a:srgbClr val="003300"/>
                  </a:solidFill>
                  <a:latin typeface="Symbol" pitchFamily="18" charset="2"/>
                  <a:ea typeface="楷体_GB2312" pitchFamily="49" charset="-122"/>
                </a:rPr>
                <a:t>n</a:t>
              </a:r>
              <a:r>
                <a:rPr kumimoji="0" lang="en-US" altLang="zh-CN" sz="3200" baseline="-25000">
                  <a:solidFill>
                    <a:srgbClr val="003300"/>
                  </a:solidFill>
                  <a:ea typeface="楷体_GB2312" pitchFamily="49" charset="-122"/>
                </a:rPr>
                <a:t>3</a:t>
              </a:r>
            </a:p>
          </p:txBody>
        </p:sp>
        <p:sp>
          <p:nvSpPr>
            <p:cNvPr id="11" name="左弧形箭头 30"/>
            <p:cNvSpPr>
              <a:spLocks noChangeArrowheads="1"/>
            </p:cNvSpPr>
            <p:nvPr/>
          </p:nvSpPr>
          <p:spPr bwMode="auto">
            <a:xfrm>
              <a:off x="4643438" y="4727358"/>
              <a:ext cx="428628" cy="493779"/>
            </a:xfrm>
            <a:prstGeom prst="curvedRightArrow">
              <a:avLst>
                <a:gd name="adj1" fmla="val 24997"/>
                <a:gd name="adj2" fmla="val 50000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3399"/>
                </a:buClr>
                <a:buFont typeface="Wingdings" pitchFamily="2" charset="2"/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endParaRPr kumimoji="0" lang="zh-CN" altLang="en-US" sz="2000"/>
            </a:p>
          </p:txBody>
        </p:sp>
        <p:sp>
          <p:nvSpPr>
            <p:cNvPr id="12" name="左弧形箭头 31"/>
            <p:cNvSpPr>
              <a:spLocks noChangeArrowheads="1"/>
            </p:cNvSpPr>
            <p:nvPr/>
          </p:nvSpPr>
          <p:spPr bwMode="auto">
            <a:xfrm>
              <a:off x="4643437" y="5324506"/>
              <a:ext cx="428628" cy="512662"/>
            </a:xfrm>
            <a:prstGeom prst="curvedRightArrow">
              <a:avLst>
                <a:gd name="adj1" fmla="val 24995"/>
                <a:gd name="adj2" fmla="val 50002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3399"/>
                </a:buClr>
                <a:buFont typeface="Wingdings" pitchFamily="2" charset="2"/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endParaRPr kumimoji="0" lang="zh-CN" altLang="en-US" sz="2000"/>
            </a:p>
          </p:txBody>
        </p:sp>
        <p:sp>
          <p:nvSpPr>
            <p:cNvPr id="13" name="右弧形箭头 32"/>
            <p:cNvSpPr>
              <a:spLocks noChangeArrowheads="1"/>
            </p:cNvSpPr>
            <p:nvPr/>
          </p:nvSpPr>
          <p:spPr bwMode="auto">
            <a:xfrm>
              <a:off x="5750727" y="4772607"/>
              <a:ext cx="500066" cy="1051176"/>
            </a:xfrm>
            <a:prstGeom prst="curvedLeftArrow">
              <a:avLst>
                <a:gd name="adj1" fmla="val 24991"/>
                <a:gd name="adj2" fmla="val 50002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3399"/>
                </a:buClr>
                <a:buFont typeface="Wingdings" pitchFamily="2" charset="2"/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endParaRPr kumimoji="0" lang="zh-CN" altLang="en-US" sz="2000"/>
            </a:p>
          </p:txBody>
        </p:sp>
        <p:sp>
          <p:nvSpPr>
            <p:cNvPr id="14" name="矩形 33"/>
            <p:cNvSpPr>
              <a:spLocks noChangeArrowheads="1"/>
            </p:cNvSpPr>
            <p:nvPr/>
          </p:nvSpPr>
          <p:spPr bwMode="auto">
            <a:xfrm>
              <a:off x="3065940" y="4572008"/>
              <a:ext cx="1457108" cy="77976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3399"/>
                </a:buClr>
                <a:buFont typeface="Wingdings" pitchFamily="2" charset="2"/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kumimoji="0" lang="en-US" altLang="zh-CN" sz="2000">
                  <a:ea typeface="楷体_GB2312" pitchFamily="49" charset="-122"/>
                </a:rPr>
                <a:t>Solar </a:t>
              </a:r>
              <a:r>
                <a:rPr kumimoji="0" lang="en-US" altLang="zh-CN" sz="2000">
                  <a:latin typeface="Symbol" pitchFamily="18" charset="2"/>
                  <a:ea typeface="楷体_GB2312" pitchFamily="49" charset="-122"/>
                </a:rPr>
                <a:t>n</a:t>
              </a:r>
              <a:r>
                <a:rPr kumimoji="0" lang="en-US" altLang="zh-CN" sz="2000">
                  <a:ea typeface="楷体_GB2312" pitchFamily="49" charset="-122"/>
                </a:rPr>
                <a:t> Oscillation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kumimoji="0" lang="en-US" altLang="zh-CN" sz="2000">
                  <a:solidFill>
                    <a:srgbClr val="C00000"/>
                  </a:solidFill>
                  <a:ea typeface="楷体_GB2312" pitchFamily="49" charset="-122"/>
                </a:rPr>
                <a:t>sin</a:t>
              </a:r>
              <a:r>
                <a:rPr kumimoji="0" lang="en-US" altLang="zh-CN" sz="2000" baseline="30000">
                  <a:solidFill>
                    <a:srgbClr val="C00000"/>
                  </a:solidFill>
                  <a:latin typeface="Symbol" pitchFamily="18" charset="2"/>
                  <a:ea typeface="楷体_GB2312" pitchFamily="49" charset="-122"/>
                </a:rPr>
                <a:t>2</a:t>
              </a:r>
              <a:r>
                <a:rPr kumimoji="0" lang="en-US" altLang="zh-CN" sz="2000">
                  <a:solidFill>
                    <a:srgbClr val="C00000"/>
                  </a:solidFill>
                  <a:latin typeface="Symbol" pitchFamily="18" charset="2"/>
                  <a:ea typeface="楷体_GB2312" pitchFamily="49" charset="-122"/>
                </a:rPr>
                <a:t>2q</a:t>
              </a:r>
              <a:r>
                <a:rPr kumimoji="0" lang="en-US" altLang="zh-CN" sz="2000" baseline="-25000">
                  <a:solidFill>
                    <a:srgbClr val="C00000"/>
                  </a:solidFill>
                  <a:ea typeface="楷体_GB2312" pitchFamily="49" charset="-122"/>
                </a:rPr>
                <a:t>12</a:t>
              </a:r>
              <a:r>
                <a:rPr kumimoji="0" lang="zh-CN" altLang="en-US" sz="2000">
                  <a:ea typeface="楷体_GB2312" pitchFamily="49" charset="-122"/>
                </a:rPr>
                <a:t> </a:t>
              </a:r>
              <a:r>
                <a:rPr kumimoji="0" lang="en-US" altLang="zh-CN" sz="2000">
                  <a:ea typeface="楷体_GB2312" pitchFamily="49" charset="-122"/>
                </a:rPr>
                <a:t>~ 0.9</a:t>
              </a:r>
              <a:endParaRPr kumimoji="0" lang="zh-CN" altLang="en-US" sz="2000"/>
            </a:p>
          </p:txBody>
        </p:sp>
        <p:sp>
          <p:nvSpPr>
            <p:cNvPr id="15" name="矩形 34"/>
            <p:cNvSpPr>
              <a:spLocks noChangeArrowheads="1"/>
            </p:cNvSpPr>
            <p:nvPr/>
          </p:nvSpPr>
          <p:spPr bwMode="auto">
            <a:xfrm>
              <a:off x="3045192" y="5440954"/>
              <a:ext cx="1457108" cy="77976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3399"/>
                </a:buClr>
                <a:buFont typeface="Wingdings" pitchFamily="2" charset="2"/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kumimoji="0" lang="en-US" altLang="zh-CN" sz="2000">
                  <a:ea typeface="楷体_GB2312" pitchFamily="49" charset="-122"/>
                </a:rPr>
                <a:t>Atm. </a:t>
              </a:r>
              <a:r>
                <a:rPr kumimoji="0" lang="en-US" altLang="zh-CN" sz="2000">
                  <a:latin typeface="Symbol" pitchFamily="18" charset="2"/>
                  <a:ea typeface="楷体_GB2312" pitchFamily="49" charset="-122"/>
                </a:rPr>
                <a:t>n</a:t>
              </a:r>
              <a:r>
                <a:rPr kumimoji="0" lang="en-US" altLang="zh-CN" sz="2000">
                  <a:ea typeface="楷体_GB2312" pitchFamily="49" charset="-122"/>
                </a:rPr>
                <a:t> Oscillation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kumimoji="0" lang="en-US" altLang="zh-CN" sz="2000">
                  <a:solidFill>
                    <a:srgbClr val="C00000"/>
                  </a:solidFill>
                  <a:ea typeface="楷体_GB2312" pitchFamily="49" charset="-122"/>
                </a:rPr>
                <a:t>Sin</a:t>
              </a:r>
              <a:r>
                <a:rPr kumimoji="0" lang="en-US" altLang="zh-CN" sz="2000" baseline="30000">
                  <a:solidFill>
                    <a:srgbClr val="C00000"/>
                  </a:solidFill>
                  <a:latin typeface="Symbol" pitchFamily="18" charset="2"/>
                  <a:ea typeface="楷体_GB2312" pitchFamily="49" charset="-122"/>
                </a:rPr>
                <a:t>2</a:t>
              </a:r>
              <a:r>
                <a:rPr kumimoji="0" lang="en-US" altLang="zh-CN" sz="2000">
                  <a:solidFill>
                    <a:srgbClr val="C00000"/>
                  </a:solidFill>
                  <a:latin typeface="Symbol" pitchFamily="18" charset="2"/>
                  <a:ea typeface="楷体_GB2312" pitchFamily="49" charset="-122"/>
                </a:rPr>
                <a:t>2q</a:t>
              </a:r>
              <a:r>
                <a:rPr kumimoji="0" lang="en-US" altLang="zh-CN" sz="2000" baseline="-25000">
                  <a:solidFill>
                    <a:srgbClr val="C00000"/>
                  </a:solidFill>
                  <a:ea typeface="楷体_GB2312" pitchFamily="49" charset="-122"/>
                </a:rPr>
                <a:t>23 </a:t>
              </a:r>
              <a:r>
                <a:rPr kumimoji="0" lang="en-US" altLang="zh-CN" sz="2000">
                  <a:ea typeface="楷体_GB2312" pitchFamily="49" charset="-122"/>
                </a:rPr>
                <a:t>~ 1</a:t>
              </a:r>
              <a:endParaRPr kumimoji="0" lang="zh-CN" altLang="en-US" sz="2000"/>
            </a:p>
          </p:txBody>
        </p:sp>
        <p:sp>
          <p:nvSpPr>
            <p:cNvPr id="16" name="矩形 35"/>
            <p:cNvSpPr>
              <a:spLocks noChangeArrowheads="1"/>
            </p:cNvSpPr>
            <p:nvPr/>
          </p:nvSpPr>
          <p:spPr bwMode="auto">
            <a:xfrm>
              <a:off x="6492825" y="5147027"/>
              <a:ext cx="710939" cy="33412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3399"/>
                </a:buClr>
                <a:buFont typeface="Wingdings" pitchFamily="2" charset="2"/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kumimoji="0" lang="en-US" altLang="zh-CN">
                  <a:solidFill>
                    <a:srgbClr val="C00000"/>
                  </a:solidFill>
                  <a:latin typeface="Symbol" pitchFamily="18" charset="2"/>
                  <a:ea typeface="楷体_GB2312" pitchFamily="49" charset="-122"/>
                </a:rPr>
                <a:t>q</a:t>
              </a:r>
              <a:r>
                <a:rPr kumimoji="0" lang="en-US" altLang="zh-CN" baseline="-25000">
                  <a:solidFill>
                    <a:srgbClr val="C00000"/>
                  </a:solidFill>
                  <a:ea typeface="楷体_GB2312" pitchFamily="49" charset="-122"/>
                </a:rPr>
                <a:t>13  </a:t>
              </a:r>
              <a:r>
                <a:rPr kumimoji="0" lang="en-US" altLang="zh-CN">
                  <a:solidFill>
                    <a:srgbClr val="C00000"/>
                  </a:solidFill>
                  <a:ea typeface="楷体_GB2312" pitchFamily="49" charset="-122"/>
                </a:rPr>
                <a:t>?</a:t>
              </a:r>
              <a:endParaRPr kumimoji="0" lang="zh-CN" altLang="en-US"/>
            </a:p>
          </p:txBody>
        </p:sp>
      </p:grp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6573" r="16241"/>
          <a:stretch>
            <a:fillRect/>
          </a:stretch>
        </p:blipFill>
        <p:spPr bwMode="auto">
          <a:xfrm>
            <a:off x="6300192" y="3496726"/>
            <a:ext cx="2446635" cy="252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66471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42938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rgbClr val="FF0000"/>
                </a:solidFill>
              </a:rPr>
              <a:t>Daya Bay Experiment</a:t>
            </a:r>
            <a:endParaRPr lang="zh-CN" altLang="en-US" sz="3600" b="1" dirty="0" smtClean="0">
              <a:solidFill>
                <a:srgbClr val="FF0000"/>
              </a:solidFill>
            </a:endParaRPr>
          </a:p>
        </p:txBody>
      </p:sp>
      <p:grpSp>
        <p:nvGrpSpPr>
          <p:cNvPr id="302083" name="Group 50"/>
          <p:cNvGrpSpPr>
            <a:grpSpLocks/>
          </p:cNvGrpSpPr>
          <p:nvPr/>
        </p:nvGrpSpPr>
        <p:grpSpPr bwMode="auto">
          <a:xfrm>
            <a:off x="428625" y="642938"/>
            <a:ext cx="3643313" cy="3357562"/>
            <a:chOff x="248" y="590"/>
            <a:chExt cx="3546" cy="3467"/>
          </a:xfrm>
        </p:grpSpPr>
        <p:pic>
          <p:nvPicPr>
            <p:cNvPr id="302089" name="Picture 51" descr="DYB_tunn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590"/>
              <a:ext cx="3546" cy="3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2090" name="AutoShape 52"/>
            <p:cNvSpPr>
              <a:spLocks noChangeArrowheads="1"/>
            </p:cNvSpPr>
            <p:nvPr/>
          </p:nvSpPr>
          <p:spPr bwMode="auto">
            <a:xfrm>
              <a:off x="888" y="824"/>
              <a:ext cx="128" cy="192"/>
            </a:xfrm>
            <a:prstGeom prst="can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02091" name="AutoShape 53"/>
            <p:cNvSpPr>
              <a:spLocks noChangeArrowheads="1"/>
            </p:cNvSpPr>
            <p:nvPr/>
          </p:nvSpPr>
          <p:spPr bwMode="auto">
            <a:xfrm>
              <a:off x="1056" y="824"/>
              <a:ext cx="128" cy="192"/>
            </a:xfrm>
            <a:prstGeom prst="can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02092" name="AutoShape 54"/>
            <p:cNvSpPr>
              <a:spLocks noChangeArrowheads="1"/>
            </p:cNvSpPr>
            <p:nvPr/>
          </p:nvSpPr>
          <p:spPr bwMode="auto">
            <a:xfrm>
              <a:off x="1208" y="824"/>
              <a:ext cx="128" cy="192"/>
            </a:xfrm>
            <a:prstGeom prst="can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02093" name="AutoShape 55"/>
            <p:cNvSpPr>
              <a:spLocks noChangeArrowheads="1"/>
            </p:cNvSpPr>
            <p:nvPr/>
          </p:nvSpPr>
          <p:spPr bwMode="auto">
            <a:xfrm>
              <a:off x="1360" y="832"/>
              <a:ext cx="128" cy="192"/>
            </a:xfrm>
            <a:prstGeom prst="can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02094" name="AutoShape 56"/>
            <p:cNvSpPr>
              <a:spLocks noChangeArrowheads="1"/>
            </p:cNvSpPr>
            <p:nvPr/>
          </p:nvSpPr>
          <p:spPr bwMode="auto">
            <a:xfrm>
              <a:off x="1936" y="3056"/>
              <a:ext cx="128" cy="192"/>
            </a:xfrm>
            <a:prstGeom prst="can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02095" name="AutoShape 57"/>
            <p:cNvSpPr>
              <a:spLocks noChangeArrowheads="1"/>
            </p:cNvSpPr>
            <p:nvPr/>
          </p:nvSpPr>
          <p:spPr bwMode="auto">
            <a:xfrm>
              <a:off x="2104" y="3056"/>
              <a:ext cx="128" cy="192"/>
            </a:xfrm>
            <a:prstGeom prst="can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02096" name="AutoShape 58"/>
            <p:cNvSpPr>
              <a:spLocks noChangeArrowheads="1"/>
            </p:cNvSpPr>
            <p:nvPr/>
          </p:nvSpPr>
          <p:spPr bwMode="auto">
            <a:xfrm>
              <a:off x="2752" y="1888"/>
              <a:ext cx="128" cy="192"/>
            </a:xfrm>
            <a:prstGeom prst="can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02097" name="AutoShape 59"/>
            <p:cNvSpPr>
              <a:spLocks noChangeArrowheads="1"/>
            </p:cNvSpPr>
            <p:nvPr/>
          </p:nvSpPr>
          <p:spPr bwMode="auto">
            <a:xfrm>
              <a:off x="2920" y="1888"/>
              <a:ext cx="128" cy="192"/>
            </a:xfrm>
            <a:prstGeom prst="can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30208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785813"/>
            <a:ext cx="49418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6" name="矩形 2"/>
          <p:cNvSpPr>
            <a:spLocks noChangeArrowheads="1"/>
          </p:cNvSpPr>
          <p:nvPr/>
        </p:nvSpPr>
        <p:spPr bwMode="auto">
          <a:xfrm>
            <a:off x="7380288" y="3589338"/>
            <a:ext cx="1490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smtClean="0">
                <a:solidFill>
                  <a:srgbClr val="FF0000"/>
                </a:solidFill>
              </a:rPr>
              <a:t>Redundancy !</a:t>
            </a:r>
            <a:endParaRPr lang="zh-CN" altLang="en-US" sz="1800" smtClean="0">
              <a:solidFill>
                <a:srgbClr val="00000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" name="Picture 2" descr="D:\科普\精选照片\XBD201101-00002-1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0" y="4215006"/>
            <a:ext cx="3493990" cy="23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20110811_1号厅水池注水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35399"/>
            <a:ext cx="4032448" cy="26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4150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647700"/>
          </a:xfrm>
        </p:spPr>
        <p:txBody>
          <a:bodyPr/>
          <a:lstStyle/>
          <a:p>
            <a:pPr>
              <a:defRPr/>
            </a:pPr>
            <a:r>
              <a:rPr lang="en-US" altLang="zh-CN" sz="3600" dirty="0" smtClean="0">
                <a:solidFill>
                  <a:srgbClr val="FF0000"/>
                </a:solidFill>
              </a:rPr>
              <a:t>A New Type of Oscillation</a:t>
            </a:r>
            <a:r>
              <a:rPr lang="zh-CN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Discovered</a:t>
            </a:r>
            <a:endParaRPr lang="zh-CN" altLang="en-US" sz="3600" dirty="0" smtClean="0">
              <a:solidFill>
                <a:srgbClr val="FF0000"/>
              </a:solidFill>
            </a:endParaRPr>
          </a:p>
        </p:txBody>
      </p:sp>
      <p:pic>
        <p:nvPicPr>
          <p:cNvPr id="31437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928813"/>
            <a:ext cx="3786187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2" name="内容占位符 11"/>
          <p:cNvSpPr>
            <a:spLocks noGrp="1"/>
          </p:cNvSpPr>
          <p:nvPr>
            <p:ph idx="1"/>
          </p:nvPr>
        </p:nvSpPr>
        <p:spPr>
          <a:xfrm>
            <a:off x="250825" y="928688"/>
            <a:ext cx="8178800" cy="5357812"/>
          </a:xfrm>
        </p:spPr>
        <p:txBody>
          <a:bodyPr/>
          <a:lstStyle/>
          <a:p>
            <a:r>
              <a:rPr lang="en-US" altLang="zh-CN" smtClean="0"/>
              <a:t>Observation of electron anti-neutrino disappearance: </a:t>
            </a:r>
          </a:p>
          <a:p>
            <a:pPr>
              <a:buFont typeface="Wingdings" pitchFamily="2" charset="2"/>
              <a:buNone/>
            </a:pPr>
            <a:r>
              <a:rPr lang="en-US" altLang="zh-CN" smtClean="0">
                <a:solidFill>
                  <a:srgbClr val="C00000"/>
                </a:solidFill>
              </a:rPr>
              <a:t>                R = 0.940 ±0.011 (stat) ±0.004 (syst) </a:t>
            </a:r>
          </a:p>
          <a:p>
            <a:endParaRPr lang="zh-CN" altLang="en-US" smtClean="0"/>
          </a:p>
        </p:txBody>
      </p:sp>
      <p:pic>
        <p:nvPicPr>
          <p:cNvPr id="31437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1928813"/>
            <a:ext cx="451961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4" name="矩形 9"/>
          <p:cNvSpPr>
            <a:spLocks noChangeArrowheads="1"/>
          </p:cNvSpPr>
          <p:nvPr/>
        </p:nvSpPr>
        <p:spPr bwMode="auto">
          <a:xfrm>
            <a:off x="500063" y="5786438"/>
            <a:ext cx="4786312" cy="769937"/>
          </a:xfrm>
          <a:prstGeom prst="rect">
            <a:avLst/>
          </a:prstGeom>
          <a:solidFill>
            <a:srgbClr val="FFFFCC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000000"/>
                </a:solidFill>
              </a:rPr>
              <a:t>Sin</a:t>
            </a:r>
            <a:r>
              <a:rPr lang="en-US" altLang="zh-CN" sz="2000" baseline="30000" smtClean="0">
                <a:solidFill>
                  <a:srgbClr val="000000"/>
                </a:solidFill>
              </a:rPr>
              <a:t>2</a:t>
            </a:r>
            <a:r>
              <a:rPr lang="en-US" altLang="zh-CN" sz="2000" smtClean="0">
                <a:solidFill>
                  <a:srgbClr val="000000"/>
                </a:solidFill>
              </a:rPr>
              <a:t>2</a:t>
            </a:r>
            <a:r>
              <a:rPr lang="en-US" altLang="zh-CN" sz="200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altLang="zh-CN" sz="2000" baseline="-25000" smtClean="0">
                <a:solidFill>
                  <a:srgbClr val="000000"/>
                </a:solidFill>
              </a:rPr>
              <a:t>13 </a:t>
            </a:r>
            <a:r>
              <a:rPr lang="en-US" altLang="zh-CN" sz="2000" smtClean="0">
                <a:solidFill>
                  <a:srgbClr val="000000"/>
                </a:solidFill>
              </a:rPr>
              <a:t>= 0.092 </a:t>
            </a:r>
            <a:r>
              <a:rPr lang="en-US" altLang="zh-CN" sz="2000" smtClean="0">
                <a:solidFill>
                  <a:srgbClr val="000000"/>
                </a:solidFill>
                <a:sym typeface="Symbol" pitchFamily="18" charset="2"/>
              </a:rPr>
              <a:t></a:t>
            </a:r>
            <a:r>
              <a:rPr lang="en-US" altLang="zh-CN" sz="2000" smtClean="0">
                <a:solidFill>
                  <a:srgbClr val="000000"/>
                </a:solidFill>
              </a:rPr>
              <a:t> 0.016</a:t>
            </a:r>
            <a:r>
              <a:rPr lang="en-US" altLang="zh-CN" sz="2000" smtClean="0">
                <a:solidFill>
                  <a:srgbClr val="000000"/>
                </a:solidFill>
                <a:sym typeface="Symbol" pitchFamily="18" charset="2"/>
              </a:rPr>
              <a:t>(stat)  </a:t>
            </a:r>
            <a:r>
              <a:rPr lang="en-US" altLang="zh-CN" sz="2000" smtClean="0">
                <a:solidFill>
                  <a:srgbClr val="000000"/>
                </a:solidFill>
              </a:rPr>
              <a:t>0.005(syst)</a:t>
            </a:r>
          </a:p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2000" smtClean="0">
                <a:latin typeface="Symbol" pitchFamily="18" charset="2"/>
              </a:rPr>
              <a:t>c</a:t>
            </a:r>
            <a:r>
              <a:rPr lang="en-US" altLang="zh-CN" sz="2000" baseline="30000" smtClean="0"/>
              <a:t>2</a:t>
            </a:r>
            <a:r>
              <a:rPr lang="en-US" altLang="zh-CN" sz="2000" smtClean="0"/>
              <a:t>/NDF = 4.26/4,   5.2 </a:t>
            </a:r>
            <a:r>
              <a:rPr lang="el-GR" altLang="zh-CN" sz="2000" smtClean="0"/>
              <a:t>σ</a:t>
            </a:r>
            <a:r>
              <a:rPr lang="en-US" altLang="zh-CN" sz="2000" smtClean="0"/>
              <a:t> for non-zero </a:t>
            </a:r>
            <a:r>
              <a:rPr lang="el-GR" altLang="zh-CN" sz="2000" smtClean="0"/>
              <a:t>θ</a:t>
            </a:r>
            <a:r>
              <a:rPr lang="en-US" altLang="zh-CN" sz="2000" baseline="-25000" smtClean="0"/>
              <a:t>13</a:t>
            </a:r>
            <a:r>
              <a:rPr lang="zh-CN" altLang="en-US" sz="2000" baseline="-25000" smtClean="0"/>
              <a:t> </a:t>
            </a:r>
            <a:r>
              <a:rPr lang="zh-CN" altLang="en-US" sz="2000" smtClean="0"/>
              <a:t> </a:t>
            </a:r>
            <a:endParaRPr lang="en-US" altLang="zh-CN" sz="2000" smtClean="0"/>
          </a:p>
        </p:txBody>
      </p:sp>
      <p:sp>
        <p:nvSpPr>
          <p:cNvPr id="314375" name="矩形 10"/>
          <p:cNvSpPr>
            <a:spLocks noChangeArrowheads="1"/>
          </p:cNvSpPr>
          <p:nvPr/>
        </p:nvSpPr>
        <p:spPr bwMode="auto">
          <a:xfrm>
            <a:off x="5357813" y="5715000"/>
            <a:ext cx="3643312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</a:rPr>
              <a:t>F.P. An et al.</a:t>
            </a:r>
            <a:r>
              <a:rPr lang="en-US" altLang="zh-CN" sz="1800" smtClean="0">
                <a:solidFill>
                  <a:srgbClr val="002060"/>
                </a:solidFill>
              </a:rPr>
              <a:t>, NIM. </a:t>
            </a:r>
            <a:r>
              <a:rPr lang="pt-BR" altLang="zh-CN" sz="1800" smtClean="0">
                <a:solidFill>
                  <a:srgbClr val="002060"/>
                </a:solidFill>
              </a:rPr>
              <a:t>A 685(2012)78</a:t>
            </a:r>
            <a:r>
              <a:rPr lang="en-US" altLang="zh-CN" sz="1800" smtClean="0">
                <a:solidFill>
                  <a:srgbClr val="002060"/>
                </a:solidFill>
              </a:rPr>
              <a:t> </a:t>
            </a:r>
          </a:p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</a:rPr>
              <a:t>F.P. An et al., </a:t>
            </a:r>
            <a:r>
              <a:rPr lang="hu-HU" altLang="zh-CN" sz="1800" smtClean="0">
                <a:solidFill>
                  <a:srgbClr val="002060"/>
                </a:solidFill>
              </a:rPr>
              <a:t>Phys. Rev. Lett. 108, (2012) 171803</a:t>
            </a:r>
            <a:endParaRPr lang="zh-CN" altLang="en-US" sz="1800" smtClean="0">
              <a:solidFill>
                <a:srgbClr val="002060"/>
              </a:solidFill>
            </a:endParaRPr>
          </a:p>
        </p:txBody>
      </p:sp>
      <p:sp>
        <p:nvSpPr>
          <p:cNvPr id="314376" name="矩形 9"/>
          <p:cNvSpPr>
            <a:spLocks noChangeArrowheads="1"/>
          </p:cNvSpPr>
          <p:nvPr/>
        </p:nvSpPr>
        <p:spPr bwMode="auto">
          <a:xfrm>
            <a:off x="7143750" y="1341438"/>
            <a:ext cx="1820863" cy="706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C00000"/>
                </a:solidFill>
              </a:rPr>
              <a:t>announced on Mar. 8, 2012</a:t>
            </a:r>
            <a:endParaRPr lang="zh-CN" altLang="en-US" sz="2000" smtClean="0">
              <a:solidFill>
                <a:srgbClr val="C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E1A36B-CC64-4EE8-A87F-33B499658121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56315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标题 1"/>
          <p:cNvSpPr txBox="1">
            <a:spLocks/>
          </p:cNvSpPr>
          <p:nvPr/>
        </p:nvSpPr>
        <p:spPr bwMode="auto">
          <a:xfrm>
            <a:off x="762000" y="115888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400" b="1" smtClean="0">
                <a:solidFill>
                  <a:srgbClr val="FF0000"/>
                </a:solidFill>
              </a:rPr>
              <a:t>T2K and Nova: CP is known</a:t>
            </a:r>
            <a:r>
              <a:rPr lang="zh-CN" altLang="en-US" sz="4400" b="1" smtClean="0">
                <a:solidFill>
                  <a:srgbClr val="FF0000"/>
                </a:solidFill>
              </a:rPr>
              <a:t>？</a:t>
            </a:r>
          </a:p>
        </p:txBody>
      </p:sp>
      <p:pic>
        <p:nvPicPr>
          <p:cNvPr id="5079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00138"/>
            <a:ext cx="4248150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79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981075"/>
            <a:ext cx="367347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7909" name="矩形 6"/>
          <p:cNvSpPr>
            <a:spLocks noChangeArrowheads="1"/>
          </p:cNvSpPr>
          <p:nvPr/>
        </p:nvSpPr>
        <p:spPr bwMode="auto">
          <a:xfrm>
            <a:off x="762000" y="6254750"/>
            <a:ext cx="248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smtClean="0">
                <a:solidFill>
                  <a:srgbClr val="000000"/>
                </a:solidFill>
              </a:rPr>
              <a:t>C. Water@neutrino2014</a:t>
            </a:r>
            <a:endParaRPr lang="zh-CN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Future Experiments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93167"/>
            <a:ext cx="3826768" cy="4632996"/>
          </a:xfrm>
        </p:spPr>
        <p:txBody>
          <a:bodyPr/>
          <a:lstStyle/>
          <a:p>
            <a:r>
              <a:rPr lang="en-US" altLang="zh-CN" dirty="0"/>
              <a:t>Octant </a:t>
            </a:r>
            <a:endParaRPr lang="zh-CN" altLang="en-US" dirty="0"/>
          </a:p>
          <a:p>
            <a:r>
              <a:rPr lang="en-US" altLang="zh-CN" dirty="0" smtClean="0"/>
              <a:t>Mass hierarchy</a:t>
            </a:r>
          </a:p>
          <a:p>
            <a:r>
              <a:rPr lang="en-US" altLang="zh-CN" dirty="0" smtClean="0"/>
              <a:t>CP phase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4788024" y="1493167"/>
            <a:ext cx="3826768" cy="47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JUNO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LBNF/DUNE</a:t>
            </a:r>
            <a:endParaRPr lang="zh-CN" altLang="en-US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T2HK</a:t>
            </a:r>
          </a:p>
          <a:p>
            <a:r>
              <a:rPr lang="en-US" altLang="zh-CN" dirty="0" smtClean="0">
                <a:solidFill>
                  <a:srgbClr val="FFC000"/>
                </a:solidFill>
              </a:rPr>
              <a:t>Neutrino factory </a:t>
            </a:r>
          </a:p>
          <a:p>
            <a:r>
              <a:rPr lang="en-US" altLang="zh-CN" dirty="0" smtClean="0">
                <a:solidFill>
                  <a:srgbClr val="FFC000"/>
                </a:solidFill>
              </a:rPr>
              <a:t>Beta beams</a:t>
            </a:r>
          </a:p>
          <a:p>
            <a:r>
              <a:rPr lang="en-US" altLang="zh-CN" dirty="0" smtClean="0">
                <a:solidFill>
                  <a:srgbClr val="FFC000"/>
                </a:solidFill>
              </a:rPr>
              <a:t>MOMENT</a:t>
            </a:r>
          </a:p>
        </p:txBody>
      </p:sp>
    </p:spTree>
    <p:extLst>
      <p:ext uri="{BB962C8B-B14F-4D97-AF65-F5344CB8AC3E}">
        <p14:creationId xmlns:p14="http://schemas.microsoft.com/office/powerpoint/2010/main" val="6407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67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3600" dirty="0">
                <a:solidFill>
                  <a:srgbClr val="FF0000"/>
                </a:solidFill>
                <a:cs typeface="Arial" pitchFamily="34" charset="0"/>
              </a:rPr>
              <a:t>Next Step: Mass Hierarchy</a:t>
            </a:r>
            <a:endParaRPr lang="zh-CN" altLang="en-US" sz="36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4" name="内容占位符 13"/>
          <p:cNvGraphicFramePr>
            <a:graphicFrameLocks noGrp="1"/>
          </p:cNvGraphicFramePr>
          <p:nvPr>
            <p:ph idx="1"/>
          </p:nvPr>
        </p:nvGraphicFramePr>
        <p:xfrm>
          <a:off x="130175" y="931863"/>
          <a:ext cx="8785226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796"/>
                <a:gridCol w="1493486"/>
                <a:gridCol w="1493486"/>
                <a:gridCol w="1493486"/>
                <a:gridCol w="1493486"/>
                <a:gridCol w="1493486"/>
              </a:tblGrid>
              <a:tr h="396346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Arial Narrow" pitchFamily="34" charset="0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Daya</a:t>
                      </a:r>
                      <a:r>
                        <a:rPr lang="en-US" altLang="zh-CN" sz="2000" b="1" baseline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 Bay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Huizhou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Lufeng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Yangjiang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Taishan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87091" marR="87091" marT="45732" marB="45732"/>
                </a:tc>
              </a:tr>
              <a:tr h="396346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 smtClean="0">
                          <a:latin typeface="Arial Narrow" pitchFamily="34" charset="0"/>
                          <a:ea typeface="黑体" pitchFamily="49" charset="-122"/>
                        </a:rPr>
                        <a:t>Status</a:t>
                      </a:r>
                      <a:endParaRPr lang="zh-CN" altLang="en-US" sz="2000" b="1" dirty="0">
                        <a:latin typeface="Arial Narrow" pitchFamily="34" charset="0"/>
                        <a:ea typeface="黑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Arial Narrow" pitchFamily="34" charset="0"/>
                          <a:ea typeface="楷体" pitchFamily="49" charset="-122"/>
                        </a:rPr>
                        <a:t>running</a:t>
                      </a:r>
                      <a:endParaRPr lang="zh-CN" altLang="en-US" sz="2000" b="1" dirty="0">
                        <a:latin typeface="Arial Narrow" pitchFamily="34" charset="0"/>
                        <a:ea typeface="楷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Arial Narrow" pitchFamily="34" charset="0"/>
                          <a:ea typeface="楷体" pitchFamily="49" charset="-122"/>
                        </a:rPr>
                        <a:t>planned</a:t>
                      </a:r>
                      <a:endParaRPr lang="zh-CN" altLang="en-US" sz="2000" b="1" dirty="0">
                        <a:latin typeface="Arial Narrow" pitchFamily="34" charset="0"/>
                        <a:ea typeface="楷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Arial Narrow" pitchFamily="34" charset="0"/>
                          <a:ea typeface="楷体" pitchFamily="49" charset="-122"/>
                        </a:rPr>
                        <a:t>approved</a:t>
                      </a:r>
                      <a:endParaRPr lang="zh-CN" altLang="en-US" sz="2000" b="1" dirty="0">
                        <a:latin typeface="Arial Narrow" pitchFamily="34" charset="0"/>
                        <a:ea typeface="楷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楷体" pitchFamily="49" charset="-122"/>
                        </a:rPr>
                        <a:t>Construction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 Narrow" pitchFamily="34" charset="0"/>
                        <a:ea typeface="楷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楷体" pitchFamily="49" charset="-122"/>
                        </a:rPr>
                        <a:t>construction</a:t>
                      </a:r>
                      <a:endParaRPr lang="zh-CN" altLang="en-US" sz="2000" b="1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楷体" pitchFamily="49" charset="-122"/>
                      </a:endParaRPr>
                    </a:p>
                  </a:txBody>
                  <a:tcPr marL="87091" marR="87091" marT="45732" marB="45732"/>
                </a:tc>
              </a:tr>
              <a:tr h="396346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 smtClean="0">
                          <a:latin typeface="Arial Narrow" pitchFamily="34" charset="0"/>
                          <a:ea typeface="黑体" pitchFamily="49" charset="-122"/>
                        </a:rPr>
                        <a:t>power/GW </a:t>
                      </a:r>
                      <a:endParaRPr lang="zh-CN" altLang="en-US" sz="2000" b="1" dirty="0">
                        <a:latin typeface="Arial Narrow" pitchFamily="34" charset="0"/>
                        <a:ea typeface="黑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Arial Narrow" pitchFamily="34" charset="0"/>
                          <a:ea typeface="楷体" pitchFamily="49" charset="-122"/>
                        </a:rPr>
                        <a:t>17.4</a:t>
                      </a:r>
                      <a:endParaRPr lang="zh-CN" altLang="en-US" sz="2000" b="1" dirty="0">
                        <a:latin typeface="Arial Narrow" pitchFamily="34" charset="0"/>
                        <a:ea typeface="楷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Arial Narrow" pitchFamily="34" charset="0"/>
                          <a:ea typeface="楷体" pitchFamily="49" charset="-122"/>
                        </a:rPr>
                        <a:t>17.4</a:t>
                      </a:r>
                      <a:endParaRPr lang="zh-CN" altLang="en-US" sz="2000" b="1" dirty="0">
                        <a:latin typeface="Arial Narrow" pitchFamily="34" charset="0"/>
                        <a:ea typeface="楷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Arial Narrow" pitchFamily="34" charset="0"/>
                          <a:ea typeface="楷体" pitchFamily="49" charset="-122"/>
                        </a:rPr>
                        <a:t>17.4</a:t>
                      </a:r>
                      <a:endParaRPr lang="zh-CN" altLang="en-US" sz="2000" b="1" dirty="0">
                        <a:latin typeface="Arial Narrow" pitchFamily="34" charset="0"/>
                        <a:ea typeface="楷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楷体" pitchFamily="49" charset="-122"/>
                        </a:rPr>
                        <a:t>17.4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 Narrow" pitchFamily="34" charset="0"/>
                        <a:ea typeface="楷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楷体" pitchFamily="49" charset="-122"/>
                        </a:rPr>
                        <a:t>18.4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 Narrow" pitchFamily="34" charset="0"/>
                        <a:ea typeface="楷体" pitchFamily="49" charset="-122"/>
                      </a:endParaRPr>
                    </a:p>
                  </a:txBody>
                  <a:tcPr marL="87091" marR="87091" marT="45732" marB="45732"/>
                </a:tc>
              </a:tr>
            </a:tbl>
          </a:graphicData>
        </a:graphic>
      </p:graphicFrame>
      <p:pic>
        <p:nvPicPr>
          <p:cNvPr id="3174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271713"/>
            <a:ext cx="82169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4" name="TextBox 6"/>
          <p:cNvSpPr txBox="1">
            <a:spLocks noChangeArrowheads="1"/>
          </p:cNvSpPr>
          <p:nvPr/>
        </p:nvSpPr>
        <p:spPr bwMode="auto">
          <a:xfrm>
            <a:off x="5522913" y="4143375"/>
            <a:ext cx="113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FFFFCC"/>
                </a:solidFill>
                <a:latin typeface="Arial Narrow" pitchFamily="34" charset="0"/>
                <a:ea typeface="楷体_GB2312" pitchFamily="49" charset="-122"/>
              </a:rPr>
              <a:t>Daya Bay</a:t>
            </a:r>
            <a:endParaRPr lang="zh-CN" altLang="en-US" sz="2000" smtClean="0">
              <a:solidFill>
                <a:srgbClr val="FFFFCC"/>
              </a:solidFill>
              <a:latin typeface="Arial Narrow" pitchFamily="34" charset="0"/>
              <a:ea typeface="楷体_GB2312" pitchFamily="49" charset="-122"/>
            </a:endParaRPr>
          </a:p>
        </p:txBody>
      </p:sp>
      <p:sp>
        <p:nvSpPr>
          <p:cNvPr id="317475" name="TextBox 7"/>
          <p:cNvSpPr txBox="1">
            <a:spLocks noChangeArrowheads="1"/>
          </p:cNvSpPr>
          <p:nvPr/>
        </p:nvSpPr>
        <p:spPr bwMode="auto">
          <a:xfrm>
            <a:off x="6529388" y="3798888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FFFFCC"/>
                </a:solidFill>
                <a:latin typeface="Arial Narrow" pitchFamily="34" charset="0"/>
                <a:ea typeface="楷体_GB2312" pitchFamily="49" charset="-122"/>
              </a:rPr>
              <a:t>Huizhou</a:t>
            </a:r>
            <a:endParaRPr lang="zh-CN" altLang="en-US" sz="2000" smtClean="0">
              <a:solidFill>
                <a:srgbClr val="FFFFCC"/>
              </a:solidFill>
              <a:latin typeface="Arial Narrow" pitchFamily="34" charset="0"/>
              <a:ea typeface="楷体_GB2312" pitchFamily="49" charset="-122"/>
            </a:endParaRPr>
          </a:p>
        </p:txBody>
      </p:sp>
      <p:sp>
        <p:nvSpPr>
          <p:cNvPr id="317476" name="TextBox 8"/>
          <p:cNvSpPr txBox="1">
            <a:spLocks noChangeArrowheads="1"/>
          </p:cNvSpPr>
          <p:nvPr/>
        </p:nvSpPr>
        <p:spPr bwMode="auto">
          <a:xfrm>
            <a:off x="7858125" y="3573463"/>
            <a:ext cx="88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FFFFCC"/>
                </a:solidFill>
                <a:latin typeface="Arial Narrow" pitchFamily="34" charset="0"/>
                <a:ea typeface="楷体_GB2312" pitchFamily="49" charset="-122"/>
              </a:rPr>
              <a:t>Lufeng</a:t>
            </a:r>
            <a:endParaRPr lang="zh-CN" altLang="en-US" sz="2000" smtClean="0">
              <a:solidFill>
                <a:srgbClr val="FFFFCC"/>
              </a:solidFill>
              <a:latin typeface="Arial Narrow" pitchFamily="34" charset="0"/>
              <a:ea typeface="楷体_GB2312" pitchFamily="49" charset="-122"/>
            </a:endParaRPr>
          </a:p>
        </p:txBody>
      </p:sp>
      <p:sp>
        <p:nvSpPr>
          <p:cNvPr id="317477" name="TextBox 9"/>
          <p:cNvSpPr txBox="1">
            <a:spLocks noChangeArrowheads="1"/>
          </p:cNvSpPr>
          <p:nvPr/>
        </p:nvSpPr>
        <p:spPr bwMode="auto">
          <a:xfrm>
            <a:off x="5724525" y="2565400"/>
            <a:ext cx="175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mtClean="0">
                <a:solidFill>
                  <a:srgbClr val="FFFFCC"/>
                </a:solidFill>
                <a:latin typeface="Arial Narrow" pitchFamily="34" charset="0"/>
                <a:ea typeface="楷体" pitchFamily="49" charset="-122"/>
              </a:rPr>
              <a:t>Previous site</a:t>
            </a:r>
            <a:endParaRPr lang="zh-CN" altLang="en-US" smtClean="0">
              <a:solidFill>
                <a:srgbClr val="FFFFCC"/>
              </a:solidFill>
              <a:latin typeface="Arial Narrow" pitchFamily="34" charset="0"/>
              <a:ea typeface="楷体" pitchFamily="49" charset="-122"/>
            </a:endParaRPr>
          </a:p>
        </p:txBody>
      </p:sp>
      <p:sp>
        <p:nvSpPr>
          <p:cNvPr id="317478" name="TextBox 10"/>
          <p:cNvSpPr txBox="1">
            <a:spLocks noChangeArrowheads="1"/>
          </p:cNvSpPr>
          <p:nvPr/>
        </p:nvSpPr>
        <p:spPr bwMode="auto">
          <a:xfrm>
            <a:off x="757238" y="5084763"/>
            <a:ext cx="1601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mtClean="0">
                <a:solidFill>
                  <a:srgbClr val="FFFFCC"/>
                </a:solidFill>
                <a:latin typeface="Arial Narrow" pitchFamily="34" charset="0"/>
                <a:ea typeface="楷体" pitchFamily="49" charset="-122"/>
              </a:rPr>
              <a:t>Current site</a:t>
            </a:r>
            <a:endParaRPr lang="zh-CN" altLang="en-US" smtClean="0">
              <a:solidFill>
                <a:srgbClr val="FFFFCC"/>
              </a:solidFill>
              <a:latin typeface="Arial Narrow" pitchFamily="34" charset="0"/>
              <a:ea typeface="楷体" pitchFamily="49" charset="-122"/>
            </a:endParaRPr>
          </a:p>
        </p:txBody>
      </p:sp>
      <p:sp>
        <p:nvSpPr>
          <p:cNvPr id="317479" name="TextBox 11"/>
          <p:cNvSpPr txBox="1">
            <a:spLocks noChangeArrowheads="1"/>
          </p:cNvSpPr>
          <p:nvPr/>
        </p:nvSpPr>
        <p:spPr bwMode="auto">
          <a:xfrm>
            <a:off x="900113" y="6453188"/>
            <a:ext cx="1176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FFFFCC"/>
                </a:solidFill>
                <a:latin typeface="Arial Narrow" pitchFamily="34" charset="0"/>
                <a:ea typeface="楷体_GB2312" pitchFamily="49" charset="-122"/>
              </a:rPr>
              <a:t>Yangjiang</a:t>
            </a:r>
            <a:endParaRPr lang="zh-CN" altLang="en-US" sz="2000" smtClean="0">
              <a:solidFill>
                <a:srgbClr val="FFFFCC"/>
              </a:solidFill>
              <a:latin typeface="Arial Narrow" pitchFamily="34" charset="0"/>
              <a:ea typeface="楷体_GB2312" pitchFamily="49" charset="-122"/>
            </a:endParaRPr>
          </a:p>
        </p:txBody>
      </p:sp>
      <p:sp>
        <p:nvSpPr>
          <p:cNvPr id="317480" name="TextBox 12"/>
          <p:cNvSpPr txBox="1">
            <a:spLocks noChangeArrowheads="1"/>
          </p:cNvSpPr>
          <p:nvPr/>
        </p:nvSpPr>
        <p:spPr bwMode="auto">
          <a:xfrm>
            <a:off x="2379663" y="6161088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FFFFCC"/>
                </a:solidFill>
                <a:latin typeface="Arial Narrow" pitchFamily="34" charset="0"/>
                <a:ea typeface="楷体_GB2312" pitchFamily="49" charset="-122"/>
              </a:rPr>
              <a:t>Taishan</a:t>
            </a:r>
            <a:endParaRPr lang="zh-CN" altLang="en-US" sz="2000" smtClean="0">
              <a:solidFill>
                <a:srgbClr val="FFFFCC"/>
              </a:solidFill>
              <a:latin typeface="Arial Narrow" pitchFamily="34" charset="0"/>
              <a:ea typeface="楷体_GB2312" pitchFamily="49" charset="-122"/>
            </a:endParaRPr>
          </a:p>
        </p:txBody>
      </p:sp>
      <p:sp>
        <p:nvSpPr>
          <p:cNvPr id="317481" name="矩形 1"/>
          <p:cNvSpPr>
            <a:spLocks noChangeArrowheads="1"/>
          </p:cNvSpPr>
          <p:nvPr/>
        </p:nvSpPr>
        <p:spPr bwMode="auto">
          <a:xfrm>
            <a:off x="4219575" y="5346700"/>
            <a:ext cx="1316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FFFFCC"/>
                </a:solidFill>
                <a:latin typeface="Arial Narrow" pitchFamily="34" charset="0"/>
                <a:ea typeface="楷体" pitchFamily="49" charset="-122"/>
              </a:rPr>
              <a:t>Hong Kong</a:t>
            </a:r>
            <a:endParaRPr lang="zh-CN" altLang="en-US" sz="2000" smtClean="0"/>
          </a:p>
        </p:txBody>
      </p:sp>
      <p:grpSp>
        <p:nvGrpSpPr>
          <p:cNvPr id="317482" name="组合 4"/>
          <p:cNvGrpSpPr>
            <a:grpSpLocks/>
          </p:cNvGrpSpPr>
          <p:nvPr/>
        </p:nvGrpSpPr>
        <p:grpSpPr bwMode="auto">
          <a:xfrm>
            <a:off x="5148263" y="2174875"/>
            <a:ext cx="3995737" cy="3141663"/>
            <a:chOff x="132770" y="1784306"/>
            <a:chExt cx="5294310" cy="4525014"/>
          </a:xfrm>
        </p:grpSpPr>
        <p:pic>
          <p:nvPicPr>
            <p:cNvPr id="317485" name="Picture 4" descr="allbaseline_dyb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70" y="2021036"/>
              <a:ext cx="5294310" cy="4288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86" name="Text Box 5"/>
            <p:cNvSpPr txBox="1">
              <a:spLocks noChangeArrowheads="1"/>
            </p:cNvSpPr>
            <p:nvPr/>
          </p:nvSpPr>
          <p:spPr bwMode="auto">
            <a:xfrm>
              <a:off x="2603276" y="1876574"/>
              <a:ext cx="1229529" cy="44340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3399"/>
                </a:buClr>
                <a:buFont typeface="Wingdings" pitchFamily="2" charset="2"/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US" altLang="zh-CN" sz="1400" smtClean="0">
                  <a:solidFill>
                    <a:srgbClr val="FF0000"/>
                  </a:solidFill>
                </a:rPr>
                <a:t>Daya Bay</a:t>
              </a:r>
              <a:endParaRPr lang="zh-CN" altLang="en-US" sz="1400" smtClean="0">
                <a:solidFill>
                  <a:srgbClr val="FF0000"/>
                </a:solidFill>
              </a:endParaRPr>
            </a:p>
          </p:txBody>
        </p:sp>
        <p:sp>
          <p:nvSpPr>
            <p:cNvPr id="317487" name="Oval 7"/>
            <p:cNvSpPr>
              <a:spLocks noChangeArrowheads="1"/>
            </p:cNvSpPr>
            <p:nvPr/>
          </p:nvSpPr>
          <p:spPr bwMode="auto">
            <a:xfrm>
              <a:off x="4574161" y="4965399"/>
              <a:ext cx="142875" cy="14446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3399"/>
                </a:buClr>
                <a:buFont typeface="Wingdings" pitchFamily="2" charset="2"/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Aft>
                  <a:spcPct val="0"/>
                </a:spcAft>
                <a:buFont typeface="Wingdings" pitchFamily="2" charset="2"/>
                <a:buNone/>
              </a:pPr>
              <a:endParaRPr lang="zh-CN" altLang="en-US" sz="2000" smtClean="0"/>
            </a:p>
          </p:txBody>
        </p:sp>
        <p:sp>
          <p:nvSpPr>
            <p:cNvPr id="317488" name="Text Box 9"/>
            <p:cNvSpPr txBox="1">
              <a:spLocks noChangeArrowheads="1"/>
            </p:cNvSpPr>
            <p:nvPr/>
          </p:nvSpPr>
          <p:spPr bwMode="auto">
            <a:xfrm>
              <a:off x="3832803" y="1784306"/>
              <a:ext cx="1573285" cy="44340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3399"/>
                </a:buClr>
                <a:buFont typeface="Wingdings" pitchFamily="2" charset="2"/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US" altLang="zh-CN" sz="1400" smtClean="0">
                  <a:solidFill>
                    <a:srgbClr val="FF0000"/>
                  </a:solidFill>
                </a:rPr>
                <a:t>60 km JUNO</a:t>
              </a:r>
            </a:p>
          </p:txBody>
        </p:sp>
        <p:sp>
          <p:nvSpPr>
            <p:cNvPr id="317489" name="Line 11"/>
            <p:cNvSpPr>
              <a:spLocks noChangeShapeType="1"/>
            </p:cNvSpPr>
            <p:nvPr/>
          </p:nvSpPr>
          <p:spPr bwMode="auto">
            <a:xfrm>
              <a:off x="4647886" y="2308374"/>
              <a:ext cx="0" cy="25209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0EAFB1-A1A7-4CAB-9FAA-6C526AEADFEA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317484" name="矩形 1"/>
          <p:cNvSpPr>
            <a:spLocks noChangeArrowheads="1"/>
          </p:cNvSpPr>
          <p:nvPr/>
        </p:nvSpPr>
        <p:spPr bwMode="auto">
          <a:xfrm>
            <a:off x="5148263" y="6242050"/>
            <a:ext cx="3836987" cy="3381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C00000"/>
                </a:solidFill>
              </a:rPr>
              <a:t>JUNO Physics Book: arXiv: 1507.05613</a:t>
            </a:r>
            <a:endParaRPr lang="zh-CN" altLang="en-US" sz="160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9252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内容占位符 2"/>
          <p:cNvSpPr txBox="1">
            <a:spLocks/>
          </p:cNvSpPr>
          <p:nvPr/>
        </p:nvSpPr>
        <p:spPr bwMode="auto">
          <a:xfrm>
            <a:off x="179388" y="1125538"/>
            <a:ext cx="54721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265113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altLang="zh-CN" sz="2000" smtClean="0">
                <a:latin typeface="Arial Narrow" pitchFamily="34" charset="0"/>
              </a:rPr>
              <a:t>LS volume:</a:t>
            </a:r>
            <a:r>
              <a:rPr lang="zh-CN" altLang="en-US" sz="2000" smtClean="0">
                <a:latin typeface="Arial Narrow" pitchFamily="34" charset="0"/>
                <a:sym typeface="Symbol" pitchFamily="18" charset="2"/>
              </a:rPr>
              <a:t> </a:t>
            </a:r>
            <a:r>
              <a:rPr lang="en-US" altLang="zh-CN" sz="2000" smtClean="0">
                <a:latin typeface="Arial Narrow" pitchFamily="34" charset="0"/>
              </a:rPr>
              <a:t>20 </a:t>
            </a:r>
            <a:r>
              <a:rPr lang="en-US" altLang="zh-CN" sz="2000" smtClean="0">
                <a:latin typeface="Arial Narrow" pitchFamily="34" charset="0"/>
                <a:sym typeface="Wingdings" pitchFamily="2" charset="2"/>
              </a:rPr>
              <a:t></a:t>
            </a:r>
            <a:r>
              <a:rPr lang="zh-CN" altLang="en-US" sz="2000" smtClean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altLang="zh-CN" sz="2000" smtClean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for statistics (40 events/day)</a:t>
            </a:r>
            <a:endParaRPr lang="en-US" altLang="zh-CN" sz="2000" smtClean="0">
              <a:solidFill>
                <a:srgbClr val="E46C0A"/>
              </a:solidFill>
              <a:latin typeface="Arial Narrow" pitchFamily="34" charset="0"/>
            </a:endParaRPr>
          </a:p>
          <a:p>
            <a:pPr algn="just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altLang="zh-CN" sz="2000" smtClean="0">
                <a:latin typeface="Arial Narrow" pitchFamily="34" charset="0"/>
                <a:sym typeface="Symbol" pitchFamily="18" charset="2"/>
              </a:rPr>
              <a:t>light(PE) </a:t>
            </a:r>
            <a:r>
              <a:rPr lang="zh-CN" altLang="en-US" sz="2000" smtClean="0">
                <a:latin typeface="Arial Narrow" pitchFamily="34" charset="0"/>
                <a:sym typeface="Symbol" pitchFamily="18" charset="2"/>
              </a:rPr>
              <a:t> </a:t>
            </a:r>
            <a:r>
              <a:rPr lang="en-US" altLang="zh-CN" sz="2000" smtClean="0">
                <a:latin typeface="Arial Narrow" pitchFamily="34" charset="0"/>
                <a:sym typeface="Wingdings 3" pitchFamily="18" charset="2"/>
              </a:rPr>
              <a:t>5 </a:t>
            </a:r>
            <a:r>
              <a:rPr lang="en-US" altLang="zh-CN" sz="2000" smtClean="0">
                <a:latin typeface="Arial Narrow" pitchFamily="34" charset="0"/>
                <a:sym typeface="Wingdings" pitchFamily="2" charset="2"/>
              </a:rPr>
              <a:t></a:t>
            </a:r>
            <a:r>
              <a:rPr lang="zh-CN" altLang="en-US" sz="2000" smtClean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altLang="zh-CN" sz="2000" smtClean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for resolution (</a:t>
            </a:r>
            <a:r>
              <a:rPr lang="en-US" altLang="zh-CN" sz="2000" smtClean="0">
                <a:solidFill>
                  <a:srgbClr val="E46C0A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altLang="zh-CN" sz="2000" smtClean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M</a:t>
            </a:r>
            <a:r>
              <a:rPr lang="en-US" altLang="zh-CN" sz="2000" baseline="30000" smtClean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2</a:t>
            </a:r>
            <a:r>
              <a:rPr lang="en-US" altLang="zh-CN" sz="2000" baseline="-25000" smtClean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12</a:t>
            </a:r>
            <a:r>
              <a:rPr lang="en-US" altLang="zh-CN" sz="2000" smtClean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/</a:t>
            </a:r>
            <a:r>
              <a:rPr lang="en-US" altLang="zh-CN" sz="2000" smtClean="0">
                <a:solidFill>
                  <a:srgbClr val="E46C0A"/>
                </a:solidFill>
                <a:latin typeface="Symbol" pitchFamily="18" charset="2"/>
                <a:sym typeface="Wingdings" pitchFamily="2" charset="2"/>
              </a:rPr>
              <a:t> D</a:t>
            </a:r>
            <a:r>
              <a:rPr lang="en-US" altLang="zh-CN" sz="2000" smtClean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M</a:t>
            </a:r>
            <a:r>
              <a:rPr lang="en-US" altLang="zh-CN" sz="2000" baseline="30000" smtClean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2</a:t>
            </a:r>
            <a:r>
              <a:rPr lang="en-US" altLang="zh-CN" sz="2000" baseline="-25000" smtClean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23  </a:t>
            </a:r>
            <a:r>
              <a:rPr lang="en-US" altLang="zh-CN" sz="2000" smtClean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~ 3%)</a:t>
            </a:r>
          </a:p>
        </p:txBody>
      </p:sp>
      <p:sp>
        <p:nvSpPr>
          <p:cNvPr id="19460" name="标题 1"/>
          <p:cNvSpPr>
            <a:spLocks noGrp="1"/>
          </p:cNvSpPr>
          <p:nvPr>
            <p:ph type="title"/>
          </p:nvPr>
        </p:nvSpPr>
        <p:spPr>
          <a:xfrm>
            <a:off x="0" y="188913"/>
            <a:ext cx="5313363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JUNO</a:t>
            </a:r>
            <a:endParaRPr lang="zh-CN" altLang="en-US" sz="4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1846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166938"/>
            <a:ext cx="475615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9" name="Rectangle 1"/>
          <p:cNvSpPr>
            <a:spLocks noChangeArrowheads="1"/>
          </p:cNvSpPr>
          <p:nvPr/>
        </p:nvSpPr>
        <p:spPr bwMode="auto">
          <a:xfrm>
            <a:off x="6289675" y="4291013"/>
            <a:ext cx="2030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000066"/>
                </a:solidFill>
                <a:latin typeface="Arial Narrow" pitchFamily="34" charset="0"/>
                <a:ea typeface="黑体" pitchFamily="49" charset="-122"/>
              </a:rPr>
              <a:t>20 kt LS</a:t>
            </a:r>
            <a:r>
              <a:rPr lang="en-US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(A</a:t>
            </a:r>
            <a:r>
              <a:rPr lang="en-US" altLang="zh-CN" sz="2000" baseline="-25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L</a:t>
            </a:r>
            <a:r>
              <a:rPr lang="en-US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&gt; 25 m)</a:t>
            </a:r>
          </a:p>
        </p:txBody>
      </p:sp>
      <p:sp>
        <p:nvSpPr>
          <p:cNvPr id="318470" name="Rectangle 1014"/>
          <p:cNvSpPr>
            <a:spLocks noChangeArrowheads="1"/>
          </p:cNvSpPr>
          <p:nvPr/>
        </p:nvSpPr>
        <p:spPr bwMode="auto">
          <a:xfrm>
            <a:off x="6119813" y="2736850"/>
            <a:ext cx="168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Muon detector </a:t>
            </a:r>
          </a:p>
        </p:txBody>
      </p:sp>
      <p:sp>
        <p:nvSpPr>
          <p:cNvPr id="318471" name="Rectangle 17"/>
          <p:cNvSpPr>
            <a:spLocks noChangeArrowheads="1"/>
          </p:cNvSpPr>
          <p:nvPr/>
        </p:nvSpPr>
        <p:spPr bwMode="auto">
          <a:xfrm>
            <a:off x="6105525" y="3724275"/>
            <a:ext cx="2176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kumimoji="1" lang="en-US" altLang="zh-CN" sz="2000" smtClean="0">
                <a:solidFill>
                  <a:srgbClr val="000066"/>
                </a:solidFill>
                <a:latin typeface="Symbol" pitchFamily="18" charset="2"/>
                <a:ea typeface="华文仿宋" pitchFamily="2" charset="-122"/>
              </a:rPr>
              <a:t>F</a:t>
            </a:r>
            <a:r>
              <a:rPr kumimoji="1" lang="en-US" altLang="zh-CN" sz="2000" smtClean="0">
                <a:solidFill>
                  <a:srgbClr val="000066"/>
                </a:solidFill>
                <a:ea typeface="华文仿宋" pitchFamily="2" charset="-122"/>
              </a:rPr>
              <a:t>35m </a:t>
            </a:r>
            <a:r>
              <a:rPr lang="en-US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Acrylic tank</a:t>
            </a:r>
          </a:p>
        </p:txBody>
      </p:sp>
      <p:sp>
        <p:nvSpPr>
          <p:cNvPr id="318472" name="Text Box 6"/>
          <p:cNvSpPr txBox="1">
            <a:spLocks noChangeArrowheads="1"/>
          </p:cNvSpPr>
          <p:nvPr/>
        </p:nvSpPr>
        <p:spPr bwMode="auto">
          <a:xfrm>
            <a:off x="6105525" y="5365750"/>
            <a:ext cx="1952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de-DE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~18000</a:t>
            </a:r>
            <a:r>
              <a:rPr lang="zh-CN" altLang="en-US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 </a:t>
            </a:r>
            <a:r>
              <a:rPr lang="de-DE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 20</a:t>
            </a:r>
            <a:r>
              <a:rPr lang="en-US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”</a:t>
            </a:r>
            <a:r>
              <a:rPr lang="de-DE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 PMTs</a:t>
            </a:r>
          </a:p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de-DE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  <a:sym typeface="Symbol" pitchFamily="18" charset="2"/>
              </a:rPr>
              <a:t>coverage: </a:t>
            </a:r>
            <a:r>
              <a:rPr lang="en-US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  <a:sym typeface="Symbol" pitchFamily="18" charset="2"/>
              </a:rPr>
              <a:t>~</a:t>
            </a:r>
            <a:r>
              <a:rPr lang="de-DE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  <a:sym typeface="Symbol" pitchFamily="18" charset="2"/>
              </a:rPr>
              <a:t>75%</a:t>
            </a:r>
            <a:endParaRPr lang="de-DE" altLang="zh-CN" sz="2000" smtClean="0">
              <a:solidFill>
                <a:srgbClr val="000066"/>
              </a:solidFill>
              <a:latin typeface="Arial Narrow" pitchFamily="34" charset="0"/>
              <a:ea typeface="华文仿宋" pitchFamily="2" charset="-122"/>
            </a:endParaRPr>
          </a:p>
        </p:txBody>
      </p:sp>
      <p:sp>
        <p:nvSpPr>
          <p:cNvPr id="318473" name="Rectangle 17"/>
          <p:cNvSpPr>
            <a:spLocks noChangeArrowheads="1"/>
          </p:cNvSpPr>
          <p:nvPr/>
        </p:nvSpPr>
        <p:spPr bwMode="auto">
          <a:xfrm>
            <a:off x="6105525" y="3176588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Stainless Steel Structure</a:t>
            </a:r>
          </a:p>
        </p:txBody>
      </p:sp>
      <p:sp>
        <p:nvSpPr>
          <p:cNvPr id="318474" name="Rectangle 17"/>
          <p:cNvSpPr>
            <a:spLocks noChangeArrowheads="1"/>
          </p:cNvSpPr>
          <p:nvPr/>
        </p:nvSpPr>
        <p:spPr bwMode="auto">
          <a:xfrm>
            <a:off x="6105525" y="4856163"/>
            <a:ext cx="280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40kt pure water(A</a:t>
            </a:r>
            <a:r>
              <a:rPr lang="en-US" altLang="zh-CN" sz="2000" baseline="-25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L</a:t>
            </a:r>
            <a:r>
              <a:rPr lang="en-US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&gt; 50 m)</a:t>
            </a:r>
          </a:p>
        </p:txBody>
      </p:sp>
      <p:sp>
        <p:nvSpPr>
          <p:cNvPr id="318475" name="矩形 3"/>
          <p:cNvSpPr>
            <a:spLocks noChangeArrowheads="1"/>
          </p:cNvSpPr>
          <p:nvPr/>
        </p:nvSpPr>
        <p:spPr bwMode="auto">
          <a:xfrm>
            <a:off x="6105525" y="6221413"/>
            <a:ext cx="2397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de-DE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 </a:t>
            </a:r>
            <a:r>
              <a:rPr lang="en-US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2000 </a:t>
            </a:r>
            <a:r>
              <a:rPr lang="zh-CN" altLang="en-US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 </a:t>
            </a:r>
            <a:r>
              <a:rPr lang="de-DE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20</a:t>
            </a:r>
            <a:r>
              <a:rPr lang="en-US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” </a:t>
            </a:r>
            <a:r>
              <a:rPr lang="de-DE" altLang="zh-CN" sz="2000" smtClean="0">
                <a:solidFill>
                  <a:srgbClr val="000066"/>
                </a:solidFill>
                <a:latin typeface="Arial Narrow" pitchFamily="34" charset="0"/>
                <a:ea typeface="华文仿宋" pitchFamily="2" charset="-122"/>
              </a:rPr>
              <a:t>VETO PMTs</a:t>
            </a:r>
          </a:p>
        </p:txBody>
      </p:sp>
      <p:cxnSp>
        <p:nvCxnSpPr>
          <p:cNvPr id="35" name="直接连接符 86"/>
          <p:cNvCxnSpPr/>
          <p:nvPr/>
        </p:nvCxnSpPr>
        <p:spPr>
          <a:xfrm>
            <a:off x="3924300" y="3176588"/>
            <a:ext cx="2166938" cy="201612"/>
          </a:xfrm>
          <a:prstGeom prst="bentConnector3">
            <a:avLst>
              <a:gd name="adj1" fmla="val 75305"/>
            </a:avLst>
          </a:prstGeom>
          <a:ln w="6350">
            <a:solidFill>
              <a:schemeClr val="tx1"/>
            </a:solidFill>
            <a:headEnd type="oval"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86"/>
          <p:cNvCxnSpPr/>
          <p:nvPr/>
        </p:nvCxnSpPr>
        <p:spPr>
          <a:xfrm>
            <a:off x="3952875" y="3733800"/>
            <a:ext cx="2166938" cy="19050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oval"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86"/>
          <p:cNvCxnSpPr/>
          <p:nvPr/>
        </p:nvCxnSpPr>
        <p:spPr>
          <a:xfrm>
            <a:off x="4506913" y="4822825"/>
            <a:ext cx="1612900" cy="233363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oval"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86"/>
          <p:cNvCxnSpPr/>
          <p:nvPr/>
        </p:nvCxnSpPr>
        <p:spPr>
          <a:xfrm>
            <a:off x="4192588" y="5262563"/>
            <a:ext cx="1898650" cy="45720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oval"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86"/>
          <p:cNvCxnSpPr>
            <a:endCxn id="318475" idx="1"/>
          </p:cNvCxnSpPr>
          <p:nvPr/>
        </p:nvCxnSpPr>
        <p:spPr>
          <a:xfrm>
            <a:off x="4457700" y="6021388"/>
            <a:ext cx="1647825" cy="40005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oval"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8"/>
          <p:cNvCxnSpPr/>
          <p:nvPr/>
        </p:nvCxnSpPr>
        <p:spPr>
          <a:xfrm>
            <a:off x="4178300" y="2298700"/>
            <a:ext cx="1912938" cy="663575"/>
          </a:xfrm>
          <a:prstGeom prst="bentConnector3">
            <a:avLst>
              <a:gd name="adj1" fmla="val 69917"/>
            </a:avLst>
          </a:prstGeom>
          <a:ln w="6350">
            <a:solidFill>
              <a:schemeClr val="tx1"/>
            </a:solidFill>
            <a:headEnd type="oval"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86"/>
          <p:cNvCxnSpPr/>
          <p:nvPr/>
        </p:nvCxnSpPr>
        <p:spPr>
          <a:xfrm>
            <a:off x="2776538" y="4284663"/>
            <a:ext cx="3449637" cy="19050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oval"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483" name="矩形 7"/>
          <p:cNvSpPr>
            <a:spLocks noChangeArrowheads="1"/>
          </p:cNvSpPr>
          <p:nvPr/>
        </p:nvSpPr>
        <p:spPr bwMode="auto">
          <a:xfrm>
            <a:off x="5651500" y="0"/>
            <a:ext cx="3478213" cy="2736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b"/>
          <a:lstStyle>
            <a:lvl1pPr marL="357188" indent="-185738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C00000"/>
                </a:solidFill>
                <a:ea typeface="楷体" pitchFamily="49" charset="-122"/>
              </a:rPr>
              <a:t>Mass hierarchy</a:t>
            </a:r>
            <a:endParaRPr lang="zh-CN" altLang="en-US" dirty="0" smtClean="0">
              <a:solidFill>
                <a:srgbClr val="C00000"/>
              </a:solidFill>
              <a:ea typeface="楷体" pitchFamily="49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rgbClr val="000000"/>
                </a:solidFill>
                <a:ea typeface="楷体" pitchFamily="49" charset="-122"/>
              </a:rPr>
              <a:t>Precision measurement of mixing parameters</a:t>
            </a:r>
            <a:endParaRPr lang="zh-CN" altLang="en-US" b="0" dirty="0" smtClean="0">
              <a:solidFill>
                <a:srgbClr val="000000"/>
              </a:solidFill>
              <a:ea typeface="楷体" pitchFamily="49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rgbClr val="000000"/>
                </a:solidFill>
                <a:ea typeface="楷体" pitchFamily="49" charset="-122"/>
              </a:rPr>
              <a:t>Supernova neutrinos</a:t>
            </a:r>
            <a:endParaRPr lang="zh-CN" altLang="en-US" b="0" dirty="0" smtClean="0">
              <a:solidFill>
                <a:srgbClr val="000000"/>
              </a:solidFill>
              <a:ea typeface="楷体" pitchFamily="49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en-US" altLang="zh-CN" dirty="0" err="1" smtClean="0">
                <a:solidFill>
                  <a:srgbClr val="FF0000"/>
                </a:solidFill>
                <a:ea typeface="楷体" pitchFamily="49" charset="-122"/>
              </a:rPr>
              <a:t>Geoneutrinos</a:t>
            </a:r>
            <a:endParaRPr lang="zh-CN" altLang="en-US" dirty="0" smtClean="0">
              <a:solidFill>
                <a:srgbClr val="FF0000"/>
              </a:solidFill>
              <a:ea typeface="楷体" pitchFamily="49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rgbClr val="000000"/>
                </a:solidFill>
                <a:ea typeface="楷体" pitchFamily="49" charset="-122"/>
              </a:rPr>
              <a:t>Sterile neutrinos</a:t>
            </a:r>
            <a:r>
              <a:rPr lang="zh-CN" altLang="en-US" b="0" dirty="0" smtClean="0">
                <a:solidFill>
                  <a:srgbClr val="000000"/>
                </a:solidFill>
                <a:ea typeface="楷体" pitchFamily="49" charset="-122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rgbClr val="000000"/>
                </a:solidFill>
                <a:ea typeface="楷体" pitchFamily="49" charset="-122"/>
              </a:rPr>
              <a:t>……</a:t>
            </a:r>
            <a:endParaRPr lang="zh-CN" altLang="en-US" b="0" dirty="0" smtClean="0">
              <a:solidFill>
                <a:srgbClr val="000000"/>
              </a:solidFill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947833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标题 1"/>
          <p:cNvSpPr>
            <a:spLocks noGrp="1"/>
          </p:cNvSpPr>
          <p:nvPr>
            <p:ph type="title"/>
          </p:nvPr>
        </p:nvSpPr>
        <p:spPr>
          <a:xfrm>
            <a:off x="889000" y="111124"/>
            <a:ext cx="7499350" cy="987495"/>
          </a:xfrm>
        </p:spPr>
        <p:txBody>
          <a:bodyPr/>
          <a:lstStyle/>
          <a:p>
            <a:r>
              <a:rPr lang="en-US" altLang="zh-CN" sz="4400" dirty="0" smtClean="0"/>
              <a:t>Race for the Mass Hierarchy</a:t>
            </a:r>
            <a:endParaRPr lang="zh-CN" altLang="en-US" sz="44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4725144"/>
            <a:ext cx="8607425" cy="1943944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zh-CN" dirty="0" smtClean="0"/>
              <a:t> </a:t>
            </a:r>
            <a:r>
              <a:rPr lang="en-US" altLang="zh-CN" sz="2400" dirty="0" smtClean="0">
                <a:solidFill>
                  <a:srgbClr val="C00000"/>
                </a:solidFill>
                <a:ea typeface="黑体" pitchFamily="49" charset="-122"/>
                <a:cs typeface="Times New Roman" panose="02020603050405020304" pitchFamily="18" charset="0"/>
              </a:rPr>
              <a:t>JUNO is competitive for measuring </a:t>
            </a:r>
            <a:r>
              <a:rPr lang="en-US" altLang="zh-CN" sz="2400" dirty="0">
                <a:solidFill>
                  <a:srgbClr val="C00000"/>
                </a:solidFill>
                <a:ea typeface="黑体" pitchFamily="49" charset="-122"/>
                <a:cs typeface="Times New Roman" panose="02020603050405020304" pitchFamily="18" charset="0"/>
              </a:rPr>
              <a:t>MH using reactor </a:t>
            </a:r>
            <a:r>
              <a:rPr lang="en-US" altLang="zh-CN" sz="2400" dirty="0" smtClean="0">
                <a:solidFill>
                  <a:srgbClr val="C00000"/>
                </a:solidFill>
                <a:ea typeface="黑体" pitchFamily="49" charset="-122"/>
                <a:cs typeface="Times New Roman" panose="02020603050405020304" pitchFamily="18" charset="0"/>
              </a:rPr>
              <a:t>neutrinos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CN" sz="2000" dirty="0" smtClean="0">
                <a:ea typeface="黑体" pitchFamily="49" charset="-122"/>
                <a:cs typeface="Times New Roman" panose="02020603050405020304" pitchFamily="18" charset="0"/>
              </a:rPr>
              <a:t>Independent </a:t>
            </a:r>
            <a:r>
              <a:rPr lang="en-US" altLang="zh-CN" sz="2000" dirty="0">
                <a:ea typeface="黑体" pitchFamily="49" charset="-122"/>
                <a:cs typeface="Times New Roman" panose="02020603050405020304" pitchFamily="18" charset="0"/>
              </a:rPr>
              <a:t>of the yet-unknown CP </a:t>
            </a:r>
            <a:r>
              <a:rPr lang="en-US" altLang="zh-CN" sz="2000" dirty="0" smtClean="0">
                <a:ea typeface="黑体" pitchFamily="49" charset="-122"/>
                <a:cs typeface="Times New Roman" panose="02020603050405020304" pitchFamily="18" charset="0"/>
              </a:rPr>
              <a:t>phase, matter effects and </a:t>
            </a:r>
            <a:r>
              <a:rPr lang="en-US" altLang="zh-CN" sz="2000" dirty="0">
                <a:ea typeface="宋体" pitchFamily="2" charset="-122"/>
                <a:sym typeface="Symbol" pitchFamily="18" charset="2"/>
              </a:rPr>
              <a:t></a:t>
            </a:r>
            <a:r>
              <a:rPr lang="en-US" altLang="zh-CN" sz="2000" baseline="-25000" dirty="0" smtClean="0">
                <a:ea typeface="宋体" pitchFamily="2" charset="-122"/>
                <a:sym typeface="Symbol" pitchFamily="18" charset="2"/>
              </a:rPr>
              <a:t>23</a:t>
            </a:r>
            <a:endParaRPr lang="en-US" altLang="zh-CN" sz="2000" dirty="0" smtClean="0">
              <a:ea typeface="黑体" pitchFamily="49" charset="-122"/>
              <a:cs typeface="Times New Roman" panose="02020603050405020304" pitchFamily="18" charset="0"/>
            </a:endParaRPr>
          </a:p>
          <a:p>
            <a:pPr marL="0" indent="-400050" algn="just">
              <a:spcBef>
                <a:spcPts val="0"/>
              </a:spcBef>
              <a:defRPr/>
            </a:pPr>
            <a:r>
              <a:rPr lang="en-US" altLang="zh-CN" sz="2400" dirty="0" smtClean="0">
                <a:solidFill>
                  <a:srgbClr val="C00000"/>
                </a:solidFill>
                <a:ea typeface="黑体" pitchFamily="49" charset="-122"/>
                <a:cs typeface="Times New Roman" panose="02020603050405020304" pitchFamily="18" charset="0"/>
              </a:rPr>
              <a:t>Many other science goals: </a:t>
            </a:r>
          </a:p>
          <a:p>
            <a:pPr marL="800100" lvl="2" indent="-4000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dirty="0" smtClean="0">
                <a:ea typeface="黑体" pitchFamily="49" charset="-122"/>
                <a:cs typeface="Times New Roman" panose="02020603050405020304" pitchFamily="18" charset="0"/>
              </a:rPr>
              <a:t>Precision measurement of  </a:t>
            </a:r>
            <a:r>
              <a:rPr lang="en-US" altLang="zh-CN" dirty="0"/>
              <a:t>Δm</a:t>
            </a:r>
            <a:r>
              <a:rPr lang="en-US" altLang="zh-CN" baseline="-25000" dirty="0"/>
              <a:t>31</a:t>
            </a:r>
            <a:r>
              <a:rPr lang="en-US" altLang="zh-CN" baseline="30000" dirty="0"/>
              <a:t>2</a:t>
            </a:r>
            <a:r>
              <a:rPr lang="en-US" altLang="zh-CN" dirty="0"/>
              <a:t>, θ</a:t>
            </a:r>
            <a:r>
              <a:rPr lang="en-US" altLang="zh-CN" baseline="-25000" dirty="0"/>
              <a:t>12</a:t>
            </a:r>
            <a:r>
              <a:rPr lang="en-US" altLang="zh-CN" dirty="0"/>
              <a:t>, </a:t>
            </a:r>
            <a:r>
              <a:rPr lang="en-US" altLang="zh-CN" dirty="0" smtClean="0"/>
              <a:t>Δm</a:t>
            </a:r>
            <a:r>
              <a:rPr lang="en-US" altLang="zh-CN" baseline="-25000" dirty="0" smtClean="0"/>
              <a:t>21</a:t>
            </a:r>
            <a:r>
              <a:rPr lang="en-US" altLang="zh-CN" baseline="30000" dirty="0" smtClean="0"/>
              <a:t>2</a:t>
            </a:r>
            <a:endParaRPr lang="en-US" altLang="zh-CN" dirty="0"/>
          </a:p>
          <a:p>
            <a:pPr marL="800100" lvl="2" indent="-4000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dirty="0" smtClean="0">
                <a:ea typeface="黑体" pitchFamily="49" charset="-122"/>
                <a:cs typeface="Times New Roman" panose="02020603050405020304" pitchFamily="18" charset="0"/>
              </a:rPr>
              <a:t>Geo-</a:t>
            </a:r>
            <a:r>
              <a:rPr lang="en-US" altLang="zh-CN" dirty="0">
                <a:ea typeface="黑体" pitchFamily="49" charset="-122"/>
                <a:cs typeface="Times New Roman" panose="02020603050405020304" pitchFamily="18" charset="0"/>
              </a:rPr>
              <a:t>, solar, supernova, …, </a:t>
            </a:r>
            <a:r>
              <a:rPr lang="en-US" altLang="zh-CN" dirty="0" smtClean="0">
                <a:ea typeface="黑体" pitchFamily="49" charset="-122"/>
                <a:cs typeface="Times New Roman" panose="02020603050405020304" pitchFamily="18" charset="0"/>
              </a:rPr>
              <a:t>neutrinos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716F7-0B74-4706-80A6-3CFA14C8D36A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pic>
        <p:nvPicPr>
          <p:cNvPr id="161797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298645"/>
            <a:ext cx="84978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8" name="文本框 2"/>
          <p:cNvSpPr txBox="1">
            <a:spLocks noChangeArrowheads="1"/>
          </p:cNvSpPr>
          <p:nvPr/>
        </p:nvSpPr>
        <p:spPr bwMode="auto">
          <a:xfrm>
            <a:off x="2987675" y="3475108"/>
            <a:ext cx="2447925" cy="830262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600" b="1" smtClean="0">
                <a:solidFill>
                  <a:srgbClr val="0000FF"/>
                </a:solidFill>
                <a:ea typeface="宋体" pitchFamily="2" charset="-122"/>
              </a:rPr>
              <a:t>NOvA, LBNE:  </a:t>
            </a:r>
            <a:r>
              <a:rPr lang="en-US" altLang="zh-CN" sz="1600" b="1" smtClean="0">
                <a:solidFill>
                  <a:srgbClr val="0000FF"/>
                </a:solidFill>
                <a:ea typeface="宋体" pitchFamily="2" charset="-122"/>
                <a:sym typeface="Symbol" pitchFamily="18" charset="2"/>
              </a:rPr>
              <a:t>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600" b="1" smtClean="0">
                <a:solidFill>
                  <a:srgbClr val="0000FF"/>
                </a:solidFill>
                <a:ea typeface="宋体" pitchFamily="2" charset="-122"/>
                <a:sym typeface="Symbol" pitchFamily="18" charset="2"/>
              </a:rPr>
              <a:t>PINGU, INO:  </a:t>
            </a:r>
            <a:r>
              <a:rPr lang="en-US" altLang="zh-CN" sz="1600" b="1" baseline="-25000" smtClean="0">
                <a:solidFill>
                  <a:srgbClr val="0000FF"/>
                </a:solidFill>
                <a:ea typeface="宋体" pitchFamily="2" charset="-122"/>
                <a:sym typeface="Symbol" pitchFamily="18" charset="2"/>
              </a:rPr>
              <a:t>23</a:t>
            </a:r>
            <a:r>
              <a:rPr lang="en-US" altLang="zh-CN" sz="1600" b="1" smtClean="0">
                <a:solidFill>
                  <a:srgbClr val="0000FF"/>
                </a:solidFill>
                <a:ea typeface="宋体" pitchFamily="2" charset="-122"/>
                <a:sym typeface="Symbol" pitchFamily="18" charset="2"/>
              </a:rPr>
              <a:t>=40-50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600" b="1" smtClean="0">
                <a:solidFill>
                  <a:srgbClr val="0000FF"/>
                </a:solidFill>
                <a:ea typeface="宋体" pitchFamily="2" charset="-122"/>
                <a:sym typeface="Symbol" pitchFamily="18" charset="2"/>
              </a:rPr>
              <a:t>JUNO:  3%-3.5%</a:t>
            </a:r>
            <a:endParaRPr lang="zh-CN" altLang="en-US" sz="1600" b="1" smtClean="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161799" name="文本框 4"/>
          <p:cNvSpPr txBox="1">
            <a:spLocks noChangeArrowheads="1"/>
          </p:cNvSpPr>
          <p:nvPr/>
        </p:nvSpPr>
        <p:spPr bwMode="auto">
          <a:xfrm>
            <a:off x="4857750" y="1098620"/>
            <a:ext cx="3602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4CD"/>
                </a:solidFill>
                <a:latin typeface="Calibri" pitchFamily="34" charset="0"/>
                <a:ea typeface="楷体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600" smtClean="0">
                <a:solidFill>
                  <a:srgbClr val="0000FF"/>
                </a:solidFill>
                <a:ea typeface="宋体" pitchFamily="2" charset="-122"/>
              </a:rPr>
              <a:t>M. Blennow et al., JHEP 1403 (2014) 028</a:t>
            </a:r>
            <a:endParaRPr lang="zh-CN" altLang="en-US" sz="1600" smtClean="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166A0B-7431-49FB-B1E0-5F800D90FB6F}" type="datetime1">
              <a:rPr lang="zh-CN" altLang="en-US" smtClean="0"/>
              <a:pPr>
                <a:defRPr/>
              </a:pPr>
              <a:t>2017-7-22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9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30" name="Picture 2" descr="LBNF_Graphic_0217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8575"/>
            <a:ext cx="9140826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89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154363"/>
            <a:ext cx="3540125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893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54363"/>
            <a:ext cx="3559175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8933" name="标题 1"/>
          <p:cNvSpPr txBox="1">
            <a:spLocks/>
          </p:cNvSpPr>
          <p:nvPr/>
        </p:nvSpPr>
        <p:spPr bwMode="auto">
          <a:xfrm>
            <a:off x="457200" y="115888"/>
            <a:ext cx="8229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400" smtClean="0">
                <a:solidFill>
                  <a:srgbClr val="FF0000"/>
                </a:solidFill>
              </a:rPr>
              <a:t>LBNF/DUNE</a:t>
            </a:r>
            <a:endParaRPr lang="zh-CN" altLang="en-US" sz="4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602" name="Group 47"/>
          <p:cNvGrpSpPr>
            <a:grpSpLocks/>
          </p:cNvGrpSpPr>
          <p:nvPr/>
        </p:nvGrpSpPr>
        <p:grpSpPr bwMode="auto">
          <a:xfrm>
            <a:off x="323850" y="1052513"/>
            <a:ext cx="8496300" cy="5400675"/>
            <a:chOff x="204" y="663"/>
            <a:chExt cx="5352" cy="3402"/>
          </a:xfrm>
        </p:grpSpPr>
        <p:grpSp>
          <p:nvGrpSpPr>
            <p:cNvPr id="281617" name="Group 37"/>
            <p:cNvGrpSpPr>
              <a:grpSpLocks/>
            </p:cNvGrpSpPr>
            <p:nvPr/>
          </p:nvGrpSpPr>
          <p:grpSpPr bwMode="auto">
            <a:xfrm>
              <a:off x="204" y="663"/>
              <a:ext cx="1089" cy="1089"/>
              <a:chOff x="113" y="663"/>
              <a:chExt cx="1089" cy="1089"/>
            </a:xfrm>
          </p:grpSpPr>
          <p:pic>
            <p:nvPicPr>
              <p:cNvPr id="281639" name="Picture 4" descr="sn87a-icon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663"/>
                <a:ext cx="1089" cy="1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1640" name="Text Box 5"/>
              <p:cNvSpPr txBox="1">
                <a:spLocks noChangeArrowheads="1"/>
              </p:cNvSpPr>
              <p:nvPr/>
            </p:nvSpPr>
            <p:spPr bwMode="auto">
              <a:xfrm>
                <a:off x="113" y="1503"/>
                <a:ext cx="86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9900"/>
                  </a:buClr>
                  <a:buSzPct val="75000"/>
                  <a:buFont typeface="Wingdings" pitchFamily="2" charset="2"/>
                  <a:buChar char="u"/>
                  <a:defRPr sz="2400" b="1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3399"/>
                  </a:buClr>
                  <a:buFont typeface="Wingdings" pitchFamily="2" charset="2"/>
                  <a:buChar char="ð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Symbol" pitchFamily="18" charset="2"/>
                  <a:buNone/>
                </a:pPr>
                <a:r>
                  <a:rPr kumimoji="1" lang="en-US" altLang="zh-CN" sz="1800" smtClean="0">
                    <a:solidFill>
                      <a:srgbClr val="FFFF00"/>
                    </a:solidFill>
                    <a:ea typeface="隶书" pitchFamily="49" charset="-122"/>
                  </a:rPr>
                  <a:t>Supernova</a:t>
                </a:r>
                <a:endParaRPr kumimoji="1" lang="zh-CN" altLang="en-US" sz="1800" smtClean="0">
                  <a:solidFill>
                    <a:srgbClr val="FFFF00"/>
                  </a:solidFill>
                  <a:ea typeface="隶书" pitchFamily="49" charset="-122"/>
                </a:endParaRPr>
              </a:p>
            </p:txBody>
          </p:sp>
        </p:grpSp>
        <p:grpSp>
          <p:nvGrpSpPr>
            <p:cNvPr id="281618" name="Group 40"/>
            <p:cNvGrpSpPr>
              <a:grpSpLocks/>
            </p:cNvGrpSpPr>
            <p:nvPr/>
          </p:nvGrpSpPr>
          <p:grpSpPr bwMode="auto">
            <a:xfrm>
              <a:off x="1882" y="3067"/>
              <a:ext cx="998" cy="998"/>
              <a:chOff x="1973" y="3067"/>
              <a:chExt cx="998" cy="998"/>
            </a:xfrm>
          </p:grpSpPr>
          <p:pic>
            <p:nvPicPr>
              <p:cNvPr id="281637" name="Picture 7" descr="SOLEIL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3" y="3067"/>
                <a:ext cx="998" cy="9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1638" name="Text Box 8"/>
              <p:cNvSpPr txBox="1">
                <a:spLocks noChangeArrowheads="1"/>
              </p:cNvSpPr>
              <p:nvPr/>
            </p:nvSpPr>
            <p:spPr bwMode="auto">
              <a:xfrm>
                <a:off x="1973" y="3830"/>
                <a:ext cx="36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9900"/>
                  </a:buClr>
                  <a:buSzPct val="75000"/>
                  <a:buFont typeface="Wingdings" pitchFamily="2" charset="2"/>
                  <a:buChar char="u"/>
                  <a:defRPr sz="2400" b="1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3399"/>
                  </a:buClr>
                  <a:buFont typeface="Wingdings" pitchFamily="2" charset="2"/>
                  <a:buChar char="ð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Symbol" pitchFamily="18" charset="2"/>
                  <a:buNone/>
                </a:pPr>
                <a:r>
                  <a:rPr kumimoji="1" lang="en-US" altLang="zh-CN" sz="1800" smtClean="0">
                    <a:solidFill>
                      <a:srgbClr val="FFFF00"/>
                    </a:solidFill>
                    <a:ea typeface="隶书" pitchFamily="49" charset="-122"/>
                  </a:rPr>
                  <a:t>Sun</a:t>
                </a:r>
                <a:endParaRPr kumimoji="1" lang="zh-CN" altLang="en-US" sz="1800" smtClean="0">
                  <a:solidFill>
                    <a:srgbClr val="FFFF00"/>
                  </a:solidFill>
                  <a:ea typeface="隶书" pitchFamily="49" charset="-122"/>
                </a:endParaRPr>
              </a:p>
            </p:txBody>
          </p:sp>
        </p:grpSp>
        <p:grpSp>
          <p:nvGrpSpPr>
            <p:cNvPr id="281619" name="Group 42"/>
            <p:cNvGrpSpPr>
              <a:grpSpLocks/>
            </p:cNvGrpSpPr>
            <p:nvPr/>
          </p:nvGrpSpPr>
          <p:grpSpPr bwMode="auto">
            <a:xfrm>
              <a:off x="4422" y="3067"/>
              <a:ext cx="952" cy="998"/>
              <a:chOff x="4558" y="3067"/>
              <a:chExt cx="952" cy="998"/>
            </a:xfrm>
          </p:grpSpPr>
          <p:pic>
            <p:nvPicPr>
              <p:cNvPr id="281635" name="Picture 10" descr="earth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8" y="3067"/>
                <a:ext cx="952" cy="9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1636" name="Text Box 11"/>
              <p:cNvSpPr txBox="1">
                <a:spLocks noChangeArrowheads="1"/>
              </p:cNvSpPr>
              <p:nvPr/>
            </p:nvSpPr>
            <p:spPr bwMode="auto">
              <a:xfrm>
                <a:off x="4570" y="3828"/>
                <a:ext cx="5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9900"/>
                  </a:buClr>
                  <a:buSzPct val="75000"/>
                  <a:buFont typeface="Wingdings" pitchFamily="2" charset="2"/>
                  <a:buChar char="u"/>
                  <a:defRPr sz="2400" b="1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3399"/>
                  </a:buClr>
                  <a:buFont typeface="Wingdings" pitchFamily="2" charset="2"/>
                  <a:buChar char="ð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Symbol" pitchFamily="18" charset="2"/>
                  <a:buNone/>
                </a:pPr>
                <a:r>
                  <a:rPr kumimoji="1" lang="en-US" altLang="zh-CN" sz="1800" smtClean="0">
                    <a:solidFill>
                      <a:srgbClr val="FFFF00"/>
                    </a:solidFill>
                    <a:ea typeface="隶书" pitchFamily="49" charset="-122"/>
                  </a:rPr>
                  <a:t>Earth </a:t>
                </a:r>
                <a:endParaRPr kumimoji="1" lang="zh-CN" altLang="en-US" sz="1800" smtClean="0">
                  <a:solidFill>
                    <a:srgbClr val="FFFF00"/>
                  </a:solidFill>
                  <a:ea typeface="隶书" pitchFamily="49" charset="-122"/>
                </a:endParaRPr>
              </a:p>
            </p:txBody>
          </p:sp>
        </p:grpSp>
        <p:grpSp>
          <p:nvGrpSpPr>
            <p:cNvPr id="281620" name="Group 41"/>
            <p:cNvGrpSpPr>
              <a:grpSpLocks/>
            </p:cNvGrpSpPr>
            <p:nvPr/>
          </p:nvGrpSpPr>
          <p:grpSpPr bwMode="auto">
            <a:xfrm>
              <a:off x="3198" y="3067"/>
              <a:ext cx="998" cy="998"/>
              <a:chOff x="3243" y="3067"/>
              <a:chExt cx="998" cy="998"/>
            </a:xfrm>
          </p:grpSpPr>
          <p:pic>
            <p:nvPicPr>
              <p:cNvPr id="281633" name="Picture 13" descr="kernkraftwerkicon"/>
              <p:cNvPicPr preferRelativeResize="0"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3" y="3067"/>
                <a:ext cx="998" cy="998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81634" name="Text Box 14"/>
              <p:cNvSpPr txBox="1">
                <a:spLocks noChangeArrowheads="1"/>
              </p:cNvSpPr>
              <p:nvPr/>
            </p:nvSpPr>
            <p:spPr bwMode="auto">
              <a:xfrm>
                <a:off x="3243" y="3828"/>
                <a:ext cx="64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9900"/>
                  </a:buClr>
                  <a:buSzPct val="75000"/>
                  <a:buFont typeface="Wingdings" pitchFamily="2" charset="2"/>
                  <a:buChar char="u"/>
                  <a:defRPr sz="2400" b="1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3399"/>
                  </a:buClr>
                  <a:buFont typeface="Wingdings" pitchFamily="2" charset="2"/>
                  <a:buChar char="ð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Symbol" pitchFamily="18" charset="2"/>
                  <a:buNone/>
                </a:pPr>
                <a:r>
                  <a:rPr kumimoji="1" lang="en-US" altLang="zh-CN" sz="1800" smtClean="0">
                    <a:solidFill>
                      <a:srgbClr val="FFFF00"/>
                    </a:solidFill>
                    <a:ea typeface="隶书" pitchFamily="49" charset="-122"/>
                  </a:rPr>
                  <a:t>reactor</a:t>
                </a:r>
                <a:endParaRPr kumimoji="1" lang="zh-CN" altLang="en-US" sz="1800" smtClean="0">
                  <a:solidFill>
                    <a:srgbClr val="FFFF00"/>
                  </a:solidFill>
                  <a:ea typeface="隶书" pitchFamily="49" charset="-122"/>
                </a:endParaRPr>
              </a:p>
            </p:txBody>
          </p:sp>
        </p:grpSp>
        <p:grpSp>
          <p:nvGrpSpPr>
            <p:cNvPr id="281621" name="Group 38"/>
            <p:cNvGrpSpPr>
              <a:grpSpLocks/>
            </p:cNvGrpSpPr>
            <p:nvPr/>
          </p:nvGrpSpPr>
          <p:grpSpPr bwMode="auto">
            <a:xfrm>
              <a:off x="204" y="1797"/>
              <a:ext cx="1089" cy="1179"/>
              <a:chOff x="113" y="1797"/>
              <a:chExt cx="1089" cy="1179"/>
            </a:xfrm>
          </p:grpSpPr>
          <p:pic>
            <p:nvPicPr>
              <p:cNvPr id="281631" name="Picture 16" descr="accretion-jet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1797"/>
                <a:ext cx="1089" cy="1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1632" name="Text Box 17"/>
              <p:cNvSpPr txBox="1">
                <a:spLocks noChangeArrowheads="1"/>
              </p:cNvSpPr>
              <p:nvPr/>
            </p:nvSpPr>
            <p:spPr bwMode="auto">
              <a:xfrm>
                <a:off x="113" y="2740"/>
                <a:ext cx="58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9900"/>
                  </a:buClr>
                  <a:buSzPct val="75000"/>
                  <a:buFont typeface="Wingdings" pitchFamily="2" charset="2"/>
                  <a:buChar char="u"/>
                  <a:defRPr sz="2400" b="1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3399"/>
                  </a:buClr>
                  <a:buFont typeface="Wingdings" pitchFamily="2" charset="2"/>
                  <a:buChar char="ð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Symbol" pitchFamily="18" charset="2"/>
                  <a:buNone/>
                </a:pPr>
                <a:r>
                  <a:rPr kumimoji="1" lang="en-US" altLang="zh-CN" sz="1800" smtClean="0">
                    <a:solidFill>
                      <a:srgbClr val="FFFF00"/>
                    </a:solidFill>
                    <a:ea typeface="隶书" pitchFamily="49" charset="-122"/>
                  </a:rPr>
                  <a:t>Galaxy</a:t>
                </a:r>
                <a:endParaRPr kumimoji="1" lang="zh-CN" altLang="en-US" sz="1800" smtClean="0">
                  <a:solidFill>
                    <a:srgbClr val="FFFF00"/>
                  </a:solidFill>
                  <a:ea typeface="隶书" pitchFamily="49" charset="-122"/>
                </a:endParaRPr>
              </a:p>
            </p:txBody>
          </p:sp>
        </p:grpSp>
        <p:grpSp>
          <p:nvGrpSpPr>
            <p:cNvPr id="281622" name="Group 39"/>
            <p:cNvGrpSpPr>
              <a:grpSpLocks/>
            </p:cNvGrpSpPr>
            <p:nvPr/>
          </p:nvGrpSpPr>
          <p:grpSpPr bwMode="auto">
            <a:xfrm>
              <a:off x="431" y="3022"/>
              <a:ext cx="1248" cy="1035"/>
              <a:chOff x="480" y="3024"/>
              <a:chExt cx="1248" cy="1035"/>
            </a:xfrm>
          </p:grpSpPr>
          <p:graphicFrame>
            <p:nvGraphicFramePr>
              <p:cNvPr id="281629" name="Object 2"/>
              <p:cNvGraphicFramePr>
                <a:graphicFrameLocks noChangeAspect="1"/>
              </p:cNvGraphicFramePr>
              <p:nvPr/>
            </p:nvGraphicFramePr>
            <p:xfrm>
              <a:off x="480" y="3024"/>
              <a:ext cx="1248" cy="10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6" name="位图图像" r:id="rId8" imgW="2514286" imgH="2085714" progId="PBrush">
                      <p:embed/>
                    </p:oleObj>
                  </mc:Choice>
                  <mc:Fallback>
                    <p:oleObj name="位图图像" r:id="rId8" imgW="2514286" imgH="2085714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3024"/>
                            <a:ext cx="1248" cy="10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1630" name="Text Box 28"/>
              <p:cNvSpPr txBox="1">
                <a:spLocks noChangeArrowheads="1"/>
              </p:cNvSpPr>
              <p:nvPr/>
            </p:nvSpPr>
            <p:spPr bwMode="auto">
              <a:xfrm>
                <a:off x="480" y="3807"/>
                <a:ext cx="11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9900"/>
                  </a:buClr>
                  <a:buSzPct val="75000"/>
                  <a:buFont typeface="Wingdings" pitchFamily="2" charset="2"/>
                  <a:buChar char="u"/>
                  <a:defRPr sz="2400" b="1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3399"/>
                  </a:buClr>
                  <a:buFont typeface="Wingdings" pitchFamily="2" charset="2"/>
                  <a:buChar char="ð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Symbol" pitchFamily="18" charset="2"/>
                  <a:buNone/>
                </a:pPr>
                <a:r>
                  <a:rPr kumimoji="1" lang="en-US" altLang="zh-CN" sz="1800" smtClean="0">
                    <a:solidFill>
                      <a:srgbClr val="FFFF00"/>
                    </a:solidFill>
                    <a:ea typeface="隶书" pitchFamily="49" charset="-122"/>
                  </a:rPr>
                  <a:t>Big bang</a:t>
                </a:r>
                <a:endParaRPr kumimoji="1" lang="zh-CN" altLang="en-US" sz="1800" smtClean="0">
                  <a:solidFill>
                    <a:srgbClr val="FFFF00"/>
                  </a:solidFill>
                  <a:ea typeface="隶书" pitchFamily="49" charset="-122"/>
                </a:endParaRPr>
              </a:p>
            </p:txBody>
          </p:sp>
        </p:grpSp>
        <p:grpSp>
          <p:nvGrpSpPr>
            <p:cNvPr id="281623" name="Group 43"/>
            <p:cNvGrpSpPr>
              <a:grpSpLocks/>
            </p:cNvGrpSpPr>
            <p:nvPr/>
          </p:nvGrpSpPr>
          <p:grpSpPr bwMode="auto">
            <a:xfrm>
              <a:off x="4558" y="1920"/>
              <a:ext cx="998" cy="1102"/>
              <a:chOff x="4558" y="1920"/>
              <a:chExt cx="998" cy="1102"/>
            </a:xfrm>
          </p:grpSpPr>
          <p:graphicFrame>
            <p:nvGraphicFramePr>
              <p:cNvPr id="281627" name="Object 3"/>
              <p:cNvGraphicFramePr>
                <a:graphicFrameLocks noChangeAspect="1"/>
              </p:cNvGraphicFramePr>
              <p:nvPr/>
            </p:nvGraphicFramePr>
            <p:xfrm>
              <a:off x="4558" y="1920"/>
              <a:ext cx="998" cy="11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7" name="位图图像" r:id="rId10" imgW="1905266" imgH="2200582" progId="PBrush">
                      <p:embed/>
                    </p:oleObj>
                  </mc:Choice>
                  <mc:Fallback>
                    <p:oleObj name="位图图像" r:id="rId10" imgW="1905266" imgH="2200582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58" y="1920"/>
                            <a:ext cx="998" cy="11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1628" name="Text Box 31"/>
              <p:cNvSpPr txBox="1">
                <a:spLocks noChangeArrowheads="1"/>
              </p:cNvSpPr>
              <p:nvPr/>
            </p:nvSpPr>
            <p:spPr bwMode="auto">
              <a:xfrm>
                <a:off x="4581" y="2778"/>
                <a:ext cx="83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9900"/>
                  </a:buClr>
                  <a:buSzPct val="75000"/>
                  <a:buFont typeface="Wingdings" pitchFamily="2" charset="2"/>
                  <a:buChar char="u"/>
                  <a:defRPr sz="2400" b="1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3399"/>
                  </a:buClr>
                  <a:buFont typeface="Wingdings" pitchFamily="2" charset="2"/>
                  <a:buChar char="ð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Symbol" pitchFamily="18" charset="2"/>
                  <a:buNone/>
                </a:pPr>
                <a:r>
                  <a:rPr kumimoji="1" lang="en-US" altLang="zh-CN" sz="1800" smtClean="0">
                    <a:solidFill>
                      <a:srgbClr val="FFFF00"/>
                    </a:solidFill>
                    <a:ea typeface="隶书" pitchFamily="49" charset="-122"/>
                  </a:rPr>
                  <a:t>accelerator</a:t>
                </a:r>
                <a:endParaRPr kumimoji="1" lang="zh-CN" altLang="en-US" sz="1800" smtClean="0">
                  <a:solidFill>
                    <a:srgbClr val="FFFF00"/>
                  </a:solidFill>
                  <a:ea typeface="隶书" pitchFamily="49" charset="-122"/>
                </a:endParaRPr>
              </a:p>
            </p:txBody>
          </p:sp>
        </p:grpSp>
        <p:grpSp>
          <p:nvGrpSpPr>
            <p:cNvPr id="281624" name="Group 44"/>
            <p:cNvGrpSpPr>
              <a:grpSpLocks/>
            </p:cNvGrpSpPr>
            <p:nvPr/>
          </p:nvGrpSpPr>
          <p:grpSpPr bwMode="auto">
            <a:xfrm>
              <a:off x="4560" y="672"/>
              <a:ext cx="987" cy="1200"/>
              <a:chOff x="4560" y="672"/>
              <a:chExt cx="987" cy="1200"/>
            </a:xfrm>
          </p:grpSpPr>
          <p:pic>
            <p:nvPicPr>
              <p:cNvPr id="281625" name="Picture 3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672"/>
                <a:ext cx="987" cy="12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1626" name="Text Box 34"/>
              <p:cNvSpPr txBox="1">
                <a:spLocks noChangeArrowheads="1"/>
              </p:cNvSpPr>
              <p:nvPr/>
            </p:nvSpPr>
            <p:spPr bwMode="auto">
              <a:xfrm>
                <a:off x="4763" y="1606"/>
                <a:ext cx="54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9900"/>
                  </a:buClr>
                  <a:buSzPct val="75000"/>
                  <a:buFont typeface="Wingdings" pitchFamily="2" charset="2"/>
                  <a:buChar char="u"/>
                  <a:defRPr sz="2400" b="1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3399"/>
                  </a:buClr>
                  <a:buFont typeface="Wingdings" pitchFamily="2" charset="2"/>
                  <a:buChar char="ð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Symbol" pitchFamily="18" charset="2"/>
                  <a:buNone/>
                </a:pPr>
                <a:r>
                  <a:rPr kumimoji="1" lang="zh-CN" altLang="en-US" sz="2000" smtClean="0">
                    <a:solidFill>
                      <a:srgbClr val="000000"/>
                    </a:solidFill>
                    <a:ea typeface="隶书" pitchFamily="49" charset="-122"/>
                  </a:rPr>
                  <a:t>人体</a:t>
                </a:r>
              </a:p>
            </p:txBody>
          </p:sp>
        </p:grpSp>
      </p:grpSp>
      <p:grpSp>
        <p:nvGrpSpPr>
          <p:cNvPr id="281603" name="Group 46"/>
          <p:cNvGrpSpPr>
            <a:grpSpLocks/>
          </p:cNvGrpSpPr>
          <p:nvPr/>
        </p:nvGrpSpPr>
        <p:grpSpPr bwMode="auto">
          <a:xfrm>
            <a:off x="1752600" y="152400"/>
            <a:ext cx="5486400" cy="4305300"/>
            <a:chOff x="1104" y="96"/>
            <a:chExt cx="3456" cy="2712"/>
          </a:xfrm>
        </p:grpSpPr>
        <p:sp>
          <p:nvSpPr>
            <p:cNvPr id="281610" name="Rectangle 2"/>
            <p:cNvSpPr>
              <a:spLocks noChangeArrowheads="1"/>
            </p:cNvSpPr>
            <p:nvPr/>
          </p:nvSpPr>
          <p:spPr bwMode="auto">
            <a:xfrm>
              <a:off x="1104" y="96"/>
              <a:ext cx="3456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3399"/>
                </a:buClr>
                <a:buFont typeface="Wingdings" pitchFamily="2" charset="2"/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Aft>
                  <a:spcPct val="0"/>
                </a:spcAft>
                <a:buFont typeface="Wingdings" pitchFamily="2" charset="2"/>
                <a:buNone/>
              </a:pPr>
              <a:r>
                <a:rPr lang="en-US" altLang="zh-CN" sz="4000" smtClean="0">
                  <a:solidFill>
                    <a:srgbClr val="FA2110"/>
                  </a:solidFill>
                  <a:latin typeface="Arial" pitchFamily="34" charset="0"/>
                  <a:ea typeface="隶书" pitchFamily="49" charset="-122"/>
                  <a:cs typeface="Arial" pitchFamily="34" charset="0"/>
                </a:rPr>
                <a:t>Neutrinos Around Us</a:t>
              </a:r>
              <a:endParaRPr lang="zh-CN" altLang="en-US" sz="4000" smtClean="0">
                <a:solidFill>
                  <a:srgbClr val="FA2110"/>
                </a:solidFill>
                <a:latin typeface="Arial" pitchFamily="34" charset="0"/>
                <a:ea typeface="隶书" pitchFamily="49" charset="-122"/>
                <a:cs typeface="Arial" pitchFamily="34" charset="0"/>
              </a:endParaRPr>
            </a:p>
          </p:txBody>
        </p:sp>
        <p:grpSp>
          <p:nvGrpSpPr>
            <p:cNvPr id="281611" name="Group 45"/>
            <p:cNvGrpSpPr>
              <a:grpSpLocks/>
            </p:cNvGrpSpPr>
            <p:nvPr/>
          </p:nvGrpSpPr>
          <p:grpSpPr bwMode="auto">
            <a:xfrm>
              <a:off x="1338" y="835"/>
              <a:ext cx="3175" cy="1973"/>
              <a:chOff x="1338" y="835"/>
              <a:chExt cx="3175" cy="1973"/>
            </a:xfrm>
          </p:grpSpPr>
          <p:sp>
            <p:nvSpPr>
              <p:cNvPr id="281612" name="Text Box 18"/>
              <p:cNvSpPr txBox="1">
                <a:spLocks noChangeArrowheads="1"/>
              </p:cNvSpPr>
              <p:nvPr/>
            </p:nvSpPr>
            <p:spPr bwMode="auto">
              <a:xfrm>
                <a:off x="1383" y="1087"/>
                <a:ext cx="997" cy="252"/>
              </a:xfrm>
              <a:prstGeom prst="rect">
                <a:avLst/>
              </a:prstGeom>
              <a:noFill/>
              <a:ln w="9525" algn="ctr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9900"/>
                  </a:buClr>
                  <a:buSzPct val="75000"/>
                  <a:buFont typeface="Wingdings" pitchFamily="2" charset="2"/>
                  <a:buChar char="u"/>
                  <a:defRPr sz="2400" b="1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3399"/>
                  </a:buClr>
                  <a:buFont typeface="Wingdings" pitchFamily="2" charset="2"/>
                  <a:buChar char="ð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Symbol" pitchFamily="18" charset="2"/>
                  <a:buNone/>
                </a:pPr>
                <a:r>
                  <a:rPr lang="en-US" altLang="zh-CN" sz="2000" smtClean="0">
                    <a:solidFill>
                      <a:srgbClr val="0000FF"/>
                    </a:solidFill>
                    <a:ea typeface="隶书" pitchFamily="49" charset="-122"/>
                  </a:rPr>
                  <a:t>Astrophysics </a:t>
                </a:r>
                <a:endParaRPr lang="zh-CN" altLang="en-US" sz="2000" smtClean="0">
                  <a:solidFill>
                    <a:srgbClr val="0000FF"/>
                  </a:solidFill>
                  <a:ea typeface="隶书" pitchFamily="49" charset="-122"/>
                </a:endParaRPr>
              </a:p>
            </p:txBody>
          </p:sp>
          <p:sp>
            <p:nvSpPr>
              <p:cNvPr id="281613" name="Text Box 19"/>
              <p:cNvSpPr txBox="1">
                <a:spLocks noChangeArrowheads="1"/>
              </p:cNvSpPr>
              <p:nvPr/>
            </p:nvSpPr>
            <p:spPr bwMode="auto">
              <a:xfrm>
                <a:off x="1338" y="1752"/>
                <a:ext cx="907" cy="252"/>
              </a:xfrm>
              <a:prstGeom prst="rect">
                <a:avLst/>
              </a:prstGeom>
              <a:noFill/>
              <a:ln w="9525" algn="ctr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9900"/>
                  </a:buClr>
                  <a:buSzPct val="75000"/>
                  <a:buFont typeface="Wingdings" pitchFamily="2" charset="2"/>
                  <a:buChar char="u"/>
                  <a:defRPr sz="2400" b="1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3399"/>
                  </a:buClr>
                  <a:buFont typeface="Wingdings" pitchFamily="2" charset="2"/>
                  <a:buChar char="ð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Symbol" pitchFamily="18" charset="2"/>
                  <a:buNone/>
                </a:pPr>
                <a:r>
                  <a:rPr kumimoji="1" lang="en-US" altLang="zh-CN" sz="2000" smtClean="0">
                    <a:solidFill>
                      <a:srgbClr val="0000FF"/>
                    </a:solidFill>
                    <a:ea typeface="隶书" pitchFamily="49" charset="-122"/>
                  </a:rPr>
                  <a:t>Cosmology</a:t>
                </a:r>
                <a:endParaRPr kumimoji="1" lang="zh-CN" altLang="en-US" sz="2000" smtClean="0">
                  <a:solidFill>
                    <a:srgbClr val="0000FF"/>
                  </a:solidFill>
                  <a:ea typeface="隶书" pitchFamily="49" charset="-122"/>
                </a:endParaRPr>
              </a:p>
            </p:txBody>
          </p:sp>
          <p:sp>
            <p:nvSpPr>
              <p:cNvPr id="252948" name="Text Box 20"/>
              <p:cNvSpPr txBox="1">
                <a:spLocks noChangeArrowheads="1"/>
              </p:cNvSpPr>
              <p:nvPr/>
            </p:nvSpPr>
            <p:spPr bwMode="auto">
              <a:xfrm>
                <a:off x="1584" y="2508"/>
                <a:ext cx="1248" cy="252"/>
              </a:xfrm>
              <a:prstGeom prst="rect">
                <a:avLst/>
              </a:prstGeom>
              <a:noFill/>
              <a:ln w="9525" algn="ctr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Symbol" pitchFamily="18" charset="2"/>
                  <a:buNone/>
                  <a:defRPr/>
                </a:pPr>
                <a:r>
                  <a:rPr lang="en-US" altLang="zh-CN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Nuclear Physics</a:t>
                </a:r>
                <a:endParaRPr lang="zh-CN" altLang="en-US" sz="2000" b="1" dirty="0">
                  <a:solidFill>
                    <a:srgbClr val="0000FF"/>
                  </a:solidFill>
                  <a:ea typeface="隶书" pitchFamily="49" charset="-122"/>
                </a:endParaRPr>
              </a:p>
            </p:txBody>
          </p:sp>
          <p:sp>
            <p:nvSpPr>
              <p:cNvPr id="281615" name="Text Box 21"/>
              <p:cNvSpPr txBox="1">
                <a:spLocks noChangeArrowheads="1"/>
              </p:cNvSpPr>
              <p:nvPr/>
            </p:nvSpPr>
            <p:spPr bwMode="auto">
              <a:xfrm>
                <a:off x="3696" y="2556"/>
                <a:ext cx="699" cy="252"/>
              </a:xfrm>
              <a:prstGeom prst="rect">
                <a:avLst/>
              </a:prstGeom>
              <a:noFill/>
              <a:ln w="9525" algn="ctr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9900"/>
                  </a:buClr>
                  <a:buSzPct val="75000"/>
                  <a:buFont typeface="Wingdings" pitchFamily="2" charset="2"/>
                  <a:buChar char="u"/>
                  <a:defRPr sz="2400" b="1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3399"/>
                  </a:buClr>
                  <a:buFont typeface="Wingdings" pitchFamily="2" charset="2"/>
                  <a:buChar char="ð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Symbol" pitchFamily="18" charset="2"/>
                  <a:buNone/>
                </a:pPr>
                <a:r>
                  <a:rPr kumimoji="1" lang="en-US" altLang="zh-CN" sz="2000" smtClean="0">
                    <a:solidFill>
                      <a:srgbClr val="0000FF"/>
                    </a:solidFill>
                    <a:ea typeface="隶书" pitchFamily="49" charset="-122"/>
                  </a:rPr>
                  <a:t>Geology</a:t>
                </a:r>
                <a:endParaRPr kumimoji="1" lang="zh-CN" altLang="en-US" sz="2000" smtClean="0">
                  <a:solidFill>
                    <a:srgbClr val="0000FF"/>
                  </a:solidFill>
                  <a:ea typeface="隶书" pitchFamily="49" charset="-122"/>
                </a:endParaRPr>
              </a:p>
            </p:txBody>
          </p:sp>
          <p:sp>
            <p:nvSpPr>
              <p:cNvPr id="252950" name="Text Box 22"/>
              <p:cNvSpPr txBox="1">
                <a:spLocks noChangeArrowheads="1"/>
              </p:cNvSpPr>
              <p:nvPr/>
            </p:nvSpPr>
            <p:spPr bwMode="auto">
              <a:xfrm>
                <a:off x="3241" y="835"/>
                <a:ext cx="1272" cy="252"/>
              </a:xfrm>
              <a:prstGeom prst="rect">
                <a:avLst/>
              </a:prstGeom>
              <a:noFill/>
              <a:ln w="9525" algn="ctr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Symbol" pitchFamily="18" charset="2"/>
                  <a:buNone/>
                  <a:defRPr/>
                </a:pPr>
                <a:r>
                  <a:rPr lang="en-US" altLang="zh-CN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</a:t>
                </a:r>
                <a:r>
                  <a:rPr lang="en-US" altLang="zh-CN" sz="2000" b="1" dirty="0">
                    <a:solidFill>
                      <a:srgbClr val="0000FF"/>
                    </a:solidFill>
                    <a:ea typeface="隶书" pitchFamily="49" charset="-122"/>
                  </a:rPr>
                  <a:t>article physics</a:t>
                </a:r>
                <a:endParaRPr lang="zh-CN" altLang="en-US" sz="2000" b="1" dirty="0">
                  <a:solidFill>
                    <a:srgbClr val="0000FF"/>
                  </a:solidFill>
                  <a:ea typeface="隶书" pitchFamily="49" charset="-122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2011-10-19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6553200" y="6524625"/>
            <a:ext cx="2133600" cy="333375"/>
          </a:xfrm>
        </p:spPr>
        <p:txBody>
          <a:bodyPr/>
          <a:lstStyle/>
          <a:p>
            <a:pPr>
              <a:defRPr/>
            </a:pPr>
            <a:fld id="{9817DC08-46F0-4BBB-8C46-541BA96B74BD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  <p:pic>
        <p:nvPicPr>
          <p:cNvPr id="281606" name="Picture 4" descr="standardmodel_c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5638"/>
            <a:ext cx="22891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5218113" y="3017838"/>
            <a:ext cx="1643062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</p:txBody>
      </p:sp>
      <p:sp>
        <p:nvSpPr>
          <p:cNvPr id="281608" name="矩形 17"/>
          <p:cNvSpPr>
            <a:spLocks noChangeArrowheads="1"/>
          </p:cNvSpPr>
          <p:nvPr/>
        </p:nvSpPr>
        <p:spPr bwMode="auto">
          <a:xfrm>
            <a:off x="3719513" y="2312988"/>
            <a:ext cx="12192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mtClean="0">
                <a:solidFill>
                  <a:srgbClr val="C00000"/>
                </a:solidFill>
                <a:latin typeface="Abadi MT Condensed Extra Bold"/>
              </a:rPr>
              <a:t>Quarks</a:t>
            </a:r>
            <a:endParaRPr lang="zh-CN" altLang="en-US" smtClean="0"/>
          </a:p>
        </p:txBody>
      </p:sp>
      <p:sp>
        <p:nvSpPr>
          <p:cNvPr id="281609" name="矩形 18"/>
          <p:cNvSpPr>
            <a:spLocks noChangeArrowheads="1"/>
          </p:cNvSpPr>
          <p:nvPr/>
        </p:nvSpPr>
        <p:spPr bwMode="auto">
          <a:xfrm>
            <a:off x="3735388" y="3217863"/>
            <a:ext cx="12811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C00000"/>
                </a:solidFill>
                <a:latin typeface="Abadi MT Condensed Extra Bold"/>
              </a:rPr>
              <a:t>Leptons</a:t>
            </a:r>
            <a:endParaRPr lang="zh-CN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7885476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#</a:t>
            </a:r>
            <a:endParaRPr lang="en-US" altLang="zh-CN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  <p:pic>
        <p:nvPicPr>
          <p:cNvPr id="59396" name="Picture 4" descr="birdeye-JPARC-SK-Ko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0980738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0437" name="Line 5"/>
          <p:cNvSpPr>
            <a:spLocks noChangeShapeType="1"/>
          </p:cNvSpPr>
          <p:nvPr/>
        </p:nvSpPr>
        <p:spPr bwMode="auto">
          <a:xfrm flipH="1" flipV="1">
            <a:off x="4932363" y="2060575"/>
            <a:ext cx="1655762" cy="338455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810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461963"/>
            <a:ext cx="18573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79512" y="277297"/>
            <a:ext cx="3047629" cy="769441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T2K &amp; T2HK</a:t>
            </a:r>
            <a:r>
              <a:rPr lang="en-US" altLang="zh-CN" dirty="0" smtClean="0">
                <a:solidFill>
                  <a:srgbClr val="FF0000"/>
                </a:solidFill>
              </a:rPr>
              <a:t>  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7119"/>
            <a:ext cx="4987801" cy="375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4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1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04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4000" dirty="0" smtClean="0">
                <a:solidFill>
                  <a:srgbClr val="FF0000"/>
                </a:solidFill>
              </a:rPr>
              <a:t>PINGU (&amp; ORCA)</a:t>
            </a:r>
            <a:endParaRPr lang="zh-CN" altLang="en-US" sz="4000" dirty="0"/>
          </a:p>
        </p:txBody>
      </p:sp>
      <p:sp>
        <p:nvSpPr>
          <p:cNvPr id="509955" name="内容占位符 2"/>
          <p:cNvSpPr>
            <a:spLocks noGrp="1"/>
          </p:cNvSpPr>
          <p:nvPr>
            <p:ph idx="1"/>
          </p:nvPr>
        </p:nvSpPr>
        <p:spPr>
          <a:xfrm>
            <a:off x="250825" y="4652963"/>
            <a:ext cx="4537075" cy="1728787"/>
          </a:xfrm>
        </p:spPr>
        <p:txBody>
          <a:bodyPr/>
          <a:lstStyle/>
          <a:p>
            <a:r>
              <a:rPr lang="en-US" altLang="zh-CN" smtClean="0"/>
              <a:t>PINGU: determine MH at ~ 3</a:t>
            </a:r>
            <a:r>
              <a:rPr lang="en-US" altLang="zh-CN" smtClean="0">
                <a:latin typeface="Symbol" pitchFamily="18" charset="2"/>
              </a:rPr>
              <a:t>s</a:t>
            </a:r>
            <a:r>
              <a:rPr lang="en-US" altLang="zh-CN" smtClean="0"/>
              <a:t> level with ~3 years of data</a:t>
            </a:r>
          </a:p>
          <a:p>
            <a:r>
              <a:rPr lang="en-US" altLang="zh-CN" smtClean="0"/>
              <a:t>ORCA: similar</a:t>
            </a:r>
          </a:p>
          <a:p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E4D14A-DFA0-4651-AF41-7A3943E37DA8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33ECF2-6DE2-462C-93A0-791925E0BE06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pic>
        <p:nvPicPr>
          <p:cNvPr id="5099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8863"/>
            <a:ext cx="4889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9959" name="Picture 15" descr="amanda-eiffel-b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55675"/>
            <a:ext cx="3708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15265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9386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Neutrinos as a probe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4391" y="980728"/>
            <a:ext cx="8429684" cy="57606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800" dirty="0" smtClean="0"/>
              <a:t>A probe to the universe</a:t>
            </a:r>
          </a:p>
          <a:p>
            <a:pPr>
              <a:spcBef>
                <a:spcPts val="0"/>
              </a:spcBef>
            </a:pPr>
            <a:endParaRPr lang="en-US" altLang="zh-CN" sz="2800" dirty="0"/>
          </a:p>
          <a:p>
            <a:pPr>
              <a:spcBef>
                <a:spcPts val="0"/>
              </a:spcBef>
            </a:pPr>
            <a:endParaRPr lang="en-US" altLang="zh-CN" sz="2800" dirty="0" smtClean="0"/>
          </a:p>
          <a:p>
            <a:pPr>
              <a:spcBef>
                <a:spcPts val="0"/>
              </a:spcBef>
            </a:pPr>
            <a:endParaRPr lang="en-US" altLang="zh-CN" dirty="0"/>
          </a:p>
          <a:p>
            <a:pPr>
              <a:spcBef>
                <a:spcPts val="0"/>
              </a:spcBef>
            </a:pPr>
            <a:endParaRPr lang="en-US" altLang="zh-CN" dirty="0" smtClean="0"/>
          </a:p>
          <a:p>
            <a:pPr>
              <a:spcBef>
                <a:spcPts val="0"/>
              </a:spcBef>
            </a:pPr>
            <a:endParaRPr lang="en-US" altLang="zh-CN" dirty="0"/>
          </a:p>
          <a:p>
            <a:pPr>
              <a:spcBef>
                <a:spcPts val="0"/>
              </a:spcBef>
            </a:pPr>
            <a:endParaRPr lang="en-US" altLang="zh-CN" dirty="0" smtClean="0"/>
          </a:p>
          <a:p>
            <a:pPr>
              <a:spcBef>
                <a:spcPts val="0"/>
              </a:spcBef>
            </a:pPr>
            <a:endParaRPr lang="en-US" altLang="zh-CN" dirty="0"/>
          </a:p>
          <a:p>
            <a:pPr marL="0" indent="0">
              <a:spcBef>
                <a:spcPts val="0"/>
              </a:spcBef>
              <a:buNone/>
            </a:pPr>
            <a:endParaRPr lang="en-US" altLang="zh-CN" dirty="0" smtClean="0"/>
          </a:p>
          <a:p>
            <a:pPr>
              <a:spcBef>
                <a:spcPts val="0"/>
              </a:spcBef>
            </a:pPr>
            <a:r>
              <a:rPr lang="en-US" altLang="zh-CN" sz="2800" dirty="0"/>
              <a:t>A</a:t>
            </a:r>
            <a:r>
              <a:rPr lang="en-US" altLang="zh-CN" sz="2800" dirty="0" smtClean="0"/>
              <a:t> probe to the earth: only way to see deep underground and the core</a:t>
            </a:r>
          </a:p>
          <a:p>
            <a:pPr>
              <a:spcBef>
                <a:spcPts val="0"/>
              </a:spcBef>
            </a:pPr>
            <a:endParaRPr lang="zh-CN" altLang="en-US" dirty="0"/>
          </a:p>
        </p:txBody>
      </p:sp>
      <p:pic>
        <p:nvPicPr>
          <p:cNvPr id="5" name="Picture 4" descr="CN10-818-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80" y="2275470"/>
            <a:ext cx="1628877" cy="21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35287" y="4484121"/>
            <a:ext cx="1439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itchFamily="18" charset="0"/>
              </a:rPr>
              <a:t>R. Davis</a:t>
            </a:r>
            <a:endParaRPr lang="zh-CN" alt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859733" y="4468704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itchFamily="18" charset="0"/>
              </a:rPr>
              <a:t>M. </a:t>
            </a:r>
            <a:r>
              <a:rPr lang="en-US" altLang="zh-CN" sz="1800" b="1" dirty="0" err="1">
                <a:solidFill>
                  <a:srgbClr val="FF0000"/>
                </a:solidFill>
                <a:latin typeface="Times New Roman" pitchFamily="18" charset="0"/>
              </a:rPr>
              <a:t>Koshiba</a:t>
            </a:r>
            <a:endParaRPr lang="zh-CN" alt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" name="Picture 17" descr="C:\My Documents\talks\photo\koshib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337" r="6194" b="11108"/>
          <a:stretch>
            <a:fillRect/>
          </a:stretch>
        </p:blipFill>
        <p:spPr bwMode="auto">
          <a:xfrm>
            <a:off x="781869" y="2245879"/>
            <a:ext cx="1494556" cy="22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767805" y="1661104"/>
            <a:ext cx="1508620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7030A0"/>
                </a:solidFill>
                <a:latin typeface="Arial" pitchFamily="34" charset="0"/>
              </a:rPr>
              <a:t>Supernova Neutrinos</a:t>
            </a:r>
            <a:endParaRPr lang="zh-CN" altLang="en-US" sz="16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0" name="矩形 10"/>
          <p:cNvSpPr>
            <a:spLocks noChangeArrowheads="1"/>
          </p:cNvSpPr>
          <p:nvPr/>
        </p:nvSpPr>
        <p:spPr bwMode="auto">
          <a:xfrm>
            <a:off x="2653356" y="1696378"/>
            <a:ext cx="1629222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7030A0"/>
                </a:solidFill>
                <a:latin typeface="Arial" pitchFamily="34" charset="0"/>
              </a:rPr>
              <a:t>Solar Neutrinos</a:t>
            </a:r>
            <a:endParaRPr lang="zh-CN" altLang="en-US" sz="16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80112" y="4330204"/>
            <a:ext cx="345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Far Universe: ~ </a:t>
            </a:r>
            <a:r>
              <a:rPr lang="en-US" altLang="zh-CN" b="1" dirty="0">
                <a:solidFill>
                  <a:srgbClr val="7030A0"/>
                </a:solidFill>
              </a:rPr>
              <a:t>similar </a:t>
            </a:r>
            <a:r>
              <a:rPr lang="en-US" altLang="zh-CN" b="1" dirty="0" smtClean="0">
                <a:solidFill>
                  <a:srgbClr val="7030A0"/>
                </a:solidFill>
              </a:rPr>
              <a:t>to photons</a:t>
            </a:r>
            <a:r>
              <a:rPr lang="en-US" altLang="zh-CN" b="1" dirty="0">
                <a:solidFill>
                  <a:srgbClr val="7030A0"/>
                </a:solidFill>
              </a:rPr>
              <a:t>, not affected by magnetic fields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12" name="Picture 29" descr="55e736d12f2eb938157ebae3d5628535e5dd6f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33" y="1720042"/>
            <a:ext cx="844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49"/>
          <p:cNvSpPr>
            <a:spLocks noChangeArrowheads="1"/>
          </p:cNvSpPr>
          <p:nvPr/>
        </p:nvSpPr>
        <p:spPr bwMode="auto">
          <a:xfrm>
            <a:off x="4638452" y="2668722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00FF"/>
                </a:solidFill>
                <a:ea typeface="仿宋_GB2312"/>
                <a:cs typeface="仿宋_GB2312"/>
              </a:rPr>
              <a:t>2002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31" y="1661104"/>
            <a:ext cx="3331197" cy="249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5707815" y="1720042"/>
            <a:ext cx="183255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Cosmic neutrinos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Geoneutrinos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zh-CN" sz="2400" dirty="0" smtClean="0"/>
              <a:t>Seen by </a:t>
            </a:r>
            <a:r>
              <a:rPr lang="en-US" altLang="zh-CN" sz="2400" dirty="0" err="1" smtClean="0"/>
              <a:t>KamLAND</a:t>
            </a:r>
            <a:r>
              <a:rPr lang="en-US" altLang="zh-CN" sz="2400" dirty="0" smtClean="0"/>
              <a:t> for the first time </a:t>
            </a:r>
            <a:endParaRPr lang="en-US" altLang="zh-CN" sz="2400" dirty="0"/>
          </a:p>
          <a:p>
            <a:pPr>
              <a:spcBef>
                <a:spcPts val="0"/>
              </a:spcBef>
              <a:defRPr/>
            </a:pPr>
            <a:r>
              <a:rPr lang="en-US" altLang="zh-CN" sz="2400" dirty="0"/>
              <a:t>Current results:</a:t>
            </a:r>
          </a:p>
          <a:p>
            <a:pPr marL="5715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      </a:t>
            </a:r>
            <a:r>
              <a:rPr lang="en-US" altLang="zh-CN" sz="2000" dirty="0" err="1">
                <a:solidFill>
                  <a:srgbClr val="C00000"/>
                </a:solidFill>
              </a:rPr>
              <a:t>KamLAND</a:t>
            </a:r>
            <a:r>
              <a:rPr lang="en-US" altLang="zh-CN" sz="2000" dirty="0">
                <a:solidFill>
                  <a:srgbClr val="C00000"/>
                </a:solidFill>
              </a:rPr>
              <a:t>: 30±7 TNU</a:t>
            </a:r>
            <a:r>
              <a:rPr lang="en-US" altLang="zh-CN" sz="2000" i="1" dirty="0">
                <a:solidFill>
                  <a:srgbClr val="00B050"/>
                </a:solidFill>
              </a:rPr>
              <a:t>(PRD 88(2013)033001)</a:t>
            </a:r>
            <a:endParaRPr lang="en-US" altLang="zh-CN" sz="2000" dirty="0"/>
          </a:p>
          <a:p>
            <a:pPr marL="5715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      </a:t>
            </a:r>
            <a:r>
              <a:rPr lang="en-US" altLang="zh-CN" sz="2000" dirty="0" err="1">
                <a:solidFill>
                  <a:srgbClr val="C00000"/>
                </a:solidFill>
              </a:rPr>
              <a:t>Borexino</a:t>
            </a:r>
            <a:r>
              <a:rPr lang="en-US" altLang="zh-CN" sz="2000" dirty="0">
                <a:solidFill>
                  <a:srgbClr val="C00000"/>
                </a:solidFill>
              </a:rPr>
              <a:t>:   38.8±12.0 TNU</a:t>
            </a:r>
            <a:r>
              <a:rPr lang="en-US" altLang="zh-CN" sz="2000" i="1" dirty="0">
                <a:solidFill>
                  <a:srgbClr val="00B050"/>
                </a:solidFill>
              </a:rPr>
              <a:t>(PLB 722(2013)295)</a:t>
            </a:r>
          </a:p>
          <a:p>
            <a:pPr>
              <a:spcBef>
                <a:spcPts val="0"/>
              </a:spcBef>
              <a:defRPr/>
            </a:pPr>
            <a:r>
              <a:rPr lang="en-US" altLang="zh-CN" sz="2400" dirty="0"/>
              <a:t>JUNO: 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CN" sz="2000" dirty="0">
                <a:solidFill>
                  <a:srgbClr val="C00000"/>
                </a:solidFill>
              </a:rPr>
              <a:t>~ 10% precision for 3 years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CN" sz="2000" dirty="0">
                <a:solidFill>
                  <a:srgbClr val="C00000"/>
                </a:solidFill>
              </a:rPr>
              <a:t>~ 6% precision for 10 years</a:t>
            </a:r>
          </a:p>
          <a:p>
            <a:pPr>
              <a:spcBef>
                <a:spcPts val="0"/>
              </a:spcBef>
              <a:defRPr/>
            </a:pPr>
            <a:r>
              <a:rPr lang="en-US" altLang="zh-CN" sz="2400" dirty="0"/>
              <a:t>Possible to determine U/</a:t>
            </a:r>
            <a:r>
              <a:rPr lang="en-US" altLang="zh-CN" sz="2400" dirty="0" err="1"/>
              <a:t>Th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ratio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D3ECC-6B08-497D-80AA-480E3EC6D6A0}" type="slidenum">
              <a:rPr lang="zh-CN" altLang="en-US" smtClean="0"/>
              <a:pPr>
                <a:defRPr/>
              </a:pPr>
              <a:t>23</a:t>
            </a:fld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8113"/>
            <a:ext cx="37480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2640" y="1028080"/>
            <a:ext cx="2118320" cy="295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644008" y="4365104"/>
            <a:ext cx="4248473" cy="193899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 smtClean="0"/>
              <a:t>What JUNO can measure about </a:t>
            </a:r>
            <a:r>
              <a:rPr lang="en-US" altLang="zh-CN" sz="2000" b="1" dirty="0" err="1" smtClean="0"/>
              <a:t>geoneutrinos</a:t>
            </a:r>
            <a:r>
              <a:rPr lang="en-US" altLang="zh-CN" sz="2000" b="1" dirty="0" smtClean="0"/>
              <a:t> 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 smtClean="0"/>
              <a:t>How to get a better measurement with the help of geologists 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 smtClean="0"/>
              <a:t>What </a:t>
            </a:r>
            <a:r>
              <a:rPr lang="en-US" altLang="zh-CN" sz="2000" b="1" dirty="0" err="1" smtClean="0"/>
              <a:t>geoneutrino</a:t>
            </a:r>
            <a:r>
              <a:rPr lang="en-US" altLang="zh-CN" sz="2000" b="1" dirty="0" smtClean="0"/>
              <a:t> can tell us about geology ? </a:t>
            </a:r>
          </a:p>
        </p:txBody>
      </p:sp>
    </p:spTree>
    <p:extLst>
      <p:ext uri="{BB962C8B-B14F-4D97-AF65-F5344CB8AC3E}">
        <p14:creationId xmlns:p14="http://schemas.microsoft.com/office/powerpoint/2010/main" val="5456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Other(crazy) ideas about neutrinos in geology</a:t>
            </a:r>
            <a:br>
              <a:rPr lang="en-US" altLang="zh-CN" sz="3600" b="1" dirty="0" smtClean="0">
                <a:solidFill>
                  <a:srgbClr val="FF0000"/>
                </a:solidFill>
              </a:rPr>
            </a:br>
            <a:r>
              <a:rPr lang="en-US" altLang="zh-CN" sz="3600" b="1" dirty="0" smtClean="0">
                <a:solidFill>
                  <a:srgbClr val="FF0000"/>
                </a:solidFill>
              </a:rPr>
              <a:t>                         ---- an incomplete list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571612"/>
            <a:ext cx="8501122" cy="49292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2400" b="1" dirty="0" smtClean="0"/>
              <a:t>Earth structure </a:t>
            </a:r>
          </a:p>
          <a:p>
            <a:pPr lvl="1"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</a:rPr>
              <a:t>J.M. Herndon, Proc. Natl. Acad. Sci. 93(1996) 646 </a:t>
            </a:r>
          </a:p>
          <a:p>
            <a:pPr>
              <a:spcBef>
                <a:spcPts val="0"/>
              </a:spcBef>
            </a:pPr>
            <a:r>
              <a:rPr lang="en-US" altLang="zh-CN" sz="2400" b="1" dirty="0" smtClean="0"/>
              <a:t>Earth tomography</a:t>
            </a:r>
          </a:p>
          <a:p>
            <a:pPr lvl="1"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  <a:latin typeface="Arial" pitchFamily="34" charset="0"/>
              </a:rPr>
              <a:t>M. Lindner et al.,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Arial" pitchFamily="34" charset="0"/>
              </a:rPr>
              <a:t>Hep</a:t>
            </a:r>
            <a:r>
              <a:rPr lang="en-US" altLang="zh-CN" sz="2000" b="1" dirty="0" smtClean="0">
                <a:solidFill>
                  <a:srgbClr val="C00000"/>
                </a:solidFill>
                <a:latin typeface="Arial" pitchFamily="34" charset="0"/>
              </a:rPr>
              <a:t>-ph/0207238</a:t>
            </a:r>
          </a:p>
          <a:p>
            <a:pPr lvl="1"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  <a:latin typeface="Arial" pitchFamily="34" charset="0"/>
              </a:rPr>
              <a:t>L.Y. Shan at al.,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Arial" pitchFamily="34" charset="0"/>
              </a:rPr>
              <a:t>Phys.Rev.D</a:t>
            </a:r>
            <a:r>
              <a:rPr lang="en-US" altLang="zh-CN" sz="2000" b="1" dirty="0" smtClean="0">
                <a:solidFill>
                  <a:srgbClr val="C00000"/>
                </a:solidFill>
                <a:latin typeface="Arial" pitchFamily="34" charset="0"/>
              </a:rPr>
              <a:t> 68(2003)013002</a:t>
            </a:r>
          </a:p>
          <a:p>
            <a:pPr>
              <a:spcBef>
                <a:spcPts val="0"/>
              </a:spcBef>
            </a:pPr>
            <a:r>
              <a:rPr lang="en-US" altLang="zh-CN" sz="2400" b="1" dirty="0" smtClean="0"/>
              <a:t>Earthquake detection </a:t>
            </a:r>
          </a:p>
          <a:p>
            <a:pPr lvl="1"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</a:rPr>
              <a:t>B. Wang et al., Chin. Phys. C 35(2011)325</a:t>
            </a:r>
          </a:p>
          <a:p>
            <a:pPr>
              <a:spcBef>
                <a:spcPts val="0"/>
              </a:spcBef>
            </a:pPr>
            <a:r>
              <a:rPr lang="en-US" altLang="zh-CN" sz="2400" b="1" dirty="0" smtClean="0"/>
              <a:t>Oil exploration</a:t>
            </a:r>
          </a:p>
          <a:p>
            <a:pPr lvl="1"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</a:rPr>
              <a:t>A.N. </a:t>
            </a:r>
            <a:r>
              <a:rPr lang="en-US" altLang="zh-CN" sz="2000" b="1" dirty="0" err="1" smtClean="0">
                <a:solidFill>
                  <a:srgbClr val="C00000"/>
                </a:solidFill>
              </a:rPr>
              <a:t>Ioannisian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and A.Y. Smirnov, </a:t>
            </a:r>
            <a:r>
              <a:rPr lang="en-US" altLang="zh-CN" sz="2000" b="1" dirty="0" err="1" smtClean="0">
                <a:solidFill>
                  <a:srgbClr val="C00000"/>
                </a:solidFill>
              </a:rPr>
              <a:t>hep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-ph/0201012</a:t>
            </a:r>
          </a:p>
          <a:p>
            <a:pPr lvl="1"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</a:rPr>
              <a:t>T. </a:t>
            </a:r>
            <a:r>
              <a:rPr lang="en-US" altLang="zh-CN" sz="2000" b="1" dirty="0" err="1" smtClean="0">
                <a:solidFill>
                  <a:srgbClr val="C00000"/>
                </a:solidFill>
              </a:rPr>
              <a:t>Ohlsson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et al., </a:t>
            </a:r>
            <a:r>
              <a:rPr lang="en-US" altLang="zh-CN" sz="2000" b="1" dirty="0" err="1" smtClean="0">
                <a:solidFill>
                  <a:srgbClr val="C00000"/>
                </a:solidFill>
              </a:rPr>
              <a:t>Europhys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. </a:t>
            </a:r>
            <a:r>
              <a:rPr lang="en-US" altLang="zh-CN" sz="2000" b="1" dirty="0" err="1" smtClean="0">
                <a:solidFill>
                  <a:srgbClr val="C00000"/>
                </a:solidFill>
              </a:rPr>
              <a:t>Lett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., 60(2001)34</a:t>
            </a:r>
          </a:p>
          <a:p>
            <a:pPr>
              <a:spcBef>
                <a:spcPts val="0"/>
              </a:spcBef>
            </a:pPr>
            <a:r>
              <a:rPr lang="en-US" altLang="zh-CN" sz="2400" b="1" dirty="0" smtClean="0"/>
              <a:t>Earth Core reactor ?</a:t>
            </a:r>
          </a:p>
          <a:p>
            <a:pPr lvl="1"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</a:rPr>
              <a:t>D.F. </a:t>
            </a:r>
            <a:r>
              <a:rPr lang="en-US" altLang="zh-CN" sz="2000" b="1" dirty="0" err="1" smtClean="0">
                <a:solidFill>
                  <a:srgbClr val="C00000"/>
                </a:solidFill>
              </a:rPr>
              <a:t>Hollenbach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and J.M. Herndon, Proc. Natl. Acad. Sci. 98(2001)11085</a:t>
            </a:r>
          </a:p>
          <a:p>
            <a:pPr lvl="1"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</a:rPr>
              <a:t>R.S. Raghavan, </a:t>
            </a:r>
            <a:r>
              <a:rPr lang="en-US" altLang="zh-CN" sz="2000" b="1" dirty="0" err="1" smtClean="0">
                <a:solidFill>
                  <a:srgbClr val="C00000"/>
                </a:solidFill>
              </a:rPr>
              <a:t>hep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-ex/0208038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Conclusions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en-US" altLang="zh-CN" dirty="0" smtClean="0"/>
              <a:t>Neutrinos are fundamental building blocks of our universe </a:t>
            </a:r>
            <a:r>
              <a:rPr lang="en-US" altLang="zh-CN" dirty="0" smtClean="0">
                <a:sym typeface="Wingdings" pitchFamily="2" charset="2"/>
              </a:rPr>
              <a:t> still a lot of unknowns </a:t>
            </a:r>
            <a:endParaRPr lang="en-US" altLang="zh-CN" dirty="0" smtClean="0"/>
          </a:p>
          <a:p>
            <a:r>
              <a:rPr lang="en-US" altLang="zh-CN" dirty="0" smtClean="0"/>
              <a:t>Large neutrino experiments lead to the observation of geo-neutrinos, 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 be  interesting for geologists</a:t>
            </a:r>
          </a:p>
          <a:p>
            <a:r>
              <a:rPr lang="en-US" altLang="zh-CN" dirty="0" smtClean="0"/>
              <a:t>JUNO can give us much more geo-neutrinos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000232" y="5643578"/>
            <a:ext cx="5163145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Geology + particle physics = ?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5750"/>
            <a:ext cx="6516688" cy="487363"/>
          </a:xfrm>
        </p:spPr>
        <p:txBody>
          <a:bodyPr/>
          <a:lstStyle/>
          <a:p>
            <a:pPr>
              <a:defRPr/>
            </a:pPr>
            <a:r>
              <a:rPr lang="en-US" altLang="zh-CN" sz="4000" dirty="0" smtClean="0">
                <a:solidFill>
                  <a:srgbClr val="FF0000"/>
                </a:solidFill>
              </a:rPr>
              <a:t>Neutrinos are useful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250825" y="914400"/>
            <a:ext cx="5976938" cy="5683250"/>
          </a:xfrm>
        </p:spPr>
        <p:txBody>
          <a:bodyPr/>
          <a:lstStyle/>
          <a:p>
            <a:pPr>
              <a:defRPr/>
            </a:pPr>
            <a:r>
              <a:rPr lang="en-US" altLang="zh-CN" sz="2800" dirty="0" smtClean="0">
                <a:ea typeface="+mj-ea"/>
              </a:rPr>
              <a:t>Neutrino astronomy</a:t>
            </a:r>
          </a:p>
          <a:p>
            <a:pPr lvl="1"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ea typeface="+mj-ea"/>
              </a:rPr>
              <a:t>Proved the solar model</a:t>
            </a:r>
          </a:p>
          <a:p>
            <a:pPr lvl="1"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ea typeface="+mj-ea"/>
              </a:rPr>
              <a:t>Supernovae study</a:t>
            </a:r>
          </a:p>
          <a:p>
            <a:pPr lvl="1"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ea typeface="+mj-ea"/>
              </a:rPr>
              <a:t>Neutrinos from deep Universe</a:t>
            </a:r>
          </a:p>
          <a:p>
            <a:pPr lvl="1"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ea typeface="+mj-ea"/>
              </a:rPr>
              <a:t>Cosmic-rays</a:t>
            </a:r>
          </a:p>
          <a:p>
            <a:pPr>
              <a:defRPr/>
            </a:pPr>
            <a:r>
              <a:rPr lang="en-US" altLang="zh-CN" sz="2800" dirty="0" smtClean="0">
                <a:ea typeface="+mj-ea"/>
              </a:rPr>
              <a:t>Neutrino geology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ea typeface="+mj-ea"/>
              </a:rPr>
              <a:t>Earth thermal emission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ea typeface="+mj-ea"/>
              </a:rPr>
              <a:t>U/</a:t>
            </a:r>
            <a:r>
              <a:rPr lang="en-US" altLang="zh-CN" sz="2400" b="1" dirty="0" err="1" smtClean="0">
                <a:solidFill>
                  <a:schemeClr val="tx1"/>
                </a:solidFill>
                <a:ea typeface="+mj-ea"/>
              </a:rPr>
              <a:t>Th</a:t>
            </a:r>
            <a:r>
              <a:rPr lang="zh-CN" altLang="en-US" sz="2400" b="1" dirty="0">
                <a:solidFill>
                  <a:schemeClr val="tx1"/>
                </a:solidFill>
                <a:ea typeface="+mj-ea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a typeface="+mj-ea"/>
              </a:rPr>
              <a:t>ratio in earth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ea typeface="+mj-ea"/>
              </a:rPr>
              <a:t>Neutrino beams through earth: CT ?</a:t>
            </a:r>
            <a:endParaRPr lang="en-US" altLang="zh-CN" sz="2400" b="1" dirty="0" smtClean="0">
              <a:ea typeface="+mj-ea"/>
            </a:endParaRPr>
          </a:p>
          <a:p>
            <a:pPr>
              <a:defRPr/>
            </a:pPr>
            <a:r>
              <a:rPr lang="en-US" altLang="zh-CN" sz="2800" dirty="0" smtClean="0">
                <a:ea typeface="+mj-ea"/>
              </a:rPr>
              <a:t>Rector monitoring</a:t>
            </a:r>
            <a:endParaRPr lang="zh-CN" altLang="en-US" sz="2800" dirty="0" smtClean="0">
              <a:solidFill>
                <a:schemeClr val="tx1"/>
              </a:solidFill>
              <a:ea typeface="+mj-ea"/>
            </a:endParaRPr>
          </a:p>
          <a:p>
            <a:pPr>
              <a:defRPr/>
            </a:pPr>
            <a:endParaRPr lang="zh-CN" altLang="en-US" sz="2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>
          <a:xfrm>
            <a:off x="250825" y="6492875"/>
            <a:ext cx="2133600" cy="365125"/>
          </a:xfrm>
        </p:spPr>
        <p:txBody>
          <a:bodyPr/>
          <a:lstStyle/>
          <a:p>
            <a:pPr>
              <a:defRPr/>
            </a:pPr>
            <a:fld id="{CAF6BA4D-EE9A-4C20-82D4-16DC824063DC}" type="datetime1">
              <a:rPr lang="zh-CN" altLang="en-US"/>
              <a:pPr>
                <a:defRPr/>
              </a:pPr>
              <a:t>2017-7-22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8CC3CF-22B5-4BC0-B8E5-804019544ED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282630" name="Picture 2" descr="icecube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0"/>
            <a:ext cx="24130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31" name="Picture 4" descr="C:\My Documents\histo\safeguard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5084763"/>
            <a:ext cx="316865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32" name="Picture 6" descr="globe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24175"/>
            <a:ext cx="25908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47030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FF0000"/>
                </a:solidFill>
              </a:rPr>
              <a:t>Neutrino Spectrum</a:t>
            </a:r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28365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83652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34CDD53-8C24-4513-B0E8-B6930DA50316}" type="slidenum">
              <a:rPr lang="zh-CN" altLang="en-US" sz="1200" smtClean="0">
                <a:solidFill>
                  <a:srgbClr val="898989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zh-CN" altLang="en-US" sz="12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pic>
        <p:nvPicPr>
          <p:cNvPr id="283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923925"/>
            <a:ext cx="7272337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4" name="矩形 5"/>
          <p:cNvSpPr>
            <a:spLocks noChangeArrowheads="1"/>
          </p:cNvSpPr>
          <p:nvPr/>
        </p:nvSpPr>
        <p:spPr bwMode="auto">
          <a:xfrm>
            <a:off x="468313" y="6488113"/>
            <a:ext cx="17605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smtClean="0">
                <a:solidFill>
                  <a:srgbClr val="000000"/>
                </a:solidFill>
              </a:rPr>
              <a:t>arXiv: 1207.4952</a:t>
            </a:r>
            <a:endParaRPr lang="zh-CN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Neutrino properties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1504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Neutral </a:t>
            </a:r>
          </a:p>
          <a:p>
            <a:r>
              <a:rPr lang="en-US" altLang="zh-CN" dirty="0" smtClean="0"/>
              <a:t>Almost massless,  </a:t>
            </a:r>
            <a:r>
              <a:rPr lang="en-US" altLang="zh-CN" dirty="0" smtClean="0">
                <a:sym typeface="Symbol"/>
              </a:rPr>
              <a:t></a:t>
            </a:r>
            <a:r>
              <a:rPr lang="en-US" altLang="zh-CN" baseline="-25000" dirty="0" smtClean="0">
                <a:sym typeface="Symbol"/>
              </a:rPr>
              <a:t>i</a:t>
            </a:r>
            <a:r>
              <a:rPr lang="en-US" altLang="zh-CN" dirty="0" smtClean="0">
                <a:sym typeface="Symbol"/>
              </a:rPr>
              <a:t> </a:t>
            </a:r>
            <a:r>
              <a:rPr lang="en-US" altLang="zh-CN" dirty="0" err="1" smtClean="0">
                <a:sym typeface="Symbol"/>
              </a:rPr>
              <a:t>m</a:t>
            </a:r>
            <a:r>
              <a:rPr lang="en-US" altLang="zh-CN" baseline="-25000" dirty="0" err="1" smtClean="0">
                <a:latin typeface="Symbol" pitchFamily="18" charset="2"/>
                <a:sym typeface="Symbol"/>
              </a:rPr>
              <a:t>n</a:t>
            </a:r>
            <a:r>
              <a:rPr lang="en-US" altLang="zh-CN" baseline="-25000" dirty="0" err="1" smtClean="0">
                <a:sym typeface="Symbol"/>
              </a:rPr>
              <a:t>i</a:t>
            </a:r>
            <a:r>
              <a:rPr lang="en-US" altLang="zh-CN" dirty="0" smtClean="0">
                <a:sym typeface="Symbol"/>
              </a:rPr>
              <a:t> </a:t>
            </a:r>
            <a:r>
              <a:rPr lang="en-US" altLang="zh-CN" dirty="0" smtClean="0"/>
              <a:t>&lt; 0.7 eV</a:t>
            </a:r>
            <a:endParaRPr lang="en-US" altLang="zh-CN" dirty="0"/>
          </a:p>
          <a:p>
            <a:r>
              <a:rPr lang="en-US" altLang="zh-CN" dirty="0" smtClean="0">
                <a:ea typeface="仿宋_GB2312"/>
                <a:cs typeface="仿宋_GB2312"/>
              </a:rPr>
              <a:t>Extremely abundant in the Universe, </a:t>
            </a:r>
            <a:r>
              <a:rPr lang="zh-CN" altLang="en-US" dirty="0" smtClean="0">
                <a:ea typeface="仿宋_GB2312"/>
                <a:cs typeface="仿宋_GB2312"/>
              </a:rPr>
              <a:t>~ </a:t>
            </a:r>
            <a:r>
              <a:rPr lang="en-US" altLang="zh-CN" dirty="0">
                <a:ea typeface="仿宋_GB2312"/>
                <a:cs typeface="仿宋_GB2312"/>
              </a:rPr>
              <a:t>3</a:t>
            </a:r>
            <a:r>
              <a:rPr lang="zh-CN" altLang="en-US" dirty="0">
                <a:ea typeface="仿宋_GB2312"/>
                <a:cs typeface="仿宋_GB2312"/>
              </a:rPr>
              <a:t>00/</a:t>
            </a:r>
            <a:r>
              <a:rPr lang="en-US" altLang="zh-CN" dirty="0" smtClean="0">
                <a:ea typeface="仿宋_GB2312"/>
                <a:cs typeface="仿宋_GB2312"/>
              </a:rPr>
              <a:t>cm</a:t>
            </a:r>
            <a:r>
              <a:rPr lang="en-US" altLang="zh-CN" baseline="30000" dirty="0" smtClean="0">
                <a:ea typeface="仿宋_GB2312"/>
                <a:cs typeface="仿宋_GB2312"/>
              </a:rPr>
              <a:t>3</a:t>
            </a:r>
            <a:r>
              <a:rPr lang="en-US" altLang="zh-CN" dirty="0" smtClean="0">
                <a:ea typeface="仿宋_GB2312"/>
                <a:cs typeface="仿宋_GB2312"/>
              </a:rPr>
              <a:t> </a:t>
            </a:r>
            <a:r>
              <a:rPr lang="en-US" altLang="zh-CN" dirty="0">
                <a:ea typeface="仿宋_GB2312"/>
                <a:cs typeface="仿宋_GB2312"/>
                <a:sym typeface="Wingdings" panose="05000000000000000000" pitchFamily="2" charset="2"/>
              </a:rPr>
              <a:t> </a:t>
            </a:r>
            <a:r>
              <a:rPr lang="en-US" altLang="zh-CN" dirty="0">
                <a:solidFill>
                  <a:srgbClr val="C00000"/>
                </a:solidFill>
                <a:ea typeface="仿宋_GB2312"/>
                <a:cs typeface="仿宋_GB2312"/>
                <a:sym typeface="Wingdings" panose="05000000000000000000" pitchFamily="2" charset="2"/>
              </a:rPr>
              <a:t>mass is a crucial </a:t>
            </a:r>
            <a:r>
              <a:rPr lang="en-US" altLang="zh-CN" dirty="0" smtClean="0">
                <a:solidFill>
                  <a:srgbClr val="C00000"/>
                </a:solidFill>
                <a:ea typeface="仿宋_GB2312"/>
                <a:cs typeface="仿宋_GB2312"/>
                <a:sym typeface="Wingdings" panose="05000000000000000000" pitchFamily="2" charset="2"/>
              </a:rPr>
              <a:t>issue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en-US" altLang="zh-CN" dirty="0" smtClean="0"/>
              <a:t>Many unknowns:</a:t>
            </a:r>
          </a:p>
          <a:p>
            <a:pPr lvl="1"/>
            <a:r>
              <a:rPr lang="en-US" altLang="zh-CN" dirty="0" smtClean="0"/>
              <a:t>Absolute mass</a:t>
            </a:r>
          </a:p>
          <a:p>
            <a:pPr lvl="1"/>
            <a:r>
              <a:rPr lang="en-US" altLang="zh-CN" dirty="0" smtClean="0"/>
              <a:t>Magnetic moments</a:t>
            </a:r>
          </a:p>
          <a:p>
            <a:pPr lvl="1"/>
            <a:r>
              <a:rPr lang="en-US" altLang="zh-CN" dirty="0" smtClean="0"/>
              <a:t>Dirac or </a:t>
            </a:r>
            <a:r>
              <a:rPr lang="en-US" altLang="zh-CN" dirty="0" err="1" smtClean="0"/>
              <a:t>Majorana</a:t>
            </a:r>
            <a:endParaRPr lang="en-US" altLang="zh-CN" dirty="0" smtClean="0"/>
          </a:p>
          <a:p>
            <a:r>
              <a:rPr lang="en-US" altLang="zh-CN" dirty="0" smtClean="0"/>
              <a:t>Important in particle physics, astrophysics and cosmology:</a:t>
            </a:r>
          </a:p>
          <a:p>
            <a:pPr lvl="1"/>
            <a:r>
              <a:rPr lang="en-US" altLang="zh-CN" dirty="0" smtClean="0"/>
              <a:t>Only evidence beyond Standard Model</a:t>
            </a:r>
          </a:p>
          <a:p>
            <a:pPr lvl="1"/>
            <a:r>
              <a:rPr lang="en-US" altLang="zh-CN" dirty="0" smtClean="0"/>
              <a:t>Through </a:t>
            </a:r>
            <a:r>
              <a:rPr lang="en-US" altLang="zh-CN" dirty="0" err="1" smtClean="0"/>
              <a:t>Leptogenesis</a:t>
            </a:r>
            <a:r>
              <a:rPr lang="en-US" altLang="zh-CN" dirty="0" smtClean="0"/>
              <a:t> </a:t>
            </a:r>
            <a:r>
              <a:rPr lang="en-US" altLang="zh-CN" dirty="0" smtClean="0">
                <a:sym typeface="Wingdings" pitchFamily="2" charset="2"/>
              </a:rPr>
              <a:t></a:t>
            </a:r>
            <a:r>
              <a:rPr lang="en-US" altLang="zh-CN" dirty="0" smtClean="0"/>
              <a:t> matter-antimatter asymmetry</a:t>
            </a:r>
          </a:p>
          <a:p>
            <a:pPr lvl="1"/>
            <a:r>
              <a:rPr lang="en-US" altLang="zh-CN" dirty="0" smtClean="0"/>
              <a:t>Universe structure</a:t>
            </a:r>
          </a:p>
          <a:p>
            <a:pPr lvl="1"/>
            <a:r>
              <a:rPr lang="en-US" altLang="zh-CN" dirty="0" smtClean="0"/>
              <a:t>Dark matter, although not a significant amount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Neutrino industry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 descr="http://www.hep.anl.gov/ndk/gif/csno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952500" cy="952500"/>
          </a:xfrm>
          <a:prstGeom prst="rect">
            <a:avLst/>
          </a:prstGeom>
          <a:noFill/>
        </p:spPr>
      </p:pic>
      <p:pic>
        <p:nvPicPr>
          <p:cNvPr id="7174" name="Picture 6" descr="http://www.hep.anl.gov/ndk/gif/cborex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357430"/>
            <a:ext cx="952500" cy="952500"/>
          </a:xfrm>
          <a:prstGeom prst="rect">
            <a:avLst/>
          </a:prstGeom>
          <a:noFill/>
        </p:spPr>
      </p:pic>
      <p:pic>
        <p:nvPicPr>
          <p:cNvPr id="7176" name="Picture 8" descr="http://www.hep.anl.gov/ndk/gif/cicaru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429000"/>
            <a:ext cx="952500" cy="952500"/>
          </a:xfrm>
          <a:prstGeom prst="rect">
            <a:avLst/>
          </a:prstGeom>
          <a:noFill/>
        </p:spPr>
      </p:pic>
      <p:pic>
        <p:nvPicPr>
          <p:cNvPr id="7178" name="Picture 10" descr="http://www.hep.anl.gov/ndk/gif/csuper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4500570"/>
            <a:ext cx="952500" cy="952500"/>
          </a:xfrm>
          <a:prstGeom prst="rect">
            <a:avLst/>
          </a:prstGeom>
          <a:noFill/>
        </p:spPr>
      </p:pic>
      <p:pic>
        <p:nvPicPr>
          <p:cNvPr id="7180" name="Picture 12" descr="http://www.hep.anl.gov/ndk/gif/clen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5572140"/>
            <a:ext cx="990600" cy="952500"/>
          </a:xfrm>
          <a:prstGeom prst="rect">
            <a:avLst/>
          </a:prstGeom>
          <a:noFill/>
        </p:spPr>
      </p:pic>
      <p:pic>
        <p:nvPicPr>
          <p:cNvPr id="7182" name="Picture 14" descr="http://www.hep.anl.gov/ndk/gif/cobra.gif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28728" y="1214422"/>
            <a:ext cx="990600" cy="952500"/>
          </a:xfrm>
          <a:prstGeom prst="rect">
            <a:avLst/>
          </a:prstGeom>
          <a:noFill/>
        </p:spPr>
      </p:pic>
      <p:pic>
        <p:nvPicPr>
          <p:cNvPr id="7184" name="Picture 16" descr="http://www.hep.anl.gov/ndk/gif/cex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28728" y="2357430"/>
            <a:ext cx="990600" cy="952500"/>
          </a:xfrm>
          <a:prstGeom prst="rect">
            <a:avLst/>
          </a:prstGeom>
          <a:noFill/>
        </p:spPr>
      </p:pic>
      <p:pic>
        <p:nvPicPr>
          <p:cNvPr id="7186" name="Picture 18" descr="http://www.hep.anl.gov/ndk/gif/cuore.gif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28728" y="3429000"/>
            <a:ext cx="990600" cy="952500"/>
          </a:xfrm>
          <a:prstGeom prst="rect">
            <a:avLst/>
          </a:prstGeom>
          <a:noFill/>
        </p:spPr>
      </p:pic>
      <p:pic>
        <p:nvPicPr>
          <p:cNvPr id="7188" name="Picture 20" descr="http://www.hep.anl.gov/ndk/gif/cmajorana.jpg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00166" y="4643446"/>
            <a:ext cx="990600" cy="952500"/>
          </a:xfrm>
          <a:prstGeom prst="rect">
            <a:avLst/>
          </a:prstGeom>
          <a:noFill/>
        </p:spPr>
      </p:pic>
      <p:pic>
        <p:nvPicPr>
          <p:cNvPr id="7190" name="Picture 22" descr="http://www.hep.anl.gov/ndk/gif/cgerda.jpg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71604" y="5643578"/>
            <a:ext cx="990600" cy="952500"/>
          </a:xfrm>
          <a:prstGeom prst="rect">
            <a:avLst/>
          </a:prstGeom>
          <a:noFill/>
        </p:spPr>
      </p:pic>
      <p:pic>
        <p:nvPicPr>
          <p:cNvPr id="7192" name="Picture 24" descr="http://www.hep.anl.gov/ndk/gif/cnemo.gif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714612" y="1214422"/>
            <a:ext cx="952500" cy="952500"/>
          </a:xfrm>
          <a:prstGeom prst="rect">
            <a:avLst/>
          </a:prstGeom>
          <a:noFill/>
        </p:spPr>
      </p:pic>
      <p:pic>
        <p:nvPicPr>
          <p:cNvPr id="7194" name="Picture 26" descr="Daya Bay Reactor Neutrino Experiment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714612" y="2357430"/>
            <a:ext cx="962224" cy="785818"/>
          </a:xfrm>
          <a:prstGeom prst="rect">
            <a:avLst/>
          </a:prstGeom>
          <a:noFill/>
        </p:spPr>
      </p:pic>
      <p:pic>
        <p:nvPicPr>
          <p:cNvPr id="7196" name="Picture 28" descr="http://www.hep.anl.gov/ndk/gif/cdchooz.gif">
            <a:hlinkClick r:id="rId26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714612" y="3429000"/>
            <a:ext cx="952500" cy="952500"/>
          </a:xfrm>
          <a:prstGeom prst="rect">
            <a:avLst/>
          </a:prstGeom>
          <a:noFill/>
        </p:spPr>
      </p:pic>
      <p:pic>
        <p:nvPicPr>
          <p:cNvPr id="7198" name="Picture 30" descr="http://www.hep.anl.gov/ndk/gif/reno.jpg">
            <a:hlinkClick r:id="rId28"/>
          </p:cNvPr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714612" y="4572008"/>
            <a:ext cx="990600" cy="952500"/>
          </a:xfrm>
          <a:prstGeom prst="rect">
            <a:avLst/>
          </a:prstGeom>
          <a:noFill/>
        </p:spPr>
      </p:pic>
      <p:pic>
        <p:nvPicPr>
          <p:cNvPr id="7200" name="Picture 32" descr="http://www.hep.anl.gov/ndk/gif/kamland.gif">
            <a:hlinkClick r:id="rId30"/>
          </p:cNvPr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786050" y="5643578"/>
            <a:ext cx="952500" cy="952500"/>
          </a:xfrm>
          <a:prstGeom prst="rect">
            <a:avLst/>
          </a:prstGeom>
          <a:noFill/>
        </p:spPr>
      </p:pic>
      <p:pic>
        <p:nvPicPr>
          <p:cNvPr id="7202" name="Picture 34" descr="http://www.hep.anl.gov/ndk/gif/cino.jpg">
            <a:hlinkClick r:id="rId32"/>
          </p:cNvPr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3929058" y="1214422"/>
            <a:ext cx="990600" cy="952500"/>
          </a:xfrm>
          <a:prstGeom prst="rect">
            <a:avLst/>
          </a:prstGeom>
          <a:noFill/>
        </p:spPr>
      </p:pic>
      <p:pic>
        <p:nvPicPr>
          <p:cNvPr id="7204" name="Picture 36" descr="http://www.hep.anl.gov/ndk/gif/clvd.gif">
            <a:hlinkClick r:id="rId34"/>
          </p:cNvPr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3929058" y="3429000"/>
            <a:ext cx="952500" cy="952500"/>
          </a:xfrm>
          <a:prstGeom prst="rect">
            <a:avLst/>
          </a:prstGeom>
          <a:noFill/>
        </p:spPr>
      </p:pic>
      <p:pic>
        <p:nvPicPr>
          <p:cNvPr id="7206" name="Picture 38" descr="http://www.hep.anl.gov/ndk/gif/cboone.gif">
            <a:hlinkClick r:id="rId36"/>
          </p:cNvPr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929058" y="4500570"/>
            <a:ext cx="990600" cy="952500"/>
          </a:xfrm>
          <a:prstGeom prst="rect">
            <a:avLst/>
          </a:prstGeom>
          <a:noFill/>
        </p:spPr>
      </p:pic>
      <p:pic>
        <p:nvPicPr>
          <p:cNvPr id="7208" name="Picture 40" descr="http://www.hep.anl.gov/ndk/gif/cmacro.gif">
            <a:hlinkClick r:id="rId38"/>
          </p:cNvPr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3929058" y="2285992"/>
            <a:ext cx="952500" cy="952500"/>
          </a:xfrm>
          <a:prstGeom prst="rect">
            <a:avLst/>
          </a:prstGeom>
          <a:noFill/>
        </p:spPr>
      </p:pic>
      <p:pic>
        <p:nvPicPr>
          <p:cNvPr id="7210" name="Picture 42" descr="http://www.hep.anl.gov/ndk/gif/cjparcnu.gif">
            <a:hlinkClick r:id="rId40"/>
          </p:cNvPr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4071934" y="5643578"/>
            <a:ext cx="990600" cy="952500"/>
          </a:xfrm>
          <a:prstGeom prst="rect">
            <a:avLst/>
          </a:prstGeom>
          <a:noFill/>
        </p:spPr>
      </p:pic>
      <p:pic>
        <p:nvPicPr>
          <p:cNvPr id="7212" name="Picture 44" descr="http://www.hep.anl.gov/ndk/gif/cnumioa.jpg">
            <a:hlinkClick r:id="rId42"/>
          </p:cNvPr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5214942" y="1214422"/>
            <a:ext cx="990600" cy="952500"/>
          </a:xfrm>
          <a:prstGeom prst="rect">
            <a:avLst/>
          </a:prstGeom>
          <a:noFill/>
        </p:spPr>
      </p:pic>
      <p:pic>
        <p:nvPicPr>
          <p:cNvPr id="7214" name="Picture 46" descr="http://www.hep.anl.gov/ndk/gif/cminos.gif">
            <a:hlinkClick r:id="rId44"/>
          </p:cNvPr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5286380" y="2285992"/>
            <a:ext cx="952500" cy="952500"/>
          </a:xfrm>
          <a:prstGeom prst="rect">
            <a:avLst/>
          </a:prstGeom>
          <a:noFill/>
        </p:spPr>
      </p:pic>
      <p:pic>
        <p:nvPicPr>
          <p:cNvPr id="7216" name="Picture 48" descr="http://www.hep.anl.gov/ndk/gif/opera.gif">
            <a:hlinkClick r:id="rId46"/>
          </p:cNvPr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5357818" y="3429000"/>
            <a:ext cx="952500" cy="952500"/>
          </a:xfrm>
          <a:prstGeom prst="rect">
            <a:avLst/>
          </a:prstGeom>
          <a:noFill/>
        </p:spPr>
      </p:pic>
      <p:pic>
        <p:nvPicPr>
          <p:cNvPr id="7218" name="Picture 50" descr="http://www.hep.anl.gov/ndk/gif/icecube.jpg">
            <a:hlinkClick r:id="rId48"/>
          </p:cNvPr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5357818" y="4500570"/>
            <a:ext cx="990600" cy="952500"/>
          </a:xfrm>
          <a:prstGeom prst="rect">
            <a:avLst/>
          </a:prstGeom>
          <a:noFill/>
        </p:spPr>
      </p:pic>
      <p:pic>
        <p:nvPicPr>
          <p:cNvPr id="7220" name="Picture 52" descr="http://www.hep.anl.gov/ndk/gif/cbaika.gif">
            <a:hlinkClick r:id="rId50"/>
          </p:cNvPr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5429256" y="5572140"/>
            <a:ext cx="952500" cy="952500"/>
          </a:xfrm>
          <a:prstGeom prst="rect">
            <a:avLst/>
          </a:prstGeom>
          <a:noFill/>
        </p:spPr>
      </p:pic>
      <p:pic>
        <p:nvPicPr>
          <p:cNvPr id="7222" name="Picture 54" descr="http://www.hep.anl.gov/ndk/gif/cnesto.gif">
            <a:hlinkClick r:id="rId52"/>
          </p:cNvPr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6500826" y="1285860"/>
            <a:ext cx="952500" cy="952500"/>
          </a:xfrm>
          <a:prstGeom prst="rect">
            <a:avLst/>
          </a:prstGeom>
          <a:noFill/>
        </p:spPr>
      </p:pic>
      <p:pic>
        <p:nvPicPr>
          <p:cNvPr id="7224" name="Picture 56" descr="http://www.hep.anl.gov/ndk/gif/cantares.jpg">
            <a:hlinkClick r:id="rId54"/>
          </p:cNvPr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6500826" y="2285992"/>
            <a:ext cx="990600" cy="952500"/>
          </a:xfrm>
          <a:prstGeom prst="rect">
            <a:avLst/>
          </a:prstGeom>
          <a:noFill/>
        </p:spPr>
      </p:pic>
      <p:pic>
        <p:nvPicPr>
          <p:cNvPr id="7226" name="Picture 58" descr="http://www.hep.anl.gov/ndk/gif/cauger.gif">
            <a:hlinkClick r:id="rId56"/>
          </p:cNvPr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6572264" y="3429000"/>
            <a:ext cx="952500" cy="952500"/>
          </a:xfrm>
          <a:prstGeom prst="rect">
            <a:avLst/>
          </a:prstGeom>
          <a:noFill/>
        </p:spPr>
      </p:pic>
      <p:pic>
        <p:nvPicPr>
          <p:cNvPr id="7228" name="Picture 60" descr="http://www.hep.anl.gov/ndk/gif/cfly.gif">
            <a:hlinkClick r:id="rId58"/>
          </p:cNvPr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6572264" y="4500570"/>
            <a:ext cx="952500" cy="952500"/>
          </a:xfrm>
          <a:prstGeom prst="rect">
            <a:avLst/>
          </a:prstGeom>
          <a:noFill/>
        </p:spPr>
      </p:pic>
      <p:pic>
        <p:nvPicPr>
          <p:cNvPr id="7230" name="Picture 62" descr="http://www.hep.anl.gov/ndk/gif/cagasa.gif">
            <a:hlinkClick r:id="rId60"/>
          </p:cNvPr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6572264" y="5572140"/>
            <a:ext cx="952500" cy="952500"/>
          </a:xfrm>
          <a:prstGeom prst="rect">
            <a:avLst/>
          </a:prstGeom>
          <a:noFill/>
        </p:spPr>
      </p:pic>
      <p:pic>
        <p:nvPicPr>
          <p:cNvPr id="7232" name="Picture 64" descr="http://www.hep.anl.gov/ndk/gif/cta.gif">
            <a:hlinkClick r:id="rId62"/>
          </p:cNvPr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7715272" y="1214422"/>
            <a:ext cx="952500" cy="952500"/>
          </a:xfrm>
          <a:prstGeom prst="rect">
            <a:avLst/>
          </a:prstGeom>
          <a:noFill/>
        </p:spPr>
      </p:pic>
      <p:pic>
        <p:nvPicPr>
          <p:cNvPr id="7234" name="Picture 66" descr="http://www.hep.anl.gov/ndk/gif/ckatrin.gif">
            <a:hlinkClick r:id="rId64"/>
          </p:cNvPr>
          <p:cNvPicPr>
            <a:picLocks noChangeAspect="1" noChangeArrowheads="1"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7715272" y="2285992"/>
            <a:ext cx="990600" cy="952500"/>
          </a:xfrm>
          <a:prstGeom prst="rect">
            <a:avLst/>
          </a:prstGeom>
          <a:noFill/>
        </p:spPr>
      </p:pic>
      <p:pic>
        <p:nvPicPr>
          <p:cNvPr id="7236" name="Picture 68" descr="http://www.hep.anl.gov/ndk/gif/ctexono.gif">
            <a:hlinkClick r:id="rId66"/>
          </p:cNvPr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7715272" y="3357562"/>
            <a:ext cx="990600" cy="952500"/>
          </a:xfrm>
          <a:prstGeom prst="rect">
            <a:avLst/>
          </a:prstGeom>
          <a:noFill/>
        </p:spPr>
      </p:pic>
      <p:pic>
        <p:nvPicPr>
          <p:cNvPr id="10242" name="Picture 2" descr="http://www.hep.anl.gov/ndk/gif/csciboone.jpg">
            <a:hlinkClick r:id="rId68"/>
          </p:cNvPr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7715272" y="4500570"/>
            <a:ext cx="990600" cy="952500"/>
          </a:xfrm>
          <a:prstGeom prst="rect">
            <a:avLst/>
          </a:prstGeom>
          <a:noFill/>
        </p:spPr>
      </p:pic>
      <p:pic>
        <p:nvPicPr>
          <p:cNvPr id="10244" name="Picture 4" descr="http://www.hep.anl.gov/ndk/gif/clartpc.jpg">
            <a:hlinkClick r:id="rId70"/>
          </p:cNvPr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7715272" y="5572140"/>
            <a:ext cx="9906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96908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Neutrino physics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problems and methods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2" name="组合 97"/>
          <p:cNvGrpSpPr/>
          <p:nvPr/>
        </p:nvGrpSpPr>
        <p:grpSpPr>
          <a:xfrm>
            <a:off x="305871" y="1142984"/>
            <a:ext cx="8695285" cy="928694"/>
            <a:chOff x="305871" y="1142984"/>
            <a:chExt cx="8695285" cy="928694"/>
          </a:xfrm>
        </p:grpSpPr>
        <p:grpSp>
          <p:nvGrpSpPr>
            <p:cNvPr id="3" name="组合 6"/>
            <p:cNvGrpSpPr/>
            <p:nvPr/>
          </p:nvGrpSpPr>
          <p:grpSpPr>
            <a:xfrm>
              <a:off x="305871" y="1285860"/>
              <a:ext cx="1190660" cy="642942"/>
              <a:chOff x="571472" y="2000240"/>
              <a:chExt cx="928694" cy="64294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571472" y="2000240"/>
                <a:ext cx="928694" cy="64294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722917" y="2071678"/>
                <a:ext cx="5572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smtClean="0"/>
                  <a:t>mass</a:t>
                </a:r>
                <a:endParaRPr lang="zh-CN" altLang="en-US" dirty="0"/>
              </a:p>
            </p:txBody>
          </p:sp>
        </p:grpSp>
        <p:grpSp>
          <p:nvGrpSpPr>
            <p:cNvPr id="7" name="组合 7"/>
            <p:cNvGrpSpPr/>
            <p:nvPr/>
          </p:nvGrpSpPr>
          <p:grpSpPr>
            <a:xfrm>
              <a:off x="8072462" y="1214422"/>
              <a:ext cx="928694" cy="642942"/>
              <a:chOff x="571472" y="2000240"/>
              <a:chExt cx="928694" cy="642942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571472" y="2000240"/>
                <a:ext cx="928694" cy="64294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71472" y="2143116"/>
                <a:ext cx="927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C00000"/>
                    </a:solidFill>
                  </a:rPr>
                  <a:t>geology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8" name="组合 10"/>
            <p:cNvGrpSpPr/>
            <p:nvPr/>
          </p:nvGrpSpPr>
          <p:grpSpPr>
            <a:xfrm>
              <a:off x="5643570" y="1214422"/>
              <a:ext cx="1214446" cy="642942"/>
              <a:chOff x="428596" y="2000240"/>
              <a:chExt cx="1214446" cy="642942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28596" y="2000240"/>
                <a:ext cx="1214446" cy="64294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28596" y="2143116"/>
                <a:ext cx="12090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/>
                  <a:t>astronomy</a:t>
                </a:r>
                <a:endParaRPr lang="zh-CN" altLang="en-US" dirty="0"/>
              </a:p>
            </p:txBody>
          </p:sp>
        </p:grpSp>
        <p:grpSp>
          <p:nvGrpSpPr>
            <p:cNvPr id="11" name="组合 13"/>
            <p:cNvGrpSpPr/>
            <p:nvPr/>
          </p:nvGrpSpPr>
          <p:grpSpPr>
            <a:xfrm>
              <a:off x="1571604" y="1142984"/>
              <a:ext cx="1357322" cy="928694"/>
              <a:chOff x="571472" y="2000240"/>
              <a:chExt cx="1357322" cy="928694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71472" y="2000240"/>
                <a:ext cx="1357322" cy="928694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14348" y="2143116"/>
                <a:ext cx="111094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/>
                  <a:t>Dirac/</a:t>
                </a:r>
              </a:p>
              <a:p>
                <a:r>
                  <a:rPr lang="en-US" altLang="zh-CN" b="1" dirty="0" err="1" smtClean="0"/>
                  <a:t>Majorana</a:t>
                </a:r>
                <a:endParaRPr lang="zh-CN" altLang="en-US" dirty="0"/>
              </a:p>
            </p:txBody>
          </p:sp>
        </p:grpSp>
        <p:grpSp>
          <p:nvGrpSpPr>
            <p:cNvPr id="14" name="组合 16"/>
            <p:cNvGrpSpPr/>
            <p:nvPr/>
          </p:nvGrpSpPr>
          <p:grpSpPr>
            <a:xfrm>
              <a:off x="4429124" y="1214422"/>
              <a:ext cx="1158779" cy="642942"/>
              <a:chOff x="428596" y="2000240"/>
              <a:chExt cx="1158779" cy="64294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428596" y="2000240"/>
                <a:ext cx="1143008" cy="64294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28596" y="2143116"/>
                <a:ext cx="1158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/>
                  <a:t>oscillation</a:t>
                </a:r>
                <a:endParaRPr lang="zh-CN" altLang="en-US" dirty="0"/>
              </a:p>
            </p:txBody>
          </p:sp>
        </p:grpSp>
        <p:grpSp>
          <p:nvGrpSpPr>
            <p:cNvPr id="17" name="组合 19"/>
            <p:cNvGrpSpPr/>
            <p:nvPr/>
          </p:nvGrpSpPr>
          <p:grpSpPr>
            <a:xfrm>
              <a:off x="3071802" y="1214422"/>
              <a:ext cx="1285884" cy="646331"/>
              <a:chOff x="357158" y="2000240"/>
              <a:chExt cx="1285884" cy="64633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57158" y="2000240"/>
                <a:ext cx="1143008" cy="64294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28596" y="2000240"/>
                <a:ext cx="12144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smtClean="0"/>
                  <a:t>Magnetic moments</a:t>
                </a:r>
                <a:endParaRPr lang="zh-CN" altLang="en-US" dirty="0"/>
              </a:p>
            </p:txBody>
          </p:sp>
        </p:grpSp>
        <p:grpSp>
          <p:nvGrpSpPr>
            <p:cNvPr id="20" name="组合 90"/>
            <p:cNvGrpSpPr/>
            <p:nvPr/>
          </p:nvGrpSpPr>
          <p:grpSpPr>
            <a:xfrm>
              <a:off x="6858016" y="1214422"/>
              <a:ext cx="1203022" cy="642942"/>
              <a:chOff x="425065" y="2000240"/>
              <a:chExt cx="1232755" cy="642942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498269" y="2000240"/>
                <a:ext cx="1098054" cy="64294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425065" y="2143116"/>
                <a:ext cx="12327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/>
                  <a:t>cosmology</a:t>
                </a:r>
                <a:endParaRPr lang="zh-CN" altLang="en-US" dirty="0"/>
              </a:p>
            </p:txBody>
          </p:sp>
        </p:grpSp>
      </p:grpSp>
      <p:grpSp>
        <p:nvGrpSpPr>
          <p:cNvPr id="23" name="组合 98"/>
          <p:cNvGrpSpPr/>
          <p:nvPr/>
        </p:nvGrpSpPr>
        <p:grpSpPr>
          <a:xfrm>
            <a:off x="214282" y="2643182"/>
            <a:ext cx="8929718" cy="1000132"/>
            <a:chOff x="214282" y="2643182"/>
            <a:chExt cx="8929718" cy="1000132"/>
          </a:xfrm>
        </p:grpSpPr>
        <p:grpSp>
          <p:nvGrpSpPr>
            <p:cNvPr id="26" name="组合 22"/>
            <p:cNvGrpSpPr/>
            <p:nvPr/>
          </p:nvGrpSpPr>
          <p:grpSpPr>
            <a:xfrm>
              <a:off x="1571604" y="2786058"/>
              <a:ext cx="1071570" cy="642942"/>
              <a:chOff x="571472" y="2000240"/>
              <a:chExt cx="1071570" cy="642942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71472" y="2000240"/>
                <a:ext cx="1071570" cy="64294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714348" y="2143116"/>
                <a:ext cx="8723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/>
                  <a:t>reactor</a:t>
                </a:r>
                <a:endParaRPr lang="zh-CN" altLang="en-US" dirty="0"/>
              </a:p>
            </p:txBody>
          </p:sp>
        </p:grpSp>
        <p:grpSp>
          <p:nvGrpSpPr>
            <p:cNvPr id="29" name="组合 25"/>
            <p:cNvGrpSpPr/>
            <p:nvPr/>
          </p:nvGrpSpPr>
          <p:grpSpPr>
            <a:xfrm>
              <a:off x="8215306" y="3000372"/>
              <a:ext cx="928694" cy="642942"/>
              <a:chOff x="571472" y="2000240"/>
              <a:chExt cx="928694" cy="642942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71472" y="2000240"/>
                <a:ext cx="928694" cy="64294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14348" y="2143116"/>
                <a:ext cx="699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C00000"/>
                    </a:solidFill>
                  </a:rPr>
                  <a:t>earth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32" name="组合 28"/>
            <p:cNvGrpSpPr/>
            <p:nvPr/>
          </p:nvGrpSpPr>
          <p:grpSpPr>
            <a:xfrm>
              <a:off x="7000892" y="2643182"/>
              <a:ext cx="1143008" cy="1000132"/>
              <a:chOff x="571472" y="2000240"/>
              <a:chExt cx="928694" cy="64294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71472" y="2000240"/>
                <a:ext cx="928694" cy="64294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14348" y="2143116"/>
                <a:ext cx="150094" cy="237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altLang="en-US" dirty="0"/>
              </a:p>
            </p:txBody>
          </p:sp>
        </p:grpSp>
        <p:grpSp>
          <p:nvGrpSpPr>
            <p:cNvPr id="35" name="组合 31"/>
            <p:cNvGrpSpPr/>
            <p:nvPr/>
          </p:nvGrpSpPr>
          <p:grpSpPr>
            <a:xfrm>
              <a:off x="4929190" y="2786058"/>
              <a:ext cx="928694" cy="642942"/>
              <a:chOff x="571472" y="2000240"/>
              <a:chExt cx="1000132" cy="71438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71472" y="2000240"/>
                <a:ext cx="1000132" cy="71438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714348" y="2143116"/>
                <a:ext cx="701228" cy="410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/>
                  <a:t>solar</a:t>
                </a:r>
              </a:p>
            </p:txBody>
          </p:sp>
        </p:grpSp>
        <p:grpSp>
          <p:nvGrpSpPr>
            <p:cNvPr id="38" name="组合 34"/>
            <p:cNvGrpSpPr/>
            <p:nvPr/>
          </p:nvGrpSpPr>
          <p:grpSpPr>
            <a:xfrm>
              <a:off x="3929058" y="2786058"/>
              <a:ext cx="1000132" cy="646331"/>
              <a:chOff x="571472" y="2000240"/>
              <a:chExt cx="1000132" cy="64633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71472" y="2000240"/>
                <a:ext cx="928694" cy="64294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71472" y="2000240"/>
                <a:ext cx="10001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err="1" smtClean="0"/>
                  <a:t>Atmos-pheric</a:t>
                </a:r>
                <a:endParaRPr lang="zh-CN" altLang="en-US" dirty="0"/>
              </a:p>
            </p:txBody>
          </p:sp>
        </p:grpSp>
        <p:grpSp>
          <p:nvGrpSpPr>
            <p:cNvPr id="41" name="组合 37"/>
            <p:cNvGrpSpPr/>
            <p:nvPr/>
          </p:nvGrpSpPr>
          <p:grpSpPr>
            <a:xfrm>
              <a:off x="2714612" y="2786062"/>
              <a:ext cx="1285884" cy="642943"/>
              <a:chOff x="455384" y="2000242"/>
              <a:chExt cx="1044779" cy="526044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571472" y="2000242"/>
                <a:ext cx="812607" cy="526044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455384" y="2117136"/>
                <a:ext cx="1044779" cy="302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smtClean="0"/>
                  <a:t>accelerator</a:t>
                </a:r>
                <a:endParaRPr lang="zh-CN" altLang="en-US" dirty="0"/>
              </a:p>
            </p:txBody>
          </p:sp>
        </p:grpSp>
        <p:grpSp>
          <p:nvGrpSpPr>
            <p:cNvPr id="44" name="组合 40"/>
            <p:cNvGrpSpPr/>
            <p:nvPr/>
          </p:nvGrpSpPr>
          <p:grpSpPr>
            <a:xfrm>
              <a:off x="214282" y="2786058"/>
              <a:ext cx="1428761" cy="717769"/>
              <a:chOff x="428596" y="2000240"/>
              <a:chExt cx="1428761" cy="717769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428596" y="2000240"/>
                <a:ext cx="1214446" cy="71438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00034" y="2071678"/>
                <a:ext cx="13573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smtClean="0"/>
                  <a:t>Radioactive sources</a:t>
                </a:r>
                <a:endParaRPr lang="zh-CN" altLang="en-US" dirty="0"/>
              </a:p>
            </p:txBody>
          </p:sp>
        </p:grpSp>
        <p:grpSp>
          <p:nvGrpSpPr>
            <p:cNvPr id="47" name="组合 93"/>
            <p:cNvGrpSpPr/>
            <p:nvPr/>
          </p:nvGrpSpPr>
          <p:grpSpPr>
            <a:xfrm>
              <a:off x="6000760" y="2786058"/>
              <a:ext cx="1000132" cy="717769"/>
              <a:chOff x="571472" y="2000240"/>
              <a:chExt cx="1000132" cy="717769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571472" y="2000240"/>
                <a:ext cx="928694" cy="64294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642910" y="2071678"/>
                <a:ext cx="92869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err="1" smtClean="0"/>
                  <a:t>Astro</a:t>
                </a:r>
                <a:r>
                  <a:rPr lang="en-US" altLang="zh-CN" b="1" dirty="0" smtClean="0"/>
                  <a:t>-objects </a:t>
                </a:r>
                <a:endParaRPr lang="zh-CN" altLang="en-US" dirty="0"/>
              </a:p>
            </p:txBody>
          </p:sp>
        </p:grpSp>
        <p:sp>
          <p:nvSpPr>
            <p:cNvPr id="106" name="矩形 105"/>
            <p:cNvSpPr/>
            <p:nvPr/>
          </p:nvSpPr>
          <p:spPr>
            <a:xfrm>
              <a:off x="7072330" y="2857496"/>
              <a:ext cx="10715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/>
                <a:t>Relic-neutrino</a:t>
              </a:r>
              <a:endParaRPr lang="zh-CN" altLang="en-US" dirty="0"/>
            </a:p>
          </p:txBody>
        </p:sp>
      </p:grpSp>
      <p:grpSp>
        <p:nvGrpSpPr>
          <p:cNvPr id="48" name="组合 100"/>
          <p:cNvGrpSpPr/>
          <p:nvPr/>
        </p:nvGrpSpPr>
        <p:grpSpPr>
          <a:xfrm>
            <a:off x="857223" y="1714488"/>
            <a:ext cx="7822430" cy="1285884"/>
            <a:chOff x="857223" y="1714488"/>
            <a:chExt cx="7822430" cy="1285884"/>
          </a:xfrm>
        </p:grpSpPr>
        <p:cxnSp>
          <p:nvCxnSpPr>
            <p:cNvPr id="45" name="直接箭头连接符 44"/>
            <p:cNvCxnSpPr/>
            <p:nvPr/>
          </p:nvCxnSpPr>
          <p:spPr>
            <a:xfrm rot="5400000" flipH="1" flipV="1">
              <a:off x="1053679" y="2018099"/>
              <a:ext cx="785818" cy="7500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>
              <a:stCxn id="95" idx="0"/>
            </p:cNvCxnSpPr>
            <p:nvPr/>
          </p:nvCxnSpPr>
          <p:spPr>
            <a:xfrm rot="16200000" flipV="1">
              <a:off x="5875744" y="2196694"/>
              <a:ext cx="928694" cy="25003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>
              <a:stCxn id="24" idx="0"/>
            </p:cNvCxnSpPr>
            <p:nvPr/>
          </p:nvCxnSpPr>
          <p:spPr>
            <a:xfrm rot="5400000" flipH="1" flipV="1">
              <a:off x="2268125" y="1625190"/>
              <a:ext cx="1000132" cy="13216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V="1">
              <a:off x="3357554" y="1857364"/>
              <a:ext cx="1428760" cy="95141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 rot="5400000" flipH="1" flipV="1">
              <a:off x="4321965" y="2178839"/>
              <a:ext cx="857261" cy="35718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>
              <a:stCxn id="95" idx="1"/>
              <a:endCxn id="18" idx="5"/>
            </p:cNvCxnSpPr>
            <p:nvPr/>
          </p:nvCxnSpPr>
          <p:spPr>
            <a:xfrm rot="16200000" flipV="1">
              <a:off x="5212249" y="1955700"/>
              <a:ext cx="1117008" cy="73202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 rot="16200000" flipV="1">
              <a:off x="4714876" y="2143116"/>
              <a:ext cx="928694" cy="21431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>
              <a:stCxn id="27" idx="0"/>
              <a:endCxn id="9" idx="4"/>
            </p:cNvCxnSpPr>
            <p:nvPr/>
          </p:nvCxnSpPr>
          <p:spPr>
            <a:xfrm rot="16200000" flipV="1">
              <a:off x="8036727" y="2357446"/>
              <a:ext cx="1143008" cy="14284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>
              <a:endCxn id="5" idx="4"/>
            </p:cNvCxnSpPr>
            <p:nvPr/>
          </p:nvCxnSpPr>
          <p:spPr>
            <a:xfrm rot="5400000" flipH="1" flipV="1">
              <a:off x="450583" y="2335443"/>
              <a:ext cx="857258" cy="4397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 flipV="1">
              <a:off x="2428860" y="1714488"/>
              <a:ext cx="2214578" cy="107157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箭头连接符 107"/>
            <p:cNvCxnSpPr>
              <a:endCxn id="92" idx="4"/>
            </p:cNvCxnSpPr>
            <p:nvPr/>
          </p:nvCxnSpPr>
          <p:spPr>
            <a:xfrm rot="16200000" flipV="1">
              <a:off x="7161628" y="2160975"/>
              <a:ext cx="714380" cy="10715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箭头连接符 111"/>
            <p:cNvCxnSpPr/>
            <p:nvPr/>
          </p:nvCxnSpPr>
          <p:spPr>
            <a:xfrm rot="5400000" flipH="1" flipV="1">
              <a:off x="6465109" y="2035961"/>
              <a:ext cx="928693" cy="57150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组合 104"/>
          <p:cNvGrpSpPr/>
          <p:nvPr/>
        </p:nvGrpSpPr>
        <p:grpSpPr>
          <a:xfrm>
            <a:off x="821506" y="3334848"/>
            <a:ext cx="7608147" cy="1791330"/>
            <a:chOff x="821506" y="3334848"/>
            <a:chExt cx="7608147" cy="1791330"/>
          </a:xfrm>
        </p:grpSpPr>
        <p:grpSp>
          <p:nvGrpSpPr>
            <p:cNvPr id="63" name="组合 101"/>
            <p:cNvGrpSpPr/>
            <p:nvPr/>
          </p:nvGrpSpPr>
          <p:grpSpPr>
            <a:xfrm>
              <a:off x="821506" y="3334848"/>
              <a:ext cx="7608147" cy="1791330"/>
              <a:chOff x="821506" y="3334848"/>
              <a:chExt cx="7608147" cy="1791330"/>
            </a:xfrm>
          </p:grpSpPr>
          <p:cxnSp>
            <p:nvCxnSpPr>
              <p:cNvPr id="115" name="直接箭头连接符 114"/>
              <p:cNvCxnSpPr/>
              <p:nvPr/>
            </p:nvCxnSpPr>
            <p:spPr>
              <a:xfrm rot="16200000" flipV="1">
                <a:off x="196424" y="4125522"/>
                <a:ext cx="1428758" cy="17859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箭头连接符 119"/>
              <p:cNvCxnSpPr/>
              <p:nvPr/>
            </p:nvCxnSpPr>
            <p:spPr>
              <a:xfrm rot="16200000" flipV="1">
                <a:off x="1357290" y="4143380"/>
                <a:ext cx="1643074" cy="21431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箭头连接符 121"/>
              <p:cNvCxnSpPr>
                <a:endCxn id="95" idx="4"/>
              </p:cNvCxnSpPr>
              <p:nvPr/>
            </p:nvCxnSpPr>
            <p:spPr>
              <a:xfrm rot="16200000" flipV="1">
                <a:off x="6232934" y="3661173"/>
                <a:ext cx="1571636" cy="110728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箭头连接符 122"/>
              <p:cNvCxnSpPr/>
              <p:nvPr/>
            </p:nvCxnSpPr>
            <p:spPr>
              <a:xfrm rot="5400000" flipH="1" flipV="1">
                <a:off x="2000233" y="3857627"/>
                <a:ext cx="1643074" cy="64294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箭头连接符 123"/>
              <p:cNvCxnSpPr>
                <a:endCxn id="39" idx="4"/>
              </p:cNvCxnSpPr>
              <p:nvPr/>
            </p:nvCxnSpPr>
            <p:spPr>
              <a:xfrm rot="16200000" flipV="1">
                <a:off x="3214683" y="3571880"/>
                <a:ext cx="1571631" cy="128588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箭头连接符 124"/>
              <p:cNvCxnSpPr/>
              <p:nvPr/>
            </p:nvCxnSpPr>
            <p:spPr>
              <a:xfrm rot="10800000">
                <a:off x="5572136" y="3429000"/>
                <a:ext cx="2857517" cy="157163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箭头连接符 134"/>
              <p:cNvCxnSpPr>
                <a:stCxn id="83" idx="0"/>
              </p:cNvCxnSpPr>
              <p:nvPr/>
            </p:nvCxnSpPr>
            <p:spPr>
              <a:xfrm rot="16200000" flipV="1">
                <a:off x="3982637" y="3018232"/>
                <a:ext cx="1571636" cy="239317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箭头连接符 136"/>
              <p:cNvCxnSpPr>
                <a:stCxn id="76" idx="7"/>
              </p:cNvCxnSpPr>
              <p:nvPr/>
            </p:nvCxnSpPr>
            <p:spPr>
              <a:xfrm rot="5400000" flipH="1" flipV="1">
                <a:off x="4986579" y="1683106"/>
                <a:ext cx="1554297" cy="533184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箭头连接符 147"/>
              <p:cNvCxnSpPr>
                <a:stCxn id="89" idx="0"/>
              </p:cNvCxnSpPr>
              <p:nvPr/>
            </p:nvCxnSpPr>
            <p:spPr>
              <a:xfrm rot="16200000" flipV="1">
                <a:off x="5518554" y="3268265"/>
                <a:ext cx="1571636" cy="189310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箭头连接符 161"/>
              <p:cNvCxnSpPr/>
              <p:nvPr/>
            </p:nvCxnSpPr>
            <p:spPr>
              <a:xfrm rot="10800000">
                <a:off x="4429124" y="3357562"/>
                <a:ext cx="2643206" cy="164307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箭头连接符 163"/>
              <p:cNvCxnSpPr/>
              <p:nvPr/>
            </p:nvCxnSpPr>
            <p:spPr>
              <a:xfrm rot="16200000" flipV="1">
                <a:off x="3857620" y="3857628"/>
                <a:ext cx="1500198" cy="64294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箭头连接符 96"/>
              <p:cNvCxnSpPr>
                <a:endCxn id="39" idx="5"/>
              </p:cNvCxnSpPr>
              <p:nvPr/>
            </p:nvCxnSpPr>
            <p:spPr>
              <a:xfrm rot="10800000">
                <a:off x="3711158" y="3334848"/>
                <a:ext cx="3146859" cy="173722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箭头连接符 108"/>
              <p:cNvCxnSpPr>
                <a:stCxn id="76" idx="0"/>
              </p:cNvCxnSpPr>
              <p:nvPr/>
            </p:nvCxnSpPr>
            <p:spPr>
              <a:xfrm rot="5400000" flipH="1" flipV="1">
                <a:off x="2607455" y="3393281"/>
                <a:ext cx="1643074" cy="157163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箭头连接符 109"/>
              <p:cNvCxnSpPr/>
              <p:nvPr/>
            </p:nvCxnSpPr>
            <p:spPr>
              <a:xfrm flipV="1">
                <a:off x="3071802" y="3429002"/>
                <a:ext cx="3214712" cy="164307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箭头连接符 113"/>
              <p:cNvCxnSpPr/>
              <p:nvPr/>
            </p:nvCxnSpPr>
            <p:spPr>
              <a:xfrm flipV="1">
                <a:off x="2928926" y="3429000"/>
                <a:ext cx="2214578" cy="157163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直接箭头连接符 126"/>
            <p:cNvCxnSpPr/>
            <p:nvPr/>
          </p:nvCxnSpPr>
          <p:spPr>
            <a:xfrm flipV="1">
              <a:off x="3929058" y="3500438"/>
              <a:ext cx="2428892" cy="157163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箭头连接符 127"/>
            <p:cNvCxnSpPr/>
            <p:nvPr/>
          </p:nvCxnSpPr>
          <p:spPr>
            <a:xfrm rot="16200000" flipV="1">
              <a:off x="2571738" y="4071943"/>
              <a:ext cx="1643073" cy="35718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>
            <a:xfrm rot="5400000" flipH="1" flipV="1">
              <a:off x="3250397" y="4036223"/>
              <a:ext cx="1571636" cy="50006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103"/>
          <p:cNvGrpSpPr/>
          <p:nvPr/>
        </p:nvGrpSpPr>
        <p:grpSpPr>
          <a:xfrm>
            <a:off x="0" y="4929197"/>
            <a:ext cx="9144000" cy="1143008"/>
            <a:chOff x="0" y="4929197"/>
            <a:chExt cx="9144000" cy="1143008"/>
          </a:xfrm>
        </p:grpSpPr>
        <p:grpSp>
          <p:nvGrpSpPr>
            <p:cNvPr id="50" name="组合 99"/>
            <p:cNvGrpSpPr/>
            <p:nvPr/>
          </p:nvGrpSpPr>
          <p:grpSpPr>
            <a:xfrm>
              <a:off x="0" y="4929197"/>
              <a:ext cx="9144000" cy="1143008"/>
              <a:chOff x="0" y="4929197"/>
              <a:chExt cx="9144000" cy="1143008"/>
            </a:xfrm>
          </p:grpSpPr>
          <p:grpSp>
            <p:nvGrpSpPr>
              <p:cNvPr id="51" name="组合 74"/>
              <p:cNvGrpSpPr/>
              <p:nvPr/>
            </p:nvGrpSpPr>
            <p:grpSpPr>
              <a:xfrm>
                <a:off x="2000232" y="5000636"/>
                <a:ext cx="1357322" cy="857256"/>
                <a:chOff x="571472" y="2000240"/>
                <a:chExt cx="1560920" cy="857256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571472" y="2000240"/>
                  <a:ext cx="1478767" cy="857256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653626" y="2071678"/>
                  <a:ext cx="147876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b="1" dirty="0" smtClean="0">
                      <a:solidFill>
                        <a:srgbClr val="C00000"/>
                      </a:solidFill>
                    </a:rPr>
                    <a:t>Liquid </a:t>
                  </a:r>
                  <a:r>
                    <a:rPr lang="en-US" altLang="zh-CN" b="1" dirty="0" err="1" smtClean="0">
                      <a:solidFill>
                        <a:srgbClr val="C00000"/>
                      </a:solidFill>
                    </a:rPr>
                    <a:t>scintillator</a:t>
                  </a:r>
                  <a:endParaRPr lang="zh-CN" altLang="en-US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52" name="组合 78"/>
              <p:cNvGrpSpPr/>
              <p:nvPr/>
            </p:nvGrpSpPr>
            <p:grpSpPr>
              <a:xfrm>
                <a:off x="0" y="4929197"/>
                <a:ext cx="2000232" cy="1143008"/>
                <a:chOff x="268948" y="1957377"/>
                <a:chExt cx="2823935" cy="685805"/>
              </a:xfrm>
            </p:grpSpPr>
            <p:sp>
              <p:nvSpPr>
                <p:cNvPr id="80" name="椭圆 79"/>
                <p:cNvSpPr/>
                <p:nvPr/>
              </p:nvSpPr>
              <p:spPr>
                <a:xfrm>
                  <a:off x="268948" y="1957377"/>
                  <a:ext cx="2723079" cy="685805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470616" y="2043102"/>
                  <a:ext cx="2622267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b="1" dirty="0" smtClean="0"/>
                    <a:t>Semiconductor/crystals/gaseous/</a:t>
                  </a:r>
                </a:p>
                <a:p>
                  <a:r>
                    <a:rPr lang="en-US" altLang="zh-CN" b="1" dirty="0" err="1" smtClean="0"/>
                    <a:t>scintillator</a:t>
                  </a:r>
                  <a:endParaRPr lang="zh-CN" altLang="en-US" dirty="0"/>
                </a:p>
              </p:txBody>
            </p:sp>
          </p:grpSp>
          <p:grpSp>
            <p:nvGrpSpPr>
              <p:cNvPr id="59" name="组合 81"/>
              <p:cNvGrpSpPr/>
              <p:nvPr/>
            </p:nvGrpSpPr>
            <p:grpSpPr>
              <a:xfrm>
                <a:off x="5429256" y="5000636"/>
                <a:ext cx="1071570" cy="642942"/>
                <a:chOff x="1557316" y="2000240"/>
                <a:chExt cx="1643074" cy="642942"/>
              </a:xfrm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1557316" y="2000240"/>
                  <a:ext cx="1643074" cy="642942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1557316" y="2143116"/>
                  <a:ext cx="16276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 dirty="0" smtClean="0"/>
                    <a:t>emulsion</a:t>
                  </a:r>
                  <a:endParaRPr lang="zh-CN" altLang="en-US" b="1" dirty="0"/>
                </a:p>
              </p:txBody>
            </p:sp>
          </p:grpSp>
          <p:grpSp>
            <p:nvGrpSpPr>
              <p:cNvPr id="60" name="组合 84"/>
              <p:cNvGrpSpPr/>
              <p:nvPr/>
            </p:nvGrpSpPr>
            <p:grpSpPr>
              <a:xfrm>
                <a:off x="7929586" y="5000636"/>
                <a:ext cx="1214414" cy="785818"/>
                <a:chOff x="681011" y="2000240"/>
                <a:chExt cx="1862101" cy="785818"/>
              </a:xfrm>
            </p:grpSpPr>
            <p:sp>
              <p:nvSpPr>
                <p:cNvPr id="86" name="椭圆 85"/>
                <p:cNvSpPr/>
                <p:nvPr/>
              </p:nvSpPr>
              <p:spPr>
                <a:xfrm>
                  <a:off x="681011" y="2000240"/>
                  <a:ext cx="1862101" cy="785818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90549" y="2000240"/>
                  <a:ext cx="1752563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b="1" dirty="0" smtClean="0"/>
                    <a:t>Nuclear chemistry</a:t>
                  </a:r>
                  <a:endParaRPr lang="zh-CN" altLang="en-US" b="1" dirty="0"/>
                </a:p>
              </p:txBody>
            </p:sp>
          </p:grpSp>
          <p:grpSp>
            <p:nvGrpSpPr>
              <p:cNvPr id="61" name="组合 87"/>
              <p:cNvGrpSpPr/>
              <p:nvPr/>
            </p:nvGrpSpPr>
            <p:grpSpPr>
              <a:xfrm>
                <a:off x="6643702" y="5000636"/>
                <a:ext cx="1214446" cy="785818"/>
                <a:chOff x="1208713" y="2000240"/>
                <a:chExt cx="1083311" cy="785818"/>
              </a:xfrm>
            </p:grpSpPr>
            <p:sp>
              <p:nvSpPr>
                <p:cNvPr id="89" name="椭圆 88"/>
                <p:cNvSpPr/>
                <p:nvPr/>
              </p:nvSpPr>
              <p:spPr>
                <a:xfrm>
                  <a:off x="1208713" y="2000240"/>
                  <a:ext cx="1083311" cy="785818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矩形 89"/>
                <p:cNvSpPr/>
                <p:nvPr/>
              </p:nvSpPr>
              <p:spPr>
                <a:xfrm>
                  <a:off x="1272437" y="2071678"/>
                  <a:ext cx="95958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 dirty="0" smtClean="0"/>
                    <a:t>Water </a:t>
                  </a:r>
                </a:p>
                <a:p>
                  <a:r>
                    <a:rPr lang="en-US" altLang="zh-CN" b="1" dirty="0" smtClean="0"/>
                    <a:t>Cerenkov</a:t>
                  </a:r>
                  <a:endParaRPr lang="zh-CN" altLang="en-US" b="1" dirty="0"/>
                </a:p>
              </p:txBody>
            </p:sp>
          </p:grpSp>
          <p:grpSp>
            <p:nvGrpSpPr>
              <p:cNvPr id="62" name="组合 151"/>
              <p:cNvGrpSpPr/>
              <p:nvPr/>
            </p:nvGrpSpPr>
            <p:grpSpPr>
              <a:xfrm>
                <a:off x="4071934" y="5000636"/>
                <a:ext cx="1286571" cy="642942"/>
                <a:chOff x="1290317" y="2000240"/>
                <a:chExt cx="1849445" cy="642942"/>
              </a:xfrm>
            </p:grpSpPr>
            <p:sp>
              <p:nvSpPr>
                <p:cNvPr id="153" name="椭圆 152"/>
                <p:cNvSpPr/>
                <p:nvPr/>
              </p:nvSpPr>
              <p:spPr>
                <a:xfrm>
                  <a:off x="1598393" y="2000240"/>
                  <a:ext cx="1540383" cy="642942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矩形 153"/>
                <p:cNvSpPr/>
                <p:nvPr/>
              </p:nvSpPr>
              <p:spPr>
                <a:xfrm>
                  <a:off x="1290317" y="2143116"/>
                  <a:ext cx="18494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 dirty="0" smtClean="0"/>
                    <a:t>calorimeter</a:t>
                  </a:r>
                  <a:endParaRPr lang="zh-CN" altLang="en-US" dirty="0"/>
                </a:p>
              </p:txBody>
            </p:sp>
          </p:grpSp>
        </p:grpSp>
        <p:sp>
          <p:nvSpPr>
            <p:cNvPr id="121" name="椭圆 120"/>
            <p:cNvSpPr/>
            <p:nvPr/>
          </p:nvSpPr>
          <p:spPr>
            <a:xfrm>
              <a:off x="3286116" y="5072074"/>
              <a:ext cx="928694" cy="71438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3357554" y="5072074"/>
              <a:ext cx="857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/>
                <a:t>Liquid Argon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84200"/>
          </a:xfrm>
        </p:spPr>
        <p:txBody>
          <a:bodyPr/>
          <a:lstStyle/>
          <a:p>
            <a:pPr>
              <a:defRPr/>
            </a:pPr>
            <a:r>
              <a:rPr lang="en-US" altLang="zh-CN" sz="4000" dirty="0" smtClean="0">
                <a:solidFill>
                  <a:srgbClr val="FF0000"/>
                </a:solidFill>
              </a:rPr>
              <a:t>Neutrino Oscillation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86723" name="内容占位符 2"/>
          <p:cNvSpPr>
            <a:spLocks noGrp="1"/>
          </p:cNvSpPr>
          <p:nvPr>
            <p:ph idx="1"/>
          </p:nvPr>
        </p:nvSpPr>
        <p:spPr>
          <a:xfrm>
            <a:off x="147638" y="914400"/>
            <a:ext cx="8539162" cy="3162300"/>
          </a:xfrm>
        </p:spPr>
        <p:txBody>
          <a:bodyPr/>
          <a:lstStyle/>
          <a:p>
            <a:r>
              <a:rPr lang="en-US" altLang="zh-CN" dirty="0" smtClean="0">
                <a:ea typeface="楷体" pitchFamily="49" charset="-122"/>
                <a:sym typeface="Wingdings" pitchFamily="2" charset="2"/>
              </a:rPr>
              <a:t>If the neutrino mass eigenstate is different from that of the weak interaction, neutrinos can oscillate: from one type to another during the flight:  </a:t>
            </a:r>
          </a:p>
          <a:p>
            <a:endParaRPr lang="en-US" altLang="zh-CN" dirty="0" smtClean="0">
              <a:ea typeface="楷体" pitchFamily="49" charset="-122"/>
              <a:sym typeface="Wingdings" pitchFamily="2" charset="2"/>
            </a:endParaRPr>
          </a:p>
          <a:p>
            <a:endParaRPr lang="en-US" altLang="zh-CN" dirty="0" smtClean="0">
              <a:ea typeface="楷体" pitchFamily="49" charset="-122"/>
              <a:sym typeface="Wingdings" pitchFamily="2" charset="2"/>
            </a:endParaRPr>
          </a:p>
          <a:p>
            <a:endParaRPr lang="en-US" altLang="zh-CN" dirty="0" smtClean="0">
              <a:ea typeface="楷体" pitchFamily="49" charset="-122"/>
              <a:sym typeface="Wingdings" pitchFamily="2" charset="2"/>
            </a:endParaRPr>
          </a:p>
          <a:p>
            <a:endParaRPr lang="en-US" altLang="zh-CN" dirty="0" smtClean="0">
              <a:ea typeface="楷体" pitchFamily="49" charset="-122"/>
              <a:sym typeface="Wingdings" pitchFamily="2" charset="2"/>
            </a:endParaRPr>
          </a:p>
          <a:p>
            <a:pPr lvl="1"/>
            <a:endParaRPr lang="en-US" altLang="zh-CN" b="1" dirty="0" smtClean="0"/>
          </a:p>
        </p:txBody>
      </p:sp>
      <p:grpSp>
        <p:nvGrpSpPr>
          <p:cNvPr id="286724" name="Group 8"/>
          <p:cNvGrpSpPr>
            <a:grpSpLocks/>
          </p:cNvGrpSpPr>
          <p:nvPr/>
        </p:nvGrpSpPr>
        <p:grpSpPr bwMode="auto">
          <a:xfrm>
            <a:off x="1120775" y="2235200"/>
            <a:ext cx="5643563" cy="538163"/>
            <a:chOff x="528" y="3173"/>
            <a:chExt cx="4752" cy="523"/>
          </a:xfrm>
        </p:grpSpPr>
        <p:sp>
          <p:nvSpPr>
            <p:cNvPr id="286745" name="Line 9"/>
            <p:cNvSpPr>
              <a:spLocks noChangeShapeType="1"/>
            </p:cNvSpPr>
            <p:nvPr/>
          </p:nvSpPr>
          <p:spPr bwMode="auto">
            <a:xfrm>
              <a:off x="528" y="3696"/>
              <a:ext cx="1056" cy="0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86746" name="Line 10"/>
            <p:cNvSpPr>
              <a:spLocks noChangeShapeType="1"/>
            </p:cNvSpPr>
            <p:nvPr/>
          </p:nvSpPr>
          <p:spPr bwMode="auto">
            <a:xfrm>
              <a:off x="2880" y="3696"/>
              <a:ext cx="1152" cy="0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86747" name="Line 11"/>
            <p:cNvSpPr>
              <a:spLocks noChangeShapeType="1"/>
            </p:cNvSpPr>
            <p:nvPr/>
          </p:nvSpPr>
          <p:spPr bwMode="auto">
            <a:xfrm>
              <a:off x="4128" y="3696"/>
              <a:ext cx="1152" cy="0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86748" name="Rectangle 12"/>
            <p:cNvSpPr>
              <a:spLocks noChangeArrowheads="1"/>
            </p:cNvSpPr>
            <p:nvPr/>
          </p:nvSpPr>
          <p:spPr bwMode="auto">
            <a:xfrm>
              <a:off x="588" y="3173"/>
              <a:ext cx="602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3399"/>
                </a:buClr>
                <a:buFont typeface="Wingdings" pitchFamily="2" charset="2"/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Aft>
                  <a:spcPct val="0"/>
                </a:spcAft>
                <a:buFont typeface="Wingdings" pitchFamily="2" charset="2"/>
                <a:buNone/>
              </a:pPr>
              <a:r>
                <a:rPr lang="en-US" altLang="zh-CN" sz="2800" smtClean="0">
                  <a:solidFill>
                    <a:srgbClr val="C00000"/>
                  </a:solidFill>
                  <a:latin typeface="Symbol" pitchFamily="18" charset="2"/>
                </a:rPr>
                <a:t>n</a:t>
              </a:r>
              <a:r>
                <a:rPr lang="en-US" altLang="zh-CN" sz="2800" baseline="-25000" smtClean="0">
                  <a:solidFill>
                    <a:srgbClr val="C00000"/>
                  </a:solidFill>
                </a:rPr>
                <a:t>e</a:t>
              </a:r>
              <a:endParaRPr lang="zh-CN" altLang="en-US" sz="2800" baseline="-25000" smtClean="0">
                <a:solidFill>
                  <a:srgbClr val="C00000"/>
                </a:solidFill>
              </a:endParaRPr>
            </a:p>
          </p:txBody>
        </p:sp>
        <p:sp>
          <p:nvSpPr>
            <p:cNvPr id="286749" name="Rectangle 13"/>
            <p:cNvSpPr>
              <a:spLocks noChangeArrowheads="1"/>
            </p:cNvSpPr>
            <p:nvPr/>
          </p:nvSpPr>
          <p:spPr bwMode="auto">
            <a:xfrm>
              <a:off x="3054" y="3173"/>
              <a:ext cx="475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3399"/>
                </a:buClr>
                <a:buFont typeface="Wingdings" pitchFamily="2" charset="2"/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Aft>
                  <a:spcPct val="0"/>
                </a:spcAft>
                <a:buFont typeface="Wingdings" pitchFamily="2" charset="2"/>
                <a:buNone/>
              </a:pPr>
              <a:r>
                <a:rPr lang="en-US" altLang="zh-CN" sz="2800" smtClean="0">
                  <a:solidFill>
                    <a:srgbClr val="C00000"/>
                  </a:solidFill>
                  <a:latin typeface="Symbol" pitchFamily="18" charset="2"/>
                </a:rPr>
                <a:t>n</a:t>
              </a:r>
              <a:r>
                <a:rPr lang="en-US" altLang="zh-CN" sz="2800" baseline="-25000" smtClean="0">
                  <a:solidFill>
                    <a:srgbClr val="C00000"/>
                  </a:solidFill>
                </a:rPr>
                <a:t>e</a:t>
              </a:r>
              <a:endParaRPr lang="zh-CN" altLang="en-US" sz="2800" baseline="-25000" smtClean="0">
                <a:solidFill>
                  <a:srgbClr val="C00000"/>
                </a:solidFill>
              </a:endParaRPr>
            </a:p>
          </p:txBody>
        </p:sp>
        <p:sp>
          <p:nvSpPr>
            <p:cNvPr id="286750" name="Rectangle 14"/>
            <p:cNvSpPr>
              <a:spLocks noChangeArrowheads="1"/>
            </p:cNvSpPr>
            <p:nvPr/>
          </p:nvSpPr>
          <p:spPr bwMode="auto">
            <a:xfrm>
              <a:off x="1731" y="3173"/>
              <a:ext cx="520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3399"/>
                </a:buClr>
                <a:buFont typeface="Wingdings" pitchFamily="2" charset="2"/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Aft>
                  <a:spcPct val="0"/>
                </a:spcAft>
                <a:buFont typeface="Wingdings" pitchFamily="2" charset="2"/>
                <a:buNone/>
              </a:pPr>
              <a:r>
                <a:rPr lang="en-US" altLang="zh-CN" sz="2800" smtClean="0">
                  <a:solidFill>
                    <a:srgbClr val="C00000"/>
                  </a:solidFill>
                  <a:latin typeface="Symbol" pitchFamily="18" charset="2"/>
                </a:rPr>
                <a:t>n</a:t>
              </a:r>
              <a:r>
                <a:rPr lang="en-US" altLang="zh-CN" sz="2800" baseline="-25000" smtClean="0">
                  <a:solidFill>
                    <a:srgbClr val="C00000"/>
                  </a:solidFill>
                  <a:latin typeface="Symbol" pitchFamily="18" charset="2"/>
                </a:rPr>
                <a:t>m</a:t>
              </a:r>
              <a:endParaRPr lang="zh-CN" altLang="en-US" sz="2800" baseline="-25000" smtClean="0">
                <a:solidFill>
                  <a:srgbClr val="C00000"/>
                </a:solidFill>
                <a:latin typeface="Symbol" pitchFamily="18" charset="2"/>
              </a:endParaRPr>
            </a:p>
          </p:txBody>
        </p:sp>
        <p:sp>
          <p:nvSpPr>
            <p:cNvPr id="286751" name="Rectangle 15"/>
            <p:cNvSpPr>
              <a:spLocks noChangeArrowheads="1"/>
            </p:cNvSpPr>
            <p:nvPr/>
          </p:nvSpPr>
          <p:spPr bwMode="auto">
            <a:xfrm>
              <a:off x="4257" y="3173"/>
              <a:ext cx="538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3399"/>
                </a:buClr>
                <a:buFont typeface="Wingdings" pitchFamily="2" charset="2"/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Aft>
                  <a:spcPct val="0"/>
                </a:spcAft>
                <a:buFont typeface="Wingdings" pitchFamily="2" charset="2"/>
                <a:buNone/>
              </a:pPr>
              <a:r>
                <a:rPr lang="en-US" altLang="zh-CN" sz="2800" smtClean="0">
                  <a:solidFill>
                    <a:srgbClr val="C00000"/>
                  </a:solidFill>
                  <a:latin typeface="Symbol" pitchFamily="18" charset="2"/>
                </a:rPr>
                <a:t>n</a:t>
              </a:r>
              <a:r>
                <a:rPr lang="en-US" altLang="zh-CN" sz="2800" baseline="-25000" smtClean="0">
                  <a:solidFill>
                    <a:srgbClr val="C00000"/>
                  </a:solidFill>
                  <a:latin typeface="Symbol" pitchFamily="18" charset="2"/>
                </a:rPr>
                <a:t>m</a:t>
              </a:r>
              <a:endParaRPr lang="zh-CN" altLang="en-US" sz="2800" baseline="-25000" smtClean="0">
                <a:solidFill>
                  <a:srgbClr val="C00000"/>
                </a:solidFill>
                <a:latin typeface="Symbol" pitchFamily="18" charset="2"/>
              </a:endParaRPr>
            </a:p>
          </p:txBody>
        </p:sp>
        <p:sp>
          <p:nvSpPr>
            <p:cNvPr id="286752" name="Line 16"/>
            <p:cNvSpPr>
              <a:spLocks noChangeShapeType="1"/>
            </p:cNvSpPr>
            <p:nvPr/>
          </p:nvSpPr>
          <p:spPr bwMode="auto">
            <a:xfrm>
              <a:off x="1680" y="3696"/>
              <a:ext cx="1056" cy="0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92150" y="3019425"/>
            <a:ext cx="15001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000" b="1" dirty="0">
                <a:solidFill>
                  <a:srgbClr val="0000CC"/>
                </a:solidFill>
                <a:ea typeface="楷体_GB2312" pitchFamily="49" charset="-122"/>
              </a:rPr>
              <a:t>Oscillation probability</a:t>
            </a:r>
            <a:r>
              <a:rPr lang="zh-CN" altLang="en-US" sz="2000" b="1" dirty="0">
                <a:solidFill>
                  <a:srgbClr val="0000CC"/>
                </a:solidFill>
                <a:ea typeface="楷体_GB2312" pitchFamily="49" charset="-122"/>
              </a:rPr>
              <a:t>：</a:t>
            </a:r>
            <a:endParaRPr lang="zh-CN" altLang="en-US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86726" name="组合 26"/>
          <p:cNvGrpSpPr>
            <a:grpSpLocks/>
          </p:cNvGrpSpPr>
          <p:nvPr/>
        </p:nvGrpSpPr>
        <p:grpSpPr bwMode="auto">
          <a:xfrm>
            <a:off x="2549525" y="2947988"/>
            <a:ext cx="4346575" cy="1155700"/>
            <a:chOff x="571472" y="4786322"/>
            <a:chExt cx="4346062" cy="1156280"/>
          </a:xfrm>
        </p:grpSpPr>
        <p:sp>
          <p:nvSpPr>
            <p:cNvPr id="286738" name="矩形 16"/>
            <p:cNvSpPr>
              <a:spLocks noChangeArrowheads="1"/>
            </p:cNvSpPr>
            <p:nvPr/>
          </p:nvSpPr>
          <p:spPr bwMode="auto">
            <a:xfrm>
              <a:off x="571472" y="4786322"/>
              <a:ext cx="4346062" cy="40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3399"/>
                </a:buClr>
                <a:buFont typeface="Wingdings" pitchFamily="2" charset="2"/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Aft>
                  <a:spcPct val="0"/>
                </a:spcAft>
                <a:buFont typeface="Wingdings" pitchFamily="2" charset="2"/>
                <a:buNone/>
              </a:pPr>
              <a:r>
                <a:rPr lang="en-US" altLang="zh-CN" sz="2000" smtClean="0">
                  <a:solidFill>
                    <a:srgbClr val="663300"/>
                  </a:solidFill>
                </a:rPr>
                <a:t>P</a:t>
              </a:r>
              <a:r>
                <a:rPr lang="en-US" altLang="zh-CN" sz="2000" smtClean="0">
                  <a:solidFill>
                    <a:srgbClr val="663300"/>
                  </a:solidFill>
                  <a:latin typeface="Symbol" pitchFamily="18" charset="2"/>
                </a:rPr>
                <a:t>(n</a:t>
              </a:r>
              <a:r>
                <a:rPr lang="en-US" altLang="zh-CN" sz="2000" baseline="-25000" smtClean="0">
                  <a:solidFill>
                    <a:srgbClr val="663300"/>
                  </a:solidFill>
                </a:rPr>
                <a:t>e</a:t>
              </a:r>
              <a:r>
                <a:rPr lang="en-US" altLang="zh-CN" sz="2000" smtClean="0">
                  <a:solidFill>
                    <a:srgbClr val="663300"/>
                  </a:solidFill>
                  <a:latin typeface="Symbol" pitchFamily="18" charset="2"/>
                </a:rPr>
                <a:t>-&gt;n</a:t>
              </a:r>
              <a:r>
                <a:rPr lang="en-US" altLang="zh-CN" sz="2000" baseline="-25000" smtClean="0">
                  <a:solidFill>
                    <a:srgbClr val="663300"/>
                  </a:solidFill>
                  <a:latin typeface="Symbol" pitchFamily="18" charset="2"/>
                </a:rPr>
                <a:t>m</a:t>
              </a:r>
              <a:r>
                <a:rPr lang="en-US" altLang="zh-CN" sz="2000" smtClean="0">
                  <a:solidFill>
                    <a:srgbClr val="663300"/>
                  </a:solidFill>
                  <a:latin typeface="Symbol" pitchFamily="18" charset="2"/>
                </a:rPr>
                <a:t>)  </a:t>
              </a:r>
              <a:r>
                <a:rPr lang="en-US" altLang="zh-CN" sz="2000" smtClean="0">
                  <a:solidFill>
                    <a:srgbClr val="663300"/>
                  </a:solidFill>
                  <a:latin typeface="Symbol" pitchFamily="18" charset="2"/>
                  <a:sym typeface="Symbol" pitchFamily="18" charset="2"/>
                </a:rPr>
                <a:t>= </a:t>
              </a:r>
              <a:r>
                <a:rPr lang="en-US" altLang="zh-CN" sz="2000" smtClean="0">
                  <a:solidFill>
                    <a:srgbClr val="333399"/>
                  </a:solidFill>
                  <a:sym typeface="Symbol" pitchFamily="18" charset="2"/>
                </a:rPr>
                <a:t>sin</a:t>
              </a:r>
              <a:r>
                <a:rPr lang="en-US" altLang="zh-CN" sz="2000" baseline="30000" smtClean="0">
                  <a:solidFill>
                    <a:srgbClr val="333399"/>
                  </a:solidFill>
                  <a:latin typeface="Symbol" pitchFamily="18" charset="2"/>
                  <a:sym typeface="Symbol" pitchFamily="18" charset="2"/>
                </a:rPr>
                <a:t>2</a:t>
              </a:r>
              <a:r>
                <a:rPr lang="en-US" altLang="zh-CN" sz="2000" smtClean="0">
                  <a:solidFill>
                    <a:srgbClr val="333399"/>
                  </a:solidFill>
                  <a:latin typeface="Symbol" pitchFamily="18" charset="2"/>
                  <a:sym typeface="Symbol" pitchFamily="18" charset="2"/>
                </a:rPr>
                <a:t>(2</a:t>
              </a:r>
              <a:r>
                <a:rPr lang="en-US" altLang="zh-CN" sz="2000" smtClean="0">
                  <a:solidFill>
                    <a:srgbClr val="D60093"/>
                  </a:solidFill>
                  <a:latin typeface="Symbol" pitchFamily="18" charset="2"/>
                  <a:sym typeface="Symbol" pitchFamily="18" charset="2"/>
                </a:rPr>
                <a:t>q</a:t>
              </a:r>
              <a:r>
                <a:rPr lang="en-US" altLang="zh-CN" sz="2000" smtClean="0">
                  <a:solidFill>
                    <a:srgbClr val="333399"/>
                  </a:solidFill>
                  <a:latin typeface="Symbol" pitchFamily="18" charset="2"/>
                  <a:sym typeface="Symbol" pitchFamily="18" charset="2"/>
                </a:rPr>
                <a:t>)</a:t>
              </a:r>
              <a:r>
                <a:rPr lang="en-US" altLang="zh-CN" sz="2000" smtClean="0">
                  <a:solidFill>
                    <a:srgbClr val="663300"/>
                  </a:solidFill>
                  <a:latin typeface="Symbol" pitchFamily="18" charset="2"/>
                  <a:sym typeface="Symbol" pitchFamily="18" charset="2"/>
                </a:rPr>
                <a:t> </a:t>
              </a:r>
              <a:r>
                <a:rPr lang="en-US" altLang="zh-CN" sz="2000" smtClean="0">
                  <a:solidFill>
                    <a:srgbClr val="663300"/>
                  </a:solidFill>
                </a:rPr>
                <a:t>sin</a:t>
              </a:r>
              <a:r>
                <a:rPr lang="en-US" altLang="zh-CN" sz="2000" baseline="30000" smtClean="0">
                  <a:solidFill>
                    <a:srgbClr val="663300"/>
                  </a:solidFill>
                </a:rPr>
                <a:t>2</a:t>
              </a:r>
              <a:r>
                <a:rPr lang="en-US" altLang="zh-CN" sz="2000" smtClean="0">
                  <a:solidFill>
                    <a:srgbClr val="663300"/>
                  </a:solidFill>
                </a:rPr>
                <a:t>(1.27</a:t>
              </a:r>
              <a:r>
                <a:rPr lang="en-US" altLang="zh-CN" sz="2000" smtClean="0">
                  <a:solidFill>
                    <a:srgbClr val="FF00FF"/>
                  </a:solidFill>
                  <a:latin typeface="Symbol" pitchFamily="18" charset="2"/>
                </a:rPr>
                <a:t>D</a:t>
              </a:r>
              <a:r>
                <a:rPr lang="en-US" altLang="zh-CN" sz="2000" smtClean="0">
                  <a:solidFill>
                    <a:srgbClr val="FF00FF"/>
                  </a:solidFill>
                </a:rPr>
                <a:t>m</a:t>
              </a:r>
              <a:r>
                <a:rPr lang="en-US" altLang="zh-CN" sz="2000" baseline="30000" smtClean="0">
                  <a:solidFill>
                    <a:srgbClr val="FF00FF"/>
                  </a:solidFill>
                </a:rPr>
                <a:t>2</a:t>
              </a:r>
              <a:r>
                <a:rPr lang="en-US" altLang="zh-CN" sz="2000" smtClean="0">
                  <a:solidFill>
                    <a:srgbClr val="663300"/>
                  </a:solidFill>
                </a:rPr>
                <a:t>L/E)</a:t>
              </a:r>
              <a:endParaRPr lang="zh-CN" altLang="en-US" sz="2000" smtClean="0">
                <a:solidFill>
                  <a:srgbClr val="663300"/>
                </a:solidFill>
              </a:endParaRPr>
            </a:p>
          </p:txBody>
        </p:sp>
        <p:grpSp>
          <p:nvGrpSpPr>
            <p:cNvPr id="286739" name="组合 19"/>
            <p:cNvGrpSpPr>
              <a:grpSpLocks/>
            </p:cNvGrpSpPr>
            <p:nvPr/>
          </p:nvGrpSpPr>
          <p:grpSpPr bwMode="auto">
            <a:xfrm>
              <a:off x="2000232" y="5072074"/>
              <a:ext cx="1214446" cy="870528"/>
              <a:chOff x="4198689" y="2643177"/>
              <a:chExt cx="916736" cy="870239"/>
            </a:xfrm>
          </p:grpSpPr>
          <p:sp>
            <p:nvSpPr>
              <p:cNvPr id="286743" name="矩形 16"/>
              <p:cNvSpPr>
                <a:spLocks noChangeArrowheads="1"/>
              </p:cNvSpPr>
              <p:nvPr/>
            </p:nvSpPr>
            <p:spPr bwMode="auto">
              <a:xfrm>
                <a:off x="4198689" y="2928835"/>
                <a:ext cx="916736" cy="58458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9900"/>
                  </a:buClr>
                  <a:buSzPct val="75000"/>
                  <a:buFont typeface="Wingdings" pitchFamily="2" charset="2"/>
                  <a:buChar char="u"/>
                  <a:defRPr sz="2400" b="1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3399"/>
                  </a:buClr>
                  <a:buFont typeface="Wingdings" pitchFamily="2" charset="2"/>
                  <a:buChar char="ð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Aft>
                    <a:spcPct val="0"/>
                  </a:spcAft>
                  <a:buFont typeface="Wingdings" pitchFamily="2" charset="2"/>
                  <a:buNone/>
                </a:pPr>
                <a:r>
                  <a:rPr lang="en-US" altLang="zh-CN" sz="1600" smtClean="0"/>
                  <a:t>Oscillation </a:t>
                </a:r>
              </a:p>
              <a:p>
                <a:pPr eaLnBrk="1" fontAlgn="base" hangingPunct="1">
                  <a:spcAft>
                    <a:spcPct val="0"/>
                  </a:spcAft>
                  <a:buFont typeface="Wingdings" pitchFamily="2" charset="2"/>
                  <a:buNone/>
                </a:pPr>
                <a:r>
                  <a:rPr lang="en-US" altLang="zh-CN" sz="1600" smtClean="0"/>
                  <a:t>amplitude</a:t>
                </a:r>
              </a:p>
            </p:txBody>
          </p:sp>
          <p:sp>
            <p:nvSpPr>
              <p:cNvPr id="286744" name="上箭头 18"/>
              <p:cNvSpPr>
                <a:spLocks noChangeArrowheads="1"/>
              </p:cNvSpPr>
              <p:nvPr/>
            </p:nvSpPr>
            <p:spPr bwMode="auto">
              <a:xfrm>
                <a:off x="4576168" y="2643177"/>
                <a:ext cx="210148" cy="285657"/>
              </a:xfrm>
              <a:prstGeom prst="upArrow">
                <a:avLst>
                  <a:gd name="adj1" fmla="val 50000"/>
                  <a:gd name="adj2" fmla="val 49999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FF9900"/>
                  </a:buClr>
                  <a:buSzPct val="75000"/>
                  <a:buFont typeface="Wingdings" pitchFamily="2" charset="2"/>
                  <a:buChar char="u"/>
                  <a:defRPr sz="2400" b="1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3399"/>
                  </a:buClr>
                  <a:buFont typeface="Wingdings" pitchFamily="2" charset="2"/>
                  <a:buChar char="ð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Aft>
                    <a:spcPct val="0"/>
                  </a:spcAft>
                  <a:buFont typeface="Wingdings" pitchFamily="2" charset="2"/>
                  <a:buNone/>
                </a:pPr>
                <a:endParaRPr lang="zh-CN" altLang="en-US" sz="2000" smtClean="0"/>
              </a:p>
            </p:txBody>
          </p:sp>
        </p:grpSp>
        <p:grpSp>
          <p:nvGrpSpPr>
            <p:cNvPr id="286740" name="组合 20"/>
            <p:cNvGrpSpPr>
              <a:grpSpLocks/>
            </p:cNvGrpSpPr>
            <p:nvPr/>
          </p:nvGrpSpPr>
          <p:grpSpPr bwMode="auto">
            <a:xfrm>
              <a:off x="3500430" y="5072074"/>
              <a:ext cx="1186543" cy="870526"/>
              <a:chOff x="4071926" y="2571763"/>
              <a:chExt cx="1186363" cy="870237"/>
            </a:xfrm>
          </p:grpSpPr>
          <p:sp>
            <p:nvSpPr>
              <p:cNvPr id="286741" name="矩形 21"/>
              <p:cNvSpPr>
                <a:spLocks noChangeArrowheads="1"/>
              </p:cNvSpPr>
              <p:nvPr/>
            </p:nvSpPr>
            <p:spPr bwMode="auto">
              <a:xfrm>
                <a:off x="4071926" y="2857419"/>
                <a:ext cx="1186363" cy="58458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9900"/>
                  </a:buClr>
                  <a:buSzPct val="75000"/>
                  <a:buFont typeface="Wingdings" pitchFamily="2" charset="2"/>
                  <a:buChar char="u"/>
                  <a:defRPr sz="2400" b="1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3399"/>
                  </a:buClr>
                  <a:buFont typeface="Wingdings" pitchFamily="2" charset="2"/>
                  <a:buChar char="ð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Aft>
                    <a:spcPct val="0"/>
                  </a:spcAft>
                  <a:buFont typeface="Wingdings" pitchFamily="2" charset="2"/>
                  <a:buNone/>
                </a:pPr>
                <a:r>
                  <a:rPr lang="en-US" altLang="zh-CN" sz="1600" smtClean="0"/>
                  <a:t>Oscillation </a:t>
                </a:r>
              </a:p>
              <a:p>
                <a:pPr eaLnBrk="1" fontAlgn="base" hangingPunct="1">
                  <a:spcAft>
                    <a:spcPct val="0"/>
                  </a:spcAft>
                  <a:buFont typeface="Wingdings" pitchFamily="2" charset="2"/>
                  <a:buNone/>
                </a:pPr>
                <a:r>
                  <a:rPr lang="en-US" altLang="zh-CN" sz="1600" smtClean="0"/>
                  <a:t>frequency</a:t>
                </a:r>
                <a:endParaRPr lang="zh-CN" altLang="en-US" sz="1600" smtClean="0"/>
              </a:p>
            </p:txBody>
          </p:sp>
          <p:sp>
            <p:nvSpPr>
              <p:cNvPr id="286742" name="上箭头 22"/>
              <p:cNvSpPr>
                <a:spLocks noChangeArrowheads="1"/>
              </p:cNvSpPr>
              <p:nvPr/>
            </p:nvSpPr>
            <p:spPr bwMode="auto">
              <a:xfrm>
                <a:off x="4500489" y="2571763"/>
                <a:ext cx="285634" cy="285657"/>
              </a:xfrm>
              <a:prstGeom prst="upArrow">
                <a:avLst>
                  <a:gd name="adj1" fmla="val 50000"/>
                  <a:gd name="adj2" fmla="val 49999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FF9900"/>
                  </a:buClr>
                  <a:buSzPct val="75000"/>
                  <a:buFont typeface="Wingdings" pitchFamily="2" charset="2"/>
                  <a:buChar char="u"/>
                  <a:defRPr sz="2400" b="1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3399"/>
                  </a:buClr>
                  <a:buFont typeface="Wingdings" pitchFamily="2" charset="2"/>
                  <a:buChar char="ð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80000"/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Aft>
                    <a:spcPct val="0"/>
                  </a:spcAft>
                  <a:buFont typeface="Wingdings" pitchFamily="2" charset="2"/>
                  <a:buNone/>
                </a:pPr>
                <a:endParaRPr lang="zh-CN" altLang="en-US" sz="2000" smtClean="0"/>
              </a:p>
            </p:txBody>
          </p:sp>
        </p:grpSp>
      </p:grpSp>
      <p:pic>
        <p:nvPicPr>
          <p:cNvPr id="286727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2030413"/>
            <a:ext cx="1781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8" name="矩形 4"/>
          <p:cNvSpPr>
            <a:spLocks noChangeArrowheads="1"/>
          </p:cNvSpPr>
          <p:nvPr/>
        </p:nvSpPr>
        <p:spPr bwMode="auto">
          <a:xfrm>
            <a:off x="7381875" y="4622800"/>
            <a:ext cx="1741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2000" smtClean="0">
                <a:solidFill>
                  <a:srgbClr val="C00000"/>
                </a:solidFill>
                <a:ea typeface="楷体" pitchFamily="49" charset="-122"/>
                <a:sym typeface="Wingdings" pitchFamily="2" charset="2"/>
              </a:rPr>
              <a:t>Bruno Pontecorvo </a:t>
            </a:r>
            <a:endParaRPr kumimoji="1" lang="zh-CN" altLang="en-US" sz="2000" smtClean="0">
              <a:solidFill>
                <a:srgbClr val="C00000"/>
              </a:solidFill>
            </a:endParaRPr>
          </a:p>
        </p:txBody>
      </p:sp>
      <p:pic>
        <p:nvPicPr>
          <p:cNvPr id="28672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852988"/>
            <a:ext cx="235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30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5805488"/>
            <a:ext cx="2381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1" name="右箭头 2"/>
          <p:cNvSpPr>
            <a:spLocks noChangeArrowheads="1"/>
          </p:cNvSpPr>
          <p:nvPr/>
        </p:nvSpPr>
        <p:spPr bwMode="auto">
          <a:xfrm>
            <a:off x="3167063" y="5445125"/>
            <a:ext cx="747712" cy="360363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endParaRPr lang="zh-CN" altLang="en-US" sz="2000" smtClean="0"/>
          </a:p>
        </p:txBody>
      </p:sp>
      <p:sp>
        <p:nvSpPr>
          <p:cNvPr id="286732" name="矩形 3"/>
          <p:cNvSpPr>
            <a:spLocks noChangeArrowheads="1"/>
          </p:cNvSpPr>
          <p:nvPr/>
        </p:nvSpPr>
        <p:spPr bwMode="auto">
          <a:xfrm>
            <a:off x="1016000" y="4362450"/>
            <a:ext cx="447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zh-CN" b="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altLang="zh-CN" b="0" baseline="-25000" smtClean="0">
                <a:solidFill>
                  <a:srgbClr val="C00000"/>
                </a:solidFill>
              </a:rPr>
              <a:t>1</a:t>
            </a:r>
            <a:endParaRPr lang="zh-CN" altLang="en-US" b="0" baseline="-25000" smtClean="0">
              <a:solidFill>
                <a:srgbClr val="C00000"/>
              </a:solidFill>
            </a:endParaRPr>
          </a:p>
        </p:txBody>
      </p:sp>
      <p:sp>
        <p:nvSpPr>
          <p:cNvPr id="286733" name="矩形 35"/>
          <p:cNvSpPr>
            <a:spLocks noChangeArrowheads="1"/>
          </p:cNvSpPr>
          <p:nvPr/>
        </p:nvSpPr>
        <p:spPr bwMode="auto">
          <a:xfrm>
            <a:off x="1747838" y="4362450"/>
            <a:ext cx="447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zh-CN" b="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altLang="zh-CN" b="0" baseline="-25000" smtClean="0">
                <a:solidFill>
                  <a:srgbClr val="C00000"/>
                </a:solidFill>
              </a:rPr>
              <a:t>2</a:t>
            </a:r>
            <a:endParaRPr lang="zh-CN" altLang="en-US" b="0" baseline="-25000" smtClean="0">
              <a:solidFill>
                <a:srgbClr val="C00000"/>
              </a:solidFill>
            </a:endParaRPr>
          </a:p>
        </p:txBody>
      </p:sp>
      <p:sp>
        <p:nvSpPr>
          <p:cNvPr id="286734" name="矩形 36"/>
          <p:cNvSpPr>
            <a:spLocks noChangeArrowheads="1"/>
          </p:cNvSpPr>
          <p:nvPr/>
        </p:nvSpPr>
        <p:spPr bwMode="auto">
          <a:xfrm>
            <a:off x="2557463" y="4392613"/>
            <a:ext cx="447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zh-CN" b="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altLang="zh-CN" b="0" baseline="-25000" smtClean="0">
                <a:solidFill>
                  <a:srgbClr val="C00000"/>
                </a:solidFill>
              </a:rPr>
              <a:t>3</a:t>
            </a:r>
            <a:endParaRPr lang="zh-CN" altLang="en-US" b="0" baseline="-25000" smtClean="0">
              <a:solidFill>
                <a:srgbClr val="C00000"/>
              </a:solidFill>
            </a:endParaRPr>
          </a:p>
        </p:txBody>
      </p:sp>
      <p:sp>
        <p:nvSpPr>
          <p:cNvPr id="286735" name="矩形 37"/>
          <p:cNvSpPr>
            <a:spLocks noChangeArrowheads="1"/>
          </p:cNvSpPr>
          <p:nvPr/>
        </p:nvSpPr>
        <p:spPr bwMode="auto">
          <a:xfrm>
            <a:off x="4483100" y="5407025"/>
            <a:ext cx="447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zh-CN" b="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altLang="zh-CN" b="0" baseline="-25000" smtClean="0">
                <a:solidFill>
                  <a:srgbClr val="C00000"/>
                </a:solidFill>
              </a:rPr>
              <a:t>1</a:t>
            </a:r>
            <a:endParaRPr lang="zh-CN" altLang="en-US" b="0" baseline="-25000" smtClean="0">
              <a:solidFill>
                <a:srgbClr val="C00000"/>
              </a:solidFill>
            </a:endParaRPr>
          </a:p>
        </p:txBody>
      </p:sp>
      <p:sp>
        <p:nvSpPr>
          <p:cNvPr id="286736" name="矩形 38"/>
          <p:cNvSpPr>
            <a:spLocks noChangeArrowheads="1"/>
          </p:cNvSpPr>
          <p:nvPr/>
        </p:nvSpPr>
        <p:spPr bwMode="auto">
          <a:xfrm>
            <a:off x="5214938" y="5407025"/>
            <a:ext cx="447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zh-CN" b="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altLang="zh-CN" b="0" baseline="-25000" smtClean="0">
                <a:solidFill>
                  <a:srgbClr val="C00000"/>
                </a:solidFill>
              </a:rPr>
              <a:t>2</a:t>
            </a:r>
            <a:endParaRPr lang="zh-CN" altLang="en-US" b="0" baseline="-25000" smtClean="0">
              <a:solidFill>
                <a:srgbClr val="C00000"/>
              </a:solidFill>
            </a:endParaRPr>
          </a:p>
        </p:txBody>
      </p:sp>
      <p:sp>
        <p:nvSpPr>
          <p:cNvPr id="286737" name="矩形 39"/>
          <p:cNvSpPr>
            <a:spLocks noChangeArrowheads="1"/>
          </p:cNvSpPr>
          <p:nvPr/>
        </p:nvSpPr>
        <p:spPr bwMode="auto">
          <a:xfrm>
            <a:off x="6024563" y="5437188"/>
            <a:ext cx="447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zh-CN" b="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altLang="zh-CN" b="0" baseline="-25000" smtClean="0">
                <a:solidFill>
                  <a:srgbClr val="C00000"/>
                </a:solidFill>
              </a:rPr>
              <a:t>3</a:t>
            </a:r>
            <a:endParaRPr lang="zh-CN" altLang="en-US" b="0" baseline="-25000" smtClean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5555" y="5528231"/>
            <a:ext cx="2394238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a typeface="楷体" pitchFamily="49" charset="-122"/>
                <a:sym typeface="Wingdings" pitchFamily="2" charset="2"/>
              </a:rPr>
              <a:t>The most sensitive method to know if neutrino is massless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5144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115889"/>
            <a:ext cx="8956675" cy="648816"/>
          </a:xfrm>
        </p:spPr>
        <p:txBody>
          <a:bodyPr/>
          <a:lstStyle/>
          <a:p>
            <a:pPr>
              <a:defRPr/>
            </a:pPr>
            <a:r>
              <a:rPr lang="en-US" altLang="zh-CN" sz="3600" u="none" dirty="0" smtClean="0">
                <a:solidFill>
                  <a:srgbClr val="FF0000"/>
                </a:solidFill>
              </a:rPr>
              <a:t>Discovery of Neutrino Oscillation</a:t>
            </a:r>
            <a:endParaRPr lang="zh-CN" altLang="en-US" sz="3600" u="none" dirty="0">
              <a:solidFill>
                <a:srgbClr val="FF0000"/>
              </a:solidFill>
            </a:endParaRPr>
          </a:p>
        </p:txBody>
      </p:sp>
      <p:sp>
        <p:nvSpPr>
          <p:cNvPr id="296963" name="内容占位符 2"/>
          <p:cNvSpPr>
            <a:spLocks noGrp="1"/>
          </p:cNvSpPr>
          <p:nvPr>
            <p:ph idx="1"/>
          </p:nvPr>
        </p:nvSpPr>
        <p:spPr>
          <a:xfrm>
            <a:off x="213519" y="1089670"/>
            <a:ext cx="5040312" cy="1277937"/>
          </a:xfrm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 dirty="0" smtClean="0"/>
              <a:t>Muon neutrinos from sky to the </a:t>
            </a:r>
            <a:r>
              <a:rPr lang="en-US" altLang="zh-CN" dirty="0" err="1" smtClean="0"/>
              <a:t>SuperK</a:t>
            </a:r>
            <a:r>
              <a:rPr lang="en-US" altLang="zh-CN" dirty="0" smtClean="0"/>
              <a:t> detector , through the earth, oscillate into tau neutrinos</a:t>
            </a:r>
            <a:endParaRPr lang="zh-CN" altLang="en-US" dirty="0" smtClean="0"/>
          </a:p>
        </p:txBody>
      </p:sp>
      <p:pic>
        <p:nvPicPr>
          <p:cNvPr id="296964" name="Picture 10" descr="multi-g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780928"/>
            <a:ext cx="54768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news.sciencenet.cn/upload/news/images/2015/10/20151061821475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99" y="969962"/>
            <a:ext cx="1643152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6" name="矩形 3"/>
          <p:cNvSpPr>
            <a:spLocks noChangeArrowheads="1"/>
          </p:cNvSpPr>
          <p:nvPr/>
        </p:nvSpPr>
        <p:spPr bwMode="auto">
          <a:xfrm>
            <a:off x="1093788" y="5487616"/>
            <a:ext cx="49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800" smtClean="0">
                <a:solidFill>
                  <a:srgbClr val="FF0000"/>
                </a:solidFill>
                <a:latin typeface="Arial" pitchFamily="34" charset="0"/>
              </a:rPr>
              <a:t>Up</a:t>
            </a:r>
            <a:endParaRPr kumimoji="1" lang="zh-CN" altLang="en-US" sz="18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6967" name="矩形 14"/>
          <p:cNvSpPr>
            <a:spLocks noChangeArrowheads="1"/>
          </p:cNvSpPr>
          <p:nvPr/>
        </p:nvSpPr>
        <p:spPr bwMode="auto">
          <a:xfrm>
            <a:off x="2870200" y="5533653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800" smtClean="0">
                <a:solidFill>
                  <a:srgbClr val="FF0000"/>
                </a:solidFill>
                <a:latin typeface="Arial" pitchFamily="34" charset="0"/>
              </a:rPr>
              <a:t>Down</a:t>
            </a:r>
            <a:endParaRPr kumimoji="1" lang="zh-CN" altLang="en-US" sz="18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6968" name="矩形 3"/>
          <p:cNvSpPr>
            <a:spLocks noChangeArrowheads="1"/>
          </p:cNvSpPr>
          <p:nvPr/>
        </p:nvSpPr>
        <p:spPr bwMode="auto">
          <a:xfrm>
            <a:off x="3841750" y="5492378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800" smtClean="0">
                <a:solidFill>
                  <a:srgbClr val="FF0000"/>
                </a:solidFill>
                <a:latin typeface="Arial" pitchFamily="34" charset="0"/>
              </a:rPr>
              <a:t>Up</a:t>
            </a:r>
            <a:endParaRPr kumimoji="1" lang="zh-CN" altLang="en-US" sz="18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6969" name="矩形 14"/>
          <p:cNvSpPr>
            <a:spLocks noChangeArrowheads="1"/>
          </p:cNvSpPr>
          <p:nvPr/>
        </p:nvSpPr>
        <p:spPr bwMode="auto">
          <a:xfrm>
            <a:off x="5148263" y="5533653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800" smtClean="0">
                <a:solidFill>
                  <a:srgbClr val="FF0000"/>
                </a:solidFill>
                <a:latin typeface="Arial" pitchFamily="34" charset="0"/>
              </a:rPr>
              <a:t>Down</a:t>
            </a:r>
            <a:endParaRPr kumimoji="1" lang="zh-CN" altLang="en-US" sz="18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6970" name="矩形 9"/>
          <p:cNvSpPr>
            <a:spLocks noChangeArrowheads="1"/>
          </p:cNvSpPr>
          <p:nvPr/>
        </p:nvSpPr>
        <p:spPr bwMode="auto">
          <a:xfrm>
            <a:off x="889000" y="6342063"/>
            <a:ext cx="344487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2000" smtClean="0">
                <a:solidFill>
                  <a:srgbClr val="000000"/>
                </a:solidFill>
              </a:rPr>
              <a:t>Physical Review Letters 1998 </a:t>
            </a:r>
            <a:endParaRPr kumimoji="1" lang="zh-CN" altLang="en-US" sz="2000" smtClean="0">
              <a:solidFill>
                <a:srgbClr val="000000"/>
              </a:solidFill>
            </a:endParaRPr>
          </a:p>
        </p:txBody>
      </p:sp>
      <p:pic>
        <p:nvPicPr>
          <p:cNvPr id="296972" name="Picture 29" descr="55e736d12f2eb938157ebae3d5628535e5dd6f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1306364"/>
            <a:ext cx="844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73" name="矩形 49"/>
          <p:cNvSpPr>
            <a:spLocks noChangeArrowheads="1"/>
          </p:cNvSpPr>
          <p:nvPr/>
        </p:nvSpPr>
        <p:spPr bwMode="auto">
          <a:xfrm>
            <a:off x="7987507" y="2255044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99"/>
              </a:buClr>
              <a:buFont typeface="Wingdings" pitchFamily="2" charset="2"/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00FF"/>
                </a:solidFill>
                <a:ea typeface="仿宋_GB2312"/>
                <a:cs typeface="仿宋_GB2312"/>
              </a:rPr>
              <a:t>2015</a:t>
            </a:r>
          </a:p>
        </p:txBody>
      </p:sp>
      <p:pic>
        <p:nvPicPr>
          <p:cNvPr id="16" name="Picture 2" descr="SK_photo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90" y="3520480"/>
            <a:ext cx="2232248" cy="31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92274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CJ_empty">
  <a:themeElements>
    <a:clrScheme name="CJ_emp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J_empty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12800" marR="0" indent="-8128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Pct val="75000"/>
          <a:buFont typeface="Wingdings" pitchFamily="2" charset="2"/>
          <a:buNone/>
          <a:tabLst/>
          <a:defRPr kumimoji="0" lang="zh-CN" altLang="en-US" sz="20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12800" marR="0" indent="-8128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Pct val="75000"/>
          <a:buFont typeface="Wingdings" pitchFamily="2" charset="2"/>
          <a:buNone/>
          <a:tabLst/>
          <a:defRPr kumimoji="0" lang="zh-CN" altLang="en-US" sz="20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CJ_emp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solidFill>
              <a:srgbClr val="0070C0"/>
            </a:solidFill>
            <a:latin typeface="Calibri" pitchFamily="34" charset="0"/>
            <a:ea typeface="楷体" pitchFamily="49" charset="-122"/>
          </a:defRPr>
        </a:defPPr>
      </a:lstStyle>
    </a:spDef>
  </a:objectDefaults>
  <a:extraClrSchemeLst/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CJ_empty">
  <a:themeElements>
    <a:clrScheme name="CJ_emp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J_empty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12800" marR="0" indent="-8128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Pct val="75000"/>
          <a:buFont typeface="Wingdings" pitchFamily="2" charset="2"/>
          <a:buNone/>
          <a:tabLst/>
          <a:defRPr kumimoji="0" lang="zh-CN" altLang="en-US" sz="20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12800" marR="0" indent="-8128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Pct val="75000"/>
          <a:buFont typeface="Wingdings" pitchFamily="2" charset="2"/>
          <a:buNone/>
          <a:tabLst/>
          <a:defRPr kumimoji="0" lang="zh-CN" altLang="en-US" sz="20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CJ_emp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CJ_empty">
  <a:themeElements>
    <a:clrScheme name="CJ_emp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J_empty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12800" marR="0" indent="-8128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Pct val="75000"/>
          <a:buFont typeface="Wingdings" pitchFamily="2" charset="2"/>
          <a:buNone/>
          <a:tabLst/>
          <a:defRPr kumimoji="0" lang="zh-CN" altLang="en-US" sz="20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12800" marR="0" indent="-8128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Pct val="75000"/>
          <a:buFont typeface="Wingdings" pitchFamily="2" charset="2"/>
          <a:buNone/>
          <a:tabLst/>
          <a:defRPr kumimoji="0" lang="zh-CN" altLang="en-US" sz="20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CJ_emp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CJ_empty">
  <a:themeElements>
    <a:clrScheme name="CJ_emp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J_empty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12800" marR="0" indent="-8128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Pct val="75000"/>
          <a:buFont typeface="Wingdings" pitchFamily="2" charset="2"/>
          <a:buNone/>
          <a:tabLst/>
          <a:defRPr kumimoji="0" lang="zh-CN" altLang="en-US" sz="20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12800" marR="0" indent="-8128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Pct val="75000"/>
          <a:buFont typeface="Wingdings" pitchFamily="2" charset="2"/>
          <a:buNone/>
          <a:tabLst/>
          <a:defRPr kumimoji="0" lang="zh-CN" altLang="en-US" sz="20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CJ_emp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solidFill>
              <a:srgbClr val="0070C0"/>
            </a:solidFill>
            <a:latin typeface="Calibri" pitchFamily="34" charset="0"/>
            <a:ea typeface="楷体" pitchFamily="49" charset="-122"/>
          </a:defRPr>
        </a:defPPr>
      </a:lstStyle>
    </a:spDef>
  </a:objectDefaults>
  <a:extraClrSchemeLst/>
</a:theme>
</file>

<file path=ppt/theme/theme8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973</Words>
  <Application>Microsoft Office PowerPoint</Application>
  <PresentationFormat>全屏显示(4:3)</PresentationFormat>
  <Paragraphs>271</Paragraphs>
  <Slides>25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Office 主题</vt:lpstr>
      <vt:lpstr>14_CJ_empty</vt:lpstr>
      <vt:lpstr>1_Office 主题</vt:lpstr>
      <vt:lpstr>10_CJ_empty</vt:lpstr>
      <vt:lpstr>8_CJ_empty</vt:lpstr>
      <vt:lpstr>17_Office 主题</vt:lpstr>
      <vt:lpstr>6_Office 主题</vt:lpstr>
      <vt:lpstr>2_Office 主题</vt:lpstr>
      <vt:lpstr>15_Office 主题</vt:lpstr>
      <vt:lpstr>7_CJ_empty</vt:lpstr>
      <vt:lpstr>5_Office 主题</vt:lpstr>
      <vt:lpstr>位图图像</vt:lpstr>
      <vt:lpstr>Science of Neutrinos</vt:lpstr>
      <vt:lpstr>PowerPoint 演示文稿</vt:lpstr>
      <vt:lpstr>Neutrinos are useful</vt:lpstr>
      <vt:lpstr>Neutrino Spectrum</vt:lpstr>
      <vt:lpstr>Neutrino properties </vt:lpstr>
      <vt:lpstr>Neutrino industry</vt:lpstr>
      <vt:lpstr>Neutrino physics：problems and methods</vt:lpstr>
      <vt:lpstr>Neutrino Oscillation</vt:lpstr>
      <vt:lpstr>Discovery of Neutrino Oscillation</vt:lpstr>
      <vt:lpstr>Confirmation of Neutrino Oscillation</vt:lpstr>
      <vt:lpstr>Neutrino Oscillation</vt:lpstr>
      <vt:lpstr>Daya Bay Experiment</vt:lpstr>
      <vt:lpstr>A New Type of Oscillation Discovered</vt:lpstr>
      <vt:lpstr>PowerPoint 演示文稿</vt:lpstr>
      <vt:lpstr>Future Experiments</vt:lpstr>
      <vt:lpstr>Next Step: Mass Hierarchy</vt:lpstr>
      <vt:lpstr>JUNO</vt:lpstr>
      <vt:lpstr>Race for the Mass Hierarchy</vt:lpstr>
      <vt:lpstr>PowerPoint 演示文稿</vt:lpstr>
      <vt:lpstr>#</vt:lpstr>
      <vt:lpstr>PINGU (&amp; ORCA)</vt:lpstr>
      <vt:lpstr>Neutrinos as a probe</vt:lpstr>
      <vt:lpstr>Geoneutrinos </vt:lpstr>
      <vt:lpstr>Other(crazy) ideas about neutrinos in geology                          ---- an incomplete list</vt:lpstr>
      <vt:lpstr>Conclusions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and geology</dc:title>
  <dc:creator>lenovo</dc:creator>
  <cp:lastModifiedBy>王贻芳</cp:lastModifiedBy>
  <cp:revision>15</cp:revision>
  <dcterms:created xsi:type="dcterms:W3CDTF">2011-04-17T05:26:45Z</dcterms:created>
  <dcterms:modified xsi:type="dcterms:W3CDTF">2017-07-21T23:33:00Z</dcterms:modified>
</cp:coreProperties>
</file>