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7" r:id="rId2"/>
    <p:sldId id="568" r:id="rId3"/>
    <p:sldId id="571" r:id="rId4"/>
    <p:sldId id="569" r:id="rId5"/>
    <p:sldId id="572" r:id="rId6"/>
    <p:sldId id="573" r:id="rId7"/>
    <p:sldId id="583" r:id="rId8"/>
    <p:sldId id="574" r:id="rId9"/>
    <p:sldId id="575" r:id="rId10"/>
    <p:sldId id="576" r:id="rId11"/>
    <p:sldId id="577" r:id="rId12"/>
    <p:sldId id="578" r:id="rId13"/>
    <p:sldId id="579" r:id="rId14"/>
    <p:sldId id="585" r:id="rId15"/>
    <p:sldId id="586" r:id="rId16"/>
    <p:sldId id="587" r:id="rId17"/>
    <p:sldId id="588" r:id="rId18"/>
    <p:sldId id="589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2" autoAdjust="0"/>
    <p:restoredTop sz="94687" autoAdjust="0"/>
  </p:normalViewPr>
  <p:slideViewPr>
    <p:cSldViewPr>
      <p:cViewPr>
        <p:scale>
          <a:sx n="70" d="100"/>
          <a:sy n="70" d="100"/>
        </p:scale>
        <p:origin x="-1308" y="-12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09B5B-CBCA-4405-B93A-64EB43A985B0}" type="datetimeFigureOut">
              <a:rPr lang="zh-CN" altLang="en-US" smtClean="0"/>
              <a:t>2017/11/2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DFD22-ED67-4BB1-A57D-C30BEF0ED5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98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New IR bends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6340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solidFill>
                  <a:srgbClr val="FF0000"/>
                </a:solidFill>
              </a:rPr>
              <a:t>Should be 5 cells</a:t>
            </a:r>
            <a:endParaRPr lang="zh-CN" altLang="en-US" dirty="0" smtClean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FD22-ED67-4BB1-A57D-C30BEF0ED59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85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27.wmf"/><Relationship Id="rId4" Type="http://schemas.openxmlformats.org/officeDocument/2006/relationships/image" Target="../media/image29.png"/><Relationship Id="rId9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96" y="2130425"/>
            <a:ext cx="9073008" cy="1470025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Optics design with </a:t>
            </a:r>
            <a:r>
              <a:rPr lang="en-US" altLang="zh-CN" sz="3600" b="1" dirty="0" smtClean="0">
                <a:solidFill>
                  <a:srgbClr val="0070C0"/>
                </a:solidFill>
              </a:rPr>
              <a:t>dynamic aperture considerations for </a:t>
            </a:r>
            <a:r>
              <a:rPr lang="en-US" altLang="zh-CN" sz="3600" b="1" dirty="0">
                <a:solidFill>
                  <a:srgbClr val="0070C0"/>
                </a:solidFill>
              </a:rPr>
              <a:t>CEPC collider ring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568952" cy="2279104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2600" b="1" dirty="0">
                <a:solidFill>
                  <a:schemeClr val="tx1"/>
                </a:solidFill>
              </a:rPr>
              <a:t>Yiwei </a:t>
            </a:r>
            <a:r>
              <a:rPr lang="en-US" altLang="zh-CN" sz="2600" b="1" dirty="0" smtClean="0">
                <a:solidFill>
                  <a:schemeClr val="tx1"/>
                </a:solidFill>
              </a:rPr>
              <a:t>Wang, </a:t>
            </a:r>
            <a:r>
              <a:rPr lang="en-US" altLang="zh-CN" sz="2600" b="1" dirty="0">
                <a:solidFill>
                  <a:schemeClr val="tx1"/>
                </a:solidFill>
              </a:rPr>
              <a:t>Yuan </a:t>
            </a:r>
            <a:r>
              <a:rPr lang="en-US" altLang="zh-CN" sz="2600" b="1" dirty="0" smtClean="0">
                <a:solidFill>
                  <a:schemeClr val="tx1"/>
                </a:solidFill>
              </a:rPr>
              <a:t>Zhang, </a:t>
            </a:r>
            <a:r>
              <a:rPr lang="en-US" altLang="zh-CN" sz="2600" b="1" dirty="0">
                <a:solidFill>
                  <a:schemeClr val="tx1"/>
                </a:solidFill>
              </a:rPr>
              <a:t>Sha Bai, </a:t>
            </a:r>
            <a:r>
              <a:rPr lang="en-US" altLang="zh-CN" sz="2600" b="1" dirty="0" smtClean="0">
                <a:solidFill>
                  <a:schemeClr val="tx1"/>
                </a:solidFill>
              </a:rPr>
              <a:t>Dou </a:t>
            </a:r>
            <a:r>
              <a:rPr lang="en-US" altLang="zh-CN" sz="2600" b="1" dirty="0">
                <a:solidFill>
                  <a:schemeClr val="tx1"/>
                </a:solidFill>
              </a:rPr>
              <a:t>Wang, </a:t>
            </a:r>
            <a:endParaRPr lang="en-US" altLang="zh-CN" sz="2600" b="1" dirty="0" smtClean="0">
              <a:solidFill>
                <a:schemeClr val="tx1"/>
              </a:solidFill>
            </a:endParaRPr>
          </a:p>
          <a:p>
            <a:r>
              <a:rPr lang="en-US" altLang="zh-CN" sz="2600" b="1" dirty="0" err="1" smtClean="0">
                <a:solidFill>
                  <a:schemeClr val="tx1"/>
                </a:solidFill>
              </a:rPr>
              <a:t>Huiping</a:t>
            </a:r>
            <a:r>
              <a:rPr lang="en-US" altLang="zh-CN" sz="26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600" b="1" dirty="0" err="1" smtClean="0">
                <a:solidFill>
                  <a:schemeClr val="tx1"/>
                </a:solidFill>
              </a:rPr>
              <a:t>Geng</a:t>
            </a:r>
            <a:r>
              <a:rPr lang="en-US" altLang="zh-CN" sz="2600" b="1" dirty="0" smtClean="0">
                <a:solidFill>
                  <a:schemeClr val="tx1"/>
                </a:solidFill>
              </a:rPr>
              <a:t>, </a:t>
            </a:r>
            <a:r>
              <a:rPr lang="en-US" altLang="zh-CN" sz="2600" b="1" dirty="0" err="1" smtClean="0">
                <a:solidFill>
                  <a:schemeClr val="tx1"/>
                </a:solidFill>
              </a:rPr>
              <a:t>Chenghui</a:t>
            </a:r>
            <a:r>
              <a:rPr lang="en-US" altLang="zh-CN" sz="26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600" b="1" dirty="0">
                <a:solidFill>
                  <a:schemeClr val="tx1"/>
                </a:solidFill>
              </a:rPr>
              <a:t>Yu, Jie </a:t>
            </a:r>
            <a:r>
              <a:rPr lang="en-US" altLang="zh-CN" sz="2600" b="1" dirty="0" smtClean="0">
                <a:solidFill>
                  <a:schemeClr val="tx1"/>
                </a:solidFill>
              </a:rPr>
              <a:t>Gao</a:t>
            </a:r>
          </a:p>
          <a:p>
            <a:endParaRPr lang="en-US" altLang="zh-CN" sz="2600" dirty="0" smtClean="0">
              <a:solidFill>
                <a:schemeClr val="tx1"/>
              </a:solidFill>
            </a:endParaRPr>
          </a:p>
          <a:p>
            <a:r>
              <a:rPr lang="en-US" altLang="zh-CN" sz="2600" dirty="0" smtClean="0">
                <a:solidFill>
                  <a:schemeClr val="tx1"/>
                </a:solidFill>
              </a:rPr>
              <a:t>IHEP, Beijing</a:t>
            </a:r>
          </a:p>
          <a:p>
            <a:endParaRPr lang="en-US" altLang="zh-CN" sz="2200" dirty="0" smtClean="0">
              <a:solidFill>
                <a:schemeClr val="tx1"/>
              </a:solidFill>
            </a:endParaRPr>
          </a:p>
          <a:p>
            <a:r>
              <a:rPr lang="en-US" altLang="zh-CN" sz="2000" b="1" dirty="0" smtClean="0">
                <a:solidFill>
                  <a:schemeClr val="tx1"/>
                </a:solidFill>
              </a:rPr>
              <a:t>ICFA Min-Workshop on Dynamic Apertures of Circular Accelerators, </a:t>
            </a:r>
          </a:p>
          <a:p>
            <a:r>
              <a:rPr lang="en-US" altLang="zh-CN" sz="2000" b="1" dirty="0" smtClean="0">
                <a:solidFill>
                  <a:schemeClr val="tx1"/>
                </a:solidFill>
              </a:rPr>
              <a:t>IHEP, 1-3 NOV </a:t>
            </a:r>
            <a:r>
              <a:rPr lang="en-US" altLang="zh-CN" sz="2000" b="1" dirty="0">
                <a:solidFill>
                  <a:schemeClr val="tx1"/>
                </a:solidFill>
              </a:rPr>
              <a:t>2017</a:t>
            </a:r>
            <a:endParaRPr lang="en-US" altLang="zh-CN" sz="20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1224383" cy="114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ICFA mini-workshop on DA, 1-3 NOV 2017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61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</p:spPr>
        <p:txBody>
          <a:bodyPr>
            <a:norm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</a:rPr>
              <a:t>FODO cell for cryo-module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864" y="1052736"/>
            <a:ext cx="8229600" cy="2077691"/>
          </a:xfrm>
        </p:spPr>
        <p:txBody>
          <a:bodyPr>
            <a:normAutofit lnSpcReduction="10000"/>
          </a:bodyPr>
          <a:lstStyle/>
          <a:p>
            <a:r>
              <a:rPr lang="en-US" altLang="zh-CN" sz="2000" dirty="0" smtClean="0"/>
              <a:t>336 / 6 / 2RF stations / 2 sections / 2= 7 cells in each section</a:t>
            </a:r>
          </a:p>
          <a:p>
            <a:r>
              <a:rPr lang="en-US" altLang="zh-CN" sz="2000" b="1" dirty="0" smtClean="0"/>
              <a:t>get </a:t>
            </a:r>
            <a:r>
              <a:rPr lang="en-US" altLang="zh-CN" sz="2000" b="1" dirty="0"/>
              <a:t>a </a:t>
            </a:r>
            <a:r>
              <a:rPr lang="en-US" altLang="zh-CN" sz="2000" b="1" dirty="0" smtClean="0"/>
              <a:t>smallest average beta function to reduce the multi-bunch instability caused by RF cavities</a:t>
            </a:r>
          </a:p>
          <a:p>
            <a:pPr lvl="1"/>
            <a:r>
              <a:rPr lang="en-US" altLang="zh-CN" sz="2000" dirty="0" smtClean="0"/>
              <a:t>90/90 degree phase advance</a:t>
            </a:r>
          </a:p>
          <a:p>
            <a:pPr lvl="1"/>
            <a:r>
              <a:rPr lang="en-US" altLang="zh-CN" sz="2000" dirty="0"/>
              <a:t>as short as possible d</a:t>
            </a:r>
            <a:r>
              <a:rPr lang="en-US" altLang="zh-CN" sz="2000" dirty="0" smtClean="0"/>
              <a:t>istance between quadrupoles, but should be larger than a module length (12m)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6356386" y="3429000"/>
            <a:ext cx="1527982" cy="95410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400" b="1" dirty="0" smtClean="0"/>
              <a:t>90/90 deg</a:t>
            </a:r>
          </a:p>
          <a:p>
            <a:r>
              <a:rPr lang="en-US" altLang="zh-CN" sz="1400" b="1" dirty="0" smtClean="0"/>
              <a:t>Half cell: 14m+2m</a:t>
            </a:r>
          </a:p>
          <a:p>
            <a:r>
              <a:rPr lang="en-US" altLang="zh-CN" sz="1400" b="1" dirty="0">
                <a:sym typeface="Symbol"/>
              </a:rPr>
              <a:t></a:t>
            </a:r>
            <a:r>
              <a:rPr lang="en-US" altLang="zh-CN" sz="1400" b="1" dirty="0" smtClean="0"/>
              <a:t>max: 53.8 m</a:t>
            </a:r>
          </a:p>
          <a:p>
            <a:r>
              <a:rPr lang="en-US" altLang="zh-CN" sz="1400" b="1" dirty="0" smtClean="0">
                <a:sym typeface="Symbol"/>
              </a:rPr>
              <a:t></a:t>
            </a:r>
            <a:r>
              <a:rPr lang="en-US" altLang="zh-CN" sz="1400" b="1" dirty="0" smtClean="0"/>
              <a:t>min: 9.5 m</a:t>
            </a:r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2195736" y="3140968"/>
            <a:ext cx="3888432" cy="2520280"/>
            <a:chOff x="2051720" y="3745319"/>
            <a:chExt cx="3888432" cy="252028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3745319"/>
              <a:ext cx="3888432" cy="2203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2627784" y="5733256"/>
              <a:ext cx="1314527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2699792" y="5927045"/>
              <a:ext cx="12654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c</a:t>
              </a:r>
              <a:r>
                <a:rPr lang="en-US" altLang="zh-CN" sz="1600" b="1" dirty="0" smtClean="0">
                  <a:solidFill>
                    <a:srgbClr val="0070C0"/>
                  </a:solidFill>
                </a:rPr>
                <a:t>ryo-module</a:t>
              </a:r>
              <a:endParaRPr lang="zh-CN" alt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95936" y="5957822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solidFill>
                    <a:srgbClr val="00B050"/>
                  </a:solidFill>
                </a:rPr>
                <a:t>q</a:t>
              </a:r>
              <a:r>
                <a:rPr lang="en-US" altLang="zh-CN" sz="1400" b="1" dirty="0" smtClean="0">
                  <a:solidFill>
                    <a:srgbClr val="00B050"/>
                  </a:solidFill>
                </a:rPr>
                <a:t>uadrupole</a:t>
              </a:r>
              <a:endParaRPr lang="zh-CN" altLang="en-US" sz="1400" b="1" dirty="0">
                <a:solidFill>
                  <a:srgbClr val="00B050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4409601" y="5733256"/>
              <a:ext cx="1314527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6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Optics design of RF region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755576" y="836712"/>
            <a:ext cx="8136904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 smtClean="0"/>
              <a:t>Common RF cavities </a:t>
            </a:r>
            <a:r>
              <a:rPr lang="en-US" altLang="zh-CN" sz="2000" dirty="0" smtClean="0"/>
              <a:t>for e- and e+ ring (Higgs)</a:t>
            </a:r>
          </a:p>
          <a:p>
            <a:r>
              <a:rPr lang="en-US" altLang="zh-CN" sz="2000" dirty="0" smtClean="0"/>
              <a:t>An electrostatic separator combined with a dipole magnet to avoid bending of incoming beam (ref: Oide, ICHEP16)</a:t>
            </a:r>
          </a:p>
          <a:p>
            <a:r>
              <a:rPr lang="en-US" altLang="zh-CN" sz="2000" b="1" dirty="0" smtClean="0"/>
              <a:t>RF region divided into two sections for bypassing half </a:t>
            </a:r>
            <a:r>
              <a:rPr lang="en-US" altLang="zh-CN" sz="2000" b="1" dirty="0"/>
              <a:t>numbers of cavities </a:t>
            </a:r>
            <a:r>
              <a:rPr lang="en-US" altLang="zh-CN" sz="2000" b="1" dirty="0" smtClean="0"/>
              <a:t>in Z mode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16607" y="2636912"/>
            <a:ext cx="7743825" cy="2177663"/>
            <a:chOff x="716607" y="2636912"/>
            <a:chExt cx="7743825" cy="19357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607" y="2636912"/>
              <a:ext cx="7743825" cy="1833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右箭头 16"/>
            <p:cNvSpPr/>
            <p:nvPr/>
          </p:nvSpPr>
          <p:spPr>
            <a:xfrm>
              <a:off x="1725536" y="2872384"/>
              <a:ext cx="392021" cy="19657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下箭头 7"/>
            <p:cNvSpPr/>
            <p:nvPr/>
          </p:nvSpPr>
          <p:spPr>
            <a:xfrm>
              <a:off x="6133874" y="4077072"/>
              <a:ext cx="94310" cy="16653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直接箭头连接符 8"/>
            <p:cNvCxnSpPr/>
            <p:nvPr/>
          </p:nvCxnSpPr>
          <p:spPr>
            <a:xfrm>
              <a:off x="5220072" y="4557125"/>
              <a:ext cx="875906" cy="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995936" y="3789040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/>
                <a:t>common RF  cavities</a:t>
              </a:r>
              <a:endParaRPr lang="zh-CN" altLang="en-US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53671" y="3771488"/>
              <a:ext cx="1670657" cy="273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/>
                <a:t>combined magnet</a:t>
              </a:r>
              <a:endParaRPr lang="zh-CN" altLang="en-US" sz="1400" b="1" dirty="0"/>
            </a:p>
          </p:txBody>
        </p:sp>
        <p:cxnSp>
          <p:nvCxnSpPr>
            <p:cNvPr id="15" name="直接箭头连接符 14"/>
            <p:cNvCxnSpPr/>
            <p:nvPr/>
          </p:nvCxnSpPr>
          <p:spPr>
            <a:xfrm>
              <a:off x="3624086" y="4572612"/>
              <a:ext cx="875906" cy="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矩形 2"/>
          <p:cNvSpPr/>
          <p:nvPr/>
        </p:nvSpPr>
        <p:spPr>
          <a:xfrm>
            <a:off x="1115616" y="4886583"/>
            <a:ext cx="1440160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b="1" dirty="0" smtClean="0"/>
              <a:t>Esep=1.8 MV/m </a:t>
            </a:r>
          </a:p>
          <a:p>
            <a:r>
              <a:rPr lang="en-US" altLang="zh-CN" sz="1400" b="1" dirty="0" smtClean="0"/>
              <a:t>Lsep=50m</a:t>
            </a:r>
          </a:p>
          <a:p>
            <a:r>
              <a:rPr lang="en-US" altLang="zh-CN" sz="1400" b="1" dirty="0" smtClean="0"/>
              <a:t>Ldrift=75m</a:t>
            </a:r>
          </a:p>
          <a:p>
            <a:r>
              <a:rPr lang="en-US" altLang="zh-CN" sz="1400" b="1" dirty="0" smtClean="0">
                <a:sym typeface="Symbol"/>
              </a:rPr>
              <a:t>x=</a:t>
            </a:r>
            <a:r>
              <a:rPr lang="en-US" altLang="zh-CN" sz="1400" b="1" dirty="0" smtClean="0"/>
              <a:t>10cm at entrance of quad</a:t>
            </a:r>
            <a:endParaRPr lang="zh-CN" altLang="en-US" sz="1400" b="1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578" y="4886583"/>
            <a:ext cx="5368822" cy="11545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319830" y="365315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Phase tuning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20272" y="357301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Phase tuning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0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Optics design of Straight section region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4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539552" y="1052736"/>
            <a:ext cx="8388424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The function of the straight section is phase advance tuning and </a:t>
            </a:r>
            <a:r>
              <a:rPr lang="en-US" altLang="zh-CN" sz="1800" dirty="0" smtClean="0"/>
              <a:t>injection.</a:t>
            </a:r>
          </a:p>
          <a:p>
            <a:pPr lvl="1"/>
            <a:r>
              <a:rPr lang="en-US" altLang="zh-CN" sz="1800" dirty="0" smtClean="0"/>
              <a:t>Independent </a:t>
            </a:r>
            <a:r>
              <a:rPr lang="en-US" altLang="zh-CN" sz="1800" dirty="0"/>
              <a:t>magnets for two </a:t>
            </a:r>
            <a:r>
              <a:rPr lang="en-US" altLang="zh-CN" sz="1800" dirty="0" smtClean="0"/>
              <a:t>rings</a:t>
            </a:r>
          </a:p>
          <a:p>
            <a:pPr lvl="1"/>
            <a:r>
              <a:rPr lang="en-US" altLang="zh-CN" sz="1800" dirty="0" smtClean="0"/>
              <a:t>0.3m </a:t>
            </a:r>
            <a:r>
              <a:rPr lang="en-US" altLang="zh-CN" sz="1800" dirty="0"/>
              <a:t>between two quadrupoles </a:t>
            </a:r>
            <a:r>
              <a:rPr lang="en-US" altLang="zh-CN" sz="1800" dirty="0" smtClean="0"/>
              <a:t>of </a:t>
            </a:r>
            <a:r>
              <a:rPr lang="en-US" altLang="zh-CN" sz="1800" dirty="0"/>
              <a:t>two rings allows a larger size of </a:t>
            </a:r>
            <a:r>
              <a:rPr lang="en-US" altLang="zh-CN" sz="1800" dirty="0" smtClean="0"/>
              <a:t>quadrupoles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6146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02274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907704" y="47971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Phase tuning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2160" y="47971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Phase tuning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39952" y="47971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Injection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842" y="3796403"/>
            <a:ext cx="2993310" cy="287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518864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0070C0"/>
                </a:solidFill>
              </a:rPr>
              <a:t>Linear optics of the collider </a:t>
            </a:r>
            <a:r>
              <a:rPr lang="en-US" altLang="zh-CN" sz="2800" b="1" dirty="0">
                <a:solidFill>
                  <a:srgbClr val="0070C0"/>
                </a:solidFill>
              </a:rPr>
              <a:t>ring</a:t>
            </a:r>
          </a:p>
        </p:txBody>
      </p:sp>
      <p:sp>
        <p:nvSpPr>
          <p:cNvPr id="20" name="内容占位符 2"/>
          <p:cNvSpPr txBox="1">
            <a:spLocks/>
          </p:cNvSpPr>
          <p:nvPr/>
        </p:nvSpPr>
        <p:spPr>
          <a:xfrm>
            <a:off x="673224" y="836712"/>
            <a:ext cx="7499176" cy="792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000" dirty="0" smtClean="0">
                <a:sym typeface="Symbol"/>
              </a:rPr>
              <a:t>An optics fulfilling </a:t>
            </a:r>
            <a:r>
              <a:rPr lang="en-US" altLang="zh-CN" sz="2000" dirty="0">
                <a:sym typeface="Symbol"/>
              </a:rPr>
              <a:t>requirements of the parameters list, geometry, </a:t>
            </a:r>
            <a:r>
              <a:rPr lang="en-US" altLang="zh-CN" sz="2000" dirty="0" smtClean="0">
                <a:sym typeface="Symbol"/>
              </a:rPr>
              <a:t>photon background and key hardware.</a:t>
            </a:r>
          </a:p>
        </p:txBody>
      </p:sp>
      <p:cxnSp>
        <p:nvCxnSpPr>
          <p:cNvPr id="3" name="直接箭头连接符 2"/>
          <p:cNvCxnSpPr/>
          <p:nvPr/>
        </p:nvCxnSpPr>
        <p:spPr>
          <a:xfrm>
            <a:off x="3059832" y="4580922"/>
            <a:ext cx="1512167" cy="15197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5724128" y="5092547"/>
            <a:ext cx="51401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2952328" cy="113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50575"/>
            <a:ext cx="1800200" cy="244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560190"/>
            <a:ext cx="8086725" cy="215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0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518864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smtClean="0">
                <a:solidFill>
                  <a:srgbClr val="0070C0"/>
                </a:solidFill>
              </a:rPr>
              <a:t>Dynamic aperture</a:t>
            </a:r>
            <a:endParaRPr lang="en-US" altLang="zh-CN" sz="2800" b="1" dirty="0">
              <a:solidFill>
                <a:srgbClr val="0070C0"/>
              </a:solidFill>
            </a:endParaRPr>
          </a:p>
        </p:txBody>
      </p:sp>
      <p:sp>
        <p:nvSpPr>
          <p:cNvPr id="20" name="内容占位符 2"/>
          <p:cNvSpPr txBox="1">
            <a:spLocks/>
          </p:cNvSpPr>
          <p:nvPr/>
        </p:nvSpPr>
        <p:spPr>
          <a:xfrm>
            <a:off x="457200" y="836713"/>
            <a:ext cx="8229600" cy="79208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endParaRPr lang="en-US" altLang="zh-CN" sz="2400" dirty="0" smtClean="0">
              <a:sym typeface="Symbol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13" name="内容占位符 2"/>
          <p:cNvSpPr txBox="1">
            <a:spLocks/>
          </p:cNvSpPr>
          <p:nvPr/>
        </p:nvSpPr>
        <p:spPr>
          <a:xfrm>
            <a:off x="467544" y="908720"/>
            <a:ext cx="8388424" cy="4680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8 families of sextupoles in IR and 4 families of sextupoles in ARC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252" y="1507756"/>
            <a:ext cx="3353916" cy="220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26870"/>
            <a:ext cx="3372222" cy="215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323297" y="2204864"/>
            <a:ext cx="4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x</a:t>
            </a:r>
            <a:endParaRPr lang="zh-CN" alt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284199" y="4509120"/>
            <a:ext cx="4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y</a:t>
            </a:r>
            <a:endParaRPr lang="zh-CN" alt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3528" y="566124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Hard line: w/ damping only</a:t>
            </a:r>
          </a:p>
          <a:p>
            <a:r>
              <a:rPr lang="en-US" altLang="zh-CN" sz="1200" dirty="0" smtClean="0"/>
              <a:t>Dashed line: w/ damping and fluctuation (20 samples, maximum)</a:t>
            </a:r>
          </a:p>
          <a:p>
            <a:r>
              <a:rPr lang="en-US" altLang="zh-CN" sz="1200" dirty="0" smtClean="0"/>
              <a:t>Dot-dashed line: </a:t>
            </a:r>
            <a:r>
              <a:rPr lang="en-US" altLang="zh-CN" sz="1200" dirty="0"/>
              <a:t>w/ damping and fluctuation (20 samples, </a:t>
            </a:r>
            <a:r>
              <a:rPr lang="en-US" altLang="zh-CN" sz="1200" dirty="0" smtClean="0"/>
              <a:t>minimum)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408715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9280" y="1476073"/>
            <a:ext cx="308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LQF=LQD=2.0 m</a:t>
            </a:r>
          </a:p>
          <a:p>
            <a:r>
              <a:rPr lang="en-US" altLang="zh-CN" sz="1600" b="1" dirty="0"/>
              <a:t>LQD0=1.73 </a:t>
            </a:r>
            <a:r>
              <a:rPr lang="en-US" altLang="zh-CN" sz="1600" b="1" dirty="0" smtClean="0"/>
              <a:t>m</a:t>
            </a:r>
            <a:r>
              <a:rPr lang="en-US" altLang="zh-CN" sz="1600" dirty="0" smtClean="0"/>
              <a:t>, LQF1=1.48m</a:t>
            </a:r>
            <a:endParaRPr lang="zh-CN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932040" y="1476073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LQF=LQD=2.0 m</a:t>
            </a:r>
          </a:p>
          <a:p>
            <a:r>
              <a:rPr lang="en-US" altLang="zh-CN" sz="1600" b="1" dirty="0" smtClean="0"/>
              <a:t>LQD0=1.73 m </a:t>
            </a:r>
            <a:r>
              <a:rPr lang="en-US" altLang="zh-CN" sz="1600" b="1" dirty="0" smtClean="0">
                <a:sym typeface="Symbol"/>
              </a:rPr>
              <a:t> </a:t>
            </a:r>
            <a:r>
              <a:rPr lang="en-US" altLang="zh-CN" sz="1600" b="1" dirty="0"/>
              <a:t>2.0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LQF1=1.48m</a:t>
            </a:r>
            <a:endParaRPr lang="zh-CN" altLang="en-US" sz="16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7" y="4162366"/>
            <a:ext cx="3559497" cy="214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526" y="4175094"/>
            <a:ext cx="3528392" cy="211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4" y="2042510"/>
            <a:ext cx="3526160" cy="2143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08" y="2042510"/>
            <a:ext cx="3587784" cy="215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logo_main20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75656" y="18864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Damping vs damping+fluctuation </a:t>
            </a:r>
            <a:endParaRPr lang="zh-CN" altLang="en-US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44978" y="982915"/>
                <a:ext cx="3927422" cy="429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/>
                      </a:rPr>
                      <m:t>𝑃</m:t>
                    </m:r>
                    <m:r>
                      <a:rPr lang="en-US" altLang="zh-CN" b="0" i="1" smtClean="0">
                        <a:latin typeface="Cambria Math"/>
                        <a:ea typeface="Cambria Math"/>
                      </a:rPr>
                      <m:t>∝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b="0" i="1" smtClean="0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𝑑𝑠</m:t>
                        </m:r>
                      </m:e>
                    </m:nary>
                    <m:r>
                      <a:rPr lang="en-US" altLang="zh-CN" i="1">
                        <a:latin typeface="Cambria Math"/>
                        <a:ea typeface="Cambria Math"/>
                      </a:rPr>
                      <m:t>∝</m:t>
                    </m:r>
                  </m:oMath>
                </a14:m>
                <a:r>
                  <a:rPr lang="en-US" altLang="zh-CN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CN" i="1">
                            <a:latin typeface="Cambria Math"/>
                            <a:ea typeface="Cambria Math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CN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  <m:sup/>
                            </m:sSubSup>
                          </m:e>
                          <m:sup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zh-CN" altLang="en-US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𝑑𝑠</m:t>
                        </m:r>
                        <m:r>
                          <a:rPr lang="en-US" altLang="zh-CN" i="1" smtClean="0">
                            <a:latin typeface="Cambria Math"/>
                            <a:ea typeface="Cambria Math"/>
                          </a:rPr>
                          <m:t>≅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altLang="zh-CN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sSubSup>
                                  <m:sSubSupPr>
                                    <m:ctrlPr>
                                      <a:rPr lang="en-US" altLang="zh-CN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  <a:ea typeface="Cambria Math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sub>
                                  <m:sup/>
                                </m:sSubSup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𝑙</m:t>
                                </m:r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zh-CN" altLang="en-US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/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𝑙</m:t>
                            </m:r>
                          </m:e>
                        </m:nary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978" y="982915"/>
                <a:ext cx="3927422" cy="429861"/>
              </a:xfrm>
              <a:prstGeom prst="rect">
                <a:avLst/>
              </a:prstGeom>
              <a:blipFill rotWithShape="1">
                <a:blip r:embed="rId8"/>
                <a:stretch>
                  <a:fillRect t="-122535" b="-1830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287722"/>
              </p:ext>
            </p:extLst>
          </p:nvPr>
        </p:nvGraphicFramePr>
        <p:xfrm>
          <a:off x="4521200" y="2923774"/>
          <a:ext cx="101600" cy="13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" name="Equation" r:id="rId9" imgW="101520" imgH="139680" progId="Equation.DSMT4">
                  <p:embed/>
                </p:oleObj>
              </mc:Choice>
              <mc:Fallback>
                <p:oleObj name="Equation" r:id="rId9" imgW="1015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21200" y="2923774"/>
                        <a:ext cx="101600" cy="13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5616" y="4365104"/>
            <a:ext cx="2879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l</a:t>
            </a:r>
            <a:r>
              <a:rPr lang="en-US" altLang="zh-CN" sz="1400" b="1" dirty="0" smtClean="0"/>
              <a:t>ager</a:t>
            </a:r>
          </a:p>
          <a:p>
            <a:r>
              <a:rPr lang="en-US" altLang="zh-CN" sz="1400" b="1" dirty="0"/>
              <a:t>c</a:t>
            </a:r>
            <a:r>
              <a:rPr lang="en-US" altLang="zh-CN" sz="1400" b="1" dirty="0" smtClean="0"/>
              <a:t>ontribution of QD0 dominant</a:t>
            </a:r>
            <a:endParaRPr lang="zh-CN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15616" y="2276872"/>
            <a:ext cx="4515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small</a:t>
            </a:r>
          </a:p>
          <a:p>
            <a:r>
              <a:rPr lang="en-US" altLang="zh-CN" sz="1400" b="1" dirty="0"/>
              <a:t>c</a:t>
            </a:r>
            <a:r>
              <a:rPr lang="en-US" altLang="zh-CN" sz="1400" b="1" dirty="0" smtClean="0"/>
              <a:t>ontribution of QF1 </a:t>
            </a:r>
            <a:r>
              <a:rPr lang="en-US" altLang="zh-CN" sz="1400" b="1" dirty="0"/>
              <a:t>and </a:t>
            </a:r>
            <a:r>
              <a:rPr lang="en-US" altLang="zh-CN" sz="1400" b="1" dirty="0" smtClean="0"/>
              <a:t>ARC </a:t>
            </a:r>
          </a:p>
          <a:p>
            <a:r>
              <a:rPr lang="en-US" altLang="zh-CN" sz="1400" b="1" dirty="0" smtClean="0"/>
              <a:t>quadrupole </a:t>
            </a:r>
            <a:r>
              <a:rPr lang="en-US" altLang="zh-CN" sz="1400" b="1" dirty="0"/>
              <a:t>comparative</a:t>
            </a:r>
            <a:endParaRPr lang="zh-CN" altLang="en-US" sz="1400" b="1" dirty="0"/>
          </a:p>
        </p:txBody>
      </p:sp>
      <p:sp>
        <p:nvSpPr>
          <p:cNvPr id="12" name="右箭头 11"/>
          <p:cNvSpPr/>
          <p:nvPr/>
        </p:nvSpPr>
        <p:spPr>
          <a:xfrm>
            <a:off x="4355976" y="3789040"/>
            <a:ext cx="21602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69034" y="982915"/>
            <a:ext cx="3686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Radiation power due to quadrupoles: </a:t>
            </a:r>
            <a:endParaRPr lang="zh-CN" altLang="en-US" dirty="0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56" y="1340768"/>
            <a:ext cx="3449028" cy="227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99" y="3573016"/>
            <a:ext cx="361349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188640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Damping vs damping+fluctuation </a:t>
            </a:r>
            <a:endParaRPr lang="zh-CN" altLang="en-US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50" y="2060848"/>
            <a:ext cx="4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x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4365104"/>
            <a:ext cx="44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y</a:t>
            </a:r>
            <a:endParaRPr lang="zh-CN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7080"/>
            <a:ext cx="3456384" cy="222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8374"/>
            <a:ext cx="3528392" cy="229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logo_main20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0032" y="585123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Further optimization with longer QD0 </a:t>
            </a:r>
          </a:p>
          <a:p>
            <a:r>
              <a:rPr lang="en-US" altLang="zh-CN" dirty="0" smtClean="0"/>
              <a:t>by MODE is undergoing.</a:t>
            </a:r>
            <a:endParaRPr lang="zh-CN" altLang="en-US" dirty="0"/>
          </a:p>
        </p:txBody>
      </p:sp>
      <p:sp>
        <p:nvSpPr>
          <p:cNvPr id="16" name="右箭头 15"/>
          <p:cNvSpPr/>
          <p:nvPr/>
        </p:nvSpPr>
        <p:spPr>
          <a:xfrm>
            <a:off x="4499992" y="3284984"/>
            <a:ext cx="21602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23528" y="5805264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Hard line: w/ damping only</a:t>
            </a:r>
          </a:p>
          <a:p>
            <a:r>
              <a:rPr lang="en-US" altLang="zh-CN" sz="1200" dirty="0" smtClean="0"/>
              <a:t>Dashed line: w/ damping and fluctuation (20 samples, maximum)</a:t>
            </a:r>
          </a:p>
          <a:p>
            <a:r>
              <a:rPr lang="en-US" altLang="zh-CN" sz="1200" dirty="0" smtClean="0"/>
              <a:t>Dot-dashed line: </a:t>
            </a:r>
            <a:r>
              <a:rPr lang="en-US" altLang="zh-CN" sz="1200" dirty="0"/>
              <a:t>w/ damping and fluctuation (20 samples, </a:t>
            </a:r>
            <a:r>
              <a:rPr lang="en-US" altLang="zh-CN" sz="1200" dirty="0" smtClean="0"/>
              <a:t>minimum)</a:t>
            </a:r>
            <a:endParaRPr lang="en-US" altLang="zh-CN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339280" y="764704"/>
            <a:ext cx="308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LQF=LQD=2.0 m</a:t>
            </a:r>
          </a:p>
          <a:p>
            <a:r>
              <a:rPr lang="en-US" altLang="zh-CN" sz="1600" b="1" dirty="0"/>
              <a:t>LQD0=1.73 </a:t>
            </a:r>
            <a:r>
              <a:rPr lang="en-US" altLang="zh-CN" sz="1600" b="1" dirty="0" smtClean="0"/>
              <a:t>m</a:t>
            </a:r>
            <a:r>
              <a:rPr lang="en-US" altLang="zh-CN" sz="1600" dirty="0" smtClean="0"/>
              <a:t>, LQF1=1.48m</a:t>
            </a:r>
            <a:endParaRPr lang="zh-CN" alt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4932040" y="764704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LQF=LQD=2.0 m</a:t>
            </a:r>
          </a:p>
          <a:p>
            <a:r>
              <a:rPr lang="en-US" altLang="zh-CN" sz="1600" b="1" dirty="0" smtClean="0"/>
              <a:t>LQD0=1.73 m </a:t>
            </a:r>
            <a:r>
              <a:rPr lang="en-US" altLang="zh-CN" sz="1600" b="1" dirty="0" smtClean="0">
                <a:sym typeface="Symbol"/>
              </a:rPr>
              <a:t> </a:t>
            </a:r>
            <a:r>
              <a:rPr lang="en-US" altLang="zh-CN" sz="1600" b="1" dirty="0"/>
              <a:t>2.0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LQF1=1.48m</a:t>
            </a:r>
            <a:endParaRPr lang="zh-CN" altLang="en-US" sz="1600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85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70C0"/>
                </a:solidFill>
              </a:rPr>
              <a:t>Summary</a:t>
            </a:r>
            <a:endParaRPr lang="zh-CN" alt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91264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2400" dirty="0" smtClean="0"/>
              <a:t>Optics of the CEPC collider ring designed </a:t>
            </a:r>
            <a:r>
              <a:rPr lang="en-US" altLang="zh-CN" sz="2400" dirty="0">
                <a:sym typeface="Symbol"/>
              </a:rPr>
              <a:t>fulfilling requirements of the parameters list, geometry, photon background and key </a:t>
            </a:r>
            <a:r>
              <a:rPr lang="en-US" altLang="zh-CN" sz="2400" dirty="0" smtClean="0">
                <a:sym typeface="Symbol"/>
              </a:rPr>
              <a:t>hardware.</a:t>
            </a:r>
            <a:endParaRPr lang="en-US" altLang="zh-CN" sz="2400" dirty="0" smtClean="0"/>
          </a:p>
          <a:p>
            <a:r>
              <a:rPr lang="en-US" altLang="zh-CN" sz="2400" dirty="0" smtClean="0"/>
              <a:t>Efforts made to give a good start point of DA optimization.</a:t>
            </a:r>
          </a:p>
          <a:p>
            <a:r>
              <a:rPr lang="en-US" altLang="zh-CN" sz="2400" dirty="0" smtClean="0"/>
              <a:t>Reducing the synchrotron radiation from QD0 significantly increase the vertical dynamic aperture for on-momentum particle.</a:t>
            </a:r>
          </a:p>
          <a:p>
            <a:r>
              <a:rPr lang="en-US" altLang="zh-CN" sz="2400" dirty="0" smtClean="0"/>
              <a:t>Study with errors and correction is undergoing.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7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Backup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8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图片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5253038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704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70C0"/>
                </a:solidFill>
              </a:rPr>
              <a:t>Outline</a:t>
            </a:r>
            <a:endParaRPr lang="en-US" altLang="zh-CN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421704" y="991269"/>
            <a:ext cx="8182744" cy="5318051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Introduction </a:t>
            </a:r>
          </a:p>
          <a:p>
            <a:r>
              <a:rPr lang="en-US" altLang="zh-CN" sz="2400" dirty="0" smtClean="0"/>
              <a:t>Optics of Collider ring (linear optics, </a:t>
            </a:r>
            <a:r>
              <a:rPr lang="en-US" altLang="zh-CN" sz="2400" dirty="0"/>
              <a:t>geometry, nonlinearity </a:t>
            </a:r>
            <a:r>
              <a:rPr lang="en-US" altLang="zh-CN" sz="2400" dirty="0" smtClean="0"/>
              <a:t>correction)</a:t>
            </a:r>
          </a:p>
          <a:p>
            <a:pPr lvl="1"/>
            <a:r>
              <a:rPr lang="en-US" altLang="zh-CN" sz="2400" dirty="0" smtClean="0"/>
              <a:t>Interaction region</a:t>
            </a:r>
          </a:p>
          <a:p>
            <a:pPr lvl="1"/>
            <a:r>
              <a:rPr lang="en-US" altLang="zh-CN" sz="2400" dirty="0" smtClean="0"/>
              <a:t>Arc region</a:t>
            </a:r>
          </a:p>
          <a:p>
            <a:pPr lvl="1"/>
            <a:r>
              <a:rPr lang="en-US" altLang="zh-CN" sz="2400" dirty="0" smtClean="0"/>
              <a:t>RF region</a:t>
            </a:r>
          </a:p>
          <a:p>
            <a:pPr lvl="1"/>
            <a:r>
              <a:rPr lang="en-US" altLang="zh-CN" sz="2400" dirty="0" smtClean="0"/>
              <a:t>Straight section region</a:t>
            </a:r>
          </a:p>
          <a:p>
            <a:r>
              <a:rPr lang="en-US" altLang="zh-CN" sz="2400" dirty="0" smtClean="0"/>
              <a:t>Dynamic aperture</a:t>
            </a:r>
            <a:endParaRPr lang="en-US" altLang="zh-CN" sz="2400" dirty="0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277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>
                <a:solidFill>
                  <a:srgbClr val="0070C0"/>
                </a:solidFill>
              </a:rPr>
              <a:t>Introduction</a:t>
            </a:r>
            <a:endParaRPr lang="en-US" altLang="zh-CN" sz="40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421704" y="847253"/>
            <a:ext cx="8182744" cy="4525963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The circumference of CEPC </a:t>
            </a:r>
            <a:r>
              <a:rPr lang="en-US" altLang="zh-CN" sz="1800" dirty="0" smtClean="0"/>
              <a:t>collider </a:t>
            </a:r>
            <a:r>
              <a:rPr lang="en-US" altLang="zh-CN" sz="1800" dirty="0"/>
              <a:t>ring is </a:t>
            </a:r>
            <a:r>
              <a:rPr lang="en-US" altLang="zh-CN" sz="1800" b="1" dirty="0"/>
              <a:t>100 </a:t>
            </a:r>
            <a:r>
              <a:rPr lang="en-US" altLang="zh-CN" sz="1800" b="1" dirty="0" smtClean="0"/>
              <a:t>km</a:t>
            </a:r>
            <a:r>
              <a:rPr lang="en-US" altLang="zh-CN" sz="1800" dirty="0"/>
              <a:t>.</a:t>
            </a:r>
            <a:endParaRPr lang="en-US" altLang="zh-CN" sz="1800" dirty="0" smtClean="0"/>
          </a:p>
          <a:p>
            <a:r>
              <a:rPr lang="en-US" altLang="zh-CN" sz="1800" dirty="0"/>
              <a:t>In the RF region, the </a:t>
            </a:r>
            <a:r>
              <a:rPr lang="en-US" altLang="zh-CN" sz="1800" b="1" dirty="0"/>
              <a:t>RF cavities are shared by two </a:t>
            </a:r>
            <a:r>
              <a:rPr lang="en-US" altLang="zh-CN" sz="1800" b="1" dirty="0" smtClean="0"/>
              <a:t>ring for H mode</a:t>
            </a:r>
            <a:r>
              <a:rPr lang="en-US" altLang="zh-CN" sz="1800" dirty="0" smtClean="0"/>
              <a:t>.</a:t>
            </a:r>
          </a:p>
          <a:p>
            <a:r>
              <a:rPr lang="en-US" altLang="zh-CN" sz="1800" b="1" dirty="0"/>
              <a:t>Twin-aperture of dipoles and quadrupoles is adopt in the arc region</a:t>
            </a:r>
            <a:r>
              <a:rPr lang="en-US" altLang="zh-CN" sz="1800" dirty="0"/>
              <a:t> to reduce the their power. </a:t>
            </a:r>
            <a:r>
              <a:rPr lang="en-US" altLang="zh-CN" sz="1800" dirty="0" smtClean="0"/>
              <a:t>The distance between </a:t>
            </a:r>
            <a:r>
              <a:rPr lang="en-US" altLang="zh-CN" sz="1800" dirty="0"/>
              <a:t>two </a:t>
            </a:r>
            <a:r>
              <a:rPr lang="en-US" altLang="zh-CN" sz="1800" dirty="0" smtClean="0"/>
              <a:t>beams is 0.35m.</a:t>
            </a:r>
          </a:p>
          <a:p>
            <a:r>
              <a:rPr lang="en-US" altLang="zh-CN" sz="1800" dirty="0" smtClean="0"/>
              <a:t>Compatible optics for H, W and Z modes</a:t>
            </a:r>
          </a:p>
          <a:p>
            <a:pPr lvl="1"/>
            <a:r>
              <a:rPr lang="en-US" altLang="zh-CN" sz="1800" dirty="0"/>
              <a:t>For the </a:t>
            </a:r>
            <a:r>
              <a:rPr lang="en-US" altLang="zh-CN" sz="1800" b="1" dirty="0"/>
              <a:t>W and Z mode</a:t>
            </a:r>
            <a:r>
              <a:rPr lang="en-US" altLang="zh-CN" sz="1800" dirty="0"/>
              <a:t>, the </a:t>
            </a:r>
            <a:r>
              <a:rPr lang="en-US" altLang="zh-CN" sz="1800" dirty="0" smtClean="0"/>
              <a:t>optics except RF region </a:t>
            </a:r>
            <a:r>
              <a:rPr lang="en-US" altLang="zh-CN" sz="1800" dirty="0"/>
              <a:t>is got by </a:t>
            </a:r>
            <a:r>
              <a:rPr lang="en-US" altLang="zh-CN" sz="1800" b="1" dirty="0"/>
              <a:t>scaling down the magnet strength with energy</a:t>
            </a:r>
            <a:r>
              <a:rPr lang="en-US" altLang="zh-CN" sz="1800" dirty="0"/>
              <a:t>. </a:t>
            </a:r>
            <a:endParaRPr lang="en-US" altLang="zh-CN" sz="1800" dirty="0" smtClean="0"/>
          </a:p>
          <a:p>
            <a:pPr lvl="1"/>
            <a:r>
              <a:rPr lang="en-US" altLang="zh-CN" sz="1800" dirty="0" smtClean="0"/>
              <a:t>For H mode, all the cavities will be used and bunches will be filled </a:t>
            </a:r>
            <a:r>
              <a:rPr lang="en-US" altLang="zh-CN" sz="1800" dirty="0"/>
              <a:t>in </a:t>
            </a:r>
            <a:r>
              <a:rPr lang="en-US" altLang="zh-CN" sz="1800" dirty="0" smtClean="0"/>
              <a:t>half ring.</a:t>
            </a:r>
          </a:p>
          <a:p>
            <a:pPr lvl="1"/>
            <a:r>
              <a:rPr lang="en-US" altLang="zh-CN" sz="1800" b="1" dirty="0" smtClean="0"/>
              <a:t>For </a:t>
            </a:r>
            <a:r>
              <a:rPr lang="en-US" altLang="zh-CN" sz="1800" b="1" dirty="0"/>
              <a:t>W &amp; Z </a:t>
            </a:r>
            <a:r>
              <a:rPr lang="en-US" altLang="zh-CN" sz="1800" b="1" dirty="0" smtClean="0"/>
              <a:t>modes, half </a:t>
            </a:r>
            <a:r>
              <a:rPr lang="en-US" altLang="zh-CN" sz="1800" b="1" dirty="0"/>
              <a:t>number of </a:t>
            </a:r>
            <a:r>
              <a:rPr lang="en-US" altLang="zh-CN" sz="1800" b="1" dirty="0" smtClean="0"/>
              <a:t>cavities </a:t>
            </a:r>
            <a:r>
              <a:rPr lang="en-US" altLang="zh-CN" sz="1800" b="1" dirty="0"/>
              <a:t>will be </a:t>
            </a:r>
            <a:r>
              <a:rPr lang="en-US" altLang="zh-CN" sz="1800" b="1" dirty="0" smtClean="0"/>
              <a:t>used</a:t>
            </a:r>
            <a:r>
              <a:rPr lang="en-US" altLang="zh-CN" sz="1800" dirty="0" smtClean="0"/>
              <a:t> and bunches can be filled in full ring.</a:t>
            </a:r>
            <a:endParaRPr lang="en-US" altLang="zh-CN" sz="1800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2050" name="Picture 2" descr="图片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263" y="3933056"/>
            <a:ext cx="2906713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RF_layou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18509"/>
            <a:ext cx="3544887" cy="14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8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4572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solidFill>
                  <a:srgbClr val="0070C0"/>
                </a:solidFill>
              </a:rPr>
              <a:t>Parameters of CEPC collider ring</a:t>
            </a:r>
            <a:endParaRPr lang="en-US" altLang="zh-CN" sz="36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8110736" y="9087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D. Wang</a:t>
            </a:r>
            <a:endParaRPr lang="zh-CN" altLang="en-US" dirty="0"/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871892"/>
              </p:ext>
            </p:extLst>
          </p:nvPr>
        </p:nvGraphicFramePr>
        <p:xfrm>
          <a:off x="1043608" y="692696"/>
          <a:ext cx="6984776" cy="5709174"/>
        </p:xfrm>
        <a:graphic>
          <a:graphicData uri="http://schemas.openxmlformats.org/drawingml/2006/table">
            <a:tbl>
              <a:tblPr firstRow="1" bandRow="1"/>
              <a:tblGrid>
                <a:gridCol w="2448271"/>
                <a:gridCol w="1440894"/>
                <a:gridCol w="1483739"/>
                <a:gridCol w="1611872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Higgs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Number of IPs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(GeV)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loss/turn (GeV)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Half crossing angle (mrad)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 angle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2.75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12.9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286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5220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10900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17.7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90.3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83.8</a:t>
                      </a:r>
                      <a:endParaRPr lang="zh-CN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2.9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10.9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Momentum compaction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-5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x/y (m)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0.36/0.002</a:t>
                      </a:r>
                      <a:endParaRPr lang="zh-CN" altLang="zh-CN" sz="1200" b="0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200" b="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Emittance  x/y (nm)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1.21/0.0036</a:t>
                      </a:r>
                      <a:endParaRPr lang="zh-CN" altLang="zh-CN" sz="1200" b="0" kern="1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0.54/0.0018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0.17/0.0029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(um)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20.9/0.086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13.9/0.060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7.91/0.076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0.024/0.094</a:t>
                      </a:r>
                      <a:endParaRPr lang="zh-CN" altLang="zh-CN" sz="1200" b="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0.009/0.055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0.005/0.0165</a:t>
                      </a:r>
                      <a:endParaRPr lang="zh-CN" altLang="zh-CN" sz="1200" b="0" kern="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128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134.4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138.6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(GV)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2.14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0.053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  (harmonic)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Nature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 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200" i="1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altLang="zh-CN" sz="1200" i="1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(mm)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/cavity (kw)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0.46 (2cell)</a:t>
                      </a:r>
                      <a:endParaRPr lang="zh-CN" alt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0.32(2cell)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0.11(2cell)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spread (%)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Energy acceptance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requirement (%)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altLang="en-US" sz="12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</a:t>
                      </a:r>
                      <a:endParaRPr lang="zh-CN" altLang="en-US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Photon number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due to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0.25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058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Lifetime 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due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(hour)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</a:t>
                      </a:r>
                      <a:endParaRPr lang="zh-CN" sz="1200" b="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(hour glass)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zh-CN" alt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0.986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200" i="1" kern="100" baseline="-25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b="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4.1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</a:t>
                      </a:r>
                      <a:endParaRPr lang="zh-CN" sz="1200" b="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7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46204"/>
            <a:ext cx="7677150" cy="219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518864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dirty="0" smtClean="0">
                <a:solidFill>
                  <a:srgbClr val="0070C0"/>
                </a:solidFill>
              </a:rPr>
              <a:t>Linear optics of Interaction region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pic>
        <p:nvPicPr>
          <p:cNvPr id="6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内容占位符 2"/>
          <p:cNvSpPr txBox="1">
            <a:spLocks/>
          </p:cNvSpPr>
          <p:nvPr/>
        </p:nvSpPr>
        <p:spPr>
          <a:xfrm>
            <a:off x="611560" y="836711"/>
            <a:ext cx="8460432" cy="18722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 smtClean="0"/>
              <a:t>Provide local chromaticity correction of both plane</a:t>
            </a:r>
          </a:p>
          <a:p>
            <a:r>
              <a:rPr lang="en-US" altLang="zh-CN" sz="1800" b="1" dirty="0" smtClean="0"/>
              <a:t>L</a:t>
            </a:r>
            <a:r>
              <a:rPr lang="en-US" altLang="zh-CN" sz="1800" b="1" dirty="0"/>
              <a:t>*=2.2m, </a:t>
            </a:r>
            <a:r>
              <a:rPr lang="en-US" altLang="zh-CN" sz="1800" b="1" dirty="0">
                <a:sym typeface="Symbol"/>
              </a:rPr>
              <a:t>c</a:t>
            </a:r>
            <a:r>
              <a:rPr lang="en-US" altLang="zh-CN" sz="1800" b="1" dirty="0"/>
              <a:t>=33mrad, </a:t>
            </a:r>
            <a:r>
              <a:rPr lang="en-US" altLang="zh-CN" sz="1800" b="1" dirty="0" smtClean="0"/>
              <a:t>GQD0=150T/m, GQF1=100T/m </a:t>
            </a:r>
            <a:endParaRPr lang="en-US" altLang="zh-CN" sz="1800" b="1" dirty="0"/>
          </a:p>
          <a:p>
            <a:r>
              <a:rPr lang="en-US" altLang="zh-CN" sz="1800" dirty="0" smtClean="0"/>
              <a:t>IP </a:t>
            </a:r>
            <a:r>
              <a:rPr lang="en-US" altLang="zh-CN" sz="1800" dirty="0"/>
              <a:t>upstream </a:t>
            </a:r>
            <a:r>
              <a:rPr lang="en-US" altLang="zh-CN" sz="1800" dirty="0" smtClean="0"/>
              <a:t>of IR: </a:t>
            </a:r>
            <a:r>
              <a:rPr lang="en-US" altLang="zh-CN" sz="1800" b="1" dirty="0"/>
              <a:t>Ec &lt; 100 keV within </a:t>
            </a:r>
            <a:r>
              <a:rPr lang="en-US" altLang="zh-CN" sz="1800" b="1" dirty="0" smtClean="0"/>
              <a:t>400m, last </a:t>
            </a:r>
            <a:r>
              <a:rPr lang="en-US" altLang="zh-CN" sz="1800" b="1" dirty="0"/>
              <a:t>bend Ec =</a:t>
            </a:r>
            <a:r>
              <a:rPr lang="en-US" altLang="zh-CN" sz="1800" b="1" dirty="0" smtClean="0"/>
              <a:t> 47 keV</a:t>
            </a:r>
          </a:p>
          <a:p>
            <a:r>
              <a:rPr lang="en-US" altLang="zh-CN" sz="1800" dirty="0"/>
              <a:t>IP downstream </a:t>
            </a:r>
            <a:r>
              <a:rPr lang="en-US" altLang="zh-CN" sz="1800" dirty="0" smtClean="0"/>
              <a:t>of IR</a:t>
            </a:r>
            <a:r>
              <a:rPr lang="en-US" altLang="zh-CN" sz="1800" dirty="0"/>
              <a:t>: Ec &lt; 300 keV within 250m, last bend </a:t>
            </a:r>
            <a:r>
              <a:rPr lang="en-US" altLang="zh-CN" sz="1800" dirty="0" smtClean="0"/>
              <a:t>Ec = 95 keV</a:t>
            </a:r>
          </a:p>
          <a:p>
            <a:r>
              <a:rPr lang="en-US" altLang="zh-CN" sz="1800" dirty="0"/>
              <a:t>T</a:t>
            </a:r>
            <a:r>
              <a:rPr lang="en-US" altLang="zh-CN" sz="1800" dirty="0" smtClean="0"/>
              <a:t>he </a:t>
            </a:r>
            <a:r>
              <a:rPr lang="en-US" altLang="zh-CN" sz="1800" dirty="0"/>
              <a:t>vertical emittance growth due to </a:t>
            </a:r>
            <a:r>
              <a:rPr lang="en-US" altLang="zh-CN" sz="1800" dirty="0" smtClean="0"/>
              <a:t>solenoid coupling is </a:t>
            </a:r>
            <a:r>
              <a:rPr lang="en-US" altLang="zh-CN" sz="1800" dirty="0"/>
              <a:t>less than 4</a:t>
            </a:r>
            <a:r>
              <a:rPr lang="en-US" altLang="zh-CN" sz="1800" dirty="0" smtClean="0"/>
              <a:t>%.</a:t>
            </a:r>
            <a:endParaRPr lang="en-US" altLang="zh-CN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971600" y="4941168"/>
            <a:ext cx="1224136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ym typeface="Symbol"/>
              </a:rPr>
              <a:t>L*= 2.2m</a:t>
            </a:r>
          </a:p>
          <a:p>
            <a:r>
              <a:rPr lang="en-US" altLang="zh-CN" sz="1200" b="1" dirty="0" smtClean="0">
                <a:sym typeface="Symbol"/>
              </a:rPr>
              <a:t>x*= 0.36mm</a:t>
            </a:r>
          </a:p>
          <a:p>
            <a:r>
              <a:rPr lang="en-US" altLang="zh-CN" sz="1200" b="1" dirty="0" smtClean="0">
                <a:sym typeface="Symbol"/>
              </a:rPr>
              <a:t></a:t>
            </a:r>
            <a:r>
              <a:rPr lang="en-US" altLang="zh-CN" sz="1200" b="1" dirty="0">
                <a:sym typeface="Symbol"/>
              </a:rPr>
              <a:t>y</a:t>
            </a:r>
            <a:r>
              <a:rPr lang="en-US" altLang="zh-CN" sz="1200" b="1" dirty="0" smtClean="0">
                <a:sym typeface="Symbol"/>
              </a:rPr>
              <a:t>*= </a:t>
            </a:r>
            <a:r>
              <a:rPr lang="en-US" altLang="zh-CN" sz="1200" b="1" dirty="0">
                <a:sym typeface="Symbol"/>
              </a:rPr>
              <a:t>2</a:t>
            </a:r>
            <a:r>
              <a:rPr lang="en-US" altLang="zh-CN" sz="1200" b="1" dirty="0" smtClean="0">
                <a:sym typeface="Symbol"/>
              </a:rPr>
              <a:t>mm</a:t>
            </a:r>
          </a:p>
          <a:p>
            <a:r>
              <a:rPr lang="en-US" altLang="zh-CN" sz="1200" b="1" dirty="0" smtClean="0">
                <a:sym typeface="Symbol"/>
              </a:rPr>
              <a:t>GQD0-150T/m</a:t>
            </a:r>
          </a:p>
          <a:p>
            <a:r>
              <a:rPr lang="en-US" altLang="zh-CN" sz="1200" b="1" dirty="0" smtClean="0">
                <a:sym typeface="Symbol"/>
              </a:rPr>
              <a:t>GQF1100T/m</a:t>
            </a:r>
          </a:p>
          <a:p>
            <a:r>
              <a:rPr lang="en-US" altLang="zh-CN" sz="1200" b="1" dirty="0" smtClean="0"/>
              <a:t>LQD0=1.73m</a:t>
            </a:r>
          </a:p>
          <a:p>
            <a:r>
              <a:rPr lang="en-US" altLang="zh-CN" sz="1200" b="1" dirty="0" smtClean="0"/>
              <a:t>LQF1=1.48m</a:t>
            </a:r>
            <a:endParaRPr lang="en-US" altLang="zh-CN" sz="1200" b="1" dirty="0" smtClean="0">
              <a:sym typeface="Symbol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2019739" y="3001504"/>
            <a:ext cx="392021" cy="22076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941168"/>
            <a:ext cx="4335894" cy="152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7944" y="26462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FT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59832" y="263691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CCY</a:t>
            </a:r>
            <a:endParaRPr lang="zh-CN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835696" y="26462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CCX</a:t>
            </a:r>
            <a:endParaRPr lang="zh-CN" alt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26462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CW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88044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solidFill>
                  <a:srgbClr val="0070C0"/>
                </a:solidFill>
              </a:rPr>
              <a:t>Nonlinearity correction </a:t>
            </a:r>
            <a:r>
              <a:rPr lang="en-US" altLang="zh-CN" sz="2800" b="1" dirty="0">
                <a:solidFill>
                  <a:srgbClr val="0070C0"/>
                </a:solidFill>
              </a:rPr>
              <a:t>of Interaction region</a:t>
            </a:r>
          </a:p>
        </p:txBody>
      </p:sp>
      <p:sp>
        <p:nvSpPr>
          <p:cNvPr id="31" name="内容占位符 2"/>
          <p:cNvSpPr>
            <a:spLocks noGrp="1"/>
          </p:cNvSpPr>
          <p:nvPr>
            <p:ph idx="1"/>
          </p:nvPr>
        </p:nvSpPr>
        <p:spPr>
          <a:xfrm>
            <a:off x="395536" y="978490"/>
            <a:ext cx="8208912" cy="353063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altLang="zh-CN" sz="1800" b="1" dirty="0">
                <a:sym typeface="Symbol"/>
              </a:rPr>
              <a:t>Local chromaticity </a:t>
            </a:r>
            <a:r>
              <a:rPr lang="en-US" altLang="zh-CN" sz="1800" b="1" dirty="0" smtClean="0">
                <a:sym typeface="Symbol"/>
              </a:rPr>
              <a:t>correction </a:t>
            </a:r>
            <a:r>
              <a:rPr lang="en-US" altLang="zh-CN" sz="1800" dirty="0">
                <a:sym typeface="Symbol"/>
              </a:rPr>
              <a:t>with sextupoles pairs </a:t>
            </a:r>
            <a:r>
              <a:rPr lang="en-US" altLang="zh-CN" sz="1800" dirty="0" smtClean="0">
                <a:sym typeface="Symbol"/>
              </a:rPr>
              <a:t>separated </a:t>
            </a:r>
            <a:r>
              <a:rPr lang="en-US" altLang="zh-CN" sz="1800" dirty="0">
                <a:sym typeface="Symbol"/>
              </a:rPr>
              <a:t>by –I transportation</a:t>
            </a:r>
            <a:endParaRPr lang="en-US" altLang="zh-CN" sz="1800" b="1" dirty="0" smtClean="0">
              <a:sym typeface="Symbol"/>
            </a:endParaRPr>
          </a:p>
          <a:p>
            <a:pPr lvl="1"/>
            <a:r>
              <a:rPr lang="en-US" altLang="zh-CN" sz="1800" dirty="0" smtClean="0">
                <a:sym typeface="Symbol"/>
              </a:rPr>
              <a:t>all </a:t>
            </a:r>
            <a:r>
              <a:rPr lang="en-US" altLang="zh-CN" sz="1800" b="1" dirty="0">
                <a:sym typeface="Symbol"/>
              </a:rPr>
              <a:t>3rd  and 4th RDT </a:t>
            </a:r>
            <a:r>
              <a:rPr lang="en-US" altLang="zh-CN" sz="1800" dirty="0">
                <a:sym typeface="Symbol"/>
              </a:rPr>
              <a:t>due to sextupoles </a:t>
            </a:r>
            <a:r>
              <a:rPr lang="en-US" altLang="zh-CN" sz="1800" dirty="0" smtClean="0">
                <a:sym typeface="Symbol"/>
              </a:rPr>
              <a:t>almost cancelled </a:t>
            </a:r>
            <a:r>
              <a:rPr lang="en-US" altLang="zh-CN" sz="1400" dirty="0" smtClean="0">
                <a:sym typeface="Symbol"/>
              </a:rPr>
              <a:t>1)</a:t>
            </a:r>
            <a:endParaRPr lang="en-US" altLang="zh-CN" sz="1800" dirty="0" smtClean="0">
              <a:sym typeface="Symbol"/>
            </a:endParaRPr>
          </a:p>
          <a:p>
            <a:pPr lvl="1"/>
            <a:r>
              <a:rPr lang="en-US" altLang="zh-CN" sz="1800" b="1" dirty="0" smtClean="0">
                <a:sym typeface="Symbol"/>
              </a:rPr>
              <a:t>up to 3rd order </a:t>
            </a:r>
            <a:r>
              <a:rPr lang="en-US" altLang="zh-CN" sz="1800" b="1" dirty="0">
                <a:sym typeface="Symbol"/>
              </a:rPr>
              <a:t>c</a:t>
            </a:r>
            <a:r>
              <a:rPr lang="en-US" altLang="zh-CN" sz="1800" b="1" dirty="0" smtClean="0">
                <a:sym typeface="Symbol"/>
              </a:rPr>
              <a:t>hromaticity</a:t>
            </a:r>
            <a:r>
              <a:rPr lang="en-US" altLang="zh-CN" sz="1800" dirty="0" smtClean="0">
                <a:sym typeface="Symbol"/>
              </a:rPr>
              <a:t> corrected with main sextupoles, phase tuning and additional sextupole pair </a:t>
            </a:r>
            <a:r>
              <a:rPr lang="en-US" altLang="zh-CN" sz="1400" dirty="0" smtClean="0">
                <a:sym typeface="Symbol"/>
              </a:rPr>
              <a:t>2,3) </a:t>
            </a:r>
          </a:p>
          <a:p>
            <a:pPr lvl="1"/>
            <a:r>
              <a:rPr lang="en-US" altLang="zh-CN" sz="1800" b="1" dirty="0" smtClean="0">
                <a:sym typeface="Symbol"/>
              </a:rPr>
              <a:t>tune </a:t>
            </a:r>
            <a:r>
              <a:rPr lang="en-US" altLang="zh-CN" sz="1800" b="1" dirty="0">
                <a:sym typeface="Symbol"/>
              </a:rPr>
              <a:t>shift dQ(Jx, Jy</a:t>
            </a:r>
            <a:r>
              <a:rPr lang="en-US" altLang="zh-CN" sz="1800" b="1" dirty="0" smtClean="0">
                <a:sym typeface="Symbol"/>
              </a:rPr>
              <a:t>)</a:t>
            </a:r>
            <a:r>
              <a:rPr lang="en-US" altLang="zh-CN" sz="1800" dirty="0" smtClean="0">
                <a:sym typeface="Symbol"/>
              </a:rPr>
              <a:t> due to finite length of main sextupoles corrected with additional weak sextupoles</a:t>
            </a:r>
            <a:r>
              <a:rPr lang="en-US" altLang="zh-CN" sz="1800" dirty="0">
                <a:sym typeface="Symbol"/>
              </a:rPr>
              <a:t> </a:t>
            </a:r>
            <a:r>
              <a:rPr lang="en-US" altLang="zh-CN" sz="1400" dirty="0" smtClean="0">
                <a:sym typeface="Symbol"/>
              </a:rPr>
              <a:t>3,4)</a:t>
            </a:r>
          </a:p>
          <a:p>
            <a:pPr lvl="1"/>
            <a:r>
              <a:rPr lang="en-US" altLang="zh-CN" sz="1800" b="1" dirty="0" smtClean="0">
                <a:sym typeface="Symbol"/>
              </a:rPr>
              <a:t>Break down of –I </a:t>
            </a:r>
            <a:r>
              <a:rPr lang="en-US" altLang="zh-CN" sz="1800" dirty="0" smtClean="0">
                <a:sym typeface="Symbol"/>
              </a:rPr>
              <a:t>could be optimized with odd dispersion scheme </a:t>
            </a:r>
            <a:r>
              <a:rPr lang="en-US" altLang="zh-CN" sz="1400" dirty="0" smtClean="0">
                <a:sym typeface="Symbol"/>
              </a:rPr>
              <a:t>5)</a:t>
            </a:r>
            <a:r>
              <a:rPr lang="en-US" altLang="zh-CN" sz="1800" dirty="0" smtClean="0">
                <a:sym typeface="Symbol"/>
              </a:rPr>
              <a:t>, Brinkmann sextupoles</a:t>
            </a:r>
            <a:r>
              <a:rPr lang="en-US" altLang="zh-CN" sz="1400" dirty="0" smtClean="0">
                <a:sym typeface="Symbol"/>
              </a:rPr>
              <a:t> </a:t>
            </a:r>
            <a:r>
              <a:rPr lang="en-US" altLang="zh-CN" sz="1400" dirty="0">
                <a:sym typeface="Symbol"/>
              </a:rPr>
              <a:t>2</a:t>
            </a:r>
            <a:r>
              <a:rPr lang="en-US" altLang="zh-CN" sz="1400" dirty="0" smtClean="0">
                <a:sym typeface="Symbol"/>
              </a:rPr>
              <a:t>) </a:t>
            </a:r>
            <a:r>
              <a:rPr lang="en-US" altLang="zh-CN" sz="1800" dirty="0" smtClean="0">
                <a:sym typeface="Symbol"/>
              </a:rPr>
              <a:t>or pair of decapoles</a:t>
            </a:r>
            <a:r>
              <a:rPr lang="en-US" altLang="zh-CN" sz="1400" dirty="0" smtClean="0">
                <a:sym typeface="Symbol"/>
              </a:rPr>
              <a:t> 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7724" y="6011996"/>
            <a:ext cx="7092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J. Bengttson’s formular used in the calculation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68344" y="2780928"/>
            <a:ext cx="13681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/>
              <a:t>Ref:</a:t>
            </a:r>
          </a:p>
          <a:p>
            <a:r>
              <a:rPr lang="en-US" altLang="zh-CN" sz="1100" b="1" dirty="0" smtClean="0"/>
              <a:t>1) K. Brown</a:t>
            </a:r>
          </a:p>
          <a:p>
            <a:r>
              <a:rPr lang="en-US" altLang="zh-CN" sz="1100" b="1" dirty="0" smtClean="0"/>
              <a:t>2) Brinkmann</a:t>
            </a:r>
          </a:p>
          <a:p>
            <a:r>
              <a:rPr lang="en-US" altLang="zh-CN" sz="1100" b="1" dirty="0" smtClean="0"/>
              <a:t>3) Y. Cai</a:t>
            </a:r>
          </a:p>
          <a:p>
            <a:r>
              <a:rPr lang="en-US" altLang="zh-CN" sz="1100" b="1" dirty="0" smtClean="0"/>
              <a:t>4) Anton</a:t>
            </a:r>
          </a:p>
          <a:p>
            <a:r>
              <a:rPr lang="en-US" altLang="zh-CN" sz="1100" b="1" dirty="0" smtClean="0"/>
              <a:t>5) K. Oide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0" y="3933056"/>
            <a:ext cx="283611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70" y="3942091"/>
            <a:ext cx="2736304" cy="171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2764066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5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95536" y="1115452"/>
            <a:ext cx="292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w/ 3</a:t>
            </a:r>
            <a:r>
              <a:rPr lang="en-US" altLang="zh-CN" baseline="30000" dirty="0" smtClean="0"/>
              <a:t>rd</a:t>
            </a:r>
            <a:r>
              <a:rPr lang="en-US" altLang="zh-CN" dirty="0" smtClean="0"/>
              <a:t> order corr.</a:t>
            </a:r>
            <a:endParaRPr lang="zh-CN" altLang="en-US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6" y="1629935"/>
            <a:ext cx="3016304" cy="1796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2880320" cy="173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标题 1"/>
          <p:cNvSpPr txBox="1">
            <a:spLocks/>
          </p:cNvSpPr>
          <p:nvPr/>
        </p:nvSpPr>
        <p:spPr>
          <a:xfrm>
            <a:off x="457200" y="274638"/>
            <a:ext cx="8229600" cy="5848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>
                <a:solidFill>
                  <a:srgbClr val="0070C0"/>
                </a:solidFill>
              </a:rPr>
              <a:t>Correction of up to 5th order </a:t>
            </a:r>
            <a:r>
              <a:rPr lang="en-US" altLang="zh-CN" sz="2800" b="1" dirty="0" smtClean="0">
                <a:solidFill>
                  <a:srgbClr val="0070C0"/>
                </a:solidFill>
              </a:rPr>
              <a:t>chromaticity*</a:t>
            </a:r>
            <a:endParaRPr lang="zh-CN" altLang="en-US" sz="2800" b="1" dirty="0">
              <a:solidFill>
                <a:srgbClr val="0070C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31229"/>
            <a:ext cx="2996285" cy="179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883" y="3573016"/>
            <a:ext cx="2996285" cy="181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995064" cy="179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880320" cy="175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15704" y="1124744"/>
            <a:ext cx="292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w/ 4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order corr.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12048" y="1115452"/>
            <a:ext cx="2928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w/ 5</a:t>
            </a:r>
            <a:r>
              <a:rPr lang="en-US" altLang="zh-CN" baseline="30000" dirty="0" smtClean="0"/>
              <a:t>th</a:t>
            </a:r>
            <a:r>
              <a:rPr lang="en-US" altLang="zh-CN" dirty="0" smtClean="0"/>
              <a:t> order corr.</a:t>
            </a:r>
            <a:endParaRPr lang="zh-CN" altLang="en-US" dirty="0"/>
          </a:p>
        </p:txBody>
      </p:sp>
      <p:pic>
        <p:nvPicPr>
          <p:cNvPr id="17" name="Picture 8" descr="logo_main20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64288" y="573325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* ref: Y. Cai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57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</a:rPr>
              <a:t>Optics choice of ARC region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pic>
        <p:nvPicPr>
          <p:cNvPr id="5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302354"/>
              </p:ext>
            </p:extLst>
          </p:nvPr>
        </p:nvGraphicFramePr>
        <p:xfrm>
          <a:off x="467544" y="1124744"/>
          <a:ext cx="8280920" cy="5544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3744416"/>
                <a:gridCol w="3600400"/>
              </a:tblGrid>
              <a:tr h="391385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Interleave sextupoles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Non-interleaved sextupoles</a:t>
                      </a:r>
                      <a:endParaRPr lang="zh-CN" altLang="en-US" sz="1200" dirty="0"/>
                    </a:p>
                  </a:txBody>
                  <a:tcPr/>
                </a:tc>
              </a:tr>
              <a:tr h="1629066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60</a:t>
                      </a:r>
                      <a:r>
                        <a:rPr lang="en-US" altLang="zh-CN" sz="1200" dirty="0" smtClean="0">
                          <a:sym typeface="Symbol"/>
                        </a:rPr>
                        <a:t>  </a:t>
                      </a:r>
                      <a:r>
                        <a:rPr lang="en-US" altLang="zh-CN" sz="1200" dirty="0" smtClean="0"/>
                        <a:t>/60</a:t>
                      </a:r>
                      <a:r>
                        <a:rPr lang="en-US" altLang="zh-CN" sz="1200" dirty="0" smtClean="0">
                          <a:sym typeface="Symbol"/>
                        </a:rPr>
                        <a:t>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sz="1200" dirty="0" smtClean="0">
                          <a:sym typeface="Symbol"/>
                        </a:rPr>
                        <a:t>n=6</a:t>
                      </a:r>
                    </a:p>
                    <a:p>
                      <a:pPr lvl="0"/>
                      <a:r>
                        <a:rPr lang="en-US" altLang="zh-CN" sz="1200" b="0" dirty="0" smtClean="0">
                          <a:sym typeface="Symbol"/>
                        </a:rPr>
                        <a:t>All 3</a:t>
                      </a:r>
                      <a:r>
                        <a:rPr lang="en-US" altLang="zh-CN" sz="1200" b="0" baseline="30000" dirty="0" smtClean="0">
                          <a:sym typeface="Symbol"/>
                        </a:rPr>
                        <a:t>rd</a:t>
                      </a:r>
                      <a:r>
                        <a:rPr lang="en-US" altLang="zh-CN" sz="1200" b="0" dirty="0" smtClean="0">
                          <a:sym typeface="Symbol"/>
                        </a:rPr>
                        <a:t> RDT due to sextupoles cancelled</a:t>
                      </a:r>
                    </a:p>
                    <a:p>
                      <a:pPr lvl="0"/>
                      <a:r>
                        <a:rPr lang="en-US" altLang="zh-CN" sz="1200" b="0" dirty="0" smtClean="0">
                          <a:sym typeface="Symbol"/>
                        </a:rPr>
                        <a:t>All 4</a:t>
                      </a:r>
                      <a:r>
                        <a:rPr lang="en-US" altLang="zh-CN" sz="1200" b="0" baseline="30000" dirty="0" smtClean="0">
                          <a:sym typeface="Symbol"/>
                        </a:rPr>
                        <a:t>th</a:t>
                      </a:r>
                      <a:r>
                        <a:rPr lang="en-US" altLang="zh-CN" sz="1200" b="0" dirty="0" smtClean="0">
                          <a:sym typeface="Symbol"/>
                        </a:rPr>
                        <a:t> RDT except 2Qx-2Qy due to sextupoles cancelled</a:t>
                      </a:r>
                    </a:p>
                    <a:p>
                      <a:pPr lvl="0"/>
                      <a:r>
                        <a:rPr lang="en-US" altLang="zh-CN" sz="1200" b="1" dirty="0" smtClean="0">
                          <a:sym typeface="Symbol"/>
                        </a:rPr>
                        <a:t>dQ(Jx,Jy): accumalte</a:t>
                      </a:r>
                      <a:r>
                        <a:rPr lang="en-US" altLang="zh-CN" sz="1200" b="1" baseline="0" dirty="0" smtClean="0">
                          <a:sym typeface="Symbol"/>
                        </a:rPr>
                        <a:t> to be large</a:t>
                      </a:r>
                      <a:endParaRPr lang="en-US" altLang="zh-CN" sz="1200" b="1" dirty="0" smtClean="0">
                        <a:sym typeface="Symbo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ym typeface="Symbol"/>
                        </a:rPr>
                        <a:t>dQ(): small even with 2 families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ym typeface="Symbol"/>
                        </a:rPr>
                        <a:t>DA</a:t>
                      </a:r>
                      <a:r>
                        <a:rPr lang="en-US" altLang="zh-CN" sz="1200" b="1" baseline="0" dirty="0" smtClean="0">
                          <a:sym typeface="Symbol"/>
                        </a:rPr>
                        <a:t> on momentum: limited by tune shift </a:t>
                      </a:r>
                      <a:r>
                        <a:rPr lang="en-US" altLang="zh-CN" sz="1200" b="1" dirty="0" smtClean="0">
                          <a:sym typeface="Symbol"/>
                        </a:rPr>
                        <a:t>dQ(Jx,Jy)</a:t>
                      </a:r>
                    </a:p>
                    <a:p>
                      <a:pPr lvl="0"/>
                      <a:r>
                        <a:rPr lang="en-US" altLang="zh-CN" sz="1200" dirty="0" smtClean="0">
                          <a:sym typeface="Symbol"/>
                        </a:rPr>
                        <a:t>DA off momentum: </a:t>
                      </a:r>
                      <a:r>
                        <a:rPr lang="en-US" altLang="zh-CN" sz="1200" baseline="0" dirty="0" smtClean="0">
                          <a:sym typeface="Symbol"/>
                        </a:rPr>
                        <a:t>easy to optim.</a:t>
                      </a:r>
                      <a:endParaRPr lang="en-US" altLang="zh-CN" sz="1200" dirty="0" smtClean="0">
                        <a:sym typeface="Symb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</a:tr>
              <a:tr h="1629066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90</a:t>
                      </a:r>
                      <a:r>
                        <a:rPr lang="en-US" altLang="zh-CN" sz="1200" dirty="0" smtClean="0">
                          <a:sym typeface="Symbol"/>
                        </a:rPr>
                        <a:t>  </a:t>
                      </a:r>
                      <a:r>
                        <a:rPr lang="en-US" altLang="zh-CN" sz="1200" dirty="0" smtClean="0"/>
                        <a:t>/60</a:t>
                      </a:r>
                      <a:r>
                        <a:rPr lang="en-US" altLang="zh-CN" sz="1200" dirty="0" smtClean="0">
                          <a:sym typeface="Symbol"/>
                        </a:rPr>
                        <a:t> 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n=12</a:t>
                      </a:r>
                    </a:p>
                    <a:p>
                      <a:pPr lvl="0"/>
                      <a:r>
                        <a:rPr lang="en-US" altLang="zh-CN" sz="1200" b="0" dirty="0" smtClean="0">
                          <a:sym typeface="Symbol"/>
                        </a:rPr>
                        <a:t>All 3</a:t>
                      </a:r>
                      <a:r>
                        <a:rPr lang="en-US" altLang="zh-CN" sz="1200" b="0" baseline="30000" dirty="0" smtClean="0">
                          <a:sym typeface="Symbol"/>
                        </a:rPr>
                        <a:t>rd</a:t>
                      </a:r>
                      <a:r>
                        <a:rPr lang="en-US" altLang="zh-CN" sz="1200" b="0" dirty="0" smtClean="0">
                          <a:sym typeface="Symbol"/>
                        </a:rPr>
                        <a:t> RDT due to sextupoles cancelled</a:t>
                      </a:r>
                    </a:p>
                    <a:p>
                      <a:pPr lvl="0"/>
                      <a:r>
                        <a:rPr lang="en-US" altLang="zh-CN" sz="1200" b="0" dirty="0" smtClean="0">
                          <a:sym typeface="Symbol"/>
                        </a:rPr>
                        <a:t>All 4</a:t>
                      </a:r>
                      <a:r>
                        <a:rPr lang="en-US" altLang="zh-CN" sz="1200" b="0" baseline="30000" dirty="0" smtClean="0">
                          <a:sym typeface="Symbol"/>
                        </a:rPr>
                        <a:t>th</a:t>
                      </a:r>
                      <a:r>
                        <a:rPr lang="en-US" altLang="zh-CN" sz="1200" b="0" dirty="0" smtClean="0">
                          <a:sym typeface="Symbol"/>
                        </a:rPr>
                        <a:t> RDT except 4Qx due to sextupoles cancelled</a:t>
                      </a:r>
                    </a:p>
                    <a:p>
                      <a:pPr lvl="0"/>
                      <a:r>
                        <a:rPr lang="en-US" altLang="zh-CN" sz="1200" b="1" dirty="0" smtClean="0">
                          <a:sym typeface="Symbol"/>
                        </a:rPr>
                        <a:t>dQ(Jx,Jy): accumalte</a:t>
                      </a:r>
                      <a:r>
                        <a:rPr lang="en-US" altLang="zh-CN" sz="1200" b="1" baseline="0" dirty="0" smtClean="0">
                          <a:sym typeface="Symbol"/>
                        </a:rPr>
                        <a:t> to be large</a:t>
                      </a:r>
                      <a:endParaRPr lang="en-US" altLang="zh-CN" sz="1200" b="1" dirty="0" smtClean="0">
                        <a:sym typeface="Symbo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ym typeface="Symbol"/>
                        </a:rPr>
                        <a:t>dQ(): small even with 2 families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ym typeface="Symbol"/>
                        </a:rPr>
                        <a:t>DA</a:t>
                      </a:r>
                      <a:r>
                        <a:rPr lang="en-US" altLang="zh-CN" sz="1200" b="1" baseline="0" dirty="0" smtClean="0">
                          <a:sym typeface="Symbol"/>
                        </a:rPr>
                        <a:t> on momentum: limited by tune shift </a:t>
                      </a:r>
                      <a:r>
                        <a:rPr lang="en-US" altLang="zh-CN" sz="1200" b="1" dirty="0" smtClean="0">
                          <a:sym typeface="Symbol"/>
                        </a:rPr>
                        <a:t>dQ(Jx,Jy)</a:t>
                      </a:r>
                    </a:p>
                    <a:p>
                      <a:pPr lvl="0"/>
                      <a:r>
                        <a:rPr lang="en-US" altLang="zh-CN" sz="1200" dirty="0" smtClean="0">
                          <a:sym typeface="Symbol"/>
                        </a:rPr>
                        <a:t>DA off momentum: </a:t>
                      </a:r>
                      <a:r>
                        <a:rPr lang="en-US" altLang="zh-CN" sz="1200" baseline="0" dirty="0" smtClean="0">
                          <a:sym typeface="Symbol"/>
                        </a:rPr>
                        <a:t>easy to optim.</a:t>
                      </a:r>
                      <a:endParaRPr lang="en-US" altLang="zh-CN" sz="1200" b="1" dirty="0" smtClean="0">
                        <a:sym typeface="Symbo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-</a:t>
                      </a:r>
                      <a:endParaRPr lang="zh-CN" altLang="en-US" sz="1200" dirty="0"/>
                    </a:p>
                  </a:txBody>
                  <a:tcPr/>
                </a:tc>
              </a:tr>
              <a:tr h="1895099">
                <a:tc>
                  <a:txBody>
                    <a:bodyPr/>
                    <a:lstStyle/>
                    <a:p>
                      <a:r>
                        <a:rPr lang="en-US" altLang="zh-CN" sz="1200" dirty="0" smtClean="0"/>
                        <a:t>90</a:t>
                      </a:r>
                      <a:r>
                        <a:rPr lang="en-US" altLang="zh-CN" sz="1200" dirty="0" smtClean="0">
                          <a:sym typeface="Symbol"/>
                        </a:rPr>
                        <a:t>  </a:t>
                      </a:r>
                      <a:r>
                        <a:rPr lang="en-US" altLang="zh-CN" sz="1200" dirty="0" smtClean="0"/>
                        <a:t>/90</a:t>
                      </a:r>
                      <a:r>
                        <a:rPr lang="en-US" altLang="zh-CN" sz="1200" dirty="0" smtClean="0">
                          <a:sym typeface="Symbol"/>
                        </a:rPr>
                        <a:t> </a:t>
                      </a:r>
                      <a:endParaRPr lang="zh-CN" altLang="en-US" sz="1200" dirty="0" smtClean="0"/>
                    </a:p>
                    <a:p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zh-CN" sz="1200" dirty="0" smtClean="0">
                          <a:sym typeface="Symbol"/>
                        </a:rPr>
                        <a:t>n=4</a:t>
                      </a:r>
                    </a:p>
                    <a:p>
                      <a:pPr lvl="0"/>
                      <a:r>
                        <a:rPr lang="en-US" altLang="zh-CN" sz="1200" b="0" dirty="0" smtClean="0">
                          <a:sym typeface="Symbol"/>
                        </a:rPr>
                        <a:t>All 3</a:t>
                      </a:r>
                      <a:r>
                        <a:rPr lang="en-US" altLang="zh-CN" sz="1200" b="0" baseline="30000" dirty="0" smtClean="0">
                          <a:sym typeface="Symbol"/>
                        </a:rPr>
                        <a:t>rd</a:t>
                      </a:r>
                      <a:r>
                        <a:rPr lang="en-US" altLang="zh-CN" sz="1200" b="0" dirty="0" smtClean="0">
                          <a:sym typeface="Symbol"/>
                        </a:rPr>
                        <a:t> RDT due to sextupoles cancelled</a:t>
                      </a:r>
                    </a:p>
                    <a:p>
                      <a:pPr lvl="0"/>
                      <a:r>
                        <a:rPr lang="en-US" altLang="zh-CN" sz="1200" b="0" dirty="0" smtClean="0">
                          <a:sym typeface="Symbol"/>
                        </a:rPr>
                        <a:t>4</a:t>
                      </a:r>
                      <a:r>
                        <a:rPr lang="en-US" altLang="zh-CN" sz="1200" b="0" baseline="30000" dirty="0" smtClean="0">
                          <a:sym typeface="Symbol"/>
                        </a:rPr>
                        <a:t>th</a:t>
                      </a:r>
                      <a:r>
                        <a:rPr lang="en-US" altLang="zh-CN" sz="1200" b="0" dirty="0" smtClean="0">
                          <a:sym typeface="Symbol"/>
                        </a:rPr>
                        <a:t> RDT except 4Qx, 2Qx+2Qy, 4Qy, 2Qx-2Qy due to sextupoles cancelled</a:t>
                      </a:r>
                    </a:p>
                    <a:p>
                      <a:pPr lvl="0"/>
                      <a:r>
                        <a:rPr lang="en-US" altLang="zh-CN" sz="1200" b="1" dirty="0" smtClean="0">
                          <a:sym typeface="Symbol"/>
                        </a:rPr>
                        <a:t>dQ(Jx,Jy): accumalte</a:t>
                      </a:r>
                      <a:r>
                        <a:rPr lang="en-US" altLang="zh-CN" sz="1200" b="1" baseline="0" dirty="0" smtClean="0">
                          <a:sym typeface="Symbol"/>
                        </a:rPr>
                        <a:t> to be large</a:t>
                      </a:r>
                      <a:endParaRPr lang="en-US" altLang="zh-CN" sz="1200" b="1" dirty="0" smtClean="0">
                        <a:sym typeface="Symbo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ym typeface="Symbol"/>
                        </a:rPr>
                        <a:t>dQ(): small even with 2 families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ym typeface="Symbol"/>
                        </a:rPr>
                        <a:t>DA</a:t>
                      </a:r>
                      <a:r>
                        <a:rPr lang="en-US" altLang="zh-CN" sz="1200" b="1" baseline="0" dirty="0" smtClean="0">
                          <a:sym typeface="Symbol"/>
                        </a:rPr>
                        <a:t> on momentum: limited by tune shift </a:t>
                      </a:r>
                      <a:r>
                        <a:rPr lang="en-US" altLang="zh-CN" sz="1200" b="1" dirty="0" smtClean="0">
                          <a:sym typeface="Symbol"/>
                        </a:rPr>
                        <a:t>dQ(Jx,Jy)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sym typeface="Symbol"/>
                        </a:rPr>
                        <a:t>DA off momentum: </a:t>
                      </a:r>
                      <a:r>
                        <a:rPr lang="en-US" altLang="zh-CN" sz="1200" baseline="0" dirty="0" smtClean="0">
                          <a:sym typeface="Symbol"/>
                        </a:rPr>
                        <a:t>easy to optim.</a:t>
                      </a:r>
                      <a:endParaRPr lang="en-US" altLang="zh-CN" sz="1200" b="1" dirty="0" smtClean="0">
                        <a:sym typeface="Symbol"/>
                      </a:endParaRPr>
                    </a:p>
                    <a:p>
                      <a:pPr lvl="0"/>
                      <a:endParaRPr lang="en-US" altLang="zh-CN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n=5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ym typeface="Symbol"/>
                        </a:rPr>
                        <a:t>All 3</a:t>
                      </a:r>
                      <a:r>
                        <a:rPr lang="en-US" altLang="zh-CN" sz="1200" b="0" baseline="30000" dirty="0" smtClean="0">
                          <a:sym typeface="Symbol"/>
                        </a:rPr>
                        <a:t>rd  </a:t>
                      </a:r>
                      <a:r>
                        <a:rPr lang="en-US" altLang="zh-CN" sz="1200" b="0" dirty="0" smtClean="0">
                          <a:sym typeface="Symbol"/>
                        </a:rPr>
                        <a:t>RDT due to sextupoles cancelled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ym typeface="Symbol"/>
                        </a:rPr>
                        <a:t>4</a:t>
                      </a:r>
                      <a:r>
                        <a:rPr lang="en-US" altLang="zh-CN" sz="1200" b="0" baseline="30000" dirty="0" smtClean="0">
                          <a:sym typeface="Symbol"/>
                        </a:rPr>
                        <a:t>th</a:t>
                      </a:r>
                      <a:r>
                        <a:rPr lang="en-US" altLang="zh-CN" sz="1200" b="0" dirty="0" smtClean="0">
                          <a:sym typeface="Symbol"/>
                        </a:rPr>
                        <a:t> RDT </a:t>
                      </a:r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sym typeface="Symbol"/>
                        </a:rPr>
                        <a:t>except small</a:t>
                      </a:r>
                      <a:r>
                        <a:rPr lang="en-US" altLang="zh-CN" sz="1200" b="0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r>
                        <a:rPr lang="en-US" altLang="zh-CN" sz="1200" b="0" dirty="0" smtClean="0">
                          <a:sym typeface="Symbol"/>
                        </a:rPr>
                        <a:t>4Qx, 2Qx+2Qy, 4Qy, 2Qx-2Qy due to sextupoles cancelled</a:t>
                      </a:r>
                    </a:p>
                    <a:p>
                      <a:pPr lvl="0"/>
                      <a:r>
                        <a:rPr lang="en-US" altLang="zh-CN" sz="1200" b="1" dirty="0" smtClean="0">
                          <a:sym typeface="Symbol"/>
                        </a:rPr>
                        <a:t>dQ(Jx,Jy): small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dirty="0" smtClean="0">
                          <a:sym typeface="Symbol"/>
                        </a:rPr>
                        <a:t>dQ(): correct with many families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 smtClean="0">
                          <a:sym typeface="Symbol"/>
                        </a:rPr>
                        <a:t>DA</a:t>
                      </a:r>
                      <a:r>
                        <a:rPr lang="en-US" altLang="zh-CN" sz="1200" b="1" baseline="0" dirty="0" smtClean="0">
                          <a:sym typeface="Symbol"/>
                        </a:rPr>
                        <a:t> on momentum: large as small tune shift dQ(Jx,Jy)</a:t>
                      </a:r>
                      <a:endParaRPr lang="en-US" altLang="zh-CN" sz="1200" b="1" dirty="0" smtClean="0">
                        <a:sym typeface="Symbol"/>
                      </a:endParaRPr>
                    </a:p>
                    <a:p>
                      <a:pPr lvl="0"/>
                      <a:r>
                        <a:rPr lang="en-US" altLang="zh-CN" sz="1200" b="1" dirty="0" smtClean="0">
                          <a:sym typeface="Symbol"/>
                        </a:rPr>
                        <a:t>DA off momentum: </a:t>
                      </a:r>
                      <a:r>
                        <a:rPr lang="en-US" altLang="zh-CN" sz="1200" b="1" baseline="0" dirty="0" smtClean="0">
                          <a:sym typeface="Symbol"/>
                        </a:rPr>
                        <a:t>with many families to correct dQ(</a:t>
                      </a:r>
                      <a:r>
                        <a:rPr lang="en-US" altLang="zh-CN" sz="1200" b="1" dirty="0" smtClean="0">
                          <a:sym typeface="Symbol"/>
                        </a:rPr>
                        <a:t></a:t>
                      </a:r>
                      <a:r>
                        <a:rPr lang="en-US" altLang="zh-CN" sz="1200" b="1" baseline="0" dirty="0" smtClean="0">
                          <a:sym typeface="Symbol"/>
                        </a:rPr>
                        <a:t>) and –I break down</a:t>
                      </a:r>
                      <a:endParaRPr lang="en-US" altLang="zh-CN" sz="1200" b="1" dirty="0" smtClean="0">
                        <a:sym typeface="Symbo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611560" y="692696"/>
            <a:ext cx="8316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For the Arc region, the FODO cell structure is chosen to provide a large filling factor.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</a:rPr>
              <a:t>Optics</a:t>
            </a:r>
            <a:r>
              <a:rPr lang="zh-CN" altLang="en-US" sz="3200" b="1" dirty="0" smtClean="0">
                <a:solidFill>
                  <a:srgbClr val="0070C0"/>
                </a:solidFill>
              </a:rPr>
              <a:t> </a:t>
            </a:r>
            <a:r>
              <a:rPr lang="en-US" altLang="zh-CN" sz="3200" b="1" dirty="0" smtClean="0">
                <a:solidFill>
                  <a:srgbClr val="0070C0"/>
                </a:solidFill>
              </a:rPr>
              <a:t>design of ARC region</a:t>
            </a:r>
            <a:endParaRPr lang="zh-CN" altLang="en-US" sz="3200" dirty="0"/>
          </a:p>
        </p:txBody>
      </p:sp>
      <p:pic>
        <p:nvPicPr>
          <p:cNvPr id="4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9" y="47947"/>
            <a:ext cx="917403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Yiwei Wang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ICFA mini-workshop on DA, 1-3 NOV 2017</a:t>
            </a:r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952652" y="1196752"/>
            <a:ext cx="6833507" cy="1831558"/>
            <a:chOff x="971600" y="3469650"/>
            <a:chExt cx="6833507" cy="1831558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469650"/>
              <a:ext cx="6833507" cy="183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2411760" y="44278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+mj-ea"/>
                  <a:ea typeface="+mj-ea"/>
                </a:rPr>
                <a:t>-I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652120" y="443711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+mj-ea"/>
                  <a:ea typeface="+mj-ea"/>
                </a:rPr>
                <a:t>-I</a:t>
              </a:r>
              <a:endParaRPr lang="zh-CN" altLang="en-US" b="1" dirty="0">
                <a:latin typeface="+mj-ea"/>
                <a:ea typeface="+mj-ea"/>
              </a:endParaRPr>
            </a:p>
          </p:txBody>
        </p:sp>
        <p:cxnSp>
          <p:nvCxnSpPr>
            <p:cNvPr id="27" name="直接箭头连接符 26"/>
            <p:cNvCxnSpPr/>
            <p:nvPr/>
          </p:nvCxnSpPr>
          <p:spPr>
            <a:xfrm>
              <a:off x="1547664" y="4787860"/>
              <a:ext cx="2376264" cy="9292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/>
            <p:cNvCxnSpPr/>
            <p:nvPr/>
          </p:nvCxnSpPr>
          <p:spPr>
            <a:xfrm>
              <a:off x="4716016" y="4797152"/>
              <a:ext cx="2304256" cy="0"/>
            </a:xfrm>
            <a:prstGeom prst="straightConnector1">
              <a:avLst/>
            </a:prstGeom>
            <a:ln w="28575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 descr="图片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5220946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图片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831431"/>
            <a:ext cx="2855484" cy="1549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79271</TotalTime>
  <Words>1612</Words>
  <Application>Microsoft Office PowerPoint</Application>
  <PresentationFormat>全屏显示(4:3)</PresentationFormat>
  <Paragraphs>330</Paragraphs>
  <Slides>18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Office 主题</vt:lpstr>
      <vt:lpstr>Equation</vt:lpstr>
      <vt:lpstr>Optics design with dynamic aperture considerations for CEPC collider ring</vt:lpstr>
      <vt:lpstr>PowerPoint 演示文稿</vt:lpstr>
      <vt:lpstr>PowerPoint 演示文稿</vt:lpstr>
      <vt:lpstr>PowerPoint 演示文稿</vt:lpstr>
      <vt:lpstr>PowerPoint 演示文稿</vt:lpstr>
      <vt:lpstr>Nonlinearity correction of Interaction region</vt:lpstr>
      <vt:lpstr>PowerPoint 演示文稿</vt:lpstr>
      <vt:lpstr>Optics choice of ARC region</vt:lpstr>
      <vt:lpstr>Optics design of ARC region</vt:lpstr>
      <vt:lpstr>FODO cell for cryo-module</vt:lpstr>
      <vt:lpstr>Optics design of RF region</vt:lpstr>
      <vt:lpstr>Optics design of Straight section region</vt:lpstr>
      <vt:lpstr>PowerPoint 演示文稿</vt:lpstr>
      <vt:lpstr>PowerPoint 演示文稿</vt:lpstr>
      <vt:lpstr>PowerPoint 演示文稿</vt:lpstr>
      <vt:lpstr>PowerPoint 演示文稿</vt:lpstr>
      <vt:lpstr>Summary</vt:lpstr>
      <vt:lpstr>Backup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yiwei</dc:creator>
  <cp:lastModifiedBy>Yiwei</cp:lastModifiedBy>
  <cp:revision>4786</cp:revision>
  <dcterms:created xsi:type="dcterms:W3CDTF">2016-03-31T11:13:45Z</dcterms:created>
  <dcterms:modified xsi:type="dcterms:W3CDTF">2017-11-02T06:10:37Z</dcterms:modified>
</cp:coreProperties>
</file>