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8" r:id="rId4"/>
    <p:sldId id="259" r:id="rId5"/>
    <p:sldId id="261" r:id="rId6"/>
    <p:sldId id="257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80" r:id="rId21"/>
    <p:sldId id="279" r:id="rId22"/>
    <p:sldId id="273" r:id="rId23"/>
    <p:sldId id="274" r:id="rId24"/>
    <p:sldId id="275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2B34-0876-403A-8D39-00154A6F140B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BA81-DAA7-42C7-9DBA-F2A375A158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271A-A205-4D2D-810A-BDD34F6069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BA81-DAA7-42C7-9DBA-F2A375A158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5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71E3-3672-433A-BAC4-9052EB15C2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8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DA studies in CEPC by downhill method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Dou Wang, Yuan Zhang,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Wang, </a:t>
            </a:r>
            <a:r>
              <a:rPr lang="en-US" altLang="zh-CN" sz="2400" dirty="0" err="1" smtClean="0"/>
              <a:t>Huiping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Geng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Chenghui</a:t>
            </a:r>
            <a:r>
              <a:rPr lang="en-US" altLang="zh-CN" sz="2400" dirty="0" smtClean="0"/>
              <a:t> Yu, </a:t>
            </a:r>
            <a:r>
              <a:rPr lang="en-US" altLang="zh-CN" sz="2400" dirty="0" err="1" smtClean="0"/>
              <a:t>Weiren</a:t>
            </a:r>
            <a:r>
              <a:rPr lang="en-US" altLang="zh-CN" sz="2400" dirty="0" smtClean="0"/>
              <a:t> Chou, </a:t>
            </a:r>
            <a:r>
              <a:rPr lang="en-US" altLang="zh-CN" sz="2400" dirty="0" err="1" smtClean="0"/>
              <a:t>Jie</a:t>
            </a:r>
            <a:r>
              <a:rPr lang="en-US" altLang="zh-CN" sz="2400" dirty="0" smtClean="0"/>
              <a:t> Gao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049432" y="508518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Many Thanks: </a:t>
            </a:r>
            <a:r>
              <a:rPr lang="en-US" altLang="zh-CN" dirty="0" smtClean="0"/>
              <a:t>K</a:t>
            </a:r>
            <a:r>
              <a:rPr lang="en-US" altLang="zh-CN" dirty="0"/>
              <a:t>. </a:t>
            </a:r>
            <a:r>
              <a:rPr lang="en-US" altLang="zh-CN" dirty="0" err="1"/>
              <a:t>Oide</a:t>
            </a:r>
            <a:r>
              <a:rPr lang="en-US" altLang="zh-CN" dirty="0"/>
              <a:t>(KEK), </a:t>
            </a:r>
            <a:r>
              <a:rPr lang="en-US" altLang="zh-CN" dirty="0" smtClean="0"/>
              <a:t>Y.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 (SLAC), D</a:t>
            </a:r>
            <a:r>
              <a:rPr lang="en-US" altLang="zh-CN" dirty="0"/>
              <a:t>. Zhou(KEK)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8784" y="16975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ICFA Mini-Workshop on Dynamic Apertures of Circular Accelerators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37100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1-3 November </a:t>
            </a:r>
            <a:r>
              <a:rPr lang="en-US" altLang="zh-CN" dirty="0" smtClean="0"/>
              <a:t>2017, IHEP.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0" y="1484784"/>
            <a:ext cx="5381987" cy="338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Initial DA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21296" y="1783849"/>
            <a:ext cx="216924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100 turns tracking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408" y="17376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Crab=1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7802"/>
            <a:ext cx="3923819" cy="26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2716862"/>
            <a:ext cx="21602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Ax(0):     14 </a:t>
            </a:r>
            <a:r>
              <a:rPr lang="en-US" altLang="zh-CN" dirty="0" smtClean="0">
                <a:sym typeface="Symbol"/>
              </a:rPr>
              <a:t>x</a:t>
            </a:r>
          </a:p>
          <a:p>
            <a:r>
              <a:rPr lang="en-US" altLang="zh-CN" dirty="0" smtClean="0"/>
              <a:t>Ay(</a:t>
            </a:r>
            <a:r>
              <a:rPr lang="en-US" altLang="zh-CN" dirty="0">
                <a:sym typeface="Symbol"/>
              </a:rPr>
              <a:t>0</a:t>
            </a:r>
            <a:r>
              <a:rPr lang="en-US" altLang="zh-CN" dirty="0" smtClean="0"/>
              <a:t>):     36 </a:t>
            </a:r>
            <a:r>
              <a:rPr lang="en-US" altLang="zh-CN" dirty="0" smtClean="0">
                <a:sym typeface="Symbol"/>
              </a:rPr>
              <a:t>y</a:t>
            </a:r>
          </a:p>
          <a:p>
            <a:r>
              <a:rPr lang="en-US" altLang="zh-CN" dirty="0"/>
              <a:t>DA </a:t>
            </a:r>
            <a:r>
              <a:rPr lang="en-US" altLang="zh-CN" dirty="0" err="1"/>
              <a:t>bandwith</a:t>
            </a:r>
            <a:r>
              <a:rPr lang="en-US" altLang="zh-CN" dirty="0"/>
              <a:t>: 1.2</a:t>
            </a:r>
            <a:r>
              <a:rPr lang="en-US" altLang="zh-CN" dirty="0" smtClean="0"/>
              <a:t>%</a:t>
            </a:r>
            <a:endParaRPr lang="zh-CN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79164"/>
            <a:ext cx="4181396" cy="18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328592" cy="335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DA-after </a:t>
            </a:r>
            <a:r>
              <a:rPr lang="en-US" altLang="zh-CN" dirty="0"/>
              <a:t>optimization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656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Crab=1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2716862"/>
            <a:ext cx="21602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Ax(0):     14 </a:t>
            </a:r>
            <a:r>
              <a:rPr lang="en-US" altLang="zh-CN" dirty="0" smtClean="0">
                <a:sym typeface="Symbol"/>
              </a:rPr>
              <a:t>x</a:t>
            </a:r>
          </a:p>
          <a:p>
            <a:r>
              <a:rPr lang="en-US" altLang="zh-CN" dirty="0" smtClean="0"/>
              <a:t>Ay(</a:t>
            </a:r>
            <a:r>
              <a:rPr lang="en-US" altLang="zh-CN" dirty="0">
                <a:sym typeface="Symbol"/>
              </a:rPr>
              <a:t>0</a:t>
            </a:r>
            <a:r>
              <a:rPr lang="en-US" altLang="zh-CN" dirty="0" smtClean="0"/>
              <a:t>):     33 </a:t>
            </a:r>
            <a:r>
              <a:rPr lang="en-US" altLang="zh-CN" dirty="0" smtClean="0">
                <a:sym typeface="Symbol"/>
              </a:rPr>
              <a:t>y</a:t>
            </a:r>
          </a:p>
          <a:p>
            <a:r>
              <a:rPr lang="en-US" altLang="zh-CN" dirty="0"/>
              <a:t>DA </a:t>
            </a:r>
            <a:r>
              <a:rPr lang="en-US" altLang="zh-CN" dirty="0" err="1"/>
              <a:t>bandwith</a:t>
            </a:r>
            <a:r>
              <a:rPr lang="en-US" altLang="zh-CN" dirty="0"/>
              <a:t>: </a:t>
            </a:r>
            <a:r>
              <a:rPr lang="en-US" altLang="zh-CN" dirty="0" smtClean="0"/>
              <a:t>1.6%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07552" y="1850340"/>
            <a:ext cx="216924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100 turns tracking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616" y="1052736"/>
            <a:ext cx="791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ym typeface="Symbol"/>
              </a:rPr>
              <a:t> </a:t>
            </a:r>
            <a:r>
              <a:rPr lang="en-US" altLang="zh-CN" sz="2400" dirty="0" smtClean="0"/>
              <a:t>234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knobs (no check for variable redundancy)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9542"/>
            <a:ext cx="4248646" cy="18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36" y="4293096"/>
            <a:ext cx="3737608" cy="247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Quadrupoles</a:t>
            </a:r>
            <a:r>
              <a:rPr lang="en-US" altLang="zh-CN" dirty="0" smtClean="0"/>
              <a:t> optimization in MODE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/>
          <a:stretch/>
        </p:blipFill>
        <p:spPr bwMode="auto">
          <a:xfrm>
            <a:off x="1403648" y="1916832"/>
            <a:ext cx="5147162" cy="469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108583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-"/>
            </a:pPr>
            <a:r>
              <a:rPr lang="en-US" altLang="zh-CN" sz="2400" dirty="0" smtClean="0">
                <a:solidFill>
                  <a:prstClr val="black"/>
                </a:solidFill>
              </a:rPr>
              <a:t>12*6 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quadrupoles</a:t>
            </a:r>
            <a:r>
              <a:rPr lang="en-US" altLang="zh-CN" sz="2400" dirty="0" smtClean="0">
                <a:solidFill>
                  <a:prstClr val="black"/>
                </a:solidFill>
              </a:rPr>
              <a:t> are varied for </a:t>
            </a:r>
            <a:r>
              <a:rPr lang="en-US" altLang="zh-CN" sz="2400" dirty="0" smtClean="0"/>
              <a:t>phase </a:t>
            </a:r>
            <a:r>
              <a:rPr lang="en-US" altLang="zh-CN" sz="2400" dirty="0"/>
              <a:t>advance </a:t>
            </a:r>
            <a:r>
              <a:rPr lang="en-US" altLang="zh-CN" sz="2400" dirty="0" smtClean="0"/>
              <a:t>tuning</a:t>
            </a:r>
          </a:p>
          <a:p>
            <a:pPr marL="342900" indent="-342900">
              <a:buFont typeface="Symbol"/>
              <a:buChar char="-"/>
            </a:pPr>
            <a:r>
              <a:rPr lang="en-US" altLang="zh-CN" sz="2400" dirty="0" smtClean="0"/>
              <a:t>Working points are locked.</a:t>
            </a:r>
            <a:endParaRPr lang="en-US" altLang="zh-CN" sz="2400" dirty="0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427984" y="2060848"/>
            <a:ext cx="27363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868144" y="2276872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372200" y="2276872"/>
            <a:ext cx="7920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444208" y="4581128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6012160" y="573325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4499992" y="5733256"/>
            <a:ext cx="30243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"/>
          <p:cNvSpPr txBox="1"/>
          <p:nvPr/>
        </p:nvSpPr>
        <p:spPr>
          <a:xfrm>
            <a:off x="6858254" y="1803478"/>
            <a:ext cx="2250250" cy="369332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6768244" y="6021288"/>
            <a:ext cx="2268252" cy="369332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312" y="188640"/>
            <a:ext cx="8229600" cy="1143000"/>
          </a:xfrm>
        </p:spPr>
        <p:txBody>
          <a:bodyPr/>
          <a:lstStyle/>
          <a:p>
            <a:r>
              <a:rPr lang="en-US" altLang="zh-CN" dirty="0"/>
              <a:t>DA optimization with </a:t>
            </a:r>
            <a:r>
              <a:rPr lang="en-US" altLang="zh-CN" dirty="0" smtClean="0"/>
              <a:t>MODE’s K1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7362"/>
            <a:ext cx="4409608" cy="285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63" y="2996952"/>
            <a:ext cx="4426945" cy="287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779912" y="6021288"/>
            <a:ext cx="216924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100 turns tracking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3244334"/>
            <a:ext cx="84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Crab=1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0112" y="3140968"/>
            <a:ext cx="84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Crab=1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2188" y="2186871"/>
            <a:ext cx="28357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234 K2 knobs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K1 values from MODE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04299" y="2306597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234 K2 knobs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64" y="1268760"/>
            <a:ext cx="891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Optimization with additional K1 knobs give ~20% DA enlargement.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24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Principle of combined D+S scheme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The </a:t>
            </a:r>
            <a:r>
              <a:rPr lang="en-US" altLang="zh-CN" sz="2800" dirty="0"/>
              <a:t>power consumption of the </a:t>
            </a:r>
            <a:r>
              <a:rPr lang="en-US" altLang="zh-CN" sz="2800" dirty="0" smtClean="0"/>
              <a:t>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/>
              <a:t> are too </a:t>
            </a:r>
            <a:r>
              <a:rPr lang="en-US" altLang="zh-CN" sz="2800" dirty="0" smtClean="0"/>
              <a:t>high.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169305" y="2510899"/>
            <a:ext cx="4111062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: 16.7 </a:t>
            </a:r>
            <a:r>
              <a:rPr lang="en-US" altLang="zh-CN" sz="2000" dirty="0"/>
              <a:t>MW </a:t>
            </a:r>
            <a:r>
              <a:rPr lang="en-US" altLang="zh-CN" sz="2000" dirty="0" smtClean="0"/>
              <a:t>(copper coils)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Dipole: 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6.5 MW (Al coils)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Reducing the strength </a:t>
            </a:r>
            <a:r>
              <a:rPr lang="en-US" altLang="zh-CN" sz="2800" dirty="0"/>
              <a:t>of the stand-alone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 can make help.</a:t>
            </a:r>
            <a:endParaRPr lang="zh-CN" altLang="en-US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4869160"/>
            <a:ext cx="777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C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ombined function magnet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: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dipole + sextupole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9305" y="551723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Combined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: correct part (all) of the linear chromaticity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Stand-alone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: correct higher order chromaticity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2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New lattice with combined D+S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10536" y="3124928"/>
            <a:ext cx="5473702" cy="3630732"/>
            <a:chOff x="1820824" y="2996952"/>
            <a:chExt cx="5473702" cy="36307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824" y="2996952"/>
              <a:ext cx="5473702" cy="363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483768" y="6216696"/>
              <a:ext cx="432048" cy="308648"/>
            </a:xfrm>
            <a:prstGeom prst="rect">
              <a:avLst/>
            </a:prstGeom>
            <a:solidFill>
              <a:schemeClr val="accent2">
                <a:alpha val="3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6216" y="6216696"/>
              <a:ext cx="432048" cy="308648"/>
            </a:xfrm>
            <a:prstGeom prst="rect">
              <a:avLst/>
            </a:prstGeom>
            <a:solidFill>
              <a:schemeClr val="accent2">
                <a:alpha val="3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932040" y="6260112"/>
              <a:ext cx="432048" cy="30864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107331" y="6260112"/>
              <a:ext cx="432048" cy="30864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3768" y="5301208"/>
              <a:ext cx="432048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SF</a:t>
              </a:r>
              <a:endParaRPr lang="zh-CN" alt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5480" y="5316071"/>
              <a:ext cx="432048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SF</a:t>
              </a:r>
              <a:endParaRPr lang="zh-CN" alt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5323" y="5316071"/>
              <a:ext cx="504056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SD</a:t>
              </a:r>
              <a:endParaRPr lang="zh-CN" alt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6036" y="5316071"/>
              <a:ext cx="504056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SD</a:t>
              </a:r>
              <a:endParaRPr lang="zh-CN" altLang="en-US" sz="2000" dirty="0"/>
            </a:p>
          </p:txBody>
        </p:sp>
        <p:sp>
          <p:nvSpPr>
            <p:cNvPr id="8" name="下箭头 7"/>
            <p:cNvSpPr/>
            <p:nvPr/>
          </p:nvSpPr>
          <p:spPr>
            <a:xfrm>
              <a:off x="4279947" y="5830444"/>
              <a:ext cx="72008" cy="3051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5112060" y="5830443"/>
              <a:ext cx="72008" cy="3051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2638700" y="5795556"/>
              <a:ext cx="72008" cy="30510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6696236" y="5795556"/>
              <a:ext cx="72008" cy="30510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980728"/>
            <a:ext cx="84249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Five dipoles between two </a:t>
            </a:r>
            <a:r>
              <a:rPr lang="en-US" altLang="zh-CN" sz="2400" dirty="0" err="1" smtClean="0"/>
              <a:t>quadrupoles</a:t>
            </a:r>
            <a:r>
              <a:rPr lang="en-US" altLang="zh-CN" sz="2400" dirty="0" smtClean="0"/>
              <a:t> in the arc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Combined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are on the first and fifth dipoles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x,y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&gt;&gt;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y,x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2478597"/>
            <a:ext cx="73443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No additional </a:t>
            </a:r>
            <a:r>
              <a:rPr lang="en-US" altLang="zh-CN" sz="2400" dirty="0"/>
              <a:t>power </a:t>
            </a:r>
            <a:r>
              <a:rPr lang="en-US" altLang="zh-CN" sz="2400" dirty="0" smtClean="0"/>
              <a:t>sources </a:t>
            </a:r>
            <a:r>
              <a:rPr lang="en-US" altLang="zh-CN" sz="2400" dirty="0"/>
              <a:t>for SF and SD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18886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one dipole is cut into 6 slices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thin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insert in one dipole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magnet design for combined D+S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4936"/>
          <a:stretch/>
        </p:blipFill>
        <p:spPr bwMode="auto">
          <a:xfrm>
            <a:off x="971600" y="2796912"/>
            <a:ext cx="7392896" cy="370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3569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SF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3437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SD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51125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Twin aperture dipole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Separation of two ring: 0.35m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5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Case I: 50% K2 reduction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Chromaticity correction with SF &amp; SD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472608" cy="23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81064"/>
            <a:ext cx="5412163" cy="23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828960" y="1988840"/>
            <a:ext cx="11338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SF =</a:t>
            </a:r>
            <a:r>
              <a:rPr lang="en-US" altLang="zh-CN" dirty="0" smtClean="0">
                <a:solidFill>
                  <a:prstClr val="black"/>
                </a:solidFill>
              </a:rPr>
              <a:t>0 </a:t>
            </a:r>
            <a:r>
              <a:rPr lang="en-US" altLang="zh-CN" dirty="0">
                <a:solidFill>
                  <a:prstClr val="black"/>
                </a:solidFill>
              </a:rPr>
              <a:t>m</a:t>
            </a:r>
            <a:r>
              <a:rPr lang="en-US" altLang="zh-CN" baseline="30000" dirty="0">
                <a:solidFill>
                  <a:prstClr val="black"/>
                </a:solidFill>
              </a:rPr>
              <a:t>-2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SD </a:t>
            </a:r>
            <a:r>
              <a:rPr lang="en-US" altLang="zh-CN" dirty="0" smtClean="0">
                <a:solidFill>
                  <a:prstClr val="black"/>
                </a:solidFill>
              </a:rPr>
              <a:t>=0 m</a:t>
            </a:r>
            <a:r>
              <a:rPr lang="en-US" altLang="zh-CN" baseline="30000" dirty="0" smtClean="0">
                <a:solidFill>
                  <a:prstClr val="black"/>
                </a:solidFill>
              </a:rPr>
              <a:t>-2</a:t>
            </a:r>
            <a:endParaRPr lang="en-US" altLang="zh-CN" baseline="300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4443169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tx1"/>
                </a:solidFill>
              </a:rPr>
              <a:t>SF </a:t>
            </a:r>
            <a:r>
              <a:rPr lang="en-US" altLang="zh-CN" dirty="0" smtClean="0">
                <a:solidFill>
                  <a:schemeClr val="tx1"/>
                </a:solidFill>
              </a:rPr>
              <a:t>=30.4 T/m</a:t>
            </a:r>
            <a:endParaRPr lang="en-US" altLang="zh-CN" baseline="30000" dirty="0">
              <a:solidFill>
                <a:schemeClr val="tx1"/>
              </a:solidFill>
            </a:endParaRPr>
          </a:p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SD =-51.2 T/m</a:t>
            </a:r>
            <a:endParaRPr lang="en-US" altLang="zh-CN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DA before multi-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optimization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1"/>
            <a:ext cx="5430620" cy="352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53011" cy="23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50% </a:t>
            </a:r>
            <a:r>
              <a:rPr lang="en-US" altLang="zh-CN" dirty="0" smtClean="0">
                <a:solidFill>
                  <a:srgbClr val="FF0000"/>
                </a:solidFill>
              </a:rPr>
              <a:t>reduction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Tracking 100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 seeds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140968"/>
            <a:ext cx="15269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 phase=0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 phase=/2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phase=</a:t>
            </a: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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rgbClr val="33CC33"/>
                </a:solidFill>
                <a:sym typeface="Symbol"/>
              </a:rPr>
              <a:t>phase=3</a:t>
            </a: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/2</a:t>
            </a:r>
            <a:endParaRPr lang="zh-CN" altLang="en-US" sz="1600" dirty="0">
              <a:solidFill>
                <a:srgbClr val="33CC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Crab=1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5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 </a:t>
            </a:r>
            <a:r>
              <a:rPr lang="en-US" altLang="zh-CN" dirty="0" smtClean="0"/>
              <a:t>after </a:t>
            </a:r>
            <a:r>
              <a:rPr lang="en-US" altLang="zh-CN" dirty="0"/>
              <a:t>multi-</a:t>
            </a:r>
            <a:r>
              <a:rPr lang="en-US" altLang="zh-CN" dirty="0" err="1"/>
              <a:t>sextupole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7886"/>
            <a:ext cx="5091649" cy="330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71106"/>
            <a:ext cx="3725019" cy="243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96136" y="148478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50% </a:t>
            </a:r>
            <a:r>
              <a:rPr lang="en-US" altLang="zh-CN" dirty="0" smtClean="0">
                <a:solidFill>
                  <a:srgbClr val="FF0000"/>
                </a:solidFill>
              </a:rPr>
              <a:t>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</a:rPr>
              <a:t>Optimization knobs: 234 K2s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Tracking </a:t>
            </a:r>
            <a:r>
              <a:rPr lang="en-US" altLang="zh-CN" dirty="0">
                <a:solidFill>
                  <a:prstClr val="black"/>
                </a:solidFill>
              </a:rPr>
              <a:t>100 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20 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080176"/>
            <a:ext cx="15269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 phase=0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 phase=/2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phase=</a:t>
            </a: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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rgbClr val="33CC33"/>
                </a:solidFill>
                <a:sym typeface="Symbol"/>
              </a:rPr>
              <a:t>phase=3</a:t>
            </a: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/2</a:t>
            </a:r>
            <a:endParaRPr lang="zh-CN" altLang="en-US" sz="1600" dirty="0">
              <a:solidFill>
                <a:srgbClr val="33CC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5" y="4748512"/>
            <a:ext cx="4253073" cy="18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1556792"/>
            <a:ext cx="84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4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4488" y="1700808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 Introduction Downhill method &amp; modifications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 Application on CDR lattice</a:t>
            </a:r>
          </a:p>
          <a:p>
            <a:pPr marL="457200" indent="-457200">
              <a:lnSpc>
                <a:spcPct val="15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Application on new lattice with combined    magnets (dipole + </a:t>
            </a:r>
            <a:r>
              <a:rPr lang="en-US" altLang="zh-CN" sz="3200" dirty="0" err="1" smtClean="0"/>
              <a:t>sextupole</a:t>
            </a:r>
            <a:r>
              <a:rPr lang="en-US" altLang="zh-CN" sz="3200" dirty="0" smtClean="0"/>
              <a:t>) in arcs</a:t>
            </a:r>
          </a:p>
        </p:txBody>
      </p:sp>
    </p:spTree>
    <p:extLst>
      <p:ext uri="{BB962C8B-B14F-4D97-AF65-F5344CB8AC3E}">
        <p14:creationId xmlns:p14="http://schemas.microsoft.com/office/powerpoint/2010/main" val="566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28" y="1227658"/>
            <a:ext cx="4269652" cy="27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DA comparison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8132" y="4249456"/>
            <a:ext cx="20157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w/o combined D+S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4763" y="4249456"/>
            <a:ext cx="3275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(50% reduction)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081"/>
            <a:ext cx="4357328" cy="28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3" y="4694172"/>
            <a:ext cx="3292971" cy="215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3972457"/>
            <a:ext cx="22139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Tracking </a:t>
            </a:r>
            <a:r>
              <a:rPr lang="en-US" altLang="zh-CN" dirty="0" smtClean="0">
                <a:solidFill>
                  <a:prstClr val="black"/>
                </a:solidFill>
              </a:rPr>
              <a:t>200 </a:t>
            </a:r>
            <a:r>
              <a:rPr lang="en-US" altLang="zh-CN" dirty="0">
                <a:solidFill>
                  <a:prstClr val="black"/>
                </a:solidFill>
              </a:rPr>
              <a:t>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</a:t>
            </a:r>
            <a:r>
              <a:rPr lang="en-US" altLang="zh-CN" dirty="0">
                <a:solidFill>
                  <a:prstClr val="black"/>
                </a:solidFill>
              </a:rPr>
              <a:t>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18788"/>
            <a:ext cx="3384376" cy="22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Strength of independent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1640" y="5805264"/>
            <a:ext cx="19629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w/o combined D+S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805264"/>
            <a:ext cx="26153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(Case I)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057"/>
            <a:ext cx="41275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5" y="2526188"/>
            <a:ext cx="41275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3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Case II: 90% K2 reduction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Chromaticity correction with SF &amp; SD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" y="1904121"/>
            <a:ext cx="5863995" cy="255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1474"/>
            <a:ext cx="5112568" cy="223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796136" y="4443170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tx1"/>
                </a:solidFill>
              </a:rPr>
              <a:t>SF </a:t>
            </a:r>
            <a:r>
              <a:rPr lang="en-US" altLang="zh-CN" dirty="0" smtClean="0">
                <a:solidFill>
                  <a:schemeClr val="tx1"/>
                </a:solidFill>
              </a:rPr>
              <a:t>=55.6 T/m</a:t>
            </a:r>
            <a:endParaRPr lang="en-US" altLang="zh-CN" baseline="30000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SD </a:t>
            </a:r>
            <a:r>
              <a:rPr lang="en-US" altLang="zh-CN" dirty="0" smtClean="0">
                <a:solidFill>
                  <a:schemeClr val="tx1"/>
                </a:solidFill>
              </a:rPr>
              <a:t>=-94.4 T/m</a:t>
            </a:r>
            <a:endParaRPr lang="en-US" altLang="zh-CN" baseline="300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8960" y="1988840"/>
            <a:ext cx="11338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SF =</a:t>
            </a:r>
            <a:r>
              <a:rPr lang="en-US" altLang="zh-CN" dirty="0" smtClean="0">
                <a:solidFill>
                  <a:prstClr val="black"/>
                </a:solidFill>
              </a:rPr>
              <a:t>0 </a:t>
            </a:r>
            <a:r>
              <a:rPr lang="en-US" altLang="zh-CN" dirty="0">
                <a:solidFill>
                  <a:prstClr val="black"/>
                </a:solidFill>
              </a:rPr>
              <a:t>m</a:t>
            </a:r>
            <a:r>
              <a:rPr lang="en-US" altLang="zh-CN" baseline="30000" dirty="0">
                <a:solidFill>
                  <a:prstClr val="black"/>
                </a:solidFill>
              </a:rPr>
              <a:t>-2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SD </a:t>
            </a:r>
            <a:r>
              <a:rPr lang="en-US" altLang="zh-CN" dirty="0" smtClean="0">
                <a:solidFill>
                  <a:prstClr val="black"/>
                </a:solidFill>
              </a:rPr>
              <a:t>=0 m</a:t>
            </a:r>
            <a:r>
              <a:rPr lang="en-US" altLang="zh-CN" baseline="30000" dirty="0" smtClean="0">
                <a:solidFill>
                  <a:prstClr val="black"/>
                </a:solidFill>
              </a:rPr>
              <a:t>-2</a:t>
            </a:r>
            <a:endParaRPr lang="en-US" altLang="zh-CN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DA before multi-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optimization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90% </a:t>
            </a:r>
            <a:r>
              <a:rPr lang="en-US" altLang="zh-CN" dirty="0" smtClean="0">
                <a:solidFill>
                  <a:srgbClr val="FF0000"/>
                </a:solidFill>
              </a:rPr>
              <a:t>reduction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Tracking 100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 seeds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54364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72021"/>
            <a:ext cx="3725019" cy="243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5073" y="3140968"/>
            <a:ext cx="15269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 phase=0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 phase=/2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phase=</a:t>
            </a: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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rgbClr val="33CC33"/>
                </a:solidFill>
                <a:sym typeface="Symbol"/>
              </a:rPr>
              <a:t>phase=3</a:t>
            </a: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/2</a:t>
            </a:r>
            <a:endParaRPr lang="zh-CN" altLang="en-US" sz="1600" dirty="0">
              <a:solidFill>
                <a:srgbClr val="33CC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1804174"/>
            <a:ext cx="84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52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 </a:t>
            </a:r>
            <a:r>
              <a:rPr lang="en-US" altLang="zh-CN" dirty="0" smtClean="0"/>
              <a:t>after </a:t>
            </a:r>
            <a:r>
              <a:rPr lang="en-US" altLang="zh-CN" dirty="0"/>
              <a:t>multi-</a:t>
            </a:r>
            <a:r>
              <a:rPr lang="en-US" altLang="zh-CN" dirty="0" err="1"/>
              <a:t>sextupole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68144" y="1700808"/>
            <a:ext cx="321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90</a:t>
            </a:r>
            <a:r>
              <a:rPr lang="en-US" altLang="zh-CN" dirty="0">
                <a:solidFill>
                  <a:srgbClr val="FF0000"/>
                </a:solidFill>
              </a:rPr>
              <a:t>% </a:t>
            </a:r>
            <a:r>
              <a:rPr lang="en-US" altLang="zh-CN" dirty="0" smtClean="0">
                <a:solidFill>
                  <a:srgbClr val="FF0000"/>
                </a:solidFill>
              </a:rPr>
              <a:t>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7030A0"/>
                </a:solidFill>
              </a:rPr>
              <a:t>Optimization knobs: </a:t>
            </a:r>
            <a:r>
              <a:rPr lang="en-US" altLang="zh-CN" b="1" dirty="0" smtClean="0">
                <a:solidFill>
                  <a:srgbClr val="7030A0"/>
                </a:solidFill>
              </a:rPr>
              <a:t>234 K2s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Tracking </a:t>
            </a:r>
            <a:r>
              <a:rPr lang="en-US" altLang="zh-CN" dirty="0">
                <a:solidFill>
                  <a:prstClr val="black"/>
                </a:solidFill>
              </a:rPr>
              <a:t>100 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20 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927132"/>
            <a:ext cx="15269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 phase=0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 phase=/2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phase=</a:t>
            </a: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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rgbClr val="33CC33"/>
                </a:solidFill>
                <a:sym typeface="Symbol"/>
              </a:rPr>
              <a:t>phase=3</a:t>
            </a: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/2</a:t>
            </a:r>
            <a:endParaRPr lang="zh-CN" altLang="en-US" sz="1600" dirty="0">
              <a:solidFill>
                <a:srgbClr val="33CC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0070"/>
            <a:ext cx="5184576" cy="335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32" y="4135328"/>
            <a:ext cx="4169858" cy="27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8951"/>
            <a:ext cx="4238372" cy="18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0" y="1412776"/>
            <a:ext cx="84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4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80" y="1142848"/>
            <a:ext cx="4521010" cy="293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DA comparison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8132" y="4249456"/>
            <a:ext cx="20157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w/o combined D+S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4763" y="4249456"/>
            <a:ext cx="3275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(90% reduction)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081"/>
            <a:ext cx="4357328" cy="28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3" y="4694172"/>
            <a:ext cx="3292971" cy="215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3972457"/>
            <a:ext cx="22139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Tracking </a:t>
            </a:r>
            <a:r>
              <a:rPr lang="en-US" altLang="zh-CN" dirty="0" smtClean="0">
                <a:solidFill>
                  <a:prstClr val="black"/>
                </a:solidFill>
              </a:rPr>
              <a:t>200 </a:t>
            </a:r>
            <a:r>
              <a:rPr lang="en-US" altLang="zh-CN" dirty="0">
                <a:solidFill>
                  <a:prstClr val="black"/>
                </a:solidFill>
              </a:rPr>
              <a:t>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</a:t>
            </a:r>
            <a:r>
              <a:rPr lang="en-US" altLang="zh-CN" dirty="0">
                <a:solidFill>
                  <a:prstClr val="black"/>
                </a:solidFill>
              </a:rPr>
              <a:t>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18788"/>
            <a:ext cx="3384376" cy="22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Strength of independent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1640" y="5805264"/>
            <a:ext cx="19629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w/o combined D+S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805264"/>
            <a:ext cx="26153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(Case II)</a:t>
            </a:r>
            <a:endParaRPr lang="zh-CN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1" y="2564904"/>
            <a:ext cx="41275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15691"/>
            <a:ext cx="4127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Both </a:t>
            </a:r>
            <a:r>
              <a:rPr lang="en-US" altLang="zh-CN" sz="2800" dirty="0" smtClean="0"/>
              <a:t>Downhill and MODE </a:t>
            </a:r>
            <a:r>
              <a:rPr lang="en-US" altLang="zh-CN" sz="2800" dirty="0"/>
              <a:t>were used </a:t>
            </a:r>
            <a:r>
              <a:rPr lang="en-US" altLang="zh-CN" sz="2800" dirty="0" smtClean="0"/>
              <a:t>to </a:t>
            </a:r>
            <a:r>
              <a:rPr lang="en-US" altLang="zh-CN" sz="2800" dirty="0"/>
              <a:t>complement each other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249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Downhill can give almost same results as MODE.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First taste of combined magnet (D+S) looks good.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57301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Plan to introduce K1 knobs in Downhill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8670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Power for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reduction of independent K2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Still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careful check for the DA results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008" y="44624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zh-CN" sz="4000" dirty="0">
                <a:cs typeface="Times New Roman" panose="02020603050405020304" pitchFamily="18" charset="0"/>
              </a:rPr>
              <a:t>Dynamic aperture</a:t>
            </a:r>
            <a:r>
              <a:rPr lang="en-US" altLang="zh-CN" sz="4000" dirty="0"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cs typeface="Times New Roman" panose="02020603050405020304" pitchFamily="18" charset="0"/>
              </a:rPr>
              <a:t>study in CEPC</a:t>
            </a:r>
            <a:endParaRPr lang="zh-CN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984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DA requirement for Higgs </a:t>
            </a:r>
            <a:r>
              <a:rPr lang="en-US" altLang="zh-CN" sz="2000" dirty="0" smtClean="0"/>
              <a:t>(with errors, crab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and beam-beam)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42393"/>
            <a:ext cx="535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On-momentum: </a:t>
            </a:r>
            <a:r>
              <a:rPr lang="en-US" altLang="zh-CN" sz="2000" dirty="0" smtClean="0">
                <a:solidFill>
                  <a:srgbClr val="FF0000"/>
                </a:solidFill>
              </a:rPr>
              <a:t>20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x</a:t>
            </a:r>
            <a:r>
              <a:rPr lang="en-US" altLang="zh-CN" sz="2000" dirty="0" smtClean="0"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30y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Energy acceptance: 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1.5%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984" y="215027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Multi-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optimization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1608" y="2611944"/>
            <a:ext cx="8405536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Two methods:</a:t>
            </a:r>
          </a:p>
          <a:p>
            <a:pPr marL="630238" indent="-273050">
              <a:spcAft>
                <a:spcPts val="400"/>
              </a:spcAft>
            </a:pPr>
            <a:r>
              <a:rPr lang="en-US" altLang="zh-CN" dirty="0" smtClean="0"/>
              <a:t>-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Downhill Simplex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Oide@KEK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182563">
              <a:spcAft>
                <a:spcPts val="400"/>
              </a:spcAft>
              <a:buFontTx/>
              <a:buChar char="-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ulti-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by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ifferential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Y.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Zhang@IHEP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Effects included in DA tracking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Synchrotron oscillation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SR Damping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tampering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Quantum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fluctation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928" y="49818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Difference of two methods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9960" y="5443489"/>
            <a:ext cx="746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Downhill: local search, quick convergence, need less </a:t>
            </a:r>
            <a:r>
              <a:rPr lang="en-US" altLang="zh-CN" sz="2000" dirty="0" err="1" smtClean="0"/>
              <a:t>cpu</a:t>
            </a:r>
            <a:r>
              <a:rPr lang="en-US" altLang="zh-CN" sz="2000" dirty="0"/>
              <a:t>.</a:t>
            </a:r>
            <a:endParaRPr lang="en-US" altLang="zh-CN" sz="20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MODE:  global search, time consuming, need strong computers.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568" y="615322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</a:rPr>
              <a:t>Both methods were used on CEPC to complement each other.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Principle of downhill optimization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Scan the strength of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DA tracking for the energy list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Calculate the objective function (DA)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Find the minimum of </a:t>
            </a:r>
            <a:r>
              <a:rPr lang="en-US" altLang="zh-CN" sz="2400" dirty="0"/>
              <a:t>the objective function by the downhill simplex method 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Go to 1.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Optimization </a:t>
            </a:r>
            <a:r>
              <a:rPr lang="en-US" altLang="zh-CN" sz="2400" dirty="0"/>
              <a:t>stop when 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fmax-fmin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)/(abs(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fmax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)+abs(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fmin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Tolerance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Objective function for DA optimization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Case I: </a:t>
            </a:r>
            <a:r>
              <a:rPr lang="en-US" altLang="zh-CN" sz="2800" dirty="0" err="1" smtClean="0"/>
              <a:t>wth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ym typeface="Symbol"/>
              </a:rPr>
              <a:t></a:t>
            </a:r>
            <a:r>
              <a:rPr lang="en-US" altLang="zh-CN" sz="2800" dirty="0" smtClean="0"/>
              <a:t> 0,  optimize the energy bandwidth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83568" y="3933056"/>
            <a:ext cx="697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Case </a:t>
            </a:r>
            <a:r>
              <a:rPr lang="en-US" altLang="zh-CN" sz="2800" dirty="0" smtClean="0"/>
              <a:t>II: </a:t>
            </a:r>
            <a:r>
              <a:rPr lang="en-US" altLang="zh-CN" sz="2800" dirty="0" err="1"/>
              <a:t>wth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&lt; 0, optimize the total DA value</a:t>
            </a:r>
            <a:endParaRPr lang="en-US" altLang="zh-CN" sz="28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07387"/>
              </p:ext>
            </p:extLst>
          </p:nvPr>
        </p:nvGraphicFramePr>
        <p:xfrm>
          <a:off x="1115616" y="2060848"/>
          <a:ext cx="7139839" cy="64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4" imgW="3098520" imgH="279360" progId="Equation.DSMT4">
                  <p:embed/>
                </p:oleObj>
              </mc:Choice>
              <mc:Fallback>
                <p:oleObj name="Equation" r:id="rId4" imgW="3098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2060848"/>
                        <a:ext cx="7139839" cy="643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2708920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Touschek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DA bandwidth according to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DA reference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weight for the DA bandwidth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19015"/>
              </p:ext>
            </p:extLst>
          </p:nvPr>
        </p:nvGraphicFramePr>
        <p:xfrm>
          <a:off x="1947863" y="4456113"/>
          <a:ext cx="3287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6" imgW="1739880" imgH="457200" progId="Equation.DSMT4">
                  <p:embed/>
                </p:oleObj>
              </mc:Choice>
              <mc:Fallback>
                <p:oleObj name="Equation" r:id="rId6" imgW="1739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7863" y="4456113"/>
                        <a:ext cx="328771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5445224"/>
            <a:ext cx="79563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DA for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deviation with the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j</a:t>
            </a:r>
            <a:r>
              <a:rPr lang="en-US" altLang="zh-CN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initial phase (totally 6 phases)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weight for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energy deviation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68945"/>
              </p:ext>
            </p:extLst>
          </p:nvPr>
        </p:nvGraphicFramePr>
        <p:xfrm>
          <a:off x="5508104" y="6021288"/>
          <a:ext cx="35643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8" imgW="2793960" imgH="507960" progId="Equation.DSMT4">
                  <p:embed/>
                </p:oleObj>
              </mc:Choice>
              <mc:Fallback>
                <p:oleObj name="Equation" r:id="rId8" imgW="2793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104" y="6021288"/>
                        <a:ext cx="356439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Downhill Simplex modification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99592" y="1420359"/>
            <a:ext cx="8064896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DA results not stable while opening fluctuation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Cancel the noise due to fluctuation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Two methods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2816" y="3377883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Scan whole DA list (5 seeds) </a:t>
            </a:r>
            <a:r>
              <a:rPr lang="en-US" altLang="zh-CN" sz="2400" dirty="0" smtClean="0">
                <a:sym typeface="Symbol"/>
              </a:rPr>
              <a:t> Minimum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Scan DA at center energy (10 seeds)</a:t>
            </a:r>
            <a:r>
              <a:rPr lang="en-US" altLang="zh-CN" sz="2400" dirty="0">
                <a:sym typeface="Symbol"/>
              </a:rPr>
              <a:t>  </a:t>
            </a:r>
            <a:r>
              <a:rPr lang="en-US" altLang="zh-CN" sz="2400" dirty="0" smtClean="0">
                <a:sym typeface="Symbol"/>
              </a:rPr>
              <a:t>Minimum </a:t>
            </a:r>
            <a:r>
              <a:rPr lang="en-US" altLang="zh-CN" sz="2400" dirty="0">
                <a:sym typeface="Symbol"/>
              </a:rPr>
              <a:t> </a:t>
            </a:r>
            <a:r>
              <a:rPr lang="en-US" altLang="zh-CN" sz="2400" dirty="0" smtClean="0">
                <a:sym typeface="Symbol"/>
              </a:rPr>
              <a:t>Clip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7608" y="6165304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So far, we used method 2 to save computer time.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9" y="3495232"/>
            <a:ext cx="3905225" cy="241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CEPC CDR lattice - arc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1"/>
          <a:stretch/>
        </p:blipFill>
        <p:spPr bwMode="auto">
          <a:xfrm>
            <a:off x="1198152" y="2813675"/>
            <a:ext cx="6110152" cy="22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图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68" y="5061192"/>
            <a:ext cx="5685172" cy="14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497336"/>
            <a:ext cx="79928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cell,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, non-interleaved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scheme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224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pairs in the half ring 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8943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4048"/>
            <a:ext cx="8229600" cy="956680"/>
          </a:xfrm>
        </p:spPr>
        <p:txBody>
          <a:bodyPr/>
          <a:lstStyle/>
          <a:p>
            <a:r>
              <a:rPr lang="en-US" altLang="zh-CN" dirty="0" smtClean="0"/>
              <a:t>CEPC CDR lattice - IR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1580" y="1052736"/>
            <a:ext cx="864096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Final Telescope + CCY + CCX + Matching + crab section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pairs in the half ring 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300921" cy="31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3347864" y="3242045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139952" y="3235796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5508104" y="3226652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940152" y="3226651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275856" y="3284984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067944" y="3284984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587523" y="3284984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019571" y="3299690"/>
            <a:ext cx="72008" cy="30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2411760" y="3861048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2339752" y="3930000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372200" y="3846935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6660232" y="3846934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6444208" y="3930000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6735508" y="3930000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2771800" y="3861048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2699792" y="3929999"/>
            <a:ext cx="72008" cy="3051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2987824" y="4082553"/>
            <a:ext cx="72008" cy="30510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4535776" y="4082552"/>
            <a:ext cx="72008" cy="30510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5265792" y="4082399"/>
            <a:ext cx="72008" cy="30510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6209896" y="4082553"/>
            <a:ext cx="72008" cy="30510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49642" y="1957599"/>
            <a:ext cx="682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CCY: 4 pairs </a:t>
            </a:r>
            <a:r>
              <a:rPr lang="en-US" altLang="zh-CN" dirty="0" smtClean="0">
                <a:sym typeface="Symbol"/>
              </a:rPr>
              <a:t> linear chromaticity + </a:t>
            </a:r>
            <a:r>
              <a:rPr lang="en-US" altLang="zh-CN" dirty="0" err="1" smtClean="0">
                <a:sym typeface="Symbol"/>
              </a:rPr>
              <a:t>sextupole</a:t>
            </a:r>
            <a:r>
              <a:rPr lang="en-US" altLang="zh-CN" dirty="0" smtClean="0">
                <a:sym typeface="Symbol"/>
              </a:rPr>
              <a:t> length effect 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1342818" y="2325317"/>
            <a:ext cx="704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CCX: 4 </a:t>
            </a:r>
            <a:r>
              <a:rPr lang="en-US" altLang="zh-CN" dirty="0" smtClean="0"/>
              <a:t>pairs </a:t>
            </a:r>
            <a:r>
              <a:rPr lang="en-US" altLang="zh-CN" dirty="0">
                <a:sym typeface="Symbol"/>
              </a:rPr>
              <a:t> linear chromaticity + </a:t>
            </a:r>
            <a:r>
              <a:rPr lang="en-US" altLang="zh-CN" dirty="0" err="1">
                <a:sym typeface="Symbol"/>
              </a:rPr>
              <a:t>sextupole</a:t>
            </a:r>
            <a:r>
              <a:rPr lang="en-US" altLang="zh-CN" dirty="0">
                <a:sym typeface="Symbol"/>
              </a:rPr>
              <a:t> length effect </a:t>
            </a:r>
            <a:endParaRPr lang="en-US" altLang="zh-CN" dirty="0"/>
          </a:p>
        </p:txBody>
      </p:sp>
      <p:sp>
        <p:nvSpPr>
          <p:cNvPr id="28" name="矩形 27"/>
          <p:cNvSpPr/>
          <p:nvPr/>
        </p:nvSpPr>
        <p:spPr>
          <a:xfrm>
            <a:off x="1349642" y="2697126"/>
            <a:ext cx="582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Image points: 2 </a:t>
            </a:r>
            <a:r>
              <a:rPr lang="en-US" altLang="zh-CN" dirty="0" smtClean="0"/>
              <a:t>pairs </a:t>
            </a:r>
            <a:r>
              <a:rPr lang="en-US" altLang="zh-CN" dirty="0">
                <a:sym typeface="Symbol"/>
              </a:rPr>
              <a:t> </a:t>
            </a:r>
            <a:r>
              <a:rPr lang="en-US" altLang="zh-CN" dirty="0" smtClean="0">
                <a:sym typeface="Symbol"/>
              </a:rPr>
              <a:t>third order chromaticity (vertical)</a:t>
            </a:r>
            <a:endParaRPr lang="en-US" altLang="zh-CN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3383868" y="4797152"/>
            <a:ext cx="8280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接箭头连接符 2047"/>
          <p:cNvCxnSpPr/>
          <p:nvPr/>
        </p:nvCxnSpPr>
        <p:spPr>
          <a:xfrm>
            <a:off x="2438620" y="4797152"/>
            <a:ext cx="396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375468" y="5373216"/>
            <a:ext cx="396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508104" y="5373216"/>
            <a:ext cx="5834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2438620" y="486424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- </a:t>
            </a:r>
            <a:r>
              <a:rPr lang="en-US" altLang="zh-CN" sz="1600" dirty="0" smtClean="0">
                <a:solidFill>
                  <a:srgbClr val="C00000"/>
                </a:solidFill>
                <a:sym typeface="Symbol"/>
              </a:rPr>
              <a:t>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3605393" y="486424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-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54" name="矩形 2053"/>
          <p:cNvSpPr/>
          <p:nvPr/>
        </p:nvSpPr>
        <p:spPr>
          <a:xfrm>
            <a:off x="5623527" y="544522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- </a:t>
            </a:r>
            <a:r>
              <a:rPr lang="en-US" altLang="zh-CN" dirty="0">
                <a:solidFill>
                  <a:srgbClr val="C00000"/>
                </a:solidFill>
                <a:sym typeface="Symbol"/>
              </a:rPr>
              <a:t>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6386470" y="544522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- </a:t>
            </a:r>
            <a:r>
              <a:rPr lang="en-US" altLang="zh-CN" dirty="0">
                <a:solidFill>
                  <a:srgbClr val="C00000"/>
                </a:solidFill>
                <a:sym typeface="Symbol"/>
              </a:rPr>
              <a:t>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/>
      <p:bldP spid="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725" y="193240"/>
            <a:ext cx="8229600" cy="859496"/>
          </a:xfrm>
        </p:spPr>
        <p:txBody>
          <a:bodyPr/>
          <a:lstStyle/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effect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8"/>
          <a:stretch/>
        </p:blipFill>
        <p:spPr bwMode="auto">
          <a:xfrm>
            <a:off x="333627" y="3429000"/>
            <a:ext cx="8573797" cy="264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With only two RF station, the </a:t>
            </a:r>
            <a:r>
              <a:rPr lang="en-US" altLang="zh-CN" sz="2400" dirty="0" err="1"/>
              <a:t>sawtooth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orbit : ~1mm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~5% distortion of beam optics and DA </a:t>
            </a:r>
            <a:r>
              <a:rPr lang="en-US" altLang="zh-CN" sz="2400" dirty="0" smtClean="0"/>
              <a:t>reduction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/>
              <a:t>sawtooth</a:t>
            </a:r>
            <a:r>
              <a:rPr lang="en-US" altLang="zh-CN" sz="2400" dirty="0"/>
              <a:t> orbit </a:t>
            </a:r>
            <a:r>
              <a:rPr lang="en-US" altLang="zh-CN" sz="2400" dirty="0" smtClean="0"/>
              <a:t>after tapering: ~1um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DA study always include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tampering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1099</Words>
  <Application>Microsoft Office PowerPoint</Application>
  <PresentationFormat>全屏显示(4:3)</PresentationFormat>
  <Paragraphs>195</Paragraphs>
  <Slides>27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Equation</vt:lpstr>
      <vt:lpstr>DA studies in CEPC by downhill method</vt:lpstr>
      <vt:lpstr>Outline</vt:lpstr>
      <vt:lpstr>Dynamic aperture study in CEPC</vt:lpstr>
      <vt:lpstr>Principle of downhill optimization</vt:lpstr>
      <vt:lpstr>Objective function for DA optimization</vt:lpstr>
      <vt:lpstr>Downhill Simplex modification</vt:lpstr>
      <vt:lpstr>CEPC CDR lattice - arc</vt:lpstr>
      <vt:lpstr>CEPC CDR lattice - IR</vt:lpstr>
      <vt:lpstr>Sawtooth effect</vt:lpstr>
      <vt:lpstr>Initial DA</vt:lpstr>
      <vt:lpstr>DA-after optimization</vt:lpstr>
      <vt:lpstr>Quadrupoles optimization in MODE</vt:lpstr>
      <vt:lpstr>DA optimization with MODE’s K1</vt:lpstr>
      <vt:lpstr>Principle of combined D+S scheme </vt:lpstr>
      <vt:lpstr>New lattice with combined D+S</vt:lpstr>
      <vt:lpstr>Primary magnet design for combined D+S</vt:lpstr>
      <vt:lpstr>Case I: 50% K2 reduction</vt:lpstr>
      <vt:lpstr>DA before multi-sextupole optimization</vt:lpstr>
      <vt:lpstr>DA after multi-sextupole optimization</vt:lpstr>
      <vt:lpstr>DA comparison</vt:lpstr>
      <vt:lpstr>Strength of independent sextupoles</vt:lpstr>
      <vt:lpstr>Case II: 90% K2 reduction</vt:lpstr>
      <vt:lpstr>DA before multi-sextupole optimization</vt:lpstr>
      <vt:lpstr>DA after multi-sextupole optimization</vt:lpstr>
      <vt:lpstr>DA comparison</vt:lpstr>
      <vt:lpstr>Strength of independent sextupoles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studies in CEPC by downhill method</dc:title>
  <dc:creator>Dou</dc:creator>
  <cp:lastModifiedBy>Dou</cp:lastModifiedBy>
  <cp:revision>55</cp:revision>
  <dcterms:created xsi:type="dcterms:W3CDTF">2017-10-28T08:03:56Z</dcterms:created>
  <dcterms:modified xsi:type="dcterms:W3CDTF">2017-11-02T05:47:25Z</dcterms:modified>
</cp:coreProperties>
</file>