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9" r:id="rId2"/>
    <p:sldId id="431" r:id="rId3"/>
    <p:sldId id="359" r:id="rId4"/>
    <p:sldId id="430" r:id="rId5"/>
    <p:sldId id="412" r:id="rId6"/>
    <p:sldId id="367" r:id="rId7"/>
    <p:sldId id="407" r:id="rId8"/>
    <p:sldId id="421" r:id="rId9"/>
    <p:sldId id="423" r:id="rId10"/>
    <p:sldId id="424" r:id="rId11"/>
    <p:sldId id="425" r:id="rId12"/>
    <p:sldId id="429" r:id="rId13"/>
    <p:sldId id="422" r:id="rId14"/>
    <p:sldId id="427" r:id="rId15"/>
    <p:sldId id="428" r:id="rId16"/>
    <p:sldId id="420" r:id="rId17"/>
    <p:sldId id="432" r:id="rId18"/>
    <p:sldId id="409" r:id="rId19"/>
    <p:sldId id="400" r:id="rId20"/>
    <p:sldId id="405" r:id="rId21"/>
    <p:sldId id="416" r:id="rId22"/>
    <p:sldId id="417" r:id="rId23"/>
    <p:sldId id="410" r:id="rId24"/>
    <p:sldId id="411" r:id="rId25"/>
    <p:sldId id="406" r:id="rId26"/>
    <p:sldId id="398" r:id="rId27"/>
    <p:sldId id="401" r:id="rId28"/>
    <p:sldId id="402" r:id="rId29"/>
    <p:sldId id="403" r:id="rId30"/>
    <p:sldId id="404" r:id="rId31"/>
    <p:sldId id="414" r:id="rId32"/>
    <p:sldId id="413" r:id="rId33"/>
    <p:sldId id="418" r:id="rId34"/>
    <p:sldId id="415" r:id="rId35"/>
    <p:sldId id="419" r:id="rId36"/>
    <p:sldId id="39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F89"/>
    <a:srgbClr val="FF33CC"/>
    <a:srgbClr val="008000"/>
    <a:srgbClr val="071083"/>
    <a:srgbClr val="25046E"/>
    <a:srgbClr val="AF5141"/>
    <a:srgbClr val="FF0000"/>
    <a:srgbClr val="003300"/>
    <a:srgbClr val="FFFF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5" autoAdjust="0"/>
    <p:restoredTop sz="94712" autoAdjust="0"/>
  </p:normalViewPr>
  <p:slideViewPr>
    <p:cSldViewPr>
      <p:cViewPr varScale="1">
        <p:scale>
          <a:sx n="99" d="100"/>
          <a:sy n="99" d="100"/>
        </p:scale>
        <p:origin x="-3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2015BA4-1291-4324-9135-0C8C511A3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15BA4-1291-4324-9135-0C8C511A324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93E7-8DCE-4E8F-9EC2-7C94C03B8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232A3-1B79-4DE9-B7E3-7E27D397B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8DDC6-BA64-4460-ACBA-454955361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C0F6-986B-420D-9AF0-E79843205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5D3A6-E78B-4A26-B848-5882AB982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490D6-5E41-47FD-B4DC-C4AF4C288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35C69-58D2-44F9-A146-C7F1CB503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587BD-C8BD-46C4-9E04-7B8BBADC7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B240-34A5-422F-8A4D-9183D3F6C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75F5A-5FBE-4D11-BE09-4C0140BF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3AAE2-6AE5-45AF-A41F-7340FBF63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95843D-4FF2-48F3-82DF-EFFC517FB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483C953-FA55-49C3-BFAF-854256FC1341}" type="slidenum">
              <a:rPr lang="en-US" sz="1400"/>
              <a:pPr algn="r"/>
              <a:t>1</a:t>
            </a:fld>
            <a:endParaRPr lang="en-US" sz="1400" dirty="0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066800" y="76200"/>
            <a:ext cx="6858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Review talk on Dynamic Aperture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Numerical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Challenges and modern Solutions in Single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Partical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Non-Linear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Dynamics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52400" y="1600200"/>
            <a:ext cx="8991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Challenges &amp; Solutions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8000"/>
                </a:solidFill>
              </a:rPr>
              <a:t> What </a:t>
            </a:r>
            <a:r>
              <a:rPr lang="en-US" sz="1800" b="1" dirty="0" smtClean="0">
                <a:solidFill>
                  <a:srgbClr val="008000"/>
                </a:solidFill>
              </a:rPr>
              <a:t>is the Dynamic Aperture (DA)?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Definition &amp; Chaos Criteria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Measurement (Classic Kick Technique)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Simulation &amp; Computing</a:t>
            </a:r>
          </a:p>
          <a:p>
            <a:pPr lvl="1">
              <a:buFont typeface="Arial" pitchFamily="34" charset="0"/>
              <a:buChar char="•"/>
            </a:pPr>
            <a:endParaRPr lang="en-US" sz="1800" b="1" dirty="0" smtClean="0"/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8000"/>
                </a:solidFill>
              </a:rPr>
              <a:t> DA experiments since the late `80s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SPS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</a:t>
            </a:r>
            <a:r>
              <a:rPr lang="en-US" sz="1800" b="1" dirty="0" err="1" smtClean="0"/>
              <a:t>Tevatron</a:t>
            </a:r>
            <a:endParaRPr lang="en-US" sz="18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/>
              <a:t> Hera</a:t>
            </a:r>
          </a:p>
          <a:p>
            <a:pPr lvl="1">
              <a:buFont typeface="Arial" pitchFamily="34" charset="0"/>
              <a:buChar char="•"/>
            </a:pPr>
            <a:endParaRPr lang="en-US" sz="1800" b="1" dirty="0" smtClean="0"/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8000"/>
                </a:solidFill>
              </a:rPr>
              <a:t> LHC DA Experiment </a:t>
            </a:r>
            <a:r>
              <a:rPr lang="en-US" sz="1800" b="1" dirty="0" smtClean="0">
                <a:solidFill>
                  <a:srgbClr val="C00000"/>
                </a:solidFill>
              </a:rPr>
              <a:t>(</a:t>
            </a:r>
            <a:r>
              <a:rPr lang="en-US" sz="1800" b="1" u="sng" dirty="0" smtClean="0">
                <a:solidFill>
                  <a:srgbClr val="C00000"/>
                </a:solidFill>
              </a:rPr>
              <a:t>E.H. Maclean</a:t>
            </a:r>
            <a:r>
              <a:rPr lang="en-US" sz="1800" b="1" dirty="0" smtClean="0">
                <a:solidFill>
                  <a:srgbClr val="C00000"/>
                </a:solidFill>
              </a:rPr>
              <a:t>, R. </a:t>
            </a:r>
            <a:r>
              <a:rPr lang="en-US" sz="1800" b="1" dirty="0" err="1" smtClean="0">
                <a:solidFill>
                  <a:srgbClr val="C00000"/>
                </a:solidFill>
              </a:rPr>
              <a:t>Tomàs</a:t>
            </a:r>
            <a:r>
              <a:rPr lang="en-US" sz="1800" b="1" dirty="0" smtClean="0">
                <a:solidFill>
                  <a:srgbClr val="C00000"/>
                </a:solidFill>
              </a:rPr>
              <a:t>, F. Schmidt, and T.H.B. </a:t>
            </a:r>
            <a:r>
              <a:rPr lang="en-US" sz="1800" b="1" dirty="0" err="1" smtClean="0">
                <a:solidFill>
                  <a:srgbClr val="C00000"/>
                </a:solidFill>
              </a:rPr>
              <a:t>Persson</a:t>
            </a:r>
            <a:r>
              <a:rPr lang="en-US" sz="1800" b="1" dirty="0" smtClean="0">
                <a:solidFill>
                  <a:srgbClr val="C00000"/>
                </a:solidFill>
              </a:rPr>
              <a:t>)</a:t>
            </a:r>
          </a:p>
          <a:p>
            <a:endParaRPr lang="fr-FR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1D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close-up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Schmidt, thesis 1988</a:t>
            </a:r>
          </a:p>
          <a:p>
            <a:pPr algn="ctr">
              <a:spcBef>
                <a:spcPct val="50000"/>
              </a:spcBef>
            </a:pP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24" name="Picture 23" descr="da-9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04" y="1484376"/>
            <a:ext cx="8241792" cy="453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057400" y="228601"/>
            <a:ext cx="55626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2D Stable and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Chaos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Schmidt, thesis 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1988</a:t>
            </a:r>
            <a:endParaRPr lang="en-US" b="1" i="1" dirty="0" smtClean="0">
              <a:solidFill>
                <a:srgbClr val="014F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2" name="Picture 11" descr="da-10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608" y="1511808"/>
            <a:ext cx="8558784" cy="4584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01.10.2017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A747F-76C2-444C-99A6-6195F43CDAB3}" type="slidenum">
              <a:rPr lang="en-US"/>
              <a:pPr/>
              <a:t>12</a:t>
            </a:fld>
            <a:endParaRPr lang="en-US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295400" y="221159"/>
            <a:ext cx="647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Survival Plots and Resonance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Wandering  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b="1" i="1" dirty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b="1" i="1" dirty="0" err="1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Galluccio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F. Schmidt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4343400" y="1600200"/>
            <a:ext cx="4419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The survival plots depict the number of turns particles stay in the machine for a given amplitude. In this particular example we tracked an </a:t>
            </a:r>
            <a:r>
              <a:rPr lang="en-US" b="1" dirty="0">
                <a:solidFill>
                  <a:srgbClr val="FF0000"/>
                </a:solidFill>
              </a:rPr>
              <a:t>ensemble of particles</a:t>
            </a:r>
            <a:r>
              <a:rPr lang="en-US" b="1" dirty="0"/>
              <a:t> started in a </a:t>
            </a:r>
            <a:r>
              <a:rPr lang="en-US" b="1" dirty="0">
                <a:solidFill>
                  <a:srgbClr val="FF0000"/>
                </a:solidFill>
              </a:rPr>
              <a:t>tiny volume</a:t>
            </a:r>
            <a:r>
              <a:rPr lang="en-US" b="1" dirty="0"/>
              <a:t> of phase space. The width of the survival times tends to grow </a:t>
            </a:r>
            <a:r>
              <a:rPr lang="en-US" b="1" dirty="0">
                <a:solidFill>
                  <a:srgbClr val="FF0000"/>
                </a:solidFill>
              </a:rPr>
              <a:t>inverse proportionally</a:t>
            </a:r>
            <a:r>
              <a:rPr lang="en-US" b="1" dirty="0"/>
              <a:t> with </a:t>
            </a:r>
            <a:r>
              <a:rPr lang="en-US" b="1" dirty="0">
                <a:solidFill>
                  <a:srgbClr val="FF0000"/>
                </a:solidFill>
              </a:rPr>
              <a:t>amplitude</a:t>
            </a:r>
            <a:r>
              <a:rPr lang="en-US" b="1" dirty="0"/>
              <a:t> since the </a:t>
            </a:r>
            <a:r>
              <a:rPr lang="en-US" b="1" dirty="0">
                <a:solidFill>
                  <a:srgbClr val="FF0000"/>
                </a:solidFill>
              </a:rPr>
              <a:t>chaotic</a:t>
            </a:r>
            <a:r>
              <a:rPr lang="en-US" b="1" dirty="0"/>
              <a:t> motion becomes </a:t>
            </a:r>
            <a:r>
              <a:rPr lang="en-US" b="1" dirty="0">
                <a:solidFill>
                  <a:srgbClr val="FF0000"/>
                </a:solidFill>
              </a:rPr>
              <a:t>weaker</a:t>
            </a:r>
            <a:r>
              <a:rPr lang="en-US" b="1" dirty="0"/>
              <a:t>. There is no known method that could </a:t>
            </a:r>
            <a:r>
              <a:rPr lang="en-US" b="1" dirty="0">
                <a:solidFill>
                  <a:srgbClr val="FF0000"/>
                </a:solidFill>
              </a:rPr>
              <a:t>predict</a:t>
            </a:r>
            <a:r>
              <a:rPr lang="en-US" b="1" dirty="0"/>
              <a:t> the evolution to smaller amplitudes toward the onset of global chaos.</a:t>
            </a:r>
          </a:p>
        </p:txBody>
      </p:sp>
      <p:pic>
        <p:nvPicPr>
          <p:cNvPr id="12" name="Picture 4" descr="lhcdipo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799"/>
            <a:ext cx="4038600" cy="480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01.10.2017</a:t>
            </a:r>
            <a:endParaRPr lang="en-US"/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5EED-6B46-4BD2-AE1F-1A5D922DA138}" type="slidenum">
              <a:rPr lang="en-US"/>
              <a:pPr/>
              <a:t>13</a:t>
            </a:fld>
            <a:endParaRPr lang="en-US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371600" y="143470"/>
            <a:ext cx="632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Survival Plots and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 Wandering</a:t>
            </a:r>
            <a:endParaRPr lang="en-US" sz="2400" b="1" i="1" dirty="0" smtClean="0">
              <a:solidFill>
                <a:srgbClr val="014F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b="1" i="1" dirty="0" err="1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Galluccio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F. Schmidt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a-2b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45060"/>
            <a:ext cx="9144000" cy="480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31F4EF-CB1D-4B82-B86D-574D5114EF7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1"/>
            <a:ext cx="2514600" cy="609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1800" b="1" dirty="0" smtClean="0"/>
              <a:t>3Q</a:t>
            </a:r>
            <a:r>
              <a:rPr lang="en-US" sz="1800" b="1" baseline="-25000" dirty="0" smtClean="0"/>
              <a:t>y</a:t>
            </a:r>
            <a:r>
              <a:rPr lang="en-US" sz="1800" b="1" dirty="0" smtClean="0"/>
              <a:t>=16 – uncorrected</a:t>
            </a:r>
            <a:endParaRPr lang="en-US" sz="1800" b="1" dirty="0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34013"/>
            <a:ext cx="5029200" cy="433387"/>
          </a:xfrm>
        </p:spPr>
        <p:txBody>
          <a:bodyPr/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 b="0" dirty="0" smtClean="0"/>
              <a:t>Phase and amplitude data obtained from Fourier spectra</a:t>
            </a:r>
          </a:p>
        </p:txBody>
      </p:sp>
      <p:graphicFrame>
        <p:nvGraphicFramePr>
          <p:cNvPr id="24582" name="Object 4"/>
          <p:cNvGraphicFramePr>
            <a:graphicFrameLocks noChangeAspect="1"/>
          </p:cNvGraphicFramePr>
          <p:nvPr/>
        </p:nvGraphicFramePr>
        <p:xfrm>
          <a:off x="3581400" y="1600200"/>
          <a:ext cx="2601913" cy="1981200"/>
        </p:xfrm>
        <a:graphic>
          <a:graphicData uri="http://schemas.openxmlformats.org/presentationml/2006/ole">
            <p:oleObj spid="_x0000_s1026" name="Photo Editor Photo" r:id="rId3" imgW="9523810" imgH="6657143" progId="">
              <p:embed/>
            </p:oleObj>
          </a:graphicData>
        </a:graphic>
      </p:graphicFrame>
      <p:graphicFrame>
        <p:nvGraphicFramePr>
          <p:cNvPr id="24583" name="Object 5"/>
          <p:cNvGraphicFramePr>
            <a:graphicFrameLocks noChangeAspect="1"/>
          </p:cNvGraphicFramePr>
          <p:nvPr/>
        </p:nvGraphicFramePr>
        <p:xfrm>
          <a:off x="609600" y="1600200"/>
          <a:ext cx="2667000" cy="1981200"/>
        </p:xfrm>
        <a:graphic>
          <a:graphicData uri="http://schemas.openxmlformats.org/presentationml/2006/ole">
            <p:oleObj spid="_x0000_s1027" name="Photo Editor Photo" r:id="rId4" imgW="9523810" imgH="6657143" progId="">
              <p:embed/>
            </p:oleObj>
          </a:graphicData>
        </a:graphic>
      </p:graphicFrame>
      <p:graphicFrame>
        <p:nvGraphicFramePr>
          <p:cNvPr id="24584" name="Object 6"/>
          <p:cNvGraphicFramePr>
            <a:graphicFrameLocks noChangeAspect="1"/>
          </p:cNvGraphicFramePr>
          <p:nvPr/>
        </p:nvGraphicFramePr>
        <p:xfrm>
          <a:off x="5715000" y="3962400"/>
          <a:ext cx="2601913" cy="1981200"/>
        </p:xfrm>
        <a:graphic>
          <a:graphicData uri="http://schemas.openxmlformats.org/presentationml/2006/ole">
            <p:oleObj spid="_x0000_s1028" name="Photo Editor Photo" r:id="rId5" imgW="9523810" imgH="6657143" progId="">
              <p:embed/>
            </p:oleObj>
          </a:graphicData>
        </a:graphic>
      </p:graphicFrame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6477000" y="1600200"/>
          <a:ext cx="1839913" cy="1955800"/>
        </p:xfrm>
        <a:graphic>
          <a:graphicData uri="http://schemas.openxmlformats.org/presentationml/2006/ole">
            <p:oleObj spid="_x0000_s1029" name="Photo Editor Photo" r:id="rId6" imgW="9523810" imgH="6657143" progId="">
              <p:embed/>
            </p:oleObj>
          </a:graphicData>
        </a:graphic>
      </p:graphicFrame>
      <p:sp>
        <p:nvSpPr>
          <p:cNvPr id="24586" name="Rectangle 8"/>
          <p:cNvSpPr>
            <a:spLocks noChangeArrowheads="1"/>
          </p:cNvSpPr>
          <p:nvPr/>
        </p:nvSpPr>
        <p:spPr bwMode="auto">
          <a:xfrm>
            <a:off x="1371600" y="3581400"/>
            <a:ext cx="13477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Beam intensity</a:t>
            </a:r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3886200" y="3581400"/>
            <a:ext cx="19288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Vertical beam position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400800" y="3581400"/>
            <a:ext cx="21351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Normalised phase space</a:t>
            </a:r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6248400" y="5943600"/>
            <a:ext cx="15224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Fourier spectrum</a:t>
            </a:r>
          </a:p>
        </p:txBody>
      </p:sp>
      <p:graphicFrame>
        <p:nvGraphicFramePr>
          <p:cNvPr id="24590" name="Object 12"/>
          <p:cNvGraphicFramePr>
            <a:graphicFrameLocks noChangeAspect="1"/>
          </p:cNvGraphicFramePr>
          <p:nvPr/>
        </p:nvGraphicFramePr>
        <p:xfrm>
          <a:off x="1143000" y="4267200"/>
          <a:ext cx="1765300" cy="609600"/>
        </p:xfrm>
        <a:graphic>
          <a:graphicData uri="http://schemas.openxmlformats.org/presentationml/2006/ole">
            <p:oleObj spid="_x0000_s1030" name="Equation" r:id="rId7" imgW="1358900" imgH="469900" progId="Equation.3">
              <p:embed/>
            </p:oleObj>
          </a:graphicData>
        </a:graphic>
      </p:graphicFrame>
      <p:sp>
        <p:nvSpPr>
          <p:cNvPr id="24591" name="Rectangle 13"/>
          <p:cNvSpPr>
            <a:spLocks noChangeArrowheads="1"/>
          </p:cNvSpPr>
          <p:nvPr/>
        </p:nvSpPr>
        <p:spPr bwMode="auto">
          <a:xfrm>
            <a:off x="762000" y="3962400"/>
            <a:ext cx="31972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</a:rPr>
              <a:t>resonance strength and phase:</a:t>
            </a:r>
          </a:p>
        </p:txBody>
      </p:sp>
      <p:graphicFrame>
        <p:nvGraphicFramePr>
          <p:cNvPr id="24592" name="Object 14"/>
          <p:cNvGraphicFramePr>
            <a:graphicFrameLocks noChangeAspect="1"/>
          </p:cNvGraphicFramePr>
          <p:nvPr/>
        </p:nvGraphicFramePr>
        <p:xfrm>
          <a:off x="1176338" y="4894263"/>
          <a:ext cx="2819400" cy="479425"/>
        </p:xfrm>
        <a:graphic>
          <a:graphicData uri="http://schemas.openxmlformats.org/presentationml/2006/ole">
            <p:oleObj spid="_x0000_s1031" name="Equation" r:id="rId8" imgW="2451100" imgH="393700" progId="Equation.3">
              <p:embed/>
            </p:oleObj>
          </a:graphicData>
        </a:graphic>
      </p:graphicFrame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15200" y="4572000"/>
            <a:ext cx="3810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3600" y="4343400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(0, 3) Resonance Line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Drivingterm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Measurement &amp; Correction 1/2,</a:t>
            </a:r>
            <a:r>
              <a:rPr lang="en-US" sz="2400" b="1" dirty="0" smtClean="0">
                <a:solidFill>
                  <a:srgbClr val="014F89"/>
                </a:solidFill>
              </a:rPr>
              <a:t> </a:t>
            </a:r>
          </a:p>
          <a:p>
            <a:pPr algn="ctr"/>
            <a:r>
              <a:rPr lang="en-US" sz="1800" b="1" dirty="0" smtClean="0">
                <a:solidFill>
                  <a:srgbClr val="014F89"/>
                </a:solidFill>
              </a:rPr>
              <a:t>CERN Thesis: 1988, </a:t>
            </a:r>
            <a:r>
              <a:rPr lang="en-US" sz="1800" b="1" dirty="0" smtClean="0">
                <a:solidFill>
                  <a:srgbClr val="014F89"/>
                </a:solidFill>
              </a:rPr>
              <a:t>“LEAR Ring</a:t>
            </a:r>
            <a:r>
              <a:rPr lang="en-US" sz="1800" b="1" dirty="0" smtClean="0">
                <a:solidFill>
                  <a:srgbClr val="014F89"/>
                </a:solidFill>
              </a:rPr>
              <a:t>”, </a:t>
            </a:r>
            <a:r>
              <a:rPr lang="en-US" sz="1800" b="1" dirty="0" smtClean="0">
                <a:solidFill>
                  <a:srgbClr val="014F89"/>
                </a:solidFill>
              </a:rPr>
              <a:t>J. </a:t>
            </a:r>
            <a:r>
              <a:rPr lang="en-US" sz="1800" b="1" dirty="0" err="1" smtClean="0">
                <a:solidFill>
                  <a:srgbClr val="014F89"/>
                </a:solidFill>
              </a:rPr>
              <a:t>Bengtsson</a:t>
            </a:r>
            <a:r>
              <a:rPr lang="en-US" sz="1800" b="1" dirty="0" smtClean="0">
                <a:solidFill>
                  <a:srgbClr val="014F89"/>
                </a:solidFill>
              </a:rPr>
              <a:t>,           2004, </a:t>
            </a:r>
            <a:r>
              <a:rPr lang="en-US" sz="1800" b="1" dirty="0" smtClean="0">
                <a:solidFill>
                  <a:srgbClr val="014F89"/>
                </a:solidFill>
              </a:rPr>
              <a:t>“PS </a:t>
            </a:r>
            <a:r>
              <a:rPr lang="en-US" sz="1800" b="1" dirty="0" smtClean="0">
                <a:solidFill>
                  <a:srgbClr val="014F89"/>
                </a:solidFill>
              </a:rPr>
              <a:t>Booster”, </a:t>
            </a:r>
            <a:r>
              <a:rPr lang="en-US" sz="1800" b="1" dirty="0" smtClean="0">
                <a:solidFill>
                  <a:srgbClr val="014F89"/>
                </a:solidFill>
              </a:rPr>
              <a:t>P. </a:t>
            </a:r>
            <a:r>
              <a:rPr lang="en-US" sz="1800" b="1" dirty="0" err="1" smtClean="0">
                <a:solidFill>
                  <a:srgbClr val="014F89"/>
                </a:solidFill>
              </a:rPr>
              <a:t>Urschütz</a:t>
            </a:r>
            <a:endParaRPr lang="en-US" sz="1800" b="1" dirty="0" smtClean="0">
              <a:solidFill>
                <a:srgbClr val="014F89"/>
              </a:solidFill>
            </a:endParaRPr>
          </a:p>
        </p:txBody>
      </p:sp>
      <p:pic>
        <p:nvPicPr>
          <p:cNvPr id="25" name="Picture 4" descr="lhcdipole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38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D4A25D2-3620-43EA-999D-AE298DEC5A2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2286000" cy="533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1800" b="1" dirty="0" smtClean="0"/>
              <a:t>3Q</a:t>
            </a:r>
            <a:r>
              <a:rPr lang="en-US" sz="1800" b="1" baseline="-25000" dirty="0" smtClean="0"/>
              <a:t>y</a:t>
            </a:r>
            <a:r>
              <a:rPr lang="en-US" sz="1800" b="1" dirty="0" smtClean="0"/>
              <a:t>=16 – compensated</a:t>
            </a:r>
          </a:p>
        </p:txBody>
      </p:sp>
      <p:graphicFrame>
        <p:nvGraphicFramePr>
          <p:cNvPr id="25605" name="Object 3"/>
          <p:cNvGraphicFramePr>
            <a:graphicFrameLocks noChangeAspect="1"/>
          </p:cNvGraphicFramePr>
          <p:nvPr/>
        </p:nvGraphicFramePr>
        <p:xfrm>
          <a:off x="3505200" y="1676400"/>
          <a:ext cx="2362200" cy="1978025"/>
        </p:xfrm>
        <a:graphic>
          <a:graphicData uri="http://schemas.openxmlformats.org/presentationml/2006/ole">
            <p:oleObj spid="_x0000_s2050" name="Photo Editor Photo" r:id="rId3" imgW="9523810" imgH="6657143" progId="">
              <p:embed/>
            </p:oleObj>
          </a:graphicData>
        </a:graphic>
      </p:graphicFrame>
      <p:graphicFrame>
        <p:nvGraphicFramePr>
          <p:cNvPr id="25606" name="Object 4"/>
          <p:cNvGraphicFramePr>
            <a:graphicFrameLocks noChangeAspect="1"/>
          </p:cNvGraphicFramePr>
          <p:nvPr/>
        </p:nvGraphicFramePr>
        <p:xfrm>
          <a:off x="685800" y="1676400"/>
          <a:ext cx="2525713" cy="1981200"/>
        </p:xfrm>
        <a:graphic>
          <a:graphicData uri="http://schemas.openxmlformats.org/presentationml/2006/ole">
            <p:oleObj spid="_x0000_s2051" name="Photo Editor Photo" r:id="rId4" imgW="9523810" imgH="6657143" progId="">
              <p:embed/>
            </p:oleObj>
          </a:graphicData>
        </a:graphic>
      </p:graphicFrame>
      <p:graphicFrame>
        <p:nvGraphicFramePr>
          <p:cNvPr id="25607" name="Object 5"/>
          <p:cNvGraphicFramePr>
            <a:graphicFrameLocks noChangeAspect="1"/>
          </p:cNvGraphicFramePr>
          <p:nvPr/>
        </p:nvGraphicFramePr>
        <p:xfrm>
          <a:off x="5715000" y="4114799"/>
          <a:ext cx="2514600" cy="1907919"/>
        </p:xfrm>
        <a:graphic>
          <a:graphicData uri="http://schemas.openxmlformats.org/presentationml/2006/ole">
            <p:oleObj spid="_x0000_s2052" name="Photo Editor Photo" r:id="rId5" imgW="9523810" imgH="6657143" progId="">
              <p:embed/>
            </p:oleObj>
          </a:graphicData>
        </a:graphic>
      </p:graphicFrame>
      <p:graphicFrame>
        <p:nvGraphicFramePr>
          <p:cNvPr id="25608" name="Object 6"/>
          <p:cNvGraphicFramePr>
            <a:graphicFrameLocks noChangeAspect="1"/>
          </p:cNvGraphicFramePr>
          <p:nvPr/>
        </p:nvGraphicFramePr>
        <p:xfrm>
          <a:off x="6248400" y="1676400"/>
          <a:ext cx="1825625" cy="1981200"/>
        </p:xfrm>
        <a:graphic>
          <a:graphicData uri="http://schemas.openxmlformats.org/presentationml/2006/ole">
            <p:oleObj spid="_x0000_s2053" name="Photo Editor Photo" r:id="rId6" imgW="9523810" imgH="6657143" progId="">
              <p:embed/>
            </p:oleObj>
          </a:graphicData>
        </a:graphic>
      </p:graphicFrame>
      <p:sp>
        <p:nvSpPr>
          <p:cNvPr id="25609" name="Rectangle 7"/>
          <p:cNvSpPr>
            <a:spLocks noChangeArrowheads="1"/>
          </p:cNvSpPr>
          <p:nvPr/>
        </p:nvSpPr>
        <p:spPr bwMode="auto">
          <a:xfrm>
            <a:off x="1371600" y="3657600"/>
            <a:ext cx="13477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Beam intensity</a:t>
            </a:r>
          </a:p>
        </p:txBody>
      </p:sp>
      <p:sp>
        <p:nvSpPr>
          <p:cNvPr id="25610" name="Rectangle 8"/>
          <p:cNvSpPr>
            <a:spLocks noChangeArrowheads="1"/>
          </p:cNvSpPr>
          <p:nvPr/>
        </p:nvSpPr>
        <p:spPr bwMode="auto">
          <a:xfrm>
            <a:off x="3733800" y="3657600"/>
            <a:ext cx="19288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Vertical beam position</a:t>
            </a:r>
          </a:p>
        </p:txBody>
      </p:sp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6096000" y="3657600"/>
            <a:ext cx="21351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Normalised phase space</a:t>
            </a:r>
          </a:p>
        </p:txBody>
      </p:sp>
      <p:sp>
        <p:nvSpPr>
          <p:cNvPr id="25612" name="Rectangle 10"/>
          <p:cNvSpPr>
            <a:spLocks noChangeArrowheads="1"/>
          </p:cNvSpPr>
          <p:nvPr/>
        </p:nvSpPr>
        <p:spPr bwMode="auto">
          <a:xfrm>
            <a:off x="6172200" y="5943600"/>
            <a:ext cx="15224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>
                <a:solidFill>
                  <a:schemeClr val="tx1"/>
                </a:solidFill>
              </a:rPr>
              <a:t>Fourier spectrum</a:t>
            </a:r>
          </a:p>
        </p:txBody>
      </p:sp>
      <p:sp>
        <p:nvSpPr>
          <p:cNvPr id="25613" name="Rectangle 11"/>
          <p:cNvSpPr>
            <a:spLocks noChangeArrowheads="1"/>
          </p:cNvSpPr>
          <p:nvPr/>
        </p:nvSpPr>
        <p:spPr bwMode="auto">
          <a:xfrm>
            <a:off x="381000" y="5334000"/>
            <a:ext cx="4800600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tx1"/>
                </a:solidFill>
              </a:rPr>
              <a:t>Calculated compensation currents </a:t>
            </a:r>
            <a:r>
              <a:rPr lang="en-US" sz="1200" b="0" dirty="0">
                <a:solidFill>
                  <a:schemeClr val="tx1"/>
                </a:solidFill>
              </a:rPr>
              <a:t>(for two independent skew </a:t>
            </a:r>
            <a:r>
              <a:rPr lang="en-US" sz="1200" b="0" dirty="0" err="1">
                <a:solidFill>
                  <a:schemeClr val="tx1"/>
                </a:solidFill>
              </a:rPr>
              <a:t>sextupoles</a:t>
            </a:r>
            <a:r>
              <a:rPr lang="en-US" sz="1200" b="0" dirty="0">
                <a:solidFill>
                  <a:schemeClr val="tx1"/>
                </a:solidFill>
              </a:rPr>
              <a:t>):</a:t>
            </a:r>
            <a:r>
              <a:rPr lang="en-US" b="0" dirty="0">
                <a:solidFill>
                  <a:schemeClr val="tx1"/>
                </a:solidFill>
              </a:rPr>
              <a:t>  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tx1"/>
                </a:solidFill>
              </a:rPr>
              <a:t>        I</a:t>
            </a:r>
            <a:r>
              <a:rPr lang="en-US" b="0" baseline="-25000" dirty="0">
                <a:solidFill>
                  <a:schemeClr val="tx1"/>
                </a:solidFill>
              </a:rPr>
              <a:t>XSK2L4 </a:t>
            </a:r>
            <a:r>
              <a:rPr lang="en-US" b="0" dirty="0">
                <a:solidFill>
                  <a:schemeClr val="tx1"/>
                </a:solidFill>
              </a:rPr>
              <a:t>= -29.3 A, I</a:t>
            </a:r>
            <a:r>
              <a:rPr lang="en-US" b="0" baseline="-25000" dirty="0">
                <a:solidFill>
                  <a:schemeClr val="tx1"/>
                </a:solidFill>
              </a:rPr>
              <a:t>XSK9L1 </a:t>
            </a:r>
            <a:r>
              <a:rPr lang="en-US" b="0" dirty="0">
                <a:solidFill>
                  <a:schemeClr val="tx1"/>
                </a:solidFill>
              </a:rPr>
              <a:t>= +</a:t>
            </a:r>
            <a:r>
              <a:rPr lang="en-US" b="0" dirty="0" smtClean="0">
                <a:solidFill>
                  <a:schemeClr val="tx1"/>
                </a:solidFill>
              </a:rPr>
              <a:t>15.3A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5614" name="Rectangle 12"/>
          <p:cNvSpPr>
            <a:spLocks noChangeArrowheads="1"/>
          </p:cNvSpPr>
          <p:nvPr/>
        </p:nvSpPr>
        <p:spPr bwMode="auto">
          <a:xfrm>
            <a:off x="1219200" y="4495800"/>
            <a:ext cx="3810000" cy="8617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tx1"/>
                </a:solidFill>
              </a:rPr>
              <a:t>|h</a:t>
            </a:r>
            <a:r>
              <a:rPr lang="en-US" b="0" baseline="-25000" dirty="0">
                <a:solidFill>
                  <a:schemeClr val="tx1"/>
                </a:solidFill>
              </a:rPr>
              <a:t>0030</a:t>
            </a:r>
            <a:r>
              <a:rPr lang="en-US" b="0" dirty="0">
                <a:solidFill>
                  <a:schemeClr val="tx1"/>
                </a:solidFill>
              </a:rPr>
              <a:t>| = 9.0</a:t>
            </a:r>
            <a:r>
              <a:rPr lang="en-GB" b="0" dirty="0">
                <a:solidFill>
                  <a:schemeClr val="tx1"/>
                </a:solidFill>
                <a:cs typeface="Times New Roman" pitchFamily="18" charset="0"/>
              </a:rPr>
              <a:t>±0.6</a:t>
            </a:r>
            <a:r>
              <a:rPr lang="en-US" b="0" dirty="0">
                <a:solidFill>
                  <a:schemeClr val="tx1"/>
                </a:solidFill>
              </a:rPr>
              <a:t>*10</a:t>
            </a:r>
            <a:r>
              <a:rPr lang="en-US" b="0" baseline="30000" dirty="0">
                <a:solidFill>
                  <a:schemeClr val="tx1"/>
                </a:solidFill>
              </a:rPr>
              <a:t>-3</a:t>
            </a:r>
            <a:r>
              <a:rPr lang="en-US" b="0" dirty="0">
                <a:solidFill>
                  <a:schemeClr val="tx1"/>
                </a:solidFill>
              </a:rPr>
              <a:t> mm</a:t>
            </a:r>
            <a:r>
              <a:rPr lang="en-US" b="0" baseline="30000" dirty="0">
                <a:solidFill>
                  <a:schemeClr val="tx1"/>
                </a:solidFill>
              </a:rPr>
              <a:t>-1/2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b="0" dirty="0">
                <a:solidFill>
                  <a:schemeClr val="tx1"/>
                </a:solidFill>
                <a:cs typeface="Times New Roman" pitchFamily="18" charset="0"/>
              </a:rPr>
              <a:t>ψ</a:t>
            </a:r>
            <a:r>
              <a:rPr lang="en-US" b="0" baseline="-25000" dirty="0">
                <a:solidFill>
                  <a:schemeClr val="tx1"/>
                </a:solidFill>
              </a:rPr>
              <a:t>0030</a:t>
            </a:r>
            <a:r>
              <a:rPr lang="en-US" b="0" dirty="0">
                <a:solidFill>
                  <a:schemeClr val="tx1"/>
                </a:solidFill>
              </a:rPr>
              <a:t> = -21</a:t>
            </a:r>
            <a:r>
              <a:rPr lang="en-GB" b="0" dirty="0">
                <a:solidFill>
                  <a:schemeClr val="tx1"/>
                </a:solidFill>
                <a:cs typeface="Times New Roman" pitchFamily="18" charset="0"/>
              </a:rPr>
              <a:t>º±14º</a:t>
            </a:r>
            <a:endParaRPr lang="en-US" b="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615" name="Rectangle 13"/>
          <p:cNvSpPr>
            <a:spLocks noChangeArrowheads="1"/>
          </p:cNvSpPr>
          <p:nvPr/>
        </p:nvSpPr>
        <p:spPr bwMode="auto">
          <a:xfrm>
            <a:off x="609600" y="4038600"/>
            <a:ext cx="31242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 typeface="Wingdings" pitchFamily="2" charset="2"/>
              <a:buNone/>
            </a:pPr>
            <a:r>
              <a:rPr lang="en-US" b="0">
                <a:solidFill>
                  <a:schemeClr val="tx1"/>
                </a:solidFill>
              </a:rPr>
              <a:t>Results from the measurements: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457200" y="64738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4038600" y="66103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LHC-DA - F.  Schmidt</a:t>
            </a:r>
            <a:endParaRPr lang="en-US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Drivingterm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Measurement &amp; Correction 2/2,</a:t>
            </a:r>
            <a:r>
              <a:rPr lang="en-US" sz="2400" b="1" dirty="0" smtClean="0">
                <a:solidFill>
                  <a:srgbClr val="014F89"/>
                </a:solidFill>
              </a:rPr>
              <a:t> </a:t>
            </a:r>
          </a:p>
          <a:p>
            <a:pPr algn="ctr"/>
            <a:r>
              <a:rPr lang="en-US" sz="1800" b="1" dirty="0" smtClean="0">
                <a:solidFill>
                  <a:srgbClr val="014F89"/>
                </a:solidFill>
              </a:rPr>
              <a:t>CERN Thesis: 1988, </a:t>
            </a:r>
            <a:r>
              <a:rPr lang="en-US" sz="1800" b="1" dirty="0" smtClean="0">
                <a:solidFill>
                  <a:srgbClr val="014F89"/>
                </a:solidFill>
              </a:rPr>
              <a:t>“LEAR Ring</a:t>
            </a:r>
            <a:r>
              <a:rPr lang="en-US" sz="1800" b="1" dirty="0" smtClean="0">
                <a:solidFill>
                  <a:srgbClr val="014F89"/>
                </a:solidFill>
              </a:rPr>
              <a:t>”, </a:t>
            </a:r>
            <a:r>
              <a:rPr lang="en-US" sz="1800" b="1" dirty="0" smtClean="0">
                <a:solidFill>
                  <a:srgbClr val="014F89"/>
                </a:solidFill>
              </a:rPr>
              <a:t>J. </a:t>
            </a:r>
            <a:r>
              <a:rPr lang="en-US" sz="1800" b="1" dirty="0" err="1" smtClean="0">
                <a:solidFill>
                  <a:srgbClr val="014F89"/>
                </a:solidFill>
              </a:rPr>
              <a:t>Bengtsson</a:t>
            </a:r>
            <a:r>
              <a:rPr lang="en-US" sz="1800" b="1" dirty="0" smtClean="0">
                <a:solidFill>
                  <a:srgbClr val="014F89"/>
                </a:solidFill>
              </a:rPr>
              <a:t>,            2004, “</a:t>
            </a:r>
            <a:r>
              <a:rPr lang="en-US" sz="1800" b="1" dirty="0" smtClean="0">
                <a:solidFill>
                  <a:srgbClr val="014F89"/>
                </a:solidFill>
              </a:rPr>
              <a:t>PS </a:t>
            </a:r>
            <a:r>
              <a:rPr lang="en-US" sz="1800" b="1" dirty="0" smtClean="0">
                <a:solidFill>
                  <a:srgbClr val="014F89"/>
                </a:solidFill>
              </a:rPr>
              <a:t>Booster”, </a:t>
            </a:r>
            <a:r>
              <a:rPr lang="en-US" sz="1800" b="1" dirty="0" smtClean="0">
                <a:solidFill>
                  <a:srgbClr val="014F89"/>
                </a:solidFill>
              </a:rPr>
              <a:t>P. </a:t>
            </a:r>
            <a:r>
              <a:rPr lang="en-US" sz="1800" b="1" dirty="0" err="1" smtClean="0">
                <a:solidFill>
                  <a:srgbClr val="014F89"/>
                </a:solidFill>
              </a:rPr>
              <a:t>Urschütz</a:t>
            </a:r>
            <a:endParaRPr lang="en-US" sz="1800" b="1" dirty="0" smtClean="0">
              <a:solidFill>
                <a:srgbClr val="014F89"/>
              </a:solidFill>
            </a:endParaRPr>
          </a:p>
        </p:txBody>
      </p:sp>
      <p:pic>
        <p:nvPicPr>
          <p:cNvPr id="20" name="Picture 4" descr="lhcdipol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0"/>
            <a:ext cx="601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Frequency Map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Analysis</a:t>
            </a:r>
          </a:p>
          <a:p>
            <a:pPr algn="ctr"/>
            <a:r>
              <a:rPr lang="fr-FR" sz="1600" b="1" dirty="0" smtClean="0">
                <a:solidFill>
                  <a:srgbClr val="014F89"/>
                </a:solidFill>
              </a:rPr>
              <a:t>J</a:t>
            </a:r>
            <a:r>
              <a:rPr lang="fr-FR" sz="1600" b="1" dirty="0" smtClean="0">
                <a:solidFill>
                  <a:srgbClr val="014F89"/>
                </a:solidFill>
              </a:rPr>
              <a:t>. </a:t>
            </a:r>
            <a:r>
              <a:rPr lang="fr-FR" sz="1600" b="1" dirty="0" err="1" smtClean="0">
                <a:solidFill>
                  <a:srgbClr val="014F89"/>
                </a:solidFill>
              </a:rPr>
              <a:t>Laskar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Physica</a:t>
            </a:r>
            <a:r>
              <a:rPr lang="fr-FR" sz="1600" b="1" dirty="0" smtClean="0"/>
              <a:t> D 67, 257 (1993</a:t>
            </a:r>
            <a:r>
              <a:rPr lang="fr-FR" sz="1600" b="1" dirty="0" smtClean="0"/>
              <a:t>),                                        </a:t>
            </a:r>
            <a:r>
              <a:rPr lang="fr-FR" sz="1600" b="1" dirty="0" smtClean="0">
                <a:solidFill>
                  <a:srgbClr val="014F89"/>
                </a:solidFill>
              </a:rPr>
              <a:t>J</a:t>
            </a:r>
            <a:r>
              <a:rPr lang="fr-FR" sz="1600" b="1" dirty="0" smtClean="0">
                <a:solidFill>
                  <a:srgbClr val="014F89"/>
                </a:solidFill>
              </a:rPr>
              <a:t>. </a:t>
            </a:r>
            <a:r>
              <a:rPr lang="fr-FR" sz="1600" b="1" dirty="0" err="1" smtClean="0">
                <a:solidFill>
                  <a:srgbClr val="014F89"/>
                </a:solidFill>
              </a:rPr>
              <a:t>Laskar</a:t>
            </a:r>
            <a:r>
              <a:rPr lang="fr-FR" sz="1600" b="1" dirty="0" smtClean="0">
                <a:solidFill>
                  <a:srgbClr val="014F89"/>
                </a:solidFill>
              </a:rPr>
              <a:t> and D. </a:t>
            </a:r>
            <a:r>
              <a:rPr lang="fr-FR" sz="1600" b="1" dirty="0" smtClean="0">
                <a:solidFill>
                  <a:srgbClr val="014F89"/>
                </a:solidFill>
              </a:rPr>
              <a:t>Robin</a:t>
            </a:r>
            <a:r>
              <a:rPr lang="fr-FR" sz="1600" b="1" dirty="0" smtClean="0"/>
              <a:t>, Part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Acc</a:t>
            </a:r>
            <a:r>
              <a:rPr lang="fr-FR" sz="1600" b="1" dirty="0" smtClean="0"/>
              <a:t>. 54, 183 (1996</a:t>
            </a:r>
            <a:r>
              <a:rPr lang="fr-FR" sz="1600" b="1" dirty="0" smtClean="0"/>
              <a:t>)</a:t>
            </a:r>
            <a:endParaRPr lang="fr-FR" sz="1600" b="1" dirty="0" smtClean="0">
              <a:solidFill>
                <a:schemeClr val="accent4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9" name="Picture 18" descr="tunes_diagram_37_24_3_sextupoles_f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1143000"/>
            <a:ext cx="6632461" cy="5065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524000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70C0"/>
                </a:solidFill>
              </a:rPr>
              <a:t>Foteini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r>
              <a:rPr lang="en-US" sz="1200" b="1" dirty="0" err="1" smtClean="0">
                <a:solidFill>
                  <a:srgbClr val="0070C0"/>
                </a:solidFill>
              </a:rPr>
              <a:t>Asvesta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</a:rPr>
              <a:t>CERN </a:t>
            </a:r>
          </a:p>
          <a:p>
            <a:r>
              <a:rPr lang="en-US" sz="1200" b="1" dirty="0" smtClean="0"/>
              <a:t>2017</a:t>
            </a:r>
            <a:r>
              <a:rPr lang="en-US" sz="1200" b="1" dirty="0" smtClean="0"/>
              <a:t>, </a:t>
            </a:r>
            <a:r>
              <a:rPr lang="en-US" sz="1200" b="1" dirty="0" smtClean="0"/>
              <a:t>PS </a:t>
            </a:r>
            <a:r>
              <a:rPr lang="en-US" sz="1200" b="1" dirty="0" smtClean="0"/>
              <a:t>with strong </a:t>
            </a:r>
            <a:r>
              <a:rPr lang="en-US" sz="1200" b="1" dirty="0" err="1" smtClean="0"/>
              <a:t>sextupoles</a:t>
            </a:r>
            <a:r>
              <a:rPr lang="en-US" sz="1200" b="1" dirty="0" smtClean="0"/>
              <a:t> for Chromaticity </a:t>
            </a:r>
            <a:r>
              <a:rPr lang="en-US" sz="1200" b="1" dirty="0" smtClean="0"/>
              <a:t>Correction,</a:t>
            </a:r>
            <a:endParaRPr lang="en-US" sz="1200" b="1" dirty="0" smtClean="0"/>
          </a:p>
          <a:p>
            <a:r>
              <a:rPr lang="en-US" sz="1200" b="1" dirty="0" smtClean="0"/>
              <a:t>Strong Space Charge</a:t>
            </a:r>
            <a:endParaRPr lang="fr-FR" sz="12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00600" y="3810000"/>
            <a:ext cx="3810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33600" y="34098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(1,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-2) Resonance Line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Chaos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Analysis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solidFill>
                  <a:srgbClr val="0070C0"/>
                </a:solidFill>
              </a:rPr>
              <a:t>Michail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Zampetakis</a:t>
            </a:r>
            <a:r>
              <a:rPr lang="en-US" sz="1600" b="1" dirty="0" smtClean="0">
                <a:solidFill>
                  <a:srgbClr val="0070C0"/>
                </a:solidFill>
              </a:rPr>
              <a:t> &amp; Frank </a:t>
            </a:r>
            <a:r>
              <a:rPr lang="en-US" sz="1600" b="1" dirty="0" smtClean="0">
                <a:solidFill>
                  <a:srgbClr val="0070C0"/>
                </a:solidFill>
              </a:rPr>
              <a:t>Schmidt</a:t>
            </a:r>
            <a:endParaRPr lang="en-US" sz="1600" b="1" dirty="0" smtClean="0">
              <a:solidFill>
                <a:srgbClr val="0070C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2372142"/>
            <a:ext cx="167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Chaos</a:t>
            </a:r>
            <a:r>
              <a:rPr lang="en-US" sz="1200" b="1" dirty="0" smtClean="0">
                <a:solidFill>
                  <a:srgbClr val="FF0000"/>
                </a:solidFill>
              </a:rPr>
              <a:t> Map Analysis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 smtClean="0">
              <a:solidFill>
                <a:srgbClr val="0070C0"/>
              </a:solidFill>
            </a:endParaRPr>
          </a:p>
          <a:p>
            <a:r>
              <a:rPr lang="en-US" sz="1200" b="1" dirty="0" smtClean="0"/>
              <a:t>2017, PS Study with weak space charge and a strong </a:t>
            </a:r>
            <a:r>
              <a:rPr lang="en-US" sz="1200" b="1" dirty="0" err="1" smtClean="0"/>
              <a:t>sextupole</a:t>
            </a:r>
            <a:r>
              <a:rPr lang="en-US" sz="1200" b="1" dirty="0" smtClean="0"/>
              <a:t>. Under development</a:t>
            </a:r>
          </a:p>
          <a:p>
            <a:r>
              <a:rPr lang="en-US" sz="1200" b="1" dirty="0" smtClean="0"/>
              <a:t>a</a:t>
            </a:r>
            <a:r>
              <a:rPr lang="en-US" sz="1200" b="1" dirty="0" smtClean="0"/>
              <a:t>nd with refinement to the Frequency Map Analysis</a:t>
            </a:r>
            <a:endParaRPr lang="en-US" sz="1200" b="1" dirty="0" smtClean="0"/>
          </a:p>
          <a:p>
            <a:endParaRPr lang="en-US" sz="1200" b="1" dirty="0" smtClean="0">
              <a:solidFill>
                <a:srgbClr val="0070C0"/>
              </a:solidFill>
            </a:endParaRPr>
          </a:p>
        </p:txBody>
      </p:sp>
      <p:pic>
        <p:nvPicPr>
          <p:cNvPr id="15" name="Picture 14" descr="Chaos_Q104_pt_975_point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990600"/>
            <a:ext cx="6221627" cy="5178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463198">
            <a:off x="4924362" y="397288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(1,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2) Resonance Line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514600" y="3124200"/>
            <a:ext cx="4724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33400" y="1447800"/>
            <a:ext cx="82296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In view of the proposed 2 competing projects the SSC and LHC, experiments have been conducted both at SPS and </a:t>
            </a:r>
            <a:r>
              <a:rPr lang="en-US" sz="1600" b="1" dirty="0" err="1" smtClean="0"/>
              <a:t>Fermilab</a:t>
            </a:r>
            <a:endParaRPr lang="en-US" sz="1600" b="1" dirty="0" smtClean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SPS (1988 - 1996)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E778 (1989) at </a:t>
            </a:r>
            <a:r>
              <a:rPr lang="en-US" sz="1600" b="1" dirty="0" err="1" smtClean="0">
                <a:solidFill>
                  <a:srgbClr val="008000"/>
                </a:solidFill>
              </a:rPr>
              <a:t>Tevatron</a:t>
            </a:r>
            <a:endParaRPr lang="en-US" sz="1600" b="1" dirty="0" smtClean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b="1" dirty="0" smtClean="0"/>
              <a:t>With the following agenda: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 DA measurements to compare with simulation code: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</a:rPr>
              <a:t> SPS: the machine is too linear, therefore 8 strong </a:t>
            </a:r>
            <a:r>
              <a:rPr lang="en-US" sz="1600" b="1" dirty="0" err="1" smtClean="0">
                <a:solidFill>
                  <a:schemeClr val="accent5">
                    <a:lumMod val="25000"/>
                  </a:schemeClr>
                </a:solidFill>
              </a:rPr>
              <a:t>sextupoles</a:t>
            </a: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</a:rPr>
              <a:t> have been powered with self-compensation of the low order resonances.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25000"/>
                  </a:schemeClr>
                </a:solidFill>
              </a:rPr>
              <a:t>Tevatron</a:t>
            </a: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</a:rPr>
              <a:t>: Non-linear but there has never been a complete model of </a:t>
            </a:r>
            <a:r>
              <a:rPr lang="en-US" sz="1600" b="1" dirty="0" err="1" smtClean="0">
                <a:solidFill>
                  <a:schemeClr val="accent5">
                    <a:lumMod val="25000"/>
                  </a:schemeClr>
                </a:solidFill>
              </a:rPr>
              <a:t>Tevatron</a:t>
            </a: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</a:rPr>
              <a:t> including non-</a:t>
            </a:r>
            <a:r>
              <a:rPr lang="en-US" sz="1600" b="1" dirty="0" err="1" smtClean="0">
                <a:solidFill>
                  <a:schemeClr val="accent5">
                    <a:lumMod val="25000"/>
                  </a:schemeClr>
                </a:solidFill>
              </a:rPr>
              <a:t>linearities</a:t>
            </a:r>
            <a:endParaRPr lang="en-US" sz="16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 Effect of Resonances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 Influence of Tune Modulation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 Diffusion speed at large amplitudes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8000"/>
                </a:solidFill>
              </a:rPr>
              <a:t>2004 Hera DA experiment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3048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Experiments 1988 - 1994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0"/>
            <a:ext cx="6019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SPS DA Experiment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1988       </a:t>
            </a:r>
            <a:r>
              <a:rPr lang="en-US" b="1" dirty="0" smtClean="0">
                <a:solidFill>
                  <a:srgbClr val="0070C0"/>
                </a:solidFill>
              </a:rPr>
              <a:t>J</a:t>
            </a:r>
            <a:r>
              <a:rPr lang="en-US" b="1" dirty="0" smtClean="0">
                <a:solidFill>
                  <a:srgbClr val="0070C0"/>
                </a:solidFill>
              </a:rPr>
              <a:t>. </a:t>
            </a:r>
            <a:r>
              <a:rPr lang="en-US" b="1" dirty="0" err="1" smtClean="0">
                <a:solidFill>
                  <a:srgbClr val="0070C0"/>
                </a:solidFill>
              </a:rPr>
              <a:t>Gareyte</a:t>
            </a:r>
            <a:r>
              <a:rPr lang="en-US" b="1" dirty="0" smtClean="0">
                <a:solidFill>
                  <a:srgbClr val="0070C0"/>
                </a:solidFill>
              </a:rPr>
              <a:t>, A</a:t>
            </a:r>
            <a:r>
              <a:rPr lang="en-US" b="1" dirty="0" smtClean="0">
                <a:solidFill>
                  <a:srgbClr val="0070C0"/>
                </a:solidFill>
              </a:rPr>
              <a:t>. </a:t>
            </a:r>
            <a:r>
              <a:rPr lang="en-US" b="1" dirty="0" err="1" smtClean="0">
                <a:solidFill>
                  <a:srgbClr val="0070C0"/>
                </a:solidFill>
              </a:rPr>
              <a:t>Hilaire</a:t>
            </a:r>
            <a:r>
              <a:rPr lang="en-US" b="1" dirty="0" smtClean="0">
                <a:solidFill>
                  <a:srgbClr val="0070C0"/>
                </a:solidFill>
              </a:rPr>
              <a:t>, F</a:t>
            </a:r>
            <a:r>
              <a:rPr lang="en-US" b="1" dirty="0" smtClean="0">
                <a:solidFill>
                  <a:srgbClr val="0070C0"/>
                </a:solidFill>
              </a:rPr>
              <a:t>. </a:t>
            </a:r>
            <a:r>
              <a:rPr lang="en-US" b="1" dirty="0" smtClean="0">
                <a:solidFill>
                  <a:srgbClr val="0070C0"/>
                </a:solidFill>
              </a:rPr>
              <a:t>Schmidt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50025"/>
            <a:ext cx="1295400" cy="30797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01.10.2017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49892"/>
            <a:ext cx="5029200" cy="566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 rot="5400000">
            <a:off x="4387334" y="5606534"/>
            <a:ext cx="2133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Dynamic</a:t>
            </a:r>
            <a:r>
              <a:rPr lang="en-US" sz="1800" b="1" dirty="0" smtClean="0">
                <a:solidFill>
                  <a:srgbClr val="FF0000"/>
                </a:solidFill>
              </a:rPr>
              <a:t> Aperture</a:t>
            </a:r>
            <a:endParaRPr lang="fr-FR" sz="1800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28600" y="1295400"/>
            <a:ext cx="86106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</a:t>
            </a:r>
            <a:r>
              <a:rPr lang="en-US" sz="1800" b="1" dirty="0" smtClean="0"/>
              <a:t>In </a:t>
            </a:r>
            <a:r>
              <a:rPr lang="en-US" sz="1800" b="1" dirty="0" smtClean="0">
                <a:solidFill>
                  <a:srgbClr val="0070C0"/>
                </a:solidFill>
              </a:rPr>
              <a:t>1994</a:t>
            </a:r>
            <a:r>
              <a:rPr lang="en-US" sz="1800" b="1" dirty="0" smtClean="0"/>
              <a:t> we got the </a:t>
            </a:r>
            <a:r>
              <a:rPr lang="en-US" sz="1800" b="1" dirty="0" smtClean="0">
                <a:solidFill>
                  <a:srgbClr val="FF0000"/>
                </a:solidFill>
              </a:rPr>
              <a:t>green light </a:t>
            </a:r>
            <a:r>
              <a:rPr lang="en-US" sz="1800" b="1" dirty="0" smtClean="0"/>
              <a:t>to construct the </a:t>
            </a:r>
            <a:r>
              <a:rPr lang="en-US" sz="1800" b="1" dirty="0" smtClean="0">
                <a:solidFill>
                  <a:srgbClr val="0070C0"/>
                </a:solidFill>
              </a:rPr>
              <a:t>LHC</a:t>
            </a:r>
            <a:r>
              <a:rPr lang="en-US" sz="1800" b="1" dirty="0" smtClean="0"/>
              <a:t> at </a:t>
            </a:r>
            <a:r>
              <a:rPr lang="en-US" sz="1800" b="1" dirty="0" smtClean="0">
                <a:solidFill>
                  <a:srgbClr val="0070C0"/>
                </a:solidFill>
              </a:rPr>
              <a:t>CERN.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70C0"/>
                </a:solidFill>
              </a:rPr>
              <a:t>R&amp;D</a:t>
            </a:r>
            <a:r>
              <a:rPr lang="en-US" sz="1800" b="1" dirty="0" smtClean="0"/>
              <a:t> had started </a:t>
            </a:r>
            <a:r>
              <a:rPr lang="en-US" sz="1800" b="1" dirty="0" smtClean="0">
                <a:solidFill>
                  <a:srgbClr val="FF0000"/>
                </a:solidFill>
              </a:rPr>
              <a:t>long before </a:t>
            </a:r>
            <a:r>
              <a:rPr lang="en-US" sz="1800" b="1" dirty="0" smtClean="0"/>
              <a:t>but in </a:t>
            </a:r>
            <a:r>
              <a:rPr lang="en-US" sz="1800" b="1" dirty="0" smtClean="0">
                <a:solidFill>
                  <a:srgbClr val="008000"/>
                </a:solidFill>
              </a:rPr>
              <a:t>earnest after the approval.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/>
              <a:t>Roughly </a:t>
            </a:r>
            <a:r>
              <a:rPr lang="en-US" sz="1800" b="1" dirty="0" smtClean="0">
                <a:solidFill>
                  <a:srgbClr val="FF0000"/>
                </a:solidFill>
              </a:rPr>
              <a:t>14 years </a:t>
            </a:r>
            <a:r>
              <a:rPr lang="en-US" sz="1800" b="1" dirty="0" smtClean="0"/>
              <a:t>of construction but also optics work.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Continuous collaboration </a:t>
            </a:r>
            <a:r>
              <a:rPr lang="en-US" sz="1800" b="1" dirty="0" smtClean="0"/>
              <a:t>between </a:t>
            </a:r>
            <a:r>
              <a:rPr lang="en-US" sz="1800" b="1" dirty="0" smtClean="0">
                <a:solidFill>
                  <a:srgbClr val="0070C0"/>
                </a:solidFill>
              </a:rPr>
              <a:t>magnet designer </a:t>
            </a:r>
            <a:r>
              <a:rPr lang="en-US" sz="1800" b="1" dirty="0" smtClean="0"/>
              <a:t>and </a:t>
            </a:r>
            <a:r>
              <a:rPr lang="en-US" sz="1800" b="1" dirty="0" smtClean="0">
                <a:solidFill>
                  <a:srgbClr val="0070C0"/>
                </a:solidFill>
              </a:rPr>
              <a:t>optics specialist </a:t>
            </a:r>
            <a:r>
              <a:rPr lang="en-US" sz="1800" b="1" dirty="0" smtClean="0"/>
              <a:t>to optimize the </a:t>
            </a:r>
            <a:r>
              <a:rPr lang="en-US" sz="1800" b="1" dirty="0" smtClean="0">
                <a:solidFill>
                  <a:srgbClr val="008000"/>
                </a:solidFill>
              </a:rPr>
              <a:t>magnet field quality </a:t>
            </a:r>
            <a:r>
              <a:rPr lang="en-US" sz="1800" b="1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main dipoles &amp; triplet magnets</a:t>
            </a:r>
            <a:r>
              <a:rPr lang="en-US" sz="1800" b="1" dirty="0" smtClean="0"/>
              <a:t>).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Superconducting magnets </a:t>
            </a:r>
            <a:r>
              <a:rPr lang="en-US" sz="1800" b="1" dirty="0" smtClean="0"/>
              <a:t>need to tweaked to </a:t>
            </a:r>
            <a:r>
              <a:rPr lang="en-US" sz="1800" b="1" dirty="0" smtClean="0">
                <a:solidFill>
                  <a:srgbClr val="008000"/>
                </a:solidFill>
              </a:rPr>
              <a:t>optimize the higher order </a:t>
            </a:r>
            <a:r>
              <a:rPr lang="en-US" sz="1800" b="1" dirty="0" smtClean="0"/>
              <a:t>field components ( </a:t>
            </a:r>
            <a:r>
              <a:rPr lang="en-US" sz="1800" b="1" dirty="0" smtClean="0">
                <a:solidFill>
                  <a:srgbClr val="FF0000"/>
                </a:solidFill>
              </a:rPr>
              <a:t>&lt;= b11 </a:t>
            </a:r>
            <a:r>
              <a:rPr lang="en-US" sz="1800" b="1" dirty="0" smtClean="0"/>
              <a:t>).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By all means avoid </a:t>
            </a:r>
            <a:r>
              <a:rPr lang="en-US" sz="1800" b="1" dirty="0" smtClean="0">
                <a:solidFill>
                  <a:srgbClr val="FF0000"/>
                </a:solidFill>
              </a:rPr>
              <a:t>systematic</a:t>
            </a:r>
            <a:r>
              <a:rPr lang="en-US" sz="1800" b="1" dirty="0" smtClean="0"/>
              <a:t> (low order) resonances (</a:t>
            </a:r>
            <a:r>
              <a:rPr lang="en-US" sz="1800" b="1" dirty="0" smtClean="0">
                <a:solidFill>
                  <a:srgbClr val="008000"/>
                </a:solidFill>
              </a:rPr>
              <a:t>LHC integer tune 69</a:t>
            </a:r>
            <a:r>
              <a:rPr lang="en-US" sz="1800" b="1" dirty="0" smtClean="0"/>
              <a:t>).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/>
              <a:t>Power supplies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Traditional Systems: </a:t>
            </a:r>
            <a:r>
              <a:rPr lang="en-US" sz="1800" b="1" dirty="0" smtClean="0"/>
              <a:t>Watch out to reduce multiples of </a:t>
            </a:r>
            <a:r>
              <a:rPr lang="en-US" sz="1800" b="1" dirty="0" smtClean="0">
                <a:solidFill>
                  <a:srgbClr val="FF0000"/>
                </a:solidFill>
              </a:rPr>
              <a:t>50HZ</a:t>
            </a:r>
            <a:r>
              <a:rPr lang="en-US" sz="1800" b="1" dirty="0" smtClean="0"/>
              <a:t>➔</a:t>
            </a:r>
            <a:r>
              <a:rPr lang="en-US" sz="1800" b="1" dirty="0" smtClean="0">
                <a:solidFill>
                  <a:srgbClr val="008000"/>
                </a:solidFill>
              </a:rPr>
              <a:t>Tune Ripple </a:t>
            </a:r>
            <a:r>
              <a:rPr lang="en-US" sz="1800" b="1" dirty="0" smtClean="0"/>
              <a:t>➔ </a:t>
            </a:r>
            <a:r>
              <a:rPr lang="en-US" sz="1800" b="1" dirty="0" err="1" smtClean="0"/>
              <a:t>Experiments&amp;Simulations</a:t>
            </a:r>
            <a:r>
              <a:rPr lang="en-US" sz="1800" b="1" dirty="0" smtClean="0"/>
              <a:t> indicate </a:t>
            </a:r>
            <a:r>
              <a:rPr lang="en-US" sz="1800" b="1" dirty="0" smtClean="0">
                <a:solidFill>
                  <a:srgbClr val="FF0000"/>
                </a:solidFill>
              </a:rPr>
              <a:t>large reduction of DA</a:t>
            </a:r>
            <a:r>
              <a:rPr lang="en-US" sz="1800" b="1" dirty="0" smtClean="0"/>
              <a:t>!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Switch Mode: </a:t>
            </a:r>
            <a:r>
              <a:rPr lang="en-US" sz="1800" b="1" dirty="0" smtClean="0"/>
              <a:t>Make sure the </a:t>
            </a:r>
            <a:r>
              <a:rPr lang="en-US" sz="1800" b="1" dirty="0" smtClean="0">
                <a:solidFill>
                  <a:srgbClr val="008000"/>
                </a:solidFill>
              </a:rPr>
              <a:t>higher frequency </a:t>
            </a:r>
            <a:r>
              <a:rPr lang="en-US" sz="1800" b="1" dirty="0" smtClean="0"/>
              <a:t>do not </a:t>
            </a:r>
            <a:r>
              <a:rPr lang="en-US" sz="1800" b="1" dirty="0" smtClean="0">
                <a:solidFill>
                  <a:srgbClr val="FF0000"/>
                </a:solidFill>
              </a:rPr>
              <a:t>coincide with the </a:t>
            </a:r>
            <a:r>
              <a:rPr lang="en-US" sz="1800" b="1" dirty="0" err="1" smtClean="0">
                <a:solidFill>
                  <a:srgbClr val="FF0000"/>
                </a:solidFill>
              </a:rPr>
              <a:t>betatron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freqency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or other system frequencies. </a:t>
            </a:r>
          </a:p>
          <a:p>
            <a:pPr lvl="1">
              <a:spcBef>
                <a:spcPct val="50000"/>
              </a:spcBef>
            </a:pP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Challenges &amp; Solutions 1/2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4579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579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001000" y="2819400"/>
            <a:ext cx="914400" cy="533400"/>
          </a:xfrm>
          <a:prstGeom prst="rect">
            <a:avLst/>
          </a:prstGeom>
          <a:solidFill>
            <a:srgbClr val="AF5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01.10.2017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FC639-4DE5-4CD7-BA87-DFF33F100A86}" type="slidenum">
              <a:rPr lang="en-US"/>
              <a:pPr/>
              <a:t>20</a:t>
            </a:fld>
            <a:endParaRPr lang="en-US"/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Experiment (HERA)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Wolfram </a:t>
            </a: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Fischer’s PhD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thesis</a:t>
            </a:r>
            <a:endParaRPr lang="en-US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Picture 4" descr="lhcdipo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da-6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" y="1938528"/>
            <a:ext cx="8997696" cy="3547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152400"/>
            <a:ext cx="6019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Conjecture: Factor of 2 LHC Safety Margin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1/2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de-DE" sz="3600" b="1" dirty="0" smtClean="0">
                <a:solidFill>
                  <a:srgbClr val="002060"/>
                </a:solidFill>
              </a:rPr>
              <a:t> </a:t>
            </a:r>
            <a:r>
              <a:rPr lang="de-DE" b="1" dirty="0" smtClean="0">
                <a:solidFill>
                  <a:srgbClr val="002060"/>
                </a:solidFill>
              </a:rPr>
              <a:t>M. Böge and F. Schmidt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71600" y="1859101"/>
            <a:ext cx="655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Following the rather </a:t>
            </a:r>
            <a:r>
              <a:rPr lang="en-US" b="1" dirty="0" smtClean="0">
                <a:solidFill>
                  <a:srgbClr val="FF0000"/>
                </a:solidFill>
              </a:rPr>
              <a:t>sobering experimental results </a:t>
            </a:r>
            <a:r>
              <a:rPr lang="en-US" b="1" dirty="0" smtClean="0"/>
              <a:t>we decided to apply a certain </a:t>
            </a:r>
            <a:r>
              <a:rPr lang="en-US" b="1" dirty="0" smtClean="0">
                <a:solidFill>
                  <a:srgbClr val="008000"/>
                </a:solidFill>
              </a:rPr>
              <a:t>safety factor </a:t>
            </a:r>
            <a:r>
              <a:rPr lang="en-US" b="1" dirty="0" smtClean="0"/>
              <a:t>to insure stable motion at </a:t>
            </a:r>
            <a:r>
              <a:rPr lang="en-US" b="1" dirty="0" smtClean="0">
                <a:solidFill>
                  <a:srgbClr val="FF0000"/>
                </a:solidFill>
              </a:rPr>
              <a:t>6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b="1" dirty="0" smtClean="0"/>
              <a:t>, i.e. the </a:t>
            </a:r>
            <a:r>
              <a:rPr lang="en-US" b="1" dirty="0" smtClean="0">
                <a:solidFill>
                  <a:srgbClr val="008000"/>
                </a:solidFill>
              </a:rPr>
              <a:t>projected</a:t>
            </a:r>
            <a:r>
              <a:rPr lang="en-US" b="1" dirty="0" smtClean="0"/>
              <a:t> positions of the </a:t>
            </a:r>
            <a:r>
              <a:rPr lang="en-US" b="1" dirty="0" smtClean="0">
                <a:solidFill>
                  <a:srgbClr val="008000"/>
                </a:solidFill>
              </a:rPr>
              <a:t>collimators</a:t>
            </a:r>
            <a:r>
              <a:rPr lang="en-US" b="1" dirty="0" smtClean="0"/>
              <a:t>.  Obviously, this isn’t really </a:t>
            </a:r>
            <a:r>
              <a:rPr lang="en-US" b="1" dirty="0" smtClean="0">
                <a:solidFill>
                  <a:srgbClr val="FF0000"/>
                </a:solidFill>
              </a:rPr>
              <a:t>hard science </a:t>
            </a:r>
            <a:r>
              <a:rPr lang="en-US" b="1" dirty="0" smtClean="0"/>
              <a:t>but lacking </a:t>
            </a:r>
            <a:r>
              <a:rPr lang="en-US" b="1" dirty="0" smtClean="0">
                <a:solidFill>
                  <a:srgbClr val="008000"/>
                </a:solidFill>
              </a:rPr>
              <a:t>convincing experimental evidence </a:t>
            </a:r>
            <a:r>
              <a:rPr lang="en-US" b="1" dirty="0" smtClean="0"/>
              <a:t>we hoped to be on a </a:t>
            </a:r>
            <a:r>
              <a:rPr lang="en-US" b="1" dirty="0" smtClean="0">
                <a:solidFill>
                  <a:srgbClr val="0070C0"/>
                </a:solidFill>
              </a:rPr>
              <a:t>safe path </a:t>
            </a:r>
            <a:r>
              <a:rPr lang="en-US" b="1" dirty="0" smtClean="0"/>
              <a:t>to a </a:t>
            </a:r>
            <a:r>
              <a:rPr lang="en-US" b="1" dirty="0" smtClean="0">
                <a:solidFill>
                  <a:srgbClr val="FF0000"/>
                </a:solidFill>
              </a:rPr>
              <a:t>LHC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machine not limited by dynamic aperture</a:t>
            </a:r>
            <a:r>
              <a:rPr lang="en-US" b="1" dirty="0" smtClean="0"/>
              <a:t>. We follow here the original version (slightly modified): </a:t>
            </a:r>
          </a:p>
          <a:p>
            <a:endParaRPr lang="en-US" b="1" dirty="0" smtClean="0"/>
          </a:p>
          <a:p>
            <a:r>
              <a:rPr lang="en-US" b="1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TRACKING STUDIES FOR THE LHC OPTICS VERSION 4 AT INJECTION </a:t>
            </a:r>
            <a:r>
              <a:rPr lang="fr-FR" b="1" dirty="0" smtClean="0">
                <a:solidFill>
                  <a:srgbClr val="FF0000"/>
                </a:solidFill>
              </a:rPr>
              <a:t>ENERGY</a:t>
            </a:r>
            <a:r>
              <a:rPr lang="en-US" b="1" dirty="0" smtClean="0"/>
              <a:t>“, </a:t>
            </a:r>
          </a:p>
          <a:p>
            <a:r>
              <a:rPr lang="de-DE" b="1" dirty="0" smtClean="0">
                <a:solidFill>
                  <a:srgbClr val="002060"/>
                </a:solidFill>
              </a:rPr>
              <a:t>M. Böge and F. Schmidt, </a:t>
            </a:r>
          </a:p>
          <a:p>
            <a:r>
              <a:rPr lang="fr-FR" b="1" dirty="0" smtClean="0"/>
              <a:t>LHC Project Report 103, (PAC, Vancouver 1997).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228600"/>
            <a:ext cx="601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Conjecture: Factor of 2 LHC Safety Margin 2/2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1000" y="1447800"/>
            <a:ext cx="8458200" cy="487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We consider always the </a:t>
            </a:r>
            <a:r>
              <a:rPr lang="en-US" sz="1800" b="1" dirty="0" smtClean="0">
                <a:solidFill>
                  <a:srgbClr val="FF0000"/>
                </a:solidFill>
              </a:rPr>
              <a:t>minimum DA </a:t>
            </a:r>
            <a:r>
              <a:rPr lang="en-US" sz="1800" b="1" dirty="0" smtClean="0"/>
              <a:t>which is </a:t>
            </a:r>
            <a:r>
              <a:rPr lang="en-US" sz="1800" b="1" dirty="0" smtClean="0">
                <a:solidFill>
                  <a:srgbClr val="FF0000"/>
                </a:solidFill>
              </a:rPr>
              <a:t>pessimistic</a:t>
            </a:r>
            <a:r>
              <a:rPr lang="en-US" sz="1800" b="1" dirty="0" smtClean="0"/>
              <a:t> but on the other hand tracking with </a:t>
            </a:r>
            <a:r>
              <a:rPr lang="en-US" sz="1800" b="1" dirty="0" smtClean="0">
                <a:solidFill>
                  <a:srgbClr val="FF0000"/>
                </a:solidFill>
              </a:rPr>
              <a:t>60 seeds </a:t>
            </a:r>
            <a:r>
              <a:rPr lang="en-US" sz="1800" b="1" dirty="0" smtClean="0"/>
              <a:t>underestimates the </a:t>
            </a:r>
            <a:r>
              <a:rPr lang="en-US" sz="1800" b="1" dirty="0" smtClean="0">
                <a:solidFill>
                  <a:srgbClr val="FF0000"/>
                </a:solidFill>
              </a:rPr>
              <a:t>DA</a:t>
            </a:r>
            <a:r>
              <a:rPr lang="en-US" sz="1800" b="1" dirty="0" smtClean="0"/>
              <a:t> by </a:t>
            </a:r>
            <a:r>
              <a:rPr lang="en-US" sz="1800" b="1" dirty="0" smtClean="0">
                <a:solidFill>
                  <a:srgbClr val="FF0000"/>
                </a:solidFill>
              </a:rPr>
              <a:t>5%</a:t>
            </a:r>
            <a:r>
              <a:rPr lang="en-US" sz="1800" b="1" dirty="0" smtClean="0"/>
              <a:t>. We figured that this will cancel out.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Here the individual reduction factors: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Finite 6D mesh: </a:t>
            </a:r>
            <a:r>
              <a:rPr lang="en-US" sz="1800" b="1" dirty="0" smtClean="0">
                <a:solidFill>
                  <a:srgbClr val="FF0000"/>
                </a:solidFill>
              </a:rPr>
              <a:t>8%</a:t>
            </a:r>
            <a:r>
              <a:rPr lang="en-US" sz="1800" b="1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Additional </a:t>
            </a:r>
            <a:r>
              <a:rPr lang="en-US" sz="1800" b="1" dirty="0" smtClean="0">
                <a:solidFill>
                  <a:srgbClr val="FF0000"/>
                </a:solidFill>
              </a:rPr>
              <a:t>DA loss </a:t>
            </a:r>
            <a:r>
              <a:rPr lang="en-US" sz="1800" b="1" dirty="0" smtClean="0"/>
              <a:t>scaling from 10</a:t>
            </a:r>
            <a:r>
              <a:rPr lang="en-US" sz="1800" b="1" baseline="30000" dirty="0" smtClean="0"/>
              <a:t>5</a:t>
            </a:r>
            <a:r>
              <a:rPr lang="en-US" sz="1800" b="1" dirty="0" smtClean="0"/>
              <a:t> ➔ 4x10</a:t>
            </a:r>
            <a:r>
              <a:rPr lang="en-US" sz="1800" b="1" baseline="30000" dirty="0" smtClean="0"/>
              <a:t>7</a:t>
            </a:r>
            <a:r>
              <a:rPr lang="en-US" sz="1800" b="1" dirty="0" smtClean="0"/>
              <a:t> turns: </a:t>
            </a:r>
            <a:r>
              <a:rPr lang="en-US" sz="1800" b="1" dirty="0" smtClean="0">
                <a:solidFill>
                  <a:srgbClr val="FF0000"/>
                </a:solidFill>
              </a:rPr>
              <a:t>7%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Linear Imperfections: </a:t>
            </a:r>
            <a:r>
              <a:rPr lang="en-US" sz="1800" b="1" dirty="0" smtClean="0">
                <a:solidFill>
                  <a:srgbClr val="FF0000"/>
                </a:solidFill>
              </a:rPr>
              <a:t>7%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Ripple &amp; Time varying fields: </a:t>
            </a:r>
            <a:r>
              <a:rPr lang="en-US" sz="1800" b="1" dirty="0" smtClean="0">
                <a:solidFill>
                  <a:srgbClr val="FF0000"/>
                </a:solidFill>
              </a:rPr>
              <a:t>7%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Unknown Effects: </a:t>
            </a:r>
            <a:r>
              <a:rPr lang="en-US" sz="1800" b="1" dirty="0" smtClean="0">
                <a:solidFill>
                  <a:srgbClr val="FF0000"/>
                </a:solidFill>
              </a:rPr>
              <a:t>20%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➔ </a:t>
            </a:r>
            <a:r>
              <a:rPr lang="en-US" sz="1800" b="1" dirty="0" err="1" smtClean="0">
                <a:solidFill>
                  <a:srgbClr val="FF0000"/>
                </a:solidFill>
              </a:rPr>
              <a:t>Additing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all up </a:t>
            </a:r>
            <a:r>
              <a:rPr lang="en-US" sz="1800" b="1" dirty="0" smtClean="0">
                <a:solidFill>
                  <a:srgbClr val="FF0000"/>
                </a:solidFill>
              </a:rPr>
              <a:t>linearly (pessimistic!) </a:t>
            </a:r>
            <a:r>
              <a:rPr lang="en-US" sz="1800" b="1" dirty="0" smtClean="0"/>
              <a:t>we get </a:t>
            </a:r>
            <a:r>
              <a:rPr lang="en-US" sz="1800" b="1" dirty="0" smtClean="0">
                <a:solidFill>
                  <a:srgbClr val="FF0000"/>
                </a:solidFill>
              </a:rPr>
              <a:t>49% </a:t>
            </a:r>
            <a:r>
              <a:rPr lang="en-US" sz="1800" b="1" dirty="0" smtClean="0"/>
              <a:t>or a</a:t>
            </a:r>
            <a:r>
              <a:rPr lang="en-US" sz="1800" b="1" dirty="0" smtClean="0">
                <a:solidFill>
                  <a:srgbClr val="FF0000"/>
                </a:solidFill>
              </a:rPr>
              <a:t> factor of 2 </a:t>
            </a:r>
            <a:r>
              <a:rPr lang="en-US" sz="1800" b="1" dirty="0" smtClean="0"/>
              <a:t>of reduction of the </a:t>
            </a:r>
            <a:r>
              <a:rPr lang="en-US" sz="1800" b="1" dirty="0" smtClean="0">
                <a:solidFill>
                  <a:srgbClr val="FF0000"/>
                </a:solidFill>
              </a:rPr>
              <a:t>simulated DA</a:t>
            </a:r>
            <a:r>
              <a:rPr lang="en-US" sz="1800" b="1" dirty="0" smtClean="0"/>
              <a:t>.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This means that we will need about </a:t>
            </a:r>
            <a:r>
              <a:rPr lang="en-US" sz="1800" b="1" dirty="0" smtClean="0">
                <a:solidFill>
                  <a:srgbClr val="FF0000"/>
                </a:solidFill>
              </a:rPr>
              <a:t>12 </a:t>
            </a:r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DA </a:t>
            </a:r>
            <a:r>
              <a:rPr lang="en-US" sz="1800" b="1" dirty="0" smtClean="0"/>
              <a:t>in the simulations to insure stability at </a:t>
            </a:r>
            <a:r>
              <a:rPr lang="en-US" sz="1800" b="1" dirty="0" smtClean="0">
                <a:solidFill>
                  <a:srgbClr val="FF0000"/>
                </a:solidFill>
              </a:rPr>
              <a:t>6 s</a:t>
            </a:r>
            <a:r>
              <a:rPr lang="en-US" sz="1800" b="1" dirty="0" smtClean="0"/>
              <a:t>. Effectively </a:t>
            </a:r>
            <a:r>
              <a:rPr lang="en-US" sz="1800" b="1" dirty="0" smtClean="0">
                <a:solidFill>
                  <a:srgbClr val="FF0000"/>
                </a:solidFill>
              </a:rPr>
              <a:t>before</a:t>
            </a:r>
            <a:r>
              <a:rPr lang="en-US" sz="1800" b="1" dirty="0" smtClean="0"/>
              <a:t> the commissioning of the </a:t>
            </a:r>
            <a:r>
              <a:rPr lang="en-US" sz="1800" b="1" dirty="0" smtClean="0">
                <a:solidFill>
                  <a:srgbClr val="008000"/>
                </a:solidFill>
              </a:rPr>
              <a:t>LHC</a:t>
            </a:r>
            <a:r>
              <a:rPr lang="en-US" sz="1800" b="1" dirty="0" smtClean="0"/>
              <a:t> we found </a:t>
            </a:r>
            <a:r>
              <a:rPr lang="en-US" sz="1800" b="1" dirty="0" smtClean="0">
                <a:solidFill>
                  <a:srgbClr val="FF0000"/>
                </a:solidFill>
              </a:rPr>
              <a:t>11.3 </a:t>
            </a:r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b="1" dirty="0" smtClean="0"/>
              <a:t>.</a:t>
            </a:r>
            <a:endParaRPr lang="fr-F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33400" y="1524000"/>
            <a:ext cx="8229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At the LHC in 2011 and 2012 we had 1 shot each to do this DA experiments. We have been fortunate enough to do independent experiments on Beam1 and Beam2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Beam1</a:t>
            </a:r>
            <a:r>
              <a:rPr lang="en-US" sz="1600" b="1" dirty="0" smtClean="0"/>
              <a:t>: </a:t>
            </a:r>
            <a:r>
              <a:rPr lang="en-US" sz="1600" b="1" dirty="0" smtClean="0">
                <a:solidFill>
                  <a:srgbClr val="008000"/>
                </a:solidFill>
              </a:rPr>
              <a:t>This was dedicate to a new technique to probe the dynamic aperture according to the </a:t>
            </a:r>
            <a:r>
              <a:rPr lang="en-US" sz="1600" b="1" dirty="0" smtClean="0">
                <a:solidFill>
                  <a:srgbClr val="FF0000"/>
                </a:solidFill>
              </a:rPr>
              <a:t>inverse logarithm scaling law for the dynamic aperture</a:t>
            </a:r>
            <a:r>
              <a:rPr lang="en-US" sz="1600" b="1" dirty="0" smtClean="0">
                <a:solidFill>
                  <a:srgbClr val="008000"/>
                </a:solidFill>
              </a:rPr>
              <a:t>. This scaling law, derived from tracking data, has been recently used to derive a possible relation between the intensity evolution and dynamic aperture. This has been performed by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Massimo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Giovannozzi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and </a:t>
            </a:r>
            <a:r>
              <a:rPr lang="en-US" sz="1600" b="1" dirty="0" err="1" smtClean="0">
                <a:solidFill>
                  <a:srgbClr val="008000"/>
                </a:solidFill>
              </a:rPr>
              <a:t>analzed</a:t>
            </a:r>
            <a:r>
              <a:rPr lang="en-US" sz="1600" b="1" dirty="0" smtClean="0">
                <a:solidFill>
                  <a:srgbClr val="008000"/>
                </a:solidFill>
              </a:rPr>
              <a:t> by </a:t>
            </a:r>
            <a:r>
              <a:rPr lang="en-US" sz="1600" b="1" dirty="0" smtClean="0">
                <a:solidFill>
                  <a:srgbClr val="002060"/>
                </a:solidFill>
              </a:rPr>
              <a:t>E.H. Maclean</a:t>
            </a:r>
            <a:r>
              <a:rPr lang="en-US" sz="1600" b="1" dirty="0" smtClean="0">
                <a:solidFill>
                  <a:srgbClr val="008000"/>
                </a:solidFill>
              </a:rPr>
              <a:t>.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Beam2</a:t>
            </a:r>
            <a:r>
              <a:rPr lang="en-US" sz="1600" b="1" dirty="0" smtClean="0"/>
              <a:t>: </a:t>
            </a:r>
            <a:r>
              <a:rPr lang="en-US" sz="1600" b="1" dirty="0" smtClean="0">
                <a:solidFill>
                  <a:srgbClr val="008000"/>
                </a:solidFill>
              </a:rPr>
              <a:t>This part of the experiment determines the DA with the </a:t>
            </a:r>
            <a:r>
              <a:rPr lang="en-US" sz="1600" b="1" dirty="0" smtClean="0">
                <a:solidFill>
                  <a:srgbClr val="FF33CC"/>
                </a:solidFill>
              </a:rPr>
              <a:t>classical kick technique</a:t>
            </a:r>
            <a:r>
              <a:rPr lang="en-US" sz="1600" b="1" dirty="0" smtClean="0">
                <a:solidFill>
                  <a:srgbClr val="008000"/>
                </a:solidFill>
              </a:rPr>
              <a:t> and will be reported here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. Rogelio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Tomàs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and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Frank Schmidt </a:t>
            </a:r>
            <a:r>
              <a:rPr lang="en-US" sz="1600" b="1" dirty="0" smtClean="0">
                <a:solidFill>
                  <a:srgbClr val="008000"/>
                </a:solidFill>
              </a:rPr>
              <a:t>have been leading this effort and the (former) PhD student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Ewen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Maclean and also T.H.B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Perssson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doing all the work! It goes without saying that we are indebted to the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machine protection group </a:t>
            </a:r>
            <a:r>
              <a:rPr lang="en-US" sz="1600" b="1" dirty="0" smtClean="0">
                <a:solidFill>
                  <a:srgbClr val="008000"/>
                </a:solidFill>
              </a:rPr>
              <a:t>that allowed us to use the powerful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MKA kicker </a:t>
            </a:r>
            <a:r>
              <a:rPr lang="en-US" sz="1600" b="1" dirty="0" smtClean="0">
                <a:solidFill>
                  <a:srgbClr val="008000"/>
                </a:solidFill>
              </a:rPr>
              <a:t>and also the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BI</a:t>
            </a:r>
            <a:r>
              <a:rPr lang="en-US" sz="1600" b="1" dirty="0" smtClean="0">
                <a:solidFill>
                  <a:srgbClr val="008000"/>
                </a:solidFill>
              </a:rPr>
              <a:t> experts and the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LHC operation team</a:t>
            </a:r>
            <a:r>
              <a:rPr lang="en-US" sz="1600" b="1" dirty="0" smtClean="0">
                <a:solidFill>
                  <a:srgbClr val="008000"/>
                </a:solidFill>
              </a:rPr>
              <a:t>. A report has been published: </a:t>
            </a:r>
          </a:p>
          <a:p>
            <a:pPr>
              <a:spcBef>
                <a:spcPct val="50000"/>
              </a:spcBef>
            </a:pPr>
            <a:r>
              <a:rPr lang="en-US" sz="1600" b="1" u="sng" dirty="0" smtClean="0">
                <a:solidFill>
                  <a:srgbClr val="002060"/>
                </a:solidFill>
              </a:rPr>
              <a:t>E.H. Maclean</a:t>
            </a:r>
            <a:r>
              <a:rPr lang="en-US" sz="1600" b="1" dirty="0" smtClean="0">
                <a:solidFill>
                  <a:srgbClr val="002060"/>
                </a:solidFill>
              </a:rPr>
              <a:t>, R. </a:t>
            </a:r>
            <a:r>
              <a:rPr lang="en-US" sz="1600" b="1" dirty="0" err="1" smtClean="0">
                <a:solidFill>
                  <a:srgbClr val="002060"/>
                </a:solidFill>
              </a:rPr>
              <a:t>Tomàs</a:t>
            </a:r>
            <a:r>
              <a:rPr lang="en-US" sz="1600" b="1" dirty="0" smtClean="0">
                <a:solidFill>
                  <a:srgbClr val="002060"/>
                </a:solidFill>
              </a:rPr>
              <a:t>, F. Schmidt, and T.H.B. </a:t>
            </a:r>
            <a:r>
              <a:rPr lang="en-US" sz="1600" b="1" dirty="0" err="1" smtClean="0">
                <a:solidFill>
                  <a:srgbClr val="002060"/>
                </a:solidFill>
              </a:rPr>
              <a:t>Persson</a:t>
            </a:r>
            <a:r>
              <a:rPr lang="en-US" sz="1600" b="1" dirty="0" smtClean="0">
                <a:solidFill>
                  <a:srgbClr val="00206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“Measurement of LHC non-linear observables using kicked beams.”</a:t>
            </a:r>
            <a:r>
              <a:rPr lang="en-US" sz="1600" b="1" dirty="0" smtClean="0"/>
              <a:t>, Phys. Rev. ST </a:t>
            </a:r>
            <a:r>
              <a:rPr lang="en-US" sz="1600" b="1" dirty="0" err="1" smtClean="0"/>
              <a:t>Accel</a:t>
            </a:r>
            <a:r>
              <a:rPr lang="en-US" sz="1600" b="1" dirty="0" smtClean="0"/>
              <a:t>. Beams 17, 081002 – Published 18 August 2014.</a:t>
            </a:r>
            <a:endParaRPr lang="en-US" sz="1600" b="1" dirty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Experiments LHC 2012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28600" y="1524000"/>
            <a:ext cx="419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Experiment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LHC Injection Energy 450 </a:t>
            </a:r>
            <a:r>
              <a:rPr lang="en-US" b="1" dirty="0" err="1" smtClean="0">
                <a:solidFill>
                  <a:srgbClr val="008000"/>
                </a:solidFill>
              </a:rPr>
              <a:t>GeV</a:t>
            </a:r>
            <a:endParaRPr lang="en-US" b="1" dirty="0" smtClean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Aperture kicker (MKA) up to ~14 beam sigma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collimators set to 11.7 beam sigma to protect the triplets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BPM system calibrated before the experiment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Wire scanners scale enlarged to cover 12 sigma kicks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DA Measurement via Loss monitors</a:t>
            </a:r>
          </a:p>
          <a:p>
            <a:pPr>
              <a:spcBef>
                <a:spcPct val="50000"/>
              </a:spcBef>
            </a:pPr>
            <a:endParaRPr lang="en-US" sz="1600" b="1" dirty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Kick Experiment and Simulation Conditions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8200" y="1524000"/>
            <a:ext cx="411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Simulation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Latest LHC lattice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Multipole</a:t>
            </a:r>
            <a:r>
              <a:rPr lang="en-US" b="1" dirty="0" smtClean="0">
                <a:solidFill>
                  <a:srgbClr val="0070C0"/>
                </a:solidFill>
              </a:rPr>
              <a:t> of machine as build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Seeds needed for cold-warm variations. The usual 60 seeds tracked.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Misalignment measurement of all magnets (offsets and tilts)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For the corrected machine </a:t>
            </a:r>
            <a:r>
              <a:rPr lang="en-US" b="1" dirty="0" smtClean="0">
                <a:solidFill>
                  <a:srgbClr val="FF0000"/>
                </a:solidFill>
              </a:rPr>
              <a:t>the first order</a:t>
            </a:r>
            <a:r>
              <a:rPr lang="en-US" b="1" dirty="0" smtClean="0">
                <a:solidFill>
                  <a:srgbClr val="0070C0"/>
                </a:solidFill>
              </a:rPr>
              <a:t> detuning has been matched to the measured ones.</a:t>
            </a:r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524000" y="76200"/>
            <a:ext cx="6248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Classic Kick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Technique 1/6</a:t>
            </a:r>
            <a:r>
              <a:rPr lang="en-US" sz="3200" b="1" u="sng" dirty="0" smtClean="0">
                <a:solidFill>
                  <a:srgbClr val="0070C0"/>
                </a:solidFill>
              </a:rPr>
              <a:t>  </a:t>
            </a:r>
            <a:r>
              <a:rPr lang="en-US" sz="3200" b="1" u="sng" dirty="0" smtClean="0">
                <a:solidFill>
                  <a:srgbClr val="0070C0"/>
                </a:solidFill>
              </a:rPr>
              <a:t>  </a:t>
            </a:r>
            <a:r>
              <a:rPr lang="en-US" sz="1800" b="1" u="sng" dirty="0" smtClean="0">
                <a:solidFill>
                  <a:srgbClr val="0070C0"/>
                </a:solidFill>
              </a:rPr>
              <a:t>E.H</a:t>
            </a:r>
            <a:r>
              <a:rPr lang="en-US" sz="1800" b="1" u="sng" dirty="0" smtClean="0">
                <a:solidFill>
                  <a:srgbClr val="0070C0"/>
                </a:solidFill>
              </a:rPr>
              <a:t>. Maclean</a:t>
            </a:r>
            <a:r>
              <a:rPr lang="en-US" sz="1800" b="1" dirty="0" smtClean="0">
                <a:solidFill>
                  <a:srgbClr val="0070C0"/>
                </a:solidFill>
              </a:rPr>
              <a:t>, R. </a:t>
            </a:r>
            <a:r>
              <a:rPr lang="en-US" sz="1800" b="1" dirty="0" err="1" smtClean="0">
                <a:solidFill>
                  <a:srgbClr val="0070C0"/>
                </a:solidFill>
              </a:rPr>
              <a:t>Tomàs</a:t>
            </a:r>
            <a:r>
              <a:rPr lang="en-US" sz="1800" b="1" dirty="0" smtClean="0">
                <a:solidFill>
                  <a:srgbClr val="0070C0"/>
                </a:solidFill>
              </a:rPr>
              <a:t>, F. Schmidt, and T.H.B. </a:t>
            </a:r>
            <a:r>
              <a:rPr lang="en-US" sz="1800" b="1" dirty="0" err="1" smtClean="0">
                <a:solidFill>
                  <a:srgbClr val="0070C0"/>
                </a:solidFill>
              </a:rPr>
              <a:t>Persson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4" name="Picture 13" descr="plot.DAkick.v4.single.460k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1066800"/>
            <a:ext cx="5715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371600" y="152400"/>
            <a:ext cx="6324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Q’’ &amp; Q’’’ Correction - LHC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/5 </a:t>
            </a:r>
            <a:r>
              <a:rPr lang="en-US" sz="1800" b="1" u="sng" dirty="0" smtClean="0">
                <a:solidFill>
                  <a:srgbClr val="0070C0"/>
                </a:solidFill>
              </a:rPr>
              <a:t>E.H</a:t>
            </a:r>
            <a:r>
              <a:rPr lang="en-US" sz="1800" b="1" u="sng" dirty="0" smtClean="0">
                <a:solidFill>
                  <a:srgbClr val="0070C0"/>
                </a:solidFill>
              </a:rPr>
              <a:t>. Maclean</a:t>
            </a:r>
            <a:r>
              <a:rPr lang="en-US" sz="1800" b="1" dirty="0" smtClean="0">
                <a:solidFill>
                  <a:srgbClr val="0070C0"/>
                </a:solidFill>
              </a:rPr>
              <a:t>, R. </a:t>
            </a:r>
            <a:r>
              <a:rPr lang="en-US" sz="1800" b="1" dirty="0" err="1" smtClean="0">
                <a:solidFill>
                  <a:srgbClr val="0070C0"/>
                </a:solidFill>
              </a:rPr>
              <a:t>Tomàs</a:t>
            </a:r>
            <a:r>
              <a:rPr lang="en-US" sz="1800" b="1" dirty="0" smtClean="0">
                <a:solidFill>
                  <a:srgbClr val="0070C0"/>
                </a:solidFill>
              </a:rPr>
              <a:t>, F. Schmidt, and T.H.B. </a:t>
            </a:r>
            <a:r>
              <a:rPr lang="en-US" sz="1800" b="1" dirty="0" err="1" smtClean="0">
                <a:solidFill>
                  <a:srgbClr val="0070C0"/>
                </a:solidFill>
              </a:rPr>
              <a:t>Persson</a:t>
            </a:r>
            <a:endParaRPr lang="en-US" sz="1800" b="1" dirty="0" smtClean="0">
              <a:solidFill>
                <a:srgbClr val="0070C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914525"/>
            <a:ext cx="4190999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" name="Group 60"/>
          <p:cNvGrpSpPr/>
          <p:nvPr/>
        </p:nvGrpSpPr>
        <p:grpSpPr>
          <a:xfrm>
            <a:off x="152400" y="1524000"/>
            <a:ext cx="3530136" cy="4648200"/>
            <a:chOff x="152400" y="1676400"/>
            <a:chExt cx="3530136" cy="46482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1676400"/>
              <a:ext cx="3513529" cy="236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400" y="3937722"/>
              <a:ext cx="3530136" cy="238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2" name="TextBox 61"/>
          <p:cNvSpPr txBox="1"/>
          <p:nvPr/>
        </p:nvSpPr>
        <p:spPr>
          <a:xfrm>
            <a:off x="2590800" y="2971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Horizontal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95600" y="51816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Vertical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9812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524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2012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24200" y="1752600"/>
            <a:ext cx="3962400" cy="1219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24200" y="2590800"/>
            <a:ext cx="2819400" cy="685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7503214" y="3164786"/>
            <a:ext cx="2462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Nominal Machine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8229600" y="3352800"/>
            <a:ext cx="381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66800" y="0"/>
            <a:ext cx="7010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Detuning with Amplitude - LHC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/6     </a:t>
            </a:r>
            <a:r>
              <a:rPr lang="en-US" sz="1800" b="1" u="sng" dirty="0" smtClean="0">
                <a:solidFill>
                  <a:srgbClr val="0070C0"/>
                </a:solidFill>
              </a:rPr>
              <a:t>E.H</a:t>
            </a:r>
            <a:r>
              <a:rPr lang="en-US" sz="1800" b="1" u="sng" dirty="0" smtClean="0">
                <a:solidFill>
                  <a:srgbClr val="0070C0"/>
                </a:solidFill>
              </a:rPr>
              <a:t>. Maclean</a:t>
            </a:r>
            <a:r>
              <a:rPr lang="en-US" sz="1800" b="1" dirty="0" smtClean="0">
                <a:solidFill>
                  <a:srgbClr val="0070C0"/>
                </a:solidFill>
              </a:rPr>
              <a:t>, R. </a:t>
            </a:r>
            <a:r>
              <a:rPr lang="en-US" sz="1800" b="1" dirty="0" err="1" smtClean="0">
                <a:solidFill>
                  <a:srgbClr val="0070C0"/>
                </a:solidFill>
              </a:rPr>
              <a:t>Tomàs</a:t>
            </a:r>
            <a:r>
              <a:rPr lang="en-US" sz="1800" b="1" dirty="0" smtClean="0">
                <a:solidFill>
                  <a:srgbClr val="0070C0"/>
                </a:solidFill>
              </a:rPr>
              <a:t>, F. Schmidt, and T.H.B. </a:t>
            </a:r>
            <a:r>
              <a:rPr lang="en-US" sz="1800" b="1" dirty="0" err="1" smtClean="0">
                <a:solidFill>
                  <a:srgbClr val="0070C0"/>
                </a:solidFill>
              </a:rPr>
              <a:t>Persson</a:t>
            </a:r>
            <a:endParaRPr lang="en-US" sz="1800" b="1" dirty="0" smtClean="0">
              <a:solidFill>
                <a:srgbClr val="0070C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stCxn id="22" idx="1"/>
          </p:cNvCxnSpPr>
          <p:nvPr/>
        </p:nvCxnSpPr>
        <p:spPr>
          <a:xfrm rot="10800000" flipV="1">
            <a:off x="7467600" y="1785610"/>
            <a:ext cx="533400" cy="347990"/>
          </a:xfrm>
          <a:prstGeom prst="straightConnector1">
            <a:avLst/>
          </a:prstGeom>
          <a:ln>
            <a:solidFill>
              <a:srgbClr val="071083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705600" y="2667000"/>
            <a:ext cx="1295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1524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71083"/>
                </a:solidFill>
              </a:rPr>
              <a:t>Corrected Machine</a:t>
            </a:r>
            <a:endParaRPr lang="fr-FR" sz="1400" b="1" dirty="0">
              <a:solidFill>
                <a:srgbClr val="07108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000" y="2438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Nominal Machine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  <p:pic>
        <p:nvPicPr>
          <p:cNvPr id="19" name="Picture 18" descr="plot.detuning-with-amplitude.meas.fran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126375" y="-68975"/>
            <a:ext cx="4738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66800" y="0"/>
            <a:ext cx="70104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H&amp;V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Resonances - LHC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/6</a:t>
            </a:r>
          </a:p>
          <a:p>
            <a:pPr algn="ctr">
              <a:spcBef>
                <a:spcPct val="50000"/>
              </a:spcBef>
            </a:pPr>
            <a:r>
              <a:rPr lang="en-US" sz="1800" b="1" u="sng" dirty="0" smtClean="0">
                <a:solidFill>
                  <a:srgbClr val="014F89"/>
                </a:solidFill>
              </a:rPr>
              <a:t>E.H</a:t>
            </a:r>
            <a:r>
              <a:rPr lang="en-US" sz="1800" b="1" u="sng" dirty="0" smtClean="0">
                <a:solidFill>
                  <a:srgbClr val="014F89"/>
                </a:solidFill>
              </a:rPr>
              <a:t>. Maclean</a:t>
            </a:r>
            <a:r>
              <a:rPr lang="en-US" sz="1800" b="1" dirty="0" smtClean="0">
                <a:solidFill>
                  <a:srgbClr val="014F89"/>
                </a:solidFill>
              </a:rPr>
              <a:t>, R. </a:t>
            </a:r>
            <a:r>
              <a:rPr lang="en-US" sz="1800" b="1" dirty="0" err="1" smtClean="0">
                <a:solidFill>
                  <a:srgbClr val="014F89"/>
                </a:solidFill>
              </a:rPr>
              <a:t>Tomàs</a:t>
            </a:r>
            <a:r>
              <a:rPr lang="en-US" sz="1800" b="1" dirty="0" smtClean="0">
                <a:solidFill>
                  <a:srgbClr val="014F89"/>
                </a:solidFill>
              </a:rPr>
              <a:t>, F. Schmidt, and T.H.B. </a:t>
            </a:r>
            <a:r>
              <a:rPr lang="en-US" sz="1800" b="1" dirty="0" err="1" smtClean="0">
                <a:solidFill>
                  <a:srgbClr val="014F89"/>
                </a:solidFill>
              </a:rPr>
              <a:t>Persson</a:t>
            </a: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841" y="1123301"/>
            <a:ext cx="6659959" cy="512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48600" y="29497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Nominal Machine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01.10.2017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LHC-DA - F.  Schmidt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66800" y="-76200"/>
            <a:ext cx="7010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Nominal Machine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LHC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/6        </a:t>
            </a:r>
            <a:r>
              <a:rPr lang="en-US" sz="1800" b="1" u="sng" dirty="0" smtClean="0">
                <a:solidFill>
                  <a:srgbClr val="0070C0"/>
                </a:solidFill>
              </a:rPr>
              <a:t>E.H</a:t>
            </a:r>
            <a:r>
              <a:rPr lang="en-US" sz="1800" b="1" u="sng" dirty="0" smtClean="0">
                <a:solidFill>
                  <a:srgbClr val="0070C0"/>
                </a:solidFill>
              </a:rPr>
              <a:t>. Maclean</a:t>
            </a:r>
            <a:r>
              <a:rPr lang="en-US" sz="1800" b="1" dirty="0" smtClean="0">
                <a:solidFill>
                  <a:srgbClr val="0070C0"/>
                </a:solidFill>
              </a:rPr>
              <a:t>, R. </a:t>
            </a:r>
            <a:r>
              <a:rPr lang="en-US" sz="1800" b="1" dirty="0" err="1" smtClean="0">
                <a:solidFill>
                  <a:srgbClr val="0070C0"/>
                </a:solidFill>
              </a:rPr>
              <a:t>Tomàs</a:t>
            </a:r>
            <a:r>
              <a:rPr lang="en-US" sz="1800" b="1" dirty="0" smtClean="0">
                <a:solidFill>
                  <a:srgbClr val="0070C0"/>
                </a:solidFill>
              </a:rPr>
              <a:t>, </a:t>
            </a:r>
            <a:r>
              <a:rPr lang="en-US" sz="1800" b="1" dirty="0" smtClean="0">
                <a:solidFill>
                  <a:srgbClr val="0070C0"/>
                </a:solidFill>
              </a:rPr>
              <a:t>F</a:t>
            </a:r>
            <a:r>
              <a:rPr lang="en-US" sz="1800" b="1" dirty="0" smtClean="0">
                <a:solidFill>
                  <a:srgbClr val="0070C0"/>
                </a:solidFill>
              </a:rPr>
              <a:t>. Schmidt, and T.H.B. </a:t>
            </a:r>
            <a:r>
              <a:rPr lang="en-US" sz="1800" b="1" dirty="0" err="1" smtClean="0">
                <a:solidFill>
                  <a:srgbClr val="0070C0"/>
                </a:solidFill>
              </a:rPr>
              <a:t>Persson</a:t>
            </a:r>
            <a:endParaRPr lang="en-US" sz="1800" b="1" dirty="0" smtClean="0">
              <a:solidFill>
                <a:srgbClr val="0070C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5341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5341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0" name="Picture 9" descr="plot.DA.coupling.nominal.filled.correctedBPMN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92072" y="930071"/>
            <a:ext cx="5607457" cy="548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8763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Dipole Coil Aperture </a:t>
            </a:r>
            <a:r>
              <a:rPr lang="en-US" sz="1600" b="1" dirty="0" smtClean="0"/>
              <a:t>enlarged from </a:t>
            </a:r>
            <a:r>
              <a:rPr lang="en-US" sz="1600" b="1" dirty="0" smtClean="0">
                <a:solidFill>
                  <a:srgbClr val="FF0000"/>
                </a:solidFill>
              </a:rPr>
              <a:t>50 to 56 mm.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LHC Switch Mode PS </a:t>
            </a:r>
            <a:r>
              <a:rPr lang="en-US" sz="1600" b="1" dirty="0" smtClean="0"/>
              <a:t>should </a:t>
            </a:r>
            <a:r>
              <a:rPr lang="en-US" sz="1600" b="1" dirty="0" smtClean="0">
                <a:solidFill>
                  <a:srgbClr val="FF0000"/>
                </a:solidFill>
              </a:rPr>
              <a:t>avoid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tune ripple</a:t>
            </a:r>
            <a:r>
              <a:rPr lang="en-US" sz="1600" b="1" dirty="0" smtClean="0"/>
              <a:t>.</a:t>
            </a:r>
            <a:r>
              <a:rPr lang="en-US" sz="1600" b="1" dirty="0" smtClean="0"/>
              <a:t> Very </a:t>
            </a:r>
            <a:r>
              <a:rPr lang="en-US" sz="1600" b="1" dirty="0" smtClean="0">
                <a:solidFill>
                  <a:srgbClr val="008000"/>
                </a:solidFill>
              </a:rPr>
              <a:t>low noise level </a:t>
            </a:r>
            <a:r>
              <a:rPr lang="en-US" sz="1600" b="1" dirty="0" smtClean="0"/>
              <a:t>in general!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Tune split 59/64 </a:t>
            </a:r>
            <a:r>
              <a:rPr lang="en-US" sz="1600" b="1" dirty="0" smtClean="0"/>
              <a:t>to </a:t>
            </a:r>
            <a:r>
              <a:rPr lang="en-US" sz="1600" b="1" dirty="0" smtClean="0">
                <a:solidFill>
                  <a:srgbClr val="FF0000"/>
                </a:solidFill>
              </a:rPr>
              <a:t>avoid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linear coupling </a:t>
            </a:r>
            <a:r>
              <a:rPr lang="en-US" sz="1600" b="1" dirty="0" smtClean="0"/>
              <a:t>without </a:t>
            </a:r>
            <a:r>
              <a:rPr lang="en-US" sz="1600" b="1" dirty="0" smtClean="0">
                <a:solidFill>
                  <a:srgbClr val="014F89"/>
                </a:solidFill>
              </a:rPr>
              <a:t>bad systematic resonances.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/>
              <a:t>All </a:t>
            </a:r>
            <a:r>
              <a:rPr lang="en-US" sz="1600" b="1" dirty="0" err="1" smtClean="0">
                <a:solidFill>
                  <a:srgbClr val="FF0000"/>
                </a:solidFill>
              </a:rPr>
              <a:t>Multipole</a:t>
            </a:r>
            <a:r>
              <a:rPr lang="en-US" sz="1600" b="1" dirty="0" smtClean="0">
                <a:solidFill>
                  <a:srgbClr val="FF0000"/>
                </a:solidFill>
              </a:rPr>
              <a:t> Components </a:t>
            </a:r>
            <a:r>
              <a:rPr lang="en-US" sz="1600" b="1" dirty="0" smtClean="0"/>
              <a:t>are either </a:t>
            </a:r>
            <a:r>
              <a:rPr lang="en-US" sz="1600" b="1" dirty="0" smtClean="0">
                <a:solidFill>
                  <a:srgbClr val="014F89"/>
                </a:solidFill>
              </a:rPr>
              <a:t>measured cold (10%) </a:t>
            </a:r>
            <a:r>
              <a:rPr lang="en-US" sz="1600" b="1" dirty="0" smtClean="0"/>
              <a:t>or induced by </a:t>
            </a:r>
            <a:r>
              <a:rPr lang="en-US" sz="1600" b="1" dirty="0" smtClean="0">
                <a:solidFill>
                  <a:srgbClr val="014F89"/>
                </a:solidFill>
              </a:rPr>
              <a:t>the warm-cold correlation </a:t>
            </a:r>
            <a:r>
              <a:rPr lang="en-US" sz="1600" b="1" dirty="0" smtClean="0">
                <a:solidFill>
                  <a:srgbClr val="FF33CC"/>
                </a:solidFill>
              </a:rPr>
              <a:t>➔ The CERN Fidel database </a:t>
            </a:r>
            <a:r>
              <a:rPr lang="en-US" sz="1600" b="1" dirty="0" smtClean="0"/>
              <a:t>holds all that information </a:t>
            </a:r>
            <a:r>
              <a:rPr lang="en-US" sz="1600" b="1" dirty="0" smtClean="0">
                <a:solidFill>
                  <a:srgbClr val="014F89"/>
                </a:solidFill>
              </a:rPr>
              <a:t>including misalignments &amp; tilts</a:t>
            </a:r>
            <a:r>
              <a:rPr lang="en-US" sz="1600" b="1" dirty="0" smtClean="0"/>
              <a:t>. </a:t>
            </a:r>
            <a:r>
              <a:rPr lang="en-US" sz="1600" b="1" dirty="0" smtClean="0">
                <a:solidFill>
                  <a:srgbClr val="FF0000"/>
                </a:solidFill>
              </a:rPr>
              <a:t>Additionally,</a:t>
            </a:r>
            <a:r>
              <a:rPr lang="en-US" sz="1600" b="1" dirty="0" smtClean="0"/>
              <a:t> these data are manipulated via </a:t>
            </a:r>
            <a:r>
              <a:rPr lang="en-US" sz="1600" b="1" dirty="0" smtClean="0">
                <a:solidFill>
                  <a:srgbClr val="014F89"/>
                </a:solidFill>
              </a:rPr>
              <a:t>Wise</a:t>
            </a:r>
            <a:r>
              <a:rPr lang="en-US" sz="1600" b="1" dirty="0" smtClean="0"/>
              <a:t> to be </a:t>
            </a:r>
            <a:r>
              <a:rPr lang="en-US" sz="1600" b="1" dirty="0" smtClean="0">
                <a:solidFill>
                  <a:srgbClr val="008000"/>
                </a:solidFill>
              </a:rPr>
              <a:t>read in by </a:t>
            </a:r>
            <a:r>
              <a:rPr lang="en-US" sz="1600" b="1" dirty="0" smtClean="0">
                <a:solidFill>
                  <a:srgbClr val="014F89"/>
                </a:solidFill>
              </a:rPr>
              <a:t>MAD-X</a:t>
            </a:r>
            <a:r>
              <a:rPr lang="en-US" sz="1600" b="1" dirty="0" smtClean="0"/>
              <a:t>.</a:t>
            </a:r>
            <a:endParaRPr lang="en-US" sz="1600" b="1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15 years </a:t>
            </a:r>
            <a:r>
              <a:rPr lang="en-US" sz="1600" b="1" dirty="0" smtClean="0"/>
              <a:t>of intense </a:t>
            </a:r>
            <a:r>
              <a:rPr lang="en-US" sz="1600" b="1" dirty="0" smtClean="0">
                <a:solidFill>
                  <a:srgbClr val="014F89"/>
                </a:solidFill>
              </a:rPr>
              <a:t>Simulation Campaign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Use or Develop various </a:t>
            </a:r>
            <a:r>
              <a:rPr lang="en-US" sz="1600" b="1" dirty="0" smtClean="0">
                <a:solidFill>
                  <a:srgbClr val="008000"/>
                </a:solidFill>
              </a:rPr>
              <a:t>Non-Linear Analysis Tools</a:t>
            </a:r>
            <a:r>
              <a:rPr lang="en-US" sz="1600" b="1" dirty="0" smtClean="0"/>
              <a:t>: </a:t>
            </a:r>
            <a:r>
              <a:rPr lang="en-US" sz="1600" b="1" dirty="0" smtClean="0"/>
              <a:t> </a:t>
            </a:r>
            <a:r>
              <a:rPr lang="en-US" sz="1600" b="1" dirty="0" smtClean="0"/>
              <a:t>                                           </a:t>
            </a:r>
            <a:r>
              <a:rPr lang="en-US" sz="1600" b="1" dirty="0" err="1" smtClean="0">
                <a:solidFill>
                  <a:srgbClr val="014F89"/>
                </a:solidFill>
              </a:rPr>
              <a:t>NormalForm</a:t>
            </a:r>
            <a:r>
              <a:rPr lang="en-US" sz="1600" b="1" dirty="0" smtClean="0">
                <a:solidFill>
                  <a:srgbClr val="014F89"/>
                </a:solidFill>
              </a:rPr>
              <a:t>, Chaos Detection, Survival Plots, Driving Term Measurement, Frequency Maps,  Chaos Maps</a:t>
            </a:r>
            <a:r>
              <a:rPr lang="en-US" sz="1600" b="1" dirty="0" smtClean="0">
                <a:solidFill>
                  <a:srgbClr val="FF33CC"/>
                </a:solidFill>
              </a:rPr>
              <a:t>*</a:t>
            </a:r>
            <a:r>
              <a:rPr lang="en-US" sz="1600" b="1" dirty="0" smtClean="0"/>
              <a:t>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Speed Optimization </a:t>
            </a:r>
            <a:r>
              <a:rPr lang="en-US" sz="1600" b="1" dirty="0" smtClean="0"/>
              <a:t>of </a:t>
            </a:r>
            <a:r>
              <a:rPr lang="en-US" sz="1600" b="1" dirty="0" err="1" smtClean="0">
                <a:solidFill>
                  <a:srgbClr val="008000"/>
                </a:solidFill>
              </a:rPr>
              <a:t>S</a:t>
            </a:r>
            <a:r>
              <a:rPr lang="en-US" sz="1600" b="1" dirty="0" err="1" smtClean="0">
                <a:solidFill>
                  <a:srgbClr val="008000"/>
                </a:solidFill>
              </a:rPr>
              <a:t>ymplectic</a:t>
            </a:r>
            <a:r>
              <a:rPr lang="en-US" sz="1600" b="1" dirty="0" smtClean="0">
                <a:solidFill>
                  <a:srgbClr val="008000"/>
                </a:solidFill>
              </a:rPr>
              <a:t> Tracking Code </a:t>
            </a:r>
            <a:r>
              <a:rPr lang="en-US" sz="1600" b="1" dirty="0" smtClean="0"/>
              <a:t>(</a:t>
            </a:r>
            <a:r>
              <a:rPr lang="en-US" sz="1600" b="1" dirty="0" err="1" smtClean="0">
                <a:solidFill>
                  <a:srgbClr val="014F89"/>
                </a:solidFill>
              </a:rPr>
              <a:t>SixTrack</a:t>
            </a:r>
            <a:r>
              <a:rPr lang="en-US" sz="1600" b="1" dirty="0" smtClean="0"/>
              <a:t>), </a:t>
            </a:r>
            <a:r>
              <a:rPr lang="en-US" sz="1600" b="1" dirty="0" smtClean="0">
                <a:solidFill>
                  <a:srgbClr val="014F89"/>
                </a:solidFill>
              </a:rPr>
              <a:t>Rounding Errors</a:t>
            </a:r>
            <a:r>
              <a:rPr lang="en-US" sz="1600" b="1" dirty="0" smtClean="0"/>
              <a:t> checked to be </a:t>
            </a:r>
            <a:r>
              <a:rPr lang="en-US" sz="1600" b="1" dirty="0" smtClean="0">
                <a:solidFill>
                  <a:srgbClr val="FF0000"/>
                </a:solidFill>
              </a:rPr>
              <a:t>sufficiently small</a:t>
            </a:r>
            <a:r>
              <a:rPr lang="en-US" sz="1600" b="1" dirty="0" smtClean="0"/>
              <a:t>.</a:t>
            </a:r>
            <a:endParaRPr lang="en-US" sz="1600" b="1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Simulation Engine </a:t>
            </a:r>
            <a:r>
              <a:rPr lang="en-US" sz="1600" b="1" dirty="0" smtClean="0"/>
              <a:t>for </a:t>
            </a:r>
            <a:r>
              <a:rPr lang="en-US" sz="1600" b="1" dirty="0" smtClean="0">
                <a:solidFill>
                  <a:srgbClr val="FF0000"/>
                </a:solidFill>
              </a:rPr>
              <a:t>massive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14F89"/>
                </a:solidFill>
              </a:rPr>
              <a:t>simulation Runs</a:t>
            </a:r>
            <a:r>
              <a:rPr lang="en-US" sz="1600" b="1" dirty="0" smtClean="0"/>
              <a:t> </a:t>
            </a:r>
            <a:r>
              <a:rPr lang="en-US" sz="1600" b="1" dirty="0" smtClean="0"/>
              <a:t>( </a:t>
            </a:r>
            <a:r>
              <a:rPr lang="en-US" sz="1600" b="1" dirty="0" smtClean="0">
                <a:solidFill>
                  <a:srgbClr val="FF0000"/>
                </a:solidFill>
              </a:rPr>
              <a:t>&lt;= 10k jobs </a:t>
            </a:r>
            <a:r>
              <a:rPr lang="en-US" sz="1600" b="1" dirty="0" smtClean="0"/>
              <a:t>).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/>
              <a:t>Very </a:t>
            </a:r>
            <a:r>
              <a:rPr lang="en-US" sz="1600" b="1" dirty="0" smtClean="0">
                <a:solidFill>
                  <a:srgbClr val="008000"/>
                </a:solidFill>
              </a:rPr>
              <a:t>systematic parameter scans </a:t>
            </a:r>
            <a:r>
              <a:rPr lang="en-US" sz="1600" b="1" dirty="0" smtClean="0"/>
              <a:t>with and without </a:t>
            </a:r>
            <a:r>
              <a:rPr lang="en-US" sz="1600" b="1" dirty="0" smtClean="0">
                <a:solidFill>
                  <a:srgbClr val="014F89"/>
                </a:solidFill>
              </a:rPr>
              <a:t>BB</a:t>
            </a:r>
            <a:r>
              <a:rPr lang="en-US" sz="1600" b="1" dirty="0" smtClean="0"/>
              <a:t> and always </a:t>
            </a:r>
            <a:r>
              <a:rPr lang="en-US" sz="1600" b="1" dirty="0" smtClean="0">
                <a:solidFill>
                  <a:srgbClr val="008000"/>
                </a:solidFill>
              </a:rPr>
              <a:t>over 60 seeds</a:t>
            </a:r>
            <a:r>
              <a:rPr lang="en-US" sz="1600" b="1" dirty="0" smtClean="0"/>
              <a:t> to evaluate the effect of the </a:t>
            </a:r>
            <a:r>
              <a:rPr lang="en-US" sz="1600" b="1" dirty="0" smtClean="0">
                <a:solidFill>
                  <a:srgbClr val="FF0000"/>
                </a:solidFill>
              </a:rPr>
              <a:t>Random Part </a:t>
            </a:r>
            <a:r>
              <a:rPr lang="en-US" sz="1600" b="1" dirty="0" smtClean="0"/>
              <a:t>of the </a:t>
            </a:r>
            <a:r>
              <a:rPr lang="en-US" sz="1600" b="1" dirty="0" err="1" smtClean="0">
                <a:solidFill>
                  <a:srgbClr val="014F89"/>
                </a:solidFill>
              </a:rPr>
              <a:t>Multipole</a:t>
            </a:r>
            <a:r>
              <a:rPr lang="en-US" sz="1600" b="1" dirty="0" smtClean="0">
                <a:solidFill>
                  <a:srgbClr val="014F89"/>
                </a:solidFill>
              </a:rPr>
              <a:t> Components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Challenges &amp; Solutions 2/2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4579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01.10.2017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579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LHC-DA - F.  Schmidt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66800" y="-76200"/>
            <a:ext cx="7010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Corrected Machine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LHC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/6     </a:t>
            </a:r>
            <a:r>
              <a:rPr lang="en-US" sz="1800" b="1" u="sng" dirty="0" smtClean="0">
                <a:solidFill>
                  <a:srgbClr val="0070C0"/>
                </a:solidFill>
              </a:rPr>
              <a:t>E.H</a:t>
            </a:r>
            <a:r>
              <a:rPr lang="en-US" sz="1800" b="1" u="sng" dirty="0" smtClean="0">
                <a:solidFill>
                  <a:srgbClr val="0070C0"/>
                </a:solidFill>
              </a:rPr>
              <a:t>. </a:t>
            </a:r>
            <a:r>
              <a:rPr lang="en-US" sz="1800" b="1" u="sng" dirty="0" smtClean="0">
                <a:solidFill>
                  <a:srgbClr val="0070C0"/>
                </a:solidFill>
              </a:rPr>
              <a:t>Maclean</a:t>
            </a:r>
            <a:r>
              <a:rPr lang="en-US" sz="1800" b="1" dirty="0" smtClean="0">
                <a:solidFill>
                  <a:srgbClr val="0070C0"/>
                </a:solidFill>
              </a:rPr>
              <a:t>, </a:t>
            </a:r>
            <a:r>
              <a:rPr lang="en-US" sz="1800" b="1" dirty="0" smtClean="0">
                <a:solidFill>
                  <a:srgbClr val="0070C0"/>
                </a:solidFill>
              </a:rPr>
              <a:t>R. </a:t>
            </a:r>
            <a:r>
              <a:rPr lang="en-US" sz="1800" b="1" dirty="0" err="1" smtClean="0">
                <a:solidFill>
                  <a:srgbClr val="0070C0"/>
                </a:solidFill>
              </a:rPr>
              <a:t>Tomàs</a:t>
            </a:r>
            <a:r>
              <a:rPr lang="en-US" sz="1800" b="1" dirty="0" smtClean="0">
                <a:solidFill>
                  <a:srgbClr val="0070C0"/>
                </a:solidFill>
              </a:rPr>
              <a:t>, F</a:t>
            </a:r>
            <a:r>
              <a:rPr lang="en-US" sz="1800" b="1" dirty="0" smtClean="0">
                <a:solidFill>
                  <a:srgbClr val="0070C0"/>
                </a:solidFill>
              </a:rPr>
              <a:t>. Schmidt, and T.H.B. </a:t>
            </a:r>
            <a:r>
              <a:rPr lang="en-US" sz="1800" b="1" dirty="0" err="1" smtClean="0">
                <a:solidFill>
                  <a:srgbClr val="0070C0"/>
                </a:solidFill>
              </a:rPr>
              <a:t>Persson</a:t>
            </a:r>
            <a:endParaRPr lang="en-US" sz="1800" b="1" dirty="0" smtClean="0">
              <a:solidFill>
                <a:srgbClr val="0070C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5341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5341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0" name="Picture 9" descr="plot.DA.coupling.correctedoptics.filled.correctedBPMN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718594" y="914866"/>
            <a:ext cx="5630612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85800" y="1676400"/>
            <a:ext cx="7924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 smtClean="0"/>
              <a:t> After </a:t>
            </a:r>
            <a:r>
              <a:rPr lang="en-US" sz="2400" b="1" dirty="0" smtClean="0">
                <a:solidFill>
                  <a:srgbClr val="C00000"/>
                </a:solidFill>
              </a:rPr>
              <a:t>30 years </a:t>
            </a:r>
            <a:r>
              <a:rPr lang="en-US" sz="2400" b="1" dirty="0" smtClean="0"/>
              <a:t>of simulations from </a:t>
            </a:r>
            <a:r>
              <a:rPr lang="en-US" sz="2400" b="1" dirty="0" smtClean="0">
                <a:solidFill>
                  <a:srgbClr val="008000"/>
                </a:solidFill>
              </a:rPr>
              <a:t>HERA, SPS, </a:t>
            </a:r>
            <a:r>
              <a:rPr lang="en-US" sz="2400" b="1" dirty="0" err="1" smtClean="0">
                <a:solidFill>
                  <a:srgbClr val="008000"/>
                </a:solidFill>
              </a:rPr>
              <a:t>Tevatron</a:t>
            </a:r>
            <a:r>
              <a:rPr lang="en-US" sz="2400" b="1" dirty="0" smtClean="0">
                <a:solidFill>
                  <a:srgbClr val="008000"/>
                </a:solidFill>
              </a:rPr>
              <a:t>, RHIC </a:t>
            </a:r>
            <a:r>
              <a:rPr lang="en-US" sz="2400" b="1" dirty="0" smtClean="0"/>
              <a:t>to</a:t>
            </a:r>
            <a:r>
              <a:rPr lang="en-US" sz="2400" b="1" dirty="0" smtClean="0">
                <a:solidFill>
                  <a:srgbClr val="008000"/>
                </a:solidFill>
              </a:rPr>
              <a:t> LHC</a:t>
            </a:r>
            <a:r>
              <a:rPr lang="en-US" sz="2400" b="1" dirty="0" smtClean="0"/>
              <a:t> we can conclude that our simulation tools are </a:t>
            </a:r>
            <a:r>
              <a:rPr lang="en-US" sz="2400" b="1" dirty="0" smtClean="0">
                <a:solidFill>
                  <a:srgbClr val="C00000"/>
                </a:solidFill>
              </a:rPr>
              <a:t>reliable</a:t>
            </a:r>
            <a:r>
              <a:rPr lang="en-US" sz="2400" b="1" dirty="0" smtClean="0"/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 smtClean="0"/>
              <a:t> In particular, we can perform any kind of </a:t>
            </a:r>
            <a:r>
              <a:rPr lang="en-US" sz="2400" b="1" dirty="0" smtClean="0">
                <a:solidFill>
                  <a:srgbClr val="C00000"/>
                </a:solidFill>
              </a:rPr>
              <a:t>massive simulation</a:t>
            </a:r>
            <a:r>
              <a:rPr lang="en-US" sz="2400" b="1" dirty="0" smtClean="0"/>
              <a:t> studies via </a:t>
            </a:r>
            <a:r>
              <a:rPr lang="en-US" sz="2400" b="1" dirty="0" smtClean="0">
                <a:solidFill>
                  <a:srgbClr val="C00000"/>
                </a:solidFill>
              </a:rPr>
              <a:t>distributed</a:t>
            </a:r>
            <a:r>
              <a:rPr lang="en-US" sz="2400" b="1" dirty="0" smtClean="0"/>
              <a:t> and </a:t>
            </a:r>
            <a:r>
              <a:rPr lang="en-US" sz="2400" b="1" dirty="0" smtClean="0">
                <a:solidFill>
                  <a:srgbClr val="C00000"/>
                </a:solidFill>
              </a:rPr>
              <a:t>scalable</a:t>
            </a:r>
            <a:r>
              <a:rPr lang="en-US" sz="2400" b="1" dirty="0" smtClean="0"/>
              <a:t> computing facilities.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 smtClean="0"/>
              <a:t> The </a:t>
            </a:r>
            <a:r>
              <a:rPr lang="en-US" sz="2400" b="1" dirty="0" smtClean="0">
                <a:solidFill>
                  <a:srgbClr val="C00000"/>
                </a:solidFill>
              </a:rPr>
              <a:t>theoretical</a:t>
            </a:r>
            <a:r>
              <a:rPr lang="en-US" sz="2400" b="1" dirty="0" smtClean="0"/>
              <a:t> understanding is advanced enough to </a:t>
            </a:r>
            <a:r>
              <a:rPr lang="en-US" sz="2400" b="1" dirty="0" smtClean="0">
                <a:solidFill>
                  <a:srgbClr val="C00000"/>
                </a:solidFill>
              </a:rPr>
              <a:t>understand the non-linear dynamics </a:t>
            </a:r>
            <a:r>
              <a:rPr lang="en-US" sz="2400" b="1" dirty="0" smtClean="0"/>
              <a:t>caused by </a:t>
            </a:r>
            <a:r>
              <a:rPr lang="en-US" sz="2400" b="1" dirty="0" err="1" smtClean="0">
                <a:solidFill>
                  <a:srgbClr val="C00000"/>
                </a:solidFill>
              </a:rPr>
              <a:t>multipolar</a:t>
            </a:r>
            <a:r>
              <a:rPr lang="en-US" sz="2400" b="1" dirty="0" smtClean="0">
                <a:solidFill>
                  <a:srgbClr val="C00000"/>
                </a:solidFill>
              </a:rPr>
              <a:t> components</a:t>
            </a:r>
            <a:r>
              <a:rPr lang="en-US" sz="2400" b="1" dirty="0" smtClean="0"/>
              <a:t>. In particular, we understand single particle loss due to </a:t>
            </a:r>
            <a:r>
              <a:rPr lang="en-US" sz="2400" b="1" dirty="0" smtClean="0">
                <a:solidFill>
                  <a:srgbClr val="C00000"/>
                </a:solidFill>
              </a:rPr>
              <a:t>deterministic chaos</a:t>
            </a:r>
            <a:r>
              <a:rPr lang="en-US" sz="2400" b="1" dirty="0" smtClean="0"/>
              <a:t>.</a:t>
            </a:r>
          </a:p>
          <a:p>
            <a:pPr>
              <a:spcBef>
                <a:spcPct val="50000"/>
              </a:spcBef>
            </a:pPr>
            <a:endParaRPr lang="en-US" sz="2400" b="1" dirty="0" smtClean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 1/2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85800" y="1676400"/>
            <a:ext cx="79248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 smtClean="0"/>
              <a:t> The </a:t>
            </a:r>
            <a:r>
              <a:rPr lang="en-US" b="1" dirty="0" smtClean="0">
                <a:solidFill>
                  <a:srgbClr val="C00000"/>
                </a:solidFill>
              </a:rPr>
              <a:t>2012 LHC DA </a:t>
            </a:r>
            <a:r>
              <a:rPr lang="en-US" b="1" smtClean="0">
                <a:solidFill>
                  <a:srgbClr val="C00000"/>
                </a:solidFill>
              </a:rPr>
              <a:t>experiment </a:t>
            </a:r>
            <a:r>
              <a:rPr lang="en-US" b="1" smtClean="0"/>
              <a:t>using </a:t>
            </a: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classic kick technique</a:t>
            </a:r>
            <a:r>
              <a:rPr lang="en-US" b="1" dirty="0" smtClean="0"/>
              <a:t> allows to say that we can predict the </a:t>
            </a:r>
            <a:r>
              <a:rPr lang="en-US" b="1" dirty="0" smtClean="0">
                <a:solidFill>
                  <a:srgbClr val="C00000"/>
                </a:solidFill>
              </a:rPr>
              <a:t>DA</a:t>
            </a:r>
            <a:r>
              <a:rPr lang="en-US" b="1" dirty="0" smtClean="0"/>
              <a:t> to about </a:t>
            </a:r>
            <a:r>
              <a:rPr lang="en-US" b="1" dirty="0" smtClean="0">
                <a:solidFill>
                  <a:srgbClr val="C00000"/>
                </a:solidFill>
              </a:rPr>
              <a:t>10%</a:t>
            </a:r>
            <a:r>
              <a:rPr lang="en-US" b="1" dirty="0" smtClean="0"/>
              <a:t> rather than the expected </a:t>
            </a:r>
            <a:r>
              <a:rPr lang="en-US" b="1" dirty="0" smtClean="0">
                <a:solidFill>
                  <a:srgbClr val="C00000"/>
                </a:solidFill>
              </a:rPr>
              <a:t>factor 2</a:t>
            </a:r>
            <a:r>
              <a:rPr lang="en-US" b="1" dirty="0" smtClean="0"/>
              <a:t>. Reasons are: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Excellent knowledge of </a:t>
            </a:r>
            <a:r>
              <a:rPr lang="en-US" b="1" dirty="0" err="1" smtClean="0">
                <a:solidFill>
                  <a:srgbClr val="FF0000"/>
                </a:solidFill>
              </a:rPr>
              <a:t>multipolar</a:t>
            </a:r>
            <a:r>
              <a:rPr lang="en-US" b="1" dirty="0" smtClean="0">
                <a:solidFill>
                  <a:srgbClr val="FF0000"/>
                </a:solidFill>
              </a:rPr>
              <a:t> components, magnet by magnet, including misalignments (</a:t>
            </a:r>
            <a:r>
              <a:rPr lang="en-US" b="1" dirty="0" smtClean="0">
                <a:solidFill>
                  <a:srgbClr val="008000"/>
                </a:solidFill>
              </a:rPr>
              <a:t>CERN Fidel &amp; Wise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Apparently the power supply ripple is under control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➔ This does increase our </a:t>
            </a:r>
            <a:r>
              <a:rPr lang="en-US" b="1" dirty="0" smtClean="0">
                <a:solidFill>
                  <a:srgbClr val="C00000"/>
                </a:solidFill>
              </a:rPr>
              <a:t>confidence</a:t>
            </a:r>
            <a:r>
              <a:rPr lang="en-US" b="1" dirty="0" smtClean="0"/>
              <a:t> in simulation studies for the </a:t>
            </a:r>
            <a:r>
              <a:rPr lang="en-US" b="1" dirty="0" smtClean="0">
                <a:solidFill>
                  <a:srgbClr val="C00000"/>
                </a:solidFill>
              </a:rPr>
              <a:t>HL-LHC, FCC</a:t>
            </a:r>
            <a:r>
              <a:rPr lang="en-US" b="1" dirty="0" smtClean="0"/>
              <a:t>.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 2/2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914400" y="152400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Reserve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483C953-FA55-49C3-BFAF-854256FC1341}" type="slidenum">
              <a:rPr lang="en-US" sz="1400"/>
              <a:pPr algn="r"/>
              <a:t>34</a:t>
            </a:fld>
            <a:endParaRPr lang="en-US" sz="1400" dirty="0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Acknowledgements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66800" y="1219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C00000"/>
              </a:solidFill>
            </a:endParaRPr>
          </a:p>
          <a:p>
            <a:endParaRPr lang="fr-FR" sz="2400" b="1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1752600"/>
            <a:ext cx="8229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 smtClean="0"/>
              <a:t> MPP: </a:t>
            </a:r>
            <a:r>
              <a:rPr lang="fr-FR" b="1" dirty="0" err="1" smtClean="0"/>
              <a:t>Rüdiger</a:t>
            </a:r>
            <a:r>
              <a:rPr lang="fr-FR" b="1" dirty="0" smtClean="0"/>
              <a:t> Schmidt  and Markus </a:t>
            </a:r>
            <a:r>
              <a:rPr lang="fr-FR" b="1" dirty="0" err="1" smtClean="0"/>
              <a:t>Zerlauth</a:t>
            </a: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MKA hardware: Jan </a:t>
            </a:r>
            <a:r>
              <a:rPr lang="fr-FR" b="1" dirty="0" err="1" smtClean="0"/>
              <a:t>Uythoven</a:t>
            </a:r>
            <a:r>
              <a:rPr lang="fr-FR" b="1" dirty="0" smtClean="0"/>
              <a:t>, Alain Antoine, Rodolphe </a:t>
            </a:r>
            <a:r>
              <a:rPr lang="fr-FR" b="1" dirty="0" err="1" smtClean="0"/>
              <a:t>Rosol</a:t>
            </a: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CCC MKA software: Verena </a:t>
            </a:r>
            <a:r>
              <a:rPr lang="fr-FR" b="1" dirty="0" err="1" smtClean="0"/>
              <a:t>Kain</a:t>
            </a: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err="1" smtClean="0"/>
              <a:t>Operation</a:t>
            </a:r>
            <a:r>
              <a:rPr lang="fr-FR" b="1" dirty="0" smtClean="0"/>
              <a:t>:  Stefano </a:t>
            </a:r>
            <a:r>
              <a:rPr lang="fr-FR" b="1" dirty="0" err="1" smtClean="0"/>
              <a:t>Redaelli</a:t>
            </a:r>
            <a:r>
              <a:rPr lang="fr-FR" b="1" dirty="0" smtClean="0"/>
              <a:t>,  </a:t>
            </a:r>
            <a:r>
              <a:rPr lang="fr-FR" b="1" dirty="0" err="1" smtClean="0"/>
              <a:t>Alick</a:t>
            </a:r>
            <a:r>
              <a:rPr lang="fr-FR" b="1" dirty="0" smtClean="0"/>
              <a:t> Macpherson</a:t>
            </a:r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err="1" smtClean="0"/>
              <a:t>Additional</a:t>
            </a:r>
            <a:r>
              <a:rPr lang="fr-FR" b="1" dirty="0" smtClean="0"/>
              <a:t> </a:t>
            </a:r>
            <a:r>
              <a:rPr lang="fr-FR" b="1" dirty="0" err="1" smtClean="0"/>
              <a:t>Experimenter</a:t>
            </a:r>
            <a:r>
              <a:rPr lang="fr-FR" b="1" dirty="0" smtClean="0"/>
              <a:t>: Glenn </a:t>
            </a:r>
            <a:r>
              <a:rPr lang="fr-FR" b="1" dirty="0" err="1" smtClean="0"/>
              <a:t>Vanbavinckhove</a:t>
            </a: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err="1" smtClean="0"/>
              <a:t>Wirescanner</a:t>
            </a:r>
            <a:r>
              <a:rPr lang="fr-FR" b="1" dirty="0" smtClean="0"/>
              <a:t> (12 </a:t>
            </a:r>
            <a:r>
              <a:rPr lang="fr-FR" b="1" dirty="0" smtClean="0">
                <a:latin typeface="Symbol" pitchFamily="18" charset="2"/>
              </a:rPr>
              <a:t>s</a:t>
            </a:r>
            <a:r>
              <a:rPr lang="fr-FR" b="1" dirty="0" smtClean="0"/>
              <a:t>): Ana Guerrero</a:t>
            </a:r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BPM </a:t>
            </a:r>
            <a:r>
              <a:rPr lang="fr-FR" b="1" dirty="0" err="1" smtClean="0"/>
              <a:t>rephasing</a:t>
            </a:r>
            <a:r>
              <a:rPr lang="fr-FR" b="1" dirty="0" smtClean="0"/>
              <a:t>: Eva </a:t>
            </a:r>
            <a:r>
              <a:rPr lang="fr-FR" b="1" dirty="0" err="1" smtClean="0"/>
              <a:t>Calvo</a:t>
            </a:r>
            <a:r>
              <a:rPr lang="fr-FR" b="1" dirty="0" smtClean="0"/>
              <a:t> Giraldo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lot.detuning-with-amplitude.meas.BBL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50175" y="-7225"/>
            <a:ext cx="4738850" cy="6858000"/>
          </a:xfrm>
          <a:prstGeom prst="rect">
            <a:avLst/>
          </a:prstGeom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914400" y="152400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Detuning with Amplitude - LHC 2/6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66800" y="57912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 smtClean="0">
                <a:solidFill>
                  <a:srgbClr val="C00000"/>
                </a:solidFill>
              </a:rPr>
              <a:t>E.H. Maclean</a:t>
            </a:r>
            <a:r>
              <a:rPr lang="en-US" b="1" dirty="0" smtClean="0">
                <a:solidFill>
                  <a:srgbClr val="C00000"/>
                </a:solidFill>
              </a:rPr>
              <a:t>, R. </a:t>
            </a:r>
            <a:r>
              <a:rPr lang="en-US" b="1" dirty="0" err="1" smtClean="0">
                <a:solidFill>
                  <a:srgbClr val="C00000"/>
                </a:solidFill>
              </a:rPr>
              <a:t>Tomàs</a:t>
            </a:r>
            <a:r>
              <a:rPr lang="en-US" b="1" dirty="0" smtClean="0">
                <a:solidFill>
                  <a:srgbClr val="C00000"/>
                </a:solidFill>
              </a:rPr>
              <a:t>, F. Schmidt, and T.H.B. </a:t>
            </a:r>
            <a:r>
              <a:rPr lang="en-US" b="1" dirty="0" err="1" smtClean="0">
                <a:solidFill>
                  <a:srgbClr val="C00000"/>
                </a:solidFill>
              </a:rPr>
              <a:t>Persson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8" name="Straight Arrow Connector 7"/>
          <p:cNvCxnSpPr>
            <a:stCxn id="22" idx="1"/>
          </p:cNvCxnSpPr>
          <p:nvPr/>
        </p:nvCxnSpPr>
        <p:spPr>
          <a:xfrm rot="10800000" flipV="1">
            <a:off x="7467600" y="1785610"/>
            <a:ext cx="533400" cy="347990"/>
          </a:xfrm>
          <a:prstGeom prst="straightConnector1">
            <a:avLst/>
          </a:prstGeom>
          <a:ln>
            <a:solidFill>
              <a:srgbClr val="071083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705600" y="2667000"/>
            <a:ext cx="1295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1524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71083"/>
                </a:solidFill>
              </a:rPr>
              <a:t>Corrected Machine</a:t>
            </a:r>
            <a:endParaRPr lang="fr-FR" sz="1400" b="1" dirty="0">
              <a:solidFill>
                <a:srgbClr val="07108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000" y="2438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Nominal Machine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15240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Non-Linear Coupling LHC 4/6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524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881147"/>
            <a:ext cx="5943600" cy="544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/>
          <p:nvPr/>
        </p:nvCxnSpPr>
        <p:spPr>
          <a:xfrm>
            <a:off x="4343400" y="1524000"/>
            <a:ext cx="6858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43400" y="2743200"/>
            <a:ext cx="685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143000" y="1752600"/>
            <a:ext cx="1752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14478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Non-Linear Effect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" y="2590800"/>
            <a:ext cx="1447800" cy="1384995"/>
          </a:xfrm>
          <a:prstGeom prst="rect">
            <a:avLst/>
          </a:prstGeom>
          <a:noFill/>
          <a:ln>
            <a:solidFill>
              <a:srgbClr val="07108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Nominal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Machine</a:t>
            </a:r>
          </a:p>
          <a:p>
            <a:endParaRPr lang="en-US" sz="1400" b="1" dirty="0" smtClean="0"/>
          </a:p>
          <a:p>
            <a:endParaRPr lang="en-US" sz="1400" b="1" dirty="0" smtClean="0"/>
          </a:p>
          <a:p>
            <a:r>
              <a:rPr lang="en-US" sz="1400" b="1" dirty="0" smtClean="0">
                <a:solidFill>
                  <a:srgbClr val="071083"/>
                </a:solidFill>
              </a:rPr>
              <a:t>Corrected Machine</a:t>
            </a:r>
            <a:endParaRPr lang="fr-FR" sz="1400" b="1" dirty="0">
              <a:solidFill>
                <a:srgbClr val="071083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524000" y="2514600"/>
            <a:ext cx="685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0" y="3657600"/>
            <a:ext cx="533400" cy="457200"/>
          </a:xfrm>
          <a:prstGeom prst="straightConnector1">
            <a:avLst/>
          </a:prstGeom>
          <a:ln>
            <a:solidFill>
              <a:srgbClr val="071083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6896100" y="3771900"/>
            <a:ext cx="838200" cy="152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72200" y="43434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Non-Linear Coupling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reproduced in Simulations:</a:t>
            </a:r>
          </a:p>
          <a:p>
            <a:endParaRPr lang="en-US" sz="1600" b="1" dirty="0" smtClean="0">
              <a:solidFill>
                <a:srgbClr val="0070C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Red/</a:t>
            </a:r>
            <a:r>
              <a:rPr lang="en-US" sz="1800" b="1" dirty="0" smtClean="0">
                <a:solidFill>
                  <a:srgbClr val="002060"/>
                </a:solidFill>
              </a:rPr>
              <a:t>Blue</a:t>
            </a:r>
            <a:r>
              <a:rPr lang="en-US" sz="1800" b="1" dirty="0" smtClean="0">
                <a:solidFill>
                  <a:srgbClr val="0070C0"/>
                </a:solidFill>
              </a:rPr>
              <a:t>: H &amp; V Model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Green</a:t>
            </a:r>
            <a:r>
              <a:rPr lang="en-US" sz="1800" b="1" dirty="0" smtClean="0">
                <a:solidFill>
                  <a:srgbClr val="0070C0"/>
                </a:solidFill>
              </a:rPr>
              <a:t>: Measurement</a:t>
            </a:r>
            <a:endParaRPr lang="fr-FR" sz="18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000" y="46482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Lines Linear Expectation</a:t>
            </a:r>
            <a:endParaRPr lang="fr-FR" sz="1600" b="1" dirty="0">
              <a:solidFill>
                <a:srgbClr val="008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219200" y="4953000"/>
            <a:ext cx="1295400" cy="152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219200" y="5105400"/>
            <a:ext cx="1981200" cy="381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 rot="17627455">
            <a:off x="2445990" y="1930893"/>
            <a:ext cx="1163681" cy="941868"/>
          </a:xfrm>
          <a:prstGeom prst="arc">
            <a:avLst>
              <a:gd name="adj1" fmla="val 15188850"/>
              <a:gd name="adj2" fmla="val 20458091"/>
            </a:avLst>
          </a:prstGeom>
          <a:ln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57200" y="2080260"/>
            <a:ext cx="81534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b="1" dirty="0"/>
              <a:t>For </a:t>
            </a:r>
            <a:r>
              <a:rPr lang="en-US" b="1" dirty="0">
                <a:solidFill>
                  <a:srgbClr val="014F89"/>
                </a:solidFill>
              </a:rPr>
              <a:t>LHC</a:t>
            </a:r>
            <a:r>
              <a:rPr lang="en-US" b="1" dirty="0"/>
              <a:t> tracking we are using </a:t>
            </a:r>
            <a:r>
              <a:rPr lang="en-US" b="1" dirty="0" err="1">
                <a:solidFill>
                  <a:srgbClr val="014F89"/>
                </a:solidFill>
              </a:rPr>
              <a:t>SixTrack</a:t>
            </a:r>
            <a:r>
              <a:rPr lang="en-US" b="1" dirty="0"/>
              <a:t> which is kept </a:t>
            </a:r>
            <a:r>
              <a:rPr lang="en-US" b="1" dirty="0">
                <a:solidFill>
                  <a:srgbClr val="FF0000"/>
                </a:solidFill>
              </a:rPr>
              <a:t>rigorously</a:t>
            </a:r>
            <a:r>
              <a:rPr lang="en-US" b="1" dirty="0"/>
              <a:t> </a:t>
            </a:r>
            <a:r>
              <a:rPr lang="en-US" b="1" dirty="0">
                <a:solidFill>
                  <a:srgbClr val="014F89"/>
                </a:solidFill>
              </a:rPr>
              <a:t>bug-free</a:t>
            </a:r>
            <a:r>
              <a:rPr lang="en-US" b="1" dirty="0"/>
              <a:t> while continuously </a:t>
            </a:r>
            <a:r>
              <a:rPr lang="en-US" b="1" dirty="0">
                <a:solidFill>
                  <a:srgbClr val="FF0000"/>
                </a:solidFill>
              </a:rPr>
              <a:t>optimizing the code for speed</a:t>
            </a:r>
            <a:r>
              <a:rPr lang="en-US" b="1" dirty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The lattice is transferred from </a:t>
            </a:r>
            <a:r>
              <a:rPr lang="en-US" b="1" dirty="0">
                <a:solidFill>
                  <a:srgbClr val="014F89"/>
                </a:solidFill>
              </a:rPr>
              <a:t>MAD-X</a:t>
            </a:r>
            <a:r>
              <a:rPr lang="en-US" b="1" dirty="0"/>
              <a:t>. </a:t>
            </a:r>
            <a:r>
              <a:rPr lang="en-US" b="1" dirty="0" smtClean="0">
                <a:solidFill>
                  <a:srgbClr val="014F89"/>
                </a:solidFill>
              </a:rPr>
              <a:t>MAD-X</a:t>
            </a:r>
            <a:r>
              <a:rPr lang="en-US" b="1" dirty="0" smtClean="0"/>
              <a:t>, </a:t>
            </a:r>
            <a:r>
              <a:rPr lang="en-US" b="1" dirty="0" err="1" smtClean="0">
                <a:solidFill>
                  <a:srgbClr val="014F89"/>
                </a:solidFill>
              </a:rPr>
              <a:t>SixTrack</a:t>
            </a:r>
            <a:r>
              <a:rPr lang="en-US" b="1" dirty="0" smtClean="0"/>
              <a:t> &amp; </a:t>
            </a:r>
            <a:r>
              <a:rPr lang="en-US" b="1" dirty="0" smtClean="0">
                <a:solidFill>
                  <a:srgbClr val="014F89"/>
                </a:solidFill>
              </a:rPr>
              <a:t>PTC</a:t>
            </a:r>
            <a:r>
              <a:rPr lang="en-US" b="1" dirty="0" smtClean="0"/>
              <a:t> are </a:t>
            </a:r>
            <a:r>
              <a:rPr lang="en-US" b="1" dirty="0" smtClean="0">
                <a:solidFill>
                  <a:srgbClr val="FF0000"/>
                </a:solidFill>
              </a:rPr>
              <a:t>benchmarked</a:t>
            </a:r>
            <a:r>
              <a:rPr lang="en-US" b="1" dirty="0" smtClean="0"/>
              <a:t> against each other.</a:t>
            </a:r>
            <a:endParaRPr lang="en-US" b="1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Great care has been taken to </a:t>
            </a:r>
            <a:r>
              <a:rPr lang="en-US" b="1" dirty="0">
                <a:solidFill>
                  <a:srgbClr val="FF0000"/>
                </a:solidFill>
              </a:rPr>
              <a:t>sample</a:t>
            </a:r>
            <a:r>
              <a:rPr lang="en-US" b="1" dirty="0"/>
              <a:t> the </a:t>
            </a:r>
            <a:r>
              <a:rPr lang="en-US" b="1" dirty="0">
                <a:solidFill>
                  <a:srgbClr val="FF0000"/>
                </a:solidFill>
              </a:rPr>
              <a:t>6D phase space</a:t>
            </a:r>
            <a:r>
              <a:rPr lang="en-US" b="1" dirty="0"/>
              <a:t> appropriately!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We have prepared a </a:t>
            </a:r>
            <a:r>
              <a:rPr lang="en-US" b="1" dirty="0" err="1">
                <a:solidFill>
                  <a:srgbClr val="014F89"/>
                </a:solidFill>
              </a:rPr>
              <a:t>SixTrack</a:t>
            </a:r>
            <a:r>
              <a:rPr lang="en-US" b="1" dirty="0">
                <a:solidFill>
                  <a:srgbClr val="014F89"/>
                </a:solidFill>
              </a:rPr>
              <a:t> run environment </a:t>
            </a:r>
            <a:r>
              <a:rPr lang="en-US" b="1" dirty="0"/>
              <a:t>which allows to automatically </a:t>
            </a:r>
            <a:r>
              <a:rPr lang="en-US" b="1" dirty="0" smtClean="0"/>
              <a:t>launch up to </a:t>
            </a:r>
            <a:r>
              <a:rPr lang="en-US" b="1" dirty="0" smtClean="0">
                <a:solidFill>
                  <a:srgbClr val="FF0000"/>
                </a:solidFill>
              </a:rPr>
              <a:t>10k </a:t>
            </a:r>
            <a:r>
              <a:rPr lang="en-US" b="1" dirty="0">
                <a:solidFill>
                  <a:srgbClr val="FF0000"/>
                </a:solidFill>
              </a:rPr>
              <a:t>of jobs</a:t>
            </a:r>
            <a:r>
              <a:rPr lang="en-US" b="1" dirty="0"/>
              <a:t> at a time and storing all output data in a elaborate </a:t>
            </a:r>
            <a:r>
              <a:rPr lang="en-US" b="1" dirty="0">
                <a:solidFill>
                  <a:srgbClr val="014F89"/>
                </a:solidFill>
              </a:rPr>
              <a:t>directory structure</a:t>
            </a:r>
            <a:r>
              <a:rPr lang="en-US" b="1" dirty="0"/>
              <a:t>. After all jobs have been </a:t>
            </a:r>
            <a:r>
              <a:rPr lang="en-US" b="1" dirty="0" smtClean="0"/>
              <a:t>finished, </a:t>
            </a:r>
            <a:r>
              <a:rPr lang="en-US" b="1" dirty="0">
                <a:solidFill>
                  <a:srgbClr val="FF0000"/>
                </a:solidFill>
              </a:rPr>
              <a:t>automatic</a:t>
            </a:r>
            <a:r>
              <a:rPr lang="en-US" b="1" dirty="0"/>
              <a:t> </a:t>
            </a:r>
            <a:r>
              <a:rPr lang="en-US" b="1" dirty="0">
                <a:solidFill>
                  <a:srgbClr val="008000"/>
                </a:solidFill>
              </a:rPr>
              <a:t>post-processing procedure </a:t>
            </a:r>
            <a:r>
              <a:rPr lang="en-US" b="1" dirty="0"/>
              <a:t>are being launched for a </a:t>
            </a:r>
            <a:r>
              <a:rPr lang="en-US" b="1" dirty="0">
                <a:solidFill>
                  <a:srgbClr val="008000"/>
                </a:solidFill>
              </a:rPr>
              <a:t>full analysis </a:t>
            </a:r>
            <a:r>
              <a:rPr lang="en-US" b="1" dirty="0"/>
              <a:t>of  the </a:t>
            </a:r>
            <a:r>
              <a:rPr lang="en-US" b="1" dirty="0" smtClean="0">
                <a:solidFill>
                  <a:srgbClr val="014F89"/>
                </a:solidFill>
              </a:rPr>
              <a:t>simulation data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Tracking Engine for massive LHC Tracking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 1/2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Many Thanks to 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Eric McIntosh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6781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chemeClr val="hlink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81000" y="1932325"/>
            <a:ext cx="845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</a:t>
            </a:r>
            <a:r>
              <a:rPr lang="en-US" b="1" dirty="0" smtClean="0"/>
              <a:t>Jobs </a:t>
            </a:r>
            <a:r>
              <a:rPr lang="en-US" b="1" dirty="0"/>
              <a:t>can be sent to </a:t>
            </a:r>
            <a:r>
              <a:rPr lang="en-US" b="1" dirty="0">
                <a:solidFill>
                  <a:srgbClr val="FF0000"/>
                </a:solidFill>
              </a:rPr>
              <a:t>various batch systems</a:t>
            </a:r>
            <a:r>
              <a:rPr lang="en-US" b="1" dirty="0"/>
              <a:t>, e.g. a local </a:t>
            </a:r>
            <a:r>
              <a:rPr lang="en-US" b="1" dirty="0">
                <a:solidFill>
                  <a:srgbClr val="014F89"/>
                </a:solidFill>
              </a:rPr>
              <a:t>CERN</a:t>
            </a:r>
            <a:r>
              <a:rPr lang="en-US" b="1" dirty="0"/>
              <a:t> </a:t>
            </a:r>
            <a:r>
              <a:rPr lang="en-US" b="1" dirty="0">
                <a:solidFill>
                  <a:srgbClr val="014F89"/>
                </a:solidFill>
              </a:rPr>
              <a:t>batch cluster </a:t>
            </a:r>
            <a:r>
              <a:rPr lang="en-US" b="1" dirty="0"/>
              <a:t>with </a:t>
            </a:r>
            <a:r>
              <a:rPr lang="en-US" b="1" dirty="0" smtClean="0">
                <a:solidFill>
                  <a:srgbClr val="008000"/>
                </a:solidFill>
              </a:rPr>
              <a:t>400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nodes </a:t>
            </a:r>
            <a:r>
              <a:rPr lang="en-US" b="1" dirty="0"/>
              <a:t>is at our disposal.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Moreover, we </a:t>
            </a:r>
            <a:r>
              <a:rPr lang="en-US" b="1" dirty="0" smtClean="0"/>
              <a:t>at </a:t>
            </a:r>
            <a:r>
              <a:rPr lang="en-US" b="1" dirty="0" smtClean="0">
                <a:solidFill>
                  <a:srgbClr val="014F89"/>
                </a:solidFill>
              </a:rPr>
              <a:t>CERN</a:t>
            </a:r>
            <a:r>
              <a:rPr lang="en-US" b="1" dirty="0" smtClean="0"/>
              <a:t> have </a:t>
            </a:r>
            <a:r>
              <a:rPr lang="en-US" b="1" dirty="0"/>
              <a:t>created </a:t>
            </a:r>
            <a:r>
              <a:rPr lang="en-US" b="1" dirty="0" err="1">
                <a:solidFill>
                  <a:srgbClr val="FF0000"/>
                </a:solidFill>
              </a:rPr>
              <a:t>LHC@Home</a:t>
            </a:r>
            <a:r>
              <a:rPr lang="en-US" b="1" dirty="0"/>
              <a:t>. </a:t>
            </a:r>
            <a:r>
              <a:rPr lang="en-US" b="1" dirty="0" smtClean="0"/>
              <a:t>Presently about </a:t>
            </a:r>
            <a:r>
              <a:rPr lang="en-US" b="1" dirty="0" smtClean="0">
                <a:solidFill>
                  <a:srgbClr val="FF0000"/>
                </a:solidFill>
              </a:rPr>
              <a:t>&gt;</a:t>
            </a:r>
            <a:r>
              <a:rPr lang="en-US" b="1" dirty="0" smtClean="0">
                <a:solidFill>
                  <a:srgbClr val="FF0000"/>
                </a:solidFill>
              </a:rPr>
              <a:t>150’000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014F89"/>
                </a:solidFill>
              </a:rPr>
              <a:t>volunteers</a:t>
            </a:r>
            <a:r>
              <a:rPr lang="en-US" b="1" dirty="0"/>
              <a:t> have sign up to contribute </a:t>
            </a:r>
            <a:r>
              <a:rPr lang="en-US" b="1" dirty="0" smtClean="0">
                <a:solidFill>
                  <a:srgbClr val="008000"/>
                </a:solidFill>
              </a:rPr>
              <a:t>world-wide</a:t>
            </a:r>
            <a:r>
              <a:rPr lang="en-US" b="1" dirty="0" smtClean="0"/>
              <a:t>. </a:t>
            </a:r>
            <a:r>
              <a:rPr lang="en-US" b="1" dirty="0"/>
              <a:t>The so-called </a:t>
            </a:r>
            <a:r>
              <a:rPr lang="en-US" b="1" dirty="0">
                <a:solidFill>
                  <a:srgbClr val="FF0000"/>
                </a:solidFill>
              </a:rPr>
              <a:t>BOINC</a:t>
            </a:r>
            <a:r>
              <a:rPr lang="en-US" b="1" dirty="0"/>
              <a:t> system organizes the </a:t>
            </a:r>
            <a:r>
              <a:rPr lang="en-US" b="1" dirty="0">
                <a:solidFill>
                  <a:srgbClr val="008000"/>
                </a:solidFill>
              </a:rPr>
              <a:t>flow of jobs </a:t>
            </a:r>
            <a:r>
              <a:rPr lang="en-US" b="1" dirty="0"/>
              <a:t>to the </a:t>
            </a:r>
            <a:r>
              <a:rPr lang="en-US" b="1" dirty="0">
                <a:solidFill>
                  <a:srgbClr val="014F89"/>
                </a:solidFill>
              </a:rPr>
              <a:t>contributors</a:t>
            </a:r>
            <a:r>
              <a:rPr lang="en-US" b="1" dirty="0"/>
              <a:t> and sends back the results into our </a:t>
            </a:r>
            <a:r>
              <a:rPr lang="en-US" b="1" dirty="0">
                <a:solidFill>
                  <a:srgbClr val="014F89"/>
                </a:solidFill>
              </a:rPr>
              <a:t>directory </a:t>
            </a:r>
            <a:r>
              <a:rPr lang="en-US" b="1" dirty="0" smtClean="0">
                <a:solidFill>
                  <a:srgbClr val="014F89"/>
                </a:solidFill>
              </a:rPr>
              <a:t>structure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33CC"/>
                </a:solidFill>
              </a:rPr>
              <a:t>E.G. 2005 a </a:t>
            </a:r>
            <a:r>
              <a:rPr lang="en-US" b="1" dirty="0" err="1" smtClean="0">
                <a:solidFill>
                  <a:srgbClr val="FF33CC"/>
                </a:solidFill>
              </a:rPr>
              <a:t>Tunescan</a:t>
            </a:r>
            <a:r>
              <a:rPr lang="en-US" b="1" dirty="0" smtClean="0">
                <a:solidFill>
                  <a:srgbClr val="FF33CC"/>
                </a:solidFill>
              </a:rPr>
              <a:t> was done with BB: 10</a:t>
            </a:r>
            <a:r>
              <a:rPr lang="en-US" b="1" baseline="30000" dirty="0" smtClean="0">
                <a:solidFill>
                  <a:srgbClr val="FF33CC"/>
                </a:solidFill>
              </a:rPr>
              <a:t>6 </a:t>
            </a:r>
            <a:r>
              <a:rPr lang="en-US" b="1" dirty="0" smtClean="0">
                <a:solidFill>
                  <a:srgbClr val="FF33CC"/>
                </a:solidFill>
              </a:rPr>
              <a:t>runs, each over </a:t>
            </a:r>
            <a:r>
              <a:rPr lang="en-US" b="1" dirty="0" smtClean="0">
                <a:solidFill>
                  <a:srgbClr val="FF33CC"/>
                </a:solidFill>
              </a:rPr>
              <a:t>10</a:t>
            </a:r>
            <a:r>
              <a:rPr lang="en-US" b="1" baseline="30000" dirty="0" smtClean="0">
                <a:solidFill>
                  <a:srgbClr val="FF33CC"/>
                </a:solidFill>
              </a:rPr>
              <a:t>6 </a:t>
            </a:r>
            <a:r>
              <a:rPr lang="en-US" b="1" dirty="0" smtClean="0">
                <a:solidFill>
                  <a:srgbClr val="FF33CC"/>
                </a:solidFill>
              </a:rPr>
              <a:t>turns using 6 months continuously using 75’000 boxes</a:t>
            </a:r>
            <a:r>
              <a:rPr lang="en-US" b="1" dirty="0" smtClean="0"/>
              <a:t>.</a:t>
            </a:r>
            <a:endParaRPr lang="en-US" b="1" baseline="30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Special care has been </a:t>
            </a:r>
            <a:r>
              <a:rPr lang="en-US" b="1" dirty="0" smtClean="0"/>
              <a:t>taken by </a:t>
            </a:r>
            <a:r>
              <a:rPr lang="en-US" b="1" dirty="0" smtClean="0">
                <a:solidFill>
                  <a:srgbClr val="0070C0"/>
                </a:solidFill>
              </a:rPr>
              <a:t>Eric McIntosh </a:t>
            </a:r>
            <a:r>
              <a:rPr lang="en-US" b="1" dirty="0" smtClean="0"/>
              <a:t>to </a:t>
            </a:r>
            <a:r>
              <a:rPr lang="en-US" b="1" dirty="0">
                <a:solidFill>
                  <a:srgbClr val="FF0000"/>
                </a:solidFill>
              </a:rPr>
              <a:t>guarantee bit-by-bit accuracy</a:t>
            </a:r>
            <a:r>
              <a:rPr lang="en-US" b="1" dirty="0"/>
              <a:t> on </a:t>
            </a:r>
            <a:r>
              <a:rPr lang="en-US" b="1" dirty="0">
                <a:solidFill>
                  <a:srgbClr val="008000"/>
                </a:solidFill>
              </a:rPr>
              <a:t>any computer platform</a:t>
            </a:r>
            <a:r>
              <a:rPr lang="en-US" b="1" dirty="0"/>
              <a:t>. A </a:t>
            </a:r>
            <a:r>
              <a:rPr lang="en-US" b="1" dirty="0">
                <a:solidFill>
                  <a:srgbClr val="008000"/>
                </a:solidFill>
              </a:rPr>
              <a:t>checkpoint-restart mechanism</a:t>
            </a:r>
            <a:r>
              <a:rPr lang="en-US" b="1" dirty="0"/>
              <a:t> is implemented as well.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601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Tracking Engine for massive LHC Tracking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 2/2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137160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8000"/>
                </a:solidFill>
              </a:rPr>
              <a:t> Real World Dynamic Aperture (RW-DA) Definition </a:t>
            </a:r>
            <a:r>
              <a:rPr lang="en-US" b="1" dirty="0" smtClean="0">
                <a:solidFill>
                  <a:srgbClr val="0070C0"/>
                </a:solidFill>
              </a:rPr>
              <a:t>➔ W. Fischer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>
              <a:solidFill>
                <a:srgbClr val="00B050"/>
              </a:solidFill>
            </a:endParaRPr>
          </a:p>
          <a:p>
            <a:pPr marL="914400" lvl="1" indent="-457200"/>
            <a:r>
              <a:rPr lang="en-US" b="1" dirty="0" smtClean="0">
                <a:solidFill>
                  <a:srgbClr val="FF0000"/>
                </a:solidFill>
              </a:rPr>
              <a:t>       Largest Amplitude</a:t>
            </a:r>
            <a:r>
              <a:rPr lang="en-US" b="1" dirty="0" smtClean="0"/>
              <a:t> at which particles </a:t>
            </a:r>
            <a:r>
              <a:rPr lang="en-US" b="1" dirty="0" smtClean="0">
                <a:solidFill>
                  <a:srgbClr val="FF0000"/>
                </a:solidFill>
              </a:rPr>
              <a:t>remain</a:t>
            </a:r>
            <a:r>
              <a:rPr lang="en-US" b="1" dirty="0" smtClean="0"/>
              <a:t> in the accelerator over a </a:t>
            </a:r>
            <a:r>
              <a:rPr lang="en-US" b="1" dirty="0" smtClean="0">
                <a:solidFill>
                  <a:srgbClr val="FF0000"/>
                </a:solidFill>
              </a:rPr>
              <a:t>time range of interest</a:t>
            </a:r>
            <a:r>
              <a:rPr lang="en-US" b="1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8000"/>
                </a:solidFill>
              </a:rPr>
              <a:t>Potential Dynamic Aperture (PO-DA) = Onset of global Chaos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>
              <a:solidFill>
                <a:srgbClr val="00B050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Largest Amplitude </a:t>
            </a:r>
            <a:r>
              <a:rPr lang="en-US" b="1" dirty="0" smtClean="0"/>
              <a:t>with </a:t>
            </a:r>
            <a:r>
              <a:rPr lang="en-US" b="1" dirty="0" smtClean="0">
                <a:solidFill>
                  <a:srgbClr val="FF0000"/>
                </a:solidFill>
              </a:rPr>
              <a:t>mainly regular motion.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Insignificant chaotic layers </a:t>
            </a:r>
            <a:r>
              <a:rPr lang="en-US" b="1" dirty="0" smtClean="0"/>
              <a:t>within the regular regime will be </a:t>
            </a:r>
            <a:r>
              <a:rPr lang="en-US" b="1" dirty="0" smtClean="0">
                <a:solidFill>
                  <a:srgbClr val="FF0000"/>
                </a:solidFill>
              </a:rPr>
              <a:t>ignored</a:t>
            </a:r>
            <a:r>
              <a:rPr lang="en-US" b="1" dirty="0" smtClean="0"/>
              <a:t>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b="1" dirty="0" smtClean="0"/>
              <a:t> However </a:t>
            </a:r>
            <a:r>
              <a:rPr lang="en-US" b="1" dirty="0" smtClean="0">
                <a:solidFill>
                  <a:srgbClr val="FF0000"/>
                </a:solidFill>
              </a:rPr>
              <a:t>considerable wide “chaotic spikes” </a:t>
            </a:r>
            <a:r>
              <a:rPr lang="en-US" b="1" dirty="0" smtClean="0"/>
              <a:t>have to be </a:t>
            </a:r>
            <a:r>
              <a:rPr lang="en-US" b="1" dirty="0" smtClean="0">
                <a:solidFill>
                  <a:srgbClr val="FF0000"/>
                </a:solidFill>
              </a:rPr>
              <a:t>taken into </a:t>
            </a:r>
            <a:r>
              <a:rPr lang="en-US" b="1" dirty="0" smtClean="0">
                <a:solidFill>
                  <a:srgbClr val="FF0000"/>
                </a:solidFill>
              </a:rPr>
              <a:t>account </a:t>
            </a:r>
            <a:r>
              <a:rPr lang="en-US" b="1" dirty="0" smtClean="0">
                <a:solidFill>
                  <a:srgbClr val="014F89"/>
                </a:solidFill>
              </a:rPr>
              <a:t>➔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Schmidt, Y. </a:t>
            </a:r>
            <a:r>
              <a:rPr lang="en-US" b="1" i="1" dirty="0" err="1" smtClean="0">
                <a:solidFill>
                  <a:srgbClr val="014F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Luo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914400" lvl="1" indent="-457200"/>
            <a:endParaRPr lang="en-US" b="1" dirty="0" smtClean="0"/>
          </a:p>
          <a:p>
            <a:pPr marL="457200" indent="-457200"/>
            <a:r>
              <a:rPr lang="en-US" b="1" dirty="0" smtClean="0">
                <a:solidFill>
                  <a:srgbClr val="002060"/>
                </a:solidFill>
              </a:rPr>
              <a:t>➔ It turns out that the PO-DA is typically too small as RW-DA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estimate</a:t>
            </a:r>
            <a:endParaRPr lang="fr-FR" b="1" dirty="0" smtClean="0">
              <a:solidFill>
                <a:srgbClr val="00206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6400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Definition of Dynamic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Aperture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 Fischer, F. Schmidt, Y. </a:t>
            </a:r>
            <a:r>
              <a:rPr lang="en-US" b="1" i="1" dirty="0" err="1" smtClean="0">
                <a:solidFill>
                  <a:srgbClr val="014F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Luo</a:t>
            </a:r>
            <a:endParaRPr lang="en-US" b="1" i="1" dirty="0">
              <a:solidFill>
                <a:srgbClr val="014F8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47800" y="76200"/>
            <a:ext cx="6400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Chaos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Criteri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Schmidt, thesis 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</a:t>
            </a:r>
            <a:endParaRPr lang="en-US" b="1" i="1" dirty="0" smtClean="0">
              <a:solidFill>
                <a:srgbClr val="014F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43000" y="1371600"/>
            <a:ext cx="7315200" cy="4758392"/>
            <a:chOff x="1143000" y="1524000"/>
            <a:chExt cx="7315200" cy="4758392"/>
          </a:xfrm>
        </p:grpSpPr>
        <p:grpSp>
          <p:nvGrpSpPr>
            <p:cNvPr id="12" name="Group 11"/>
            <p:cNvGrpSpPr/>
            <p:nvPr/>
          </p:nvGrpSpPr>
          <p:grpSpPr>
            <a:xfrm>
              <a:off x="1143000" y="1524000"/>
              <a:ext cx="6858000" cy="2296192"/>
              <a:chOff x="1143000" y="1524000"/>
              <a:chExt cx="6858000" cy="229619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95400" y="2590800"/>
                <a:ext cx="5943601" cy="1229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43000" y="1524000"/>
                <a:ext cx="6858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r>
                  <a:rPr lang="en-US" b="1" dirty="0" smtClean="0"/>
                  <a:t>PO-DA Detection ➔ find amplitude with non-zero </a:t>
                </a:r>
                <a:r>
                  <a:rPr lang="en-US" b="1" dirty="0" err="1" smtClean="0">
                    <a:solidFill>
                      <a:srgbClr val="008000"/>
                    </a:solidFill>
                  </a:rPr>
                  <a:t>Lyapunov</a:t>
                </a:r>
                <a:r>
                  <a:rPr lang="en-US" b="1" dirty="0" smtClean="0">
                    <a:solidFill>
                      <a:srgbClr val="008000"/>
                    </a:solidFill>
                  </a:rPr>
                  <a:t> Exponent</a:t>
                </a:r>
                <a:r>
                  <a:rPr lang="en-US" b="1" dirty="0" smtClean="0"/>
                  <a:t>:</a:t>
                </a:r>
                <a:endParaRPr lang="fr-FR" b="1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143000" y="4343400"/>
              <a:ext cx="7315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 </a:t>
              </a:r>
              <a:r>
                <a:rPr lang="en-US" b="1" dirty="0" smtClean="0">
                  <a:solidFill>
                    <a:srgbClr val="FF0000"/>
                  </a:solidFill>
                </a:rPr>
                <a:t>practice</a:t>
              </a:r>
              <a:r>
                <a:rPr lang="en-US" b="1" dirty="0" smtClean="0"/>
                <a:t>, the </a:t>
              </a:r>
              <a:r>
                <a:rPr lang="en-US" b="1" dirty="0" err="1" smtClean="0">
                  <a:solidFill>
                    <a:srgbClr val="008000"/>
                  </a:solidFill>
                </a:rPr>
                <a:t>Lyapunov</a:t>
              </a:r>
              <a:r>
                <a:rPr lang="en-US" b="1" dirty="0" smtClean="0">
                  <a:solidFill>
                    <a:srgbClr val="008000"/>
                  </a:solidFill>
                </a:rPr>
                <a:t> exponent </a:t>
              </a:r>
              <a:r>
                <a:rPr lang="en-US" b="1" dirty="0" smtClean="0"/>
                <a:t>is rarely evaluated </a:t>
              </a:r>
              <a:r>
                <a:rPr lang="en-US" b="1" dirty="0" smtClean="0">
                  <a:solidFill>
                    <a:srgbClr val="FF0000"/>
                  </a:solidFill>
                </a:rPr>
                <a:t>directly</a:t>
              </a:r>
              <a:r>
                <a:rPr lang="en-US" b="1" dirty="0" smtClean="0"/>
                <a:t>. </a:t>
              </a:r>
            </a:p>
            <a:p>
              <a:endParaRPr lang="en-US" b="1" dirty="0" smtClean="0"/>
            </a:p>
            <a:p>
              <a:r>
                <a:rPr lang="en-US" b="1" dirty="0" smtClean="0"/>
                <a:t>Instead, one follows the </a:t>
              </a:r>
              <a:r>
                <a:rPr lang="en-US" b="1" dirty="0" smtClean="0">
                  <a:solidFill>
                    <a:srgbClr val="FF0000"/>
                  </a:solidFill>
                </a:rPr>
                <a:t>evolution of the distance in phase space</a:t>
              </a:r>
              <a:r>
                <a:rPr lang="en-US" b="1" dirty="0" smtClean="0"/>
                <a:t>. Most effectively by using the </a:t>
              </a:r>
              <a:r>
                <a:rPr lang="en-US" b="1" dirty="0" smtClean="0">
                  <a:solidFill>
                    <a:srgbClr val="FF0000"/>
                  </a:solidFill>
                </a:rPr>
                <a:t>angular distance </a:t>
              </a:r>
              <a:r>
                <a:rPr lang="en-US" b="1" dirty="0" smtClean="0"/>
                <a:t>that is </a:t>
              </a:r>
              <a:r>
                <a:rPr lang="en-US" b="1" dirty="0" smtClean="0">
                  <a:solidFill>
                    <a:srgbClr val="0070C0"/>
                  </a:solidFill>
                </a:rPr>
                <a:t>extremely sensitive </a:t>
              </a:r>
              <a:r>
                <a:rPr lang="en-US" b="1" dirty="0" smtClean="0"/>
                <a:t>to find even </a:t>
              </a:r>
              <a:r>
                <a:rPr lang="en-US" b="1" dirty="0" smtClean="0">
                  <a:solidFill>
                    <a:srgbClr val="FF0000"/>
                  </a:solidFill>
                </a:rPr>
                <a:t>weakly chaotic motion</a:t>
              </a:r>
              <a:r>
                <a:rPr lang="en-US" b="1" dirty="0" smtClean="0"/>
                <a:t>.</a:t>
              </a:r>
              <a:endParaRPr lang="fr-FR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1"/>
            <a:ext cx="601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 Aperture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Scheme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Schmidt, thesis </a:t>
            </a: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1988</a:t>
            </a:r>
            <a:endParaRPr lang="en-US" b="1" i="1" dirty="0" smtClean="0">
              <a:solidFill>
                <a:srgbClr val="014F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477000" y="1600200"/>
            <a:ext cx="2667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Rapid amplitude growth and loss</a:t>
            </a:r>
          </a:p>
          <a:p>
            <a:pPr>
              <a:spcBef>
                <a:spcPct val="50000"/>
              </a:spcBef>
            </a:pP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/>
              <a:t>Stable Islands in chaotic sea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Fine chaotic layers in stable </a:t>
            </a:r>
            <a:r>
              <a:rPr lang="en-US" b="1" dirty="0" smtClean="0"/>
              <a:t>regime</a:t>
            </a:r>
          </a:p>
          <a:p>
            <a:pPr>
              <a:spcBef>
                <a:spcPct val="50000"/>
              </a:spcBef>
            </a:pP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 smtClean="0"/>
              <a:t>Mostly </a:t>
            </a:r>
            <a:r>
              <a:rPr lang="en-US" b="1" dirty="0"/>
              <a:t>stable particle motion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09600" y="2819400"/>
            <a:ext cx="1371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RW-DA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1676400" y="4267200"/>
            <a:ext cx="1066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3" name="Picture 12" descr="da-7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1064" y="990600"/>
            <a:ext cx="4023536" cy="5257800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>
            <a:off x="1676400" y="2667000"/>
            <a:ext cx="762000" cy="1600200"/>
          </a:xfrm>
          <a:prstGeom prst="leftBrac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09600" y="3946525"/>
            <a:ext cx="137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PO-DA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in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1D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F. Schmidt, thesis 1988</a:t>
            </a:r>
            <a:endParaRPr lang="en-US" b="1" i="1" dirty="0">
              <a:solidFill>
                <a:srgbClr val="014F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5" name="Picture 14" descr="da-8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04" y="1484376"/>
            <a:ext cx="8241792" cy="453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13900</TotalTime>
  <Words>2660</Words>
  <Application>Microsoft Office PowerPoint</Application>
  <PresentationFormat>On-screen Show (4:3)</PresentationFormat>
  <Paragraphs>353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Default Design</vt:lpstr>
      <vt:lpstr>Photo Editor Photo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3Qy=16 – uncorrected</vt:lpstr>
      <vt:lpstr>3Qy=16 – compensated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Schmidt</dc:creator>
  <cp:lastModifiedBy>frs</cp:lastModifiedBy>
  <cp:revision>682</cp:revision>
  <dcterms:created xsi:type="dcterms:W3CDTF">2006-11-23T17:14:24Z</dcterms:created>
  <dcterms:modified xsi:type="dcterms:W3CDTF">2017-10-30T18:45:21Z</dcterms:modified>
</cp:coreProperties>
</file>