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41" r:id="rId3"/>
    <p:sldId id="295" r:id="rId4"/>
    <p:sldId id="296" r:id="rId5"/>
    <p:sldId id="297" r:id="rId6"/>
    <p:sldId id="298" r:id="rId7"/>
    <p:sldId id="299" r:id="rId8"/>
    <p:sldId id="307" r:id="rId9"/>
    <p:sldId id="308" r:id="rId10"/>
    <p:sldId id="309" r:id="rId11"/>
    <p:sldId id="301" r:id="rId12"/>
    <p:sldId id="314" r:id="rId13"/>
    <p:sldId id="367" r:id="rId14"/>
    <p:sldId id="368" r:id="rId15"/>
    <p:sldId id="342" r:id="rId16"/>
    <p:sldId id="349" r:id="rId17"/>
    <p:sldId id="352" r:id="rId18"/>
    <p:sldId id="353" r:id="rId19"/>
    <p:sldId id="354" r:id="rId20"/>
    <p:sldId id="355" r:id="rId21"/>
    <p:sldId id="313" r:id="rId22"/>
    <p:sldId id="344" r:id="rId23"/>
    <p:sldId id="345" r:id="rId24"/>
    <p:sldId id="356" r:id="rId25"/>
    <p:sldId id="359" r:id="rId26"/>
    <p:sldId id="360" r:id="rId27"/>
    <p:sldId id="361" r:id="rId28"/>
    <p:sldId id="312" r:id="rId29"/>
    <p:sldId id="337" r:id="rId30"/>
    <p:sldId id="358" r:id="rId31"/>
    <p:sldId id="348" r:id="rId32"/>
    <p:sldId id="347" r:id="rId33"/>
    <p:sldId id="335" r:id="rId34"/>
    <p:sldId id="336" r:id="rId35"/>
    <p:sldId id="363" r:id="rId36"/>
    <p:sldId id="334" r:id="rId37"/>
    <p:sldId id="357" r:id="rId38"/>
    <p:sldId id="369" r:id="rId39"/>
    <p:sldId id="371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143B-0C0F-4F14-8E17-8FBEEB735E54}" type="datetimeFigureOut">
              <a:rPr lang="zh-CN" altLang="en-US" smtClean="0"/>
              <a:t>2017-10-31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5C1F-A2E9-47C8-ADD1-C1950D05F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05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Pcmst-3-cont-slurm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B693-6D53-4B4B-9BFE-4749E840E99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16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wyw-170410-pcmst-3-one</a:t>
            </a:r>
            <a:r>
              <a:rPr lang="zh-CN" altLang="en-US" dirty="0" smtClean="0"/>
              <a:t>，使用原始的</a:t>
            </a:r>
            <a:r>
              <a:rPr lang="en-US" altLang="zh-CN" dirty="0" err="1" smtClean="0"/>
              <a:t>one.x</a:t>
            </a:r>
            <a:r>
              <a:rPr lang="zh-CN" altLang="en-US" dirty="0" smtClean="0"/>
              <a:t>，即不是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pcmst-3 </a:t>
            </a:r>
            <a:r>
              <a:rPr lang="zh-CN" altLang="en-US" baseline="0" dirty="0" smtClean="0"/>
              <a:t>优化得到的。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B693-6D53-4B4B-9BFE-4749E840E99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89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25C1F-A2E9-47C8-ADD1-C1950D05FE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99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Cmst-3-clip1-400t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BE9EF-2413-4BB9-B36F-E7548E4A591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447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94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5183974-F425-42C8-BC30-18667C0713CE}" type="datetimeFigureOut">
              <a:rPr lang="zh-CN" altLang="en-US" smtClean="0"/>
              <a:pPr/>
              <a:t>2017-10-31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641C79E-22CB-403A-9BC3-057C2AA948E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776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5183974-F425-42C8-BC30-18667C0713CE}" type="datetimeFigureOut">
              <a:rPr lang="zh-CN" altLang="en-US" smtClean="0"/>
              <a:pPr/>
              <a:t>2017-10-31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641C79E-22CB-403A-9BC3-057C2AA94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29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5183974-F425-42C8-BC30-18667C0713CE}" type="datetimeFigureOut">
              <a:rPr lang="zh-CN" altLang="en-US" smtClean="0"/>
              <a:pPr/>
              <a:t>2017-10-31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641C79E-22CB-403A-9BC3-057C2AA94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5183974-F425-42C8-BC30-18667C0713CE}" type="datetimeFigureOut">
              <a:rPr lang="zh-CN" altLang="en-US" smtClean="0"/>
              <a:pPr/>
              <a:t>2017-10-31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641C79E-22CB-403A-9BC3-057C2AA948E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424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5183974-F425-42C8-BC30-18667C0713CE}" type="datetimeFigureOut">
              <a:rPr lang="zh-CN" altLang="en-US" smtClean="0"/>
              <a:pPr/>
              <a:t>2017-10-31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641C79E-22CB-403A-9BC3-057C2AA948E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197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5183974-F425-42C8-BC30-18667C0713CE}" type="datetimeFigureOut">
              <a:rPr lang="zh-CN" altLang="en-US" smtClean="0"/>
              <a:pPr/>
              <a:t>2017-10-31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641C79E-22CB-403A-9BC3-057C2AA948E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761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5183974-F425-42C8-BC30-18667C0713CE}" type="datetimeFigureOut">
              <a:rPr lang="zh-CN" altLang="en-US" smtClean="0"/>
              <a:pPr/>
              <a:t>2017-10-31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641C79E-22CB-403A-9BC3-057C2AA948E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760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5183974-F425-42C8-BC30-18667C0713CE}" type="datetimeFigureOut">
              <a:rPr lang="zh-CN" altLang="en-US" smtClean="0"/>
              <a:pPr/>
              <a:t>2017-10-31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641C79E-22CB-403A-9BC3-057C2AA948E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666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5183974-F425-42C8-BC30-18667C0713CE}" type="datetimeFigureOut">
              <a:rPr lang="zh-CN" altLang="en-US" smtClean="0"/>
              <a:pPr/>
              <a:t>2017-10-31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641C79E-22CB-403A-9BC3-057C2AA948E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094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5183974-F425-42C8-BC30-18667C0713CE}" type="datetimeFigureOut">
              <a:rPr lang="zh-CN" altLang="en-US" smtClean="0"/>
              <a:pPr/>
              <a:t>2017-10-31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641C79E-22CB-403A-9BC3-057C2AA94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22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5183974-F425-42C8-BC30-18667C0713CE}" type="datetimeFigureOut">
              <a:rPr lang="zh-CN" altLang="en-US" smtClean="0"/>
              <a:pPr/>
              <a:t>2017-10-31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641C79E-22CB-403A-9BC3-057C2AA94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82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83974-F425-42C8-BC30-18667C0713CE}" type="datetimeFigureOut">
              <a:rPr lang="zh-CN" altLang="en-US" smtClean="0"/>
              <a:t>2017-10-31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C79E-22CB-403A-9BC3-057C2AA94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9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Dynamic Aperture Optimization of storage ring based colliders with Multi-Objective Algorithm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ZHANG, Yuan   WANG, </a:t>
            </a:r>
            <a:r>
              <a:rPr lang="en-US" altLang="zh-CN" dirty="0" err="1"/>
              <a:t>Yiwei</a:t>
            </a:r>
            <a:r>
              <a:rPr lang="en-US" altLang="zh-CN" dirty="0"/>
              <a:t>   WANG, Dou  GENG, </a:t>
            </a:r>
            <a:r>
              <a:rPr lang="en-US" altLang="zh-CN" dirty="0" err="1"/>
              <a:t>Huiping</a:t>
            </a:r>
            <a:endParaRPr lang="en-US" altLang="zh-CN" dirty="0"/>
          </a:p>
          <a:p>
            <a:r>
              <a:rPr lang="en-US" altLang="zh-CN" sz="1800" dirty="0" smtClean="0"/>
              <a:t>ICFA Mini-Workshop on Dynamic Aperture of Circular Accelerator, 1-3 November 2017, IHEP, Beijing, China</a:t>
            </a:r>
          </a:p>
          <a:p>
            <a:r>
              <a:rPr lang="en-US" altLang="zh-CN" sz="1800" dirty="0" smtClean="0"/>
              <a:t>Many Thanks: J. </a:t>
            </a:r>
            <a:r>
              <a:rPr lang="en-US" altLang="zh-CN" sz="1800" dirty="0" err="1" smtClean="0"/>
              <a:t>Qiang</a:t>
            </a:r>
            <a:r>
              <a:rPr lang="en-US" altLang="zh-CN" sz="1800" dirty="0" smtClean="0"/>
              <a:t>(LBNL), K. </a:t>
            </a:r>
            <a:r>
              <a:rPr lang="en-US" altLang="zh-CN" sz="1800" dirty="0" err="1" smtClean="0"/>
              <a:t>Oide</a:t>
            </a:r>
            <a:r>
              <a:rPr lang="en-US" altLang="zh-CN" sz="1800" dirty="0" smtClean="0"/>
              <a:t>(KEK), D. Zhou(KEK)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83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MODE: Scalable Enough at 1000-nodes farm?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 rotWithShape="1">
          <a:blip r:embed="rId2"/>
          <a:srcRect t="1615"/>
          <a:stretch/>
        </p:blipFill>
        <p:spPr>
          <a:xfrm>
            <a:off x="2872291" y="1825625"/>
            <a:ext cx="6798002" cy="480933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27278" y="1456293"/>
            <a:ext cx="415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Courtesy of </a:t>
            </a:r>
            <a:r>
              <a:rPr lang="en-US" altLang="zh-CN" dirty="0" err="1" smtClean="0"/>
              <a:t>Yongjun</a:t>
            </a:r>
            <a:r>
              <a:rPr lang="en-US" altLang="zh-CN" dirty="0" smtClean="0"/>
              <a:t> Li(BNL)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94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4710" y="371191"/>
            <a:ext cx="7409771" cy="6176963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New </a:t>
            </a:r>
            <a:r>
              <a:rPr lang="en-US" altLang="zh-CN" dirty="0"/>
              <a:t>Parallel </a:t>
            </a:r>
            <a:r>
              <a:rPr lang="en-US" altLang="zh-CN" dirty="0" smtClean="0"/>
              <a:t>Paradigm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00407" y="2391135"/>
            <a:ext cx="491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Even the time taken by different task is 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Even some node is very busy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920262" y="1775754"/>
            <a:ext cx="4732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High </a:t>
            </a:r>
            <a:r>
              <a:rPr lang="en-US" altLang="zh-CN" sz="2800" b="1" i="1" dirty="0">
                <a:solidFill>
                  <a:srgbClr val="FF0000"/>
                </a:solidFill>
              </a:rPr>
              <a:t>Parallel </a:t>
            </a:r>
            <a:r>
              <a:rPr lang="en-US" altLang="zh-CN" sz="2800" b="1" i="1" dirty="0" smtClean="0">
                <a:solidFill>
                  <a:srgbClr val="FF0000"/>
                </a:solidFill>
              </a:rPr>
              <a:t>+ High Scalability</a:t>
            </a:r>
            <a:endParaRPr lang="en-US" altLang="zh-CN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885" y="2192493"/>
            <a:ext cx="4803301" cy="2873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Definition of Objective Cost Value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416685" cy="4351338"/>
              </a:xfrm>
            </p:spPr>
            <p:txBody>
              <a:bodyPr/>
              <a:lstStyle/>
              <a:p>
                <a:r>
                  <a:rPr lang="en-US" altLang="zh-CN" dirty="0"/>
                  <a:t>DA </a:t>
                </a:r>
                <a:r>
                  <a:rPr lang="en-US" altLang="zh-CN" dirty="0" smtClean="0"/>
                  <a:t>Boundary: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(example)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energy deviation in unit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transverse amplitude in unit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transverse coupling: designed value</a:t>
                </a:r>
              </a:p>
              <a:p>
                <a:r>
                  <a:rPr lang="en-US" altLang="zh-CN" dirty="0" smtClean="0"/>
                  <a:t>The difference between the DA boundary and real DA is defined the objective cost value</a:t>
                </a:r>
              </a:p>
              <a:p>
                <a:r>
                  <a:rPr lang="en-US" altLang="zh-CN" dirty="0" smtClean="0"/>
                  <a:t>Less cost value is better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416685" cy="4351338"/>
              </a:xfrm>
              <a:blipFill rotWithShape="0">
                <a:blip r:embed="rId3"/>
                <a:stretch>
                  <a:fillRect l="-1711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4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SuperKEKB</a:t>
            </a:r>
            <a:r>
              <a:rPr lang="en-US" altLang="zh-CN" dirty="0" smtClean="0"/>
              <a:t>: </a:t>
            </a:r>
            <a:br>
              <a:rPr lang="en-US" altLang="zh-CN" dirty="0" smtClean="0"/>
            </a:br>
            <a:r>
              <a:rPr lang="en-US" altLang="zh-CN" dirty="0" smtClean="0"/>
              <a:t>dynamic aperture is a serious issue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594"/>
          <a:stretch/>
        </p:blipFill>
        <p:spPr>
          <a:xfrm>
            <a:off x="2668560" y="1526320"/>
            <a:ext cx="6854880" cy="48856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59579" y="381575"/>
            <a:ext cx="372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Y. Ohnishi, “Optics Issues”, 18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KEKB Review, March 3-5, 2014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45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Optimization of LER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SuperKEKB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Objectives: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,0.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66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55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,0.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66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zh-CN" dirty="0" smtClean="0"/>
              </a:p>
              <a:p>
                <a:pPr marL="457200" lvl="1" indent="0">
                  <a:buNone/>
                </a:pPr>
                <a:r>
                  <a:rPr lang="en-US" altLang="zh-CN" dirty="0" smtClean="0"/>
                  <a:t> 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−0.019,0.019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, for z=Range</a:t>
                </a:r>
                <a:r>
                  <a:rPr lang="en-US" altLang="zh-CN" dirty="0" smtClean="0"/>
                  <a:t>[-24,24,3], </a:t>
                </a:r>
              </a:p>
              <a:p>
                <a:pPr marL="457200" lvl="1" indent="0">
                  <a:buNone/>
                </a:pPr>
                <a:r>
                  <a:rPr lang="en-US" altLang="zh-CN" b="0" dirty="0"/>
                  <a:t> </a:t>
                </a:r>
                <a:r>
                  <a:rPr lang="en-US" altLang="zh-CN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=1.89 </m:t>
                    </m:r>
                  </m:oMath>
                </a14:m>
                <a:r>
                  <a:rPr lang="en-US" altLang="zh-CN" dirty="0" err="1" smtClean="0"/>
                  <a:t>nmrad</a:t>
                </a:r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altLang="zh-CN" dirty="0" smtClean="0"/>
                  <a:t>=7.7e-4</a:t>
                </a:r>
              </a:p>
              <a:p>
                <a:r>
                  <a:rPr lang="en-US" altLang="zh-CN" dirty="0" smtClean="0"/>
                  <a:t>Variables: 68</a:t>
                </a:r>
              </a:p>
              <a:p>
                <a:pPr lvl="1"/>
                <a:r>
                  <a:rPr lang="en-US" altLang="zh-CN" dirty="0" smtClean="0"/>
                  <a:t>2 </a:t>
                </a:r>
                <a:r>
                  <a:rPr lang="en-US" altLang="zh-CN" dirty="0" err="1" smtClean="0"/>
                  <a:t>Octupoles</a:t>
                </a:r>
                <a:r>
                  <a:rPr lang="en-US" altLang="zh-CN" dirty="0" smtClean="0"/>
                  <a:t> </a:t>
                </a:r>
              </a:p>
              <a:p>
                <a:pPr lvl="1"/>
                <a:r>
                  <a:rPr lang="en-US" altLang="zh-CN" dirty="0" smtClean="0"/>
                  <a:t>54 </a:t>
                </a:r>
                <a:r>
                  <a:rPr lang="en-US" altLang="zh-CN" dirty="0" err="1" smtClean="0"/>
                  <a:t>sextupole</a:t>
                </a:r>
                <a:r>
                  <a:rPr lang="en-US" altLang="zh-CN" dirty="0" smtClean="0"/>
                  <a:t> pairs</a:t>
                </a:r>
              </a:p>
              <a:p>
                <a:pPr lvl="1"/>
                <a:r>
                  <a:rPr lang="en-US" altLang="zh-CN" dirty="0" smtClean="0"/>
                  <a:t>12 skew </a:t>
                </a:r>
                <a:r>
                  <a:rPr lang="en-US" altLang="zh-CN" dirty="0" err="1" smtClean="0"/>
                  <a:t>sextupole</a:t>
                </a:r>
                <a:r>
                  <a:rPr lang="en-US" altLang="zh-CN" dirty="0" smtClean="0"/>
                  <a:t> pairs</a:t>
                </a:r>
              </a:p>
              <a:p>
                <a:pPr lvl="1"/>
                <a:endParaRPr lang="en-US" altLang="zh-CN" dirty="0"/>
              </a:p>
              <a:p>
                <a:endParaRPr lang="zh-CN" altLang="en-US" sz="32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2072481"/>
            <a:ext cx="5350136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CEPC DA </a:t>
            </a:r>
            <a:r>
              <a:rPr lang="en-US" altLang="zh-CN" dirty="0"/>
              <a:t>Optimization </a:t>
            </a:r>
            <a:r>
              <a:rPr lang="en-US" altLang="zh-CN" dirty="0" smtClean="0"/>
              <a:t>Knobs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altLang="zh-CN" b="1" dirty="0"/>
              <a:t>50 </a:t>
            </a:r>
            <a:r>
              <a:rPr lang="en-US" altLang="zh-CN" b="1" dirty="0" smtClean="0"/>
              <a:t>knobs in total</a:t>
            </a:r>
          </a:p>
          <a:p>
            <a:pPr marL="0" indent="0">
              <a:buNone/>
            </a:pPr>
            <a:endParaRPr lang="en-US" altLang="zh-CN" b="1" dirty="0" smtClean="0"/>
          </a:p>
          <a:p>
            <a:r>
              <a:rPr lang="en-US" altLang="zh-CN" dirty="0" smtClean="0"/>
              <a:t>IR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: (10)</a:t>
            </a:r>
          </a:p>
          <a:p>
            <a:r>
              <a:rPr lang="en-US" altLang="zh-CN" dirty="0" smtClean="0"/>
              <a:t>Arc Sextupole (32)</a:t>
            </a:r>
          </a:p>
          <a:p>
            <a:r>
              <a:rPr lang="en-US" altLang="zh-CN" dirty="0" smtClean="0"/>
              <a:t>Phase advance (8)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676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63510" y="365125"/>
            <a:ext cx="2590289" cy="1325563"/>
          </a:xfrm>
        </p:spPr>
        <p:txBody>
          <a:bodyPr/>
          <a:lstStyle/>
          <a:p>
            <a:r>
              <a:rPr lang="en-US" altLang="zh-CN" dirty="0" smtClean="0"/>
              <a:t>IR knobs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5449" r="8840" b="4470"/>
          <a:stretch/>
        </p:blipFill>
        <p:spPr>
          <a:xfrm>
            <a:off x="345687" y="365125"/>
            <a:ext cx="8047309" cy="6193740"/>
          </a:xfrm>
        </p:spPr>
      </p:pic>
      <p:sp>
        <p:nvSpPr>
          <p:cNvPr id="5" name="下箭头 4"/>
          <p:cNvSpPr/>
          <p:nvPr/>
        </p:nvSpPr>
        <p:spPr>
          <a:xfrm>
            <a:off x="4320129" y="457200"/>
            <a:ext cx="98424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3446617" y="457200"/>
            <a:ext cx="98424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4418553" y="778000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3545041" y="778000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2173441" y="1510263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2732262" y="1510263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2831957" y="1690688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2262052" y="1690688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536915" y="1320764"/>
            <a:ext cx="34079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Main Chromaticity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 (2)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Neighbor weaker sextupole to correct finite length effect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(2)</a:t>
            </a:r>
          </a:p>
          <a:p>
            <a:r>
              <a:rPr lang="en-US" altLang="zh-CN" dirty="0" smtClean="0"/>
              <a:t>A. </a:t>
            </a:r>
            <a:r>
              <a:rPr lang="en-US" altLang="zh-CN" dirty="0" err="1" smtClean="0"/>
              <a:t>Bogomyagkov</a:t>
            </a:r>
            <a:r>
              <a:rPr lang="en-US" altLang="zh-CN" dirty="0"/>
              <a:t>, </a:t>
            </a:r>
            <a:r>
              <a:rPr lang="en-US" altLang="zh-CN" dirty="0" smtClean="0"/>
              <a:t>ArXiv:0909.4872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Sextupole to correct higher order   chromaticity in vertical direction (1)</a:t>
            </a:r>
          </a:p>
          <a:p>
            <a:r>
              <a:rPr lang="en-US" altLang="zh-CN" dirty="0" smtClean="0"/>
              <a:t>      Y. </a:t>
            </a:r>
            <a:r>
              <a:rPr lang="en-US" altLang="zh-CN" dirty="0" err="1" smtClean="0"/>
              <a:t>Cai</a:t>
            </a:r>
            <a:r>
              <a:rPr lang="en-US" altLang="zh-CN" dirty="0" smtClean="0"/>
              <a:t>,  PRAB.19.111006</a:t>
            </a:r>
          </a:p>
          <a:p>
            <a:r>
              <a:rPr lang="en-US" altLang="zh-CN" dirty="0" smtClean="0"/>
              <a:t> </a:t>
            </a:r>
            <a:endParaRPr lang="en-US" altLang="zh-CN" dirty="0"/>
          </a:p>
          <a:p>
            <a:r>
              <a:rPr lang="en-US" altLang="zh-CN" dirty="0" smtClean="0"/>
              <a:t>Different strength between Upstream and Downstream of IP.</a:t>
            </a:r>
          </a:p>
          <a:p>
            <a:r>
              <a:rPr lang="en-US" altLang="zh-CN" dirty="0" smtClean="0"/>
              <a:t>10 knobs in 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15" name="下箭头 14"/>
          <p:cNvSpPr/>
          <p:nvPr/>
        </p:nvSpPr>
        <p:spPr>
          <a:xfrm>
            <a:off x="4695139" y="1887821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2952784" y="1887821"/>
            <a:ext cx="99695" cy="570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09462" y="365125"/>
            <a:ext cx="2544337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Arc sextupole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16148" r="8968" b="6716"/>
          <a:stretch/>
        </p:blipFill>
        <p:spPr>
          <a:xfrm>
            <a:off x="490654" y="365125"/>
            <a:ext cx="7939668" cy="5965903"/>
          </a:xfrm>
        </p:spPr>
      </p:pic>
      <p:grpSp>
        <p:nvGrpSpPr>
          <p:cNvPr id="30" name="组合 29"/>
          <p:cNvGrpSpPr/>
          <p:nvPr/>
        </p:nvGrpSpPr>
        <p:grpSpPr>
          <a:xfrm>
            <a:off x="1037064" y="4482790"/>
            <a:ext cx="646771" cy="209008"/>
            <a:chOff x="992459" y="5282813"/>
            <a:chExt cx="646771" cy="223024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1858536" y="4479076"/>
            <a:ext cx="646771" cy="209008"/>
            <a:chOff x="992459" y="5282813"/>
            <a:chExt cx="646771" cy="223024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2691159" y="4486513"/>
            <a:ext cx="646771" cy="209008"/>
            <a:chOff x="992459" y="5282813"/>
            <a:chExt cx="646771" cy="223024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3501482" y="4482799"/>
            <a:ext cx="646771" cy="209008"/>
            <a:chOff x="992459" y="5282813"/>
            <a:chExt cx="646771" cy="223024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4311805" y="4479085"/>
            <a:ext cx="646771" cy="209008"/>
            <a:chOff x="992459" y="5282813"/>
            <a:chExt cx="646771" cy="223024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5133281" y="4486522"/>
            <a:ext cx="646771" cy="209008"/>
            <a:chOff x="992459" y="5282813"/>
            <a:chExt cx="646771" cy="223024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5943606" y="4482808"/>
            <a:ext cx="646771" cy="209008"/>
            <a:chOff x="992459" y="5282813"/>
            <a:chExt cx="646771" cy="223024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6742777" y="4479094"/>
            <a:ext cx="646771" cy="209008"/>
            <a:chOff x="992459" y="5282813"/>
            <a:chExt cx="646771" cy="223024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7553099" y="4486531"/>
            <a:ext cx="646771" cy="209008"/>
            <a:chOff x="992459" y="5282813"/>
            <a:chExt cx="646771" cy="223024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992459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992459" y="5282813"/>
              <a:ext cx="6467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639230" y="5282813"/>
              <a:ext cx="0" cy="223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文本框 62"/>
          <p:cNvSpPr txBox="1"/>
          <p:nvPr/>
        </p:nvSpPr>
        <p:spPr>
          <a:xfrm>
            <a:off x="1176456" y="4030041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003504" y="4028562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839844" y="4027973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652023" y="4019633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4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483714" y="4030354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304262" y="4030354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6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101575" y="4031687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7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900745" y="4039124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8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739871" y="4035999"/>
            <a:ext cx="34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3" name="直接箭头连接符 72"/>
          <p:cNvCxnSpPr/>
          <p:nvPr/>
        </p:nvCxnSpPr>
        <p:spPr>
          <a:xfrm>
            <a:off x="1029633" y="3891780"/>
            <a:ext cx="6523466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/>
              <p:cNvSpPr txBox="1"/>
              <p:nvPr/>
            </p:nvSpPr>
            <p:spPr>
              <a:xfrm>
                <a:off x="3595583" y="3095941"/>
                <a:ext cx="1432443" cy="77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altLang="zh-CN" sz="2400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文本框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583" y="3095941"/>
                <a:ext cx="1432443" cy="772519"/>
              </a:xfrm>
              <a:prstGeom prst="rect">
                <a:avLst/>
              </a:prstGeom>
              <a:blipFill rotWithShape="0">
                <a:blip r:embed="rId3"/>
                <a:stretch>
                  <a:fillRect l="-7234" r="-4255" b="-11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文本框 75"/>
          <p:cNvSpPr txBox="1"/>
          <p:nvPr/>
        </p:nvSpPr>
        <p:spPr>
          <a:xfrm>
            <a:off x="8523249" y="1690688"/>
            <a:ext cx="36687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90/90 FODO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Non-interleave sextupole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4 SF + 4 SD sextupole configurations in one arc section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7 sub-period in </a:t>
            </a:r>
            <a:r>
              <a:rPr lang="en-US" altLang="zh-CN" dirty="0"/>
              <a:t> in one arc section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4 arc section in half ring</a:t>
            </a:r>
          </a:p>
          <a:p>
            <a:r>
              <a:rPr lang="en-US" altLang="zh-CN" dirty="0" smtClean="0"/>
              <a:t>Total knobs: 32</a:t>
            </a:r>
            <a:endParaRPr lang="zh-CN" altLang="en-US" dirty="0"/>
          </a:p>
        </p:txBody>
      </p:sp>
      <p:pic>
        <p:nvPicPr>
          <p:cNvPr id="72" name="图片 7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27" y="3688564"/>
            <a:ext cx="3030220" cy="29108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935847" y="3568614"/>
            <a:ext cx="417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zh-CN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0958156" y="5953073"/>
            <a:ext cx="417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zh-CN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1521071" y="5278895"/>
            <a:ext cx="417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zh-CN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1521071" y="4266831"/>
            <a:ext cx="417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zh-CN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05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654373" y="536842"/>
            <a:ext cx="8445816" cy="5821680"/>
            <a:chOff x="2962998" y="726413"/>
            <a:chExt cx="8445816" cy="5821680"/>
          </a:xfrm>
        </p:grpSpPr>
        <p:pic>
          <p:nvPicPr>
            <p:cNvPr id="27" name="图片 26"/>
            <p:cNvPicPr preferRelativeResize="0"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998" y="726413"/>
              <a:ext cx="6060440" cy="5821680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003071" y="1005268"/>
              <a:ext cx="2405743" cy="369332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Phase tuning section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接箭头连接符 11"/>
            <p:cNvCxnSpPr>
              <a:stCxn id="2" idx="1"/>
            </p:cNvCxnSpPr>
            <p:nvPr/>
          </p:nvCxnSpPr>
          <p:spPr>
            <a:xfrm flipH="1" flipV="1">
              <a:off x="6683188" y="883818"/>
              <a:ext cx="2319883" cy="3061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7989493" y="726413"/>
              <a:ext cx="3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cxnSp>
          <p:nvCxnSpPr>
            <p:cNvPr id="14" name="直接箭头连接符 13"/>
            <p:cNvCxnSpPr>
              <a:stCxn id="2" idx="1"/>
            </p:cNvCxnSpPr>
            <p:nvPr/>
          </p:nvCxnSpPr>
          <p:spPr>
            <a:xfrm flipH="1">
              <a:off x="8152779" y="1189934"/>
              <a:ext cx="850292" cy="4975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8329756" y="1489687"/>
              <a:ext cx="3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  <p:cxnSp>
          <p:nvCxnSpPr>
            <p:cNvPr id="18" name="直接箭头连接符 17"/>
            <p:cNvCxnSpPr>
              <a:stCxn id="2" idx="1"/>
            </p:cNvCxnSpPr>
            <p:nvPr/>
          </p:nvCxnSpPr>
          <p:spPr>
            <a:xfrm flipH="1">
              <a:off x="8385197" y="1189934"/>
              <a:ext cx="617874" cy="8405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H="1">
              <a:off x="8946816" y="1387957"/>
              <a:ext cx="1259127" cy="18884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9187182" y="2724559"/>
              <a:ext cx="3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  <p:cxnSp>
          <p:nvCxnSpPr>
            <p:cNvPr id="26" name="直接箭头连接符 25"/>
            <p:cNvCxnSpPr/>
            <p:nvPr/>
          </p:nvCxnSpPr>
          <p:spPr>
            <a:xfrm flipH="1">
              <a:off x="8946816" y="1387957"/>
              <a:ext cx="1259127" cy="26626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stCxn id="33" idx="1"/>
            </p:cNvCxnSpPr>
            <p:nvPr/>
          </p:nvCxnSpPr>
          <p:spPr>
            <a:xfrm flipH="1" flipV="1">
              <a:off x="8348410" y="5141104"/>
              <a:ext cx="380999" cy="813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8729409" y="5769868"/>
              <a:ext cx="240574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Phase tuning section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直接箭头连接符 34"/>
            <p:cNvCxnSpPr>
              <a:stCxn id="33" idx="1"/>
            </p:cNvCxnSpPr>
            <p:nvPr/>
          </p:nvCxnSpPr>
          <p:spPr>
            <a:xfrm flipH="1" flipV="1">
              <a:off x="7989493" y="5554673"/>
              <a:ext cx="739916" cy="3998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185124" y="5373908"/>
              <a:ext cx="3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4</a:t>
              </a:r>
              <a:endParaRPr lang="zh-CN" altLang="en-US" dirty="0"/>
            </a:p>
          </p:txBody>
        </p:sp>
        <p:cxnSp>
          <p:nvCxnSpPr>
            <p:cNvPr id="40" name="直接箭头连接符 39"/>
            <p:cNvCxnSpPr/>
            <p:nvPr/>
          </p:nvCxnSpPr>
          <p:spPr>
            <a:xfrm flipH="1">
              <a:off x="6344033" y="5954534"/>
              <a:ext cx="2300916" cy="3941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7822040" y="6012769"/>
              <a:ext cx="32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5</a:t>
              </a:r>
              <a:endParaRPr lang="zh-CN" altLang="en-US" dirty="0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81205" y="152121"/>
            <a:ext cx="539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Phase Advance Tuning</a:t>
            </a:r>
          </a:p>
        </p:txBody>
      </p:sp>
      <p:sp>
        <p:nvSpPr>
          <p:cNvPr id="8" name="矩形 7"/>
          <p:cNvSpPr/>
          <p:nvPr/>
        </p:nvSpPr>
        <p:spPr>
          <a:xfrm>
            <a:off x="281205" y="2529696"/>
            <a:ext cx="4065472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10 knobs in x/y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Keep tune fixed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Only 8 free knobs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431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Contribution from phase advance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4"/>
            <a:ext cx="5181600" cy="4397893"/>
          </a:xfrm>
          <a:prstGeom prst="rect">
            <a:avLst/>
          </a:prstGeom>
        </p:spPr>
      </p:pic>
      <p:pic>
        <p:nvPicPr>
          <p:cNvPr id="9" name="内容占位符 8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1825625"/>
            <a:ext cx="5181600" cy="42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Algorithm</a:t>
            </a:r>
          </a:p>
          <a:p>
            <a:r>
              <a:rPr lang="en-US" altLang="zh-CN" dirty="0" smtClean="0"/>
              <a:t>Application</a:t>
            </a:r>
          </a:p>
          <a:p>
            <a:r>
              <a:rPr lang="en-US" altLang="zh-CN" dirty="0" smtClean="0"/>
              <a:t>Summary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31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Some Try of Speed-up/Optimization Method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Brute-force dynamic aperture tracking is very time consuming</a:t>
            </a:r>
          </a:p>
          <a:p>
            <a:r>
              <a:rPr lang="en-US" altLang="zh-CN" dirty="0">
                <a:latin typeface="+mn-lt"/>
              </a:rPr>
              <a:t>More strategy of DE algorithm are randomly selected </a:t>
            </a:r>
            <a:r>
              <a:rPr lang="en-US" altLang="zh-CN" dirty="0" smtClean="0">
                <a:latin typeface="+mn-lt"/>
              </a:rPr>
              <a:t>used</a:t>
            </a:r>
          </a:p>
          <a:p>
            <a:r>
              <a:rPr lang="en-US" altLang="zh-CN" dirty="0" smtClean="0">
                <a:latin typeface="+mn-lt"/>
              </a:rPr>
              <a:t>The objective is first eased, for example only track 50 turns instead of 100 or 200 turns.</a:t>
            </a:r>
          </a:p>
          <a:p>
            <a:r>
              <a:rPr lang="en-US" altLang="zh-CN" dirty="0">
                <a:latin typeface="+mn-lt"/>
              </a:rPr>
              <a:t>The time consuming cost function </a:t>
            </a:r>
            <a:r>
              <a:rPr lang="en-US" altLang="zh-CN" dirty="0" smtClean="0">
                <a:latin typeface="+mn-lt"/>
              </a:rPr>
              <a:t>is </a:t>
            </a:r>
            <a:r>
              <a:rPr lang="en-US" altLang="zh-CN" dirty="0">
                <a:latin typeface="+mn-lt"/>
              </a:rPr>
              <a:t>calculated only when the necessary </a:t>
            </a:r>
            <a:r>
              <a:rPr lang="en-US" altLang="zh-CN" dirty="0" smtClean="0">
                <a:latin typeface="+mn-lt"/>
              </a:rPr>
              <a:t>constraints </a:t>
            </a:r>
            <a:r>
              <a:rPr lang="en-US" altLang="zh-CN" dirty="0">
                <a:latin typeface="+mn-lt"/>
              </a:rPr>
              <a:t>be satisfied</a:t>
            </a:r>
            <a:r>
              <a:rPr lang="en-US" altLang="zh-CN" dirty="0" smtClean="0">
                <a:latin typeface="+mn-lt"/>
              </a:rPr>
              <a:t>.  [</a:t>
            </a:r>
            <a:r>
              <a:rPr lang="en-US" altLang="zh-CN" dirty="0" err="1">
                <a:latin typeface="+mn-lt"/>
              </a:rPr>
              <a:t>arXiv</a:t>
            </a:r>
            <a:r>
              <a:rPr lang="en-US" altLang="zh-CN" dirty="0">
                <a:latin typeface="+mn-lt"/>
              </a:rPr>
              <a:t>: </a:t>
            </a:r>
            <a:r>
              <a:rPr lang="en-US" altLang="zh-CN" dirty="0" smtClean="0">
                <a:latin typeface="+mn-lt"/>
              </a:rPr>
              <a:t>1603.02459]</a:t>
            </a:r>
          </a:p>
          <a:p>
            <a:r>
              <a:rPr lang="en-US" altLang="zh-CN" dirty="0" smtClean="0">
                <a:latin typeface="+mn-lt"/>
              </a:rPr>
              <a:t>First try to optimize with less variables, then more variables.</a:t>
            </a:r>
          </a:p>
          <a:p>
            <a:r>
              <a:rPr lang="en-US" altLang="zh-CN" dirty="0" smtClean="0">
                <a:latin typeface="+mn-lt"/>
              </a:rPr>
              <a:t>Iteration with non-dominated solution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10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Optimization in one-step vs multiple steps</a:t>
            </a:r>
            <a:br>
              <a:rPr lang="en-US" altLang="zh-CN" dirty="0" smtClean="0"/>
            </a:br>
            <a:r>
              <a:rPr lang="en-US" altLang="zh-CN" dirty="0" smtClean="0"/>
              <a:t>(32 arc sextupole </a:t>
            </a:r>
            <a:r>
              <a:rPr lang="en-US" altLang="zh-CN" dirty="0" err="1" smtClean="0"/>
              <a:t>familiy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9092" y="1721875"/>
            <a:ext cx="7408037" cy="435554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9446353" y="1321356"/>
            <a:ext cx="2573780" cy="3069552"/>
            <a:chOff x="9446353" y="1321356"/>
            <a:chExt cx="2573780" cy="3069552"/>
          </a:xfrm>
        </p:grpSpPr>
        <p:sp>
          <p:nvSpPr>
            <p:cNvPr id="6" name="矩形 5"/>
            <p:cNvSpPr/>
            <p:nvPr/>
          </p:nvSpPr>
          <p:spPr>
            <a:xfrm>
              <a:off x="9446353" y="1853410"/>
              <a:ext cx="1792029" cy="646331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4 Arc </a:t>
              </a:r>
              <a:r>
                <a:rPr lang="en-US" altLang="zh-CN" dirty="0" err="1" smtClean="0"/>
                <a:t>Sextupoles</a:t>
              </a:r>
              <a:r>
                <a:rPr lang="en-US" altLang="zh-CN" dirty="0" smtClean="0"/>
                <a:t>:</a:t>
              </a:r>
            </a:p>
            <a:p>
              <a:r>
                <a:rPr lang="en-US" altLang="zh-CN" dirty="0" smtClean="0"/>
                <a:t>SFO/SDO/SFI/SDI</a:t>
              </a:r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9446353" y="2795591"/>
              <a:ext cx="2564676" cy="646331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16 Arc </a:t>
              </a:r>
              <a:r>
                <a:rPr lang="en-US" altLang="zh-CN" dirty="0" err="1" smtClean="0"/>
                <a:t>Sextupoles</a:t>
              </a:r>
              <a:r>
                <a:rPr lang="en-US" altLang="zh-CN" dirty="0" smtClean="0"/>
                <a:t>:</a:t>
              </a:r>
            </a:p>
            <a:p>
              <a:r>
                <a:rPr lang="en-US" altLang="zh-CN" dirty="0"/>
                <a:t>4*(SFO/SDO)+4*(SFI/SDI)</a:t>
              </a:r>
              <a:endParaRPr lang="en-US" altLang="zh-CN" dirty="0" smtClean="0"/>
            </a:p>
          </p:txBody>
        </p:sp>
        <p:sp>
          <p:nvSpPr>
            <p:cNvPr id="8" name="矩形 7"/>
            <p:cNvSpPr/>
            <p:nvPr/>
          </p:nvSpPr>
          <p:spPr>
            <a:xfrm>
              <a:off x="9455457" y="3744577"/>
              <a:ext cx="2564676" cy="646331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32 </a:t>
              </a:r>
              <a:r>
                <a:rPr lang="en-US" altLang="zh-CN" dirty="0"/>
                <a:t>Arc </a:t>
              </a:r>
              <a:r>
                <a:rPr lang="en-US" altLang="zh-CN" dirty="0" err="1"/>
                <a:t>Sextupoles</a:t>
              </a:r>
              <a:r>
                <a:rPr lang="en-US" altLang="zh-CN" dirty="0"/>
                <a:t>:</a:t>
              </a:r>
            </a:p>
            <a:p>
              <a:r>
                <a:rPr lang="en-US" altLang="zh-CN" dirty="0" smtClean="0"/>
                <a:t>8*(</a:t>
              </a:r>
              <a:r>
                <a:rPr lang="en-US" altLang="zh-CN" dirty="0"/>
                <a:t>SFO/SDO</a:t>
              </a:r>
              <a:r>
                <a:rPr lang="en-US" altLang="zh-CN" dirty="0" smtClean="0"/>
                <a:t>)+8*(</a:t>
              </a:r>
              <a:r>
                <a:rPr lang="en-US" altLang="zh-CN" dirty="0"/>
                <a:t>SFI/SDI</a:t>
              </a:r>
              <a:r>
                <a:rPr lang="en-US" altLang="zh-CN" dirty="0" smtClean="0"/>
                <a:t>)</a:t>
              </a:r>
              <a:endParaRPr lang="en-US" altLang="zh-CN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446353" y="1321356"/>
              <a:ext cx="157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STEP-BY-STEP:</a:t>
              </a:r>
              <a:endParaRPr lang="zh-CN" altLang="en-US" b="1" dirty="0"/>
            </a:p>
          </p:txBody>
        </p:sp>
        <p:cxnSp>
          <p:nvCxnSpPr>
            <p:cNvPr id="12" name="直接箭头连接符 11"/>
            <p:cNvCxnSpPr>
              <a:stCxn id="6" idx="2"/>
            </p:cNvCxnSpPr>
            <p:nvPr/>
          </p:nvCxnSpPr>
          <p:spPr>
            <a:xfrm flipH="1">
              <a:off x="10342367" y="2499741"/>
              <a:ext cx="1" cy="27145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>
              <a:off x="10342366" y="3441922"/>
              <a:ext cx="1" cy="27145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336195" y="2795362"/>
            <a:ext cx="1973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If computing resources are enough, It’s better optimize all the variables in one step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0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408" y="4001294"/>
            <a:ext cx="4619625" cy="2743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Iteration with Pareto Front 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Non-dominated solution achieved + Other initialized solutions are randomly generated </a:t>
            </a:r>
          </a:p>
          <a:p>
            <a:r>
              <a:rPr lang="en-US" altLang="zh-CN" dirty="0" smtClean="0"/>
              <a:t>No very clear further optimization</a:t>
            </a:r>
          </a:p>
          <a:p>
            <a:r>
              <a:rPr lang="en-US" altLang="zh-CN" dirty="0" smtClean="0"/>
              <a:t>We usually do the iteration if time permits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42428" y="3681691"/>
            <a:ext cx="142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Bx</a:t>
            </a:r>
            <a:r>
              <a:rPr lang="en-US" altLang="zh-CN" dirty="0" smtClean="0"/>
              <a:t>= 0.37m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274944" y="3681691"/>
            <a:ext cx="142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Bx</a:t>
            </a:r>
            <a:r>
              <a:rPr lang="en-US" altLang="zh-CN" dirty="0" smtClean="0"/>
              <a:t>= 0.50m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629" y="4001294"/>
            <a:ext cx="46005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14" y="2287419"/>
            <a:ext cx="4549140" cy="3246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0225" y="365125"/>
            <a:ext cx="10872438" cy="1325563"/>
          </a:xfrm>
        </p:spPr>
        <p:txBody>
          <a:bodyPr/>
          <a:lstStyle/>
          <a:p>
            <a:r>
              <a:rPr lang="en-US" altLang="zh-CN" dirty="0" smtClean="0"/>
              <a:t>Optimize with different population size 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014" y="2287419"/>
            <a:ext cx="4594860" cy="3234690"/>
          </a:xfrm>
          <a:prstGeom prst="rect">
            <a:avLst/>
          </a:prstGeom>
        </p:spPr>
      </p:pic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2734" y="2275989"/>
            <a:ext cx="4572000" cy="32575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18167" y="1804387"/>
            <a:ext cx="611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Np=1200~1800 (20-30 times variable number) is good enough 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498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 Chromaticity Constraint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093" y="1690688"/>
            <a:ext cx="7743670" cy="452453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7319" y="1690688"/>
            <a:ext cx="2653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Half ring tune control:</a:t>
            </a:r>
          </a:p>
          <a:p>
            <a:r>
              <a:rPr lang="en-US" altLang="zh-CN" dirty="0" err="1" smtClean="0"/>
              <a:t>Qx</a:t>
            </a:r>
            <a:r>
              <a:rPr lang="en-US" altLang="zh-CN" dirty="0" smtClean="0"/>
              <a:t> in (0.52, 0.58)</a:t>
            </a:r>
          </a:p>
          <a:p>
            <a:r>
              <a:rPr lang="en-US" altLang="zh-CN" dirty="0" err="1" smtClean="0"/>
              <a:t>Qy</a:t>
            </a:r>
            <a:r>
              <a:rPr lang="en-US" altLang="zh-CN" dirty="0" smtClean="0"/>
              <a:t> in (0.58, 0.64)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790771" y="1690688"/>
            <a:ext cx="2141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our normal optimization, we prefer to control the tune in the maximum momentum offset (0.006~0.008)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9795495" y="4148254"/>
            <a:ext cx="1969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final optimum momentum acceptance is about 0.016.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17319" y="5014893"/>
                <a:ext cx="23147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K. </a:t>
                </a:r>
                <a:r>
                  <a:rPr lang="en-US" altLang="zh-CN" dirty="0" err="1" smtClean="0"/>
                  <a:t>Oide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(2016):</a:t>
                </a:r>
              </a:p>
              <a:p>
                <a:r>
                  <a:rPr lang="en-US" altLang="zh-CN" dirty="0" smtClean="0"/>
                  <a:t>Less chromaticity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Better dynamic aperture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19" y="5014893"/>
                <a:ext cx="231473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2105" t="-3046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4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Contribution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8282" y="1650534"/>
            <a:ext cx="7688081" cy="45418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154" y="1155683"/>
            <a:ext cx="3876675" cy="2200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8154" y="4305691"/>
            <a:ext cx="3819525" cy="2143125"/>
          </a:xfrm>
          <a:prstGeom prst="rect">
            <a:avLst/>
          </a:prstGeom>
        </p:spPr>
      </p:pic>
      <p:sp>
        <p:nvSpPr>
          <p:cNvPr id="11" name="下箭头 10"/>
          <p:cNvSpPr/>
          <p:nvPr/>
        </p:nvSpPr>
        <p:spPr>
          <a:xfrm>
            <a:off x="10156436" y="3355958"/>
            <a:ext cx="535259" cy="693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902282" y="971017"/>
            <a:ext cx="130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Bx</a:t>
            </a:r>
            <a:r>
              <a:rPr lang="en-US" altLang="zh-CN" dirty="0" smtClean="0"/>
              <a:t>=0.17m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9902281" y="4049213"/>
            <a:ext cx="130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Bx</a:t>
            </a:r>
            <a:r>
              <a:rPr lang="en-US" altLang="zh-CN" dirty="0" smtClean="0"/>
              <a:t>=0.37m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1204" y="80778"/>
            <a:ext cx="22764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Contribution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(2)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0022" y="1921388"/>
            <a:ext cx="8031956" cy="46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sextupole configurations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835" y="1690688"/>
            <a:ext cx="7550330" cy="4485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9756867" y="2347254"/>
                <a:ext cx="210420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 smtClean="0">
                    <a:solidFill>
                      <a:srgbClr val="FF0000"/>
                    </a:solidFill>
                  </a:rPr>
                  <a:t>Enlarge the DA about 1-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zh-CN" altLang="en-US" sz="3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3200" b="1" dirty="0" smtClean="0">
                    <a:solidFill>
                      <a:srgbClr val="FF0000"/>
                    </a:solidFill>
                  </a:rPr>
                  <a:t>on average</a:t>
                </a:r>
                <a:endParaRPr lang="zh-CN" alt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867" y="2347254"/>
                <a:ext cx="2104206" cy="2062103"/>
              </a:xfrm>
              <a:prstGeom prst="rect">
                <a:avLst/>
              </a:prstGeom>
              <a:blipFill rotWithShape="0">
                <a:blip r:embed="rId3"/>
                <a:stretch>
                  <a:fillRect l="-7536" t="-3846" r="-10725" b="-88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7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5037883"/>
            <a:ext cx="2857500" cy="17049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with DAMPONLY model</a:t>
            </a:r>
            <a:endParaRPr lang="zh-CN" altLang="en-US" dirty="0"/>
          </a:p>
        </p:txBody>
      </p:sp>
      <p:pic>
        <p:nvPicPr>
          <p:cNvPr id="6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2735" y="1570257"/>
            <a:ext cx="7618415" cy="454139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9796" y="5756988"/>
            <a:ext cx="198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turns, </a:t>
            </a:r>
          </a:p>
          <a:p>
            <a:r>
              <a:rPr lang="en-US" altLang="zh-CN" dirty="0" smtClean="0"/>
              <a:t>10 samples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805047" y="1385591"/>
            <a:ext cx="2390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Damp at each element:</a:t>
            </a:r>
          </a:p>
          <a:p>
            <a:r>
              <a:rPr lang="en-US" altLang="zh-CN" dirty="0" smtClean="0"/>
              <a:t>No diffusion coming from synchrotron radiation.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00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Fluctuation Effect on the vertical dynamic aperture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936" y="1867670"/>
            <a:ext cx="6978015" cy="40376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99951" y="60823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On-Momentum DA with damping at each element and radiation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fluctuation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 each element.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64624" y="1498338"/>
            <a:ext cx="409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Only serious DA loss in vertical direction.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Multi-objective </a:t>
            </a:r>
            <a:r>
              <a:rPr lang="en-US" altLang="zh-CN" dirty="0"/>
              <a:t>genetic algorithm </a:t>
            </a:r>
            <a:r>
              <a:rPr lang="en-US" altLang="zh-CN" dirty="0" smtClean="0"/>
              <a:t>(MOGA)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smtClean="0"/>
              <a:t>Application in storage ring based light source is very popular and successful</a:t>
            </a:r>
          </a:p>
          <a:p>
            <a:pPr lvl="1"/>
            <a:r>
              <a:rPr lang="en-US" altLang="zh-CN" sz="2800" dirty="0" smtClean="0"/>
              <a:t>APS/DLS,  ELEGANT, M. Borland, </a:t>
            </a:r>
            <a:r>
              <a:rPr lang="en-US" altLang="zh-CN" sz="2000" dirty="0" smtClean="0"/>
              <a:t>in 48</a:t>
            </a:r>
            <a:r>
              <a:rPr lang="en-US" altLang="zh-CN" sz="2000" baseline="30000" dirty="0" smtClean="0"/>
              <a:t>th</a:t>
            </a:r>
            <a:r>
              <a:rPr lang="en-US" altLang="zh-CN" sz="2000" dirty="0" smtClean="0"/>
              <a:t> ICFA Beam Dynamics Workshop on Future Light Sources</a:t>
            </a:r>
          </a:p>
          <a:p>
            <a:pPr lvl="1"/>
            <a:r>
              <a:rPr lang="en-US" altLang="zh-CN" sz="2800" dirty="0" smtClean="0"/>
              <a:t>NSLSII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L</a:t>
            </a:r>
            <a:r>
              <a:rPr lang="en-US" altLang="zh-CN" sz="2800" dirty="0"/>
              <a:t>. </a:t>
            </a:r>
            <a:r>
              <a:rPr lang="en-US" altLang="zh-CN" sz="2800" dirty="0" smtClean="0"/>
              <a:t>Yang, Y. Li, W. </a:t>
            </a:r>
            <a:r>
              <a:rPr lang="en-US" altLang="zh-CN" sz="2800" dirty="0" err="1" smtClean="0"/>
              <a:t>Guo</a:t>
            </a:r>
            <a:r>
              <a:rPr lang="en-US" altLang="zh-CN" sz="2800" dirty="0" smtClean="0"/>
              <a:t> and S. </a:t>
            </a:r>
            <a:r>
              <a:rPr lang="en-US" altLang="zh-CN" sz="2800" dirty="0" err="1" smtClean="0"/>
              <a:t>Krinsky</a:t>
            </a:r>
            <a:r>
              <a:rPr lang="en-US" altLang="zh-CN" sz="2800" dirty="0" smtClean="0"/>
              <a:t>, </a:t>
            </a:r>
            <a:r>
              <a:rPr lang="en-US" altLang="zh-CN" sz="2000" dirty="0" smtClean="0"/>
              <a:t>PRST-AB, 14, 054001 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2011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lvl="1"/>
            <a:r>
              <a:rPr lang="en-US" altLang="zh-CN" sz="2800" dirty="0" smtClean="0"/>
              <a:t>SLS, BMAD, M. </a:t>
            </a:r>
            <a:r>
              <a:rPr lang="en-US" altLang="zh-CN" sz="2800" dirty="0" err="1" smtClean="0"/>
              <a:t>Ehrlichman</a:t>
            </a:r>
            <a:r>
              <a:rPr lang="en-US" altLang="zh-CN" sz="2800" dirty="0" smtClean="0"/>
              <a:t> , </a:t>
            </a:r>
            <a:r>
              <a:rPr lang="en-US" altLang="zh-CN" sz="2000" dirty="0" err="1" smtClean="0"/>
              <a:t>arXiv</a:t>
            </a:r>
            <a:r>
              <a:rPr lang="en-US" altLang="zh-CN" sz="2000" dirty="0" smtClean="0"/>
              <a:t>: 1603.02459</a:t>
            </a:r>
          </a:p>
          <a:p>
            <a:pPr lvl="1"/>
            <a:r>
              <a:rPr lang="en-US" altLang="zh-CN" sz="2800" dirty="0" smtClean="0"/>
              <a:t>HEPS, Accelerator Toolbox, Y. Jiao and G. Xu, </a:t>
            </a:r>
            <a:endParaRPr lang="en-US" altLang="zh-CN" sz="2000" dirty="0" smtClean="0"/>
          </a:p>
          <a:p>
            <a:pPr lvl="1"/>
            <a:r>
              <a:rPr lang="en-US" altLang="zh-CN" sz="2800" dirty="0" smtClean="0"/>
              <a:t>…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43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 of Synchrotron Radiation in Quadrupoles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FODO Arc - Horizontal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 smtClean="0"/>
                  <a:t>K. </a:t>
                </a:r>
                <a:r>
                  <a:rPr lang="en-US" altLang="zh-CN" dirty="0" err="1" smtClean="0"/>
                  <a:t>Oide</a:t>
                </a:r>
                <a:r>
                  <a:rPr lang="en-US" altLang="zh-CN" dirty="0"/>
                  <a:t>, PRAB </a:t>
                </a:r>
                <a:r>
                  <a:rPr lang="en-US" altLang="zh-CN" dirty="0" smtClean="0"/>
                  <a:t>19.111005</a:t>
                </a:r>
              </a:p>
              <a:p>
                <a:r>
                  <a:rPr lang="en-US" altLang="zh-CN" dirty="0" smtClean="0"/>
                  <a:t>Maximum momentum deviation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Δp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QF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zh-CN" altLang="en-US" dirty="0" smtClean="0">
                    <a:latin typeface="+mn-lt"/>
                  </a:rPr>
                  <a:t> </a:t>
                </a:r>
                <a:r>
                  <a:rPr lang="en-US" altLang="zh-CN" dirty="0" smtClean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+mn-lt"/>
                  </a:rPr>
                  <a:t>,</a:t>
                </a:r>
                <a:r>
                  <a:rPr lang="zh-CN" altLang="en-US" dirty="0" smtClean="0">
                    <a:latin typeface="+mn-lt"/>
                  </a:rPr>
                  <a:t> </a:t>
                </a:r>
                <a:r>
                  <a:rPr lang="en-US" altLang="zh-CN" dirty="0" smtClean="0">
                    <a:latin typeface="+mn-lt"/>
                  </a:rPr>
                  <a:t>the synchrotron damping rate and longitudinal damping partition number.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QF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QD</m:t>
                        </m:r>
                      </m:sub>
                    </m:sSub>
                  </m:oMath>
                </a14:m>
                <a:r>
                  <a:rPr lang="zh-CN" altLang="en-US" dirty="0" smtClean="0">
                    <a:latin typeface="+mn-lt"/>
                  </a:rPr>
                  <a:t> </a:t>
                </a:r>
                <a:r>
                  <a:rPr lang="en-US" altLang="zh-CN" dirty="0" smtClean="0">
                    <a:latin typeface="+mn-lt"/>
                  </a:rPr>
                  <a:t>the lengths of the quadrupoles.</a:t>
                </a:r>
                <a:endParaRPr lang="zh-CN" alt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418" t="-3642" r="-15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IR QD0 – Vertical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CN" dirty="0"/>
              <a:t>A. </a:t>
            </a:r>
            <a:r>
              <a:rPr lang="en-US" altLang="zh-CN" dirty="0" err="1"/>
              <a:t>Bogomyagkov</a:t>
            </a:r>
            <a:r>
              <a:rPr lang="en-US" altLang="zh-CN" dirty="0"/>
              <a:t> (BINP), FCC-</a:t>
            </a:r>
            <a:r>
              <a:rPr lang="en-US" altLang="zh-CN" dirty="0" err="1"/>
              <a:t>ee</a:t>
            </a:r>
            <a:r>
              <a:rPr lang="en-US" altLang="zh-CN" dirty="0"/>
              <a:t>, </a:t>
            </a:r>
            <a:r>
              <a:rPr lang="en-US" altLang="zh-CN" dirty="0" smtClean="0"/>
              <a:t>Z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422" y="3450643"/>
            <a:ext cx="4674744" cy="13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323" y="1996730"/>
            <a:ext cx="5029200" cy="28603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Momentum deviation versus amplitude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16443"/>
                <a:ext cx="10515600" cy="136051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This could explain why the DA with (FLUC) is flat versus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For example, if we want to achieve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 smtClean="0"/>
                  <a:t>, the DA should be also about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16443"/>
                <a:ext cx="10515600" cy="1360519"/>
              </a:xfrm>
              <a:blipFill rotWithShape="0">
                <a:blip r:embed="rId4"/>
                <a:stretch>
                  <a:fillRect l="-1043" t="-10762" b="-4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996731"/>
            <a:ext cx="4523809" cy="271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557804" y="2963014"/>
                <a:ext cx="2245551" cy="397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804" y="2963014"/>
                <a:ext cx="2245551" cy="397096"/>
              </a:xfrm>
              <a:prstGeom prst="rect">
                <a:avLst/>
              </a:prstGeom>
              <a:blipFill rotWithShape="0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7878146" y="2661590"/>
            <a:ext cx="160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 Objective: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64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Suppress noise of DA result with radiation fluctuation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809961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 smtClean="0"/>
                  <a:t>DA </a:t>
                </a:r>
                <a:r>
                  <a:rPr lang="en-US" altLang="zh-CN" sz="2400" dirty="0"/>
                  <a:t>is tracked with </a:t>
                </a:r>
                <a:r>
                  <a:rPr lang="en-US" altLang="zh-CN" sz="2400" dirty="0" smtClean="0"/>
                  <a:t>different initial phase: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400" dirty="0" smtClean="0"/>
                  <a:t> for different energy</a:t>
                </a:r>
              </a:p>
              <a:p>
                <a:r>
                  <a:rPr lang="en-US" altLang="zh-CN" sz="2400" dirty="0" smtClean="0"/>
                  <a:t>10 </a:t>
                </a:r>
                <a:r>
                  <a:rPr lang="en-US" altLang="zh-CN" sz="2400" dirty="0"/>
                  <a:t>more times </a:t>
                </a:r>
                <a:r>
                  <a:rPr lang="en-US" altLang="zh-CN" sz="2400" dirty="0" smtClean="0"/>
                  <a:t>survey </a:t>
                </a:r>
                <a:r>
                  <a:rPr lang="en-US" altLang="zh-CN" sz="2400" dirty="0"/>
                  <a:t>for on-momentum particle is tracked, and the minimum value is treated as the on-momentum </a:t>
                </a:r>
                <a:r>
                  <a:rPr lang="en-US" altLang="zh-CN" sz="2400" dirty="0" smtClean="0"/>
                  <a:t>DA</a:t>
                </a:r>
              </a:p>
              <a:p>
                <a:r>
                  <a:rPr lang="en-US" altLang="zh-CN" sz="2400" dirty="0" smtClean="0"/>
                  <a:t>Tracked DA result </a:t>
                </a:r>
                <a:r>
                  <a:rPr lang="en-US" altLang="zh-CN" sz="2400" dirty="0"/>
                  <a:t>will be clipped to ensure DA at large momentum deviation will be less than that at small </a:t>
                </a:r>
                <a:r>
                  <a:rPr lang="en-US" altLang="zh-CN" sz="2400" dirty="0" smtClean="0"/>
                  <a:t>deviation</a:t>
                </a:r>
              </a:p>
              <a:p>
                <a:r>
                  <a:rPr lang="en-US" altLang="zh-CN" sz="2400" dirty="0" smtClean="0"/>
                  <a:t>Only two objective: min-DA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altLang="zh-CN" sz="2400" dirty="0" smtClean="0"/>
                  <a:t>  and min-DA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4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809961" cy="4351338"/>
              </a:xfrm>
              <a:blipFill rotWithShape="0">
                <a:blip r:embed="rId2"/>
                <a:stretch>
                  <a:fillRect l="-1093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75" y="3083536"/>
            <a:ext cx="4251325" cy="25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On Momentum Dynamic Aperture (CEPC-Higgs)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0312" y="2115344"/>
            <a:ext cx="4905375" cy="37719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32177" y="6330950"/>
            <a:ext cx="10956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Synchrotron motion,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synchtron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radiation in dipoles, quads and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sextupoles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tapering,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Maxwellian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fringes, kinematical terms, crab waist are included.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33450" y="2096294"/>
            <a:ext cx="4991100" cy="381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412" y="1258094"/>
            <a:ext cx="1352550" cy="857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918527" y="1746012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Initial 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Phase: 0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68526" y="1747529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Initial 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Phase: Pi/2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01304" y="5942568"/>
            <a:ext cx="5446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 samples are tracked. 200 turns are tracked. </a:t>
            </a:r>
          </a:p>
        </p:txBody>
      </p:sp>
    </p:spTree>
    <p:extLst>
      <p:ext uri="{BB962C8B-B14F-4D97-AF65-F5344CB8AC3E}">
        <p14:creationId xmlns:p14="http://schemas.microsoft.com/office/powerpoint/2010/main" val="41089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507" y="1264912"/>
            <a:ext cx="2562225" cy="143827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Off momentum Dynamic Aperture</a:t>
            </a:r>
            <a:endParaRPr lang="zh-CN" altLang="en-US" dirty="0"/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559521"/>
            <a:ext cx="5181600" cy="2883545"/>
          </a:xfrm>
          <a:prstGeom prst="rect">
            <a:avLst/>
          </a:prstGeom>
        </p:spPr>
      </p:pic>
      <p:pic>
        <p:nvPicPr>
          <p:cNvPr id="14" name="内容占位符 1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561560"/>
            <a:ext cx="5181600" cy="287946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34606" y="5742137"/>
            <a:ext cx="9005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</a:rPr>
              <a:t>100 </a:t>
            </a:r>
            <a:r>
              <a:rPr lang="en-US" altLang="zh-CN" dirty="0">
                <a:latin typeface="Times New Roman" panose="02020603050405020304" pitchFamily="18" charset="0"/>
              </a:rPr>
              <a:t>samples. Radiation fluctuation is included. 0.3% emittance coupling. 200 turns are tracked.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740635" y="1521786"/>
            <a:ext cx="31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Momentum Acceptance: 0.017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202025" y="2141888"/>
            <a:ext cx="348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Error bar  means min and max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8182946" y="2147066"/>
            <a:ext cx="338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90% survival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251339" y="743773"/>
            <a:ext cx="157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W/O Optimization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91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Chromaticity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425" y="2196305"/>
            <a:ext cx="5743575" cy="3371850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196305"/>
            <a:ext cx="5772150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Crab Waist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90% survival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37" y="803501"/>
            <a:ext cx="3590925" cy="809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95656" y="685800"/>
            <a:ext cx="3091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 Downstream: K2 = 0.69 m</a:t>
            </a:r>
            <a:r>
              <a:rPr lang="en-US" altLang="zh-CN" baseline="30000" dirty="0" smtClean="0"/>
              <a:t>-2</a:t>
            </a:r>
          </a:p>
          <a:p>
            <a:endParaRPr lang="en-US" altLang="zh-CN" baseline="-25000" dirty="0"/>
          </a:p>
          <a:p>
            <a:r>
              <a:rPr lang="en-US" altLang="zh-CN" dirty="0" smtClean="0"/>
              <a:t>IP Upstream:      K2 =-0.69 m</a:t>
            </a:r>
            <a:r>
              <a:rPr lang="en-US" altLang="zh-CN" baseline="30000" dirty="0"/>
              <a:t>-2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132962" y="5616147"/>
            <a:ext cx="936171" cy="3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CW=0</a:t>
            </a:r>
            <a:endParaRPr lang="zh-CN" altLang="en-US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8327570" y="5616147"/>
            <a:ext cx="936171" cy="3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CW=1.0</a:t>
            </a:r>
            <a:endParaRPr lang="zh-CN" altLang="en-US" b="1" dirty="0"/>
          </a:p>
        </p:txBody>
      </p:sp>
      <p:pic>
        <p:nvPicPr>
          <p:cNvPr id="14" name="内容占位符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561560"/>
            <a:ext cx="5181600" cy="28794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582069"/>
            <a:ext cx="51054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Mode is developed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for CEPC DA optimization</a:t>
                </a:r>
              </a:p>
              <a:p>
                <a:r>
                  <a:rPr lang="en-US" altLang="zh-CN" dirty="0" smtClean="0"/>
                  <a:t>The normal procedure of optimization is established</a:t>
                </a:r>
              </a:p>
              <a:p>
                <a:r>
                  <a:rPr lang="en-US" altLang="zh-CN" dirty="0" smtClean="0"/>
                  <a:t>All effects (exception: beam-beam, error, solenoid) is included in the dynamic aperture survey</a:t>
                </a:r>
              </a:p>
              <a:p>
                <a:r>
                  <a:rPr lang="en-US" altLang="zh-CN" dirty="0" smtClean="0"/>
                  <a:t>DA achieved: 20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 smtClean="0"/>
                  <a:t>*20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 smtClean="0"/>
                  <a:t>, 1.7% momentum acceptance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6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4846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Parameters</a:t>
            </a:r>
            <a:endParaRPr lang="zh-CN" altLang="en-US" sz="2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184232" y="647396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39</a:t>
            </a:fld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567608" y="908720"/>
          <a:ext cx="6984776" cy="5709174"/>
        </p:xfrm>
        <a:graphic>
          <a:graphicData uri="http://schemas.openxmlformats.org/drawingml/2006/table">
            <a:tbl>
              <a:tblPr firstRow="1" bandRow="1"/>
              <a:tblGrid>
                <a:gridCol w="2448271"/>
                <a:gridCol w="1440894"/>
                <a:gridCol w="1483739"/>
                <a:gridCol w="1611872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12.9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286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5220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10900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17.7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90.3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83.8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0.36/0.002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x/y 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1.21/0.0036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0.54/0.0018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0.17/0.0029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20.9/0.086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13.9/0.060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7.91/0.076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0.024/0.094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0.009/0.055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0.005/0.0165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128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134.4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138.6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 (2cell)</a:t>
                      </a: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requirement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0.25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05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(hour)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6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Particle Swarm, SPEAR3, </a:t>
            </a:r>
            <a:r>
              <a:rPr lang="en-US" altLang="zh-CN" sz="2000" dirty="0" smtClean="0"/>
              <a:t>X. Huang, J. </a:t>
            </a:r>
            <a:r>
              <a:rPr lang="en-US" altLang="zh-CN" sz="2000" dirty="0" err="1" smtClean="0"/>
              <a:t>Safranek</a:t>
            </a:r>
            <a:r>
              <a:rPr lang="en-US" altLang="zh-CN" sz="2000" dirty="0" smtClean="0"/>
              <a:t>, NIMA 757, 48, 2014</a:t>
            </a:r>
          </a:p>
          <a:p>
            <a:r>
              <a:rPr lang="en-US" altLang="zh-CN" dirty="0" smtClean="0"/>
              <a:t>Differential Evolution, </a:t>
            </a:r>
            <a:r>
              <a:rPr lang="en-US" altLang="zh-CN" sz="2000" dirty="0" smtClean="0"/>
              <a:t>J. </a:t>
            </a:r>
            <a:r>
              <a:rPr lang="en-US" altLang="zh-CN" sz="2000" dirty="0" err="1" smtClean="0"/>
              <a:t>Qiang</a:t>
            </a:r>
            <a:r>
              <a:rPr lang="en-US" altLang="zh-CN" sz="2000" dirty="0" smtClean="0"/>
              <a:t> </a:t>
            </a:r>
            <a:r>
              <a:rPr lang="en-US" altLang="zh-CN" sz="2000" i="1" dirty="0" smtClean="0"/>
              <a:t>et al., </a:t>
            </a:r>
            <a:r>
              <a:rPr lang="en-US" altLang="zh-CN" sz="2000" dirty="0" smtClean="0"/>
              <a:t>IPAC’13</a:t>
            </a:r>
          </a:p>
          <a:p>
            <a:r>
              <a:rPr lang="en-US" altLang="zh-CN" dirty="0" smtClean="0"/>
              <a:t>Downhill Simplex,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, FCC, </a:t>
            </a:r>
            <a:r>
              <a:rPr lang="en-US" altLang="zh-CN" sz="2000" dirty="0" smtClean="0"/>
              <a:t>K. </a:t>
            </a:r>
            <a:r>
              <a:rPr lang="en-US" altLang="zh-CN" sz="2000" dirty="0" err="1" smtClean="0"/>
              <a:t>Oide</a:t>
            </a:r>
            <a:r>
              <a:rPr lang="en-US" altLang="zh-CN" sz="2000" dirty="0" smtClean="0"/>
              <a:t> </a:t>
            </a:r>
            <a:r>
              <a:rPr lang="en-US" altLang="zh-CN" sz="2000" i="1" dirty="0" smtClean="0"/>
              <a:t>et al.</a:t>
            </a:r>
          </a:p>
          <a:p>
            <a:r>
              <a:rPr lang="en-US" altLang="zh-CN" i="1" dirty="0" smtClean="0"/>
              <a:t>…….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9933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Excitation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Oide</a:t>
            </a:r>
            <a:r>
              <a:rPr lang="en-US" altLang="zh-CN" dirty="0" smtClean="0"/>
              <a:t>, “A design of beam optics for FCC-</a:t>
            </a:r>
            <a:r>
              <a:rPr lang="en-US" altLang="zh-CN" dirty="0" err="1" smtClean="0"/>
              <a:t>ee</a:t>
            </a:r>
            <a:r>
              <a:rPr lang="en-US" altLang="zh-CN" dirty="0" smtClean="0"/>
              <a:t>”, Sep. 2015 @IHEP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216973" y="2304334"/>
            <a:ext cx="4498329" cy="3660760"/>
            <a:chOff x="1216973" y="2516203"/>
            <a:chExt cx="4498329" cy="36607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6973" y="2816517"/>
              <a:ext cx="4498329" cy="3360446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1561170" y="5965902"/>
              <a:ext cx="1815757" cy="21106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469048" y="2516203"/>
              <a:ext cx="2118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255 </a:t>
              </a:r>
              <a:r>
                <a:rPr lang="en-US" altLang="zh-CN" b="1" dirty="0" err="1" smtClean="0">
                  <a:solidFill>
                    <a:srgbClr val="FF0000"/>
                  </a:solidFill>
                </a:rPr>
                <a:t>sextupole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 pairs per half ring.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075" y="2593497"/>
            <a:ext cx="4498329" cy="336044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441056" y="2281482"/>
            <a:ext cx="41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Resulting dynamic aperture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alomost</a:t>
            </a:r>
            <a:r>
              <a:rPr lang="en-US" altLang="zh-CN" b="1" dirty="0" smtClean="0">
                <a:solidFill>
                  <a:srgbClr val="FF0000"/>
                </a:solidFill>
              </a:rPr>
              <a:t> satisfies the requirements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</a:t>
            </a:r>
            <a:r>
              <a:rPr lang="en-US" altLang="zh-CN" dirty="0" smtClean="0"/>
              <a:t>we did the job?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need to optimize the DA of CEPC</a:t>
            </a:r>
          </a:p>
          <a:p>
            <a:r>
              <a:rPr lang="en-US" altLang="zh-CN" dirty="0" smtClean="0"/>
              <a:t>We want to try the direct DA optimization in collider, just as the community has done in light source</a:t>
            </a:r>
          </a:p>
          <a:p>
            <a:r>
              <a:rPr lang="en-US" altLang="zh-CN" dirty="0" smtClean="0"/>
              <a:t>Different </a:t>
            </a:r>
            <a:r>
              <a:rPr lang="en-US" altLang="zh-CN" dirty="0"/>
              <a:t>optimization algorithm </a:t>
            </a:r>
            <a:r>
              <a:rPr lang="en-US" altLang="zh-CN" dirty="0" smtClean="0"/>
              <a:t>is worth to be </a:t>
            </a:r>
            <a:r>
              <a:rPr lang="en-US" altLang="zh-CN" dirty="0"/>
              <a:t>tried</a:t>
            </a:r>
            <a:endParaRPr lang="en-US" altLang="zh-CN" dirty="0" smtClean="0"/>
          </a:p>
          <a:p>
            <a:r>
              <a:rPr lang="en-US" altLang="zh-CN" dirty="0" smtClean="0"/>
              <a:t>SAD(http</a:t>
            </a:r>
            <a:r>
              <a:rPr lang="en-US" altLang="zh-CN" dirty="0"/>
              <a:t>://acc-physics.kek.jp/sad</a:t>
            </a:r>
            <a:r>
              <a:rPr lang="en-US" altLang="zh-CN" dirty="0" smtClean="0"/>
              <a:t>/) is used for the </a:t>
            </a:r>
            <a:r>
              <a:rPr lang="en-US" altLang="zh-CN" dirty="0"/>
              <a:t>DA determination. </a:t>
            </a:r>
            <a:r>
              <a:rPr lang="en-US" altLang="zh-CN" dirty="0" smtClean="0"/>
              <a:t>It is a parallel code, but </a:t>
            </a:r>
            <a:r>
              <a:rPr lang="en-US" altLang="zh-CN" dirty="0"/>
              <a:t>the </a:t>
            </a:r>
            <a:r>
              <a:rPr lang="en-US" altLang="zh-CN" dirty="0" smtClean="0"/>
              <a:t>scalability is not very good. A MPI-based </a:t>
            </a:r>
            <a:r>
              <a:rPr lang="en-US" altLang="zh-CN" dirty="0"/>
              <a:t>parallel code to call </a:t>
            </a:r>
            <a:r>
              <a:rPr lang="en-US" altLang="zh-CN" dirty="0" smtClean="0"/>
              <a:t>SAD will </a:t>
            </a:r>
            <a:r>
              <a:rPr lang="en-US" altLang="zh-CN" dirty="0"/>
              <a:t>be </a:t>
            </a:r>
            <a:r>
              <a:rPr lang="en-US" altLang="zh-CN" dirty="0" smtClean="0"/>
              <a:t>much more efficient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3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Differential Evolution Algorithm </a:t>
            </a:r>
            <a:r>
              <a:rPr lang="en-US" altLang="zh-CN" sz="3600" dirty="0" smtClean="0"/>
              <a:t>(single objective)</a:t>
            </a:r>
            <a:endParaRPr lang="zh-CN" altLang="en-US" sz="36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15" y="1413667"/>
            <a:ext cx="4341832" cy="5362162"/>
          </a:xfrm>
        </p:spPr>
      </p:pic>
      <p:sp>
        <p:nvSpPr>
          <p:cNvPr id="5" name="矩形 4"/>
          <p:cNvSpPr/>
          <p:nvPr/>
        </p:nvSpPr>
        <p:spPr>
          <a:xfrm>
            <a:off x="1572517" y="6406497"/>
            <a:ext cx="6561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http://www.hindawi.com/journals/ijap/2013/713680.fig.003.jpg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38200" y="1498182"/>
                <a:ext cx="6569389" cy="4168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“DE community” has been growing since the early DE years of 1994 – </a:t>
                </a:r>
                <a:r>
                  <a:rPr lang="en-US" altLang="zh-CN" sz="2000" dirty="0" smtClean="0"/>
                  <a:t>1996</a:t>
                </a: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DE is a very simple population based, stochastic function minimizer which is very powerful at the same </a:t>
                </a:r>
                <a:r>
                  <a:rPr lang="en-US" altLang="zh-CN" sz="2000" dirty="0" smtClean="0"/>
                  <a:t>time.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There </a:t>
                </a:r>
                <a:r>
                  <a:rPr lang="en-US" altLang="zh-CN" sz="2000" dirty="0"/>
                  <a:t>are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a few strategies</a:t>
                </a:r>
                <a:r>
                  <a:rPr lang="en-US" altLang="zh-CN" sz="2000" dirty="0"/>
                  <a:t>, we choose ‘rand-to-best’. Attempts a balance between robustness and fast convergence</a:t>
                </a:r>
                <a:r>
                  <a:rPr lang="en-US" altLang="zh-CN" sz="20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𝐼𝑓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𝑟𝑎𝑛𝑑</m:t>
                                </m:r>
                                <m:d>
                                  <m:d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𝑂𝑡h𝑒𝑟𝑤𝑖𝑠𝑒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Different </a:t>
                </a:r>
                <a:r>
                  <a:rPr lang="en-US" altLang="zh-CN" sz="2000" dirty="0"/>
                  <a:t>problems often require different settings for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NP, F and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CR</a:t>
                </a:r>
                <a:endParaRPr lang="en-US" altLang="zh-CN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98182"/>
                <a:ext cx="6569389" cy="4168962"/>
              </a:xfrm>
              <a:prstGeom prst="rect">
                <a:avLst/>
              </a:prstGeom>
              <a:blipFill rotWithShape="0">
                <a:blip r:embed="rId3"/>
                <a:stretch>
                  <a:fillRect l="-8078" t="-877" r="-186" b="-13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圆角矩形 6"/>
          <p:cNvSpPr/>
          <p:nvPr/>
        </p:nvSpPr>
        <p:spPr>
          <a:xfrm>
            <a:off x="8474681" y="3604187"/>
            <a:ext cx="2196790" cy="3456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706999" y="5924438"/>
            <a:ext cx="464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Kung et al., </a:t>
            </a:r>
            <a:r>
              <a:rPr lang="en-US" altLang="zh-CN" dirty="0"/>
              <a:t>J. ACM 22, 4 (Oct. 1975), 469-476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Multi-objective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6626" y="1757766"/>
            <a:ext cx="5765650" cy="435133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altLang="zh-CN" sz="2400" dirty="0"/>
              <a:t>Most problems in nature have several (possibly </a:t>
            </a:r>
            <a:r>
              <a:rPr lang="en-US" altLang="zh-CN" sz="2400" dirty="0" smtClean="0"/>
              <a:t>conflicting) objectives </a:t>
            </a:r>
            <a:r>
              <a:rPr lang="en-US" altLang="zh-CN" sz="2400" dirty="0"/>
              <a:t>to be satisfied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Many of these problems are frequently treated </a:t>
            </a:r>
            <a:r>
              <a:rPr lang="en-US" altLang="zh-CN" sz="2400" dirty="0" smtClean="0"/>
              <a:t>as single-objective </a:t>
            </a:r>
            <a:r>
              <a:rPr lang="en-US" altLang="zh-CN" sz="2400" dirty="0"/>
              <a:t>optimization problems by transforming </a:t>
            </a:r>
            <a:r>
              <a:rPr lang="en-US" altLang="zh-CN" sz="2400" dirty="0" smtClean="0"/>
              <a:t>all but </a:t>
            </a:r>
            <a:r>
              <a:rPr lang="en-US" altLang="zh-CN" sz="2400" dirty="0"/>
              <a:t>one objective into constraints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/>
              <a:t>T</a:t>
            </a:r>
            <a:r>
              <a:rPr lang="en-US" altLang="zh-CN" sz="2400" dirty="0" smtClean="0"/>
              <a:t>he </a:t>
            </a:r>
            <a:r>
              <a:rPr lang="en-US" altLang="zh-CN" sz="2400" dirty="0"/>
              <a:t>term </a:t>
            </a:r>
            <a:r>
              <a:rPr lang="en-US" altLang="zh-CN" sz="2400" b="1" i="1" dirty="0"/>
              <a:t>optimize</a:t>
            </a:r>
            <a:r>
              <a:rPr lang="en-US" altLang="zh-CN" sz="2400" dirty="0"/>
              <a:t> means finding such a </a:t>
            </a:r>
            <a:r>
              <a:rPr lang="en-US" altLang="zh-CN" sz="2400" dirty="0" smtClean="0"/>
              <a:t>solution which </a:t>
            </a:r>
            <a:r>
              <a:rPr lang="en-US" altLang="zh-CN" sz="2400" dirty="0"/>
              <a:t>would give the values of all the objective </a:t>
            </a:r>
            <a:r>
              <a:rPr lang="en-US" altLang="zh-CN" sz="2400" dirty="0" smtClean="0"/>
              <a:t>functions acceptable </a:t>
            </a:r>
            <a:r>
              <a:rPr lang="en-US" altLang="zh-CN" sz="2400" dirty="0"/>
              <a:t>to the decision maker</a:t>
            </a:r>
            <a:r>
              <a:rPr lang="en-US" altLang="zh-CN" sz="2400" dirty="0" smtClean="0"/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26349" y="6293770"/>
            <a:ext cx="576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Giuseppe </a:t>
            </a:r>
            <a:r>
              <a:rPr lang="en-US" altLang="zh-CN" dirty="0" err="1" smtClean="0"/>
              <a:t>Narzisi</a:t>
            </a:r>
            <a:r>
              <a:rPr lang="en-US" altLang="zh-CN" dirty="0" smtClean="0"/>
              <a:t>, “</a:t>
            </a:r>
            <a:r>
              <a:rPr lang="en-US" altLang="zh-CN" dirty="0"/>
              <a:t>Multi-Objective </a:t>
            </a:r>
            <a:r>
              <a:rPr lang="en-US" altLang="zh-CN" dirty="0" smtClean="0"/>
              <a:t>Optimization”, 2008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50" y="1388980"/>
            <a:ext cx="5132341" cy="45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MODE: 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b="1" dirty="0" smtClean="0">
                <a:solidFill>
                  <a:srgbClr val="FF0000"/>
                </a:solidFill>
              </a:rPr>
              <a:t>M</a:t>
            </a:r>
            <a:r>
              <a:rPr lang="en-US" altLang="zh-CN" sz="2800" dirty="0" smtClean="0"/>
              <a:t>ulti-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O</a:t>
            </a:r>
            <a:r>
              <a:rPr lang="en-US" altLang="zh-CN" sz="2800" dirty="0" smtClean="0"/>
              <a:t>bjective optimization by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D</a:t>
            </a:r>
            <a:r>
              <a:rPr lang="en-US" altLang="zh-CN" sz="2800" dirty="0" smtClean="0"/>
              <a:t>ifferential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E</a:t>
            </a:r>
            <a:r>
              <a:rPr lang="en-US" altLang="zh-CN" sz="2800" dirty="0" smtClean="0"/>
              <a:t>volution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The parallel algorithm is referencing to J. </a:t>
            </a:r>
            <a:r>
              <a:rPr lang="en-US" altLang="zh-CN" dirty="0" err="1" smtClean="0"/>
              <a:t>Qiang</a:t>
            </a:r>
            <a:r>
              <a:rPr lang="en-US" altLang="zh-CN" dirty="0" smtClean="0"/>
              <a:t>(</a:t>
            </a:r>
            <a:r>
              <a:rPr lang="en-US" altLang="zh-CN" dirty="0" smtClean="0">
                <a:latin typeface="+mn-lt"/>
              </a:rPr>
              <a:t>IPAC’13</a:t>
            </a:r>
            <a:r>
              <a:rPr lang="en-US" altLang="zh-CN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Initialize the population of parameter vectors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Generate the offspring population using the above differential evolution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Find the non-dominated population, which are treated as the best solutions in DE to generate offspring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Sorting all the population, select the best NP solution as the parents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Return to step 2, if stopping condition not met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20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-cdr-zhangyuan" id="{11923276-295B-4643-B68D-272332D960F7}" vid="{FF387313-2217-4B37-B4CC-0DBD04B5BF07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微软雅黑ppt模板</Template>
  <TotalTime>29989</TotalTime>
  <Words>1597</Words>
  <Application>Microsoft Office PowerPoint</Application>
  <PresentationFormat>宽屏</PresentationFormat>
  <Paragraphs>331</Paragraphs>
  <Slides>39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宋体</vt:lpstr>
      <vt:lpstr>微软雅黑</vt:lpstr>
      <vt:lpstr>Arial</vt:lpstr>
      <vt:lpstr>Calibri</vt:lpstr>
      <vt:lpstr>Calibri Light</vt:lpstr>
      <vt:lpstr>Cambria Math</vt:lpstr>
      <vt:lpstr>Symbol</vt:lpstr>
      <vt:lpstr>Times New Roman</vt:lpstr>
      <vt:lpstr>Office 主题</vt:lpstr>
      <vt:lpstr>Dynamic Aperture Optimization of storage ring based colliders with Multi-Objective Algorithm</vt:lpstr>
      <vt:lpstr>Outline</vt:lpstr>
      <vt:lpstr>Multi-objective genetic algorithm (MOGA)</vt:lpstr>
      <vt:lpstr>Different Algorithm</vt:lpstr>
      <vt:lpstr>Excitation</vt:lpstr>
      <vt:lpstr>Why we did the job?</vt:lpstr>
      <vt:lpstr>Differential Evolution Algorithm (single objective)</vt:lpstr>
      <vt:lpstr>Multi-objective Optimization</vt:lpstr>
      <vt:lpstr>MODE:  Multi-Objective optimization by Differential Evolution</vt:lpstr>
      <vt:lpstr>MODE: Scalable Enough at 1000-nodes farm?</vt:lpstr>
      <vt:lpstr>New Parallel Paradigm</vt:lpstr>
      <vt:lpstr>Definition of Objective Cost Value</vt:lpstr>
      <vt:lpstr>SuperKEKB:  dynamic aperture is a serious issue </vt:lpstr>
      <vt:lpstr>DA Optimization of LER（SuperKEKB）</vt:lpstr>
      <vt:lpstr>CEPC DA Optimization Knobs</vt:lpstr>
      <vt:lpstr>IR knobs</vt:lpstr>
      <vt:lpstr>Arc sextupole</vt:lpstr>
      <vt:lpstr>PowerPoint 演示文稿</vt:lpstr>
      <vt:lpstr>Contribution from phase advance</vt:lpstr>
      <vt:lpstr>Some Try of Speed-up/Optimization Method</vt:lpstr>
      <vt:lpstr>Optimization in one-step vs multiple steps (32 arc sextupole familiy)</vt:lpstr>
      <vt:lpstr>Iteration with Pareto Front Solution</vt:lpstr>
      <vt:lpstr>Optimize with different population size </vt:lpstr>
      <vt:lpstr>Different Chromaticity Constraint</vt:lpstr>
      <vt:lpstr>Contribution of β_x^∗</vt:lpstr>
      <vt:lpstr>Contribution of β_x^∗ (2)</vt:lpstr>
      <vt:lpstr>More sextupole configurations</vt:lpstr>
      <vt:lpstr>Optimize with DAMPONLY model</vt:lpstr>
      <vt:lpstr>Fluctuation Effect on the vertical dynamic aperture</vt:lpstr>
      <vt:lpstr>Effect of Synchrotron Radiation in Quadrupoles</vt:lpstr>
      <vt:lpstr>Momentum deviation versus amplitude</vt:lpstr>
      <vt:lpstr>Suppress noise of DA result with radiation fluctuation</vt:lpstr>
      <vt:lpstr>On Momentum Dynamic Aperture (CEPC-Higgs)</vt:lpstr>
      <vt:lpstr>Off momentum Dynamic Aperture</vt:lpstr>
      <vt:lpstr>Chromaticity</vt:lpstr>
      <vt:lpstr>Crab Waist</vt:lpstr>
      <vt:lpstr>Summary</vt:lpstr>
      <vt:lpstr>PowerPoint 演示文稿</vt:lpstr>
      <vt:lpstr>CEPC  Parameters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Beam-Beam Effect at CEPC</dc:title>
  <dc:creator>Yuan Zhang</dc:creator>
  <cp:lastModifiedBy>Yuan Zhang</cp:lastModifiedBy>
  <cp:revision>263</cp:revision>
  <dcterms:created xsi:type="dcterms:W3CDTF">2017-09-27T03:27:21Z</dcterms:created>
  <dcterms:modified xsi:type="dcterms:W3CDTF">2017-10-31T12:07:15Z</dcterms:modified>
</cp:coreProperties>
</file>