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306" r:id="rId2"/>
    <p:sldId id="313" r:id="rId3"/>
    <p:sldId id="312" r:id="rId4"/>
    <p:sldId id="326" r:id="rId5"/>
    <p:sldId id="314" r:id="rId6"/>
    <p:sldId id="320" r:id="rId7"/>
    <p:sldId id="322" r:id="rId8"/>
    <p:sldId id="335" r:id="rId9"/>
    <p:sldId id="321" r:id="rId10"/>
    <p:sldId id="324" r:id="rId11"/>
    <p:sldId id="325" r:id="rId12"/>
    <p:sldId id="328" r:id="rId13"/>
    <p:sldId id="315" r:id="rId14"/>
    <p:sldId id="317" r:id="rId15"/>
    <p:sldId id="316" r:id="rId16"/>
    <p:sldId id="318" r:id="rId17"/>
    <p:sldId id="330" r:id="rId18"/>
    <p:sldId id="319" r:id="rId19"/>
    <p:sldId id="332" r:id="rId20"/>
    <p:sldId id="337" r:id="rId21"/>
    <p:sldId id="338" r:id="rId22"/>
    <p:sldId id="339" r:id="rId23"/>
    <p:sldId id="336" r:id="rId24"/>
    <p:sldId id="334" r:id="rId25"/>
    <p:sldId id="33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6" autoAdjust="0"/>
    <p:restoredTop sz="96398" autoAdjust="0"/>
  </p:normalViewPr>
  <p:slideViewPr>
    <p:cSldViewPr snapToGrid="0" snapToObjects="1">
      <p:cViewPr varScale="1">
        <p:scale>
          <a:sx n="52" d="100"/>
          <a:sy n="52" d="100"/>
        </p:scale>
        <p:origin x="118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October 31, 2017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 marL="228600" indent="-36576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charset="0"/>
              </a:defRPr>
            </a:lvl1pPr>
            <a:lvl2pPr marL="731520" indent="-365760">
              <a:buFont typeface="PingFangSC-Regular" charset="-122"/>
              <a:buChar char="－"/>
              <a:defRPr sz="1800" baseline="0">
                <a:solidFill>
                  <a:schemeClr val="tx1"/>
                </a:solidFill>
                <a:latin typeface="Arial" charset="0"/>
              </a:defRPr>
            </a:lvl2pPr>
            <a:lvl3pPr marL="1005840" indent="-228600">
              <a:buFont typeface="Arial" charset="0"/>
              <a:buChar char="•"/>
              <a:defRPr sz="1600" baseline="0">
                <a:solidFill>
                  <a:schemeClr val="tx1"/>
                </a:solidFill>
                <a:latin typeface="Arial" charset="0"/>
              </a:defRPr>
            </a:lvl3pPr>
            <a:lvl4pPr marL="1280160" indent="-274320">
              <a:buFont typeface="PingFangSC-Regular" charset="-122"/>
              <a:buChar char="－"/>
              <a:defRPr sz="1400" baseline="0">
                <a:solidFill>
                  <a:schemeClr val="tx1"/>
                </a:solidFill>
                <a:latin typeface="Arial" charset="0"/>
              </a:defRPr>
            </a:lvl4pPr>
            <a:lvl5pPr marL="1554480" indent="-274320">
              <a:buFont typeface="Arial" charset="0"/>
              <a:buChar char="•"/>
              <a:defRPr sz="12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27591"/>
            <a:ext cx="9144000" cy="57415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08919" y="6452048"/>
            <a:ext cx="567721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740985" y="6452048"/>
            <a:ext cx="423973" cy="365125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October 31,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1" y="123825"/>
            <a:ext cx="8972550" cy="999608"/>
          </a:xfrm>
        </p:spPr>
        <p:txBody>
          <a:bodyPr/>
          <a:lstStyle/>
          <a:p>
            <a:r>
              <a:rPr lang="en-US" dirty="0" smtClean="0"/>
              <a:t>Emittance Control and Nonlinear Beam Dynamics in JLEIC Electron Collider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980972" y="2448781"/>
            <a:ext cx="7408116" cy="365125"/>
          </a:xfrm>
        </p:spPr>
        <p:txBody>
          <a:bodyPr/>
          <a:lstStyle/>
          <a:p>
            <a:r>
              <a:rPr lang="en-US" sz="1200" dirty="0" smtClean="0"/>
              <a:t>ICFA Mini-Workshop on Dynamics Apertures of Circular Accelerators, November 1-3, 2017, Beijing, China</a:t>
            </a:r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01749" y="1488557"/>
            <a:ext cx="7761767" cy="850605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Fanglei</a:t>
            </a:r>
            <a:r>
              <a:rPr lang="en-US" smtClean="0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Lin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i="1" dirty="0" smtClean="0">
                <a:solidFill>
                  <a:schemeClr val="tx1"/>
                </a:solidFill>
              </a:rPr>
              <a:t>n behalf of Jefferson Lab Electron Ion Collider (JLEIC) study team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1" b="5527"/>
          <a:stretch>
            <a:fillRect/>
          </a:stretch>
        </p:blipFill>
        <p:spPr bwMode="auto">
          <a:xfrm>
            <a:off x="0" y="3008313"/>
            <a:ext cx="914400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09538" y="1779290"/>
            <a:ext cx="8921750" cy="4184650"/>
            <a:chOff x="109538" y="1843088"/>
            <a:chExt cx="8921750" cy="418465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9538" y="1843088"/>
              <a:ext cx="8921750" cy="4184650"/>
              <a:chOff x="109728" y="1969539"/>
              <a:chExt cx="8921951" cy="4184645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9728" y="1969539"/>
                <a:ext cx="8921951" cy="3721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Content Placeholder 1"/>
              <p:cNvSpPr txBox="1">
                <a:spLocks/>
              </p:cNvSpPr>
              <p:nvPr/>
            </p:nvSpPr>
            <p:spPr bwMode="auto">
              <a:xfrm>
                <a:off x="8258549" y="3599899"/>
                <a:ext cx="438160" cy="3127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600" kern="0" dirty="0" smtClean="0">
                    <a:solidFill>
                      <a:srgbClr val="FF0000"/>
                    </a:solidFill>
                    <a:ea typeface="ＭＳ Ｐゴシック" pitchFamily="34" charset="-128"/>
                  </a:rPr>
                  <a:t>e</a:t>
                </a:r>
                <a:r>
                  <a:rPr lang="en-US" altLang="en-US" sz="1600" kern="0" baseline="30000" dirty="0" smtClean="0">
                    <a:solidFill>
                      <a:srgbClr val="FF0000"/>
                    </a:solidFill>
                    <a:ea typeface="ＭＳ Ｐゴシック" pitchFamily="34" charset="-128"/>
                  </a:rPr>
                  <a:t>-</a:t>
                </a:r>
                <a:endParaRPr lang="en-US" altLang="en-US" sz="1600" kern="0" dirty="0" smtClean="0">
                  <a:solidFill>
                    <a:srgbClr val="FF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Curved Right Arrow 10"/>
              <p:cNvSpPr>
                <a:spLocks noChangeArrowheads="1"/>
              </p:cNvSpPr>
              <p:nvPr/>
            </p:nvSpPr>
            <p:spPr bwMode="auto">
              <a:xfrm rot="10800000">
                <a:off x="8366501" y="3158575"/>
                <a:ext cx="347671" cy="1435098"/>
              </a:xfrm>
              <a:prstGeom prst="curvedRightArrow">
                <a:avLst>
                  <a:gd name="adj1" fmla="val 8612"/>
                  <a:gd name="adj2" fmla="val 29244"/>
                  <a:gd name="adj3" fmla="val 18069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rot="1080000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MS PGothic" pitchFamily="34" charset="-128"/>
                </a:endParaRPr>
              </a:p>
            </p:txBody>
          </p:sp>
          <p:cxnSp>
            <p:nvCxnSpPr>
              <p:cNvPr id="12" name="Straight Arrow Connector 4"/>
              <p:cNvCxnSpPr>
                <a:cxnSpLocks noChangeShapeType="1"/>
              </p:cNvCxnSpPr>
              <p:nvPr/>
            </p:nvCxnSpPr>
            <p:spPr bwMode="auto">
              <a:xfrm flipV="1">
                <a:off x="1875740" y="2717668"/>
                <a:ext cx="1371600" cy="111125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Arrow Connector 7"/>
              <p:cNvCxnSpPr>
                <a:cxnSpLocks noChangeShapeType="1"/>
              </p:cNvCxnSpPr>
              <p:nvPr/>
            </p:nvCxnSpPr>
            <p:spPr bwMode="auto">
              <a:xfrm>
                <a:off x="1868425" y="3828918"/>
                <a:ext cx="1371600" cy="111318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" name="Content Placeholder 1"/>
              <p:cNvSpPr txBox="1">
                <a:spLocks/>
              </p:cNvSpPr>
              <p:nvPr/>
            </p:nvSpPr>
            <p:spPr bwMode="auto">
              <a:xfrm rot="1869502">
                <a:off x="930483" y="3253824"/>
                <a:ext cx="885845" cy="3127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R=155m</a:t>
                </a:r>
              </a:p>
            </p:txBody>
          </p:sp>
          <p:cxnSp>
            <p:nvCxnSpPr>
              <p:cNvPr id="15" name="Straight Arrow Connector 18"/>
              <p:cNvCxnSpPr>
                <a:cxnSpLocks noChangeShapeType="1"/>
              </p:cNvCxnSpPr>
              <p:nvPr/>
            </p:nvCxnSpPr>
            <p:spPr bwMode="auto">
              <a:xfrm flipH="1" flipV="1">
                <a:off x="533400" y="3037098"/>
                <a:ext cx="1334416" cy="794312"/>
              </a:xfrm>
              <a:prstGeom prst="straightConnector1">
                <a:avLst/>
              </a:prstGeom>
              <a:noFill/>
              <a:ln w="9525" algn="ctr">
                <a:solidFill>
                  <a:srgbClr val="0000FF"/>
                </a:solidFill>
                <a:prstDash val="lg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Arrow Connector 41"/>
              <p:cNvCxnSpPr>
                <a:cxnSpLocks noChangeShapeType="1"/>
              </p:cNvCxnSpPr>
              <p:nvPr/>
            </p:nvCxnSpPr>
            <p:spPr bwMode="auto">
              <a:xfrm flipH="1" flipV="1">
                <a:off x="3660810" y="4623511"/>
                <a:ext cx="842798" cy="69903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Content Placeholder 1"/>
              <p:cNvSpPr txBox="1">
                <a:spLocks/>
              </p:cNvSpPr>
              <p:nvPr/>
            </p:nvSpPr>
            <p:spPr bwMode="auto">
              <a:xfrm rot="19174900">
                <a:off x="4073804" y="4292048"/>
                <a:ext cx="452448" cy="3254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RF</a:t>
                </a:r>
              </a:p>
            </p:txBody>
          </p:sp>
          <p:sp>
            <p:nvSpPr>
              <p:cNvPr id="18" name="Content Placeholder 1"/>
              <p:cNvSpPr txBox="1">
                <a:spLocks/>
              </p:cNvSpPr>
              <p:nvPr/>
            </p:nvSpPr>
            <p:spPr bwMode="auto">
              <a:xfrm rot="2383024">
                <a:off x="4719932" y="4376186"/>
                <a:ext cx="454035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RF</a:t>
                </a:r>
              </a:p>
            </p:txBody>
          </p:sp>
          <p:sp>
            <p:nvSpPr>
              <p:cNvPr id="19" name="Left Brace 63"/>
              <p:cNvSpPr>
                <a:spLocks/>
              </p:cNvSpPr>
              <p:nvPr/>
            </p:nvSpPr>
            <p:spPr bwMode="auto">
              <a:xfrm rot="3333525">
                <a:off x="6029735" y="2118886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0" name="Content Placeholder 1"/>
              <p:cNvSpPr txBox="1">
                <a:spLocks/>
              </p:cNvSpPr>
              <p:nvPr/>
            </p:nvSpPr>
            <p:spPr bwMode="auto">
              <a:xfrm rot="19710914">
                <a:off x="5577201" y="2091776"/>
                <a:ext cx="1066824" cy="33178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21" name="Left Brace 65"/>
              <p:cNvSpPr>
                <a:spLocks/>
              </p:cNvSpPr>
              <p:nvPr/>
            </p:nvSpPr>
            <p:spPr bwMode="auto">
              <a:xfrm rot="-7397569">
                <a:off x="2996045" y="4921496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2" name="Content Placeholder 1"/>
              <p:cNvSpPr txBox="1">
                <a:spLocks/>
              </p:cNvSpPr>
              <p:nvPr/>
            </p:nvSpPr>
            <p:spPr bwMode="auto">
              <a:xfrm rot="19518118">
                <a:off x="2630735" y="5179460"/>
                <a:ext cx="1100162" cy="3159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23" name="Content Placeholder 1"/>
              <p:cNvSpPr txBox="1">
                <a:spLocks/>
              </p:cNvSpPr>
              <p:nvPr/>
            </p:nvSpPr>
            <p:spPr bwMode="auto">
              <a:xfrm>
                <a:off x="838406" y="3798337"/>
                <a:ext cx="1117625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400" b="1" kern="0" dirty="0" smtClean="0">
                    <a:ea typeface="ＭＳ Ｐゴシック" pitchFamily="34" charset="-128"/>
                  </a:rPr>
                  <a:t>Arc, 261.7</a:t>
                </a:r>
                <a:r>
                  <a:rPr lang="en-US" altLang="en-US" sz="1400" b="1" kern="0" baseline="30000" dirty="0" smtClean="0">
                    <a:ea typeface="ＭＳ Ｐゴシック" pitchFamily="34" charset="-128"/>
                    <a:sym typeface="Symbol"/>
                  </a:rPr>
                  <a:t></a:t>
                </a:r>
                <a:endParaRPr lang="en-US" altLang="en-US" sz="1400" b="1" kern="0" dirty="0" smtClean="0">
                  <a:ea typeface="ＭＳ Ｐゴシック" pitchFamily="34" charset="-128"/>
                </a:endParaRPr>
              </a:p>
            </p:txBody>
          </p:sp>
          <p:sp>
            <p:nvSpPr>
              <p:cNvPr id="24" name="Content Placeholder 1"/>
              <p:cNvSpPr txBox="1">
                <a:spLocks/>
              </p:cNvSpPr>
              <p:nvPr/>
            </p:nvSpPr>
            <p:spPr bwMode="auto">
              <a:xfrm>
                <a:off x="3924576" y="3706262"/>
                <a:ext cx="590563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81.7</a:t>
                </a:r>
                <a:r>
                  <a:rPr lang="en-US" altLang="en-US" sz="1200" b="1" kern="0" baseline="30000" dirty="0" smtClean="0">
                    <a:ea typeface="ＭＳ Ｐゴシック" pitchFamily="34" charset="-128"/>
                    <a:sym typeface="Symbol"/>
                  </a:rPr>
                  <a:t></a:t>
                </a:r>
                <a:endParaRPr lang="en-US" altLang="en-US" sz="1200" b="1" kern="0" dirty="0" smtClean="0">
                  <a:ea typeface="ＭＳ Ｐゴシック" pitchFamily="34" charset="-128"/>
                </a:endParaRPr>
              </a:p>
            </p:txBody>
          </p:sp>
          <p:cxnSp>
            <p:nvCxnSpPr>
              <p:cNvPr id="25" name="Straight Arrow Connector 26"/>
              <p:cNvCxnSpPr>
                <a:cxnSpLocks noChangeShapeType="1"/>
              </p:cNvCxnSpPr>
              <p:nvPr/>
            </p:nvCxnSpPr>
            <p:spPr bwMode="auto">
              <a:xfrm flipV="1">
                <a:off x="3588845" y="4904687"/>
                <a:ext cx="1" cy="83572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Content Placeholder 1"/>
              <p:cNvSpPr txBox="1">
                <a:spLocks/>
              </p:cNvSpPr>
              <p:nvPr/>
            </p:nvSpPr>
            <p:spPr bwMode="auto">
              <a:xfrm>
                <a:off x="2946654" y="5777947"/>
                <a:ext cx="1852655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 b="1"/>
                  <a:t>Forward e</a:t>
                </a:r>
                <a:r>
                  <a:rPr lang="en-US" altLang="en-US" sz="1200" b="1" baseline="30000"/>
                  <a:t>-</a:t>
                </a:r>
                <a:r>
                  <a:rPr lang="en-US" altLang="en-US" sz="1200" b="1"/>
                  <a:t> detection and polarimetry</a:t>
                </a:r>
              </a:p>
            </p:txBody>
          </p:sp>
          <p:sp>
            <p:nvSpPr>
              <p:cNvPr id="27" name="Left Brace 30"/>
              <p:cNvSpPr>
                <a:spLocks/>
              </p:cNvSpPr>
              <p:nvPr/>
            </p:nvSpPr>
            <p:spPr bwMode="auto">
              <a:xfrm rot="-7985523">
                <a:off x="3508948" y="4701633"/>
                <a:ext cx="101275" cy="285225"/>
              </a:xfrm>
              <a:prstGeom prst="leftBrace">
                <a:avLst>
                  <a:gd name="adj1" fmla="val 33809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8" name="Left Brace 61"/>
              <p:cNvSpPr>
                <a:spLocks/>
              </p:cNvSpPr>
              <p:nvPr/>
            </p:nvSpPr>
            <p:spPr bwMode="auto">
              <a:xfrm rot="-2972589">
                <a:off x="4953555" y="4098375"/>
                <a:ext cx="131695" cy="506321"/>
              </a:xfrm>
              <a:prstGeom prst="leftBrace">
                <a:avLst>
                  <a:gd name="adj1" fmla="val 33801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9" name="Left Brace 58"/>
              <p:cNvSpPr>
                <a:spLocks/>
              </p:cNvSpPr>
              <p:nvPr/>
            </p:nvSpPr>
            <p:spPr bwMode="auto">
              <a:xfrm rot="-7905735">
                <a:off x="4091880" y="4085337"/>
                <a:ext cx="114105" cy="506321"/>
              </a:xfrm>
              <a:prstGeom prst="leftBrace">
                <a:avLst>
                  <a:gd name="adj1" fmla="val 33814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0" name="Pie 29"/>
              <p:cNvSpPr>
                <a:spLocks noChangeAspect="1"/>
              </p:cNvSpPr>
              <p:nvPr/>
            </p:nvSpPr>
            <p:spPr bwMode="auto">
              <a:xfrm>
                <a:off x="1776641" y="3742774"/>
                <a:ext cx="182566" cy="182563"/>
              </a:xfrm>
              <a:prstGeom prst="pie">
                <a:avLst>
                  <a:gd name="adj1" fmla="val 2426391"/>
                  <a:gd name="adj2" fmla="val 1931627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Times" charset="0"/>
                  <a:ea typeface="MS PGothic" pitchFamily="34" charset="-128"/>
                </a:endParaRPr>
              </a:p>
            </p:txBody>
          </p:sp>
          <p:sp>
            <p:nvSpPr>
              <p:cNvPr id="31" name="Content Placeholder 1"/>
              <p:cNvSpPr txBox="1">
                <a:spLocks/>
              </p:cNvSpPr>
              <p:nvPr/>
            </p:nvSpPr>
            <p:spPr bwMode="auto">
              <a:xfrm>
                <a:off x="4418300" y="5268360"/>
                <a:ext cx="438160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400" b="1" kern="0" dirty="0" smtClean="0">
                    <a:ea typeface="ＭＳ Ｐゴシック" pitchFamily="34" charset="-128"/>
                  </a:rPr>
                  <a:t>IP</a:t>
                </a:r>
              </a:p>
            </p:txBody>
          </p:sp>
          <p:sp>
            <p:nvSpPr>
              <p:cNvPr id="32" name="Left Brace 73"/>
              <p:cNvSpPr>
                <a:spLocks/>
              </p:cNvSpPr>
              <p:nvPr/>
            </p:nvSpPr>
            <p:spPr bwMode="auto">
              <a:xfrm rot="7881182">
                <a:off x="4075715" y="2301620"/>
                <a:ext cx="132540" cy="2005280"/>
              </a:xfrm>
              <a:prstGeom prst="leftBrace">
                <a:avLst>
                  <a:gd name="adj1" fmla="val 3383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3" name="Content Placeholder 1"/>
              <p:cNvSpPr txBox="1">
                <a:spLocks/>
              </p:cNvSpPr>
              <p:nvPr/>
            </p:nvSpPr>
            <p:spPr bwMode="auto">
              <a:xfrm rot="2521958">
                <a:off x="3602307" y="2799800"/>
                <a:ext cx="1487521" cy="45719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Tune trombone &amp; Straight FODOs</a:t>
                </a:r>
              </a:p>
            </p:txBody>
          </p:sp>
          <p:sp>
            <p:nvSpPr>
              <p:cNvPr id="34" name="Content Placeholder 1"/>
              <p:cNvSpPr txBox="1">
                <a:spLocks/>
              </p:cNvSpPr>
              <p:nvPr/>
            </p:nvSpPr>
            <p:spPr bwMode="auto">
              <a:xfrm>
                <a:off x="5953447" y="3872949"/>
                <a:ext cx="1447833" cy="3000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600" b="1" i="1" kern="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Future 2</a:t>
                </a:r>
                <a:r>
                  <a:rPr lang="en-US" altLang="en-US" sz="1600" b="1" i="1" kern="0" baseline="3000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nd</a:t>
                </a:r>
                <a:r>
                  <a:rPr lang="en-US" altLang="en-US" sz="1600" b="1" i="1" kern="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 IP</a:t>
                </a:r>
              </a:p>
            </p:txBody>
          </p:sp>
          <p:sp>
            <p:nvSpPr>
              <p:cNvPr id="35" name="Down Arrow 34"/>
              <p:cNvSpPr>
                <a:spLocks noChangeArrowheads="1"/>
              </p:cNvSpPr>
              <p:nvPr/>
            </p:nvSpPr>
            <p:spPr bwMode="auto">
              <a:xfrm rot="2989015">
                <a:off x="5688331" y="4006291"/>
                <a:ext cx="169862" cy="668353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5F5F5F"/>
              </a:solidFill>
              <a:ln>
                <a:noFill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  <a:ea typeface="MS PGothic" pitchFamily="34" charset="-128"/>
                </a:endParaRPr>
              </a:p>
            </p:txBody>
          </p:sp>
          <p:sp>
            <p:nvSpPr>
              <p:cNvPr id="36" name="Content Placeholder 1"/>
              <p:cNvSpPr txBox="1">
                <a:spLocks/>
              </p:cNvSpPr>
              <p:nvPr/>
            </p:nvSpPr>
            <p:spPr bwMode="auto">
              <a:xfrm rot="2194111">
                <a:off x="2743449" y="2169564"/>
                <a:ext cx="1119213" cy="33178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300" kern="0" dirty="0" smtClean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37" name="Left Brace 63"/>
              <p:cNvSpPr>
                <a:spLocks/>
              </p:cNvSpPr>
              <p:nvPr/>
            </p:nvSpPr>
            <p:spPr bwMode="auto">
              <a:xfrm rot="7491457">
                <a:off x="3024612" y="2115501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8" name="Content Placeholder 1"/>
              <p:cNvSpPr txBox="1">
                <a:spLocks/>
              </p:cNvSpPr>
              <p:nvPr/>
            </p:nvSpPr>
            <p:spPr bwMode="auto">
              <a:xfrm rot="2050658">
                <a:off x="5466074" y="5184222"/>
                <a:ext cx="1100162" cy="31591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300" kern="0" dirty="0" smtClean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39" name="Left Brace 63"/>
              <p:cNvSpPr>
                <a:spLocks/>
              </p:cNvSpPr>
              <p:nvPr/>
            </p:nvSpPr>
            <p:spPr bwMode="auto">
              <a:xfrm rot="-3376377">
                <a:off x="6026165" y="4917299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</p:grpSp>
        <p:pic>
          <p:nvPicPr>
            <p:cNvPr id="8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677" y="2609475"/>
              <a:ext cx="508628" cy="50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3667" r="11922" b="29221"/>
          <a:stretch>
            <a:fillRect/>
          </a:stretch>
        </p:blipFill>
        <p:spPr bwMode="auto">
          <a:xfrm>
            <a:off x="1618021" y="1025730"/>
            <a:ext cx="3125070" cy="208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2310" r="10252" b="28719"/>
          <a:stretch>
            <a:fillRect/>
          </a:stretch>
        </p:blipFill>
        <p:spPr bwMode="auto">
          <a:xfrm>
            <a:off x="5767305" y="2518472"/>
            <a:ext cx="3207478" cy="22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706" r="10811" b="29998"/>
          <a:stretch/>
        </p:blipFill>
        <p:spPr bwMode="auto">
          <a:xfrm>
            <a:off x="109538" y="3993965"/>
            <a:ext cx="3622905" cy="235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6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Non-linear chromaticity from final focusing quads</a:t>
            </a:r>
          </a:p>
          <a:p>
            <a:pPr lvl="1"/>
            <a:r>
              <a:rPr lang="en-US" dirty="0"/>
              <a:t>Final focus is a large single source of non-linear chromaticity due to very large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and strong focusing</a:t>
            </a:r>
          </a:p>
          <a:p>
            <a:pPr lvl="1"/>
            <a:r>
              <a:rPr lang="en-US" dirty="0"/>
              <a:t>Left and right FF quads act in the same phase to excite very large </a:t>
            </a:r>
            <a:r>
              <a:rPr lang="en-US" dirty="0">
                <a:latin typeface="Symbol" panose="05050102010706020507" pitchFamily="18" charset="2"/>
              </a:rPr>
              <a:t>Db(d)/b</a:t>
            </a:r>
            <a:r>
              <a:rPr lang="en-US" dirty="0"/>
              <a:t> </a:t>
            </a:r>
            <a:r>
              <a:rPr lang="en-US" dirty="0" smtClean="0"/>
              <a:t>perturbation, </a:t>
            </a:r>
            <a:r>
              <a:rPr lang="en-US" dirty="0" smtClean="0">
                <a:latin typeface="Symbol" panose="05050102010706020507" pitchFamily="18" charset="2"/>
              </a:rPr>
              <a:t>Db(d</a:t>
            </a:r>
            <a:r>
              <a:rPr lang="en-US" dirty="0">
                <a:latin typeface="Symbol" panose="05050102010706020507" pitchFamily="18" charset="2"/>
              </a:rPr>
              <a:t>)</a:t>
            </a:r>
            <a:r>
              <a:rPr lang="en-US" dirty="0"/>
              <a:t> gives rise to large 2</a:t>
            </a:r>
            <a:r>
              <a:rPr lang="en-US" baseline="30000" dirty="0"/>
              <a:t>nd</a:t>
            </a:r>
            <a:r>
              <a:rPr lang="en-US" dirty="0"/>
              <a:t> and higher order tune shift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Q(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) and creates chromatic beam smear at IP</a:t>
            </a:r>
          </a:p>
          <a:p>
            <a:pPr lvl="1"/>
            <a:r>
              <a:rPr lang="en-US" dirty="0"/>
              <a:t>These effects enlarge the tune footprint, thus exposing beam to more resonances, resulting in reduced energy range and beam lifetime, and increase the IP beam size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30000" dirty="0">
                <a:latin typeface="Symbol" panose="05050102010706020507" pitchFamily="18" charset="2"/>
              </a:rPr>
              <a:t>*</a:t>
            </a:r>
            <a:r>
              <a:rPr lang="en-US" dirty="0">
                <a:latin typeface="Symbol" panose="05050102010706020507" pitchFamily="18" charset="2"/>
              </a:rPr>
              <a:t>(d)</a:t>
            </a:r>
            <a:r>
              <a:rPr lang="en-US" dirty="0"/>
              <a:t>, limiting </a:t>
            </a:r>
            <a:r>
              <a:rPr lang="en-US" dirty="0" smtClean="0"/>
              <a:t>luminosity</a:t>
            </a:r>
            <a:endParaRPr lang="en-US" dirty="0"/>
          </a:p>
          <a:p>
            <a:r>
              <a:rPr lang="en-US" dirty="0" smtClean="0"/>
              <a:t>Chromaticity compensation block (CCB)</a:t>
            </a:r>
          </a:p>
          <a:p>
            <a:pPr lvl="1"/>
            <a:r>
              <a:rPr lang="en-US" dirty="0"/>
              <a:t>The correction strategy is to create another large source of non-linear chromaticity – a </a:t>
            </a:r>
            <a:r>
              <a:rPr lang="en-US" dirty="0" smtClean="0"/>
              <a:t>local </a:t>
            </a:r>
            <a:r>
              <a:rPr lang="en-US" b="1" dirty="0" smtClean="0"/>
              <a:t>chromaticity </a:t>
            </a:r>
            <a:r>
              <a:rPr lang="en-US" b="1" dirty="0"/>
              <a:t>correction block</a:t>
            </a:r>
            <a:r>
              <a:rPr lang="en-US" dirty="0"/>
              <a:t> (</a:t>
            </a:r>
            <a:r>
              <a:rPr lang="en-US" b="1" dirty="0"/>
              <a:t>CCB</a:t>
            </a:r>
            <a:r>
              <a:rPr lang="en-US" dirty="0"/>
              <a:t>) using dedicated sextupoles – placed in phase with and as close as possible to the FF for local </a:t>
            </a:r>
            <a:r>
              <a:rPr lang="en-US" dirty="0" smtClean="0"/>
              <a:t>correction</a:t>
            </a:r>
          </a:p>
          <a:p>
            <a:pPr lvl="1"/>
            <a:r>
              <a:rPr lang="en-US" dirty="0"/>
              <a:t>To compensate residual </a:t>
            </a:r>
            <a:r>
              <a:rPr lang="en-US" dirty="0">
                <a:latin typeface="Symbol" panose="05050102010706020507" pitchFamily="18" charset="2"/>
              </a:rPr>
              <a:t>Db(d)</a:t>
            </a:r>
            <a:r>
              <a:rPr lang="en-US" dirty="0"/>
              <a:t> at IP and outside of IR, two CCBs are required, independently correcting the FF on each side of IP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Chromaticity and Compensation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Normal CCB based </a:t>
            </a:r>
            <a:r>
              <a:rPr lang="en-US" dirty="0"/>
              <a:t>on regular arc cells creates a large emittance in the electron ring due to some of the dipoles located near high peaks of horizontal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</a:p>
          <a:p>
            <a:pPr algn="just"/>
            <a:r>
              <a:rPr lang="en-US" dirty="0"/>
              <a:t>Solution: Super-B type chromaticity correction (</a:t>
            </a:r>
            <a:r>
              <a:rPr lang="en-US" dirty="0">
                <a:solidFill>
                  <a:srgbClr val="C00000"/>
                </a:solidFill>
              </a:rPr>
              <a:t>SBCC</a:t>
            </a:r>
            <a:r>
              <a:rPr lang="en-US" dirty="0"/>
              <a:t>) scheme </a:t>
            </a:r>
            <a:r>
              <a:rPr lang="en-US" dirty="0" smtClean="0"/>
              <a:t>with</a:t>
            </a:r>
          </a:p>
          <a:p>
            <a:pPr lvl="1" algn="just"/>
            <a:r>
              <a:rPr lang="en-US" dirty="0" smtClean="0">
                <a:solidFill>
                  <a:srgbClr val="C00000"/>
                </a:solidFill>
              </a:rPr>
              <a:t>dipoles </a:t>
            </a:r>
            <a:r>
              <a:rPr lang="en-US" dirty="0">
                <a:solidFill>
                  <a:srgbClr val="C00000"/>
                </a:solidFill>
              </a:rPr>
              <a:t>removed from high </a:t>
            </a:r>
            <a:r>
              <a:rPr lang="en-US" dirty="0" err="1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baseline="-25000" dirty="0" err="1">
                <a:solidFill>
                  <a:srgbClr val="C00000"/>
                </a:solidFill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locations</a:t>
            </a:r>
          </a:p>
          <a:p>
            <a:pPr lvl="1" algn="just"/>
            <a:r>
              <a:rPr lang="en-US" dirty="0" smtClean="0">
                <a:solidFill>
                  <a:srgbClr val="C00000"/>
                </a:solidFill>
              </a:rPr>
              <a:t>non-interleaved </a:t>
            </a:r>
            <a:r>
              <a:rPr lang="en-US" dirty="0">
                <a:solidFill>
                  <a:srgbClr val="C00000"/>
                </a:solidFill>
              </a:rPr>
              <a:t>–I </a:t>
            </a:r>
            <a:r>
              <a:rPr lang="en-US" dirty="0" smtClean="0">
                <a:solidFill>
                  <a:srgbClr val="C00000"/>
                </a:solidFill>
              </a:rPr>
              <a:t>pair sextupoles locating at high </a:t>
            </a:r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-functions </a:t>
            </a:r>
            <a:endParaRPr lang="en-US" dirty="0" smtClean="0">
              <a:solidFill>
                <a:srgbClr val="C00000"/>
              </a:solidFill>
            </a:endParaRPr>
          </a:p>
          <a:p>
            <a:pPr lvl="1" algn="just"/>
            <a:r>
              <a:rPr lang="en-US" dirty="0" smtClean="0"/>
              <a:t>dipole </a:t>
            </a:r>
            <a:r>
              <a:rPr lang="en-US" dirty="0"/>
              <a:t>bending angles are adjusted for low emittance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</a:t>
            </a:r>
            <a:r>
              <a:rPr lang="en-US" dirty="0" smtClean="0"/>
              <a:t>Emittance </a:t>
            </a:r>
            <a:r>
              <a:rPr lang="en-US" dirty="0" err="1" smtClean="0"/>
              <a:t>SuperB</a:t>
            </a:r>
            <a:r>
              <a:rPr lang="en-US" dirty="0" smtClean="0"/>
              <a:t>-like CCB (SBCC)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85561" y="3379385"/>
            <a:ext cx="4206240" cy="3052991"/>
            <a:chOff x="185561" y="3379385"/>
            <a:chExt cx="4206240" cy="3052991"/>
          </a:xfrm>
        </p:grpSpPr>
        <p:sp>
          <p:nvSpPr>
            <p:cNvPr id="6" name="TextBox 5"/>
            <p:cNvSpPr txBox="1"/>
            <p:nvPr/>
          </p:nvSpPr>
          <p:spPr>
            <a:xfrm>
              <a:off x="714053" y="3379385"/>
              <a:ext cx="3217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CCB based on regular arc cells</a:t>
              </a:r>
              <a:endPara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14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61" y="3780616"/>
              <a:ext cx="4206240" cy="265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15"/>
            <p:cNvSpPr txBox="1">
              <a:spLocks noChangeArrowheads="1"/>
            </p:cNvSpPr>
            <p:nvPr/>
          </p:nvSpPr>
          <p:spPr bwMode="auto">
            <a:xfrm>
              <a:off x="1357093" y="4915887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-I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1235691" y="5289358"/>
              <a:ext cx="51238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2686851" y="5709351"/>
              <a:ext cx="51238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8"/>
            <p:cNvSpPr txBox="1">
              <a:spLocks noChangeArrowheads="1"/>
            </p:cNvSpPr>
            <p:nvPr/>
          </p:nvSpPr>
          <p:spPr bwMode="auto">
            <a:xfrm>
              <a:off x="2796848" y="536777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-I</a:t>
              </a:r>
            </a:p>
          </p:txBody>
        </p:sp>
        <p:sp>
          <p:nvSpPr>
            <p:cNvPr id="33" name="TextBox 19"/>
            <p:cNvSpPr txBox="1">
              <a:spLocks noChangeArrowheads="1"/>
            </p:cNvSpPr>
            <p:nvPr/>
          </p:nvSpPr>
          <p:spPr bwMode="auto">
            <a:xfrm>
              <a:off x="1570947" y="4642986"/>
              <a:ext cx="401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S2</a:t>
              </a:r>
              <a:endParaRPr lang="en-US" altLang="en-US" dirty="0">
                <a:latin typeface="Times" charset="0"/>
              </a:endParaRPr>
            </a:p>
          </p:txBody>
        </p:sp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1056462" y="4642986"/>
              <a:ext cx="401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S2</a:t>
              </a:r>
              <a:endParaRPr lang="en-US" altLang="en-US" dirty="0">
                <a:latin typeface="Times" charset="0"/>
              </a:endParaRPr>
            </a:p>
          </p:txBody>
        </p:sp>
        <p:sp>
          <p:nvSpPr>
            <p:cNvPr id="35" name="TextBox 21"/>
            <p:cNvSpPr txBox="1">
              <a:spLocks noChangeArrowheads="1"/>
            </p:cNvSpPr>
            <p:nvPr/>
          </p:nvSpPr>
          <p:spPr bwMode="auto">
            <a:xfrm>
              <a:off x="2432420" y="5206497"/>
              <a:ext cx="401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S1</a:t>
              </a:r>
              <a:endParaRPr lang="en-US" altLang="en-US" dirty="0">
                <a:latin typeface="Times" charset="0"/>
              </a:endParaRPr>
            </a:p>
          </p:txBody>
        </p:sp>
        <p:sp>
          <p:nvSpPr>
            <p:cNvPr id="36" name="TextBox 22"/>
            <p:cNvSpPr txBox="1">
              <a:spLocks noChangeArrowheads="1"/>
            </p:cNvSpPr>
            <p:nvPr/>
          </p:nvSpPr>
          <p:spPr bwMode="auto">
            <a:xfrm>
              <a:off x="3068447" y="5206497"/>
              <a:ext cx="401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S1</a:t>
              </a:r>
              <a:endParaRPr lang="en-US" altLang="en-US" dirty="0">
                <a:latin typeface="Times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801851" y="3391813"/>
            <a:ext cx="4342355" cy="3051196"/>
            <a:chOff x="4801851" y="3391813"/>
            <a:chExt cx="4342355" cy="3051196"/>
          </a:xfrm>
        </p:grpSpPr>
        <p:sp>
          <p:nvSpPr>
            <p:cNvPr id="7" name="TextBox 6"/>
            <p:cNvSpPr txBox="1"/>
            <p:nvPr/>
          </p:nvSpPr>
          <p:spPr>
            <a:xfrm>
              <a:off x="4945621" y="3391813"/>
              <a:ext cx="41985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SBCC based on cells with missing bends</a:t>
              </a:r>
              <a:endPara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851" y="3791249"/>
              <a:ext cx="4206240" cy="2651760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 bwMode="auto">
            <a:xfrm>
              <a:off x="5943956" y="5129340"/>
              <a:ext cx="68597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7430244" y="5709577"/>
              <a:ext cx="68597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18"/>
            <p:cNvSpPr txBox="1">
              <a:spLocks noChangeArrowheads="1"/>
            </p:cNvSpPr>
            <p:nvPr/>
          </p:nvSpPr>
          <p:spPr bwMode="auto">
            <a:xfrm>
              <a:off x="6139196" y="4804157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-I</a:t>
              </a:r>
            </a:p>
          </p:txBody>
        </p:sp>
        <p:sp>
          <p:nvSpPr>
            <p:cNvPr id="40" name="TextBox 18"/>
            <p:cNvSpPr txBox="1">
              <a:spLocks noChangeArrowheads="1"/>
            </p:cNvSpPr>
            <p:nvPr/>
          </p:nvSpPr>
          <p:spPr bwMode="auto">
            <a:xfrm>
              <a:off x="7625484" y="533978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" charset="0"/>
                </a:rPr>
                <a:t>-I</a:t>
              </a: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4328404" y="5065702"/>
            <a:ext cx="552286" cy="3310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09538" y="1502832"/>
            <a:ext cx="8921750" cy="4184650"/>
            <a:chOff x="109538" y="1843088"/>
            <a:chExt cx="8921750" cy="418465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9538" y="1843088"/>
              <a:ext cx="8921750" cy="4184650"/>
              <a:chOff x="109728" y="1969539"/>
              <a:chExt cx="8921951" cy="4184645"/>
            </a:xfrm>
          </p:grpSpPr>
          <p:pic>
            <p:nvPicPr>
              <p:cNvPr id="9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9728" y="1969539"/>
                <a:ext cx="8921951" cy="3721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Content Placeholder 1"/>
              <p:cNvSpPr txBox="1">
                <a:spLocks/>
              </p:cNvSpPr>
              <p:nvPr/>
            </p:nvSpPr>
            <p:spPr bwMode="auto">
              <a:xfrm>
                <a:off x="8258549" y="3599899"/>
                <a:ext cx="438160" cy="3127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600" kern="0" dirty="0" smtClean="0">
                    <a:solidFill>
                      <a:srgbClr val="FF0000"/>
                    </a:solidFill>
                    <a:ea typeface="ＭＳ Ｐゴシック" pitchFamily="34" charset="-128"/>
                  </a:rPr>
                  <a:t>e</a:t>
                </a:r>
                <a:r>
                  <a:rPr lang="en-US" altLang="en-US" sz="1600" kern="0" baseline="30000" dirty="0" smtClean="0">
                    <a:solidFill>
                      <a:srgbClr val="FF0000"/>
                    </a:solidFill>
                    <a:ea typeface="ＭＳ Ｐゴシック" pitchFamily="34" charset="-128"/>
                  </a:rPr>
                  <a:t>-</a:t>
                </a:r>
                <a:endParaRPr lang="en-US" altLang="en-US" sz="1600" kern="0" dirty="0" smtClean="0">
                  <a:solidFill>
                    <a:srgbClr val="FF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Curved Right Arrow 10"/>
              <p:cNvSpPr>
                <a:spLocks noChangeArrowheads="1"/>
              </p:cNvSpPr>
              <p:nvPr/>
            </p:nvSpPr>
            <p:spPr bwMode="auto">
              <a:xfrm rot="10800000">
                <a:off x="8366501" y="3158575"/>
                <a:ext cx="347671" cy="1435098"/>
              </a:xfrm>
              <a:prstGeom prst="curvedRightArrow">
                <a:avLst>
                  <a:gd name="adj1" fmla="val 8612"/>
                  <a:gd name="adj2" fmla="val 29244"/>
                  <a:gd name="adj3" fmla="val 18069"/>
                </a:avLst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rot="1080000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+mn-lt"/>
                  <a:ea typeface="MS PGothic" pitchFamily="34" charset="-128"/>
                </a:endParaRPr>
              </a:p>
            </p:txBody>
          </p:sp>
          <p:cxnSp>
            <p:nvCxnSpPr>
              <p:cNvPr id="12" name="Straight Arrow Connector 4"/>
              <p:cNvCxnSpPr>
                <a:cxnSpLocks noChangeShapeType="1"/>
              </p:cNvCxnSpPr>
              <p:nvPr/>
            </p:nvCxnSpPr>
            <p:spPr bwMode="auto">
              <a:xfrm flipV="1">
                <a:off x="1875740" y="2717668"/>
                <a:ext cx="1371600" cy="111125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Arrow Connector 7"/>
              <p:cNvCxnSpPr>
                <a:cxnSpLocks noChangeShapeType="1"/>
              </p:cNvCxnSpPr>
              <p:nvPr/>
            </p:nvCxnSpPr>
            <p:spPr bwMode="auto">
              <a:xfrm>
                <a:off x="1868425" y="3828918"/>
                <a:ext cx="1371600" cy="111318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" name="Content Placeholder 1"/>
              <p:cNvSpPr txBox="1">
                <a:spLocks/>
              </p:cNvSpPr>
              <p:nvPr/>
            </p:nvSpPr>
            <p:spPr bwMode="auto">
              <a:xfrm rot="1869502">
                <a:off x="930483" y="3253824"/>
                <a:ext cx="885845" cy="3127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R=155m</a:t>
                </a:r>
              </a:p>
            </p:txBody>
          </p:sp>
          <p:cxnSp>
            <p:nvCxnSpPr>
              <p:cNvPr id="15" name="Straight Arrow Connector 18"/>
              <p:cNvCxnSpPr>
                <a:cxnSpLocks noChangeShapeType="1"/>
              </p:cNvCxnSpPr>
              <p:nvPr/>
            </p:nvCxnSpPr>
            <p:spPr bwMode="auto">
              <a:xfrm flipH="1" flipV="1">
                <a:off x="533400" y="3037098"/>
                <a:ext cx="1334416" cy="794312"/>
              </a:xfrm>
              <a:prstGeom prst="straightConnector1">
                <a:avLst/>
              </a:prstGeom>
              <a:noFill/>
              <a:ln w="9525" algn="ctr">
                <a:solidFill>
                  <a:srgbClr val="0000FF"/>
                </a:solidFill>
                <a:prstDash val="lg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Arrow Connector 41"/>
              <p:cNvCxnSpPr>
                <a:cxnSpLocks noChangeShapeType="1"/>
              </p:cNvCxnSpPr>
              <p:nvPr/>
            </p:nvCxnSpPr>
            <p:spPr bwMode="auto">
              <a:xfrm flipH="1" flipV="1">
                <a:off x="3660810" y="4623511"/>
                <a:ext cx="842798" cy="69903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Content Placeholder 1"/>
              <p:cNvSpPr txBox="1">
                <a:spLocks/>
              </p:cNvSpPr>
              <p:nvPr/>
            </p:nvSpPr>
            <p:spPr bwMode="auto">
              <a:xfrm rot="19174900">
                <a:off x="4073804" y="4292048"/>
                <a:ext cx="452448" cy="3254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RF</a:t>
                </a:r>
              </a:p>
            </p:txBody>
          </p:sp>
          <p:sp>
            <p:nvSpPr>
              <p:cNvPr id="18" name="Content Placeholder 1"/>
              <p:cNvSpPr txBox="1">
                <a:spLocks/>
              </p:cNvSpPr>
              <p:nvPr/>
            </p:nvSpPr>
            <p:spPr bwMode="auto">
              <a:xfrm rot="2383024">
                <a:off x="4719932" y="4376186"/>
                <a:ext cx="454035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RF</a:t>
                </a:r>
              </a:p>
            </p:txBody>
          </p:sp>
          <p:sp>
            <p:nvSpPr>
              <p:cNvPr id="19" name="Left Brace 63"/>
              <p:cNvSpPr>
                <a:spLocks/>
              </p:cNvSpPr>
              <p:nvPr/>
            </p:nvSpPr>
            <p:spPr bwMode="auto">
              <a:xfrm rot="3333525">
                <a:off x="6029735" y="2118886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0" name="Content Placeholder 1"/>
              <p:cNvSpPr txBox="1">
                <a:spLocks/>
              </p:cNvSpPr>
              <p:nvPr/>
            </p:nvSpPr>
            <p:spPr bwMode="auto">
              <a:xfrm rot="19710914">
                <a:off x="5577201" y="2091776"/>
                <a:ext cx="1066824" cy="33178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21" name="Left Brace 65"/>
              <p:cNvSpPr>
                <a:spLocks/>
              </p:cNvSpPr>
              <p:nvPr/>
            </p:nvSpPr>
            <p:spPr bwMode="auto">
              <a:xfrm rot="-7397569">
                <a:off x="2996045" y="4921496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2" name="Content Placeholder 1"/>
              <p:cNvSpPr txBox="1">
                <a:spLocks/>
              </p:cNvSpPr>
              <p:nvPr/>
            </p:nvSpPr>
            <p:spPr bwMode="auto">
              <a:xfrm rot="19518118">
                <a:off x="2630735" y="5179460"/>
                <a:ext cx="1100162" cy="31591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23" name="Content Placeholder 1"/>
              <p:cNvSpPr txBox="1">
                <a:spLocks/>
              </p:cNvSpPr>
              <p:nvPr/>
            </p:nvSpPr>
            <p:spPr bwMode="auto">
              <a:xfrm>
                <a:off x="838406" y="3798337"/>
                <a:ext cx="1117625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400" b="1" kern="0" dirty="0" smtClean="0">
                    <a:ea typeface="ＭＳ Ｐゴシック" pitchFamily="34" charset="-128"/>
                  </a:rPr>
                  <a:t>Arc, 261.7</a:t>
                </a:r>
                <a:r>
                  <a:rPr lang="en-US" altLang="en-US" sz="1400" b="1" kern="0" baseline="30000" dirty="0" smtClean="0">
                    <a:ea typeface="ＭＳ Ｐゴシック" pitchFamily="34" charset="-128"/>
                    <a:sym typeface="Symbol"/>
                  </a:rPr>
                  <a:t></a:t>
                </a:r>
                <a:endParaRPr lang="en-US" altLang="en-US" sz="1400" b="1" kern="0" dirty="0" smtClean="0">
                  <a:ea typeface="ＭＳ Ｐゴシック" pitchFamily="34" charset="-128"/>
                </a:endParaRPr>
              </a:p>
            </p:txBody>
          </p:sp>
          <p:sp>
            <p:nvSpPr>
              <p:cNvPr id="24" name="Content Placeholder 1"/>
              <p:cNvSpPr txBox="1">
                <a:spLocks/>
              </p:cNvSpPr>
              <p:nvPr/>
            </p:nvSpPr>
            <p:spPr bwMode="auto">
              <a:xfrm>
                <a:off x="3924576" y="3706262"/>
                <a:ext cx="590563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81.7</a:t>
                </a:r>
                <a:r>
                  <a:rPr lang="en-US" altLang="en-US" sz="1200" b="1" kern="0" baseline="30000" dirty="0" smtClean="0">
                    <a:ea typeface="ＭＳ Ｐゴシック" pitchFamily="34" charset="-128"/>
                    <a:sym typeface="Symbol"/>
                  </a:rPr>
                  <a:t></a:t>
                </a:r>
                <a:endParaRPr lang="en-US" altLang="en-US" sz="1200" b="1" kern="0" dirty="0" smtClean="0">
                  <a:ea typeface="ＭＳ Ｐゴシック" pitchFamily="34" charset="-128"/>
                </a:endParaRPr>
              </a:p>
            </p:txBody>
          </p:sp>
          <p:cxnSp>
            <p:nvCxnSpPr>
              <p:cNvPr id="25" name="Straight Arrow Connector 26"/>
              <p:cNvCxnSpPr>
                <a:cxnSpLocks noChangeShapeType="1"/>
              </p:cNvCxnSpPr>
              <p:nvPr/>
            </p:nvCxnSpPr>
            <p:spPr bwMode="auto">
              <a:xfrm flipV="1">
                <a:off x="3588845" y="4904687"/>
                <a:ext cx="1" cy="83572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Content Placeholder 1"/>
              <p:cNvSpPr txBox="1">
                <a:spLocks/>
              </p:cNvSpPr>
              <p:nvPr/>
            </p:nvSpPr>
            <p:spPr bwMode="auto">
              <a:xfrm>
                <a:off x="2946654" y="5777947"/>
                <a:ext cx="1852655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 b="1"/>
                  <a:t>Forward e</a:t>
                </a:r>
                <a:r>
                  <a:rPr lang="en-US" altLang="en-US" sz="1200" b="1" baseline="30000"/>
                  <a:t>-</a:t>
                </a:r>
                <a:r>
                  <a:rPr lang="en-US" altLang="en-US" sz="1200" b="1"/>
                  <a:t> detection and polarimetry</a:t>
                </a:r>
              </a:p>
            </p:txBody>
          </p:sp>
          <p:sp>
            <p:nvSpPr>
              <p:cNvPr id="27" name="Left Brace 30"/>
              <p:cNvSpPr>
                <a:spLocks/>
              </p:cNvSpPr>
              <p:nvPr/>
            </p:nvSpPr>
            <p:spPr bwMode="auto">
              <a:xfrm rot="-7985523">
                <a:off x="3508948" y="4701633"/>
                <a:ext cx="101275" cy="285225"/>
              </a:xfrm>
              <a:prstGeom prst="leftBrace">
                <a:avLst>
                  <a:gd name="adj1" fmla="val 33809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8" name="Left Brace 61"/>
              <p:cNvSpPr>
                <a:spLocks/>
              </p:cNvSpPr>
              <p:nvPr/>
            </p:nvSpPr>
            <p:spPr bwMode="auto">
              <a:xfrm rot="-2972589">
                <a:off x="4953555" y="4098375"/>
                <a:ext cx="131695" cy="506321"/>
              </a:xfrm>
              <a:prstGeom prst="leftBrace">
                <a:avLst>
                  <a:gd name="adj1" fmla="val 33801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29" name="Left Brace 58"/>
              <p:cNvSpPr>
                <a:spLocks/>
              </p:cNvSpPr>
              <p:nvPr/>
            </p:nvSpPr>
            <p:spPr bwMode="auto">
              <a:xfrm rot="-7905735">
                <a:off x="4091880" y="4085337"/>
                <a:ext cx="114105" cy="506321"/>
              </a:xfrm>
              <a:prstGeom prst="leftBrace">
                <a:avLst>
                  <a:gd name="adj1" fmla="val 33814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0" name="Pie 29"/>
              <p:cNvSpPr>
                <a:spLocks noChangeAspect="1"/>
              </p:cNvSpPr>
              <p:nvPr/>
            </p:nvSpPr>
            <p:spPr bwMode="auto">
              <a:xfrm>
                <a:off x="1776641" y="3742774"/>
                <a:ext cx="182566" cy="182563"/>
              </a:xfrm>
              <a:prstGeom prst="pie">
                <a:avLst>
                  <a:gd name="adj1" fmla="val 2426391"/>
                  <a:gd name="adj2" fmla="val 19316279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Times" charset="0"/>
                  <a:ea typeface="MS PGothic" pitchFamily="34" charset="-128"/>
                </a:endParaRPr>
              </a:p>
            </p:txBody>
          </p:sp>
          <p:sp>
            <p:nvSpPr>
              <p:cNvPr id="31" name="Content Placeholder 1"/>
              <p:cNvSpPr txBox="1">
                <a:spLocks/>
              </p:cNvSpPr>
              <p:nvPr/>
            </p:nvSpPr>
            <p:spPr bwMode="auto">
              <a:xfrm>
                <a:off x="4418300" y="5268360"/>
                <a:ext cx="438160" cy="3127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400" b="1" kern="0" dirty="0" smtClean="0">
                    <a:ea typeface="ＭＳ Ｐゴシック" pitchFamily="34" charset="-128"/>
                  </a:rPr>
                  <a:t>IP</a:t>
                </a:r>
              </a:p>
            </p:txBody>
          </p:sp>
          <p:sp>
            <p:nvSpPr>
              <p:cNvPr id="32" name="Left Brace 73"/>
              <p:cNvSpPr>
                <a:spLocks/>
              </p:cNvSpPr>
              <p:nvPr/>
            </p:nvSpPr>
            <p:spPr bwMode="auto">
              <a:xfrm rot="7881182">
                <a:off x="4075715" y="2301620"/>
                <a:ext cx="132540" cy="2005280"/>
              </a:xfrm>
              <a:prstGeom prst="leftBrace">
                <a:avLst>
                  <a:gd name="adj1" fmla="val 33832"/>
                  <a:gd name="adj2" fmla="val 50000"/>
                </a:avLst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3" name="Content Placeholder 1"/>
              <p:cNvSpPr txBox="1">
                <a:spLocks/>
              </p:cNvSpPr>
              <p:nvPr/>
            </p:nvSpPr>
            <p:spPr bwMode="auto">
              <a:xfrm rot="2521958">
                <a:off x="3602307" y="2799800"/>
                <a:ext cx="1487521" cy="45719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200" b="1" kern="0" dirty="0" smtClean="0">
                    <a:ea typeface="ＭＳ Ｐゴシック" pitchFamily="34" charset="-128"/>
                  </a:rPr>
                  <a:t>Tune trombone &amp; Straight FODOs</a:t>
                </a:r>
              </a:p>
            </p:txBody>
          </p:sp>
          <p:sp>
            <p:nvSpPr>
              <p:cNvPr id="34" name="Content Placeholder 1"/>
              <p:cNvSpPr txBox="1">
                <a:spLocks/>
              </p:cNvSpPr>
              <p:nvPr/>
            </p:nvSpPr>
            <p:spPr bwMode="auto">
              <a:xfrm>
                <a:off x="5953447" y="3872949"/>
                <a:ext cx="1447833" cy="30003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600" b="1" i="1" kern="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Future 2</a:t>
                </a:r>
                <a:r>
                  <a:rPr lang="en-US" altLang="en-US" sz="1600" b="1" i="1" kern="0" baseline="3000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nd</a:t>
                </a:r>
                <a:r>
                  <a:rPr lang="en-US" altLang="en-US" sz="1600" b="1" i="1" kern="0" dirty="0" smtClean="0">
                    <a:solidFill>
                      <a:srgbClr val="5F5F5F"/>
                    </a:solidFill>
                    <a:ea typeface="ＭＳ Ｐゴシック" pitchFamily="34" charset="-128"/>
                  </a:rPr>
                  <a:t> IP</a:t>
                </a:r>
              </a:p>
            </p:txBody>
          </p:sp>
          <p:sp>
            <p:nvSpPr>
              <p:cNvPr id="35" name="Down Arrow 34"/>
              <p:cNvSpPr>
                <a:spLocks noChangeArrowheads="1"/>
              </p:cNvSpPr>
              <p:nvPr/>
            </p:nvSpPr>
            <p:spPr bwMode="auto">
              <a:xfrm rot="2989015">
                <a:off x="5688331" y="4006291"/>
                <a:ext cx="169862" cy="668353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5F5F5F"/>
              </a:solidFill>
              <a:ln>
                <a:noFill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chemeClr val="lt1"/>
                  </a:solidFill>
                  <a:latin typeface="+mn-lt"/>
                  <a:ea typeface="MS PGothic" pitchFamily="34" charset="-128"/>
                </a:endParaRPr>
              </a:p>
            </p:txBody>
          </p:sp>
          <p:sp>
            <p:nvSpPr>
              <p:cNvPr id="36" name="Content Placeholder 1"/>
              <p:cNvSpPr txBox="1">
                <a:spLocks/>
              </p:cNvSpPr>
              <p:nvPr/>
            </p:nvSpPr>
            <p:spPr bwMode="auto">
              <a:xfrm rot="2194111">
                <a:off x="2743449" y="2169564"/>
                <a:ext cx="1119213" cy="33178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SzTx/>
                  <a:buFontTx/>
                  <a:buNone/>
                  <a:defRPr/>
                </a:pPr>
                <a:r>
                  <a:rPr lang="en-US" altLang="en-US" sz="1300" kern="0" dirty="0" smtClean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37" name="Left Brace 63"/>
              <p:cNvSpPr>
                <a:spLocks/>
              </p:cNvSpPr>
              <p:nvPr/>
            </p:nvSpPr>
            <p:spPr bwMode="auto">
              <a:xfrm rot="7491457">
                <a:off x="3024612" y="2115501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  <p:sp>
            <p:nvSpPr>
              <p:cNvPr id="38" name="Content Placeholder 1"/>
              <p:cNvSpPr txBox="1">
                <a:spLocks/>
              </p:cNvSpPr>
              <p:nvPr/>
            </p:nvSpPr>
            <p:spPr bwMode="auto">
              <a:xfrm rot="2050658">
                <a:off x="5466074" y="5184222"/>
                <a:ext cx="1100162" cy="31591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50000"/>
                  <a:buFontTx/>
                  <a:buBlip>
                    <a:blip r:embed="rId3"/>
                  </a:buBlip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itchFamily="34" charset="-128"/>
                    <a:cs typeface="Arial" panose="020B0604020202020204" pitchFamily="34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SzTx/>
                  <a:buFontTx/>
                  <a:buNone/>
                  <a:defRPr/>
                </a:pPr>
                <a:r>
                  <a:rPr lang="en-US" altLang="en-US" sz="1300" kern="0" dirty="0" smtClean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Spin rotator</a:t>
                </a:r>
              </a:p>
            </p:txBody>
          </p:sp>
          <p:sp>
            <p:nvSpPr>
              <p:cNvPr id="39" name="Left Brace 63"/>
              <p:cNvSpPr>
                <a:spLocks/>
              </p:cNvSpPr>
              <p:nvPr/>
            </p:nvSpPr>
            <p:spPr bwMode="auto">
              <a:xfrm rot="-3376377">
                <a:off x="6026165" y="4917299"/>
                <a:ext cx="132540" cy="612648"/>
              </a:xfrm>
              <a:prstGeom prst="leftBrace">
                <a:avLst>
                  <a:gd name="adj1" fmla="val 33812"/>
                  <a:gd name="adj2" fmla="val 50000"/>
                </a:avLst>
              </a:prstGeom>
              <a:noFill/>
              <a:ln w="12700" algn="ctr">
                <a:solidFill>
                  <a:srgbClr val="5F5F5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/>
              <a:lstStyle>
                <a:lvl1pPr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" pitchFamily="18" charset="0"/>
                </a:endParaRPr>
              </a:p>
            </p:txBody>
          </p:sp>
        </p:grpSp>
        <p:pic>
          <p:nvPicPr>
            <p:cNvPr id="8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677" y="2609475"/>
              <a:ext cx="508628" cy="50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2818" r="13589" b="28719"/>
          <a:stretch>
            <a:fillRect/>
          </a:stretch>
        </p:blipFill>
        <p:spPr bwMode="auto">
          <a:xfrm>
            <a:off x="5701499" y="845189"/>
            <a:ext cx="3108175" cy="21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1462" r="13589" b="29274"/>
          <a:stretch>
            <a:fillRect/>
          </a:stretch>
        </p:blipFill>
        <p:spPr bwMode="auto">
          <a:xfrm>
            <a:off x="5702349" y="4021344"/>
            <a:ext cx="3271532" cy="214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918" r="12474" b="29876"/>
          <a:stretch/>
        </p:blipFill>
        <p:spPr bwMode="auto">
          <a:xfrm>
            <a:off x="95164" y="4061537"/>
            <a:ext cx="3242300" cy="220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3399" r="12593" b="30177"/>
          <a:stretch/>
        </p:blipFill>
        <p:spPr bwMode="auto">
          <a:xfrm>
            <a:off x="87199" y="885620"/>
            <a:ext cx="3291840" cy="21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06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11871"/>
          </a:xfrm>
        </p:spPr>
        <p:txBody>
          <a:bodyPr/>
          <a:lstStyle/>
          <a:p>
            <a:r>
              <a:rPr lang="en-US" altLang="en-US" dirty="0">
                <a:cs typeface="Arial" charset="0"/>
              </a:rPr>
              <a:t>Betatron tunes </a:t>
            </a:r>
            <a:r>
              <a:rPr lang="en-US" altLang="en-US" dirty="0">
                <a:cs typeface="Arial" charset="0"/>
                <a:sym typeface="Symbol" pitchFamily="18" charset="2"/>
              </a:rPr>
              <a:t></a:t>
            </a:r>
            <a:r>
              <a:rPr lang="en-US" altLang="en-US" baseline="-25000" dirty="0">
                <a:cs typeface="Arial" charset="0"/>
                <a:sym typeface="Symbol" pitchFamily="18" charset="2"/>
              </a:rPr>
              <a:t>x</a:t>
            </a:r>
            <a:r>
              <a:rPr lang="en-US" altLang="en-US" dirty="0">
                <a:cs typeface="Arial" charset="0"/>
                <a:sym typeface="Symbol" pitchFamily="18" charset="2"/>
              </a:rPr>
              <a:t> = 59.22, </a:t>
            </a:r>
            <a:r>
              <a:rPr lang="en-US" altLang="en-US" baseline="-25000" dirty="0">
                <a:cs typeface="Arial" charset="0"/>
                <a:sym typeface="Symbol" pitchFamily="18" charset="2"/>
              </a:rPr>
              <a:t>y</a:t>
            </a:r>
            <a:r>
              <a:rPr lang="en-US" altLang="en-US" dirty="0">
                <a:cs typeface="Arial" charset="0"/>
                <a:sym typeface="Symbol" pitchFamily="18" charset="2"/>
              </a:rPr>
              <a:t> = </a:t>
            </a:r>
            <a:r>
              <a:rPr lang="en-US" altLang="en-US" dirty="0" smtClean="0">
                <a:cs typeface="Arial" charset="0"/>
                <a:sym typeface="Symbol" pitchFamily="18" charset="2"/>
              </a:rPr>
              <a:t>59.16</a:t>
            </a:r>
            <a:endParaRPr lang="en-US" altLang="en-US" dirty="0">
              <a:cs typeface="Arial" charset="0"/>
              <a:sym typeface="Symbol" pitchFamily="18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Optics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025525" y="1585913"/>
            <a:ext cx="7132638" cy="4652962"/>
            <a:chOff x="1025525" y="1662113"/>
            <a:chExt cx="7132638" cy="4652494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1025525" y="1662113"/>
              <a:ext cx="7132638" cy="4652494"/>
              <a:chOff x="1025295" y="1661395"/>
              <a:chExt cx="7132320" cy="4652873"/>
            </a:xfrm>
          </p:grpSpPr>
          <p:pic>
            <p:nvPicPr>
              <p:cNvPr id="16" name="Picture 7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15" t="2641" r="12250" b="29985"/>
              <a:stretch>
                <a:fillRect/>
              </a:stretch>
            </p:blipFill>
            <p:spPr bwMode="auto">
              <a:xfrm>
                <a:off x="1025295" y="1661395"/>
                <a:ext cx="7132320" cy="4297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Left Brace 9"/>
              <p:cNvSpPr>
                <a:spLocks/>
              </p:cNvSpPr>
              <p:nvPr/>
            </p:nvSpPr>
            <p:spPr bwMode="auto">
              <a:xfrm rot="-5400000">
                <a:off x="4432103" y="5864119"/>
                <a:ext cx="127308" cy="240790"/>
              </a:xfrm>
              <a:prstGeom prst="leftBrace">
                <a:avLst>
                  <a:gd name="adj1" fmla="val 28826"/>
                  <a:gd name="adj2" fmla="val 50000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" pitchFamily="18" charset="0"/>
                </a:endParaRPr>
              </a:p>
            </p:txBody>
          </p:sp>
          <p:sp>
            <p:nvSpPr>
              <p:cNvPr id="18" name="Left Brace 10"/>
              <p:cNvSpPr>
                <a:spLocks/>
              </p:cNvSpPr>
              <p:nvPr/>
            </p:nvSpPr>
            <p:spPr bwMode="auto">
              <a:xfrm rot="-5400000">
                <a:off x="5336413" y="5841822"/>
                <a:ext cx="127309" cy="264869"/>
              </a:xfrm>
              <a:prstGeom prst="leftBrace">
                <a:avLst>
                  <a:gd name="adj1" fmla="val 28829"/>
                  <a:gd name="adj2" fmla="val 50000"/>
                </a:avLst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" pitchFamily="18" charset="0"/>
                </a:endParaRPr>
              </a:p>
            </p:txBody>
          </p:sp>
          <p:sp>
            <p:nvSpPr>
              <p:cNvPr id="19" name="TextBox 12"/>
              <p:cNvSpPr txBox="1">
                <a:spLocks noChangeArrowheads="1"/>
              </p:cNvSpPr>
              <p:nvPr/>
            </p:nvSpPr>
            <p:spPr bwMode="auto">
              <a:xfrm>
                <a:off x="3778420" y="6052637"/>
                <a:ext cx="2479041" cy="261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100" b="1"/>
                  <a:t>Chromaticity compensation block</a:t>
                </a:r>
              </a:p>
            </p:txBody>
          </p:sp>
        </p:grp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4449012" y="3605213"/>
              <a:ext cx="4301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4571240" y="4214813"/>
              <a:ext cx="2809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493578" y="3941763"/>
              <a:ext cx="42672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" pitchFamily="18" charset="0"/>
                  <a:sym typeface="Symbol" pitchFamily="18" charset="2"/>
                </a:rPr>
                <a:t></a:t>
              </a:r>
              <a:r>
                <a:rPr lang="en-US" altLang="en-US" sz="1000" baseline="-25000">
                  <a:latin typeface="Times" pitchFamily="18" charset="0"/>
                  <a:sym typeface="Symbol" pitchFamily="18" charset="2"/>
                </a:rPr>
                <a:t>x1</a:t>
              </a:r>
              <a:endParaRPr lang="en-US" altLang="en-US" sz="1000">
                <a:latin typeface="Times" pitchFamily="18" charset="0"/>
                <a:sym typeface="Symbol" pitchFamily="18" charset="2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450716" y="3320892"/>
              <a:ext cx="42672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" pitchFamily="18" charset="0"/>
                  <a:sym typeface="Symbol" pitchFamily="18" charset="2"/>
                </a:rPr>
                <a:t></a:t>
              </a:r>
              <a:r>
                <a:rPr lang="en-US" altLang="en-US" sz="1000" baseline="-25000">
                  <a:latin typeface="Times" pitchFamily="18" charset="0"/>
                  <a:sym typeface="Symbol" pitchFamily="18" charset="2"/>
                </a:rPr>
                <a:t>y1</a:t>
              </a:r>
              <a:endParaRPr lang="en-US" altLang="en-US" sz="1000">
                <a:latin typeface="Times" pitchFamily="18" charset="0"/>
                <a:sym typeface="Symbol" pitchFamily="18" charset="2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874179" y="4452938"/>
              <a:ext cx="421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886541" y="4187111"/>
              <a:ext cx="42672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" pitchFamily="18" charset="0"/>
                  <a:sym typeface="Symbol" pitchFamily="18" charset="2"/>
                </a:rPr>
                <a:t></a:t>
              </a:r>
              <a:r>
                <a:rPr lang="en-US" altLang="en-US" sz="1000" baseline="-25000">
                  <a:latin typeface="Times" pitchFamily="18" charset="0"/>
                  <a:sym typeface="Symbol" pitchFamily="18" charset="2"/>
                </a:rPr>
                <a:t>x2</a:t>
              </a:r>
              <a:endParaRPr lang="en-US" altLang="en-US" sz="1000">
                <a:latin typeface="Times" pitchFamily="18" charset="0"/>
                <a:sym typeface="Symbol" pitchFamily="18" charset="2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894688" y="3814763"/>
              <a:ext cx="5064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937252" y="3568542"/>
              <a:ext cx="42672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Times" pitchFamily="18" charset="0"/>
                  <a:sym typeface="Symbol" pitchFamily="18" charset="2"/>
                </a:rPr>
                <a:t></a:t>
              </a:r>
              <a:r>
                <a:rPr lang="en-US" altLang="en-US" sz="1000" baseline="-25000">
                  <a:latin typeface="Times" pitchFamily="18" charset="0"/>
                  <a:sym typeface="Symbol" pitchFamily="18" charset="2"/>
                </a:rPr>
                <a:t>y2</a:t>
              </a:r>
              <a:endParaRPr lang="en-US" altLang="en-US" sz="1000">
                <a:latin typeface="Times" pitchFamily="18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2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Ring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/>
          </p:cNvGraphicFramePr>
          <p:nvPr/>
        </p:nvGraphicFramePr>
        <p:xfrm>
          <a:off x="476250" y="958850"/>
          <a:ext cx="8277225" cy="5029252"/>
        </p:xfrm>
        <a:graphic>
          <a:graphicData uri="http://schemas.openxmlformats.org/drawingml/2006/table">
            <a:tbl>
              <a:tblPr/>
              <a:tblGrid>
                <a:gridCol w="5115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beam momentum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GeV/c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2336.18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Straights’ crossing angle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81.7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 stars at IP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/ vertical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 functions 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 / 420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horizontal dispersion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betatron tunes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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59.22 / 59.16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vertical chromaticities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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-124 / -166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Momentum compaction factor 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9.5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 10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-4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 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energy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</a:t>
                      </a:r>
                      <a:r>
                        <a:rPr kumimoji="0" lang="en-US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tr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32.39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0077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34950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Normalized horizontal /vertical emittance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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(un-normalized)</a:t>
                      </a:r>
                      <a:endParaRPr kumimoji="0" lang="en-US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 pitchFamily="18" charset="2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 rad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(nm rad)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11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(5.5 / 1.1)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85000"/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Horizontal / vertical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rms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 beam size at IP </a:t>
                      </a:r>
                      <a:r>
                        <a:rPr kumimoji="0" lang="en-US" alt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*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Symbol" pitchFamily="18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µm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 kern="12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/ 4.8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85000"/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349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>
                          <a:tab pos="234950" algn="l"/>
                        </a:tabLst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Maximum horizontal / vertical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rms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beam size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</a:t>
                      </a:r>
                      <a:r>
                        <a:rPr kumimoji="0" lang="en-US" altLang="en-US" sz="1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x,y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  <a:sym typeface="Symbol" pitchFamily="18" charset="2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85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mm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/ 0.26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9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Beam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60784539"/>
              </p:ext>
            </p:extLst>
          </p:nvPr>
        </p:nvGraphicFramePr>
        <p:xfrm>
          <a:off x="319552" y="1319213"/>
          <a:ext cx="8516103" cy="3503616"/>
        </p:xfrm>
        <a:graphic>
          <a:graphicData uri="http://schemas.openxmlformats.org/drawingml/2006/table">
            <a:tbl>
              <a:tblPr firstRow="1" bandRow="1"/>
              <a:tblGrid>
                <a:gridCol w="2902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4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8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66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SR power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loss per turn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spread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Transverse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damping time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Longitudinal damping time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08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95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Normalized Emittance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marT="45693" marB="4569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1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Chromatic Tune and </a:t>
            </a:r>
            <a:r>
              <a:rPr lang="en-US" altLang="en-US" dirty="0">
                <a:latin typeface="Arial" charset="0"/>
                <a:cs typeface="Arial" charset="0"/>
                <a:sym typeface="Symbol" pitchFamily="18" charset="2"/>
              </a:rPr>
              <a:t></a:t>
            </a:r>
            <a:r>
              <a:rPr lang="en-US" altLang="en-US" baseline="30000" dirty="0">
                <a:latin typeface="Arial" charset="0"/>
                <a:cs typeface="Arial" charset="0"/>
                <a:sym typeface="Symbol" pitchFamily="18" charset="2"/>
              </a:rPr>
              <a:t>*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8450032" y="5878070"/>
            <a:ext cx="425132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13" y="3766059"/>
            <a:ext cx="4037428" cy="2560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88085" y="3400299"/>
            <a:ext cx="2771870" cy="338554"/>
            <a:chOff x="8456612" y="3840480"/>
            <a:chExt cx="2771870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9562168" y="3840480"/>
              <a:ext cx="6383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/>
                </a:rPr>
                <a:t>±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</a:rPr>
                <a:t>11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Symbol" panose="05050102010706020507" pitchFamily="18" charset="2"/>
                </a:rPr>
                <a:t>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0314082" y="4014286"/>
              <a:ext cx="914400" cy="0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456612" y="3998271"/>
              <a:ext cx="914400" cy="0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73" y="839979"/>
            <a:ext cx="4034592" cy="2560320"/>
          </a:xfrm>
          <a:prstGeom prst="rect">
            <a:avLst/>
          </a:prstGeom>
        </p:spPr>
      </p:pic>
      <p:sp>
        <p:nvSpPr>
          <p:cNvPr id="30" name="Content Placeholder 1"/>
          <p:cNvSpPr>
            <a:spLocks noGrp="1"/>
          </p:cNvSpPr>
          <p:nvPr>
            <p:ph idx="1"/>
          </p:nvPr>
        </p:nvSpPr>
        <p:spPr>
          <a:xfrm>
            <a:off x="308919" y="966055"/>
            <a:ext cx="4220551" cy="43608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Betatron tunes are 59.22 and 59.16, </a:t>
            </a:r>
            <a:r>
              <a:rPr lang="en-US" altLang="en-US" dirty="0">
                <a:cs typeface="Arial" charset="0"/>
                <a:sym typeface="Symbol" pitchFamily="18" charset="2"/>
              </a:rPr>
              <a:t></a:t>
            </a:r>
            <a:r>
              <a:rPr lang="en-US" altLang="en-US" baseline="30000" dirty="0" smtClean="0">
                <a:cs typeface="Arial" charset="0"/>
                <a:sym typeface="Symbol" pitchFamily="18" charset="2"/>
              </a:rPr>
              <a:t>* </a:t>
            </a:r>
            <a:r>
              <a:rPr lang="en-US" altLang="en-US" dirty="0" smtClean="0">
                <a:cs typeface="Arial" charset="0"/>
                <a:sym typeface="Symbol" pitchFamily="18" charset="2"/>
              </a:rPr>
              <a:t> are 10 and 2 cm</a:t>
            </a:r>
            <a:endParaRPr lang="en-US" dirty="0" smtClean="0"/>
          </a:p>
          <a:p>
            <a:r>
              <a:rPr lang="en-US" dirty="0" smtClean="0"/>
              <a:t>Phase </a:t>
            </a:r>
            <a:r>
              <a:rPr lang="en-US" dirty="0"/>
              <a:t>advance from SBCC sextupoles to IP is optimized near</a:t>
            </a:r>
            <a:r>
              <a:rPr lang="en-US" dirty="0">
                <a:latin typeface="Symbol" panose="05050102010706020507" pitchFamily="18" charset="2"/>
              </a:rPr>
              <a:t> p</a:t>
            </a:r>
            <a:r>
              <a:rPr lang="en-US" dirty="0"/>
              <a:t>/2+n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for minimum chromatic tune shift over large energy </a:t>
            </a:r>
            <a:r>
              <a:rPr lang="en-US" dirty="0" smtClean="0"/>
              <a:t>range</a:t>
            </a:r>
          </a:p>
          <a:p>
            <a:r>
              <a:rPr lang="en-US" dirty="0"/>
              <a:t>40 x 108 degree cells in each arc for linear chromaticity sextupoles</a:t>
            </a:r>
          </a:p>
          <a:p>
            <a:r>
              <a:rPr lang="en-US" dirty="0"/>
              <a:t>W-function at IP is cancelled for minimum variation of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30000" dirty="0">
                <a:latin typeface="Symbol" panose="05050102010706020507" pitchFamily="18" charset="2"/>
              </a:rPr>
              <a:t>*</a:t>
            </a:r>
            <a:r>
              <a:rPr lang="en-US" dirty="0">
                <a:latin typeface="Symbol" panose="05050102010706020507" pitchFamily="18" charset="2"/>
              </a:rPr>
              <a:t>(d)</a:t>
            </a:r>
          </a:p>
          <a:p>
            <a:r>
              <a:rPr lang="en-US" dirty="0" smtClean="0"/>
              <a:t>Adequate </a:t>
            </a:r>
            <a:r>
              <a:rPr lang="en-US" dirty="0"/>
              <a:t>chromatic compensation over 11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baseline="-25000" dirty="0"/>
              <a:t>p</a:t>
            </a:r>
            <a:r>
              <a:rPr lang="en-US" dirty="0"/>
              <a:t> range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920" y="966054"/>
            <a:ext cx="4283370" cy="540284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The </a:t>
            </a:r>
            <a:r>
              <a:rPr lang="en-US" sz="2200" dirty="0" smtClean="0"/>
              <a:t>SBCC –I </a:t>
            </a:r>
            <a:r>
              <a:rPr lang="en-US" sz="2200" dirty="0"/>
              <a:t>sextupole pairs and the arc sextupole schemes provide compensation of some of the non-linear resonance effects from </a:t>
            </a:r>
            <a:r>
              <a:rPr lang="en-US" sz="2200" dirty="0" smtClean="0"/>
              <a:t>sextupoles</a:t>
            </a:r>
          </a:p>
          <a:p>
            <a:pPr algn="just"/>
            <a:r>
              <a:rPr lang="en-US" sz="2200" dirty="0"/>
              <a:t>The choice of arc cell phase advance and number of arc cells </a:t>
            </a:r>
            <a:r>
              <a:rPr lang="en-US" sz="2200" dirty="0" err="1"/>
              <a:t>N</a:t>
            </a:r>
            <a:r>
              <a:rPr lang="en-US" sz="2200" baseline="-25000" dirty="0" err="1"/>
              <a:t>c</a:t>
            </a:r>
            <a:r>
              <a:rPr lang="en-US" sz="2200" dirty="0"/>
              <a:t> with sextupoles such that </a:t>
            </a:r>
            <a:r>
              <a:rPr lang="en-US" sz="2200" dirty="0" err="1">
                <a:solidFill>
                  <a:srgbClr val="C00000"/>
                </a:solidFill>
                <a:sym typeface="Wingdings" panose="05000000000000000000" pitchFamily="2" charset="2"/>
              </a:rPr>
              <a:t>N</a:t>
            </a:r>
            <a:r>
              <a:rPr lang="en-US" sz="2200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200" dirty="0" err="1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2200" baseline="-25000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 = </a:t>
            </a:r>
            <a:r>
              <a:rPr lang="en-US" sz="2200" dirty="0" smtClean="0">
                <a:solidFill>
                  <a:srgbClr val="C00000"/>
                </a:solidFill>
              </a:rPr>
              <a:t>2</a:t>
            </a:r>
            <a:r>
              <a:rPr lang="en-US" sz="2200" dirty="0" smtClean="0">
                <a:solidFill>
                  <a:srgbClr val="C00000"/>
                </a:solidFill>
                <a:latin typeface="Symbol" panose="05050102010706020507" pitchFamily="18" charset="2"/>
              </a:rPr>
              <a:t>p</a:t>
            </a:r>
            <a:r>
              <a:rPr lang="en-US" sz="2200" dirty="0" smtClean="0">
                <a:solidFill>
                  <a:srgbClr val="C00000"/>
                </a:solidFill>
              </a:rPr>
              <a:t>*integer</a:t>
            </a:r>
            <a:endParaRPr lang="en-US" dirty="0" smtClean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baseline="-25000" dirty="0" smtClean="0">
                <a:sym typeface="Wingdings" panose="05000000000000000000" pitchFamily="2" charset="2"/>
              </a:rPr>
              <a:t>c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108 </a:t>
            </a:r>
            <a:r>
              <a:rPr lang="en-US" dirty="0" err="1">
                <a:sym typeface="Wingdings" panose="05000000000000000000" pitchFamily="2" charset="2"/>
              </a:rPr>
              <a:t>deg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</a:t>
            </a:r>
            <a:r>
              <a:rPr lang="en-US" baseline="-25000" dirty="0" err="1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=10k </a:t>
            </a:r>
            <a:r>
              <a:rPr lang="en-US" dirty="0" smtClean="0">
                <a:sym typeface="Wingdings" panose="05000000000000000000" pitchFamily="2" charset="2"/>
              </a:rPr>
              <a:t>in the electron ring</a:t>
            </a:r>
            <a:endParaRPr lang="en-US" dirty="0">
              <a:sym typeface="Wingdings" panose="05000000000000000000" pitchFamily="2" charset="2"/>
            </a:endParaRPr>
          </a:p>
          <a:p>
            <a:pPr marL="3429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yields cancellation of some of the non-linear resonance driving terms due to systematic non-linear field (</a:t>
            </a:r>
            <a:r>
              <a:rPr lang="en-US" sz="2200" i="1" dirty="0"/>
              <a:t>A. </a:t>
            </a:r>
            <a:r>
              <a:rPr lang="en-US" sz="2200" i="1" dirty="0" err="1"/>
              <a:t>Verdier</a:t>
            </a:r>
            <a:r>
              <a:rPr lang="en-US" sz="2200" i="1" dirty="0"/>
              <a:t>, PAC’99; Y. </a:t>
            </a:r>
            <a:r>
              <a:rPr lang="en-US" sz="2200" i="1" dirty="0" err="1"/>
              <a:t>Cai</a:t>
            </a:r>
            <a:r>
              <a:rPr lang="en-US" sz="2200" i="1" dirty="0"/>
              <a:t>, NIM, A645:168–174, 2011</a:t>
            </a:r>
            <a:r>
              <a:rPr lang="en-US" sz="2200" dirty="0" smtClean="0"/>
              <a:t>)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Potential improvement of dynamic aperture</a:t>
            </a:r>
            <a:endParaRPr lang="en-US" sz="2400" baseline="-25000" dirty="0">
              <a:sym typeface="Wingdings" panose="05000000000000000000" pitchFamily="2" charset="2"/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Sextupole </a:t>
            </a:r>
            <a:r>
              <a:rPr lang="en-US" dirty="0" smtClean="0"/>
              <a:t>Non-linear Geometric Effects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92290" y="1041977"/>
            <a:ext cx="4413495" cy="5080682"/>
            <a:chOff x="5957774" y="1018592"/>
            <a:chExt cx="5883127" cy="50806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84"/>
            <a:stretch/>
          </p:blipFill>
          <p:spPr>
            <a:xfrm>
              <a:off x="5957774" y="1737360"/>
              <a:ext cx="5883127" cy="4271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98168" y="1018592"/>
              <a:ext cx="3682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Cancellation of 3</a:t>
              </a:r>
              <a:r>
                <a:rPr lang="en-US" sz="1600" b="1" baseline="300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</a:t>
              </a:r>
              <a:r>
                <a:rPr lang="en-US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order resonance driving terms</a:t>
              </a:r>
              <a:endPara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8000" y="2103120"/>
              <a:ext cx="7461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SBCC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07040" y="2103120"/>
              <a:ext cx="7461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SBCC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80959" y="4846320"/>
              <a:ext cx="573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Arc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3680" y="5760720"/>
              <a:ext cx="464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</a:rPr>
                <a:t>IP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66960" y="4846320"/>
              <a:ext cx="5739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Arc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904" y="925111"/>
            <a:ext cx="4072015" cy="301909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</a:rPr>
              <a:t>DA without errors (shown at IP)</a:t>
            </a:r>
            <a:endParaRPr lang="en-US" sz="800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LEGO tracking with 1024 </a:t>
            </a:r>
            <a:r>
              <a:rPr lang="en-US" dirty="0" smtClean="0">
                <a:latin typeface="Arial" panose="020B0604020202020204" pitchFamily="34" charset="0"/>
              </a:rPr>
              <a:t>turns, x </a:t>
            </a:r>
            <a:r>
              <a:rPr lang="en-US" dirty="0">
                <a:latin typeface="Arial" panose="020B0604020202020204" pitchFamily="34" charset="0"/>
              </a:rPr>
              <a:t>= +1, e</a:t>
            </a:r>
            <a:r>
              <a:rPr lang="en-US" baseline="-25000" dirty="0">
                <a:latin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</a:rPr>
              <a:t> = 5.7 nm @ 5 </a:t>
            </a:r>
            <a:r>
              <a:rPr lang="en-US" dirty="0" smtClean="0">
                <a:latin typeface="Arial" panose="020B0604020202020204" pitchFamily="34" charset="0"/>
              </a:rPr>
              <a:t>GeV (agree with </a:t>
            </a:r>
            <a:r>
              <a:rPr lang="en-US" i="1" dirty="0" smtClean="0">
                <a:latin typeface="Arial" panose="020B0604020202020204" pitchFamily="34" charset="0"/>
              </a:rPr>
              <a:t>elegant</a:t>
            </a:r>
            <a:r>
              <a:rPr lang="en-US" dirty="0" smtClean="0">
                <a:latin typeface="Arial" panose="020B0604020202020204" pitchFamily="34" charset="0"/>
              </a:rPr>
              <a:t> results)</a:t>
            </a:r>
            <a:endParaRPr lang="en-US" sz="800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Fractional tune = (.22, .16</a:t>
            </a:r>
            <a:r>
              <a:rPr lang="en-US" dirty="0" smtClean="0">
                <a:latin typeface="Arial" panose="020B0604020202020204" pitchFamily="34" charset="0"/>
              </a:rPr>
              <a:t>)</a:t>
            </a:r>
          </a:p>
          <a:p>
            <a:r>
              <a:rPr lang="en-US" dirty="0" smtClean="0">
                <a:latin typeface="Arial" panose="020B0604020202020204" pitchFamily="34" charset="0"/>
              </a:rPr>
              <a:t>DA ~ 18s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</a:rPr>
              <a:t>for on-momentum</a:t>
            </a:r>
          </a:p>
          <a:p>
            <a:r>
              <a:rPr lang="en-US" sz="2200" dirty="0" smtClean="0">
                <a:latin typeface="Arial" panose="020B0604020202020204" pitchFamily="34" charset="0"/>
              </a:rPr>
              <a:t>Energy range exceeds  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</a:rPr>
              <a:t>    ±11</a:t>
            </a:r>
            <a:r>
              <a:rPr lang="el-GR" sz="2200" dirty="0" smtClean="0">
                <a:latin typeface="Arial" panose="020B0604020202020204" pitchFamily="34" charset="0"/>
              </a:rPr>
              <a:t>σ</a:t>
            </a:r>
            <a:r>
              <a:rPr lang="en-US" sz="2200" baseline="-25000" dirty="0" smtClean="0">
                <a:latin typeface="Arial" panose="020B0604020202020204" pitchFamily="34" charset="0"/>
              </a:rPr>
              <a:t>p</a:t>
            </a:r>
            <a:r>
              <a:rPr lang="en-US" sz="2200" dirty="0" smtClean="0">
                <a:latin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</a:rPr>
              <a:t>at 5 GeV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Aperture w/ Energy Dependence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" y="4072257"/>
            <a:ext cx="3823855" cy="2426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87" y="1610436"/>
            <a:ext cx="5320998" cy="38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of Jefferson Lab Electron Ion Collider (JLEIC) design</a:t>
            </a:r>
          </a:p>
          <a:p>
            <a:r>
              <a:rPr lang="en-US" dirty="0" smtClean="0"/>
              <a:t>Electron collider ring design</a:t>
            </a:r>
          </a:p>
          <a:p>
            <a:pPr lvl="1"/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Options for low-emittance optics</a:t>
            </a:r>
          </a:p>
          <a:p>
            <a:pPr lvl="1"/>
            <a:r>
              <a:rPr lang="en-US" dirty="0"/>
              <a:t>Baseline </a:t>
            </a:r>
            <a:r>
              <a:rPr lang="en-US" dirty="0" smtClean="0"/>
              <a:t>design</a:t>
            </a:r>
          </a:p>
          <a:p>
            <a:r>
              <a:rPr lang="en-US" dirty="0" smtClean="0"/>
              <a:t>Non-linear chromaticity compensation</a:t>
            </a:r>
          </a:p>
          <a:p>
            <a:pPr lvl="1"/>
            <a:r>
              <a:rPr lang="en-US" dirty="0" smtClean="0"/>
              <a:t>Sextupole schemes and performance</a:t>
            </a:r>
          </a:p>
          <a:p>
            <a:r>
              <a:rPr lang="en-US" dirty="0" smtClean="0"/>
              <a:t>Dynamic aperture study</a:t>
            </a:r>
          </a:p>
          <a:p>
            <a:pPr lvl="1"/>
            <a:r>
              <a:rPr lang="en-US" dirty="0" smtClean="0"/>
              <a:t>Energy dependence</a:t>
            </a:r>
          </a:p>
          <a:p>
            <a:pPr lvl="1"/>
            <a:r>
              <a:rPr lang="en-US" dirty="0" smtClean="0"/>
              <a:t>Errors and corrections</a:t>
            </a:r>
          </a:p>
          <a:p>
            <a:pPr lvl="1"/>
            <a:r>
              <a:rPr lang="en-US" dirty="0" smtClean="0"/>
              <a:t>Non-linear field tolerance</a:t>
            </a:r>
          </a:p>
          <a:p>
            <a:pPr lvl="1"/>
            <a:r>
              <a:rPr lang="en-US" dirty="0" smtClean="0"/>
              <a:t>Betatron tunes</a:t>
            </a:r>
          </a:p>
          <a:p>
            <a:r>
              <a:rPr lang="en-US" dirty="0" smtClean="0"/>
              <a:t>Summary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649" y="870519"/>
            <a:ext cx="3875963" cy="3578651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DA vs systematic non-linear field components (</a:t>
            </a:r>
            <a:r>
              <a:rPr lang="en-US" sz="2300" dirty="0" err="1"/>
              <a:t>b</a:t>
            </a:r>
            <a:r>
              <a:rPr lang="en-US" sz="2300" baseline="-25000" dirty="0" err="1"/>
              <a:t>n</a:t>
            </a:r>
            <a:r>
              <a:rPr lang="en-US" sz="2300" dirty="0"/>
              <a:t>) in FF quads is </a:t>
            </a:r>
            <a:r>
              <a:rPr lang="en-US" sz="2300" dirty="0" smtClean="0"/>
              <a:t>evaluated</a:t>
            </a:r>
          </a:p>
          <a:p>
            <a:r>
              <a:rPr lang="en-US" sz="2300" dirty="0"/>
              <a:t>Each QFF </a:t>
            </a:r>
            <a:r>
              <a:rPr lang="en-US" sz="2300" dirty="0" err="1"/>
              <a:t>b</a:t>
            </a:r>
            <a:r>
              <a:rPr lang="en-US" sz="2300" baseline="-25000" dirty="0" err="1"/>
              <a:t>n</a:t>
            </a:r>
            <a:r>
              <a:rPr lang="en-US" sz="2300" dirty="0"/>
              <a:t> is scanned, one at a time, while other QFF terms are turned off</a:t>
            </a:r>
          </a:p>
          <a:p>
            <a:r>
              <a:rPr lang="en-US" sz="2300" dirty="0"/>
              <a:t>PEP-II measured systematic </a:t>
            </a:r>
            <a:r>
              <a:rPr lang="en-US" sz="2300" dirty="0" err="1"/>
              <a:t>b</a:t>
            </a:r>
            <a:r>
              <a:rPr lang="en-US" sz="2300" baseline="-25000" dirty="0" err="1"/>
              <a:t>n</a:t>
            </a:r>
            <a:r>
              <a:rPr lang="en-US" sz="2300" dirty="0"/>
              <a:t> in other ring magnets</a:t>
            </a:r>
          </a:p>
          <a:p>
            <a:r>
              <a:rPr lang="en-US" sz="2300" dirty="0"/>
              <a:t>Relatively strong sensitivity to b4, possibly due to the horizontal tune (59.22) near the 4</a:t>
            </a:r>
            <a:r>
              <a:rPr lang="en-US" sz="2300" baseline="30000" dirty="0"/>
              <a:t>th</a:t>
            </a:r>
            <a:r>
              <a:rPr lang="en-US" sz="2300" dirty="0"/>
              <a:t> order resonance</a:t>
            </a:r>
          </a:p>
          <a:p>
            <a:r>
              <a:rPr lang="en-US" sz="2300" dirty="0"/>
              <a:t>Assuming the same DA reduction (red line in plots), a set of </a:t>
            </a:r>
            <a:r>
              <a:rPr lang="en-US" sz="2300" dirty="0" err="1"/>
              <a:t>b</a:t>
            </a:r>
            <a:r>
              <a:rPr lang="en-US" sz="2300" baseline="-25000" dirty="0" err="1"/>
              <a:t>n</a:t>
            </a:r>
            <a:r>
              <a:rPr lang="en-US" sz="2300" dirty="0"/>
              <a:t> “tolerance” values is obtained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 </a:t>
            </a:r>
            <a:r>
              <a:rPr lang="en-US" dirty="0"/>
              <a:t>w/ </a:t>
            </a:r>
            <a:r>
              <a:rPr lang="en-US" dirty="0" smtClean="0"/>
              <a:t>Non-linear Field Errors </a:t>
            </a:r>
            <a:r>
              <a:rPr lang="en-US" dirty="0"/>
              <a:t>in FF </a:t>
            </a:r>
            <a:r>
              <a:rPr lang="en-US" dirty="0" smtClean="0"/>
              <a:t>Quads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87" y="1182120"/>
            <a:ext cx="2706883" cy="1964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54" y="1182428"/>
            <a:ext cx="2706883" cy="1964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9" y="4348408"/>
            <a:ext cx="2706883" cy="19648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279" y="4362056"/>
            <a:ext cx="2706883" cy="1964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47" y="4348408"/>
            <a:ext cx="2706883" cy="19648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65182" y="2352033"/>
            <a:ext cx="34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b3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7525" y="5511915"/>
            <a:ext cx="34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b5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5038" y="2352033"/>
            <a:ext cx="34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b4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3675" y="5470971"/>
            <a:ext cx="43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b10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3147" y="5449137"/>
            <a:ext cx="34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b6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904" y="870518"/>
            <a:ext cx="4454150" cy="5189087"/>
          </a:xfrm>
        </p:spPr>
        <p:txBody>
          <a:bodyPr>
            <a:normAutofit/>
          </a:bodyPr>
          <a:lstStyle/>
          <a:p>
            <a:r>
              <a:rPr lang="en-US" dirty="0"/>
              <a:t>Without any errors (</a:t>
            </a:r>
            <a:r>
              <a:rPr lang="en-US" b="1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Without errors in FF quads, and with PEP-II systematic </a:t>
            </a:r>
            <a:r>
              <a:rPr lang="en-US" dirty="0" err="1"/>
              <a:t>b</a:t>
            </a:r>
            <a:r>
              <a:rPr lang="en-US" baseline="-25000" dirty="0" err="1"/>
              <a:t>n</a:t>
            </a:r>
            <a:r>
              <a:rPr lang="en-US" dirty="0"/>
              <a:t> errors in all other magnets (</a:t>
            </a:r>
            <a:r>
              <a:rPr lang="en-US" b="1" dirty="0">
                <a:solidFill>
                  <a:srgbClr val="C00000"/>
                </a:solidFill>
              </a:rPr>
              <a:t>red</a:t>
            </a:r>
            <a:r>
              <a:rPr lang="en-US" dirty="0"/>
              <a:t>)</a:t>
            </a:r>
          </a:p>
          <a:p>
            <a:r>
              <a:rPr lang="en-US" dirty="0" smtClean="0"/>
              <a:t>With evaluated </a:t>
            </a:r>
            <a:r>
              <a:rPr lang="en-US" dirty="0"/>
              <a:t>errors in FF quads, based on scan, and with PEP-II systematic errors in all other magnets (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)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DA reduction of a few </a:t>
            </a:r>
            <a:r>
              <a:rPr lang="en-US" dirty="0"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baseline="-25000" dirty="0" smtClean="0">
                <a:latin typeface="Arial" panose="020B0604020202020204" pitchFamily="34" charset="0"/>
              </a:rPr>
              <a:t>x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due to the </a:t>
            </a:r>
            <a:r>
              <a:rPr lang="en-US" dirty="0" smtClean="0">
                <a:latin typeface="Arial" panose="020B0604020202020204" pitchFamily="34" charset="0"/>
              </a:rPr>
              <a:t>evaluated QFF errors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b3, b5, b10 values </a:t>
            </a:r>
            <a:r>
              <a:rPr lang="en-US" dirty="0" smtClean="0">
                <a:latin typeface="Arial" panose="020B0604020202020204" pitchFamily="34" charset="0"/>
              </a:rPr>
              <a:t>appear </a:t>
            </a:r>
            <a:r>
              <a:rPr lang="en-US" dirty="0">
                <a:latin typeface="Arial" panose="020B0604020202020204" pitchFamily="34" charset="0"/>
              </a:rPr>
              <a:t>too generous, compared to PEP-II table </a:t>
            </a:r>
            <a:r>
              <a:rPr lang="en-US" dirty="0">
                <a:latin typeface="Arial" panose="020B0604020202020204" pitchFamily="34" charset="0"/>
                <a:sym typeface="Wingdings" panose="05000000000000000000" pitchFamily="2" charset="2"/>
              </a:rPr>
              <a:t> optimization (reduction) of these terms may improve the DA  to be studied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DA </a:t>
            </a:r>
            <a:r>
              <a:rPr lang="en-US" sz="2900" dirty="0" smtClean="0"/>
              <a:t>with Evaluated Systematic Errors </a:t>
            </a:r>
            <a:r>
              <a:rPr lang="en-US" sz="2900" dirty="0"/>
              <a:t>in FF Q</a:t>
            </a:r>
            <a:r>
              <a:rPr lang="en-US" sz="2900" dirty="0" smtClean="0"/>
              <a:t>uads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32622"/>
              </p:ext>
            </p:extLst>
          </p:nvPr>
        </p:nvGraphicFramePr>
        <p:xfrm>
          <a:off x="7416272" y="4521504"/>
          <a:ext cx="1371600" cy="1828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bn</a:t>
                      </a:r>
                      <a:r>
                        <a:rPr lang="en-US" sz="1400" dirty="0" smtClean="0"/>
                        <a:t> [10</a:t>
                      </a:r>
                      <a:r>
                        <a:rPr lang="en-US" sz="1400" baseline="30000" dirty="0" smtClean="0"/>
                        <a:t>-3</a:t>
                      </a:r>
                      <a:r>
                        <a:rPr lang="en-US" sz="1400" dirty="0" smtClean="0"/>
                        <a:t>]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endParaRPr lang="en-US" sz="1400" b="1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</a:t>
                      </a:r>
                      <a:endParaRPr lang="en-US" sz="14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8848" y="3826832"/>
            <a:ext cx="200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QFF evaluated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1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44.9 mm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16" y="707688"/>
            <a:ext cx="4371832" cy="3173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48" y="4160520"/>
            <a:ext cx="1753350" cy="2651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3568" y="3840480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PEP-II systematic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7421" y="856871"/>
            <a:ext cx="8789158" cy="2650602"/>
          </a:xfrm>
        </p:spPr>
        <p:txBody>
          <a:bodyPr/>
          <a:lstStyle/>
          <a:p>
            <a:r>
              <a:rPr lang="en-US" dirty="0"/>
              <a:t>PEP-II HER measured systematic and random field errors in all magnets (</a:t>
            </a:r>
            <a:r>
              <a:rPr lang="en-US"/>
              <a:t>including </a:t>
            </a:r>
            <a:r>
              <a:rPr lang="en-US" smtClean="0"/>
              <a:t>FF quads)</a:t>
            </a:r>
            <a:endParaRPr lang="en-US" dirty="0"/>
          </a:p>
          <a:p>
            <a:r>
              <a:rPr lang="en-US" dirty="0"/>
              <a:t>10 random seeds, 1024 turns</a:t>
            </a:r>
          </a:p>
          <a:p>
            <a:r>
              <a:rPr lang="en-US" dirty="0"/>
              <a:t>Minimum DA among all seeds and angles is &gt;11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with the average minimum DA of about 13</a:t>
            </a:r>
            <a:r>
              <a:rPr lang="en-US" dirty="0">
                <a:latin typeface="Symbol" panose="05050102010706020507" pitchFamily="18" charset="2"/>
              </a:rPr>
              <a:t>s</a:t>
            </a:r>
          </a:p>
          <a:p>
            <a:r>
              <a:rPr lang="en-US" dirty="0"/>
              <a:t>Sufficient DA, but other errors (orbit, main field, coupling) and corrections are not yet included </a:t>
            </a:r>
            <a:r>
              <a:rPr lang="en-US" dirty="0">
                <a:sym typeface="Wingdings" panose="05000000000000000000" pitchFamily="2" charset="2"/>
              </a:rPr>
              <a:t> to be studied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 with PEP-II </a:t>
            </a:r>
            <a:r>
              <a:rPr lang="en-US" dirty="0" smtClean="0"/>
              <a:t>Measured Field Errors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54" y="3436590"/>
            <a:ext cx="3997104" cy="2901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50" y="3782297"/>
            <a:ext cx="2935374" cy="2695855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3918777"/>
            <a:ext cx="1804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PEP-II systematic and random </a:t>
            </a:r>
            <a:r>
              <a:rPr lang="en-US" sz="15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  <a:endParaRPr lang="en-US" sz="1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 w</a:t>
            </a:r>
            <a:r>
              <a:rPr lang="en-US" dirty="0"/>
              <a:t>/ </a:t>
            </a:r>
            <a:r>
              <a:rPr lang="en-US" dirty="0" smtClean="0"/>
              <a:t>Tune Options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" y="1453217"/>
            <a:ext cx="3022810" cy="2194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83" y="1453178"/>
            <a:ext cx="3022810" cy="2193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" y="3676120"/>
            <a:ext cx="3022810" cy="1918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83" y="3675876"/>
            <a:ext cx="3022810" cy="19159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9938" y="938960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59.22, 59.16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901" y="938960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= 59.53, 59.567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434" y="5699112"/>
            <a:ext cx="557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n-energy DA near half-integer tune (.53, .567) is larger than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(.22, .16),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energy range is smaller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87" y="2093263"/>
            <a:ext cx="3022810" cy="21937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17754" y="876057"/>
            <a:ext cx="2890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vs integer part of tune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(59/59, 59/60, 59/61, 60/59, 61/59)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1689" y="4502053"/>
            <a:ext cx="2882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significant sensitivity to integer part of tune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tune scan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cs typeface="Arial" charset="0"/>
              </a:rPr>
              <a:t>The baseline design of JLEIC </a:t>
            </a:r>
            <a:r>
              <a:rPr lang="en-US" altLang="en-US" dirty="0">
                <a:cs typeface="Arial" charset="0"/>
              </a:rPr>
              <a:t>electron collider ring has been completed </a:t>
            </a:r>
            <a:endParaRPr lang="en-US" altLang="en-US" dirty="0" smtClean="0">
              <a:cs typeface="Arial" charset="0"/>
            </a:endParaRPr>
          </a:p>
          <a:p>
            <a:pPr lvl="1"/>
            <a:r>
              <a:rPr lang="en-US" altLang="en-US" dirty="0" smtClean="0">
                <a:cs typeface="Arial" charset="0"/>
              </a:rPr>
              <a:t>meeting all </a:t>
            </a:r>
            <a:r>
              <a:rPr lang="en-US" altLang="en-US" dirty="0">
                <a:cs typeface="Arial" charset="0"/>
              </a:rPr>
              <a:t>requirements on the beam </a:t>
            </a:r>
            <a:r>
              <a:rPr lang="en-US" altLang="en-US" dirty="0" smtClean="0">
                <a:cs typeface="Arial" charset="0"/>
              </a:rPr>
              <a:t>parameters, in particular on the emittance</a:t>
            </a:r>
          </a:p>
          <a:p>
            <a:pPr lvl="1"/>
            <a:r>
              <a:rPr lang="en-US" altLang="en-US" dirty="0">
                <a:cs typeface="Arial" charset="0"/>
              </a:rPr>
              <a:t>incorporating provisions for correction of beam nonlinearity without introducing emittance </a:t>
            </a:r>
            <a:r>
              <a:rPr lang="en-US" altLang="en-US" dirty="0" smtClean="0">
                <a:cs typeface="Arial" charset="0"/>
              </a:rPr>
              <a:t>growth</a:t>
            </a:r>
            <a:endParaRPr lang="en-US" altLang="en-US" dirty="0">
              <a:cs typeface="Arial" charset="0"/>
            </a:endParaRPr>
          </a:p>
          <a:p>
            <a:pPr lvl="1"/>
            <a:r>
              <a:rPr lang="en-US" altLang="en-US" dirty="0">
                <a:cs typeface="Arial" charset="0"/>
              </a:rPr>
              <a:t>incorporating dedicated electron polarization and forward detection design</a:t>
            </a:r>
          </a:p>
          <a:p>
            <a:pPr lvl="1"/>
            <a:r>
              <a:rPr lang="en-US" altLang="en-US" dirty="0">
                <a:cs typeface="Arial" charset="0"/>
              </a:rPr>
              <a:t>accommodating up to two </a:t>
            </a:r>
            <a:r>
              <a:rPr lang="en-US" altLang="en-US" dirty="0" smtClean="0">
                <a:cs typeface="Arial" charset="0"/>
              </a:rPr>
              <a:t>detectors</a:t>
            </a:r>
          </a:p>
          <a:p>
            <a:pPr lvl="1"/>
            <a:r>
              <a:rPr lang="en-US" altLang="en-US" dirty="0">
                <a:cs typeface="Arial" charset="0"/>
              </a:rPr>
              <a:t>considering optics design for special elements, such as </a:t>
            </a:r>
            <a:r>
              <a:rPr lang="en-US" altLang="en-US" dirty="0" smtClean="0">
                <a:cs typeface="Arial" charset="0"/>
              </a:rPr>
              <a:t>spin rotator, RF</a:t>
            </a:r>
            <a:r>
              <a:rPr lang="en-US" altLang="en-US" dirty="0">
                <a:cs typeface="Arial" charset="0"/>
              </a:rPr>
              <a:t>, etc</a:t>
            </a:r>
            <a:r>
              <a:rPr lang="en-US" altLang="en-US" dirty="0" smtClean="0">
                <a:cs typeface="Arial" charset="0"/>
              </a:rPr>
              <a:t>.</a:t>
            </a:r>
            <a:endParaRPr lang="en-US" altLang="en-US" dirty="0">
              <a:cs typeface="Arial" charset="0"/>
            </a:endParaRPr>
          </a:p>
          <a:p>
            <a:r>
              <a:rPr lang="en-US" dirty="0" smtClean="0"/>
              <a:t>To do list for DA study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 tune scan to find optimal tunes for maximum DA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 tracking with a full set of errors and corrections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erform tracking with beam-beam and crabbing effects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1319945"/>
          </a:xfrm>
        </p:spPr>
        <p:txBody>
          <a:bodyPr/>
          <a:lstStyle/>
          <a:p>
            <a:r>
              <a:rPr lang="en-US" dirty="0" smtClean="0"/>
              <a:t>Thanks to </a:t>
            </a:r>
            <a:r>
              <a:rPr lang="en-US" dirty="0" err="1" smtClean="0"/>
              <a:t>Yuhai</a:t>
            </a:r>
            <a:r>
              <a:rPr lang="en-US" dirty="0"/>
              <a:t> </a:t>
            </a:r>
            <a:r>
              <a:rPr lang="en-US" dirty="0" err="1" smtClean="0"/>
              <a:t>Cai</a:t>
            </a:r>
            <a:r>
              <a:rPr lang="en-US" dirty="0"/>
              <a:t> </a:t>
            </a:r>
            <a:r>
              <a:rPr lang="en-US" dirty="0" smtClean="0"/>
              <a:t>and Yuri </a:t>
            </a:r>
            <a:r>
              <a:rPr lang="en-US" dirty="0" err="1" smtClean="0"/>
              <a:t>Nosochkov</a:t>
            </a:r>
            <a:r>
              <a:rPr lang="en-US" dirty="0" smtClean="0"/>
              <a:t> (SLAC) for help on the detail of study of compensation schemes and tracking simulations</a:t>
            </a:r>
          </a:p>
          <a:p>
            <a:r>
              <a:rPr lang="en-US" dirty="0" smtClean="0"/>
              <a:t>Thanks to </a:t>
            </a:r>
            <a:r>
              <a:rPr lang="en-US" dirty="0" err="1" smtClean="0"/>
              <a:t>Vasiliy</a:t>
            </a:r>
            <a:r>
              <a:rPr lang="en-US" dirty="0" smtClean="0"/>
              <a:t> </a:t>
            </a:r>
            <a:r>
              <a:rPr lang="en-US" dirty="0" err="1" smtClean="0"/>
              <a:t>Morozov</a:t>
            </a:r>
            <a:r>
              <a:rPr lang="en-US" dirty="0" smtClean="0"/>
              <a:t> and </a:t>
            </a:r>
            <a:r>
              <a:rPr lang="en-US" dirty="0" err="1" smtClean="0"/>
              <a:t>Yuhong</a:t>
            </a:r>
            <a:r>
              <a:rPr lang="en-US" dirty="0" smtClean="0"/>
              <a:t> Zhang (JLAB) for discussion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4521" y="3306726"/>
            <a:ext cx="6731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your attention ! </a:t>
            </a:r>
          </a:p>
          <a:p>
            <a:pPr algn="ctr"/>
            <a:r>
              <a:rPr lang="ja-JP" alt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谢谢  </a:t>
            </a:r>
            <a:r>
              <a:rPr lang="en-US" altLang="ja-JP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2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charset="0"/>
                <a:cs typeface="Arial" charset="0"/>
              </a:rPr>
              <a:t>Electron Ion Collider (EIC)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009650"/>
            <a:ext cx="4876800" cy="2717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charset="0"/>
                <a:cs typeface="Arial" charset="0"/>
              </a:rPr>
              <a:t>Recommendations in NSAC LRP 2015: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AutoNum type="arabicPeriod"/>
            </a:pPr>
            <a:r>
              <a:rPr lang="en-US" altLang="en-US" sz="1400" dirty="0">
                <a:latin typeface="Arial" charset="0"/>
                <a:cs typeface="Arial" charset="0"/>
              </a:rPr>
              <a:t>Continue existing projects: CEBAF, FRIB, RHIC.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AutoNum type="arabicPeriod"/>
            </a:pPr>
            <a:r>
              <a:rPr lang="en-US" altLang="en-US" sz="1400" dirty="0">
                <a:latin typeface="Arial" charset="0"/>
                <a:cs typeface="Arial" charset="0"/>
              </a:rPr>
              <a:t>“…a U.S.-led ton-scale </a:t>
            </a:r>
            <a:r>
              <a:rPr lang="en-US" altLang="en-US" sz="1400" dirty="0" err="1">
                <a:latin typeface="Arial" charset="0"/>
                <a:cs typeface="Arial" charset="0"/>
              </a:rPr>
              <a:t>neutrinoless</a:t>
            </a:r>
            <a:r>
              <a:rPr lang="en-US" altLang="en-US" sz="1400" dirty="0">
                <a:latin typeface="Arial" charset="0"/>
                <a:cs typeface="Arial" charset="0"/>
              </a:rPr>
              <a:t> double beta decay experiment”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AutoNum type="arabicPeriod"/>
            </a:pPr>
            <a:r>
              <a:rPr lang="en-US" alt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“…a high-energy high-luminosity polarized EIC as the highest priority for new facility construction following the completion of FRIB”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AutoNum type="arabicPeriod"/>
            </a:pPr>
            <a:r>
              <a:rPr lang="en-US" altLang="en-US" sz="1400" dirty="0">
                <a:latin typeface="Arial" charset="0"/>
                <a:cs typeface="Arial" charset="0"/>
              </a:rPr>
              <a:t>“…small-scale and mid-scale projects and initiatives that enable forefront research at universities and laboratories”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69875" y="4173538"/>
            <a:ext cx="508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EIC Community White Paper arXiv:1212.1701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657725"/>
            <a:ext cx="5599112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3714" r="7907" b="7785"/>
          <a:stretch>
            <a:fillRect/>
          </a:stretch>
        </p:blipFill>
        <p:spPr bwMode="auto">
          <a:xfrm>
            <a:off x="5373688" y="2444750"/>
            <a:ext cx="36099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LRP15_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142">
            <a:off x="5632450" y="685800"/>
            <a:ext cx="2906713" cy="366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6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latin typeface="Arial" charset="0"/>
                <a:cs typeface="Arial" charset="0"/>
              </a:rPr>
              <a:t>Jefferson Lab Electron Ion Collider (JLEIC)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06400" y="4311650"/>
            <a:ext cx="2786063" cy="1633538"/>
            <a:chOff x="2458008" y="38637"/>
            <a:chExt cx="2588459" cy="1738277"/>
          </a:xfrm>
        </p:grpSpPr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458008" y="40514"/>
              <a:ext cx="1279183" cy="1736400"/>
              <a:chOff x="327329" y="1126026"/>
              <a:chExt cx="1279183" cy="1736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70" t="15289" r="31157" b="4961"/>
              <a:stretch/>
            </p:blipFill>
            <p:spPr>
              <a:xfrm>
                <a:off x="561010" y="1126026"/>
                <a:ext cx="937764" cy="1362241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  <a:effectLst/>
            </p:spPr>
          </p:pic>
          <p:sp>
            <p:nvSpPr>
              <p:cNvPr id="13" name="Rectangle 17"/>
              <p:cNvSpPr>
                <a:spLocks noChangeArrowheads="1"/>
              </p:cNvSpPr>
              <p:nvPr/>
            </p:nvSpPr>
            <p:spPr bwMode="auto">
              <a:xfrm>
                <a:off x="327329" y="2567514"/>
                <a:ext cx="1279183" cy="294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0000FF"/>
                    </a:solidFill>
                  </a:rPr>
                  <a:t>arXiv: 1209.0757</a:t>
                </a:r>
                <a:endParaRPr lang="en-US" altLang="en-US" sz="1200">
                  <a:solidFill>
                    <a:srgbClr val="0000FF"/>
                  </a:solidFill>
                </a:endParaRPr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540367" y="1730877"/>
                <a:ext cx="940732" cy="491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FF0000"/>
                    </a:solidFill>
                  </a:rPr>
                  <a:t>2012</a:t>
                </a: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3688376" y="38637"/>
              <a:ext cx="1358091" cy="1726091"/>
              <a:chOff x="1972384" y="1102883"/>
              <a:chExt cx="1358091" cy="1726091"/>
            </a:xfrm>
          </p:grpSpPr>
          <p:pic>
            <p:nvPicPr>
              <p:cNvPr id="9" name="Picture 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6939" y="1102883"/>
                <a:ext cx="934244" cy="1362241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1993856" y="1685464"/>
                <a:ext cx="1022715" cy="491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FF0000"/>
                    </a:solidFill>
                  </a:rPr>
                  <a:t>2015</a:t>
                </a:r>
                <a:endParaRPr lang="en-US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Rectangle 15"/>
              <p:cNvSpPr>
                <a:spLocks noChangeArrowheads="1"/>
              </p:cNvSpPr>
              <p:nvPr/>
            </p:nvSpPr>
            <p:spPr bwMode="auto">
              <a:xfrm>
                <a:off x="1972384" y="2534062"/>
                <a:ext cx="1358091" cy="294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err="1">
                    <a:solidFill>
                      <a:srgbClr val="0000FF"/>
                    </a:solidFill>
                  </a:rPr>
                  <a:t>arXiv</a:t>
                </a:r>
                <a:r>
                  <a:rPr lang="en-US" altLang="en-US" sz="1200" b="1" dirty="0">
                    <a:solidFill>
                      <a:srgbClr val="0000FF"/>
                    </a:solidFill>
                  </a:rPr>
                  <a:t>: 1504.07961</a:t>
                </a:r>
                <a:endParaRPr lang="en-US" altLang="en-US" sz="1200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2713038" y="879475"/>
            <a:ext cx="6346825" cy="2797175"/>
            <a:chOff x="2713038" y="879475"/>
            <a:chExt cx="6346825" cy="2797175"/>
          </a:xfrm>
        </p:grpSpPr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2713038" y="879475"/>
              <a:ext cx="6346825" cy="2797175"/>
              <a:chOff x="1691" y="584"/>
              <a:chExt cx="3998" cy="1762"/>
            </a:xfrm>
          </p:grpSpPr>
          <p:pic>
            <p:nvPicPr>
              <p:cNvPr id="18" name="Picture 64" descr="Complex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8" t="29008" r="5040" b="23157"/>
              <a:stretch>
                <a:fillRect/>
              </a:stretch>
            </p:blipFill>
            <p:spPr bwMode="auto">
              <a:xfrm>
                <a:off x="1829" y="584"/>
                <a:ext cx="3860" cy="1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1691" y="1310"/>
                <a:ext cx="496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690563" indent="-2333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031875" indent="-227013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3838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1711325" indent="-22225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168525" indent="-2222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625725" indent="-2222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082925" indent="-2222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540125" indent="-2222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>
                    <a:solidFill>
                      <a:srgbClr val="009999"/>
                    </a:solidFill>
                  </a:rPr>
                  <a:t>3-12 GeV</a:t>
                </a:r>
              </a:p>
            </p:txBody>
          </p:sp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686" y="769"/>
                <a:ext cx="752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 dirty="0">
                    <a:solidFill>
                      <a:srgbClr val="C00000"/>
                    </a:solidFill>
                  </a:rPr>
                  <a:t>8-100(400) GeV</a:t>
                </a:r>
              </a:p>
            </p:txBody>
          </p:sp>
          <p:sp>
            <p:nvSpPr>
              <p:cNvPr id="21" name="Text Box 7"/>
              <p:cNvSpPr txBox="1">
                <a:spLocks noChangeArrowheads="1"/>
              </p:cNvSpPr>
              <p:nvPr/>
            </p:nvSpPr>
            <p:spPr bwMode="auto">
              <a:xfrm>
                <a:off x="3125" y="1360"/>
                <a:ext cx="365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b="1">
                    <a:solidFill>
                      <a:srgbClr val="C00000"/>
                    </a:solidFill>
                  </a:rPr>
                  <a:t>8 GeV</a:t>
                </a:r>
              </a:p>
            </p:txBody>
          </p:sp>
        </p:grp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5964238" y="2441575"/>
              <a:ext cx="1012825" cy="25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Blip>
                  <a:blip r:embed="rId3"/>
                </a:buBlip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050" b="1" dirty="0" smtClean="0">
                  <a:solidFill>
                    <a:srgbClr val="C00000"/>
                  </a:solidFill>
                </a:rPr>
                <a:t>&amp; SRF </a:t>
              </a:r>
              <a:r>
                <a:rPr lang="en-US" altLang="en-US" sz="1050" b="1" dirty="0" err="1" smtClean="0">
                  <a:solidFill>
                    <a:srgbClr val="C00000"/>
                  </a:solidFill>
                </a:rPr>
                <a:t>Linac</a:t>
              </a:r>
              <a:r>
                <a:rPr lang="en-US" altLang="en-US" sz="1050" b="1" dirty="0" smtClean="0">
                  <a:solidFill>
                    <a:srgbClr val="C00000"/>
                  </a:solidFill>
                </a:rPr>
                <a:t> </a:t>
              </a:r>
              <a:endParaRPr lang="en-US" altLang="en-US" sz="105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/>
          <a:stretch>
            <a:fillRect/>
          </a:stretch>
        </p:blipFill>
        <p:spPr bwMode="auto">
          <a:xfrm>
            <a:off x="3598863" y="3727450"/>
            <a:ext cx="54911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142875" y="5932488"/>
            <a:ext cx="321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</a:rPr>
              <a:t>May 17 update: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FF"/>
                </a:solidFill>
              </a:rPr>
              <a:t>https://eic.jlab.org/wiki/index.php/Main_Page</a:t>
            </a:r>
          </a:p>
        </p:txBody>
      </p:sp>
      <p:sp>
        <p:nvSpPr>
          <p:cNvPr id="25" name="Content Placeholder 1"/>
          <p:cNvSpPr>
            <a:spLocks noGrp="1"/>
          </p:cNvSpPr>
          <p:nvPr>
            <p:ph idx="1"/>
          </p:nvPr>
        </p:nvSpPr>
        <p:spPr>
          <a:xfrm>
            <a:off x="106892" y="880991"/>
            <a:ext cx="3255317" cy="3127483"/>
          </a:xfrm>
        </p:spPr>
        <p:txBody>
          <a:bodyPr>
            <a:normAutofit lnSpcReduction="10000"/>
          </a:bodyPr>
          <a:lstStyle/>
          <a:p>
            <a:pPr marL="227013" indent="-227013">
              <a:spcBef>
                <a:spcPct val="5000"/>
              </a:spcBef>
              <a:buBlip>
                <a:blip r:embed="rId7"/>
              </a:buBlip>
              <a:defRPr/>
            </a:pPr>
            <a:r>
              <a:rPr lang="en-US" altLang="en-US" sz="1600" dirty="0">
                <a:ea typeface="MS PGothic" pitchFamily="34" charset="-128"/>
              </a:rPr>
              <a:t>Electron complex</a:t>
            </a:r>
          </a:p>
          <a:p>
            <a:pPr marL="574675" lvl="1">
              <a:spcBef>
                <a:spcPct val="5000"/>
              </a:spcBef>
              <a:defRPr/>
            </a:pPr>
            <a:r>
              <a:rPr lang="en-US" altLang="en-US" sz="1600" dirty="0">
                <a:ea typeface="MS PGothic" pitchFamily="34" charset="-128"/>
              </a:rPr>
              <a:t>CEBAF</a:t>
            </a:r>
            <a:endParaRPr lang="en-US" altLang="en-US" sz="1600" dirty="0">
              <a:ea typeface="MS PGothic" pitchFamily="34" charset="-128"/>
              <a:sym typeface="Symbol" panose="05050102010706020507" pitchFamily="18" charset="2"/>
            </a:endParaRPr>
          </a:p>
          <a:p>
            <a:pPr marL="574675" lvl="1">
              <a:spcBef>
                <a:spcPct val="5000"/>
              </a:spcBef>
              <a:defRPr/>
            </a:pPr>
            <a:r>
              <a:rPr lang="en-US" altLang="en-US" sz="1600" dirty="0">
                <a:ea typeface="MS PGothic" pitchFamily="34" charset="-128"/>
                <a:sym typeface="Symbol" panose="05050102010706020507" pitchFamily="18" charset="2"/>
              </a:rPr>
              <a:t>Collider ring</a:t>
            </a:r>
          </a:p>
          <a:p>
            <a:pPr marL="227013" indent="-227013">
              <a:spcBef>
                <a:spcPct val="5000"/>
              </a:spcBef>
              <a:buBlip>
                <a:blip r:embed="rId7"/>
              </a:buBlip>
              <a:defRPr/>
            </a:pPr>
            <a:r>
              <a:rPr lang="en-US" altLang="en-US" sz="1600" dirty="0">
                <a:ea typeface="MS PGothic" pitchFamily="34" charset="-128"/>
              </a:rPr>
              <a:t>Ion complex</a:t>
            </a:r>
          </a:p>
          <a:p>
            <a:pPr marL="574675" lvl="1">
              <a:spcBef>
                <a:spcPct val="5000"/>
              </a:spcBef>
              <a:defRPr/>
            </a:pPr>
            <a:r>
              <a:rPr lang="en-US" altLang="en-US" sz="1600" dirty="0">
                <a:ea typeface="MS PGothic" pitchFamily="34" charset="-128"/>
                <a:sym typeface="Symbol" panose="05050102010706020507" pitchFamily="18" charset="2"/>
              </a:rPr>
              <a:t>Ion source / </a:t>
            </a:r>
            <a:r>
              <a:rPr lang="en-US" altLang="en-US" sz="1600" dirty="0" err="1">
                <a:ea typeface="MS PGothic" pitchFamily="34" charset="-128"/>
                <a:sym typeface="Symbol" panose="05050102010706020507" pitchFamily="18" charset="2"/>
              </a:rPr>
              <a:t>Linac</a:t>
            </a:r>
            <a:endParaRPr lang="en-US" altLang="en-US" sz="1600" dirty="0">
              <a:ea typeface="MS PGothic" pitchFamily="34" charset="-128"/>
              <a:sym typeface="Symbol" panose="05050102010706020507" pitchFamily="18" charset="2"/>
            </a:endParaRPr>
          </a:p>
          <a:p>
            <a:pPr marL="574675" lvl="1">
              <a:spcBef>
                <a:spcPct val="5000"/>
              </a:spcBef>
              <a:defRPr/>
            </a:pPr>
            <a:r>
              <a:rPr lang="en-US" altLang="en-US" sz="1600" dirty="0">
                <a:ea typeface="MS PGothic" pitchFamily="34" charset="-128"/>
                <a:sym typeface="Symbol" panose="05050102010706020507" pitchFamily="18" charset="2"/>
              </a:rPr>
              <a:t>Booster </a:t>
            </a:r>
          </a:p>
          <a:p>
            <a:pPr marL="574675" lvl="1">
              <a:spcBef>
                <a:spcPct val="5000"/>
              </a:spcBef>
              <a:defRPr/>
            </a:pPr>
            <a:r>
              <a:rPr lang="en-US" altLang="en-US" sz="1600" dirty="0">
                <a:ea typeface="MS PGothic" pitchFamily="34" charset="-128"/>
                <a:sym typeface="Symbol" panose="05050102010706020507" pitchFamily="18" charset="2"/>
              </a:rPr>
              <a:t>Collider ring</a:t>
            </a:r>
          </a:p>
          <a:p>
            <a:pPr marL="227013" indent="-227013">
              <a:spcBef>
                <a:spcPct val="5000"/>
              </a:spcBef>
              <a:buBlip>
                <a:blip r:embed="rId7"/>
              </a:buBlip>
              <a:defRPr/>
            </a:pPr>
            <a:r>
              <a:rPr lang="en-US" altLang="en-US" sz="1600" dirty="0">
                <a:ea typeface="MS PGothic" pitchFamily="34" charset="-128"/>
              </a:rPr>
              <a:t>IP/detectors</a:t>
            </a:r>
          </a:p>
          <a:p>
            <a:pPr marL="576072" lvl="1">
              <a:spcBef>
                <a:spcPct val="5000"/>
              </a:spcBef>
              <a:buFont typeface="Arial" panose="020B0604020202020204" pitchFamily="34" charset="0"/>
              <a:buChar char="−"/>
              <a:defRPr/>
            </a:pPr>
            <a:r>
              <a:rPr lang="en-US" altLang="en-US" sz="1600" dirty="0">
                <a:ea typeface="MS PGothic" pitchFamily="34" charset="-128"/>
              </a:rPr>
              <a:t>Optimum detector location for minimizing background</a:t>
            </a:r>
          </a:p>
          <a:p>
            <a:pPr marL="576072" lvl="1">
              <a:spcBef>
                <a:spcPct val="5000"/>
              </a:spcBef>
              <a:buFont typeface="Arial" panose="020B0604020202020204" pitchFamily="34" charset="0"/>
              <a:buChar char="−"/>
              <a:defRPr/>
            </a:pPr>
            <a:r>
              <a:rPr lang="en-US" altLang="en-US" sz="1600" dirty="0">
                <a:ea typeface="MS PGothic" pitchFamily="34" charset="-128"/>
              </a:rPr>
              <a:t>Hori. Crab crossing</a:t>
            </a:r>
          </a:p>
          <a:p>
            <a:pPr marL="227013" indent="-227013">
              <a:spcBef>
                <a:spcPct val="5000"/>
              </a:spcBef>
              <a:buBlip>
                <a:blip r:embed="rId7"/>
              </a:buBlip>
              <a:defRPr/>
            </a:pPr>
            <a:r>
              <a:rPr lang="en-US" altLang="en-US" sz="1600" dirty="0">
                <a:ea typeface="MS PGothic" pitchFamily="34" charset="-128"/>
              </a:rPr>
              <a:t>Polarization</a:t>
            </a:r>
          </a:p>
          <a:p>
            <a:pPr marL="576072" lvl="1">
              <a:spcBef>
                <a:spcPct val="5000"/>
              </a:spcBef>
              <a:buFont typeface="Arial" panose="020B0604020202020204" pitchFamily="34" charset="0"/>
              <a:buChar char="−"/>
              <a:defRPr/>
            </a:pPr>
            <a:r>
              <a:rPr lang="en-US" altLang="en-US" sz="1600" dirty="0">
                <a:ea typeface="MS PGothic" pitchFamily="34" charset="-128"/>
                <a:sym typeface="Symbol" panose="05050102010706020507" pitchFamily="18" charset="2"/>
              </a:rPr>
              <a:t>Figure-8 shape </a:t>
            </a:r>
            <a:r>
              <a:rPr lang="en-US" altLang="en-US" sz="1600" dirty="0" smtClean="0">
                <a:ea typeface="MS PGothic" pitchFamily="34" charset="-128"/>
                <a:sym typeface="Symbol" panose="05050102010706020507" pitchFamily="18" charset="2"/>
              </a:rPr>
              <a:t>rings</a:t>
            </a:r>
            <a:endParaRPr lang="en-US" altLang="en-US" sz="1600" dirty="0">
              <a:ea typeface="MS PGothic" pitchFamily="34" charset="-128"/>
              <a:sym typeface="Symbol" panose="05050102010706020507" pitchFamily="18" charset="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7920" y="1314765"/>
            <a:ext cx="1309103" cy="258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the necessary beam parameters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3-10 GeV electron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3A beam current up to 6-7 GeV, </a:t>
            </a:r>
            <a:r>
              <a:rPr lang="en-US" altLang="en-US" b="1" dirty="0">
                <a:cs typeface="Arial" charset="0"/>
              </a:rPr>
              <a:t>small emittance</a:t>
            </a:r>
            <a:r>
              <a:rPr lang="en-US" altLang="en-US" dirty="0">
                <a:cs typeface="Arial" charset="0"/>
              </a:rPr>
              <a:t>, short bunch length ~1cm, focusing at the </a:t>
            </a:r>
            <a:r>
              <a:rPr lang="en-US" altLang="en-US" dirty="0" smtClean="0">
                <a:cs typeface="Arial" charset="0"/>
              </a:rPr>
              <a:t>IP ( to support luminosity </a:t>
            </a:r>
            <a:r>
              <a:rPr lang="en-US" altLang="en-US" dirty="0">
                <a:cs typeface="Arial" charset="0"/>
              </a:rPr>
              <a:t>above 10</a:t>
            </a:r>
            <a:r>
              <a:rPr lang="en-US" altLang="en-US" baseline="30000" dirty="0">
                <a:cs typeface="Arial" charset="0"/>
              </a:rPr>
              <a:t>33</a:t>
            </a:r>
            <a:r>
              <a:rPr lang="en-US" altLang="en-US" dirty="0">
                <a:cs typeface="Arial" charset="0"/>
              </a:rPr>
              <a:t> </a:t>
            </a:r>
            <a:r>
              <a:rPr lang="en-US" altLang="en-US" dirty="0" smtClean="0">
                <a:cs typeface="Arial" charset="0"/>
              </a:rPr>
              <a:t>cm</a:t>
            </a:r>
            <a:r>
              <a:rPr lang="en-US" altLang="en-US" baseline="30000" dirty="0" smtClean="0">
                <a:cs typeface="Arial" charset="0"/>
              </a:rPr>
              <a:t>-2</a:t>
            </a:r>
            <a:r>
              <a:rPr lang="en-US" altLang="en-US" dirty="0" smtClean="0">
                <a:cs typeface="Arial" charset="0"/>
              </a:rPr>
              <a:t>s</a:t>
            </a:r>
            <a:r>
              <a:rPr lang="en-US" altLang="en-US" baseline="30000" dirty="0" smtClean="0">
                <a:cs typeface="Arial" charset="0"/>
              </a:rPr>
              <a:t>-1</a:t>
            </a:r>
            <a:r>
              <a:rPr lang="en-US" altLang="en-US" dirty="0" smtClean="0">
                <a:cs typeface="Arial" charset="0"/>
              </a:rPr>
              <a:t>)</a:t>
            </a:r>
            <a:endParaRPr lang="en-US" altLang="en-US" dirty="0">
              <a:cs typeface="Arial" charset="0"/>
            </a:endParaRP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Sufficient beam and luminosity lifetime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Less than 10MW total synchrotron radiation </a:t>
            </a:r>
            <a:r>
              <a:rPr lang="en-US" altLang="en-US" dirty="0" smtClean="0">
                <a:cs typeface="Arial" charset="0"/>
              </a:rPr>
              <a:t>power</a:t>
            </a:r>
            <a:endParaRPr lang="en-US" dirty="0" smtClean="0"/>
          </a:p>
          <a:p>
            <a:r>
              <a:rPr lang="en-US" dirty="0" smtClean="0"/>
              <a:t>Capability of operating multiple detectors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One full-acceptance detector (small angle detection) incorporated </a:t>
            </a:r>
            <a:endParaRPr lang="en-US" altLang="en-US" sz="1600" dirty="0">
              <a:cs typeface="Arial" charset="0"/>
            </a:endParaRP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Space for a second detector </a:t>
            </a:r>
            <a:r>
              <a:rPr lang="en-US" altLang="en-US" dirty="0" smtClean="0">
                <a:cs typeface="Arial" charset="0"/>
              </a:rPr>
              <a:t>reserved</a:t>
            </a:r>
            <a:endParaRPr lang="en-US" dirty="0" smtClean="0"/>
          </a:p>
          <a:p>
            <a:r>
              <a:rPr lang="en-US" dirty="0" smtClean="0"/>
              <a:t>Maintain high polarization above 70%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Longitudinal polarization at the IP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Sufficient polarization </a:t>
            </a:r>
            <a:r>
              <a:rPr lang="en-US" altLang="en-US" dirty="0" smtClean="0">
                <a:cs typeface="Arial" charset="0"/>
              </a:rPr>
              <a:t>lifetime</a:t>
            </a:r>
            <a:endParaRPr lang="en-US" dirty="0" smtClean="0"/>
          </a:p>
          <a:p>
            <a:r>
              <a:rPr lang="en-US" dirty="0" smtClean="0"/>
              <a:t>Incorporate provisions for non-linear dynamics correction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Proper chromatic correction scheme using sextupole families</a:t>
            </a:r>
          </a:p>
          <a:p>
            <a:pPr lvl="1">
              <a:buFont typeface="Arial" charset="0"/>
              <a:buChar char="̶"/>
            </a:pPr>
            <a:r>
              <a:rPr lang="en-US" altLang="en-US" dirty="0">
                <a:cs typeface="Arial" charset="0"/>
              </a:rPr>
              <a:t>No emittance </a:t>
            </a:r>
            <a:r>
              <a:rPr lang="en-US" altLang="en-US" dirty="0" smtClean="0">
                <a:cs typeface="Arial" charset="0"/>
              </a:rPr>
              <a:t>growth</a:t>
            </a:r>
            <a:endParaRPr lang="en-US" altLang="en-US" dirty="0"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Collider Design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Cell Optics Options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730625"/>
            <a:ext cx="34734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4425" r="4172" b="11449"/>
          <a:stretch>
            <a:fillRect/>
          </a:stretch>
        </p:blipFill>
        <p:spPr bwMode="auto">
          <a:xfrm>
            <a:off x="4954588" y="857250"/>
            <a:ext cx="34750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2972" r="13686" b="14268"/>
          <a:stretch>
            <a:fillRect/>
          </a:stretch>
        </p:blipFill>
        <p:spPr bwMode="auto">
          <a:xfrm>
            <a:off x="4797425" y="36941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62025"/>
            <a:ext cx="34734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985838" y="2465388"/>
            <a:ext cx="2751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FODO cell w/ PEP-II magnets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5389563" y="2474913"/>
            <a:ext cx="251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FODO cell w/ new magnets (baseline)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125538" y="5302250"/>
            <a:ext cx="2401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TME cell w/ new magnets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446713" y="5299075"/>
            <a:ext cx="258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HMBA cell w/ new magnets</a:t>
            </a:r>
          </a:p>
        </p:txBody>
      </p:sp>
    </p:spTree>
    <p:extLst>
      <p:ext uri="{BB962C8B-B14F-4D97-AF65-F5344CB8AC3E}">
        <p14:creationId xmlns:p14="http://schemas.microsoft.com/office/powerpoint/2010/main" val="35071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Optics Options for Low Emittance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9063" y="947738"/>
          <a:ext cx="8915400" cy="54498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4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109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FODO arc cell w/ 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PEP-II magnets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FODO arc</a:t>
                      </a:r>
                      <a:r>
                        <a:rPr lang="en-US" sz="1200" b="0" baseline="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w/ new magnets (baseline)</a:t>
                      </a:r>
                      <a:endParaRPr lang="en-US" sz="12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TME arc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w/ new magnets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HMBA arc cell w/ new magnets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7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 circumference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2282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2336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2277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2395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Bending angle per arc / figure-8 crossing angle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261.7 / 81.7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261.7 / 81.7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261.7 / 81.7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259.74 / 79.74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74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stars at IP 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r>
                        <a:rPr lang="en-US" sz="11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*</a:t>
                      </a:r>
                      <a:r>
                        <a:rPr lang="en-US" sz="11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x,y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2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2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2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/2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03">
                <a:tc>
                  <a:txBody>
                    <a:bodyPr/>
                    <a:lstStyle/>
                    <a:p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Hor. / ver. chromaticities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</a:t>
                      </a:r>
                      <a:r>
                        <a:rPr kumimoji="0" lang="en-US" altLang="en-US" sz="11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x,y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-113 / -120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-127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-140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-152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-150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Momentum compaction factor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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1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 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~0.2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27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spread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@ 5 and 10 GeV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1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/ 9.0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 / 9.3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/ 9.1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8.6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Normalized emittance @ 5 and 10 GeV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/ 740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/ 433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/ 247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 / 83.4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2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Hori. beam sizes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IP @ 5 and 10 GeV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m </a:t>
                      </a:r>
                      <a:endParaRPr lang="en-US" sz="11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/ 62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/ 47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/ 36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/ 21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loss per turn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@ 5 and 10 GeV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 / 13.1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 / 14.4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 / 13.4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 / 10.7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18" charset="2"/>
                        </a:rPr>
                        <a:t>Total SR power @ 5 and 10 GeV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/ 9.2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 / 10.2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/ 9.5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/ 7.5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cell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US" sz="11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45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dipole length / </a:t>
                      </a:r>
                      <a:r>
                        <a:rPr lang="en-US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sagitta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 cm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 / 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r>
                        <a:rPr lang="en-US" sz="11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1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/ </a:t>
                      </a:r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1.83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 (2.1) / 2.2 (0.6)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45">
                <a:tc>
                  <a:txBody>
                    <a:bodyPr/>
                    <a:lstStyle/>
                    <a:p>
                      <a:pPr algn="r"/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 d</a:t>
                      </a:r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ipole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bending angle / radius</a:t>
                      </a:r>
                      <a:endParaRPr lang="en-US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m</a:t>
                      </a:r>
                      <a:endParaRPr lang="en-US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 / 110.5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/ 98.2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/ 109.1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(1.2) / 100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45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 length/strength @ 10 &amp;12 GeV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T/m</a:t>
                      </a:r>
                      <a:endParaRPr lang="en-US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/ 15.6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 /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 / 21 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0.56, 1.0 /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/ 24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0.3, 0.5 / 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/ 48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9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cs typeface="Arial" charset="0"/>
              </a:rPr>
              <a:t>Optics with FODO arc cells using PEP-II </a:t>
            </a:r>
            <a:r>
              <a:rPr lang="en-US" altLang="en-US" dirty="0" smtClean="0">
                <a:cs typeface="Arial" charset="0"/>
              </a:rPr>
              <a:t>magnets</a:t>
            </a:r>
          </a:p>
          <a:p>
            <a:pPr lvl="1"/>
            <a:r>
              <a:rPr lang="en-US" altLang="en-US" dirty="0">
                <a:cs typeface="Arial" charset="0"/>
              </a:rPr>
              <a:t>Pros: existing magnets, decent dynamic aperture</a:t>
            </a:r>
          </a:p>
          <a:p>
            <a:pPr lvl="1"/>
            <a:r>
              <a:rPr lang="en-US" altLang="en-US" dirty="0">
                <a:cs typeface="Arial" charset="0"/>
              </a:rPr>
              <a:t>Cons: large emittance, large momentum compaction factor, large </a:t>
            </a:r>
            <a:r>
              <a:rPr lang="en-US" altLang="en-US" dirty="0" err="1">
                <a:cs typeface="Arial" charset="0"/>
              </a:rPr>
              <a:t>sagitta</a:t>
            </a:r>
            <a:r>
              <a:rPr lang="en-US" altLang="en-US" dirty="0">
                <a:cs typeface="Arial" charset="0"/>
              </a:rPr>
              <a:t> </a:t>
            </a:r>
          </a:p>
          <a:p>
            <a:r>
              <a:rPr lang="en-US" altLang="en-US" dirty="0">
                <a:solidFill>
                  <a:srgbClr val="0000FF"/>
                </a:solidFill>
                <a:cs typeface="Arial" charset="0"/>
              </a:rPr>
              <a:t>Optics with FODO arc cells using new magnets (baseline</a:t>
            </a:r>
            <a:r>
              <a:rPr lang="en-US" altLang="en-US" dirty="0" smtClean="0">
                <a:solidFill>
                  <a:srgbClr val="0000FF"/>
                </a:solidFill>
                <a:cs typeface="Arial" charset="0"/>
              </a:rPr>
              <a:t>)</a:t>
            </a:r>
          </a:p>
          <a:p>
            <a:pPr lvl="1"/>
            <a:r>
              <a:rPr lang="en-US" altLang="en-US" dirty="0">
                <a:cs typeface="Arial" charset="0"/>
              </a:rPr>
              <a:t>Pros: decent emittance, decent momentum compaction factor, small </a:t>
            </a:r>
            <a:r>
              <a:rPr lang="en-US" altLang="en-US" dirty="0" err="1">
                <a:cs typeface="Arial" charset="0"/>
              </a:rPr>
              <a:t>sagitta</a:t>
            </a:r>
            <a:r>
              <a:rPr lang="en-US" altLang="en-US" dirty="0">
                <a:cs typeface="Arial" charset="0"/>
              </a:rPr>
              <a:t>, decent magnet strengths, decent dynamic aperture</a:t>
            </a:r>
          </a:p>
          <a:p>
            <a:pPr lvl="1"/>
            <a:r>
              <a:rPr lang="en-US" altLang="en-US" dirty="0" smtClean="0">
                <a:cs typeface="Arial" charset="0"/>
              </a:rPr>
              <a:t>Con: </a:t>
            </a:r>
            <a:r>
              <a:rPr lang="en-US" altLang="en-US" dirty="0">
                <a:cs typeface="Arial" charset="0"/>
              </a:rPr>
              <a:t>new </a:t>
            </a:r>
            <a:r>
              <a:rPr lang="en-US" altLang="en-US" dirty="0" smtClean="0">
                <a:cs typeface="Arial" charset="0"/>
              </a:rPr>
              <a:t>magnets</a:t>
            </a:r>
            <a:endParaRPr lang="en-US" altLang="en-US" dirty="0" smtClean="0">
              <a:solidFill>
                <a:srgbClr val="0000FF"/>
              </a:solidFill>
              <a:cs typeface="Arial" charset="0"/>
            </a:endParaRPr>
          </a:p>
          <a:p>
            <a:r>
              <a:rPr lang="en-US" altLang="en-US" dirty="0" smtClean="0">
                <a:cs typeface="Arial" charset="0"/>
              </a:rPr>
              <a:t>Optics </a:t>
            </a:r>
            <a:r>
              <a:rPr lang="en-US" altLang="en-US" dirty="0">
                <a:cs typeface="Arial" charset="0"/>
              </a:rPr>
              <a:t>with theoretical-minimum-emittance (TME) arc cells using new </a:t>
            </a:r>
            <a:r>
              <a:rPr lang="en-US" altLang="en-US" dirty="0" smtClean="0">
                <a:cs typeface="Arial" charset="0"/>
              </a:rPr>
              <a:t>magnets</a:t>
            </a:r>
          </a:p>
          <a:p>
            <a:pPr lvl="1"/>
            <a:r>
              <a:rPr lang="en-US" altLang="en-US" dirty="0">
                <a:cs typeface="Arial" charset="0"/>
              </a:rPr>
              <a:t>Pros: small emittance, small momentum compaction factor, small </a:t>
            </a:r>
            <a:r>
              <a:rPr lang="en-US" altLang="en-US" dirty="0" err="1">
                <a:cs typeface="Arial" charset="0"/>
              </a:rPr>
              <a:t>sagitta</a:t>
            </a:r>
            <a:endParaRPr lang="en-US" altLang="en-US" dirty="0">
              <a:cs typeface="Arial" charset="0"/>
            </a:endParaRPr>
          </a:p>
          <a:p>
            <a:pPr lvl="1"/>
            <a:r>
              <a:rPr lang="en-US" altLang="en-US" dirty="0">
                <a:cs typeface="Arial" charset="0"/>
              </a:rPr>
              <a:t>Cons: new magnets, strong quadrupoles, not-large-enough dynamic </a:t>
            </a:r>
            <a:r>
              <a:rPr lang="en-US" altLang="en-US" dirty="0" smtClean="0">
                <a:cs typeface="Arial" charset="0"/>
              </a:rPr>
              <a:t>aperture</a:t>
            </a:r>
            <a:endParaRPr lang="en-US" altLang="en-US" dirty="0">
              <a:cs typeface="Arial" charset="0"/>
            </a:endParaRPr>
          </a:p>
          <a:p>
            <a:r>
              <a:rPr lang="en-US" altLang="en-US" dirty="0">
                <a:cs typeface="Arial" charset="0"/>
              </a:rPr>
              <a:t>Optics with hybrid-multi-bend-</a:t>
            </a:r>
            <a:r>
              <a:rPr lang="en-US" altLang="en-US" dirty="0" err="1">
                <a:cs typeface="Arial" charset="0"/>
              </a:rPr>
              <a:t>achromat</a:t>
            </a:r>
            <a:r>
              <a:rPr lang="en-US" altLang="en-US" dirty="0">
                <a:cs typeface="Arial" charset="0"/>
              </a:rPr>
              <a:t> (HMBA) arc cells using new </a:t>
            </a:r>
            <a:r>
              <a:rPr lang="en-US" altLang="en-US" dirty="0" smtClean="0">
                <a:cs typeface="Arial" charset="0"/>
              </a:rPr>
              <a:t>magnets</a:t>
            </a:r>
          </a:p>
          <a:p>
            <a:pPr lvl="1"/>
            <a:r>
              <a:rPr lang="en-US" altLang="en-US" dirty="0">
                <a:cs typeface="Arial" charset="0"/>
              </a:rPr>
              <a:t>Pros: very small emittance, very small momentum compaction factor, small </a:t>
            </a:r>
            <a:r>
              <a:rPr lang="en-US" altLang="en-US" dirty="0" err="1">
                <a:cs typeface="Arial" charset="0"/>
              </a:rPr>
              <a:t>sagitta</a:t>
            </a:r>
            <a:endParaRPr lang="en-US" altLang="en-US" dirty="0">
              <a:cs typeface="Arial" charset="0"/>
            </a:endParaRPr>
          </a:p>
          <a:p>
            <a:pPr lvl="1"/>
            <a:r>
              <a:rPr lang="en-US" altLang="en-US" dirty="0">
                <a:cs typeface="Arial" charset="0"/>
              </a:rPr>
              <a:t>Cons: new magnets, strong quadrupoles, strong sextupoles for chromaticity compensation, need study of chromaticity compensation  </a:t>
            </a:r>
          </a:p>
          <a:p>
            <a:pPr lvl="1"/>
            <a:endParaRPr lang="en-US" altLang="en-US" dirty="0"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charset="0"/>
                <a:cs typeface="Arial" charset="0"/>
              </a:rPr>
              <a:t>Summary of </a:t>
            </a:r>
            <a:r>
              <a:rPr lang="en-US" altLang="en-US" dirty="0" smtClean="0">
                <a:latin typeface="Arial" charset="0"/>
                <a:cs typeface="Arial" charset="0"/>
              </a:rPr>
              <a:t>Arc Optics </a:t>
            </a:r>
            <a:r>
              <a:rPr lang="en-US" altLang="en-US" dirty="0">
                <a:latin typeface="Arial" charset="0"/>
                <a:cs typeface="Arial" charset="0"/>
              </a:rPr>
              <a:t>Options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525" y="870357"/>
            <a:ext cx="4486370" cy="341455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/>
              <a:t>Detector region layout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900" dirty="0" smtClean="0"/>
              <a:t>50 </a:t>
            </a:r>
            <a:r>
              <a:rPr lang="en-US" sz="1900" dirty="0" err="1" smtClean="0"/>
              <a:t>mrad</a:t>
            </a:r>
            <a:r>
              <a:rPr lang="en-US" sz="1900" dirty="0" smtClean="0"/>
              <a:t> crossing angle</a:t>
            </a:r>
          </a:p>
          <a:p>
            <a:pPr lvl="2"/>
            <a:r>
              <a:rPr lang="en-US" sz="1700" dirty="0" smtClean="0"/>
              <a:t>Fast beam separation, no parasitic collisions</a:t>
            </a:r>
          </a:p>
          <a:p>
            <a:pPr lvl="2"/>
            <a:r>
              <a:rPr lang="en-US" sz="1700" dirty="0" smtClean="0"/>
              <a:t>Improved momentum resolution of the detector solenoid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900" dirty="0" smtClean="0"/>
              <a:t>Electron beam in a straight line</a:t>
            </a:r>
          </a:p>
          <a:p>
            <a:pPr lvl="2"/>
            <a:r>
              <a:rPr lang="en-US" sz="1700" dirty="0" smtClean="0"/>
              <a:t>Downstream chicane use for spectrometry and polarimetry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900" dirty="0" smtClean="0"/>
              <a:t>50 </a:t>
            </a:r>
            <a:r>
              <a:rPr lang="en-US" sz="1900" dirty="0" err="1" smtClean="0"/>
              <a:t>mrad</a:t>
            </a:r>
            <a:r>
              <a:rPr lang="en-US" sz="1900" dirty="0" smtClean="0"/>
              <a:t> up- and downstream bends in ion beam</a:t>
            </a:r>
          </a:p>
          <a:p>
            <a:pPr lvl="2"/>
            <a:r>
              <a:rPr lang="en-US" sz="1700" dirty="0" smtClean="0"/>
              <a:t>Downstream beam lines used for spectrometry, dispersion control and geometry matching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Region Design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Emittance and Nonlinear Dynamics Optimization of JLEIC Electron Collider 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2" y="4313182"/>
            <a:ext cx="7923068" cy="226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1"/>
          <p:cNvSpPr txBox="1">
            <a:spLocks/>
          </p:cNvSpPr>
          <p:nvPr/>
        </p:nvSpPr>
        <p:spPr>
          <a:xfrm>
            <a:off x="4550734" y="873896"/>
            <a:ext cx="4582636" cy="55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36576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73152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0058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28016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155448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Electron ring detector region optics</a:t>
            </a:r>
            <a:endParaRPr lang="en-US" dirty="0"/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4824413" y="1297817"/>
            <a:ext cx="4316412" cy="3305466"/>
            <a:chOff x="4824151" y="1184839"/>
            <a:chExt cx="4316855" cy="3305527"/>
          </a:xfrm>
        </p:grpSpPr>
        <p:grpSp>
          <p:nvGrpSpPr>
            <p:cNvPr id="26" name="Group 8"/>
            <p:cNvGrpSpPr>
              <a:grpSpLocks/>
            </p:cNvGrpSpPr>
            <p:nvPr/>
          </p:nvGrpSpPr>
          <p:grpSpPr bwMode="auto">
            <a:xfrm>
              <a:off x="4843326" y="1935399"/>
              <a:ext cx="4297680" cy="2554967"/>
              <a:chOff x="4748076" y="1935399"/>
              <a:chExt cx="4297680" cy="2554967"/>
            </a:xfrm>
          </p:grpSpPr>
          <p:pic>
            <p:nvPicPr>
              <p:cNvPr id="39" name="Picture 8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97" t="4298" r="3847" b="11740"/>
              <a:stretch>
                <a:fillRect/>
              </a:stretch>
            </p:blipFill>
            <p:spPr bwMode="auto">
              <a:xfrm>
                <a:off x="4748076" y="1935399"/>
                <a:ext cx="4297680" cy="2554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0" name="Straight Arrow Connector 15"/>
              <p:cNvCxnSpPr>
                <a:cxnSpLocks noChangeShapeType="1"/>
              </p:cNvCxnSpPr>
              <p:nvPr/>
            </p:nvCxnSpPr>
            <p:spPr bwMode="auto">
              <a:xfrm rot="10800000" flipV="1">
                <a:off x="5840572" y="3887566"/>
                <a:ext cx="0" cy="285640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16"/>
              <p:cNvSpPr txBox="1">
                <a:spLocks noChangeArrowheads="1"/>
              </p:cNvSpPr>
              <p:nvPr/>
            </p:nvSpPr>
            <p:spPr bwMode="auto">
              <a:xfrm>
                <a:off x="5662442" y="3529587"/>
                <a:ext cx="51063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5"/>
                  </a:buBlip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/>
                  <a:t>IP</a:t>
                </a:r>
              </a:p>
            </p:txBody>
          </p:sp>
        </p:grpSp>
        <p:cxnSp>
          <p:nvCxnSpPr>
            <p:cNvPr id="27" name="Straight Arrow Connector 18"/>
            <p:cNvCxnSpPr>
              <a:cxnSpLocks noChangeShapeType="1"/>
            </p:cNvCxnSpPr>
            <p:nvPr/>
          </p:nvCxnSpPr>
          <p:spPr bwMode="auto">
            <a:xfrm>
              <a:off x="4859776" y="2068616"/>
              <a:ext cx="483676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19"/>
            <p:cNvSpPr txBox="1">
              <a:spLocks noChangeArrowheads="1"/>
            </p:cNvSpPr>
            <p:nvPr/>
          </p:nvSpPr>
          <p:spPr bwMode="auto">
            <a:xfrm>
              <a:off x="4824151" y="1683102"/>
              <a:ext cx="6194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FF"/>
                  </a:solidFill>
                </a:rPr>
                <a:t>e</a:t>
              </a:r>
              <a:r>
                <a:rPr lang="en-US" altLang="en-US" sz="1600" baseline="30000" dirty="0">
                  <a:solidFill>
                    <a:srgbClr val="0000FF"/>
                  </a:solidFill>
                </a:rPr>
                <a:t>-</a:t>
              </a:r>
              <a:endParaRPr lang="en-US" alt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9" name="AutoShape 16"/>
            <p:cNvSpPr>
              <a:spLocks/>
            </p:cNvSpPr>
            <p:nvPr/>
          </p:nvSpPr>
          <p:spPr bwMode="auto">
            <a:xfrm rot="5400000">
              <a:off x="5616450" y="1780528"/>
              <a:ext cx="82209" cy="202583"/>
            </a:xfrm>
            <a:prstGeom prst="leftBrace">
              <a:avLst>
                <a:gd name="adj1" fmla="val 43067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30" name="AutoShape 16"/>
            <p:cNvSpPr>
              <a:spLocks/>
            </p:cNvSpPr>
            <p:nvPr/>
          </p:nvSpPr>
          <p:spPr bwMode="auto">
            <a:xfrm rot="5400000">
              <a:off x="6075164" y="1768730"/>
              <a:ext cx="90430" cy="222841"/>
            </a:xfrm>
            <a:prstGeom prst="leftBrace">
              <a:avLst>
                <a:gd name="adj1" fmla="val 43067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31" name="AutoShape 16"/>
            <p:cNvSpPr>
              <a:spLocks/>
            </p:cNvSpPr>
            <p:nvPr/>
          </p:nvSpPr>
          <p:spPr bwMode="auto">
            <a:xfrm rot="5400000">
              <a:off x="6686372" y="1495497"/>
              <a:ext cx="90430" cy="769309"/>
            </a:xfrm>
            <a:prstGeom prst="leftBrace">
              <a:avLst>
                <a:gd name="adj1" fmla="val 42969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5928639" y="1412546"/>
              <a:ext cx="17465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forward e</a:t>
              </a:r>
              <a:r>
                <a:rPr lang="en-US" altLang="en-US" sz="1100" baseline="30000"/>
                <a:t>-</a:t>
              </a:r>
              <a:r>
                <a:rPr lang="en-US" altLang="en-US" sz="1100"/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detection region</a:t>
              </a:r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5253160" y="1585272"/>
              <a:ext cx="727757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dirty="0"/>
                <a:t>FFQs</a:t>
              </a:r>
            </a:p>
          </p:txBody>
        </p:sp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5695919" y="1583064"/>
              <a:ext cx="727757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FFQs</a:t>
              </a:r>
            </a:p>
          </p:txBody>
        </p:sp>
        <p:sp>
          <p:nvSpPr>
            <p:cNvPr id="35" name="AutoShape 16"/>
            <p:cNvSpPr>
              <a:spLocks/>
            </p:cNvSpPr>
            <p:nvPr/>
          </p:nvSpPr>
          <p:spPr bwMode="auto">
            <a:xfrm rot="5400000">
              <a:off x="7760660" y="1535920"/>
              <a:ext cx="82209" cy="699373"/>
            </a:xfrm>
            <a:prstGeom prst="leftBrace">
              <a:avLst>
                <a:gd name="adj1" fmla="val 43088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7182704" y="1413693"/>
              <a:ext cx="178032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Compton / far-forward e</a:t>
              </a:r>
              <a:r>
                <a:rPr lang="en-US" altLang="en-US" sz="1100" baseline="30000"/>
                <a:t>-</a:t>
              </a:r>
              <a:r>
                <a:rPr lang="en-US" altLang="en-US" sz="1100"/>
                <a:t> detection region</a:t>
              </a:r>
            </a:p>
          </p:txBody>
        </p:sp>
        <p:sp>
          <p:nvSpPr>
            <p:cNvPr id="37" name="AutoShape 16"/>
            <p:cNvSpPr>
              <a:spLocks/>
            </p:cNvSpPr>
            <p:nvPr/>
          </p:nvSpPr>
          <p:spPr bwMode="auto">
            <a:xfrm rot="5400000">
              <a:off x="7470799" y="544231"/>
              <a:ext cx="90431" cy="1813994"/>
            </a:xfrm>
            <a:prstGeom prst="leftBrace">
              <a:avLst>
                <a:gd name="adj1" fmla="val 43183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18" charset="0"/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6671589" y="1184839"/>
              <a:ext cx="1746500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100" dirty="0"/>
                <a:t>Chicane dipoles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8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-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26A2BC1-81BB-BF40-A4E8-7B2E45389546}" vid="{B44B69F9-4739-9B44-B498-4BFA2ED58E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JLabPowerPointMain-1</Template>
  <TotalTime>690</TotalTime>
  <Words>2486</Words>
  <Application>Microsoft Office PowerPoint</Application>
  <PresentationFormat>On-screen Show (4:3)</PresentationFormat>
  <Paragraphs>481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ＭＳ Ｐゴシック</vt:lpstr>
      <vt:lpstr>ＭＳ Ｐゴシック</vt:lpstr>
      <vt:lpstr>.PingFangSC-Regular</vt:lpstr>
      <vt:lpstr>Arial</vt:lpstr>
      <vt:lpstr>Calibri</vt:lpstr>
      <vt:lpstr>PingFangSC-Regular</vt:lpstr>
      <vt:lpstr>Symbol</vt:lpstr>
      <vt:lpstr>Times</vt:lpstr>
      <vt:lpstr>Wingdings</vt:lpstr>
      <vt:lpstr>游ゴシック</vt:lpstr>
      <vt:lpstr>JLabPowerPointMain-1</vt:lpstr>
      <vt:lpstr>Emittance Control and Nonlinear Beam Dynamics in JLEIC Electron Collider Ring</vt:lpstr>
      <vt:lpstr>Outline</vt:lpstr>
      <vt:lpstr>Electron Ion Collider (EIC)</vt:lpstr>
      <vt:lpstr>Jefferson Lab Electron Ion Collider (JLEIC)</vt:lpstr>
      <vt:lpstr>Electron Collider Design Requirements</vt:lpstr>
      <vt:lpstr>Arc Cell Optics Options</vt:lpstr>
      <vt:lpstr>Arc Optics Options for Low Emittance</vt:lpstr>
      <vt:lpstr>Summary of Arc Optics Options</vt:lpstr>
      <vt:lpstr>Detector Region Design</vt:lpstr>
      <vt:lpstr>Electron Collider Ring Layout</vt:lpstr>
      <vt:lpstr>Non-linear Chromaticity and Compensation</vt:lpstr>
      <vt:lpstr>Low Emittance SuperB-like CCB (SBCC)</vt:lpstr>
      <vt:lpstr>Electron Collider Ring Layout</vt:lpstr>
      <vt:lpstr>Electron Collider Ring Optics</vt:lpstr>
      <vt:lpstr>Electron Collider Ring Parameters</vt:lpstr>
      <vt:lpstr>Baseline Beam Parameters</vt:lpstr>
      <vt:lpstr>Chromatic Tune and *</vt:lpstr>
      <vt:lpstr>Sextupole Non-linear Geometric Effects</vt:lpstr>
      <vt:lpstr>Dynamic Aperture w/ Energy Dependence</vt:lpstr>
      <vt:lpstr>DA w/ Non-linear Field Errors in FF Quads</vt:lpstr>
      <vt:lpstr>DA with Evaluated Systematic Errors in FF Quads</vt:lpstr>
      <vt:lpstr>DA with PEP-II Measured Field Errors</vt:lpstr>
      <vt:lpstr>DA w/ Tune Options</vt:lpstr>
      <vt:lpstr>Summary</vt:lpstr>
      <vt:lpstr>Acknowledgment 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Fanglei Lin</dc:creator>
  <cp:lastModifiedBy>traveluser</cp:lastModifiedBy>
  <cp:revision>77</cp:revision>
  <dcterms:created xsi:type="dcterms:W3CDTF">2017-10-19T14:42:48Z</dcterms:created>
  <dcterms:modified xsi:type="dcterms:W3CDTF">2017-11-01T01:48:22Z</dcterms:modified>
</cp:coreProperties>
</file>