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9" r:id="rId1"/>
  </p:sldMasterIdLst>
  <p:notesMasterIdLst>
    <p:notesMasterId r:id="rId20"/>
  </p:notesMasterIdLst>
  <p:handoutMasterIdLst>
    <p:handoutMasterId r:id="rId21"/>
  </p:handoutMasterIdLst>
  <p:sldIdLst>
    <p:sldId id="374" r:id="rId2"/>
    <p:sldId id="381" r:id="rId3"/>
    <p:sldId id="373" r:id="rId4"/>
    <p:sldId id="376" r:id="rId5"/>
    <p:sldId id="375" r:id="rId6"/>
    <p:sldId id="393" r:id="rId7"/>
    <p:sldId id="396" r:id="rId8"/>
    <p:sldId id="378" r:id="rId9"/>
    <p:sldId id="382" r:id="rId10"/>
    <p:sldId id="395" r:id="rId11"/>
    <p:sldId id="391" r:id="rId12"/>
    <p:sldId id="379" r:id="rId13"/>
    <p:sldId id="380" r:id="rId14"/>
    <p:sldId id="388" r:id="rId15"/>
    <p:sldId id="384" r:id="rId16"/>
    <p:sldId id="387" r:id="rId17"/>
    <p:sldId id="390" r:id="rId18"/>
    <p:sldId id="363" r:id="rId19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CC"/>
    <a:srgbClr val="FF9966"/>
    <a:srgbClr val="CCFF99"/>
    <a:srgbClr val="FFCC00"/>
    <a:srgbClr val="333333"/>
    <a:srgbClr val="3333FF"/>
    <a:srgbClr val="FF6600"/>
    <a:srgbClr val="C3C3E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8002" autoAdjust="0"/>
  </p:normalViewPr>
  <p:slideViewPr>
    <p:cSldViewPr>
      <p:cViewPr>
        <p:scale>
          <a:sx n="118" d="100"/>
          <a:sy n="118" d="100"/>
        </p:scale>
        <p:origin x="1386" y="-126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 dirty="0"/>
              <a:t>中国科学院高能物理研究所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pPr>
                <a:defRPr/>
              </a:pPr>
              <a:t>2017/7/9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7389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pPr>
                <a:defRPr/>
              </a:pPr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954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E63E-8F84-4652-8FB1-FF44450FEA66}" type="datetime1">
              <a:rPr lang="zh-CN" altLang="en-US"/>
              <a:pPr>
                <a:defRPr/>
              </a:pPr>
              <a:t>2017/7/9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8559-02A1-4B24-86EC-BE3DB242B9D9}" type="datetime1">
              <a:rPr lang="zh-CN" altLang="en-US"/>
              <a:pPr>
                <a:defRPr/>
              </a:pPr>
              <a:t>2017/7/9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C16-74D8-4C89-8613-5E45EB8B4208}" type="datetime1">
              <a:rPr lang="zh-CN" altLang="en-US"/>
              <a:pPr>
                <a:defRPr/>
              </a:pPr>
              <a:t>2017/7/9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pPr>
                <a:defRPr/>
              </a:pPr>
              <a:t>2017/7/9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3148-A2A2-499D-8AD4-A42AA392E762}" type="datetime1">
              <a:rPr lang="zh-CN" altLang="en-US"/>
              <a:pPr>
                <a:defRPr/>
              </a:pPr>
              <a:t>2017/7/9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93E-36B2-40C1-B7AC-83420700120D}" type="datetime1">
              <a:rPr lang="zh-CN" altLang="en-US"/>
              <a:pPr>
                <a:defRPr/>
              </a:pPr>
              <a:t>2017/7/9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64D9-8DB8-45C9-BE2D-5E39827271F5}" type="datetime1">
              <a:rPr lang="zh-CN" altLang="en-US"/>
              <a:pPr>
                <a:defRPr/>
              </a:pPr>
              <a:t>2017/7/9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AF6A-52DC-4802-83F2-94AEEBC406E5}" type="datetime1">
              <a:rPr lang="zh-CN" altLang="en-US"/>
              <a:pPr>
                <a:defRPr/>
              </a:pPr>
              <a:t>2017/7/9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6514-12AA-447E-822F-DD9EDA71C173}" type="datetime1">
              <a:rPr lang="zh-CN" altLang="en-US"/>
              <a:pPr>
                <a:defRPr/>
              </a:pPr>
              <a:t>2017/7/9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5B66-8F1E-468F-A06B-AB51DFF38B68}" type="datetime1">
              <a:rPr lang="zh-CN" altLang="en-US"/>
              <a:pPr>
                <a:defRPr/>
              </a:pPr>
              <a:t>2017/7/9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FB9D-30A9-4BE6-B289-DEFC83ECD8DC}" type="datetime1">
              <a:rPr lang="zh-CN" altLang="en-US"/>
              <a:pPr>
                <a:defRPr/>
              </a:pPr>
              <a:t>2017/7/9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endParaRPr lang="zh-CN" altLang="en-US" dirty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1DFA9564-8B1D-46BF-A8FC-7DF2AC969463}" type="datetime1">
              <a:rPr lang="zh-CN" altLang="en-US"/>
              <a:pPr>
                <a:defRPr/>
              </a:pPr>
              <a:t>2017/7/9</a:t>
            </a:fld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141777" y="241370"/>
            <a:ext cx="4897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0070C0"/>
                </a:solidFill>
              </a:rPr>
              <a:t>中国科学院高能物理研究所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pPr algn="ctr"/>
            <a:r>
              <a:rPr lang="en-US" altLang="zh-CN" sz="2000" b="1" dirty="0">
                <a:solidFill>
                  <a:srgbClr val="0070C0"/>
                </a:solidFill>
              </a:rPr>
              <a:t>INSTITUTE OF HIGH ENERGY PHYSICS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683568" y="2348880"/>
            <a:ext cx="77516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0" dirty="0">
                <a:latin typeface="Adobe 黑体 Std R" pitchFamily="34" charset="-122"/>
                <a:ea typeface="Adobe 黑体 Std R" pitchFamily="34" charset="-122"/>
              </a:rPr>
              <a:t>Clean room and </a:t>
            </a:r>
            <a:r>
              <a:rPr lang="en-US" altLang="zh-CN" sz="4000" b="0" dirty="0" err="1">
                <a:latin typeface="Adobe 黑体 Std R" pitchFamily="34" charset="-122"/>
                <a:ea typeface="Adobe 黑体 Std R" pitchFamily="34" charset="-122"/>
              </a:rPr>
              <a:t>Cryomodule</a:t>
            </a:r>
            <a:r>
              <a:rPr lang="en-US" altLang="zh-CN" sz="4000" b="0" dirty="0">
                <a:latin typeface="Adobe 黑体 Std R" pitchFamily="34" charset="-122"/>
                <a:ea typeface="Adobe 黑体 Std R" pitchFamily="34" charset="-122"/>
              </a:rPr>
              <a:t> assembly area</a:t>
            </a: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2646363" y="4143375"/>
            <a:ext cx="38877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altLang="zh-CN" sz="3200" b="0" dirty="0">
              <a:latin typeface="Adobe 黑体 Std R" pitchFamily="34" charset="-122"/>
              <a:ea typeface="Adobe 黑体 Std R" pitchFamily="34" charset="-122"/>
            </a:endParaRPr>
          </a:p>
          <a:p>
            <a:pPr algn="ctr"/>
            <a:r>
              <a:rPr lang="en-US" altLang="zh-CN" sz="2800" b="0" dirty="0">
                <a:latin typeface="Adobe 黑体 Std R" pitchFamily="34" charset="-122"/>
                <a:ea typeface="Adobe 黑体 Std R" pitchFamily="34" charset="-122"/>
              </a:rPr>
              <a:t>Jin Dai</a:t>
            </a:r>
          </a:p>
          <a:p>
            <a:pPr algn="ctr"/>
            <a:r>
              <a:rPr lang="en-US" altLang="zh-CN" sz="2800" b="0" dirty="0">
                <a:latin typeface="Adobe 黑体 Std R" pitchFamily="34" charset="-122"/>
                <a:ea typeface="Adobe 黑体 Std R" pitchFamily="34" charset="-122"/>
              </a:rPr>
              <a:t>2017.07.14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187624" y="903288"/>
            <a:ext cx="6840364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557197"/>
      </p:ext>
    </p:extLst>
  </p:cSld>
  <p:clrMapOvr>
    <a:masterClrMapping/>
  </p:clrMapOvr>
  <p:transition advTm="327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115616" y="903288"/>
            <a:ext cx="6912372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07704" y="153783"/>
            <a:ext cx="56626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/>
              <a:t>Equipment in clean room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E08D664-785A-4596-B034-144768828F20}"/>
                  </a:ext>
                </a:extLst>
              </p:cNvPr>
              <p:cNvSpPr/>
              <p:nvPr/>
            </p:nvSpPr>
            <p:spPr>
              <a:xfrm>
                <a:off x="535671" y="1374338"/>
                <a:ext cx="8406680" cy="3662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4000" dirty="0">
                    <a:solidFill>
                      <a:schemeClr val="tx1"/>
                    </a:solidFill>
                  </a:rPr>
                  <a:t>Specifications for</a:t>
                </a:r>
              </a:p>
              <a:p>
                <a:pPr marL="457200" indent="-457200" algn="l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solidFill>
                      <a:schemeClr val="tx1"/>
                    </a:solidFill>
                  </a:rPr>
                  <a:t>Water yield: 3 ton</a:t>
                </a:r>
              </a:p>
              <a:p>
                <a:pPr marL="457200" indent="-457200" algn="l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solidFill>
                      <a:schemeClr val="tx1"/>
                    </a:solidFill>
                  </a:rPr>
                  <a:t>Resistivity (ions and metals): 18</a:t>
                </a:r>
                <a14:m>
                  <m:oMath xmlns:m="http://schemas.openxmlformats.org/officeDocument/2006/math">
                    <m:r>
                      <a:rPr lang="en-US" altLang="zh-CN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altLang="zh-CN" sz="32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ΜΩ</m:t>
                    </m:r>
                    <m:r>
                      <a:rPr lang="en-GB" altLang="zh-CN" sz="32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GB" altLang="zh-CN" sz="32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endParaRPr lang="en-US" altLang="zh-CN" sz="3200" b="0" dirty="0">
                  <a:solidFill>
                    <a:schemeClr val="tx1"/>
                  </a:solidFill>
                </a:endParaRPr>
              </a:p>
              <a:p>
                <a:pPr marL="457200" indent="-457200" algn="l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solidFill>
                      <a:schemeClr val="tx1"/>
                    </a:solidFill>
                  </a:rPr>
                  <a:t>TOC (Total Organic Carbon), less than 10ppb, monitor online</a:t>
                </a:r>
              </a:p>
              <a:p>
                <a:pPr marL="457200" indent="-457200" algn="l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solidFill>
                      <a:schemeClr val="tx1"/>
                    </a:solidFill>
                  </a:rPr>
                  <a:t>Particle: monitor online, at the spray wand outlet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E08D664-785A-4596-B034-144768828F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71" y="1374338"/>
                <a:ext cx="8406680" cy="3662541"/>
              </a:xfrm>
              <a:prstGeom prst="rect">
                <a:avLst/>
              </a:prstGeom>
              <a:blipFill>
                <a:blip r:embed="rId3"/>
                <a:stretch>
                  <a:fillRect l="-2611" t="-2995" b="-4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59351"/>
      </p:ext>
    </p:extLst>
  </p:cSld>
  <p:clrMapOvr>
    <a:masterClrMapping/>
  </p:clrMapOvr>
  <p:transition advTm="2916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115616" y="903288"/>
            <a:ext cx="6912372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07704" y="153783"/>
            <a:ext cx="56626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/>
              <a:t>Equipment in clean room</a:t>
            </a:r>
            <a:endParaRPr lang="zh-CN" altLang="en-US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903288"/>
            <a:ext cx="6503652" cy="568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01482"/>
      </p:ext>
    </p:extLst>
  </p:cSld>
  <p:clrMapOvr>
    <a:masterClrMapping/>
  </p:clrMapOvr>
  <p:transition advTm="291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115616" y="903288"/>
            <a:ext cx="6912372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ihep\文件\年中考核\工作照片\10735C7558F17DCC4835024342B217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678" y="1477619"/>
            <a:ext cx="3411955" cy="4549273"/>
          </a:xfrm>
          <a:prstGeom prst="rect">
            <a:avLst/>
          </a:prstGeom>
          <a:noFill/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075062" y="904605"/>
            <a:ext cx="52574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High pressure rinsing system</a:t>
            </a:r>
            <a:endParaRPr lang="zh-CN" altLang="en-US" sz="3200" dirty="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907704" y="153783"/>
            <a:ext cx="56626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/>
              <a:t>Equipment in clean room</a:t>
            </a:r>
            <a:endParaRPr lang="zh-CN" altLang="en-US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857606" y="5992251"/>
            <a:ext cx="2342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/>
                </a:solidFill>
              </a:rPr>
              <a:t>Water flow: 16L/min</a:t>
            </a:r>
          </a:p>
          <a:p>
            <a:pPr algn="l"/>
            <a:r>
              <a:rPr lang="en-US" altLang="zh-CN" sz="1400" dirty="0">
                <a:solidFill>
                  <a:schemeClr val="tx1"/>
                </a:solidFill>
              </a:rPr>
              <a:t>Pressure: 100 bar</a:t>
            </a:r>
          </a:p>
          <a:p>
            <a:pPr algn="l"/>
            <a:r>
              <a:rPr lang="en-US" altLang="zh-CN" sz="1400" dirty="0">
                <a:solidFill>
                  <a:schemeClr val="tx1"/>
                </a:solidFill>
              </a:rPr>
              <a:t>Cleaning hole</a:t>
            </a:r>
            <a:r>
              <a:rPr lang="zh-CN" altLang="en-US" sz="1400" dirty="0">
                <a:solidFill>
                  <a:schemeClr val="tx1"/>
                </a:solidFill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</a:rPr>
              <a:t>650x800mm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FADE71C-84D7-40F7-920C-7C0E037AE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914977" y="3499080"/>
            <a:ext cx="2424475" cy="344745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4F719B1-BEA1-4A42-B478-CB36744A4780}"/>
              </a:ext>
            </a:extLst>
          </p:cNvPr>
          <p:cNvSpPr txBox="1"/>
          <p:nvPr/>
        </p:nvSpPr>
        <p:spPr>
          <a:xfrm>
            <a:off x="6923112" y="5228757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rgbClr val="FF33CC"/>
                </a:solidFill>
              </a:rPr>
              <a:t>Pall 40nm</a:t>
            </a:r>
            <a:r>
              <a:rPr lang="zh-CN" altLang="en-US" sz="800" dirty="0">
                <a:solidFill>
                  <a:srgbClr val="FF33CC"/>
                </a:solidFill>
              </a:rPr>
              <a:t> </a:t>
            </a:r>
            <a:r>
              <a:rPr lang="en-US" altLang="zh-CN" sz="800" dirty="0">
                <a:solidFill>
                  <a:srgbClr val="FF33CC"/>
                </a:solidFill>
              </a:rPr>
              <a:t>filter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426E336-D9F6-458C-B614-B9AFDA0F92AA}"/>
              </a:ext>
            </a:extLst>
          </p:cNvPr>
          <p:cNvCxnSpPr>
            <a:cxnSpLocks/>
          </p:cNvCxnSpPr>
          <p:nvPr/>
        </p:nvCxnSpPr>
        <p:spPr bwMode="auto">
          <a:xfrm flipH="1">
            <a:off x="7281186" y="5818333"/>
            <a:ext cx="382922" cy="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FE6AA0C-6B61-487B-B593-F1E09A3B3B2A}"/>
              </a:ext>
            </a:extLst>
          </p:cNvPr>
          <p:cNvCxnSpPr>
            <a:cxnSpLocks/>
          </p:cNvCxnSpPr>
          <p:nvPr/>
        </p:nvCxnSpPr>
        <p:spPr bwMode="auto">
          <a:xfrm flipV="1">
            <a:off x="6274529" y="4028135"/>
            <a:ext cx="0" cy="546442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77899B82-1DE2-4650-8CD4-837769B32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1392665"/>
            <a:ext cx="3184668" cy="261790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32C0D115-344D-411A-9730-A042B29B5722}"/>
              </a:ext>
            </a:extLst>
          </p:cNvPr>
          <p:cNvSpPr txBox="1"/>
          <p:nvPr/>
        </p:nvSpPr>
        <p:spPr>
          <a:xfrm>
            <a:off x="6911979" y="5811448"/>
            <a:ext cx="7521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rgbClr val="FF33CC"/>
                </a:solidFill>
              </a:rPr>
              <a:t>PTFE gasket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25C244D-0AF1-4EB7-9F3B-24BB745E0ECD}"/>
              </a:ext>
            </a:extLst>
          </p:cNvPr>
          <p:cNvSpPr/>
          <p:nvPr/>
        </p:nvSpPr>
        <p:spPr>
          <a:xfrm>
            <a:off x="7324620" y="1431180"/>
            <a:ext cx="1624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/>
                </a:solidFill>
              </a:rPr>
              <a:t>Set-up</a:t>
            </a:r>
          </a:p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en-US" altLang="zh-CN" sz="1000" dirty="0">
                <a:solidFill>
                  <a:schemeClr val="tx1"/>
                </a:solidFill>
              </a:rPr>
              <a:t>HPR stand in ISO 4 </a:t>
            </a:r>
          </a:p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en-US" altLang="zh-CN" sz="1000" dirty="0">
                <a:solidFill>
                  <a:schemeClr val="tx1"/>
                </a:solidFill>
              </a:rPr>
              <a:t>Nozzles: sapphire nozzles</a:t>
            </a:r>
          </a:p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en-US" altLang="zh-CN" sz="1000" dirty="0" err="1">
                <a:solidFill>
                  <a:schemeClr val="tx1"/>
                </a:solidFill>
              </a:rPr>
              <a:t>Wanner</a:t>
            </a:r>
            <a:r>
              <a:rPr lang="en-US" altLang="zh-CN" sz="1000" dirty="0">
                <a:solidFill>
                  <a:schemeClr val="tx1"/>
                </a:solidFill>
              </a:rPr>
              <a:t> pump G15X: nitrile rubber for diaphragm and gasket, 316L SS for pump head</a:t>
            </a:r>
          </a:p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en-US" altLang="zh-CN" sz="1000" dirty="0">
                <a:solidFill>
                  <a:schemeClr val="tx1"/>
                </a:solidFill>
              </a:rPr>
              <a:t>Trickle flow all time to reduce bacteria risk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04681"/>
      </p:ext>
    </p:extLst>
  </p:cSld>
  <p:clrMapOvr>
    <a:masterClrMapping/>
  </p:clrMapOvr>
  <p:transition advTm="2916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115616" y="903288"/>
            <a:ext cx="6912372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07704" y="153783"/>
            <a:ext cx="56626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/>
              <a:t>Equipment in clean room</a:t>
            </a:r>
            <a:endParaRPr lang="zh-CN" altLang="en-US" sz="4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861668"/>
            <a:ext cx="6710617" cy="574354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3281133-A789-4B0A-AFAD-496436F622F9}"/>
              </a:ext>
            </a:extLst>
          </p:cNvPr>
          <p:cNvSpPr/>
          <p:nvPr/>
        </p:nvSpPr>
        <p:spPr>
          <a:xfrm>
            <a:off x="6897721" y="4797152"/>
            <a:ext cx="2101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/>
                </a:solidFill>
              </a:rPr>
              <a:t>Liquefied nitrogen, no risk of “dirty” bottles</a:t>
            </a:r>
          </a:p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/>
                </a:solidFill>
              </a:rPr>
              <a:t>Purity: 1 ppm</a:t>
            </a:r>
          </a:p>
        </p:txBody>
      </p:sp>
    </p:spTree>
    <p:extLst>
      <p:ext uri="{BB962C8B-B14F-4D97-AF65-F5344CB8AC3E}">
        <p14:creationId xmlns:p14="http://schemas.microsoft.com/office/powerpoint/2010/main" val="1073058763"/>
      </p:ext>
    </p:extLst>
  </p:cSld>
  <p:clrMapOvr>
    <a:masterClrMapping/>
  </p:clrMapOvr>
  <p:transition advTm="2916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1907704" y="153783"/>
            <a:ext cx="56626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/>
              <a:t>Equipment in clean room</a:t>
            </a:r>
            <a:endParaRPr lang="zh-CN" altLang="en-US" sz="4000" dirty="0"/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115616" y="903288"/>
            <a:ext cx="6912372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457" y="895649"/>
            <a:ext cx="6690911" cy="56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97887"/>
      </p:ext>
    </p:extLst>
  </p:cSld>
  <p:clrMapOvr>
    <a:masterClrMapping/>
  </p:clrMapOvr>
  <p:transition advTm="2916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338858" y="153783"/>
            <a:ext cx="4897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/>
              <a:t>Cavity string assembly</a:t>
            </a:r>
            <a:endParaRPr lang="zh-CN" altLang="en-US" sz="4000" dirty="0"/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511624" y="903288"/>
            <a:ext cx="6912372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M:\Tug\cleanroompix\DSC04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6" y="4028984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t="32947" r="26311" b="27666"/>
          <a:stretch>
            <a:fillRect/>
          </a:stretch>
        </p:blipFill>
        <p:spPr bwMode="auto">
          <a:xfrm>
            <a:off x="3923928" y="4028984"/>
            <a:ext cx="503167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M:\Tug\cleanroompix\DSC048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9" y="1177581"/>
            <a:ext cx="2066899" cy="275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759854" y="2564904"/>
            <a:ext cx="2912010" cy="1368152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993" y="1052736"/>
            <a:ext cx="6274231" cy="31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88631"/>
      </p:ext>
    </p:extLst>
  </p:cSld>
  <p:clrMapOvr>
    <a:masterClrMapping/>
  </p:clrMapOvr>
  <p:transition advTm="291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141537" y="153783"/>
            <a:ext cx="4897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 err="1"/>
              <a:t>Cryomodule</a:t>
            </a:r>
            <a:r>
              <a:rPr lang="en-US" altLang="zh-CN" sz="4000" dirty="0"/>
              <a:t> assembly</a:t>
            </a:r>
            <a:endParaRPr lang="zh-CN" altLang="en-US" sz="4000" dirty="0"/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115616" y="903288"/>
            <a:ext cx="6912372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b="10681"/>
          <a:stretch/>
        </p:blipFill>
        <p:spPr>
          <a:xfrm>
            <a:off x="323850" y="1210816"/>
            <a:ext cx="4248150" cy="2650232"/>
          </a:xfrm>
          <a:prstGeom prst="rect">
            <a:avLst/>
          </a:prstGeom>
        </p:spPr>
      </p:pic>
      <p:pic>
        <p:nvPicPr>
          <p:cNvPr id="13" name="Picture 19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37740"/>
            <a:ext cx="4919220" cy="2315596"/>
          </a:xfrm>
          <a:prstGeom prst="rect">
            <a:avLst/>
          </a:prstGeom>
          <a:ln>
            <a:noFill/>
          </a:ln>
        </p:spPr>
      </p:pic>
      <p:pic>
        <p:nvPicPr>
          <p:cNvPr id="14" name="図 8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22" y="1142684"/>
            <a:ext cx="3672097" cy="2754073"/>
          </a:xfrm>
          <a:prstGeom prst="rect">
            <a:avLst/>
          </a:prstGeom>
        </p:spPr>
      </p:pic>
      <p:pic>
        <p:nvPicPr>
          <p:cNvPr id="16" name="Picture 4" descr="\\dapnia\data\manip\SACM_Prototypage_XFEL\I Images\PXFEL2\2011-janvier\2011-s3 126 North AH-CA\2011_01_19\P1090703.JPG"/>
          <p:cNvPicPr>
            <a:picLocks noGrp="1"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33951"/>
            <a:ext cx="3349964" cy="2511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2699792" y="1268760"/>
            <a:ext cx="1656184" cy="1009478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1130" y="1549129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15x36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80838"/>
      </p:ext>
    </p:extLst>
  </p:cSld>
  <p:clrMapOvr>
    <a:masterClrMapping/>
  </p:clrMapOvr>
  <p:transition advTm="2916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115616" y="903288"/>
            <a:ext cx="6912372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11201"/>
            <a:ext cx="3227851" cy="24208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54" y="4033950"/>
            <a:ext cx="3227851" cy="24208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96" y="1381434"/>
            <a:ext cx="1702804" cy="2270405"/>
          </a:xfrm>
          <a:prstGeom prst="rect">
            <a:avLst/>
          </a:prstGeom>
        </p:spPr>
      </p:pic>
      <p:pic>
        <p:nvPicPr>
          <p:cNvPr id="12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4"/>
          <a:stretch>
            <a:fillRect/>
          </a:stretch>
        </p:blipFill>
        <p:spPr bwMode="auto">
          <a:xfrm>
            <a:off x="6655642" y="1381435"/>
            <a:ext cx="1970723" cy="22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/>
          <a:srcRect b="10681"/>
          <a:stretch/>
        </p:blipFill>
        <p:spPr>
          <a:xfrm>
            <a:off x="323850" y="1210816"/>
            <a:ext cx="4248150" cy="265023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2699792" y="1267394"/>
            <a:ext cx="1656184" cy="1009478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141537" y="153783"/>
            <a:ext cx="4897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 err="1"/>
              <a:t>Cryomodule</a:t>
            </a:r>
            <a:r>
              <a:rPr lang="en-US" altLang="zh-CN" sz="4000" dirty="0"/>
              <a:t> assembly</a:t>
            </a:r>
            <a:endParaRPr lang="zh-CN" altLang="en-US" sz="4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3211130" y="1549129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15x36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15322"/>
      </p:ext>
    </p:extLst>
  </p:cSld>
  <p:clrMapOvr>
    <a:masterClrMapping/>
  </p:clrMapOvr>
  <p:transition advTm="2916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8062664" cy="2691730"/>
          </a:xfrm>
        </p:spPr>
        <p:txBody>
          <a:bodyPr/>
          <a:lstStyle/>
          <a:p>
            <a:r>
              <a:rPr lang="en-US" altLang="zh-CN" sz="8000" dirty="0">
                <a:solidFill>
                  <a:srgbClr val="C00000"/>
                </a:solidFill>
              </a:rPr>
              <a:t>thanks！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287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141537" y="153783"/>
            <a:ext cx="4897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115616" y="903288"/>
            <a:ext cx="6912372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91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5" name="Rectangle 1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b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5616" y="1916832"/>
            <a:ext cx="47756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p"/>
            </a:pPr>
            <a:r>
              <a:rPr lang="en-US" altLang="zh-CN" sz="2800" b="0" dirty="0">
                <a:solidFill>
                  <a:schemeClr val="tx1"/>
                </a:solidFill>
              </a:rPr>
              <a:t>Clean room layout</a:t>
            </a:r>
          </a:p>
          <a:p>
            <a:pPr marL="571500" indent="-571500" algn="l">
              <a:buFont typeface="Wingdings" panose="05000000000000000000" pitchFamily="2" charset="2"/>
              <a:buChar char="p"/>
            </a:pPr>
            <a:endParaRPr lang="en-US" altLang="zh-CN" sz="2800" b="0" dirty="0">
              <a:solidFill>
                <a:schemeClr val="tx1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p"/>
            </a:pPr>
            <a:r>
              <a:rPr lang="en-US" altLang="zh-CN" sz="2800" b="0" dirty="0">
                <a:solidFill>
                  <a:schemeClr val="tx1"/>
                </a:solidFill>
              </a:rPr>
              <a:t>Equipment in clean room</a:t>
            </a:r>
          </a:p>
          <a:p>
            <a:pPr marL="571500" indent="-571500" algn="l">
              <a:buFont typeface="Wingdings" panose="05000000000000000000" pitchFamily="2" charset="2"/>
              <a:buChar char="p"/>
            </a:pPr>
            <a:endParaRPr lang="en-US" altLang="zh-CN" sz="2800" b="0" dirty="0">
              <a:solidFill>
                <a:schemeClr val="tx1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p"/>
            </a:pPr>
            <a:r>
              <a:rPr lang="en-US" altLang="zh-CN" sz="2800" b="0" dirty="0" err="1">
                <a:solidFill>
                  <a:schemeClr val="tx1"/>
                </a:solidFill>
              </a:rPr>
              <a:t>Cryomodule</a:t>
            </a:r>
            <a:r>
              <a:rPr lang="en-US" altLang="zh-CN" sz="2800" b="0" dirty="0">
                <a:solidFill>
                  <a:schemeClr val="tx1"/>
                </a:solidFill>
              </a:rPr>
              <a:t> assembly area</a:t>
            </a:r>
            <a:endParaRPr lang="zh-CN" alt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26683"/>
      </p:ext>
    </p:extLst>
  </p:cSld>
  <p:clrMapOvr>
    <a:masterClrMapping/>
  </p:clrMapOvr>
  <p:transition advTm="291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141537" y="153783"/>
            <a:ext cx="4897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/>
              <a:t>Hall #2 map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115616" y="903288"/>
            <a:ext cx="6912372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91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5" name="Rectangle 1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b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0" y="1123618"/>
            <a:ext cx="7885062" cy="550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33262"/>
      </p:ext>
    </p:extLst>
  </p:cSld>
  <p:clrMapOvr>
    <a:masterClrMapping/>
  </p:clrMapOvr>
  <p:transition advTm="291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141537" y="153783"/>
            <a:ext cx="4897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/>
              <a:t>Coupler clean room</a:t>
            </a:r>
            <a:endParaRPr lang="zh-CN" altLang="en-US" sz="4000" dirty="0"/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115616" y="903288"/>
            <a:ext cx="6912372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339752" y="5499809"/>
            <a:ext cx="2232248" cy="116955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342900" indent="-252000" algn="l">
              <a:buFont typeface="+mj-ea"/>
              <a:buAutoNum type="circleNumDbPlain"/>
            </a:pPr>
            <a:r>
              <a:rPr lang="en-US" altLang="zh-CN" sz="1400" b="0" dirty="0">
                <a:solidFill>
                  <a:srgbClr val="FF9966"/>
                </a:solidFill>
              </a:rPr>
              <a:t>Reception</a:t>
            </a:r>
          </a:p>
          <a:p>
            <a:pPr marL="342900" indent="-252000" algn="l">
              <a:buFont typeface="+mj-ea"/>
              <a:buAutoNum type="circleNumDbPlain"/>
            </a:pPr>
            <a:r>
              <a:rPr lang="en-US" altLang="zh-CN" sz="1400" b="0" dirty="0">
                <a:solidFill>
                  <a:srgbClr val="FF9966"/>
                </a:solidFill>
              </a:rPr>
              <a:t>Leak check</a:t>
            </a:r>
          </a:p>
          <a:p>
            <a:pPr marL="342900" indent="-252000" algn="l">
              <a:buFont typeface="+mj-ea"/>
              <a:buAutoNum type="circleNumDbPlain"/>
            </a:pPr>
            <a:r>
              <a:rPr lang="en-US" altLang="zh-CN" sz="1400" b="0" dirty="0">
                <a:solidFill>
                  <a:srgbClr val="FF9966"/>
                </a:solidFill>
              </a:rPr>
              <a:t>Storage</a:t>
            </a:r>
          </a:p>
          <a:p>
            <a:pPr marL="342900" indent="-252000" algn="l">
              <a:buFont typeface="+mj-ea"/>
              <a:buAutoNum type="circleNumDbPlain"/>
            </a:pPr>
            <a:r>
              <a:rPr lang="en-US" altLang="zh-CN" sz="1400" b="0" dirty="0">
                <a:solidFill>
                  <a:srgbClr val="00B0F0"/>
                </a:solidFill>
              </a:rPr>
              <a:t>Cleaning processing</a:t>
            </a:r>
          </a:p>
          <a:p>
            <a:pPr marL="342900" indent="-252000" algn="l">
              <a:buFont typeface="+mj-ea"/>
              <a:buAutoNum type="circleNumDbPlain"/>
            </a:pPr>
            <a:r>
              <a:rPr lang="en-US" altLang="zh-CN" sz="1400" b="0" dirty="0">
                <a:solidFill>
                  <a:srgbClr val="7030A0"/>
                </a:solidFill>
              </a:rPr>
              <a:t>Clean assembly</a:t>
            </a:r>
            <a:endParaRPr lang="zh-CN" altLang="en-US" sz="1400" b="0" dirty="0">
              <a:solidFill>
                <a:srgbClr val="7030A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55975" y="5499229"/>
            <a:ext cx="2584783" cy="116955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433800" indent="-252000" algn="l">
              <a:buFont typeface="+mj-ea"/>
              <a:buAutoNum type="circleNumDbPlain" startAt="6"/>
            </a:pPr>
            <a:r>
              <a:rPr lang="en-US" altLang="zh-CN" sz="1400" b="0" dirty="0">
                <a:solidFill>
                  <a:srgbClr val="7030A0"/>
                </a:solidFill>
              </a:rPr>
              <a:t>Assembly leak check</a:t>
            </a:r>
          </a:p>
          <a:p>
            <a:pPr marL="433800" indent="-252000" algn="l">
              <a:buFont typeface="+mj-ea"/>
              <a:buAutoNum type="circleNumDbPlain" startAt="6"/>
            </a:pPr>
            <a:r>
              <a:rPr lang="en-US" altLang="zh-CN" sz="1400" b="0" dirty="0">
                <a:solidFill>
                  <a:srgbClr val="00B0F0"/>
                </a:solidFill>
              </a:rPr>
              <a:t>Baking </a:t>
            </a:r>
          </a:p>
          <a:p>
            <a:pPr marL="433800" indent="-252000" algn="l">
              <a:buFont typeface="+mj-ea"/>
              <a:buAutoNum type="circleNumDbPlain" startAt="6"/>
            </a:pPr>
            <a:r>
              <a:rPr lang="en-US" altLang="zh-CN" sz="1400" b="0" dirty="0">
                <a:solidFill>
                  <a:srgbClr val="00B0F0"/>
                </a:solidFill>
              </a:rPr>
              <a:t>Conditioning </a:t>
            </a:r>
          </a:p>
          <a:p>
            <a:pPr marL="433800" indent="-252000" algn="l">
              <a:buFont typeface="+mj-ea"/>
              <a:buAutoNum type="circleNumDbPlain" startAt="6"/>
            </a:pPr>
            <a:r>
              <a:rPr lang="en-US" altLang="zh-CN" sz="1400" b="0" dirty="0">
                <a:solidFill>
                  <a:srgbClr val="FF9966"/>
                </a:solidFill>
              </a:rPr>
              <a:t>Dismounting and packing</a:t>
            </a:r>
          </a:p>
          <a:p>
            <a:pPr marL="433800" indent="-252000" algn="l">
              <a:buFont typeface="+mj-ea"/>
              <a:buAutoNum type="circleNumDbPlain" startAt="6"/>
            </a:pPr>
            <a:r>
              <a:rPr lang="en-US" altLang="zh-CN" sz="1400" b="0" dirty="0">
                <a:solidFill>
                  <a:srgbClr val="FF9966"/>
                </a:solidFill>
              </a:rPr>
              <a:t>Delivery </a:t>
            </a:r>
            <a:endParaRPr lang="zh-CN" altLang="en-US" sz="1400" dirty="0">
              <a:solidFill>
                <a:srgbClr val="FF9966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07" y="980728"/>
            <a:ext cx="8993495" cy="460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7668"/>
      </p:ext>
    </p:extLst>
  </p:cSld>
  <p:clrMapOvr>
    <a:masterClrMapping/>
  </p:clrMapOvr>
  <p:transition advTm="291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1514476" y="153783"/>
            <a:ext cx="63939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/>
              <a:t>Cavity assembly clean room</a:t>
            </a:r>
            <a:endParaRPr lang="zh-CN" altLang="en-US" sz="4000" dirty="0"/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115616" y="903288"/>
            <a:ext cx="6912372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627784" y="5725705"/>
            <a:ext cx="2376264" cy="73866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342900" indent="-252000" algn="l">
              <a:buFont typeface="+mj-ea"/>
              <a:buAutoNum type="circleNumDbPlain"/>
            </a:pPr>
            <a:r>
              <a:rPr lang="en-US" altLang="zh-CN" sz="1400" b="0" dirty="0">
                <a:solidFill>
                  <a:srgbClr val="7030A0"/>
                </a:solidFill>
              </a:rPr>
              <a:t>Water cleaning </a:t>
            </a:r>
          </a:p>
          <a:p>
            <a:pPr marL="342900" indent="-252000" algn="l">
              <a:buFont typeface="+mj-ea"/>
              <a:buAutoNum type="circleNumDbPlain"/>
            </a:pPr>
            <a:r>
              <a:rPr lang="en-US" altLang="zh-CN" sz="1400" b="0" dirty="0">
                <a:solidFill>
                  <a:srgbClr val="7030A0"/>
                </a:solidFill>
              </a:rPr>
              <a:t>Ultrasonic cleaning</a:t>
            </a:r>
          </a:p>
          <a:p>
            <a:pPr marL="342900" indent="-252000" algn="l">
              <a:buFont typeface="+mj-ea"/>
              <a:buAutoNum type="circleNumDbPlain"/>
            </a:pPr>
            <a:r>
              <a:rPr lang="en-US" altLang="zh-CN" sz="1400" b="0" dirty="0">
                <a:solidFill>
                  <a:srgbClr val="7030A0"/>
                </a:solidFill>
              </a:rPr>
              <a:t>High pressure rinsing</a:t>
            </a:r>
          </a:p>
        </p:txBody>
      </p:sp>
      <p:sp>
        <p:nvSpPr>
          <p:cNvPr id="3" name="矩形 2"/>
          <p:cNvSpPr/>
          <p:nvPr/>
        </p:nvSpPr>
        <p:spPr>
          <a:xfrm>
            <a:off x="4973216" y="5725705"/>
            <a:ext cx="2623120" cy="73866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433800" indent="-342900" algn="l">
              <a:buFont typeface="+mj-ea"/>
              <a:buAutoNum type="circleNumDbPlain" startAt="4"/>
            </a:pPr>
            <a:r>
              <a:rPr lang="en-US" altLang="zh-CN" sz="1400" b="0" dirty="0">
                <a:solidFill>
                  <a:srgbClr val="7030A0"/>
                </a:solidFill>
              </a:rPr>
              <a:t>Clean room assembly </a:t>
            </a:r>
          </a:p>
          <a:p>
            <a:pPr marL="433800" indent="-342900" algn="l">
              <a:buFont typeface="+mj-ea"/>
              <a:buAutoNum type="circleNumDbPlain" startAt="4"/>
            </a:pPr>
            <a:r>
              <a:rPr lang="en-US" altLang="zh-CN" sz="1400" b="0" dirty="0">
                <a:solidFill>
                  <a:srgbClr val="7030A0"/>
                </a:solidFill>
              </a:rPr>
              <a:t>Cavity string assembly</a:t>
            </a:r>
          </a:p>
          <a:p>
            <a:pPr marL="433800" indent="-342900" algn="l">
              <a:buFont typeface="+mj-ea"/>
              <a:buAutoNum type="circleNumDbPlain" startAt="4"/>
            </a:pPr>
            <a:r>
              <a:rPr lang="en-US" altLang="zh-CN" sz="1400" b="0" dirty="0">
                <a:solidFill>
                  <a:srgbClr val="7030A0"/>
                </a:solidFill>
              </a:rPr>
              <a:t>To </a:t>
            </a:r>
            <a:r>
              <a:rPr lang="en-US" altLang="zh-CN" sz="1400" b="0" dirty="0" err="1">
                <a:solidFill>
                  <a:srgbClr val="7030A0"/>
                </a:solidFill>
              </a:rPr>
              <a:t>cryomodule</a:t>
            </a:r>
            <a:r>
              <a:rPr lang="en-US" altLang="zh-CN" sz="1400" b="0" dirty="0">
                <a:solidFill>
                  <a:srgbClr val="7030A0"/>
                </a:solidFill>
              </a:rPr>
              <a:t> area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2334"/>
            <a:ext cx="9144000" cy="45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49056"/>
      </p:ext>
    </p:extLst>
  </p:cSld>
  <p:clrMapOvr>
    <a:masterClrMapping/>
  </p:clrMapOvr>
  <p:transition advTm="291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1514476" y="153783"/>
            <a:ext cx="63939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/>
              <a:t>Cavity string assembly</a:t>
            </a:r>
            <a:endParaRPr lang="zh-CN" altLang="en-US" sz="4000" dirty="0"/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115616" y="903288"/>
            <a:ext cx="6912372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F98C400-54A2-4CA3-B588-55DC82A41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79548"/>
              </p:ext>
            </p:extLst>
          </p:nvPr>
        </p:nvGraphicFramePr>
        <p:xfrm>
          <a:off x="179512" y="1196753"/>
          <a:ext cx="8712968" cy="5256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454">
                  <a:extLst>
                    <a:ext uri="{9D8B030D-6E8A-4147-A177-3AD203B41FA5}">
                      <a16:colId xmlns:a16="http://schemas.microsoft.com/office/drawing/2014/main" val="2645476347"/>
                    </a:ext>
                  </a:extLst>
                </a:gridCol>
                <a:gridCol w="524188">
                  <a:extLst>
                    <a:ext uri="{9D8B030D-6E8A-4147-A177-3AD203B41FA5}">
                      <a16:colId xmlns:a16="http://schemas.microsoft.com/office/drawing/2014/main" val="644791740"/>
                    </a:ext>
                  </a:extLst>
                </a:gridCol>
                <a:gridCol w="524188">
                  <a:extLst>
                    <a:ext uri="{9D8B030D-6E8A-4147-A177-3AD203B41FA5}">
                      <a16:colId xmlns:a16="http://schemas.microsoft.com/office/drawing/2014/main" val="1442585422"/>
                    </a:ext>
                  </a:extLst>
                </a:gridCol>
                <a:gridCol w="545482">
                  <a:extLst>
                    <a:ext uri="{9D8B030D-6E8A-4147-A177-3AD203B41FA5}">
                      <a16:colId xmlns:a16="http://schemas.microsoft.com/office/drawing/2014/main" val="2487016739"/>
                    </a:ext>
                  </a:extLst>
                </a:gridCol>
                <a:gridCol w="543844">
                  <a:extLst>
                    <a:ext uri="{9D8B030D-6E8A-4147-A177-3AD203B41FA5}">
                      <a16:colId xmlns:a16="http://schemas.microsoft.com/office/drawing/2014/main" val="537288906"/>
                    </a:ext>
                  </a:extLst>
                </a:gridCol>
                <a:gridCol w="537292">
                  <a:extLst>
                    <a:ext uri="{9D8B030D-6E8A-4147-A177-3AD203B41FA5}">
                      <a16:colId xmlns:a16="http://schemas.microsoft.com/office/drawing/2014/main" val="1812119758"/>
                    </a:ext>
                  </a:extLst>
                </a:gridCol>
                <a:gridCol w="486510">
                  <a:extLst>
                    <a:ext uri="{9D8B030D-6E8A-4147-A177-3AD203B41FA5}">
                      <a16:colId xmlns:a16="http://schemas.microsoft.com/office/drawing/2014/main" val="3570175635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1470876802"/>
                    </a:ext>
                  </a:extLst>
                </a:gridCol>
                <a:gridCol w="478320">
                  <a:extLst>
                    <a:ext uri="{9D8B030D-6E8A-4147-A177-3AD203B41FA5}">
                      <a16:colId xmlns:a16="http://schemas.microsoft.com/office/drawing/2014/main" val="3044192695"/>
                    </a:ext>
                  </a:extLst>
                </a:gridCol>
                <a:gridCol w="353825">
                  <a:extLst>
                    <a:ext uri="{9D8B030D-6E8A-4147-A177-3AD203B41FA5}">
                      <a16:colId xmlns:a16="http://schemas.microsoft.com/office/drawing/2014/main" val="4031504123"/>
                    </a:ext>
                  </a:extLst>
                </a:gridCol>
                <a:gridCol w="504529">
                  <a:extLst>
                    <a:ext uri="{9D8B030D-6E8A-4147-A177-3AD203B41FA5}">
                      <a16:colId xmlns:a16="http://schemas.microsoft.com/office/drawing/2014/main" val="1937047395"/>
                    </a:ext>
                  </a:extLst>
                </a:gridCol>
                <a:gridCol w="491425">
                  <a:extLst>
                    <a:ext uri="{9D8B030D-6E8A-4147-A177-3AD203B41FA5}">
                      <a16:colId xmlns:a16="http://schemas.microsoft.com/office/drawing/2014/main" val="1684677570"/>
                    </a:ext>
                  </a:extLst>
                </a:gridCol>
                <a:gridCol w="439007">
                  <a:extLst>
                    <a:ext uri="{9D8B030D-6E8A-4147-A177-3AD203B41FA5}">
                      <a16:colId xmlns:a16="http://schemas.microsoft.com/office/drawing/2014/main" val="3212646495"/>
                    </a:ext>
                  </a:extLst>
                </a:gridCol>
                <a:gridCol w="486510">
                  <a:extLst>
                    <a:ext uri="{9D8B030D-6E8A-4147-A177-3AD203B41FA5}">
                      <a16:colId xmlns:a16="http://schemas.microsoft.com/office/drawing/2014/main" val="2127095683"/>
                    </a:ext>
                  </a:extLst>
                </a:gridCol>
                <a:gridCol w="439007">
                  <a:extLst>
                    <a:ext uri="{9D8B030D-6E8A-4147-A177-3AD203B41FA5}">
                      <a16:colId xmlns:a16="http://schemas.microsoft.com/office/drawing/2014/main" val="3110662010"/>
                    </a:ext>
                  </a:extLst>
                </a:gridCol>
                <a:gridCol w="439007">
                  <a:extLst>
                    <a:ext uri="{9D8B030D-6E8A-4147-A177-3AD203B41FA5}">
                      <a16:colId xmlns:a16="http://schemas.microsoft.com/office/drawing/2014/main" val="1729470051"/>
                    </a:ext>
                  </a:extLst>
                </a:gridCol>
                <a:gridCol w="478320">
                  <a:extLst>
                    <a:ext uri="{9D8B030D-6E8A-4147-A177-3AD203B41FA5}">
                      <a16:colId xmlns:a16="http://schemas.microsoft.com/office/drawing/2014/main" val="382336826"/>
                    </a:ext>
                  </a:extLst>
                </a:gridCol>
                <a:gridCol w="524188">
                  <a:extLst>
                    <a:ext uri="{9D8B030D-6E8A-4147-A177-3AD203B41FA5}">
                      <a16:colId xmlns:a16="http://schemas.microsoft.com/office/drawing/2014/main" val="1833009955"/>
                    </a:ext>
                  </a:extLst>
                </a:gridCol>
              </a:tblGrid>
              <a:tr h="114541"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CAVITY STRING #1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CAVITY STRING #2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869472"/>
                  </a:ext>
                </a:extLst>
              </a:tr>
              <a:tr h="114541">
                <a:tc>
                  <a:txBody>
                    <a:bodyPr/>
                    <a:lstStyle/>
                    <a:p>
                      <a:pPr algn="l" fontAlgn="t"/>
                      <a:endParaRPr lang="zh-CN" alt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Cavity1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Cavity2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Cavity3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Cavity4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Cavity5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Cavity6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Cavity7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Cavity8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5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Cavity1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Cavity2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Cavity3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Cavity4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Cavity5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Cavity6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Cavity7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u="none" strike="noStrike">
                          <a:effectLst/>
                        </a:rPr>
                        <a:t>Cavity8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extLst>
                  <a:ext uri="{0D108BD9-81ED-4DB2-BD59-A6C34878D82A}">
                    <a16:rowId xmlns:a16="http://schemas.microsoft.com/office/drawing/2014/main" val="3145086308"/>
                  </a:ext>
                </a:extLst>
              </a:tr>
              <a:tr h="1426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cleaning, flange check, gasket preparation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extLst>
                  <a:ext uri="{0D108BD9-81ED-4DB2-BD59-A6C34878D82A}">
                    <a16:rowId xmlns:a16="http://schemas.microsoft.com/office/drawing/2014/main" val="1255462279"/>
                  </a:ext>
                </a:extLst>
              </a:tr>
              <a:tr h="1426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1st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1st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extLst>
                  <a:ext uri="{0D108BD9-81ED-4DB2-BD59-A6C34878D82A}">
                    <a16:rowId xmlns:a16="http://schemas.microsoft.com/office/drawing/2014/main" val="2319115268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1st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1st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extLst>
                  <a:ext uri="{0D108BD9-81ED-4DB2-BD59-A6C34878D82A}">
                    <a16:rowId xmlns:a16="http://schemas.microsoft.com/office/drawing/2014/main" val="1641139297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2nd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2nd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extLst>
                  <a:ext uri="{0D108BD9-81ED-4DB2-BD59-A6C34878D82A}">
                    <a16:rowId xmlns:a16="http://schemas.microsoft.com/office/drawing/2014/main" val="128792065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2nd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2nd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extLst>
                  <a:ext uri="{0D108BD9-81ED-4DB2-BD59-A6C34878D82A}">
                    <a16:rowId xmlns:a16="http://schemas.microsoft.com/office/drawing/2014/main" val="2497284475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1st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1st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extLst>
                  <a:ext uri="{0D108BD9-81ED-4DB2-BD59-A6C34878D82A}">
                    <a16:rowId xmlns:a16="http://schemas.microsoft.com/office/drawing/2014/main" val="2592001289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mount to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mount to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1st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1st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extLst>
                  <a:ext uri="{0D108BD9-81ED-4DB2-BD59-A6C34878D82A}">
                    <a16:rowId xmlns:a16="http://schemas.microsoft.com/office/drawing/2014/main" val="2592253188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waiting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waiting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mount to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mount to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2nd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2nd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extLst>
                  <a:ext uri="{0D108BD9-81ED-4DB2-BD59-A6C34878D82A}">
                    <a16:rowId xmlns:a16="http://schemas.microsoft.com/office/drawing/2014/main" val="202315553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cooling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cooling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cooling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cooling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 err="1">
                          <a:effectLst/>
                        </a:rPr>
                        <a:t>assembly+leak</a:t>
                      </a:r>
                      <a:r>
                        <a:rPr lang="en-US" sz="400" u="none" strike="noStrike" dirty="0">
                          <a:effectLst/>
                        </a:rPr>
                        <a:t> </a:t>
                      </a:r>
                      <a:r>
                        <a:rPr lang="en-US" sz="400" u="none" strike="noStrike" dirty="0" err="1">
                          <a:effectLst/>
                        </a:rPr>
                        <a:t>check+baking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2nd </a:t>
                      </a:r>
                      <a:r>
                        <a:rPr lang="en-US" sz="400" u="none" strike="noStrike" dirty="0" err="1">
                          <a:effectLst/>
                        </a:rPr>
                        <a:t>HPR+dry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2nd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extLst>
                  <a:ext uri="{0D108BD9-81ED-4DB2-BD59-A6C34878D82A}">
                    <a16:rowId xmlns:a16="http://schemas.microsoft.com/office/drawing/2014/main" val="3381322074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VT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VT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VT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VT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baking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baking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 err="1">
                          <a:effectLst/>
                        </a:rPr>
                        <a:t>assembly+leak</a:t>
                      </a:r>
                      <a:r>
                        <a:rPr lang="en-US" sz="400" u="none" strike="noStrike" dirty="0">
                          <a:effectLst/>
                        </a:rPr>
                        <a:t> </a:t>
                      </a:r>
                      <a:r>
                        <a:rPr lang="en-US" sz="400" u="none" strike="noStrike" dirty="0" err="1">
                          <a:effectLst/>
                        </a:rPr>
                        <a:t>check+baking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 err="1">
                          <a:effectLst/>
                        </a:rPr>
                        <a:t>assembly+leak</a:t>
                      </a:r>
                      <a:r>
                        <a:rPr lang="en-US" sz="400" u="none" strike="noStrike" dirty="0">
                          <a:effectLst/>
                        </a:rPr>
                        <a:t> </a:t>
                      </a:r>
                      <a:r>
                        <a:rPr lang="en-US" sz="400" u="none" strike="noStrike" dirty="0" err="1">
                          <a:effectLst/>
                        </a:rPr>
                        <a:t>check+baking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extLst>
                  <a:ext uri="{0D108BD9-81ED-4DB2-BD59-A6C34878D82A}">
                    <a16:rowId xmlns:a16="http://schemas.microsoft.com/office/drawing/2014/main" val="1415924812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 dirty="0">
                          <a:effectLst/>
                        </a:rPr>
                        <a:t>Day11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 dirty="0">
                          <a:effectLst/>
                        </a:rPr>
                        <a:t>rewarming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rewarming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rewarming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 dirty="0">
                          <a:effectLst/>
                        </a:rPr>
                        <a:t>rewarming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mount to </a:t>
                      </a:r>
                      <a:r>
                        <a:rPr lang="en-US" sz="400" u="none" strike="noStrike" dirty="0" err="1">
                          <a:effectLst/>
                        </a:rPr>
                        <a:t>dewar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mount to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baking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baking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cleaning, flange check, gasket preparation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891940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out of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out of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out of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out of </a:t>
                      </a:r>
                      <a:r>
                        <a:rPr lang="en-US" sz="400" u="none" strike="noStrike" dirty="0" err="1">
                          <a:effectLst/>
                        </a:rPr>
                        <a:t>dewar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waiting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waiting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mount to </a:t>
                      </a:r>
                      <a:r>
                        <a:rPr lang="en-US" sz="400" u="none" strike="noStrike" dirty="0" err="1">
                          <a:effectLst/>
                        </a:rPr>
                        <a:t>dewar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mount to </a:t>
                      </a:r>
                      <a:r>
                        <a:rPr lang="en-US" sz="400" u="none" strike="noStrike" dirty="0" err="1">
                          <a:effectLst/>
                        </a:rPr>
                        <a:t>dewar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1st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1st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extLst>
                  <a:ext uri="{0D108BD9-81ED-4DB2-BD59-A6C34878D82A}">
                    <a16:rowId xmlns:a16="http://schemas.microsoft.com/office/drawing/2014/main" val="352053572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 disassembly</a:t>
                      </a:r>
                      <a:br>
                        <a:rPr lang="en-US" sz="400" u="none" strike="noStrike">
                          <a:effectLst/>
                        </a:rPr>
                      </a:b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 disassembly</a:t>
                      </a:r>
                      <a:br>
                        <a:rPr lang="en-US" sz="400" u="none" strike="noStrike">
                          <a:effectLst/>
                        </a:rPr>
                      </a:b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 disassembly</a:t>
                      </a:r>
                      <a:br>
                        <a:rPr lang="en-US" sz="400" u="none" strike="noStrike">
                          <a:effectLst/>
                        </a:rPr>
                      </a:b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 disassembly</a:t>
                      </a:r>
                      <a:br>
                        <a:rPr lang="en-US" sz="400" u="none" strike="noStrike">
                          <a:effectLst/>
                        </a:rPr>
                      </a:b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cooling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cooling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cooling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cooling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1st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1st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extLst>
                  <a:ext uri="{0D108BD9-81ED-4DB2-BD59-A6C34878D82A}">
                    <a16:rowId xmlns:a16="http://schemas.microsoft.com/office/drawing/2014/main" val="3235054769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string assembly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string assembly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VT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VT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VT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VT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2nd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2nd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extLst>
                  <a:ext uri="{0D108BD9-81ED-4DB2-BD59-A6C34878D82A}">
                    <a16:rowId xmlns:a16="http://schemas.microsoft.com/office/drawing/2014/main" val="2156798180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string assembly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string assembly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 dirty="0">
                          <a:effectLst/>
                        </a:rPr>
                        <a:t>rewarming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 dirty="0">
                          <a:effectLst/>
                        </a:rPr>
                        <a:t>rewarming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 dirty="0">
                          <a:effectLst/>
                        </a:rPr>
                        <a:t>rewarming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 dirty="0">
                          <a:effectLst/>
                        </a:rPr>
                        <a:t>rewarming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2nd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2nd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extLst>
                  <a:ext uri="{0D108BD9-81ED-4DB2-BD59-A6C34878D82A}">
                    <a16:rowId xmlns:a16="http://schemas.microsoft.com/office/drawing/2014/main" val="3045780467"/>
                  </a:ext>
                </a:extLst>
              </a:tr>
              <a:tr h="2843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out of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out of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out of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out of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1st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1st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extLst>
                  <a:ext uri="{0D108BD9-81ED-4DB2-BD59-A6C34878D82A}">
                    <a16:rowId xmlns:a16="http://schemas.microsoft.com/office/drawing/2014/main" val="360173373"/>
                  </a:ext>
                </a:extLst>
              </a:tr>
              <a:tr h="2277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 dirty="0">
                          <a:effectLst/>
                        </a:rPr>
                        <a:t> disassembly</a:t>
                      </a:r>
                      <a:br>
                        <a:rPr lang="en-US" sz="400" u="none" strike="noStrike" dirty="0">
                          <a:effectLst/>
                        </a:rPr>
                      </a:b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 disassembly</a:t>
                      </a:r>
                      <a:br>
                        <a:rPr lang="en-US" sz="400" u="none" strike="noStrike">
                          <a:effectLst/>
                        </a:rPr>
                      </a:b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 disassembly</a:t>
                      </a:r>
                      <a:br>
                        <a:rPr lang="en-US" sz="400" u="none" strike="noStrike">
                          <a:effectLst/>
                        </a:rPr>
                      </a:b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 disassembly</a:t>
                      </a:r>
                      <a:br>
                        <a:rPr lang="en-US" sz="400" u="none" strike="noStrike">
                          <a:effectLst/>
                        </a:rPr>
                      </a:b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mount to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mount to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1st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1st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extLst>
                  <a:ext uri="{0D108BD9-81ED-4DB2-BD59-A6C34878D82A}">
                    <a16:rowId xmlns:a16="http://schemas.microsoft.com/office/drawing/2014/main" val="941579952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string assembly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string assembly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waiting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waiting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mount to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mount to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2nd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2nd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extLst>
                  <a:ext uri="{0D108BD9-81ED-4DB2-BD59-A6C34878D82A}">
                    <a16:rowId xmlns:a16="http://schemas.microsoft.com/office/drawing/2014/main" val="3528604366"/>
                  </a:ext>
                </a:extLst>
              </a:tr>
              <a:tr h="2277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string assembly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string assembly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cooling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cooling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cooling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cooling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2nd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2nd HPR+dry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extLst>
                  <a:ext uri="{0D108BD9-81ED-4DB2-BD59-A6C34878D82A}">
                    <a16:rowId xmlns:a16="http://schemas.microsoft.com/office/drawing/2014/main" val="3106206078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4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leak check, out of cleanroom</a:t>
                      </a:r>
                      <a:endParaRPr lang="en-US" sz="4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VT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VT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VT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VT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assembly+leak check+baking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ctr"/>
                </a:tc>
                <a:extLst>
                  <a:ext uri="{0D108BD9-81ED-4DB2-BD59-A6C34878D82A}">
                    <a16:rowId xmlns:a16="http://schemas.microsoft.com/office/drawing/2014/main" val="150398340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 gridSpan="8">
                  <a:txBody>
                    <a:bodyPr/>
                    <a:lstStyle/>
                    <a:p>
                      <a:pPr algn="ctr" fontAlgn="b"/>
                      <a:endParaRPr lang="zh-CN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rewarming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rewarming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rewarming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rewarming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mount to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mount to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baking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extLst>
                  <a:ext uri="{0D108BD9-81ED-4DB2-BD59-A6C34878D82A}">
                    <a16:rowId xmlns:a16="http://schemas.microsoft.com/office/drawing/2014/main" val="472767919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out of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out of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out of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out of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waiting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waiting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mount to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mount to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extLst>
                  <a:ext uri="{0D108BD9-81ED-4DB2-BD59-A6C34878D82A}">
                    <a16:rowId xmlns:a16="http://schemas.microsoft.com/office/drawing/2014/main" val="2887425941"/>
                  </a:ext>
                </a:extLst>
              </a:tr>
              <a:tr h="2030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 disassembly</a:t>
                      </a:r>
                      <a:br>
                        <a:rPr lang="en-US" sz="400" u="none" strike="noStrike">
                          <a:effectLst/>
                        </a:rPr>
                      </a:b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 disassembly</a:t>
                      </a:r>
                      <a:br>
                        <a:rPr lang="en-US" sz="400" u="none" strike="noStrike">
                          <a:effectLst/>
                        </a:rPr>
                      </a:b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 disassembly</a:t>
                      </a:r>
                      <a:br>
                        <a:rPr lang="en-US" sz="400" u="none" strike="noStrike">
                          <a:effectLst/>
                        </a:rPr>
                      </a:b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 disassembly</a:t>
                      </a:r>
                      <a:br>
                        <a:rPr lang="en-US" sz="400" u="none" strike="noStrike">
                          <a:effectLst/>
                        </a:rPr>
                      </a:b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cooling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cooling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cooling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cooling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extLst>
                  <a:ext uri="{0D108BD9-81ED-4DB2-BD59-A6C34878D82A}">
                    <a16:rowId xmlns:a16="http://schemas.microsoft.com/office/drawing/2014/main" val="441671915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string assembly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string assembly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VT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VT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VT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VT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extLst>
                  <a:ext uri="{0D108BD9-81ED-4DB2-BD59-A6C34878D82A}">
                    <a16:rowId xmlns:a16="http://schemas.microsoft.com/office/drawing/2014/main" val="521303550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string assembly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string assembly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rewarming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rewarming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rewarming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00" u="none" strike="noStrike">
                          <a:effectLst/>
                        </a:rPr>
                        <a:t>rewarming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/>
                </a:tc>
                <a:extLst>
                  <a:ext uri="{0D108BD9-81ED-4DB2-BD59-A6C34878D82A}">
                    <a16:rowId xmlns:a16="http://schemas.microsoft.com/office/drawing/2014/main" val="2961717761"/>
                  </a:ext>
                </a:extLst>
              </a:tr>
              <a:tr h="1426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out of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out of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out of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out of dewar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extLst>
                  <a:ext uri="{0D108BD9-81ED-4DB2-BD59-A6C34878D82A}">
                    <a16:rowId xmlns:a16="http://schemas.microsoft.com/office/drawing/2014/main" val="3480660134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 disassembly</a:t>
                      </a:r>
                      <a:br>
                        <a:rPr lang="en-US" sz="400" u="none" strike="noStrike">
                          <a:effectLst/>
                        </a:rPr>
                      </a:b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 disassembly</a:t>
                      </a:r>
                      <a:br>
                        <a:rPr lang="en-US" sz="400" u="none" strike="noStrike">
                          <a:effectLst/>
                        </a:rPr>
                      </a:b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 disassembly</a:t>
                      </a:r>
                      <a:br>
                        <a:rPr lang="en-US" sz="400" u="none" strike="noStrike">
                          <a:effectLst/>
                        </a:rPr>
                      </a:b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 disassembly</a:t>
                      </a:r>
                      <a:br>
                        <a:rPr lang="en-US" sz="400" u="none" strike="noStrike">
                          <a:effectLst/>
                        </a:rPr>
                      </a:b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extLst>
                  <a:ext uri="{0D108BD9-81ED-4DB2-BD59-A6C34878D82A}">
                    <a16:rowId xmlns:a16="http://schemas.microsoft.com/office/drawing/2014/main" val="3046537418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Day28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string assembly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string assembly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extLst>
                  <a:ext uri="{0D108BD9-81ED-4DB2-BD59-A6C34878D82A}">
                    <a16:rowId xmlns:a16="http://schemas.microsoft.com/office/drawing/2014/main" val="1191511143"/>
                  </a:ext>
                </a:extLst>
              </a:tr>
              <a:tr h="1597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Day29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string assembly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400" u="none" strike="noStrike">
                          <a:effectLst/>
                        </a:rPr>
                        <a:t>string assembly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extLst>
                  <a:ext uri="{0D108BD9-81ED-4DB2-BD59-A6C34878D82A}">
                    <a16:rowId xmlns:a16="http://schemas.microsoft.com/office/drawing/2014/main" val="1151047025"/>
                  </a:ext>
                </a:extLst>
              </a:tr>
              <a:tr h="1426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u="none" strike="noStrike">
                          <a:effectLst/>
                        </a:rPr>
                        <a:t>Day30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3637" marR="3637" marT="3637" marB="17458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leak check, out of cleanroom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3637" marR="3637" marT="3637" marB="17458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833211"/>
                  </a:ext>
                </a:extLst>
              </a:tr>
            </a:tbl>
          </a:graphicData>
        </a:graphic>
      </p:graphicFrame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F8095C2-C606-4D03-9E5C-B007A660B2E0}"/>
              </a:ext>
            </a:extLst>
          </p:cNvPr>
          <p:cNvCxnSpPr/>
          <p:nvPr/>
        </p:nvCxnSpPr>
        <p:spPr bwMode="auto">
          <a:xfrm>
            <a:off x="683568" y="4869160"/>
            <a:ext cx="0" cy="1584181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33CC"/>
            </a:solidFill>
            <a:prstDash val="solid"/>
            <a:round/>
            <a:headEnd type="triangle"/>
            <a:tailEnd type="triangle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8BD7250-FF3D-470F-ACF6-469128335532}"/>
              </a:ext>
            </a:extLst>
          </p:cNvPr>
          <p:cNvSpPr txBox="1"/>
          <p:nvPr/>
        </p:nvSpPr>
        <p:spPr>
          <a:xfrm>
            <a:off x="684737" y="5522750"/>
            <a:ext cx="3459601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33CC"/>
                </a:solidFill>
                <a:latin typeface="+mj-lt"/>
              </a:rPr>
              <a:t>10 days period of one cavity string assembly</a:t>
            </a:r>
            <a:endParaRPr lang="zh-CN" altLang="en-US" sz="1200" dirty="0">
              <a:solidFill>
                <a:srgbClr val="FF33CC"/>
              </a:solidFill>
              <a:latin typeface="+mj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0DF9436-F411-44FB-8A57-FF7DDEA11C72}"/>
              </a:ext>
            </a:extLst>
          </p:cNvPr>
          <p:cNvCxnSpPr/>
          <p:nvPr/>
        </p:nvCxnSpPr>
        <p:spPr bwMode="auto">
          <a:xfrm>
            <a:off x="4932040" y="1003300"/>
            <a:ext cx="0" cy="566606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2B0D763-934B-4D41-8D5B-564D2AC32E4E}"/>
              </a:ext>
            </a:extLst>
          </p:cNvPr>
          <p:cNvCxnSpPr>
            <a:cxnSpLocks/>
          </p:cNvCxnSpPr>
          <p:nvPr/>
        </p:nvCxnSpPr>
        <p:spPr bwMode="auto">
          <a:xfrm flipH="1">
            <a:off x="4932040" y="2636912"/>
            <a:ext cx="432048" cy="36004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B34566B2-AEC6-4EEC-8A4D-6B96C420055F}"/>
              </a:ext>
            </a:extLst>
          </p:cNvPr>
          <p:cNvSpPr txBox="1"/>
          <p:nvPr/>
        </p:nvSpPr>
        <p:spPr>
          <a:xfrm>
            <a:off x="5364088" y="2169742"/>
            <a:ext cx="265649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33CC"/>
                </a:solidFill>
                <a:latin typeface="+mj-lt"/>
              </a:rPr>
              <a:t>Manpower of string #1 is released</a:t>
            </a:r>
          </a:p>
          <a:p>
            <a:r>
              <a:rPr lang="en-US" altLang="zh-CN" sz="1200" dirty="0">
                <a:solidFill>
                  <a:srgbClr val="FF33CC"/>
                </a:solidFill>
                <a:latin typeface="+mj-lt"/>
              </a:rPr>
              <a:t>Shift to string #2</a:t>
            </a:r>
            <a:endParaRPr lang="zh-CN" altLang="en-US" sz="1200" dirty="0">
              <a:solidFill>
                <a:srgbClr val="FF33CC"/>
              </a:solidFill>
              <a:latin typeface="+mj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97B4204-76F6-46F2-967E-3AA42C32DE39}"/>
              </a:ext>
            </a:extLst>
          </p:cNvPr>
          <p:cNvCxnSpPr/>
          <p:nvPr/>
        </p:nvCxnSpPr>
        <p:spPr bwMode="auto">
          <a:xfrm>
            <a:off x="611560" y="2996952"/>
            <a:ext cx="4320480" cy="0"/>
          </a:xfrm>
          <a:prstGeom prst="lin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83347223"/>
      </p:ext>
    </p:extLst>
  </p:cSld>
  <p:clrMapOvr>
    <a:masterClrMapping/>
  </p:clrMapOvr>
  <p:transition advTm="291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115616" y="903288"/>
            <a:ext cx="6912372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07704" y="153783"/>
            <a:ext cx="56626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/>
              <a:t>Equipment in clean room</a:t>
            </a:r>
            <a:endParaRPr lang="zh-CN" altLang="en-US" sz="4000" dirty="0"/>
          </a:p>
        </p:txBody>
      </p:sp>
      <p:sp>
        <p:nvSpPr>
          <p:cNvPr id="67" name="Line 173">
            <a:extLst>
              <a:ext uri="{FF2B5EF4-FFF2-40B4-BE49-F238E27FC236}">
                <a16:creationId xmlns:a16="http://schemas.microsoft.com/office/drawing/2014/main" id="{29810AB2-A1BD-45C0-8419-1AF67F4358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4575" y="41410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68" name="Line 174">
            <a:extLst>
              <a:ext uri="{FF2B5EF4-FFF2-40B4-BE49-F238E27FC236}">
                <a16:creationId xmlns:a16="http://schemas.microsoft.com/office/drawing/2014/main" id="{25B71910-2DCB-43D8-9EB8-A72190CD3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2575" y="2007438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9" name="Line 175">
            <a:extLst>
              <a:ext uri="{FF2B5EF4-FFF2-40B4-BE49-F238E27FC236}">
                <a16:creationId xmlns:a16="http://schemas.microsoft.com/office/drawing/2014/main" id="{F1D9BE50-E733-49D2-A610-EC3E67B68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2575" y="3226638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70" name="Line 176">
            <a:extLst>
              <a:ext uri="{FF2B5EF4-FFF2-40B4-BE49-F238E27FC236}">
                <a16:creationId xmlns:a16="http://schemas.microsoft.com/office/drawing/2014/main" id="{D0564EBE-DCD9-4D69-A959-092461C33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7325" y="2859926"/>
            <a:ext cx="0" cy="609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grpSp>
        <p:nvGrpSpPr>
          <p:cNvPr id="71" name="Group 177">
            <a:extLst>
              <a:ext uri="{FF2B5EF4-FFF2-40B4-BE49-F238E27FC236}">
                <a16:creationId xmlns:a16="http://schemas.microsoft.com/office/drawing/2014/main" id="{CEEAC6CB-1355-4EE1-B354-8454E72F81CD}"/>
              </a:ext>
            </a:extLst>
          </p:cNvPr>
          <p:cNvGrpSpPr>
            <a:grpSpLocks/>
          </p:cNvGrpSpPr>
          <p:nvPr/>
        </p:nvGrpSpPr>
        <p:grpSpPr bwMode="auto">
          <a:xfrm>
            <a:off x="2196975" y="2312238"/>
            <a:ext cx="533400" cy="533400"/>
            <a:chOff x="1920" y="3024"/>
            <a:chExt cx="336" cy="336"/>
          </a:xfrm>
        </p:grpSpPr>
        <p:grpSp>
          <p:nvGrpSpPr>
            <p:cNvPr id="72" name="Group 178">
              <a:extLst>
                <a:ext uri="{FF2B5EF4-FFF2-40B4-BE49-F238E27FC236}">
                  <a16:creationId xmlns:a16="http://schemas.microsoft.com/office/drawing/2014/main" id="{09237F5A-B784-4561-A9AB-55B80B3BA9C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920" y="3024"/>
              <a:ext cx="336" cy="336"/>
              <a:chOff x="3360" y="1200"/>
              <a:chExt cx="336" cy="336"/>
            </a:xfrm>
          </p:grpSpPr>
          <p:sp>
            <p:nvSpPr>
              <p:cNvPr id="74" name="Oval 179">
                <a:extLst>
                  <a:ext uri="{FF2B5EF4-FFF2-40B4-BE49-F238E27FC236}">
                    <a16:creationId xmlns:a16="http://schemas.microsoft.com/office/drawing/2014/main" id="{858AB4C4-9EEA-47D2-9563-00EB40A97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360" y="1200"/>
                <a:ext cx="336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AutoShape 180">
                <a:extLst>
                  <a:ext uri="{FF2B5EF4-FFF2-40B4-BE49-F238E27FC236}">
                    <a16:creationId xmlns:a16="http://schemas.microsoft.com/office/drawing/2014/main" id="{6703D551-8C0C-4569-9E2F-A58ED9442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429" y="1248"/>
                <a:ext cx="240" cy="24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Text Box 181">
              <a:extLst>
                <a:ext uri="{FF2B5EF4-FFF2-40B4-BE49-F238E27FC236}">
                  <a16:creationId xmlns:a16="http://schemas.microsoft.com/office/drawing/2014/main" id="{C7D5612F-49D1-4096-BBC1-DA53DD53F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0" y="3081"/>
              <a:ext cx="26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/>
                  </a:solidFill>
                </a:rPr>
                <a:t>TP</a:t>
              </a:r>
            </a:p>
          </p:txBody>
        </p:sp>
      </p:grpSp>
      <p:grpSp>
        <p:nvGrpSpPr>
          <p:cNvPr id="76" name="Group 182">
            <a:extLst>
              <a:ext uri="{FF2B5EF4-FFF2-40B4-BE49-F238E27FC236}">
                <a16:creationId xmlns:a16="http://schemas.microsoft.com/office/drawing/2014/main" id="{CF25C528-ACE9-4F48-9C73-F2EDE13B39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575685" y="2875106"/>
            <a:ext cx="133350" cy="285750"/>
            <a:chOff x="3744" y="3120"/>
            <a:chExt cx="96" cy="192"/>
          </a:xfrm>
        </p:grpSpPr>
        <p:sp>
          <p:nvSpPr>
            <p:cNvPr id="77" name="AutoShape 183">
              <a:extLst>
                <a:ext uri="{FF2B5EF4-FFF2-40B4-BE49-F238E27FC236}">
                  <a16:creationId xmlns:a16="http://schemas.microsoft.com/office/drawing/2014/main" id="{B0C6AE27-C68F-4403-8927-A9555C27F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216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78" name="AutoShape 184">
              <a:extLst>
                <a:ext uri="{FF2B5EF4-FFF2-40B4-BE49-F238E27FC236}">
                  <a16:creationId xmlns:a16="http://schemas.microsoft.com/office/drawing/2014/main" id="{BC263834-D4CF-45EE-A73B-1FE25EEE12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744" y="3120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79" name="Line 185">
            <a:extLst>
              <a:ext uri="{FF2B5EF4-FFF2-40B4-BE49-F238E27FC236}">
                <a16:creationId xmlns:a16="http://schemas.microsoft.com/office/drawing/2014/main" id="{FCC00CD0-B62C-49B8-A566-C09136640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375" y="2617038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80" name="Line 186">
            <a:extLst>
              <a:ext uri="{FF2B5EF4-FFF2-40B4-BE49-F238E27FC236}">
                <a16:creationId xmlns:a16="http://schemas.microsoft.com/office/drawing/2014/main" id="{DB5AC52F-5826-4700-A4EF-2B12D3613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1375" y="2617038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81" name="Line 187">
            <a:extLst>
              <a:ext uri="{FF2B5EF4-FFF2-40B4-BE49-F238E27FC236}">
                <a16:creationId xmlns:a16="http://schemas.microsoft.com/office/drawing/2014/main" id="{4E176C45-9B78-4121-8198-847CC5EB5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1375" y="3683838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82" name="Line 188">
            <a:extLst>
              <a:ext uri="{FF2B5EF4-FFF2-40B4-BE49-F238E27FC236}">
                <a16:creationId xmlns:a16="http://schemas.microsoft.com/office/drawing/2014/main" id="{AAC48A8F-20EE-4EC6-BFD6-A5D149EB6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8175" y="36076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83" name="Line 189">
            <a:extLst>
              <a:ext uri="{FF2B5EF4-FFF2-40B4-BE49-F238E27FC236}">
                <a16:creationId xmlns:a16="http://schemas.microsoft.com/office/drawing/2014/main" id="{42D4436B-77C0-47FE-95FE-F27433944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1975" y="36076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85" name="Rectangle 192">
            <a:extLst>
              <a:ext uri="{FF2B5EF4-FFF2-40B4-BE49-F238E27FC236}">
                <a16:creationId xmlns:a16="http://schemas.microsoft.com/office/drawing/2014/main" id="{8C19F4CC-1171-4B19-A2A2-12560852B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575" y="4079126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86" name="Line 193">
            <a:extLst>
              <a:ext uri="{FF2B5EF4-FFF2-40B4-BE49-F238E27FC236}">
                <a16:creationId xmlns:a16="http://schemas.microsoft.com/office/drawing/2014/main" id="{7E2CBB15-FD2D-41DA-B74B-01C877B4E2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5775" y="4155326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87" name="Line 194">
            <a:extLst>
              <a:ext uri="{FF2B5EF4-FFF2-40B4-BE49-F238E27FC236}">
                <a16:creationId xmlns:a16="http://schemas.microsoft.com/office/drawing/2014/main" id="{DBCA5D40-8A39-4F7B-BC0A-895A06F92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2475" y="3821951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88" name="Line 195">
            <a:extLst>
              <a:ext uri="{FF2B5EF4-FFF2-40B4-BE49-F238E27FC236}">
                <a16:creationId xmlns:a16="http://schemas.microsoft.com/office/drawing/2014/main" id="{4A10D78F-02C5-48A2-9EEC-E18D233CB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2475" y="389815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89" name="Line 196">
            <a:extLst>
              <a:ext uri="{FF2B5EF4-FFF2-40B4-BE49-F238E27FC236}">
                <a16:creationId xmlns:a16="http://schemas.microsoft.com/office/drawing/2014/main" id="{9F5C8EAF-9A49-4AC6-83D4-1DED436DE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4775" y="33314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90" name="Line 197">
            <a:extLst>
              <a:ext uri="{FF2B5EF4-FFF2-40B4-BE49-F238E27FC236}">
                <a16:creationId xmlns:a16="http://schemas.microsoft.com/office/drawing/2014/main" id="{73D29D1D-42C5-4AD8-8CAC-A360CCF50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4775" y="34076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91" name="Rectangle 198">
            <a:extLst>
              <a:ext uri="{FF2B5EF4-FFF2-40B4-BE49-F238E27FC236}">
                <a16:creationId xmlns:a16="http://schemas.microsoft.com/office/drawing/2014/main" id="{0956CCE3-3483-46D9-B0FC-BE05242F3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325" y="3026613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93" name="Text Box 200">
            <a:extLst>
              <a:ext uri="{FF2B5EF4-FFF2-40B4-BE49-F238E27FC236}">
                <a16:creationId xmlns:a16="http://schemas.microsoft.com/office/drawing/2014/main" id="{3BA2F5A6-F8D7-491C-B979-3BD1392EB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230" y="4217238"/>
            <a:ext cx="19335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1atm inflation valve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4" name="AutoShape 201">
            <a:extLst>
              <a:ext uri="{FF2B5EF4-FFF2-40B4-BE49-F238E27FC236}">
                <a16:creationId xmlns:a16="http://schemas.microsoft.com/office/drawing/2014/main" id="{01F0F025-F2D7-4F53-9EF5-10D9C11DD73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73175" y="4064838"/>
            <a:ext cx="152400" cy="152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95" name="Text Box 202">
            <a:extLst>
              <a:ext uri="{FF2B5EF4-FFF2-40B4-BE49-F238E27FC236}">
                <a16:creationId xmlns:a16="http://schemas.microsoft.com/office/drawing/2014/main" id="{B2FCAB74-0D68-47FB-9771-DC1047A09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330" y="4217238"/>
            <a:ext cx="6511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</a:rPr>
              <a:t>MFC</a:t>
            </a:r>
          </a:p>
        </p:txBody>
      </p:sp>
      <p:sp>
        <p:nvSpPr>
          <p:cNvPr id="96" name="Line 203">
            <a:extLst>
              <a:ext uri="{FF2B5EF4-FFF2-40B4-BE49-F238E27FC236}">
                <a16:creationId xmlns:a16="http://schemas.microsoft.com/office/drawing/2014/main" id="{60E14366-D030-4780-93BA-249E1BCA9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4925" y="31028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97" name="Line 204">
            <a:extLst>
              <a:ext uri="{FF2B5EF4-FFF2-40B4-BE49-F238E27FC236}">
                <a16:creationId xmlns:a16="http://schemas.microsoft.com/office/drawing/2014/main" id="{3E6ED5E0-BC55-4E67-BB66-937707E2F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1375" y="36838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98" name="Line 205">
            <a:extLst>
              <a:ext uri="{FF2B5EF4-FFF2-40B4-BE49-F238E27FC236}">
                <a16:creationId xmlns:a16="http://schemas.microsoft.com/office/drawing/2014/main" id="{85D3F5BD-89FB-4068-9419-3128B55FA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5375" y="3683838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00" name="Text Box 209">
            <a:extLst>
              <a:ext uri="{FF2B5EF4-FFF2-40B4-BE49-F238E27FC236}">
                <a16:creationId xmlns:a16="http://schemas.microsoft.com/office/drawing/2014/main" id="{4F72496B-9769-4064-B94D-94D104360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625" y="3683838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</a:rPr>
              <a:t>①</a:t>
            </a:r>
          </a:p>
        </p:txBody>
      </p:sp>
      <p:sp>
        <p:nvSpPr>
          <p:cNvPr id="101" name="Text Box 210">
            <a:extLst>
              <a:ext uri="{FF2B5EF4-FFF2-40B4-BE49-F238E27FC236}">
                <a16:creationId xmlns:a16="http://schemas.microsoft.com/office/drawing/2014/main" id="{8A299950-E7FD-4ABA-80A7-0AD993755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575" y="3240926"/>
            <a:ext cx="4127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</a:rPr>
              <a:t>②</a:t>
            </a:r>
          </a:p>
        </p:txBody>
      </p:sp>
      <p:sp>
        <p:nvSpPr>
          <p:cNvPr id="102" name="Rectangle 211">
            <a:extLst>
              <a:ext uri="{FF2B5EF4-FFF2-40B4-BE49-F238E27FC236}">
                <a16:creationId xmlns:a16="http://schemas.microsoft.com/office/drawing/2014/main" id="{A6F143C9-432E-4182-A359-6DBAD4FAA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225" y="4155326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</a:rPr>
              <a:t>③</a:t>
            </a:r>
          </a:p>
        </p:txBody>
      </p:sp>
      <p:sp>
        <p:nvSpPr>
          <p:cNvPr id="103" name="Rectangle 212">
            <a:extLst>
              <a:ext uri="{FF2B5EF4-FFF2-40B4-BE49-F238E27FC236}">
                <a16:creationId xmlns:a16="http://schemas.microsoft.com/office/drawing/2014/main" id="{49F7DA4C-B9B2-420F-BDF8-55BC85D8E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475" y="3240926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</a:rPr>
              <a:t>④</a:t>
            </a:r>
          </a:p>
        </p:txBody>
      </p:sp>
      <p:sp>
        <p:nvSpPr>
          <p:cNvPr id="104" name="Line 214">
            <a:extLst>
              <a:ext uri="{FF2B5EF4-FFF2-40B4-BE49-F238E27FC236}">
                <a16:creationId xmlns:a16="http://schemas.microsoft.com/office/drawing/2014/main" id="{C3785733-3711-42AA-9E9E-4B504D65D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6475" y="3364751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05" name="Line 215">
            <a:extLst>
              <a:ext uri="{FF2B5EF4-FFF2-40B4-BE49-F238E27FC236}">
                <a16:creationId xmlns:a16="http://schemas.microsoft.com/office/drawing/2014/main" id="{994569E2-7148-4666-8951-1D3AE2429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6475" y="344095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06" name="Line 216">
            <a:extLst>
              <a:ext uri="{FF2B5EF4-FFF2-40B4-BE49-F238E27FC236}">
                <a16:creationId xmlns:a16="http://schemas.microsoft.com/office/drawing/2014/main" id="{80779A52-0963-4A14-ADC1-F894E8BE5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775" y="40648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07" name="Line 217">
            <a:extLst>
              <a:ext uri="{FF2B5EF4-FFF2-40B4-BE49-F238E27FC236}">
                <a16:creationId xmlns:a16="http://schemas.microsoft.com/office/drawing/2014/main" id="{584487BC-D6DB-4A57-BE86-503DED4D07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575" y="40648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08" name="Line 218">
            <a:extLst>
              <a:ext uri="{FF2B5EF4-FFF2-40B4-BE49-F238E27FC236}">
                <a16:creationId xmlns:a16="http://schemas.microsoft.com/office/drawing/2014/main" id="{0C768527-AE48-4B24-9D39-71E711ECFC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1175" y="467443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09" name="Line 219">
            <a:extLst>
              <a:ext uri="{FF2B5EF4-FFF2-40B4-BE49-F238E27FC236}">
                <a16:creationId xmlns:a16="http://schemas.microsoft.com/office/drawing/2014/main" id="{BA59DF94-774C-49BA-928E-53B19FD7EC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11175" y="33790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10" name="Line 220">
            <a:extLst>
              <a:ext uri="{FF2B5EF4-FFF2-40B4-BE49-F238E27FC236}">
                <a16:creationId xmlns:a16="http://schemas.microsoft.com/office/drawing/2014/main" id="{51A66CFA-10BB-4AAC-BF18-7003CA0AD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1175" y="337903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11" name="Rectangle 221">
            <a:extLst>
              <a:ext uri="{FF2B5EF4-FFF2-40B4-BE49-F238E27FC236}">
                <a16:creationId xmlns:a16="http://schemas.microsoft.com/office/drawing/2014/main" id="{2E15D978-3E60-4A7D-AAF0-68A6B173B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225" y="3226638"/>
            <a:ext cx="389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</a:rPr>
              <a:t>⑤</a:t>
            </a:r>
          </a:p>
        </p:txBody>
      </p:sp>
      <p:sp>
        <p:nvSpPr>
          <p:cNvPr id="112" name="Line 222">
            <a:extLst>
              <a:ext uri="{FF2B5EF4-FFF2-40B4-BE49-F238E27FC236}">
                <a16:creationId xmlns:a16="http://schemas.microsoft.com/office/drawing/2014/main" id="{C0D26E77-401D-429D-AC4C-247E07FD8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6475" y="4279151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13" name="Line 223">
            <a:extLst>
              <a:ext uri="{FF2B5EF4-FFF2-40B4-BE49-F238E27FC236}">
                <a16:creationId xmlns:a16="http://schemas.microsoft.com/office/drawing/2014/main" id="{33A4DDB4-BAE4-4D87-ADB1-18716F6C0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6475" y="435535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14" name="Text Box 165">
            <a:extLst>
              <a:ext uri="{FF2B5EF4-FFF2-40B4-BE49-F238E27FC236}">
                <a16:creationId xmlns:a16="http://schemas.microsoft.com/office/drawing/2014/main" id="{0C0B6C81-8D00-46DF-AE18-0C49C2D22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087" y="5312225"/>
            <a:ext cx="411480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/>
                </a:solidFill>
              </a:rPr>
              <a:t>Slow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pumping</a:t>
            </a:r>
            <a:r>
              <a:rPr lang="zh-CN" altLang="en-US" sz="1400" dirty="0">
                <a:solidFill>
                  <a:schemeClr val="tx1"/>
                </a:solidFill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</a:rPr>
              <a:t>close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2</a:t>
            </a:r>
            <a:r>
              <a:rPr lang="zh-CN" altLang="en-US" sz="1400" dirty="0">
                <a:solidFill>
                  <a:schemeClr val="tx1"/>
                </a:solidFill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</a:rPr>
              <a:t>3</a:t>
            </a:r>
            <a:r>
              <a:rPr lang="zh-CN" altLang="en-US" sz="1400" dirty="0">
                <a:solidFill>
                  <a:schemeClr val="tx1"/>
                </a:solidFill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</a:rPr>
              <a:t>5 ,</a:t>
            </a:r>
            <a:r>
              <a:rPr lang="zh-CN" altLang="en-US" sz="1400" dirty="0">
                <a:solidFill>
                  <a:schemeClr val="tx1"/>
                </a:solidFill>
              </a:rPr>
              <a:t>  </a:t>
            </a:r>
            <a:r>
              <a:rPr lang="en-US" altLang="zh-CN" sz="1400" dirty="0">
                <a:solidFill>
                  <a:schemeClr val="tx1"/>
                </a:solidFill>
              </a:rPr>
              <a:t>open 1</a:t>
            </a:r>
            <a:r>
              <a:rPr lang="zh-CN" altLang="en-US" sz="1400" dirty="0">
                <a:solidFill>
                  <a:schemeClr val="tx1"/>
                </a:solidFill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</a:rPr>
              <a:t>4</a:t>
            </a:r>
          </a:p>
          <a:p>
            <a:pPr algn="l"/>
            <a:r>
              <a:rPr lang="en-US" altLang="zh-CN" sz="1400" dirty="0">
                <a:solidFill>
                  <a:schemeClr val="tx1"/>
                </a:solidFill>
              </a:rPr>
              <a:t>Fast pumping </a:t>
            </a:r>
            <a:r>
              <a:rPr lang="zh-CN" altLang="en-US" sz="1400" dirty="0">
                <a:solidFill>
                  <a:schemeClr val="tx1"/>
                </a:solidFill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</a:rPr>
              <a:t>close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1</a:t>
            </a:r>
            <a:r>
              <a:rPr lang="zh-CN" altLang="en-US" sz="1400" dirty="0">
                <a:solidFill>
                  <a:schemeClr val="tx1"/>
                </a:solidFill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</a:rPr>
              <a:t>3</a:t>
            </a:r>
            <a:r>
              <a:rPr lang="zh-CN" altLang="en-US" sz="1400" dirty="0">
                <a:solidFill>
                  <a:schemeClr val="tx1"/>
                </a:solidFill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</a:rPr>
              <a:t>5,  open 2</a:t>
            </a:r>
            <a:r>
              <a:rPr lang="zh-CN" altLang="en-US" sz="1400" dirty="0">
                <a:solidFill>
                  <a:schemeClr val="tx1"/>
                </a:solidFill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</a:rPr>
              <a:t>4</a:t>
            </a:r>
          </a:p>
          <a:p>
            <a:pPr algn="l"/>
            <a:r>
              <a:rPr lang="en-US" altLang="zh-CN" sz="1400" dirty="0">
                <a:solidFill>
                  <a:schemeClr val="tx1"/>
                </a:solidFill>
              </a:rPr>
              <a:t>Leak check</a:t>
            </a:r>
            <a:r>
              <a:rPr lang="zh-CN" altLang="en-US" sz="1400" dirty="0">
                <a:solidFill>
                  <a:schemeClr val="tx1"/>
                </a:solidFill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</a:rPr>
              <a:t>open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5</a:t>
            </a:r>
            <a:r>
              <a:rPr lang="zh-CN" altLang="en-US" sz="1400" dirty="0">
                <a:solidFill>
                  <a:schemeClr val="tx1"/>
                </a:solidFill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</a:rPr>
              <a:t>close 1, 2, 3, 4</a:t>
            </a:r>
          </a:p>
          <a:p>
            <a:pPr algn="l"/>
            <a:r>
              <a:rPr lang="en-US" altLang="zh-CN" sz="1400" dirty="0">
                <a:solidFill>
                  <a:schemeClr val="tx1"/>
                </a:solidFill>
              </a:rPr>
              <a:t>Inflation</a:t>
            </a:r>
            <a:r>
              <a:rPr lang="zh-CN" altLang="en-US" sz="1400" dirty="0">
                <a:solidFill>
                  <a:schemeClr val="tx1"/>
                </a:solidFill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</a:rPr>
              <a:t>open</a:t>
            </a:r>
            <a:r>
              <a:rPr lang="zh-CN" altLang="en-US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3</a:t>
            </a:r>
            <a:r>
              <a:rPr lang="zh-CN" altLang="en-US" sz="1400" dirty="0">
                <a:solidFill>
                  <a:schemeClr val="tx1"/>
                </a:solidFill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</a:rPr>
              <a:t>close 1, 2, 4, 5</a:t>
            </a:r>
          </a:p>
        </p:txBody>
      </p:sp>
      <p:sp>
        <p:nvSpPr>
          <p:cNvPr id="115" name="Text Box 213">
            <a:extLst>
              <a:ext uri="{FF2B5EF4-FFF2-40B4-BE49-F238E27FC236}">
                <a16:creationId xmlns:a16="http://schemas.microsoft.com/office/drawing/2014/main" id="{042BDE81-16B0-4133-930B-13FC67F34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538" y="3374931"/>
            <a:ext cx="25209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1400" b="0" dirty="0">
                <a:solidFill>
                  <a:schemeClr val="tx1"/>
                </a:solidFill>
              </a:rPr>
              <a:t>① Slow</a:t>
            </a:r>
            <a:r>
              <a:rPr lang="zh-CN" altLang="en-US" sz="1400" b="0" dirty="0">
                <a:solidFill>
                  <a:schemeClr val="tx1"/>
                </a:solidFill>
              </a:rPr>
              <a:t> </a:t>
            </a:r>
            <a:r>
              <a:rPr lang="en-US" altLang="zh-CN" sz="1400" b="0" dirty="0">
                <a:solidFill>
                  <a:schemeClr val="tx1"/>
                </a:solidFill>
              </a:rPr>
              <a:t>pumping valve</a:t>
            </a:r>
            <a:r>
              <a:rPr lang="zh-CN" altLang="en-US" sz="1400" b="0" dirty="0">
                <a:solidFill>
                  <a:schemeClr val="tx1"/>
                </a:solidFill>
              </a:rPr>
              <a:t> </a:t>
            </a:r>
            <a:endParaRPr lang="en-US" altLang="zh-CN" sz="1400" b="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b="0" dirty="0">
                <a:solidFill>
                  <a:schemeClr val="tx1"/>
                </a:solidFill>
              </a:rPr>
              <a:t>② </a:t>
            </a:r>
            <a:r>
              <a:rPr lang="en-US" altLang="zh-CN" sz="1400" b="0" dirty="0">
                <a:solidFill>
                  <a:schemeClr val="tx1"/>
                </a:solidFill>
              </a:rPr>
              <a:t>Fast pumping valve  </a:t>
            </a:r>
            <a:r>
              <a:rPr lang="zh-CN" altLang="en-US" sz="1400" b="0" dirty="0">
                <a:solidFill>
                  <a:schemeClr val="tx1"/>
                </a:solidFill>
              </a:rPr>
              <a:t> </a:t>
            </a:r>
            <a:endParaRPr lang="en-US" altLang="zh-CN" sz="1400" b="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b="0" dirty="0">
                <a:solidFill>
                  <a:schemeClr val="tx1"/>
                </a:solidFill>
              </a:rPr>
              <a:t>③ </a:t>
            </a:r>
            <a:r>
              <a:rPr lang="en-US" altLang="zh-CN" sz="1400" b="0" dirty="0">
                <a:solidFill>
                  <a:schemeClr val="tx1"/>
                </a:solidFill>
              </a:rPr>
              <a:t>Inflation valve</a:t>
            </a:r>
            <a:endParaRPr lang="zh-CN" altLang="en-US" sz="1400" b="0" dirty="0">
              <a:solidFill>
                <a:schemeClr val="tx1"/>
              </a:solidFill>
            </a:endParaRPr>
          </a:p>
          <a:p>
            <a:pPr algn="l"/>
            <a:r>
              <a:rPr lang="zh-CN" altLang="en-US" sz="1400" b="0" dirty="0">
                <a:solidFill>
                  <a:schemeClr val="tx1"/>
                </a:solidFill>
              </a:rPr>
              <a:t>④ </a:t>
            </a:r>
            <a:r>
              <a:rPr lang="en-US" altLang="zh-CN" sz="1400" b="0" dirty="0">
                <a:solidFill>
                  <a:schemeClr val="tx1"/>
                </a:solidFill>
              </a:rPr>
              <a:t>Dry pumping valve</a:t>
            </a:r>
          </a:p>
          <a:p>
            <a:pPr algn="l"/>
            <a:r>
              <a:rPr lang="zh-CN" altLang="en-US" sz="1400" b="0" dirty="0">
                <a:solidFill>
                  <a:schemeClr val="tx1"/>
                </a:solidFill>
              </a:rPr>
              <a:t>⑤ </a:t>
            </a:r>
            <a:r>
              <a:rPr lang="en-US" altLang="zh-CN" sz="1400" b="0" dirty="0">
                <a:solidFill>
                  <a:schemeClr val="tx1"/>
                </a:solidFill>
              </a:rPr>
              <a:t>Leak check valve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116" name="Line 190">
            <a:extLst>
              <a:ext uri="{FF2B5EF4-FFF2-40B4-BE49-F238E27FC236}">
                <a16:creationId xmlns:a16="http://schemas.microsoft.com/office/drawing/2014/main" id="{DDACD300-5AD2-49F5-A43E-54D649E28A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0975" y="1844824"/>
            <a:ext cx="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" name="Line 172">
            <a:extLst>
              <a:ext uri="{FF2B5EF4-FFF2-40B4-BE49-F238E27FC236}">
                <a16:creationId xmlns:a16="http://schemas.microsoft.com/office/drawing/2014/main" id="{ED01781E-E0CE-4F96-BD3C-8D8BE4048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8363" y="1855038"/>
            <a:ext cx="0" cy="182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9" name="Rectangle 206">
            <a:extLst>
              <a:ext uri="{FF2B5EF4-FFF2-40B4-BE49-F238E27FC236}">
                <a16:creationId xmlns:a16="http://schemas.microsoft.com/office/drawing/2014/main" id="{C3EA0A23-8C95-4A93-99D1-EC07FD885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975" y="2031448"/>
            <a:ext cx="304800" cy="7949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84" name="Rectangle 191">
            <a:extLst>
              <a:ext uri="{FF2B5EF4-FFF2-40B4-BE49-F238E27FC236}">
                <a16:creationId xmlns:a16="http://schemas.microsoft.com/office/drawing/2014/main" id="{CA72FB30-BCAB-4164-B732-0EE191DA1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575" y="2055064"/>
            <a:ext cx="304800" cy="10191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598441-400C-4CB6-BA08-5A81CA292ACC}"/>
              </a:ext>
            </a:extLst>
          </p:cNvPr>
          <p:cNvSpPr/>
          <p:nvPr/>
        </p:nvSpPr>
        <p:spPr>
          <a:xfrm>
            <a:off x="489703" y="2921838"/>
            <a:ext cx="16289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Pneumatic valve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048" name="文本框 2047">
            <a:extLst>
              <a:ext uri="{FF2B5EF4-FFF2-40B4-BE49-F238E27FC236}">
                <a16:creationId xmlns:a16="http://schemas.microsoft.com/office/drawing/2014/main" id="{4BEC64BF-4CE1-4E9F-8A2C-22C041F6A960}"/>
              </a:ext>
            </a:extLst>
          </p:cNvPr>
          <p:cNvSpPr txBox="1"/>
          <p:nvPr/>
        </p:nvSpPr>
        <p:spPr>
          <a:xfrm>
            <a:off x="3560450" y="2040941"/>
            <a:ext cx="369332" cy="10733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</a:rPr>
              <a:t>Leakage meter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B693D93E-A92D-41FB-A789-735BD70007BD}"/>
              </a:ext>
            </a:extLst>
          </p:cNvPr>
          <p:cNvSpPr txBox="1"/>
          <p:nvPr/>
        </p:nvSpPr>
        <p:spPr>
          <a:xfrm>
            <a:off x="4482974" y="1926961"/>
            <a:ext cx="369332" cy="1049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</a:rPr>
              <a:t>Dry pump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21" name="TextBox 6">
            <a:extLst>
              <a:ext uri="{FF2B5EF4-FFF2-40B4-BE49-F238E27FC236}">
                <a16:creationId xmlns:a16="http://schemas.microsoft.com/office/drawing/2014/main" id="{B03D64CB-8D29-4BAE-B7E2-19EB5FFE8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655" y="1115990"/>
            <a:ext cx="52574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Vacuum system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07566801"/>
      </p:ext>
    </p:extLst>
  </p:cSld>
  <p:clrMapOvr>
    <a:masterClrMapping/>
  </p:clrMapOvr>
  <p:transition advTm="291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115616" y="903288"/>
            <a:ext cx="6912372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07704" y="153783"/>
            <a:ext cx="56626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/>
              <a:t>Equipment in clean room</a:t>
            </a:r>
            <a:endParaRPr lang="zh-CN" altLang="en-US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73" y="834538"/>
            <a:ext cx="7560261" cy="57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29195"/>
      </p:ext>
    </p:extLst>
  </p:cSld>
  <p:clrMapOvr>
    <a:masterClrMapping/>
  </p:clrMapOvr>
  <p:transition advTm="291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115616" y="903288"/>
            <a:ext cx="6912372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07704" y="153783"/>
            <a:ext cx="56626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/>
              <a:t>Equipment in clean room</a:t>
            </a:r>
            <a:endParaRPr lang="zh-CN" altLang="en-US" sz="4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897" y="855990"/>
            <a:ext cx="6196447" cy="578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53743"/>
      </p:ext>
    </p:extLst>
  </p:cSld>
  <p:clrMapOvr>
    <a:masterClrMapping/>
  </p:clrMapOvr>
  <p:transition advTm="2916"/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18337</TotalTime>
  <Words>946</Words>
  <Application>Microsoft Office PowerPoint</Application>
  <PresentationFormat>全屏显示(4:3)</PresentationFormat>
  <Paragraphs>344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Adobe 黑体 Std R</vt:lpstr>
      <vt:lpstr>黑体</vt:lpstr>
      <vt:lpstr>华文中宋</vt:lpstr>
      <vt:lpstr>宋体</vt:lpstr>
      <vt:lpstr>微软雅黑</vt:lpstr>
      <vt:lpstr>Arial</vt:lpstr>
      <vt:lpstr>Calibri</vt:lpstr>
      <vt:lpstr>Cambria Math</vt:lpstr>
      <vt:lpstr>Tahoma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thanks！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fang he</cp:lastModifiedBy>
  <cp:revision>1675</cp:revision>
  <cp:lastPrinted>2017-05-22T07:45:55Z</cp:lastPrinted>
  <dcterms:created xsi:type="dcterms:W3CDTF">2010-03-12T08:32:26Z</dcterms:created>
  <dcterms:modified xsi:type="dcterms:W3CDTF">2017-07-09T09:44:30Z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</Properties>
</file>