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</p:sldMasterIdLst>
  <p:notesMasterIdLst>
    <p:notesMasterId r:id="rId33"/>
  </p:notesMasterIdLst>
  <p:handoutMasterIdLst>
    <p:handoutMasterId r:id="rId34"/>
  </p:handoutMasterIdLst>
  <p:sldIdLst>
    <p:sldId id="346" r:id="rId2"/>
    <p:sldId id="369" r:id="rId3"/>
    <p:sldId id="370" r:id="rId4"/>
    <p:sldId id="387" r:id="rId5"/>
    <p:sldId id="371" r:id="rId6"/>
    <p:sldId id="373" r:id="rId7"/>
    <p:sldId id="374" r:id="rId8"/>
    <p:sldId id="376" r:id="rId9"/>
    <p:sldId id="377" r:id="rId10"/>
    <p:sldId id="378" r:id="rId11"/>
    <p:sldId id="380" r:id="rId12"/>
    <p:sldId id="379" r:id="rId13"/>
    <p:sldId id="414" r:id="rId14"/>
    <p:sldId id="411" r:id="rId15"/>
    <p:sldId id="388" r:id="rId16"/>
    <p:sldId id="389" r:id="rId17"/>
    <p:sldId id="393" r:id="rId18"/>
    <p:sldId id="390" r:id="rId19"/>
    <p:sldId id="394" r:id="rId20"/>
    <p:sldId id="396" r:id="rId21"/>
    <p:sldId id="416" r:id="rId22"/>
    <p:sldId id="395" r:id="rId23"/>
    <p:sldId id="415" r:id="rId24"/>
    <p:sldId id="400" r:id="rId25"/>
    <p:sldId id="401" r:id="rId26"/>
    <p:sldId id="404" r:id="rId27"/>
    <p:sldId id="405" r:id="rId28"/>
    <p:sldId id="417" r:id="rId29"/>
    <p:sldId id="365" r:id="rId30"/>
    <p:sldId id="367" r:id="rId31"/>
    <p:sldId id="410" r:id="rId3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5pPr>
    <a:lvl6pPr marL="22860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6pPr>
    <a:lvl7pPr marL="27432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7pPr>
    <a:lvl8pPr marL="32004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8pPr>
    <a:lvl9pPr marL="36576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CCECFF"/>
    <a:srgbClr val="C3C3EB"/>
    <a:srgbClr val="FFFFCC"/>
    <a:srgbClr val="FF0066"/>
    <a:srgbClr val="CCFF99"/>
    <a:srgbClr val="FFCC00"/>
    <a:srgbClr val="FF99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01" autoAdjust="0"/>
    <p:restoredTop sz="99265" autoAdjust="0"/>
  </p:normalViewPr>
  <p:slideViewPr>
    <p:cSldViewPr>
      <p:cViewPr varScale="1">
        <p:scale>
          <a:sx n="109" d="100"/>
          <a:sy n="109" d="100"/>
        </p:scale>
        <p:origin x="384" y="78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02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913DB623-E4F1-4968-96A3-99CF94D33F45}" type="datetimeFigureOut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524E0D12-1631-4688-BDBA-B625EE6F83C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979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fld id="{61FFC5FB-8FAD-4A82-A31A-6D07400DB7BC}" type="datetimeFigureOut">
              <a:rPr lang="zh-CN" altLang="en-US"/>
              <a:pPr>
                <a:defRPr/>
              </a:pPr>
              <a:t>2017-7-12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fld id="{9EBC002A-B0FF-4AB1-B1B7-F9D4F08610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091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3BE0A1E9-DE14-4544-B5FE-19D8493A346D}" type="slidenum">
              <a:rPr lang="en-US" altLang="zh-CN" smtClean="0">
                <a:latin typeface="Times New Roman" panose="02020603050405020304" pitchFamily="18" charset="0"/>
              </a:rPr>
              <a:pPr/>
              <a:t>13</a:t>
            </a:fld>
            <a:endParaRPr lang="en-US" altLang="zh-CN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74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6E63E-8F84-4652-8FB1-FF44450FEA66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B8559-02A1-4B24-86EC-BE3DB242B9D9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A0C16-74D8-4C89-8613-5E45EB8B4208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D1267-7E2F-4700-9C61-E44B3548C528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A3148-A2A2-499D-8AD4-A42AA392E762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3C93E-36B2-40C1-B7AC-83420700120D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64D9-8DB8-45C9-BE2D-5E39827271F5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AF6A-52DC-4802-83F2-94AEEBC406E5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6514-12AA-447E-822F-DD9EDA71C173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35B66-8F1E-468F-A06B-AB51DFF38B68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2FB9D-30A9-4BE6-B289-DEFC83ECD8DC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53752"/>
            <a:ext cx="71391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endParaRPr lang="zh-CN" altLang="en-US" dirty="0" smtClean="0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>
              <a:defRPr/>
            </a:pPr>
            <a:fld id="{1DFA9564-8B1D-46BF-A8FC-7DF2AC969463}" type="datetime1">
              <a:rPr lang="zh-CN" altLang="en-US"/>
              <a:pPr>
                <a:defRPr/>
              </a:pPr>
              <a:t>2017-7-12</a:t>
            </a:fld>
            <a:endParaRPr lang="en-US" altLang="zh-CN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矩形 9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rgbClr val="C3C3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64"/>
            <a:ext cx="1403302" cy="10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FF000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SzPct val="90000"/>
        <a:buFont typeface="Wingdings" pitchFamily="2" charset="2"/>
        <a:buChar char="n"/>
        <a:defRPr sz="2800">
          <a:solidFill>
            <a:srgbClr val="003399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99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7.emf"/><Relationship Id="rId4" Type="http://schemas.openxmlformats.org/officeDocument/2006/relationships/image" Target="../media/image13.emf"/><Relationship Id="rId9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2.emf"/><Relationship Id="rId4" Type="http://schemas.openxmlformats.org/officeDocument/2006/relationships/image" Target="../media/image18.emf"/><Relationship Id="rId9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SRF Cavity Vertical Test System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PAPS 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725718" y="4221088"/>
            <a:ext cx="7704856" cy="7921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800" dirty="0" err="1" smtClean="0"/>
              <a:t>Zhenghui</a:t>
            </a:r>
            <a:r>
              <a:rPr lang="en-US" altLang="zh-CN" sz="1800" dirty="0" smtClean="0"/>
              <a:t> MI</a:t>
            </a:r>
          </a:p>
          <a:p>
            <a:pPr>
              <a:lnSpc>
                <a:spcPct val="150000"/>
              </a:lnSpc>
            </a:pPr>
            <a:r>
              <a:rPr lang="en-US" altLang="zh-CN" sz="1800" dirty="0" smtClean="0"/>
              <a:t>On </a:t>
            </a:r>
            <a:r>
              <a:rPr lang="en-US" altLang="zh-CN" sz="1800" dirty="0"/>
              <a:t>behalf of </a:t>
            </a:r>
            <a:r>
              <a:rPr lang="en-US" altLang="zh-CN" sz="1800" dirty="0" smtClean="0"/>
              <a:t>the VT group of PAPS-RF</a:t>
            </a:r>
          </a:p>
          <a:p>
            <a:pPr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Centre, IHEP</a:t>
            </a:r>
          </a:p>
          <a:p>
            <a:pPr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2017/07/14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1498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197768"/>
            <a:ext cx="7139136" cy="1143000"/>
          </a:xfrm>
        </p:spPr>
        <p:txBody>
          <a:bodyPr/>
          <a:lstStyle/>
          <a:p>
            <a:r>
              <a:rPr lang="en-US" altLang="zh-CN" dirty="0" smtClean="0"/>
              <a:t>Magnetic Shielding</a:t>
            </a:r>
            <a:endParaRPr lang="zh-CN" altLang="en-US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196752"/>
            <a:ext cx="85552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0" dirty="0" smtClean="0">
                <a:solidFill>
                  <a:schemeClr val="tx1"/>
                </a:solidFill>
              </a:rPr>
              <a:t>The structure composition (The big one)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043608" y="116631"/>
            <a:ext cx="55002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503196"/>
              </p:ext>
            </p:extLst>
          </p:nvPr>
        </p:nvGraphicFramePr>
        <p:xfrm>
          <a:off x="663466" y="1799106"/>
          <a:ext cx="3384376" cy="422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" r:id="rId3" imgW="7656120" imgH="9562651" progId="Visio.Drawing.11">
                  <p:embed/>
                </p:oleObj>
              </mc:Choice>
              <mc:Fallback>
                <p:oleObj r:id="rId3" imgW="7656120" imgH="9562651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466" y="1799106"/>
                        <a:ext cx="3384376" cy="42289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4716016" y="692695"/>
            <a:ext cx="45669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485974"/>
              </p:ext>
            </p:extLst>
          </p:nvPr>
        </p:nvGraphicFramePr>
        <p:xfrm>
          <a:off x="4591874" y="1569647"/>
          <a:ext cx="1534316" cy="1914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" r:id="rId5" imgW="3490290" imgH="4354722" progId="Visio.Drawing.11">
                  <p:embed/>
                </p:oleObj>
              </mc:Choice>
              <mc:Fallback>
                <p:oleObj r:id="rId5" imgW="3490290" imgH="4354722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874" y="1569647"/>
                        <a:ext cx="1534316" cy="19149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 flipV="1">
            <a:off x="7092280" y="452874"/>
            <a:ext cx="3750511" cy="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399032"/>
              </p:ext>
            </p:extLst>
          </p:nvPr>
        </p:nvGraphicFramePr>
        <p:xfrm>
          <a:off x="6292657" y="1557317"/>
          <a:ext cx="1939121" cy="190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7" r:id="rId7" imgW="4445010" imgH="4354722" progId="Visio.Drawing.11">
                  <p:embed/>
                </p:oleObj>
              </mc:Choice>
              <mc:Fallback>
                <p:oleObj r:id="rId7" imgW="4445010" imgH="4354722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2657" y="1557317"/>
                        <a:ext cx="1939121" cy="1905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4425407" y="347583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0" dirty="0" smtClean="0">
                <a:solidFill>
                  <a:schemeClr val="tx1"/>
                </a:solidFill>
              </a:rPr>
              <a:t>UP end cap</a:t>
            </a:r>
            <a:endParaRPr lang="zh-CN" altLang="en-US" sz="1200" b="0" dirty="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18648" y="346679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0" dirty="0" smtClean="0">
                <a:solidFill>
                  <a:schemeClr val="tx1"/>
                </a:solidFill>
              </a:rPr>
              <a:t>bottom</a:t>
            </a:r>
            <a:endParaRPr lang="zh-CN" altLang="en-US" sz="1200" b="0" dirty="0">
              <a:solidFill>
                <a:schemeClr val="tx1"/>
              </a:solidFill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07" y="3983855"/>
            <a:ext cx="3382987" cy="206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196" y="3859680"/>
            <a:ext cx="2586291" cy="206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4621170" y="5897688"/>
            <a:ext cx="139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>
                <a:solidFill>
                  <a:schemeClr val="tx1"/>
                </a:solidFill>
              </a:rPr>
              <a:t>The center axis 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 </a:t>
            </a:r>
            <a:endParaRPr lang="zh-CN" altLang="en-US" sz="1400" b="0" dirty="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12478" y="5926705"/>
            <a:ext cx="249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 smtClean="0">
                <a:solidFill>
                  <a:schemeClr val="tx1"/>
                </a:solidFill>
              </a:rPr>
              <a:t>Deviation </a:t>
            </a:r>
            <a:r>
              <a:rPr lang="en-US" altLang="zh-CN" sz="1400" b="0" dirty="0">
                <a:solidFill>
                  <a:schemeClr val="tx1"/>
                </a:solidFill>
              </a:rPr>
              <a:t>center axis 400mm </a:t>
            </a:r>
          </a:p>
          <a:p>
            <a:r>
              <a:rPr lang="en-US" altLang="zh-CN" sz="1400" b="0" dirty="0" smtClean="0">
                <a:solidFill>
                  <a:schemeClr val="tx1"/>
                </a:solidFill>
              </a:rPr>
              <a:t>  </a:t>
            </a:r>
            <a:endParaRPr lang="zh-CN" altLang="en-US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197768"/>
            <a:ext cx="7139136" cy="1143000"/>
          </a:xfrm>
        </p:spPr>
        <p:txBody>
          <a:bodyPr/>
          <a:lstStyle/>
          <a:p>
            <a:r>
              <a:rPr lang="en-US" altLang="zh-CN" dirty="0" smtClean="0"/>
              <a:t>Magnetic Shielding</a:t>
            </a:r>
            <a:endParaRPr lang="zh-CN" altLang="en-US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196752"/>
            <a:ext cx="85552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0" dirty="0" smtClean="0">
                <a:solidFill>
                  <a:schemeClr val="tx1"/>
                </a:solidFill>
              </a:rPr>
              <a:t>The structure composition (The small one)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043608" y="116631"/>
            <a:ext cx="550021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4716016" y="692695"/>
            <a:ext cx="45669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flipV="1">
            <a:off x="7092280" y="452874"/>
            <a:ext cx="3750511" cy="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425407" y="347583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0" dirty="0" smtClean="0">
                <a:solidFill>
                  <a:schemeClr val="tx1"/>
                </a:solidFill>
              </a:rPr>
              <a:t>UP end cap</a:t>
            </a:r>
            <a:endParaRPr lang="zh-CN" altLang="en-US" sz="1200" b="0" dirty="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18648" y="3466798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0" dirty="0" smtClean="0">
                <a:solidFill>
                  <a:schemeClr val="tx1"/>
                </a:solidFill>
              </a:rPr>
              <a:t>bottom</a:t>
            </a:r>
            <a:endParaRPr lang="zh-CN" altLang="en-US" sz="1200" b="0" dirty="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60032" y="5926705"/>
            <a:ext cx="139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>
                <a:solidFill>
                  <a:schemeClr val="tx1"/>
                </a:solidFill>
              </a:rPr>
              <a:t>The center axis 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 </a:t>
            </a:r>
            <a:endParaRPr lang="zh-CN" altLang="en-US" sz="1400" b="0" dirty="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618648" y="5912239"/>
            <a:ext cx="249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 smtClean="0">
                <a:solidFill>
                  <a:schemeClr val="tx1"/>
                </a:solidFill>
              </a:rPr>
              <a:t>Deviation </a:t>
            </a:r>
            <a:r>
              <a:rPr lang="en-US" altLang="zh-CN" sz="1400" b="0" dirty="0">
                <a:solidFill>
                  <a:schemeClr val="tx1"/>
                </a:solidFill>
              </a:rPr>
              <a:t>center axis 400mm </a:t>
            </a:r>
          </a:p>
          <a:p>
            <a:r>
              <a:rPr lang="en-US" altLang="zh-CN" sz="1400" b="0" dirty="0" smtClean="0">
                <a:solidFill>
                  <a:schemeClr val="tx1"/>
                </a:solidFill>
              </a:rPr>
              <a:t>  </a:t>
            </a:r>
            <a:endParaRPr lang="zh-CN" alt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 flipV="1">
            <a:off x="518136" y="-661357"/>
            <a:ext cx="5785913" cy="5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478971"/>
              </p:ext>
            </p:extLst>
          </p:nvPr>
        </p:nvGraphicFramePr>
        <p:xfrm>
          <a:off x="586059" y="1844824"/>
          <a:ext cx="3409877" cy="424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9" r:id="rId3" imgW="7679610" imgH="9562651" progId="Visio.Drawing.11">
                  <p:embed/>
                </p:oleObj>
              </mc:Choice>
              <mc:Fallback>
                <p:oleObj r:id="rId3" imgW="7679610" imgH="9562651" progId="Visio.Drawing.11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059" y="1844824"/>
                        <a:ext cx="3409877" cy="42484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41"/>
          <p:cNvSpPr>
            <a:spLocks noChangeArrowheads="1"/>
          </p:cNvSpPr>
          <p:nvPr/>
        </p:nvSpPr>
        <p:spPr bwMode="auto">
          <a:xfrm flipV="1">
            <a:off x="4972675" y="-695284"/>
            <a:ext cx="4093529" cy="5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070966"/>
              </p:ext>
            </p:extLst>
          </p:nvPr>
        </p:nvGraphicFramePr>
        <p:xfrm>
          <a:off x="4972674" y="1574787"/>
          <a:ext cx="1481913" cy="1846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0" r:id="rId5" imgW="3490290" imgH="4354722" progId="Visio.Drawing.11">
                  <p:embed/>
                </p:oleObj>
              </mc:Choice>
              <mc:Fallback>
                <p:oleObj r:id="rId5" imgW="3490290" imgH="4354722" progId="Visio.Drawing.11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674" y="1574787"/>
                        <a:ext cx="1481913" cy="18464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49"/>
          <p:cNvSpPr>
            <a:spLocks noChangeArrowheads="1"/>
          </p:cNvSpPr>
          <p:nvPr/>
        </p:nvSpPr>
        <p:spPr bwMode="auto">
          <a:xfrm flipV="1">
            <a:off x="6759824" y="422271"/>
            <a:ext cx="56206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783263"/>
              </p:ext>
            </p:extLst>
          </p:nvPr>
        </p:nvGraphicFramePr>
        <p:xfrm>
          <a:off x="6728647" y="1574787"/>
          <a:ext cx="1896357" cy="1866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" r:id="rId7" imgW="4445010" imgH="4354722" progId="Visio.Drawing.11">
                  <p:embed/>
                </p:oleObj>
              </mc:Choice>
              <mc:Fallback>
                <p:oleObj r:id="rId7" imgW="4445010" imgH="4354722" progId="Visio.Drawing.11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8647" y="1574787"/>
                        <a:ext cx="1896357" cy="18669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48" y="4293096"/>
            <a:ext cx="2880320" cy="20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7" name="Picture 6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56" y="3838659"/>
            <a:ext cx="2981809" cy="200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976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139136" cy="1143000"/>
          </a:xfrm>
        </p:spPr>
        <p:txBody>
          <a:bodyPr/>
          <a:lstStyle/>
          <a:p>
            <a:r>
              <a:rPr lang="en-US" altLang="zh-CN" dirty="0" smtClean="0"/>
              <a:t>Radiation Shielding</a:t>
            </a:r>
            <a:endParaRPr lang="zh-CN" altLang="en-US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587" y="1585237"/>
            <a:ext cx="8555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0" dirty="0" smtClean="0">
                <a:solidFill>
                  <a:schemeClr val="tx1"/>
                </a:solidFill>
              </a:rPr>
              <a:t>Structure</a:t>
            </a:r>
          </a:p>
          <a:p>
            <a:pPr algn="just">
              <a:lnSpc>
                <a:spcPct val="150000"/>
              </a:lnSpc>
            </a:pPr>
            <a:endParaRPr lang="zh-CN" altLang="en-US" sz="2000" b="0" dirty="0">
              <a:solidFill>
                <a:schemeClr val="tx1"/>
              </a:solidFill>
            </a:endParaRPr>
          </a:p>
        </p:txBody>
      </p:sp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24"/>
          <a:stretch>
            <a:fillRect/>
          </a:stretch>
        </p:blipFill>
        <p:spPr bwMode="auto">
          <a:xfrm>
            <a:off x="467544" y="2276872"/>
            <a:ext cx="2808312" cy="336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872558"/>
            <a:ext cx="402217" cy="100471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 bwMode="auto">
          <a:xfrm>
            <a:off x="1640760" y="4725144"/>
            <a:ext cx="360040" cy="4571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3014733" y="3701210"/>
            <a:ext cx="18742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600" b="0" dirty="0">
                <a:ea typeface="宋体" panose="02010600030101010101" pitchFamily="2" charset="-122"/>
              </a:rPr>
              <a:t>normal </a:t>
            </a:r>
            <a:r>
              <a:rPr lang="en-US" altLang="zh-CN" sz="1600" b="0" dirty="0" smtClean="0">
                <a:ea typeface="宋体" panose="02010600030101010101" pitchFamily="2" charset="-122"/>
              </a:rPr>
              <a:t>concrete</a:t>
            </a:r>
          </a:p>
          <a:p>
            <a:pPr eaLnBrk="1" hangingPunct="1"/>
            <a:r>
              <a:rPr lang="en-US" altLang="zh-CN" sz="1600" b="0" dirty="0" smtClean="0">
                <a:ea typeface="宋体" panose="02010600030101010101" pitchFamily="2" charset="-122"/>
              </a:rPr>
              <a:t>(thickness 0.5-1m)</a:t>
            </a:r>
            <a:endParaRPr lang="en-US" altLang="zh-CN" sz="1600" b="0" dirty="0">
              <a:ea typeface="宋体" panose="02010600030101010101" pitchFamily="2" charset="-122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719787" y="4781184"/>
            <a:ext cx="6206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800" b="0" dirty="0">
                <a:ea typeface="宋体" panose="02010600030101010101" pitchFamily="2" charset="-122"/>
              </a:rPr>
              <a:t>lead</a:t>
            </a:r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 flipH="1" flipV="1">
            <a:off x="2946233" y="3082129"/>
            <a:ext cx="530076" cy="577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flipH="1" flipV="1">
            <a:off x="2409391" y="3489684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 flipH="1" flipV="1">
            <a:off x="1890993" y="4766476"/>
            <a:ext cx="880807" cy="1746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9" name="Picture 6" descr="VTS rad shielding l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75" y="2789138"/>
            <a:ext cx="3582598" cy="246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1" name="直接箭头连接符 30"/>
          <p:cNvCxnSpPr/>
          <p:nvPr/>
        </p:nvCxnSpPr>
        <p:spPr bwMode="auto">
          <a:xfrm flipV="1">
            <a:off x="4719575" y="3603984"/>
            <a:ext cx="1148569" cy="114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Line 11"/>
          <p:cNvSpPr>
            <a:spLocks noChangeShapeType="1"/>
          </p:cNvSpPr>
          <p:nvPr/>
        </p:nvSpPr>
        <p:spPr bwMode="auto">
          <a:xfrm flipH="1" flipV="1">
            <a:off x="7621437" y="3623414"/>
            <a:ext cx="514672" cy="4498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7194981" y="4004222"/>
            <a:ext cx="16546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600" b="0" dirty="0" smtClean="0">
                <a:ea typeface="宋体" panose="02010600030101010101" pitchFamily="2" charset="-122"/>
              </a:rPr>
              <a:t>Steel base plate</a:t>
            </a:r>
            <a:endParaRPr lang="en-US" altLang="zh-CN" sz="1600" b="0" dirty="0"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471303" y="18741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Refer to Fermi lab's shielding cover scheme </a:t>
            </a:r>
            <a:endParaRPr lang="en-US" altLang="zh-CN" sz="1800" b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38" name="直接箭头连接符 37"/>
          <p:cNvCxnSpPr/>
          <p:nvPr/>
        </p:nvCxnSpPr>
        <p:spPr bwMode="auto">
          <a:xfrm flipH="1" flipV="1">
            <a:off x="6876257" y="3370902"/>
            <a:ext cx="545231" cy="139557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6581729" y="4692477"/>
            <a:ext cx="20794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600" b="0" dirty="0" smtClean="0">
                <a:ea typeface="宋体" panose="02010600030101010101" pitchFamily="2" charset="-122"/>
              </a:rPr>
              <a:t>Motor and gear drive</a:t>
            </a:r>
            <a:endParaRPr lang="en-US" altLang="zh-CN" sz="1600" b="0" dirty="0">
              <a:ea typeface="宋体" panose="02010600030101010101" pitchFamily="2" charset="-122"/>
            </a:endParaRPr>
          </a:p>
        </p:txBody>
      </p:sp>
      <p:cxnSp>
        <p:nvCxnSpPr>
          <p:cNvPr id="42" name="直接箭头连接符 41"/>
          <p:cNvCxnSpPr/>
          <p:nvPr/>
        </p:nvCxnSpPr>
        <p:spPr bwMode="auto">
          <a:xfrm flipH="1" flipV="1">
            <a:off x="6166993" y="4853822"/>
            <a:ext cx="343881" cy="6554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直接箭头连接符 43"/>
          <p:cNvCxnSpPr/>
          <p:nvPr/>
        </p:nvCxnSpPr>
        <p:spPr bwMode="auto">
          <a:xfrm flipH="1" flipV="1">
            <a:off x="5436096" y="4486040"/>
            <a:ext cx="1074778" cy="103119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689929" y="5487427"/>
            <a:ext cx="20072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600" b="0" dirty="0" smtClean="0">
                <a:ea typeface="宋体" panose="02010600030101010101" pitchFamily="2" charset="-122"/>
              </a:rPr>
              <a:t>Hardened steel rails</a:t>
            </a:r>
            <a:endParaRPr lang="en-US" altLang="zh-CN" sz="1600" b="0" dirty="0">
              <a:ea typeface="宋体" panose="02010600030101010101" pitchFamily="2" charset="-122"/>
            </a:endParaRPr>
          </a:p>
        </p:txBody>
      </p:sp>
      <p:cxnSp>
        <p:nvCxnSpPr>
          <p:cNvPr id="46" name="直接箭头连接符 45"/>
          <p:cNvCxnSpPr/>
          <p:nvPr/>
        </p:nvCxnSpPr>
        <p:spPr bwMode="auto">
          <a:xfrm>
            <a:off x="5341838" y="3139411"/>
            <a:ext cx="986991" cy="2581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4264240" y="2856971"/>
            <a:ext cx="13115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600" b="0" dirty="0" smtClean="0">
                <a:ea typeface="宋体" panose="02010600030101010101" pitchFamily="2" charset="-122"/>
              </a:rPr>
              <a:t>Drive chains</a:t>
            </a:r>
            <a:endParaRPr lang="en-US" altLang="zh-CN" sz="1600" b="0" dirty="0">
              <a:ea typeface="宋体" panose="02010600030101010101" pitchFamily="2" charset="-122"/>
            </a:endParaRPr>
          </a:p>
        </p:txBody>
      </p:sp>
      <p:cxnSp>
        <p:nvCxnSpPr>
          <p:cNvPr id="50" name="直接箭头连接符 49"/>
          <p:cNvCxnSpPr/>
          <p:nvPr/>
        </p:nvCxnSpPr>
        <p:spPr bwMode="auto">
          <a:xfrm flipH="1">
            <a:off x="7421488" y="2789138"/>
            <a:ext cx="275722" cy="23711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 Box 14"/>
          <p:cNvSpPr txBox="1">
            <a:spLocks noChangeArrowheads="1"/>
          </p:cNvSpPr>
          <p:nvPr/>
        </p:nvSpPr>
        <p:spPr bwMode="auto">
          <a:xfrm>
            <a:off x="7130481" y="2219494"/>
            <a:ext cx="17628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600" b="0" dirty="0" smtClean="0">
                <a:ea typeface="宋体" panose="02010600030101010101" pitchFamily="2" charset="-122"/>
              </a:rPr>
              <a:t>Mast for power&amp; signal cables</a:t>
            </a:r>
            <a:endParaRPr lang="en-US" altLang="zh-CN" sz="1600" b="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63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ffectLst/>
              </a:rPr>
              <a:t> </a:t>
            </a:r>
            <a:r>
              <a:rPr lang="en-US" altLang="zh-CN" dirty="0">
                <a:effectLst/>
              </a:rPr>
              <a:t>F</a:t>
            </a:r>
            <a:r>
              <a:rPr lang="en-US" altLang="zh-CN" dirty="0" smtClean="0">
                <a:effectLst/>
              </a:rPr>
              <a:t>lowchart </a:t>
            </a:r>
            <a:r>
              <a:rPr lang="en-US" altLang="zh-CN" dirty="0">
                <a:effectLst/>
              </a:rPr>
              <a:t>for VT</a:t>
            </a:r>
            <a:endParaRPr lang="zh-CN" altLang="en-US" dirty="0">
              <a:effectLst/>
            </a:endParaRPr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196752"/>
            <a:ext cx="7200800" cy="490738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07504" y="1179530"/>
            <a:ext cx="8820472" cy="5083450"/>
            <a:chOff x="107504" y="1179530"/>
            <a:chExt cx="8820472" cy="508345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04" y="1179530"/>
              <a:ext cx="8820472" cy="5083450"/>
            </a:xfrm>
            <a:prstGeom prst="rect">
              <a:avLst/>
            </a:prstGeom>
          </p:spPr>
        </p:pic>
        <p:sp>
          <p:nvSpPr>
            <p:cNvPr id="95" name="Text Box 14"/>
            <p:cNvSpPr txBox="1">
              <a:spLocks noChangeArrowheads="1"/>
            </p:cNvSpPr>
            <p:nvPr/>
          </p:nvSpPr>
          <p:spPr bwMode="auto">
            <a:xfrm>
              <a:off x="6070657" y="4869160"/>
              <a:ext cx="199766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1600" b="0" dirty="0" smtClean="0">
                  <a:ea typeface="宋体" panose="02010600030101010101" pitchFamily="2" charset="-122"/>
                </a:rPr>
                <a:t>2K Flowchart for VT</a:t>
              </a:r>
              <a:endParaRPr lang="en-US" altLang="zh-CN" sz="1600" b="0" dirty="0"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6188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309939"/>
          </a:xfrm>
        </p:spPr>
        <p:txBody>
          <a:bodyPr/>
          <a:lstStyle/>
          <a:p>
            <a:r>
              <a:rPr lang="en-US" altLang="zh-CN" dirty="0"/>
              <a:t>Cryogenic system </a:t>
            </a:r>
            <a:r>
              <a:rPr lang="en-US" altLang="zh-CN" dirty="0" smtClean="0"/>
              <a:t>flowchart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972400" cy="1143000"/>
          </a:xfrm>
        </p:spPr>
        <p:txBody>
          <a:bodyPr/>
          <a:lstStyle/>
          <a:p>
            <a:r>
              <a:rPr lang="en-US" altLang="zh-CN" dirty="0">
                <a:effectLst/>
              </a:rPr>
              <a:t>Cryogenic function flowchart for VT </a:t>
            </a:r>
            <a:endParaRPr lang="zh-CN" altLang="en-US" dirty="0">
              <a:effectLst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132856"/>
            <a:ext cx="7488832" cy="4125904"/>
          </a:xfrm>
          <a:prstGeom prst="rect">
            <a:avLst/>
          </a:prstGeom>
        </p:spPr>
      </p:pic>
      <p:sp>
        <p:nvSpPr>
          <p:cNvPr id="5" name="圆角矩形标注 9"/>
          <p:cNvSpPr>
            <a:spLocks noChangeArrowheads="1"/>
          </p:cNvSpPr>
          <p:nvPr/>
        </p:nvSpPr>
        <p:spPr bwMode="auto">
          <a:xfrm rot="20312990">
            <a:off x="6438395" y="1822204"/>
            <a:ext cx="1956160" cy="321309"/>
          </a:xfrm>
          <a:prstGeom prst="wedgeRoundRectCallout">
            <a:avLst>
              <a:gd name="adj1" fmla="val -87449"/>
              <a:gd name="adj2" fmla="val -20037"/>
              <a:gd name="adj3" fmla="val 16667"/>
            </a:avLst>
          </a:prstGeom>
          <a:noFill/>
          <a:ln w="28575" algn="ctr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000" dirty="0" smtClean="0"/>
              <a:t>Liquid </a:t>
            </a:r>
            <a:r>
              <a:rPr lang="en-US" altLang="zh-CN" sz="1000" dirty="0"/>
              <a:t>Helium Transfer Lines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000" dirty="0"/>
              <a:t>Between Three Dewar</a:t>
            </a:r>
            <a:endParaRPr lang="zh-CN" altLang="en-US" sz="1000" dirty="0"/>
          </a:p>
        </p:txBody>
      </p:sp>
      <p:sp>
        <p:nvSpPr>
          <p:cNvPr id="7" name="圆角矩形标注 2"/>
          <p:cNvSpPr>
            <a:spLocks noChangeArrowheads="1"/>
          </p:cNvSpPr>
          <p:nvPr/>
        </p:nvSpPr>
        <p:spPr bwMode="auto">
          <a:xfrm rot="20088098">
            <a:off x="5357739" y="2865326"/>
            <a:ext cx="2498894" cy="325966"/>
          </a:xfrm>
          <a:prstGeom prst="wedgeRoundRectCallout">
            <a:avLst>
              <a:gd name="adj1" fmla="val -95616"/>
              <a:gd name="adj2" fmla="val 36282"/>
              <a:gd name="adj3" fmla="val 16667"/>
            </a:avLst>
          </a:prstGeom>
          <a:noFill/>
          <a:ln w="28575" algn="ctr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US" altLang="zh-CN" sz="1000" dirty="0">
                <a:solidFill>
                  <a:schemeClr val="tx1"/>
                </a:solidFill>
                <a:latin typeface="Arial" charset="0"/>
                <a:ea typeface="宋体" charset="-122"/>
              </a:rPr>
              <a:t>Liquid Helium Injecting to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Arial" charset="0"/>
                <a:ea typeface="宋体" charset="-122"/>
              </a:rPr>
              <a:t>Helium Pool with  Movably Connection</a:t>
            </a:r>
            <a:endParaRPr lang="zh-CN" altLang="en-US" sz="1000" dirty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圆角矩形标注 2"/>
          <p:cNvSpPr>
            <a:spLocks noChangeArrowheads="1"/>
          </p:cNvSpPr>
          <p:nvPr/>
        </p:nvSpPr>
        <p:spPr bwMode="auto">
          <a:xfrm rot="20271750">
            <a:off x="5646066" y="3743625"/>
            <a:ext cx="2404359" cy="303472"/>
          </a:xfrm>
          <a:prstGeom prst="wedgeRoundRectCallout">
            <a:avLst>
              <a:gd name="adj1" fmla="val -95616"/>
              <a:gd name="adj2" fmla="val -40245"/>
              <a:gd name="adj3" fmla="val 16667"/>
            </a:avLst>
          </a:prstGeom>
          <a:noFill/>
          <a:ln w="28575" algn="ctr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US" altLang="zh-CN" sz="1000" dirty="0">
                <a:solidFill>
                  <a:schemeClr val="tx1"/>
                </a:solidFill>
                <a:latin typeface="Arial" charset="0"/>
                <a:ea typeface="宋体" charset="-122"/>
              </a:rPr>
              <a:t>Liquid Helium Injecting to Vertical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Arial" charset="0"/>
                <a:ea typeface="宋体" charset="-122"/>
              </a:rPr>
              <a:t> Test Dewar with  Stationary Connection</a:t>
            </a:r>
            <a:endParaRPr lang="zh-CN" altLang="en-US" sz="1000" dirty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860032" y="5729418"/>
            <a:ext cx="125386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000" b="0" dirty="0" smtClean="0">
                <a:ea typeface="宋体" panose="02010600030101010101" pitchFamily="2" charset="-122"/>
              </a:rPr>
              <a:t>To pumps, 2K pipe</a:t>
            </a:r>
            <a:endParaRPr lang="en-US" altLang="zh-CN" sz="1000" b="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2354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99176" cy="1070992"/>
          </a:xfrm>
        </p:spPr>
        <p:txBody>
          <a:bodyPr/>
          <a:lstStyle/>
          <a:p>
            <a:r>
              <a:rPr lang="en-US" altLang="zh-CN" sz="3600" dirty="0" smtClean="0">
                <a:effectLst/>
              </a:rPr>
              <a:t>RF&amp; DAQ System</a:t>
            </a:r>
            <a:endParaRPr lang="zh-CN" altLang="en-US" sz="3600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9211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RF power to the cavity, with control of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phase, and frequency 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incident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reflected, and transmitted power of the cavity (including transmitted power from HOM couplers if so equipped) 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radiation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FE (field emission) or MP (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multipacting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automated data acquisition and control 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cavity performance parameters (E, Q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from power measurements and field decay time constant </a:t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endParaRPr lang="en-US" altLang="zh-CN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39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99176" cy="1070992"/>
          </a:xfrm>
        </p:spPr>
        <p:txBody>
          <a:bodyPr/>
          <a:lstStyle/>
          <a:p>
            <a:r>
              <a:rPr lang="en-US" altLang="zh-CN" sz="3600" dirty="0" smtClean="0">
                <a:effectLst/>
              </a:rPr>
              <a:t>RF&amp; DAQ System</a:t>
            </a:r>
            <a:endParaRPr lang="zh-CN" altLang="en-US" sz="3600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8392" y="162233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Specifications -1: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self-excitation test system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adopted </a:t>
            </a:r>
          </a:p>
          <a:p>
            <a:pPr marL="0" indent="0">
              <a:buNone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endParaRPr lang="en-US" altLang="zh-CN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857" y="2086028"/>
            <a:ext cx="2371624" cy="219714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481360" y="4440917"/>
            <a:ext cx="4572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algn="l" eaLnBrk="0" hangingPunct="0">
              <a:lnSpc>
                <a:spcPct val="150000"/>
              </a:lnSpc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18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RF test system for cavities with different frequency</a:t>
            </a:r>
          </a:p>
          <a:p>
            <a:pPr marL="742950" lvl="1" indent="-285750" algn="l" eaLnBrk="0" hangingPunct="0">
              <a:lnSpc>
                <a:spcPct val="150000"/>
              </a:lnSpc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</a:pPr>
            <a:r>
              <a:rPr lang="en-US" altLang="zh-CN" sz="1800" b="0" dirty="0" smtClean="0">
                <a:solidFill>
                  <a:schemeClr val="tx1"/>
                </a:solidFill>
              </a:rPr>
              <a:t>Functional areas to separate </a:t>
            </a:r>
          </a:p>
          <a:p>
            <a:pPr marL="742950" lvl="1" indent="-285750" algn="l" eaLnBrk="0" hangingPunct="0">
              <a:lnSpc>
                <a:spcPct val="150000"/>
              </a:lnSpc>
              <a:spcBef>
                <a:spcPct val="20000"/>
              </a:spcBef>
              <a:buClr>
                <a:srgbClr val="00B050"/>
              </a:buClr>
              <a:buSzPct val="75000"/>
              <a:buFont typeface="Wingdings" panose="05000000000000000000" pitchFamily="2" charset="2"/>
              <a:buChar char="l"/>
            </a:pPr>
            <a:endParaRPr lang="zh-CN" altLang="en-US" sz="1800" b="0" dirty="0">
              <a:solidFill>
                <a:schemeClr val="tx1"/>
              </a:solidFill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356992"/>
            <a:ext cx="3366375" cy="2376264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 flipV="1">
            <a:off x="5896569" y="-129096"/>
            <a:ext cx="4402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916595"/>
              </p:ext>
            </p:extLst>
          </p:nvPr>
        </p:nvGraphicFramePr>
        <p:xfrm>
          <a:off x="3995936" y="2544487"/>
          <a:ext cx="2499603" cy="1968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9" r:id="rId5" imgW="9217800" imgH="7276920" progId="Visio.Drawing.11">
                  <p:embed/>
                </p:oleObj>
              </mc:Choice>
              <mc:Fallback>
                <p:oleObj r:id="rId5" imgW="9217800" imgH="727692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2544487"/>
                        <a:ext cx="2499603" cy="19683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2519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99176" cy="1070992"/>
          </a:xfrm>
        </p:spPr>
        <p:txBody>
          <a:bodyPr/>
          <a:lstStyle/>
          <a:p>
            <a:r>
              <a:rPr lang="en-US" altLang="zh-CN" sz="3600" dirty="0" smtClean="0">
                <a:effectLst/>
              </a:rPr>
              <a:t>RF&amp; DAQ System</a:t>
            </a:r>
            <a:endParaRPr lang="zh-CN" altLang="en-US" sz="3600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3883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Specifications -2: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Supply &amp; Measurement 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 amplifier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Acquisition and Control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2">
              <a:lnSpc>
                <a:spcPct val="150000"/>
              </a:lnSpc>
            </a:pPr>
            <a:r>
              <a:rPr lang="en-US" altLang="zh-CN" sz="1400" dirty="0"/>
              <a:t>Automatic calculation of </a:t>
            </a:r>
            <a:r>
              <a:rPr lang="en-US" altLang="zh-CN" sz="1400" dirty="0" smtClean="0"/>
              <a:t>β</a:t>
            </a:r>
          </a:p>
          <a:p>
            <a:pPr lvl="2">
              <a:lnSpc>
                <a:spcPct val="150000"/>
              </a:lnSpc>
            </a:pPr>
            <a:r>
              <a:rPr lang="en-US" altLang="zh-CN" sz="1400" dirty="0"/>
              <a:t>I</a:t>
            </a:r>
            <a:r>
              <a:rPr lang="en-US" altLang="zh-CN" sz="1400" dirty="0" smtClean="0"/>
              <a:t>nteractive </a:t>
            </a:r>
            <a:r>
              <a:rPr lang="en-US" altLang="zh-CN" sz="1400" dirty="0"/>
              <a:t>cable calibration </a:t>
            </a:r>
            <a:r>
              <a:rPr lang="en-US" altLang="zh-CN" sz="1400" dirty="0" smtClean="0"/>
              <a:t>routine</a:t>
            </a:r>
          </a:p>
          <a:p>
            <a:pPr lvl="2">
              <a:lnSpc>
                <a:spcPct val="150000"/>
              </a:lnSpc>
            </a:pPr>
            <a:r>
              <a:rPr lang="en-US" altLang="zh-CN" sz="1400" dirty="0"/>
              <a:t>Continuous online display of E, Q</a:t>
            </a:r>
            <a:r>
              <a:rPr lang="en-US" altLang="zh-CN" sz="1400" baseline="-25000" dirty="0"/>
              <a:t>0</a:t>
            </a:r>
            <a:r>
              <a:rPr lang="en-US" altLang="zh-CN" sz="1400" dirty="0"/>
              <a:t>, Rad, </a:t>
            </a:r>
            <a:r>
              <a:rPr lang="en-US" altLang="zh-CN" sz="1400" dirty="0" err="1"/>
              <a:t>freq</a:t>
            </a:r>
            <a:r>
              <a:rPr lang="en-US" altLang="zh-CN" sz="1400" dirty="0"/>
              <a:t>, P</a:t>
            </a:r>
            <a:r>
              <a:rPr lang="en-US" altLang="zh-CN" sz="1400" baseline="-25000" dirty="0"/>
              <a:t>i</a:t>
            </a:r>
            <a:r>
              <a:rPr lang="en-US" altLang="zh-CN" sz="1400" dirty="0"/>
              <a:t>, </a:t>
            </a:r>
            <a:r>
              <a:rPr lang="en-US" altLang="zh-CN" sz="1400" dirty="0" smtClean="0"/>
              <a:t>and P</a:t>
            </a:r>
            <a:r>
              <a:rPr lang="en-US" altLang="zh-CN" sz="1400" baseline="-25000" dirty="0" smtClean="0"/>
              <a:t>r</a:t>
            </a:r>
          </a:p>
          <a:p>
            <a:pPr lvl="2">
              <a:lnSpc>
                <a:spcPct val="150000"/>
              </a:lnSpc>
            </a:pPr>
            <a:r>
              <a:rPr lang="en-US" altLang="zh-CN" sz="1400" dirty="0"/>
              <a:t>RF output power control </a:t>
            </a:r>
            <a:endParaRPr lang="en-US" altLang="zh-CN" sz="1400" dirty="0" smtClean="0"/>
          </a:p>
          <a:p>
            <a:pPr lvl="2">
              <a:lnSpc>
                <a:spcPct val="150000"/>
              </a:lnSpc>
            </a:pPr>
            <a:r>
              <a:rPr lang="en-US" altLang="zh-CN" sz="1400" dirty="0"/>
              <a:t>Phase control </a:t>
            </a:r>
            <a:endParaRPr lang="en-US" altLang="zh-CN" sz="1400" dirty="0" smtClean="0"/>
          </a:p>
          <a:p>
            <a:pPr lvl="2">
              <a:lnSpc>
                <a:spcPct val="150000"/>
              </a:lnSpc>
            </a:pPr>
            <a:r>
              <a:rPr lang="en-US" altLang="zh-CN" sz="1400" dirty="0"/>
              <a:t>Display of cryogenic status (temps, Dewar </a:t>
            </a:r>
            <a:r>
              <a:rPr lang="en-US" altLang="zh-CN" sz="1400" dirty="0" smtClean="0"/>
              <a:t>pressure) </a:t>
            </a:r>
          </a:p>
          <a:p>
            <a:pPr lvl="2">
              <a:lnSpc>
                <a:spcPct val="150000"/>
              </a:lnSpc>
            </a:pPr>
            <a:r>
              <a:rPr lang="en-US" altLang="zh-CN" sz="1400" dirty="0"/>
              <a:t>Graphic display of Q0 vs E</a:t>
            </a:r>
            <a:r>
              <a:rPr lang="en-US" altLang="zh-CN" sz="1400" baseline="-25000" dirty="0"/>
              <a:t>acc</a:t>
            </a:r>
            <a:r>
              <a:rPr lang="en-US" altLang="zh-CN" sz="1400" dirty="0"/>
              <a:t> </a:t>
            </a:r>
            <a:endParaRPr lang="en-US" altLang="zh-CN" sz="1400" dirty="0" smtClean="0"/>
          </a:p>
          <a:p>
            <a:pPr lvl="2">
              <a:lnSpc>
                <a:spcPct val="150000"/>
              </a:lnSpc>
            </a:pPr>
            <a:r>
              <a:rPr lang="en-US" altLang="zh-CN" sz="1400" dirty="0"/>
              <a:t>Graphic display of Rad vs time, w/ Rad vs </a:t>
            </a:r>
            <a:r>
              <a:rPr lang="en-US" altLang="zh-CN" sz="1400" dirty="0" smtClean="0"/>
              <a:t>Eacc option </a:t>
            </a: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400" dirty="0" smtClean="0"/>
              <a:t/>
            </a:r>
            <a:br>
              <a:rPr lang="en-US" altLang="zh-CN" sz="1400" dirty="0" smtClean="0"/>
            </a:br>
            <a:r>
              <a:rPr lang="en-US" altLang="zh-CN" sz="1400" dirty="0" smtClean="0"/>
              <a:t> </a:t>
            </a:r>
            <a:br>
              <a:rPr lang="en-US" altLang="zh-CN" sz="1400" dirty="0" smtClean="0"/>
            </a:br>
            <a:r>
              <a:rPr lang="en-US" altLang="zh-CN" sz="1400" dirty="0"/>
              <a:t/>
            </a:r>
            <a:br>
              <a:rPr lang="en-US" altLang="zh-CN" sz="14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endParaRPr lang="en-US" altLang="zh-CN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569587"/>
              </p:ext>
            </p:extLst>
          </p:nvPr>
        </p:nvGraphicFramePr>
        <p:xfrm>
          <a:off x="6228184" y="1916832"/>
          <a:ext cx="2088232" cy="2315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116"/>
                <a:gridCol w="10441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frequency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power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166.6MHz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500W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325MHz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500W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500MHz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300W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608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650MHz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300W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1.3GHz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300W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4509120"/>
            <a:ext cx="2962672" cy="160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96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99176" cy="1070992"/>
          </a:xfrm>
        </p:spPr>
        <p:txBody>
          <a:bodyPr/>
          <a:lstStyle/>
          <a:p>
            <a:r>
              <a:rPr lang="en-US" altLang="zh-CN" sz="3600" dirty="0" smtClean="0">
                <a:effectLst/>
              </a:rPr>
              <a:t>RF&amp; DAQ System</a:t>
            </a:r>
            <a:endParaRPr lang="zh-CN" altLang="en-US" sz="3600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8392" y="1622333"/>
            <a:ext cx="5489752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Specifications -3: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/ Interlocks </a:t>
            </a:r>
          </a:p>
          <a:p>
            <a:pPr lvl="2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and logging of radiation inside Dewar shield enclosure by DAQ system. 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power RF enable interlocked w/ Personnel Safety System. </a:t>
            </a:r>
          </a:p>
          <a:p>
            <a:pPr lvl="2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Interlock system monitors both external-to-Dewar area monitor radiation signals and Dewar lid closure status, and displays status. </a:t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endParaRPr lang="en-US" altLang="zh-CN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12160" y="2282753"/>
            <a:ext cx="2522799" cy="3510749"/>
            <a:chOff x="6012160" y="2282753"/>
            <a:chExt cx="2522799" cy="3510749"/>
          </a:xfrm>
        </p:grpSpPr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424"/>
            <a:stretch>
              <a:fillRect/>
            </a:stretch>
          </p:blipFill>
          <p:spPr bwMode="auto">
            <a:xfrm>
              <a:off x="6012160" y="2492896"/>
              <a:ext cx="2522799" cy="3026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椭圆 8"/>
            <p:cNvSpPr/>
            <p:nvPr/>
          </p:nvSpPr>
          <p:spPr bwMode="auto">
            <a:xfrm>
              <a:off x="6804248" y="5287203"/>
              <a:ext cx="144016" cy="12314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 bwMode="auto">
            <a:xfrm>
              <a:off x="6948264" y="3777278"/>
              <a:ext cx="0" cy="201622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</p:cxnSp>
        <p:cxnSp>
          <p:nvCxnSpPr>
            <p:cNvPr id="14" name="直接连接符 13"/>
            <p:cNvCxnSpPr/>
            <p:nvPr/>
          </p:nvCxnSpPr>
          <p:spPr bwMode="auto">
            <a:xfrm>
              <a:off x="7596336" y="5519239"/>
              <a:ext cx="0" cy="2742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</p:cxnSp>
        <p:cxnSp>
          <p:nvCxnSpPr>
            <p:cNvPr id="16" name="直接连接符 15"/>
            <p:cNvCxnSpPr/>
            <p:nvPr/>
          </p:nvCxnSpPr>
          <p:spPr bwMode="auto">
            <a:xfrm>
              <a:off x="6948264" y="5793502"/>
              <a:ext cx="648072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</p:cxnSp>
        <p:sp>
          <p:nvSpPr>
            <p:cNvPr id="17" name="椭圆 16"/>
            <p:cNvSpPr/>
            <p:nvPr/>
          </p:nvSpPr>
          <p:spPr bwMode="auto">
            <a:xfrm>
              <a:off x="7091567" y="2852936"/>
              <a:ext cx="145441" cy="13813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18" name="椭圆 17"/>
            <p:cNvSpPr/>
            <p:nvPr/>
          </p:nvSpPr>
          <p:spPr bwMode="auto">
            <a:xfrm>
              <a:off x="7091566" y="2282753"/>
              <a:ext cx="145441" cy="13813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6012160" y="2430173"/>
              <a:ext cx="2522799" cy="7883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cxnSp>
        <p:nvCxnSpPr>
          <p:cNvPr id="22" name="直接箭头连接符 21"/>
          <p:cNvCxnSpPr/>
          <p:nvPr/>
        </p:nvCxnSpPr>
        <p:spPr bwMode="auto">
          <a:xfrm>
            <a:off x="6876256" y="2060848"/>
            <a:ext cx="215310" cy="221905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722569" y="1755639"/>
            <a:ext cx="15872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Radiation monitor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  <p:cxnSp>
        <p:nvCxnSpPr>
          <p:cNvPr id="25" name="直接箭头连接符 24"/>
          <p:cNvCxnSpPr/>
          <p:nvPr/>
        </p:nvCxnSpPr>
        <p:spPr bwMode="auto">
          <a:xfrm>
            <a:off x="5802980" y="2351820"/>
            <a:ext cx="361465" cy="95199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4715442" y="2171800"/>
            <a:ext cx="11512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Shielding lid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1504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99176" cy="1070992"/>
          </a:xfrm>
        </p:spPr>
        <p:txBody>
          <a:bodyPr/>
          <a:lstStyle/>
          <a:p>
            <a:r>
              <a:rPr lang="en-US" altLang="zh-CN" sz="3600" dirty="0" smtClean="0">
                <a:effectLst/>
              </a:rPr>
              <a:t>Dewar Insert</a:t>
            </a:r>
            <a:endParaRPr lang="zh-CN" altLang="en-US" sz="3600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1135285"/>
            <a:ext cx="7897439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Dewar Insert : two larger and one small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endParaRPr lang="en-US" altLang="zh-CN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8284" y="4108613"/>
            <a:ext cx="1815531" cy="197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177720" y="2682667"/>
            <a:ext cx="1247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Thermal rad. </a:t>
            </a:r>
          </a:p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baffles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 bwMode="auto">
          <a:xfrm>
            <a:off x="4290990" y="3028466"/>
            <a:ext cx="591255" cy="33556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cxnSp>
        <p:nvCxnSpPr>
          <p:cNvPr id="12" name="直接箭头连接符 11"/>
          <p:cNvCxnSpPr/>
          <p:nvPr/>
        </p:nvCxnSpPr>
        <p:spPr bwMode="auto">
          <a:xfrm>
            <a:off x="4407859" y="3960359"/>
            <a:ext cx="504056" cy="212467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814763" y="3663955"/>
            <a:ext cx="1969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Rad shielding</a:t>
            </a:r>
          </a:p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(</a:t>
            </a:r>
            <a:r>
              <a:rPr lang="en-US" altLang="zh-CN" sz="1400" b="0" dirty="0" err="1">
                <a:ea typeface="宋体" panose="02010600030101010101" pitchFamily="2" charset="-122"/>
              </a:rPr>
              <a:t>P</a:t>
            </a:r>
            <a:r>
              <a:rPr lang="en-US" altLang="zh-CN" sz="1400" b="0" dirty="0" err="1" smtClean="0">
                <a:ea typeface="宋体" panose="02010600030101010101" pitchFamily="2" charset="-122"/>
              </a:rPr>
              <a:t>b</a:t>
            </a:r>
            <a:r>
              <a:rPr lang="en-US" altLang="zh-CN" sz="1400" b="0" dirty="0" smtClean="0">
                <a:ea typeface="宋体" panose="02010600030101010101" pitchFamily="2" charset="-122"/>
              </a:rPr>
              <a:t>)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499992" y="6073551"/>
            <a:ext cx="19695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Small one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503315" y="2471062"/>
            <a:ext cx="1523719" cy="3566065"/>
            <a:chOff x="3560738" y="3356992"/>
            <a:chExt cx="1273378" cy="308198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3490" y="4344030"/>
              <a:ext cx="1270626" cy="209494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0738" y="3356992"/>
              <a:ext cx="1273378" cy="1599038"/>
            </a:xfrm>
            <a:prstGeom prst="rect">
              <a:avLst/>
            </a:prstGeom>
          </p:spPr>
        </p:pic>
      </p:grp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403648" y="5982462"/>
            <a:ext cx="19695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Large one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 bwMode="auto">
          <a:xfrm flipH="1">
            <a:off x="2806111" y="4578312"/>
            <a:ext cx="460726" cy="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698589" y="4389799"/>
            <a:ext cx="20452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He buffer</a:t>
            </a:r>
          </a:p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(</a:t>
            </a:r>
            <a:r>
              <a:rPr lang="en-US" altLang="zh-CN" sz="1400" b="0" dirty="0" smtClean="0"/>
              <a:t>~1000L</a:t>
            </a:r>
            <a:r>
              <a:rPr lang="en-US" altLang="zh-CN" sz="1400" b="0" dirty="0" smtClean="0">
                <a:ea typeface="宋体" panose="02010600030101010101" pitchFamily="2" charset="-122"/>
              </a:rPr>
              <a:t>)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  <p:cxnSp>
        <p:nvCxnSpPr>
          <p:cNvPr id="38" name="直接箭头连接符 37"/>
          <p:cNvCxnSpPr/>
          <p:nvPr/>
        </p:nvCxnSpPr>
        <p:spPr bwMode="auto">
          <a:xfrm flipH="1">
            <a:off x="2850349" y="3126918"/>
            <a:ext cx="650078" cy="269242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cxnSp>
        <p:nvCxnSpPr>
          <p:cNvPr id="40" name="直接箭头连接符 39"/>
          <p:cNvCxnSpPr/>
          <p:nvPr/>
        </p:nvCxnSpPr>
        <p:spPr bwMode="auto">
          <a:xfrm flipH="1">
            <a:off x="2806112" y="3854228"/>
            <a:ext cx="409301" cy="126642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784" y="4578311"/>
            <a:ext cx="576698" cy="1458816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6828862" y="6074301"/>
            <a:ext cx="1462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1600" b="0" dirty="0">
                <a:solidFill>
                  <a:schemeClr val="tx1"/>
                </a:solidFill>
                <a:ea typeface="宋体" panose="02010600030101010101" pitchFamily="2" charset="-122"/>
              </a:rPr>
              <a:t>Top plate insert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674646" y="2420888"/>
            <a:ext cx="1302071" cy="3616239"/>
            <a:chOff x="4674646" y="2420888"/>
            <a:chExt cx="1302071" cy="361623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74646" y="2420888"/>
              <a:ext cx="1302071" cy="3616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74646" y="4451639"/>
              <a:ext cx="1302071" cy="1585488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1305" y="1860464"/>
            <a:ext cx="2512022" cy="2118573"/>
          </a:xfrm>
          <a:prstGeom prst="rect">
            <a:avLst/>
          </a:prstGeom>
        </p:spPr>
      </p:pic>
      <p:sp>
        <p:nvSpPr>
          <p:cNvPr id="10" name="左大括号 9"/>
          <p:cNvSpPr/>
          <p:nvPr/>
        </p:nvSpPr>
        <p:spPr bwMode="auto">
          <a:xfrm>
            <a:off x="1154271" y="4708442"/>
            <a:ext cx="360040" cy="1360461"/>
          </a:xfrm>
          <a:prstGeom prst="leftBrace">
            <a:avLst/>
          </a:prstGeom>
          <a:noFill/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11023" y="5249089"/>
            <a:ext cx="7551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2.5m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  <p:sp>
        <p:nvSpPr>
          <p:cNvPr id="26" name="左大括号 25"/>
          <p:cNvSpPr/>
          <p:nvPr/>
        </p:nvSpPr>
        <p:spPr bwMode="auto">
          <a:xfrm>
            <a:off x="1187623" y="4018150"/>
            <a:ext cx="285199" cy="661552"/>
          </a:xfrm>
          <a:prstGeom prst="leftBrace">
            <a:avLst/>
          </a:prstGeom>
          <a:noFill/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591174" y="4205594"/>
            <a:ext cx="7551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1m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  <p:sp>
        <p:nvSpPr>
          <p:cNvPr id="29" name="左大括号 28"/>
          <p:cNvSpPr/>
          <p:nvPr/>
        </p:nvSpPr>
        <p:spPr bwMode="auto">
          <a:xfrm>
            <a:off x="1118430" y="3028466"/>
            <a:ext cx="351100" cy="982057"/>
          </a:xfrm>
          <a:prstGeom prst="leftBrace">
            <a:avLst/>
          </a:prstGeom>
          <a:noFill/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524680" y="3356178"/>
            <a:ext cx="7551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1.5m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9376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795320" cy="1143000"/>
          </a:xfrm>
        </p:spPr>
        <p:txBody>
          <a:bodyPr/>
          <a:lstStyle/>
          <a:p>
            <a:r>
              <a:rPr lang="en-US" altLang="zh-CN" dirty="0" smtClean="0">
                <a:effectLst/>
              </a:rPr>
              <a:t>Vertical </a:t>
            </a:r>
            <a:r>
              <a:rPr lang="en-US" altLang="zh-CN" dirty="0">
                <a:effectLst/>
              </a:rPr>
              <a:t>Cavity </a:t>
            </a:r>
            <a:r>
              <a:rPr lang="en-US" altLang="zh-CN" dirty="0" smtClean="0">
                <a:effectLst/>
              </a:rPr>
              <a:t>Test Facility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en-US" altLang="zh-CN" sz="2400" dirty="0"/>
              <a:t>R</a:t>
            </a:r>
            <a:r>
              <a:rPr lang="en-US" altLang="zh-CN" sz="2400" dirty="0" smtClean="0"/>
              <a:t>equirements</a:t>
            </a:r>
            <a:r>
              <a:rPr lang="en-US" altLang="zh-CN" sz="2400" dirty="0"/>
              <a:t>: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Test cavities bare or with He vessel: 166.6 MHz QWR cavity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325 MHz Spoke cavity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MHz single-cell cavity</a:t>
            </a:r>
            <a:r>
              <a:rPr lang="zh-CN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650MHz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single-cell 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</a:t>
            </a:r>
            <a:r>
              <a:rPr lang="zh-CN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-cell cavities</a:t>
            </a:r>
            <a:r>
              <a:rPr lang="zh-CN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5-cell cavities</a:t>
            </a:r>
            <a:r>
              <a:rPr lang="zh-CN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1.3GHz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single-cell 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and 9-cell cavities</a:t>
            </a:r>
            <a:r>
              <a:rPr lang="zh-CN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power up to 300W</a:t>
            </a:r>
          </a:p>
          <a:p>
            <a:pPr>
              <a:lnSpc>
                <a:spcPct val="150000"/>
              </a:lnSpc>
            </a:pPr>
            <a:r>
              <a:rPr lang="fr-FR" altLang="zh-CN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 Q0 vs E, Q0 vs T, radiation (FE) </a:t>
            </a:r>
          </a:p>
          <a:p>
            <a:pPr>
              <a:lnSpc>
                <a:spcPct val="150000"/>
              </a:lnSpc>
            </a:pPr>
            <a:r>
              <a:rPr lang="fr-FR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ryoplant</a:t>
            </a:r>
            <a:r>
              <a:rPr lang="en-US" altLang="zh-CN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2500W 4K refrigerator, </a:t>
            </a:r>
            <a:r>
              <a:rPr lang="zh-CN" alt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＞</a:t>
            </a:r>
            <a:r>
              <a:rPr lang="en-US" altLang="zh-CN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100L/h liquefaction (2K), </a:t>
            </a:r>
            <a:r>
              <a:rPr lang="en-US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load </a:t>
            </a:r>
            <a:r>
              <a:rPr lang="en-US" altLang="zh-CN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for VT 100W@2K (500W@4.2K)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788066"/>
      </p:ext>
    </p:extLst>
  </p:cSld>
  <p:clrMapOvr>
    <a:masterClrMapping/>
  </p:clrMapOvr>
  <p:transition advTm="9384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99176" cy="1070992"/>
          </a:xfrm>
        </p:spPr>
        <p:txBody>
          <a:bodyPr/>
          <a:lstStyle/>
          <a:p>
            <a:r>
              <a:rPr lang="en-US" altLang="zh-CN" sz="3600" dirty="0" smtClean="0">
                <a:effectLst/>
              </a:rPr>
              <a:t>Vacuum system</a:t>
            </a:r>
            <a:endParaRPr lang="zh-CN" altLang="en-US" sz="3600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1135285"/>
            <a:ext cx="7897439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400" dirty="0"/>
              <a:t>Three vertical </a:t>
            </a:r>
            <a:r>
              <a:rPr lang="en-US" altLang="zh-CN" sz="1400" dirty="0" smtClean="0"/>
              <a:t>inserts </a:t>
            </a:r>
            <a:r>
              <a:rPr lang="en-US" altLang="zh-CN" sz="1400" dirty="0"/>
              <a:t>share a rough pumping unit and a leak </a:t>
            </a:r>
            <a:r>
              <a:rPr lang="en-US" altLang="zh-CN" sz="1400" dirty="0" smtClean="0"/>
              <a:t>detector</a:t>
            </a:r>
          </a:p>
          <a:p>
            <a:pPr lvl="1"/>
            <a:r>
              <a:rPr lang="en-US" altLang="zh-CN" sz="1400" dirty="0"/>
              <a:t>Each vertical vacuum system consists of four separate test </a:t>
            </a:r>
            <a:r>
              <a:rPr lang="en-US" altLang="zh-CN" sz="1400" dirty="0" smtClean="0"/>
              <a:t>lines</a:t>
            </a:r>
          </a:p>
          <a:p>
            <a:pPr lvl="1"/>
            <a:r>
              <a:rPr lang="en-US" altLang="zh-CN" sz="1400" dirty="0"/>
              <a:t>The </a:t>
            </a:r>
            <a:r>
              <a:rPr lang="en-US" altLang="zh-CN" sz="1400" dirty="0" smtClean="0"/>
              <a:t>pendulum gate valve and Electromagnetic valve are designed </a:t>
            </a:r>
            <a:r>
              <a:rPr lang="en-US" altLang="zh-CN" sz="1400" dirty="0"/>
              <a:t>to prevent </a:t>
            </a:r>
            <a:r>
              <a:rPr lang="en-US" altLang="zh-CN" sz="1400" dirty="0" smtClean="0"/>
              <a:t>the </a:t>
            </a:r>
            <a:r>
              <a:rPr lang="en-US" altLang="zh-CN" sz="1400" dirty="0"/>
              <a:t>Air regurgitation </a:t>
            </a:r>
            <a:r>
              <a:rPr lang="en-US" altLang="zh-CN" sz="1400" dirty="0" smtClean="0"/>
              <a:t>when </a:t>
            </a:r>
            <a:r>
              <a:rPr lang="en-US" altLang="zh-CN" sz="1400" dirty="0" smtClean="0"/>
              <a:t>power off.</a:t>
            </a:r>
            <a:endParaRPr lang="en-US" altLang="zh-CN" sz="1400" dirty="0" smtClean="0"/>
          </a:p>
          <a:p>
            <a:pPr lvl="1"/>
            <a:r>
              <a:rPr lang="en-US" altLang="zh-CN" sz="1400" dirty="0"/>
              <a:t>The </a:t>
            </a:r>
            <a:r>
              <a:rPr lang="en-US" altLang="zh-CN" sz="1400" dirty="0" smtClean="0"/>
              <a:t>limit </a:t>
            </a:r>
            <a:r>
              <a:rPr lang="en-US" altLang="zh-CN" sz="1400" dirty="0"/>
              <a:t>vacuum </a:t>
            </a:r>
            <a:r>
              <a:rPr lang="en-US" altLang="zh-CN" sz="1400" dirty="0" smtClean="0"/>
              <a:t>of the system at warm temperature is </a:t>
            </a:r>
            <a:r>
              <a:rPr lang="en-US" altLang="zh-CN" sz="1400" dirty="0"/>
              <a:t>better than 1e-3pa. </a:t>
            </a: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endParaRPr lang="en-US" altLang="zh-CN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8" y="3174544"/>
            <a:ext cx="3869621" cy="25163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064" y="3125139"/>
            <a:ext cx="2736304" cy="2607234"/>
          </a:xfrm>
          <a:prstGeom prst="rect">
            <a:avLst/>
          </a:prstGeom>
        </p:spPr>
      </p:pic>
      <p:sp>
        <p:nvSpPr>
          <p:cNvPr id="65" name="Text Box 59"/>
          <p:cNvSpPr txBox="1">
            <a:spLocks noChangeArrowheads="1"/>
          </p:cNvSpPr>
          <p:nvPr/>
        </p:nvSpPr>
        <p:spPr bwMode="auto">
          <a:xfrm>
            <a:off x="1403648" y="5789332"/>
            <a:ext cx="2032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0" dirty="0"/>
              <a:t>UHV for Vertical test</a:t>
            </a:r>
          </a:p>
        </p:txBody>
      </p:sp>
      <p:sp>
        <p:nvSpPr>
          <p:cNvPr id="66" name="Text Box 64"/>
          <p:cNvSpPr txBox="1">
            <a:spLocks noChangeArrowheads="1"/>
          </p:cNvSpPr>
          <p:nvPr/>
        </p:nvSpPr>
        <p:spPr bwMode="auto">
          <a:xfrm>
            <a:off x="3632517" y="5806973"/>
            <a:ext cx="30588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0" dirty="0"/>
              <a:t>Rough pump and Leak detector</a:t>
            </a:r>
          </a:p>
        </p:txBody>
      </p:sp>
      <p:pic>
        <p:nvPicPr>
          <p:cNvPr id="8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1367" y="3933056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284139" y="5661248"/>
            <a:ext cx="16916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400" b="0" dirty="0" smtClean="0">
                <a:ea typeface="宋体" panose="02010600030101010101" pitchFamily="2" charset="-122"/>
              </a:rPr>
              <a:t>Refer to </a:t>
            </a:r>
            <a:r>
              <a:rPr lang="en-US" altLang="zh-CN" sz="1400" b="0" dirty="0" err="1" smtClean="0">
                <a:ea typeface="宋体" panose="02010600030101010101" pitchFamily="2" charset="-122"/>
              </a:rPr>
              <a:t>Desy</a:t>
            </a:r>
            <a:r>
              <a:rPr lang="en-US" altLang="zh-CN" sz="1400" b="0" dirty="0" smtClean="0">
                <a:ea typeface="宋体" panose="02010600030101010101" pitchFamily="2" charset="-122"/>
              </a:rPr>
              <a:t> VT system</a:t>
            </a:r>
            <a:endParaRPr lang="en-US" altLang="zh-CN" sz="1400" b="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645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651" y="188640"/>
            <a:ext cx="8507288" cy="1070992"/>
          </a:xfrm>
        </p:spPr>
        <p:txBody>
          <a:bodyPr/>
          <a:lstStyle/>
          <a:p>
            <a:r>
              <a:rPr lang="en-US" altLang="zh-CN" sz="3600" dirty="0"/>
              <a:t>Baking furnace for cavity </a:t>
            </a:r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r>
              <a:rPr lang="en-US" altLang="zh-CN" sz="3600" dirty="0" smtClean="0"/>
              <a:t>degassing</a:t>
            </a:r>
            <a:endParaRPr lang="zh-CN" altLang="en-US" sz="3600" dirty="0">
              <a:effectLst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40768"/>
            <a:ext cx="6958586" cy="51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0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99176" cy="1070992"/>
          </a:xfrm>
        </p:spPr>
        <p:txBody>
          <a:bodyPr/>
          <a:lstStyle/>
          <a:p>
            <a:r>
              <a:rPr lang="en-US" altLang="zh-CN" sz="3600" dirty="0" smtClean="0">
                <a:effectLst/>
              </a:rPr>
              <a:t>Staging Area</a:t>
            </a:r>
            <a:endParaRPr lang="zh-CN" altLang="en-US" sz="3600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1135285"/>
            <a:ext cx="7897439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Size : 4 m × 10 m × 5.2 m 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+ 2+ 1.2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four Inserts 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larger and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small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Steel + </a:t>
            </a:r>
            <a:r>
              <a:rPr lang="zh-CN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Aluminum alloy 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Surrounded by plastic wrap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endParaRPr lang="en-US" altLang="zh-CN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5" y="1684827"/>
            <a:ext cx="3068339" cy="210421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733012"/>
            <a:ext cx="3068338" cy="23602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1560" y="4365104"/>
            <a:ext cx="5076056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800" b="0" dirty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A “staging area” is used to store the inserts, and provide an appropriate environment </a:t>
            </a:r>
            <a:r>
              <a:rPr lang="en-US" altLang="zh-CN" sz="18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for mounting </a:t>
            </a:r>
            <a:r>
              <a:rPr lang="en-US" altLang="zh-CN" sz="1800" b="0" dirty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and instrumenting a cavity before test. </a:t>
            </a:r>
            <a:r>
              <a:rPr lang="en-US" altLang="zh-CN" sz="1800" dirty="0">
                <a:solidFill>
                  <a:schemeClr val="tx1"/>
                </a:solidFill>
              </a:rPr>
              <a:t/>
            </a:r>
            <a:br>
              <a:rPr lang="en-US" altLang="zh-CN" sz="1800" dirty="0">
                <a:solidFill>
                  <a:schemeClr val="tx1"/>
                </a:solidFill>
              </a:rPr>
            </a:br>
            <a:endParaRPr lang="zh-CN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1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139136" cy="926976"/>
          </a:xfrm>
        </p:spPr>
        <p:txBody>
          <a:bodyPr/>
          <a:lstStyle/>
          <a:p>
            <a:r>
              <a:rPr lang="en-US" altLang="zh-CN" dirty="0" smtClean="0"/>
              <a:t>Single VTS Throughput</a:t>
            </a:r>
            <a:endParaRPr lang="zh-CN" altLang="en-US" dirty="0"/>
          </a:p>
        </p:txBody>
      </p:sp>
      <p:graphicFrame>
        <p:nvGraphicFramePr>
          <p:cNvPr id="4" name="Group 53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22726312"/>
              </p:ext>
            </p:extLst>
          </p:nvPr>
        </p:nvGraphicFramePr>
        <p:xfrm>
          <a:off x="1331640" y="1059860"/>
          <a:ext cx="6858000" cy="5399177"/>
        </p:xfrm>
        <a:graphic>
          <a:graphicData uri="http://schemas.openxmlformats.org/drawingml/2006/table">
            <a:tbl>
              <a:tblPr/>
              <a:tblGrid>
                <a:gridCol w="4419600"/>
                <a:gridCol w="2438400"/>
              </a:tblGrid>
              <a:tr h="365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Task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Duration (hours)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Cavities baking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22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Cavity cooling to 300 K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Mount cavities to insert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Connect cables and TDR test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Install insert in Dewar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Perform Dewar leak check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0.5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200" dirty="0" smtClean="0">
                          <a:effectLst/>
                        </a:rPr>
                        <a:t>Helium replacement </a:t>
                      </a:r>
                      <a:endParaRPr kumimoji="0" lang="en-US" altLang="zh-C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Cool down to 4K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Fill @ 4K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Pump to 2K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RF Test at 2K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Boil off LHe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Warm up Dewar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Remove insert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Remove cavity from insert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Total single test cycle duration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46.5 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+ 50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4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200/Year</a:t>
                      </a: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</a:t>
                      </a:r>
                      <a:r>
                        <a:rPr kumimoji="0" lang="en-US" altLang="zh-C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650MHz 5-cell cavity</a:t>
                      </a: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）</a:t>
                      </a:r>
                      <a:r>
                        <a:rPr kumimoji="0" lang="en-US" altLang="zh-C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, </a:t>
                      </a:r>
                      <a:r>
                        <a:rPr kumimoji="0" lang="en-US" altLang="zh-C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400/Year</a:t>
                      </a: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（</a:t>
                      </a:r>
                      <a:r>
                        <a:rPr kumimoji="0" lang="en-US" altLang="zh-C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1.3GHz 9-cell cavity</a:t>
                      </a:r>
                      <a:r>
                        <a:rPr kumimoji="0" lang="zh-CN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）</a:t>
                      </a:r>
                      <a:endParaRPr kumimoji="0" lang="en-US" altLang="zh-CN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506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3688" y="53752"/>
            <a:ext cx="6480720" cy="1143000"/>
          </a:xfrm>
        </p:spPr>
        <p:txBody>
          <a:bodyPr/>
          <a:lstStyle/>
          <a:p>
            <a:r>
              <a:rPr lang="en-US" altLang="zh-CN" sz="3600" dirty="0" smtClean="0">
                <a:effectLst/>
              </a:rPr>
              <a:t/>
            </a:r>
            <a:br>
              <a:rPr lang="en-US" altLang="zh-CN" sz="3600" dirty="0" smtClean="0">
                <a:effectLst/>
              </a:rPr>
            </a:br>
            <a:r>
              <a:rPr lang="en-US" altLang="zh-CN" sz="3600" dirty="0" smtClean="0">
                <a:effectLst/>
              </a:rPr>
              <a:t>Quench </a:t>
            </a:r>
            <a:r>
              <a:rPr lang="en-US" altLang="zh-CN" sz="3600" dirty="0">
                <a:effectLst/>
              </a:rPr>
              <a:t>localization</a:t>
            </a:r>
            <a:br>
              <a:rPr lang="en-US" altLang="zh-CN" sz="3600" dirty="0">
                <a:effectLst/>
              </a:rPr>
            </a:br>
            <a:endParaRPr lang="zh-CN" altLang="en-US" sz="3600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2471" y="1340768"/>
            <a:ext cx="7416824" cy="4525963"/>
          </a:xfrm>
        </p:spPr>
        <p:txBody>
          <a:bodyPr/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Quench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localization is a vital part of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cavity performance limitations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once we know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a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cavity is quenching, we can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further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try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determine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it is quenching </a:t>
            </a:r>
            <a:endParaRPr lang="en-US" altLang="zh-CN" sz="1800" dirty="0" smtClean="0"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Two techniques </a:t>
            </a:r>
            <a:r>
              <a:rPr lang="en-US" altLang="zh-CN" sz="1800" dirty="0" smtClean="0"/>
              <a:t>will be used </a:t>
            </a:r>
            <a:endParaRPr lang="en-US" altLang="zh-CN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T- Mapping</a:t>
            </a:r>
          </a:p>
          <a:p>
            <a:pPr lvl="2"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 Sound</a:t>
            </a:r>
          </a:p>
        </p:txBody>
      </p:sp>
    </p:spTree>
    <p:extLst>
      <p:ext uri="{BB962C8B-B14F-4D97-AF65-F5344CB8AC3E}">
        <p14:creationId xmlns:p14="http://schemas.microsoft.com/office/powerpoint/2010/main" val="3514248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3688" y="53752"/>
            <a:ext cx="6480720" cy="1143000"/>
          </a:xfrm>
        </p:spPr>
        <p:txBody>
          <a:bodyPr/>
          <a:lstStyle/>
          <a:p>
            <a:r>
              <a:rPr lang="en-US" altLang="zh-CN" sz="3600" dirty="0" smtClean="0">
                <a:effectLst/>
              </a:rPr>
              <a:t>T-Mapping</a:t>
            </a:r>
            <a:endParaRPr lang="zh-CN" altLang="en-US" sz="3600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02471" y="1340768"/>
            <a:ext cx="7416824" cy="4525963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T- Mapping</a:t>
            </a:r>
          </a:p>
          <a:p>
            <a:pPr lvl="2">
              <a:lnSpc>
                <a:spcPct val="150000"/>
              </a:lnSpc>
            </a:pPr>
            <a:r>
              <a:rPr lang="en-US" altLang="zh-CN" sz="1600" dirty="0"/>
              <a:t>Consider KEK's </a:t>
            </a:r>
            <a:r>
              <a:rPr lang="en-US" altLang="zh-CN" sz="1600" dirty="0" smtClean="0"/>
              <a:t>design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556792"/>
            <a:ext cx="2510417" cy="2523938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6754"/>
            <a:ext cx="3146025" cy="18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981" y="4447586"/>
            <a:ext cx="1111080" cy="15175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061" y="4437112"/>
            <a:ext cx="737027" cy="15280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46" y="4447585"/>
            <a:ext cx="853635" cy="15175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04038" y="4447585"/>
            <a:ext cx="872147" cy="152852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242" y="4437112"/>
            <a:ext cx="802339" cy="152804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2411" y="2448923"/>
            <a:ext cx="3390572" cy="187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71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203350"/>
            <a:ext cx="7139136" cy="1143000"/>
          </a:xfrm>
        </p:spPr>
        <p:txBody>
          <a:bodyPr/>
          <a:lstStyle/>
          <a:p>
            <a:r>
              <a:rPr lang="en-US" altLang="zh-CN" sz="3600" dirty="0"/>
              <a:t>Second Sound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37462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</a:rPr>
              <a:t>Principle: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 smtClean="0"/>
              <a:t>The speed of second sound in He-II is good to be used for position detection. It is about 17m/s at 2K.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/>
              <a:t>L= T × </a:t>
            </a:r>
            <a:r>
              <a:rPr lang="en-US" altLang="zh-CN" sz="2000" dirty="0" smtClean="0"/>
              <a:t>V</a:t>
            </a:r>
            <a:endParaRPr lang="zh-CN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382" y="3264001"/>
            <a:ext cx="3110442" cy="249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4"/>
          <p:cNvGrpSpPr/>
          <p:nvPr/>
        </p:nvGrpSpPr>
        <p:grpSpPr>
          <a:xfrm>
            <a:off x="1404123" y="3269556"/>
            <a:ext cx="2736304" cy="2631034"/>
            <a:chOff x="188780" y="809734"/>
            <a:chExt cx="3949839" cy="3479423"/>
          </a:xfrm>
          <a:effectLst/>
        </p:grpSpPr>
        <p:grpSp>
          <p:nvGrpSpPr>
            <p:cNvPr id="6" name="Group 8"/>
            <p:cNvGrpSpPr/>
            <p:nvPr/>
          </p:nvGrpSpPr>
          <p:grpSpPr>
            <a:xfrm>
              <a:off x="188780" y="1363077"/>
              <a:ext cx="2648810" cy="2926080"/>
              <a:chOff x="790514" y="1312606"/>
              <a:chExt cx="2648810" cy="2926080"/>
            </a:xfrm>
          </p:grpSpPr>
          <p:sp>
            <p:nvSpPr>
              <p:cNvPr id="21" name="Oval 6"/>
              <p:cNvSpPr/>
              <p:nvPr/>
            </p:nvSpPr>
            <p:spPr>
              <a:xfrm>
                <a:off x="790514" y="2070674"/>
                <a:ext cx="2648810" cy="14099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7"/>
              <p:cNvSpPr/>
              <p:nvPr/>
            </p:nvSpPr>
            <p:spPr>
              <a:xfrm>
                <a:off x="1604625" y="1312606"/>
                <a:ext cx="1020588" cy="292608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Oval 9"/>
            <p:cNvSpPr/>
            <p:nvPr/>
          </p:nvSpPr>
          <p:spPr>
            <a:xfrm>
              <a:off x="2300748" y="2395138"/>
              <a:ext cx="235975" cy="20063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10"/>
            <p:cNvSpPr/>
            <p:nvPr/>
          </p:nvSpPr>
          <p:spPr>
            <a:xfrm>
              <a:off x="1889431" y="1966153"/>
              <a:ext cx="1058607" cy="1058607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c 11"/>
            <p:cNvSpPr/>
            <p:nvPr/>
          </p:nvSpPr>
          <p:spPr>
            <a:xfrm>
              <a:off x="1745306" y="1822028"/>
              <a:ext cx="1346856" cy="1346856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12"/>
            <p:cNvSpPr/>
            <p:nvPr/>
          </p:nvSpPr>
          <p:spPr>
            <a:xfrm>
              <a:off x="1604130" y="1677903"/>
              <a:ext cx="1629207" cy="1629207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c 13"/>
            <p:cNvSpPr/>
            <p:nvPr/>
          </p:nvSpPr>
          <p:spPr>
            <a:xfrm>
              <a:off x="2034115" y="2129204"/>
              <a:ext cx="767780" cy="767780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4"/>
            <p:cNvSpPr/>
            <p:nvPr/>
          </p:nvSpPr>
          <p:spPr>
            <a:xfrm>
              <a:off x="2471335" y="1603112"/>
              <a:ext cx="153383" cy="153383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5"/>
            <p:cNvSpPr/>
            <p:nvPr/>
          </p:nvSpPr>
          <p:spPr>
            <a:xfrm>
              <a:off x="1460169" y="1537326"/>
              <a:ext cx="1914262" cy="1914262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6"/>
            <p:cNvSpPr/>
            <p:nvPr/>
          </p:nvSpPr>
          <p:spPr>
            <a:xfrm>
              <a:off x="1295242" y="1370448"/>
              <a:ext cx="2244115" cy="2244115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7"/>
            <p:cNvSpPr/>
            <p:nvPr/>
          </p:nvSpPr>
          <p:spPr>
            <a:xfrm>
              <a:off x="1152112" y="1244470"/>
              <a:ext cx="2530376" cy="2530376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c 18"/>
            <p:cNvSpPr/>
            <p:nvPr/>
          </p:nvSpPr>
          <p:spPr>
            <a:xfrm>
              <a:off x="1025955" y="1121980"/>
              <a:ext cx="2777494" cy="2777494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 19"/>
            <p:cNvSpPr/>
            <p:nvPr/>
          </p:nvSpPr>
          <p:spPr>
            <a:xfrm>
              <a:off x="867237" y="963196"/>
              <a:ext cx="3091230" cy="3091230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c 20"/>
            <p:cNvSpPr/>
            <p:nvPr/>
          </p:nvSpPr>
          <p:spPr>
            <a:xfrm>
              <a:off x="687084" y="809734"/>
              <a:ext cx="3451535" cy="3451535"/>
            </a:xfrm>
            <a:prstGeom prst="arc">
              <a:avLst>
                <a:gd name="adj1" fmla="val 16200000"/>
                <a:gd name="adj2" fmla="val 2042701"/>
              </a:avLst>
            </a:prstGeom>
            <a:ln>
              <a:solidFill>
                <a:srgbClr val="FF81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22"/>
            <p:cNvSpPr/>
            <p:nvPr/>
          </p:nvSpPr>
          <p:spPr>
            <a:xfrm>
              <a:off x="3353595" y="1756495"/>
              <a:ext cx="153383" cy="153383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23"/>
            <p:cNvSpPr/>
            <p:nvPr/>
          </p:nvSpPr>
          <p:spPr>
            <a:xfrm>
              <a:off x="3940738" y="2372253"/>
              <a:ext cx="153383" cy="153383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18987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Circuits for one Dewar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96" y="1196752"/>
            <a:ext cx="751522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71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Testing conditions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4888" y="1124744"/>
            <a:ext cx="8229600" cy="4997152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</a:rPr>
              <a:t>Sensors</a:t>
            </a:r>
          </a:p>
          <a:p>
            <a:pPr lvl="1"/>
            <a:r>
              <a:rPr lang="en-US" altLang="zh-CN" sz="1800" dirty="0" err="1" smtClean="0"/>
              <a:t>Cernox</a:t>
            </a:r>
            <a:r>
              <a:rPr lang="en-US" altLang="zh-CN" sz="1800" dirty="0" smtClean="0"/>
              <a:t> bare chip</a:t>
            </a:r>
            <a:r>
              <a:rPr lang="zh-CN" altLang="en-US" sz="1800" dirty="0" smtClean="0"/>
              <a:t>：</a:t>
            </a:r>
            <a:r>
              <a:rPr lang="en-US" altLang="zh-CN" sz="1800" dirty="0" smtClean="0"/>
              <a:t>tested in 2K LHe with cavity and heater </a:t>
            </a:r>
            <a:r>
              <a:rPr lang="en-US" altLang="zh-CN" sz="1800" dirty="0" smtClean="0">
                <a:solidFill>
                  <a:srgbClr val="00B050"/>
                </a:solidFill>
              </a:rPr>
              <a:t>√</a:t>
            </a:r>
          </a:p>
          <a:p>
            <a:pPr lvl="1"/>
            <a:r>
              <a:rPr lang="en-US" altLang="zh-CN" sz="1800" dirty="0" smtClean="0"/>
              <a:t>Germanium bare chip</a:t>
            </a:r>
            <a:r>
              <a:rPr lang="zh-CN" altLang="en-US" sz="1800" dirty="0" smtClean="0"/>
              <a:t>：</a:t>
            </a:r>
            <a:r>
              <a:rPr lang="en-US" altLang="zh-CN" sz="1800" dirty="0" smtClean="0"/>
              <a:t> tested in 2K LHe with cavity and heater </a:t>
            </a:r>
            <a:r>
              <a:rPr lang="en-US" altLang="zh-CN" sz="1800" dirty="0" smtClean="0">
                <a:solidFill>
                  <a:srgbClr val="00B050"/>
                </a:solidFill>
              </a:rPr>
              <a:t>√</a:t>
            </a:r>
          </a:p>
          <a:p>
            <a:pPr lvl="1"/>
            <a:r>
              <a:rPr lang="en-GB" altLang="zh-CN" sz="1800" dirty="0" smtClean="0"/>
              <a:t>Oscillating  </a:t>
            </a:r>
            <a:r>
              <a:rPr lang="en-GB" altLang="zh-CN" sz="1800" dirty="0" err="1" smtClean="0"/>
              <a:t>SuperLeak</a:t>
            </a:r>
            <a:r>
              <a:rPr lang="en-GB" altLang="zh-CN" sz="1800" dirty="0" smtClean="0"/>
              <a:t> Transducers (</a:t>
            </a:r>
            <a:r>
              <a:rPr lang="en-US" altLang="zh-CN" sz="1800" dirty="0" smtClean="0"/>
              <a:t>OST): in fabrication</a:t>
            </a:r>
          </a:p>
          <a:p>
            <a:pPr marL="457200" lvl="1" indent="0">
              <a:buNone/>
            </a:pPr>
            <a:endParaRPr lang="zh-CN" altLang="en-US" sz="1800" dirty="0"/>
          </a:p>
        </p:txBody>
      </p:sp>
      <p:pic>
        <p:nvPicPr>
          <p:cNvPr id="4" name="Picture 2" descr="D:\second sound\OST图纸\IMG_20170705_150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631" y="2996952"/>
            <a:ext cx="1800000" cy="2400000"/>
          </a:xfrm>
          <a:prstGeom prst="rect">
            <a:avLst/>
          </a:prstGeom>
          <a:noFill/>
        </p:spPr>
      </p:pic>
      <p:pic>
        <p:nvPicPr>
          <p:cNvPr id="5" name="Picture 3" descr="D:\second sound\OST图纸\IMG_20170705_163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0855" y="2996952"/>
            <a:ext cx="1800000" cy="2400000"/>
          </a:xfrm>
          <a:prstGeom prst="rect">
            <a:avLst/>
          </a:prstGeom>
          <a:noFill/>
        </p:spPr>
      </p:pic>
      <p:pic>
        <p:nvPicPr>
          <p:cNvPr id="6" name="Picture 4" descr="D:\second sound\OST图纸\IMG_20170705_1651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7079" y="2996952"/>
            <a:ext cx="1800000" cy="2400000"/>
          </a:xfrm>
          <a:prstGeom prst="rect">
            <a:avLst/>
          </a:prstGeom>
          <a:noFill/>
        </p:spPr>
      </p:pic>
      <p:pic>
        <p:nvPicPr>
          <p:cNvPr id="7" name="Picture 5" descr="D:\second sound\OST图纸\IMG_20170710_1742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3103" y="2996952"/>
            <a:ext cx="1800000" cy="24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0815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 test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" y="1124744"/>
            <a:ext cx="8147248" cy="52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60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63688" y="197768"/>
            <a:ext cx="6480720" cy="1143000"/>
          </a:xfrm>
        </p:spPr>
        <p:txBody>
          <a:bodyPr/>
          <a:lstStyle/>
          <a:p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>Design </a:t>
            </a:r>
            <a:r>
              <a:rPr lang="en-US" altLang="zh-CN" dirty="0"/>
              <a:t>Tasks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340768"/>
            <a:ext cx="8435280" cy="4525963"/>
          </a:xfrm>
        </p:spPr>
        <p:txBody>
          <a:bodyPr/>
          <a:lstStyle/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Civil Construction</a:t>
            </a:r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Cryostat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Magnetic Shielding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Radiation Shielding</a:t>
            </a:r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RF &amp; DAQ System</a:t>
            </a:r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Insert (Cavity support)</a:t>
            </a:r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acuum System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Quench location system</a:t>
            </a:r>
          </a:p>
          <a:p>
            <a:pPr lvl="2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T-Mapping</a:t>
            </a:r>
          </a:p>
          <a:p>
            <a:pPr lvl="2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Second sound</a:t>
            </a:r>
          </a:p>
          <a:p>
            <a:pPr marL="457200" lvl="1" indent="0">
              <a:buNone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35069"/>
      </p:ext>
    </p:extLst>
  </p:cSld>
  <p:clrMapOvr>
    <a:masterClrMapping/>
  </p:clrMapOvr>
  <p:transition advTm="2611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</a:t>
            </a:r>
            <a:r>
              <a:rPr lang="en-US" altLang="zh-CN" dirty="0" smtClean="0"/>
              <a:t>esting results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Cavity Quench signal is found</a:t>
            </a:r>
          </a:p>
          <a:p>
            <a:pPr lvl="1"/>
            <a:endParaRPr lang="zh-CN" altLang="en-US" sz="1600" dirty="0"/>
          </a:p>
        </p:txBody>
      </p:sp>
      <p:pic>
        <p:nvPicPr>
          <p:cNvPr id="3074" name="Picture 2" descr="D:\second sound\第一次测试\IMG_20170314_223023_resized_20170321_110727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854097"/>
            <a:ext cx="3584848" cy="2688636"/>
          </a:xfrm>
          <a:prstGeom prst="rect">
            <a:avLst/>
          </a:prstGeom>
          <a:noFill/>
        </p:spPr>
      </p:pic>
      <p:cxnSp>
        <p:nvCxnSpPr>
          <p:cNvPr id="6" name="直接箭头连接符 5"/>
          <p:cNvCxnSpPr/>
          <p:nvPr/>
        </p:nvCxnSpPr>
        <p:spPr>
          <a:xfrm flipH="1">
            <a:off x="2627784" y="2688015"/>
            <a:ext cx="2016224" cy="12462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44303" y="2204864"/>
            <a:ext cx="1657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0" dirty="0" smtClean="0">
                <a:solidFill>
                  <a:schemeClr val="tx1"/>
                </a:solidFill>
              </a:rPr>
              <a:t>Quench signal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  <p:pic>
        <p:nvPicPr>
          <p:cNvPr id="3075" name="Picture 3" descr="D:\second sound\第一次测试\IMG_13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2854097"/>
            <a:ext cx="3552395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7400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600" y="2348880"/>
            <a:ext cx="7139136" cy="1143000"/>
          </a:xfrm>
        </p:spPr>
        <p:txBody>
          <a:bodyPr/>
          <a:lstStyle/>
          <a:p>
            <a:r>
              <a:rPr lang="en-US" altLang="zh-CN" sz="7200" dirty="0" smtClean="0"/>
              <a:t>Thanks !</a:t>
            </a:r>
            <a:endParaRPr lang="zh-CN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58061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3648" y="197768"/>
            <a:ext cx="7344816" cy="1143000"/>
          </a:xfrm>
        </p:spPr>
        <p:txBody>
          <a:bodyPr/>
          <a:lstStyle/>
          <a:p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>Civil Construction 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95536" y="115610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800" b="0" dirty="0" smtClean="0">
                <a:solidFill>
                  <a:srgbClr val="0070C0"/>
                </a:solidFill>
              </a:rPr>
              <a:t>  VT area</a:t>
            </a:r>
            <a:endParaRPr lang="zh-CN" altLang="en-US" sz="1800" b="0" dirty="0">
              <a:solidFill>
                <a:srgbClr val="0070C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7504" y="1772816"/>
            <a:ext cx="6480000" cy="3924436"/>
            <a:chOff x="1331640" y="1844824"/>
            <a:chExt cx="6480000" cy="392443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1640" y="1844824"/>
              <a:ext cx="6480000" cy="3924436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 bwMode="auto">
            <a:xfrm>
              <a:off x="6228184" y="4437112"/>
              <a:ext cx="720080" cy="108012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6362700" y="5013176"/>
              <a:ext cx="62508" cy="122704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6300192" y="5013176"/>
              <a:ext cx="62508" cy="122704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 bwMode="auto">
            <a:xfrm flipV="1">
              <a:off x="5758016" y="5098230"/>
              <a:ext cx="566564" cy="514712"/>
            </a:xfrm>
            <a:prstGeom prst="straightConnector1">
              <a:avLst/>
            </a:prstGeom>
            <a:solidFill>
              <a:srgbClr val="FF0000"/>
            </a:solidFill>
            <a:ln w="9525" cap="flat" cmpd="sng" algn="ctr">
              <a:solidFill>
                <a:srgbClr val="FF33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文本框 9"/>
            <p:cNvSpPr txBox="1"/>
            <p:nvPr/>
          </p:nvSpPr>
          <p:spPr>
            <a:xfrm>
              <a:off x="5086712" y="5510554"/>
              <a:ext cx="82525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0" dirty="0" smtClean="0">
                  <a:solidFill>
                    <a:schemeClr val="tx1"/>
                  </a:solidFill>
                </a:rPr>
                <a:t>Vacuum oven</a:t>
              </a:r>
              <a:endParaRPr lang="zh-CN" altLang="en-US" sz="900" b="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箭头连接符 10"/>
          <p:cNvCxnSpPr/>
          <p:nvPr/>
        </p:nvCxnSpPr>
        <p:spPr bwMode="auto">
          <a:xfrm flipV="1">
            <a:off x="5724128" y="5157192"/>
            <a:ext cx="768615" cy="47856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文本框 16"/>
          <p:cNvSpPr txBox="1"/>
          <p:nvPr/>
        </p:nvSpPr>
        <p:spPr>
          <a:xfrm>
            <a:off x="7299477" y="1772816"/>
            <a:ext cx="7920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CN" dirty="0" smtClean="0"/>
              <a:t>130</a:t>
            </a:r>
            <a:r>
              <a:rPr lang="zh-CN" altLang="en-US" dirty="0" smtClean="0"/>
              <a:t>㎡</a:t>
            </a:r>
            <a:endParaRPr lang="en-US" altLang="zh-CN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996952"/>
            <a:ext cx="1889861" cy="2953783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/>
        </p:nvCxnSpPr>
        <p:spPr bwMode="auto">
          <a:xfrm flipH="1">
            <a:off x="6588224" y="2852936"/>
            <a:ext cx="1817854" cy="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6" name="文本框 25"/>
          <p:cNvSpPr txBox="1"/>
          <p:nvPr/>
        </p:nvSpPr>
        <p:spPr>
          <a:xfrm>
            <a:off x="7137110" y="2514382"/>
            <a:ext cx="7920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CN" dirty="0" smtClean="0"/>
              <a:t>8m</a:t>
            </a:r>
            <a:endParaRPr lang="en-US" altLang="zh-CN" dirty="0"/>
          </a:p>
        </p:txBody>
      </p:sp>
      <p:cxnSp>
        <p:nvCxnSpPr>
          <p:cNvPr id="27" name="直接箭头连接符 26"/>
          <p:cNvCxnSpPr/>
          <p:nvPr/>
        </p:nvCxnSpPr>
        <p:spPr bwMode="auto">
          <a:xfrm flipV="1">
            <a:off x="8550094" y="3014954"/>
            <a:ext cx="0" cy="2935781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0" name="文本框 29"/>
          <p:cNvSpPr txBox="1"/>
          <p:nvPr/>
        </p:nvSpPr>
        <p:spPr>
          <a:xfrm>
            <a:off x="8352420" y="4155208"/>
            <a:ext cx="7920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CN" dirty="0" smtClean="0"/>
              <a:t>15m</a:t>
            </a:r>
            <a:endParaRPr lang="en-US" altLang="zh-CN" dirty="0"/>
          </a:p>
        </p:txBody>
      </p:sp>
      <p:cxnSp>
        <p:nvCxnSpPr>
          <p:cNvPr id="32" name="直接箭头连接符 31"/>
          <p:cNvCxnSpPr/>
          <p:nvPr/>
        </p:nvCxnSpPr>
        <p:spPr bwMode="auto">
          <a:xfrm flipH="1">
            <a:off x="6587504" y="6093296"/>
            <a:ext cx="792808" cy="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4" name="直接箭头连接符 33"/>
          <p:cNvCxnSpPr/>
          <p:nvPr/>
        </p:nvCxnSpPr>
        <p:spPr bwMode="auto">
          <a:xfrm flipH="1">
            <a:off x="7695521" y="6093296"/>
            <a:ext cx="779821" cy="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7" name="直接箭头连接符 36"/>
          <p:cNvCxnSpPr/>
          <p:nvPr/>
        </p:nvCxnSpPr>
        <p:spPr bwMode="auto">
          <a:xfrm flipH="1">
            <a:off x="7339969" y="6093296"/>
            <a:ext cx="355552" cy="10359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9" name="文本框 38"/>
          <p:cNvSpPr txBox="1"/>
          <p:nvPr/>
        </p:nvSpPr>
        <p:spPr>
          <a:xfrm>
            <a:off x="6602619" y="6093066"/>
            <a:ext cx="7920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4</a:t>
            </a:r>
            <a:r>
              <a:rPr lang="en-US" altLang="zh-CN" dirty="0" smtClean="0"/>
              <a:t>m</a:t>
            </a:r>
            <a:endParaRPr lang="en-US" altLang="zh-CN" dirty="0"/>
          </a:p>
        </p:txBody>
      </p:sp>
      <p:sp>
        <p:nvSpPr>
          <p:cNvPr id="40" name="文本框 39"/>
          <p:cNvSpPr txBox="1"/>
          <p:nvPr/>
        </p:nvSpPr>
        <p:spPr>
          <a:xfrm>
            <a:off x="7101107" y="6093066"/>
            <a:ext cx="7920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CN" dirty="0" smtClean="0"/>
              <a:t>1m</a:t>
            </a:r>
            <a:endParaRPr lang="en-US" altLang="zh-CN" dirty="0"/>
          </a:p>
        </p:txBody>
      </p:sp>
      <p:sp>
        <p:nvSpPr>
          <p:cNvPr id="41" name="文本框 40"/>
          <p:cNvSpPr txBox="1"/>
          <p:nvPr/>
        </p:nvSpPr>
        <p:spPr>
          <a:xfrm>
            <a:off x="7695761" y="6103655"/>
            <a:ext cx="7920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dirty="0" smtClean="0"/>
              <a:t>m</a:t>
            </a:r>
            <a:endParaRPr lang="en-US" altLang="zh-CN" dirty="0"/>
          </a:p>
        </p:txBody>
      </p:sp>
      <p:sp>
        <p:nvSpPr>
          <p:cNvPr id="42" name="圆角矩形 41"/>
          <p:cNvSpPr/>
          <p:nvPr/>
        </p:nvSpPr>
        <p:spPr bwMode="auto">
          <a:xfrm>
            <a:off x="6602619" y="4653136"/>
            <a:ext cx="345645" cy="288032"/>
          </a:xfrm>
          <a:prstGeom prst="round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45" name="等腰三角形 44"/>
          <p:cNvSpPr/>
          <p:nvPr/>
        </p:nvSpPr>
        <p:spPr bwMode="auto">
          <a:xfrm rot="16200000">
            <a:off x="6452890" y="1333190"/>
            <a:ext cx="92287" cy="219074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46" name="等腰三角形 45"/>
          <p:cNvSpPr/>
          <p:nvPr/>
        </p:nvSpPr>
        <p:spPr bwMode="auto">
          <a:xfrm rot="5400000">
            <a:off x="6720575" y="1329103"/>
            <a:ext cx="92287" cy="219074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700655" y="1255207"/>
            <a:ext cx="7920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CN" dirty="0" smtClean="0"/>
              <a:t>  </a:t>
            </a:r>
            <a:r>
              <a:rPr lang="en-US" altLang="zh-CN" sz="1200" dirty="0" smtClean="0"/>
              <a:t>North</a:t>
            </a:r>
            <a:endParaRPr lang="en-US" altLang="zh-CN" sz="1200" dirty="0"/>
          </a:p>
        </p:txBody>
      </p:sp>
      <p:sp>
        <p:nvSpPr>
          <p:cNvPr id="48" name="文本框 47"/>
          <p:cNvSpPr txBox="1"/>
          <p:nvPr/>
        </p:nvSpPr>
        <p:spPr>
          <a:xfrm>
            <a:off x="6732240" y="1279793"/>
            <a:ext cx="792088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CN" sz="1200" dirty="0" smtClean="0"/>
              <a:t>South</a:t>
            </a:r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185268248"/>
      </p:ext>
    </p:extLst>
  </p:cSld>
  <p:clrMapOvr>
    <a:masterClrMapping/>
  </p:clrMapOvr>
  <p:transition advTm="6624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03648" y="197768"/>
            <a:ext cx="7344816" cy="1143000"/>
          </a:xfrm>
        </p:spPr>
        <p:txBody>
          <a:bodyPr/>
          <a:lstStyle/>
          <a:p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>Civil Construction 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340768"/>
            <a:ext cx="8568952" cy="4608512"/>
          </a:xfrm>
        </p:spPr>
        <p:txBody>
          <a:bodyPr/>
          <a:lstStyle/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/>
              <a:t>Three test </a:t>
            </a:r>
            <a:r>
              <a:rPr lang="en-US" altLang="zh-CN" sz="2000" dirty="0" smtClean="0"/>
              <a:t>pits (two large and one small)</a:t>
            </a:r>
          </a:p>
          <a:p>
            <a:pPr lvl="1"/>
            <a:r>
              <a:rPr lang="en-US" altLang="zh-CN" sz="2000" dirty="0" smtClean="0"/>
              <a:t> </a:t>
            </a:r>
            <a:r>
              <a:rPr lang="en-US" altLang="zh-CN" sz="2000" dirty="0"/>
              <a:t>The </a:t>
            </a:r>
            <a:r>
              <a:rPr lang="en-US" altLang="zh-CN" sz="2000" dirty="0" smtClean="0"/>
              <a:t>crane: </a:t>
            </a:r>
          </a:p>
          <a:p>
            <a:pPr marL="457200" lvl="1" indent="0">
              <a:buNone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  weight capacity: 30t 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10t </a:t>
            </a:r>
          </a:p>
          <a:p>
            <a:pPr lvl="1"/>
            <a:r>
              <a:rPr lang="en-US" altLang="zh-CN" sz="2000" dirty="0" smtClean="0"/>
              <a:t> Guard </a:t>
            </a:r>
            <a:r>
              <a:rPr lang="en-US" altLang="zh-CN" sz="2000" dirty="0"/>
              <a:t>rails/fencing for </a:t>
            </a:r>
            <a:r>
              <a:rPr lang="en-US" altLang="zh-CN" sz="2000" dirty="0" smtClean="0"/>
              <a:t>personnel </a:t>
            </a:r>
          </a:p>
          <a:p>
            <a:pPr marL="457200" lvl="1" indent="0">
              <a:buNone/>
            </a:pPr>
            <a:r>
              <a:rPr lang="en-US" altLang="zh-CN" sz="2000" dirty="0" smtClean="0"/>
              <a:t>safety </a:t>
            </a:r>
            <a:r>
              <a:rPr lang="en-US" altLang="zh-CN" sz="2000" dirty="0"/>
              <a:t/>
            </a:r>
            <a:br>
              <a:rPr lang="en-US" altLang="zh-CN" sz="2000" dirty="0"/>
            </a:br>
            <a:endParaRPr lang="en-US" altLang="zh-CN" sz="2000" dirty="0"/>
          </a:p>
          <a:p>
            <a:pPr lvl="1">
              <a:lnSpc>
                <a:spcPct val="150000"/>
              </a:lnSpc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 bwMode="auto">
          <a:xfrm>
            <a:off x="7020272" y="3140968"/>
            <a:ext cx="0" cy="2592288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接连接符 7"/>
          <p:cNvCxnSpPr/>
          <p:nvPr/>
        </p:nvCxnSpPr>
        <p:spPr bwMode="auto">
          <a:xfrm>
            <a:off x="7020272" y="5733256"/>
            <a:ext cx="1152128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接连接符 14"/>
          <p:cNvCxnSpPr/>
          <p:nvPr/>
        </p:nvCxnSpPr>
        <p:spPr bwMode="auto">
          <a:xfrm flipV="1">
            <a:off x="8172400" y="3140968"/>
            <a:ext cx="0" cy="2592288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直接连接符 18"/>
          <p:cNvCxnSpPr/>
          <p:nvPr/>
        </p:nvCxnSpPr>
        <p:spPr bwMode="auto">
          <a:xfrm>
            <a:off x="8172400" y="3140968"/>
            <a:ext cx="432048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接连接符 21"/>
          <p:cNvCxnSpPr/>
          <p:nvPr/>
        </p:nvCxnSpPr>
        <p:spPr bwMode="auto">
          <a:xfrm flipV="1">
            <a:off x="8604448" y="2708920"/>
            <a:ext cx="0" cy="432048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接连接符 26"/>
          <p:cNvCxnSpPr/>
          <p:nvPr/>
        </p:nvCxnSpPr>
        <p:spPr bwMode="auto">
          <a:xfrm>
            <a:off x="6588224" y="3141707"/>
            <a:ext cx="432048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直接连接符 29"/>
          <p:cNvCxnSpPr/>
          <p:nvPr/>
        </p:nvCxnSpPr>
        <p:spPr bwMode="auto">
          <a:xfrm flipV="1">
            <a:off x="6588224" y="2708920"/>
            <a:ext cx="0" cy="432048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接箭头连接符 34"/>
          <p:cNvCxnSpPr/>
          <p:nvPr/>
        </p:nvCxnSpPr>
        <p:spPr bwMode="auto">
          <a:xfrm>
            <a:off x="8316416" y="2708920"/>
            <a:ext cx="0" cy="432048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arrow" w="med" len="med"/>
            <a:tailEnd type="triangle"/>
          </a:ln>
          <a:effectLst/>
        </p:spPr>
      </p:cxnSp>
      <p:cxnSp>
        <p:nvCxnSpPr>
          <p:cNvPr id="37" name="直接箭头连接符 36"/>
          <p:cNvCxnSpPr/>
          <p:nvPr/>
        </p:nvCxnSpPr>
        <p:spPr bwMode="auto">
          <a:xfrm>
            <a:off x="6776092" y="3119377"/>
            <a:ext cx="18771" cy="2613879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arrow" w="med" len="med"/>
            <a:tailEnd type="triangle"/>
          </a:ln>
          <a:effectLst/>
        </p:spPr>
      </p:cxnSp>
      <p:sp>
        <p:nvSpPr>
          <p:cNvPr id="40" name="文本框 39"/>
          <p:cNvSpPr txBox="1"/>
          <p:nvPr/>
        </p:nvSpPr>
        <p:spPr>
          <a:xfrm>
            <a:off x="7668345" y="2739306"/>
            <a:ext cx="7920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tx1"/>
                </a:solidFill>
              </a:rPr>
              <a:t>1.5m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050726" y="3928911"/>
            <a:ext cx="7920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6.5m</a:t>
            </a:r>
          </a:p>
        </p:txBody>
      </p:sp>
      <p:cxnSp>
        <p:nvCxnSpPr>
          <p:cNvPr id="48" name="直接箭头连接符 47"/>
          <p:cNvCxnSpPr/>
          <p:nvPr/>
        </p:nvCxnSpPr>
        <p:spPr bwMode="auto">
          <a:xfrm>
            <a:off x="7020272" y="4267465"/>
            <a:ext cx="1152128" cy="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arrow" w="med" len="med"/>
            <a:tailEnd type="triangle"/>
          </a:ln>
          <a:effectLst/>
        </p:spPr>
      </p:cxnSp>
      <p:sp>
        <p:nvSpPr>
          <p:cNvPr id="49" name="文本框 48"/>
          <p:cNvSpPr txBox="1"/>
          <p:nvPr/>
        </p:nvSpPr>
        <p:spPr>
          <a:xfrm>
            <a:off x="7068223" y="3928911"/>
            <a:ext cx="110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tx1"/>
                </a:solidFill>
              </a:rPr>
              <a:t>2.5m/1.5m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43" y="3212976"/>
            <a:ext cx="5524990" cy="3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6508"/>
      </p:ext>
    </p:extLst>
  </p:cSld>
  <p:clrMapOvr>
    <a:masterClrMapping/>
  </p:clrMapOvr>
  <p:transition advTm="8492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139136" cy="1143000"/>
          </a:xfrm>
        </p:spPr>
        <p:txBody>
          <a:bodyPr/>
          <a:lstStyle/>
          <a:p>
            <a:r>
              <a:rPr lang="en-US" altLang="zh-CN" dirty="0" smtClean="0"/>
              <a:t>Cryostat</a:t>
            </a:r>
            <a:endParaRPr lang="zh-CN" altLang="en-US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423317"/>
            <a:ext cx="8352928" cy="4381947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Bath temperature : 1.5 – 4.5 K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Bath pressure: 3.5 – 1000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Torr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Fast cool down  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＞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2.4K/min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Fast warm up: heater 1000W, the ability to pour liquid into each other 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Static heat load 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：≤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Deep and large enough for two 650 MHz 5-cell cavities( with He vessel)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Ambient magnetic filed: 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magnetic shielding</a:t>
            </a:r>
            <a:r>
              <a:rPr lang="zh-CN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3340" r="11081"/>
          <a:stretch>
            <a:fillRect/>
          </a:stretch>
        </p:blipFill>
        <p:spPr bwMode="auto">
          <a:xfrm>
            <a:off x="4794151" y="1779615"/>
            <a:ext cx="2464403" cy="175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54" y="2348880"/>
            <a:ext cx="1337412" cy="118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057409"/>
      </p:ext>
    </p:extLst>
  </p:cSld>
  <p:clrMapOvr>
    <a:masterClrMapping/>
  </p:clrMapOvr>
  <p:transition advTm="50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139136" cy="1143000"/>
          </a:xfrm>
        </p:spPr>
        <p:txBody>
          <a:bodyPr/>
          <a:lstStyle/>
          <a:p>
            <a:r>
              <a:rPr lang="en-US" altLang="zh-CN" dirty="0" smtClean="0"/>
              <a:t>Cryostat</a:t>
            </a:r>
            <a:endParaRPr lang="zh-CN" altLang="en-US" dirty="0"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381947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Specifications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LHe Vessel : 5m deep, 1.25m ID  (Two), 0.85m ID (One)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 (300K) &amp; Cold (2K) magnetic shields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heater 1000W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sensor to monitor bath temperature 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LHe level probes (2m +1m)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80K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shields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Bottom and top fill valves for LHe filling and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topoff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1560" y="5229200"/>
            <a:ext cx="8208912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800" b="0" dirty="0" smtClean="0">
                <a:solidFill>
                  <a:schemeClr val="tx1"/>
                </a:solidFill>
              </a:rPr>
              <a:t>The technical solution of vertical test cryostat we have used in the project of ADS inject-1. The test result show that the heat load of cryostat is about 3.5W at 2K. 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7" name="图片 104" descr="C:\Documents and Settings\user\桌面\图片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36912"/>
            <a:ext cx="2286325" cy="204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558022"/>
      </p:ext>
    </p:extLst>
  </p:cSld>
  <p:clrMapOvr>
    <a:masterClrMapping/>
  </p:clrMapOvr>
  <p:transition advTm="10199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139136" cy="1143000"/>
          </a:xfrm>
        </p:spPr>
        <p:txBody>
          <a:bodyPr/>
          <a:lstStyle/>
          <a:p>
            <a:r>
              <a:rPr lang="en-US" altLang="zh-CN" dirty="0" smtClean="0"/>
              <a:t>Cryostat</a:t>
            </a:r>
            <a:endParaRPr lang="zh-CN" altLang="en-US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195779"/>
            <a:ext cx="85552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0" dirty="0" smtClean="0">
                <a:solidFill>
                  <a:schemeClr val="tx1"/>
                </a:solidFill>
              </a:rPr>
              <a:t>The structure composition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94919" y="1124744"/>
            <a:ext cx="4879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The volume of  LHe level 2.5 m</a:t>
            </a:r>
            <a:r>
              <a:rPr lang="zh-CN" altLang="en-US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：</a:t>
            </a:r>
            <a:endParaRPr lang="en-US" altLang="zh-CN" sz="1800" b="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Large Dewar 3067L, small Dewar 1420L</a:t>
            </a:r>
            <a:endParaRPr lang="zh-CN" altLang="en-US" b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822758"/>
            <a:ext cx="2799959" cy="45393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086945"/>
            <a:ext cx="5049724" cy="4058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19872" y="17728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altLang="zh-CN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Inner </a:t>
            </a:r>
            <a:r>
              <a:rPr lang="zh-CN" altLang="en-US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Φ</a:t>
            </a:r>
            <a:r>
              <a:rPr lang="en-US" altLang="zh-CN" sz="1200" b="0" dirty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8</a:t>
            </a:r>
            <a:r>
              <a:rPr lang="zh-CN" altLang="en-US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50</a:t>
            </a:r>
            <a:r>
              <a:rPr lang="en-US" altLang="zh-CN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, thickness 3</a:t>
            </a:r>
            <a:r>
              <a:rPr lang="zh-CN" altLang="en-US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m, depth 5243</a:t>
            </a:r>
            <a:r>
              <a:rPr lang="zh-CN" altLang="en-US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mm   （</a:t>
            </a:r>
            <a:r>
              <a:rPr lang="en-US" altLang="zh-CN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316L</a:t>
            </a:r>
            <a:r>
              <a:rPr lang="zh-CN" altLang="en-US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）</a:t>
            </a:r>
            <a:endParaRPr lang="zh-CN" altLang="en-US" sz="1200" b="0" dirty="0">
              <a:solidFill>
                <a:schemeClr val="tx1"/>
              </a:solidFill>
              <a:ea typeface="微软雅黑" pitchFamily="34" charset="-122"/>
              <a:cs typeface="Times New Roman" panose="02020603050405020304" pitchFamily="18" charset="0"/>
            </a:endParaRPr>
          </a:p>
          <a:p>
            <a:pPr eaLnBrk="0" hangingPunct="0"/>
            <a:r>
              <a:rPr lang="zh-CN" altLang="en-US" sz="1200" b="0" dirty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Outer </a:t>
            </a:r>
            <a:r>
              <a:rPr lang="zh-CN" altLang="en-US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Φ</a:t>
            </a:r>
            <a:r>
              <a:rPr lang="zh-CN" altLang="en-US" sz="1200" b="0" dirty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1200" b="0" dirty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40</a:t>
            </a:r>
            <a:r>
              <a:rPr lang="zh-CN" altLang="en-US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0</a:t>
            </a:r>
            <a:r>
              <a:rPr lang="en-US" altLang="zh-CN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, thickness </a:t>
            </a:r>
            <a:r>
              <a:rPr lang="zh-CN" altLang="en-US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m, depth 6000</a:t>
            </a:r>
            <a:r>
              <a:rPr lang="zh-CN" altLang="en-US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mm  </a:t>
            </a:r>
            <a:r>
              <a:rPr lang="en-US" altLang="zh-CN" sz="1200" b="0" dirty="0" smtClean="0">
                <a:solidFill>
                  <a:schemeClr val="tx1"/>
                </a:solidFill>
                <a:ea typeface="微软雅黑" pitchFamily="34" charset="-122"/>
                <a:cs typeface="Times New Roman" panose="02020603050405020304" pitchFamily="18" charset="0"/>
              </a:rPr>
              <a:t>(304)</a:t>
            </a:r>
            <a:endParaRPr lang="zh-CN" altLang="en-US" sz="1200" b="0" dirty="0">
              <a:solidFill>
                <a:schemeClr val="tx1"/>
              </a:solidFill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70385"/>
      </p:ext>
    </p:extLst>
  </p:cSld>
  <p:clrMapOvr>
    <a:masterClrMapping/>
  </p:clrMapOvr>
  <p:transition advTm="14989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139136" cy="1143000"/>
          </a:xfrm>
        </p:spPr>
        <p:txBody>
          <a:bodyPr/>
          <a:lstStyle/>
          <a:p>
            <a:r>
              <a:rPr lang="en-US" altLang="zh-CN" dirty="0"/>
              <a:t>Magnetic Shielding</a:t>
            </a:r>
            <a:endParaRPr lang="zh-CN" altLang="en-US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063" y="1196752"/>
            <a:ext cx="4774306" cy="552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l"/>
            </a:pPr>
            <a:r>
              <a:rPr lang="en-US" altLang="zh-CN" sz="2000" b="0" dirty="0" smtClean="0">
                <a:solidFill>
                  <a:schemeClr val="tx1"/>
                </a:solidFill>
              </a:rPr>
              <a:t>Surface </a:t>
            </a:r>
            <a:r>
              <a:rPr lang="en-US" altLang="zh-CN" sz="2000" b="0" dirty="0">
                <a:solidFill>
                  <a:schemeClr val="tx1"/>
                </a:solidFill>
              </a:rPr>
              <a:t>resistance increases due to trapped magnetic 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flux</a:t>
            </a:r>
          </a:p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l"/>
            </a:pPr>
            <a:r>
              <a:rPr lang="en-US" altLang="zh-CN" sz="2000" b="0" dirty="0">
                <a:solidFill>
                  <a:schemeClr val="tx1"/>
                </a:solidFill>
              </a:rPr>
              <a:t>Earth’s magnetic field 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(~500 </a:t>
            </a:r>
            <a:r>
              <a:rPr lang="en-US" altLang="zh-CN" sz="2000" b="0" dirty="0" err="1" smtClean="0">
                <a:solidFill>
                  <a:schemeClr val="tx1"/>
                </a:solidFill>
              </a:rPr>
              <a:t>mG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 algn="just">
              <a:lnSpc>
                <a:spcPts val="2800"/>
              </a:lnSpc>
              <a:buFont typeface="Wingdings" panose="05000000000000000000" pitchFamily="2" charset="2"/>
              <a:buChar char="l"/>
            </a:pPr>
            <a:r>
              <a:rPr lang="en-US" altLang="zh-CN" sz="2000" b="0" dirty="0" smtClean="0">
                <a:solidFill>
                  <a:schemeClr val="tx1"/>
                </a:solidFill>
              </a:rPr>
              <a:t>Two- layer design</a:t>
            </a:r>
          </a:p>
          <a:p>
            <a:pPr marL="742950" lvl="1" indent="-285750" algn="just"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en-US" altLang="zh-CN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Outer RT cylindrical shield, attached to pressure vessel OD</a:t>
            </a:r>
          </a:p>
          <a:p>
            <a:pPr lvl="1" algn="just">
              <a:lnSpc>
                <a:spcPts val="2800"/>
              </a:lnSpc>
            </a:pPr>
            <a:r>
              <a:rPr lang="en-US" altLang="zh-CN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             permalloy 1J85, thickness 1.5mm</a:t>
            </a:r>
          </a:p>
          <a:p>
            <a:pPr marL="742950" lvl="1" indent="-285750" algn="just"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en-US" altLang="zh-CN" sz="2000" b="0" dirty="0" smtClean="0">
                <a:solidFill>
                  <a:schemeClr val="tx1"/>
                </a:solidFill>
              </a:rPr>
              <a:t>Inner 2K cylindrical shield, attached to helium vessel ID, with a cap</a:t>
            </a:r>
          </a:p>
          <a:p>
            <a:pPr lvl="1" algn="just">
              <a:lnSpc>
                <a:spcPts val="2800"/>
              </a:lnSpc>
            </a:pPr>
            <a:r>
              <a:rPr lang="en-US" altLang="zh-CN" sz="2000" b="0" dirty="0" smtClean="0">
                <a:solidFill>
                  <a:schemeClr val="tx1"/>
                </a:solidFill>
              </a:rPr>
              <a:t>            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permalloy 1J79, </a:t>
            </a:r>
            <a:r>
              <a:rPr lang="en-US" altLang="zh-CN" sz="1800" b="0" dirty="0">
                <a:solidFill>
                  <a:schemeClr val="tx1"/>
                </a:solidFill>
              </a:rPr>
              <a:t>thickness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1.5mm</a:t>
            </a:r>
          </a:p>
          <a:p>
            <a:pPr marL="742950" lvl="1" indent="-285750" algn="just"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en-US" altLang="zh-CN" sz="1800" b="0" dirty="0">
                <a:solidFill>
                  <a:schemeClr val="tx1"/>
                </a:solidFill>
              </a:rPr>
              <a:t>Ambient magnetic filed </a:t>
            </a:r>
            <a:r>
              <a:rPr lang="zh-CN" altLang="en-US" sz="2000" b="0" dirty="0" smtClean="0">
                <a:solidFill>
                  <a:schemeClr val="tx1"/>
                </a:solidFill>
                <a:ea typeface="宋体" panose="02010600030101010101" pitchFamily="2" charset="-122"/>
              </a:rPr>
              <a:t>≤</a:t>
            </a:r>
            <a:r>
              <a:rPr lang="en-US" altLang="zh-CN" sz="2000" b="0" dirty="0" smtClean="0">
                <a:solidFill>
                  <a:schemeClr val="tx1"/>
                </a:solidFill>
                <a:ea typeface="宋体" panose="02010600030101010101" pitchFamily="2" charset="-122"/>
              </a:rPr>
              <a:t> 10 </a:t>
            </a:r>
            <a:r>
              <a:rPr lang="en-US" altLang="zh-CN" sz="2000" b="0" dirty="0" err="1" smtClean="0">
                <a:solidFill>
                  <a:schemeClr val="tx1"/>
                </a:solidFill>
                <a:ea typeface="宋体" panose="02010600030101010101" pitchFamily="2" charset="-122"/>
              </a:rPr>
              <a:t>mG</a:t>
            </a:r>
            <a:r>
              <a:rPr lang="en-US" altLang="zh-CN" sz="2000" b="0" dirty="0" smtClean="0">
                <a:solidFill>
                  <a:schemeClr val="tx1"/>
                </a:solidFill>
                <a:ea typeface="宋体" panose="02010600030101010101" pitchFamily="2" charset="-122"/>
              </a:rPr>
              <a:t> with </a:t>
            </a:r>
            <a:r>
              <a:rPr lang="en-US" altLang="zh-CN" sz="2000" b="0" dirty="0">
                <a:solidFill>
                  <a:schemeClr val="tx1"/>
                </a:solidFill>
                <a:ea typeface="宋体" panose="02010600030101010101" pitchFamily="2" charset="-122"/>
              </a:rPr>
              <a:t>significant safety </a:t>
            </a:r>
            <a:r>
              <a:rPr lang="en-US" altLang="zh-CN" sz="2000" b="0" dirty="0" smtClean="0">
                <a:solidFill>
                  <a:schemeClr val="tx1"/>
                </a:solidFill>
                <a:ea typeface="宋体" panose="02010600030101010101" pitchFamily="2" charset="-122"/>
              </a:rPr>
              <a:t>margin</a:t>
            </a:r>
          </a:p>
          <a:p>
            <a:pPr marL="742950" lvl="1" indent="-285750" algn="just">
              <a:lnSpc>
                <a:spcPts val="2800"/>
              </a:lnSpc>
              <a:buFont typeface="Wingdings" panose="05000000000000000000" pitchFamily="2" charset="2"/>
              <a:buChar char="Ø"/>
            </a:pPr>
            <a:r>
              <a:rPr lang="en-US" altLang="zh-CN" sz="2000" b="0" dirty="0">
                <a:solidFill>
                  <a:schemeClr val="tx1"/>
                </a:solidFill>
                <a:ea typeface="宋体" panose="02010600030101010101" pitchFamily="2" charset="-122"/>
              </a:rPr>
              <a:t>Both “permanently” installed in/on cryostat to avoid </a:t>
            </a:r>
            <a:r>
              <a:rPr lang="en-US" altLang="zh-CN" sz="2000" b="0" dirty="0" smtClean="0">
                <a:solidFill>
                  <a:schemeClr val="tx1"/>
                </a:solidFill>
                <a:ea typeface="宋体" panose="02010600030101010101" pitchFamily="2" charset="-122"/>
              </a:rPr>
              <a:t>damage</a:t>
            </a:r>
            <a:endParaRPr lang="en-US" altLang="zh-CN" sz="2000" b="0" dirty="0" smtClean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en-US" sz="2000" b="0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851" y="1516479"/>
            <a:ext cx="3421335" cy="207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51" y="3933056"/>
            <a:ext cx="3641540" cy="206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11526</TotalTime>
  <Words>1207</Words>
  <Application>Microsoft Office PowerPoint</Application>
  <PresentationFormat>全屏显示(4:3)</PresentationFormat>
  <Paragraphs>269</Paragraphs>
  <Slides>31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黑体</vt:lpstr>
      <vt:lpstr>华文中宋</vt:lpstr>
      <vt:lpstr>宋体</vt:lpstr>
      <vt:lpstr>微软雅黑</vt:lpstr>
      <vt:lpstr>Arial</vt:lpstr>
      <vt:lpstr>Calibri</vt:lpstr>
      <vt:lpstr>Tahoma</vt:lpstr>
      <vt:lpstr>Times New Roman</vt:lpstr>
      <vt:lpstr>Wingdings</vt:lpstr>
      <vt:lpstr>自定义设计方案</vt:lpstr>
      <vt:lpstr>Visio.Drawing.11</vt:lpstr>
      <vt:lpstr>SRF Cavity Vertical Test System for PAPS </vt:lpstr>
      <vt:lpstr>Vertical Cavity Test Facility</vt:lpstr>
      <vt:lpstr> Design Tasks  </vt:lpstr>
      <vt:lpstr>  Civil Construction   </vt:lpstr>
      <vt:lpstr>  Civil Construction   </vt:lpstr>
      <vt:lpstr>Cryostat</vt:lpstr>
      <vt:lpstr>Cryostat</vt:lpstr>
      <vt:lpstr>Cryostat</vt:lpstr>
      <vt:lpstr>Magnetic Shielding</vt:lpstr>
      <vt:lpstr>Magnetic Shielding</vt:lpstr>
      <vt:lpstr>Magnetic Shielding</vt:lpstr>
      <vt:lpstr>Radiation Shielding</vt:lpstr>
      <vt:lpstr> Flowchart for VT</vt:lpstr>
      <vt:lpstr>Cryogenic function flowchart for VT </vt:lpstr>
      <vt:lpstr>RF&amp; DAQ System</vt:lpstr>
      <vt:lpstr>RF&amp; DAQ System</vt:lpstr>
      <vt:lpstr>RF&amp; DAQ System</vt:lpstr>
      <vt:lpstr>RF&amp; DAQ System</vt:lpstr>
      <vt:lpstr>Dewar Insert</vt:lpstr>
      <vt:lpstr>Vacuum system</vt:lpstr>
      <vt:lpstr>Baking furnace for cavity  degassing</vt:lpstr>
      <vt:lpstr>Staging Area</vt:lpstr>
      <vt:lpstr>Single VTS Throughput</vt:lpstr>
      <vt:lpstr> Quench localization </vt:lpstr>
      <vt:lpstr>T-Mapping</vt:lpstr>
      <vt:lpstr>Second Sound</vt:lpstr>
      <vt:lpstr>Circuits for one Dewar</vt:lpstr>
      <vt:lpstr>Testing conditions</vt:lpstr>
      <vt:lpstr> test</vt:lpstr>
      <vt:lpstr>Testing results</vt:lpstr>
      <vt:lpstr>Thanks !</vt:lpstr>
    </vt:vector>
  </TitlesOfParts>
  <Company>MC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mizh</cp:lastModifiedBy>
  <cp:revision>1405</cp:revision>
  <dcterms:created xsi:type="dcterms:W3CDTF">2010-03-12T08:32:26Z</dcterms:created>
  <dcterms:modified xsi:type="dcterms:W3CDTF">2017-07-12T05:54:05Z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TC100690452052</vt:lpwstr>
  </property>
</Properties>
</file>