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01" r:id="rId4"/>
    <p:sldId id="260" r:id="rId5"/>
    <p:sldId id="293" r:id="rId6"/>
    <p:sldId id="279" r:id="rId7"/>
    <p:sldId id="280" r:id="rId8"/>
    <p:sldId id="261" r:id="rId9"/>
    <p:sldId id="262" r:id="rId10"/>
    <p:sldId id="265" r:id="rId11"/>
    <p:sldId id="263" r:id="rId12"/>
    <p:sldId id="264" r:id="rId13"/>
    <p:sldId id="296" r:id="rId14"/>
    <p:sldId id="299" r:id="rId15"/>
    <p:sldId id="300" r:id="rId16"/>
    <p:sldId id="266" r:id="rId17"/>
    <p:sldId id="267" r:id="rId18"/>
    <p:sldId id="268" r:id="rId19"/>
    <p:sldId id="271" r:id="rId20"/>
    <p:sldId id="283" r:id="rId21"/>
    <p:sldId id="284" r:id="rId22"/>
    <p:sldId id="287" r:id="rId23"/>
    <p:sldId id="285" r:id="rId24"/>
    <p:sldId id="286" r:id="rId25"/>
    <p:sldId id="289" r:id="rId26"/>
    <p:sldId id="290" r:id="rId27"/>
    <p:sldId id="273" r:id="rId28"/>
    <p:sldId id="291" r:id="rId29"/>
    <p:sldId id="27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A3C4"/>
    <a:srgbClr val="009DBC"/>
    <a:srgbClr val="00BCB8"/>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2488" autoAdjust="0"/>
  </p:normalViewPr>
  <p:slideViewPr>
    <p:cSldViewPr snapToGrid="0">
      <p:cViewPr varScale="1">
        <p:scale>
          <a:sx n="96" d="100"/>
          <a:sy n="96" d="100"/>
        </p:scale>
        <p:origin x="1140" y="156"/>
      </p:cViewPr>
      <p:guideLst/>
    </p:cSldViewPr>
  </p:slideViewPr>
  <p:notesTextViewPr>
    <p:cViewPr>
      <p:scale>
        <a:sx n="150" d="100"/>
        <a:sy n="150" d="100"/>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FD992-6380-4E4F-AE82-F35EB5532E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67F0A13A-E88E-4104-8BB8-2E42EAEADEA9}">
      <dgm:prSet phldrT="[文本]" custT="1"/>
      <dgm:spPr>
        <a:xfrm>
          <a:off x="1477374" y="0"/>
          <a:ext cx="2416175" cy="526296"/>
        </a:xfrm>
        <a:solidFill>
          <a:sysClr val="window" lastClr="FFFFFF">
            <a:alpha val="90000"/>
            <a:hueOff val="0"/>
            <a:satOff val="0"/>
            <a:lumOff val="0"/>
            <a:alphaOff val="0"/>
          </a:sysClr>
        </a:solidFill>
        <a:ln w="25400" cap="flat" cmpd="sng" algn="ctr">
          <a:solidFill>
            <a:srgbClr val="7030A0"/>
          </a:solidFill>
          <a:prstDash val="solid"/>
        </a:ln>
        <a:effectLst/>
      </dgm:spPr>
      <dgm:t>
        <a:bodyPr/>
        <a:lstStyle/>
        <a:p>
          <a:r>
            <a:rPr lang="en-US" altLang="zh-CN" sz="1600" dirty="0" smtClean="0">
              <a:solidFill>
                <a:sysClr val="windowText" lastClr="000000">
                  <a:hueOff val="0"/>
                  <a:satOff val="0"/>
                  <a:lumOff val="0"/>
                  <a:alphaOff val="0"/>
                </a:sysClr>
              </a:solidFill>
              <a:latin typeface="Calibri"/>
              <a:ea typeface="+mn-ea"/>
              <a:cs typeface="+mn-cs"/>
            </a:rPr>
            <a:t>PAPS-RF</a:t>
          </a:r>
          <a:endParaRPr lang="zh-CN" altLang="en-US" sz="1600" dirty="0">
            <a:solidFill>
              <a:sysClr val="windowText" lastClr="000000">
                <a:hueOff val="0"/>
                <a:satOff val="0"/>
                <a:lumOff val="0"/>
                <a:alphaOff val="0"/>
              </a:sysClr>
            </a:solidFill>
            <a:latin typeface="Calibri"/>
            <a:ea typeface="+mn-ea"/>
            <a:cs typeface="+mn-cs"/>
          </a:endParaRPr>
        </a:p>
      </dgm:t>
    </dgm:pt>
    <dgm:pt modelId="{849005AF-1D0C-4AB8-A043-420FAF7BE00A}" type="parTrans" cxnId="{C1346DB2-AEF5-48CF-AEC0-F7F3A2948362}">
      <dgm:prSet/>
      <dgm:spPr/>
      <dgm:t>
        <a:bodyPr/>
        <a:lstStyle/>
        <a:p>
          <a:endParaRPr lang="zh-CN" altLang="en-US" sz="1200"/>
        </a:p>
      </dgm:t>
    </dgm:pt>
    <dgm:pt modelId="{321CD001-EAB4-44BF-98D0-ACC7AA120458}" type="sibTrans" cxnId="{C1346DB2-AEF5-48CF-AEC0-F7F3A2948362}">
      <dgm:prSet/>
      <dgm:spPr/>
      <dgm:t>
        <a:bodyPr/>
        <a:lstStyle/>
        <a:p>
          <a:endParaRPr lang="zh-CN" altLang="en-US" sz="1200"/>
        </a:p>
      </dgm:t>
    </dgm:pt>
    <dgm:pt modelId="{9F63F99C-208C-4A5C-9981-6E301BAC9DE9}">
      <dgm:prSet phldrT="[文本]" custT="1"/>
      <dgm:spPr>
        <a:xfrm>
          <a:off x="701321" y="777970"/>
          <a:ext cx="962560" cy="452414"/>
        </a:xfr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ln>
        <a:effectLst/>
      </dgm:spPr>
      <dgm:t>
        <a:bodyPr/>
        <a:lstStyle/>
        <a:p>
          <a:r>
            <a:rPr lang="en-US" altLang="zh-CN" sz="1200" dirty="0" smtClean="0">
              <a:solidFill>
                <a:sysClr val="windowText" lastClr="000000">
                  <a:hueOff val="0"/>
                  <a:satOff val="0"/>
                  <a:lumOff val="0"/>
                  <a:alphaOff val="0"/>
                </a:sysClr>
              </a:solidFill>
              <a:latin typeface="Calibri"/>
              <a:ea typeface="+mn-ea"/>
              <a:cs typeface="+mn-cs"/>
            </a:rPr>
            <a:t>Testing</a:t>
          </a:r>
          <a:endParaRPr lang="zh-CN" altLang="en-US" sz="1200" dirty="0">
            <a:solidFill>
              <a:sysClr val="windowText" lastClr="000000">
                <a:hueOff val="0"/>
                <a:satOff val="0"/>
                <a:lumOff val="0"/>
                <a:alphaOff val="0"/>
              </a:sysClr>
            </a:solidFill>
            <a:latin typeface="Calibri"/>
            <a:ea typeface="+mn-ea"/>
            <a:cs typeface="+mn-cs"/>
          </a:endParaRPr>
        </a:p>
      </dgm:t>
    </dgm:pt>
    <dgm:pt modelId="{F648450D-D6D5-4285-8D48-E5AA0ED30132}" type="parTrans" cxnId="{DE80BFBA-6B01-4443-9405-3C919BAA83B1}">
      <dgm:prSet/>
      <dgm:spPr>
        <a:xfrm>
          <a:off x="1091426" y="439679"/>
          <a:ext cx="1502859" cy="251674"/>
        </a:xfrm>
        <a:noFill/>
        <a:ln w="25400" cap="flat" cmpd="sng" algn="ctr">
          <a:solidFill>
            <a:srgbClr val="5B9BD5">
              <a:shade val="60000"/>
              <a:hueOff val="0"/>
              <a:satOff val="0"/>
              <a:lumOff val="0"/>
              <a:alphaOff val="0"/>
            </a:srgbClr>
          </a:solidFill>
          <a:prstDash val="solid"/>
        </a:ln>
        <a:effectLst/>
      </dgm:spPr>
      <dgm:t>
        <a:bodyPr/>
        <a:lstStyle/>
        <a:p>
          <a:endParaRPr lang="zh-CN" altLang="en-US" sz="1200"/>
        </a:p>
      </dgm:t>
    </dgm:pt>
    <dgm:pt modelId="{81C9D02F-5A4C-49EF-8C9D-D78CF309F430}" type="sibTrans" cxnId="{DE80BFBA-6B01-4443-9405-3C919BAA83B1}">
      <dgm:prSet/>
      <dgm:spPr/>
      <dgm:t>
        <a:bodyPr/>
        <a:lstStyle/>
        <a:p>
          <a:endParaRPr lang="zh-CN" altLang="en-US" sz="1200"/>
        </a:p>
      </dgm:t>
    </dgm:pt>
    <dgm:pt modelId="{D8A11436-DD06-4F1D-8513-577B59C32125}">
      <dgm:prSet phldrT="[文本]" custT="1"/>
      <dgm:spPr>
        <a:xfrm>
          <a:off x="1969830" y="789856"/>
          <a:ext cx="1419880" cy="453612"/>
        </a:xfrm>
        <a:solidFill>
          <a:sysClr val="window" lastClr="FFFFFF">
            <a:alpha val="90000"/>
            <a:hueOff val="0"/>
            <a:satOff val="0"/>
            <a:lumOff val="0"/>
            <a:alphaOff val="0"/>
          </a:sysClr>
        </a:solidFill>
        <a:ln w="25400" cap="flat" cmpd="sng" algn="ctr">
          <a:solidFill>
            <a:srgbClr val="ED7D31"/>
          </a:solidFill>
          <a:prstDash val="solid"/>
        </a:ln>
        <a:effectLst/>
      </dgm:spPr>
      <dgm:t>
        <a:bodyPr vert="horz"/>
        <a:lstStyle/>
        <a:p>
          <a:r>
            <a:rPr lang="en-US" altLang="zh-CN" sz="1200" dirty="0" smtClean="0">
              <a:solidFill>
                <a:sysClr val="windowText" lastClr="000000">
                  <a:hueOff val="0"/>
                  <a:satOff val="0"/>
                  <a:lumOff val="0"/>
                  <a:alphaOff val="0"/>
                </a:sysClr>
              </a:solidFill>
              <a:latin typeface="Calibri"/>
              <a:ea typeface="+mn-ea"/>
              <a:cs typeface="+mn-cs"/>
            </a:rPr>
            <a:t>Clean assembly</a:t>
          </a:r>
          <a:endParaRPr lang="zh-CN" altLang="en-US" sz="1200" dirty="0">
            <a:solidFill>
              <a:sysClr val="windowText" lastClr="000000">
                <a:hueOff val="0"/>
                <a:satOff val="0"/>
                <a:lumOff val="0"/>
                <a:alphaOff val="0"/>
              </a:sysClr>
            </a:solidFill>
            <a:latin typeface="Calibri"/>
            <a:ea typeface="+mn-ea"/>
            <a:cs typeface="+mn-cs"/>
          </a:endParaRPr>
        </a:p>
      </dgm:t>
    </dgm:pt>
    <dgm:pt modelId="{667B4788-4B4E-47B5-B314-85EB920CF2E1}" type="parTrans" cxnId="{EF59D6AA-FB46-43A0-9D34-DF951C17E9D8}">
      <dgm:prSet/>
      <dgm:spPr>
        <a:xfrm>
          <a:off x="2542875" y="439679"/>
          <a:ext cx="91440" cy="263559"/>
        </a:xfrm>
        <a:noFill/>
        <a:ln w="25400" cap="flat" cmpd="sng" algn="ctr">
          <a:solidFill>
            <a:srgbClr val="5B9BD5">
              <a:shade val="60000"/>
              <a:hueOff val="0"/>
              <a:satOff val="0"/>
              <a:lumOff val="0"/>
              <a:alphaOff val="0"/>
            </a:srgbClr>
          </a:solidFill>
          <a:prstDash val="solid"/>
        </a:ln>
        <a:effectLst/>
      </dgm:spPr>
      <dgm:t>
        <a:bodyPr/>
        <a:lstStyle/>
        <a:p>
          <a:endParaRPr lang="zh-CN" altLang="en-US" sz="1200"/>
        </a:p>
      </dgm:t>
    </dgm:pt>
    <dgm:pt modelId="{1F8DB050-73D2-4246-A502-AF52F1202636}" type="sibTrans" cxnId="{EF59D6AA-FB46-43A0-9D34-DF951C17E9D8}">
      <dgm:prSet/>
      <dgm:spPr/>
      <dgm:t>
        <a:bodyPr/>
        <a:lstStyle/>
        <a:p>
          <a:endParaRPr lang="zh-CN" altLang="en-US" sz="1200"/>
        </a:p>
      </dgm:t>
    </dgm:pt>
    <dgm:pt modelId="{2526AFF5-3238-4585-9713-3A31B7EAC93A}">
      <dgm:prSet phldrT="[文本]" custT="1"/>
      <dgm:spPr>
        <a:xfrm>
          <a:off x="91190" y="1593027"/>
          <a:ext cx="443993" cy="1308908"/>
        </a:xfr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Cavity VT</a:t>
          </a:r>
          <a:endParaRPr lang="zh-CN" altLang="en-US" sz="1200" dirty="0">
            <a:solidFill>
              <a:sysClr val="windowText" lastClr="000000">
                <a:hueOff val="0"/>
                <a:satOff val="0"/>
                <a:lumOff val="0"/>
                <a:alphaOff val="0"/>
              </a:sysClr>
            </a:solidFill>
            <a:latin typeface="Calibri"/>
            <a:ea typeface="+mn-ea"/>
            <a:cs typeface="+mn-cs"/>
          </a:endParaRPr>
        </a:p>
      </dgm:t>
    </dgm:pt>
    <dgm:pt modelId="{0B2ACD41-3FFC-405F-A692-7BBF2B267061}" type="parTrans" cxnId="{91CE2596-E4F6-427C-82DD-CA52E4CFF9A3}">
      <dgm:prSet/>
      <dgm:spPr>
        <a:xfrm>
          <a:off x="222011" y="1143768"/>
          <a:ext cx="869415"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B86EA740-3F74-4777-80C4-32C5CAE85934}" type="sibTrans" cxnId="{91CE2596-E4F6-427C-82DD-CA52E4CFF9A3}">
      <dgm:prSet/>
      <dgm:spPr/>
      <dgm:t>
        <a:bodyPr/>
        <a:lstStyle/>
        <a:p>
          <a:endParaRPr lang="zh-CN" altLang="en-US" sz="1200"/>
        </a:p>
      </dgm:t>
    </dgm:pt>
    <dgm:pt modelId="{17FFB0A2-93C7-4268-A3E1-9F585F9DB7B8}">
      <dgm:prSet phldrT="[文本]" custT="1"/>
      <dgm:spPr>
        <a:xfrm>
          <a:off x="3557793" y="777970"/>
          <a:ext cx="1187474" cy="437329"/>
        </a:xfrm>
        <a:solidFill>
          <a:sysClr val="window" lastClr="FFFFFF">
            <a:alpha val="90000"/>
            <a:hueOff val="0"/>
            <a:satOff val="0"/>
            <a:lumOff val="0"/>
            <a:alphaOff val="0"/>
          </a:sysClr>
        </a:solidFill>
        <a:ln w="25400" cap="flat" cmpd="sng" algn="ctr">
          <a:solidFill>
            <a:srgbClr val="00B050"/>
          </a:solidFill>
          <a:prstDash val="solid"/>
        </a:ln>
        <a:effectLst/>
      </dgm:spPr>
      <dgm:t>
        <a:bodyPr/>
        <a:lstStyle/>
        <a:p>
          <a:r>
            <a:rPr lang="en-US" altLang="zh-CN" sz="1200" dirty="0" smtClean="0">
              <a:solidFill>
                <a:sysClr val="windowText" lastClr="000000">
                  <a:hueOff val="0"/>
                  <a:satOff val="0"/>
                  <a:lumOff val="0"/>
                  <a:alphaOff val="0"/>
                </a:sysClr>
              </a:solidFill>
              <a:latin typeface="Calibri"/>
              <a:ea typeface="+mn-ea"/>
              <a:cs typeface="+mn-cs"/>
            </a:rPr>
            <a:t>Labs</a:t>
          </a:r>
          <a:endParaRPr lang="zh-CN" altLang="en-US" sz="1200" dirty="0">
            <a:solidFill>
              <a:sysClr val="windowText" lastClr="000000">
                <a:hueOff val="0"/>
                <a:satOff val="0"/>
                <a:lumOff val="0"/>
                <a:alphaOff val="0"/>
              </a:sysClr>
            </a:solidFill>
            <a:latin typeface="Calibri"/>
            <a:ea typeface="+mn-ea"/>
            <a:cs typeface="+mn-cs"/>
          </a:endParaRPr>
        </a:p>
      </dgm:t>
    </dgm:pt>
    <dgm:pt modelId="{39A8F01C-3953-4E86-8CD8-BEB49597A382}" type="parTrans" cxnId="{7456BAC2-A52C-42D9-BEFB-28E96DB99891}">
      <dgm:prSet/>
      <dgm:spPr>
        <a:xfrm>
          <a:off x="2594285" y="439679"/>
          <a:ext cx="1466068" cy="251674"/>
        </a:xfrm>
        <a:noFill/>
        <a:ln w="25400" cap="flat" cmpd="sng" algn="ctr">
          <a:solidFill>
            <a:srgbClr val="5B9BD5">
              <a:shade val="60000"/>
              <a:hueOff val="0"/>
              <a:satOff val="0"/>
              <a:lumOff val="0"/>
              <a:alphaOff val="0"/>
            </a:srgbClr>
          </a:solidFill>
          <a:prstDash val="solid"/>
        </a:ln>
        <a:effectLst/>
      </dgm:spPr>
      <dgm:t>
        <a:bodyPr/>
        <a:lstStyle/>
        <a:p>
          <a:endParaRPr lang="zh-CN" altLang="en-US" sz="1200"/>
        </a:p>
      </dgm:t>
    </dgm:pt>
    <dgm:pt modelId="{A646AE1C-5ED9-4122-8691-6EEB4D6082CE}" type="sibTrans" cxnId="{7456BAC2-A52C-42D9-BEFB-28E96DB99891}">
      <dgm:prSet/>
      <dgm:spPr/>
      <dgm:t>
        <a:bodyPr/>
        <a:lstStyle/>
        <a:p>
          <a:endParaRPr lang="zh-CN" altLang="en-US" sz="1200"/>
        </a:p>
      </dgm:t>
    </dgm:pt>
    <dgm:pt modelId="{E4FA8D51-1355-4003-85FE-96CE7145C7B3}">
      <dgm:prSet phldrT="[文本]" custT="1"/>
      <dgm:spPr>
        <a:xfrm>
          <a:off x="717535" y="1593027"/>
          <a:ext cx="443993" cy="1308908"/>
        </a:xfr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Cavity HT</a:t>
          </a:r>
          <a:endParaRPr lang="zh-CN" altLang="en-US" sz="1200" dirty="0">
            <a:solidFill>
              <a:sysClr val="windowText" lastClr="000000">
                <a:hueOff val="0"/>
                <a:satOff val="0"/>
                <a:lumOff val="0"/>
                <a:alphaOff val="0"/>
              </a:sysClr>
            </a:solidFill>
            <a:latin typeface="Calibri"/>
            <a:ea typeface="+mn-ea"/>
            <a:cs typeface="+mn-cs"/>
          </a:endParaRPr>
        </a:p>
      </dgm:t>
    </dgm:pt>
    <dgm:pt modelId="{08B44098-3A8B-41E4-B48C-9BD68CB59C62}" type="parTrans" cxnId="{58E84712-9F58-455C-A3DA-0865C3F2863C}">
      <dgm:prSet/>
      <dgm:spPr>
        <a:xfrm>
          <a:off x="848356" y="1143768"/>
          <a:ext cx="243070"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5191318A-9B0D-4A85-8B37-C0DB4403F922}" type="sibTrans" cxnId="{58E84712-9F58-455C-A3DA-0865C3F2863C}">
      <dgm:prSet/>
      <dgm:spPr/>
      <dgm:t>
        <a:bodyPr/>
        <a:lstStyle/>
        <a:p>
          <a:endParaRPr lang="zh-CN" altLang="en-US" sz="1200"/>
        </a:p>
      </dgm:t>
    </dgm:pt>
    <dgm:pt modelId="{9D9155F7-CEAC-4CAC-AA96-619CC00ED2A3}">
      <dgm:prSet phldrT="[文本]" custT="1"/>
      <dgm:spPr>
        <a:xfrm>
          <a:off x="1343880" y="1593027"/>
          <a:ext cx="443993" cy="1308908"/>
        </a:xfr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CM conditioning</a:t>
          </a:r>
          <a:endParaRPr lang="zh-CN" altLang="en-US" sz="1200" dirty="0">
            <a:solidFill>
              <a:sysClr val="windowText" lastClr="000000">
                <a:hueOff val="0"/>
                <a:satOff val="0"/>
                <a:lumOff val="0"/>
                <a:alphaOff val="0"/>
              </a:sysClr>
            </a:solidFill>
            <a:latin typeface="Calibri"/>
            <a:ea typeface="+mn-ea"/>
            <a:cs typeface="+mn-cs"/>
          </a:endParaRPr>
        </a:p>
      </dgm:t>
    </dgm:pt>
    <dgm:pt modelId="{837695A3-5323-49DF-A511-D622E93A04CF}" type="parTrans" cxnId="{9F6AFED7-4DEC-42AA-80BC-B3C2A3FFCD42}">
      <dgm:prSet/>
      <dgm:spPr>
        <a:xfrm>
          <a:off x="1091426" y="1143768"/>
          <a:ext cx="383274"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4DA0EC16-FA3A-4AC0-9AA2-BC94538A1D75}" type="sibTrans" cxnId="{9F6AFED7-4DEC-42AA-80BC-B3C2A3FFCD42}">
      <dgm:prSet/>
      <dgm:spPr/>
      <dgm:t>
        <a:bodyPr/>
        <a:lstStyle/>
        <a:p>
          <a:endParaRPr lang="zh-CN" altLang="en-US" sz="1200"/>
        </a:p>
      </dgm:t>
    </dgm:pt>
    <dgm:pt modelId="{AA6765DC-9464-4F7B-A558-F3F6A77AB48A}">
      <dgm:prSet phldrT="[文本]" custT="1"/>
      <dgm:spPr>
        <a:xfrm>
          <a:off x="1970225" y="1593027"/>
          <a:ext cx="443993" cy="1308908"/>
        </a:xfrm>
        <a:solidFill>
          <a:srgbClr val="FFFF00">
            <a:alpha val="90000"/>
          </a:srgbClr>
        </a:solidFill>
        <a:ln w="25400" cap="flat" cmpd="sng" algn="ctr">
          <a:solidFill>
            <a:srgbClr val="5B9BD5">
              <a:hueOff val="0"/>
              <a:satOff val="0"/>
              <a:lumOff val="0"/>
              <a:alphaOff val="0"/>
            </a:srgbClr>
          </a:solidFill>
          <a:prstDash val="solid"/>
        </a:ln>
        <a:effectLst/>
      </dgm:spPr>
      <dgm:t>
        <a:bodyPr vert="eaVert"/>
        <a:lstStyle/>
        <a:p>
          <a:r>
            <a:rPr lang="en-US" altLang="zh-CN" sz="1200" dirty="0" smtClean="0">
              <a:solidFill>
                <a:srgbClr val="FF0000"/>
              </a:solidFill>
              <a:latin typeface="Calibri"/>
              <a:ea typeface="+mn-ea"/>
              <a:cs typeface="+mn-cs"/>
            </a:rPr>
            <a:t>Coupler conditioning</a:t>
          </a:r>
          <a:endParaRPr lang="zh-CN" altLang="en-US" sz="1200" dirty="0">
            <a:solidFill>
              <a:srgbClr val="FF0000"/>
            </a:solidFill>
            <a:latin typeface="Calibri"/>
            <a:ea typeface="+mn-ea"/>
            <a:cs typeface="+mn-cs"/>
          </a:endParaRPr>
        </a:p>
      </dgm:t>
    </dgm:pt>
    <dgm:pt modelId="{0A20C81C-0DC6-4608-AA8E-DDEF7F8F70BB}" type="parTrans" cxnId="{E81B81E8-7BD1-4701-BD83-2CEF193B16AD}">
      <dgm:prSet/>
      <dgm:spPr>
        <a:xfrm>
          <a:off x="1091426" y="1143768"/>
          <a:ext cx="1009620"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524F7778-CA7B-4A5F-BA8B-A782AA0F5FA8}" type="sibTrans" cxnId="{E81B81E8-7BD1-4701-BD83-2CEF193B16AD}">
      <dgm:prSet/>
      <dgm:spPr/>
      <dgm:t>
        <a:bodyPr/>
        <a:lstStyle/>
        <a:p>
          <a:endParaRPr lang="zh-CN" altLang="en-US" sz="1200"/>
        </a:p>
      </dgm:t>
    </dgm:pt>
    <dgm:pt modelId="{6CB97846-5519-4498-9DD5-B99A09C81001}">
      <dgm:prSet phldrT="[文本]" custT="1"/>
      <dgm:spPr>
        <a:xfrm>
          <a:off x="2897142" y="1577942"/>
          <a:ext cx="470818" cy="1308908"/>
        </a:xfrm>
        <a:solidFill>
          <a:sysClr val="window" lastClr="FFFFFF">
            <a:alpha val="90000"/>
            <a:hueOff val="0"/>
            <a:satOff val="0"/>
            <a:lumOff val="0"/>
            <a:alphaOff val="0"/>
          </a:sysClr>
        </a:solidFill>
        <a:ln w="25400" cap="flat" cmpd="sng" algn="ctr">
          <a:solidFill>
            <a:srgbClr val="00B050"/>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Post processing</a:t>
          </a:r>
          <a:endParaRPr lang="zh-CN" altLang="en-US" sz="1200" dirty="0">
            <a:solidFill>
              <a:sysClr val="windowText" lastClr="000000">
                <a:hueOff val="0"/>
                <a:satOff val="0"/>
                <a:lumOff val="0"/>
                <a:alphaOff val="0"/>
              </a:sysClr>
            </a:solidFill>
            <a:latin typeface="Calibri"/>
            <a:ea typeface="+mn-ea"/>
            <a:cs typeface="+mn-cs"/>
          </a:endParaRPr>
        </a:p>
      </dgm:t>
    </dgm:pt>
    <dgm:pt modelId="{28385A41-D2FA-42B0-9057-56B0E8DAD566}" type="sibTrans" cxnId="{8790AF11-DC2C-4910-8A68-3BF703040E80}">
      <dgm:prSet/>
      <dgm:spPr/>
      <dgm:t>
        <a:bodyPr/>
        <a:lstStyle/>
        <a:p>
          <a:endParaRPr lang="zh-CN" altLang="en-US" sz="1200"/>
        </a:p>
      </dgm:t>
    </dgm:pt>
    <dgm:pt modelId="{0804FB1D-1F18-43D0-B936-F95EC46B2719}" type="parTrans" cxnId="{8790AF11-DC2C-4910-8A68-3BF703040E80}">
      <dgm:prSet/>
      <dgm:spPr>
        <a:xfrm>
          <a:off x="3041375" y="1128683"/>
          <a:ext cx="1018978"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5A4F359D-5973-414B-A4B2-5E68E01CAD69}">
      <dgm:prSet phldrT="[文本]" custT="1"/>
      <dgm:spPr>
        <a:xfrm>
          <a:off x="3550312" y="1577942"/>
          <a:ext cx="470818" cy="1308908"/>
        </a:xfrm>
        <a:solidFill>
          <a:sysClr val="window" lastClr="FFFFFF">
            <a:alpha val="90000"/>
            <a:hueOff val="0"/>
            <a:satOff val="0"/>
            <a:lumOff val="0"/>
            <a:alphaOff val="0"/>
          </a:sysClr>
        </a:solidFill>
        <a:ln w="25400" cap="flat" cmpd="sng" algn="ctr">
          <a:solidFill>
            <a:srgbClr val="00B050"/>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Microwave &amp; LLRF</a:t>
          </a:r>
          <a:endParaRPr lang="zh-CN" altLang="en-US" sz="1200" dirty="0">
            <a:solidFill>
              <a:sysClr val="windowText" lastClr="000000">
                <a:hueOff val="0"/>
                <a:satOff val="0"/>
                <a:lumOff val="0"/>
                <a:alphaOff val="0"/>
              </a:sysClr>
            </a:solidFill>
            <a:latin typeface="Calibri"/>
            <a:ea typeface="+mn-ea"/>
            <a:cs typeface="+mn-cs"/>
          </a:endParaRPr>
        </a:p>
      </dgm:t>
    </dgm:pt>
    <dgm:pt modelId="{414B1229-C243-4C75-A104-1C6308366A97}" type="parTrans" cxnId="{763FF4E1-F48F-4B9D-8482-36AC8294F07D}">
      <dgm:prSet/>
      <dgm:spPr>
        <a:xfrm>
          <a:off x="3694545" y="1128683"/>
          <a:ext cx="365808"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193D85CA-4B6E-40C2-B0EF-BB1FDD571DEC}" type="sibTrans" cxnId="{763FF4E1-F48F-4B9D-8482-36AC8294F07D}">
      <dgm:prSet/>
      <dgm:spPr/>
      <dgm:t>
        <a:bodyPr/>
        <a:lstStyle/>
        <a:p>
          <a:endParaRPr lang="zh-CN" altLang="en-US" sz="1200"/>
        </a:p>
      </dgm:t>
    </dgm:pt>
    <dgm:pt modelId="{33297CA7-01C2-4039-8D7B-4AD6CA8C5A88}">
      <dgm:prSet phldrT="[文本]" custT="1"/>
      <dgm:spPr>
        <a:xfrm>
          <a:off x="4203482" y="1577942"/>
          <a:ext cx="470818" cy="1308908"/>
        </a:xfrm>
        <a:solidFill>
          <a:sysClr val="window" lastClr="FFFFFF">
            <a:alpha val="90000"/>
            <a:hueOff val="0"/>
            <a:satOff val="0"/>
            <a:lumOff val="0"/>
            <a:alphaOff val="0"/>
          </a:sysClr>
        </a:solidFill>
        <a:ln w="25400" cap="flat" cmpd="sng" algn="ctr">
          <a:solidFill>
            <a:srgbClr val="00B050"/>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SC materials</a:t>
          </a:r>
          <a:endParaRPr lang="zh-CN" altLang="en-US" sz="1200" dirty="0">
            <a:solidFill>
              <a:sysClr val="windowText" lastClr="000000">
                <a:hueOff val="0"/>
                <a:satOff val="0"/>
                <a:lumOff val="0"/>
                <a:alphaOff val="0"/>
              </a:sysClr>
            </a:solidFill>
            <a:latin typeface="Calibri"/>
            <a:ea typeface="+mn-ea"/>
            <a:cs typeface="+mn-cs"/>
          </a:endParaRPr>
        </a:p>
      </dgm:t>
    </dgm:pt>
    <dgm:pt modelId="{94C35793-9580-4489-997C-3B8F3EC5B78A}" type="parTrans" cxnId="{FD330421-1365-4F98-8466-E2903FE0FBD9}">
      <dgm:prSet/>
      <dgm:spPr>
        <a:xfrm>
          <a:off x="4060354" y="1128683"/>
          <a:ext cx="287361"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60990170-68A8-4572-B00A-57D60810E513}" type="sibTrans" cxnId="{FD330421-1365-4F98-8466-E2903FE0FBD9}">
      <dgm:prSet/>
      <dgm:spPr/>
      <dgm:t>
        <a:bodyPr/>
        <a:lstStyle/>
        <a:p>
          <a:endParaRPr lang="zh-CN" altLang="en-US" sz="1200"/>
        </a:p>
      </dgm:t>
    </dgm:pt>
    <dgm:pt modelId="{FA2D0967-C3BE-41BA-92AF-F95788E86EF7}">
      <dgm:prSet phldrT="[文本]" custT="1"/>
      <dgm:spPr>
        <a:xfrm>
          <a:off x="4856652" y="1577942"/>
          <a:ext cx="470818" cy="1308908"/>
        </a:xfrm>
        <a:solidFill>
          <a:sysClr val="window" lastClr="FFFFFF">
            <a:alpha val="90000"/>
            <a:hueOff val="0"/>
            <a:satOff val="0"/>
            <a:lumOff val="0"/>
            <a:alphaOff val="0"/>
          </a:sysClr>
        </a:solidFill>
        <a:ln w="25400" cap="flat" cmpd="sng" algn="ctr">
          <a:solidFill>
            <a:srgbClr val="00B050"/>
          </a:solidFill>
          <a:prstDash val="solid"/>
        </a:ln>
        <a:effectLst/>
      </dgm:spPr>
      <dgm:t>
        <a:bodyPr vert="eaVert"/>
        <a:lstStyle/>
        <a:p>
          <a:r>
            <a:rPr lang="en-US" altLang="zh-CN" sz="1200" dirty="0" smtClean="0">
              <a:solidFill>
                <a:sysClr val="windowText" lastClr="000000">
                  <a:hueOff val="0"/>
                  <a:satOff val="0"/>
                  <a:lumOff val="0"/>
                  <a:alphaOff val="0"/>
                </a:sysClr>
              </a:solidFill>
              <a:latin typeface="Calibri"/>
              <a:ea typeface="+mn-ea"/>
              <a:cs typeface="+mn-cs"/>
            </a:rPr>
            <a:t>Cavity R&amp;D</a:t>
          </a:r>
          <a:endParaRPr lang="zh-CN" altLang="en-US" sz="1200" dirty="0">
            <a:solidFill>
              <a:sysClr val="windowText" lastClr="000000">
                <a:hueOff val="0"/>
                <a:satOff val="0"/>
                <a:lumOff val="0"/>
                <a:alphaOff val="0"/>
              </a:sysClr>
            </a:solidFill>
            <a:latin typeface="Calibri"/>
            <a:ea typeface="+mn-ea"/>
            <a:cs typeface="+mn-cs"/>
          </a:endParaRPr>
        </a:p>
      </dgm:t>
    </dgm:pt>
    <dgm:pt modelId="{76EF5C4D-85E8-47F0-B917-683310FBF52A}" type="parTrans" cxnId="{00665F9D-1297-472A-AD05-1582D79B6F05}">
      <dgm:prSet/>
      <dgm:spPr>
        <a:xfrm>
          <a:off x="4060354" y="1128683"/>
          <a:ext cx="940531" cy="362641"/>
        </a:xfrm>
        <a:noFill/>
        <a:ln w="25400" cap="flat" cmpd="sng" algn="ctr">
          <a:solidFill>
            <a:srgbClr val="5B9BD5">
              <a:shade val="80000"/>
              <a:hueOff val="0"/>
              <a:satOff val="0"/>
              <a:lumOff val="0"/>
              <a:alphaOff val="0"/>
            </a:srgbClr>
          </a:solidFill>
          <a:prstDash val="solid"/>
        </a:ln>
        <a:effectLst/>
      </dgm:spPr>
      <dgm:t>
        <a:bodyPr/>
        <a:lstStyle/>
        <a:p>
          <a:endParaRPr lang="zh-CN" altLang="en-US" sz="1200"/>
        </a:p>
      </dgm:t>
    </dgm:pt>
    <dgm:pt modelId="{09C0E7E3-FF4E-41E0-8851-BBE65293D3EC}" type="sibTrans" cxnId="{00665F9D-1297-472A-AD05-1582D79B6F05}">
      <dgm:prSet/>
      <dgm:spPr/>
      <dgm:t>
        <a:bodyPr/>
        <a:lstStyle/>
        <a:p>
          <a:endParaRPr lang="zh-CN" altLang="en-US" sz="1200"/>
        </a:p>
      </dgm:t>
    </dgm:pt>
    <dgm:pt modelId="{3772723A-6C72-4F84-9CA8-CD313AB5C9C4}" type="pres">
      <dgm:prSet presAssocID="{7E0FD992-6380-4E4F-AE82-F35EB5532E36}" presName="hierChild1" presStyleCnt="0">
        <dgm:presLayoutVars>
          <dgm:chPref val="1"/>
          <dgm:dir/>
          <dgm:animOne val="branch"/>
          <dgm:animLvl val="lvl"/>
          <dgm:resizeHandles/>
        </dgm:presLayoutVars>
      </dgm:prSet>
      <dgm:spPr/>
      <dgm:t>
        <a:bodyPr/>
        <a:lstStyle/>
        <a:p>
          <a:endParaRPr lang="zh-CN" altLang="en-US"/>
        </a:p>
      </dgm:t>
    </dgm:pt>
    <dgm:pt modelId="{88DFAAB0-E36E-425B-9B42-CDE9A4B123E6}" type="pres">
      <dgm:prSet presAssocID="{67F0A13A-E88E-4104-8BB8-2E42EAEADEA9}" presName="hierRoot1" presStyleCnt="0"/>
      <dgm:spPr/>
    </dgm:pt>
    <dgm:pt modelId="{D7FC1B47-D851-4A48-B474-C3EC27F4650F}" type="pres">
      <dgm:prSet presAssocID="{67F0A13A-E88E-4104-8BB8-2E42EAEADEA9}" presName="composite" presStyleCnt="0"/>
      <dgm:spPr/>
    </dgm:pt>
    <dgm:pt modelId="{6C01B292-FCF2-4A2C-84CE-5E6EF6F1C716}" type="pres">
      <dgm:prSet presAssocID="{67F0A13A-E88E-4104-8BB8-2E42EAEADEA9}" presName="background" presStyleLbl="node0" presStyleIdx="0" presStyleCnt="1"/>
      <dgm:spPr>
        <a:xfrm>
          <a:off x="1386198" y="-86617"/>
          <a:ext cx="2416175" cy="526296"/>
        </a:xfrm>
        <a:prstGeom prst="roundRect">
          <a:avLst>
            <a:gd name="adj" fmla="val 10000"/>
          </a:avLst>
        </a:prstGeom>
        <a:solidFill>
          <a:srgbClr val="7030A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10B3B527-F40F-4819-B419-DA75BE00065E}" type="pres">
      <dgm:prSet presAssocID="{67F0A13A-E88E-4104-8BB8-2E42EAEADEA9}" presName="text" presStyleLbl="fgAcc0" presStyleIdx="0" presStyleCnt="1" custScaleX="294446" custScaleY="101003" custLinFactNeighborX="-6492" custLinFactNeighborY="-32910">
        <dgm:presLayoutVars>
          <dgm:chPref val="3"/>
        </dgm:presLayoutVars>
      </dgm:prSet>
      <dgm:spPr>
        <a:prstGeom prst="roundRect">
          <a:avLst>
            <a:gd name="adj" fmla="val 10000"/>
          </a:avLst>
        </a:prstGeom>
      </dgm:spPr>
      <dgm:t>
        <a:bodyPr/>
        <a:lstStyle/>
        <a:p>
          <a:endParaRPr lang="zh-CN" altLang="en-US"/>
        </a:p>
      </dgm:t>
    </dgm:pt>
    <dgm:pt modelId="{F2BE2854-B631-4BB8-8399-6624C73C4BDE}" type="pres">
      <dgm:prSet presAssocID="{67F0A13A-E88E-4104-8BB8-2E42EAEADEA9}" presName="hierChild2" presStyleCnt="0"/>
      <dgm:spPr/>
    </dgm:pt>
    <dgm:pt modelId="{C9A5BFEA-A4AC-4C47-8877-58D8FAA18B53}" type="pres">
      <dgm:prSet presAssocID="{F648450D-D6D5-4285-8D48-E5AA0ED30132}" presName="Name10" presStyleLbl="parChTrans1D2" presStyleIdx="0" presStyleCnt="3"/>
      <dgm:spPr>
        <a:custGeom>
          <a:avLst/>
          <a:gdLst/>
          <a:ahLst/>
          <a:cxnLst/>
          <a:rect l="0" t="0" r="0" b="0"/>
          <a:pathLst>
            <a:path>
              <a:moveTo>
                <a:pt x="1502859" y="0"/>
              </a:moveTo>
              <a:lnTo>
                <a:pt x="1502859" y="175656"/>
              </a:lnTo>
              <a:lnTo>
                <a:pt x="0" y="175656"/>
              </a:lnTo>
              <a:lnTo>
                <a:pt x="0" y="251674"/>
              </a:lnTo>
            </a:path>
          </a:pathLst>
        </a:custGeom>
      </dgm:spPr>
      <dgm:t>
        <a:bodyPr/>
        <a:lstStyle/>
        <a:p>
          <a:endParaRPr lang="zh-CN" altLang="en-US"/>
        </a:p>
      </dgm:t>
    </dgm:pt>
    <dgm:pt modelId="{968B38C8-74E1-4656-A238-004793BAF7DE}" type="pres">
      <dgm:prSet presAssocID="{9F63F99C-208C-4A5C-9981-6E301BAC9DE9}" presName="hierRoot2" presStyleCnt="0"/>
      <dgm:spPr/>
    </dgm:pt>
    <dgm:pt modelId="{18D95D5E-49DB-4E68-A87F-2BE2A1C87B42}" type="pres">
      <dgm:prSet presAssocID="{9F63F99C-208C-4A5C-9981-6E301BAC9DE9}" presName="composite2" presStyleCnt="0"/>
      <dgm:spPr/>
    </dgm:pt>
    <dgm:pt modelId="{39104D50-8403-4A21-95A3-C23D2BB25A12}" type="pres">
      <dgm:prSet presAssocID="{9F63F99C-208C-4A5C-9981-6E301BAC9DE9}" presName="background2" presStyleLbl="node2" presStyleIdx="0" presStyleCnt="3"/>
      <dgm:spPr>
        <a:xfrm>
          <a:off x="610145" y="691353"/>
          <a:ext cx="962560" cy="452414"/>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A2048B32-CDBE-4080-8FCA-DCDFCA7F07B8}" type="pres">
      <dgm:prSet presAssocID="{9F63F99C-208C-4A5C-9981-6E301BAC9DE9}" presName="text2" presStyleLbl="fgAcc2" presStyleIdx="0" presStyleCnt="3" custScaleX="117302" custScaleY="86824" custLinFactNeighborX="-8543" custLinFactNeighborY="-23795">
        <dgm:presLayoutVars>
          <dgm:chPref val="3"/>
        </dgm:presLayoutVars>
      </dgm:prSet>
      <dgm:spPr>
        <a:prstGeom prst="roundRect">
          <a:avLst>
            <a:gd name="adj" fmla="val 10000"/>
          </a:avLst>
        </a:prstGeom>
      </dgm:spPr>
      <dgm:t>
        <a:bodyPr/>
        <a:lstStyle/>
        <a:p>
          <a:endParaRPr lang="zh-CN" altLang="en-US"/>
        </a:p>
      </dgm:t>
    </dgm:pt>
    <dgm:pt modelId="{15987893-0762-457E-830C-4853F47064B7}" type="pres">
      <dgm:prSet presAssocID="{9F63F99C-208C-4A5C-9981-6E301BAC9DE9}" presName="hierChild3" presStyleCnt="0"/>
      <dgm:spPr/>
    </dgm:pt>
    <dgm:pt modelId="{9E726DCB-E007-4D04-8AE0-BD7B7008CE38}" type="pres">
      <dgm:prSet presAssocID="{0B2ACD41-3FFC-405F-A692-7BBF2B267061}" presName="Name17" presStyleLbl="parChTrans1D3" presStyleIdx="0" presStyleCnt="8"/>
      <dgm:spPr>
        <a:custGeom>
          <a:avLst/>
          <a:gdLst/>
          <a:ahLst/>
          <a:cxnLst/>
          <a:rect l="0" t="0" r="0" b="0"/>
          <a:pathLst>
            <a:path>
              <a:moveTo>
                <a:pt x="869415" y="0"/>
              </a:moveTo>
              <a:lnTo>
                <a:pt x="869415" y="286623"/>
              </a:lnTo>
              <a:lnTo>
                <a:pt x="0" y="286623"/>
              </a:lnTo>
              <a:lnTo>
                <a:pt x="0" y="362641"/>
              </a:lnTo>
            </a:path>
          </a:pathLst>
        </a:custGeom>
      </dgm:spPr>
      <dgm:t>
        <a:bodyPr/>
        <a:lstStyle/>
        <a:p>
          <a:endParaRPr lang="zh-CN" altLang="en-US"/>
        </a:p>
      </dgm:t>
    </dgm:pt>
    <dgm:pt modelId="{13CFEF48-34F6-438E-9EA1-49187F8CA6A2}" type="pres">
      <dgm:prSet presAssocID="{2526AFF5-3238-4585-9713-3A31B7EAC93A}" presName="hierRoot3" presStyleCnt="0"/>
      <dgm:spPr/>
    </dgm:pt>
    <dgm:pt modelId="{9A94E269-A68F-41CC-827D-CDA1197AB011}" type="pres">
      <dgm:prSet presAssocID="{2526AFF5-3238-4585-9713-3A31B7EAC93A}" presName="composite3" presStyleCnt="0"/>
      <dgm:spPr/>
    </dgm:pt>
    <dgm:pt modelId="{A3DD00A9-CF4B-441B-A816-355EB9082328}" type="pres">
      <dgm:prSet presAssocID="{2526AFF5-3238-4585-9713-3A31B7EAC93A}" presName="background3" presStyleLbl="node3" presStyleIdx="0" presStyleCnt="8"/>
      <dgm:spPr>
        <a:xfrm>
          <a:off x="14" y="1506409"/>
          <a:ext cx="443993" cy="1308908"/>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DA80F48A-937B-4F2F-BB6A-2B4B8A7F0A69}" type="pres">
      <dgm:prSet presAssocID="{2526AFF5-3238-4585-9713-3A31B7EAC93A}" presName="text3" presStyleLbl="fgAcc3" presStyleIdx="0" presStyleCnt="8" custScaleX="54107" custScaleY="251196">
        <dgm:presLayoutVars>
          <dgm:chPref val="3"/>
        </dgm:presLayoutVars>
      </dgm:prSet>
      <dgm:spPr>
        <a:prstGeom prst="roundRect">
          <a:avLst>
            <a:gd name="adj" fmla="val 10000"/>
          </a:avLst>
        </a:prstGeom>
      </dgm:spPr>
      <dgm:t>
        <a:bodyPr/>
        <a:lstStyle/>
        <a:p>
          <a:endParaRPr lang="zh-CN" altLang="en-US"/>
        </a:p>
      </dgm:t>
    </dgm:pt>
    <dgm:pt modelId="{FD6CCFCB-7D07-46C2-BAE8-07DEA46C06C6}" type="pres">
      <dgm:prSet presAssocID="{2526AFF5-3238-4585-9713-3A31B7EAC93A}" presName="hierChild4" presStyleCnt="0"/>
      <dgm:spPr/>
    </dgm:pt>
    <dgm:pt modelId="{B03A6665-9C21-4A1E-8DA4-FEDC60FFDD47}" type="pres">
      <dgm:prSet presAssocID="{08B44098-3A8B-41E4-B48C-9BD68CB59C62}" presName="Name17" presStyleLbl="parChTrans1D3" presStyleIdx="1" presStyleCnt="8"/>
      <dgm:spPr>
        <a:custGeom>
          <a:avLst/>
          <a:gdLst/>
          <a:ahLst/>
          <a:cxnLst/>
          <a:rect l="0" t="0" r="0" b="0"/>
          <a:pathLst>
            <a:path>
              <a:moveTo>
                <a:pt x="243070" y="0"/>
              </a:moveTo>
              <a:lnTo>
                <a:pt x="243070" y="286623"/>
              </a:lnTo>
              <a:lnTo>
                <a:pt x="0" y="286623"/>
              </a:lnTo>
              <a:lnTo>
                <a:pt x="0" y="362641"/>
              </a:lnTo>
            </a:path>
          </a:pathLst>
        </a:custGeom>
      </dgm:spPr>
      <dgm:t>
        <a:bodyPr/>
        <a:lstStyle/>
        <a:p>
          <a:endParaRPr lang="zh-CN" altLang="en-US"/>
        </a:p>
      </dgm:t>
    </dgm:pt>
    <dgm:pt modelId="{C2049691-384B-43B6-AA3E-99B8967FCDC8}" type="pres">
      <dgm:prSet presAssocID="{E4FA8D51-1355-4003-85FE-96CE7145C7B3}" presName="hierRoot3" presStyleCnt="0"/>
      <dgm:spPr/>
    </dgm:pt>
    <dgm:pt modelId="{88625171-E720-40CB-B36F-CF4E01FAA36D}" type="pres">
      <dgm:prSet presAssocID="{E4FA8D51-1355-4003-85FE-96CE7145C7B3}" presName="composite3" presStyleCnt="0"/>
      <dgm:spPr/>
    </dgm:pt>
    <dgm:pt modelId="{EC0B4CED-8305-4E3F-9715-3ED445EDCC40}" type="pres">
      <dgm:prSet presAssocID="{E4FA8D51-1355-4003-85FE-96CE7145C7B3}" presName="background3" presStyleLbl="node3" presStyleIdx="1" presStyleCnt="8"/>
      <dgm:spPr>
        <a:xfrm>
          <a:off x="626359" y="1506409"/>
          <a:ext cx="443993" cy="1308908"/>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0B6B9CAC-55B3-41FD-82EA-F39C5D0ED43D}" type="pres">
      <dgm:prSet presAssocID="{E4FA8D51-1355-4003-85FE-96CE7145C7B3}" presName="text3" presStyleLbl="fgAcc3" presStyleIdx="1" presStyleCnt="8" custScaleX="54107" custScaleY="251196">
        <dgm:presLayoutVars>
          <dgm:chPref val="3"/>
        </dgm:presLayoutVars>
      </dgm:prSet>
      <dgm:spPr>
        <a:prstGeom prst="roundRect">
          <a:avLst>
            <a:gd name="adj" fmla="val 10000"/>
          </a:avLst>
        </a:prstGeom>
      </dgm:spPr>
      <dgm:t>
        <a:bodyPr/>
        <a:lstStyle/>
        <a:p>
          <a:endParaRPr lang="zh-CN" altLang="en-US"/>
        </a:p>
      </dgm:t>
    </dgm:pt>
    <dgm:pt modelId="{06B1BBDF-943F-4DBF-89AA-02C30C0DE4AF}" type="pres">
      <dgm:prSet presAssocID="{E4FA8D51-1355-4003-85FE-96CE7145C7B3}" presName="hierChild4" presStyleCnt="0"/>
      <dgm:spPr/>
    </dgm:pt>
    <dgm:pt modelId="{9C5AAAF5-64E2-42B1-AA03-0F8ADFE10EBC}" type="pres">
      <dgm:prSet presAssocID="{837695A3-5323-49DF-A511-D622E93A04CF}" presName="Name17" presStyleLbl="parChTrans1D3" presStyleIdx="2" presStyleCnt="8"/>
      <dgm:spPr>
        <a:custGeom>
          <a:avLst/>
          <a:gdLst/>
          <a:ahLst/>
          <a:cxnLst/>
          <a:rect l="0" t="0" r="0" b="0"/>
          <a:pathLst>
            <a:path>
              <a:moveTo>
                <a:pt x="0" y="0"/>
              </a:moveTo>
              <a:lnTo>
                <a:pt x="0" y="286623"/>
              </a:lnTo>
              <a:lnTo>
                <a:pt x="383274" y="286623"/>
              </a:lnTo>
              <a:lnTo>
                <a:pt x="383274" y="362641"/>
              </a:lnTo>
            </a:path>
          </a:pathLst>
        </a:custGeom>
      </dgm:spPr>
      <dgm:t>
        <a:bodyPr/>
        <a:lstStyle/>
        <a:p>
          <a:endParaRPr lang="zh-CN" altLang="en-US"/>
        </a:p>
      </dgm:t>
    </dgm:pt>
    <dgm:pt modelId="{74937500-18CB-4DCD-AF03-8452D8F2AE0E}" type="pres">
      <dgm:prSet presAssocID="{9D9155F7-CEAC-4CAC-AA96-619CC00ED2A3}" presName="hierRoot3" presStyleCnt="0"/>
      <dgm:spPr/>
    </dgm:pt>
    <dgm:pt modelId="{C3596BF9-29C8-4E40-A960-CF01EAFFB368}" type="pres">
      <dgm:prSet presAssocID="{9D9155F7-CEAC-4CAC-AA96-619CC00ED2A3}" presName="composite3" presStyleCnt="0"/>
      <dgm:spPr/>
    </dgm:pt>
    <dgm:pt modelId="{11A01839-7777-4CE3-A444-B0AB8FF834E2}" type="pres">
      <dgm:prSet presAssocID="{9D9155F7-CEAC-4CAC-AA96-619CC00ED2A3}" presName="background3" presStyleLbl="node3" presStyleIdx="2" presStyleCnt="8"/>
      <dgm:spPr>
        <a:xfrm>
          <a:off x="1252704" y="1506409"/>
          <a:ext cx="443993" cy="1308908"/>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E52D1C0D-996A-44FC-A7A9-20B18EBD7737}" type="pres">
      <dgm:prSet presAssocID="{9D9155F7-CEAC-4CAC-AA96-619CC00ED2A3}" presName="text3" presStyleLbl="fgAcc3" presStyleIdx="2" presStyleCnt="8" custScaleX="54107" custScaleY="251196">
        <dgm:presLayoutVars>
          <dgm:chPref val="3"/>
        </dgm:presLayoutVars>
      </dgm:prSet>
      <dgm:spPr>
        <a:prstGeom prst="roundRect">
          <a:avLst>
            <a:gd name="adj" fmla="val 10000"/>
          </a:avLst>
        </a:prstGeom>
      </dgm:spPr>
      <dgm:t>
        <a:bodyPr/>
        <a:lstStyle/>
        <a:p>
          <a:endParaRPr lang="zh-CN" altLang="en-US"/>
        </a:p>
      </dgm:t>
    </dgm:pt>
    <dgm:pt modelId="{D9B2EDEE-6FD5-474A-9D99-43A513FF9AEB}" type="pres">
      <dgm:prSet presAssocID="{9D9155F7-CEAC-4CAC-AA96-619CC00ED2A3}" presName="hierChild4" presStyleCnt="0"/>
      <dgm:spPr/>
    </dgm:pt>
    <dgm:pt modelId="{42DA0968-DFC4-42F5-8F1A-943A4B6D1CA9}" type="pres">
      <dgm:prSet presAssocID="{0A20C81C-0DC6-4608-AA8E-DDEF7F8F70BB}" presName="Name17" presStyleLbl="parChTrans1D3" presStyleIdx="3" presStyleCnt="8"/>
      <dgm:spPr>
        <a:custGeom>
          <a:avLst/>
          <a:gdLst/>
          <a:ahLst/>
          <a:cxnLst/>
          <a:rect l="0" t="0" r="0" b="0"/>
          <a:pathLst>
            <a:path>
              <a:moveTo>
                <a:pt x="0" y="0"/>
              </a:moveTo>
              <a:lnTo>
                <a:pt x="0" y="286623"/>
              </a:lnTo>
              <a:lnTo>
                <a:pt x="1009620" y="286623"/>
              </a:lnTo>
              <a:lnTo>
                <a:pt x="1009620" y="362641"/>
              </a:lnTo>
            </a:path>
          </a:pathLst>
        </a:custGeom>
      </dgm:spPr>
      <dgm:t>
        <a:bodyPr/>
        <a:lstStyle/>
        <a:p>
          <a:endParaRPr lang="zh-CN" altLang="en-US"/>
        </a:p>
      </dgm:t>
    </dgm:pt>
    <dgm:pt modelId="{4A5E1A02-89E2-40E8-B467-BCD8CF2A21CA}" type="pres">
      <dgm:prSet presAssocID="{AA6765DC-9464-4F7B-A558-F3F6A77AB48A}" presName="hierRoot3" presStyleCnt="0"/>
      <dgm:spPr/>
    </dgm:pt>
    <dgm:pt modelId="{6FE7C504-20A9-4766-86C7-7341EE2F5AF7}" type="pres">
      <dgm:prSet presAssocID="{AA6765DC-9464-4F7B-A558-F3F6A77AB48A}" presName="composite3" presStyleCnt="0"/>
      <dgm:spPr/>
    </dgm:pt>
    <dgm:pt modelId="{899E1DDB-B6D6-47B1-8DE0-D3F869A16824}" type="pres">
      <dgm:prSet presAssocID="{AA6765DC-9464-4F7B-A558-F3F6A77AB48A}" presName="background3" presStyleLbl="node3" presStyleIdx="3" presStyleCnt="8"/>
      <dgm:spPr>
        <a:xfrm>
          <a:off x="1879049" y="1506409"/>
          <a:ext cx="443993" cy="1308908"/>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BF70CB78-A430-4CB3-9332-8391D0966E29}" type="pres">
      <dgm:prSet presAssocID="{AA6765DC-9464-4F7B-A558-F3F6A77AB48A}" presName="text3" presStyleLbl="fgAcc3" presStyleIdx="3" presStyleCnt="8" custScaleX="54107" custScaleY="251196">
        <dgm:presLayoutVars>
          <dgm:chPref val="3"/>
        </dgm:presLayoutVars>
      </dgm:prSet>
      <dgm:spPr>
        <a:prstGeom prst="roundRect">
          <a:avLst>
            <a:gd name="adj" fmla="val 10000"/>
          </a:avLst>
        </a:prstGeom>
      </dgm:spPr>
      <dgm:t>
        <a:bodyPr/>
        <a:lstStyle/>
        <a:p>
          <a:endParaRPr lang="zh-CN" altLang="en-US"/>
        </a:p>
      </dgm:t>
    </dgm:pt>
    <dgm:pt modelId="{E0D8F3F0-3D40-4C48-9E13-807BA17006FC}" type="pres">
      <dgm:prSet presAssocID="{AA6765DC-9464-4F7B-A558-F3F6A77AB48A}" presName="hierChild4" presStyleCnt="0"/>
      <dgm:spPr/>
    </dgm:pt>
    <dgm:pt modelId="{71E3C980-682D-4116-8252-DBB7ED101E40}" type="pres">
      <dgm:prSet presAssocID="{667B4788-4B4E-47B5-B314-85EB920CF2E1}" presName="Name10" presStyleLbl="parChTrans1D2" presStyleIdx="1" presStyleCnt="3"/>
      <dgm:spPr>
        <a:custGeom>
          <a:avLst/>
          <a:gdLst/>
          <a:ahLst/>
          <a:cxnLst/>
          <a:rect l="0" t="0" r="0" b="0"/>
          <a:pathLst>
            <a:path>
              <a:moveTo>
                <a:pt x="51410" y="0"/>
              </a:moveTo>
              <a:lnTo>
                <a:pt x="51410" y="187541"/>
              </a:lnTo>
              <a:lnTo>
                <a:pt x="45720" y="187541"/>
              </a:lnTo>
              <a:lnTo>
                <a:pt x="45720" y="263559"/>
              </a:lnTo>
            </a:path>
          </a:pathLst>
        </a:custGeom>
      </dgm:spPr>
      <dgm:t>
        <a:bodyPr/>
        <a:lstStyle/>
        <a:p>
          <a:endParaRPr lang="zh-CN" altLang="en-US"/>
        </a:p>
      </dgm:t>
    </dgm:pt>
    <dgm:pt modelId="{27B1F1D2-BB4A-4355-9475-C2231651D508}" type="pres">
      <dgm:prSet presAssocID="{D8A11436-DD06-4F1D-8513-577B59C32125}" presName="hierRoot2" presStyleCnt="0"/>
      <dgm:spPr/>
    </dgm:pt>
    <dgm:pt modelId="{A3107CD3-E797-48BB-9D47-04A3C6E61A3B}" type="pres">
      <dgm:prSet presAssocID="{D8A11436-DD06-4F1D-8513-577B59C32125}" presName="composite2" presStyleCnt="0"/>
      <dgm:spPr/>
    </dgm:pt>
    <dgm:pt modelId="{DB58BB65-762A-47D2-B6DE-B7825BFB8E7B}" type="pres">
      <dgm:prSet presAssocID="{D8A11436-DD06-4F1D-8513-577B59C32125}" presName="background2" presStyleLbl="node2" presStyleIdx="1" presStyleCnt="3"/>
      <dgm:spPr>
        <a:xfrm>
          <a:off x="1878654" y="703239"/>
          <a:ext cx="1419880" cy="453612"/>
        </a:xfrm>
        <a:prstGeom prst="roundRect">
          <a:avLst>
            <a:gd name="adj" fmla="val 10000"/>
          </a:avLst>
        </a:prstGeom>
        <a:solidFill>
          <a:srgbClr val="ED7D31"/>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895FCA47-C782-44E2-BC17-36F0ADF47E15}" type="pres">
      <dgm:prSet presAssocID="{D8A11436-DD06-4F1D-8513-577B59C32125}" presName="text2" presStyleLbl="fgAcc2" presStyleIdx="1" presStyleCnt="3" custScaleX="173033" custScaleY="87054" custLinFactNeighborX="6519" custLinFactNeighborY="-21514">
        <dgm:presLayoutVars>
          <dgm:chPref val="3"/>
        </dgm:presLayoutVars>
      </dgm:prSet>
      <dgm:spPr>
        <a:prstGeom prst="roundRect">
          <a:avLst>
            <a:gd name="adj" fmla="val 10000"/>
          </a:avLst>
        </a:prstGeom>
      </dgm:spPr>
      <dgm:t>
        <a:bodyPr/>
        <a:lstStyle/>
        <a:p>
          <a:endParaRPr lang="zh-CN" altLang="en-US"/>
        </a:p>
      </dgm:t>
    </dgm:pt>
    <dgm:pt modelId="{9DD5B47E-75B4-40D7-BFF9-CEA3028301D6}" type="pres">
      <dgm:prSet presAssocID="{D8A11436-DD06-4F1D-8513-577B59C32125}" presName="hierChild3" presStyleCnt="0"/>
      <dgm:spPr/>
    </dgm:pt>
    <dgm:pt modelId="{6FA5E290-9B0F-40C1-8E13-48DDEA2762CF}" type="pres">
      <dgm:prSet presAssocID="{39A8F01C-3953-4E86-8CD8-BEB49597A382}" presName="Name10" presStyleLbl="parChTrans1D2" presStyleIdx="2" presStyleCnt="3"/>
      <dgm:spPr>
        <a:custGeom>
          <a:avLst/>
          <a:gdLst/>
          <a:ahLst/>
          <a:cxnLst/>
          <a:rect l="0" t="0" r="0" b="0"/>
          <a:pathLst>
            <a:path>
              <a:moveTo>
                <a:pt x="0" y="0"/>
              </a:moveTo>
              <a:lnTo>
                <a:pt x="0" y="175656"/>
              </a:lnTo>
              <a:lnTo>
                <a:pt x="1466068" y="175656"/>
              </a:lnTo>
              <a:lnTo>
                <a:pt x="1466068" y="251674"/>
              </a:lnTo>
            </a:path>
          </a:pathLst>
        </a:custGeom>
      </dgm:spPr>
      <dgm:t>
        <a:bodyPr/>
        <a:lstStyle/>
        <a:p>
          <a:endParaRPr lang="zh-CN" altLang="en-US"/>
        </a:p>
      </dgm:t>
    </dgm:pt>
    <dgm:pt modelId="{D4B89313-725E-44F7-AA04-22DB349656B7}" type="pres">
      <dgm:prSet presAssocID="{17FFB0A2-93C7-4268-A3E1-9F585F9DB7B8}" presName="hierRoot2" presStyleCnt="0"/>
      <dgm:spPr/>
    </dgm:pt>
    <dgm:pt modelId="{8B09101A-0DB4-480A-B675-5490EF2A31FE}" type="pres">
      <dgm:prSet presAssocID="{17FFB0A2-93C7-4268-A3E1-9F585F9DB7B8}" presName="composite2" presStyleCnt="0"/>
      <dgm:spPr/>
    </dgm:pt>
    <dgm:pt modelId="{5D72A5B1-5C6A-4A45-A5A7-91EF1A38EEF6}" type="pres">
      <dgm:prSet presAssocID="{17FFB0A2-93C7-4268-A3E1-9F585F9DB7B8}" presName="background2" presStyleLbl="node2" presStyleIdx="2" presStyleCnt="3"/>
      <dgm:spPr>
        <a:xfrm>
          <a:off x="3466617" y="691353"/>
          <a:ext cx="1187474" cy="437329"/>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95D59B44-2C60-4C9B-A411-F07EFD14F5AF}" type="pres">
      <dgm:prSet presAssocID="{17FFB0A2-93C7-4268-A3E1-9F585F9DB7B8}" presName="text2" presStyleLbl="fgAcc2" presStyleIdx="2" presStyleCnt="3" custScaleX="144711" custScaleY="83929" custLinFactNeighborX="4780" custLinFactNeighborY="-23795">
        <dgm:presLayoutVars>
          <dgm:chPref val="3"/>
        </dgm:presLayoutVars>
      </dgm:prSet>
      <dgm:spPr>
        <a:prstGeom prst="roundRect">
          <a:avLst>
            <a:gd name="adj" fmla="val 10000"/>
          </a:avLst>
        </a:prstGeom>
      </dgm:spPr>
      <dgm:t>
        <a:bodyPr/>
        <a:lstStyle/>
        <a:p>
          <a:endParaRPr lang="zh-CN" altLang="en-US"/>
        </a:p>
      </dgm:t>
    </dgm:pt>
    <dgm:pt modelId="{82A82D42-AD0B-4365-A03E-6E77C1527825}" type="pres">
      <dgm:prSet presAssocID="{17FFB0A2-93C7-4268-A3E1-9F585F9DB7B8}" presName="hierChild3" presStyleCnt="0"/>
      <dgm:spPr/>
    </dgm:pt>
    <dgm:pt modelId="{26D85093-2A37-46F2-9A81-068555D05651}" type="pres">
      <dgm:prSet presAssocID="{0804FB1D-1F18-43D0-B936-F95EC46B2719}" presName="Name17" presStyleLbl="parChTrans1D3" presStyleIdx="4" presStyleCnt="8"/>
      <dgm:spPr>
        <a:custGeom>
          <a:avLst/>
          <a:gdLst/>
          <a:ahLst/>
          <a:cxnLst/>
          <a:rect l="0" t="0" r="0" b="0"/>
          <a:pathLst>
            <a:path>
              <a:moveTo>
                <a:pt x="1018978" y="0"/>
              </a:moveTo>
              <a:lnTo>
                <a:pt x="1018978" y="286623"/>
              </a:lnTo>
              <a:lnTo>
                <a:pt x="0" y="286623"/>
              </a:lnTo>
              <a:lnTo>
                <a:pt x="0" y="362641"/>
              </a:lnTo>
            </a:path>
          </a:pathLst>
        </a:custGeom>
      </dgm:spPr>
      <dgm:t>
        <a:bodyPr/>
        <a:lstStyle/>
        <a:p>
          <a:endParaRPr lang="zh-CN" altLang="en-US"/>
        </a:p>
      </dgm:t>
    </dgm:pt>
    <dgm:pt modelId="{837D53D1-42C2-4749-9EF4-34EE323062E8}" type="pres">
      <dgm:prSet presAssocID="{6CB97846-5519-4498-9DD5-B99A09C81001}" presName="hierRoot3" presStyleCnt="0"/>
      <dgm:spPr/>
    </dgm:pt>
    <dgm:pt modelId="{91FDF81A-E712-485F-809B-476E926003C9}" type="pres">
      <dgm:prSet presAssocID="{6CB97846-5519-4498-9DD5-B99A09C81001}" presName="composite3" presStyleCnt="0"/>
      <dgm:spPr/>
    </dgm:pt>
    <dgm:pt modelId="{3120AAA0-2189-48EB-8348-5B1053A5CCE9}" type="pres">
      <dgm:prSet presAssocID="{6CB97846-5519-4498-9DD5-B99A09C81001}" presName="background3" presStyleLbl="node3" presStyleIdx="4" presStyleCnt="8"/>
      <dgm:spPr>
        <a:xfrm>
          <a:off x="2805966" y="1491324"/>
          <a:ext cx="470818" cy="1308908"/>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4135BB99-00C2-4172-B567-CD059495E01A}" type="pres">
      <dgm:prSet presAssocID="{6CB97846-5519-4498-9DD5-B99A09C81001}" presName="text3" presStyleLbl="fgAcc3" presStyleIdx="4" presStyleCnt="8" custScaleX="57376" custScaleY="251196">
        <dgm:presLayoutVars>
          <dgm:chPref val="3"/>
        </dgm:presLayoutVars>
      </dgm:prSet>
      <dgm:spPr>
        <a:prstGeom prst="roundRect">
          <a:avLst>
            <a:gd name="adj" fmla="val 10000"/>
          </a:avLst>
        </a:prstGeom>
      </dgm:spPr>
      <dgm:t>
        <a:bodyPr/>
        <a:lstStyle/>
        <a:p>
          <a:endParaRPr lang="zh-CN" altLang="en-US"/>
        </a:p>
      </dgm:t>
    </dgm:pt>
    <dgm:pt modelId="{13580FAD-0D1E-4715-A6D0-532E589B81CB}" type="pres">
      <dgm:prSet presAssocID="{6CB97846-5519-4498-9DD5-B99A09C81001}" presName="hierChild4" presStyleCnt="0"/>
      <dgm:spPr/>
    </dgm:pt>
    <dgm:pt modelId="{F99B073E-EE31-4140-A08D-30A9B459A98E}" type="pres">
      <dgm:prSet presAssocID="{414B1229-C243-4C75-A104-1C6308366A97}" presName="Name17" presStyleLbl="parChTrans1D3" presStyleIdx="5" presStyleCnt="8"/>
      <dgm:spPr>
        <a:custGeom>
          <a:avLst/>
          <a:gdLst/>
          <a:ahLst/>
          <a:cxnLst/>
          <a:rect l="0" t="0" r="0" b="0"/>
          <a:pathLst>
            <a:path>
              <a:moveTo>
                <a:pt x="365808" y="0"/>
              </a:moveTo>
              <a:lnTo>
                <a:pt x="365808" y="286623"/>
              </a:lnTo>
              <a:lnTo>
                <a:pt x="0" y="286623"/>
              </a:lnTo>
              <a:lnTo>
                <a:pt x="0" y="362641"/>
              </a:lnTo>
            </a:path>
          </a:pathLst>
        </a:custGeom>
      </dgm:spPr>
      <dgm:t>
        <a:bodyPr/>
        <a:lstStyle/>
        <a:p>
          <a:endParaRPr lang="zh-CN" altLang="en-US"/>
        </a:p>
      </dgm:t>
    </dgm:pt>
    <dgm:pt modelId="{434EE405-3EED-478E-A53D-7AA1C4B8498F}" type="pres">
      <dgm:prSet presAssocID="{5A4F359D-5973-414B-A4B2-5E68E01CAD69}" presName="hierRoot3" presStyleCnt="0"/>
      <dgm:spPr/>
    </dgm:pt>
    <dgm:pt modelId="{40BF063C-8F9C-4F2F-B248-895AD5AE4862}" type="pres">
      <dgm:prSet presAssocID="{5A4F359D-5973-414B-A4B2-5E68E01CAD69}" presName="composite3" presStyleCnt="0"/>
      <dgm:spPr/>
    </dgm:pt>
    <dgm:pt modelId="{E5FDDD5B-892C-4B62-8211-C4433A13673E}" type="pres">
      <dgm:prSet presAssocID="{5A4F359D-5973-414B-A4B2-5E68E01CAD69}" presName="background3" presStyleLbl="node3" presStyleIdx="5" presStyleCnt="8"/>
      <dgm:spPr>
        <a:xfrm>
          <a:off x="3459136" y="1491324"/>
          <a:ext cx="470818" cy="1308908"/>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10B5AB83-071C-4D2D-BED6-2A8AEBA1E139}" type="pres">
      <dgm:prSet presAssocID="{5A4F359D-5973-414B-A4B2-5E68E01CAD69}" presName="text3" presStyleLbl="fgAcc3" presStyleIdx="5" presStyleCnt="8" custScaleX="57376" custScaleY="251196">
        <dgm:presLayoutVars>
          <dgm:chPref val="3"/>
        </dgm:presLayoutVars>
      </dgm:prSet>
      <dgm:spPr>
        <a:prstGeom prst="roundRect">
          <a:avLst>
            <a:gd name="adj" fmla="val 10000"/>
          </a:avLst>
        </a:prstGeom>
      </dgm:spPr>
      <dgm:t>
        <a:bodyPr/>
        <a:lstStyle/>
        <a:p>
          <a:endParaRPr lang="zh-CN" altLang="en-US"/>
        </a:p>
      </dgm:t>
    </dgm:pt>
    <dgm:pt modelId="{0D147A2C-438B-48E5-9334-ADA54ABA7138}" type="pres">
      <dgm:prSet presAssocID="{5A4F359D-5973-414B-A4B2-5E68E01CAD69}" presName="hierChild4" presStyleCnt="0"/>
      <dgm:spPr/>
    </dgm:pt>
    <dgm:pt modelId="{99AE6D97-D58F-4515-BE69-D099A0B6AE96}" type="pres">
      <dgm:prSet presAssocID="{94C35793-9580-4489-997C-3B8F3EC5B78A}" presName="Name17" presStyleLbl="parChTrans1D3" presStyleIdx="6" presStyleCnt="8"/>
      <dgm:spPr>
        <a:custGeom>
          <a:avLst/>
          <a:gdLst/>
          <a:ahLst/>
          <a:cxnLst/>
          <a:rect l="0" t="0" r="0" b="0"/>
          <a:pathLst>
            <a:path>
              <a:moveTo>
                <a:pt x="0" y="0"/>
              </a:moveTo>
              <a:lnTo>
                <a:pt x="0" y="286623"/>
              </a:lnTo>
              <a:lnTo>
                <a:pt x="287361" y="286623"/>
              </a:lnTo>
              <a:lnTo>
                <a:pt x="287361" y="362641"/>
              </a:lnTo>
            </a:path>
          </a:pathLst>
        </a:custGeom>
      </dgm:spPr>
      <dgm:t>
        <a:bodyPr/>
        <a:lstStyle/>
        <a:p>
          <a:endParaRPr lang="zh-CN" altLang="en-US"/>
        </a:p>
      </dgm:t>
    </dgm:pt>
    <dgm:pt modelId="{936A2B0C-8E89-4BBB-A229-ABCCB884F12B}" type="pres">
      <dgm:prSet presAssocID="{33297CA7-01C2-4039-8D7B-4AD6CA8C5A88}" presName="hierRoot3" presStyleCnt="0"/>
      <dgm:spPr/>
    </dgm:pt>
    <dgm:pt modelId="{EC46ECE7-E342-4AED-996C-7A95B7DBF3CC}" type="pres">
      <dgm:prSet presAssocID="{33297CA7-01C2-4039-8D7B-4AD6CA8C5A88}" presName="composite3" presStyleCnt="0"/>
      <dgm:spPr/>
    </dgm:pt>
    <dgm:pt modelId="{876F0524-2E6F-44D6-8EE0-0F6740DBDD71}" type="pres">
      <dgm:prSet presAssocID="{33297CA7-01C2-4039-8D7B-4AD6CA8C5A88}" presName="background3" presStyleLbl="node3" presStyleIdx="6" presStyleCnt="8"/>
      <dgm:spPr>
        <a:xfrm>
          <a:off x="4112306" y="1491324"/>
          <a:ext cx="470818" cy="1308908"/>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02DA8179-6BAF-423D-AD8D-24C5368CC8E9}" type="pres">
      <dgm:prSet presAssocID="{33297CA7-01C2-4039-8D7B-4AD6CA8C5A88}" presName="text3" presStyleLbl="fgAcc3" presStyleIdx="6" presStyleCnt="8" custScaleX="57376" custScaleY="251196">
        <dgm:presLayoutVars>
          <dgm:chPref val="3"/>
        </dgm:presLayoutVars>
      </dgm:prSet>
      <dgm:spPr>
        <a:prstGeom prst="roundRect">
          <a:avLst>
            <a:gd name="adj" fmla="val 10000"/>
          </a:avLst>
        </a:prstGeom>
      </dgm:spPr>
      <dgm:t>
        <a:bodyPr/>
        <a:lstStyle/>
        <a:p>
          <a:endParaRPr lang="zh-CN" altLang="en-US"/>
        </a:p>
      </dgm:t>
    </dgm:pt>
    <dgm:pt modelId="{03674677-24F4-4C35-A73C-BD6FB98E5188}" type="pres">
      <dgm:prSet presAssocID="{33297CA7-01C2-4039-8D7B-4AD6CA8C5A88}" presName="hierChild4" presStyleCnt="0"/>
      <dgm:spPr/>
    </dgm:pt>
    <dgm:pt modelId="{E2E763F1-A331-4796-AA2F-8EDB151FCF60}" type="pres">
      <dgm:prSet presAssocID="{76EF5C4D-85E8-47F0-B917-683310FBF52A}" presName="Name17" presStyleLbl="parChTrans1D3" presStyleIdx="7" presStyleCnt="8"/>
      <dgm:spPr>
        <a:custGeom>
          <a:avLst/>
          <a:gdLst/>
          <a:ahLst/>
          <a:cxnLst/>
          <a:rect l="0" t="0" r="0" b="0"/>
          <a:pathLst>
            <a:path>
              <a:moveTo>
                <a:pt x="0" y="0"/>
              </a:moveTo>
              <a:lnTo>
                <a:pt x="0" y="286623"/>
              </a:lnTo>
              <a:lnTo>
                <a:pt x="940531" y="286623"/>
              </a:lnTo>
              <a:lnTo>
                <a:pt x="940531" y="362641"/>
              </a:lnTo>
            </a:path>
          </a:pathLst>
        </a:custGeom>
      </dgm:spPr>
      <dgm:t>
        <a:bodyPr/>
        <a:lstStyle/>
        <a:p>
          <a:endParaRPr lang="zh-CN" altLang="en-US"/>
        </a:p>
      </dgm:t>
    </dgm:pt>
    <dgm:pt modelId="{1A72DB64-7C88-4616-9BC6-53ACCD2D8612}" type="pres">
      <dgm:prSet presAssocID="{FA2D0967-C3BE-41BA-92AF-F95788E86EF7}" presName="hierRoot3" presStyleCnt="0"/>
      <dgm:spPr/>
    </dgm:pt>
    <dgm:pt modelId="{6FB5430F-7FD9-4169-AF94-23419AB92F27}" type="pres">
      <dgm:prSet presAssocID="{FA2D0967-C3BE-41BA-92AF-F95788E86EF7}" presName="composite3" presStyleCnt="0"/>
      <dgm:spPr/>
    </dgm:pt>
    <dgm:pt modelId="{842DC125-FD87-4F4C-8FBE-422C5BEAA64E}" type="pres">
      <dgm:prSet presAssocID="{FA2D0967-C3BE-41BA-92AF-F95788E86EF7}" presName="background3" presStyleLbl="node3" presStyleIdx="7" presStyleCnt="8"/>
      <dgm:spPr>
        <a:xfrm>
          <a:off x="4765476" y="1491324"/>
          <a:ext cx="470818" cy="1308908"/>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endParaRPr lang="zh-CN" altLang="en-US"/>
        </a:p>
      </dgm:t>
    </dgm:pt>
    <dgm:pt modelId="{CB52B97F-050E-4DF2-8A47-7A6A7891E14B}" type="pres">
      <dgm:prSet presAssocID="{FA2D0967-C3BE-41BA-92AF-F95788E86EF7}" presName="text3" presStyleLbl="fgAcc3" presStyleIdx="7" presStyleCnt="8" custScaleX="57376" custScaleY="251196">
        <dgm:presLayoutVars>
          <dgm:chPref val="3"/>
        </dgm:presLayoutVars>
      </dgm:prSet>
      <dgm:spPr>
        <a:prstGeom prst="roundRect">
          <a:avLst>
            <a:gd name="adj" fmla="val 10000"/>
          </a:avLst>
        </a:prstGeom>
      </dgm:spPr>
      <dgm:t>
        <a:bodyPr/>
        <a:lstStyle/>
        <a:p>
          <a:endParaRPr lang="zh-CN" altLang="en-US"/>
        </a:p>
      </dgm:t>
    </dgm:pt>
    <dgm:pt modelId="{A7D14D1F-8E67-47BB-AA33-DF8493F0A59B}" type="pres">
      <dgm:prSet presAssocID="{FA2D0967-C3BE-41BA-92AF-F95788E86EF7}" presName="hierChild4" presStyleCnt="0"/>
      <dgm:spPr/>
    </dgm:pt>
  </dgm:ptLst>
  <dgm:cxnLst>
    <dgm:cxn modelId="{BB3432DF-FB88-4F24-8FD4-9011B86DC200}" type="presOf" srcId="{08B44098-3A8B-41E4-B48C-9BD68CB59C62}" destId="{B03A6665-9C21-4A1E-8DA4-FEDC60FFDD47}" srcOrd="0" destOrd="0" presId="urn:microsoft.com/office/officeart/2005/8/layout/hierarchy1"/>
    <dgm:cxn modelId="{2A4B3EE8-A72D-4E72-94AD-B816D62695B2}" type="presOf" srcId="{67F0A13A-E88E-4104-8BB8-2E42EAEADEA9}" destId="{10B3B527-F40F-4819-B419-DA75BE00065E}" srcOrd="0" destOrd="0" presId="urn:microsoft.com/office/officeart/2005/8/layout/hierarchy1"/>
    <dgm:cxn modelId="{69ED6984-C57A-432C-BDD3-DD815E819B7C}" type="presOf" srcId="{7E0FD992-6380-4E4F-AE82-F35EB5532E36}" destId="{3772723A-6C72-4F84-9CA8-CD313AB5C9C4}" srcOrd="0" destOrd="0" presId="urn:microsoft.com/office/officeart/2005/8/layout/hierarchy1"/>
    <dgm:cxn modelId="{C1346DB2-AEF5-48CF-AEC0-F7F3A2948362}" srcId="{7E0FD992-6380-4E4F-AE82-F35EB5532E36}" destId="{67F0A13A-E88E-4104-8BB8-2E42EAEADEA9}" srcOrd="0" destOrd="0" parTransId="{849005AF-1D0C-4AB8-A043-420FAF7BE00A}" sibTransId="{321CD001-EAB4-44BF-98D0-ACC7AA120458}"/>
    <dgm:cxn modelId="{37C498C3-DE03-4EF5-B1CD-E8491A2809C9}" type="presOf" srcId="{9F63F99C-208C-4A5C-9981-6E301BAC9DE9}" destId="{A2048B32-CDBE-4080-8FCA-DCDFCA7F07B8}" srcOrd="0" destOrd="0" presId="urn:microsoft.com/office/officeart/2005/8/layout/hierarchy1"/>
    <dgm:cxn modelId="{7456BAC2-A52C-42D9-BEFB-28E96DB99891}" srcId="{67F0A13A-E88E-4104-8BB8-2E42EAEADEA9}" destId="{17FFB0A2-93C7-4268-A3E1-9F585F9DB7B8}" srcOrd="2" destOrd="0" parTransId="{39A8F01C-3953-4E86-8CD8-BEB49597A382}" sibTransId="{A646AE1C-5ED9-4122-8691-6EEB4D6082CE}"/>
    <dgm:cxn modelId="{763FF4E1-F48F-4B9D-8482-36AC8294F07D}" srcId="{17FFB0A2-93C7-4268-A3E1-9F585F9DB7B8}" destId="{5A4F359D-5973-414B-A4B2-5E68E01CAD69}" srcOrd="1" destOrd="0" parTransId="{414B1229-C243-4C75-A104-1C6308366A97}" sibTransId="{193D85CA-4B6E-40C2-B0EF-BB1FDD571DEC}"/>
    <dgm:cxn modelId="{91CE2596-E4F6-427C-82DD-CA52E4CFF9A3}" srcId="{9F63F99C-208C-4A5C-9981-6E301BAC9DE9}" destId="{2526AFF5-3238-4585-9713-3A31B7EAC93A}" srcOrd="0" destOrd="0" parTransId="{0B2ACD41-3FFC-405F-A692-7BBF2B267061}" sibTransId="{B86EA740-3F74-4777-80C4-32C5CAE85934}"/>
    <dgm:cxn modelId="{A87AC912-2555-471C-A972-FE649EC093AE}" type="presOf" srcId="{6CB97846-5519-4498-9DD5-B99A09C81001}" destId="{4135BB99-00C2-4172-B567-CD059495E01A}" srcOrd="0" destOrd="0" presId="urn:microsoft.com/office/officeart/2005/8/layout/hierarchy1"/>
    <dgm:cxn modelId="{0095A4AE-B1F9-4AF9-99E4-33AD1589679B}" type="presOf" srcId="{94C35793-9580-4489-997C-3B8F3EC5B78A}" destId="{99AE6D97-D58F-4515-BE69-D099A0B6AE96}" srcOrd="0" destOrd="0" presId="urn:microsoft.com/office/officeart/2005/8/layout/hierarchy1"/>
    <dgm:cxn modelId="{1066C68A-0295-4C14-8204-EE0789B9FC81}" type="presOf" srcId="{837695A3-5323-49DF-A511-D622E93A04CF}" destId="{9C5AAAF5-64E2-42B1-AA03-0F8ADFE10EBC}" srcOrd="0" destOrd="0" presId="urn:microsoft.com/office/officeart/2005/8/layout/hierarchy1"/>
    <dgm:cxn modelId="{41BFC52E-86CD-4494-B1D1-EF3DC9E6339E}" type="presOf" srcId="{FA2D0967-C3BE-41BA-92AF-F95788E86EF7}" destId="{CB52B97F-050E-4DF2-8A47-7A6A7891E14B}" srcOrd="0" destOrd="0" presId="urn:microsoft.com/office/officeart/2005/8/layout/hierarchy1"/>
    <dgm:cxn modelId="{1BADCC4F-6B8C-43EE-BA54-FB4C0F65866A}" type="presOf" srcId="{0A20C81C-0DC6-4608-AA8E-DDEF7F8F70BB}" destId="{42DA0968-DFC4-42F5-8F1A-943A4B6D1CA9}" srcOrd="0" destOrd="0" presId="urn:microsoft.com/office/officeart/2005/8/layout/hierarchy1"/>
    <dgm:cxn modelId="{E81B81E8-7BD1-4701-BD83-2CEF193B16AD}" srcId="{9F63F99C-208C-4A5C-9981-6E301BAC9DE9}" destId="{AA6765DC-9464-4F7B-A558-F3F6A77AB48A}" srcOrd="3" destOrd="0" parTransId="{0A20C81C-0DC6-4608-AA8E-DDEF7F8F70BB}" sibTransId="{524F7778-CA7B-4A5F-BA8B-A782AA0F5FA8}"/>
    <dgm:cxn modelId="{F7D2C337-A9D4-435F-81E3-BA314AD272AF}" type="presOf" srcId="{76EF5C4D-85E8-47F0-B917-683310FBF52A}" destId="{E2E763F1-A331-4796-AA2F-8EDB151FCF60}" srcOrd="0" destOrd="0" presId="urn:microsoft.com/office/officeart/2005/8/layout/hierarchy1"/>
    <dgm:cxn modelId="{6F5CAADE-D2D3-4361-BBD5-553F8FE6DC8D}" type="presOf" srcId="{39A8F01C-3953-4E86-8CD8-BEB49597A382}" destId="{6FA5E290-9B0F-40C1-8E13-48DDEA2762CF}" srcOrd="0" destOrd="0" presId="urn:microsoft.com/office/officeart/2005/8/layout/hierarchy1"/>
    <dgm:cxn modelId="{FE228D52-6C13-4285-A7A7-77806095BE89}" type="presOf" srcId="{33297CA7-01C2-4039-8D7B-4AD6CA8C5A88}" destId="{02DA8179-6BAF-423D-AD8D-24C5368CC8E9}" srcOrd="0" destOrd="0" presId="urn:microsoft.com/office/officeart/2005/8/layout/hierarchy1"/>
    <dgm:cxn modelId="{AEBF560F-6474-401C-88BB-A9A39EE288E3}" type="presOf" srcId="{2526AFF5-3238-4585-9713-3A31B7EAC93A}" destId="{DA80F48A-937B-4F2F-BB6A-2B4B8A7F0A69}" srcOrd="0" destOrd="0" presId="urn:microsoft.com/office/officeart/2005/8/layout/hierarchy1"/>
    <dgm:cxn modelId="{6B3FA765-415D-44BA-83AD-CD5596ABBF0A}" type="presOf" srcId="{AA6765DC-9464-4F7B-A558-F3F6A77AB48A}" destId="{BF70CB78-A430-4CB3-9332-8391D0966E29}" srcOrd="0" destOrd="0" presId="urn:microsoft.com/office/officeart/2005/8/layout/hierarchy1"/>
    <dgm:cxn modelId="{00665F9D-1297-472A-AD05-1582D79B6F05}" srcId="{17FFB0A2-93C7-4268-A3E1-9F585F9DB7B8}" destId="{FA2D0967-C3BE-41BA-92AF-F95788E86EF7}" srcOrd="3" destOrd="0" parTransId="{76EF5C4D-85E8-47F0-B917-683310FBF52A}" sibTransId="{09C0E7E3-FF4E-41E0-8851-BBE65293D3EC}"/>
    <dgm:cxn modelId="{8790AF11-DC2C-4910-8A68-3BF703040E80}" srcId="{17FFB0A2-93C7-4268-A3E1-9F585F9DB7B8}" destId="{6CB97846-5519-4498-9DD5-B99A09C81001}" srcOrd="0" destOrd="0" parTransId="{0804FB1D-1F18-43D0-B936-F95EC46B2719}" sibTransId="{28385A41-D2FA-42B0-9057-56B0E8DAD566}"/>
    <dgm:cxn modelId="{DE80BFBA-6B01-4443-9405-3C919BAA83B1}" srcId="{67F0A13A-E88E-4104-8BB8-2E42EAEADEA9}" destId="{9F63F99C-208C-4A5C-9981-6E301BAC9DE9}" srcOrd="0" destOrd="0" parTransId="{F648450D-D6D5-4285-8D48-E5AA0ED30132}" sibTransId="{81C9D02F-5A4C-49EF-8C9D-D78CF309F430}"/>
    <dgm:cxn modelId="{EF59D6AA-FB46-43A0-9D34-DF951C17E9D8}" srcId="{67F0A13A-E88E-4104-8BB8-2E42EAEADEA9}" destId="{D8A11436-DD06-4F1D-8513-577B59C32125}" srcOrd="1" destOrd="0" parTransId="{667B4788-4B4E-47B5-B314-85EB920CF2E1}" sibTransId="{1F8DB050-73D2-4246-A502-AF52F1202636}"/>
    <dgm:cxn modelId="{87235B01-E050-42B4-B64F-0FCA7B51DAA5}" type="presOf" srcId="{667B4788-4B4E-47B5-B314-85EB920CF2E1}" destId="{71E3C980-682D-4116-8252-DBB7ED101E40}" srcOrd="0" destOrd="0" presId="urn:microsoft.com/office/officeart/2005/8/layout/hierarchy1"/>
    <dgm:cxn modelId="{FD330421-1365-4F98-8466-E2903FE0FBD9}" srcId="{17FFB0A2-93C7-4268-A3E1-9F585F9DB7B8}" destId="{33297CA7-01C2-4039-8D7B-4AD6CA8C5A88}" srcOrd="2" destOrd="0" parTransId="{94C35793-9580-4489-997C-3B8F3EC5B78A}" sibTransId="{60990170-68A8-4572-B00A-57D60810E513}"/>
    <dgm:cxn modelId="{9F6AFED7-4DEC-42AA-80BC-B3C2A3FFCD42}" srcId="{9F63F99C-208C-4A5C-9981-6E301BAC9DE9}" destId="{9D9155F7-CEAC-4CAC-AA96-619CC00ED2A3}" srcOrd="2" destOrd="0" parTransId="{837695A3-5323-49DF-A511-D622E93A04CF}" sibTransId="{4DA0EC16-FA3A-4AC0-9AA2-BC94538A1D75}"/>
    <dgm:cxn modelId="{8FC87BF3-94AF-43B6-8CD0-273DE8712972}" type="presOf" srcId="{0804FB1D-1F18-43D0-B936-F95EC46B2719}" destId="{26D85093-2A37-46F2-9A81-068555D05651}" srcOrd="0" destOrd="0" presId="urn:microsoft.com/office/officeart/2005/8/layout/hierarchy1"/>
    <dgm:cxn modelId="{84E9D7E6-29C5-4390-B59A-AC82C7721439}" type="presOf" srcId="{0B2ACD41-3FFC-405F-A692-7BBF2B267061}" destId="{9E726DCB-E007-4D04-8AE0-BD7B7008CE38}" srcOrd="0" destOrd="0" presId="urn:microsoft.com/office/officeart/2005/8/layout/hierarchy1"/>
    <dgm:cxn modelId="{7541CB09-B50D-4986-9BD7-15EB3FE7AA52}" type="presOf" srcId="{E4FA8D51-1355-4003-85FE-96CE7145C7B3}" destId="{0B6B9CAC-55B3-41FD-82EA-F39C5D0ED43D}" srcOrd="0" destOrd="0" presId="urn:microsoft.com/office/officeart/2005/8/layout/hierarchy1"/>
    <dgm:cxn modelId="{B7827DFC-48A9-4185-A86C-D72B7FAE37DE}" type="presOf" srcId="{F648450D-D6D5-4285-8D48-E5AA0ED30132}" destId="{C9A5BFEA-A4AC-4C47-8877-58D8FAA18B53}" srcOrd="0" destOrd="0" presId="urn:microsoft.com/office/officeart/2005/8/layout/hierarchy1"/>
    <dgm:cxn modelId="{227A2067-C8C9-411B-89A0-E1F793587AFA}" type="presOf" srcId="{9D9155F7-CEAC-4CAC-AA96-619CC00ED2A3}" destId="{E52D1C0D-996A-44FC-A7A9-20B18EBD7737}" srcOrd="0" destOrd="0" presId="urn:microsoft.com/office/officeart/2005/8/layout/hierarchy1"/>
    <dgm:cxn modelId="{AB7F4A8D-6B21-4DDD-8F53-8161CEC7AA2D}" type="presOf" srcId="{17FFB0A2-93C7-4268-A3E1-9F585F9DB7B8}" destId="{95D59B44-2C60-4C9B-A411-F07EFD14F5AF}" srcOrd="0" destOrd="0" presId="urn:microsoft.com/office/officeart/2005/8/layout/hierarchy1"/>
    <dgm:cxn modelId="{AA9C9286-CBE4-4334-B616-8CB029610614}" type="presOf" srcId="{414B1229-C243-4C75-A104-1C6308366A97}" destId="{F99B073E-EE31-4140-A08D-30A9B459A98E}" srcOrd="0" destOrd="0" presId="urn:microsoft.com/office/officeart/2005/8/layout/hierarchy1"/>
    <dgm:cxn modelId="{6F0B6FBA-0DF9-46A1-BFC8-BDE9A94EBE70}" type="presOf" srcId="{D8A11436-DD06-4F1D-8513-577B59C32125}" destId="{895FCA47-C782-44E2-BC17-36F0ADF47E15}" srcOrd="0" destOrd="0" presId="urn:microsoft.com/office/officeart/2005/8/layout/hierarchy1"/>
    <dgm:cxn modelId="{58E84712-9F58-455C-A3DA-0865C3F2863C}" srcId="{9F63F99C-208C-4A5C-9981-6E301BAC9DE9}" destId="{E4FA8D51-1355-4003-85FE-96CE7145C7B3}" srcOrd="1" destOrd="0" parTransId="{08B44098-3A8B-41E4-B48C-9BD68CB59C62}" sibTransId="{5191318A-9B0D-4A85-8B37-C0DB4403F922}"/>
    <dgm:cxn modelId="{57C37AEB-39E4-425F-8A38-7F5EB8C53B5C}" type="presOf" srcId="{5A4F359D-5973-414B-A4B2-5E68E01CAD69}" destId="{10B5AB83-071C-4D2D-BED6-2A8AEBA1E139}" srcOrd="0" destOrd="0" presId="urn:microsoft.com/office/officeart/2005/8/layout/hierarchy1"/>
    <dgm:cxn modelId="{6C006C2E-E2EC-4217-ADE6-7574ACE025E1}" type="presParOf" srcId="{3772723A-6C72-4F84-9CA8-CD313AB5C9C4}" destId="{88DFAAB0-E36E-425B-9B42-CDE9A4B123E6}" srcOrd="0" destOrd="0" presId="urn:microsoft.com/office/officeart/2005/8/layout/hierarchy1"/>
    <dgm:cxn modelId="{A651C0B5-5DEC-43E6-92CC-5DB687D18CB1}" type="presParOf" srcId="{88DFAAB0-E36E-425B-9B42-CDE9A4B123E6}" destId="{D7FC1B47-D851-4A48-B474-C3EC27F4650F}" srcOrd="0" destOrd="0" presId="urn:microsoft.com/office/officeart/2005/8/layout/hierarchy1"/>
    <dgm:cxn modelId="{55A47CEE-75AF-486E-AE8E-8AC52D34A965}" type="presParOf" srcId="{D7FC1B47-D851-4A48-B474-C3EC27F4650F}" destId="{6C01B292-FCF2-4A2C-84CE-5E6EF6F1C716}" srcOrd="0" destOrd="0" presId="urn:microsoft.com/office/officeart/2005/8/layout/hierarchy1"/>
    <dgm:cxn modelId="{E604CC10-10E8-4B7A-89C6-648612006ED4}" type="presParOf" srcId="{D7FC1B47-D851-4A48-B474-C3EC27F4650F}" destId="{10B3B527-F40F-4819-B419-DA75BE00065E}" srcOrd="1" destOrd="0" presId="urn:microsoft.com/office/officeart/2005/8/layout/hierarchy1"/>
    <dgm:cxn modelId="{1D462609-6ED9-4A53-956C-F77AED602F12}" type="presParOf" srcId="{88DFAAB0-E36E-425B-9B42-CDE9A4B123E6}" destId="{F2BE2854-B631-4BB8-8399-6624C73C4BDE}" srcOrd="1" destOrd="0" presId="urn:microsoft.com/office/officeart/2005/8/layout/hierarchy1"/>
    <dgm:cxn modelId="{F8232235-3CD6-4E5C-9603-6019FE7D5BFF}" type="presParOf" srcId="{F2BE2854-B631-4BB8-8399-6624C73C4BDE}" destId="{C9A5BFEA-A4AC-4C47-8877-58D8FAA18B53}" srcOrd="0" destOrd="0" presId="urn:microsoft.com/office/officeart/2005/8/layout/hierarchy1"/>
    <dgm:cxn modelId="{1735E45D-2AA7-42DE-A78A-869AA3993911}" type="presParOf" srcId="{F2BE2854-B631-4BB8-8399-6624C73C4BDE}" destId="{968B38C8-74E1-4656-A238-004793BAF7DE}" srcOrd="1" destOrd="0" presId="urn:microsoft.com/office/officeart/2005/8/layout/hierarchy1"/>
    <dgm:cxn modelId="{A54DCF8D-A052-4568-8EAD-27B78CC848B4}" type="presParOf" srcId="{968B38C8-74E1-4656-A238-004793BAF7DE}" destId="{18D95D5E-49DB-4E68-A87F-2BE2A1C87B42}" srcOrd="0" destOrd="0" presId="urn:microsoft.com/office/officeart/2005/8/layout/hierarchy1"/>
    <dgm:cxn modelId="{FF92A16A-C247-4BF6-9298-2C09E170730D}" type="presParOf" srcId="{18D95D5E-49DB-4E68-A87F-2BE2A1C87B42}" destId="{39104D50-8403-4A21-95A3-C23D2BB25A12}" srcOrd="0" destOrd="0" presId="urn:microsoft.com/office/officeart/2005/8/layout/hierarchy1"/>
    <dgm:cxn modelId="{FE0E60FE-9A0B-4C50-8A04-B38CFB16B779}" type="presParOf" srcId="{18D95D5E-49DB-4E68-A87F-2BE2A1C87B42}" destId="{A2048B32-CDBE-4080-8FCA-DCDFCA7F07B8}" srcOrd="1" destOrd="0" presId="urn:microsoft.com/office/officeart/2005/8/layout/hierarchy1"/>
    <dgm:cxn modelId="{939F3068-0F11-4737-8A8A-A43EC2BBC6F7}" type="presParOf" srcId="{968B38C8-74E1-4656-A238-004793BAF7DE}" destId="{15987893-0762-457E-830C-4853F47064B7}" srcOrd="1" destOrd="0" presId="urn:microsoft.com/office/officeart/2005/8/layout/hierarchy1"/>
    <dgm:cxn modelId="{6B81A6B4-D0EE-474F-9F20-549362C9DA06}" type="presParOf" srcId="{15987893-0762-457E-830C-4853F47064B7}" destId="{9E726DCB-E007-4D04-8AE0-BD7B7008CE38}" srcOrd="0" destOrd="0" presId="urn:microsoft.com/office/officeart/2005/8/layout/hierarchy1"/>
    <dgm:cxn modelId="{9724FCC9-99D4-4E8E-99AC-DED92F2480E7}" type="presParOf" srcId="{15987893-0762-457E-830C-4853F47064B7}" destId="{13CFEF48-34F6-438E-9EA1-49187F8CA6A2}" srcOrd="1" destOrd="0" presId="urn:microsoft.com/office/officeart/2005/8/layout/hierarchy1"/>
    <dgm:cxn modelId="{F0064C89-6B31-4BAD-A7C1-CC8F57883806}" type="presParOf" srcId="{13CFEF48-34F6-438E-9EA1-49187F8CA6A2}" destId="{9A94E269-A68F-41CC-827D-CDA1197AB011}" srcOrd="0" destOrd="0" presId="urn:microsoft.com/office/officeart/2005/8/layout/hierarchy1"/>
    <dgm:cxn modelId="{3E8A18DA-F02E-4B9B-916B-61157E00BB96}" type="presParOf" srcId="{9A94E269-A68F-41CC-827D-CDA1197AB011}" destId="{A3DD00A9-CF4B-441B-A816-355EB9082328}" srcOrd="0" destOrd="0" presId="urn:microsoft.com/office/officeart/2005/8/layout/hierarchy1"/>
    <dgm:cxn modelId="{BB249F90-C85A-4730-8ED1-AD9F7AAC6503}" type="presParOf" srcId="{9A94E269-A68F-41CC-827D-CDA1197AB011}" destId="{DA80F48A-937B-4F2F-BB6A-2B4B8A7F0A69}" srcOrd="1" destOrd="0" presId="urn:microsoft.com/office/officeart/2005/8/layout/hierarchy1"/>
    <dgm:cxn modelId="{4B42A170-5B0E-48E6-A501-3D7BC9A26BF5}" type="presParOf" srcId="{13CFEF48-34F6-438E-9EA1-49187F8CA6A2}" destId="{FD6CCFCB-7D07-46C2-BAE8-07DEA46C06C6}" srcOrd="1" destOrd="0" presId="urn:microsoft.com/office/officeart/2005/8/layout/hierarchy1"/>
    <dgm:cxn modelId="{8DFB86C9-C1DB-4AD9-A3BF-F0D17969CA71}" type="presParOf" srcId="{15987893-0762-457E-830C-4853F47064B7}" destId="{B03A6665-9C21-4A1E-8DA4-FEDC60FFDD47}" srcOrd="2" destOrd="0" presId="urn:microsoft.com/office/officeart/2005/8/layout/hierarchy1"/>
    <dgm:cxn modelId="{A07C127B-AF77-44F0-A0F7-73949434488F}" type="presParOf" srcId="{15987893-0762-457E-830C-4853F47064B7}" destId="{C2049691-384B-43B6-AA3E-99B8967FCDC8}" srcOrd="3" destOrd="0" presId="urn:microsoft.com/office/officeart/2005/8/layout/hierarchy1"/>
    <dgm:cxn modelId="{67579C8C-C1B4-4443-9BEA-B1B0364F6BDA}" type="presParOf" srcId="{C2049691-384B-43B6-AA3E-99B8967FCDC8}" destId="{88625171-E720-40CB-B36F-CF4E01FAA36D}" srcOrd="0" destOrd="0" presId="urn:microsoft.com/office/officeart/2005/8/layout/hierarchy1"/>
    <dgm:cxn modelId="{9D5A272E-8247-4CE5-9F92-AFF56239F7E0}" type="presParOf" srcId="{88625171-E720-40CB-B36F-CF4E01FAA36D}" destId="{EC0B4CED-8305-4E3F-9715-3ED445EDCC40}" srcOrd="0" destOrd="0" presId="urn:microsoft.com/office/officeart/2005/8/layout/hierarchy1"/>
    <dgm:cxn modelId="{D5080AEF-CA7C-4DD3-871B-EF9935001C42}" type="presParOf" srcId="{88625171-E720-40CB-B36F-CF4E01FAA36D}" destId="{0B6B9CAC-55B3-41FD-82EA-F39C5D0ED43D}" srcOrd="1" destOrd="0" presId="urn:microsoft.com/office/officeart/2005/8/layout/hierarchy1"/>
    <dgm:cxn modelId="{B9292B42-874F-490D-977E-07F1FCD77AF2}" type="presParOf" srcId="{C2049691-384B-43B6-AA3E-99B8967FCDC8}" destId="{06B1BBDF-943F-4DBF-89AA-02C30C0DE4AF}" srcOrd="1" destOrd="0" presId="urn:microsoft.com/office/officeart/2005/8/layout/hierarchy1"/>
    <dgm:cxn modelId="{2C2A2594-E6BD-4576-9667-56CD5E3DDD4E}" type="presParOf" srcId="{15987893-0762-457E-830C-4853F47064B7}" destId="{9C5AAAF5-64E2-42B1-AA03-0F8ADFE10EBC}" srcOrd="4" destOrd="0" presId="urn:microsoft.com/office/officeart/2005/8/layout/hierarchy1"/>
    <dgm:cxn modelId="{94ABDC18-D8A7-4C4A-9560-DA4641C960AE}" type="presParOf" srcId="{15987893-0762-457E-830C-4853F47064B7}" destId="{74937500-18CB-4DCD-AF03-8452D8F2AE0E}" srcOrd="5" destOrd="0" presId="urn:microsoft.com/office/officeart/2005/8/layout/hierarchy1"/>
    <dgm:cxn modelId="{F89E6E61-BA4E-40C2-B0F8-C1295BFA47E1}" type="presParOf" srcId="{74937500-18CB-4DCD-AF03-8452D8F2AE0E}" destId="{C3596BF9-29C8-4E40-A960-CF01EAFFB368}" srcOrd="0" destOrd="0" presId="urn:microsoft.com/office/officeart/2005/8/layout/hierarchy1"/>
    <dgm:cxn modelId="{F94BD847-6411-40AF-97F4-08AF0187CE72}" type="presParOf" srcId="{C3596BF9-29C8-4E40-A960-CF01EAFFB368}" destId="{11A01839-7777-4CE3-A444-B0AB8FF834E2}" srcOrd="0" destOrd="0" presId="urn:microsoft.com/office/officeart/2005/8/layout/hierarchy1"/>
    <dgm:cxn modelId="{1616164B-3C53-49DB-A062-B75B4B69F797}" type="presParOf" srcId="{C3596BF9-29C8-4E40-A960-CF01EAFFB368}" destId="{E52D1C0D-996A-44FC-A7A9-20B18EBD7737}" srcOrd="1" destOrd="0" presId="urn:microsoft.com/office/officeart/2005/8/layout/hierarchy1"/>
    <dgm:cxn modelId="{41CC866A-A9DA-4A12-8F36-9943662C5877}" type="presParOf" srcId="{74937500-18CB-4DCD-AF03-8452D8F2AE0E}" destId="{D9B2EDEE-6FD5-474A-9D99-43A513FF9AEB}" srcOrd="1" destOrd="0" presId="urn:microsoft.com/office/officeart/2005/8/layout/hierarchy1"/>
    <dgm:cxn modelId="{00B25487-D28E-4517-93DD-2E576797CB2A}" type="presParOf" srcId="{15987893-0762-457E-830C-4853F47064B7}" destId="{42DA0968-DFC4-42F5-8F1A-943A4B6D1CA9}" srcOrd="6" destOrd="0" presId="urn:microsoft.com/office/officeart/2005/8/layout/hierarchy1"/>
    <dgm:cxn modelId="{59AAE464-C701-4EBF-98B0-13B0B1E13E16}" type="presParOf" srcId="{15987893-0762-457E-830C-4853F47064B7}" destId="{4A5E1A02-89E2-40E8-B467-BCD8CF2A21CA}" srcOrd="7" destOrd="0" presId="urn:microsoft.com/office/officeart/2005/8/layout/hierarchy1"/>
    <dgm:cxn modelId="{602D4EFC-EDA4-4484-8612-29C692D829AF}" type="presParOf" srcId="{4A5E1A02-89E2-40E8-B467-BCD8CF2A21CA}" destId="{6FE7C504-20A9-4766-86C7-7341EE2F5AF7}" srcOrd="0" destOrd="0" presId="urn:microsoft.com/office/officeart/2005/8/layout/hierarchy1"/>
    <dgm:cxn modelId="{53C11B8A-6633-4CE3-AD89-5A35C9B11C79}" type="presParOf" srcId="{6FE7C504-20A9-4766-86C7-7341EE2F5AF7}" destId="{899E1DDB-B6D6-47B1-8DE0-D3F869A16824}" srcOrd="0" destOrd="0" presId="urn:microsoft.com/office/officeart/2005/8/layout/hierarchy1"/>
    <dgm:cxn modelId="{7C4DEC2F-0842-45A6-9E85-E5A2F5969960}" type="presParOf" srcId="{6FE7C504-20A9-4766-86C7-7341EE2F5AF7}" destId="{BF70CB78-A430-4CB3-9332-8391D0966E29}" srcOrd="1" destOrd="0" presId="urn:microsoft.com/office/officeart/2005/8/layout/hierarchy1"/>
    <dgm:cxn modelId="{E8225F88-14BA-4116-BE24-0178D18FC9BA}" type="presParOf" srcId="{4A5E1A02-89E2-40E8-B467-BCD8CF2A21CA}" destId="{E0D8F3F0-3D40-4C48-9E13-807BA17006FC}" srcOrd="1" destOrd="0" presId="urn:microsoft.com/office/officeart/2005/8/layout/hierarchy1"/>
    <dgm:cxn modelId="{C4CD2033-032C-4EEB-B76B-DAB42FD44D8F}" type="presParOf" srcId="{F2BE2854-B631-4BB8-8399-6624C73C4BDE}" destId="{71E3C980-682D-4116-8252-DBB7ED101E40}" srcOrd="2" destOrd="0" presId="urn:microsoft.com/office/officeart/2005/8/layout/hierarchy1"/>
    <dgm:cxn modelId="{26391D40-485B-4B96-9EF0-31625D3449AC}" type="presParOf" srcId="{F2BE2854-B631-4BB8-8399-6624C73C4BDE}" destId="{27B1F1D2-BB4A-4355-9475-C2231651D508}" srcOrd="3" destOrd="0" presId="urn:microsoft.com/office/officeart/2005/8/layout/hierarchy1"/>
    <dgm:cxn modelId="{3776E5E3-9D02-4826-9A1D-614A20941A53}" type="presParOf" srcId="{27B1F1D2-BB4A-4355-9475-C2231651D508}" destId="{A3107CD3-E797-48BB-9D47-04A3C6E61A3B}" srcOrd="0" destOrd="0" presId="urn:microsoft.com/office/officeart/2005/8/layout/hierarchy1"/>
    <dgm:cxn modelId="{5D01D57B-EA63-4858-AB60-0A376E58E5FA}" type="presParOf" srcId="{A3107CD3-E797-48BB-9D47-04A3C6E61A3B}" destId="{DB58BB65-762A-47D2-B6DE-B7825BFB8E7B}" srcOrd="0" destOrd="0" presId="urn:microsoft.com/office/officeart/2005/8/layout/hierarchy1"/>
    <dgm:cxn modelId="{C62596E9-26D5-46E9-BAA7-43C2AD1B312C}" type="presParOf" srcId="{A3107CD3-E797-48BB-9D47-04A3C6E61A3B}" destId="{895FCA47-C782-44E2-BC17-36F0ADF47E15}" srcOrd="1" destOrd="0" presId="urn:microsoft.com/office/officeart/2005/8/layout/hierarchy1"/>
    <dgm:cxn modelId="{0E9221A8-25FF-407E-B5D7-58449D5CBF9C}" type="presParOf" srcId="{27B1F1D2-BB4A-4355-9475-C2231651D508}" destId="{9DD5B47E-75B4-40D7-BFF9-CEA3028301D6}" srcOrd="1" destOrd="0" presId="urn:microsoft.com/office/officeart/2005/8/layout/hierarchy1"/>
    <dgm:cxn modelId="{4B669569-D8ED-498B-9367-B3B9AF8C2940}" type="presParOf" srcId="{F2BE2854-B631-4BB8-8399-6624C73C4BDE}" destId="{6FA5E290-9B0F-40C1-8E13-48DDEA2762CF}" srcOrd="4" destOrd="0" presId="urn:microsoft.com/office/officeart/2005/8/layout/hierarchy1"/>
    <dgm:cxn modelId="{63E851FF-422E-4ADD-A719-8DA89B3C3FAF}" type="presParOf" srcId="{F2BE2854-B631-4BB8-8399-6624C73C4BDE}" destId="{D4B89313-725E-44F7-AA04-22DB349656B7}" srcOrd="5" destOrd="0" presId="urn:microsoft.com/office/officeart/2005/8/layout/hierarchy1"/>
    <dgm:cxn modelId="{D230FACC-09AE-478F-A12A-F60580C202B0}" type="presParOf" srcId="{D4B89313-725E-44F7-AA04-22DB349656B7}" destId="{8B09101A-0DB4-480A-B675-5490EF2A31FE}" srcOrd="0" destOrd="0" presId="urn:microsoft.com/office/officeart/2005/8/layout/hierarchy1"/>
    <dgm:cxn modelId="{3BCFEF61-2AF2-4BDD-87C5-FCABF124FDC9}" type="presParOf" srcId="{8B09101A-0DB4-480A-B675-5490EF2A31FE}" destId="{5D72A5B1-5C6A-4A45-A5A7-91EF1A38EEF6}" srcOrd="0" destOrd="0" presId="urn:microsoft.com/office/officeart/2005/8/layout/hierarchy1"/>
    <dgm:cxn modelId="{CC8D6146-79CF-492F-B4EE-8C4A1ED13249}" type="presParOf" srcId="{8B09101A-0DB4-480A-B675-5490EF2A31FE}" destId="{95D59B44-2C60-4C9B-A411-F07EFD14F5AF}" srcOrd="1" destOrd="0" presId="urn:microsoft.com/office/officeart/2005/8/layout/hierarchy1"/>
    <dgm:cxn modelId="{C5C497C8-2FC1-4A77-BC20-7E431EBD2F13}" type="presParOf" srcId="{D4B89313-725E-44F7-AA04-22DB349656B7}" destId="{82A82D42-AD0B-4365-A03E-6E77C1527825}" srcOrd="1" destOrd="0" presId="urn:microsoft.com/office/officeart/2005/8/layout/hierarchy1"/>
    <dgm:cxn modelId="{4E07E8B9-AE5E-4938-BFEE-B7263E5FF800}" type="presParOf" srcId="{82A82D42-AD0B-4365-A03E-6E77C1527825}" destId="{26D85093-2A37-46F2-9A81-068555D05651}" srcOrd="0" destOrd="0" presId="urn:microsoft.com/office/officeart/2005/8/layout/hierarchy1"/>
    <dgm:cxn modelId="{7705527F-AE4D-4436-ABE6-6EAB6A44198C}" type="presParOf" srcId="{82A82D42-AD0B-4365-A03E-6E77C1527825}" destId="{837D53D1-42C2-4749-9EF4-34EE323062E8}" srcOrd="1" destOrd="0" presId="urn:microsoft.com/office/officeart/2005/8/layout/hierarchy1"/>
    <dgm:cxn modelId="{1FD60004-FC16-4006-B690-C8C9172114EB}" type="presParOf" srcId="{837D53D1-42C2-4749-9EF4-34EE323062E8}" destId="{91FDF81A-E712-485F-809B-476E926003C9}" srcOrd="0" destOrd="0" presId="urn:microsoft.com/office/officeart/2005/8/layout/hierarchy1"/>
    <dgm:cxn modelId="{25A8E974-772D-4711-B27C-AB3A566D37A7}" type="presParOf" srcId="{91FDF81A-E712-485F-809B-476E926003C9}" destId="{3120AAA0-2189-48EB-8348-5B1053A5CCE9}" srcOrd="0" destOrd="0" presId="urn:microsoft.com/office/officeart/2005/8/layout/hierarchy1"/>
    <dgm:cxn modelId="{2869B577-151A-4971-8CED-A1DD990E13A6}" type="presParOf" srcId="{91FDF81A-E712-485F-809B-476E926003C9}" destId="{4135BB99-00C2-4172-B567-CD059495E01A}" srcOrd="1" destOrd="0" presId="urn:microsoft.com/office/officeart/2005/8/layout/hierarchy1"/>
    <dgm:cxn modelId="{9715C6F7-1161-41EE-84E1-32337DC1AD6B}" type="presParOf" srcId="{837D53D1-42C2-4749-9EF4-34EE323062E8}" destId="{13580FAD-0D1E-4715-A6D0-532E589B81CB}" srcOrd="1" destOrd="0" presId="urn:microsoft.com/office/officeart/2005/8/layout/hierarchy1"/>
    <dgm:cxn modelId="{30BF3ACE-4586-443E-B07A-D94CACD4C74A}" type="presParOf" srcId="{82A82D42-AD0B-4365-A03E-6E77C1527825}" destId="{F99B073E-EE31-4140-A08D-30A9B459A98E}" srcOrd="2" destOrd="0" presId="urn:microsoft.com/office/officeart/2005/8/layout/hierarchy1"/>
    <dgm:cxn modelId="{4E67812C-F72C-4710-9889-BB4B27D955D8}" type="presParOf" srcId="{82A82D42-AD0B-4365-A03E-6E77C1527825}" destId="{434EE405-3EED-478E-A53D-7AA1C4B8498F}" srcOrd="3" destOrd="0" presId="urn:microsoft.com/office/officeart/2005/8/layout/hierarchy1"/>
    <dgm:cxn modelId="{4A2135C5-97D6-4CBC-82B6-F0AF190BFF11}" type="presParOf" srcId="{434EE405-3EED-478E-A53D-7AA1C4B8498F}" destId="{40BF063C-8F9C-4F2F-B248-895AD5AE4862}" srcOrd="0" destOrd="0" presId="urn:microsoft.com/office/officeart/2005/8/layout/hierarchy1"/>
    <dgm:cxn modelId="{A52DD0A6-B96D-44E7-BE27-2F7B5605E090}" type="presParOf" srcId="{40BF063C-8F9C-4F2F-B248-895AD5AE4862}" destId="{E5FDDD5B-892C-4B62-8211-C4433A13673E}" srcOrd="0" destOrd="0" presId="urn:microsoft.com/office/officeart/2005/8/layout/hierarchy1"/>
    <dgm:cxn modelId="{08D470A3-090B-47D4-B9C4-CA8AFA7CB8D4}" type="presParOf" srcId="{40BF063C-8F9C-4F2F-B248-895AD5AE4862}" destId="{10B5AB83-071C-4D2D-BED6-2A8AEBA1E139}" srcOrd="1" destOrd="0" presId="urn:microsoft.com/office/officeart/2005/8/layout/hierarchy1"/>
    <dgm:cxn modelId="{027C7E5D-294D-49DA-ADC7-366B3BECE8EA}" type="presParOf" srcId="{434EE405-3EED-478E-A53D-7AA1C4B8498F}" destId="{0D147A2C-438B-48E5-9334-ADA54ABA7138}" srcOrd="1" destOrd="0" presId="urn:microsoft.com/office/officeart/2005/8/layout/hierarchy1"/>
    <dgm:cxn modelId="{BC670DB7-8B6D-4A5C-B6E4-2432D2FDFC9E}" type="presParOf" srcId="{82A82D42-AD0B-4365-A03E-6E77C1527825}" destId="{99AE6D97-D58F-4515-BE69-D099A0B6AE96}" srcOrd="4" destOrd="0" presId="urn:microsoft.com/office/officeart/2005/8/layout/hierarchy1"/>
    <dgm:cxn modelId="{8EFFBE28-6AE6-4BA9-924F-64AED35199EB}" type="presParOf" srcId="{82A82D42-AD0B-4365-A03E-6E77C1527825}" destId="{936A2B0C-8E89-4BBB-A229-ABCCB884F12B}" srcOrd="5" destOrd="0" presId="urn:microsoft.com/office/officeart/2005/8/layout/hierarchy1"/>
    <dgm:cxn modelId="{FFA43D3D-E420-4BE3-998A-225D94446017}" type="presParOf" srcId="{936A2B0C-8E89-4BBB-A229-ABCCB884F12B}" destId="{EC46ECE7-E342-4AED-996C-7A95B7DBF3CC}" srcOrd="0" destOrd="0" presId="urn:microsoft.com/office/officeart/2005/8/layout/hierarchy1"/>
    <dgm:cxn modelId="{ADC3EE8C-CA5B-49AF-AFC9-FAFECB8AE736}" type="presParOf" srcId="{EC46ECE7-E342-4AED-996C-7A95B7DBF3CC}" destId="{876F0524-2E6F-44D6-8EE0-0F6740DBDD71}" srcOrd="0" destOrd="0" presId="urn:microsoft.com/office/officeart/2005/8/layout/hierarchy1"/>
    <dgm:cxn modelId="{9CB12E8C-2ADA-4067-BE23-DE8A029CBCE9}" type="presParOf" srcId="{EC46ECE7-E342-4AED-996C-7A95B7DBF3CC}" destId="{02DA8179-6BAF-423D-AD8D-24C5368CC8E9}" srcOrd="1" destOrd="0" presId="urn:microsoft.com/office/officeart/2005/8/layout/hierarchy1"/>
    <dgm:cxn modelId="{C545D399-6EE4-410C-870B-862089469EE6}" type="presParOf" srcId="{936A2B0C-8E89-4BBB-A229-ABCCB884F12B}" destId="{03674677-24F4-4C35-A73C-BD6FB98E5188}" srcOrd="1" destOrd="0" presId="urn:microsoft.com/office/officeart/2005/8/layout/hierarchy1"/>
    <dgm:cxn modelId="{C99490F5-ED00-4D52-8927-C080F198B117}" type="presParOf" srcId="{82A82D42-AD0B-4365-A03E-6E77C1527825}" destId="{E2E763F1-A331-4796-AA2F-8EDB151FCF60}" srcOrd="6" destOrd="0" presId="urn:microsoft.com/office/officeart/2005/8/layout/hierarchy1"/>
    <dgm:cxn modelId="{9F32784D-9251-477C-BFFC-B154BD42567A}" type="presParOf" srcId="{82A82D42-AD0B-4365-A03E-6E77C1527825}" destId="{1A72DB64-7C88-4616-9BC6-53ACCD2D8612}" srcOrd="7" destOrd="0" presId="urn:microsoft.com/office/officeart/2005/8/layout/hierarchy1"/>
    <dgm:cxn modelId="{778749F4-CC62-430E-AEEA-C045EAFA3350}" type="presParOf" srcId="{1A72DB64-7C88-4616-9BC6-53ACCD2D8612}" destId="{6FB5430F-7FD9-4169-AF94-23419AB92F27}" srcOrd="0" destOrd="0" presId="urn:microsoft.com/office/officeart/2005/8/layout/hierarchy1"/>
    <dgm:cxn modelId="{ECB1FB1F-75D9-47EC-8CCC-77665E4AC00B}" type="presParOf" srcId="{6FB5430F-7FD9-4169-AF94-23419AB92F27}" destId="{842DC125-FD87-4F4C-8FBE-422C5BEAA64E}" srcOrd="0" destOrd="0" presId="urn:microsoft.com/office/officeart/2005/8/layout/hierarchy1"/>
    <dgm:cxn modelId="{0A89DAB0-18B4-4A1D-9522-7AC85CFE726F}" type="presParOf" srcId="{6FB5430F-7FD9-4169-AF94-23419AB92F27}" destId="{CB52B97F-050E-4DF2-8A47-7A6A7891E14B}" srcOrd="1" destOrd="0" presId="urn:microsoft.com/office/officeart/2005/8/layout/hierarchy1"/>
    <dgm:cxn modelId="{C528B98B-4372-4585-8ED4-96ED07018B77}" type="presParOf" srcId="{1A72DB64-7C88-4616-9BC6-53ACCD2D8612}" destId="{A7D14D1F-8E67-47BB-AA33-DF8493F0A5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63F1-A331-4796-AA2F-8EDB151FCF60}">
      <dsp:nvSpPr>
        <dsp:cNvPr id="0" name=""/>
        <dsp:cNvSpPr/>
      </dsp:nvSpPr>
      <dsp:spPr>
        <a:xfrm>
          <a:off x="3703628" y="1105205"/>
          <a:ext cx="857899" cy="330781"/>
        </a:xfrm>
        <a:custGeom>
          <a:avLst/>
          <a:gdLst/>
          <a:ahLst/>
          <a:cxnLst/>
          <a:rect l="0" t="0" r="0" b="0"/>
          <a:pathLst>
            <a:path>
              <a:moveTo>
                <a:pt x="0" y="0"/>
              </a:moveTo>
              <a:lnTo>
                <a:pt x="0" y="286623"/>
              </a:lnTo>
              <a:lnTo>
                <a:pt x="940531" y="286623"/>
              </a:lnTo>
              <a:lnTo>
                <a:pt x="940531"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AE6D97-D58F-4515-BE69-D099A0B6AE96}">
      <dsp:nvSpPr>
        <dsp:cNvPr id="0" name=""/>
        <dsp:cNvSpPr/>
      </dsp:nvSpPr>
      <dsp:spPr>
        <a:xfrm>
          <a:off x="3703628" y="1105205"/>
          <a:ext cx="262114" cy="330781"/>
        </a:xfrm>
        <a:custGeom>
          <a:avLst/>
          <a:gdLst/>
          <a:ahLst/>
          <a:cxnLst/>
          <a:rect l="0" t="0" r="0" b="0"/>
          <a:pathLst>
            <a:path>
              <a:moveTo>
                <a:pt x="0" y="0"/>
              </a:moveTo>
              <a:lnTo>
                <a:pt x="0" y="286623"/>
              </a:lnTo>
              <a:lnTo>
                <a:pt x="287361" y="286623"/>
              </a:lnTo>
              <a:lnTo>
                <a:pt x="287361"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99B073E-EE31-4140-A08D-30A9B459A98E}">
      <dsp:nvSpPr>
        <dsp:cNvPr id="0" name=""/>
        <dsp:cNvSpPr/>
      </dsp:nvSpPr>
      <dsp:spPr>
        <a:xfrm>
          <a:off x="3369958" y="1105205"/>
          <a:ext cx="333670" cy="330781"/>
        </a:xfrm>
        <a:custGeom>
          <a:avLst/>
          <a:gdLst/>
          <a:ahLst/>
          <a:cxnLst/>
          <a:rect l="0" t="0" r="0" b="0"/>
          <a:pathLst>
            <a:path>
              <a:moveTo>
                <a:pt x="365808" y="0"/>
              </a:moveTo>
              <a:lnTo>
                <a:pt x="365808" y="286623"/>
              </a:lnTo>
              <a:lnTo>
                <a:pt x="0" y="286623"/>
              </a:lnTo>
              <a:lnTo>
                <a:pt x="0"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6D85093-2A37-46F2-9A81-068555D05651}">
      <dsp:nvSpPr>
        <dsp:cNvPr id="0" name=""/>
        <dsp:cNvSpPr/>
      </dsp:nvSpPr>
      <dsp:spPr>
        <a:xfrm>
          <a:off x="2774172" y="1105205"/>
          <a:ext cx="929455" cy="330781"/>
        </a:xfrm>
        <a:custGeom>
          <a:avLst/>
          <a:gdLst/>
          <a:ahLst/>
          <a:cxnLst/>
          <a:rect l="0" t="0" r="0" b="0"/>
          <a:pathLst>
            <a:path>
              <a:moveTo>
                <a:pt x="1018978" y="0"/>
              </a:moveTo>
              <a:lnTo>
                <a:pt x="1018978" y="286623"/>
              </a:lnTo>
              <a:lnTo>
                <a:pt x="0" y="286623"/>
              </a:lnTo>
              <a:lnTo>
                <a:pt x="0"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FA5E290-9B0F-40C1-8E13-48DDEA2762CF}">
      <dsp:nvSpPr>
        <dsp:cNvPr id="0" name=""/>
        <dsp:cNvSpPr/>
      </dsp:nvSpPr>
      <dsp:spPr>
        <a:xfrm>
          <a:off x="2366362" y="445289"/>
          <a:ext cx="1337265" cy="261008"/>
        </a:xfrm>
        <a:custGeom>
          <a:avLst/>
          <a:gdLst/>
          <a:ahLst/>
          <a:cxnLst/>
          <a:rect l="0" t="0" r="0" b="0"/>
          <a:pathLst>
            <a:path>
              <a:moveTo>
                <a:pt x="0" y="0"/>
              </a:moveTo>
              <a:lnTo>
                <a:pt x="0" y="175656"/>
              </a:lnTo>
              <a:lnTo>
                <a:pt x="1466068" y="175656"/>
              </a:lnTo>
              <a:lnTo>
                <a:pt x="1466068" y="251674"/>
              </a:lnTo>
            </a:path>
          </a:pathLst>
        </a:custGeom>
        <a:noFill/>
        <a:ln w="254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1E3C980-682D-4116-8252-DBB7ED101E40}">
      <dsp:nvSpPr>
        <dsp:cNvPr id="0" name=""/>
        <dsp:cNvSpPr/>
      </dsp:nvSpPr>
      <dsp:spPr>
        <a:xfrm>
          <a:off x="2315451" y="445289"/>
          <a:ext cx="91440" cy="271850"/>
        </a:xfrm>
        <a:custGeom>
          <a:avLst/>
          <a:gdLst/>
          <a:ahLst/>
          <a:cxnLst/>
          <a:rect l="0" t="0" r="0" b="0"/>
          <a:pathLst>
            <a:path>
              <a:moveTo>
                <a:pt x="51410" y="0"/>
              </a:moveTo>
              <a:lnTo>
                <a:pt x="51410" y="187541"/>
              </a:lnTo>
              <a:lnTo>
                <a:pt x="45720" y="187541"/>
              </a:lnTo>
              <a:lnTo>
                <a:pt x="45720" y="263559"/>
              </a:lnTo>
            </a:path>
          </a:pathLst>
        </a:custGeom>
        <a:noFill/>
        <a:ln w="254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DA0968-DFC4-42F5-8F1A-943A4B6D1CA9}">
      <dsp:nvSpPr>
        <dsp:cNvPr id="0" name=""/>
        <dsp:cNvSpPr/>
      </dsp:nvSpPr>
      <dsp:spPr>
        <a:xfrm>
          <a:off x="995537" y="1118965"/>
          <a:ext cx="920918" cy="330781"/>
        </a:xfrm>
        <a:custGeom>
          <a:avLst/>
          <a:gdLst/>
          <a:ahLst/>
          <a:cxnLst/>
          <a:rect l="0" t="0" r="0" b="0"/>
          <a:pathLst>
            <a:path>
              <a:moveTo>
                <a:pt x="0" y="0"/>
              </a:moveTo>
              <a:lnTo>
                <a:pt x="0" y="286623"/>
              </a:lnTo>
              <a:lnTo>
                <a:pt x="1009620" y="286623"/>
              </a:lnTo>
              <a:lnTo>
                <a:pt x="1009620"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C5AAAF5-64E2-42B1-AA03-0F8ADFE10EBC}">
      <dsp:nvSpPr>
        <dsp:cNvPr id="0" name=""/>
        <dsp:cNvSpPr/>
      </dsp:nvSpPr>
      <dsp:spPr>
        <a:xfrm>
          <a:off x="995537" y="1118965"/>
          <a:ext cx="349602" cy="330781"/>
        </a:xfrm>
        <a:custGeom>
          <a:avLst/>
          <a:gdLst/>
          <a:ahLst/>
          <a:cxnLst/>
          <a:rect l="0" t="0" r="0" b="0"/>
          <a:pathLst>
            <a:path>
              <a:moveTo>
                <a:pt x="0" y="0"/>
              </a:moveTo>
              <a:lnTo>
                <a:pt x="0" y="286623"/>
              </a:lnTo>
              <a:lnTo>
                <a:pt x="383274" y="286623"/>
              </a:lnTo>
              <a:lnTo>
                <a:pt x="383274"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A6665-9C21-4A1E-8DA4-FEDC60FFDD47}">
      <dsp:nvSpPr>
        <dsp:cNvPr id="0" name=""/>
        <dsp:cNvSpPr/>
      </dsp:nvSpPr>
      <dsp:spPr>
        <a:xfrm>
          <a:off x="773823" y="1118965"/>
          <a:ext cx="221714" cy="330781"/>
        </a:xfrm>
        <a:custGeom>
          <a:avLst/>
          <a:gdLst/>
          <a:ahLst/>
          <a:cxnLst/>
          <a:rect l="0" t="0" r="0" b="0"/>
          <a:pathLst>
            <a:path>
              <a:moveTo>
                <a:pt x="243070" y="0"/>
              </a:moveTo>
              <a:lnTo>
                <a:pt x="243070" y="286623"/>
              </a:lnTo>
              <a:lnTo>
                <a:pt x="0" y="286623"/>
              </a:lnTo>
              <a:lnTo>
                <a:pt x="0"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726DCB-E007-4D04-8AE0-BD7B7008CE38}">
      <dsp:nvSpPr>
        <dsp:cNvPr id="0" name=""/>
        <dsp:cNvSpPr/>
      </dsp:nvSpPr>
      <dsp:spPr>
        <a:xfrm>
          <a:off x="202506" y="1118965"/>
          <a:ext cx="793031" cy="330781"/>
        </a:xfrm>
        <a:custGeom>
          <a:avLst/>
          <a:gdLst/>
          <a:ahLst/>
          <a:cxnLst/>
          <a:rect l="0" t="0" r="0" b="0"/>
          <a:pathLst>
            <a:path>
              <a:moveTo>
                <a:pt x="869415" y="0"/>
              </a:moveTo>
              <a:lnTo>
                <a:pt x="869415" y="286623"/>
              </a:lnTo>
              <a:lnTo>
                <a:pt x="0" y="286623"/>
              </a:lnTo>
              <a:lnTo>
                <a:pt x="0" y="362641"/>
              </a:lnTo>
            </a:path>
          </a:pathLst>
        </a:custGeom>
        <a:noFill/>
        <a:ln w="254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9A5BFEA-A4AC-4C47-8877-58D8FAA18B53}">
      <dsp:nvSpPr>
        <dsp:cNvPr id="0" name=""/>
        <dsp:cNvSpPr/>
      </dsp:nvSpPr>
      <dsp:spPr>
        <a:xfrm>
          <a:off x="995537" y="445289"/>
          <a:ext cx="1370824" cy="261008"/>
        </a:xfrm>
        <a:custGeom>
          <a:avLst/>
          <a:gdLst/>
          <a:ahLst/>
          <a:cxnLst/>
          <a:rect l="0" t="0" r="0" b="0"/>
          <a:pathLst>
            <a:path>
              <a:moveTo>
                <a:pt x="1502859" y="0"/>
              </a:moveTo>
              <a:lnTo>
                <a:pt x="1502859" y="175656"/>
              </a:lnTo>
              <a:lnTo>
                <a:pt x="0" y="175656"/>
              </a:lnTo>
              <a:lnTo>
                <a:pt x="0" y="251674"/>
              </a:lnTo>
            </a:path>
          </a:pathLst>
        </a:custGeom>
        <a:noFill/>
        <a:ln w="254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C01B292-FCF2-4A2C-84CE-5E6EF6F1C716}">
      <dsp:nvSpPr>
        <dsp:cNvPr id="0" name=""/>
        <dsp:cNvSpPr/>
      </dsp:nvSpPr>
      <dsp:spPr>
        <a:xfrm>
          <a:off x="1264412" y="-34769"/>
          <a:ext cx="2203900" cy="480058"/>
        </a:xfrm>
        <a:prstGeom prst="roundRect">
          <a:avLst>
            <a:gd name="adj" fmla="val 10000"/>
          </a:avLst>
        </a:prstGeom>
        <a:solidFill>
          <a:srgbClr val="7030A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3B527-F40F-4819-B419-DA75BE00065E}">
      <dsp:nvSpPr>
        <dsp:cNvPr id="0" name=""/>
        <dsp:cNvSpPr/>
      </dsp:nvSpPr>
      <dsp:spPr>
        <a:xfrm>
          <a:off x="1347577" y="44237"/>
          <a:ext cx="2203900" cy="480058"/>
        </a:xfrm>
        <a:prstGeom prst="roundRect">
          <a:avLst>
            <a:gd name="adj" fmla="val 10000"/>
          </a:avLst>
        </a:prstGeom>
        <a:solidFill>
          <a:sysClr val="window" lastClr="FFFFFF">
            <a:alpha val="90000"/>
            <a:hueOff val="0"/>
            <a:satOff val="0"/>
            <a:lumOff val="0"/>
            <a:alphaOff val="0"/>
          </a:sysClr>
        </a:solidFill>
        <a:ln w="254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ysClr val="windowText" lastClr="000000">
                  <a:hueOff val="0"/>
                  <a:satOff val="0"/>
                  <a:lumOff val="0"/>
                  <a:alphaOff val="0"/>
                </a:sysClr>
              </a:solidFill>
              <a:latin typeface="Calibri"/>
              <a:ea typeface="+mn-ea"/>
              <a:cs typeface="+mn-cs"/>
            </a:rPr>
            <a:t>PAPS-RF</a:t>
          </a:r>
          <a:endParaRPr lang="zh-CN" altLang="en-US" sz="1600" kern="1200" dirty="0">
            <a:solidFill>
              <a:sysClr val="windowText" lastClr="000000">
                <a:hueOff val="0"/>
                <a:satOff val="0"/>
                <a:lumOff val="0"/>
                <a:alphaOff val="0"/>
              </a:sysClr>
            </a:solidFill>
            <a:latin typeface="Calibri"/>
            <a:ea typeface="+mn-ea"/>
            <a:cs typeface="+mn-cs"/>
          </a:endParaRPr>
        </a:p>
      </dsp:txBody>
      <dsp:txXfrm>
        <a:off x="1361637" y="58297"/>
        <a:ext cx="2175780" cy="451938"/>
      </dsp:txXfrm>
    </dsp:sp>
    <dsp:sp modelId="{39104D50-8403-4A21-95A3-C23D2BB25A12}">
      <dsp:nvSpPr>
        <dsp:cNvPr id="0" name=""/>
        <dsp:cNvSpPr/>
      </dsp:nvSpPr>
      <dsp:spPr>
        <a:xfrm>
          <a:off x="556540" y="706297"/>
          <a:ext cx="877994" cy="412667"/>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48B32-CDBE-4080-8FCA-DCDFCA7F07B8}">
      <dsp:nvSpPr>
        <dsp:cNvPr id="0" name=""/>
        <dsp:cNvSpPr/>
      </dsp:nvSpPr>
      <dsp:spPr>
        <a:xfrm>
          <a:off x="639706" y="785305"/>
          <a:ext cx="877994" cy="412667"/>
        </a:xfrm>
        <a:prstGeom prst="roundRect">
          <a:avLst>
            <a:gd name="adj" fmla="val 10000"/>
          </a:avLst>
        </a:prstGeo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Testing</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651793" y="797392"/>
        <a:ext cx="853820" cy="388493"/>
      </dsp:txXfrm>
    </dsp:sp>
    <dsp:sp modelId="{A3DD00A9-CF4B-441B-A816-355EB9082328}">
      <dsp:nvSpPr>
        <dsp:cNvPr id="0" name=""/>
        <dsp:cNvSpPr/>
      </dsp:nvSpPr>
      <dsp:spPr>
        <a:xfrm>
          <a:off x="13" y="1449746"/>
          <a:ext cx="404985" cy="1193913"/>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0F48A-937B-4F2F-BB6A-2B4B8A7F0A69}">
      <dsp:nvSpPr>
        <dsp:cNvPr id="0" name=""/>
        <dsp:cNvSpPr/>
      </dsp:nvSpPr>
      <dsp:spPr>
        <a:xfrm>
          <a:off x="83178" y="1528753"/>
          <a:ext cx="404985"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Cavity VT</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95040" y="1540615"/>
        <a:ext cx="381261" cy="1170189"/>
      </dsp:txXfrm>
    </dsp:sp>
    <dsp:sp modelId="{EC0B4CED-8305-4E3F-9715-3ED445EDCC40}">
      <dsp:nvSpPr>
        <dsp:cNvPr id="0" name=""/>
        <dsp:cNvSpPr/>
      </dsp:nvSpPr>
      <dsp:spPr>
        <a:xfrm>
          <a:off x="571330" y="1449746"/>
          <a:ext cx="404985" cy="1193913"/>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B9CAC-55B3-41FD-82EA-F39C5D0ED43D}">
      <dsp:nvSpPr>
        <dsp:cNvPr id="0" name=""/>
        <dsp:cNvSpPr/>
      </dsp:nvSpPr>
      <dsp:spPr>
        <a:xfrm>
          <a:off x="654495" y="1528753"/>
          <a:ext cx="404985"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Cavity HT</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666357" y="1540615"/>
        <a:ext cx="381261" cy="1170189"/>
      </dsp:txXfrm>
    </dsp:sp>
    <dsp:sp modelId="{11A01839-7777-4CE3-A444-B0AB8FF834E2}">
      <dsp:nvSpPr>
        <dsp:cNvPr id="0" name=""/>
        <dsp:cNvSpPr/>
      </dsp:nvSpPr>
      <dsp:spPr>
        <a:xfrm>
          <a:off x="1142647" y="1449746"/>
          <a:ext cx="404985" cy="1193913"/>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D1C0D-996A-44FC-A7A9-20B18EBD7737}">
      <dsp:nvSpPr>
        <dsp:cNvPr id="0" name=""/>
        <dsp:cNvSpPr/>
      </dsp:nvSpPr>
      <dsp:spPr>
        <a:xfrm>
          <a:off x="1225812" y="1528753"/>
          <a:ext cx="404985"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CM conditioning</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1237674" y="1540615"/>
        <a:ext cx="381261" cy="1170189"/>
      </dsp:txXfrm>
    </dsp:sp>
    <dsp:sp modelId="{899E1DDB-B6D6-47B1-8DE0-D3F869A16824}">
      <dsp:nvSpPr>
        <dsp:cNvPr id="0" name=""/>
        <dsp:cNvSpPr/>
      </dsp:nvSpPr>
      <dsp:spPr>
        <a:xfrm>
          <a:off x="1713964" y="1449746"/>
          <a:ext cx="404985" cy="1193913"/>
        </a:xfrm>
        <a:prstGeom prst="roundRect">
          <a:avLst>
            <a:gd name="adj" fmla="val 10000"/>
          </a:avLst>
        </a:prstGeom>
        <a:solidFill>
          <a:srgbClr val="5B9BD5">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0CB78-A430-4CB3-9332-8391D0966E29}">
      <dsp:nvSpPr>
        <dsp:cNvPr id="0" name=""/>
        <dsp:cNvSpPr/>
      </dsp:nvSpPr>
      <dsp:spPr>
        <a:xfrm>
          <a:off x="1797129" y="1528753"/>
          <a:ext cx="404985" cy="1193913"/>
        </a:xfrm>
        <a:prstGeom prst="roundRect">
          <a:avLst>
            <a:gd name="adj" fmla="val 10000"/>
          </a:avLst>
        </a:prstGeom>
        <a:solidFill>
          <a:srgbClr val="FFFF00">
            <a:alpha val="90000"/>
          </a:srgbClr>
        </a:solidFill>
        <a:ln w="254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rgbClr val="FF0000"/>
              </a:solidFill>
              <a:latin typeface="Calibri"/>
              <a:ea typeface="+mn-ea"/>
              <a:cs typeface="+mn-cs"/>
            </a:rPr>
            <a:t>Coupler conditioning</a:t>
          </a:r>
          <a:endParaRPr lang="zh-CN" altLang="en-US" sz="1200" kern="1200" dirty="0">
            <a:solidFill>
              <a:srgbClr val="FF0000"/>
            </a:solidFill>
            <a:latin typeface="Calibri"/>
            <a:ea typeface="+mn-ea"/>
            <a:cs typeface="+mn-cs"/>
          </a:endParaRPr>
        </a:p>
      </dsp:txBody>
      <dsp:txXfrm>
        <a:off x="1808991" y="1540615"/>
        <a:ext cx="381261" cy="1170189"/>
      </dsp:txXfrm>
    </dsp:sp>
    <dsp:sp modelId="{DB58BB65-762A-47D2-B6DE-B7825BFB8E7B}">
      <dsp:nvSpPr>
        <dsp:cNvPr id="0" name=""/>
        <dsp:cNvSpPr/>
      </dsp:nvSpPr>
      <dsp:spPr>
        <a:xfrm>
          <a:off x="1713603" y="717139"/>
          <a:ext cx="1295135" cy="413760"/>
        </a:xfrm>
        <a:prstGeom prst="roundRect">
          <a:avLst>
            <a:gd name="adj" fmla="val 10000"/>
          </a:avLst>
        </a:prstGeom>
        <a:solidFill>
          <a:srgbClr val="ED7D3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FCA47-C782-44E2-BC17-36F0ADF47E15}">
      <dsp:nvSpPr>
        <dsp:cNvPr id="0" name=""/>
        <dsp:cNvSpPr/>
      </dsp:nvSpPr>
      <dsp:spPr>
        <a:xfrm>
          <a:off x="1796769" y="796146"/>
          <a:ext cx="1295135" cy="413760"/>
        </a:xfrm>
        <a:prstGeom prst="roundRect">
          <a:avLst>
            <a:gd name="adj" fmla="val 10000"/>
          </a:avLst>
        </a:prstGeom>
        <a:solidFill>
          <a:sysClr val="window" lastClr="FFFFFF">
            <a:alpha val="90000"/>
            <a:hueOff val="0"/>
            <a:satOff val="0"/>
            <a:lumOff val="0"/>
            <a:alphaOff val="0"/>
          </a:sysClr>
        </a:solidFill>
        <a:ln w="254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Clean assembly</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1808888" y="808265"/>
        <a:ext cx="1270897" cy="389522"/>
      </dsp:txXfrm>
    </dsp:sp>
    <dsp:sp modelId="{5D72A5B1-5C6A-4A45-A5A7-91EF1A38EEF6}">
      <dsp:nvSpPr>
        <dsp:cNvPr id="0" name=""/>
        <dsp:cNvSpPr/>
      </dsp:nvSpPr>
      <dsp:spPr>
        <a:xfrm>
          <a:off x="3162054" y="706297"/>
          <a:ext cx="1083148" cy="398907"/>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59B44-2C60-4C9B-A411-F07EFD14F5AF}">
      <dsp:nvSpPr>
        <dsp:cNvPr id="0" name=""/>
        <dsp:cNvSpPr/>
      </dsp:nvSpPr>
      <dsp:spPr>
        <a:xfrm>
          <a:off x="3245220" y="785305"/>
          <a:ext cx="1083148" cy="398907"/>
        </a:xfrm>
        <a:prstGeom prst="roundRect">
          <a:avLst>
            <a:gd name="adj" fmla="val 10000"/>
          </a:avLst>
        </a:prstGeom>
        <a:solidFill>
          <a:sysClr val="window" lastClr="FFFFFF">
            <a:alpha val="90000"/>
            <a:hueOff val="0"/>
            <a:satOff val="0"/>
            <a:lumOff val="0"/>
            <a:alphaOff val="0"/>
          </a:sys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Labs</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3256904" y="796989"/>
        <a:ext cx="1059780" cy="375539"/>
      </dsp:txXfrm>
    </dsp:sp>
    <dsp:sp modelId="{3120AAA0-2189-48EB-8348-5B1053A5CCE9}">
      <dsp:nvSpPr>
        <dsp:cNvPr id="0" name=""/>
        <dsp:cNvSpPr/>
      </dsp:nvSpPr>
      <dsp:spPr>
        <a:xfrm>
          <a:off x="2559445" y="1435986"/>
          <a:ext cx="429453" cy="1193913"/>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5BB99-00C2-4172-B567-CD059495E01A}">
      <dsp:nvSpPr>
        <dsp:cNvPr id="0" name=""/>
        <dsp:cNvSpPr/>
      </dsp:nvSpPr>
      <dsp:spPr>
        <a:xfrm>
          <a:off x="2642611" y="1514994"/>
          <a:ext cx="429453"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Post processing</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2655189" y="1527572"/>
        <a:ext cx="404297" cy="1168757"/>
      </dsp:txXfrm>
    </dsp:sp>
    <dsp:sp modelId="{E5FDDD5B-892C-4B62-8211-C4433A13673E}">
      <dsp:nvSpPr>
        <dsp:cNvPr id="0" name=""/>
        <dsp:cNvSpPr/>
      </dsp:nvSpPr>
      <dsp:spPr>
        <a:xfrm>
          <a:off x="3155231" y="1435986"/>
          <a:ext cx="429453" cy="1193913"/>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5AB83-071C-4D2D-BED6-2A8AEBA1E139}">
      <dsp:nvSpPr>
        <dsp:cNvPr id="0" name=""/>
        <dsp:cNvSpPr/>
      </dsp:nvSpPr>
      <dsp:spPr>
        <a:xfrm>
          <a:off x="3238396" y="1514994"/>
          <a:ext cx="429453"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Microwave &amp; LLRF</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3250974" y="1527572"/>
        <a:ext cx="404297" cy="1168757"/>
      </dsp:txXfrm>
    </dsp:sp>
    <dsp:sp modelId="{876F0524-2E6F-44D6-8EE0-0F6740DBDD71}">
      <dsp:nvSpPr>
        <dsp:cNvPr id="0" name=""/>
        <dsp:cNvSpPr/>
      </dsp:nvSpPr>
      <dsp:spPr>
        <a:xfrm>
          <a:off x="3751016" y="1435986"/>
          <a:ext cx="429453" cy="1193913"/>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A8179-6BAF-423D-AD8D-24C5368CC8E9}">
      <dsp:nvSpPr>
        <dsp:cNvPr id="0" name=""/>
        <dsp:cNvSpPr/>
      </dsp:nvSpPr>
      <dsp:spPr>
        <a:xfrm>
          <a:off x="3834181" y="1514994"/>
          <a:ext cx="429453"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SC materials</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3846759" y="1527572"/>
        <a:ext cx="404297" cy="1168757"/>
      </dsp:txXfrm>
    </dsp:sp>
    <dsp:sp modelId="{842DC125-FD87-4F4C-8FBE-422C5BEAA64E}">
      <dsp:nvSpPr>
        <dsp:cNvPr id="0" name=""/>
        <dsp:cNvSpPr/>
      </dsp:nvSpPr>
      <dsp:spPr>
        <a:xfrm>
          <a:off x="4346801" y="1435986"/>
          <a:ext cx="429453" cy="1193913"/>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2B97F-050E-4DF2-8A47-7A6A7891E14B}">
      <dsp:nvSpPr>
        <dsp:cNvPr id="0" name=""/>
        <dsp:cNvSpPr/>
      </dsp:nvSpPr>
      <dsp:spPr>
        <a:xfrm>
          <a:off x="4429966" y="1514994"/>
          <a:ext cx="429453" cy="1193913"/>
        </a:xfrm>
        <a:prstGeom prst="roundRect">
          <a:avLst>
            <a:gd name="adj" fmla="val 10000"/>
          </a:avLst>
        </a:prstGeom>
        <a:solidFill>
          <a:sysClr val="window" lastClr="FFFFFF">
            <a:alpha val="90000"/>
            <a:hueOff val="0"/>
            <a:satOff val="0"/>
            <a:lumOff val="0"/>
            <a:alphaOff val="0"/>
          </a:sys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eaVert"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ysClr val="windowText" lastClr="000000">
                  <a:hueOff val="0"/>
                  <a:satOff val="0"/>
                  <a:lumOff val="0"/>
                  <a:alphaOff val="0"/>
                </a:sysClr>
              </a:solidFill>
              <a:latin typeface="Calibri"/>
              <a:ea typeface="+mn-ea"/>
              <a:cs typeface="+mn-cs"/>
            </a:rPr>
            <a:t>Cavity R&amp;D</a:t>
          </a:r>
          <a:endParaRPr lang="zh-CN" altLang="en-US" sz="1200" kern="1200" dirty="0">
            <a:solidFill>
              <a:sysClr val="windowText" lastClr="000000">
                <a:hueOff val="0"/>
                <a:satOff val="0"/>
                <a:lumOff val="0"/>
                <a:alphaOff val="0"/>
              </a:sysClr>
            </a:solidFill>
            <a:latin typeface="Calibri"/>
            <a:ea typeface="+mn-ea"/>
            <a:cs typeface="+mn-cs"/>
          </a:endParaRPr>
        </a:p>
      </dsp:txBody>
      <dsp:txXfrm>
        <a:off x="4442544" y="1527572"/>
        <a:ext cx="404297" cy="11687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0BCAA-E422-4C3E-9289-B9E52A8AAA81}" type="datetimeFigureOut">
              <a:rPr lang="zh-CN" altLang="en-US" smtClean="0"/>
              <a:t>2017/7/13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3858D-CF09-4D38-8106-3C5C71DD3F05}" type="slidenum">
              <a:rPr lang="zh-CN" altLang="en-US" smtClean="0"/>
              <a:t>‹#›</a:t>
            </a:fld>
            <a:endParaRPr lang="zh-CN" altLang="en-US"/>
          </a:p>
        </p:txBody>
      </p:sp>
    </p:spTree>
    <p:extLst>
      <p:ext uri="{BB962C8B-B14F-4D97-AF65-F5344CB8AC3E}">
        <p14:creationId xmlns:p14="http://schemas.microsoft.com/office/powerpoint/2010/main" val="18806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1</a:t>
            </a:fld>
            <a:endParaRPr lang="zh-CN" altLang="en-US"/>
          </a:p>
        </p:txBody>
      </p:sp>
    </p:spTree>
    <p:extLst>
      <p:ext uri="{BB962C8B-B14F-4D97-AF65-F5344CB8AC3E}">
        <p14:creationId xmlns:p14="http://schemas.microsoft.com/office/powerpoint/2010/main" val="82652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23</a:t>
            </a:fld>
            <a:endParaRPr lang="zh-CN" altLang="en-US"/>
          </a:p>
        </p:txBody>
      </p:sp>
    </p:spTree>
    <p:extLst>
      <p:ext uri="{BB962C8B-B14F-4D97-AF65-F5344CB8AC3E}">
        <p14:creationId xmlns:p14="http://schemas.microsoft.com/office/powerpoint/2010/main" val="108307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3</a:t>
            </a:fld>
            <a:endParaRPr lang="zh-CN" altLang="en-US"/>
          </a:p>
        </p:txBody>
      </p:sp>
    </p:spTree>
    <p:extLst>
      <p:ext uri="{BB962C8B-B14F-4D97-AF65-F5344CB8AC3E}">
        <p14:creationId xmlns:p14="http://schemas.microsoft.com/office/powerpoint/2010/main" val="34521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4</a:t>
            </a:fld>
            <a:endParaRPr lang="zh-CN" altLang="en-US"/>
          </a:p>
        </p:txBody>
      </p:sp>
    </p:spTree>
    <p:extLst>
      <p:ext uri="{BB962C8B-B14F-4D97-AF65-F5344CB8AC3E}">
        <p14:creationId xmlns:p14="http://schemas.microsoft.com/office/powerpoint/2010/main" val="219469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6</a:t>
            </a:fld>
            <a:endParaRPr lang="zh-CN" altLang="en-US"/>
          </a:p>
        </p:txBody>
      </p:sp>
    </p:spTree>
    <p:extLst>
      <p:ext uri="{BB962C8B-B14F-4D97-AF65-F5344CB8AC3E}">
        <p14:creationId xmlns:p14="http://schemas.microsoft.com/office/powerpoint/2010/main" val="17491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7</a:t>
            </a:fld>
            <a:endParaRPr lang="zh-CN" altLang="en-US"/>
          </a:p>
        </p:txBody>
      </p:sp>
    </p:spTree>
    <p:extLst>
      <p:ext uri="{BB962C8B-B14F-4D97-AF65-F5344CB8AC3E}">
        <p14:creationId xmlns:p14="http://schemas.microsoft.com/office/powerpoint/2010/main" val="381661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8</a:t>
            </a:fld>
            <a:endParaRPr lang="zh-CN" altLang="en-US"/>
          </a:p>
        </p:txBody>
      </p:sp>
    </p:spTree>
    <p:extLst>
      <p:ext uri="{BB962C8B-B14F-4D97-AF65-F5344CB8AC3E}">
        <p14:creationId xmlns:p14="http://schemas.microsoft.com/office/powerpoint/2010/main" val="88889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11</a:t>
            </a:fld>
            <a:endParaRPr lang="zh-CN" altLang="en-US"/>
          </a:p>
        </p:txBody>
      </p:sp>
    </p:spTree>
    <p:extLst>
      <p:ext uri="{BB962C8B-B14F-4D97-AF65-F5344CB8AC3E}">
        <p14:creationId xmlns:p14="http://schemas.microsoft.com/office/powerpoint/2010/main" val="36852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16</a:t>
            </a:fld>
            <a:endParaRPr lang="zh-CN" altLang="en-US"/>
          </a:p>
        </p:txBody>
      </p:sp>
    </p:spTree>
    <p:extLst>
      <p:ext uri="{BB962C8B-B14F-4D97-AF65-F5344CB8AC3E}">
        <p14:creationId xmlns:p14="http://schemas.microsoft.com/office/powerpoint/2010/main" val="169751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23858D-CF09-4D38-8106-3C5C71DD3F05}" type="slidenum">
              <a:rPr lang="zh-CN" altLang="en-US" smtClean="0"/>
              <a:t>17</a:t>
            </a:fld>
            <a:endParaRPr lang="zh-CN" altLang="en-US"/>
          </a:p>
        </p:txBody>
      </p:sp>
    </p:spTree>
    <p:extLst>
      <p:ext uri="{BB962C8B-B14F-4D97-AF65-F5344CB8AC3E}">
        <p14:creationId xmlns:p14="http://schemas.microsoft.com/office/powerpoint/2010/main" val="322215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t>huangtm@ihep.ac.cn</a:t>
            </a:r>
            <a:endParaRPr lang="zh-CN" altLang="en-US" dirty="0"/>
          </a:p>
        </p:txBody>
      </p:sp>
      <p:sp>
        <p:nvSpPr>
          <p:cNvPr id="5" name="页脚占位符 4"/>
          <p:cNvSpPr>
            <a:spLocks noGrp="1"/>
          </p:cNvSpPr>
          <p:nvPr>
            <p:ph type="ftr" sz="quarter" idx="11"/>
          </p:nvPr>
        </p:nvSpPr>
        <p:spPr>
          <a:xfrm>
            <a:off x="3392942" y="6369047"/>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8" name="直接连接符 7"/>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1002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4"/>
          <p:cNvSpPr>
            <a:spLocks noGrp="1"/>
          </p:cNvSpPr>
          <p:nvPr>
            <p:ph type="ftr" sz="quarter" idx="11"/>
          </p:nvPr>
        </p:nvSpPr>
        <p:spPr>
          <a:xfrm>
            <a:off x="3291568" y="6369047"/>
            <a:ext cx="5608864" cy="365125"/>
          </a:xfrm>
          <a:prstGeom prst="rect">
            <a:avLst/>
          </a:prstGeom>
        </p:spPr>
        <p:txBody>
          <a:bodyPr/>
          <a:lstStyle>
            <a:lvl1pPr>
              <a:defRPr sz="1600">
                <a:solidFill>
                  <a:schemeClr val="bg1">
                    <a:lumMod val="65000"/>
                  </a:schemeClr>
                </a:solidFill>
              </a:defRPr>
            </a:lvl1pPr>
          </a:lstStyle>
          <a:p>
            <a:r>
              <a:rPr lang="en-US" altLang="zh-CN" dirty="0" smtClean="0"/>
              <a:t>Review meeting of SRF facility for PAPS project, 2017.7.14</a:t>
            </a:r>
            <a:endParaRPr lang="zh-CN" altLang="en-US" dirty="0"/>
          </a:p>
        </p:txBody>
      </p:sp>
      <p:sp>
        <p:nvSpPr>
          <p:cNvPr id="8"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defRPr>
            </a:lvl1pPr>
          </a:lstStyle>
          <a:p>
            <a:fld id="{E3E1E534-E909-409B-AED5-2609DB81D8F2}" type="slidenum">
              <a:rPr lang="zh-CN" altLang="en-US" smtClean="0"/>
              <a:pPr/>
              <a:t>‹#›</a:t>
            </a:fld>
            <a:endParaRPr lang="zh-CN" altLang="en-US"/>
          </a:p>
        </p:txBody>
      </p:sp>
      <p:cxnSp>
        <p:nvCxnSpPr>
          <p:cNvPr id="9" name="直接连接符 8"/>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0"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defRPr>
            </a:lvl1pPr>
          </a:lstStyle>
          <a:p>
            <a:r>
              <a:rPr lang="en-US" altLang="zh-CN" smtClean="0"/>
              <a:t>huangtm@ihep.ac.cn</a:t>
            </a:r>
            <a:endParaRPr lang="zh-CN" altLang="en-US" dirty="0"/>
          </a:p>
        </p:txBody>
      </p:sp>
    </p:spTree>
    <p:extLst>
      <p:ext uri="{BB962C8B-B14F-4D97-AF65-F5344CB8AC3E}">
        <p14:creationId xmlns:p14="http://schemas.microsoft.com/office/powerpoint/2010/main" val="38555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4"/>
          <p:cNvSpPr>
            <a:spLocks noGrp="1"/>
          </p:cNvSpPr>
          <p:nvPr>
            <p:ph type="ftr" sz="quarter" idx="11"/>
          </p:nvPr>
        </p:nvSpPr>
        <p:spPr>
          <a:xfrm>
            <a:off x="3314702" y="6369951"/>
            <a:ext cx="5576208"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8"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9" name="直接连接符 8"/>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0"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402340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4"/>
          <p:cNvSpPr>
            <a:spLocks noGrp="1"/>
          </p:cNvSpPr>
          <p:nvPr>
            <p:ph type="ftr" sz="quarter" idx="11"/>
          </p:nvPr>
        </p:nvSpPr>
        <p:spPr>
          <a:xfrm>
            <a:off x="3393623" y="6369047"/>
            <a:ext cx="5404754"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8"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dirty="0"/>
          </a:p>
        </p:txBody>
      </p:sp>
      <p:cxnSp>
        <p:nvCxnSpPr>
          <p:cNvPr id="9" name="直接连接符 8"/>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0"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24495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8" name="页脚占位符 4"/>
          <p:cNvSpPr>
            <a:spLocks noGrp="1"/>
          </p:cNvSpPr>
          <p:nvPr>
            <p:ph type="ftr" sz="quarter" idx="11"/>
          </p:nvPr>
        </p:nvSpPr>
        <p:spPr>
          <a:xfrm>
            <a:off x="3442382" y="6369047"/>
            <a:ext cx="5294536"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9"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10" name="直接连接符 9"/>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1"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333072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页脚占位符 4"/>
          <p:cNvSpPr>
            <a:spLocks noGrp="1"/>
          </p:cNvSpPr>
          <p:nvPr>
            <p:ph type="ftr" sz="quarter" idx="11"/>
          </p:nvPr>
        </p:nvSpPr>
        <p:spPr>
          <a:xfrm>
            <a:off x="3444649" y="6369047"/>
            <a:ext cx="5302702"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9"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10" name="直接连接符 9"/>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1"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248071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页脚占位符 4"/>
          <p:cNvSpPr>
            <a:spLocks noGrp="1"/>
          </p:cNvSpPr>
          <p:nvPr>
            <p:ph type="ftr" sz="quarter" idx="11"/>
          </p:nvPr>
        </p:nvSpPr>
        <p:spPr>
          <a:xfrm>
            <a:off x="3469821" y="6369047"/>
            <a:ext cx="5252357"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11"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12" name="直接连接符 11"/>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3"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384301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6" name="页脚占位符 4"/>
          <p:cNvSpPr>
            <a:spLocks noGrp="1"/>
          </p:cNvSpPr>
          <p:nvPr>
            <p:ph type="ftr" sz="quarter" idx="11"/>
          </p:nvPr>
        </p:nvSpPr>
        <p:spPr>
          <a:xfrm>
            <a:off x="3365726" y="6369047"/>
            <a:ext cx="5460547"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7"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8" name="直接连接符 7"/>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9"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260906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xfrm>
            <a:off x="3253470" y="6369047"/>
            <a:ext cx="514758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7" name="直接连接符 6"/>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8"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271262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8" name="页脚占位符 4"/>
          <p:cNvSpPr>
            <a:spLocks noGrp="1"/>
          </p:cNvSpPr>
          <p:nvPr>
            <p:ph type="ftr" sz="quarter" idx="11"/>
          </p:nvPr>
        </p:nvSpPr>
        <p:spPr>
          <a:xfrm>
            <a:off x="3512688" y="6369951"/>
            <a:ext cx="5180236"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9"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10" name="直接连接符 9"/>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1"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Tree>
    <p:extLst>
      <p:ext uri="{BB962C8B-B14F-4D97-AF65-F5344CB8AC3E}">
        <p14:creationId xmlns:p14="http://schemas.microsoft.com/office/powerpoint/2010/main" val="357001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8" name="页脚占位符 4"/>
          <p:cNvSpPr>
            <a:spLocks noGrp="1"/>
          </p:cNvSpPr>
          <p:nvPr>
            <p:ph type="ftr" sz="quarter" idx="11"/>
          </p:nvPr>
        </p:nvSpPr>
        <p:spPr>
          <a:xfrm>
            <a:off x="3503503" y="6369047"/>
            <a:ext cx="5198606" cy="365125"/>
          </a:xfrm>
          <a:prstGeom prst="rect">
            <a:avLst/>
          </a:prstGeom>
        </p:spPr>
        <p:txBody>
          <a:bodyPr/>
          <a:lstStyle>
            <a:lvl1pPr>
              <a:defRPr sz="1600">
                <a:solidFill>
                  <a:schemeClr val="bg1">
                    <a:lumMod val="65000"/>
                  </a:schemeClr>
                </a:solidFill>
              </a:defRPr>
            </a:lvl1pPr>
          </a:lstStyle>
          <a:p>
            <a:r>
              <a:rPr lang="en-US" altLang="zh-CN" dirty="0" smtClean="0"/>
              <a:t>Review meeting of SRF facility for PAPS project, 2017.7.14</a:t>
            </a:r>
            <a:endParaRPr lang="zh-CN" altLang="en-US" dirty="0"/>
          </a:p>
        </p:txBody>
      </p:sp>
      <p:sp>
        <p:nvSpPr>
          <p:cNvPr id="9" name="灯片编号占位符 5"/>
          <p:cNvSpPr>
            <a:spLocks noGrp="1"/>
          </p:cNvSpPr>
          <p:nvPr>
            <p:ph type="sldNum" sz="quarter" idx="12"/>
          </p:nvPr>
        </p:nvSpPr>
        <p:spPr>
          <a:xfrm>
            <a:off x="9326336" y="6369048"/>
            <a:ext cx="2743200" cy="365125"/>
          </a:xfrm>
          <a:prstGeom prst="rect">
            <a:avLst/>
          </a:prstGeom>
        </p:spPr>
        <p:txBody>
          <a:bodyPr/>
          <a:lstStyle>
            <a:lvl1pPr>
              <a:defRPr sz="1600">
                <a:solidFill>
                  <a:schemeClr val="bg1">
                    <a:lumMod val="65000"/>
                  </a:schemeClr>
                </a:solidFill>
              </a:defRPr>
            </a:lvl1pPr>
          </a:lstStyle>
          <a:p>
            <a:fld id="{E3E1E534-E909-409B-AED5-2609DB81D8F2}" type="slidenum">
              <a:rPr lang="zh-CN" altLang="en-US" smtClean="0"/>
              <a:pPr/>
              <a:t>‹#›</a:t>
            </a:fld>
            <a:endParaRPr lang="zh-CN" altLang="en-US"/>
          </a:p>
        </p:txBody>
      </p:sp>
      <p:cxnSp>
        <p:nvCxnSpPr>
          <p:cNvPr id="10" name="直接连接符 9"/>
          <p:cNvCxnSpPr/>
          <p:nvPr userDrawn="1"/>
        </p:nvCxnSpPr>
        <p:spPr>
          <a:xfrm flipV="1">
            <a:off x="13612" y="6356349"/>
            <a:ext cx="12178388" cy="1"/>
          </a:xfrm>
          <a:prstGeom prst="line">
            <a:avLst/>
          </a:prstGeom>
          <a:ln w="19050">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11"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bg1">
                    <a:lumMod val="65000"/>
                  </a:schemeClr>
                </a:solidFill>
              </a:defRPr>
            </a:lvl1pPr>
          </a:lstStyle>
          <a:p>
            <a:r>
              <a:rPr lang="en-US" altLang="zh-CN" smtClean="0"/>
              <a:t>huangtm@ihep.ac.cn</a:t>
            </a:r>
            <a:endParaRPr lang="zh-CN" altLang="en-US" dirty="0"/>
          </a:p>
        </p:txBody>
      </p:sp>
    </p:spTree>
    <p:extLst>
      <p:ext uri="{BB962C8B-B14F-4D97-AF65-F5344CB8AC3E}">
        <p14:creationId xmlns:p14="http://schemas.microsoft.com/office/powerpoint/2010/main" val="188121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122464" y="6369047"/>
            <a:ext cx="2743200"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smtClean="0"/>
              <a:t>huangtm@ihep.ac.cn</a:t>
            </a:r>
            <a:endParaRPr lang="zh-CN" altLang="en-US" dirty="0"/>
          </a:p>
        </p:txBody>
      </p:sp>
      <p:sp>
        <p:nvSpPr>
          <p:cNvPr id="8" name="页脚占位符 4"/>
          <p:cNvSpPr>
            <a:spLocks noGrp="1"/>
          </p:cNvSpPr>
          <p:nvPr>
            <p:ph type="ftr" sz="quarter" idx="3"/>
          </p:nvPr>
        </p:nvSpPr>
        <p:spPr>
          <a:xfrm>
            <a:off x="3428320" y="6371314"/>
            <a:ext cx="5335359" cy="365125"/>
          </a:xfrm>
          <a:prstGeom prst="rect">
            <a:avLst/>
          </a:prstGeom>
        </p:spPr>
        <p:txBody>
          <a:bodyPr/>
          <a:lstStyle>
            <a:lvl1pPr>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en-US" altLang="zh-CN" dirty="0" smtClean="0"/>
              <a:t>Review meeting of SRF facility for PAPS project, 2017.7.14</a:t>
            </a:r>
            <a:endParaRPr lang="zh-CN" altLang="en-US" dirty="0"/>
          </a:p>
        </p:txBody>
      </p:sp>
      <p:sp>
        <p:nvSpPr>
          <p:cNvPr id="9" name="灯片编号占位符 5"/>
          <p:cNvSpPr>
            <a:spLocks noGrp="1"/>
          </p:cNvSpPr>
          <p:nvPr>
            <p:ph type="sldNum" sz="quarter" idx="4"/>
          </p:nvPr>
        </p:nvSpPr>
        <p:spPr>
          <a:xfrm>
            <a:off x="9326336" y="6369048"/>
            <a:ext cx="2743200" cy="365125"/>
          </a:xfrm>
          <a:prstGeom prst="rect">
            <a:avLst/>
          </a:prstGeom>
        </p:spPr>
        <p:txBody>
          <a:bodyPr/>
          <a:lstStyle>
            <a:lvl1pPr algn="r">
              <a:defRPr sz="1600">
                <a:solidFill>
                  <a:schemeClr val="bg1">
                    <a:lumMod val="65000"/>
                  </a:schemeClr>
                </a:solidFill>
                <a:latin typeface="Times New Roman" panose="02020603050405020304" pitchFamily="18" charset="0"/>
                <a:cs typeface="Times New Roman" panose="02020603050405020304" pitchFamily="18" charset="0"/>
              </a:defRPr>
            </a:lvl1pPr>
          </a:lstStyle>
          <a:p>
            <a:fld id="{E3E1E534-E909-409B-AED5-2609DB81D8F2}" type="slidenum">
              <a:rPr lang="zh-CN" altLang="en-US" smtClean="0"/>
              <a:pPr/>
              <a:t>‹#›</a:t>
            </a:fld>
            <a:endParaRPr lang="zh-CN" altLang="en-US"/>
          </a:p>
        </p:txBody>
      </p:sp>
      <p:cxnSp>
        <p:nvCxnSpPr>
          <p:cNvPr id="10" name="直接连接符 9"/>
          <p:cNvCxnSpPr/>
          <p:nvPr userDrawn="1"/>
        </p:nvCxnSpPr>
        <p:spPr>
          <a:xfrm flipV="1">
            <a:off x="13612" y="6356349"/>
            <a:ext cx="12178388" cy="1"/>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461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emf"/><Relationship Id="rId4" Type="http://schemas.openxmlformats.org/officeDocument/2006/relationships/oleObject" Target="../embeddings/Microsoft_Visio_2003-2010___1.vsd"/></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45920" y="4144864"/>
            <a:ext cx="9144000" cy="894976"/>
          </a:xfrm>
        </p:spPr>
        <p:txBody>
          <a:bodyPr>
            <a:noAutofit/>
          </a:bodyPr>
          <a:lstStyle/>
          <a:p>
            <a:r>
              <a:rPr lang="en-US" altLang="ja-JP" sz="3200" b="1" dirty="0" err="1" smtClean="0">
                <a:latin typeface="Times New Roman" panose="02020603050405020304" pitchFamily="18" charset="0"/>
                <a:cs typeface="Times New Roman" panose="02020603050405020304" pitchFamily="18" charset="0"/>
              </a:rPr>
              <a:t>Tongming</a:t>
            </a:r>
            <a:r>
              <a:rPr lang="en-US" altLang="ja-JP" sz="3200" b="1" dirty="0" smtClean="0">
                <a:latin typeface="Times New Roman" panose="02020603050405020304" pitchFamily="18" charset="0"/>
                <a:cs typeface="Times New Roman" panose="02020603050405020304" pitchFamily="18" charset="0"/>
              </a:rPr>
              <a:t> Huang (IHEP)</a:t>
            </a:r>
          </a:p>
          <a:p>
            <a:r>
              <a:rPr lang="en-US" altLang="ja-JP" sz="2800" dirty="0">
                <a:latin typeface="Times New Roman" panose="02020603050405020304" pitchFamily="18" charset="0"/>
                <a:cs typeface="Times New Roman" panose="02020603050405020304" pitchFamily="18" charset="0"/>
              </a:rPr>
              <a:t>On behalf of the power coupler working group</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75" y="58469"/>
            <a:ext cx="3574908" cy="678571"/>
          </a:xfrm>
          <a:prstGeom prst="rect">
            <a:avLst/>
          </a:prstGeom>
        </p:spPr>
      </p:pic>
      <p:sp>
        <p:nvSpPr>
          <p:cNvPr id="7" name="矩形 6"/>
          <p:cNvSpPr/>
          <p:nvPr/>
        </p:nvSpPr>
        <p:spPr bwMode="auto">
          <a:xfrm>
            <a:off x="0" y="1609037"/>
            <a:ext cx="12192000" cy="184223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
        <p:nvSpPr>
          <p:cNvPr id="8" name="Rectangle 4"/>
          <p:cNvSpPr>
            <a:spLocks noChangeArrowheads="1"/>
          </p:cNvSpPr>
          <p:nvPr/>
        </p:nvSpPr>
        <p:spPr bwMode="auto">
          <a:xfrm>
            <a:off x="863606" y="1699337"/>
            <a:ext cx="7416788" cy="180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ＭＳ Ｐゴシック" panose="020B0600070205080204" pitchFamily="34" charset="-128"/>
              </a:defRPr>
            </a:lvl1pPr>
            <a:lvl2pPr algn="ctr">
              <a:defRPr kumimoji="1" sz="4400">
                <a:solidFill>
                  <a:schemeClr val="tx2"/>
                </a:solidFill>
                <a:latin typeface="Arial" panose="020B0604020202020204" pitchFamily="34" charset="0"/>
                <a:ea typeface="ＭＳ Ｐゴシック" panose="020B0600070205080204" pitchFamily="34" charset="-128"/>
              </a:defRPr>
            </a:lvl2pPr>
            <a:lvl3pPr algn="ctr">
              <a:defRPr kumimoji="1" sz="4400">
                <a:solidFill>
                  <a:schemeClr val="tx2"/>
                </a:solidFill>
                <a:latin typeface="Arial" panose="020B0604020202020204" pitchFamily="34" charset="0"/>
                <a:ea typeface="ＭＳ Ｐゴシック" panose="020B0600070205080204" pitchFamily="34" charset="-128"/>
              </a:defRPr>
            </a:lvl3pPr>
            <a:lvl4pPr algn="ctr">
              <a:defRPr kumimoji="1" sz="4400">
                <a:solidFill>
                  <a:schemeClr val="tx2"/>
                </a:solidFill>
                <a:latin typeface="Arial" panose="020B0604020202020204" pitchFamily="34" charset="0"/>
                <a:ea typeface="ＭＳ Ｐゴシック" panose="020B0600070205080204" pitchFamily="34" charset="-128"/>
              </a:defRPr>
            </a:lvl4pPr>
            <a:lvl5pPr algn="ctr">
              <a:defRPr kumimoji="1"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a:lstStyle>
          <a:p>
            <a:endParaRPr lang="en-US" altLang="ja-JP" b="1" dirty="0">
              <a:solidFill>
                <a:schemeClr val="bg1"/>
              </a:solidFill>
              <a:latin typeface="Times New Roman" panose="02020603050405020304" pitchFamily="18" charset="0"/>
            </a:endParaRPr>
          </a:p>
        </p:txBody>
      </p:sp>
      <p:sp>
        <p:nvSpPr>
          <p:cNvPr id="9" name="矩形 8"/>
          <p:cNvSpPr/>
          <p:nvPr/>
        </p:nvSpPr>
        <p:spPr>
          <a:xfrm>
            <a:off x="1590456" y="1994955"/>
            <a:ext cx="9254928" cy="923330"/>
          </a:xfrm>
          <a:prstGeom prst="rect">
            <a:avLst/>
          </a:prstGeom>
        </p:spPr>
        <p:txBody>
          <a:bodyPr wrap="square">
            <a:spAutoFit/>
          </a:bodyPr>
          <a:lstStyle/>
          <a:p>
            <a:pPr algn="ctr">
              <a:defRPr/>
            </a:pPr>
            <a:r>
              <a:rPr lang="en-US" altLang="zh-CN" sz="5400" b="1" dirty="0" smtClean="0">
                <a:solidFill>
                  <a:schemeClr val="bg1"/>
                </a:solidFill>
                <a:latin typeface="Times New Roman" panose="02020603050405020304" pitchFamily="18" charset="0"/>
                <a:cs typeface="Times New Roman" panose="02020603050405020304" pitchFamily="18" charset="0"/>
              </a:rPr>
              <a:t>The power </a:t>
            </a:r>
            <a:r>
              <a:rPr lang="en-US" altLang="zh-CN" sz="5400" b="1" dirty="0">
                <a:solidFill>
                  <a:schemeClr val="bg1"/>
                </a:solidFill>
                <a:latin typeface="Times New Roman" panose="02020603050405020304" pitchFamily="18" charset="0"/>
                <a:cs typeface="Times New Roman" panose="02020603050405020304" pitchFamily="18" charset="0"/>
              </a:rPr>
              <a:t>coupler </a:t>
            </a:r>
            <a:r>
              <a:rPr lang="en-US" altLang="zh-CN" sz="5400" b="1" dirty="0" smtClean="0">
                <a:solidFill>
                  <a:schemeClr val="bg1"/>
                </a:solidFill>
                <a:latin typeface="Times New Roman" panose="02020603050405020304" pitchFamily="18" charset="0"/>
                <a:cs typeface="Times New Roman" panose="02020603050405020304" pitchFamily="18" charset="0"/>
              </a:rPr>
              <a:t>test station</a:t>
            </a:r>
            <a:endParaRPr lang="zh-CN" alt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10"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11" name="页脚占位符 4"/>
          <p:cNvSpPr>
            <a:spLocks noGrp="1"/>
          </p:cNvSpPr>
          <p:nvPr>
            <p:ph type="ftr" sz="quarter" idx="11"/>
          </p:nvPr>
        </p:nvSpPr>
        <p:spPr>
          <a:xfrm>
            <a:off x="351486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12"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a:t>
            </a:r>
            <a:endParaRPr lang="zh-CN" altLang="en-US" dirty="0">
              <a:solidFill>
                <a:schemeClr val="bg1">
                  <a:lumMod val="65000"/>
                </a:schemeClr>
              </a:solidFill>
            </a:endParaRPr>
          </a:p>
        </p:txBody>
      </p:sp>
      <p:sp>
        <p:nvSpPr>
          <p:cNvPr id="2" name="文本框 1"/>
          <p:cNvSpPr txBox="1"/>
          <p:nvPr/>
        </p:nvSpPr>
        <p:spPr>
          <a:xfrm>
            <a:off x="3693727" y="29100"/>
            <a:ext cx="8498270" cy="1323439"/>
          </a:xfrm>
          <a:prstGeom prst="rect">
            <a:avLst/>
          </a:prstGeom>
          <a:noFill/>
        </p:spPr>
        <p:txBody>
          <a:bodyPr wrap="square" rtlCol="0">
            <a:spAutoFit/>
          </a:bodyPr>
          <a:lstStyle/>
          <a:p>
            <a:pPr algn="ctr"/>
            <a:r>
              <a:rPr lang="en-US" altLang="zh-CN" sz="4000" b="1" dirty="0">
                <a:latin typeface="Times New Roman" panose="02020603050405020304" pitchFamily="18" charset="0"/>
                <a:cs typeface="Times New Roman" panose="02020603050405020304" pitchFamily="18" charset="0"/>
              </a:rPr>
              <a:t>Platform of Advanced Photon Source Technology R&amp;D</a:t>
            </a:r>
            <a:endParaRPr lang="zh-C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945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9145" y="914828"/>
            <a:ext cx="5241761" cy="4621949"/>
          </a:xfrm>
          <a:prstGeom prst="rect">
            <a:avLst/>
          </a:prstGeom>
          <a:ln>
            <a:solidFill>
              <a:schemeClr val="tx1"/>
            </a:solidFill>
          </a:ln>
        </p:spPr>
      </p:pic>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12</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Buffer storage</a:t>
            </a:r>
            <a:endParaRPr lang="en-US" altLang="zh-CN" sz="4400" b="1" dirty="0">
              <a:latin typeface="Times New Roman" panose="02020603050405020304" pitchFamily="18" charset="0"/>
              <a:cs typeface="Times New Roman" panose="02020603050405020304" pitchFamily="18" charset="0"/>
            </a:endParaRPr>
          </a:p>
        </p:txBody>
      </p:sp>
      <p:pic>
        <p:nvPicPr>
          <p:cNvPr id="12" name="内容占位符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55639" y="914828"/>
            <a:ext cx="2963658" cy="4351338"/>
          </a:xfrm>
        </p:spPr>
      </p:pic>
      <p:sp>
        <p:nvSpPr>
          <p:cNvPr id="13" name="文本框 12"/>
          <p:cNvSpPr txBox="1"/>
          <p:nvPr/>
        </p:nvSpPr>
        <p:spPr>
          <a:xfrm>
            <a:off x="7571558" y="5298481"/>
            <a:ext cx="4070545" cy="923330"/>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The Nitrogen cabinet with dimensions of W1500*D800*H1980 (unit: mm)  will be used for buffer storage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29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13</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Preparation procedure before conditioning</a:t>
            </a:r>
            <a:endParaRPr lang="en-US" altLang="zh-CN" sz="4400" b="1" dirty="0">
              <a:latin typeface="Times New Roman" panose="02020603050405020304" pitchFamily="18" charset="0"/>
              <a:cs typeface="Times New Roman" panose="02020603050405020304" pitchFamily="18" charset="0"/>
            </a:endParaRPr>
          </a:p>
        </p:txBody>
      </p:sp>
      <p:pic>
        <p:nvPicPr>
          <p:cNvPr id="20" name="图片 19" descr="E:\工作文件\SPOKE&amp;CH&amp;HWR CAVITY COUPLER 调研资料\HWR耦合器修改结构兰州第二次测试照片\运往兰州的2套(3#4#)\3#4#在洁净间清洗\DSC0291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297" y="936657"/>
            <a:ext cx="3525943" cy="1983805"/>
          </a:xfrm>
          <a:prstGeom prst="rect">
            <a:avLst/>
          </a:prstGeom>
          <a:noFill/>
          <a:ln>
            <a:noFill/>
          </a:ln>
        </p:spPr>
      </p:pic>
      <p:pic>
        <p:nvPicPr>
          <p:cNvPr id="26" name="内容占位符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313" y="3306498"/>
            <a:ext cx="1997136" cy="2662848"/>
          </a:xfrm>
          <a:prstGeom prst="rect">
            <a:avLst/>
          </a:prstGeom>
        </p:spPr>
      </p:pic>
      <p:pic>
        <p:nvPicPr>
          <p:cNvPr id="28" name="内容占位符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30185" y="935832"/>
            <a:ext cx="2889650" cy="1945598"/>
          </a:xfrm>
          <a:prstGeom prst="rect">
            <a:avLst/>
          </a:prstGeom>
        </p:spPr>
      </p:pic>
      <p:pic>
        <p:nvPicPr>
          <p:cNvPr id="29" name="内容占位符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31440" y="3315925"/>
            <a:ext cx="1760108" cy="2641077"/>
          </a:xfrm>
          <a:prstGeom prst="rect">
            <a:avLst/>
          </a:prstGeom>
          <a:noFill/>
        </p:spPr>
      </p:pic>
      <p:pic>
        <p:nvPicPr>
          <p:cNvPr id="30" name="内容占位符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770" y="3306498"/>
            <a:ext cx="1495291" cy="2662848"/>
          </a:xfrm>
          <a:prstGeom prst="rect">
            <a:avLst/>
          </a:prstGeom>
        </p:spPr>
      </p:pic>
      <p:sp>
        <p:nvSpPr>
          <p:cNvPr id="31" name="文本框 30"/>
          <p:cNvSpPr txBox="1"/>
          <p:nvPr/>
        </p:nvSpPr>
        <p:spPr>
          <a:xfrm>
            <a:off x="9590190" y="5952362"/>
            <a:ext cx="2129214" cy="369332"/>
          </a:xfrm>
          <a:prstGeom prst="rect">
            <a:avLst/>
          </a:prstGeom>
          <a:no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Particles monitoring</a:t>
            </a:r>
            <a:endParaRPr lang="zh-CN" altLang="en-US" dirty="0">
              <a:latin typeface="Times New Roman" panose="02020603050405020304" pitchFamily="18" charset="0"/>
              <a:cs typeface="Times New Roman" panose="02020603050405020304" pitchFamily="18" charset="0"/>
            </a:endParaRPr>
          </a:p>
        </p:txBody>
      </p:sp>
      <p:pic>
        <p:nvPicPr>
          <p:cNvPr id="32" name="内容占位符 4"/>
          <p:cNvPicPr>
            <a:picLocks noGrp="1"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443" y="935832"/>
            <a:ext cx="3768041" cy="4691970"/>
          </a:xfrm>
          <a:prstGeom prst="rect">
            <a:avLst/>
          </a:prstGeom>
          <a:ln>
            <a:solidFill>
              <a:schemeClr val="tx1"/>
            </a:solidFill>
          </a:ln>
        </p:spPr>
      </p:pic>
      <p:sp>
        <p:nvSpPr>
          <p:cNvPr id="23" name="文本框 22"/>
          <p:cNvSpPr txBox="1"/>
          <p:nvPr/>
        </p:nvSpPr>
        <p:spPr>
          <a:xfrm>
            <a:off x="5213312" y="2907299"/>
            <a:ext cx="1685687" cy="369332"/>
          </a:xfrm>
          <a:prstGeom prst="rect">
            <a:avLst/>
          </a:prstGeom>
          <a:solidFill>
            <a:schemeClr val="bg1"/>
          </a:solid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Ultrasonic clean</a:t>
            </a:r>
            <a:endParaRPr lang="zh-CN" altLang="en-US"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9153359" y="2912289"/>
            <a:ext cx="838691" cy="369332"/>
          </a:xfrm>
          <a:prstGeom prst="rect">
            <a:avLst/>
          </a:prstGeom>
          <a:solidFill>
            <a:schemeClr val="bg1"/>
          </a:solid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Drying</a:t>
            </a:r>
            <a:endParaRPr lang="zh-CN" altLang="en-US"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5041830" y="5923662"/>
            <a:ext cx="1877437" cy="369332"/>
          </a:xfrm>
          <a:prstGeom prst="rect">
            <a:avLst/>
          </a:prstGeom>
          <a:solidFill>
            <a:schemeClr val="bg1"/>
          </a:solid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Pure water rinsing</a:t>
            </a:r>
            <a:endParaRPr lang="zh-CN" altLang="en-US"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7274764" y="5952362"/>
            <a:ext cx="1959929" cy="369332"/>
          </a:xfrm>
          <a:prstGeom prst="rect">
            <a:avLst/>
          </a:prstGeom>
          <a:solidFill>
            <a:schemeClr val="bg1"/>
          </a:solid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Clean assembling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33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half" idx="1"/>
          </p:nvPr>
        </p:nvSpPr>
        <p:spPr>
          <a:xfrm>
            <a:off x="264800" y="869388"/>
            <a:ext cx="5181600" cy="5314596"/>
          </a:xfrm>
        </p:spPr>
        <p:txBody>
          <a:bodyPr>
            <a:normAutofit fontScale="92500" lnSpcReduction="10000"/>
          </a:bodyPr>
          <a:lstStyle/>
          <a:p>
            <a:r>
              <a:rPr lang="en-US" altLang="zh-CN" dirty="0" smtClean="0">
                <a:latin typeface="Times New Roman" panose="02020603050405020304" pitchFamily="18" charset="0"/>
                <a:cs typeface="Times New Roman" panose="02020603050405020304" pitchFamily="18" charset="0"/>
              </a:rPr>
              <a:t>Baking can drastically reducing the conditioning time.</a:t>
            </a:r>
          </a:p>
          <a:p>
            <a:r>
              <a:rPr lang="en-US" altLang="zh-CN" dirty="0" smtClean="0">
                <a:latin typeface="Times New Roman" panose="02020603050405020304" pitchFamily="18" charset="0"/>
                <a:cs typeface="Times New Roman" panose="02020603050405020304" pitchFamily="18" charset="0"/>
              </a:rPr>
              <a:t>Baking time: 48 hours</a:t>
            </a:r>
          </a:p>
          <a:p>
            <a:r>
              <a:rPr lang="en-US" altLang="zh-CN" dirty="0">
                <a:latin typeface="Times New Roman" panose="02020603050405020304" pitchFamily="18" charset="0"/>
                <a:cs typeface="Times New Roman" panose="02020603050405020304" pitchFamily="18" charset="0"/>
              </a:rPr>
              <a:t>Baking temperature: 120~150 </a:t>
            </a:r>
            <a:r>
              <a:rPr lang="en-US" altLang="zh-CN" dirty="0" smtClean="0">
                <a:latin typeface="Times New Roman" panose="02020603050405020304" pitchFamily="18" charset="0"/>
                <a:cs typeface="Times New Roman" panose="02020603050405020304" pitchFamily="18" charset="0"/>
              </a:rPr>
              <a:t>℃</a:t>
            </a:r>
          </a:p>
          <a:p>
            <a:r>
              <a:rPr lang="en-US" altLang="zh-CN" dirty="0" smtClean="0">
                <a:latin typeface="Times New Roman" panose="02020603050405020304" pitchFamily="18" charset="0"/>
                <a:cs typeface="Times New Roman" panose="02020603050405020304" pitchFamily="18" charset="0"/>
              </a:rPr>
              <a:t>A special baking oven will be adopted: </a:t>
            </a:r>
          </a:p>
          <a:p>
            <a:pPr lvl="1"/>
            <a:r>
              <a:rPr lang="en-US" altLang="zh-CN" dirty="0" smtClean="0">
                <a:latin typeface="Times New Roman" panose="02020603050405020304" pitchFamily="18" charset="0"/>
                <a:cs typeface="Times New Roman" panose="02020603050405020304" pitchFamily="18" charset="0"/>
              </a:rPr>
              <a:t>Class 10000 clean requirements</a:t>
            </a:r>
          </a:p>
          <a:p>
            <a:pPr lvl="1"/>
            <a:r>
              <a:rPr lang="en-US" altLang="zh-CN" dirty="0" smtClean="0">
                <a:latin typeface="Times New Roman" panose="02020603050405020304" pitchFamily="18" charset="0"/>
                <a:cs typeface="Times New Roman" panose="02020603050405020304" pitchFamily="18" charset="0"/>
              </a:rPr>
              <a:t>Easy operation</a:t>
            </a:r>
          </a:p>
          <a:p>
            <a:pPr lvl="1"/>
            <a:r>
              <a:rPr lang="en-US" altLang="zh-CN" dirty="0" smtClean="0">
                <a:latin typeface="Times New Roman" panose="02020603050405020304" pitchFamily="18" charset="0"/>
                <a:cs typeface="Times New Roman" panose="02020603050405020304" pitchFamily="18" charset="0"/>
              </a:rPr>
              <a:t>With pumping interfaces for coupler-test bench evacuation</a:t>
            </a:r>
          </a:p>
          <a:p>
            <a:pPr lvl="1"/>
            <a:r>
              <a:rPr lang="en-US" altLang="zh-CN" dirty="0" smtClean="0">
                <a:latin typeface="Times New Roman" panose="02020603050405020304" pitchFamily="18" charset="0"/>
                <a:cs typeface="Times New Roman" panose="02020603050405020304" pitchFamily="18" charset="0"/>
              </a:rPr>
              <a:t>Auto-control of temperature based on vacuum pressure</a:t>
            </a:r>
          </a:p>
          <a:p>
            <a:pPr lvl="1"/>
            <a:r>
              <a:rPr lang="en-US" altLang="zh-CN" dirty="0" smtClean="0">
                <a:latin typeface="Times New Roman" panose="02020603050405020304" pitchFamily="18" charset="0"/>
                <a:cs typeface="Times New Roman" panose="02020603050405020304" pitchFamily="18" charset="0"/>
              </a:rPr>
              <a:t>Uniform temperature</a:t>
            </a:r>
          </a:p>
          <a:p>
            <a:pPr lvl="1"/>
            <a:r>
              <a:rPr lang="en-US" altLang="zh-CN" dirty="0" smtClean="0">
                <a:latin typeface="Times New Roman" panose="02020603050405020304" pitchFamily="18" charset="0"/>
                <a:cs typeface="Times New Roman" panose="02020603050405020304" pitchFamily="18" charset="0"/>
              </a:rPr>
              <a:t>With Nitrogen gas filling pipes</a:t>
            </a:r>
          </a:p>
          <a:p>
            <a:pPr lvl="1"/>
            <a:endParaRPr lang="en-US" altLang="zh-CN" dirty="0" smtClean="0">
              <a:latin typeface="Times New Roman" panose="02020603050405020304" pitchFamily="18" charset="0"/>
              <a:cs typeface="Times New Roman" panose="02020603050405020304" pitchFamily="18" charset="0"/>
            </a:endParaRPr>
          </a:p>
        </p:txBody>
      </p:sp>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14</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Baking </a:t>
            </a:r>
            <a:endParaRPr lang="en-US" altLang="zh-CN" sz="4400" b="1" dirty="0">
              <a:latin typeface="Times New Roman" panose="02020603050405020304" pitchFamily="18" charset="0"/>
              <a:cs typeface="Times New Roman" panose="02020603050405020304" pitchFamily="18" charset="0"/>
            </a:endParaRPr>
          </a:p>
        </p:txBody>
      </p:sp>
      <p:pic>
        <p:nvPicPr>
          <p:cNvPr id="11" name="内容占位符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6200000">
            <a:off x="8695078" y="2068908"/>
            <a:ext cx="3466332" cy="2802592"/>
          </a:xfrm>
          <a:prstGeom prst="rect">
            <a:avLst/>
          </a:prstGeom>
        </p:spPr>
      </p:pic>
      <p:sp>
        <p:nvSpPr>
          <p:cNvPr id="12" name="文本框 11"/>
          <p:cNvSpPr txBox="1"/>
          <p:nvPr/>
        </p:nvSpPr>
        <p:spPr>
          <a:xfrm>
            <a:off x="9004008" y="5203370"/>
            <a:ext cx="3191899"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The baking oven will be ordered</a:t>
            </a:r>
            <a:endParaRPr lang="zh-CN" altLang="en-US" dirty="0">
              <a:latin typeface="Times New Roman" panose="02020603050405020304" pitchFamily="18" charset="0"/>
              <a:cs typeface="Times New Roman" panose="02020603050405020304" pitchFamily="18" charset="0"/>
            </a:endParaRPr>
          </a:p>
        </p:txBody>
      </p:sp>
      <p:pic>
        <p:nvPicPr>
          <p:cNvPr id="14" name="内容占位符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13244" y="1737038"/>
            <a:ext cx="3256923" cy="2446876"/>
          </a:xfrm>
          <a:prstGeom prst="rect">
            <a:avLst/>
          </a:prstGeom>
        </p:spPr>
      </p:pic>
      <p:sp>
        <p:nvSpPr>
          <p:cNvPr id="15" name="文本框 14"/>
          <p:cNvSpPr txBox="1"/>
          <p:nvPr/>
        </p:nvSpPr>
        <p:spPr>
          <a:xfrm>
            <a:off x="5946932" y="4183914"/>
            <a:ext cx="2589548" cy="923330"/>
          </a:xfrm>
          <a:prstGeom prst="rect">
            <a:avLst/>
          </a:prstGeom>
          <a:no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The baking oven developed at LAL for XFEL FPC</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15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内容占位符 12"/>
          <p:cNvGraphicFramePr>
            <a:graphicFrameLocks noGrp="1"/>
          </p:cNvGraphicFramePr>
          <p:nvPr>
            <p:ph sz="half" idx="1"/>
            <p:extLst>
              <p:ext uri="{D42A27DB-BD31-4B8C-83A1-F6EECF244321}">
                <p14:modId xmlns:p14="http://schemas.microsoft.com/office/powerpoint/2010/main" val="614430172"/>
              </p:ext>
            </p:extLst>
          </p:nvPr>
        </p:nvGraphicFramePr>
        <p:xfrm>
          <a:off x="3374980" y="2299758"/>
          <a:ext cx="5226777" cy="2590800"/>
        </p:xfrm>
        <a:graphic>
          <a:graphicData uri="http://schemas.openxmlformats.org/drawingml/2006/table">
            <a:tbl>
              <a:tblPr firstRow="1" bandRow="1">
                <a:tableStyleId>{5C22544A-7EE6-4342-B048-85BDC9FD1C3A}</a:tableStyleId>
              </a:tblPr>
              <a:tblGrid>
                <a:gridCol w="1825943"/>
                <a:gridCol w="3400834"/>
              </a:tblGrid>
              <a:tr h="370840">
                <a:tc>
                  <a:txBody>
                    <a:bodyPr/>
                    <a:lstStyle/>
                    <a:p>
                      <a:r>
                        <a:rPr lang="en-US" altLang="zh-CN" sz="2800" dirty="0" smtClean="0">
                          <a:latin typeface="Times New Roman" panose="02020603050405020304" pitchFamily="18" charset="0"/>
                          <a:cs typeface="Times New Roman" panose="02020603050405020304" pitchFamily="18" charset="0"/>
                        </a:rPr>
                        <a:t>Coupler </a:t>
                      </a:r>
                      <a:endParaRPr lang="zh-CN" altLang="en-US" sz="2800" dirty="0">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latin typeface="Times New Roman" panose="02020603050405020304" pitchFamily="18" charset="0"/>
                          <a:cs typeface="Times New Roman" panose="02020603050405020304" pitchFamily="18" charset="0"/>
                        </a:rPr>
                        <a:t>Parallel test </a:t>
                      </a:r>
                      <a:endParaRPr lang="zh-CN" alt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latin typeface="Times New Roman" panose="02020603050405020304" pitchFamily="18" charset="0"/>
                          <a:cs typeface="Times New Roman" panose="02020603050405020304" pitchFamily="18" charset="0"/>
                        </a:rPr>
                        <a:t>166.6 MHz</a:t>
                      </a:r>
                      <a:endParaRPr lang="zh-CN" altLang="en-US" sz="2800" dirty="0">
                        <a:latin typeface="Times New Roman" panose="02020603050405020304" pitchFamily="18" charset="0"/>
                        <a:cs typeface="Times New Roman" panose="02020603050405020304" pitchFamily="18" charset="0"/>
                      </a:endParaRPr>
                    </a:p>
                  </a:txBody>
                  <a:tcPr/>
                </a:tc>
                <a:tc>
                  <a:txBody>
                    <a:bodyPr/>
                    <a:lstStyle/>
                    <a:p>
                      <a:r>
                        <a:rPr lang="en-US" altLang="zh-CN" sz="2800" baseline="0" dirty="0" smtClean="0">
                          <a:latin typeface="Times New Roman" panose="02020603050405020304" pitchFamily="18" charset="0"/>
                          <a:cs typeface="Times New Roman" panose="02020603050405020304" pitchFamily="18" charset="0"/>
                        </a:rPr>
                        <a:t>1 pair</a:t>
                      </a:r>
                      <a:endParaRPr lang="zh-CN" alt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latin typeface="Times New Roman" panose="02020603050405020304" pitchFamily="18" charset="0"/>
                          <a:cs typeface="Times New Roman" panose="02020603050405020304" pitchFamily="18" charset="0"/>
                        </a:rPr>
                        <a:t>500 MHz</a:t>
                      </a:r>
                      <a:endParaRPr lang="zh-CN" altLang="en-US" sz="2800" dirty="0">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latin typeface="Times New Roman" panose="02020603050405020304" pitchFamily="18" charset="0"/>
                          <a:cs typeface="Times New Roman" panose="02020603050405020304" pitchFamily="18" charset="0"/>
                        </a:rPr>
                        <a:t>1 pair</a:t>
                      </a:r>
                      <a:endParaRPr lang="zh-CN" alt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latin typeface="Times New Roman" panose="02020603050405020304" pitchFamily="18" charset="0"/>
                          <a:cs typeface="Times New Roman" panose="02020603050405020304" pitchFamily="18" charset="0"/>
                        </a:rPr>
                        <a:t>650 MHz</a:t>
                      </a:r>
                      <a:endParaRPr lang="zh-CN" altLang="en-US" sz="2800" dirty="0">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latin typeface="Times New Roman" panose="02020603050405020304" pitchFamily="18" charset="0"/>
                          <a:cs typeface="Times New Roman" panose="02020603050405020304" pitchFamily="18" charset="0"/>
                        </a:rPr>
                        <a:t>2 pairs</a:t>
                      </a:r>
                      <a:endParaRPr lang="zh-CN" alt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latin typeface="Times New Roman" panose="02020603050405020304" pitchFamily="18" charset="0"/>
                          <a:cs typeface="Times New Roman" panose="02020603050405020304" pitchFamily="18" charset="0"/>
                        </a:rPr>
                        <a:t>1300 MHz</a:t>
                      </a:r>
                      <a:endParaRPr lang="zh-CN" altLang="en-US" sz="2800" dirty="0">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latin typeface="Times New Roman" panose="02020603050405020304" pitchFamily="18" charset="0"/>
                          <a:cs typeface="Times New Roman" panose="02020603050405020304" pitchFamily="18" charset="0"/>
                        </a:rPr>
                        <a:t>2 pairs</a:t>
                      </a:r>
                      <a:endParaRPr lang="zh-CN" alt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15</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Parallel </a:t>
            </a:r>
            <a:r>
              <a:rPr lang="en-US" altLang="zh-CN" sz="4400" b="1" dirty="0">
                <a:latin typeface="Times New Roman" panose="02020603050405020304" pitchFamily="18" charset="0"/>
                <a:cs typeface="Times New Roman" panose="02020603050405020304" pitchFamily="18" charset="0"/>
              </a:rPr>
              <a:t>t</a:t>
            </a:r>
            <a:r>
              <a:rPr lang="en-US" altLang="zh-CN" sz="4400" b="1" dirty="0" smtClean="0">
                <a:latin typeface="Times New Roman" panose="02020603050405020304" pitchFamily="18" charset="0"/>
                <a:cs typeface="Times New Roman" panose="02020603050405020304" pitchFamily="18" charset="0"/>
              </a:rPr>
              <a:t>ests capability</a:t>
            </a:r>
            <a:endParaRPr lang="en-US" altLang="zh-CN" sz="44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07854" y="876299"/>
            <a:ext cx="11776291"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3200" b="1" dirty="0">
                <a:latin typeface="Times New Roman" panose="02020603050405020304" pitchFamily="18" charset="0"/>
                <a:cs typeface="Times New Roman" panose="02020603050405020304" pitchFamily="18" charset="0"/>
              </a:rPr>
              <a:t>Conditioning of </a:t>
            </a:r>
            <a:r>
              <a:rPr lang="en-US" altLang="zh-CN" sz="3200" b="1" dirty="0" smtClean="0">
                <a:latin typeface="Times New Roman" panose="02020603050405020304" pitchFamily="18" charset="0"/>
                <a:cs typeface="Times New Roman" panose="02020603050405020304" pitchFamily="18" charset="0"/>
              </a:rPr>
              <a:t>2~4 </a:t>
            </a:r>
            <a:r>
              <a:rPr lang="en-US" altLang="zh-CN" sz="3200" b="1" dirty="0">
                <a:latin typeface="Times New Roman" panose="02020603050405020304" pitchFamily="18" charset="0"/>
                <a:cs typeface="Times New Roman" panose="02020603050405020304" pitchFamily="18" charset="0"/>
              </a:rPr>
              <a:t>couplers per week is </a:t>
            </a:r>
            <a:r>
              <a:rPr lang="en-US" altLang="zh-CN" sz="3200" b="1" dirty="0" smtClean="0">
                <a:latin typeface="Times New Roman" panose="02020603050405020304" pitchFamily="18" charset="0"/>
                <a:cs typeface="Times New Roman" panose="02020603050405020304" pitchFamily="18" charset="0"/>
              </a:rPr>
              <a:t>expected, so the parallel test must be assured.</a:t>
            </a:r>
          </a:p>
        </p:txBody>
      </p:sp>
    </p:spTree>
    <p:extLst>
      <p:ext uri="{BB962C8B-B14F-4D97-AF65-F5344CB8AC3E}">
        <p14:creationId xmlns:p14="http://schemas.microsoft.com/office/powerpoint/2010/main" val="3460686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xfrm>
            <a:off x="3444649" y="6369046"/>
            <a:ext cx="5302702"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16</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Workflow of Parallel test</a:t>
            </a:r>
            <a:endParaRPr lang="en-US" altLang="zh-CN" sz="4400" b="1" dirty="0">
              <a:latin typeface="Times New Roman" panose="02020603050405020304" pitchFamily="18" charset="0"/>
              <a:cs typeface="Times New Roman" panose="02020603050405020304" pitchFamily="18" charset="0"/>
            </a:endParaRPr>
          </a:p>
        </p:txBody>
      </p:sp>
      <p:graphicFrame>
        <p:nvGraphicFramePr>
          <p:cNvPr id="12" name="内容占位符 11"/>
          <p:cNvGraphicFramePr>
            <a:graphicFrameLocks noGrp="1"/>
          </p:cNvGraphicFramePr>
          <p:nvPr>
            <p:ph sz="half" idx="1"/>
            <p:extLst>
              <p:ext uri="{D42A27DB-BD31-4B8C-83A1-F6EECF244321}">
                <p14:modId xmlns:p14="http://schemas.microsoft.com/office/powerpoint/2010/main" val="3078037779"/>
              </p:ext>
            </p:extLst>
          </p:nvPr>
        </p:nvGraphicFramePr>
        <p:xfrm>
          <a:off x="1310825" y="767393"/>
          <a:ext cx="9387111" cy="5486400"/>
        </p:xfrm>
        <a:graphic>
          <a:graphicData uri="http://schemas.openxmlformats.org/drawingml/2006/table">
            <a:tbl>
              <a:tblPr firstRow="1" bandRow="1">
                <a:tableStyleId>{5C22544A-7EE6-4342-B048-85BDC9FD1C3A}</a:tableStyleId>
              </a:tblPr>
              <a:tblGrid>
                <a:gridCol w="842356"/>
                <a:gridCol w="1046976"/>
                <a:gridCol w="1046975"/>
                <a:gridCol w="1046975"/>
                <a:gridCol w="1046975"/>
                <a:gridCol w="1046975"/>
                <a:gridCol w="996069"/>
                <a:gridCol w="1266835"/>
                <a:gridCol w="1046975"/>
              </a:tblGrid>
              <a:tr h="257814">
                <a:tc>
                  <a:txBody>
                    <a:bodyPr/>
                    <a:lstStyle/>
                    <a:p>
                      <a:endParaRPr lang="zh-CN" altLang="en-US" sz="1600" dirty="0"/>
                    </a:p>
                  </a:txBody>
                  <a:tcPr/>
                </a:tc>
                <a:tc gridSpan="4">
                  <a:txBody>
                    <a:bodyPr/>
                    <a:lstStyle/>
                    <a:p>
                      <a:pPr algn="ctr"/>
                      <a:r>
                        <a:rPr lang="en-US" altLang="zh-CN" sz="1600" dirty="0" smtClean="0"/>
                        <a:t>Run 1 (4couplers)</a:t>
                      </a:r>
                      <a:endParaRPr lang="zh-CN" altLang="en-US" sz="1600" dirty="0"/>
                    </a:p>
                  </a:txBody>
                  <a:tcPr>
                    <a:lnR w="57150" cap="flat" cmpd="sng" algn="ctr">
                      <a:solidFill>
                        <a:srgbClr val="00FF00"/>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4">
                  <a:txBody>
                    <a:bodyPr/>
                    <a:lstStyle/>
                    <a:p>
                      <a:pPr algn="ctr"/>
                      <a:r>
                        <a:rPr lang="en-US" altLang="zh-CN" sz="1600" dirty="0" smtClean="0"/>
                        <a:t>Run 2 (4 couplers)</a:t>
                      </a:r>
                      <a:endParaRPr lang="zh-CN" altLang="en-US" sz="1600" dirty="0"/>
                    </a:p>
                  </a:txBody>
                  <a:tcPr>
                    <a:lnL w="57150" cap="flat" cmpd="sng" algn="ctr">
                      <a:solidFill>
                        <a:srgbClr val="00FF00"/>
                      </a:solidFill>
                      <a:prstDash val="solid"/>
                      <a:round/>
                      <a:headEnd type="none" w="med" len="med"/>
                      <a:tailEnd type="none" w="med" len="med"/>
                    </a:lnL>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tr>
              <a:tr h="316234">
                <a:tc>
                  <a:txBody>
                    <a:bodyPr/>
                    <a:lstStyle/>
                    <a:p>
                      <a:endParaRPr lang="zh-CN" altLang="en-US" sz="1600" dirty="0"/>
                    </a:p>
                  </a:txBody>
                  <a:tcPr/>
                </a:tc>
                <a:tc gridSpan="2">
                  <a:txBody>
                    <a:bodyPr/>
                    <a:lstStyle/>
                    <a:p>
                      <a:pPr algn="ctr"/>
                      <a:r>
                        <a:rPr lang="en-US" altLang="zh-CN" sz="1600" dirty="0" smtClean="0"/>
                        <a:t>R1-Pair</a:t>
                      </a:r>
                      <a:r>
                        <a:rPr lang="en-US" altLang="zh-CN" sz="1600" baseline="0" dirty="0" smtClean="0"/>
                        <a:t> 1</a:t>
                      </a:r>
                      <a:endParaRPr lang="zh-CN" altLang="en-US" sz="1600" dirty="0"/>
                    </a:p>
                  </a:txBody>
                  <a:tcPr/>
                </a:tc>
                <a:tc hMerge="1">
                  <a:txBody>
                    <a:bodyPr/>
                    <a:lstStyle/>
                    <a:p>
                      <a:endParaRPr lang="zh-CN" altLang="en-US" sz="1600" dirty="0"/>
                    </a:p>
                  </a:txBody>
                  <a:tcPr/>
                </a:tc>
                <a:tc gridSpan="2">
                  <a:txBody>
                    <a:bodyPr/>
                    <a:lstStyle/>
                    <a:p>
                      <a:pPr algn="ctr"/>
                      <a:r>
                        <a:rPr lang="en-US" altLang="zh-CN" sz="1600" dirty="0" smtClean="0"/>
                        <a:t>R1-Pair 2</a:t>
                      </a:r>
                      <a:endParaRPr lang="zh-CN" altLang="en-US" sz="1600" dirty="0"/>
                    </a:p>
                  </a:txBody>
                  <a:tcPr>
                    <a:lnR w="57150" cap="flat" cmpd="sng" algn="ctr">
                      <a:solidFill>
                        <a:srgbClr val="00FF00"/>
                      </a:solidFill>
                      <a:prstDash val="solid"/>
                      <a:round/>
                      <a:headEnd type="none" w="med" len="med"/>
                      <a:tailEnd type="none" w="med" len="med"/>
                    </a:lnR>
                  </a:tcPr>
                </a:tc>
                <a:tc hMerge="1">
                  <a:txBody>
                    <a:bodyPr/>
                    <a:lstStyle/>
                    <a:p>
                      <a:endParaRPr lang="zh-CN" altLang="en-US" sz="1600" dirty="0"/>
                    </a:p>
                  </a:txBody>
                  <a:tcPr>
                    <a:lnR w="57150" cap="flat" cmpd="sng" algn="ctr">
                      <a:solidFill>
                        <a:srgbClr val="00FF00"/>
                      </a:solidFill>
                      <a:prstDash val="solid"/>
                      <a:round/>
                      <a:headEnd type="none" w="med" len="med"/>
                      <a:tailEnd type="none" w="med" len="med"/>
                    </a:lnR>
                  </a:tcPr>
                </a:tc>
                <a:tc gridSpan="2">
                  <a:txBody>
                    <a:bodyPr/>
                    <a:lstStyle/>
                    <a:p>
                      <a:pPr algn="ctr"/>
                      <a:r>
                        <a:rPr lang="en-US" altLang="zh-CN" sz="1600" dirty="0" smtClean="0"/>
                        <a:t>R2-Pair</a:t>
                      </a:r>
                      <a:r>
                        <a:rPr lang="en-US" altLang="zh-CN" sz="1600" baseline="0" dirty="0" smtClean="0"/>
                        <a:t> 1</a:t>
                      </a:r>
                      <a:endParaRPr lang="zh-CN" altLang="en-US" sz="1600" dirty="0"/>
                    </a:p>
                  </a:txBody>
                  <a:tcPr>
                    <a:lnL w="57150" cap="flat" cmpd="sng" algn="ctr">
                      <a:solidFill>
                        <a:srgbClr val="00FF00"/>
                      </a:solidFill>
                      <a:prstDash val="solid"/>
                      <a:round/>
                      <a:headEnd type="none" w="med" len="med"/>
                      <a:tailEnd type="none" w="med" len="med"/>
                    </a:lnL>
                  </a:tcPr>
                </a:tc>
                <a:tc hMerge="1">
                  <a:txBody>
                    <a:bodyPr/>
                    <a:lstStyle/>
                    <a:p>
                      <a:endParaRPr lang="zh-CN" altLang="en-US" sz="1600" dirty="0"/>
                    </a:p>
                  </a:txBody>
                  <a:tcPr/>
                </a:tc>
                <a:tc gridSpan="2">
                  <a:txBody>
                    <a:bodyPr/>
                    <a:lstStyle/>
                    <a:p>
                      <a:pPr algn="ctr"/>
                      <a:r>
                        <a:rPr lang="en-US" altLang="zh-CN" sz="1600" dirty="0" smtClean="0"/>
                        <a:t>R2-Pair 2</a:t>
                      </a:r>
                      <a:endParaRPr lang="zh-CN" altLang="en-US" sz="1600" dirty="0"/>
                    </a:p>
                  </a:txBody>
                  <a:tcPr/>
                </a:tc>
                <a:tc hMerge="1">
                  <a:txBody>
                    <a:bodyPr/>
                    <a:lstStyle/>
                    <a:p>
                      <a:endParaRPr lang="zh-CN" altLang="en-US" sz="1600" dirty="0"/>
                    </a:p>
                  </a:txBody>
                  <a:tcPr/>
                </a:tc>
              </a:tr>
              <a:tr h="298454">
                <a:tc>
                  <a:txBody>
                    <a:bodyPr/>
                    <a:lstStyle/>
                    <a:p>
                      <a:r>
                        <a:rPr lang="en-US" altLang="zh-CN" sz="1600" dirty="0" smtClean="0"/>
                        <a:t>Day</a:t>
                      </a:r>
                      <a:r>
                        <a:rPr lang="en-US" altLang="zh-CN" sz="1600" baseline="0" dirty="0" smtClean="0"/>
                        <a:t> 1</a:t>
                      </a:r>
                      <a:endParaRPr lang="zh-CN" altLang="en-US" sz="16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① </a:t>
                      </a:r>
                      <a:r>
                        <a:rPr lang="en-US" altLang="zh-CN" sz="1600" dirty="0" smtClean="0"/>
                        <a:t>reception; </a:t>
                      </a:r>
                      <a:r>
                        <a:rPr lang="zh-CN" altLang="en-US" sz="1600" dirty="0" smtClean="0"/>
                        <a:t>② </a:t>
                      </a:r>
                      <a:r>
                        <a:rPr lang="en-US" altLang="zh-CN" sz="1600" dirty="0" smtClean="0"/>
                        <a:t>component</a:t>
                      </a:r>
                      <a:r>
                        <a:rPr lang="zh-CN" altLang="en-US" sz="1600" dirty="0" smtClean="0"/>
                        <a:t> </a:t>
                      </a:r>
                      <a:r>
                        <a:rPr lang="en-US" altLang="zh-CN" sz="1600" dirty="0" smtClean="0"/>
                        <a:t>leak check</a:t>
                      </a:r>
                      <a:endParaRPr lang="zh-CN" altLang="en-US" sz="1600" dirty="0" smtClean="0"/>
                    </a:p>
                  </a:txBody>
                  <a:tcPr>
                    <a:lnR w="57150" cap="flat" cmpd="sng" algn="ctr">
                      <a:solidFill>
                        <a:srgbClr val="00FF00"/>
                      </a:solidFill>
                      <a:prstDash val="solid"/>
                      <a:round/>
                      <a:headEnd type="none" w="med" len="med"/>
                      <a:tailEnd type="none" w="med" len="med"/>
                    </a:ln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a:solidFill>
                      <a:srgbClr val="FFC000"/>
                    </a:solidFill>
                  </a:tcPr>
                </a:tc>
                <a:tc hMerge="1">
                  <a:txBody>
                    <a:bodyPr/>
                    <a:lstStyle/>
                    <a:p>
                      <a:endParaRPr lang="zh-CN" altLang="en-US" sz="1600" dirty="0"/>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a:txBody>
                    <a:bodyPr/>
                    <a:lstStyle/>
                    <a:p>
                      <a:endParaRPr lang="zh-CN" altLang="en-US" sz="1600"/>
                    </a:p>
                  </a:txBody>
                  <a:tcPr>
                    <a:lnL w="57150" cap="flat" cmpd="sng" algn="ctr">
                      <a:solidFill>
                        <a:srgbClr val="00FF00"/>
                      </a:solidFill>
                      <a:prstDash val="solid"/>
                      <a:round/>
                      <a:headEnd type="none" w="med" len="med"/>
                      <a:tailEnd type="none" w="med" len="med"/>
                    </a:lnL>
                  </a:tcPr>
                </a:tc>
                <a:tc>
                  <a:txBody>
                    <a:bodyPr/>
                    <a:lstStyle/>
                    <a:p>
                      <a:endParaRPr lang="zh-CN" altLang="en-US" sz="1600"/>
                    </a:p>
                  </a:txBody>
                  <a:tcPr/>
                </a:tc>
                <a:tc>
                  <a:txBody>
                    <a:bodyPr/>
                    <a:lstStyle/>
                    <a:p>
                      <a:endParaRPr lang="zh-CN" altLang="en-US"/>
                    </a:p>
                  </a:txBody>
                  <a:tcPr/>
                </a:tc>
                <a:tc>
                  <a:txBody>
                    <a:bodyPr/>
                    <a:lstStyle/>
                    <a:p>
                      <a:endParaRPr lang="zh-CN" altLang="en-US" sz="1600"/>
                    </a:p>
                  </a:txBody>
                  <a:tcPr/>
                </a:tc>
              </a:tr>
              <a:tr h="275594">
                <a:tc>
                  <a:txBody>
                    <a:bodyPr/>
                    <a:lstStyle/>
                    <a:p>
                      <a:r>
                        <a:rPr lang="en-US" altLang="zh-CN" sz="1600" dirty="0" smtClean="0"/>
                        <a:t>Day 2</a:t>
                      </a:r>
                      <a:endParaRPr lang="zh-CN" altLang="en-US" sz="16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③ </a:t>
                      </a:r>
                      <a:r>
                        <a:rPr lang="en-US" altLang="zh-CN" sz="1600" dirty="0" smtClean="0"/>
                        <a:t>S11 measurement;  </a:t>
                      </a:r>
                      <a:r>
                        <a:rPr lang="zh-CN" altLang="en-US" sz="1600" dirty="0" smtClean="0"/>
                        <a:t>④ </a:t>
                      </a:r>
                      <a:r>
                        <a:rPr lang="en-US" altLang="zh-CN" sz="1600" dirty="0" smtClean="0"/>
                        <a:t>component storage</a:t>
                      </a:r>
                      <a:endParaRPr lang="zh-CN" altLang="en-US" sz="1600" dirty="0" smtClean="0"/>
                    </a:p>
                  </a:txBody>
                  <a:tcPr>
                    <a:lnR w="57150" cap="flat" cmpd="sng" algn="ctr">
                      <a:solidFill>
                        <a:srgbClr val="00FF00"/>
                      </a:solidFill>
                      <a:prstDash val="solid"/>
                      <a:round/>
                      <a:headEnd type="none" w="med" len="med"/>
                      <a:tailEnd type="none" w="med" len="med"/>
                    </a:ln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solidFill>
                      <a:srgbClr val="0000FF"/>
                    </a:solidFill>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a:txBody>
                    <a:bodyPr/>
                    <a:lstStyle/>
                    <a:p>
                      <a:endParaRPr lang="zh-CN" altLang="en-US" sz="1600" dirty="0"/>
                    </a:p>
                  </a:txBody>
                  <a:tcPr>
                    <a:lnL w="57150" cap="flat" cmpd="sng" algn="ctr">
                      <a:solidFill>
                        <a:srgbClr val="00FF00"/>
                      </a:solidFill>
                      <a:prstDash val="solid"/>
                      <a:round/>
                      <a:headEnd type="none" w="med" len="med"/>
                      <a:tailEnd type="none" w="med" len="med"/>
                    </a:lnL>
                  </a:tcPr>
                </a:tc>
                <a:tc>
                  <a:txBody>
                    <a:bodyPr/>
                    <a:lstStyle/>
                    <a:p>
                      <a:endParaRPr lang="zh-CN" altLang="en-US" sz="1600"/>
                    </a:p>
                  </a:txBody>
                  <a:tcPr/>
                </a:tc>
                <a:tc>
                  <a:txBody>
                    <a:bodyPr/>
                    <a:lstStyle/>
                    <a:p>
                      <a:endParaRPr lang="zh-CN" altLang="en-US"/>
                    </a:p>
                  </a:txBody>
                  <a:tcPr/>
                </a:tc>
                <a:tc>
                  <a:txBody>
                    <a:bodyPr/>
                    <a:lstStyle/>
                    <a:p>
                      <a:endParaRPr lang="zh-CN" altLang="en-US" sz="1600"/>
                    </a:p>
                  </a:txBody>
                  <a:tcPr/>
                </a:tc>
              </a:tr>
              <a:tr h="278134">
                <a:tc>
                  <a:txBody>
                    <a:bodyPr/>
                    <a:lstStyle/>
                    <a:p>
                      <a:r>
                        <a:rPr lang="en-US" altLang="zh-CN" sz="1600" dirty="0" smtClean="0"/>
                        <a:t>Day 3</a:t>
                      </a:r>
                      <a:endParaRPr lang="zh-CN" altLang="en-US" sz="1600" dirty="0"/>
                    </a:p>
                  </a:txBody>
                  <a:tcPr/>
                </a:tc>
                <a:tc gridSpan="4">
                  <a:txBody>
                    <a:bodyPr/>
                    <a:lstStyle/>
                    <a:p>
                      <a:pPr algn="ctr"/>
                      <a:r>
                        <a:rPr lang="zh-CN" altLang="en-US" sz="1600" dirty="0" smtClean="0">
                          <a:solidFill>
                            <a:schemeClr val="tx1"/>
                          </a:solidFill>
                        </a:rPr>
                        <a:t>⑤ </a:t>
                      </a:r>
                      <a:r>
                        <a:rPr lang="en-US" altLang="zh-CN" sz="1600" dirty="0" smtClean="0">
                          <a:solidFill>
                            <a:schemeClr val="tx1"/>
                          </a:solidFill>
                        </a:rPr>
                        <a:t>clean processing</a:t>
                      </a:r>
                      <a:endParaRPr lang="zh-CN" altLang="en-US" sz="1600" dirty="0">
                        <a:solidFill>
                          <a:schemeClr val="tx1"/>
                        </a:solidFill>
                      </a:endParaRPr>
                    </a:p>
                  </a:txBody>
                  <a:tcPr>
                    <a:lnR w="57150" cap="flat" cmpd="sng" algn="ctr">
                      <a:solidFill>
                        <a:srgbClr val="00FF00"/>
                      </a:solidFill>
                      <a:prstDash val="solid"/>
                      <a:round/>
                      <a:headEnd type="none" w="med" len="med"/>
                      <a:tailEnd type="none" w="med" len="med"/>
                    </a:lnR>
                    <a:solidFill>
                      <a:srgbClr val="00A3C4"/>
                    </a:solidFill>
                  </a:tcPr>
                </a:tc>
                <a:tc hMerge="1">
                  <a:txBody>
                    <a:bodyPr/>
                    <a:lstStyle/>
                    <a:p>
                      <a:endParaRPr lang="zh-CN" altLang="en-US" sz="1600" dirty="0"/>
                    </a:p>
                  </a:txBody>
                  <a:tcPr/>
                </a:tc>
                <a:tc hMerge="1">
                  <a:txBody>
                    <a:bodyPr/>
                    <a:lstStyle/>
                    <a:p>
                      <a:pPr algn="ctr"/>
                      <a:endParaRPr lang="zh-CN" altLang="en-US" sz="1600" dirty="0" smtClean="0">
                        <a:solidFill>
                          <a:schemeClr val="bg1"/>
                        </a:solidFill>
                      </a:endParaRPr>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a:txBody>
                    <a:bodyPr/>
                    <a:lstStyle/>
                    <a:p>
                      <a:pPr algn="ctr"/>
                      <a:endParaRPr lang="zh-CN" altLang="en-US" sz="1600" dirty="0" smtClean="0"/>
                    </a:p>
                  </a:txBody>
                  <a:tcPr>
                    <a:lnL w="57150" cap="flat" cmpd="sng" algn="ctr">
                      <a:solidFill>
                        <a:srgbClr val="00FF00"/>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chemeClr val="bg1">
                        <a:lumMod val="95000"/>
                      </a:schemeClr>
                    </a:solidFill>
                  </a:tcPr>
                </a:tc>
                <a:tc>
                  <a:txBody>
                    <a:bodyPr/>
                    <a:lstStyle/>
                    <a:p>
                      <a:endParaRPr lang="zh-CN" altLang="en-US" sz="1600" dirty="0"/>
                    </a:p>
                  </a:txBody>
                  <a:tcPr>
                    <a:lnL w="9525"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lumMod val="95000"/>
                      </a:schemeClr>
                    </a:solidFill>
                  </a:tcPr>
                </a:tc>
                <a:tc>
                  <a:txBody>
                    <a:bodyPr/>
                    <a:lstStyle/>
                    <a:p>
                      <a:endParaRPr lang="zh-CN" altLang="en-US" dirty="0"/>
                    </a:p>
                  </a:txBody>
                  <a:tcPr>
                    <a:lnR w="9525"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chemeClr val="bg1">
                        <a:lumMod val="95000"/>
                      </a:schemeClr>
                    </a:solidFill>
                  </a:tcPr>
                </a:tc>
                <a:tc>
                  <a:txBody>
                    <a:bodyPr/>
                    <a:lstStyle/>
                    <a:p>
                      <a:endParaRPr lang="zh-CN" altLang="en-US" sz="1600" dirty="0"/>
                    </a:p>
                  </a:txBody>
                  <a:tcPr>
                    <a:lnL w="9525"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lumMod val="95000"/>
                      </a:schemeClr>
                    </a:solidFill>
                  </a:tcPr>
                </a:tc>
              </a:tr>
              <a:tr h="217174">
                <a:tc>
                  <a:txBody>
                    <a:bodyPr/>
                    <a:lstStyle/>
                    <a:p>
                      <a:r>
                        <a:rPr lang="en-US" altLang="zh-CN" sz="1600" dirty="0" smtClean="0"/>
                        <a:t>Day 4</a:t>
                      </a:r>
                      <a:endParaRPr lang="zh-CN" altLang="en-US" sz="1600" dirty="0"/>
                    </a:p>
                  </a:txBody>
                  <a:tcPr>
                    <a:lnB w="38100" cap="flat" cmpd="sng" algn="ctr">
                      <a:solidFill>
                        <a:srgbClr val="FF0000"/>
                      </a:solidFill>
                      <a:prstDash val="solid"/>
                      <a:round/>
                      <a:headEnd type="none" w="med" len="med"/>
                      <a:tailEnd type="none" w="med" len="med"/>
                    </a:lnB>
                  </a:tcPr>
                </a:tc>
                <a:tc gridSpan="4">
                  <a:txBody>
                    <a:bodyPr/>
                    <a:lstStyle/>
                    <a:p>
                      <a:pPr algn="ctr"/>
                      <a:r>
                        <a:rPr lang="zh-CN" altLang="en-US" sz="1600" dirty="0" smtClean="0">
                          <a:solidFill>
                            <a:schemeClr val="bg1"/>
                          </a:solidFill>
                        </a:rPr>
                        <a:t>⑥ </a:t>
                      </a:r>
                      <a:r>
                        <a:rPr lang="en-US" altLang="zh-CN" sz="1600" dirty="0" smtClean="0">
                          <a:solidFill>
                            <a:schemeClr val="bg1"/>
                          </a:solidFill>
                        </a:rPr>
                        <a:t>clean assembly; </a:t>
                      </a:r>
                      <a:r>
                        <a:rPr lang="zh-CN" altLang="en-US" sz="1600" dirty="0" smtClean="0">
                          <a:solidFill>
                            <a:schemeClr val="bg1"/>
                          </a:solidFill>
                        </a:rPr>
                        <a:t>⑦</a:t>
                      </a:r>
                      <a:r>
                        <a:rPr lang="en-US" altLang="zh-CN" sz="1600" dirty="0" smtClean="0">
                          <a:solidFill>
                            <a:schemeClr val="bg1"/>
                          </a:solidFill>
                        </a:rPr>
                        <a:t>assembly leak check</a:t>
                      </a:r>
                      <a:endParaRPr lang="zh-CN" altLang="en-US" sz="1600" dirty="0" smtClean="0">
                        <a:solidFill>
                          <a:schemeClr val="bg1"/>
                        </a:solidFill>
                      </a:endParaRPr>
                    </a:p>
                  </a:txBody>
                  <a:tcPr>
                    <a:lnR w="57150" cap="flat" cmpd="sng" algn="ctr">
                      <a:solidFill>
                        <a:srgbClr val="00FF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0000FF"/>
                    </a:solidFill>
                  </a:tcPr>
                </a:tc>
                <a:tc hMerge="1">
                  <a:txBody>
                    <a:bodyPr/>
                    <a:lstStyle/>
                    <a:p>
                      <a:endParaRPr lang="zh-CN" altLang="en-US" sz="1600" dirty="0"/>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solidFill>
                      <a:srgbClr val="009999"/>
                    </a:solidFill>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a:txBody>
                    <a:bodyPr/>
                    <a:lstStyle/>
                    <a:p>
                      <a:pPr algn="ctr"/>
                      <a:endParaRPr lang="zh-CN" altLang="en-US" sz="1600" dirty="0" smtClean="0">
                        <a:solidFill>
                          <a:schemeClr val="tx1"/>
                        </a:solidFill>
                      </a:endParaRPr>
                    </a:p>
                  </a:txBody>
                  <a:tcPr>
                    <a:lnL w="57150" cap="flat" cmpd="sng" algn="ctr">
                      <a:solidFill>
                        <a:srgbClr val="00FF00"/>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lumMod val="20000"/>
                        <a:lumOff val="80000"/>
                      </a:schemeClr>
                    </a:solidFill>
                  </a:tcPr>
                </a:tc>
                <a:tc>
                  <a:txBody>
                    <a:bodyPr/>
                    <a:lstStyle/>
                    <a:p>
                      <a:pPr algn="ctr"/>
                      <a:endParaRPr lang="zh-CN" altLang="en-US" sz="1600" dirty="0" smtClean="0">
                        <a:solidFill>
                          <a:schemeClr val="tx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lumMod val="20000"/>
                        <a:lumOff val="80000"/>
                      </a:schemeClr>
                    </a:solidFill>
                  </a:tcPr>
                </a:tc>
                <a:tc>
                  <a:txBody>
                    <a:bodyPr/>
                    <a:lstStyle/>
                    <a:p>
                      <a:pPr algn="ctr"/>
                      <a:endParaRPr lang="zh-CN" altLang="en-US" sz="1600" dirty="0" smtClean="0">
                        <a:solidFill>
                          <a:schemeClr val="tx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lumMod val="20000"/>
                        <a:lumOff val="80000"/>
                      </a:schemeClr>
                    </a:solidFill>
                  </a:tcPr>
                </a:tc>
                <a:tc>
                  <a:txBody>
                    <a:bodyPr/>
                    <a:lstStyle/>
                    <a:p>
                      <a:pPr algn="ctr"/>
                      <a:endParaRPr lang="zh-CN" altLang="en-US" sz="1600" dirty="0" smtClean="0">
                        <a:solidFill>
                          <a:schemeClr val="tx1"/>
                        </a:solidFill>
                      </a:endParaRPr>
                    </a:p>
                  </a:txBody>
                  <a:tcPr>
                    <a:lnL w="9525"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lumMod val="20000"/>
                        <a:lumOff val="80000"/>
                      </a:schemeClr>
                    </a:solidFill>
                  </a:tcPr>
                </a:tc>
              </a:tr>
              <a:tr h="224794">
                <a:tc>
                  <a:txBody>
                    <a:bodyPr/>
                    <a:lstStyle/>
                    <a:p>
                      <a:r>
                        <a:rPr lang="en-US" altLang="zh-CN" sz="1600" dirty="0" smtClean="0"/>
                        <a:t>Day 5</a:t>
                      </a:r>
                      <a:endParaRPr lang="zh-CN" altLang="en-US" sz="1600" dirty="0"/>
                    </a:p>
                  </a:txBody>
                  <a:tcPr>
                    <a:lnT w="38100" cap="flat" cmpd="sng" algn="ctr">
                      <a:solidFill>
                        <a:srgbClr val="FF0000"/>
                      </a:solidFill>
                      <a:prstDash val="solid"/>
                      <a:round/>
                      <a:headEnd type="none" w="med" len="med"/>
                      <a:tailEnd type="none" w="med" len="med"/>
                    </a:lnT>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FFFF00"/>
                          </a:solidFill>
                        </a:rPr>
                        <a:t>⑧ </a:t>
                      </a:r>
                      <a:r>
                        <a:rPr lang="en-US" altLang="zh-CN" sz="1600" b="1" dirty="0" smtClean="0">
                          <a:solidFill>
                            <a:srgbClr val="FFFF00"/>
                          </a:solidFill>
                        </a:rPr>
                        <a:t>baking</a:t>
                      </a:r>
                      <a:endParaRPr lang="zh-CN" altLang="en-US" sz="1600" b="1" dirty="0" smtClean="0">
                        <a:solidFill>
                          <a:srgbClr val="FFFF00"/>
                        </a:solidFill>
                      </a:endParaRPr>
                    </a:p>
                  </a:txBody>
                  <a:tcPr>
                    <a:lnR w="57150" cap="flat" cmpd="sng" algn="ctr">
                      <a:solidFill>
                        <a:srgbClr val="00FF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① </a:t>
                      </a:r>
                      <a:r>
                        <a:rPr lang="en-US" altLang="zh-CN" sz="1600" dirty="0" smtClean="0"/>
                        <a:t>reception; </a:t>
                      </a:r>
                      <a:r>
                        <a:rPr lang="zh-CN" altLang="en-US" sz="1600" dirty="0" smtClean="0"/>
                        <a:t>② </a:t>
                      </a:r>
                      <a:r>
                        <a:rPr lang="en-US" altLang="zh-CN" sz="1600" dirty="0" smtClean="0"/>
                        <a:t>component</a:t>
                      </a:r>
                      <a:r>
                        <a:rPr lang="zh-CN" altLang="en-US" sz="1600" dirty="0" smtClean="0"/>
                        <a:t> </a:t>
                      </a:r>
                      <a:r>
                        <a:rPr lang="en-US" altLang="zh-CN" sz="1600" dirty="0" smtClean="0"/>
                        <a:t>leak check</a:t>
                      </a:r>
                      <a:endParaRPr lang="zh-CN" altLang="en-US" sz="1600" dirty="0" smtClean="0"/>
                    </a:p>
                  </a:txBody>
                  <a:tcPr>
                    <a:lnL w="57150" cap="flat" cmpd="sng" algn="ctr">
                      <a:solidFill>
                        <a:srgbClr val="00FF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rgbClr val="FFC000"/>
                    </a:solidFill>
                  </a:tcPr>
                </a:tc>
                <a:tc hMerge="1">
                  <a:txBody>
                    <a:bodyPr/>
                    <a:lstStyle/>
                    <a:p>
                      <a:endParaRPr lang="zh-CN" altLang="en-US" sz="1600" dirty="0"/>
                    </a:p>
                  </a:txBody>
                  <a:tcPr/>
                </a:tc>
                <a:tc hMerge="1">
                  <a:txBody>
                    <a:bodyPr/>
                    <a:lstStyle/>
                    <a:p>
                      <a:endParaRPr lang="zh-CN" altLang="en-US"/>
                    </a:p>
                  </a:txBody>
                  <a:tcPr/>
                </a:tc>
                <a:tc hMerge="1">
                  <a:txBody>
                    <a:bodyPr/>
                    <a:lstStyle/>
                    <a:p>
                      <a:endParaRPr lang="zh-CN" altLang="en-US" sz="1600" dirty="0"/>
                    </a:p>
                  </a:txBody>
                  <a:tcPr/>
                </a:tc>
              </a:tr>
              <a:tr h="283214">
                <a:tc>
                  <a:txBody>
                    <a:bodyPr/>
                    <a:lstStyle/>
                    <a:p>
                      <a:r>
                        <a:rPr lang="en-US" altLang="zh-CN" sz="1600" dirty="0" smtClean="0"/>
                        <a:t>Day 6</a:t>
                      </a:r>
                      <a:endParaRPr lang="zh-CN" altLang="en-US" sz="16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FFFF00"/>
                          </a:solidFill>
                        </a:rPr>
                        <a:t>⑧ </a:t>
                      </a:r>
                      <a:r>
                        <a:rPr lang="en-US" altLang="zh-CN" sz="1600" b="1" dirty="0" smtClean="0">
                          <a:solidFill>
                            <a:srgbClr val="FFFF00"/>
                          </a:solidFill>
                        </a:rPr>
                        <a:t>baking</a:t>
                      </a:r>
                      <a:endParaRPr lang="zh-CN" altLang="en-US" sz="1600" b="1" dirty="0" smtClean="0">
                        <a:solidFill>
                          <a:srgbClr val="FFFF00"/>
                        </a:solidFill>
                      </a:endParaRPr>
                    </a:p>
                  </a:txBody>
                  <a:tcPr>
                    <a:lnR w="57150" cap="flat" cmpd="sng" algn="ctr">
                      <a:solidFill>
                        <a:srgbClr val="00FF00"/>
                      </a:solidFill>
                      <a:prstDash val="solid"/>
                      <a:round/>
                      <a:headEnd type="none" w="med" len="med"/>
                      <a:tailEnd type="none" w="med" len="med"/>
                    </a:lnR>
                    <a:solidFill>
                      <a:srgbClr val="00A3C4"/>
                    </a:solidFill>
                  </a:tcPr>
                </a:tc>
                <a:tc hMerge="1">
                  <a:txBody>
                    <a:bodyPr/>
                    <a:lstStyle/>
                    <a:p>
                      <a:endParaRPr lang="zh-CN" altLang="en-US" sz="1600" dirty="0"/>
                    </a:p>
                  </a:txBody>
                  <a:tcPr/>
                </a:tc>
                <a:tc hMerge="1">
                  <a:txBody>
                    <a:bodyPr/>
                    <a:lstStyle/>
                    <a:p>
                      <a:endParaRPr lang="zh-CN" altLang="en-US" sz="1600" dirty="0" smtClean="0">
                        <a:solidFill>
                          <a:schemeClr val="bg1"/>
                        </a:solidFill>
                      </a:endParaRPr>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③ </a:t>
                      </a:r>
                      <a:r>
                        <a:rPr lang="en-US" altLang="zh-CN" sz="1600" dirty="0" smtClean="0"/>
                        <a:t>S11 measurement;  </a:t>
                      </a:r>
                      <a:r>
                        <a:rPr lang="zh-CN" altLang="en-US" sz="1600" dirty="0" smtClean="0"/>
                        <a:t>④ </a:t>
                      </a:r>
                      <a:r>
                        <a:rPr lang="en-US" altLang="zh-CN" sz="1600" dirty="0" smtClean="0"/>
                        <a:t>component storage</a:t>
                      </a:r>
                      <a:endParaRPr lang="zh-CN" altLang="en-US" sz="1600" dirty="0" smtClean="0"/>
                    </a:p>
                  </a:txBody>
                  <a:tcPr>
                    <a:lnL w="57150" cap="flat" cmpd="sng" algn="ctr">
                      <a:solidFill>
                        <a:srgbClr val="00FF00"/>
                      </a:solidFill>
                      <a:prstDash val="solid"/>
                      <a:round/>
                      <a:headEnd type="none" w="med" len="med"/>
                      <a:tailEnd type="none" w="med" len="med"/>
                    </a:lnL>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a:tc>
                <a:tc hMerge="1">
                  <a:txBody>
                    <a:bodyPr/>
                    <a:lstStyle/>
                    <a:p>
                      <a:endParaRPr lang="zh-CN" altLang="en-US" sz="1600" dirty="0"/>
                    </a:p>
                  </a:txBody>
                  <a:tcPr>
                    <a:solidFill>
                      <a:srgbClr val="009999"/>
                    </a:solidFill>
                  </a:tcPr>
                </a:tc>
                <a:tc hMerge="1">
                  <a:txBody>
                    <a:bodyPr/>
                    <a:lstStyle/>
                    <a:p>
                      <a:endParaRPr lang="zh-CN" altLang="en-US" sz="1600" dirty="0"/>
                    </a:p>
                  </a:txBody>
                  <a:tcPr/>
                </a:tc>
              </a:tr>
              <a:tr h="278134">
                <a:tc>
                  <a:txBody>
                    <a:bodyPr/>
                    <a:lstStyle/>
                    <a:p>
                      <a:r>
                        <a:rPr lang="en-US" altLang="zh-CN" sz="1600" dirty="0" smtClean="0"/>
                        <a:t>Day 7</a:t>
                      </a:r>
                      <a:endParaRPr lang="zh-CN" altLang="en-US" sz="1600" dirty="0"/>
                    </a:p>
                  </a:txBody>
                  <a:tcPr/>
                </a:tc>
                <a:tc gridSpan="4">
                  <a:txBody>
                    <a:bodyPr/>
                    <a:lstStyle/>
                    <a:p>
                      <a:pPr algn="ct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R w="57150" cap="flat" cmpd="sng" algn="ctr">
                      <a:solidFill>
                        <a:srgbClr val="00FF00"/>
                      </a:solidFill>
                      <a:prstDash val="solid"/>
                      <a:round/>
                      <a:headEnd type="none" w="med" len="med"/>
                      <a:tailEnd type="none" w="med" len="med"/>
                    </a:lnR>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FFC000"/>
                    </a:solidFill>
                  </a:tcPr>
                </a:tc>
                <a:tc gridSpan="4">
                  <a:txBody>
                    <a:bodyPr/>
                    <a:lstStyle/>
                    <a:p>
                      <a:pPr algn="ctr"/>
                      <a:r>
                        <a:rPr lang="zh-CN" altLang="en-US" sz="1600" dirty="0" smtClean="0">
                          <a:solidFill>
                            <a:schemeClr val="tx1"/>
                          </a:solidFill>
                        </a:rPr>
                        <a:t>⑤ </a:t>
                      </a:r>
                      <a:r>
                        <a:rPr lang="en-US" altLang="zh-CN" sz="1600" dirty="0" smtClean="0">
                          <a:solidFill>
                            <a:schemeClr val="tx1"/>
                          </a:solidFill>
                        </a:rPr>
                        <a:t>clean processing</a:t>
                      </a:r>
                      <a:endParaRPr lang="zh-CN" altLang="en-US" sz="1600" dirty="0">
                        <a:solidFill>
                          <a:schemeClr val="tx1"/>
                        </a:solidFill>
                      </a:endParaRPr>
                    </a:p>
                  </a:txBody>
                  <a:tcPr>
                    <a:lnL w="57150" cap="flat" cmpd="sng" algn="ctr">
                      <a:solidFill>
                        <a:srgbClr val="00FF00"/>
                      </a:solidFill>
                      <a:prstDash val="solid"/>
                      <a:round/>
                      <a:headEnd type="none" w="med" len="med"/>
                      <a:tailEnd type="none" w="med" len="med"/>
                    </a:lnL>
                    <a:solidFill>
                      <a:srgbClr val="00A3C4"/>
                    </a:solidFill>
                  </a:tcPr>
                </a:tc>
                <a:tc hMerge="1">
                  <a:txBody>
                    <a:bodyPr/>
                    <a:lstStyle/>
                    <a:p>
                      <a:endParaRPr lang="zh-CN" altLang="en-US" sz="1600" dirty="0"/>
                    </a:p>
                  </a:txBody>
                  <a:tcPr/>
                </a:tc>
                <a:tc hMerge="1">
                  <a:txBody>
                    <a:bodyPr/>
                    <a:lstStyle/>
                    <a:p>
                      <a:pPr algn="ctr"/>
                      <a:endParaRPr lang="zh-CN" altLang="en-US" sz="1600" dirty="0" smtClean="0">
                        <a:solidFill>
                          <a:schemeClr val="bg1"/>
                        </a:solidFill>
                      </a:endParaRPr>
                    </a:p>
                  </a:txBody>
                  <a:tcPr/>
                </a:tc>
                <a:tc hMerge="1">
                  <a:txBody>
                    <a:bodyPr/>
                    <a:lstStyle/>
                    <a:p>
                      <a:endParaRPr lang="zh-CN" altLang="en-US" sz="1600" dirty="0"/>
                    </a:p>
                  </a:txBody>
                  <a:tcPr/>
                </a:tc>
              </a:tr>
              <a:tr h="234954">
                <a:tc>
                  <a:txBody>
                    <a:bodyPr/>
                    <a:lstStyle/>
                    <a:p>
                      <a:r>
                        <a:rPr lang="en-US" altLang="zh-CN" sz="1600" dirty="0" smtClean="0"/>
                        <a:t>Day 8</a:t>
                      </a:r>
                      <a:endParaRPr lang="zh-CN" altLang="en-US" sz="16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R w="57150" cap="flat" cmpd="sng" algn="ctr">
                      <a:solidFill>
                        <a:srgbClr val="00FF00"/>
                      </a:solidFill>
                      <a:prstDash val="solid"/>
                      <a:round/>
                      <a:headEnd type="none" w="med" len="med"/>
                      <a:tailEnd type="none" w="med" len="med"/>
                    </a:lnR>
                    <a:solidFill>
                      <a:srgbClr val="00A3C4"/>
                    </a:solidFill>
                  </a:tcPr>
                </a:tc>
                <a:tc hMerge="1">
                  <a:txBody>
                    <a:bodyPr/>
                    <a:lstStyle/>
                    <a:p>
                      <a:endParaRPr lang="zh-CN" altLang="en-US" sz="1600" dirty="0"/>
                    </a:p>
                  </a:txBody>
                  <a:tcPr/>
                </a:tc>
                <a:tc hMerge="1">
                  <a:txBody>
                    <a:bodyPr/>
                    <a:lstStyle/>
                    <a:p>
                      <a:endParaRPr lang="zh-CN" altLang="en-US" sz="1600" dirty="0"/>
                    </a:p>
                  </a:txBody>
                  <a:tcPr>
                    <a:lnR w="127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gridSpan="4">
                  <a:txBody>
                    <a:bodyPr/>
                    <a:lstStyle/>
                    <a:p>
                      <a:pPr algn="ctr"/>
                      <a:r>
                        <a:rPr lang="zh-CN" altLang="en-US" sz="1600" dirty="0" smtClean="0">
                          <a:solidFill>
                            <a:schemeClr val="bg1"/>
                          </a:solidFill>
                        </a:rPr>
                        <a:t>⑥ </a:t>
                      </a:r>
                      <a:r>
                        <a:rPr lang="en-US" altLang="zh-CN" sz="1600" dirty="0" smtClean="0">
                          <a:solidFill>
                            <a:schemeClr val="bg1"/>
                          </a:solidFill>
                        </a:rPr>
                        <a:t>clean assembly; </a:t>
                      </a:r>
                      <a:r>
                        <a:rPr lang="zh-CN" altLang="en-US" sz="1600" dirty="0" smtClean="0">
                          <a:solidFill>
                            <a:schemeClr val="bg1"/>
                          </a:solidFill>
                        </a:rPr>
                        <a:t>⑦ </a:t>
                      </a:r>
                      <a:r>
                        <a:rPr lang="en-US" altLang="zh-CN" sz="1600" dirty="0" smtClean="0">
                          <a:solidFill>
                            <a:schemeClr val="bg1"/>
                          </a:solidFill>
                        </a:rPr>
                        <a:t>assembly leak check</a:t>
                      </a:r>
                      <a:endParaRPr lang="zh-CN" altLang="en-US" sz="1600" dirty="0" smtClean="0">
                        <a:solidFill>
                          <a:schemeClr val="bg1"/>
                        </a:solidFill>
                      </a:endParaRPr>
                    </a:p>
                  </a:txBody>
                  <a:tcPr>
                    <a:lnL w="57150" cap="flat" cmpd="sng" algn="ctr">
                      <a:solidFill>
                        <a:srgbClr val="00FF00"/>
                      </a:solidFill>
                      <a:prstDash val="solid"/>
                      <a:round/>
                      <a:headEnd type="none" w="med" len="med"/>
                      <a:tailEnd type="none" w="med" len="med"/>
                    </a:lnL>
                    <a:solidFill>
                      <a:srgbClr val="0000FF"/>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tc>
              </a:tr>
              <a:tr h="242574">
                <a:tc>
                  <a:txBody>
                    <a:bodyPr/>
                    <a:lstStyle/>
                    <a:p>
                      <a:r>
                        <a:rPr lang="en-US" altLang="zh-CN" sz="1600" dirty="0" smtClean="0"/>
                        <a:t>Day 9</a:t>
                      </a:r>
                      <a:endParaRPr lang="zh-CN" altLang="en-US" sz="1600" dirty="0"/>
                    </a:p>
                  </a:txBody>
                  <a:tcPr>
                    <a:lnB w="38100" cap="flat" cmpd="sng" algn="ctr">
                      <a:solidFill>
                        <a:srgbClr val="FFFF00"/>
                      </a:solidFill>
                      <a:prstDash val="solid"/>
                      <a:round/>
                      <a:headEnd type="none" w="med" len="med"/>
                      <a:tailEnd type="none" w="med" len="med"/>
                    </a:lnB>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R w="57150" cap="flat" cmpd="sng" algn="ctr">
                      <a:solidFill>
                        <a:srgbClr val="00FF00"/>
                      </a:solidFill>
                      <a:prstDash val="solid"/>
                      <a:round/>
                      <a:headEnd type="none" w="med" len="med"/>
                      <a:tailEnd type="none" w="med" len="med"/>
                    </a:lnR>
                    <a:lnB w="38100" cap="flat" cmpd="sng" algn="ctr">
                      <a:solidFill>
                        <a:srgbClr val="FFFF00"/>
                      </a:solidFill>
                      <a:prstDash val="solid"/>
                      <a:round/>
                      <a:headEnd type="none" w="med" len="med"/>
                      <a:tailEnd type="none" w="med" len="med"/>
                    </a:lnB>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lnR w="12700" cap="flat" cmpd="sng" algn="ctr">
                      <a:solidFill>
                        <a:srgbClr val="FF0000"/>
                      </a:solidFill>
                      <a:prstDash val="solid"/>
                      <a:round/>
                      <a:headEnd type="none" w="med" len="med"/>
                      <a:tailEnd type="none" w="med" len="med"/>
                    </a:lnR>
                    <a:solidFill>
                      <a:srgbClr val="FFC000"/>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FFFF00"/>
                          </a:solidFill>
                        </a:rPr>
                        <a:t>⑧ </a:t>
                      </a:r>
                      <a:r>
                        <a:rPr lang="en-US" altLang="zh-CN" sz="1600" b="1" dirty="0" smtClean="0">
                          <a:solidFill>
                            <a:srgbClr val="FFFF00"/>
                          </a:solidFill>
                        </a:rPr>
                        <a:t>baking</a:t>
                      </a:r>
                      <a:endParaRPr lang="zh-CN" altLang="en-US" sz="1600" b="1" dirty="0" smtClean="0">
                        <a:solidFill>
                          <a:srgbClr val="FFFF00"/>
                        </a:solidFill>
                      </a:endParaRPr>
                    </a:p>
                  </a:txBody>
                  <a:tcPr>
                    <a:lnL w="57150" cap="flat" cmpd="sng" algn="ctr">
                      <a:solidFill>
                        <a:srgbClr val="00FF00"/>
                      </a:solidFill>
                      <a:prstDash val="solid"/>
                      <a:round/>
                      <a:headEnd type="none" w="med" len="med"/>
                      <a:tailEnd type="none" w="med" len="med"/>
                    </a:lnL>
                    <a:lnB w="38100" cap="flat" cmpd="sng" algn="ctr">
                      <a:solidFill>
                        <a:srgbClr val="FFFF00"/>
                      </a:solidFill>
                      <a:prstDash val="solid"/>
                      <a:round/>
                      <a:headEnd type="none" w="med" len="med"/>
                      <a:tailEnd type="none" w="med" len="med"/>
                    </a:lnB>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solidFill>
                      <a:srgbClr val="FFC000"/>
                    </a:solidFill>
                  </a:tcPr>
                </a:tc>
              </a:tr>
              <a:tr h="30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Day 10</a:t>
                      </a:r>
                      <a:endParaRPr lang="zh-CN" altLang="en-US" sz="1600" dirty="0" smtClean="0"/>
                    </a:p>
                  </a:txBody>
                  <a:tcPr>
                    <a:lnT w="38100" cap="flat" cmpd="sng" algn="ctr">
                      <a:solidFill>
                        <a:srgbClr val="FFFF00"/>
                      </a:solidFill>
                      <a:prstDash val="solid"/>
                      <a:round/>
                      <a:headEnd type="none" w="med" len="med"/>
                      <a:tailEnd type="none" w="med" len="med"/>
                    </a:lnT>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rPr>
                        <a:t>⑩ dismounting, packing</a:t>
                      </a:r>
                    </a:p>
                  </a:txBody>
                  <a:tcPr>
                    <a:lnR w="9525"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solidFill>
                      <a:srgbClr val="0000FF"/>
                    </a:solidFill>
                  </a:tcPr>
                </a:tc>
                <a:tc hMerge="1">
                  <a:txBody>
                    <a:bodyPr/>
                    <a:lstStyle/>
                    <a:p>
                      <a:endParaRPr lang="zh-CN" altLang="en-US"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dirty="0" smtClean="0">
                        <a:solidFill>
                          <a:schemeClr val="bg1"/>
                        </a:solidFill>
                      </a:endParaRPr>
                    </a:p>
                  </a:txBody>
                  <a:tcPr>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bg1"/>
                          </a:solidFill>
                        </a:rPr>
                        <a:t>⑪ Delivery</a:t>
                      </a:r>
                    </a:p>
                  </a:txBody>
                  <a:tcPr>
                    <a:lnL w="9525" cap="flat" cmpd="sng" algn="ctr">
                      <a:solidFill>
                        <a:schemeClr val="bg1"/>
                      </a:solidFill>
                      <a:prstDash val="solid"/>
                      <a:round/>
                      <a:headEnd type="none" w="med" len="med"/>
                      <a:tailEnd type="none" w="med" len="med"/>
                    </a:lnL>
                    <a:lnR w="57150" cap="flat" cmpd="sng" algn="ctr">
                      <a:solidFill>
                        <a:srgbClr val="00FF00"/>
                      </a:solidFill>
                      <a:prstDash val="solid"/>
                      <a:round/>
                      <a:headEnd type="none" w="med" len="med"/>
                      <a:tailEnd type="none" w="med" len="med"/>
                    </a:lnR>
                    <a:lnT w="38100" cap="flat" cmpd="sng" algn="ctr">
                      <a:solidFill>
                        <a:srgbClr val="FFFF00"/>
                      </a:solidFill>
                      <a:prstDash val="solid"/>
                      <a:round/>
                      <a:headEnd type="none" w="med" len="med"/>
                      <a:tailEnd type="none" w="med" len="med"/>
                    </a:lnT>
                    <a:solidFill>
                      <a:srgbClr val="FFC000"/>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FFFF00"/>
                          </a:solidFill>
                        </a:rPr>
                        <a:t>⑧ </a:t>
                      </a:r>
                      <a:r>
                        <a:rPr lang="en-US" altLang="zh-CN" sz="1600" b="1" dirty="0" smtClean="0">
                          <a:solidFill>
                            <a:srgbClr val="FFFF00"/>
                          </a:solidFill>
                        </a:rPr>
                        <a:t>baking</a:t>
                      </a:r>
                      <a:endParaRPr lang="zh-CN" altLang="en-US" sz="1600" b="1" dirty="0" smtClean="0">
                        <a:solidFill>
                          <a:srgbClr val="FFFF00"/>
                        </a:solidFill>
                      </a:endParaRPr>
                    </a:p>
                  </a:txBody>
                  <a:tcPr>
                    <a:lnL w="57150" cap="flat" cmpd="sng" algn="ctr">
                      <a:solidFill>
                        <a:srgbClr val="00FF00"/>
                      </a:solidFill>
                      <a:prstDash val="solid"/>
                      <a:round/>
                      <a:headEnd type="none" w="med" len="med"/>
                      <a:tailEnd type="none" w="med" len="med"/>
                    </a:lnL>
                    <a:lnT w="38100" cap="flat" cmpd="sng" algn="ctr">
                      <a:solidFill>
                        <a:srgbClr val="FFFF00"/>
                      </a:solidFill>
                      <a:prstDash val="solid"/>
                      <a:round/>
                      <a:headEnd type="none" w="med" len="med"/>
                      <a:tailEnd type="none" w="med" len="med"/>
                    </a:lnT>
                    <a:solidFill>
                      <a:srgbClr val="00A3C4"/>
                    </a:solidFill>
                  </a:tcPr>
                </a:tc>
                <a:tc hMerge="1">
                  <a:txBody>
                    <a:bodyPr/>
                    <a:lstStyle/>
                    <a:p>
                      <a:endParaRPr lang="zh-CN" altLang="en-US" sz="1600" dirty="0"/>
                    </a:p>
                  </a:txBody>
                  <a:tcPr/>
                </a:tc>
                <a:tc hMerge="1">
                  <a:txBody>
                    <a:bodyPr/>
                    <a:lstStyle/>
                    <a:p>
                      <a:endParaRPr lang="zh-CN" altLang="en-US" sz="1600" dirty="0" smtClean="0">
                        <a:solidFill>
                          <a:schemeClr val="bg1"/>
                        </a:solidFill>
                      </a:endParaRPr>
                    </a:p>
                  </a:txBody>
                  <a:tcPr/>
                </a:tc>
                <a:tc hMerge="1">
                  <a:txBody>
                    <a:bodyPr/>
                    <a:lstStyle/>
                    <a:p>
                      <a:endParaRPr lang="zh-CN" altLang="en-US" sz="1600" dirty="0"/>
                    </a:p>
                  </a:txBody>
                  <a:tcPr/>
                </a:tc>
              </a:tr>
              <a:tr h="316234">
                <a:tc>
                  <a:txBody>
                    <a:bodyPr/>
                    <a:lstStyle/>
                    <a:p>
                      <a:r>
                        <a:rPr lang="en-US" altLang="zh-CN" sz="1600" dirty="0" smtClean="0"/>
                        <a:t>Day 11</a:t>
                      </a:r>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R w="952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endParaRPr lang="zh-CN" altLang="en-US" sz="1600" b="1" dirty="0" smtClean="0">
                        <a:solidFill>
                          <a:schemeClr val="bg1"/>
                        </a:solidFill>
                      </a:endParaRPr>
                    </a:p>
                  </a:txBody>
                  <a:tcPr>
                    <a:lnL w="9525" cap="flat" cmpd="sng" algn="ctr">
                      <a:solidFill>
                        <a:schemeClr val="bg1"/>
                      </a:solidFill>
                      <a:prstDash val="solid"/>
                      <a:round/>
                      <a:headEnd type="none" w="med" len="med"/>
                      <a:tailEnd type="none" w="med" len="med"/>
                    </a:lnL>
                    <a:lnR w="57150" cap="flat" cmpd="sng" algn="ctr">
                      <a:solidFill>
                        <a:srgbClr val="00FF00"/>
                      </a:solidFill>
                      <a:prstDash val="solid"/>
                      <a:round/>
                      <a:headEnd type="none" w="med" len="med"/>
                      <a:tailEnd type="none" w="med" len="med"/>
                    </a:lnR>
                    <a:solidFill>
                      <a:schemeClr val="bg1">
                        <a:lumMod val="95000"/>
                      </a:schemeClr>
                    </a:solidFill>
                  </a:tcPr>
                </a:tc>
                <a:tc gridSpan="4">
                  <a:txBody>
                    <a:bodyPr/>
                    <a:lstStyle/>
                    <a:p>
                      <a:pPr algn="ct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L w="57150" cap="flat" cmpd="sng" algn="ctr">
                      <a:solidFill>
                        <a:srgbClr val="00FF00"/>
                      </a:solidFill>
                      <a:prstDash val="solid"/>
                      <a:round/>
                      <a:headEnd type="none" w="med" len="med"/>
                      <a:tailEnd type="none" w="med" len="med"/>
                    </a:lnL>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tc>
              </a:tr>
              <a:tr h="298454">
                <a:tc>
                  <a:txBody>
                    <a:bodyPr/>
                    <a:lstStyle/>
                    <a:p>
                      <a:r>
                        <a:rPr lang="en-US" altLang="zh-CN" sz="1600" dirty="0" smtClean="0"/>
                        <a:t>Day 12</a:t>
                      </a:r>
                      <a:endParaRPr lang="zh-CN" altLang="en-US" sz="16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R w="9525"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endParaRPr lang="zh-CN" altLang="en-US" sz="16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b="1" dirty="0" smtClean="0">
                        <a:solidFill>
                          <a:schemeClr val="bg1"/>
                        </a:solidFill>
                      </a:endParaRPr>
                    </a:p>
                  </a:txBody>
                  <a:tcPr>
                    <a:lnL w="9525" cap="flat" cmpd="sng" algn="ctr">
                      <a:solidFill>
                        <a:schemeClr val="bg1"/>
                      </a:solidFill>
                      <a:prstDash val="solid"/>
                      <a:round/>
                      <a:headEnd type="none" w="med" len="med"/>
                      <a:tailEnd type="none" w="med" len="med"/>
                    </a:lnL>
                    <a:lnR w="57150" cap="flat" cmpd="sng" algn="ctr">
                      <a:solidFill>
                        <a:srgbClr val="00FF00"/>
                      </a:solidFill>
                      <a:prstDash val="solid"/>
                      <a:round/>
                      <a:headEnd type="none" w="med" len="med"/>
                      <a:tailEnd type="none" w="med" len="med"/>
                    </a:lnR>
                    <a:solidFill>
                      <a:schemeClr val="bg1">
                        <a:lumMod val="9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L w="57150" cap="flat" cmpd="sng" algn="ctr">
                      <a:solidFill>
                        <a:srgbClr val="00FF00"/>
                      </a:solidFill>
                      <a:prstDash val="solid"/>
                      <a:round/>
                      <a:headEnd type="none" w="med" len="med"/>
                      <a:tailEnd type="none" w="med" len="med"/>
                    </a:lnL>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a:tc>
              </a:tr>
              <a:tr h="280674">
                <a:tc>
                  <a:txBody>
                    <a:bodyPr/>
                    <a:lstStyle/>
                    <a:p>
                      <a:r>
                        <a:rPr lang="en-US" altLang="zh-CN" sz="1600" dirty="0" smtClean="0"/>
                        <a:t>Day 13</a:t>
                      </a:r>
                      <a:endParaRPr lang="zh-CN" altLang="en-US" sz="1600" dirty="0"/>
                    </a:p>
                  </a:txBody>
                  <a:tcPr/>
                </a:tc>
                <a:tc>
                  <a:txBody>
                    <a:bodyPr/>
                    <a:lstStyle/>
                    <a:p>
                      <a:endParaRPr lang="zh-CN" altLang="en-US" sz="1600"/>
                    </a:p>
                  </a:txBody>
                  <a:tcPr/>
                </a:tc>
                <a:tc>
                  <a:txBody>
                    <a:bodyPr/>
                    <a:lstStyle/>
                    <a:p>
                      <a:endParaRPr lang="zh-CN" altLang="en-US" sz="1600"/>
                    </a:p>
                  </a:txBody>
                  <a:tcPr/>
                </a:tc>
                <a:tc>
                  <a:txBody>
                    <a:bodyPr/>
                    <a:lstStyle/>
                    <a:p>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b="1" dirty="0" smtClean="0">
                        <a:solidFill>
                          <a:schemeClr val="bg1"/>
                        </a:solidFill>
                      </a:endParaRPr>
                    </a:p>
                  </a:txBody>
                  <a:tcPr>
                    <a:lnR w="57150" cap="flat" cmpd="sng" algn="ctr">
                      <a:solidFill>
                        <a:srgbClr val="00FF00"/>
                      </a:solidFill>
                      <a:prstDash val="solid"/>
                      <a:round/>
                      <a:headEnd type="none" w="med" len="med"/>
                      <a:tailEnd type="none" w="med" len="med"/>
                    </a:lnR>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bg1"/>
                          </a:solidFill>
                        </a:rPr>
                        <a:t>⑨ </a:t>
                      </a:r>
                      <a:r>
                        <a:rPr lang="en-US" altLang="zh-CN" sz="1600" b="1" dirty="0" smtClean="0">
                          <a:solidFill>
                            <a:schemeClr val="bg1"/>
                          </a:solidFill>
                        </a:rPr>
                        <a:t>conditioning</a:t>
                      </a:r>
                      <a:endParaRPr lang="zh-CN" altLang="en-US" sz="1600" b="1" dirty="0" smtClean="0">
                        <a:solidFill>
                          <a:schemeClr val="bg1"/>
                        </a:solidFill>
                      </a:endParaRPr>
                    </a:p>
                  </a:txBody>
                  <a:tcPr>
                    <a:lnL w="57150" cap="flat" cmpd="sng" algn="ctr">
                      <a:solidFill>
                        <a:srgbClr val="00FF00"/>
                      </a:solidFill>
                      <a:prstDash val="solid"/>
                      <a:round/>
                      <a:headEnd type="none" w="med" len="med"/>
                      <a:tailEnd type="none" w="med" len="med"/>
                    </a:lnL>
                    <a:solidFill>
                      <a:srgbClr val="00A3C4"/>
                    </a:solidFill>
                  </a:tcPr>
                </a:tc>
                <a:tc hMerge="1">
                  <a:txBody>
                    <a:bodyPr/>
                    <a:lstStyle/>
                    <a:p>
                      <a:endParaRPr lang="zh-CN" altLang="en-US" sz="1600" dirty="0"/>
                    </a:p>
                  </a:txBody>
                  <a:tcPr/>
                </a:tc>
                <a:tc hMerge="1">
                  <a:txBody>
                    <a:bodyPr/>
                    <a:lstStyle/>
                    <a:p>
                      <a:endParaRPr lang="zh-CN" altLang="en-US" sz="1600" dirty="0"/>
                    </a:p>
                  </a:txBody>
                  <a:tcPr/>
                </a:tc>
                <a:tc hMerge="1">
                  <a:txBody>
                    <a:bodyPr/>
                    <a:lstStyle/>
                    <a:p>
                      <a:endParaRPr lang="zh-CN" altLang="en-US" sz="1600" dirty="0"/>
                    </a:p>
                  </a:txBody>
                  <a:tcPr/>
                </a:tc>
              </a:tr>
              <a:tr h="270514">
                <a:tc>
                  <a:txBody>
                    <a:bodyPr/>
                    <a:lstStyle/>
                    <a:p>
                      <a:r>
                        <a:rPr lang="en-US" altLang="zh-CN" sz="1600" dirty="0" smtClean="0"/>
                        <a:t>Day 14</a:t>
                      </a:r>
                      <a:endParaRPr lang="zh-CN" altLang="en-US" sz="1600" dirty="0"/>
                    </a:p>
                  </a:txBody>
                  <a:tcPr/>
                </a:tc>
                <a:tc>
                  <a:txBody>
                    <a:bodyPr/>
                    <a:lstStyle/>
                    <a:p>
                      <a:endParaRPr lang="zh-CN" altLang="en-US" sz="1600"/>
                    </a:p>
                  </a:txBody>
                  <a:tcPr/>
                </a:tc>
                <a:tc>
                  <a:txBody>
                    <a:bodyPr/>
                    <a:lstStyle/>
                    <a:p>
                      <a:endParaRPr lang="zh-CN" altLang="en-US" sz="1600" dirty="0"/>
                    </a:p>
                  </a:txBody>
                  <a:tcPr/>
                </a:tc>
                <a:tc>
                  <a:txBody>
                    <a:bodyPr/>
                    <a:lstStyle/>
                    <a:p>
                      <a:endParaRPr lang="zh-CN" altLang="en-US" sz="16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bg1"/>
                        </a:solidFill>
                      </a:endParaRPr>
                    </a:p>
                  </a:txBody>
                  <a:tcPr>
                    <a:lnR w="57150" cap="flat" cmpd="sng" algn="ctr">
                      <a:solidFill>
                        <a:srgbClr val="00FF00"/>
                      </a:solidFill>
                      <a:prstDash val="solid"/>
                      <a:round/>
                      <a:headEnd type="none" w="med" len="med"/>
                      <a:tailEnd type="none" w="med" len="med"/>
                    </a:ln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chemeClr val="bg1"/>
                          </a:solidFill>
                        </a:rPr>
                        <a:t>⑩ </a:t>
                      </a:r>
                      <a:r>
                        <a:rPr lang="en-US" altLang="zh-CN" sz="1600" dirty="0" smtClean="0">
                          <a:solidFill>
                            <a:schemeClr val="bg1"/>
                          </a:solidFill>
                        </a:rPr>
                        <a:t>dismounting, packing</a:t>
                      </a:r>
                      <a:endParaRPr lang="zh-CN" altLang="en-US" sz="1600" dirty="0" smtClean="0">
                        <a:solidFill>
                          <a:schemeClr val="bg1"/>
                        </a:solidFill>
                      </a:endParaRPr>
                    </a:p>
                  </a:txBody>
                  <a:tcPr>
                    <a:lnL w="57150" cap="flat" cmpd="sng" algn="ctr">
                      <a:solidFill>
                        <a:srgbClr val="00FF00"/>
                      </a:solidFill>
                      <a:prstDash val="solid"/>
                      <a:round/>
                      <a:headEnd type="none" w="med" len="med"/>
                      <a:tailEnd type="none" w="med" len="med"/>
                    </a:lnL>
                    <a:solidFill>
                      <a:srgbClr val="0000FF"/>
                    </a:solidFill>
                  </a:tcPr>
                </a:tc>
                <a:tc hMerge="1">
                  <a:txBody>
                    <a:bodyPr/>
                    <a:lstStyle/>
                    <a:p>
                      <a:endParaRPr lang="zh-CN" altLang="en-US" sz="1600" dirty="0"/>
                    </a:p>
                  </a:txBody>
                  <a:tcPr/>
                </a:tc>
                <a:tc hMerge="1">
                  <a:txBody>
                    <a:bodyPr/>
                    <a:lstStyle/>
                    <a:p>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bg1"/>
                          </a:solidFill>
                          <a:latin typeface="+mn-lt"/>
                          <a:ea typeface="+mn-ea"/>
                          <a:cs typeface="+mn-cs"/>
                        </a:rPr>
                        <a:t>⑪ Delivery</a:t>
                      </a:r>
                    </a:p>
                  </a:txBody>
                  <a:tcPr>
                    <a:solidFill>
                      <a:srgbClr val="FFC000"/>
                    </a:solidFill>
                  </a:tcPr>
                </a:tc>
              </a:tr>
            </a:tbl>
          </a:graphicData>
        </a:graphic>
      </p:graphicFrame>
      <p:cxnSp>
        <p:nvCxnSpPr>
          <p:cNvPr id="18" name="直接箭头连接符 17"/>
          <p:cNvCxnSpPr/>
          <p:nvPr/>
        </p:nvCxnSpPr>
        <p:spPr>
          <a:xfrm flipH="1">
            <a:off x="7541623" y="2275710"/>
            <a:ext cx="296092" cy="5807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174285" y="5092455"/>
            <a:ext cx="3921715" cy="400110"/>
          </a:xfrm>
          <a:prstGeom prst="rect">
            <a:avLst/>
          </a:prstGeom>
          <a:solidFill>
            <a:srgbClr val="FFFF00">
              <a:alpha val="28000"/>
            </a:srgbClr>
          </a:solidFill>
        </p:spPr>
        <p:txBody>
          <a:bodyPr wrap="none" rtlCol="0">
            <a:spAutoFit/>
          </a:bodyPr>
          <a:lstStyle/>
          <a:p>
            <a:r>
              <a:rPr lang="en-US" altLang="zh-CN" sz="2000" b="1" dirty="0" smtClean="0">
                <a:solidFill>
                  <a:srgbClr val="FF0000"/>
                </a:solidFill>
              </a:rPr>
              <a:t>Technical staff released from Run2!</a:t>
            </a:r>
            <a:endParaRPr lang="zh-CN" altLang="en-US" sz="2000" b="1" dirty="0">
              <a:solidFill>
                <a:srgbClr val="FF0000"/>
              </a:solidFill>
            </a:endParaRPr>
          </a:p>
        </p:txBody>
      </p:sp>
      <p:sp>
        <p:nvSpPr>
          <p:cNvPr id="15" name="文本框 14"/>
          <p:cNvSpPr txBox="1"/>
          <p:nvPr/>
        </p:nvSpPr>
        <p:spPr>
          <a:xfrm>
            <a:off x="6567760" y="1875600"/>
            <a:ext cx="3921715" cy="400110"/>
          </a:xfrm>
          <a:prstGeom prst="rect">
            <a:avLst/>
          </a:prstGeom>
          <a:solidFill>
            <a:srgbClr val="FF0000">
              <a:alpha val="41000"/>
            </a:srgbClr>
          </a:solidFill>
        </p:spPr>
        <p:txBody>
          <a:bodyPr wrap="none" rtlCol="0">
            <a:spAutoFit/>
          </a:bodyPr>
          <a:lstStyle/>
          <a:p>
            <a:r>
              <a:rPr lang="en-US" altLang="zh-CN" sz="2000" b="1" dirty="0" smtClean="0">
                <a:solidFill>
                  <a:srgbClr val="FFFF00"/>
                </a:solidFill>
              </a:rPr>
              <a:t>Technical staff released from Run1!</a:t>
            </a:r>
            <a:endParaRPr lang="zh-CN" altLang="en-US" sz="2000" b="1" dirty="0">
              <a:solidFill>
                <a:srgbClr val="FFFF00"/>
              </a:solidFill>
            </a:endParaRPr>
          </a:p>
        </p:txBody>
      </p:sp>
      <p:cxnSp>
        <p:nvCxnSpPr>
          <p:cNvPr id="17" name="直接箭头连接符 16"/>
          <p:cNvCxnSpPr/>
          <p:nvPr/>
        </p:nvCxnSpPr>
        <p:spPr>
          <a:xfrm flipV="1">
            <a:off x="5111931" y="4554583"/>
            <a:ext cx="156754" cy="53787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1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17</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Manpower consideration</a:t>
            </a:r>
            <a:endParaRPr lang="en-US" altLang="zh-CN" sz="4400" b="1" dirty="0">
              <a:latin typeface="Times New Roman" panose="02020603050405020304" pitchFamily="18" charset="0"/>
              <a:cs typeface="Times New Roman" panose="02020603050405020304" pitchFamily="18" charset="0"/>
            </a:endParaRPr>
          </a:p>
        </p:txBody>
      </p:sp>
      <p:graphicFrame>
        <p:nvGraphicFramePr>
          <p:cNvPr id="10" name="内容占位符 6"/>
          <p:cNvGraphicFramePr>
            <a:graphicFrameLocks noGrp="1"/>
          </p:cNvGraphicFramePr>
          <p:nvPr>
            <p:ph sz="half" idx="1"/>
            <p:extLst>
              <p:ext uri="{D42A27DB-BD31-4B8C-83A1-F6EECF244321}">
                <p14:modId xmlns:p14="http://schemas.microsoft.com/office/powerpoint/2010/main" val="4104191313"/>
              </p:ext>
            </p:extLst>
          </p:nvPr>
        </p:nvGraphicFramePr>
        <p:xfrm>
          <a:off x="1011771" y="952500"/>
          <a:ext cx="9722359" cy="5120640"/>
        </p:xfrm>
        <a:graphic>
          <a:graphicData uri="http://schemas.openxmlformats.org/drawingml/2006/table">
            <a:tbl>
              <a:tblPr firstRow="1" bandRow="1">
                <a:tableStyleId>{5C22544A-7EE6-4342-B048-85BDC9FD1C3A}</a:tableStyleId>
              </a:tblPr>
              <a:tblGrid>
                <a:gridCol w="1997075"/>
                <a:gridCol w="5495100"/>
                <a:gridCol w="2230184"/>
              </a:tblGrid>
              <a:tr h="415925">
                <a:tc>
                  <a:txBody>
                    <a:bodyPr/>
                    <a:lstStyle/>
                    <a:p>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r>
                        <a:rPr lang="en-US" altLang="zh-CN" sz="2400" dirty="0" smtClean="0">
                          <a:latin typeface="Times New Roman" panose="02020603050405020304" pitchFamily="18" charset="0"/>
                          <a:cs typeface="Times New Roman" panose="02020603050405020304" pitchFamily="18" charset="0"/>
                        </a:rPr>
                        <a:t>Task </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r>
                        <a:rPr lang="en-US" altLang="zh-CN" sz="2400" dirty="0" smtClean="0">
                          <a:latin typeface="Times New Roman" panose="02020603050405020304" pitchFamily="18" charset="0"/>
                          <a:cs typeface="Times New Roman" panose="02020603050405020304" pitchFamily="18" charset="0"/>
                        </a:rPr>
                        <a:t>No.</a:t>
                      </a:r>
                      <a:r>
                        <a:rPr lang="en-US" altLang="zh-CN" sz="2400" baseline="0" dirty="0" smtClean="0">
                          <a:latin typeface="Times New Roman" panose="02020603050405020304" pitchFamily="18" charset="0"/>
                          <a:cs typeface="Times New Roman" panose="02020603050405020304" pitchFamily="18" charset="0"/>
                        </a:rPr>
                        <a:t> of persons</a:t>
                      </a:r>
                      <a:endParaRPr lang="zh-CN" altLang="en-US" sz="2400" dirty="0">
                        <a:latin typeface="Times New Roman" panose="02020603050405020304" pitchFamily="18" charset="0"/>
                        <a:cs typeface="Times New Roman" panose="02020603050405020304" pitchFamily="18" charset="0"/>
                      </a:endParaRPr>
                    </a:p>
                  </a:txBody>
                  <a:tcPr anchor="ctr"/>
                </a:tc>
              </a:tr>
              <a:tr h="370840">
                <a:tc>
                  <a:txBody>
                    <a:bodyPr/>
                    <a:lstStyle/>
                    <a:p>
                      <a:r>
                        <a:rPr lang="en-US" altLang="zh-CN" sz="2400" b="1" dirty="0" smtClean="0">
                          <a:latin typeface="Times New Roman" panose="02020603050405020304" pitchFamily="18" charset="0"/>
                          <a:cs typeface="Times New Roman" panose="02020603050405020304" pitchFamily="18" charset="0"/>
                        </a:rPr>
                        <a:t>Scientist</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In</a:t>
                      </a:r>
                      <a:r>
                        <a:rPr lang="en-US" altLang="zh-CN" sz="2400" baseline="0" dirty="0" smtClean="0">
                          <a:latin typeface="Times New Roman" panose="02020603050405020304" pitchFamily="18" charset="0"/>
                          <a:cs typeface="Times New Roman" panose="02020603050405020304" pitchFamily="18" charset="0"/>
                        </a:rPr>
                        <a:t> charge of acceptance</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In charge of the whole</a:t>
                      </a:r>
                      <a:r>
                        <a:rPr lang="en-US" altLang="zh-CN" sz="2400" baseline="0" dirty="0" smtClean="0">
                          <a:latin typeface="Times New Roman" panose="02020603050405020304" pitchFamily="18" charset="0"/>
                          <a:cs typeface="Times New Roman" panose="02020603050405020304" pitchFamily="18" charset="0"/>
                        </a:rPr>
                        <a:t> conditioning </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Special phenomena analysis</a:t>
                      </a:r>
                    </a:p>
                  </a:txBody>
                  <a:tcPr anchor="ctr"/>
                </a:tc>
                <a:tc>
                  <a:txBody>
                    <a:bodyPr/>
                    <a:lstStyle/>
                    <a:p>
                      <a:pPr algn="ctr"/>
                      <a:r>
                        <a:rPr lang="en-US" altLang="zh-CN" sz="2400" dirty="0" smtClean="0">
                          <a:latin typeface="Times New Roman" panose="02020603050405020304" pitchFamily="18" charset="0"/>
                          <a:cs typeface="Times New Roman" panose="02020603050405020304" pitchFamily="18" charset="0"/>
                        </a:rPr>
                        <a:t>1</a:t>
                      </a:r>
                      <a:endParaRPr lang="zh-CN" altLang="en-US" sz="2400" dirty="0">
                        <a:latin typeface="Times New Roman" panose="02020603050405020304" pitchFamily="18" charset="0"/>
                        <a:cs typeface="Times New Roman" panose="02020603050405020304" pitchFamily="18" charset="0"/>
                      </a:endParaRPr>
                    </a:p>
                  </a:txBody>
                  <a:tcPr anchor="ctr"/>
                </a:tc>
              </a:tr>
              <a:tr h="370840">
                <a:tc>
                  <a:txBody>
                    <a:bodyPr/>
                    <a:lstStyle/>
                    <a:p>
                      <a:r>
                        <a:rPr lang="en-US" altLang="zh-CN" sz="2400" b="1" dirty="0" smtClean="0">
                          <a:latin typeface="Times New Roman" panose="02020603050405020304" pitchFamily="18" charset="0"/>
                          <a:cs typeface="Times New Roman" panose="02020603050405020304" pitchFamily="18" charset="0"/>
                        </a:rPr>
                        <a:t>Engineer</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Reception;</a:t>
                      </a:r>
                      <a:r>
                        <a:rPr lang="en-US" altLang="zh-CN" sz="2400" baseline="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S11 measurement</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Clean assembly</a:t>
                      </a:r>
                      <a:r>
                        <a:rPr lang="en-US" altLang="zh-CN" sz="2400" baseline="0" dirty="0" smtClean="0">
                          <a:latin typeface="Times New Roman" panose="02020603050405020304" pitchFamily="18" charset="0"/>
                          <a:cs typeface="Times New Roman" panose="02020603050405020304" pitchFamily="18" charset="0"/>
                        </a:rPr>
                        <a:t> guide</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In charge</a:t>
                      </a:r>
                      <a:r>
                        <a:rPr lang="en-US" altLang="zh-CN" sz="2400" baseline="0" dirty="0" smtClean="0">
                          <a:latin typeface="Times New Roman" panose="02020603050405020304" pitchFamily="18" charset="0"/>
                          <a:cs typeface="Times New Roman" panose="02020603050405020304" pitchFamily="18" charset="0"/>
                        </a:rPr>
                        <a:t> of the </a:t>
                      </a:r>
                      <a:r>
                        <a:rPr lang="en-US" altLang="zh-CN" sz="2400" dirty="0" smtClean="0">
                          <a:latin typeface="Times New Roman" panose="02020603050405020304" pitchFamily="18" charset="0"/>
                          <a:cs typeface="Times New Roman" panose="02020603050405020304" pitchFamily="18" charset="0"/>
                        </a:rPr>
                        <a:t>Auto conditioning loop </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Log data tape-in</a:t>
                      </a:r>
                    </a:p>
                  </a:txBody>
                  <a:tcPr anchor="ctr"/>
                </a:tc>
                <a:tc>
                  <a:txBody>
                    <a:bodyPr/>
                    <a:lstStyle/>
                    <a:p>
                      <a:pPr algn="ctr"/>
                      <a:r>
                        <a:rPr lang="en-US" altLang="zh-CN" sz="2400" dirty="0" smtClean="0">
                          <a:latin typeface="Times New Roman" panose="02020603050405020304" pitchFamily="18" charset="0"/>
                          <a:cs typeface="Times New Roman" panose="02020603050405020304" pitchFamily="18" charset="0"/>
                        </a:rPr>
                        <a:t>3</a:t>
                      </a:r>
                      <a:endParaRPr lang="zh-CN" altLang="en-US" sz="2400" dirty="0">
                        <a:latin typeface="Times New Roman" panose="02020603050405020304" pitchFamily="18" charset="0"/>
                        <a:cs typeface="Times New Roman" panose="02020603050405020304" pitchFamily="18" charset="0"/>
                      </a:endParaRPr>
                    </a:p>
                  </a:txBody>
                  <a:tcPr anchor="ctr"/>
                </a:tc>
              </a:tr>
              <a:tr h="370840">
                <a:tc>
                  <a:txBody>
                    <a:bodyPr/>
                    <a:lstStyle/>
                    <a:p>
                      <a:r>
                        <a:rPr lang="en-US" altLang="zh-CN" sz="2400" b="1" dirty="0" smtClean="0">
                          <a:latin typeface="Times New Roman" panose="02020603050405020304" pitchFamily="18" charset="0"/>
                          <a:cs typeface="Times New Roman" panose="02020603050405020304" pitchFamily="18" charset="0"/>
                        </a:rPr>
                        <a:t>Technical staff</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Vacuum leak check</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Clean processing</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Clean assembly </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Baking </a:t>
                      </a: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Dismounting</a:t>
                      </a:r>
                      <a:r>
                        <a:rPr lang="en-US" altLang="zh-CN" sz="2400" baseline="0" dirty="0" smtClean="0">
                          <a:latin typeface="Times New Roman" panose="02020603050405020304" pitchFamily="18" charset="0"/>
                          <a:cs typeface="Times New Roman" panose="02020603050405020304" pitchFamily="18" charset="0"/>
                        </a:rPr>
                        <a:t>, packing and delivery</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smtClean="0">
                          <a:latin typeface="Times New Roman" panose="02020603050405020304" pitchFamily="18" charset="0"/>
                          <a:cs typeface="Times New Roman" panose="02020603050405020304" pitchFamily="18" charset="0"/>
                        </a:rPr>
                        <a:t>6~8</a:t>
                      </a:r>
                      <a:endParaRPr lang="zh-CN" altLang="en-US" sz="24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9537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367937" y="944558"/>
            <a:ext cx="5181600" cy="5116608"/>
          </a:xfrm>
        </p:spPr>
        <p:txBody>
          <a:bodyPr>
            <a:normAutofit/>
          </a:bodyPr>
          <a:lstStyle/>
          <a:p>
            <a:r>
              <a:rPr lang="en-US" altLang="zh-CN" dirty="0">
                <a:latin typeface="Times New Roman" panose="02020603050405020304" pitchFamily="18" charset="0"/>
                <a:cs typeface="Times New Roman" panose="02020603050405020304" pitchFamily="18" charset="0"/>
              </a:rPr>
              <a:t>For </a:t>
            </a: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room temperature high power </a:t>
            </a:r>
            <a:r>
              <a:rPr lang="en-US" altLang="zh-CN" dirty="0" smtClean="0">
                <a:latin typeface="Times New Roman" panose="02020603050405020304" pitchFamily="18" charset="0"/>
                <a:cs typeface="Times New Roman" panose="02020603050405020304" pitchFamily="18" charset="0"/>
              </a:rPr>
              <a:t>test, two couplers are assembled back to back in a test bench usually.</a:t>
            </a:r>
          </a:p>
          <a:p>
            <a:r>
              <a:rPr lang="en-US" altLang="zh-CN" dirty="0" smtClean="0">
                <a:latin typeface="Times New Roman" panose="02020603050405020304" pitchFamily="18" charset="0"/>
                <a:cs typeface="Times New Roman" panose="02020603050405020304" pitchFamily="18" charset="0"/>
              </a:rPr>
              <a:t>Test bench design criteria:</a:t>
            </a:r>
          </a:p>
          <a:p>
            <a:pPr lvl="1"/>
            <a:r>
              <a:rPr lang="en-US" altLang="zh-CN" dirty="0" smtClean="0">
                <a:latin typeface="Times New Roman" panose="02020603050405020304" pitchFamily="18" charset="0"/>
                <a:cs typeface="Times New Roman" panose="02020603050405020304" pitchFamily="18" charset="0"/>
              </a:rPr>
              <a:t>Good impedance matching: TW</a:t>
            </a:r>
          </a:p>
          <a:p>
            <a:pPr lvl="1"/>
            <a:r>
              <a:rPr lang="en-US" altLang="zh-CN" dirty="0" smtClean="0">
                <a:latin typeface="Times New Roman" panose="02020603050405020304" pitchFamily="18" charset="0"/>
                <a:cs typeface="Times New Roman" panose="02020603050405020304" pitchFamily="18" charset="0"/>
              </a:rPr>
              <a:t>Easy installation</a:t>
            </a:r>
          </a:p>
          <a:p>
            <a:pPr lvl="1"/>
            <a:r>
              <a:rPr lang="en-US" altLang="zh-CN" dirty="0" smtClean="0">
                <a:latin typeface="Times New Roman" panose="02020603050405020304" pitchFamily="18" charset="0"/>
                <a:cs typeface="Times New Roman" panose="02020603050405020304" pitchFamily="18" charset="0"/>
              </a:rPr>
              <a:t>Compact structure</a:t>
            </a:r>
          </a:p>
          <a:p>
            <a:pPr lvl="1"/>
            <a:r>
              <a:rPr lang="en-US" altLang="zh-CN" dirty="0" smtClean="0">
                <a:latin typeface="Times New Roman" panose="02020603050405020304" pitchFamily="18" charset="0"/>
                <a:cs typeface="Times New Roman" panose="02020603050405020304" pitchFamily="18" charset="0"/>
              </a:rPr>
              <a:t>Easy evacuation</a:t>
            </a:r>
          </a:p>
          <a:p>
            <a:pPr lvl="1"/>
            <a:r>
              <a:rPr lang="en-US" altLang="zh-CN" dirty="0" smtClean="0">
                <a:latin typeface="Times New Roman" panose="02020603050405020304" pitchFamily="18" charset="0"/>
                <a:cs typeface="Times New Roman" panose="02020603050405020304" pitchFamily="18" charset="0"/>
              </a:rPr>
              <a:t>Not overheating: cooling</a:t>
            </a:r>
          </a:p>
          <a:p>
            <a:pPr marL="457200" lvl="1" indent="0">
              <a:buNone/>
            </a:pPr>
            <a:endParaRPr lang="en-US" altLang="zh-CN" dirty="0" smtClean="0">
              <a:latin typeface="Times New Roman" panose="02020603050405020304" pitchFamily="18" charset="0"/>
              <a:cs typeface="Times New Roman" panose="02020603050405020304" pitchFamily="18" charset="0"/>
            </a:endParaRPr>
          </a:p>
          <a:p>
            <a:pPr lvl="1"/>
            <a:endParaRPr lang="en-US" altLang="zh-CN"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18</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Times New Roman" panose="02020603050405020304" pitchFamily="18" charset="0"/>
                <a:cs typeface="Times New Roman" panose="02020603050405020304" pitchFamily="18" charset="0"/>
              </a:rPr>
              <a:t>T</a:t>
            </a:r>
            <a:r>
              <a:rPr lang="en-US" altLang="zh-CN" sz="4400" b="1" dirty="0" smtClean="0">
                <a:latin typeface="Times New Roman" panose="02020603050405020304" pitchFamily="18" charset="0"/>
                <a:cs typeface="Times New Roman" panose="02020603050405020304" pitchFamily="18" charset="0"/>
              </a:rPr>
              <a:t>est </a:t>
            </a:r>
            <a:r>
              <a:rPr lang="en-US" altLang="zh-CN" sz="4400" b="1" dirty="0">
                <a:latin typeface="Times New Roman" panose="02020603050405020304" pitchFamily="18" charset="0"/>
                <a:cs typeface="Times New Roman" panose="02020603050405020304" pitchFamily="18" charset="0"/>
              </a:rPr>
              <a:t>benches</a:t>
            </a:r>
          </a:p>
        </p:txBody>
      </p:sp>
      <p:pic>
        <p:nvPicPr>
          <p:cNvPr id="9" name="Picture 22" descr="P115037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09896" y="1002456"/>
            <a:ext cx="1918728" cy="255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内容占位符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604" y="4112598"/>
            <a:ext cx="2593580" cy="1948568"/>
          </a:xfrm>
          <a:prstGeom prst="rect">
            <a:avLst/>
          </a:prstGeom>
        </p:spPr>
      </p:pic>
      <p:sp>
        <p:nvSpPr>
          <p:cNvPr id="14" name="文本框 13"/>
          <p:cNvSpPr txBox="1"/>
          <p:nvPr/>
        </p:nvSpPr>
        <p:spPr>
          <a:xfrm>
            <a:off x="8548885" y="3222206"/>
            <a:ext cx="3078471" cy="338554"/>
          </a:xfrm>
          <a:prstGeom prst="rect">
            <a:avLst/>
          </a:prstGeom>
          <a:noFill/>
        </p:spPr>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325MHz test bench  (IHEP CADS)</a:t>
            </a:r>
            <a:endParaRPr lang="zh-CN" altLang="en-US" sz="1600" dirty="0">
              <a:latin typeface="Times New Roman" panose="02020603050405020304" pitchFamily="18" charset="0"/>
              <a:cs typeface="Times New Roman" panose="02020603050405020304" pitchFamily="18" charset="0"/>
            </a:endParaRPr>
          </a:p>
        </p:txBody>
      </p:sp>
      <p:sp>
        <p:nvSpPr>
          <p:cNvPr id="15" name="文本框 12"/>
          <p:cNvSpPr txBox="1"/>
          <p:nvPr/>
        </p:nvSpPr>
        <p:spPr>
          <a:xfrm>
            <a:off x="5717286" y="3603727"/>
            <a:ext cx="3034805"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latin typeface="Times New Roman" panose="02020603050405020304" pitchFamily="18" charset="0"/>
                <a:cs typeface="Times New Roman" panose="02020603050405020304" pitchFamily="18" charset="0"/>
              </a:rPr>
              <a:t>1300MHz test bench (KEK </a:t>
            </a:r>
            <a:r>
              <a:rPr lang="en-US" altLang="zh-CN" sz="1600" dirty="0" err="1" smtClean="0">
                <a:latin typeface="Times New Roman" panose="02020603050405020304" pitchFamily="18" charset="0"/>
                <a:cs typeface="Times New Roman" panose="02020603050405020304" pitchFamily="18" charset="0"/>
              </a:rPr>
              <a:t>cERL</a:t>
            </a:r>
            <a:r>
              <a:rPr lang="en-US" altLang="zh-CN"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16" name="文本框 12"/>
          <p:cNvSpPr txBox="1"/>
          <p:nvPr/>
        </p:nvSpPr>
        <p:spPr>
          <a:xfrm>
            <a:off x="5457878" y="6045830"/>
            <a:ext cx="3182666"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latin typeface="Times New Roman" panose="02020603050405020304" pitchFamily="18" charset="0"/>
                <a:cs typeface="Times New Roman" panose="02020603050405020304" pitchFamily="18" charset="0"/>
              </a:rPr>
              <a:t>500MHz test bench (IHEP BEPCII) </a:t>
            </a:r>
            <a:endParaRPr lang="zh-CN" altLang="en-US" sz="1600" dirty="0">
              <a:latin typeface="Times New Roman" panose="02020603050405020304" pitchFamily="18" charset="0"/>
              <a:cs typeface="Times New Roman" panose="02020603050405020304" pitchFamily="18" charset="0"/>
            </a:endParaRPr>
          </a:p>
        </p:txBody>
      </p:sp>
      <p:pic>
        <p:nvPicPr>
          <p:cNvPr id="19" name="Picture 4" descr="LHC room temperature test stand for coupl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8253" y="4109620"/>
            <a:ext cx="2874626" cy="191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文本框 7"/>
          <p:cNvSpPr txBox="1"/>
          <p:nvPr/>
        </p:nvSpPr>
        <p:spPr>
          <a:xfrm>
            <a:off x="8613125" y="6006361"/>
            <a:ext cx="3397084"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400MHz test bench (CERN </a:t>
            </a:r>
            <a:r>
              <a:rPr lang="en-US" altLang="zh-CN" dirty="0">
                <a:latin typeface="Times New Roman" panose="02020603050405020304" pitchFamily="18" charset="0"/>
                <a:cs typeface="Times New Roman" panose="02020603050405020304" pitchFamily="18" charset="0"/>
              </a:rPr>
              <a:t>LHC </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21" name="内容占位符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7136" y="1002457"/>
            <a:ext cx="3761210" cy="2112064"/>
          </a:xfrm>
          <a:prstGeom prst="rect">
            <a:avLst/>
          </a:prstGeom>
        </p:spPr>
      </p:pic>
    </p:spTree>
    <p:extLst>
      <p:ext uri="{BB962C8B-B14F-4D97-AF65-F5344CB8AC3E}">
        <p14:creationId xmlns:p14="http://schemas.microsoft.com/office/powerpoint/2010/main" val="50323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19</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166.6 MHz test bench</a:t>
            </a:r>
            <a:endParaRPr lang="en-US" altLang="zh-CN" sz="4400" b="1" dirty="0">
              <a:latin typeface="Times New Roman" panose="02020603050405020304" pitchFamily="18" charset="0"/>
              <a:cs typeface="Times New Roman" panose="02020603050405020304" pitchFamily="18" charset="0"/>
            </a:endParaRPr>
          </a:p>
        </p:txBody>
      </p:sp>
      <p:pic>
        <p:nvPicPr>
          <p:cNvPr id="17" name="内容占位符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69011" y="1841339"/>
            <a:ext cx="3763665" cy="1874496"/>
          </a:xfrm>
        </p:spPr>
      </p:pic>
      <p:pic>
        <p:nvPicPr>
          <p:cNvPr id="12" name="内容占位符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759888" y="4037254"/>
            <a:ext cx="3401571" cy="1885081"/>
          </a:xfrm>
          <a:prstGeom prst="rect">
            <a:avLst/>
          </a:prstGeom>
        </p:spPr>
      </p:pic>
      <p:pic>
        <p:nvPicPr>
          <p:cNvPr id="13" name="内容占位符 5"/>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40" y="1810407"/>
            <a:ext cx="2693619" cy="1880576"/>
          </a:xfrm>
          <a:prstGeom prst="rect">
            <a:avLst/>
          </a:prstGeom>
          <a:ln>
            <a:solidFill>
              <a:schemeClr val="tx1"/>
            </a:solidFill>
          </a:ln>
        </p:spPr>
      </p:pic>
      <p:sp>
        <p:nvSpPr>
          <p:cNvPr id="14" name="内容占位符 6"/>
          <p:cNvSpPr txBox="1">
            <a:spLocks/>
          </p:cNvSpPr>
          <p:nvPr/>
        </p:nvSpPr>
        <p:spPr>
          <a:xfrm>
            <a:off x="341812" y="776928"/>
            <a:ext cx="11850188" cy="11272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latin typeface="Times New Roman" panose="02020603050405020304" pitchFamily="18" charset="0"/>
                <a:cs typeface="Times New Roman" panose="02020603050405020304" pitchFamily="18" charset="0"/>
              </a:rPr>
              <a:t>A QWR resonant cavity are designed for the 166.6MHz coupler test bench. </a:t>
            </a:r>
          </a:p>
          <a:p>
            <a:r>
              <a:rPr lang="en-US" altLang="zh-CN" dirty="0" smtClean="0">
                <a:latin typeface="Times New Roman" panose="02020603050405020304" pitchFamily="18" charset="0"/>
                <a:cs typeface="Times New Roman" panose="02020603050405020304" pitchFamily="18" charset="0"/>
              </a:rPr>
              <a:t>Power capability: 300 kW; IC: OFHC, water cooling; OC: S.S + copper coating, water cooling</a:t>
            </a:r>
            <a:endParaRPr lang="zh-CN" altLang="en-US" dirty="0">
              <a:latin typeface="Times New Roman" panose="02020603050405020304" pitchFamily="18" charset="0"/>
              <a:cs typeface="Times New Roman" panose="02020603050405020304" pitchFamily="18" charset="0"/>
            </a:endParaRPr>
          </a:p>
        </p:txBody>
      </p:sp>
      <p:pic>
        <p:nvPicPr>
          <p:cNvPr id="15" name="内容占位符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3658" y="1841339"/>
            <a:ext cx="4162021" cy="1880576"/>
          </a:xfrm>
          <a:prstGeom prst="rect">
            <a:avLst/>
          </a:prstGeom>
          <a:ln>
            <a:solidFill>
              <a:schemeClr val="tx1"/>
            </a:solidFill>
          </a:ln>
        </p:spPr>
      </p:pic>
      <p:pic>
        <p:nvPicPr>
          <p:cNvPr id="16" name="内容占位符 4"/>
          <p:cNvPicPr>
            <a:picLocks noGrp="1"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367" y="4037254"/>
            <a:ext cx="3131847" cy="1716431"/>
          </a:xfrm>
          <a:prstGeom prst="rect">
            <a:avLst/>
          </a:prstGeom>
        </p:spPr>
      </p:pic>
      <p:sp>
        <p:nvSpPr>
          <p:cNvPr id="2" name="文本框 1"/>
          <p:cNvSpPr txBox="1"/>
          <p:nvPr/>
        </p:nvSpPr>
        <p:spPr>
          <a:xfrm>
            <a:off x="341811" y="5722716"/>
            <a:ext cx="3131847"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Temperature at 300kW,TW, OC no cooling: 257 </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3693005" y="5772152"/>
            <a:ext cx="3131847"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Temperature at 300kW,TW, OC water cooling: 42 </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504516" y="3655844"/>
            <a:ext cx="2446065"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H-field at 300kW, TW</a:t>
            </a:r>
            <a:endParaRPr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3529142" y="3675593"/>
            <a:ext cx="4272889"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S11 vs Frequency: -57dB@ 166.6MHz</a:t>
            </a:r>
            <a:endParaRPr lang="zh-CN" altLang="en-US" dirty="0">
              <a:latin typeface="Times New Roman" panose="02020603050405020304" pitchFamily="18" charset="0"/>
              <a:cs typeface="Times New Roman" panose="02020603050405020304" pitchFamily="18" charset="0"/>
            </a:endParaRPr>
          </a:p>
        </p:txBody>
      </p:sp>
      <p:pic>
        <p:nvPicPr>
          <p:cNvPr id="18" name="内容占位符 4"/>
          <p:cNvPicPr>
            <a:picLocks noChangeAspect="1"/>
          </p:cNvPicPr>
          <p:nvPr/>
        </p:nvPicPr>
        <p:blipFill rotWithShape="1">
          <a:blip r:embed="rId8" cstate="print">
            <a:extLst>
              <a:ext uri="{28A0092B-C50C-407E-A947-70E740481C1C}">
                <a14:useLocalDpi xmlns:a14="http://schemas.microsoft.com/office/drawing/2010/main" val="0"/>
              </a:ext>
            </a:extLst>
          </a:blip>
          <a:srcRect l="10697" t="9094" r="13768" b="14621"/>
          <a:stretch/>
        </p:blipFill>
        <p:spPr>
          <a:xfrm>
            <a:off x="8501354" y="3746651"/>
            <a:ext cx="2498978" cy="1892843"/>
          </a:xfrm>
          <a:prstGeom prst="rect">
            <a:avLst/>
          </a:prstGeom>
        </p:spPr>
      </p:pic>
      <p:sp>
        <p:nvSpPr>
          <p:cNvPr id="20" name="文本框 19"/>
          <p:cNvSpPr txBox="1"/>
          <p:nvPr/>
        </p:nvSpPr>
        <p:spPr>
          <a:xfrm>
            <a:off x="7869011" y="5681105"/>
            <a:ext cx="4238625"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The test bench will be used in the HEPS-TF 166.6MHz coupler test in this month.</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427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682706" y="2981924"/>
            <a:ext cx="2205251" cy="2599769"/>
          </a:xfrm>
        </p:spPr>
      </p:pic>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20</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500/650/1300 MHz test benches</a:t>
            </a:r>
            <a:endParaRPr lang="en-US" altLang="zh-CN" sz="4400" b="1" dirty="0">
              <a:latin typeface="Times New Roman" panose="02020603050405020304" pitchFamily="18" charset="0"/>
              <a:cs typeface="Times New Roman" panose="02020603050405020304" pitchFamily="18" charset="0"/>
            </a:endParaRPr>
          </a:p>
        </p:txBody>
      </p:sp>
      <p:sp>
        <p:nvSpPr>
          <p:cNvPr id="11" name="内容占位符 6"/>
          <p:cNvSpPr txBox="1">
            <a:spLocks/>
          </p:cNvSpPr>
          <p:nvPr/>
        </p:nvSpPr>
        <p:spPr>
          <a:xfrm>
            <a:off x="341812" y="904551"/>
            <a:ext cx="11850188" cy="18091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cs typeface="Times New Roman" panose="02020603050405020304" pitchFamily="18" charset="0"/>
              </a:rPr>
              <a:t>aveguide box are adopted for the </a:t>
            </a:r>
            <a:r>
              <a:rPr lang="en-US" altLang="zh-CN" dirty="0">
                <a:latin typeface="Times New Roman" panose="02020603050405020304" pitchFamily="18" charset="0"/>
                <a:cs typeface="Times New Roman" panose="02020603050405020304" pitchFamily="18" charset="0"/>
              </a:rPr>
              <a:t>500/650/1300 MHz test </a:t>
            </a:r>
            <a:r>
              <a:rPr lang="en-US" altLang="zh-CN" dirty="0" smtClean="0">
                <a:latin typeface="Times New Roman" panose="02020603050405020304" pitchFamily="18" charset="0"/>
                <a:cs typeface="Times New Roman" panose="02020603050405020304" pitchFamily="18" charset="0"/>
              </a:rPr>
              <a:t>benches;</a:t>
            </a:r>
          </a:p>
          <a:p>
            <a:r>
              <a:rPr lang="en-US" altLang="zh-CN" dirty="0" smtClean="0">
                <a:latin typeface="Times New Roman" panose="02020603050405020304" pitchFamily="18" charset="0"/>
                <a:cs typeface="Times New Roman" panose="02020603050405020304" pitchFamily="18" charset="0"/>
              </a:rPr>
              <a:t>500/650 MHz test benches: WR1500 WG</a:t>
            </a:r>
            <a:r>
              <a:rPr lang="zh-CN" altLang="en-US"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S.S+ copper plating;</a:t>
            </a:r>
          </a:p>
          <a:p>
            <a:r>
              <a:rPr lang="en-US" altLang="zh-CN" dirty="0" smtClean="0">
                <a:latin typeface="Times New Roman" panose="02020603050405020304" pitchFamily="18" charset="0"/>
                <a:cs typeface="Times New Roman" panose="02020603050405020304" pitchFamily="18" charset="0"/>
              </a:rPr>
              <a:t>1.3GHz test bench: WR650 or half height WR650 WG ; S.S + copper plating or aluminum (final decision based on thermal and stress analysis) </a:t>
            </a:r>
          </a:p>
          <a:p>
            <a:r>
              <a:rPr lang="en-US" altLang="zh-CN" dirty="0" smtClean="0">
                <a:latin typeface="Times New Roman" panose="02020603050405020304" pitchFamily="18" charset="0"/>
                <a:cs typeface="Times New Roman" panose="02020603050405020304" pitchFamily="18" charset="0"/>
              </a:rPr>
              <a:t>Compromise: compact size  VS power capability</a:t>
            </a: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pic>
        <p:nvPicPr>
          <p:cNvPr id="12" name="Picture 3" descr="PT001f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892" y="3012460"/>
            <a:ext cx="2701733" cy="25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T001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13" y="2981924"/>
            <a:ext cx="3329655" cy="25704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18094" y="5731497"/>
            <a:ext cx="196316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WG box test bench</a:t>
            </a:r>
            <a:endParaRPr lang="zh-CN" altLang="en-US"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5017903" y="5597123"/>
            <a:ext cx="2466979" cy="646331"/>
          </a:xfrm>
          <a:prstGeom prst="rect">
            <a:avLst/>
          </a:prstGeom>
          <a:no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XFEL 1.3GHz coupler test bench</a:t>
            </a:r>
            <a:endParaRPr lang="zh-CN" altLang="en-US"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8568963" y="5597123"/>
            <a:ext cx="2625622" cy="646331"/>
          </a:xfrm>
          <a:prstGeom prst="rect">
            <a:avLst/>
          </a:prstGeom>
          <a:no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The designed 500MHz coupler test bench</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3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139" y="1024346"/>
            <a:ext cx="10537021" cy="5046516"/>
          </a:xfrm>
        </p:spPr>
        <p:txBody>
          <a:bodyPr>
            <a:noAutofit/>
          </a:bodyPr>
          <a:lstStyle/>
          <a:p>
            <a:r>
              <a:rPr lang="en-US" altLang="zh-CN" sz="3600" b="1" dirty="0" smtClean="0">
                <a:latin typeface="Times New Roman" panose="02020603050405020304" pitchFamily="18" charset="0"/>
                <a:cs typeface="Times New Roman" panose="02020603050405020304" pitchFamily="18" charset="0"/>
              </a:rPr>
              <a:t>Purposes:</a:t>
            </a:r>
            <a:endParaRPr lang="en-US" altLang="zh-CN" sz="3600" b="1" dirty="0" smtClean="0">
              <a:latin typeface="Times New Roman" panose="02020603050405020304" pitchFamily="18" charset="0"/>
              <a:cs typeface="Times New Roman" panose="02020603050405020304" pitchFamily="18" charset="0"/>
            </a:endParaRPr>
          </a:p>
          <a:p>
            <a:pPr lvl="1"/>
            <a:r>
              <a:rPr lang="en-US" altLang="zh-CN" sz="2800" dirty="0" smtClean="0">
                <a:latin typeface="Times New Roman" panose="02020603050405020304" pitchFamily="18" charset="0"/>
                <a:cs typeface="Times New Roman" panose="02020603050405020304" pitchFamily="18" charset="0"/>
              </a:rPr>
              <a:t>Acceptance test: RF, vacuum, thermal performance</a:t>
            </a:r>
            <a:endParaRPr lang="en-US" altLang="zh-CN" sz="2800" dirty="0">
              <a:latin typeface="Times New Roman" panose="02020603050405020304" pitchFamily="18" charset="0"/>
              <a:cs typeface="Times New Roman" panose="02020603050405020304" pitchFamily="18" charset="0"/>
            </a:endParaRPr>
          </a:p>
          <a:p>
            <a:pPr lvl="1"/>
            <a:r>
              <a:rPr lang="en-US" altLang="zh-CN" sz="2800" dirty="0" smtClean="0">
                <a:latin typeface="Times New Roman" panose="02020603050405020304" pitchFamily="18" charset="0"/>
                <a:cs typeface="Times New Roman" panose="02020603050405020304" pitchFamily="18" charset="0"/>
              </a:rPr>
              <a:t>Pre-conditioning: save time; reliable operation.</a:t>
            </a:r>
            <a:endParaRPr lang="en-US" altLang="zh-CN" sz="2800" dirty="0">
              <a:latin typeface="Times New Roman" panose="02020603050405020304" pitchFamily="18" charset="0"/>
              <a:cs typeface="Times New Roman" panose="02020603050405020304" pitchFamily="18" charset="0"/>
            </a:endParaRPr>
          </a:p>
          <a:p>
            <a:r>
              <a:rPr lang="en-US" altLang="zh-CN" sz="3600" b="1" dirty="0" smtClean="0">
                <a:latin typeface="Times New Roman" panose="02020603050405020304" pitchFamily="18" charset="0"/>
                <a:cs typeface="Times New Roman" panose="02020603050405020304" pitchFamily="18" charset="0"/>
              </a:rPr>
              <a:t>High power test system:</a:t>
            </a:r>
          </a:p>
          <a:p>
            <a:pPr lvl="1"/>
            <a:r>
              <a:rPr lang="en-US" altLang="zh-CN" sz="2800" dirty="0" smtClean="0">
                <a:latin typeface="Times New Roman" panose="02020603050405020304" pitchFamily="18" charset="0"/>
                <a:cs typeface="Times New Roman" panose="02020603050405020304" pitchFamily="18" charset="0"/>
              </a:rPr>
              <a:t>Power source</a:t>
            </a:r>
          </a:p>
          <a:p>
            <a:pPr lvl="1"/>
            <a:r>
              <a:rPr lang="en-US" altLang="zh-CN" sz="2800" dirty="0" smtClean="0">
                <a:latin typeface="Times New Roman" panose="02020603050405020304" pitchFamily="18" charset="0"/>
                <a:cs typeface="Times New Roman" panose="02020603050405020304" pitchFamily="18" charset="0"/>
              </a:rPr>
              <a:t>Test stand</a:t>
            </a:r>
          </a:p>
          <a:p>
            <a:pPr lvl="1"/>
            <a:r>
              <a:rPr lang="en-US" altLang="zh-CN" sz="2800" dirty="0" smtClean="0">
                <a:latin typeface="Times New Roman" panose="02020603050405020304" pitchFamily="18" charset="0"/>
                <a:cs typeface="Times New Roman" panose="02020603050405020304" pitchFamily="18" charset="0"/>
              </a:rPr>
              <a:t>Power </a:t>
            </a:r>
            <a:r>
              <a:rPr lang="en-US" altLang="zh-CN" sz="2800" dirty="0">
                <a:latin typeface="Times New Roman" panose="02020603050405020304" pitchFamily="18" charset="0"/>
                <a:cs typeface="Times New Roman" panose="02020603050405020304" pitchFamily="18" charset="0"/>
              </a:rPr>
              <a:t>distribution </a:t>
            </a:r>
            <a:r>
              <a:rPr lang="en-US" altLang="zh-CN" sz="2800" dirty="0" smtClean="0">
                <a:latin typeface="Times New Roman" panose="02020603050405020304" pitchFamily="18" charset="0"/>
                <a:cs typeface="Times New Roman" panose="02020603050405020304" pitchFamily="18" charset="0"/>
              </a:rPr>
              <a:t>system: WG, circular, variable short circuit, dummy load</a:t>
            </a:r>
          </a:p>
          <a:p>
            <a:pPr lvl="1"/>
            <a:r>
              <a:rPr lang="en-US" altLang="zh-CN" sz="2800" dirty="0" smtClean="0">
                <a:latin typeface="Times New Roman" panose="02020603050405020304" pitchFamily="18" charset="0"/>
                <a:cs typeface="Times New Roman" panose="02020603050405020304" pitchFamily="18" charset="0"/>
              </a:rPr>
              <a:t>Cooling system</a:t>
            </a:r>
          </a:p>
          <a:p>
            <a:pPr lvl="1"/>
            <a:r>
              <a:rPr lang="en-US" altLang="zh-CN" sz="2800" dirty="0">
                <a:latin typeface="Times New Roman" panose="02020603050405020304" pitchFamily="18" charset="0"/>
                <a:cs typeface="Times New Roman" panose="02020603050405020304" pitchFamily="18" charset="0"/>
              </a:rPr>
              <a:t>LLRF control system</a:t>
            </a:r>
          </a:p>
          <a:p>
            <a:pPr marL="457200" lvl="1" indent="0">
              <a:buNone/>
            </a:pPr>
            <a:endParaRPr lang="en-US" altLang="zh-CN" sz="2800" dirty="0" smtClean="0">
              <a:latin typeface="Times New Roman" panose="02020603050405020304" pitchFamily="18" charset="0"/>
              <a:cs typeface="Times New Roman" panose="02020603050405020304" pitchFamily="18" charset="0"/>
            </a:endParaRPr>
          </a:p>
          <a:p>
            <a:pPr marL="457200" lvl="1" indent="0">
              <a:buNone/>
            </a:pPr>
            <a:endParaRPr lang="en-US" altLang="zh-CN" sz="3200" dirty="0" smtClean="0">
              <a:latin typeface="Times New Roman" panose="02020603050405020304" pitchFamily="18" charset="0"/>
              <a:cs typeface="Times New Roman" panose="02020603050405020304" pitchFamily="18" charset="0"/>
            </a:endParaRPr>
          </a:p>
          <a:p>
            <a:pPr lvl="1"/>
            <a:endParaRPr lang="en-US" altLang="zh-CN" sz="3200" dirty="0" smtClean="0">
              <a:latin typeface="Times New Roman" panose="02020603050405020304" pitchFamily="18" charset="0"/>
              <a:cs typeface="Times New Roman" panose="02020603050405020304" pitchFamily="18" charset="0"/>
            </a:endParaRPr>
          </a:p>
          <a:p>
            <a:pPr lvl="1"/>
            <a:endParaRPr lang="zh-CN" altLang="en-US" sz="3200" dirty="0" smtClean="0">
              <a:latin typeface="Times New Roman" panose="02020603050405020304" pitchFamily="18" charset="0"/>
              <a:cs typeface="Times New Roman" panose="02020603050405020304" pitchFamily="18" charset="0"/>
            </a:endParaRPr>
          </a:p>
        </p:txBody>
      </p:sp>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21</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Conditioning</a:t>
            </a:r>
            <a:endParaRPr lang="en-US" altLang="zh-C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8000" y="892764"/>
            <a:ext cx="7518400" cy="4722813"/>
          </a:xfrm>
        </p:spPr>
        <p:txBody>
          <a:bodyPr>
            <a:noAutofit/>
          </a:bodyPr>
          <a:lstStyle/>
          <a:p>
            <a:pPr>
              <a:lnSpc>
                <a:spcPct val="100000"/>
              </a:lnSpc>
            </a:pPr>
            <a:r>
              <a:rPr lang="en-US" altLang="zh-CN" sz="3600" b="1" dirty="0" smtClean="0">
                <a:latin typeface="Times New Roman" panose="02020603050405020304" pitchFamily="18" charset="0"/>
                <a:cs typeface="Times New Roman" panose="02020603050405020304" pitchFamily="18" charset="0"/>
              </a:rPr>
              <a:t>Goal</a:t>
            </a:r>
          </a:p>
          <a:p>
            <a:pPr>
              <a:lnSpc>
                <a:spcPct val="100000"/>
              </a:lnSpc>
            </a:pPr>
            <a:r>
              <a:rPr lang="en-US" altLang="zh-CN" sz="3600" b="1" dirty="0" smtClean="0">
                <a:latin typeface="Times New Roman" panose="02020603050405020304" pitchFamily="18" charset="0"/>
                <a:cs typeface="Times New Roman" panose="02020603050405020304" pitchFamily="18" charset="0"/>
              </a:rPr>
              <a:t>General layout</a:t>
            </a:r>
          </a:p>
          <a:p>
            <a:pPr>
              <a:lnSpc>
                <a:spcPct val="100000"/>
              </a:lnSpc>
            </a:pPr>
            <a:r>
              <a:rPr lang="en-US" altLang="zh-CN" sz="3600" b="1" dirty="0" smtClean="0">
                <a:latin typeface="Times New Roman" panose="02020603050405020304" pitchFamily="18" charset="0"/>
                <a:cs typeface="Times New Roman" panose="02020603050405020304" pitchFamily="18" charset="0"/>
              </a:rPr>
              <a:t>Coupler life cycle </a:t>
            </a:r>
          </a:p>
          <a:p>
            <a:pPr>
              <a:lnSpc>
                <a:spcPct val="100000"/>
              </a:lnSpc>
            </a:pPr>
            <a:r>
              <a:rPr lang="en-US" altLang="zh-CN" sz="3600" b="1" dirty="0">
                <a:latin typeface="Times New Roman" panose="02020603050405020304" pitchFamily="18" charset="0"/>
                <a:cs typeface="Times New Roman" panose="02020603050405020304" pitchFamily="18" charset="0"/>
              </a:rPr>
              <a:t>T</a:t>
            </a:r>
            <a:r>
              <a:rPr lang="en-US" altLang="zh-CN" sz="3600" b="1" dirty="0" smtClean="0">
                <a:latin typeface="Times New Roman" panose="02020603050405020304" pitchFamily="18" charset="0"/>
                <a:cs typeface="Times New Roman" panose="02020603050405020304" pitchFamily="18" charset="0"/>
              </a:rPr>
              <a:t>est benches</a:t>
            </a:r>
          </a:p>
          <a:p>
            <a:pPr>
              <a:lnSpc>
                <a:spcPct val="100000"/>
              </a:lnSpc>
            </a:pPr>
            <a:r>
              <a:rPr lang="en-US" altLang="zh-CN" sz="3600" b="1" dirty="0" smtClean="0">
                <a:latin typeface="Times New Roman" panose="02020603050405020304" pitchFamily="18" charset="0"/>
                <a:cs typeface="Times New Roman" panose="02020603050405020304" pitchFamily="18" charset="0"/>
              </a:rPr>
              <a:t>Conditioning</a:t>
            </a:r>
          </a:p>
        </p:txBody>
      </p:sp>
      <p:sp>
        <p:nvSpPr>
          <p:cNvPr id="7"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8" name="页脚占位符 4"/>
          <p:cNvSpPr>
            <a:spLocks noGrp="1"/>
          </p:cNvSpPr>
          <p:nvPr>
            <p:ph type="ftr" sz="quarter" idx="11"/>
          </p:nvPr>
        </p:nvSpPr>
        <p:spPr>
          <a:xfrm>
            <a:off x="351486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9"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a:t>
            </a:r>
            <a:endParaRPr lang="zh-CN" altLang="en-US" dirty="0">
              <a:solidFill>
                <a:schemeClr val="bg1">
                  <a:lumMod val="65000"/>
                </a:schemeClr>
              </a:solidFill>
            </a:endParaRPr>
          </a:p>
        </p:txBody>
      </p:sp>
      <p:sp>
        <p:nvSpPr>
          <p:cNvPr id="10" name="矩形 9"/>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Outline</a:t>
            </a:r>
            <a:endParaRPr lang="zh-C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290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404" y="901700"/>
            <a:ext cx="8416767" cy="5300663"/>
          </a:xfrm>
          <a:prstGeom prst="rect">
            <a:avLst/>
          </a:prstGeom>
        </p:spPr>
      </p:pic>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22</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Times New Roman" panose="02020603050405020304" pitchFamily="18" charset="0"/>
                <a:cs typeface="Times New Roman" panose="02020603050405020304" pitchFamily="18" charset="0"/>
              </a:rPr>
              <a:t>High power conditioning system diagram</a:t>
            </a:r>
          </a:p>
        </p:txBody>
      </p:sp>
    </p:spTree>
    <p:extLst>
      <p:ext uri="{BB962C8B-B14F-4D97-AF65-F5344CB8AC3E}">
        <p14:creationId xmlns:p14="http://schemas.microsoft.com/office/powerpoint/2010/main" val="2569638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23</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Power source systems</a:t>
            </a:r>
            <a:endParaRPr lang="en-US" altLang="zh-CN" sz="44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718587" y="1385091"/>
            <a:ext cx="2677400" cy="461665"/>
          </a:xfrm>
          <a:prstGeom prst="rect">
            <a:avLst/>
          </a:prstGeom>
          <a:noFill/>
        </p:spPr>
        <p:txBody>
          <a:bodyPr wrap="none" rtlCol="0">
            <a:spAutoFit/>
          </a:bodyPr>
          <a:lstStyle/>
          <a:p>
            <a:r>
              <a:rPr lang="en-US" altLang="zh-CN" sz="2400" b="1" dirty="0" smtClean="0">
                <a:latin typeface="Times New Roman" panose="02020603050405020304" pitchFamily="18" charset="0"/>
                <a:cs typeface="Times New Roman" panose="02020603050405020304" pitchFamily="18" charset="0"/>
              </a:rPr>
              <a:t>The requirements </a:t>
            </a:r>
            <a:endParaRPr lang="zh-CN" altLang="en-US" sz="2400" b="1" dirty="0">
              <a:latin typeface="Times New Roman" panose="02020603050405020304" pitchFamily="18" charset="0"/>
              <a:cs typeface="Times New Roman" panose="02020603050405020304" pitchFamily="18" charset="0"/>
            </a:endParaRPr>
          </a:p>
        </p:txBody>
      </p:sp>
      <p:sp>
        <p:nvSpPr>
          <p:cNvPr id="12" name="内容占位符 11"/>
          <p:cNvSpPr>
            <a:spLocks noGrp="1"/>
          </p:cNvSpPr>
          <p:nvPr>
            <p:ph sz="half" idx="1"/>
          </p:nvPr>
        </p:nvSpPr>
        <p:spPr>
          <a:xfrm>
            <a:off x="398013" y="1385091"/>
            <a:ext cx="5181600" cy="4351338"/>
          </a:xfrm>
        </p:spPr>
        <p:txBody>
          <a:bodyPr/>
          <a:lstStyle/>
          <a:p>
            <a:r>
              <a:rPr lang="en-US" altLang="zh-CN" b="1" dirty="0" smtClean="0">
                <a:solidFill>
                  <a:srgbClr val="0000FF"/>
                </a:solidFill>
              </a:rPr>
              <a:t>Solid state power sources </a:t>
            </a:r>
            <a:r>
              <a:rPr lang="en-US" altLang="zh-CN" dirty="0" smtClean="0"/>
              <a:t>will be selected instead of Klystron for all frequencies.</a:t>
            </a:r>
          </a:p>
          <a:p>
            <a:pPr lvl="1"/>
            <a:r>
              <a:rPr lang="en-US" altLang="zh-CN" dirty="0" smtClean="0"/>
              <a:t>Easy maintenance;</a:t>
            </a:r>
          </a:p>
          <a:p>
            <a:pPr lvl="1"/>
            <a:r>
              <a:rPr lang="en-US" altLang="zh-CN" dirty="0" smtClean="0"/>
              <a:t>High </a:t>
            </a:r>
            <a:r>
              <a:rPr lang="en-US" altLang="zh-CN" dirty="0" err="1" smtClean="0"/>
              <a:t>redundance</a:t>
            </a:r>
            <a:r>
              <a:rPr lang="en-US" altLang="zh-CN" dirty="0" smtClean="0"/>
              <a:t> rate of fault</a:t>
            </a:r>
          </a:p>
          <a:p>
            <a:endParaRPr lang="en-US" altLang="zh-CN" dirty="0" smtClean="0"/>
          </a:p>
          <a:p>
            <a:endParaRPr lang="en-US" altLang="zh-CN" dirty="0" smtClean="0"/>
          </a:p>
          <a:p>
            <a:endParaRPr lang="en-US" altLang="zh-CN" dirty="0" smtClean="0"/>
          </a:p>
          <a:p>
            <a:endParaRPr lang="zh-CN" altLang="en-US" dirty="0"/>
          </a:p>
        </p:txBody>
      </p:sp>
      <p:graphicFrame>
        <p:nvGraphicFramePr>
          <p:cNvPr id="13" name="内容占位符 2"/>
          <p:cNvGraphicFramePr>
            <a:graphicFrameLocks noGrp="1"/>
          </p:cNvGraphicFramePr>
          <p:nvPr>
            <p:ph sz="half" idx="2"/>
            <p:extLst>
              <p:ext uri="{D42A27DB-BD31-4B8C-83A1-F6EECF244321}">
                <p14:modId xmlns:p14="http://schemas.microsoft.com/office/powerpoint/2010/main" val="948196355"/>
              </p:ext>
            </p:extLst>
          </p:nvPr>
        </p:nvGraphicFramePr>
        <p:xfrm>
          <a:off x="6642100" y="1863725"/>
          <a:ext cx="4979709" cy="4114800"/>
        </p:xfrm>
        <a:graphic>
          <a:graphicData uri="http://schemas.openxmlformats.org/drawingml/2006/table">
            <a:tbl>
              <a:tblPr firstRow="1" bandRow="1">
                <a:tableStyleId>{5C22544A-7EE6-4342-B048-85BDC9FD1C3A}</a:tableStyleId>
              </a:tblPr>
              <a:tblGrid>
                <a:gridCol w="1690969"/>
                <a:gridCol w="3288740"/>
              </a:tblGrid>
              <a:tr h="370840">
                <a:tc>
                  <a:txBody>
                    <a:bodyPr/>
                    <a:lstStyle/>
                    <a:p>
                      <a:r>
                        <a:rPr lang="en-US" altLang="zh-CN" sz="2000" dirty="0" smtClean="0"/>
                        <a:t>Frequency </a:t>
                      </a:r>
                      <a:endParaRPr lang="zh-CN" altLang="en-US" sz="2000" dirty="0"/>
                    </a:p>
                  </a:txBody>
                  <a:tcPr marL="119480" marR="119480"/>
                </a:tc>
                <a:tc>
                  <a:txBody>
                    <a:bodyPr/>
                    <a:lstStyle/>
                    <a:p>
                      <a:r>
                        <a:rPr lang="en-US" altLang="zh-CN" sz="2000" dirty="0" smtClean="0"/>
                        <a:t>Power</a:t>
                      </a:r>
                      <a:r>
                        <a:rPr lang="en-US" altLang="zh-CN" sz="2000" baseline="0" dirty="0" smtClean="0"/>
                        <a:t> source</a:t>
                      </a:r>
                      <a:endParaRPr lang="zh-CN" altLang="en-US" sz="2000" dirty="0"/>
                    </a:p>
                  </a:txBody>
                  <a:tcPr marL="119480" marR="1194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166.6 MHz</a:t>
                      </a:r>
                      <a:endParaRPr lang="zh-CN" altLang="en-US" sz="2000" dirty="0" smtClean="0"/>
                    </a:p>
                    <a:p>
                      <a:endParaRPr lang="zh-CN" altLang="en-US" sz="2000" dirty="0"/>
                    </a:p>
                  </a:txBody>
                  <a:tcPr marL="119480" marR="119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Solid state power source, 200kW, CW</a:t>
                      </a:r>
                      <a:endParaRPr lang="zh-CN" altLang="en-US" sz="2000" dirty="0" smtClean="0"/>
                    </a:p>
                    <a:p>
                      <a:endParaRPr lang="zh-CN" altLang="en-US" sz="2000" dirty="0"/>
                    </a:p>
                  </a:txBody>
                  <a:tcPr marL="119480" marR="1194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500 MHz</a:t>
                      </a:r>
                      <a:endParaRPr lang="zh-CN" altLang="en-US" sz="2000" dirty="0" smtClean="0"/>
                    </a:p>
                    <a:p>
                      <a:endParaRPr lang="zh-CN" altLang="en-US" sz="2000" dirty="0"/>
                    </a:p>
                  </a:txBody>
                  <a:tcPr marL="119480" marR="119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Solid state power source,</a:t>
                      </a:r>
                      <a:r>
                        <a:rPr lang="en-US" altLang="zh-CN" sz="2000" baseline="0" dirty="0" smtClean="0"/>
                        <a:t> 100kW, CW</a:t>
                      </a:r>
                      <a:endParaRPr lang="zh-CN" altLang="en-US" sz="2000" dirty="0" smtClean="0"/>
                    </a:p>
                    <a:p>
                      <a:endParaRPr lang="zh-CN" altLang="en-US" sz="2000" dirty="0"/>
                    </a:p>
                  </a:txBody>
                  <a:tcPr marL="119480" marR="1194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650 MHz</a:t>
                      </a:r>
                      <a:endParaRPr lang="zh-CN" altLang="en-US" sz="2000" dirty="0" smtClean="0"/>
                    </a:p>
                    <a:p>
                      <a:endParaRPr lang="zh-CN" altLang="en-US" sz="2000" dirty="0"/>
                    </a:p>
                  </a:txBody>
                  <a:tcPr marL="119480" marR="119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Solid state power source,</a:t>
                      </a:r>
                      <a:r>
                        <a:rPr lang="en-US" altLang="zh-CN" sz="2000" baseline="0" dirty="0" smtClean="0"/>
                        <a:t> 150kW, CW</a:t>
                      </a:r>
                      <a:endParaRPr lang="zh-CN" altLang="en-US" sz="2000" dirty="0" smtClean="0"/>
                    </a:p>
                    <a:p>
                      <a:endParaRPr lang="zh-CN" altLang="en-US" sz="2000" dirty="0"/>
                    </a:p>
                  </a:txBody>
                  <a:tcPr marL="119480" marR="1194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1300 MHz</a:t>
                      </a:r>
                      <a:endParaRPr lang="zh-CN" altLang="en-US" sz="2000" dirty="0" smtClean="0"/>
                    </a:p>
                    <a:p>
                      <a:endParaRPr lang="zh-CN" altLang="en-US" sz="2000" dirty="0"/>
                    </a:p>
                  </a:txBody>
                  <a:tcPr marL="119480" marR="119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Solid state power source,</a:t>
                      </a:r>
                      <a:r>
                        <a:rPr lang="en-US" altLang="zh-CN" sz="2000" baseline="0" dirty="0" smtClean="0"/>
                        <a:t> 15kW, CW</a:t>
                      </a:r>
                      <a:endParaRPr lang="zh-CN" altLang="en-US" sz="2000" dirty="0" smtClean="0"/>
                    </a:p>
                  </a:txBody>
                  <a:tcPr marL="119480" marR="119480"/>
                </a:tc>
              </a:tr>
            </a:tbl>
          </a:graphicData>
        </a:graphic>
      </p:graphicFrame>
    </p:spTree>
    <p:extLst>
      <p:ext uri="{BB962C8B-B14F-4D97-AF65-F5344CB8AC3E}">
        <p14:creationId xmlns:p14="http://schemas.microsoft.com/office/powerpoint/2010/main" val="2594045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24</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500MHz SSA</a:t>
            </a:r>
            <a:endParaRPr lang="en-US" altLang="zh-CN" sz="4400" b="1" dirty="0">
              <a:latin typeface="Times New Roman" panose="02020603050405020304" pitchFamily="18" charset="0"/>
              <a:cs typeface="Times New Roman" panose="02020603050405020304" pitchFamily="18" charset="0"/>
            </a:endParaRPr>
          </a:p>
        </p:txBody>
      </p:sp>
      <p:pic>
        <p:nvPicPr>
          <p:cNvPr id="14" name="内容占位符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70912" y="1344656"/>
            <a:ext cx="5083376" cy="2656638"/>
          </a:xfrm>
          <a:prstGeom prst="rect">
            <a:avLst/>
          </a:prstGeom>
          <a:ln>
            <a:solidFill>
              <a:schemeClr val="tx1"/>
            </a:solidFill>
          </a:ln>
        </p:spPr>
      </p:pic>
      <p:sp>
        <p:nvSpPr>
          <p:cNvPr id="10" name="文本框 9"/>
          <p:cNvSpPr txBox="1"/>
          <p:nvPr/>
        </p:nvSpPr>
        <p:spPr>
          <a:xfrm>
            <a:off x="7142372" y="4008712"/>
            <a:ext cx="4940455"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The general lay out: W 3390*D1300*H2200 (mm) </a:t>
            </a:r>
            <a:endParaRPr lang="zh-CN" altLang="en-US"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581382" y="4506550"/>
            <a:ext cx="3102131"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Whole block diagram: 4*30kW</a:t>
            </a:r>
            <a:endParaRPr lang="zh-CN" altLang="en-US"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491422" y="4506550"/>
            <a:ext cx="2666114" cy="646331"/>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Unit block diagram: 30kW</a:t>
            </a:r>
          </a:p>
          <a:p>
            <a:r>
              <a:rPr lang="en-US" altLang="zh-CN" dirty="0" smtClean="0">
                <a:latin typeface="Times New Roman" panose="02020603050405020304" pitchFamily="18" charset="0"/>
                <a:cs typeface="Times New Roman" panose="02020603050405020304" pitchFamily="18" charset="0"/>
              </a:rPr>
              <a:t>(2*10*1.8 kW</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3273547" y="1344656"/>
            <a:ext cx="3717803" cy="3030290"/>
          </a:xfrm>
          <a:prstGeom prst="rect">
            <a:avLst/>
          </a:prstGeom>
          <a:ln>
            <a:solidFill>
              <a:schemeClr val="tx1"/>
            </a:solidFill>
          </a:ln>
        </p:spPr>
      </p:pic>
      <p:pic>
        <p:nvPicPr>
          <p:cNvPr id="3" name="图片 2"/>
          <p:cNvPicPr>
            <a:picLocks noChangeAspect="1"/>
          </p:cNvPicPr>
          <p:nvPr/>
        </p:nvPicPr>
        <p:blipFill>
          <a:blip r:embed="rId4"/>
          <a:stretch>
            <a:fillRect/>
          </a:stretch>
        </p:blipFill>
        <p:spPr>
          <a:xfrm>
            <a:off x="176561" y="1344656"/>
            <a:ext cx="2833567" cy="3030290"/>
          </a:xfrm>
          <a:prstGeom prst="rect">
            <a:avLst/>
          </a:prstGeom>
          <a:ln>
            <a:solidFill>
              <a:schemeClr val="tx1"/>
            </a:solidFill>
          </a:ln>
        </p:spPr>
      </p:pic>
    </p:spTree>
    <p:extLst>
      <p:ext uri="{BB962C8B-B14F-4D97-AF65-F5344CB8AC3E}">
        <p14:creationId xmlns:p14="http://schemas.microsoft.com/office/powerpoint/2010/main" val="1073255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sz="half" idx="2"/>
          </p:nvPr>
        </p:nvSpPr>
        <p:spPr>
          <a:xfrm>
            <a:off x="384142" y="1126040"/>
            <a:ext cx="5181600" cy="4831699"/>
          </a:xfrm>
        </p:spPr>
        <p:txBody>
          <a:bodyPr/>
          <a:lstStyle/>
          <a:p>
            <a:r>
              <a:rPr lang="en-US" altLang="zh-CN" dirty="0" smtClean="0"/>
              <a:t>Equipment required:</a:t>
            </a:r>
          </a:p>
          <a:p>
            <a:pPr lvl="1"/>
            <a:r>
              <a:rPr lang="en-US" altLang="zh-CN" dirty="0" smtClean="0"/>
              <a:t>Waveguide: WR1500, WR650</a:t>
            </a:r>
          </a:p>
          <a:p>
            <a:pPr lvl="1"/>
            <a:r>
              <a:rPr lang="en-US" altLang="zh-CN" dirty="0" smtClean="0"/>
              <a:t>WG with direction coupler: pick up power</a:t>
            </a:r>
          </a:p>
          <a:p>
            <a:pPr lvl="1"/>
            <a:r>
              <a:rPr lang="en-US" altLang="zh-CN" dirty="0" smtClean="0"/>
              <a:t>Dummy load: TW conditioning</a:t>
            </a:r>
          </a:p>
          <a:p>
            <a:pPr lvl="1"/>
            <a:r>
              <a:rPr lang="en-US" altLang="zh-CN" dirty="0" smtClean="0"/>
              <a:t>Variable short circuit: SW conditioning</a:t>
            </a:r>
          </a:p>
          <a:p>
            <a:pPr lvl="1"/>
            <a:r>
              <a:rPr lang="en-US" altLang="zh-CN" dirty="0" smtClean="0"/>
              <a:t>Splitter: split RF power for parallel conditioning</a:t>
            </a:r>
          </a:p>
          <a:p>
            <a:pPr lvl="1"/>
            <a:r>
              <a:rPr lang="en-US" altLang="zh-CN" dirty="0" smtClean="0"/>
              <a:t>Circulator: protect the high power source; included or not based on the budget. </a:t>
            </a:r>
          </a:p>
          <a:p>
            <a:pPr lvl="1"/>
            <a:endParaRPr lang="en-US" altLang="zh-CN" dirty="0" smtClean="0"/>
          </a:p>
          <a:p>
            <a:pPr lvl="1"/>
            <a:endParaRPr lang="zh-CN" altLang="en-US" dirty="0"/>
          </a:p>
        </p:txBody>
      </p:sp>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25</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Power distribution circuits</a:t>
            </a:r>
            <a:endParaRPr lang="en-US" altLang="zh-CN" sz="4400" b="1" dirty="0">
              <a:latin typeface="Times New Roman" panose="02020603050405020304" pitchFamily="18" charset="0"/>
              <a:cs typeface="Times New Roman" panose="02020603050405020304" pitchFamily="18" charset="0"/>
            </a:endParaRPr>
          </a:p>
        </p:txBody>
      </p:sp>
      <p:graphicFrame>
        <p:nvGraphicFramePr>
          <p:cNvPr id="11" name="内容占位符 9"/>
          <p:cNvGraphicFramePr>
            <a:graphicFrameLocks/>
          </p:cNvGraphicFramePr>
          <p:nvPr>
            <p:extLst>
              <p:ext uri="{D42A27DB-BD31-4B8C-83A1-F6EECF244321}">
                <p14:modId xmlns:p14="http://schemas.microsoft.com/office/powerpoint/2010/main" val="3279399138"/>
              </p:ext>
            </p:extLst>
          </p:nvPr>
        </p:nvGraphicFramePr>
        <p:xfrm>
          <a:off x="5741465" y="1866642"/>
          <a:ext cx="6328071" cy="2590800"/>
        </p:xfrm>
        <a:graphic>
          <a:graphicData uri="http://schemas.openxmlformats.org/drawingml/2006/table">
            <a:tbl>
              <a:tblPr firstRow="1" bandRow="1">
                <a:tableStyleId>{5C22544A-7EE6-4342-B048-85BDC9FD1C3A}</a:tableStyleId>
              </a:tblPr>
              <a:tblGrid>
                <a:gridCol w="1337310"/>
                <a:gridCol w="1094264"/>
                <a:gridCol w="2313251"/>
                <a:gridCol w="1583246"/>
              </a:tblGrid>
              <a:tr h="510943">
                <a:tc>
                  <a:txBody>
                    <a:bodyPr/>
                    <a:lstStyle/>
                    <a:p>
                      <a:r>
                        <a:rPr lang="en-US" altLang="zh-CN" sz="2000" dirty="0" smtClean="0"/>
                        <a:t>Frequency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Wave guide </a:t>
                      </a:r>
                      <a:endParaRPr lang="zh-CN" alt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Variable short circuit</a:t>
                      </a:r>
                      <a:endParaRPr lang="zh-CN" alt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Dummy load</a:t>
                      </a:r>
                      <a:endParaRPr lang="zh-CN" altLang="en-US" sz="2000" dirty="0" smtClean="0"/>
                    </a:p>
                    <a:p>
                      <a:endParaRPr lang="zh-CN" altLang="en-US" sz="2000" dirty="0"/>
                    </a:p>
                  </a:txBody>
                  <a:tcPr/>
                </a:tc>
              </a:tr>
              <a:tr h="370840">
                <a:tc>
                  <a:txBody>
                    <a:bodyPr/>
                    <a:lstStyle/>
                    <a:p>
                      <a:r>
                        <a:rPr lang="en-US" altLang="zh-CN" sz="2000" dirty="0" smtClean="0"/>
                        <a:t>166.6 MHz</a:t>
                      </a:r>
                      <a:endParaRPr lang="zh-CN" altLang="en-US" sz="2000" dirty="0"/>
                    </a:p>
                  </a:txBody>
                  <a:tcPr/>
                </a:tc>
                <a:tc>
                  <a:txBody>
                    <a:bodyPr/>
                    <a:lstStyle/>
                    <a:p>
                      <a:r>
                        <a:rPr lang="en-US" altLang="zh-CN" sz="2000" dirty="0" smtClean="0"/>
                        <a:t>Coaxial ,</a:t>
                      </a:r>
                    </a:p>
                    <a:p>
                      <a:r>
                        <a:rPr lang="en-US" altLang="zh-CN" sz="2000" dirty="0" smtClean="0"/>
                        <a:t>9-3/16”</a:t>
                      </a:r>
                      <a:endParaRPr lang="zh-CN" altLang="en-US" sz="2000" dirty="0"/>
                    </a:p>
                  </a:txBody>
                  <a:tcPr/>
                </a:tc>
                <a:tc rowSpan="4">
                  <a:txBody>
                    <a:bodyPr/>
                    <a:lstStyle/>
                    <a:p>
                      <a:pPr marL="285750" indent="-285750">
                        <a:buFont typeface="Arial" panose="020B0604020202020204" pitchFamily="34" charset="0"/>
                        <a:buChar char="•"/>
                      </a:pPr>
                      <a:r>
                        <a:rPr lang="en-US" altLang="zh-CN" sz="2000" dirty="0" smtClean="0"/>
                        <a:t>Half wave length;</a:t>
                      </a:r>
                    </a:p>
                    <a:p>
                      <a:pPr marL="285750" indent="-285750">
                        <a:buFont typeface="Arial" panose="020B0604020202020204" pitchFamily="34" charset="0"/>
                        <a:buChar char="•"/>
                      </a:pPr>
                      <a:r>
                        <a:rPr lang="en-US" altLang="zh-CN" sz="2000" dirty="0" smtClean="0"/>
                        <a:t> Satisfy the power requirements</a:t>
                      </a:r>
                      <a:endParaRPr lang="zh-CN" altLang="en-US" sz="2000" dirty="0"/>
                    </a:p>
                  </a:txBody>
                  <a:tcPr/>
                </a:tc>
                <a:tc>
                  <a:txBody>
                    <a:bodyPr/>
                    <a:lstStyle/>
                    <a:p>
                      <a:r>
                        <a:rPr lang="en-US" altLang="zh-CN" sz="2000" dirty="0" smtClean="0"/>
                        <a:t>50kW,</a:t>
                      </a:r>
                      <a:r>
                        <a:rPr lang="en-US" altLang="zh-CN" sz="2000" baseline="0" dirty="0" smtClean="0"/>
                        <a:t> CW</a:t>
                      </a:r>
                      <a:r>
                        <a:rPr lang="en-US" altLang="zh-CN" sz="2000" dirty="0" smtClean="0"/>
                        <a:t> </a:t>
                      </a:r>
                      <a:endParaRPr lang="zh-CN" altLang="en-US" sz="2000" dirty="0"/>
                    </a:p>
                  </a:txBody>
                  <a:tcPr/>
                </a:tc>
              </a:tr>
              <a:tr h="370840">
                <a:tc>
                  <a:txBody>
                    <a:bodyPr/>
                    <a:lstStyle/>
                    <a:p>
                      <a:r>
                        <a:rPr lang="en-US" altLang="zh-CN" sz="2000" dirty="0" smtClean="0"/>
                        <a:t>500 MHz</a:t>
                      </a:r>
                      <a:endParaRPr lang="zh-CN" altLang="en-US" sz="2000" dirty="0"/>
                    </a:p>
                  </a:txBody>
                  <a:tcPr/>
                </a:tc>
                <a:tc>
                  <a:txBody>
                    <a:bodyPr/>
                    <a:lstStyle/>
                    <a:p>
                      <a:r>
                        <a:rPr lang="en-US" altLang="zh-CN" sz="2000" dirty="0" smtClean="0"/>
                        <a:t>WR1500</a:t>
                      </a:r>
                      <a:endParaRPr lang="zh-CN" altLang="en-US" sz="2000" dirty="0"/>
                    </a:p>
                  </a:txBody>
                  <a:tcPr/>
                </a:tc>
                <a:tc vMerge="1">
                  <a:txBody>
                    <a:bodyPr/>
                    <a:lstStyle/>
                    <a:p>
                      <a:endParaRPr lang="zh-CN" altLang="en-US" dirty="0"/>
                    </a:p>
                  </a:txBody>
                  <a:tcPr/>
                </a:tc>
                <a:tc>
                  <a:txBody>
                    <a:bodyPr/>
                    <a:lstStyle/>
                    <a:p>
                      <a:r>
                        <a:rPr lang="en-US" altLang="zh-CN" sz="2000" dirty="0" smtClean="0"/>
                        <a:t>100kW,</a:t>
                      </a:r>
                      <a:r>
                        <a:rPr lang="en-US" altLang="zh-CN" sz="2000" baseline="0" dirty="0" smtClean="0"/>
                        <a:t> CW</a:t>
                      </a:r>
                      <a:endParaRPr lang="zh-CN" altLang="en-US" sz="2000" dirty="0"/>
                    </a:p>
                  </a:txBody>
                  <a:tcPr/>
                </a:tc>
              </a:tr>
              <a:tr h="370840">
                <a:tc>
                  <a:txBody>
                    <a:bodyPr/>
                    <a:lstStyle/>
                    <a:p>
                      <a:r>
                        <a:rPr lang="en-US" altLang="zh-CN" sz="2000" dirty="0" smtClean="0"/>
                        <a:t>650  MHz</a:t>
                      </a:r>
                      <a:endParaRPr lang="zh-CN" altLang="en-US" sz="2000" dirty="0"/>
                    </a:p>
                  </a:txBody>
                  <a:tcPr/>
                </a:tc>
                <a:tc>
                  <a:txBody>
                    <a:bodyPr/>
                    <a:lstStyle/>
                    <a:p>
                      <a:r>
                        <a:rPr lang="en-US" altLang="zh-CN" sz="2000" dirty="0" smtClean="0"/>
                        <a:t>WR1500</a:t>
                      </a:r>
                      <a:endParaRPr lang="zh-CN" altLang="en-US" sz="2000" dirty="0"/>
                    </a:p>
                  </a:txBody>
                  <a:tcPr/>
                </a:tc>
                <a:tc vMerge="1">
                  <a:txBody>
                    <a:bodyPr/>
                    <a:lstStyle/>
                    <a:p>
                      <a:endParaRPr lang="zh-CN" altLang="en-US" dirty="0"/>
                    </a:p>
                  </a:txBody>
                  <a:tcPr/>
                </a:tc>
                <a:tc>
                  <a:txBody>
                    <a:bodyPr/>
                    <a:lstStyle/>
                    <a:p>
                      <a:r>
                        <a:rPr lang="en-US" altLang="zh-CN" sz="2000" dirty="0" smtClean="0"/>
                        <a:t>150kW, CW</a:t>
                      </a:r>
                    </a:p>
                  </a:txBody>
                  <a:tcPr/>
                </a:tc>
              </a:tr>
              <a:tr h="370840">
                <a:tc>
                  <a:txBody>
                    <a:bodyPr/>
                    <a:lstStyle/>
                    <a:p>
                      <a:r>
                        <a:rPr lang="en-US" altLang="zh-CN" sz="2000" dirty="0" smtClean="0"/>
                        <a:t>1.3 GHz</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WR650</a:t>
                      </a:r>
                      <a:endParaRPr lang="zh-CN" altLang="en-US" sz="2000" dirty="0" smtClean="0"/>
                    </a:p>
                  </a:txBody>
                  <a:tcPr/>
                </a:tc>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15kW,</a:t>
                      </a:r>
                      <a:r>
                        <a:rPr lang="en-US" altLang="zh-CN" sz="2000" baseline="0" dirty="0" smtClean="0"/>
                        <a:t> CW</a:t>
                      </a:r>
                      <a:endParaRPr lang="zh-CN" altLang="en-US" sz="2000" dirty="0" smtClean="0"/>
                    </a:p>
                  </a:txBody>
                  <a:tcPr/>
                </a:tc>
              </a:tr>
            </a:tbl>
          </a:graphicData>
        </a:graphic>
      </p:graphicFrame>
      <p:sp>
        <p:nvSpPr>
          <p:cNvPr id="13" name="文本框 12"/>
          <p:cNvSpPr txBox="1"/>
          <p:nvPr/>
        </p:nvSpPr>
        <p:spPr>
          <a:xfrm>
            <a:off x="7859990" y="1404977"/>
            <a:ext cx="2677400" cy="461665"/>
          </a:xfrm>
          <a:prstGeom prst="rect">
            <a:avLst/>
          </a:prstGeom>
          <a:noFill/>
        </p:spPr>
        <p:txBody>
          <a:bodyPr wrap="none" rtlCol="0">
            <a:spAutoFit/>
          </a:bodyPr>
          <a:lstStyle/>
          <a:p>
            <a:r>
              <a:rPr lang="en-US" altLang="zh-CN" sz="2400" b="1" dirty="0" smtClean="0">
                <a:latin typeface="Times New Roman" panose="02020603050405020304" pitchFamily="18" charset="0"/>
                <a:cs typeface="Times New Roman" panose="02020603050405020304" pitchFamily="18" charset="0"/>
              </a:rPr>
              <a:t>The requirements </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18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1046" y="3666718"/>
            <a:ext cx="3053603" cy="2287858"/>
          </a:xfrm>
          <a:prstGeom prst="rect">
            <a:avLst/>
          </a:prstGeom>
        </p:spPr>
      </p:pic>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26</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Power distribution circuits</a:t>
            </a:r>
            <a:endParaRPr lang="en-US" altLang="zh-CN" sz="4400" b="1" dirty="0">
              <a:latin typeface="Times New Roman" panose="02020603050405020304" pitchFamily="18" charset="0"/>
              <a:cs typeface="Times New Roman" panose="02020603050405020304" pitchFamily="18" charset="0"/>
            </a:endParaRPr>
          </a:p>
        </p:txBody>
      </p:sp>
      <p:pic>
        <p:nvPicPr>
          <p:cNvPr id="14" name="Picture 5" descr="100_2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38" y="1082671"/>
            <a:ext cx="3353162" cy="2169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365" y="1082671"/>
            <a:ext cx="3219844" cy="428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DSC058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2133" y="1082671"/>
            <a:ext cx="3409304" cy="255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7721636" y="4384916"/>
            <a:ext cx="4394311" cy="1569660"/>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altLang="zh-CN" sz="2400" dirty="0" smtClean="0"/>
              <a:t>The WG distribution will be optimized based on the space:</a:t>
            </a:r>
          </a:p>
          <a:p>
            <a:pPr marL="742950" lvl="1" indent="-285750">
              <a:buFont typeface="Arial" panose="020B0604020202020204" pitchFamily="34" charset="0"/>
              <a:buChar char="•"/>
            </a:pPr>
            <a:r>
              <a:rPr lang="en-US" altLang="zh-CN" sz="2400" dirty="0" smtClean="0"/>
              <a:t>Tidy</a:t>
            </a:r>
          </a:p>
          <a:p>
            <a:pPr marL="742950" lvl="1" indent="-285750">
              <a:buFont typeface="Arial" panose="020B0604020202020204" pitchFamily="34" charset="0"/>
              <a:buChar char="•"/>
            </a:pPr>
            <a:r>
              <a:rPr lang="en-US" altLang="zh-CN" sz="2400" dirty="0" smtClean="0"/>
              <a:t>Compact</a:t>
            </a:r>
          </a:p>
        </p:txBody>
      </p:sp>
      <p:sp>
        <p:nvSpPr>
          <p:cNvPr id="18" name="文本框 17"/>
          <p:cNvSpPr txBox="1"/>
          <p:nvPr/>
        </p:nvSpPr>
        <p:spPr>
          <a:xfrm>
            <a:off x="4217365" y="5408495"/>
            <a:ext cx="3497239" cy="369332"/>
          </a:xfrm>
          <a:prstGeom prst="rect">
            <a:avLst/>
          </a:prstGeom>
          <a:noFill/>
        </p:spPr>
        <p:txBody>
          <a:bodyPr wrap="none" rtlCol="0">
            <a:spAutoFit/>
          </a:bodyPr>
          <a:lstStyle/>
          <a:p>
            <a:r>
              <a:rPr lang="en-US" altLang="zh-CN" dirty="0" smtClean="0"/>
              <a:t>500MHz dummy load (IHEP, BEPCII)</a:t>
            </a:r>
            <a:endParaRPr lang="zh-CN" altLang="en-US" dirty="0"/>
          </a:p>
        </p:txBody>
      </p:sp>
      <p:sp>
        <p:nvSpPr>
          <p:cNvPr id="19" name="文本框 18"/>
          <p:cNvSpPr txBox="1"/>
          <p:nvPr/>
        </p:nvSpPr>
        <p:spPr>
          <a:xfrm>
            <a:off x="667460" y="3213112"/>
            <a:ext cx="2620589" cy="369332"/>
          </a:xfrm>
          <a:prstGeom prst="rect">
            <a:avLst/>
          </a:prstGeom>
          <a:noFill/>
        </p:spPr>
        <p:txBody>
          <a:bodyPr wrap="none" rtlCol="0">
            <a:spAutoFit/>
          </a:bodyPr>
          <a:lstStyle/>
          <a:p>
            <a:r>
              <a:rPr lang="en-US" altLang="zh-CN" dirty="0" smtClean="0"/>
              <a:t>500MHz WG(IHEP, BEPCII)</a:t>
            </a:r>
            <a:endParaRPr lang="zh-CN" altLang="en-US" dirty="0"/>
          </a:p>
        </p:txBody>
      </p:sp>
      <p:sp>
        <p:nvSpPr>
          <p:cNvPr id="20" name="文本框 19"/>
          <p:cNvSpPr txBox="1"/>
          <p:nvPr/>
        </p:nvSpPr>
        <p:spPr>
          <a:xfrm>
            <a:off x="508776" y="5954576"/>
            <a:ext cx="2225866" cy="369332"/>
          </a:xfrm>
          <a:prstGeom prst="rect">
            <a:avLst/>
          </a:prstGeom>
          <a:noFill/>
        </p:spPr>
        <p:txBody>
          <a:bodyPr wrap="none" rtlCol="0">
            <a:spAutoFit/>
          </a:bodyPr>
          <a:lstStyle/>
          <a:p>
            <a:r>
              <a:rPr lang="en-US" altLang="zh-CN" smtClean="0"/>
              <a:t>1.3GHz WG(LAL,XFEL</a:t>
            </a:r>
            <a:r>
              <a:rPr lang="en-US" altLang="zh-CN" dirty="0" smtClean="0"/>
              <a:t>)</a:t>
            </a:r>
            <a:endParaRPr lang="zh-CN" altLang="en-US" dirty="0"/>
          </a:p>
        </p:txBody>
      </p:sp>
      <p:sp>
        <p:nvSpPr>
          <p:cNvPr id="21" name="文本框 18"/>
          <p:cNvSpPr txBox="1"/>
          <p:nvPr/>
        </p:nvSpPr>
        <p:spPr>
          <a:xfrm>
            <a:off x="8443305" y="3671644"/>
            <a:ext cx="315714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500MHz circulator(IHEP, BEPCII)</a:t>
            </a:r>
            <a:endParaRPr lang="zh-CN" altLang="en-US" dirty="0"/>
          </a:p>
        </p:txBody>
      </p:sp>
    </p:spTree>
    <p:extLst>
      <p:ext uri="{BB962C8B-B14F-4D97-AF65-F5344CB8AC3E}">
        <p14:creationId xmlns:p14="http://schemas.microsoft.com/office/powerpoint/2010/main" val="1699444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27</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Times New Roman" panose="02020603050405020304" pitchFamily="18" charset="0"/>
                <a:cs typeface="Times New Roman" panose="02020603050405020304" pitchFamily="18" charset="0"/>
              </a:rPr>
              <a:t>LLRF </a:t>
            </a:r>
            <a:r>
              <a:rPr lang="en-US" altLang="zh-CN" sz="4400" b="1" dirty="0" smtClean="0">
                <a:latin typeface="Times New Roman" panose="02020603050405020304" pitchFamily="18" charset="0"/>
                <a:cs typeface="Times New Roman" panose="02020603050405020304" pitchFamily="18" charset="0"/>
              </a:rPr>
              <a:t>control</a:t>
            </a:r>
            <a:endParaRPr lang="en-US" altLang="zh-CN" sz="4400" b="1" dirty="0">
              <a:latin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228103680"/>
              </p:ext>
            </p:extLst>
          </p:nvPr>
        </p:nvGraphicFramePr>
        <p:xfrm>
          <a:off x="3976082" y="872568"/>
          <a:ext cx="7972850" cy="5376383"/>
        </p:xfrm>
        <a:graphic>
          <a:graphicData uri="http://schemas.openxmlformats.org/presentationml/2006/ole">
            <mc:AlternateContent xmlns:mc="http://schemas.openxmlformats.org/markup-compatibility/2006">
              <mc:Choice xmlns:v="urn:schemas-microsoft-com:vml" Requires="v">
                <p:oleObj spid="_x0000_s2137" name="Visio" r:id="rId4" imgW="14624223" imgH="9868692" progId="Visio.Drawing.11">
                  <p:embed/>
                </p:oleObj>
              </mc:Choice>
              <mc:Fallback>
                <p:oleObj name="Visio" r:id="rId4" imgW="14624223" imgH="986869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082" y="872568"/>
                        <a:ext cx="7972850" cy="5376383"/>
                      </a:xfrm>
                      <a:prstGeom prst="rect">
                        <a:avLst/>
                      </a:prstGeom>
                      <a:noFill/>
                      <a:ln>
                        <a:solidFill>
                          <a:schemeClr val="tx1"/>
                        </a:solidFill>
                      </a:ln>
                    </p:spPr>
                  </p:pic>
                </p:oleObj>
              </mc:Fallback>
            </mc:AlternateContent>
          </a:graphicData>
        </a:graphic>
      </p:graphicFrame>
      <p:sp>
        <p:nvSpPr>
          <p:cNvPr id="11" name="内容占位符 1"/>
          <p:cNvSpPr>
            <a:spLocks noGrp="1"/>
          </p:cNvSpPr>
          <p:nvPr>
            <p:ph sz="half" idx="1"/>
          </p:nvPr>
        </p:nvSpPr>
        <p:spPr>
          <a:xfrm>
            <a:off x="122464" y="940388"/>
            <a:ext cx="3986549" cy="5088981"/>
          </a:xfrm>
        </p:spPr>
        <p:txBody>
          <a:bodyPr>
            <a:noAutofit/>
          </a:bodyPr>
          <a:lstStyle/>
          <a:p>
            <a:r>
              <a:rPr lang="en-US" altLang="zh-CN" b="1" dirty="0" smtClean="0">
                <a:latin typeface="Times New Roman" panose="02020603050405020304" pitchFamily="18" charset="0"/>
                <a:cs typeface="Times New Roman" panose="02020603050405020304" pitchFamily="18" charset="0"/>
              </a:rPr>
              <a:t>Function: </a:t>
            </a:r>
          </a:p>
          <a:p>
            <a:pPr lvl="1"/>
            <a:r>
              <a:rPr lang="en-US" altLang="zh-CN" dirty="0" smtClean="0">
                <a:latin typeface="Times New Roman" panose="02020603050405020304" pitchFamily="18" charset="0"/>
                <a:cs typeface="Times New Roman" panose="02020603050405020304" pitchFamily="18" charset="0"/>
              </a:rPr>
              <a:t>Protect the coupler</a:t>
            </a:r>
          </a:p>
          <a:p>
            <a:pPr lvl="1"/>
            <a:r>
              <a:rPr lang="en-US" altLang="zh-CN" dirty="0" smtClean="0">
                <a:latin typeface="Times New Roman" panose="02020603050405020304" pitchFamily="18" charset="0"/>
                <a:cs typeface="Times New Roman" panose="02020603050405020304" pitchFamily="18" charset="0"/>
              </a:rPr>
              <a:t>Auto conditioning operation</a:t>
            </a:r>
          </a:p>
          <a:p>
            <a:pPr lvl="1"/>
            <a:r>
              <a:rPr lang="en-US" altLang="zh-CN" dirty="0" smtClean="0">
                <a:latin typeface="Times New Roman" panose="02020603050405020304" pitchFamily="18" charset="0"/>
                <a:cs typeface="Times New Roman" panose="02020603050405020304" pitchFamily="18" charset="0"/>
              </a:rPr>
              <a:t>Data </a:t>
            </a:r>
            <a:r>
              <a:rPr lang="en-US" altLang="zh-CN" dirty="0">
                <a:latin typeface="Times New Roman" panose="02020603050405020304" pitchFamily="18" charset="0"/>
                <a:cs typeface="Times New Roman" panose="02020603050405020304" pitchFamily="18" charset="0"/>
              </a:rPr>
              <a:t>acquisition and </a:t>
            </a:r>
            <a:r>
              <a:rPr lang="en-US" altLang="zh-CN" dirty="0" smtClean="0">
                <a:latin typeface="Times New Roman" panose="02020603050405020304" pitchFamily="18" charset="0"/>
                <a:cs typeface="Times New Roman" panose="02020603050405020304" pitchFamily="18" charset="0"/>
              </a:rPr>
              <a:t>recording</a:t>
            </a:r>
          </a:p>
        </p:txBody>
      </p:sp>
    </p:spTree>
    <p:extLst>
      <p:ext uri="{BB962C8B-B14F-4D97-AF65-F5344CB8AC3E}">
        <p14:creationId xmlns:p14="http://schemas.microsoft.com/office/powerpoint/2010/main" val="3027290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28</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Interlocks</a:t>
            </a:r>
            <a:endParaRPr lang="en-US" altLang="zh-CN" sz="4400" b="1" dirty="0">
              <a:latin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内容占位符 4"/>
          <p:cNvGraphicFramePr>
            <a:graphicFrameLocks/>
          </p:cNvGraphicFramePr>
          <p:nvPr>
            <p:extLst>
              <p:ext uri="{D42A27DB-BD31-4B8C-83A1-F6EECF244321}">
                <p14:modId xmlns:p14="http://schemas.microsoft.com/office/powerpoint/2010/main" val="746755061"/>
              </p:ext>
            </p:extLst>
          </p:nvPr>
        </p:nvGraphicFramePr>
        <p:xfrm>
          <a:off x="5725610" y="1282979"/>
          <a:ext cx="5578983" cy="3931920"/>
        </p:xfrm>
        <a:graphic>
          <a:graphicData uri="http://schemas.openxmlformats.org/drawingml/2006/table">
            <a:tbl>
              <a:tblPr firstRow="1" bandRow="1">
                <a:tableStyleId>{5C22544A-7EE6-4342-B048-85BDC9FD1C3A}</a:tableStyleId>
              </a:tblPr>
              <a:tblGrid>
                <a:gridCol w="2590800"/>
                <a:gridCol w="2988183"/>
              </a:tblGrid>
              <a:tr h="370840">
                <a:tc>
                  <a:txBody>
                    <a:bodyPr/>
                    <a:lstStyle/>
                    <a:p>
                      <a:r>
                        <a:rPr lang="en-US" altLang="zh-CN" sz="2400" dirty="0" smtClean="0"/>
                        <a:t>Parameters</a:t>
                      </a:r>
                      <a:r>
                        <a:rPr lang="en-US" altLang="zh-CN" sz="2400" baseline="0" dirty="0" smtClean="0"/>
                        <a:t> </a:t>
                      </a:r>
                      <a:endParaRPr lang="zh-CN" altLang="en-US" sz="2400" dirty="0"/>
                    </a:p>
                  </a:txBody>
                  <a:tcPr/>
                </a:tc>
                <a:tc>
                  <a:txBody>
                    <a:bodyPr/>
                    <a:lstStyle/>
                    <a:p>
                      <a:r>
                        <a:rPr lang="en-US" altLang="zh-CN" sz="2400" dirty="0" smtClean="0"/>
                        <a:t>Interlock</a:t>
                      </a:r>
                      <a:r>
                        <a:rPr lang="en-US" altLang="zh-CN" sz="2400" baseline="0" dirty="0" smtClean="0"/>
                        <a:t> value</a:t>
                      </a:r>
                      <a:endParaRPr lang="zh-CN" altLang="en-US" sz="2400" dirty="0"/>
                    </a:p>
                  </a:txBody>
                  <a:tcPr/>
                </a:tc>
              </a:tr>
              <a:tr h="370840">
                <a:tc>
                  <a:txBody>
                    <a:bodyPr/>
                    <a:lstStyle/>
                    <a:p>
                      <a:r>
                        <a:rPr lang="en-US" altLang="zh-CN" sz="2400" dirty="0" smtClean="0"/>
                        <a:t>Vacuum </a:t>
                      </a:r>
                      <a:endParaRPr lang="zh-CN" altLang="en-US" sz="2400" dirty="0"/>
                    </a:p>
                  </a:txBody>
                  <a:tcPr/>
                </a:tc>
                <a:tc>
                  <a:txBody>
                    <a:bodyPr/>
                    <a:lstStyle/>
                    <a:p>
                      <a:r>
                        <a:rPr lang="en-US" altLang="zh-CN" sz="2400" dirty="0" smtClean="0"/>
                        <a:t>&lt;</a:t>
                      </a:r>
                      <a:r>
                        <a:rPr lang="en-US" altLang="zh-CN" sz="2400" baseline="0" dirty="0" smtClean="0"/>
                        <a:t> </a:t>
                      </a:r>
                      <a:r>
                        <a:rPr lang="en-US" altLang="zh-CN" sz="2400" dirty="0" smtClean="0"/>
                        <a:t>2E-4 Pa</a:t>
                      </a:r>
                      <a:endParaRPr lang="zh-CN" altLang="en-US" sz="2400" dirty="0"/>
                    </a:p>
                  </a:txBody>
                  <a:tcPr/>
                </a:tc>
              </a:tr>
              <a:tr h="370840">
                <a:tc>
                  <a:txBody>
                    <a:bodyPr/>
                    <a:lstStyle/>
                    <a:p>
                      <a:r>
                        <a:rPr lang="en-US" altLang="zh-CN" sz="2400" dirty="0" smtClean="0"/>
                        <a:t>Temperature</a:t>
                      </a:r>
                      <a:endParaRPr lang="zh-CN" altLang="en-US" sz="2400" dirty="0"/>
                    </a:p>
                  </a:txBody>
                  <a:tcPr/>
                </a:tc>
                <a:tc>
                  <a:txBody>
                    <a:bodyPr/>
                    <a:lstStyle/>
                    <a:p>
                      <a:r>
                        <a:rPr lang="en-US" altLang="zh-CN" sz="2400" dirty="0" smtClean="0"/>
                        <a:t>&lt;</a:t>
                      </a:r>
                      <a:r>
                        <a:rPr lang="en-US" altLang="zh-CN" sz="2400" baseline="0" dirty="0" smtClean="0"/>
                        <a:t> 45</a:t>
                      </a:r>
                      <a:r>
                        <a:rPr lang="zh-CN" altLang="en-US" sz="2400" baseline="0" dirty="0" smtClean="0"/>
                        <a:t>℃  </a:t>
                      </a:r>
                      <a:r>
                        <a:rPr lang="en-US" altLang="zh-CN" sz="2400" baseline="0" dirty="0" smtClean="0"/>
                        <a:t>(window)</a:t>
                      </a:r>
                    </a:p>
                  </a:txBody>
                  <a:tcPr/>
                </a:tc>
              </a:tr>
              <a:tr h="370840">
                <a:tc>
                  <a:txBody>
                    <a:bodyPr/>
                    <a:lstStyle/>
                    <a:p>
                      <a:r>
                        <a:rPr lang="en-US" altLang="zh-CN" sz="2400" dirty="0" smtClean="0"/>
                        <a:t>Cooling water</a:t>
                      </a:r>
                      <a:r>
                        <a:rPr lang="en-US" altLang="zh-CN" sz="2400" baseline="0" dirty="0" smtClean="0"/>
                        <a:t> flow</a:t>
                      </a:r>
                      <a:endParaRPr lang="zh-CN" altLang="en-US" sz="2400" dirty="0"/>
                    </a:p>
                  </a:txBody>
                  <a:tcPr/>
                </a:tc>
                <a:tc>
                  <a:txBody>
                    <a:bodyPr/>
                    <a:lstStyle/>
                    <a:p>
                      <a:r>
                        <a:rPr lang="en-US" altLang="zh-CN" sz="2400" dirty="0" smtClean="0"/>
                        <a:t>&gt; 0.5 l/min</a:t>
                      </a:r>
                      <a:endParaRPr lang="zh-CN" altLang="en-US" sz="24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Cooling water pressure</a:t>
                      </a:r>
                    </a:p>
                  </a:txBody>
                  <a:tcPr/>
                </a:tc>
                <a:tc>
                  <a:txBody>
                    <a:bodyPr/>
                    <a:lstStyle/>
                    <a:p>
                      <a:r>
                        <a:rPr lang="en-US" altLang="zh-CN" sz="2400" dirty="0" smtClean="0"/>
                        <a:t>&gt;0.5 bar &amp;</a:t>
                      </a:r>
                      <a:r>
                        <a:rPr lang="en-US" altLang="zh-CN" sz="2400" baseline="0" dirty="0" smtClean="0"/>
                        <a:t> &lt;2.5 bar</a:t>
                      </a:r>
                      <a:endParaRPr lang="zh-CN" altLang="en-US" sz="2400" dirty="0"/>
                    </a:p>
                  </a:txBody>
                  <a:tcPr/>
                </a:tc>
              </a:tr>
              <a:tr h="370840">
                <a:tc>
                  <a:txBody>
                    <a:bodyPr/>
                    <a:lstStyle/>
                    <a:p>
                      <a:r>
                        <a:rPr lang="en-US" altLang="zh-CN" sz="2400" dirty="0" smtClean="0"/>
                        <a:t>Electrons</a:t>
                      </a:r>
                      <a:endParaRPr lang="zh-CN" altLang="en-US" sz="2400" dirty="0"/>
                    </a:p>
                  </a:txBody>
                  <a:tcPr/>
                </a:tc>
                <a:tc>
                  <a:txBody>
                    <a:bodyPr/>
                    <a:lstStyle/>
                    <a:p>
                      <a:r>
                        <a:rPr lang="en-US" altLang="zh-CN" sz="2400" dirty="0" smtClean="0"/>
                        <a:t>&lt; 5 </a:t>
                      </a:r>
                      <a:r>
                        <a:rPr lang="en-US" altLang="zh-CN" sz="2400" dirty="0" err="1" smtClean="0"/>
                        <a:t>uA</a:t>
                      </a:r>
                      <a:endParaRPr lang="zh-CN" altLang="en-US" sz="2400" dirty="0"/>
                    </a:p>
                  </a:txBody>
                  <a:tcPr/>
                </a:tc>
              </a:tr>
              <a:tr h="370840">
                <a:tc>
                  <a:txBody>
                    <a:bodyPr/>
                    <a:lstStyle/>
                    <a:p>
                      <a:r>
                        <a:rPr lang="en-US" altLang="zh-CN" sz="2400" dirty="0" smtClean="0"/>
                        <a:t>Arc occurrence</a:t>
                      </a:r>
                      <a:r>
                        <a:rPr lang="en-US" altLang="zh-CN" sz="2400" baseline="0" dirty="0" smtClean="0"/>
                        <a:t> </a:t>
                      </a:r>
                      <a:endParaRPr lang="zh-CN" altLang="en-US" sz="2400" dirty="0"/>
                    </a:p>
                  </a:txBody>
                  <a:tcPr/>
                </a:tc>
                <a:tc>
                  <a:txBody>
                    <a:bodyPr/>
                    <a:lstStyle/>
                    <a:p>
                      <a:r>
                        <a:rPr lang="en-US" altLang="zh-CN" sz="2400" dirty="0" smtClean="0"/>
                        <a:t>1 time; </a:t>
                      </a:r>
                    </a:p>
                    <a:p>
                      <a:r>
                        <a:rPr lang="en-US" altLang="zh-CN" sz="2400" dirty="0" smtClean="0"/>
                        <a:t>Response time: &lt; 20us</a:t>
                      </a:r>
                      <a:endParaRPr lang="zh-CN" altLang="en-US" sz="2400" dirty="0"/>
                    </a:p>
                  </a:txBody>
                  <a:tcPr/>
                </a:tc>
              </a:tr>
            </a:tbl>
          </a:graphicData>
        </a:graphic>
      </p:graphicFrame>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902" y="1468640"/>
            <a:ext cx="4011613" cy="3560597"/>
          </a:xfrm>
          <a:prstGeom prst="rect">
            <a:avLst/>
          </a:prstGeom>
        </p:spPr>
      </p:pic>
      <p:pic>
        <p:nvPicPr>
          <p:cNvPr id="11" name="内容占位符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59" y="1282979"/>
            <a:ext cx="4673346" cy="4147933"/>
          </a:xfrm>
          <a:prstGeom prst="rect">
            <a:avLst/>
          </a:prstGeom>
          <a:ln>
            <a:solidFill>
              <a:schemeClr val="tx1"/>
            </a:solidFill>
          </a:ln>
        </p:spPr>
      </p:pic>
      <p:sp>
        <p:nvSpPr>
          <p:cNvPr id="8" name="文本框 7"/>
          <p:cNvSpPr txBox="1"/>
          <p:nvPr/>
        </p:nvSpPr>
        <p:spPr>
          <a:xfrm>
            <a:off x="744555" y="5571620"/>
            <a:ext cx="4540154" cy="400110"/>
          </a:xfrm>
          <a:prstGeom prst="rect">
            <a:avLst/>
          </a:prstGeom>
          <a:noFill/>
        </p:spPr>
        <p:txBody>
          <a:bodyPr wrap="none" rtlCol="0">
            <a:spAutoFit/>
          </a:bodyPr>
          <a:lstStyle/>
          <a:p>
            <a:r>
              <a:rPr lang="en-US" altLang="zh-CN" sz="2000" dirty="0" smtClean="0">
                <a:latin typeface="Times New Roman" panose="02020603050405020304" pitchFamily="18" charset="0"/>
                <a:cs typeface="Times New Roman" panose="02020603050405020304" pitchFamily="18" charset="0"/>
              </a:rPr>
              <a:t>The diagnostics of XFEL 1.3GHz coupler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50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29</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Conditioning method description </a:t>
            </a:r>
            <a:endParaRPr lang="en-US" altLang="zh-CN" sz="4400" b="1" dirty="0">
              <a:latin typeface="Times New Roman" panose="02020603050405020304" pitchFamily="18" charset="0"/>
              <a:cs typeface="Times New Roman" panose="02020603050405020304" pitchFamily="18" charset="0"/>
            </a:endParaRPr>
          </a:p>
        </p:txBody>
      </p:sp>
      <p:pic>
        <p:nvPicPr>
          <p:cNvPr id="10" name="内容占位符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63286" y="1930376"/>
            <a:ext cx="416272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内容占位符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1144" y="1895297"/>
            <a:ext cx="3583712" cy="4351338"/>
          </a:xfrm>
          <a:prstGeom prst="rect">
            <a:avLst/>
          </a:prstGeom>
        </p:spPr>
      </p:pic>
      <p:sp>
        <p:nvSpPr>
          <p:cNvPr id="12" name="内容占位符 6"/>
          <p:cNvSpPr txBox="1">
            <a:spLocks/>
          </p:cNvSpPr>
          <p:nvPr/>
        </p:nvSpPr>
        <p:spPr>
          <a:xfrm>
            <a:off x="341812" y="776928"/>
            <a:ext cx="11850188" cy="433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Two methods:</a:t>
            </a:r>
          </a:p>
          <a:p>
            <a:pPr lvl="1"/>
            <a:r>
              <a:rPr lang="en-US" altLang="zh-CN" sz="2000" dirty="0" smtClean="0">
                <a:latin typeface="Times New Roman" panose="02020603050405020304" pitchFamily="18" charset="0"/>
                <a:cs typeface="Times New Roman" panose="02020603050405020304" pitchFamily="18" charset="0"/>
              </a:rPr>
              <a:t>Short pulse (low DF, low power level) </a:t>
            </a:r>
            <a:r>
              <a:rPr lang="en-US" altLang="zh-CN" sz="2000" dirty="0" smtClean="0">
                <a:latin typeface="Times New Roman" panose="02020603050405020304" pitchFamily="18" charset="0"/>
                <a:cs typeface="Times New Roman" panose="02020603050405020304" pitchFamily="18" charset="0"/>
                <a:sym typeface="Wingdings" panose="05000000000000000000" pitchFamily="2" charset="2"/>
              </a:rPr>
              <a:t> CW, nominal power level</a:t>
            </a:r>
            <a:r>
              <a:rPr lang="en-US" altLang="zh-CN" sz="2000" dirty="0" smtClean="0">
                <a:latin typeface="Times New Roman" panose="02020603050405020304" pitchFamily="18" charset="0"/>
                <a:cs typeface="Times New Roman" panose="02020603050405020304" pitchFamily="18" charset="0"/>
              </a:rPr>
              <a:t>;</a:t>
            </a:r>
          </a:p>
          <a:p>
            <a:pPr lvl="1"/>
            <a:r>
              <a:rPr lang="en-US" altLang="zh-CN" sz="2000" dirty="0" smtClean="0">
                <a:latin typeface="Times New Roman" panose="02020603050405020304" pitchFamily="18" charset="0"/>
                <a:cs typeface="Times New Roman" panose="02020603050405020304" pitchFamily="18" charset="0"/>
              </a:rPr>
              <a:t>CW</a:t>
            </a:r>
            <a:r>
              <a:rPr lang="en-US" altLang="zh-CN"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000" dirty="0" smtClean="0">
                <a:latin typeface="Times New Roman" panose="02020603050405020304" pitchFamily="18" charset="0"/>
                <a:cs typeface="Times New Roman" panose="02020603050405020304" pitchFamily="18" charset="0"/>
                <a:sym typeface="Wingdings" panose="05000000000000000000" pitchFamily="2" charset="2"/>
              </a:rPr>
              <a:t>Pulse or CW + pulse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CW, nominal power level</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1558834" y="5771383"/>
            <a:ext cx="1055482" cy="369332"/>
          </a:xfrm>
          <a:prstGeom prst="rect">
            <a:avLst/>
          </a:prstGeom>
          <a:noFill/>
        </p:spPr>
        <p:txBody>
          <a:bodyPr wrap="none" rtlCol="0">
            <a:spAutoFit/>
          </a:bodyPr>
          <a:lstStyle/>
          <a:p>
            <a:r>
              <a:rPr lang="en-US" altLang="zh-CN" dirty="0"/>
              <a:t>M</a:t>
            </a:r>
            <a:r>
              <a:rPr lang="en-US" altLang="zh-CN" dirty="0" smtClean="0"/>
              <a:t>ethod1</a:t>
            </a:r>
            <a:endParaRPr lang="zh-CN" altLang="en-US" dirty="0"/>
          </a:p>
        </p:txBody>
      </p:sp>
      <p:sp>
        <p:nvSpPr>
          <p:cNvPr id="14" name="文本框 13"/>
          <p:cNvSpPr txBox="1"/>
          <p:nvPr/>
        </p:nvSpPr>
        <p:spPr>
          <a:xfrm>
            <a:off x="9418319" y="5761938"/>
            <a:ext cx="1055482" cy="369332"/>
          </a:xfrm>
          <a:prstGeom prst="rect">
            <a:avLst/>
          </a:prstGeom>
          <a:noFill/>
        </p:spPr>
        <p:txBody>
          <a:bodyPr wrap="none" rtlCol="0">
            <a:spAutoFit/>
          </a:bodyPr>
          <a:lstStyle/>
          <a:p>
            <a:r>
              <a:rPr lang="en-US" altLang="zh-CN" dirty="0" smtClean="0"/>
              <a:t>Method2</a:t>
            </a:r>
            <a:endParaRPr lang="zh-CN" altLang="en-US" dirty="0"/>
          </a:p>
        </p:txBody>
      </p:sp>
    </p:spTree>
    <p:extLst>
      <p:ext uri="{BB962C8B-B14F-4D97-AF65-F5344CB8AC3E}">
        <p14:creationId xmlns:p14="http://schemas.microsoft.com/office/powerpoint/2010/main" val="3308740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30</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Auto-control system</a:t>
            </a:r>
            <a:endParaRPr lang="en-US" altLang="zh-CN" sz="4400" b="1" dirty="0">
              <a:latin typeface="Times New Roman" panose="02020603050405020304" pitchFamily="18" charset="0"/>
              <a:cs typeface="Times New Roman" panose="02020603050405020304" pitchFamily="18" charset="0"/>
            </a:endParaRPr>
          </a:p>
        </p:txBody>
      </p:sp>
      <p:sp>
        <p:nvSpPr>
          <p:cNvPr id="12" name="内容占位符 6"/>
          <p:cNvSpPr txBox="1">
            <a:spLocks/>
          </p:cNvSpPr>
          <p:nvPr/>
        </p:nvSpPr>
        <p:spPr>
          <a:xfrm>
            <a:off x="341812" y="776927"/>
            <a:ext cx="11850188" cy="12139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solidFill>
                  <a:srgbClr val="0000FF"/>
                </a:solidFill>
                <a:latin typeface="Times New Roman" panose="02020603050405020304" pitchFamily="18" charset="0"/>
                <a:cs typeface="Times New Roman" panose="02020603050405020304" pitchFamily="18" charset="0"/>
              </a:rPr>
              <a:t>An </a:t>
            </a:r>
            <a:r>
              <a:rPr lang="en-US" altLang="zh-CN" b="1" dirty="0">
                <a:solidFill>
                  <a:srgbClr val="0000FF"/>
                </a:solidFill>
                <a:latin typeface="Times New Roman" panose="02020603050405020304" pitchFamily="18" charset="0"/>
                <a:cs typeface="Times New Roman" panose="02020603050405020304" pitchFamily="18" charset="0"/>
              </a:rPr>
              <a:t>automatic control system </a:t>
            </a:r>
            <a:r>
              <a:rPr lang="en-US" altLang="zh-CN" dirty="0">
                <a:latin typeface="Times New Roman" panose="02020603050405020304" pitchFamily="18" charset="0"/>
                <a:cs typeface="Times New Roman" panose="02020603050405020304" pitchFamily="18" charset="0"/>
              </a:rPr>
              <a:t>which handles the conditioning procedure, all necessary diagnostics, monitoring and analysis </a:t>
            </a:r>
            <a:r>
              <a:rPr lang="en-US" altLang="zh-CN" dirty="0" smtClean="0">
                <a:latin typeface="Times New Roman" panose="02020603050405020304" pitchFamily="18" charset="0"/>
                <a:cs typeface="Times New Roman" panose="02020603050405020304" pitchFamily="18" charset="0"/>
              </a:rPr>
              <a:t>systems will be applied.</a:t>
            </a:r>
          </a:p>
          <a:p>
            <a:r>
              <a:rPr lang="en-US" altLang="zh-CN" b="1" dirty="0" smtClean="0">
                <a:solidFill>
                  <a:srgbClr val="0000FF"/>
                </a:solidFill>
                <a:latin typeface="Times New Roman" panose="02020603050405020304" pitchFamily="18" charset="0"/>
                <a:cs typeface="Times New Roman" panose="02020603050405020304" pitchFamily="18" charset="0"/>
              </a:rPr>
              <a:t>CERN </a:t>
            </a:r>
            <a:r>
              <a:rPr lang="en-US" altLang="zh-CN" b="1" dirty="0">
                <a:solidFill>
                  <a:srgbClr val="0000FF"/>
                </a:solidFill>
                <a:latin typeface="Times New Roman" panose="02020603050405020304" pitchFamily="18" charset="0"/>
                <a:cs typeface="Times New Roman" panose="02020603050405020304" pitchFamily="18" charset="0"/>
              </a:rPr>
              <a:t>conditioning loop </a:t>
            </a:r>
            <a:r>
              <a:rPr lang="en-US" altLang="zh-CN" dirty="0" smtClean="0">
                <a:latin typeface="Times New Roman" panose="02020603050405020304" pitchFamily="18" charset="0"/>
                <a:cs typeface="Times New Roman" panose="02020603050405020304" pitchFamily="18" charset="0"/>
              </a:rPr>
              <a:t>is one of the options.</a:t>
            </a:r>
          </a:p>
        </p:txBody>
      </p:sp>
      <p:pic>
        <p:nvPicPr>
          <p:cNvPr id="16" name="内容占位符 1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3346" y="2320735"/>
            <a:ext cx="4149160" cy="316566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10" y="2320735"/>
            <a:ext cx="7156279" cy="3431385"/>
          </a:xfrm>
          <a:prstGeom prst="rect">
            <a:avLst/>
          </a:prstGeom>
        </p:spPr>
      </p:pic>
    </p:spTree>
    <p:extLst>
      <p:ext uri="{BB962C8B-B14F-4D97-AF65-F5344CB8AC3E}">
        <p14:creationId xmlns:p14="http://schemas.microsoft.com/office/powerpoint/2010/main" val="569059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31</a:t>
            </a:r>
            <a:endParaRPr lang="zh-CN" altLang="en-US" dirty="0">
              <a:solidFill>
                <a:schemeClr val="bg1">
                  <a:lumMod val="65000"/>
                </a:schemeClr>
              </a:solidFill>
            </a:endParaRPr>
          </a:p>
        </p:txBody>
      </p:sp>
      <p:sp>
        <p:nvSpPr>
          <p:cNvPr id="7" name="矩形 6"/>
          <p:cNvSpPr/>
          <p:nvPr/>
        </p:nvSpPr>
        <p:spPr>
          <a:xfrm>
            <a:off x="0" y="2210764"/>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Thank you for your attention!</a:t>
            </a:r>
            <a:endParaRPr lang="en-US" altLang="zh-C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dirty="0" smtClean="0">
                <a:latin typeface="Times New Roman" panose="02020603050405020304" pitchFamily="18" charset="0"/>
                <a:cs typeface="Times New Roman" panose="02020603050405020304" pitchFamily="18" charset="0"/>
              </a:rPr>
              <a:t>Location</a:t>
            </a:r>
            <a:endParaRPr lang="zh-CN" altLang="en-US" sz="4400" b="1" dirty="0">
              <a:latin typeface="Times New Roman" panose="02020603050405020304" pitchFamily="18" charset="0"/>
              <a:cs typeface="Times New Roman" panose="02020603050405020304" pitchFamily="18" charset="0"/>
            </a:endParaRPr>
          </a:p>
        </p:txBody>
      </p:sp>
      <p:sp>
        <p:nvSpPr>
          <p:cNvPr id="12"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13" name="页脚占位符 4"/>
          <p:cNvSpPr>
            <a:spLocks noGrp="1"/>
          </p:cNvSpPr>
          <p:nvPr>
            <p:ph type="ftr" sz="quarter" idx="11"/>
          </p:nvPr>
        </p:nvSpPr>
        <p:spPr>
          <a:xfrm>
            <a:off x="3392942" y="6365869"/>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14"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4 </a:t>
            </a:r>
            <a:endParaRPr lang="zh-CN" altLang="en-US" dirty="0">
              <a:solidFill>
                <a:schemeClr val="bg1">
                  <a:lumMod val="65000"/>
                </a:schemeClr>
              </a:solidFill>
            </a:endParaRPr>
          </a:p>
        </p:txBody>
      </p:sp>
      <p:graphicFrame>
        <p:nvGraphicFramePr>
          <p:cNvPr id="22" name="图示 21"/>
          <p:cNvGraphicFramePr/>
          <p:nvPr>
            <p:extLst/>
          </p:nvPr>
        </p:nvGraphicFramePr>
        <p:xfrm>
          <a:off x="122464" y="1370506"/>
          <a:ext cx="4859434" cy="2844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内容占位符 22"/>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a:stretch/>
        </p:blipFill>
        <p:spPr>
          <a:xfrm>
            <a:off x="4997116" y="1398248"/>
            <a:ext cx="7132664" cy="4318670"/>
          </a:xfrm>
          <a:prstGeom prst="rect">
            <a:avLst/>
          </a:prstGeom>
        </p:spPr>
      </p:pic>
      <p:sp>
        <p:nvSpPr>
          <p:cNvPr id="7" name="椭圆 6"/>
          <p:cNvSpPr/>
          <p:nvPr/>
        </p:nvSpPr>
        <p:spPr>
          <a:xfrm>
            <a:off x="6769632" y="2891246"/>
            <a:ext cx="2982410" cy="809897"/>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912927" y="3762103"/>
            <a:ext cx="2685323" cy="1201783"/>
          </a:xfrm>
          <a:prstGeom prst="ellipse">
            <a:avLst/>
          </a:prstGeom>
          <a:no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52600" y="2675294"/>
            <a:ext cx="712986" cy="1590669"/>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3631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46211" y="1010890"/>
            <a:ext cx="6337301" cy="4873075"/>
          </a:xfrm>
        </p:spPr>
        <p:txBody>
          <a:bodyPr>
            <a:noAutofit/>
          </a:bodyPr>
          <a:lstStyle/>
          <a:p>
            <a:r>
              <a:rPr lang="en-US" altLang="zh-CN" b="1" dirty="0" smtClean="0">
                <a:solidFill>
                  <a:srgbClr val="0000FF"/>
                </a:solidFill>
                <a:latin typeface="Times New Roman" panose="02020603050405020304" pitchFamily="18" charset="0"/>
                <a:cs typeface="Times New Roman" panose="02020603050405020304" pitchFamily="18" charset="0"/>
              </a:rPr>
              <a:t>Our Goal </a:t>
            </a:r>
            <a:r>
              <a:rPr lang="en-US" altLang="zh-CN" dirty="0" smtClean="0">
                <a:latin typeface="Times New Roman" panose="02020603050405020304" pitchFamily="18" charset="0"/>
                <a:cs typeface="Times New Roman" panose="02020603050405020304" pitchFamily="18" charset="0"/>
              </a:rPr>
              <a:t>is to build a large-scale high power coupler test stand, covering four frequencies of  166.6MHz, 500MHz, 650MHz and 1300MHz, focusing on the future projects, such as  HEPS, CIADS, Shanghai light source, CEPC and so on.</a:t>
            </a:r>
          </a:p>
          <a:p>
            <a:r>
              <a:rPr lang="en-US" altLang="zh-CN" b="1" dirty="0" smtClean="0">
                <a:solidFill>
                  <a:srgbClr val="0000FF"/>
                </a:solidFill>
                <a:latin typeface="Times New Roman" panose="02020603050405020304" pitchFamily="18" charset="0"/>
                <a:cs typeface="Times New Roman" panose="02020603050405020304" pitchFamily="18" charset="0"/>
              </a:rPr>
              <a:t>Construction cycle: </a:t>
            </a:r>
            <a:r>
              <a:rPr lang="en-US" altLang="zh-CN" dirty="0" smtClean="0">
                <a:latin typeface="Times New Roman" panose="02020603050405020304" pitchFamily="18" charset="0"/>
                <a:cs typeface="Times New Roman" panose="02020603050405020304" pitchFamily="18" charset="0"/>
              </a:rPr>
              <a:t>Two years.</a:t>
            </a:r>
          </a:p>
          <a:p>
            <a:r>
              <a:rPr lang="en-US" altLang="zh-CN" b="1" dirty="0" smtClean="0">
                <a:solidFill>
                  <a:srgbClr val="0000FF"/>
                </a:solidFill>
                <a:latin typeface="Times New Roman" panose="02020603050405020304" pitchFamily="18" charset="0"/>
                <a:cs typeface="Times New Roman" panose="02020603050405020304" pitchFamily="18" charset="0"/>
              </a:rPr>
              <a:t>Functions</a:t>
            </a:r>
            <a:r>
              <a:rPr lang="zh-CN" altLang="en-US" b="1" dirty="0" smtClean="0">
                <a:solidFill>
                  <a:srgbClr val="0000FF"/>
                </a:solidFill>
                <a:latin typeface="Times New Roman" panose="02020603050405020304" pitchFamily="18" charset="0"/>
                <a:cs typeface="Times New Roman" panose="02020603050405020304" pitchFamily="18" charset="0"/>
              </a:rPr>
              <a:t>：</a:t>
            </a:r>
            <a:endParaRPr lang="en-US" altLang="zh-CN" b="1" dirty="0" smtClean="0">
              <a:solidFill>
                <a:srgbClr val="0000FF"/>
              </a:solidFill>
              <a:latin typeface="Times New Roman" panose="02020603050405020304" pitchFamily="18" charset="0"/>
              <a:cs typeface="Times New Roman" panose="02020603050405020304" pitchFamily="18" charset="0"/>
            </a:endParaRPr>
          </a:p>
          <a:p>
            <a:pPr lvl="1"/>
            <a:r>
              <a:rPr lang="en-US" altLang="zh-CN" dirty="0" smtClean="0">
                <a:latin typeface="Times New Roman" panose="02020603050405020304" pitchFamily="18" charset="0"/>
                <a:cs typeface="Times New Roman" panose="02020603050405020304" pitchFamily="18" charset="0"/>
              </a:rPr>
              <a:t>Clean processing</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and assembly</a:t>
            </a:r>
          </a:p>
          <a:p>
            <a:pPr lvl="1"/>
            <a:r>
              <a:rPr lang="en-US" altLang="zh-CN" dirty="0" smtClean="0">
                <a:latin typeface="Times New Roman" panose="02020603050405020304" pitchFamily="18" charset="0"/>
                <a:cs typeface="Times New Roman" panose="02020603050405020304" pitchFamily="18" charset="0"/>
              </a:rPr>
              <a:t>High power conditioning</a:t>
            </a:r>
          </a:p>
          <a:p>
            <a:r>
              <a:rPr lang="en-US" altLang="zh-CN" b="1" dirty="0" smtClean="0">
                <a:solidFill>
                  <a:srgbClr val="0000FF"/>
                </a:solidFill>
                <a:latin typeface="Times New Roman" panose="02020603050405020304" pitchFamily="18" charset="0"/>
                <a:cs typeface="Times New Roman" panose="02020603050405020304" pitchFamily="18" charset="0"/>
              </a:rPr>
              <a:t>Capability: </a:t>
            </a:r>
            <a:r>
              <a:rPr lang="en-US" altLang="zh-CN" dirty="0" smtClean="0">
                <a:latin typeface="Times New Roman" panose="02020603050405020304" pitchFamily="18" charset="0"/>
                <a:cs typeface="Times New Roman" panose="02020603050405020304" pitchFamily="18" charset="0"/>
              </a:rPr>
              <a:t>2~4 couplers per week</a:t>
            </a:r>
          </a:p>
        </p:txBody>
      </p:sp>
      <p:graphicFrame>
        <p:nvGraphicFramePr>
          <p:cNvPr id="7" name="内容占位符 6"/>
          <p:cNvGraphicFramePr>
            <a:graphicFrameLocks noGrp="1"/>
          </p:cNvGraphicFramePr>
          <p:nvPr>
            <p:ph sz="half" idx="2"/>
            <p:extLst>
              <p:ext uri="{D42A27DB-BD31-4B8C-83A1-F6EECF244321}">
                <p14:modId xmlns:p14="http://schemas.microsoft.com/office/powerpoint/2010/main" val="1804836183"/>
              </p:ext>
            </p:extLst>
          </p:nvPr>
        </p:nvGraphicFramePr>
        <p:xfrm>
          <a:off x="6743700" y="2301875"/>
          <a:ext cx="5181600" cy="259080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altLang="zh-CN" sz="2800" dirty="0" smtClean="0">
                          <a:latin typeface="Times New Roman" panose="02020603050405020304" pitchFamily="18" charset="0"/>
                          <a:cs typeface="Times New Roman" panose="02020603050405020304" pitchFamily="18" charset="0"/>
                        </a:rPr>
                        <a:t>Frequency</a:t>
                      </a:r>
                      <a:endParaRPr lang="zh-CN" altLang="en-US" sz="2800" dirty="0">
                        <a:latin typeface="Times New Roman" panose="02020603050405020304" pitchFamily="18" charset="0"/>
                        <a:cs typeface="Times New Roman" panose="02020603050405020304" pitchFamily="18" charset="0"/>
                      </a:endParaRPr>
                    </a:p>
                  </a:txBody>
                  <a:tcPr marL="137160" marR="137160"/>
                </a:tc>
                <a:tc>
                  <a:txBody>
                    <a:bodyPr/>
                    <a:lstStyle/>
                    <a:p>
                      <a:r>
                        <a:rPr lang="en-US" altLang="zh-CN" sz="2800" dirty="0" smtClean="0">
                          <a:latin typeface="Times New Roman" panose="02020603050405020304" pitchFamily="18" charset="0"/>
                          <a:cs typeface="Times New Roman" panose="02020603050405020304" pitchFamily="18" charset="0"/>
                        </a:rPr>
                        <a:t>Test</a:t>
                      </a:r>
                      <a:r>
                        <a:rPr lang="en-US" altLang="zh-CN" sz="2800" baseline="0" dirty="0" smtClean="0">
                          <a:latin typeface="Times New Roman" panose="02020603050405020304" pitchFamily="18" charset="0"/>
                          <a:cs typeface="Times New Roman" panose="02020603050405020304" pitchFamily="18" charset="0"/>
                        </a:rPr>
                        <a:t> power</a:t>
                      </a:r>
                      <a:endParaRPr lang="zh-CN" altLang="en-US" sz="2800" dirty="0">
                        <a:latin typeface="Times New Roman" panose="02020603050405020304" pitchFamily="18" charset="0"/>
                        <a:cs typeface="Times New Roman" panose="02020603050405020304" pitchFamily="18" charset="0"/>
                      </a:endParaRPr>
                    </a:p>
                  </a:txBody>
                  <a:tcPr marL="137160" marR="137160"/>
                </a:tc>
              </a:tr>
              <a:tr h="370840">
                <a:tc>
                  <a:txBody>
                    <a:bodyPr/>
                    <a:lstStyle/>
                    <a:p>
                      <a:r>
                        <a:rPr lang="en-US" altLang="zh-CN" sz="2800" dirty="0" smtClean="0">
                          <a:latin typeface="Times New Roman" panose="02020603050405020304" pitchFamily="18" charset="0"/>
                          <a:cs typeface="Times New Roman" panose="02020603050405020304" pitchFamily="18" charset="0"/>
                        </a:rPr>
                        <a:t>166.6 MHz</a:t>
                      </a:r>
                      <a:endParaRPr lang="zh-CN" altLang="en-US" sz="2800" dirty="0">
                        <a:latin typeface="Times New Roman" panose="02020603050405020304" pitchFamily="18" charset="0"/>
                        <a:cs typeface="Times New Roman" panose="02020603050405020304" pitchFamily="18" charset="0"/>
                      </a:endParaRPr>
                    </a:p>
                  </a:txBody>
                  <a:tcPr marL="137160" marR="137160"/>
                </a:tc>
                <a:tc>
                  <a:txBody>
                    <a:bodyPr/>
                    <a:lstStyle/>
                    <a:p>
                      <a:r>
                        <a:rPr lang="en-US" altLang="zh-CN" sz="2800" dirty="0" smtClean="0">
                          <a:latin typeface="Times New Roman" panose="02020603050405020304" pitchFamily="18" charset="0"/>
                          <a:cs typeface="Times New Roman" panose="02020603050405020304" pitchFamily="18" charset="0"/>
                        </a:rPr>
                        <a:t>200 kW, CW</a:t>
                      </a:r>
                      <a:endParaRPr lang="zh-CN" altLang="en-US" sz="2800" dirty="0">
                        <a:latin typeface="Times New Roman" panose="02020603050405020304" pitchFamily="18" charset="0"/>
                        <a:cs typeface="Times New Roman" panose="02020603050405020304" pitchFamily="18" charset="0"/>
                      </a:endParaRPr>
                    </a:p>
                  </a:txBody>
                  <a:tcPr marL="137160" marR="137160"/>
                </a:tc>
              </a:tr>
              <a:tr h="370840">
                <a:tc>
                  <a:txBody>
                    <a:bodyPr/>
                    <a:lstStyle/>
                    <a:p>
                      <a:r>
                        <a:rPr lang="en-US" altLang="zh-CN" sz="2800" dirty="0" smtClean="0">
                          <a:latin typeface="Times New Roman" panose="02020603050405020304" pitchFamily="18" charset="0"/>
                          <a:cs typeface="Times New Roman" panose="02020603050405020304" pitchFamily="18" charset="0"/>
                        </a:rPr>
                        <a:t>500 MHz</a:t>
                      </a:r>
                      <a:endParaRPr lang="zh-CN" altLang="en-US" sz="2800" dirty="0">
                        <a:latin typeface="Times New Roman" panose="02020603050405020304" pitchFamily="18" charset="0"/>
                        <a:cs typeface="Times New Roman" panose="02020603050405020304" pitchFamily="18" charset="0"/>
                      </a:endParaRPr>
                    </a:p>
                  </a:txBody>
                  <a:tcPr marL="137160" marR="137160"/>
                </a:tc>
                <a:tc>
                  <a:txBody>
                    <a:bodyPr/>
                    <a:lstStyle/>
                    <a:p>
                      <a:r>
                        <a:rPr lang="en-US" altLang="zh-CN" sz="2800" dirty="0" smtClean="0">
                          <a:latin typeface="Times New Roman" panose="02020603050405020304" pitchFamily="18" charset="0"/>
                          <a:cs typeface="Times New Roman" panose="02020603050405020304" pitchFamily="18" charset="0"/>
                        </a:rPr>
                        <a:t>100 kW, CW</a:t>
                      </a:r>
                      <a:endParaRPr lang="zh-CN" altLang="en-US" sz="2800" dirty="0">
                        <a:latin typeface="Times New Roman" panose="02020603050405020304" pitchFamily="18" charset="0"/>
                        <a:cs typeface="Times New Roman" panose="02020603050405020304" pitchFamily="18" charset="0"/>
                      </a:endParaRPr>
                    </a:p>
                  </a:txBody>
                  <a:tcPr marL="137160" marR="137160"/>
                </a:tc>
              </a:tr>
              <a:tr h="370840">
                <a:tc>
                  <a:txBody>
                    <a:bodyPr/>
                    <a:lstStyle/>
                    <a:p>
                      <a:r>
                        <a:rPr lang="en-US" altLang="zh-CN" sz="2800" dirty="0" smtClean="0">
                          <a:latin typeface="Times New Roman" panose="02020603050405020304" pitchFamily="18" charset="0"/>
                          <a:cs typeface="Times New Roman" panose="02020603050405020304" pitchFamily="18" charset="0"/>
                        </a:rPr>
                        <a:t>650 MHz</a:t>
                      </a:r>
                      <a:endParaRPr lang="zh-CN" altLang="en-US" sz="2800" dirty="0">
                        <a:latin typeface="Times New Roman" panose="02020603050405020304" pitchFamily="18" charset="0"/>
                        <a:cs typeface="Times New Roman" panose="02020603050405020304" pitchFamily="18" charset="0"/>
                      </a:endParaRPr>
                    </a:p>
                  </a:txBody>
                  <a:tcPr marL="137160" marR="137160"/>
                </a:tc>
                <a:tc>
                  <a:txBody>
                    <a:bodyPr/>
                    <a:lstStyle/>
                    <a:p>
                      <a:r>
                        <a:rPr lang="en-US" altLang="zh-CN" sz="2800" dirty="0" smtClean="0">
                          <a:latin typeface="Times New Roman" panose="02020603050405020304" pitchFamily="18" charset="0"/>
                          <a:cs typeface="Times New Roman" panose="02020603050405020304" pitchFamily="18" charset="0"/>
                        </a:rPr>
                        <a:t>150 kW, CW*</a:t>
                      </a:r>
                      <a:endParaRPr lang="zh-CN" altLang="en-US" sz="2800" dirty="0">
                        <a:latin typeface="Times New Roman" panose="02020603050405020304" pitchFamily="18" charset="0"/>
                        <a:cs typeface="Times New Roman" panose="02020603050405020304" pitchFamily="18" charset="0"/>
                      </a:endParaRPr>
                    </a:p>
                  </a:txBody>
                  <a:tcPr marL="137160" marR="137160"/>
                </a:tc>
              </a:tr>
              <a:tr h="370840">
                <a:tc>
                  <a:txBody>
                    <a:bodyPr/>
                    <a:lstStyle/>
                    <a:p>
                      <a:r>
                        <a:rPr lang="en-US" altLang="zh-CN" sz="2800" dirty="0" smtClean="0">
                          <a:latin typeface="Times New Roman" panose="02020603050405020304" pitchFamily="18" charset="0"/>
                          <a:cs typeface="Times New Roman" panose="02020603050405020304" pitchFamily="18" charset="0"/>
                        </a:rPr>
                        <a:t>1.3 GHz</a:t>
                      </a:r>
                      <a:endParaRPr lang="zh-CN" altLang="en-US" sz="2800" dirty="0">
                        <a:latin typeface="Times New Roman" panose="02020603050405020304" pitchFamily="18" charset="0"/>
                        <a:cs typeface="Times New Roman" panose="02020603050405020304" pitchFamily="18" charset="0"/>
                      </a:endParaRPr>
                    </a:p>
                  </a:txBody>
                  <a:tcPr marL="137160" marR="137160"/>
                </a:tc>
                <a:tc>
                  <a:txBody>
                    <a:bodyPr/>
                    <a:lstStyle/>
                    <a:p>
                      <a:r>
                        <a:rPr lang="en-US" altLang="zh-CN" sz="2800" dirty="0" smtClean="0">
                          <a:latin typeface="Times New Roman" panose="02020603050405020304" pitchFamily="18" charset="0"/>
                          <a:cs typeface="Times New Roman" panose="02020603050405020304" pitchFamily="18" charset="0"/>
                        </a:rPr>
                        <a:t>15 kW, CW</a:t>
                      </a:r>
                    </a:p>
                  </a:txBody>
                  <a:tcPr marL="137160" marR="137160"/>
                </a:tc>
              </a:tr>
            </a:tbl>
          </a:graphicData>
        </a:graphic>
      </p:graphicFrame>
      <p:sp>
        <p:nvSpPr>
          <p:cNvPr id="4" name="矩形 3"/>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Goal</a:t>
            </a:r>
            <a:endParaRPr lang="zh-CN" altLang="en-US" sz="44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446399" y="1739320"/>
            <a:ext cx="4042902" cy="523220"/>
          </a:xfrm>
          <a:prstGeom prst="rect">
            <a:avLst/>
          </a:prstGeom>
          <a:noFill/>
        </p:spPr>
        <p:txBody>
          <a:bodyPr wrap="none" rtlCol="0">
            <a:spAutoFit/>
          </a:bodyPr>
          <a:lstStyle/>
          <a:p>
            <a:r>
              <a:rPr lang="en-US" altLang="zh-CN" sz="2800" b="1" dirty="0" smtClean="0">
                <a:latin typeface="Times New Roman" panose="02020603050405020304" pitchFamily="18" charset="0"/>
                <a:cs typeface="Times New Roman" panose="02020603050405020304" pitchFamily="18" charset="0"/>
              </a:rPr>
              <a:t>The power requirements </a:t>
            </a:r>
            <a:endParaRPr lang="zh-CN" altLang="en-US" sz="2800" b="1" dirty="0">
              <a:latin typeface="Times New Roman" panose="02020603050405020304" pitchFamily="18" charset="0"/>
              <a:cs typeface="Times New Roman" panose="02020603050405020304" pitchFamily="18" charset="0"/>
            </a:endParaRPr>
          </a:p>
        </p:txBody>
      </p:sp>
      <p:sp>
        <p:nvSpPr>
          <p:cNvPr id="10"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11" name="页脚占位符 4"/>
          <p:cNvSpPr>
            <a:spLocks noGrp="1"/>
          </p:cNvSpPr>
          <p:nvPr>
            <p:ph type="ftr" sz="quarter" idx="11"/>
          </p:nvPr>
        </p:nvSpPr>
        <p:spPr>
          <a:xfrm>
            <a:off x="351486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12"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3</a:t>
            </a:r>
            <a:endParaRPr lang="zh-CN" altLang="en-US" dirty="0">
              <a:solidFill>
                <a:schemeClr val="bg1">
                  <a:lumMod val="65000"/>
                </a:schemeClr>
              </a:solidFill>
            </a:endParaRPr>
          </a:p>
        </p:txBody>
      </p:sp>
      <p:sp>
        <p:nvSpPr>
          <p:cNvPr id="2" name="文本框 1"/>
          <p:cNvSpPr txBox="1"/>
          <p:nvPr/>
        </p:nvSpPr>
        <p:spPr>
          <a:xfrm>
            <a:off x="6683512" y="5157009"/>
            <a:ext cx="5002177" cy="646331"/>
          </a:xfrm>
          <a:prstGeom prst="rect">
            <a:avLst/>
          </a:prstGeom>
          <a:noFill/>
        </p:spPr>
        <p:txBody>
          <a:bodyPr wrap="square" rtlCol="0">
            <a:spAutoFit/>
          </a:bodyPr>
          <a:lstStyle/>
          <a:p>
            <a:r>
              <a:rPr lang="en-US" altLang="zh-CN" dirty="0"/>
              <a:t>*: </a:t>
            </a:r>
            <a:r>
              <a:rPr lang="en-US" altLang="zh-CN" dirty="0" smtClean="0"/>
              <a:t>Upgradable for 400 </a:t>
            </a:r>
            <a:r>
              <a:rPr lang="en-US" altLang="zh-CN" dirty="0"/>
              <a:t>kW, </a:t>
            </a:r>
            <a:r>
              <a:rPr lang="en-US" altLang="zh-CN" dirty="0" smtClean="0"/>
              <a:t>CW to meet the CEPC requirements if high power source is available </a:t>
            </a:r>
            <a:endParaRPr lang="zh-CN" altLang="en-US" dirty="0"/>
          </a:p>
        </p:txBody>
      </p:sp>
    </p:spTree>
    <p:extLst>
      <p:ext uri="{BB962C8B-B14F-4D97-AF65-F5344CB8AC3E}">
        <p14:creationId xmlns:p14="http://schemas.microsoft.com/office/powerpoint/2010/main" val="2611526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5869"/>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a:solidFill>
                  <a:schemeClr val="bg1">
                    <a:lumMod val="65000"/>
                  </a:schemeClr>
                </a:solidFill>
              </a:rPr>
              <a:t>5</a:t>
            </a:r>
            <a:r>
              <a:rPr lang="en-US" altLang="zh-CN" dirty="0" smtClean="0">
                <a:solidFill>
                  <a:schemeClr val="bg1">
                    <a:lumMod val="65000"/>
                  </a:schemeClr>
                </a:solidFill>
              </a:rPr>
              <a:t> </a:t>
            </a:r>
            <a:endParaRPr lang="zh-CN" altLang="en-US" dirty="0">
              <a:solidFill>
                <a:schemeClr val="bg1">
                  <a:lumMod val="65000"/>
                </a:schemeClr>
              </a:solidFill>
            </a:endParaRPr>
          </a:p>
        </p:txBody>
      </p:sp>
      <p:sp>
        <p:nvSpPr>
          <p:cNvPr id="8" name="矩形 7"/>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mtClean="0">
                <a:latin typeface="Times New Roman" panose="02020603050405020304" pitchFamily="18" charset="0"/>
                <a:cs typeface="Times New Roman" panose="02020603050405020304" pitchFamily="18" charset="0"/>
              </a:rPr>
              <a:t>General layout</a:t>
            </a:r>
            <a:endParaRPr lang="zh-CN" altLang="en-US" sz="4400" b="1"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24" y="752475"/>
            <a:ext cx="11265552" cy="5463814"/>
          </a:xfrm>
          <a:prstGeom prst="rect">
            <a:avLst/>
          </a:prstGeom>
        </p:spPr>
      </p:pic>
      <p:sp>
        <p:nvSpPr>
          <p:cNvPr id="2" name="文本框 1"/>
          <p:cNvSpPr txBox="1"/>
          <p:nvPr/>
        </p:nvSpPr>
        <p:spPr>
          <a:xfrm>
            <a:off x="1313090" y="2750867"/>
            <a:ext cx="2525485" cy="1077218"/>
          </a:xfrm>
          <a:prstGeom prst="rect">
            <a:avLst/>
          </a:prstGeom>
          <a:solidFill>
            <a:schemeClr val="accent2"/>
          </a:solidFill>
        </p:spPr>
        <p:txBody>
          <a:bodyPr wrap="square" rtlCol="0">
            <a:spAutoFit/>
          </a:bodyPr>
          <a:lstStyle/>
          <a:p>
            <a:r>
              <a:rPr lang="zh-CN" altLang="en-US" sz="1600" dirty="0" smtClean="0"/>
              <a:t>①</a:t>
            </a:r>
            <a:r>
              <a:rPr lang="en-US" altLang="zh-CN" sz="1600" dirty="0"/>
              <a:t>Reception, components leak check, buffer storage and LLRF control are to be processed in a general room</a:t>
            </a:r>
            <a:r>
              <a:rPr lang="en-US" altLang="zh-CN" sz="1600" dirty="0" smtClean="0"/>
              <a:t>.</a:t>
            </a:r>
            <a:r>
              <a:rPr lang="zh-CN" altLang="en-US" sz="1600" dirty="0" smtClean="0"/>
              <a:t> </a:t>
            </a:r>
            <a:endParaRPr lang="zh-CN" altLang="en-US" sz="1600" dirty="0"/>
          </a:p>
        </p:txBody>
      </p:sp>
      <p:sp>
        <p:nvSpPr>
          <p:cNvPr id="9" name="文本框 8"/>
          <p:cNvSpPr txBox="1"/>
          <p:nvPr/>
        </p:nvSpPr>
        <p:spPr>
          <a:xfrm>
            <a:off x="5361215" y="2303192"/>
            <a:ext cx="3011260" cy="1569660"/>
          </a:xfrm>
          <a:prstGeom prst="rect">
            <a:avLst/>
          </a:prstGeom>
          <a:solidFill>
            <a:srgbClr val="66FFFF"/>
          </a:solidFill>
        </p:spPr>
        <p:txBody>
          <a:bodyPr wrap="square" rtlCol="0">
            <a:spAutoFit/>
          </a:bodyPr>
          <a:lstStyle/>
          <a:p>
            <a:r>
              <a:rPr lang="en-US" altLang="zh-CN" sz="1600" dirty="0" smtClean="0"/>
              <a:t>② Conditioning </a:t>
            </a:r>
            <a:r>
              <a:rPr lang="en-US" altLang="zh-CN" sz="1600" dirty="0"/>
              <a:t>room guaranteeing an overall class 10000 clean room (ISO 7): clean, baking and conditioning area are foreseen inside the class 10000 conditioning room</a:t>
            </a:r>
            <a:endParaRPr lang="zh-CN" altLang="en-US" sz="1600" dirty="0"/>
          </a:p>
        </p:txBody>
      </p:sp>
      <p:sp>
        <p:nvSpPr>
          <p:cNvPr id="10" name="文本框 9"/>
          <p:cNvSpPr txBox="1"/>
          <p:nvPr/>
        </p:nvSpPr>
        <p:spPr>
          <a:xfrm>
            <a:off x="8904515" y="137487"/>
            <a:ext cx="3287485" cy="1569660"/>
          </a:xfrm>
          <a:prstGeom prst="rect">
            <a:avLst/>
          </a:prstGeom>
          <a:solidFill>
            <a:srgbClr val="0000FF"/>
          </a:solidFill>
        </p:spPr>
        <p:txBody>
          <a:bodyPr wrap="square" rtlCol="0">
            <a:spAutoFit/>
          </a:bodyPr>
          <a:lstStyle/>
          <a:p>
            <a:r>
              <a:rPr lang="en-US" altLang="zh-CN" sz="1600" dirty="0">
                <a:solidFill>
                  <a:schemeClr val="bg1"/>
                </a:solidFill>
              </a:rPr>
              <a:t>③ Within the conditioning room adding laminar flows ensure a clean room standard class 10 (ISO 4); the assembly, dismounting and packing will be processed in the class 10 clean room.</a:t>
            </a:r>
            <a:r>
              <a:rPr lang="zh-CN" altLang="en-US" sz="1600" dirty="0" smtClean="0">
                <a:solidFill>
                  <a:schemeClr val="bg1"/>
                </a:solidFill>
              </a:rPr>
              <a:t> </a:t>
            </a:r>
            <a:endParaRPr lang="zh-CN" altLang="en-US" sz="1600" dirty="0">
              <a:solidFill>
                <a:schemeClr val="bg1"/>
              </a:solidFill>
            </a:endParaRPr>
          </a:p>
        </p:txBody>
      </p:sp>
      <p:sp>
        <p:nvSpPr>
          <p:cNvPr id="12" name="文本框 11"/>
          <p:cNvSpPr txBox="1"/>
          <p:nvPr/>
        </p:nvSpPr>
        <p:spPr>
          <a:xfrm>
            <a:off x="348924" y="4995480"/>
            <a:ext cx="4897991" cy="830997"/>
          </a:xfrm>
          <a:prstGeom prst="rect">
            <a:avLst/>
          </a:prstGeom>
          <a:solidFill>
            <a:schemeClr val="bg1"/>
          </a:solidFill>
          <a:ln>
            <a:solidFill>
              <a:schemeClr val="tx1"/>
            </a:solidFill>
          </a:ln>
        </p:spPr>
        <p:txBody>
          <a:bodyPr wrap="square" rtlCol="0">
            <a:spAutoFit/>
          </a:bodyPr>
          <a:lstStyle/>
          <a:p>
            <a:r>
              <a:rPr lang="zh-CN" altLang="en-US" sz="1600" dirty="0" smtClean="0"/>
              <a:t>①</a:t>
            </a:r>
            <a:r>
              <a:rPr lang="en-US" altLang="zh-CN" sz="1600" dirty="0"/>
              <a:t>General room:  76 m^2 (L10.1*W7.55*H4 meter)</a:t>
            </a:r>
          </a:p>
          <a:p>
            <a:r>
              <a:rPr lang="en-US" altLang="zh-CN" sz="1600" dirty="0"/>
              <a:t>②Class 10000 room:  78 m^2 (L14.1 *W7.55*H4 meter)</a:t>
            </a:r>
          </a:p>
          <a:p>
            <a:r>
              <a:rPr lang="en-US" altLang="zh-CN" sz="1600" dirty="0"/>
              <a:t>③Class 10 room:  28 m^2 (L7.55*W3.725*H3 meter)</a:t>
            </a:r>
          </a:p>
        </p:txBody>
      </p:sp>
    </p:spTree>
    <p:extLst>
      <p:ext uri="{BB962C8B-B14F-4D97-AF65-F5344CB8AC3E}">
        <p14:creationId xmlns:p14="http://schemas.microsoft.com/office/powerpoint/2010/main" val="30337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5869"/>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a:solidFill>
                  <a:schemeClr val="bg1">
                    <a:lumMod val="65000"/>
                  </a:schemeClr>
                </a:solidFill>
              </a:rPr>
              <a:t>7</a:t>
            </a:r>
            <a:r>
              <a:rPr lang="en-US" altLang="zh-CN" dirty="0" smtClean="0">
                <a:solidFill>
                  <a:schemeClr val="bg1">
                    <a:lumMod val="65000"/>
                  </a:schemeClr>
                </a:solidFill>
              </a:rPr>
              <a:t> </a:t>
            </a:r>
            <a:endParaRPr lang="zh-CN" altLang="en-US" dirty="0">
              <a:solidFill>
                <a:schemeClr val="bg1">
                  <a:lumMod val="65000"/>
                </a:schemeClr>
              </a:solidFill>
            </a:endParaRPr>
          </a:p>
        </p:txBody>
      </p:sp>
      <p:sp>
        <p:nvSpPr>
          <p:cNvPr id="8" name="矩形 7"/>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General layout</a:t>
            </a:r>
            <a:endParaRPr lang="zh-CN" altLang="en-US" sz="4400" b="1" dirty="0">
              <a:latin typeface="Times New Roman" panose="02020603050405020304" pitchFamily="18" charset="0"/>
              <a:cs typeface="Times New Roman" panose="02020603050405020304" pitchFamily="18" charset="0"/>
            </a:endParaRPr>
          </a:p>
        </p:txBody>
      </p:sp>
      <p:sp>
        <p:nvSpPr>
          <p:cNvPr id="2" name="内容占位符 1"/>
          <p:cNvSpPr>
            <a:spLocks noGrp="1"/>
          </p:cNvSpPr>
          <p:nvPr>
            <p:ph idx="1"/>
          </p:nvPr>
        </p:nvSpPr>
        <p:spPr>
          <a:xfrm>
            <a:off x="847627" y="977212"/>
            <a:ext cx="10515600" cy="5235052"/>
          </a:xfrm>
        </p:spPr>
        <p:txBody>
          <a:bodyPr>
            <a:normAutofit/>
          </a:bodyPr>
          <a:lstStyle/>
          <a:p>
            <a:r>
              <a:rPr lang="en-US" altLang="zh-CN" sz="3200" b="1" dirty="0" smtClean="0">
                <a:latin typeface="Times New Roman" panose="02020603050405020304" pitchFamily="18" charset="0"/>
                <a:cs typeface="Times New Roman" panose="02020603050405020304" pitchFamily="18" charset="0"/>
              </a:rPr>
              <a:t>Equipment available in the cleaning room: </a:t>
            </a:r>
          </a:p>
          <a:p>
            <a:pPr lvl="1"/>
            <a:r>
              <a:rPr lang="en-US" altLang="zh-CN" sz="2800" dirty="0">
                <a:latin typeface="Times New Roman" panose="02020603050405020304" pitchFamily="18" charset="0"/>
                <a:cs typeface="Times New Roman" panose="02020603050405020304" pitchFamily="18" charset="0"/>
              </a:rPr>
              <a:t>T</a:t>
            </a:r>
            <a:r>
              <a:rPr lang="en-US" altLang="zh-CN" sz="2800" dirty="0" smtClean="0">
                <a:latin typeface="Times New Roman" panose="02020603050405020304" pitchFamily="18" charset="0"/>
                <a:cs typeface="Times New Roman" panose="02020603050405020304" pitchFamily="18" charset="0"/>
              </a:rPr>
              <a:t>est benches</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lvl="1"/>
            <a:r>
              <a:rPr lang="en-US" altLang="zh-CN" sz="2800" dirty="0">
                <a:latin typeface="Times New Roman" panose="02020603050405020304" pitchFamily="18" charset="0"/>
                <a:cs typeface="Times New Roman" panose="02020603050405020304" pitchFamily="18" charset="0"/>
              </a:rPr>
              <a:t>U</a:t>
            </a:r>
            <a:r>
              <a:rPr lang="en-US" altLang="zh-CN" sz="2800" dirty="0" smtClean="0">
                <a:latin typeface="Times New Roman" panose="02020603050405020304" pitchFamily="18" charset="0"/>
                <a:cs typeface="Times New Roman" panose="02020603050405020304" pitchFamily="18" charset="0"/>
              </a:rPr>
              <a:t>ltra-sonic clean bath; </a:t>
            </a:r>
          </a:p>
          <a:p>
            <a:pPr lvl="1"/>
            <a:r>
              <a:rPr lang="en-US" altLang="zh-CN" sz="2800" dirty="0">
                <a:latin typeface="Times New Roman" panose="02020603050405020304" pitchFamily="18" charset="0"/>
                <a:cs typeface="Times New Roman" panose="02020603050405020304" pitchFamily="18" charset="0"/>
              </a:rPr>
              <a:t>U</a:t>
            </a:r>
            <a:r>
              <a:rPr lang="en-US" altLang="zh-CN" sz="2800" dirty="0" smtClean="0">
                <a:latin typeface="Times New Roman" panose="02020603050405020304" pitchFamily="18" charset="0"/>
                <a:cs typeface="Times New Roman" panose="02020603050405020304" pitchFamily="18" charset="0"/>
              </a:rPr>
              <a:t>ltra-pure water rinsing bath; </a:t>
            </a:r>
          </a:p>
          <a:p>
            <a:pPr lvl="1"/>
            <a:r>
              <a:rPr lang="en-US" altLang="zh-CN" sz="2800" dirty="0">
                <a:latin typeface="Times New Roman" panose="02020603050405020304" pitchFamily="18" charset="0"/>
                <a:cs typeface="Times New Roman" panose="02020603050405020304" pitchFamily="18" charset="0"/>
              </a:rPr>
              <a:t>B</a:t>
            </a:r>
            <a:r>
              <a:rPr lang="en-US" altLang="zh-CN" sz="2800" dirty="0" smtClean="0">
                <a:latin typeface="Times New Roman" panose="02020603050405020304" pitchFamily="18" charset="0"/>
                <a:cs typeface="Times New Roman" panose="02020603050405020304" pitchFamily="18" charset="0"/>
              </a:rPr>
              <a:t>aking oven;</a:t>
            </a:r>
          </a:p>
          <a:p>
            <a:pPr lvl="1"/>
            <a:r>
              <a:rPr lang="en-US" altLang="zh-CN" sz="2800" dirty="0">
                <a:latin typeface="Times New Roman" panose="02020603050405020304" pitchFamily="18" charset="0"/>
                <a:cs typeface="Times New Roman" panose="02020603050405020304" pitchFamily="18" charset="0"/>
              </a:rPr>
              <a:t>V</a:t>
            </a:r>
            <a:r>
              <a:rPr lang="en-US" altLang="zh-CN" sz="2800" dirty="0" smtClean="0">
                <a:latin typeface="Times New Roman" panose="02020603050405020304" pitchFamily="18" charset="0"/>
                <a:cs typeface="Times New Roman" panose="02020603050405020304" pitchFamily="18" charset="0"/>
              </a:rPr>
              <a:t>acuum pumping system: turbo pumps, ion pumps</a:t>
            </a:r>
          </a:p>
          <a:p>
            <a:pPr lvl="1"/>
            <a:r>
              <a:rPr lang="en-US" altLang="zh-CN" sz="2800" dirty="0" smtClean="0">
                <a:latin typeface="Times New Roman" panose="02020603050405020304" pitchFamily="18" charset="0"/>
                <a:cs typeface="Times New Roman" panose="02020603050405020304" pitchFamily="18" charset="0"/>
              </a:rPr>
              <a:t> Helium </a:t>
            </a:r>
            <a:r>
              <a:rPr lang="en-US" altLang="zh-CN" sz="2800" dirty="0">
                <a:latin typeface="Times New Roman" panose="02020603050405020304" pitchFamily="18" charset="0"/>
                <a:cs typeface="Times New Roman" panose="02020603050405020304" pitchFamily="18" charset="0"/>
              </a:rPr>
              <a:t>leak </a:t>
            </a:r>
            <a:r>
              <a:rPr lang="en-US" altLang="zh-CN" sz="2800" dirty="0" smtClean="0">
                <a:latin typeface="Times New Roman" panose="02020603050405020304" pitchFamily="18" charset="0"/>
                <a:cs typeface="Times New Roman" panose="02020603050405020304" pitchFamily="18" charset="0"/>
              </a:rPr>
              <a:t>detectors;</a:t>
            </a:r>
          </a:p>
          <a:p>
            <a:pPr lvl="1"/>
            <a:r>
              <a:rPr lang="en-US" altLang="zh-CN" sz="2800" dirty="0" smtClean="0">
                <a:latin typeface="Times New Roman" panose="02020603050405020304" pitchFamily="18" charset="0"/>
                <a:cs typeface="Times New Roman" panose="02020603050405020304" pitchFamily="18" charset="0"/>
              </a:rPr>
              <a:t> Network analyzer;</a:t>
            </a:r>
          </a:p>
          <a:p>
            <a:pPr lvl="1"/>
            <a:r>
              <a:rPr lang="en-US" altLang="zh-CN" sz="2800" dirty="0">
                <a:latin typeface="Times New Roman" panose="02020603050405020304" pitchFamily="18" charset="0"/>
                <a:cs typeface="Times New Roman" panose="02020603050405020304" pitchFamily="18" charset="0"/>
              </a:rPr>
              <a:t>P</a:t>
            </a:r>
            <a:r>
              <a:rPr lang="en-US" altLang="zh-CN" sz="2800" dirty="0" smtClean="0">
                <a:latin typeface="Times New Roman" panose="02020603050405020304" pitchFamily="18" charset="0"/>
                <a:cs typeface="Times New Roman" panose="02020603050405020304" pitchFamily="18" charset="0"/>
              </a:rPr>
              <a:t>ackaging system;</a:t>
            </a:r>
          </a:p>
          <a:p>
            <a:pPr lvl="1"/>
            <a:r>
              <a:rPr lang="en-US" altLang="zh-CN" sz="2800" dirty="0" smtClean="0">
                <a:latin typeface="Times New Roman" panose="02020603050405020304" pitchFamily="18" charset="0"/>
                <a:cs typeface="Times New Roman" panose="02020603050405020304" pitchFamily="18" charset="0"/>
              </a:rPr>
              <a:t> Tooling; </a:t>
            </a:r>
          </a:p>
          <a:p>
            <a:pPr lvl="1"/>
            <a:r>
              <a:rPr lang="en-US" altLang="zh-CN" sz="2800" dirty="0" smtClean="0">
                <a:latin typeface="Times New Roman" panose="02020603050405020304" pitchFamily="18" charset="0"/>
                <a:cs typeface="Times New Roman" panose="02020603050405020304" pitchFamily="18" charset="0"/>
              </a:rPr>
              <a:t>Furniture.</a:t>
            </a:r>
          </a:p>
        </p:txBody>
      </p:sp>
    </p:spTree>
    <p:extLst>
      <p:ext uri="{BB962C8B-B14F-4D97-AF65-F5344CB8AC3E}">
        <p14:creationId xmlns:p14="http://schemas.microsoft.com/office/powerpoint/2010/main" val="3346264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2464" y="6369047"/>
            <a:ext cx="2743200"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5" name="页脚占位符 4"/>
          <p:cNvSpPr>
            <a:spLocks noGrp="1"/>
          </p:cNvSpPr>
          <p:nvPr>
            <p:ph type="ftr" sz="quarter" idx="11"/>
          </p:nvPr>
        </p:nvSpPr>
        <p:spPr>
          <a:xfrm>
            <a:off x="3392942" y="6369046"/>
            <a:ext cx="5406116" cy="365125"/>
          </a:xfrm>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xfrm>
            <a:off x="9326336" y="6369048"/>
            <a:ext cx="2743200" cy="365125"/>
          </a:xfrm>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a:solidFill>
                  <a:schemeClr val="bg1">
                    <a:lumMod val="65000"/>
                  </a:schemeClr>
                </a:solidFill>
              </a:rPr>
              <a:t>8</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Times New Roman" panose="02020603050405020304" pitchFamily="18" charset="0"/>
                <a:cs typeface="Times New Roman" panose="02020603050405020304" pitchFamily="18" charset="0"/>
              </a:rPr>
              <a:t>Coupler life </a:t>
            </a:r>
            <a:r>
              <a:rPr lang="en-US" altLang="zh-CN" sz="4400" b="1" dirty="0" smtClean="0">
                <a:latin typeface="Times New Roman" panose="02020603050405020304" pitchFamily="18" charset="0"/>
                <a:cs typeface="Times New Roman" panose="02020603050405020304" pitchFamily="18" charset="0"/>
              </a:rPr>
              <a:t>cycle</a:t>
            </a:r>
            <a:endParaRPr lang="en-US" altLang="zh-CN" sz="44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7616142" y="-509286"/>
            <a:ext cx="461986" cy="369332"/>
          </a:xfrm>
          <a:prstGeom prst="rect">
            <a:avLst/>
          </a:prstGeom>
          <a:noFill/>
        </p:spPr>
        <p:txBody>
          <a:bodyPr wrap="none" rtlCol="0">
            <a:spAutoFit/>
          </a:bodyPr>
          <a:lstStyle/>
          <a:p>
            <a:r>
              <a:rPr lang="zh-CN" altLang="en-US" dirty="0" smtClean="0"/>
              <a:t>⑪</a:t>
            </a:r>
            <a:endParaRPr lang="zh-CN" altLang="en-US" dirty="0"/>
          </a:p>
        </p:txBody>
      </p:sp>
      <p:pic>
        <p:nvPicPr>
          <p:cNvPr id="12"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8" y="892427"/>
            <a:ext cx="2633436" cy="5155827"/>
          </a:xfrm>
          <a:prstGeom prst="rect">
            <a:avLst/>
          </a:prstGeom>
        </p:spPr>
      </p:pic>
      <p:pic>
        <p:nvPicPr>
          <p:cNvPr id="8" name="内容占位符 7"/>
          <p:cNvPicPr>
            <a:picLocks noGrp="1" noChangeAspect="1"/>
          </p:cNvPicPr>
          <p:nvPr>
            <p:ph idx="1"/>
          </p:nvPr>
        </p:nvPicPr>
        <p:blipFill>
          <a:blip r:embed="rId4"/>
          <a:stretch>
            <a:fillRect/>
          </a:stretch>
        </p:blipFill>
        <p:spPr>
          <a:xfrm>
            <a:off x="2865664" y="712875"/>
            <a:ext cx="9246454" cy="4902891"/>
          </a:xfrm>
          <a:prstGeom prst="rect">
            <a:avLst/>
          </a:prstGeom>
        </p:spPr>
      </p:pic>
    </p:spTree>
    <p:extLst>
      <p:ext uri="{BB962C8B-B14F-4D97-AF65-F5344CB8AC3E}">
        <p14:creationId xmlns:p14="http://schemas.microsoft.com/office/powerpoint/2010/main" val="292694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half" idx="1"/>
          </p:nvPr>
        </p:nvSpPr>
        <p:spPr>
          <a:xfrm>
            <a:off x="515983" y="1233442"/>
            <a:ext cx="5181600" cy="4351338"/>
          </a:xfrm>
        </p:spPr>
        <p:txBody>
          <a:bodyPr>
            <a:normAutofit/>
          </a:bodyPr>
          <a:lstStyle/>
          <a:p>
            <a:r>
              <a:rPr lang="en-US" altLang="zh-CN" dirty="0" smtClean="0">
                <a:latin typeface="Times New Roman" panose="02020603050405020304" pitchFamily="18" charset="0"/>
                <a:cs typeface="Times New Roman" panose="02020603050405020304" pitchFamily="18" charset="0"/>
              </a:rPr>
              <a:t>Visual inspection:</a:t>
            </a:r>
          </a:p>
          <a:p>
            <a:pPr lvl="1"/>
            <a:r>
              <a:rPr lang="en-US" altLang="zh-CN" dirty="0" smtClean="0">
                <a:latin typeface="Times New Roman" panose="02020603050405020304" pitchFamily="18" charset="0"/>
                <a:cs typeface="Times New Roman" panose="02020603050405020304" pitchFamily="18" charset="0"/>
              </a:rPr>
              <a:t>Ceramic and RF surface: </a:t>
            </a:r>
            <a:r>
              <a:rPr lang="en-US" altLang="zh-CN" dirty="0">
                <a:latin typeface="Times New Roman" panose="02020603050405020304" pitchFamily="18" charset="0"/>
                <a:cs typeface="Times New Roman" panose="02020603050405020304" pitchFamily="18" charset="0"/>
              </a:rPr>
              <a:t>no scratches, no contamination </a:t>
            </a:r>
            <a:endParaRPr lang="en-US" altLang="zh-CN" dirty="0" smtClean="0">
              <a:latin typeface="Times New Roman" panose="02020603050405020304" pitchFamily="18" charset="0"/>
              <a:cs typeface="Times New Roman" panose="02020603050405020304" pitchFamily="18" charset="0"/>
            </a:endParaRPr>
          </a:p>
          <a:p>
            <a:pPr lvl="1"/>
            <a:r>
              <a:rPr lang="en-US" altLang="zh-CN" dirty="0" smtClean="0">
                <a:latin typeface="Times New Roman" panose="02020603050405020304" pitchFamily="18" charset="0"/>
                <a:cs typeface="Times New Roman" panose="02020603050405020304" pitchFamily="18" charset="0"/>
              </a:rPr>
              <a:t>Copper plating quality</a:t>
            </a:r>
          </a:p>
          <a:p>
            <a:pPr lvl="1"/>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a:t>
            </a:r>
            <a:r>
              <a:rPr lang="en-US" altLang="zh-CN" dirty="0" smtClean="0">
                <a:latin typeface="Times New Roman" panose="02020603050405020304" pitchFamily="18" charset="0"/>
                <a:cs typeface="Times New Roman" panose="02020603050405020304" pitchFamily="18" charset="0"/>
              </a:rPr>
              <a:t>ealing surface</a:t>
            </a:r>
          </a:p>
          <a:p>
            <a:pPr lvl="1"/>
            <a:r>
              <a:rPr lang="en-US" altLang="zh-CN" dirty="0" smtClean="0">
                <a:latin typeface="Times New Roman" panose="02020603050405020304" pitchFamily="18" charset="0"/>
                <a:cs typeface="Times New Roman" panose="02020603050405020304" pitchFamily="18" charset="0"/>
              </a:rPr>
              <a:t>For the hidden surfaces, special designed inspection bench with endoscope is needed.</a:t>
            </a:r>
          </a:p>
          <a:p>
            <a:r>
              <a:rPr lang="en-US" altLang="zh-CN" dirty="0">
                <a:latin typeface="Times New Roman" panose="02020603050405020304" pitchFamily="18" charset="0"/>
                <a:cs typeface="Times New Roman" panose="02020603050405020304" pitchFamily="18" charset="0"/>
              </a:rPr>
              <a:t>Key </a:t>
            </a:r>
            <a:r>
              <a:rPr lang="en-US" altLang="zh-CN" dirty="0" smtClean="0">
                <a:latin typeface="Times New Roman" panose="02020603050405020304" pitchFamily="18" charset="0"/>
                <a:cs typeface="Times New Roman" panose="02020603050405020304" pitchFamily="18" charset="0"/>
              </a:rPr>
              <a:t>dimensions confirmation</a:t>
            </a:r>
          </a:p>
          <a:p>
            <a:r>
              <a:rPr lang="en-US" altLang="zh-CN" dirty="0" smtClean="0">
                <a:latin typeface="Times New Roman" panose="02020603050405020304" pitchFamily="18" charset="0"/>
                <a:cs typeface="Times New Roman" panose="02020603050405020304" pitchFamily="18" charset="0"/>
              </a:rPr>
              <a:t>Sub-assemblies pre-installation</a:t>
            </a:r>
          </a:p>
          <a:p>
            <a:endParaRPr lang="en-US" altLang="zh-CN" dirty="0" smtClean="0">
              <a:latin typeface="Times New Roman" panose="02020603050405020304" pitchFamily="18" charset="0"/>
              <a:cs typeface="Times New Roman" panose="02020603050405020304" pitchFamily="18" charset="0"/>
            </a:endParaRPr>
          </a:p>
          <a:p>
            <a:pPr lvl="1"/>
            <a:endParaRPr lang="zh-CN" altLang="en-US" dirty="0">
              <a:latin typeface="Times New Roman" panose="02020603050405020304" pitchFamily="18" charset="0"/>
              <a:cs typeface="Times New Roman" panose="02020603050405020304" pitchFamily="18" charset="0"/>
            </a:endParaRPr>
          </a:p>
        </p:txBody>
      </p:sp>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a:solidFill>
                  <a:schemeClr val="bg1">
                    <a:lumMod val="65000"/>
                  </a:schemeClr>
                </a:solidFill>
              </a:rPr>
              <a:t>9</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Reception </a:t>
            </a:r>
            <a:endParaRPr lang="en-US" altLang="zh-CN" sz="4400" b="1" dirty="0">
              <a:latin typeface="Times New Roman" panose="02020603050405020304" pitchFamily="18" charset="0"/>
              <a:cs typeface="Times New Roman" panose="02020603050405020304" pitchFamily="18" charset="0"/>
            </a:endParaRPr>
          </a:p>
        </p:txBody>
      </p:sp>
      <p:graphicFrame>
        <p:nvGraphicFramePr>
          <p:cNvPr id="10" name="内容占位符 9"/>
          <p:cNvGraphicFramePr>
            <a:graphicFrameLocks noGrp="1"/>
          </p:cNvGraphicFramePr>
          <p:nvPr>
            <p:ph sz="half" idx="2"/>
            <p:extLst>
              <p:ext uri="{D42A27DB-BD31-4B8C-83A1-F6EECF244321}">
                <p14:modId xmlns:p14="http://schemas.microsoft.com/office/powerpoint/2010/main" val="1505375872"/>
              </p:ext>
            </p:extLst>
          </p:nvPr>
        </p:nvGraphicFramePr>
        <p:xfrm>
          <a:off x="6316171" y="1451727"/>
          <a:ext cx="5377439" cy="4206240"/>
        </p:xfrm>
        <a:graphic>
          <a:graphicData uri="http://schemas.openxmlformats.org/drawingml/2006/table">
            <a:tbl>
              <a:tblPr firstRow="1" bandRow="1">
                <a:tableStyleId>{5C22544A-7EE6-4342-B048-85BDC9FD1C3A}</a:tableStyleId>
              </a:tblPr>
              <a:tblGrid>
                <a:gridCol w="1236980"/>
                <a:gridCol w="1100743"/>
                <a:gridCol w="1490231"/>
                <a:gridCol w="1549485"/>
              </a:tblGrid>
              <a:tr h="248521">
                <a:tc rowSpan="2">
                  <a:txBody>
                    <a:bodyPr/>
                    <a:lstStyle/>
                    <a:p>
                      <a:r>
                        <a:rPr lang="en-US" altLang="zh-CN" dirty="0" smtClean="0"/>
                        <a:t>Coupler</a:t>
                      </a:r>
                      <a:endParaRPr lang="zh-CN" altLang="en-US" dirty="0"/>
                    </a:p>
                  </a:txBody>
                  <a:tcPr anchor="ctr"/>
                </a:tc>
                <a:tc gridSpan="3">
                  <a:txBody>
                    <a:bodyPr/>
                    <a:lstStyle/>
                    <a:p>
                      <a:pPr algn="ctr"/>
                      <a:r>
                        <a:rPr lang="en-US" altLang="zh-CN" dirty="0" smtClean="0"/>
                        <a:t>Reception status</a:t>
                      </a:r>
                      <a:endParaRPr lang="zh-CN" altLang="en-US" dirty="0"/>
                    </a:p>
                  </a:txBody>
                  <a:tcPr anchor="ctr"/>
                </a:tc>
                <a:tc hMerge="1">
                  <a:txBody>
                    <a:bodyPr/>
                    <a:lstStyle/>
                    <a:p>
                      <a:endParaRPr lang="zh-CN" altLang="en-US" dirty="0"/>
                    </a:p>
                  </a:txBody>
                  <a:tcPr/>
                </a:tc>
                <a:tc hMerge="1">
                  <a:txBody>
                    <a:bodyPr/>
                    <a:lstStyle/>
                    <a:p>
                      <a:endParaRPr lang="zh-CN" altLang="en-US" dirty="0"/>
                    </a:p>
                  </a:txBody>
                  <a:tcPr/>
                </a:tc>
              </a:tr>
              <a:tr h="370840">
                <a:tc vMerge="1">
                  <a:txBody>
                    <a:bodyPr/>
                    <a:lstStyle/>
                    <a:p>
                      <a:endParaRPr lang="zh-CN" altLang="en-US" dirty="0"/>
                    </a:p>
                  </a:txBody>
                  <a:tcPr/>
                </a:tc>
                <a:tc>
                  <a:txBody>
                    <a:bodyPr/>
                    <a:lstStyle/>
                    <a:p>
                      <a:r>
                        <a:rPr lang="en-US" altLang="zh-CN" dirty="0" smtClean="0"/>
                        <a:t>Window assembly</a:t>
                      </a:r>
                      <a:endParaRPr lang="zh-CN" altLang="en-US" dirty="0"/>
                    </a:p>
                  </a:txBody>
                  <a:tcPr anchor="ctr"/>
                </a:tc>
                <a:tc>
                  <a:txBody>
                    <a:bodyPr/>
                    <a:lstStyle/>
                    <a:p>
                      <a:r>
                        <a:rPr lang="en-US" altLang="zh-CN" dirty="0" smtClean="0"/>
                        <a:t>Doorknob</a:t>
                      </a:r>
                      <a:r>
                        <a:rPr lang="en-US" altLang="zh-CN" baseline="0" dirty="0" smtClean="0"/>
                        <a:t> &amp; T-box</a:t>
                      </a:r>
                      <a:endParaRPr lang="zh-CN" altLang="en-US" dirty="0"/>
                    </a:p>
                  </a:txBody>
                  <a:tcPr anchor="ctr"/>
                </a:tc>
                <a:tc>
                  <a:txBody>
                    <a:bodyPr/>
                    <a:lstStyle/>
                    <a:p>
                      <a:r>
                        <a:rPr lang="en-US" altLang="zh-CN" dirty="0" smtClean="0"/>
                        <a:t>W/O</a:t>
                      </a:r>
                      <a:r>
                        <a:rPr lang="en-US" altLang="zh-CN" baseline="0" dirty="0" smtClean="0"/>
                        <a:t> test box</a:t>
                      </a:r>
                      <a:endParaRPr lang="zh-CN" altLang="en-US" dirty="0"/>
                    </a:p>
                  </a:txBody>
                  <a:tcPr anchor="ctr"/>
                </a:tc>
              </a:tr>
              <a:tr h="370840">
                <a:tc>
                  <a:txBody>
                    <a:bodyPr/>
                    <a:lstStyle/>
                    <a:p>
                      <a:r>
                        <a:rPr lang="en-US" altLang="zh-CN" dirty="0" smtClean="0"/>
                        <a:t>166.6 MHz</a:t>
                      </a:r>
                      <a:endParaRPr lang="zh-CN" altLang="en-US" dirty="0"/>
                    </a:p>
                  </a:txBody>
                  <a:tcPr anchor="ctr"/>
                </a:tc>
                <a:tc>
                  <a:txBody>
                    <a:bodyPr/>
                    <a:lstStyle/>
                    <a:p>
                      <a:r>
                        <a:rPr lang="en-US" altLang="zh-CN" dirty="0" smtClean="0"/>
                        <a:t>N2</a:t>
                      </a:r>
                      <a:r>
                        <a:rPr lang="en-US" altLang="zh-CN" baseline="0" dirty="0" smtClean="0"/>
                        <a:t> filled storage</a:t>
                      </a:r>
                      <a:endParaRPr lang="zh-CN" altLang="en-US" dirty="0"/>
                    </a:p>
                  </a:txBody>
                  <a:tcPr anchor="ctr"/>
                </a:tc>
                <a:tc>
                  <a:txBody>
                    <a:bodyPr/>
                    <a:lstStyle/>
                    <a:p>
                      <a:r>
                        <a:rPr lang="en-US" altLang="zh-CN" dirty="0" smtClean="0"/>
                        <a:t>Bag</a:t>
                      </a:r>
                      <a:r>
                        <a:rPr lang="en-US" altLang="zh-CN" baseline="0" dirty="0" smtClean="0"/>
                        <a:t> package</a:t>
                      </a:r>
                      <a:endParaRPr lang="zh-CN" altLang="en-US" dirty="0"/>
                    </a:p>
                  </a:txBody>
                  <a:tcPr anchor="ctr"/>
                </a:tc>
                <a:tc>
                  <a:txBody>
                    <a:bodyPr/>
                    <a:lstStyle/>
                    <a:p>
                      <a:r>
                        <a:rPr lang="en-US" altLang="zh-CN" dirty="0" smtClean="0"/>
                        <a:t>Without</a:t>
                      </a:r>
                      <a:r>
                        <a:rPr lang="en-US" altLang="zh-CN" baseline="0" dirty="0" smtClean="0"/>
                        <a:t> </a:t>
                      </a:r>
                      <a:endParaRPr lang="zh-CN" altLang="en-US" dirty="0"/>
                    </a:p>
                  </a:txBody>
                  <a:tcPr anchor="ctr"/>
                </a:tc>
              </a:tr>
              <a:tr h="370840">
                <a:tc>
                  <a:txBody>
                    <a:bodyPr/>
                    <a:lstStyle/>
                    <a:p>
                      <a:r>
                        <a:rPr lang="en-US" altLang="zh-CN" dirty="0" smtClean="0"/>
                        <a:t>500 MHz</a:t>
                      </a:r>
                      <a:endParaRPr lang="zh-CN" altLang="en-US" dirty="0"/>
                    </a:p>
                  </a:txBody>
                  <a:tcPr anchor="ctr"/>
                </a:tc>
                <a:tc>
                  <a:txBody>
                    <a:bodyPr/>
                    <a:lstStyle/>
                    <a:p>
                      <a:r>
                        <a:rPr lang="en-US" altLang="zh-CN" dirty="0" smtClean="0"/>
                        <a:t>N2</a:t>
                      </a:r>
                      <a:r>
                        <a:rPr lang="en-US" altLang="zh-CN" baseline="0" dirty="0" smtClean="0"/>
                        <a:t> filled storage</a:t>
                      </a:r>
                      <a:endParaRPr lang="zh-CN" altLang="en-US" dirty="0"/>
                    </a:p>
                  </a:txBody>
                  <a:tcPr anchor="ctr"/>
                </a:tc>
                <a:tc>
                  <a:txBody>
                    <a:bodyPr/>
                    <a:lstStyle/>
                    <a:p>
                      <a:r>
                        <a:rPr lang="en-US" altLang="zh-CN" dirty="0" smtClean="0"/>
                        <a:t>Bag</a:t>
                      </a:r>
                      <a:r>
                        <a:rPr lang="en-US" altLang="zh-CN" baseline="0" dirty="0" smtClean="0"/>
                        <a:t> package</a:t>
                      </a:r>
                      <a:endParaRPr lang="zh-CN" altLang="en-US" dirty="0"/>
                    </a:p>
                  </a:txBody>
                  <a:tcPr anchor="ctr"/>
                </a:tc>
                <a:tc>
                  <a:txBody>
                    <a:bodyPr/>
                    <a:lstStyle/>
                    <a:p>
                      <a:r>
                        <a:rPr lang="en-US" altLang="zh-CN" dirty="0" smtClean="0"/>
                        <a:t>Without</a:t>
                      </a:r>
                      <a:r>
                        <a:rPr lang="en-US" altLang="zh-CN" baseline="0" dirty="0" smtClean="0"/>
                        <a:t> </a:t>
                      </a:r>
                      <a:endParaRPr lang="zh-CN" altLang="en-US" dirty="0"/>
                    </a:p>
                  </a:txBody>
                  <a:tcPr anchor="ctr"/>
                </a:tc>
              </a:tr>
              <a:tr h="370840">
                <a:tc>
                  <a:txBody>
                    <a:bodyPr/>
                    <a:lstStyle/>
                    <a:p>
                      <a:r>
                        <a:rPr lang="en-US" altLang="zh-CN" dirty="0" smtClean="0"/>
                        <a:t>650 MHz</a:t>
                      </a:r>
                      <a:endParaRPr lang="zh-CN" altLang="en-US" dirty="0"/>
                    </a:p>
                  </a:txBody>
                  <a:tcPr anchor="ctr"/>
                </a:tc>
                <a:tc>
                  <a:txBody>
                    <a:bodyPr/>
                    <a:lstStyle/>
                    <a:p>
                      <a:r>
                        <a:rPr lang="en-US" altLang="zh-CN" dirty="0" smtClean="0"/>
                        <a:t>N2</a:t>
                      </a:r>
                      <a:r>
                        <a:rPr lang="en-US" altLang="zh-CN" baseline="0" dirty="0" smtClean="0"/>
                        <a:t> filled storage</a:t>
                      </a:r>
                      <a:endParaRPr lang="zh-CN" altLang="en-US" dirty="0"/>
                    </a:p>
                  </a:txBody>
                  <a:tcPr anchor="ctr"/>
                </a:tc>
                <a:tc>
                  <a:txBody>
                    <a:bodyPr/>
                    <a:lstStyle/>
                    <a:p>
                      <a:r>
                        <a:rPr lang="en-US" altLang="zh-CN" dirty="0" smtClean="0"/>
                        <a:t>Bag</a:t>
                      </a:r>
                      <a:r>
                        <a:rPr lang="en-US" altLang="zh-CN" baseline="0" dirty="0" smtClean="0"/>
                        <a:t> package</a:t>
                      </a:r>
                      <a:endParaRPr lang="zh-CN" altLang="en-US" dirty="0"/>
                    </a:p>
                  </a:txBody>
                  <a:tcPr anchor="ctr"/>
                </a:tc>
                <a:tc>
                  <a:txBody>
                    <a:bodyPr/>
                    <a:lstStyle/>
                    <a:p>
                      <a:r>
                        <a:rPr lang="en-US" altLang="zh-CN" dirty="0" smtClean="0"/>
                        <a:t>Without</a:t>
                      </a:r>
                      <a:r>
                        <a:rPr lang="en-US" altLang="zh-CN" baseline="0" dirty="0" smtClean="0"/>
                        <a:t> </a:t>
                      </a:r>
                      <a:endParaRPr lang="zh-CN" altLang="en-US"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1.3 GHz  warm part</a:t>
                      </a:r>
                      <a:endParaRPr lang="zh-CN" altLang="en-US" dirty="0" smtClean="0"/>
                    </a:p>
                  </a:txBody>
                  <a:tcPr anchor="ctr">
                    <a:solidFill>
                      <a:schemeClr val="tx2">
                        <a:lumMod val="20000"/>
                        <a:lumOff val="80000"/>
                      </a:schemeClr>
                    </a:solidFill>
                  </a:tcPr>
                </a:tc>
                <a:tc>
                  <a:txBody>
                    <a:bodyPr/>
                    <a:lstStyle/>
                    <a:p>
                      <a:r>
                        <a:rPr lang="en-US" altLang="zh-CN" dirty="0" smtClean="0"/>
                        <a:t>N2 filled storage</a:t>
                      </a:r>
                    </a:p>
                  </a:txBody>
                  <a:tcPr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Bag package</a:t>
                      </a:r>
                      <a:endParaRPr lang="zh-CN" altLang="en-US" dirty="0" smtClean="0"/>
                    </a:p>
                  </a:txBody>
                  <a:tcPr anchor="ctr">
                    <a:solidFill>
                      <a:schemeClr val="tx2">
                        <a:lumMod val="20000"/>
                        <a:lumOff val="80000"/>
                      </a:schemeClr>
                    </a:solidFill>
                  </a:tcPr>
                </a:tc>
                <a:tc>
                  <a:txBody>
                    <a:bodyPr/>
                    <a:lstStyle/>
                    <a:p>
                      <a:r>
                        <a:rPr lang="en-US" altLang="zh-CN" dirty="0" smtClean="0"/>
                        <a:t>Without </a:t>
                      </a:r>
                      <a:endParaRPr lang="zh-CN" altLang="en-US" dirty="0"/>
                    </a:p>
                  </a:txBody>
                  <a:tcPr anchor="ctr">
                    <a:solidFill>
                      <a:schemeClr val="tx2">
                        <a:lumMod val="20000"/>
                        <a:lumOff val="80000"/>
                      </a:schemeClr>
                    </a:solidFill>
                  </a:tcPr>
                </a:tc>
              </a:tr>
              <a:tr h="370840">
                <a:tc>
                  <a:txBody>
                    <a:bodyPr/>
                    <a:lstStyle/>
                    <a:p>
                      <a:r>
                        <a:rPr lang="en-US" altLang="zh-CN" dirty="0" smtClean="0">
                          <a:solidFill>
                            <a:srgbClr val="0000FF"/>
                          </a:solidFill>
                        </a:rPr>
                        <a:t>1.3 GHz  cold part</a:t>
                      </a:r>
                      <a:endParaRPr lang="zh-CN" altLang="en-US" dirty="0">
                        <a:solidFill>
                          <a:srgbClr val="0000FF"/>
                        </a:solidFill>
                      </a:endParaRP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00FF"/>
                          </a:solidFill>
                        </a:rPr>
                        <a:t>N2</a:t>
                      </a:r>
                      <a:r>
                        <a:rPr lang="en-US" altLang="zh-CN" baseline="0" dirty="0" smtClean="0">
                          <a:solidFill>
                            <a:srgbClr val="0000FF"/>
                          </a:solidFill>
                        </a:rPr>
                        <a:t> filled storage</a:t>
                      </a:r>
                      <a:endParaRPr lang="zh-CN" altLang="en-US" dirty="0" smtClean="0">
                        <a:solidFill>
                          <a:srgbClr val="0000FF"/>
                        </a:solidFill>
                      </a:endParaRP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00FF"/>
                          </a:solidFill>
                        </a:rPr>
                        <a:t>/</a:t>
                      </a:r>
                      <a:endParaRPr lang="zh-CN" altLang="en-US" dirty="0" smtClean="0">
                        <a:solidFill>
                          <a:srgbClr val="0000FF"/>
                        </a:solidFill>
                      </a:endParaRPr>
                    </a:p>
                  </a:txBody>
                  <a:tcPr anchor="ctr">
                    <a:solidFill>
                      <a:srgbClr val="FFFF00"/>
                    </a:solidFill>
                  </a:tcPr>
                </a:tc>
                <a:tc>
                  <a:txBody>
                    <a:bodyPr/>
                    <a:lstStyle/>
                    <a:p>
                      <a:r>
                        <a:rPr lang="en-US" altLang="zh-CN" dirty="0" smtClean="0">
                          <a:solidFill>
                            <a:srgbClr val="0000FF"/>
                          </a:solidFill>
                        </a:rPr>
                        <a:t>With </a:t>
                      </a:r>
                      <a:endParaRPr lang="zh-CN" altLang="en-US" dirty="0">
                        <a:solidFill>
                          <a:srgbClr val="0000FF"/>
                        </a:solidFill>
                      </a:endParaRPr>
                    </a:p>
                  </a:txBody>
                  <a:tcPr anchor="ctr">
                    <a:solidFill>
                      <a:srgbClr val="FFFF00"/>
                    </a:solidFill>
                  </a:tcPr>
                </a:tc>
              </a:tr>
            </a:tbl>
          </a:graphicData>
        </a:graphic>
      </p:graphicFrame>
      <p:sp>
        <p:nvSpPr>
          <p:cNvPr id="9" name="文本框 8"/>
          <p:cNvSpPr txBox="1"/>
          <p:nvPr/>
        </p:nvSpPr>
        <p:spPr>
          <a:xfrm>
            <a:off x="7005210" y="1002609"/>
            <a:ext cx="4294189" cy="461665"/>
          </a:xfrm>
          <a:prstGeom prst="rect">
            <a:avLst/>
          </a:prstGeom>
          <a:noFill/>
        </p:spPr>
        <p:txBody>
          <a:bodyPr wrap="none" rtlCol="0">
            <a:spAutoFit/>
          </a:bodyPr>
          <a:lstStyle/>
          <a:p>
            <a:r>
              <a:rPr lang="en-US" altLang="zh-CN" sz="2400" dirty="0" smtClean="0"/>
              <a:t>Status of delivery from company </a:t>
            </a:r>
            <a:endParaRPr lang="zh-CN" altLang="en-US" sz="2400" dirty="0"/>
          </a:p>
        </p:txBody>
      </p:sp>
      <p:sp>
        <p:nvSpPr>
          <p:cNvPr id="3" name="六角星 2"/>
          <p:cNvSpPr/>
          <p:nvPr/>
        </p:nvSpPr>
        <p:spPr>
          <a:xfrm>
            <a:off x="5307496" y="4901872"/>
            <a:ext cx="962219" cy="75537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BEST</a:t>
            </a:r>
            <a:endParaRPr lang="zh-CN" altLang="en-US" dirty="0">
              <a:solidFill>
                <a:srgbClr val="FF0000"/>
              </a:solidFill>
            </a:endParaRPr>
          </a:p>
        </p:txBody>
      </p:sp>
      <p:grpSp>
        <p:nvGrpSpPr>
          <p:cNvPr id="13" name="组合 12"/>
          <p:cNvGrpSpPr/>
          <p:nvPr/>
        </p:nvGrpSpPr>
        <p:grpSpPr>
          <a:xfrm>
            <a:off x="1023942" y="2207226"/>
            <a:ext cx="3683444" cy="3954353"/>
            <a:chOff x="1023942" y="2207226"/>
            <a:chExt cx="3683444" cy="3954353"/>
          </a:xfrm>
        </p:grpSpPr>
        <p:pic>
          <p:nvPicPr>
            <p:cNvPr id="11" name="内容占位符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863" y="2207226"/>
              <a:ext cx="2642006" cy="3555996"/>
            </a:xfrm>
            <a:prstGeom prst="rect">
              <a:avLst/>
            </a:prstGeom>
          </p:spPr>
        </p:pic>
        <p:sp>
          <p:nvSpPr>
            <p:cNvPr id="12" name="矩形 11"/>
            <p:cNvSpPr/>
            <p:nvPr/>
          </p:nvSpPr>
          <p:spPr>
            <a:xfrm>
              <a:off x="1023942" y="5792247"/>
              <a:ext cx="3683444"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XFEL 1.3GHz </a:t>
              </a:r>
              <a:r>
                <a:rPr lang="en-US" altLang="zh-CN" dirty="0" smtClean="0">
                  <a:latin typeface="Times New Roman" panose="02020603050405020304" pitchFamily="18" charset="0"/>
                  <a:cs typeface="Times New Roman" panose="02020603050405020304" pitchFamily="18" charset="0"/>
                </a:rPr>
                <a:t>coupler delivery status</a:t>
              </a:r>
              <a:endParaRPr lang="zh-CN" altLang="en-US" dirty="0"/>
            </a:p>
          </p:txBody>
        </p:sp>
      </p:grpSp>
    </p:spTree>
    <p:extLst>
      <p:ext uri="{BB962C8B-B14F-4D97-AF65-F5344CB8AC3E}">
        <p14:creationId xmlns:p14="http://schemas.microsoft.com/office/powerpoint/2010/main" val="42708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98444" y="1413970"/>
            <a:ext cx="5181600" cy="2910652"/>
          </a:xfrm>
        </p:spPr>
      </p:pic>
      <p:sp>
        <p:nvSpPr>
          <p:cNvPr id="5" name="页脚占位符 4"/>
          <p:cNvSpPr>
            <a:spLocks noGrp="1"/>
          </p:cNvSpPr>
          <p:nvPr>
            <p:ph type="ftr" sz="quarter" idx="11"/>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Review meeting of SRF facility for PAPS project, 2017.7.14</a:t>
            </a:r>
            <a:endParaRPr lang="zh-CN" altLang="en-US" dirty="0">
              <a:solidFill>
                <a:schemeClr val="bg1">
                  <a:lumMod val="65000"/>
                </a:schemeClr>
              </a:solidFill>
            </a:endParaRPr>
          </a:p>
        </p:txBody>
      </p:sp>
      <p:sp>
        <p:nvSpPr>
          <p:cNvPr id="6" name="灯片编号占位符 5"/>
          <p:cNvSpPr>
            <a:spLocks noGrp="1"/>
          </p:cNvSpPr>
          <p:nvPr>
            <p:ph type="sldNum" sz="quarter" idx="12"/>
          </p:nvPr>
        </p:nvSpPr>
        <p:spPr>
          <a:prstGeom prst="rect">
            <a:avLst/>
          </a:prstGeom>
        </p:spPr>
        <p:txBody>
          <a:bodyPr/>
          <a:lstStyle>
            <a:lvl1pPr algn="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11</a:t>
            </a:r>
            <a:endParaRPr lang="zh-CN" altLang="en-US" dirty="0">
              <a:solidFill>
                <a:schemeClr val="bg1">
                  <a:lumMod val="65000"/>
                </a:schemeClr>
              </a:solidFill>
            </a:endParaRPr>
          </a:p>
        </p:txBody>
      </p:sp>
      <p:sp>
        <p:nvSpPr>
          <p:cNvPr id="4" name="日期占位符 3"/>
          <p:cNvSpPr>
            <a:spLocks noGrp="1"/>
          </p:cNvSpPr>
          <p:nvPr>
            <p:ph type="dt" sz="half" idx="10"/>
          </p:nvPr>
        </p:nvSpPr>
        <p:spPr>
          <a:prstGeom prst="rect">
            <a:avLst/>
          </a:prstGeom>
        </p:spPr>
        <p:txBody>
          <a:bodyPr/>
          <a:lstStyle>
            <a:lvl1pPr>
              <a:defRPr sz="1600">
                <a:solidFill>
                  <a:schemeClr val="tx1"/>
                </a:solidFill>
                <a:latin typeface="Times New Roman" panose="02020603050405020304" pitchFamily="18" charset="0"/>
                <a:cs typeface="Times New Roman" panose="02020603050405020304" pitchFamily="18" charset="0"/>
              </a:defRPr>
            </a:lvl1pPr>
          </a:lstStyle>
          <a:p>
            <a:r>
              <a:rPr lang="en-US" altLang="zh-CN" dirty="0" smtClean="0">
                <a:solidFill>
                  <a:schemeClr val="bg1">
                    <a:lumMod val="65000"/>
                  </a:schemeClr>
                </a:solidFill>
              </a:rPr>
              <a:t>huangtm@ihep.ac.cn</a:t>
            </a:r>
            <a:endParaRPr lang="zh-CN" altLang="en-US" dirty="0">
              <a:solidFill>
                <a:schemeClr val="bg1">
                  <a:lumMod val="65000"/>
                </a:schemeClr>
              </a:solidFill>
            </a:endParaRPr>
          </a:p>
        </p:txBody>
      </p:sp>
      <p:sp>
        <p:nvSpPr>
          <p:cNvPr id="7" name="矩形 6"/>
          <p:cNvSpPr/>
          <p:nvPr/>
        </p:nvSpPr>
        <p:spPr>
          <a:xfrm>
            <a:off x="0" y="-1"/>
            <a:ext cx="12192000" cy="752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Times New Roman" panose="02020603050405020304" pitchFamily="18" charset="0"/>
                <a:cs typeface="Times New Roman" panose="02020603050405020304" pitchFamily="18" charset="0"/>
              </a:rPr>
              <a:t>Leak check </a:t>
            </a:r>
            <a:endParaRPr lang="en-US" altLang="zh-CN" sz="44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7396500" y="4452455"/>
            <a:ext cx="318548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L</a:t>
            </a:r>
            <a:r>
              <a:rPr lang="en-US" altLang="zh-CN" dirty="0" smtClean="0">
                <a:latin typeface="Times New Roman" panose="02020603050405020304" pitchFamily="18" charset="0"/>
                <a:cs typeface="Times New Roman" panose="02020603050405020304" pitchFamily="18" charset="0"/>
              </a:rPr>
              <a:t>eak check after clean assembly</a:t>
            </a:r>
            <a:endParaRPr lang="zh-CN" altLang="en-US" dirty="0">
              <a:latin typeface="Times New Roman" panose="02020603050405020304" pitchFamily="18" charset="0"/>
              <a:cs typeface="Times New Roman" panose="02020603050405020304" pitchFamily="18" charset="0"/>
            </a:endParaRPr>
          </a:p>
        </p:txBody>
      </p:sp>
      <p:pic>
        <p:nvPicPr>
          <p:cNvPr id="18" name="内容占位符 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621" y="1336675"/>
            <a:ext cx="4919583" cy="4351338"/>
          </a:xfrm>
          <a:prstGeom prst="rect">
            <a:avLst/>
          </a:prstGeom>
          <a:ln>
            <a:solidFill>
              <a:schemeClr val="tx1"/>
            </a:solidFill>
          </a:ln>
        </p:spPr>
      </p:pic>
    </p:spTree>
    <p:extLst>
      <p:ext uri="{BB962C8B-B14F-4D97-AF65-F5344CB8AC3E}">
        <p14:creationId xmlns:p14="http://schemas.microsoft.com/office/powerpoint/2010/main" val="1929403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1826</Words>
  <Application>Microsoft Office PowerPoint</Application>
  <PresentationFormat>宽屏</PresentationFormat>
  <Paragraphs>429</Paragraphs>
  <Slides>29</Slides>
  <Notes>10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8" baseType="lpstr">
      <vt:lpstr>ＭＳ Ｐゴシック</vt:lpstr>
      <vt:lpstr>宋体</vt:lpstr>
      <vt:lpstr>Arial</vt:lpstr>
      <vt:lpstr>Calibri</vt:lpstr>
      <vt:lpstr>Calibri Light</vt:lpstr>
      <vt:lpstr>Times New Roman</vt:lpstr>
      <vt:lpstr>Wingdings</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Huangtm</dc:creator>
  <cp:lastModifiedBy>Huangtm</cp:lastModifiedBy>
  <cp:revision>250</cp:revision>
  <dcterms:created xsi:type="dcterms:W3CDTF">2017-04-27T08:37:09Z</dcterms:created>
  <dcterms:modified xsi:type="dcterms:W3CDTF">2017-07-13T08:30:20Z</dcterms:modified>
</cp:coreProperties>
</file>