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6"/>
  </p:notesMasterIdLst>
  <p:handoutMasterIdLst>
    <p:handoutMasterId r:id="rId37"/>
  </p:handoutMasterIdLst>
  <p:sldIdLst>
    <p:sldId id="317" r:id="rId2"/>
    <p:sldId id="326" r:id="rId3"/>
    <p:sldId id="385" r:id="rId4"/>
    <p:sldId id="386" r:id="rId5"/>
    <p:sldId id="387" r:id="rId6"/>
    <p:sldId id="360" r:id="rId7"/>
    <p:sldId id="362" r:id="rId8"/>
    <p:sldId id="393" r:id="rId9"/>
    <p:sldId id="365" r:id="rId10"/>
    <p:sldId id="367" r:id="rId11"/>
    <p:sldId id="403" r:id="rId12"/>
    <p:sldId id="375" r:id="rId13"/>
    <p:sldId id="390" r:id="rId14"/>
    <p:sldId id="391" r:id="rId15"/>
    <p:sldId id="376" r:id="rId16"/>
    <p:sldId id="377" r:id="rId17"/>
    <p:sldId id="382" r:id="rId18"/>
    <p:sldId id="383" r:id="rId19"/>
    <p:sldId id="392" r:id="rId20"/>
    <p:sldId id="394" r:id="rId21"/>
    <p:sldId id="361" r:id="rId22"/>
    <p:sldId id="363" r:id="rId23"/>
    <p:sldId id="364" r:id="rId24"/>
    <p:sldId id="395" r:id="rId25"/>
    <p:sldId id="396" r:id="rId26"/>
    <p:sldId id="397" r:id="rId27"/>
    <p:sldId id="398" r:id="rId28"/>
    <p:sldId id="399" r:id="rId29"/>
    <p:sldId id="400" r:id="rId30"/>
    <p:sldId id="401" r:id="rId31"/>
    <p:sldId id="402" r:id="rId32"/>
    <p:sldId id="380" r:id="rId33"/>
    <p:sldId id="378" r:id="rId34"/>
    <p:sldId id="379" r:id="rId35"/>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6" autoAdjust="0"/>
    <p:restoredTop sz="76781" autoAdjust="0"/>
  </p:normalViewPr>
  <p:slideViewPr>
    <p:cSldViewPr>
      <p:cViewPr varScale="1">
        <p:scale>
          <a:sx n="85" d="100"/>
          <a:sy n="85" d="100"/>
        </p:scale>
        <p:origin x="879" y="5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324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5246" tIns="47623" rIns="95246" bIns="47623" rtlCol="0"/>
          <a:lstStyle>
            <a:lvl1pPr algn="l">
              <a:defRPr sz="1300"/>
            </a:lvl1pPr>
          </a:lstStyle>
          <a:p>
            <a:endParaRPr lang="en-GB"/>
          </a:p>
        </p:txBody>
      </p:sp>
      <p:sp>
        <p:nvSpPr>
          <p:cNvPr id="3" name="Date Placeholder 2"/>
          <p:cNvSpPr>
            <a:spLocks noGrp="1"/>
          </p:cNvSpPr>
          <p:nvPr>
            <p:ph type="dt" sz="quarter" idx="1"/>
          </p:nvPr>
        </p:nvSpPr>
        <p:spPr>
          <a:xfrm>
            <a:off x="3850444" y="0"/>
            <a:ext cx="2945659" cy="495348"/>
          </a:xfrm>
          <a:prstGeom prst="rect">
            <a:avLst/>
          </a:prstGeom>
        </p:spPr>
        <p:txBody>
          <a:bodyPr vert="horz" lIns="95246" tIns="47623" rIns="95246" bIns="47623" rtlCol="0"/>
          <a:lstStyle>
            <a:lvl1pPr algn="r">
              <a:defRPr sz="1300"/>
            </a:lvl1pPr>
          </a:lstStyle>
          <a:p>
            <a:fld id="{80ECD7EB-6364-4FB0-BC51-733E491649E4}" type="datetimeFigureOut">
              <a:rPr lang="en-GB" smtClean="0"/>
              <a:t>04/06/2018</a:t>
            </a:fld>
            <a:endParaRPr lang="en-GB"/>
          </a:p>
        </p:txBody>
      </p:sp>
      <p:sp>
        <p:nvSpPr>
          <p:cNvPr id="4" name="Footer Placeholder 3"/>
          <p:cNvSpPr>
            <a:spLocks noGrp="1"/>
          </p:cNvSpPr>
          <p:nvPr>
            <p:ph type="ftr" sz="quarter" idx="2"/>
          </p:nvPr>
        </p:nvSpPr>
        <p:spPr>
          <a:xfrm>
            <a:off x="0" y="9377317"/>
            <a:ext cx="2945659" cy="495347"/>
          </a:xfrm>
          <a:prstGeom prst="rect">
            <a:avLst/>
          </a:prstGeom>
        </p:spPr>
        <p:txBody>
          <a:bodyPr vert="horz" lIns="95246" tIns="47623" rIns="95246" bIns="47623" rtlCol="0" anchor="b"/>
          <a:lstStyle>
            <a:lvl1pPr algn="l">
              <a:defRPr sz="1300"/>
            </a:lvl1pPr>
          </a:lstStyle>
          <a:p>
            <a:endParaRPr lang="en-GB"/>
          </a:p>
        </p:txBody>
      </p:sp>
      <p:sp>
        <p:nvSpPr>
          <p:cNvPr id="5" name="Slide Number Placeholder 4"/>
          <p:cNvSpPr>
            <a:spLocks noGrp="1"/>
          </p:cNvSpPr>
          <p:nvPr>
            <p:ph type="sldNum" sz="quarter" idx="3"/>
          </p:nvPr>
        </p:nvSpPr>
        <p:spPr>
          <a:xfrm>
            <a:off x="3850444" y="9377317"/>
            <a:ext cx="2945659" cy="495347"/>
          </a:xfrm>
          <a:prstGeom prst="rect">
            <a:avLst/>
          </a:prstGeom>
        </p:spPr>
        <p:txBody>
          <a:bodyPr vert="horz" lIns="95246" tIns="47623" rIns="95246" bIns="47623" rtlCol="0" anchor="b"/>
          <a:lstStyle>
            <a:lvl1pPr algn="r">
              <a:defRPr sz="1300"/>
            </a:lvl1pPr>
          </a:lstStyle>
          <a:p>
            <a:fld id="{4AA38B19-7BE2-4447-AF3A-B52E5097F7A0}" type="slidenum">
              <a:rPr lang="en-GB" smtClean="0"/>
              <a:t>‹N°›</a:t>
            </a:fld>
            <a:endParaRPr lang="en-GB"/>
          </a:p>
        </p:txBody>
      </p:sp>
    </p:spTree>
    <p:extLst>
      <p:ext uri="{BB962C8B-B14F-4D97-AF65-F5344CB8AC3E}">
        <p14:creationId xmlns:p14="http://schemas.microsoft.com/office/powerpoint/2010/main" val="1405596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5246" tIns="47623" rIns="95246" bIns="47623" rtlCol="0"/>
          <a:lstStyle>
            <a:lvl1pPr algn="l">
              <a:defRPr sz="1300"/>
            </a:lvl1pPr>
          </a:lstStyle>
          <a:p>
            <a:endParaRPr lang="en-GB"/>
          </a:p>
        </p:txBody>
      </p:sp>
      <p:sp>
        <p:nvSpPr>
          <p:cNvPr id="3" name="Date Placeholder 2"/>
          <p:cNvSpPr>
            <a:spLocks noGrp="1"/>
          </p:cNvSpPr>
          <p:nvPr>
            <p:ph type="dt" idx="1"/>
          </p:nvPr>
        </p:nvSpPr>
        <p:spPr>
          <a:xfrm>
            <a:off x="3850444" y="0"/>
            <a:ext cx="2945659" cy="493633"/>
          </a:xfrm>
          <a:prstGeom prst="rect">
            <a:avLst/>
          </a:prstGeom>
        </p:spPr>
        <p:txBody>
          <a:bodyPr vert="horz" lIns="95246" tIns="47623" rIns="95246" bIns="47623" rtlCol="0"/>
          <a:lstStyle>
            <a:lvl1pPr algn="r">
              <a:defRPr sz="1300"/>
            </a:lvl1pPr>
          </a:lstStyle>
          <a:p>
            <a:fld id="{1F46AED0-9FBC-4B19-8B21-87388653ECC9}" type="datetimeFigureOut">
              <a:rPr lang="en-GB" smtClean="0"/>
              <a:t>04/06/2018</a:t>
            </a:fld>
            <a:endParaRPr lang="en-GB"/>
          </a:p>
        </p:txBody>
      </p:sp>
      <p:sp>
        <p:nvSpPr>
          <p:cNvPr id="4" name="Slide Image Placeholder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5246" tIns="47623" rIns="95246" bIns="47623" rtlCol="0" anchor="ctr"/>
          <a:lstStyle/>
          <a:p>
            <a:endParaRPr lang="en-GB"/>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5246" tIns="47623" rIns="95246" bIns="476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945659" cy="493633"/>
          </a:xfrm>
          <a:prstGeom prst="rect">
            <a:avLst/>
          </a:prstGeom>
        </p:spPr>
        <p:txBody>
          <a:bodyPr vert="horz" lIns="95246" tIns="47623" rIns="95246" bIns="47623" rtlCol="0" anchor="b"/>
          <a:lstStyle>
            <a:lvl1pPr algn="l">
              <a:defRPr sz="1300"/>
            </a:lvl1pPr>
          </a:lstStyle>
          <a:p>
            <a:endParaRPr lang="en-GB"/>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5246" tIns="47623" rIns="95246" bIns="47623" rtlCol="0" anchor="b"/>
          <a:lstStyle>
            <a:lvl1pPr algn="r">
              <a:defRPr sz="1300"/>
            </a:lvl1pPr>
          </a:lstStyle>
          <a:p>
            <a:fld id="{E7568B9D-B392-4C4A-85A6-D59099722CE0}" type="slidenum">
              <a:rPr lang="en-GB" smtClean="0"/>
              <a:t>‹N°›</a:t>
            </a:fld>
            <a:endParaRPr lang="en-GB"/>
          </a:p>
        </p:txBody>
      </p:sp>
    </p:spTree>
    <p:extLst>
      <p:ext uri="{BB962C8B-B14F-4D97-AF65-F5344CB8AC3E}">
        <p14:creationId xmlns:p14="http://schemas.microsoft.com/office/powerpoint/2010/main" val="34109898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568B9D-B392-4C4A-85A6-D59099722CE0}" type="slidenum">
              <a:rPr lang="en-GB" smtClean="0"/>
              <a:t>1</a:t>
            </a:fld>
            <a:endParaRPr lang="en-GB"/>
          </a:p>
        </p:txBody>
      </p:sp>
    </p:spTree>
    <p:extLst>
      <p:ext uri="{BB962C8B-B14F-4D97-AF65-F5344CB8AC3E}">
        <p14:creationId xmlns:p14="http://schemas.microsoft.com/office/powerpoint/2010/main" val="2884644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7568B9D-B392-4C4A-85A6-D59099722CE0}" type="slidenum">
              <a:rPr lang="en-GB" smtClean="0"/>
              <a:t>15</a:t>
            </a:fld>
            <a:endParaRPr lang="en-GB"/>
          </a:p>
        </p:txBody>
      </p:sp>
    </p:spTree>
    <p:extLst>
      <p:ext uri="{BB962C8B-B14F-4D97-AF65-F5344CB8AC3E}">
        <p14:creationId xmlns:p14="http://schemas.microsoft.com/office/powerpoint/2010/main" val="327009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Storage:</a:t>
            </a:r>
          </a:p>
          <a:p>
            <a:r>
              <a:rPr lang="fr-FR" dirty="0"/>
              <a:t>36 tanks 75 m3</a:t>
            </a:r>
          </a:p>
          <a:p>
            <a:r>
              <a:rPr lang="fr-FR" dirty="0"/>
              <a:t>50 tanks 250 m3</a:t>
            </a:r>
          </a:p>
          <a:p>
            <a:r>
              <a:rPr lang="fr-FR" dirty="0"/>
              <a:t>8 LHe </a:t>
            </a:r>
            <a:r>
              <a:rPr lang="fr-FR" dirty="0" err="1"/>
              <a:t>dewars</a:t>
            </a:r>
            <a:r>
              <a:rPr lang="fr-FR" dirty="0"/>
              <a:t> 120</a:t>
            </a:r>
            <a:r>
              <a:rPr lang="fr-FR" baseline="0" dirty="0"/>
              <a:t> m3 / 15 tons</a:t>
            </a:r>
          </a:p>
          <a:p>
            <a:endParaRPr lang="fr-FR" baseline="0" dirty="0"/>
          </a:p>
          <a:p>
            <a:r>
              <a:rPr lang="fr-FR" b="1" baseline="0" dirty="0" err="1"/>
              <a:t>Circulating</a:t>
            </a:r>
            <a:r>
              <a:rPr lang="fr-FR" b="1" baseline="0" dirty="0"/>
              <a:t> </a:t>
            </a:r>
            <a:r>
              <a:rPr lang="fr-FR" b="1" baseline="0" dirty="0" err="1"/>
              <a:t>inventory</a:t>
            </a:r>
            <a:r>
              <a:rPr lang="fr-FR" baseline="0" dirty="0"/>
              <a:t>: 40 tons</a:t>
            </a:r>
          </a:p>
          <a:p>
            <a:endParaRPr lang="fr-FR" baseline="0" dirty="0"/>
          </a:p>
          <a:p>
            <a:r>
              <a:rPr lang="fr-FR" b="1" baseline="0" dirty="0" err="1"/>
              <a:t>Beware</a:t>
            </a:r>
            <a:r>
              <a:rPr lang="fr-FR" b="1" baseline="0" dirty="0"/>
              <a:t>: all tons are </a:t>
            </a:r>
            <a:r>
              <a:rPr lang="fr-FR" b="1" baseline="0" dirty="0" err="1"/>
              <a:t>here</a:t>
            </a:r>
            <a:r>
              <a:rPr lang="fr-FR" b="1" baseline="0" dirty="0"/>
              <a:t> metric tons!!!</a:t>
            </a:r>
            <a:endParaRPr lang="fr-FR" b="1" dirty="0"/>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16</a:t>
            </a:fld>
            <a:endParaRPr lang="en-GB"/>
          </a:p>
        </p:txBody>
      </p:sp>
    </p:spTree>
    <p:extLst>
      <p:ext uri="{BB962C8B-B14F-4D97-AF65-F5344CB8AC3E}">
        <p14:creationId xmlns:p14="http://schemas.microsoft.com/office/powerpoint/2010/main" val="50950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2012</a:t>
            </a:r>
            <a:r>
              <a:rPr lang="fr-FR" baseline="0" dirty="0"/>
              <a:t> : 1500 kg/</a:t>
            </a:r>
            <a:r>
              <a:rPr lang="fr-FR" baseline="0" dirty="0" err="1"/>
              <a:t>month</a:t>
            </a:r>
            <a:r>
              <a:rPr lang="fr-FR" baseline="0" dirty="0"/>
              <a:t> </a:t>
            </a:r>
            <a:r>
              <a:rPr lang="fr-FR" b="0" baseline="0" dirty="0"/>
              <a:t>of </a:t>
            </a:r>
            <a:r>
              <a:rPr lang="fr-FR" b="0" baseline="0" dirty="0" err="1"/>
              <a:t>helium</a:t>
            </a:r>
            <a:r>
              <a:rPr lang="fr-FR" b="0" baseline="0" dirty="0"/>
              <a:t> </a:t>
            </a:r>
            <a:r>
              <a:rPr lang="fr-FR" b="0" baseline="0" dirty="0" err="1"/>
              <a:t>recurrent</a:t>
            </a:r>
            <a:r>
              <a:rPr lang="fr-FR" b="0" baseline="0" dirty="0"/>
              <a:t> </a:t>
            </a:r>
            <a:r>
              <a:rPr lang="fr-FR" b="0" baseline="0" dirty="0" err="1"/>
              <a:t>losses</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2015 : 987 kg/</a:t>
            </a:r>
            <a:r>
              <a:rPr lang="fr-FR" baseline="0" dirty="0" err="1"/>
              <a:t>month</a:t>
            </a:r>
            <a:r>
              <a:rPr lang="fr-FR" baseline="0" dirty="0"/>
              <a:t> </a:t>
            </a:r>
            <a:r>
              <a:rPr lang="fr-FR" b="0" baseline="0" dirty="0"/>
              <a:t>of </a:t>
            </a:r>
            <a:r>
              <a:rPr lang="fr-FR" b="0" baseline="0" dirty="0" err="1"/>
              <a:t>helium</a:t>
            </a:r>
            <a:r>
              <a:rPr lang="fr-FR" b="0" baseline="0" dirty="0"/>
              <a:t> </a:t>
            </a:r>
            <a:r>
              <a:rPr lang="fr-FR" b="0" baseline="0" dirty="0" err="1"/>
              <a:t>recurrent</a:t>
            </a:r>
            <a:r>
              <a:rPr lang="fr-FR" b="0" baseline="0" dirty="0"/>
              <a:t> </a:t>
            </a:r>
            <a:r>
              <a:rPr lang="fr-FR" b="0" baseline="0" dirty="0" err="1"/>
              <a:t>losses</a:t>
            </a: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a:t>2016 : 850 kg/</a:t>
            </a:r>
            <a:r>
              <a:rPr lang="fr-FR" b="0" baseline="0" dirty="0" err="1"/>
              <a:t>month</a:t>
            </a:r>
            <a:r>
              <a:rPr lang="fr-FR" b="0" baseline="0" dirty="0"/>
              <a:t> of helium </a:t>
            </a:r>
            <a:r>
              <a:rPr lang="fr-FR" b="0" baseline="0" dirty="0" err="1"/>
              <a:t>recurrent</a:t>
            </a:r>
            <a:r>
              <a:rPr lang="fr-FR" b="0" baseline="0" dirty="0"/>
              <a:t> </a:t>
            </a:r>
            <a:r>
              <a:rPr lang="fr-FR" b="0" baseline="0" dirty="0" err="1"/>
              <a:t>losses</a:t>
            </a:r>
            <a:endParaRPr lang="fr-FR"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a:t>2017 : 550 kg/</a:t>
            </a:r>
            <a:r>
              <a:rPr lang="fr-FR" b="0" baseline="0" dirty="0" err="1"/>
              <a:t>month</a:t>
            </a:r>
            <a:r>
              <a:rPr lang="fr-FR" b="0" baseline="0" dirty="0"/>
              <a:t> of </a:t>
            </a:r>
            <a:r>
              <a:rPr lang="fr-FR" b="0" baseline="0" dirty="0" err="1"/>
              <a:t>helium</a:t>
            </a:r>
            <a:r>
              <a:rPr lang="fr-FR" b="0" baseline="0" dirty="0"/>
              <a:t> </a:t>
            </a:r>
            <a:r>
              <a:rPr lang="fr-FR" b="0" baseline="0" dirty="0" err="1"/>
              <a:t>recurrent</a:t>
            </a:r>
            <a:r>
              <a:rPr lang="fr-FR" b="0" baseline="0" dirty="0"/>
              <a:t> </a:t>
            </a:r>
            <a:r>
              <a:rPr lang="fr-FR" b="0" baseline="0" dirty="0" err="1"/>
              <a:t>losses</a:t>
            </a:r>
            <a:endParaRPr lang="fr-FR"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baseline="0" dirty="0"/>
              <a:t>2018 : 727 kg/</a:t>
            </a:r>
            <a:r>
              <a:rPr lang="fr-FR" b="0" baseline="0" dirty="0" err="1"/>
              <a:t>month</a:t>
            </a:r>
            <a:r>
              <a:rPr lang="fr-FR" b="0" baseline="0" dirty="0"/>
              <a:t> of </a:t>
            </a:r>
            <a:r>
              <a:rPr lang="fr-FR" b="0" baseline="0" dirty="0" err="1"/>
              <a:t>helium</a:t>
            </a:r>
            <a:r>
              <a:rPr lang="fr-FR" b="0" baseline="0" dirty="0"/>
              <a:t> </a:t>
            </a:r>
            <a:r>
              <a:rPr lang="fr-FR" b="0" baseline="0" dirty="0" err="1"/>
              <a:t>recurrent</a:t>
            </a:r>
            <a:r>
              <a:rPr lang="fr-FR" b="0" baseline="0" dirty="0"/>
              <a:t> </a:t>
            </a:r>
            <a:r>
              <a:rPr lang="fr-FR" b="0" baseline="0" dirty="0" err="1"/>
              <a:t>losses</a:t>
            </a:r>
            <a:r>
              <a:rPr lang="fr-FR" b="0" baseline="0" dirty="0"/>
              <a:t> for the time </a:t>
            </a:r>
            <a:r>
              <a:rPr lang="fr-FR" b="0" baseline="0" dirty="0" err="1"/>
              <a:t>being</a:t>
            </a:r>
            <a:endParaRPr lang="fr-FR" b="0" baseline="0" dirty="0"/>
          </a:p>
          <a:p>
            <a:endParaRPr lang="fr-FR"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baseline="0" dirty="0"/>
          </a:p>
          <a:p>
            <a:endParaRPr lang="fr-FR" b="0" baseline="0" dirty="0"/>
          </a:p>
          <a:p>
            <a:endParaRPr lang="fr-FR" b="0" baseline="0" dirty="0"/>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17</a:t>
            </a:fld>
            <a:endParaRPr lang="en-GB"/>
          </a:p>
        </p:txBody>
      </p:sp>
    </p:spTree>
    <p:extLst>
      <p:ext uri="{BB962C8B-B14F-4D97-AF65-F5344CB8AC3E}">
        <p14:creationId xmlns:p14="http://schemas.microsoft.com/office/powerpoint/2010/main" val="128093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1" dirty="0"/>
          </a:p>
        </p:txBody>
      </p:sp>
      <p:sp>
        <p:nvSpPr>
          <p:cNvPr id="4" name="Slide Number Placeholder 3"/>
          <p:cNvSpPr>
            <a:spLocks noGrp="1"/>
          </p:cNvSpPr>
          <p:nvPr>
            <p:ph type="sldNum" sz="quarter" idx="10"/>
          </p:nvPr>
        </p:nvSpPr>
        <p:spPr/>
        <p:txBody>
          <a:bodyPr/>
          <a:lstStyle/>
          <a:p>
            <a:fld id="{E7568B9D-B392-4C4A-85A6-D59099722CE0}" type="slidenum">
              <a:rPr lang="en-GB" smtClean="0"/>
              <a:t>18</a:t>
            </a:fld>
            <a:endParaRPr lang="en-GB"/>
          </a:p>
        </p:txBody>
      </p:sp>
    </p:spTree>
    <p:extLst>
      <p:ext uri="{BB962C8B-B14F-4D97-AF65-F5344CB8AC3E}">
        <p14:creationId xmlns:p14="http://schemas.microsoft.com/office/powerpoint/2010/main" val="255827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8213" y="750888"/>
            <a:ext cx="4999037" cy="37496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19</a:t>
            </a:fld>
            <a:endParaRPr lang="en-GB"/>
          </a:p>
        </p:txBody>
      </p:sp>
    </p:spTree>
    <p:extLst>
      <p:ext uri="{BB962C8B-B14F-4D97-AF65-F5344CB8AC3E}">
        <p14:creationId xmlns:p14="http://schemas.microsoft.com/office/powerpoint/2010/main" val="1180041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a:t>Systematic vibration measurements (1/month) allow for in advance detection </a:t>
            </a:r>
            <a:r>
              <a:rPr lang="en-US" sz="1200" dirty="0"/>
              <a:t>of the problem to avoid serious damage and high repairs cost of affected machine</a:t>
            </a:r>
          </a:p>
          <a:p>
            <a:endParaRPr lang="en-US" sz="1100" dirty="0">
              <a:solidFill>
                <a:schemeClr val="bg1">
                  <a:lumMod val="50000"/>
                </a:schemeClr>
              </a:solidFill>
            </a:endParaRPr>
          </a:p>
          <a:p>
            <a:r>
              <a:rPr lang="en-US" sz="1100" dirty="0">
                <a:solidFill>
                  <a:schemeClr val="bg1">
                    <a:lumMod val="50000"/>
                  </a:schemeClr>
                </a:solidFill>
              </a:rPr>
              <a:t>From June 2009 until now: 8 warm compressors had to be repaired (7 of firm “A”, and 1 from firm “B”)</a:t>
            </a:r>
          </a:p>
          <a:p>
            <a:endParaRPr lang="en-US" sz="1100" dirty="0">
              <a:solidFill>
                <a:schemeClr val="bg1">
                  <a:lumMod val="50000"/>
                </a:schemeClr>
              </a:solidFill>
            </a:endParaRPr>
          </a:p>
          <a:p>
            <a:r>
              <a:rPr lang="en-US" sz="1100" b="1" dirty="0"/>
              <a:t>RFL</a:t>
            </a:r>
            <a:r>
              <a:rPr lang="en-US" sz="1100" b="1" baseline="0" dirty="0"/>
              <a:t> valves</a:t>
            </a:r>
            <a:r>
              <a:rPr lang="en-US" sz="1100" baseline="0" dirty="0"/>
              <a:t>: </a:t>
            </a:r>
            <a:r>
              <a:rPr lang="en-US" sz="1100" dirty="0"/>
              <a:t>needed for AL turbines to control axial profile of the shaft temperature.</a:t>
            </a:r>
            <a:r>
              <a:rPr lang="en-US" sz="1100" baseline="0" dirty="0"/>
              <a:t> T</a:t>
            </a:r>
            <a:r>
              <a:rPr lang="en-US" sz="1100" dirty="0"/>
              <a:t>hree offers received, prototypes to be installed on the cold boxes during EYETS’16-17</a:t>
            </a:r>
            <a:endParaRPr lang="en-US" sz="1100" dirty="0">
              <a:solidFill>
                <a:schemeClr val="bg1">
                  <a:lumMod val="50000"/>
                </a:schemeClr>
              </a:solidFill>
            </a:endParaRP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P4: QURCB-4-PTD240 – from April’16 to August’16 – induced 1 </a:t>
            </a:r>
            <a:r>
              <a:rPr lang="en-US" sz="1200" dirty="0" err="1"/>
              <a:t>Stop&amp;Go</a:t>
            </a:r>
            <a:r>
              <a:rPr lang="en-US" sz="1200" dirty="0"/>
              <a:t> – last time appeared during RUN1, </a:t>
            </a:r>
            <a:r>
              <a:rPr lang="fr-FR" sz="1200" dirty="0"/>
              <a:t>once </a:t>
            </a:r>
            <a:r>
              <a:rPr lang="fr-FR" sz="1200" dirty="0" err="1"/>
              <a:t>again</a:t>
            </a:r>
            <a:r>
              <a:rPr lang="fr-FR" sz="1200" dirty="0"/>
              <a:t> </a:t>
            </a:r>
            <a:r>
              <a:rPr lang="fr-FR" sz="1200" dirty="0" err="1"/>
              <a:t>during</a:t>
            </a:r>
            <a:r>
              <a:rPr lang="fr-FR" sz="1200" dirty="0"/>
              <a:t> RUN2 </a:t>
            </a:r>
            <a:r>
              <a:rPr lang="fr-FR" sz="1200" dirty="0" err="1"/>
              <a:t>since</a:t>
            </a:r>
            <a:r>
              <a:rPr lang="fr-FR" sz="1200" dirty="0"/>
              <a:t> </a:t>
            </a:r>
            <a:r>
              <a:rPr lang="fr-FR" sz="1200" dirty="0" err="1"/>
              <a:t>we</a:t>
            </a:r>
            <a:r>
              <a:rPr lang="fr-FR" sz="1200" dirty="0"/>
              <a:t> are </a:t>
            </a:r>
            <a:r>
              <a:rPr lang="fr-FR" sz="1200" dirty="0" err="1"/>
              <a:t>experiencing</a:t>
            </a:r>
            <a:r>
              <a:rPr lang="fr-FR" sz="1200" dirty="0"/>
              <a:t> </a:t>
            </a:r>
            <a:r>
              <a:rPr lang="fr-FR" sz="1200" dirty="0" err="1"/>
              <a:t>much</a:t>
            </a:r>
            <a:r>
              <a:rPr lang="fr-FR" sz="1200" dirty="0"/>
              <a:t> longer </a:t>
            </a:r>
            <a:r>
              <a:rPr lang="fr-FR" sz="1200" dirty="0" err="1"/>
              <a:t>periods</a:t>
            </a:r>
            <a:r>
              <a:rPr lang="fr-FR" sz="1200" dirty="0"/>
              <a:t> of </a:t>
            </a:r>
            <a:r>
              <a:rPr lang="fr-FR" sz="1200" dirty="0" err="1"/>
              <a:t>continous</a:t>
            </a:r>
            <a:r>
              <a:rPr lang="fr-FR" sz="1200" dirty="0"/>
              <a:t> </a:t>
            </a:r>
            <a:r>
              <a:rPr lang="fr-FR" sz="1200" dirty="0" err="1"/>
              <a:t>operation</a:t>
            </a:r>
            <a:r>
              <a:rPr lang="fr-FR" sz="1200" dirty="0"/>
              <a:t> </a:t>
            </a:r>
            <a:r>
              <a:rPr lang="fr-FR" sz="1200" b="1" i="1" u="sng" dirty="0"/>
              <a:t>=&gt; </a:t>
            </a:r>
            <a:r>
              <a:rPr lang="fr-FR" sz="1200" b="1" i="1" u="sng" dirty="0" err="1"/>
              <a:t>followed</a:t>
            </a:r>
            <a:endParaRPr lang="en-US" sz="1200" b="1" i="1" u="sng" dirty="0"/>
          </a:p>
          <a:p>
            <a:endParaRPr lang="fr-FR" dirty="0"/>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21</a:t>
            </a:fld>
            <a:endParaRPr lang="en-GB"/>
          </a:p>
        </p:txBody>
      </p:sp>
    </p:spTree>
    <p:extLst>
      <p:ext uri="{BB962C8B-B14F-4D97-AF65-F5344CB8AC3E}">
        <p14:creationId xmlns:p14="http://schemas.microsoft.com/office/powerpoint/2010/main" val="165243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LHCB-18: </a:t>
            </a:r>
            <a:r>
              <a:rPr lang="fr-FR" dirty="0" err="1"/>
              <a:t>detection</a:t>
            </a:r>
            <a:r>
              <a:rPr lang="fr-FR" dirty="0"/>
              <a:t> of </a:t>
            </a:r>
            <a:r>
              <a:rPr lang="fr-FR" dirty="0" err="1"/>
              <a:t>oil</a:t>
            </a:r>
            <a:r>
              <a:rPr lang="fr-FR" dirty="0"/>
              <a:t> </a:t>
            </a:r>
            <a:r>
              <a:rPr lang="fr-FR" dirty="0" err="1"/>
              <a:t>after</a:t>
            </a:r>
            <a:r>
              <a:rPr lang="fr-FR" dirty="0"/>
              <a:t> 3rd coalescer (by </a:t>
            </a:r>
            <a:r>
              <a:rPr lang="fr-FR" dirty="0" err="1"/>
              <a:t>lack</a:t>
            </a:r>
            <a:r>
              <a:rPr lang="fr-FR" dirty="0"/>
              <a:t> of purge).</a:t>
            </a:r>
          </a:p>
          <a:p>
            <a:r>
              <a:rPr lang="fr-FR" dirty="0"/>
              <a:t>PLC:</a:t>
            </a:r>
            <a:r>
              <a:rPr lang="fr-FR" baseline="0" dirty="0"/>
              <a:t> </a:t>
            </a:r>
            <a:r>
              <a:rPr lang="fr-FR" baseline="0" dirty="0" err="1"/>
              <a:t>even</a:t>
            </a:r>
            <a:r>
              <a:rPr lang="fr-FR" baseline="0" dirty="0"/>
              <a:t> </a:t>
            </a:r>
            <a:r>
              <a:rPr lang="fr-FR" baseline="0" dirty="0" err="1"/>
              <a:t>with</a:t>
            </a:r>
            <a:r>
              <a:rPr lang="fr-FR" baseline="0" dirty="0"/>
              <a:t> the new </a:t>
            </a:r>
            <a:r>
              <a:rPr lang="fr-FR" baseline="0" dirty="0" err="1"/>
              <a:t>firmware</a:t>
            </a:r>
            <a:r>
              <a:rPr lang="fr-FR" baseline="0" dirty="0"/>
              <a:t>, PLC has </a:t>
            </a:r>
            <a:r>
              <a:rPr lang="fr-FR" baseline="0" dirty="0" err="1"/>
              <a:t>crashed</a:t>
            </a:r>
            <a:r>
              <a:rPr lang="fr-FR" baseline="0" dirty="0"/>
              <a:t> once </a:t>
            </a:r>
            <a:r>
              <a:rPr lang="fr-FR" baseline="0" dirty="0" err="1"/>
              <a:t>this</a:t>
            </a:r>
            <a:r>
              <a:rPr lang="fr-FR" baseline="0" dirty="0"/>
              <a:t> </a:t>
            </a:r>
            <a:r>
              <a:rPr lang="fr-FR" baseline="0" dirty="0" err="1"/>
              <a:t>year</a:t>
            </a:r>
            <a:r>
              <a:rPr lang="fr-FR" baseline="0" dirty="0"/>
              <a:t> (</a:t>
            </a:r>
            <a:r>
              <a:rPr lang="fr-FR" baseline="0" dirty="0" err="1"/>
              <a:t>remember</a:t>
            </a:r>
            <a:r>
              <a:rPr lang="fr-FR" baseline="0" dirty="0"/>
              <a:t> </a:t>
            </a:r>
            <a:r>
              <a:rPr lang="fr-FR" baseline="0" dirty="0" err="1"/>
              <a:t>that</a:t>
            </a:r>
            <a:r>
              <a:rPr lang="fr-FR" baseline="0" dirty="0"/>
              <a:t> </a:t>
            </a:r>
            <a:r>
              <a:rPr lang="fr-FR" baseline="0" dirty="0" err="1"/>
              <a:t>they</a:t>
            </a:r>
            <a:r>
              <a:rPr lang="fr-FR" baseline="0" dirty="0"/>
              <a:t> are </a:t>
            </a:r>
            <a:r>
              <a:rPr lang="fr-FR" baseline="0" dirty="0" err="1"/>
              <a:t>quite</a:t>
            </a:r>
            <a:r>
              <a:rPr lang="fr-FR" baseline="0" dirty="0"/>
              <a:t> </a:t>
            </a:r>
            <a:r>
              <a:rPr lang="fr-FR" baseline="0" dirty="0" err="1"/>
              <a:t>loaded</a:t>
            </a:r>
            <a:r>
              <a:rPr lang="fr-FR" baseline="0" dirty="0"/>
              <a:t> </a:t>
            </a:r>
            <a:r>
              <a:rPr lang="fr-FR" baseline="0" dirty="0" err="1"/>
              <a:t>with</a:t>
            </a:r>
            <a:r>
              <a:rPr lang="fr-FR" baseline="0" dirty="0"/>
              <a:t> the cryo, and </a:t>
            </a:r>
            <a:r>
              <a:rPr lang="fr-FR" baseline="0" dirty="0" err="1"/>
              <a:t>they</a:t>
            </a:r>
            <a:r>
              <a:rPr lang="fr-FR" baseline="0" dirty="0"/>
              <a:t> are </a:t>
            </a:r>
            <a:r>
              <a:rPr lang="fr-FR" baseline="0" dirty="0" err="1"/>
              <a:t>already</a:t>
            </a:r>
            <a:r>
              <a:rPr lang="fr-FR" baseline="0" dirty="0"/>
              <a:t> 10 </a:t>
            </a:r>
            <a:r>
              <a:rPr lang="fr-FR" baseline="0" dirty="0" err="1"/>
              <a:t>year</a:t>
            </a:r>
            <a:r>
              <a:rPr lang="fr-FR" baseline="0" dirty="0"/>
              <a:t> </a:t>
            </a:r>
            <a:r>
              <a:rPr lang="fr-FR" baseline="0" dirty="0" err="1"/>
              <a:t>old</a:t>
            </a:r>
            <a:r>
              <a:rPr lang="fr-FR" baseline="0" dirty="0"/>
              <a:t>). </a:t>
            </a:r>
            <a:r>
              <a:rPr lang="fr-FR" baseline="0" dirty="0" err="1"/>
              <a:t>They</a:t>
            </a:r>
            <a:r>
              <a:rPr lang="fr-FR" baseline="0" dirty="0"/>
              <a:t> (PLC premium) </a:t>
            </a:r>
            <a:r>
              <a:rPr lang="fr-FR" baseline="0" dirty="0" err="1"/>
              <a:t>will</a:t>
            </a:r>
            <a:r>
              <a:rPr lang="fr-FR" baseline="0" dirty="0"/>
              <a:t> </a:t>
            </a:r>
            <a:r>
              <a:rPr lang="fr-FR" baseline="0" dirty="0" err="1"/>
              <a:t>be</a:t>
            </a:r>
            <a:r>
              <a:rPr lang="fr-FR" baseline="0" dirty="0"/>
              <a:t> all </a:t>
            </a:r>
            <a:r>
              <a:rPr lang="fr-FR" baseline="0" dirty="0" err="1"/>
              <a:t>replaced</a:t>
            </a:r>
            <a:r>
              <a:rPr lang="fr-FR" baseline="0" dirty="0"/>
              <a:t> by new 580 type </a:t>
            </a:r>
            <a:r>
              <a:rPr lang="fr-FR" baseline="0" dirty="0" err="1"/>
              <a:t>from</a:t>
            </a:r>
            <a:r>
              <a:rPr lang="fr-FR" baseline="0" dirty="0"/>
              <a:t> Siemens.</a:t>
            </a:r>
            <a:endParaRPr lang="fr-FR" dirty="0"/>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23</a:t>
            </a:fld>
            <a:endParaRPr lang="en-GB"/>
          </a:p>
        </p:txBody>
      </p:sp>
    </p:spTree>
    <p:extLst>
      <p:ext uri="{BB962C8B-B14F-4D97-AF65-F5344CB8AC3E}">
        <p14:creationId xmlns:p14="http://schemas.microsoft.com/office/powerpoint/2010/main" val="242155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8213" y="750888"/>
            <a:ext cx="4999037" cy="3749675"/>
          </a:xfrm>
        </p:spPr>
      </p:sp>
      <p:sp>
        <p:nvSpPr>
          <p:cNvPr id="3" name="Espace réservé des notes 2"/>
          <p:cNvSpPr>
            <a:spLocks noGrp="1"/>
          </p:cNvSpPr>
          <p:nvPr>
            <p:ph type="body" idx="1"/>
          </p:nvPr>
        </p:nvSpPr>
        <p:spPr/>
        <p:txBody>
          <a:bodyPr/>
          <a:lstStyle/>
          <a:p>
            <a:r>
              <a:rPr lang="en-US" b="1" noProof="0" dirty="0"/>
              <a:t>Oral introduction of the slide</a:t>
            </a:r>
            <a:r>
              <a:rPr lang="en-US" noProof="0" dirty="0"/>
              <a:t>: availability of cryogenics is compulsory for the </a:t>
            </a:r>
            <a:r>
              <a:rPr lang="en-US" b="1" noProof="0" dirty="0"/>
              <a:t>beam</a:t>
            </a:r>
            <a:r>
              <a:rPr lang="en-US" noProof="0" dirty="0"/>
              <a:t> to circulate and for the production of physics =&gt; we shall then define what is “Cryogenics Availability”.</a:t>
            </a:r>
          </a:p>
          <a:p>
            <a:endParaRPr lang="en-US" noProof="0" dirty="0"/>
          </a:p>
          <a:p>
            <a:r>
              <a:rPr lang="en-US" b="1" noProof="0" dirty="0"/>
              <a:t>What’s more, and not presented here, LHC Cryogenics is integrated in AFT_LHC (“Availability &amp; Fault Tracking Tool of LHC) – refer to B. Todd presentation.</a:t>
            </a:r>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24</a:t>
            </a:fld>
            <a:endParaRPr lang="en-GB"/>
          </a:p>
        </p:txBody>
      </p:sp>
    </p:spTree>
    <p:extLst>
      <p:ext uri="{BB962C8B-B14F-4D97-AF65-F5344CB8AC3E}">
        <p14:creationId xmlns:p14="http://schemas.microsoft.com/office/powerpoint/2010/main" val="1056833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8213" y="750888"/>
            <a:ext cx="4999037" cy="3749675"/>
          </a:xfrm>
        </p:spPr>
      </p:sp>
      <p:sp>
        <p:nvSpPr>
          <p:cNvPr id="3" name="Espace réservé des notes 2"/>
          <p:cNvSpPr>
            <a:spLocks noGrp="1"/>
          </p:cNvSpPr>
          <p:nvPr>
            <p:ph type="body" idx="1"/>
          </p:nvPr>
        </p:nvSpPr>
        <p:spPr/>
        <p:txBody>
          <a:bodyPr/>
          <a:lstStyle/>
          <a:p>
            <a:r>
              <a:rPr lang="fr-FR" b="1" dirty="0"/>
              <a:t>Le quench</a:t>
            </a:r>
            <a:r>
              <a:rPr lang="fr-FR" b="1" baseline="0" dirty="0"/>
              <a:t> (les pertes </a:t>
            </a:r>
            <a:r>
              <a:rPr lang="fr-FR" b="1" baseline="0" dirty="0" err="1"/>
              <a:t>Users</a:t>
            </a:r>
            <a:r>
              <a:rPr lang="fr-FR" b="1" baseline="0" dirty="0"/>
              <a:t>) est une action externe qui vient mettre OFF la bulle « Level / Temperature »</a:t>
            </a:r>
          </a:p>
          <a:p>
            <a:pPr defTabSz="903061">
              <a:defRPr/>
            </a:pPr>
            <a:r>
              <a:rPr lang="fr-FR" b="1" baseline="0" dirty="0"/>
              <a:t>Les pertes </a:t>
            </a:r>
            <a:r>
              <a:rPr lang="fr-FR" b="1" baseline="0" dirty="0" err="1"/>
              <a:t>Technical</a:t>
            </a:r>
            <a:r>
              <a:rPr lang="fr-FR" b="1" baseline="0" dirty="0"/>
              <a:t> Services viennent quant à elles couper les lignes du dessus entre la bulle « Level / Temperature » et les autres bulles « Hardware / Production », etc…</a:t>
            </a:r>
          </a:p>
          <a:p>
            <a:endParaRPr lang="fr-FR" dirty="0"/>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26</a:t>
            </a:fld>
            <a:endParaRPr lang="en-GB"/>
          </a:p>
        </p:txBody>
      </p:sp>
    </p:spTree>
    <p:extLst>
      <p:ext uri="{BB962C8B-B14F-4D97-AF65-F5344CB8AC3E}">
        <p14:creationId xmlns:p14="http://schemas.microsoft.com/office/powerpoint/2010/main" val="61406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C6D2445-B8FE-4CCE-AAFD-1BCC747E97EB}" type="slidenum">
              <a:rPr lang="fr-FR" smtClean="0"/>
              <a:t>28</a:t>
            </a:fld>
            <a:endParaRPr lang="fr-FR"/>
          </a:p>
        </p:txBody>
      </p:sp>
    </p:spTree>
    <p:extLst>
      <p:ext uri="{BB962C8B-B14F-4D97-AF65-F5344CB8AC3E}">
        <p14:creationId xmlns:p14="http://schemas.microsoft.com/office/powerpoint/2010/main" val="80640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7568B9D-B392-4C4A-85A6-D59099722CE0}" type="slidenum">
              <a:rPr lang="en-GB" smtClean="0"/>
              <a:t>2</a:t>
            </a:fld>
            <a:endParaRPr lang="en-GB"/>
          </a:p>
        </p:txBody>
      </p:sp>
    </p:spTree>
    <p:extLst>
      <p:ext uri="{BB962C8B-B14F-4D97-AF65-F5344CB8AC3E}">
        <p14:creationId xmlns:p14="http://schemas.microsoft.com/office/powerpoint/2010/main" val="3636997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2016:</a:t>
            </a:r>
            <a:r>
              <a:rPr lang="fr-FR" b="1" baseline="0" dirty="0"/>
              <a:t> </a:t>
            </a:r>
            <a:r>
              <a:rPr lang="fr-FR" b="1" dirty="0"/>
              <a:t>130h of </a:t>
            </a:r>
            <a:r>
              <a:rPr lang="fr-FR" b="1" dirty="0" err="1"/>
              <a:t>downtime</a:t>
            </a:r>
            <a:r>
              <a:rPr lang="fr-FR" b="1" dirty="0"/>
              <a:t> for the </a:t>
            </a:r>
            <a:r>
              <a:rPr lang="fr-FR" b="1" dirty="0" err="1"/>
              <a:t>weasel</a:t>
            </a:r>
            <a:r>
              <a:rPr lang="fr-FR" b="1" dirty="0"/>
              <a:t> </a:t>
            </a:r>
            <a:r>
              <a:rPr lang="fr-FR" b="1" dirty="0" err="1"/>
              <a:t>event</a:t>
            </a:r>
            <a:r>
              <a:rPr lang="fr-FR" b="1" dirty="0"/>
              <a:t> in P8 !</a:t>
            </a:r>
          </a:p>
        </p:txBody>
      </p:sp>
      <p:sp>
        <p:nvSpPr>
          <p:cNvPr id="4" name="Espace réservé du numéro de diapositive 3"/>
          <p:cNvSpPr>
            <a:spLocks noGrp="1"/>
          </p:cNvSpPr>
          <p:nvPr>
            <p:ph type="sldNum" sz="quarter" idx="10"/>
          </p:nvPr>
        </p:nvSpPr>
        <p:spPr/>
        <p:txBody>
          <a:bodyPr/>
          <a:lstStyle/>
          <a:p>
            <a:fld id="{EC6D2445-B8FE-4CCE-AAFD-1BCC747E97EB}" type="slidenum">
              <a:rPr lang="fr-FR" smtClean="0"/>
              <a:t>29</a:t>
            </a:fld>
            <a:endParaRPr lang="fr-FR"/>
          </a:p>
        </p:txBody>
      </p:sp>
    </p:spTree>
    <p:extLst>
      <p:ext uri="{BB962C8B-B14F-4D97-AF65-F5344CB8AC3E}">
        <p14:creationId xmlns:p14="http://schemas.microsoft.com/office/powerpoint/2010/main" val="347030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err="1"/>
              <a:t>Identified</a:t>
            </a:r>
            <a:r>
              <a:rPr lang="fr-CH" b="1" dirty="0"/>
              <a:t> </a:t>
            </a:r>
            <a:r>
              <a:rPr lang="fr-CH" b="1" dirty="0" err="1"/>
              <a:t>accidental</a:t>
            </a:r>
            <a:r>
              <a:rPr lang="fr-CH" b="1" dirty="0"/>
              <a:t> He </a:t>
            </a:r>
            <a:r>
              <a:rPr lang="fr-CH" b="1" dirty="0" err="1"/>
              <a:t>losses</a:t>
            </a:r>
            <a:endParaRPr lang="en-GB" b="1" dirty="0"/>
          </a:p>
          <a:p>
            <a:r>
              <a:rPr lang="en-GB" dirty="0"/>
              <a:t>June 1</a:t>
            </a:r>
            <a:r>
              <a:rPr lang="en-GB" baseline="30000" dirty="0"/>
              <a:t>st</a:t>
            </a:r>
            <a:r>
              <a:rPr lang="en-GB" dirty="0"/>
              <a:t>: </a:t>
            </a:r>
            <a:r>
              <a:rPr lang="en-GB" b="1" dirty="0"/>
              <a:t>40 kg </a:t>
            </a:r>
            <a:r>
              <a:rPr lang="en-GB" dirty="0"/>
              <a:t>LHCA-6-TU7</a:t>
            </a:r>
          </a:p>
          <a:p>
            <a:r>
              <a:rPr lang="en-GB" dirty="0"/>
              <a:t>June 2</a:t>
            </a:r>
            <a:r>
              <a:rPr lang="en-GB" baseline="30000" dirty="0"/>
              <a:t>nd</a:t>
            </a:r>
            <a:r>
              <a:rPr lang="en-GB" dirty="0"/>
              <a:t>: </a:t>
            </a:r>
            <a:r>
              <a:rPr lang="en-GB" b="1" dirty="0"/>
              <a:t>200 kg </a:t>
            </a:r>
            <a:r>
              <a:rPr lang="en-GB" dirty="0"/>
              <a:t>RF45 after QSCB-4 stop </a:t>
            </a:r>
          </a:p>
          <a:p>
            <a:r>
              <a:rPr lang="en-GB" dirty="0"/>
              <a:t>June 12</a:t>
            </a:r>
            <a:r>
              <a:rPr lang="en-GB" baseline="30000" dirty="0"/>
              <a:t>th</a:t>
            </a:r>
            <a:r>
              <a:rPr lang="en-GB" dirty="0"/>
              <a:t>: </a:t>
            </a:r>
            <a:r>
              <a:rPr lang="en-GB" b="1" dirty="0"/>
              <a:t>200 kg </a:t>
            </a:r>
            <a:r>
              <a:rPr lang="en-GB" dirty="0"/>
              <a:t>QSCA-6-CP7 connection to HBL leaky</a:t>
            </a:r>
          </a:p>
          <a:p>
            <a:r>
              <a:rPr lang="en-GB" dirty="0"/>
              <a:t>June 13</a:t>
            </a:r>
            <a:r>
              <a:rPr lang="en-GB" baseline="30000" dirty="0"/>
              <a:t>th</a:t>
            </a:r>
            <a:r>
              <a:rPr lang="en-GB" dirty="0"/>
              <a:t>: </a:t>
            </a:r>
            <a:r>
              <a:rPr lang="en-GB" b="1" dirty="0"/>
              <a:t>10 kg </a:t>
            </a:r>
            <a:r>
              <a:rPr lang="en-GB" dirty="0"/>
              <a:t>RF45 after QSRB-4 stop </a:t>
            </a:r>
          </a:p>
          <a:p>
            <a:r>
              <a:rPr lang="en-GB" dirty="0"/>
              <a:t>July 16</a:t>
            </a:r>
            <a:r>
              <a:rPr lang="en-GB" baseline="30000" dirty="0"/>
              <a:t>th</a:t>
            </a:r>
            <a:r>
              <a:rPr lang="en-GB" dirty="0"/>
              <a:t>: </a:t>
            </a:r>
            <a:r>
              <a:rPr lang="en-GB" b="1" dirty="0"/>
              <a:t>350 kg </a:t>
            </a:r>
            <a:r>
              <a:rPr lang="en-GB" dirty="0"/>
              <a:t>SV LPA P2 after QSCA-2 stop on TT100 failure (electrical insulation problem)</a:t>
            </a:r>
          </a:p>
          <a:p>
            <a:r>
              <a:rPr lang="en-GB" dirty="0"/>
              <a:t>August 2</a:t>
            </a:r>
            <a:r>
              <a:rPr lang="en-GB" baseline="30000" dirty="0"/>
              <a:t>nd</a:t>
            </a:r>
            <a:r>
              <a:rPr lang="en-GB" dirty="0"/>
              <a:t>: </a:t>
            </a:r>
            <a:r>
              <a:rPr lang="en-GB" b="1" dirty="0"/>
              <a:t>270 kg </a:t>
            </a:r>
            <a:r>
              <a:rPr lang="en-GB" dirty="0"/>
              <a:t>QSDH-1-18 (leak on liquid flexible pipe)</a:t>
            </a:r>
          </a:p>
          <a:p>
            <a:r>
              <a:rPr lang="en-GB" dirty="0"/>
              <a:t>November 8</a:t>
            </a:r>
            <a:r>
              <a:rPr lang="en-GB" baseline="30000" dirty="0"/>
              <a:t>th</a:t>
            </a:r>
            <a:r>
              <a:rPr lang="en-GB" dirty="0"/>
              <a:t>: </a:t>
            </a:r>
            <a:r>
              <a:rPr lang="en-GB" b="1" dirty="0"/>
              <a:t>350 kg P8</a:t>
            </a:r>
            <a:r>
              <a:rPr lang="en-GB" dirty="0"/>
              <a:t> (complete cooling water stop – EN-CV)</a:t>
            </a:r>
          </a:p>
          <a:p>
            <a:endParaRPr lang="fr-FR" b="1" dirty="0"/>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32</a:t>
            </a:fld>
            <a:endParaRPr lang="en-GB"/>
          </a:p>
        </p:txBody>
      </p:sp>
    </p:spTree>
    <p:extLst>
      <p:ext uri="{BB962C8B-B14F-4D97-AF65-F5344CB8AC3E}">
        <p14:creationId xmlns:p14="http://schemas.microsoft.com/office/powerpoint/2010/main" val="78443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Operation configuration</a:t>
            </a:r>
            <a:r>
              <a:rPr lang="fr-FR" b="1" baseline="0" dirty="0"/>
              <a:t> </a:t>
            </a:r>
            <a:r>
              <a:rPr lang="fr-FR" b="1" baseline="0" dirty="0" err="1"/>
              <a:t>is</a:t>
            </a:r>
            <a:r>
              <a:rPr lang="fr-FR" b="1" baseline="0" dirty="0"/>
              <a:t> </a:t>
            </a:r>
            <a:r>
              <a:rPr lang="fr-FR" b="1" baseline="0" dirty="0" err="1"/>
              <a:t>oscillating</a:t>
            </a:r>
            <a:r>
              <a:rPr lang="fr-FR" b="1" baseline="0" dirty="0"/>
              <a:t> </a:t>
            </a:r>
            <a:r>
              <a:rPr lang="fr-FR" b="1" baseline="0" dirty="0" err="1"/>
              <a:t>between</a:t>
            </a:r>
            <a:r>
              <a:rPr lang="fr-FR" b="1" baseline="0" dirty="0"/>
              <a:t> </a:t>
            </a:r>
            <a:r>
              <a:rPr lang="fr-FR" baseline="0" dirty="0"/>
              <a:t>145 tons and 155 tons, and more </a:t>
            </a:r>
            <a:r>
              <a:rPr lang="fr-FR" baseline="0" dirty="0" err="1"/>
              <a:t>practically</a:t>
            </a:r>
            <a:r>
              <a:rPr lang="fr-FR" baseline="0" dirty="0"/>
              <a:t> </a:t>
            </a:r>
            <a:r>
              <a:rPr lang="fr-FR" baseline="0" dirty="0" err="1"/>
              <a:t>between</a:t>
            </a:r>
            <a:r>
              <a:rPr lang="fr-FR" baseline="0" dirty="0"/>
              <a:t> </a:t>
            </a:r>
            <a:r>
              <a:rPr lang="fr-FR" b="1" baseline="0" dirty="0"/>
              <a:t>148 t and 154 t.</a:t>
            </a:r>
            <a:endParaRPr lang="fr-FR" b="1" dirty="0"/>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33</a:t>
            </a:fld>
            <a:endParaRPr lang="en-GB"/>
          </a:p>
        </p:txBody>
      </p:sp>
    </p:spTree>
    <p:extLst>
      <p:ext uri="{BB962C8B-B14F-4D97-AF65-F5344CB8AC3E}">
        <p14:creationId xmlns:p14="http://schemas.microsoft.com/office/powerpoint/2010/main" val="1098470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fr-FR" b="1" dirty="0"/>
              <a:t>Si T &gt; = 20K : r = 48.14*P/T</a:t>
            </a:r>
          </a:p>
          <a:p>
            <a:r>
              <a:rPr lang="fr-FR" b="1" dirty="0"/>
              <a:t>Si T &lt; 20 K : lecture de r dans tables </a:t>
            </a:r>
            <a:r>
              <a:rPr lang="fr-FR" dirty="0"/>
              <a:t>(élaborées avec HePak) avec comme pas de tabulation 0.1 bar</a:t>
            </a:r>
            <a:r>
              <a:rPr lang="fr-FR" baseline="0" dirty="0"/>
              <a:t> et 0.05 K (puis interpolation linéaire)</a:t>
            </a:r>
          </a:p>
          <a:p>
            <a:r>
              <a:rPr lang="fr-FR" dirty="0"/>
              <a:t>Si LT&gt;1%, lecture r </a:t>
            </a:r>
            <a:r>
              <a:rPr lang="fr-FR" dirty="0" err="1"/>
              <a:t>liq</a:t>
            </a:r>
            <a:r>
              <a:rPr lang="fr-FR" dirty="0"/>
              <a:t> </a:t>
            </a:r>
            <a:r>
              <a:rPr lang="fr-FR" dirty="0" err="1"/>
              <a:t>sat</a:t>
            </a:r>
            <a:r>
              <a:rPr lang="fr-FR" dirty="0"/>
              <a:t> et r </a:t>
            </a:r>
            <a:r>
              <a:rPr lang="fr-FR" dirty="0" err="1"/>
              <a:t>vap</a:t>
            </a:r>
            <a:r>
              <a:rPr lang="fr-FR" dirty="0"/>
              <a:t> </a:t>
            </a:r>
            <a:r>
              <a:rPr lang="fr-FR" dirty="0" err="1"/>
              <a:t>sat</a:t>
            </a:r>
            <a:r>
              <a:rPr lang="fr-FR" dirty="0"/>
              <a:t> (tabulées de la même manière avec HePak)</a:t>
            </a:r>
            <a:endParaRPr dirty="0"/>
          </a:p>
        </p:txBody>
      </p:sp>
    </p:spTree>
    <p:extLst>
      <p:ext uri="{BB962C8B-B14F-4D97-AF65-F5344CB8AC3E}">
        <p14:creationId xmlns:p14="http://schemas.microsoft.com/office/powerpoint/2010/main" val="441110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8213" y="750888"/>
            <a:ext cx="4999037" cy="3749675"/>
          </a:xfrm>
        </p:spPr>
      </p:sp>
      <p:sp>
        <p:nvSpPr>
          <p:cNvPr id="3" name="Espace réservé des notes 2"/>
          <p:cNvSpPr>
            <a:spLocks noGrp="1"/>
          </p:cNvSpPr>
          <p:nvPr>
            <p:ph type="body" idx="1"/>
          </p:nvPr>
        </p:nvSpPr>
        <p:spPr/>
        <p:txBody>
          <a:bodyPr/>
          <a:lstStyle/>
          <a:p>
            <a:pPr>
              <a:spcBef>
                <a:spcPct val="25000"/>
              </a:spcBef>
            </a:pPr>
            <a:r>
              <a:rPr lang="en-US" altLang="en-US" u="sng" dirty="0"/>
              <a:t>Total for 8 sectors:</a:t>
            </a:r>
            <a:endParaRPr lang="en-US" altLang="en-US" dirty="0"/>
          </a:p>
          <a:p>
            <a:pPr>
              <a:spcBef>
                <a:spcPct val="25000"/>
              </a:spcBef>
            </a:pPr>
            <a:r>
              <a:rPr lang="en-US" altLang="en-US" dirty="0"/>
              <a:t>Compressors:  64</a:t>
            </a:r>
          </a:p>
          <a:p>
            <a:pPr>
              <a:spcBef>
                <a:spcPct val="25000"/>
              </a:spcBef>
            </a:pPr>
            <a:r>
              <a:rPr lang="en-US" altLang="en-US" dirty="0"/>
              <a:t>Turbines:         74</a:t>
            </a:r>
          </a:p>
          <a:p>
            <a:pPr>
              <a:spcBef>
                <a:spcPct val="25000"/>
              </a:spcBef>
            </a:pPr>
            <a:r>
              <a:rPr lang="en-US" altLang="en-US" dirty="0"/>
              <a:t>Cold Comp.:    28</a:t>
            </a:r>
          </a:p>
          <a:p>
            <a:pPr>
              <a:spcBef>
                <a:spcPct val="25000"/>
              </a:spcBef>
            </a:pPr>
            <a:r>
              <a:rPr lang="en-US" altLang="en-US" dirty="0"/>
              <a:t>Leads:         1’200</a:t>
            </a:r>
          </a:p>
          <a:p>
            <a:pPr>
              <a:spcBef>
                <a:spcPct val="25000"/>
              </a:spcBef>
            </a:pPr>
            <a:r>
              <a:rPr lang="en-US" altLang="en-US" dirty="0"/>
              <a:t>I/O signals: 60’000</a:t>
            </a:r>
          </a:p>
          <a:p>
            <a:pPr>
              <a:spcBef>
                <a:spcPct val="25000"/>
              </a:spcBef>
            </a:pPr>
            <a:r>
              <a:rPr lang="en-US" altLang="en-US" dirty="0"/>
              <a:t>PID loops:    4’000</a:t>
            </a:r>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3</a:t>
            </a:fld>
            <a:endParaRPr lang="en-GB"/>
          </a:p>
        </p:txBody>
      </p:sp>
    </p:spTree>
    <p:extLst>
      <p:ext uri="{BB962C8B-B14F-4D97-AF65-F5344CB8AC3E}">
        <p14:creationId xmlns:p14="http://schemas.microsoft.com/office/powerpoint/2010/main" val="1659416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4999037" cy="3749675"/>
          </a:xfrm>
        </p:spPr>
      </p:sp>
      <p:sp>
        <p:nvSpPr>
          <p:cNvPr id="3" name="Notes Placeholder 2"/>
          <p:cNvSpPr>
            <a:spLocks noGrp="1"/>
          </p:cNvSpPr>
          <p:nvPr>
            <p:ph type="body" idx="1"/>
          </p:nvPr>
        </p:nvSpPr>
        <p:spPr/>
        <p:txBody>
          <a:bodyPr/>
          <a:lstStyle/>
          <a:p>
            <a:r>
              <a:rPr lang="fr-FR" b="0" dirty="0"/>
              <a:t>B. Bradu, ICEC 26, estimation of 10 W/</a:t>
            </a:r>
            <a:r>
              <a:rPr lang="fr-FR" b="0" dirty="0" err="1"/>
              <a:t>hc</a:t>
            </a:r>
            <a:r>
              <a:rPr lang="fr-FR" b="0" dirty="0"/>
              <a:t> in Run 1 and 130 W/</a:t>
            </a:r>
            <a:r>
              <a:rPr lang="fr-FR" b="0" dirty="0" err="1"/>
              <a:t>hc</a:t>
            </a:r>
            <a:r>
              <a:rPr lang="fr-FR" b="0" dirty="0"/>
              <a:t> in Run 2.</a:t>
            </a:r>
          </a:p>
        </p:txBody>
      </p:sp>
      <p:sp>
        <p:nvSpPr>
          <p:cNvPr id="4" name="Slide Number Placeholder 3"/>
          <p:cNvSpPr>
            <a:spLocks noGrp="1"/>
          </p:cNvSpPr>
          <p:nvPr>
            <p:ph type="sldNum" sz="quarter" idx="10"/>
          </p:nvPr>
        </p:nvSpPr>
        <p:spPr/>
        <p:txBody>
          <a:bodyPr/>
          <a:lstStyle/>
          <a:p>
            <a:fld id="{E7568B9D-B392-4C4A-85A6-D59099722CE0}" type="slidenum">
              <a:rPr lang="en-GB" smtClean="0"/>
              <a:t>4</a:t>
            </a:fld>
            <a:endParaRPr lang="en-GB"/>
          </a:p>
        </p:txBody>
      </p:sp>
    </p:spTree>
    <p:extLst>
      <p:ext uri="{BB962C8B-B14F-4D97-AF65-F5344CB8AC3E}">
        <p14:creationId xmlns:p14="http://schemas.microsoft.com/office/powerpoint/2010/main" val="125392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8213" y="750888"/>
            <a:ext cx="4999037" cy="3749675"/>
          </a:xfrm>
        </p:spPr>
      </p:sp>
      <p:sp>
        <p:nvSpPr>
          <p:cNvPr id="3" name="Espace réservé des notes 2"/>
          <p:cNvSpPr>
            <a:spLocks noGrp="1"/>
          </p:cNvSpPr>
          <p:nvPr>
            <p:ph type="body" idx="1"/>
          </p:nvPr>
        </p:nvSpPr>
        <p:spPr/>
        <p:txBody>
          <a:bodyPr/>
          <a:lstStyle/>
          <a:p>
            <a:r>
              <a:rPr lang="en-US" b="1" noProof="0" dirty="0"/>
              <a:t>Idea: keep as many refrigerators as possible OFF, to minimize the number of running cryoplants and then maximize the global reliability and availability.</a:t>
            </a:r>
          </a:p>
          <a:p>
            <a:endParaRPr lang="en-US" b="1" noProof="0" dirty="0"/>
          </a:p>
          <a:p>
            <a:r>
              <a:rPr lang="en-US" b="1" noProof="0" dirty="0"/>
              <a:t>As well, increased beam-induced heat loads acts directly on the load seen by the 4.5 K refrigerators and not the 1.8 K ones. Remember that installed capacity can cover 160 W/</a:t>
            </a:r>
            <a:r>
              <a:rPr lang="en-US" b="1" noProof="0" dirty="0" err="1"/>
              <a:t>hc</a:t>
            </a:r>
            <a:r>
              <a:rPr lang="en-US" b="1" noProof="0" dirty="0"/>
              <a:t>, and we are no more at 10 W/</a:t>
            </a:r>
            <a:r>
              <a:rPr lang="en-US" b="1" noProof="0" dirty="0" err="1"/>
              <a:t>hc</a:t>
            </a:r>
            <a:r>
              <a:rPr lang="en-US" b="1" noProof="0" dirty="0"/>
              <a:t> but at 130 W/</a:t>
            </a:r>
            <a:r>
              <a:rPr lang="en-US" b="1" noProof="0" dirty="0" err="1"/>
              <a:t>hc</a:t>
            </a:r>
            <a:r>
              <a:rPr lang="en-US" b="1" noProof="0" dirty="0"/>
              <a:t> =&gt; less </a:t>
            </a:r>
            <a:r>
              <a:rPr lang="en-US" b="1" noProof="0" dirty="0" err="1"/>
              <a:t>less</a:t>
            </a:r>
            <a:r>
              <a:rPr lang="en-US" b="1" noProof="0" dirty="0"/>
              <a:t> margin!!!</a:t>
            </a:r>
          </a:p>
          <a:p>
            <a:endParaRPr lang="en-US" b="1" noProof="0" dirty="0"/>
          </a:p>
          <a:p>
            <a:r>
              <a:rPr lang="en-US" b="1" noProof="0" dirty="0"/>
              <a:t>BEWARE</a:t>
            </a:r>
            <a:r>
              <a:rPr lang="en-US" noProof="0" dirty="0"/>
              <a:t>: at LHC Point 4, QURCB is running (and not QURCA), because of the sensitivity of RF cavities to pressure increase (around 1.4 bar). If we run QURCA, then there will be no temperature mixing between D return from QURCB (around 30 K) and D return from the cavity (around 12 K) =&gt; D return will be colder on that side (around 12 K instead 20 K). </a:t>
            </a:r>
          </a:p>
          <a:p>
            <a:r>
              <a:rPr lang="en-US" noProof="0" dirty="0"/>
              <a:t>On this “B side”, QSRB is at surface level =&gt; there is a 100 m hydrostatic column. At 12 K, gas is more dense, hence the raise in pressure in line D =&gt; as well in the RF cavity, which is very sensitive to that factor!</a:t>
            </a:r>
          </a:p>
          <a:p>
            <a:r>
              <a:rPr lang="en-US" b="1" noProof="0" dirty="0"/>
              <a:t>Instead of that, we run QURCB (to mix the “D returns” of the cavity and the QURC), because on the A side, there is no hydrostatic column, as QURA is in cavern.</a:t>
            </a:r>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5</a:t>
            </a:fld>
            <a:endParaRPr lang="en-GB"/>
          </a:p>
        </p:txBody>
      </p:sp>
    </p:spTree>
    <p:extLst>
      <p:ext uri="{BB962C8B-B14F-4D97-AF65-F5344CB8AC3E}">
        <p14:creationId xmlns:p14="http://schemas.microsoft.com/office/powerpoint/2010/main" val="255454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7568B9D-B392-4C4A-85A6-D59099722CE0}" type="slidenum">
              <a:rPr lang="en-GB" smtClean="0"/>
              <a:t>6</a:t>
            </a:fld>
            <a:endParaRPr lang="en-GB"/>
          </a:p>
        </p:txBody>
      </p:sp>
    </p:spTree>
    <p:extLst>
      <p:ext uri="{BB962C8B-B14F-4D97-AF65-F5344CB8AC3E}">
        <p14:creationId xmlns:p14="http://schemas.microsoft.com/office/powerpoint/2010/main" val="426017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7568B9D-B392-4C4A-85A6-D59099722CE0}" type="slidenum">
              <a:rPr lang="en-GB" smtClean="0"/>
              <a:t>10</a:t>
            </a:fld>
            <a:endParaRPr lang="en-GB"/>
          </a:p>
        </p:txBody>
      </p:sp>
    </p:spTree>
    <p:extLst>
      <p:ext uri="{BB962C8B-B14F-4D97-AF65-F5344CB8AC3E}">
        <p14:creationId xmlns:p14="http://schemas.microsoft.com/office/powerpoint/2010/main" val="68749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noProof="0" dirty="0"/>
              <a:t>Comments</a:t>
            </a:r>
            <a:r>
              <a:rPr lang="en-US" noProof="0" dirty="0"/>
              <a:t>: RUN 2 was dominated by increased beam energy and intensity. Electron cloud phenomenon pushed our refrigerators towards their limits, </a:t>
            </a:r>
            <a:r>
              <a:rPr lang="en-US" b="1" noProof="0" dirty="0"/>
              <a:t>and for the first time the beam feedback had to be taken into account to operate LHC Cryogenics</a:t>
            </a:r>
            <a:r>
              <a:rPr lang="en-US" noProof="0" dirty="0"/>
              <a:t>.</a:t>
            </a:r>
          </a:p>
          <a:p>
            <a:endParaRPr lang="en-US" noProof="0" dirty="0"/>
          </a:p>
          <a:p>
            <a:r>
              <a:rPr lang="en-US" noProof="0" dirty="0"/>
              <a:t>This is the very reason why </a:t>
            </a:r>
            <a:r>
              <a:rPr lang="en-US" b="1" noProof="0" dirty="0"/>
              <a:t>2015 served as learning curve</a:t>
            </a:r>
            <a:r>
              <a:rPr lang="en-US" noProof="0" dirty="0"/>
              <a:t>, to allow for troubleshooting of </a:t>
            </a:r>
            <a:r>
              <a:rPr lang="en-US" b="1" noProof="0" dirty="0"/>
              <a:t>CM losses related to increased beam-induced heat loads </a:t>
            </a:r>
            <a:r>
              <a:rPr lang="en-US" noProof="0" dirty="0"/>
              <a:t>=&gt; </a:t>
            </a:r>
            <a:r>
              <a:rPr lang="en-US" b="1" noProof="0" dirty="0"/>
              <a:t>let us see on next slide what were the main losses of RUN 2, by type and by duration.</a:t>
            </a:r>
          </a:p>
          <a:p>
            <a:endParaRPr lang="en-US" b="1" noProof="0" dirty="0"/>
          </a:p>
          <a:p>
            <a:r>
              <a:rPr lang="en-US" b="1" noProof="0" dirty="0"/>
              <a:t>One should also remember that LHC cryogenics deals with 64 CP, 74 TUs, 28 CCs, 1200 current leads, 60 000 I/O signals and 4000 PID loops!!!</a:t>
            </a:r>
          </a:p>
          <a:p>
            <a:endParaRPr lang="en-US" b="1" noProof="0" dirty="0"/>
          </a:p>
          <a:p>
            <a:pPr eaLnBrk="0" hangingPunct="0"/>
            <a:r>
              <a:rPr lang="en-US" sz="1400" b="1" i="1" dirty="0">
                <a:solidFill>
                  <a:srgbClr val="C00000"/>
                </a:solidFill>
              </a:rPr>
              <a:t>Instrumentation – inventory for </a:t>
            </a:r>
            <a:r>
              <a:rPr lang="en-US" sz="1200" b="1" dirty="0"/>
              <a:t>LHC tunnel : TTs ~10000, PTs ~700 PTs, LTs ~500, EHs ~2500 + different cryogenic valves (cold valves ~1400 + 1258 current leads warm valves)</a:t>
            </a:r>
          </a:p>
        </p:txBody>
      </p:sp>
      <p:sp>
        <p:nvSpPr>
          <p:cNvPr id="4" name="Espace réservé du numéro de diapositive 3"/>
          <p:cNvSpPr>
            <a:spLocks noGrp="1"/>
          </p:cNvSpPr>
          <p:nvPr>
            <p:ph type="sldNum" sz="quarter" idx="10"/>
          </p:nvPr>
        </p:nvSpPr>
        <p:spPr/>
        <p:txBody>
          <a:bodyPr/>
          <a:lstStyle/>
          <a:p>
            <a:fld id="{E7568B9D-B392-4C4A-85A6-D59099722CE0}" type="slidenum">
              <a:rPr lang="en-GB" smtClean="0"/>
              <a:t>12</a:t>
            </a:fld>
            <a:endParaRPr lang="en-GB"/>
          </a:p>
        </p:txBody>
      </p:sp>
    </p:spTree>
    <p:extLst>
      <p:ext uri="{BB962C8B-B14F-4D97-AF65-F5344CB8AC3E}">
        <p14:creationId xmlns:p14="http://schemas.microsoft.com/office/powerpoint/2010/main" val="700287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4999037" cy="3749675"/>
          </a:xfrm>
        </p:spPr>
      </p:sp>
      <p:sp>
        <p:nvSpPr>
          <p:cNvPr id="3" name="Notes Placeholder 2"/>
          <p:cNvSpPr>
            <a:spLocks noGrp="1"/>
          </p:cNvSpPr>
          <p:nvPr>
            <p:ph type="body" idx="1"/>
          </p:nvPr>
        </p:nvSpPr>
        <p:spPr/>
        <p:txBody>
          <a:bodyPr/>
          <a:lstStyle/>
          <a:p>
            <a:r>
              <a:rPr lang="en-GB" b="1" dirty="0"/>
              <a:t>Most frequent losses:</a:t>
            </a:r>
          </a:p>
          <a:p>
            <a:pPr marL="171450" indent="-171450">
              <a:buFontTx/>
              <a:buChar char="-"/>
            </a:pPr>
            <a:r>
              <a:rPr lang="en-GB" dirty="0"/>
              <a:t>DFBs level oscillations: 44 losses in 2015, 8 losses in 2016, 6 in 2017</a:t>
            </a:r>
          </a:p>
          <a:p>
            <a:pPr marL="171450" indent="-171450">
              <a:buFontTx/>
              <a:buChar char="-"/>
            </a:pPr>
            <a:r>
              <a:rPr lang="en-GB" dirty="0" err="1"/>
              <a:t>ScHe</a:t>
            </a:r>
            <a:r>
              <a:rPr lang="en-GB" dirty="0"/>
              <a:t> quality degradation due to partial failure of insulation vacuum in one 4.5 K refrigerator in LHC Point 8: 56 losses in 2015, 0 in 2016, </a:t>
            </a:r>
          </a:p>
          <a:p>
            <a:pPr marL="171450" indent="-171450">
              <a:buFontTx/>
              <a:buChar char="-"/>
            </a:pPr>
            <a:r>
              <a:rPr lang="en-GB" dirty="0"/>
              <a:t>Beam screen temperatures evolution beyond thresholds: 25 losses in 2015, 0 in 2016, 0 in 2017</a:t>
            </a:r>
          </a:p>
          <a:p>
            <a:r>
              <a:rPr lang="en-GB" b="1" dirty="0"/>
              <a:t>Most time consuming losses: </a:t>
            </a:r>
            <a:endParaRPr lang="en-GB" dirty="0"/>
          </a:p>
          <a:p>
            <a:pPr marL="171450" indent="-171450">
              <a:buFontTx/>
              <a:buChar char="-"/>
            </a:pPr>
            <a:r>
              <a:rPr lang="en-GB" dirty="0"/>
              <a:t>PLC failures (4 in 2015, 72h50min /// 2 in 2016, 27h46min /// 1 in 2017, 5h38min)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Cryoplants stops (not related to PLC failures): 72h29 in 2015, 21h31min in 2016, 70h24min in 2017 /// 26% of cryo downtime in 2015, 65% of cryo downtime in 2016, 75% in 2017</a:t>
            </a:r>
          </a:p>
          <a:p>
            <a:pPr marL="171450" indent="-171450">
              <a:buFontTx/>
              <a:buChar char="-"/>
            </a:pPr>
            <a:r>
              <a:rPr lang="en-GB" dirty="0"/>
              <a:t>Tunnel instrumentation: 38h42min in 2015, 9h19 in 2016, 5h21min in 2017</a:t>
            </a:r>
          </a:p>
        </p:txBody>
      </p:sp>
      <p:sp>
        <p:nvSpPr>
          <p:cNvPr id="4" name="Slide Number Placeholder 3"/>
          <p:cNvSpPr>
            <a:spLocks noGrp="1"/>
          </p:cNvSpPr>
          <p:nvPr>
            <p:ph type="sldNum" sz="quarter" idx="10"/>
          </p:nvPr>
        </p:nvSpPr>
        <p:spPr/>
        <p:txBody>
          <a:bodyPr/>
          <a:lstStyle/>
          <a:p>
            <a:fld id="{ED2E8289-2C02-475B-8012-508FB1F0ECAB}" type="slidenum">
              <a:rPr lang="en-GB" smtClean="0"/>
              <a:t>13</a:t>
            </a:fld>
            <a:endParaRPr lang="en-GB"/>
          </a:p>
        </p:txBody>
      </p:sp>
    </p:spTree>
    <p:extLst>
      <p:ext uri="{BB962C8B-B14F-4D97-AF65-F5344CB8AC3E}">
        <p14:creationId xmlns:p14="http://schemas.microsoft.com/office/powerpoint/2010/main" val="3297697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Ref idx="1001">
        <a:schemeClr val="bg2"/>
      </p:bgRef>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2440" y="2999945"/>
            <a:ext cx="1102596" cy="1091515"/>
          </a:xfrm>
          <a:prstGeom prst="rect">
            <a:avLst/>
          </a:prstGeom>
        </p:spPr>
      </p:pic>
      <p:sp>
        <p:nvSpPr>
          <p:cNvPr id="2" name="Slide Number Placeholder 1"/>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16225959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a:t>Click to edit Master title style</a:t>
            </a:r>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Slide Number Placeholder 4"/>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38478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en-US"/>
              <a:t>Click to edit Master title style</a:t>
            </a:r>
          </a:p>
        </p:txBody>
      </p:sp>
      <p:sp>
        <p:nvSpPr>
          <p:cNvPr id="3" name="Espace réservé du texte vertical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Slide Number Placeholder 3"/>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018877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Slide Number Placeholder 3"/>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94458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225891405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33E73C-A8D0-4B29-BB31-B0D7BD96363B}" type="slidenum">
              <a:rPr lang="en-GB" smtClean="0"/>
              <a:t>‹N°›</a:t>
            </a:fld>
            <a:endParaRPr lang="en-GB"/>
          </a:p>
        </p:txBody>
      </p:sp>
    </p:spTree>
    <p:extLst>
      <p:ext uri="{BB962C8B-B14F-4D97-AF65-F5344CB8AC3E}">
        <p14:creationId xmlns:p14="http://schemas.microsoft.com/office/powerpoint/2010/main" val="369819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4B6C7465-2AB1-4660-9ED2-5A7BFD99CF3D}" type="slidenum">
              <a:rPr lang="en-US" smtClean="0"/>
              <a:pPr/>
              <a:t>‹N°›</a:t>
            </a:fld>
            <a:endParaRPr lang="en-US" dirty="0"/>
          </a:p>
        </p:txBody>
      </p:sp>
      <p:sp>
        <p:nvSpPr>
          <p:cNvPr id="9" name="Footer Placeholder 8"/>
          <p:cNvSpPr>
            <a:spLocks noGrp="1"/>
          </p:cNvSpPr>
          <p:nvPr>
            <p:ph type="ftr" sz="quarter" idx="12"/>
          </p:nvPr>
        </p:nvSpPr>
        <p:spPr/>
        <p:txBody>
          <a:bodyPr/>
          <a:lstStyle>
            <a:lvl1pPr algn="r">
              <a:defRPr/>
            </a:lvl1pPr>
          </a:lstStyle>
          <a:p>
            <a:endParaRPr lang="en-US" dirty="0"/>
          </a:p>
        </p:txBody>
      </p:sp>
      <p:sp>
        <p:nvSpPr>
          <p:cNvPr id="11" name="Title 1"/>
          <p:cNvSpPr>
            <a:spLocks noGrp="1"/>
          </p:cNvSpPr>
          <p:nvPr>
            <p:ph type="title"/>
          </p:nvPr>
        </p:nvSpPr>
        <p:spPr>
          <a:xfrm>
            <a:off x="457200" y="188640"/>
            <a:ext cx="8229600" cy="576064"/>
          </a:xfrm>
          <a:gradFill>
            <a:gsLst>
              <a:gs pos="0">
                <a:schemeClr val="accent1">
                  <a:tint val="66000"/>
                  <a:satMod val="160000"/>
                  <a:lumMod val="75000"/>
                  <a:lumOff val="25000"/>
                </a:schemeClr>
              </a:gs>
              <a:gs pos="25000">
                <a:schemeClr val="accent1">
                  <a:tint val="44500"/>
                  <a:satMod val="160000"/>
                </a:schemeClr>
              </a:gs>
              <a:gs pos="93000">
                <a:schemeClr val="accent1">
                  <a:tint val="23500"/>
                  <a:satMod val="160000"/>
                </a:schemeClr>
              </a:gs>
            </a:gsLst>
            <a:lin ang="5400000" scaled="0"/>
          </a:gradFill>
        </p:spPr>
        <p:txBody>
          <a:bodyPr>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2552607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
        <p:nvSpPr>
          <p:cNvPr id="2" name="Slide Number Placeholder 1"/>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274426671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a:t>Click to edit Master title style</a:t>
            </a:r>
          </a:p>
        </p:txBody>
      </p:sp>
      <p:sp>
        <p:nvSpPr>
          <p:cNvPr id="3" name="Espace réservé du contenu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Slide Number Placeholder 3"/>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80493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31800" y="2515818"/>
            <a:ext cx="8265984" cy="1826363"/>
          </a:xfrm>
        </p:spPr>
        <p:txBody>
          <a:bodyPr tIns="0" bIns="0" anchor="t"/>
          <a:lstStyle>
            <a:lvl1pPr algn="l">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r>
              <a:rPr kumimoji="0" lang="en-US"/>
              <a:t>Click to edit Master title style</a:t>
            </a:r>
            <a:endParaRPr kumimoji="0" lang="en-US" dirty="0"/>
          </a:p>
        </p:txBody>
      </p:sp>
      <p:sp>
        <p:nvSpPr>
          <p:cNvPr id="3" name="Espace réservé du texte 2"/>
          <p:cNvSpPr>
            <a:spLocks noGrp="1"/>
          </p:cNvSpPr>
          <p:nvPr>
            <p:ph type="body" idx="1"/>
          </p:nvPr>
        </p:nvSpPr>
        <p:spPr>
          <a:xfrm>
            <a:off x="431800" y="1329869"/>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Slide Number Placeholder 4"/>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97249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Slide Number Placeholder 4"/>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424639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a:t>Click to edit Master title style</a:t>
            </a:r>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66383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3" name="Slide Number Placeholder 2"/>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67151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266271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Slide Number Placeholder 4"/>
          <p:cNvSpPr>
            <a:spLocks noGrp="1"/>
          </p:cNvSpPr>
          <p:nvPr>
            <p:ph type="sldNum" sz="quarter" idx="10"/>
          </p:nvPr>
        </p:nvSpPr>
        <p:spPr/>
        <p:txBody>
          <a:body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86528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pic>
        <p:nvPicPr>
          <p:cNvPr id="5" name="Image 4" descr="bande-01.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157663"/>
            <a:ext cx="9144000" cy="707202"/>
          </a:xfrm>
          <a:prstGeom prst="rect">
            <a:avLst/>
          </a:prstGeom>
        </p:spPr>
      </p:pic>
      <p:sp>
        <p:nvSpPr>
          <p:cNvPr id="6" name="ZoneTexte 4"/>
          <p:cNvSpPr txBox="1"/>
          <p:nvPr userDrawn="1"/>
        </p:nvSpPr>
        <p:spPr>
          <a:xfrm>
            <a:off x="762000" y="6324600"/>
            <a:ext cx="6019800" cy="307777"/>
          </a:xfrm>
          <a:prstGeom prst="rect">
            <a:avLst/>
          </a:prstGeom>
          <a:noFill/>
        </p:spPr>
        <p:txBody>
          <a:bodyPr wrap="square" rtlCol="0">
            <a:spAutoFit/>
          </a:bodyPr>
          <a:lstStyle/>
          <a:p>
            <a:r>
              <a:rPr lang="fr-FR" sz="1400" dirty="0">
                <a:solidFill>
                  <a:schemeClr val="bg1"/>
                </a:solidFill>
              </a:rPr>
              <a:t>L. Delprat – 8th Cryo-Ops Workshop – 2018-06-06</a:t>
            </a:r>
          </a:p>
        </p:txBody>
      </p:sp>
      <p:sp>
        <p:nvSpPr>
          <p:cNvPr id="2" name="Slide Number Placeholder 1"/>
          <p:cNvSpPr>
            <a:spLocks noGrp="1"/>
          </p:cNvSpPr>
          <p:nvPr>
            <p:ph type="sldNum" sz="quarter" idx="4"/>
          </p:nvPr>
        </p:nvSpPr>
        <p:spPr>
          <a:xfrm>
            <a:off x="7010400" y="6328701"/>
            <a:ext cx="2057400" cy="365125"/>
          </a:xfrm>
          <a:prstGeom prst="rect">
            <a:avLst/>
          </a:prstGeom>
        </p:spPr>
        <p:txBody>
          <a:bodyPr vert="horz" lIns="91440" tIns="45720" rIns="91440" bIns="45720" rtlCol="0" anchor="ctr"/>
          <a:lstStyle>
            <a:lvl1pPr algn="r">
              <a:defRPr sz="1400">
                <a:solidFill>
                  <a:schemeClr val="bg1"/>
                </a:solidFill>
              </a:defRPr>
            </a:lvl1pPr>
          </a:lstStyle>
          <a:p>
            <a:fld id="{4DF33A98-D41E-43A5-8F90-E73BFC263353}" type="slidenum">
              <a:rPr lang="en-GB" smtClean="0"/>
              <a:pPr/>
              <a:t>‹N°›</a:t>
            </a:fld>
            <a:endParaRPr lang="en-GB" dirty="0"/>
          </a:p>
        </p:txBody>
      </p:sp>
    </p:spTree>
    <p:extLst>
      <p:ext uri="{BB962C8B-B14F-4D97-AF65-F5344CB8AC3E}">
        <p14:creationId xmlns:p14="http://schemas.microsoft.com/office/powerpoint/2010/main" val="39340813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1.emf"/><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08" y="306018"/>
            <a:ext cx="8265984" cy="3046782"/>
          </a:xfrm>
        </p:spPr>
        <p:txBody>
          <a:bodyPr>
            <a:normAutofit/>
          </a:bodyPr>
          <a:lstStyle/>
          <a:p>
            <a:pPr algn="ctr"/>
            <a:br>
              <a:rPr lang="en-US" sz="4000" dirty="0"/>
            </a:br>
            <a:r>
              <a:rPr lang="en-US" sz="4000" dirty="0"/>
              <a:t>LHC Cryogenics Availability </a:t>
            </a:r>
            <a:br>
              <a:rPr lang="en-US" sz="4000" dirty="0"/>
            </a:br>
            <a:r>
              <a:rPr lang="en-US" sz="4000" dirty="0"/>
              <a:t>&amp; Helium Management</a:t>
            </a:r>
            <a:br>
              <a:rPr lang="en-US" sz="4000" dirty="0"/>
            </a:br>
            <a:r>
              <a:rPr lang="en-US" sz="4000" dirty="0"/>
              <a:t>during Run 2 (2015-2018)</a:t>
            </a:r>
            <a:endParaRPr lang="en-GB" sz="4000" dirty="0"/>
          </a:p>
        </p:txBody>
      </p:sp>
      <p:sp>
        <p:nvSpPr>
          <p:cNvPr id="3" name="Text Placeholder 2"/>
          <p:cNvSpPr>
            <a:spLocks noGrp="1"/>
          </p:cNvSpPr>
          <p:nvPr>
            <p:ph type="body" idx="1"/>
          </p:nvPr>
        </p:nvSpPr>
        <p:spPr>
          <a:xfrm>
            <a:off x="1257300" y="3048000"/>
            <a:ext cx="6629400" cy="1066688"/>
          </a:xfrm>
        </p:spPr>
        <p:txBody>
          <a:bodyPr/>
          <a:lstStyle/>
          <a:p>
            <a:pPr algn="ctr"/>
            <a:r>
              <a:rPr lang="en-US" b="1" dirty="0"/>
              <a:t>8</a:t>
            </a:r>
            <a:r>
              <a:rPr lang="en-US" b="1" baseline="30000" dirty="0"/>
              <a:t>th</a:t>
            </a:r>
            <a:r>
              <a:rPr lang="en-US" b="1" dirty="0"/>
              <a:t> International Workshop on Cryogenics Operation</a:t>
            </a:r>
          </a:p>
          <a:p>
            <a:pPr algn="ctr"/>
            <a:r>
              <a:rPr lang="en-US" dirty="0"/>
              <a:t>4 – 7 June 2018</a:t>
            </a:r>
          </a:p>
          <a:p>
            <a:pPr algn="ctr"/>
            <a:r>
              <a:rPr lang="en-US" i="1" u="sng" dirty="0"/>
              <a:t>IHEP, CAS, Beijing, China</a:t>
            </a:r>
            <a:endParaRPr lang="en-GB" i="1" u="sng" dirty="0"/>
          </a:p>
        </p:txBody>
      </p:sp>
      <p:graphicFrame>
        <p:nvGraphicFramePr>
          <p:cNvPr id="6" name="Object 36"/>
          <p:cNvGraphicFramePr>
            <a:graphicFrameLocks noChangeAspect="1"/>
          </p:cNvGraphicFramePr>
          <p:nvPr>
            <p:extLst>
              <p:ext uri="{D42A27DB-BD31-4B8C-83A1-F6EECF244321}">
                <p14:modId xmlns:p14="http://schemas.microsoft.com/office/powerpoint/2010/main" val="4141061423"/>
              </p:ext>
            </p:extLst>
          </p:nvPr>
        </p:nvGraphicFramePr>
        <p:xfrm>
          <a:off x="0" y="0"/>
          <a:ext cx="1108075" cy="1104900"/>
        </p:xfrm>
        <a:graphic>
          <a:graphicData uri="http://schemas.openxmlformats.org/presentationml/2006/ole">
            <mc:AlternateContent xmlns:mc="http://schemas.openxmlformats.org/markup-compatibility/2006">
              <mc:Choice xmlns:v="urn:schemas-microsoft-com:vml" Requires="v">
                <p:oleObj spid="_x0000_s1025" name="PHOTO-PAINT" r:id="rId4" imgW="7593651" imgH="7580952" progId="">
                  <p:embed/>
                </p:oleObj>
              </mc:Choice>
              <mc:Fallback>
                <p:oleObj name="PHOTO-PAINT" r:id="rId4" imgW="7593651" imgH="7580952" progId="">
                  <p:embed/>
                  <p:pic>
                    <p:nvPicPr>
                      <p:cNvPr id="6"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08075" cy="1104900"/>
                      </a:xfrm>
                      <a:prstGeom prst="rect">
                        <a:avLst/>
                      </a:prstGeom>
                      <a:noFill/>
                      <a:ln w="12700">
                        <a:solidFill>
                          <a:schemeClr val="accent1"/>
                        </a:solidFill>
                        <a:miter lim="800000"/>
                        <a:headEnd/>
                        <a:tailEnd/>
                      </a:ln>
                      <a:effectLst/>
                      <a:extLst/>
                    </p:spPr>
                  </p:pic>
                </p:oleObj>
              </mc:Fallback>
            </mc:AlternateContent>
          </a:graphicData>
        </a:graphic>
      </p:graphicFrame>
      <p:sp>
        <p:nvSpPr>
          <p:cNvPr id="10" name="Text Placeholder 2"/>
          <p:cNvSpPr txBox="1">
            <a:spLocks/>
          </p:cNvSpPr>
          <p:nvPr/>
        </p:nvSpPr>
        <p:spPr>
          <a:xfrm>
            <a:off x="895350" y="4191112"/>
            <a:ext cx="7353300" cy="1371488"/>
          </a:xfrm>
          <a:prstGeom prst="rect">
            <a:avLst/>
          </a:prstGeom>
        </p:spPr>
        <p:txBody>
          <a:bodyPr vert="horz" lIns="45720" tIns="0" rIns="45720" bIns="0" anchor="b">
            <a:noAutofit/>
          </a:bodyPr>
          <a:lstStyle>
            <a:lvl1pPr marL="0" indent="0" algn="l" rtl="0" eaLnBrk="1" latinLnBrk="0" hangingPunct="1">
              <a:spcBef>
                <a:spcPct val="20000"/>
              </a:spcBef>
              <a:buClr>
                <a:schemeClr val="accent1"/>
              </a:buClr>
              <a:buSzPct val="80000"/>
              <a:buFont typeface="Arial"/>
              <a:buNone/>
              <a:defRPr kumimoji="0" sz="2000" kern="1200">
                <a:solidFill>
                  <a:schemeClr val="tx1"/>
                </a:solidFill>
                <a:effectLst/>
                <a:latin typeface="+mn-lt"/>
                <a:ea typeface="+mn-ea"/>
                <a:cs typeface="+mn-cs"/>
              </a:defRPr>
            </a:lvl1pPr>
            <a:lvl2pPr marL="905256" indent="-457200" algn="l" rtl="0" eaLnBrk="1" latinLnBrk="0" hangingPunct="1">
              <a:spcBef>
                <a:spcPct val="20000"/>
              </a:spcBef>
              <a:buClr>
                <a:schemeClr val="accent1"/>
              </a:buClr>
              <a:buSzPct val="90000"/>
              <a:buFont typeface="Arial"/>
              <a:buNone/>
              <a:defRPr kumimoji="0" sz="1800" kern="1200">
                <a:solidFill>
                  <a:schemeClr val="tx1">
                    <a:tint val="75000"/>
                  </a:schemeClr>
                </a:solidFill>
                <a:latin typeface="+mn-lt"/>
                <a:ea typeface="+mn-ea"/>
                <a:cs typeface="+mn-cs"/>
              </a:defRPr>
            </a:lvl2pPr>
            <a:lvl3pPr marL="1092708" indent="-342900"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385316" indent="-342900" algn="l" rtl="0" eaLnBrk="1" latinLnBrk="0" hangingPunct="1">
              <a:spcBef>
                <a:spcPct val="20000"/>
              </a:spcBef>
              <a:buClr>
                <a:schemeClr val="accent3"/>
              </a:buClr>
              <a:buSzPct val="90000"/>
              <a:buFont typeface="Arial"/>
              <a:buNone/>
              <a:defRPr kumimoji="0" sz="1400" kern="1200">
                <a:solidFill>
                  <a:schemeClr val="tx1">
                    <a:tint val="75000"/>
                  </a:schemeClr>
                </a:solidFill>
                <a:latin typeface="+mn-lt"/>
                <a:ea typeface="+mn-ea"/>
                <a:cs typeface="+mn-cs"/>
              </a:defRPr>
            </a:lvl4pPr>
            <a:lvl5pPr marL="1650492" indent="-34290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US" dirty="0"/>
              <a:t>Laurent Delprat</a:t>
            </a:r>
          </a:p>
          <a:p>
            <a:pPr algn="ctr"/>
            <a:r>
              <a:rPr lang="en-US" dirty="0"/>
              <a:t>On behalf of the cryogenic operation team</a:t>
            </a:r>
          </a:p>
          <a:p>
            <a:pPr algn="ctr"/>
            <a:r>
              <a:rPr lang="en-US" i="1" dirty="0"/>
              <a:t>With contribution from K. Brodzinski and G. Ferlin</a:t>
            </a:r>
            <a:endParaRPr lang="en-GB" i="1" dirty="0"/>
          </a:p>
        </p:txBody>
      </p:sp>
      <p:pic>
        <p:nvPicPr>
          <p:cNvPr id="11" name="Picture 5" descr="fond ecran cryo 2.jpg"/>
          <p:cNvPicPr/>
          <p:nvPr/>
        </p:nvPicPr>
        <p:blipFill rotWithShape="1">
          <a:blip r:embed="rId6" cstate="print"/>
          <a:srcRect l="65864" t="66690" r="14799" b="3322"/>
          <a:stretch/>
        </p:blipFill>
        <p:spPr>
          <a:xfrm>
            <a:off x="7877708" y="0"/>
            <a:ext cx="1266292" cy="1106761"/>
          </a:xfrm>
          <a:prstGeom prst="rect">
            <a:avLst/>
          </a:prstGeom>
          <a:ln>
            <a:noFill/>
          </a:ln>
        </p:spPr>
      </p:pic>
      <p:pic>
        <p:nvPicPr>
          <p:cNvPr id="14" name="Image 4" descr="bande-0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161387"/>
            <a:ext cx="9144000" cy="707202"/>
          </a:xfrm>
          <a:prstGeom prst="rect">
            <a:avLst/>
          </a:prstGeom>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1144" y="0"/>
            <a:ext cx="1152856"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9"/>
          <a:stretch>
            <a:fillRect/>
          </a:stretch>
        </p:blipFill>
        <p:spPr>
          <a:xfrm>
            <a:off x="3494515" y="5754430"/>
            <a:ext cx="2154971" cy="1103570"/>
          </a:xfrm>
          <a:prstGeom prst="rect">
            <a:avLst/>
          </a:prstGeom>
        </p:spPr>
      </p:pic>
      <p:sp>
        <p:nvSpPr>
          <p:cNvPr id="7" name="Slide Number Placeholder 6"/>
          <p:cNvSpPr>
            <a:spLocks noGrp="1"/>
          </p:cNvSpPr>
          <p:nvPr>
            <p:ph type="sldNum" sz="quarter" idx="10"/>
          </p:nvPr>
        </p:nvSpPr>
        <p:spPr/>
        <p:txBody>
          <a:bodyPr/>
          <a:lstStyle/>
          <a:p>
            <a:fld id="{4DF33A98-D41E-43A5-8F90-E73BFC263353}" type="slidenum">
              <a:rPr lang="en-GB" smtClean="0"/>
              <a:pPr/>
              <a:t>1</a:t>
            </a:fld>
            <a:endParaRPr lang="en-GB" dirty="0"/>
          </a:p>
        </p:txBody>
      </p:sp>
    </p:spTree>
    <p:extLst>
      <p:ext uri="{BB962C8B-B14F-4D97-AF65-F5344CB8AC3E}">
        <p14:creationId xmlns:p14="http://schemas.microsoft.com/office/powerpoint/2010/main" val="4067523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LHC CRYOGENIC SYSTEM AVAILABILITY</a:t>
            </a:r>
          </a:p>
        </p:txBody>
      </p:sp>
      <p:sp>
        <p:nvSpPr>
          <p:cNvPr id="2" name="Slide Number Placeholder 1"/>
          <p:cNvSpPr>
            <a:spLocks noGrp="1"/>
          </p:cNvSpPr>
          <p:nvPr>
            <p:ph type="sldNum" sz="quarter" idx="10"/>
          </p:nvPr>
        </p:nvSpPr>
        <p:spPr/>
        <p:txBody>
          <a:bodyPr/>
          <a:lstStyle/>
          <a:p>
            <a:fld id="{4DF33A98-D41E-43A5-8F90-E73BFC263353}" type="slidenum">
              <a:rPr lang="en-GB" smtClean="0"/>
              <a:pPr/>
              <a:t>10</a:t>
            </a:fld>
            <a:endParaRPr lang="en-GB" dirty="0"/>
          </a:p>
        </p:txBody>
      </p:sp>
    </p:spTree>
    <p:extLst>
      <p:ext uri="{BB962C8B-B14F-4D97-AF65-F5344CB8AC3E}">
        <p14:creationId xmlns:p14="http://schemas.microsoft.com/office/powerpoint/2010/main" val="326818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DF33A98-D41E-43A5-8F90-E73BFC263353}" type="slidenum">
              <a:rPr lang="en-GB" smtClean="0"/>
              <a:pPr/>
              <a:t>11</a:t>
            </a:fld>
            <a:endParaRPr lang="en-GB" dirty="0"/>
          </a:p>
        </p:txBody>
      </p:sp>
      <p:sp>
        <p:nvSpPr>
          <p:cNvPr id="6" name="ZoneTexte 5">
            <a:extLst>
              <a:ext uri="{FF2B5EF4-FFF2-40B4-BE49-F238E27FC236}">
                <a16:creationId xmlns:a16="http://schemas.microsoft.com/office/drawing/2014/main" id="{E2753953-703E-4B51-A7E0-569E3323518D}"/>
              </a:ext>
            </a:extLst>
          </p:cNvPr>
          <p:cNvSpPr txBox="1"/>
          <p:nvPr/>
        </p:nvSpPr>
        <p:spPr>
          <a:xfrm>
            <a:off x="0" y="2"/>
            <a:ext cx="9144000" cy="584775"/>
          </a:xfrm>
          <a:prstGeom prst="rect">
            <a:avLst/>
          </a:prstGeom>
          <a:noFill/>
        </p:spPr>
        <p:txBody>
          <a:bodyPr wrap="square" rtlCol="0">
            <a:spAutoFit/>
          </a:bodyPr>
          <a:lstStyle/>
          <a:p>
            <a:pPr algn="ctr"/>
            <a:r>
              <a:rPr lang="fr-FR" sz="3200" b="1" dirty="0"/>
              <a:t>Due </a:t>
            </a:r>
            <a:r>
              <a:rPr lang="fr-FR" sz="3200" b="1" dirty="0" err="1"/>
              <a:t>operation</a:t>
            </a:r>
            <a:r>
              <a:rPr lang="fr-FR" sz="3200" b="1" dirty="0"/>
              <a:t> </a:t>
            </a:r>
            <a:r>
              <a:rPr lang="fr-FR" sz="3200" b="1" dirty="0" err="1"/>
              <a:t>days</a:t>
            </a:r>
            <a:r>
              <a:rPr lang="fr-FR" sz="3200" b="1" dirty="0"/>
              <a:t> of one </a:t>
            </a:r>
            <a:r>
              <a:rPr lang="fr-FR" sz="3200" b="1" dirty="0" err="1"/>
              <a:t>refrigerator</a:t>
            </a:r>
            <a:endParaRPr lang="fr-FR" sz="3200" b="1" dirty="0"/>
          </a:p>
        </p:txBody>
      </p:sp>
      <p:sp>
        <p:nvSpPr>
          <p:cNvPr id="7" name="Rectangle 6"/>
          <p:cNvSpPr/>
          <p:nvPr/>
        </p:nvSpPr>
        <p:spPr>
          <a:xfrm>
            <a:off x="3427095" y="3278712"/>
            <a:ext cx="5257800" cy="1066800"/>
          </a:xfrm>
          <a:prstGeom prst="rect">
            <a:avLst/>
          </a:prstGeom>
          <a:solidFill>
            <a:srgbClr val="00B050"/>
          </a:solidFill>
          <a:ln>
            <a:solidFill>
              <a:srgbClr val="0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fr-CH" dirty="0">
                <a:solidFill>
                  <a:srgbClr val="000000"/>
                </a:solidFill>
              </a:rPr>
              <a:t>LHC physics production</a:t>
            </a:r>
          </a:p>
        </p:txBody>
      </p:sp>
      <p:sp>
        <p:nvSpPr>
          <p:cNvPr id="8" name="Rectangle 7"/>
          <p:cNvSpPr/>
          <p:nvPr/>
        </p:nvSpPr>
        <p:spPr>
          <a:xfrm>
            <a:off x="379095" y="1111164"/>
            <a:ext cx="381000" cy="1066800"/>
          </a:xfrm>
          <a:prstGeom prst="rect">
            <a:avLst/>
          </a:prstGeom>
          <a:solidFill>
            <a:srgbClr val="FF0000"/>
          </a:solidFill>
          <a:ln>
            <a:solidFill>
              <a:srgbClr val="0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fr-CH" b="1" dirty="0">
                <a:solidFill>
                  <a:srgbClr val="000000"/>
                </a:solidFill>
              </a:rPr>
              <a:t>M</a:t>
            </a:r>
          </a:p>
        </p:txBody>
      </p:sp>
      <p:sp>
        <p:nvSpPr>
          <p:cNvPr id="9" name="Rectangle 8"/>
          <p:cNvSpPr/>
          <p:nvPr/>
        </p:nvSpPr>
        <p:spPr>
          <a:xfrm>
            <a:off x="760095" y="2198767"/>
            <a:ext cx="2667000" cy="1066800"/>
          </a:xfrm>
          <a:prstGeom prst="rect">
            <a:avLst/>
          </a:prstGeom>
          <a:solidFill>
            <a:srgbClr val="92D050"/>
          </a:solidFill>
          <a:ln>
            <a:solidFill>
              <a:srgbClr val="000000"/>
            </a:solidFill>
          </a:ln>
        </p:spPr>
        <p:style>
          <a:lnRef idx="1">
            <a:schemeClr val="dk1"/>
          </a:lnRef>
          <a:fillRef idx="3">
            <a:schemeClr val="dk1"/>
          </a:fillRef>
          <a:effectRef idx="2">
            <a:schemeClr val="dk1"/>
          </a:effectRef>
          <a:fontRef idx="minor">
            <a:schemeClr val="lt1"/>
          </a:fontRef>
        </p:style>
        <p:txBody>
          <a:bodyPr rtlCol="0" anchor="ctr"/>
          <a:lstStyle/>
          <a:p>
            <a:pPr algn="ctr"/>
            <a:r>
              <a:rPr lang="fr-CH" dirty="0">
                <a:solidFill>
                  <a:srgbClr val="000000"/>
                </a:solidFill>
              </a:rPr>
              <a:t>LHC sectors cold standby and beam commissioning</a:t>
            </a:r>
            <a:endParaRPr lang="en-GB" dirty="0">
              <a:solidFill>
                <a:srgbClr val="000000"/>
              </a:solidFill>
            </a:endParaRPr>
          </a:p>
        </p:txBody>
      </p:sp>
      <p:cxnSp>
        <p:nvCxnSpPr>
          <p:cNvPr id="25" name="Straight Connector 24"/>
          <p:cNvCxnSpPr/>
          <p:nvPr/>
        </p:nvCxnSpPr>
        <p:spPr>
          <a:xfrm>
            <a:off x="379095" y="685800"/>
            <a:ext cx="0" cy="381000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a:off x="8686800" y="685800"/>
            <a:ext cx="0" cy="381000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522095" y="1808632"/>
            <a:ext cx="1143000" cy="369332"/>
          </a:xfrm>
          <a:prstGeom prst="rect">
            <a:avLst/>
          </a:prstGeom>
          <a:solidFill>
            <a:srgbClr val="92D050"/>
          </a:solidFill>
          <a:ln>
            <a:solidFill>
              <a:srgbClr val="000000"/>
            </a:solidFill>
          </a:ln>
        </p:spPr>
        <p:txBody>
          <a:bodyPr wrap="square" rtlCol="0">
            <a:spAutoFit/>
          </a:bodyPr>
          <a:lstStyle/>
          <a:p>
            <a:pPr algn="ctr"/>
            <a:r>
              <a:rPr lang="fr-CH" b="1" dirty="0">
                <a:solidFill>
                  <a:srgbClr val="000000"/>
                </a:solidFill>
              </a:rPr>
              <a:t>118 days</a:t>
            </a:r>
            <a:endParaRPr lang="en-GB" b="1" dirty="0">
              <a:solidFill>
                <a:srgbClr val="000000"/>
              </a:solidFill>
            </a:endParaRPr>
          </a:p>
        </p:txBody>
      </p:sp>
      <p:grpSp>
        <p:nvGrpSpPr>
          <p:cNvPr id="35" name="Group 34"/>
          <p:cNvGrpSpPr/>
          <p:nvPr/>
        </p:nvGrpSpPr>
        <p:grpSpPr>
          <a:xfrm>
            <a:off x="3341370" y="4025970"/>
            <a:ext cx="5429250" cy="1739907"/>
            <a:chOff x="3341370" y="4025970"/>
            <a:chExt cx="5429250" cy="1739907"/>
          </a:xfrm>
        </p:grpSpPr>
        <p:sp>
          <p:nvSpPr>
            <p:cNvPr id="29" name="TextBox 28"/>
            <p:cNvSpPr txBox="1"/>
            <p:nvPr/>
          </p:nvSpPr>
          <p:spPr>
            <a:xfrm>
              <a:off x="3341370" y="4934880"/>
              <a:ext cx="5429250" cy="830997"/>
            </a:xfrm>
            <a:prstGeom prst="rect">
              <a:avLst/>
            </a:prstGeom>
            <a:noFill/>
          </p:spPr>
          <p:txBody>
            <a:bodyPr wrap="square" rtlCol="0">
              <a:spAutoFit/>
            </a:bodyPr>
            <a:lstStyle/>
            <a:p>
              <a:pPr algn="ctr"/>
              <a:r>
                <a:rPr lang="fr-CH" sz="2400" b="1" dirty="0">
                  <a:solidFill>
                    <a:srgbClr val="00B050"/>
                  </a:solidFill>
                </a:rPr>
                <a:t>LHC Cryogenic Availability statistics are refering to this period</a:t>
              </a:r>
              <a:endParaRPr lang="en-GB" sz="2400" b="1" dirty="0">
                <a:solidFill>
                  <a:srgbClr val="00B050"/>
                </a:solidFill>
              </a:endParaRPr>
            </a:p>
          </p:txBody>
        </p:sp>
        <p:sp>
          <p:nvSpPr>
            <p:cNvPr id="30" name="Up-Down Arrow 29"/>
            <p:cNvSpPr/>
            <p:nvPr/>
          </p:nvSpPr>
          <p:spPr>
            <a:xfrm>
              <a:off x="5789295" y="4025970"/>
              <a:ext cx="533400" cy="912288"/>
            </a:xfrm>
            <a:prstGeom prst="upDownArrow">
              <a:avLst/>
            </a:prstGeom>
            <a:solidFill>
              <a:srgbClr val="00B05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31" name="TextBox 30"/>
          <p:cNvSpPr txBox="1"/>
          <p:nvPr/>
        </p:nvSpPr>
        <p:spPr>
          <a:xfrm>
            <a:off x="5370195" y="2896235"/>
            <a:ext cx="1297305" cy="369332"/>
          </a:xfrm>
          <a:prstGeom prst="rect">
            <a:avLst/>
          </a:prstGeom>
          <a:solidFill>
            <a:srgbClr val="00B050"/>
          </a:solidFill>
          <a:ln>
            <a:solidFill>
              <a:srgbClr val="000000"/>
            </a:solidFill>
          </a:ln>
        </p:spPr>
        <p:txBody>
          <a:bodyPr wrap="square" rtlCol="0">
            <a:spAutoFit/>
          </a:bodyPr>
          <a:lstStyle/>
          <a:p>
            <a:pPr algn="ctr"/>
            <a:r>
              <a:rPr lang="fr-CH" b="1" dirty="0">
                <a:solidFill>
                  <a:srgbClr val="000000"/>
                </a:solidFill>
              </a:rPr>
              <a:t>232 days</a:t>
            </a:r>
            <a:endParaRPr lang="en-GB" b="1" dirty="0">
              <a:solidFill>
                <a:srgbClr val="000000"/>
              </a:solidFill>
            </a:endParaRPr>
          </a:p>
        </p:txBody>
      </p:sp>
      <p:sp>
        <p:nvSpPr>
          <p:cNvPr id="34" name="TextBox 33"/>
          <p:cNvSpPr txBox="1"/>
          <p:nvPr/>
        </p:nvSpPr>
        <p:spPr>
          <a:xfrm rot="20033732">
            <a:off x="672465" y="873540"/>
            <a:ext cx="2461261" cy="646331"/>
          </a:xfrm>
          <a:prstGeom prst="rect">
            <a:avLst/>
          </a:prstGeom>
          <a:noFill/>
        </p:spPr>
        <p:txBody>
          <a:bodyPr wrap="square" rtlCol="0">
            <a:spAutoFit/>
          </a:bodyPr>
          <a:lstStyle/>
          <a:p>
            <a:r>
              <a:rPr lang="fr-CH" dirty="0">
                <a:solidFill>
                  <a:srgbClr val="FF0000"/>
                </a:solidFill>
              </a:rPr>
              <a:t>15 days </a:t>
            </a:r>
            <a:r>
              <a:rPr lang="fr-CH" dirty="0" err="1">
                <a:solidFill>
                  <a:srgbClr val="FF0000"/>
                </a:solidFill>
              </a:rPr>
              <a:t>allocated</a:t>
            </a:r>
            <a:r>
              <a:rPr lang="fr-CH" dirty="0">
                <a:solidFill>
                  <a:srgbClr val="FF0000"/>
                </a:solidFill>
              </a:rPr>
              <a:t> for maintenance</a:t>
            </a:r>
            <a:endParaRPr lang="en-GB" dirty="0">
              <a:solidFill>
                <a:srgbClr val="FF0000"/>
              </a:solidFill>
            </a:endParaRPr>
          </a:p>
        </p:txBody>
      </p:sp>
      <p:cxnSp>
        <p:nvCxnSpPr>
          <p:cNvPr id="37" name="Straight Arrow Connector 36"/>
          <p:cNvCxnSpPr/>
          <p:nvPr/>
        </p:nvCxnSpPr>
        <p:spPr>
          <a:xfrm>
            <a:off x="379095" y="838200"/>
            <a:ext cx="8305800" cy="0"/>
          </a:xfrm>
          <a:prstGeom prst="straightConnector1">
            <a:avLst/>
          </a:prstGeom>
          <a:ln>
            <a:prstDash val="sysDot"/>
            <a:headEnd type="triangle"/>
            <a:tailEnd type="triangle"/>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7296150" y="793145"/>
            <a:ext cx="1485900" cy="381000"/>
          </a:xfrm>
          <a:prstGeom prst="rect">
            <a:avLst/>
          </a:prstGeom>
          <a:noFill/>
        </p:spPr>
        <p:txBody>
          <a:bodyPr wrap="square" rtlCol="0">
            <a:spAutoFit/>
          </a:bodyPr>
          <a:lstStyle/>
          <a:p>
            <a:r>
              <a:rPr lang="fr-CH" dirty="0"/>
              <a:t>365 days</a:t>
            </a:r>
            <a:endParaRPr lang="en-GB" dirty="0"/>
          </a:p>
        </p:txBody>
      </p:sp>
      <p:sp>
        <p:nvSpPr>
          <p:cNvPr id="17" name="TextBox 16"/>
          <p:cNvSpPr txBox="1"/>
          <p:nvPr/>
        </p:nvSpPr>
        <p:spPr>
          <a:xfrm>
            <a:off x="130492" y="5856366"/>
            <a:ext cx="3210878" cy="307777"/>
          </a:xfrm>
          <a:prstGeom prst="rect">
            <a:avLst/>
          </a:prstGeom>
          <a:noFill/>
        </p:spPr>
        <p:txBody>
          <a:bodyPr wrap="square" rtlCol="0">
            <a:spAutoFit/>
          </a:bodyPr>
          <a:lstStyle/>
          <a:p>
            <a:r>
              <a:rPr lang="fr-CH" sz="1400" i="1" dirty="0" err="1"/>
              <a:t>Based</a:t>
            </a:r>
            <a:r>
              <a:rPr lang="fr-CH" sz="1400" i="1" dirty="0"/>
              <a:t> on </a:t>
            </a:r>
            <a:r>
              <a:rPr lang="fr-CH" sz="1400" i="1" dirty="0" err="1"/>
              <a:t>Run</a:t>
            </a:r>
            <a:r>
              <a:rPr lang="fr-CH" sz="1400" i="1" dirty="0"/>
              <a:t> 2 </a:t>
            </a:r>
            <a:r>
              <a:rPr lang="fr-CH" sz="1400" i="1" dirty="0" err="1"/>
              <a:t>average</a:t>
            </a:r>
            <a:r>
              <a:rPr lang="fr-CH" sz="1400" i="1" dirty="0"/>
              <a:t> values</a:t>
            </a:r>
            <a:endParaRPr lang="en-GB" sz="1400" i="1" dirty="0"/>
          </a:p>
        </p:txBody>
      </p:sp>
    </p:spTree>
    <p:extLst>
      <p:ext uri="{BB962C8B-B14F-4D97-AF65-F5344CB8AC3E}">
        <p14:creationId xmlns:p14="http://schemas.microsoft.com/office/powerpoint/2010/main" val="173896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5463" y="76200"/>
            <a:ext cx="7773074" cy="4615072"/>
          </a:xfrm>
          <a:prstGeom prst="rect">
            <a:avLst/>
          </a:prstGeom>
        </p:spPr>
      </p:pic>
      <p:sp>
        <p:nvSpPr>
          <p:cNvPr id="5" name="ZoneTexte 5">
            <a:extLst>
              <a:ext uri="{FF2B5EF4-FFF2-40B4-BE49-F238E27FC236}">
                <a16:creationId xmlns:a16="http://schemas.microsoft.com/office/drawing/2014/main" id="{E2753953-703E-4B51-A7E0-569E3323518D}"/>
              </a:ext>
            </a:extLst>
          </p:cNvPr>
          <p:cNvSpPr txBox="1"/>
          <p:nvPr/>
        </p:nvSpPr>
        <p:spPr>
          <a:xfrm>
            <a:off x="0" y="2"/>
            <a:ext cx="9144000" cy="584775"/>
          </a:xfrm>
          <a:prstGeom prst="rect">
            <a:avLst/>
          </a:prstGeom>
          <a:noFill/>
        </p:spPr>
        <p:txBody>
          <a:bodyPr wrap="square" rtlCol="0">
            <a:spAutoFit/>
          </a:bodyPr>
          <a:lstStyle/>
          <a:p>
            <a:pPr algn="ctr"/>
            <a:r>
              <a:rPr lang="fr-FR" sz="3200" b="1" dirty="0"/>
              <a:t>Run 2 CryoMaintain Downtime</a:t>
            </a:r>
          </a:p>
        </p:txBody>
      </p:sp>
      <p:sp>
        <p:nvSpPr>
          <p:cNvPr id="10" name="ZoneTexte 8">
            <a:extLst>
              <a:ext uri="{FF2B5EF4-FFF2-40B4-BE49-F238E27FC236}">
                <a16:creationId xmlns:a16="http://schemas.microsoft.com/office/drawing/2014/main" id="{2401A084-2021-4172-A724-C0A6A9E548FB}"/>
              </a:ext>
            </a:extLst>
          </p:cNvPr>
          <p:cNvSpPr txBox="1"/>
          <p:nvPr/>
        </p:nvSpPr>
        <p:spPr>
          <a:xfrm>
            <a:off x="5562600" y="4618672"/>
            <a:ext cx="3352800" cy="1477328"/>
          </a:xfrm>
          <a:prstGeom prst="rect">
            <a:avLst/>
          </a:prstGeom>
          <a:noFill/>
          <a:ln>
            <a:solidFill>
              <a:schemeClr val="tx1"/>
            </a:solidFill>
          </a:ln>
        </p:spPr>
        <p:txBody>
          <a:bodyPr wrap="square" rtlCol="0">
            <a:spAutoFit/>
          </a:bodyPr>
          <a:lstStyle/>
          <a:p>
            <a:pPr algn="ctr"/>
            <a:r>
              <a:rPr lang="en-US" b="1" u="sng" dirty="0"/>
              <a:t>One should act both on: </a:t>
            </a:r>
          </a:p>
          <a:p>
            <a:pPr algn="ctr"/>
            <a:endParaRPr lang="en-US" dirty="0"/>
          </a:p>
          <a:p>
            <a:pPr marL="285750" indent="-285750" algn="ctr">
              <a:buFontTx/>
              <a:buChar char="-"/>
            </a:pPr>
            <a:r>
              <a:rPr lang="en-US" dirty="0"/>
              <a:t>Most </a:t>
            </a:r>
            <a:r>
              <a:rPr lang="en-US" u="sng" dirty="0">
                <a:effectLst>
                  <a:outerShdw blurRad="38100" dist="38100" dir="2700000" algn="tl">
                    <a:srgbClr val="000000">
                      <a:alpha val="43137"/>
                    </a:srgbClr>
                  </a:outerShdw>
                </a:effectLst>
              </a:rPr>
              <a:t>frequent</a:t>
            </a:r>
            <a:r>
              <a:rPr lang="en-US" dirty="0"/>
              <a:t> losses</a:t>
            </a:r>
          </a:p>
          <a:p>
            <a:pPr marL="285750" indent="-285750" algn="ctr">
              <a:buFontTx/>
              <a:buChar char="-"/>
            </a:pPr>
            <a:endParaRPr lang="en-US" dirty="0"/>
          </a:p>
          <a:p>
            <a:pPr marL="285750" indent="-285750" algn="ctr">
              <a:buFontTx/>
              <a:buChar char="-"/>
            </a:pPr>
            <a:r>
              <a:rPr lang="en-US" dirty="0"/>
              <a:t>Most </a:t>
            </a:r>
            <a:r>
              <a:rPr lang="en-US" u="sng" dirty="0">
                <a:effectLst>
                  <a:outerShdw blurRad="38100" dist="38100" dir="2700000" algn="tl">
                    <a:srgbClr val="000000">
                      <a:alpha val="43137"/>
                    </a:srgbClr>
                  </a:outerShdw>
                </a:effectLst>
              </a:rPr>
              <a:t>time consuming </a:t>
            </a:r>
            <a:r>
              <a:rPr lang="en-US" dirty="0"/>
              <a:t>losses</a:t>
            </a:r>
          </a:p>
        </p:txBody>
      </p:sp>
      <p:sp>
        <p:nvSpPr>
          <p:cNvPr id="11" name="ZoneTexte 8">
            <a:extLst>
              <a:ext uri="{FF2B5EF4-FFF2-40B4-BE49-F238E27FC236}">
                <a16:creationId xmlns:a16="http://schemas.microsoft.com/office/drawing/2014/main" id="{2401A084-2021-4172-A724-C0A6A9E548FB}"/>
              </a:ext>
            </a:extLst>
          </p:cNvPr>
          <p:cNvSpPr txBox="1"/>
          <p:nvPr/>
        </p:nvSpPr>
        <p:spPr>
          <a:xfrm rot="16200000">
            <a:off x="785203" y="2951010"/>
            <a:ext cx="2273349" cy="338554"/>
          </a:xfrm>
          <a:prstGeom prst="rect">
            <a:avLst/>
          </a:prstGeom>
          <a:noFill/>
          <a:ln>
            <a:noFill/>
          </a:ln>
        </p:spPr>
        <p:txBody>
          <a:bodyPr wrap="square" rtlCol="0">
            <a:spAutoFit/>
          </a:bodyPr>
          <a:lstStyle/>
          <a:p>
            <a:r>
              <a:rPr lang="en-US" sz="1600" b="1" dirty="0">
                <a:solidFill>
                  <a:schemeClr val="bg1"/>
                </a:solidFill>
              </a:rPr>
              <a:t>Cryo losses number</a:t>
            </a:r>
            <a:endParaRPr lang="en-US" sz="1600" dirty="0">
              <a:solidFill>
                <a:schemeClr val="bg1"/>
              </a:solidFill>
            </a:endParaRPr>
          </a:p>
        </p:txBody>
      </p:sp>
      <p:sp>
        <p:nvSpPr>
          <p:cNvPr id="13" name="ZoneTexte 8">
            <a:extLst>
              <a:ext uri="{FF2B5EF4-FFF2-40B4-BE49-F238E27FC236}">
                <a16:creationId xmlns:a16="http://schemas.microsoft.com/office/drawing/2014/main" id="{2401A084-2021-4172-A724-C0A6A9E548FB}"/>
              </a:ext>
            </a:extLst>
          </p:cNvPr>
          <p:cNvSpPr txBox="1"/>
          <p:nvPr/>
        </p:nvSpPr>
        <p:spPr>
          <a:xfrm rot="16200000">
            <a:off x="1383794" y="2214458"/>
            <a:ext cx="3124201" cy="338554"/>
          </a:xfrm>
          <a:prstGeom prst="rect">
            <a:avLst/>
          </a:prstGeom>
          <a:noFill/>
          <a:ln>
            <a:noFill/>
          </a:ln>
        </p:spPr>
        <p:txBody>
          <a:bodyPr wrap="square" rtlCol="0">
            <a:spAutoFit/>
          </a:bodyPr>
          <a:lstStyle/>
          <a:p>
            <a:r>
              <a:rPr lang="en-US" sz="1600" b="1" dirty="0">
                <a:solidFill>
                  <a:schemeClr val="bg1"/>
                </a:solidFill>
              </a:rPr>
              <a:t>Due operation time (days)</a:t>
            </a:r>
            <a:endParaRPr lang="en-US" sz="1600" dirty="0">
              <a:solidFill>
                <a:schemeClr val="bg1"/>
              </a:solidFill>
            </a:endParaRPr>
          </a:p>
        </p:txBody>
      </p:sp>
      <p:sp>
        <p:nvSpPr>
          <p:cNvPr id="14" name="ZoneTexte 8">
            <a:extLst>
              <a:ext uri="{FF2B5EF4-FFF2-40B4-BE49-F238E27FC236}">
                <a16:creationId xmlns:a16="http://schemas.microsoft.com/office/drawing/2014/main" id="{2401A084-2021-4172-A724-C0A6A9E548FB}"/>
              </a:ext>
            </a:extLst>
          </p:cNvPr>
          <p:cNvSpPr txBox="1"/>
          <p:nvPr/>
        </p:nvSpPr>
        <p:spPr>
          <a:xfrm rot="16200000">
            <a:off x="975503" y="2119574"/>
            <a:ext cx="2916766" cy="338554"/>
          </a:xfrm>
          <a:prstGeom prst="rect">
            <a:avLst/>
          </a:prstGeom>
          <a:noFill/>
          <a:ln>
            <a:noFill/>
          </a:ln>
        </p:spPr>
        <p:txBody>
          <a:bodyPr wrap="square" rtlCol="0">
            <a:spAutoFit/>
          </a:bodyPr>
          <a:lstStyle/>
          <a:p>
            <a:r>
              <a:rPr lang="en-US" sz="1600" b="1" dirty="0">
                <a:solidFill>
                  <a:srgbClr val="FF0000"/>
                </a:solidFill>
              </a:rPr>
              <a:t>Cryo losses duration (days)</a:t>
            </a:r>
            <a:endParaRPr lang="en-US" sz="1600" dirty="0">
              <a:solidFill>
                <a:srgbClr val="FF0000"/>
              </a:solidFill>
            </a:endParaRPr>
          </a:p>
        </p:txBody>
      </p:sp>
      <p:sp>
        <p:nvSpPr>
          <p:cNvPr id="15" name="ZoneTexte 1">
            <a:extLst>
              <a:ext uri="{FF2B5EF4-FFF2-40B4-BE49-F238E27FC236}">
                <a16:creationId xmlns:a16="http://schemas.microsoft.com/office/drawing/2014/main" id="{CB281659-6543-4C18-B2D4-CA9A83EFAF41}"/>
              </a:ext>
            </a:extLst>
          </p:cNvPr>
          <p:cNvSpPr txBox="1"/>
          <p:nvPr/>
        </p:nvSpPr>
        <p:spPr>
          <a:xfrm>
            <a:off x="76200" y="4743271"/>
            <a:ext cx="5410200" cy="1200329"/>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Average </a:t>
            </a:r>
            <a:r>
              <a:rPr lang="en-US" sz="2400" dirty="0">
                <a:solidFill>
                  <a:srgbClr val="FF0000"/>
                </a:solidFill>
                <a:effectLst>
                  <a:outerShdw blurRad="38100" dist="38100" dir="2700000" algn="tl">
                    <a:srgbClr val="000000">
                      <a:alpha val="43137"/>
                    </a:srgbClr>
                  </a:outerShdw>
                </a:effectLst>
              </a:rPr>
              <a:t>due operation time </a:t>
            </a:r>
            <a:r>
              <a:rPr lang="en-US" sz="2400" dirty="0">
                <a:effectLst>
                  <a:outerShdw blurRad="38100" dist="38100" dir="2700000" algn="tl">
                    <a:srgbClr val="000000">
                      <a:alpha val="43137"/>
                    </a:srgbClr>
                  </a:outerShdw>
                </a:effectLst>
              </a:rPr>
              <a:t>for Run 2:</a:t>
            </a:r>
          </a:p>
          <a:p>
            <a:pPr algn="ctr"/>
            <a:endParaRPr lang="en-US" sz="2400" dirty="0">
              <a:effectLst>
                <a:outerShdw blurRad="38100" dist="38100" dir="2700000" algn="tl">
                  <a:srgbClr val="000000">
                    <a:alpha val="43137"/>
                  </a:srgbClr>
                </a:outerShdw>
              </a:effectLst>
            </a:endParaRPr>
          </a:p>
          <a:p>
            <a:pPr algn="ctr"/>
            <a:r>
              <a:rPr lang="en-US" sz="2400" dirty="0">
                <a:solidFill>
                  <a:srgbClr val="FF0000"/>
                </a:solidFill>
                <a:effectLst>
                  <a:outerShdw blurRad="38100" dist="38100" dir="2700000" algn="tl">
                    <a:srgbClr val="000000">
                      <a:alpha val="43137"/>
                    </a:srgbClr>
                  </a:outerShdw>
                </a:effectLst>
              </a:rPr>
              <a:t>5561 hours per year (</a:t>
            </a:r>
            <a:r>
              <a:rPr lang="en-US" sz="2400" dirty="0">
                <a:solidFill>
                  <a:srgbClr val="FF0000"/>
                </a:solidFill>
                <a:effectLst>
                  <a:outerShdw blurRad="38100" dist="38100" dir="2700000" algn="tl">
                    <a:srgbClr val="000000">
                      <a:alpha val="43137"/>
                    </a:srgbClr>
                  </a:outerShdw>
                </a:effectLst>
                <a:sym typeface="Wingdings" panose="05000000000000000000" pitchFamily="2" charset="2"/>
              </a:rPr>
              <a:t> </a:t>
            </a:r>
            <a:r>
              <a:rPr lang="en-US" sz="2400" dirty="0">
                <a:solidFill>
                  <a:srgbClr val="FF0000"/>
                </a:solidFill>
                <a:effectLst>
                  <a:outerShdw blurRad="38100" dist="38100" dir="2700000" algn="tl">
                    <a:srgbClr val="000000">
                      <a:alpha val="43137"/>
                    </a:srgbClr>
                  </a:outerShdw>
                </a:effectLst>
              </a:rPr>
              <a:t>232 days)</a:t>
            </a:r>
            <a:endParaRPr lang="en-US" sz="2400" dirty="0">
              <a:solidFill>
                <a:srgbClr val="FF0000"/>
              </a:solidFill>
            </a:endParaRPr>
          </a:p>
        </p:txBody>
      </p:sp>
      <p:sp>
        <p:nvSpPr>
          <p:cNvPr id="12" name="Slide Number Placeholder 1"/>
          <p:cNvSpPr>
            <a:spLocks noGrp="1"/>
          </p:cNvSpPr>
          <p:nvPr>
            <p:ph type="sldNum" sz="quarter" idx="10"/>
          </p:nvPr>
        </p:nvSpPr>
        <p:spPr>
          <a:xfrm>
            <a:off x="7010400" y="6328701"/>
            <a:ext cx="2057400" cy="365125"/>
          </a:xfrm>
        </p:spPr>
        <p:txBody>
          <a:bodyPr anchor="ctr" anchorCtr="0"/>
          <a:lstStyle/>
          <a:p>
            <a:pPr algn="r"/>
            <a:r>
              <a:rPr lang="en-GB" sz="1400" dirty="0">
                <a:solidFill>
                  <a:schemeClr val="bg1"/>
                </a:solidFill>
              </a:rPr>
              <a:t>15</a:t>
            </a:r>
          </a:p>
        </p:txBody>
      </p:sp>
    </p:spTree>
    <p:extLst>
      <p:ext uri="{BB962C8B-B14F-4D97-AF65-F5344CB8AC3E}">
        <p14:creationId xmlns:p14="http://schemas.microsoft.com/office/powerpoint/2010/main" val="42689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ZoneTexte 24">
            <a:extLst>
              <a:ext uri="{FF2B5EF4-FFF2-40B4-BE49-F238E27FC236}">
                <a16:creationId xmlns:a16="http://schemas.microsoft.com/office/drawing/2014/main" id="{7408FA1C-9DAE-462E-AEF3-D4CF3C74D439}"/>
              </a:ext>
            </a:extLst>
          </p:cNvPr>
          <p:cNvSpPr txBox="1"/>
          <p:nvPr/>
        </p:nvSpPr>
        <p:spPr>
          <a:xfrm>
            <a:off x="0" y="2"/>
            <a:ext cx="9144000" cy="584775"/>
          </a:xfrm>
          <a:prstGeom prst="rect">
            <a:avLst/>
          </a:prstGeom>
          <a:noFill/>
        </p:spPr>
        <p:txBody>
          <a:bodyPr wrap="square" rtlCol="0">
            <a:spAutoFit/>
          </a:bodyPr>
          <a:lstStyle/>
          <a:p>
            <a:pPr algn="ctr"/>
            <a:r>
              <a:rPr lang="fr-FR" sz="3200" b="1" dirty="0"/>
              <a:t>Run 2 CryoMaintain Downtime Origins</a:t>
            </a:r>
          </a:p>
        </p:txBody>
      </p:sp>
      <p:sp>
        <p:nvSpPr>
          <p:cNvPr id="10" name="Ellipse 9">
            <a:extLst>
              <a:ext uri="{FF2B5EF4-FFF2-40B4-BE49-F238E27FC236}">
                <a16:creationId xmlns:a16="http://schemas.microsoft.com/office/drawing/2014/main" id="{49726B9E-8C59-4B39-ADC4-E1D4107B4AF9}"/>
              </a:ext>
            </a:extLst>
          </p:cNvPr>
          <p:cNvSpPr/>
          <p:nvPr/>
        </p:nvSpPr>
        <p:spPr>
          <a:xfrm>
            <a:off x="161160" y="798935"/>
            <a:ext cx="2819400" cy="10949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Electrical feedboxes helium level oscillations</a:t>
            </a:r>
          </a:p>
        </p:txBody>
      </p:sp>
      <p:sp>
        <p:nvSpPr>
          <p:cNvPr id="11" name="Ellipse 10">
            <a:extLst>
              <a:ext uri="{FF2B5EF4-FFF2-40B4-BE49-F238E27FC236}">
                <a16:creationId xmlns:a16="http://schemas.microsoft.com/office/drawing/2014/main" id="{6670DDD7-C452-4B6B-820F-84E3BC737503}"/>
              </a:ext>
            </a:extLst>
          </p:cNvPr>
          <p:cNvSpPr/>
          <p:nvPr/>
        </p:nvSpPr>
        <p:spPr>
          <a:xfrm>
            <a:off x="3182668" y="539238"/>
            <a:ext cx="3215156" cy="113674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Supercritical helium degradation</a:t>
            </a:r>
          </a:p>
        </p:txBody>
      </p:sp>
      <p:sp>
        <p:nvSpPr>
          <p:cNvPr id="12" name="Ellipse 11">
            <a:extLst>
              <a:ext uri="{FF2B5EF4-FFF2-40B4-BE49-F238E27FC236}">
                <a16:creationId xmlns:a16="http://schemas.microsoft.com/office/drawing/2014/main" id="{344A168B-3FCF-464B-B451-2470F2EA7E68}"/>
              </a:ext>
            </a:extLst>
          </p:cNvPr>
          <p:cNvSpPr/>
          <p:nvPr/>
        </p:nvSpPr>
        <p:spPr>
          <a:xfrm>
            <a:off x="6415967" y="1036546"/>
            <a:ext cx="2667000" cy="914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Beam screen temperatures evolution</a:t>
            </a:r>
          </a:p>
        </p:txBody>
      </p:sp>
      <p:sp>
        <p:nvSpPr>
          <p:cNvPr id="13" name="Ellipse 12">
            <a:extLst>
              <a:ext uri="{FF2B5EF4-FFF2-40B4-BE49-F238E27FC236}">
                <a16:creationId xmlns:a16="http://schemas.microsoft.com/office/drawing/2014/main" id="{ED3E1851-47A8-47D0-AA39-EAFE2739526C}"/>
              </a:ext>
            </a:extLst>
          </p:cNvPr>
          <p:cNvSpPr/>
          <p:nvPr/>
        </p:nvSpPr>
        <p:spPr>
          <a:xfrm>
            <a:off x="3673571" y="2081318"/>
            <a:ext cx="2239305" cy="914400"/>
          </a:xfrm>
          <a:prstGeom prst="ellipse">
            <a:avLst/>
          </a:prstGeom>
          <a:solidFill>
            <a:srgbClr val="00B05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a:solidFill>
                  <a:srgbClr val="002060"/>
                </a:solidFill>
              </a:rPr>
              <a:t>Most frequent losses</a:t>
            </a:r>
          </a:p>
        </p:txBody>
      </p:sp>
      <p:cxnSp>
        <p:nvCxnSpPr>
          <p:cNvPr id="14" name="Connecteur droit 13">
            <a:extLst>
              <a:ext uri="{FF2B5EF4-FFF2-40B4-BE49-F238E27FC236}">
                <a16:creationId xmlns:a16="http://schemas.microsoft.com/office/drawing/2014/main" id="{B778D0B8-673B-44CD-AE0F-859B8BDDA669}"/>
              </a:ext>
            </a:extLst>
          </p:cNvPr>
          <p:cNvCxnSpPr>
            <a:cxnSpLocks/>
            <a:stCxn id="11" idx="4"/>
            <a:endCxn id="13" idx="0"/>
          </p:cNvCxnSpPr>
          <p:nvPr/>
        </p:nvCxnSpPr>
        <p:spPr>
          <a:xfrm>
            <a:off x="4790246" y="1675985"/>
            <a:ext cx="2976" cy="405335"/>
          </a:xfrm>
          <a:prstGeom prst="line">
            <a:avLst/>
          </a:prstGeom>
        </p:spPr>
        <p:style>
          <a:lnRef idx="2">
            <a:schemeClr val="dk1"/>
          </a:lnRef>
          <a:fillRef idx="0">
            <a:schemeClr val="dk1"/>
          </a:fillRef>
          <a:effectRef idx="1">
            <a:schemeClr val="dk1"/>
          </a:effectRef>
          <a:fontRef idx="minor">
            <a:schemeClr val="tx1"/>
          </a:fontRef>
        </p:style>
      </p:cxnSp>
      <p:cxnSp>
        <p:nvCxnSpPr>
          <p:cNvPr id="15" name="Connecteur droit 14">
            <a:extLst>
              <a:ext uri="{FF2B5EF4-FFF2-40B4-BE49-F238E27FC236}">
                <a16:creationId xmlns:a16="http://schemas.microsoft.com/office/drawing/2014/main" id="{DFC3B70F-9B42-4016-AC30-A399A5689A29}"/>
              </a:ext>
            </a:extLst>
          </p:cNvPr>
          <p:cNvCxnSpPr>
            <a:cxnSpLocks/>
            <a:stCxn id="10" idx="5"/>
            <a:endCxn id="13" idx="1"/>
          </p:cNvCxnSpPr>
          <p:nvPr/>
        </p:nvCxnSpPr>
        <p:spPr>
          <a:xfrm>
            <a:off x="2567668" y="1733491"/>
            <a:ext cx="1433840" cy="481738"/>
          </a:xfrm>
          <a:prstGeom prst="line">
            <a:avLst/>
          </a:prstGeom>
        </p:spPr>
        <p:style>
          <a:lnRef idx="2">
            <a:schemeClr val="dk1"/>
          </a:lnRef>
          <a:fillRef idx="0">
            <a:schemeClr val="dk1"/>
          </a:fillRef>
          <a:effectRef idx="1">
            <a:schemeClr val="dk1"/>
          </a:effectRef>
          <a:fontRef idx="minor">
            <a:schemeClr val="tx1"/>
          </a:fontRef>
        </p:style>
      </p:cxnSp>
      <p:cxnSp>
        <p:nvCxnSpPr>
          <p:cNvPr id="16" name="Connecteur droit 15">
            <a:extLst>
              <a:ext uri="{FF2B5EF4-FFF2-40B4-BE49-F238E27FC236}">
                <a16:creationId xmlns:a16="http://schemas.microsoft.com/office/drawing/2014/main" id="{5F2CE264-6033-4095-B680-FE0378BE346E}"/>
              </a:ext>
            </a:extLst>
          </p:cNvPr>
          <p:cNvCxnSpPr>
            <a:cxnSpLocks/>
            <a:stCxn id="12" idx="3"/>
            <a:endCxn id="13" idx="7"/>
          </p:cNvCxnSpPr>
          <p:nvPr/>
        </p:nvCxnSpPr>
        <p:spPr>
          <a:xfrm flipH="1">
            <a:off x="5584937" y="1817035"/>
            <a:ext cx="1221605" cy="398194"/>
          </a:xfrm>
          <a:prstGeom prst="line">
            <a:avLst/>
          </a:prstGeom>
        </p:spPr>
        <p:style>
          <a:lnRef idx="2">
            <a:schemeClr val="dk1"/>
          </a:lnRef>
          <a:fillRef idx="0">
            <a:schemeClr val="dk1"/>
          </a:fillRef>
          <a:effectRef idx="1">
            <a:schemeClr val="dk1"/>
          </a:effectRef>
          <a:fontRef idx="minor">
            <a:schemeClr val="tx1"/>
          </a:fontRef>
        </p:style>
      </p:cxnSp>
      <p:sp>
        <p:nvSpPr>
          <p:cNvPr id="43" name="Ellipse 42">
            <a:extLst>
              <a:ext uri="{FF2B5EF4-FFF2-40B4-BE49-F238E27FC236}">
                <a16:creationId xmlns:a16="http://schemas.microsoft.com/office/drawing/2014/main" id="{0A043BBB-A0E5-4548-B668-07CAF40DAC47}"/>
              </a:ext>
            </a:extLst>
          </p:cNvPr>
          <p:cNvSpPr/>
          <p:nvPr/>
        </p:nvSpPr>
        <p:spPr>
          <a:xfrm>
            <a:off x="161160" y="4479023"/>
            <a:ext cx="2819400" cy="10949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PLCs failures</a:t>
            </a:r>
          </a:p>
        </p:txBody>
      </p:sp>
      <p:sp>
        <p:nvSpPr>
          <p:cNvPr id="44" name="Ellipse 43">
            <a:extLst>
              <a:ext uri="{FF2B5EF4-FFF2-40B4-BE49-F238E27FC236}">
                <a16:creationId xmlns:a16="http://schemas.microsoft.com/office/drawing/2014/main" id="{73BEF27B-7024-43B3-BF79-AC22F066D51E}"/>
              </a:ext>
            </a:extLst>
          </p:cNvPr>
          <p:cNvSpPr/>
          <p:nvPr/>
        </p:nvSpPr>
        <p:spPr>
          <a:xfrm>
            <a:off x="3189252" y="4627319"/>
            <a:ext cx="3215156" cy="113674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Cryoplants stops</a:t>
            </a:r>
          </a:p>
        </p:txBody>
      </p:sp>
      <p:sp>
        <p:nvSpPr>
          <p:cNvPr id="45" name="Ellipse 44">
            <a:extLst>
              <a:ext uri="{FF2B5EF4-FFF2-40B4-BE49-F238E27FC236}">
                <a16:creationId xmlns:a16="http://schemas.microsoft.com/office/drawing/2014/main" id="{99AE2045-5E18-4779-822C-731A5DD834D5}"/>
              </a:ext>
            </a:extLst>
          </p:cNvPr>
          <p:cNvSpPr/>
          <p:nvPr/>
        </p:nvSpPr>
        <p:spPr>
          <a:xfrm>
            <a:off x="6413065" y="4403417"/>
            <a:ext cx="2667000" cy="914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Tunnel instrumentation</a:t>
            </a:r>
          </a:p>
        </p:txBody>
      </p:sp>
      <p:sp>
        <p:nvSpPr>
          <p:cNvPr id="46" name="Ellipse 45">
            <a:extLst>
              <a:ext uri="{FF2B5EF4-FFF2-40B4-BE49-F238E27FC236}">
                <a16:creationId xmlns:a16="http://schemas.microsoft.com/office/drawing/2014/main" id="{3D6F64C5-0219-415F-9200-8D2CD63B2D00}"/>
              </a:ext>
            </a:extLst>
          </p:cNvPr>
          <p:cNvSpPr/>
          <p:nvPr/>
        </p:nvSpPr>
        <p:spPr>
          <a:xfrm>
            <a:off x="3670596" y="3323993"/>
            <a:ext cx="2239305" cy="914400"/>
          </a:xfrm>
          <a:prstGeom prst="ellipse">
            <a:avLst/>
          </a:prstGeom>
          <a:solidFill>
            <a:srgbClr val="FFC00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a:solidFill>
                  <a:srgbClr val="002060"/>
                </a:solidFill>
              </a:rPr>
              <a:t>Most time consuming losses</a:t>
            </a:r>
          </a:p>
        </p:txBody>
      </p:sp>
      <p:cxnSp>
        <p:nvCxnSpPr>
          <p:cNvPr id="47" name="Connecteur droit 46">
            <a:extLst>
              <a:ext uri="{FF2B5EF4-FFF2-40B4-BE49-F238E27FC236}">
                <a16:creationId xmlns:a16="http://schemas.microsoft.com/office/drawing/2014/main" id="{1546946D-1D06-4A88-84A4-6883A83AF14F}"/>
              </a:ext>
            </a:extLst>
          </p:cNvPr>
          <p:cNvCxnSpPr>
            <a:cxnSpLocks/>
            <a:stCxn id="44" idx="0"/>
            <a:endCxn id="46" idx="4"/>
          </p:cNvCxnSpPr>
          <p:nvPr/>
        </p:nvCxnSpPr>
        <p:spPr>
          <a:xfrm flipH="1" flipV="1">
            <a:off x="4790249" y="4238393"/>
            <a:ext cx="6583" cy="388924"/>
          </a:xfrm>
          <a:prstGeom prst="line">
            <a:avLst/>
          </a:prstGeom>
        </p:spPr>
        <p:style>
          <a:lnRef idx="2">
            <a:schemeClr val="dk1"/>
          </a:lnRef>
          <a:fillRef idx="0">
            <a:schemeClr val="dk1"/>
          </a:fillRef>
          <a:effectRef idx="1">
            <a:schemeClr val="dk1"/>
          </a:effectRef>
          <a:fontRef idx="minor">
            <a:schemeClr val="tx1"/>
          </a:fontRef>
        </p:style>
      </p:cxnSp>
      <p:cxnSp>
        <p:nvCxnSpPr>
          <p:cNvPr id="48" name="Connecteur droit 47">
            <a:extLst>
              <a:ext uri="{FF2B5EF4-FFF2-40B4-BE49-F238E27FC236}">
                <a16:creationId xmlns:a16="http://schemas.microsoft.com/office/drawing/2014/main" id="{7F240136-7C7E-4394-9B48-BC0F9C118E0C}"/>
              </a:ext>
            </a:extLst>
          </p:cNvPr>
          <p:cNvCxnSpPr>
            <a:cxnSpLocks/>
            <a:stCxn id="43" idx="7"/>
            <a:endCxn id="46" idx="3"/>
          </p:cNvCxnSpPr>
          <p:nvPr/>
        </p:nvCxnSpPr>
        <p:spPr>
          <a:xfrm flipV="1">
            <a:off x="2567670" y="4104484"/>
            <a:ext cx="1430865" cy="534885"/>
          </a:xfrm>
          <a:prstGeom prst="line">
            <a:avLst/>
          </a:prstGeom>
        </p:spPr>
        <p:style>
          <a:lnRef idx="2">
            <a:schemeClr val="dk1"/>
          </a:lnRef>
          <a:fillRef idx="0">
            <a:schemeClr val="dk1"/>
          </a:fillRef>
          <a:effectRef idx="1">
            <a:schemeClr val="dk1"/>
          </a:effectRef>
          <a:fontRef idx="minor">
            <a:schemeClr val="tx1"/>
          </a:fontRef>
        </p:style>
      </p:cxnSp>
      <p:cxnSp>
        <p:nvCxnSpPr>
          <p:cNvPr id="49" name="Connecteur droit 48">
            <a:extLst>
              <a:ext uri="{FF2B5EF4-FFF2-40B4-BE49-F238E27FC236}">
                <a16:creationId xmlns:a16="http://schemas.microsoft.com/office/drawing/2014/main" id="{E6870185-3C0A-43D4-82A6-252D5006816C}"/>
              </a:ext>
            </a:extLst>
          </p:cNvPr>
          <p:cNvCxnSpPr>
            <a:cxnSpLocks/>
            <a:stCxn id="45" idx="1"/>
            <a:endCxn id="46" idx="5"/>
          </p:cNvCxnSpPr>
          <p:nvPr/>
        </p:nvCxnSpPr>
        <p:spPr>
          <a:xfrm flipH="1" flipV="1">
            <a:off x="5581960" y="4104482"/>
            <a:ext cx="1221678" cy="432846"/>
          </a:xfrm>
          <a:prstGeom prst="line">
            <a:avLst/>
          </a:prstGeom>
        </p:spPr>
        <p:style>
          <a:lnRef idx="2">
            <a:schemeClr val="dk1"/>
          </a:lnRef>
          <a:fillRef idx="0">
            <a:schemeClr val="dk1"/>
          </a:fillRef>
          <a:effectRef idx="1">
            <a:schemeClr val="dk1"/>
          </a:effectRef>
          <a:fontRef idx="minor">
            <a:schemeClr val="tx1"/>
          </a:fontRef>
        </p:style>
      </p:cxnSp>
      <p:sp>
        <p:nvSpPr>
          <p:cNvPr id="63" name="ZoneTexte 62">
            <a:extLst>
              <a:ext uri="{FF2B5EF4-FFF2-40B4-BE49-F238E27FC236}">
                <a16:creationId xmlns:a16="http://schemas.microsoft.com/office/drawing/2014/main" id="{9C3A73B2-1977-47F6-8283-AA4787A7D0EF}"/>
              </a:ext>
            </a:extLst>
          </p:cNvPr>
          <p:cNvSpPr txBox="1"/>
          <p:nvPr/>
        </p:nvSpPr>
        <p:spPr>
          <a:xfrm>
            <a:off x="846960" y="5669387"/>
            <a:ext cx="1447800" cy="369332"/>
          </a:xfrm>
          <a:prstGeom prst="rect">
            <a:avLst/>
          </a:prstGeom>
          <a:noFill/>
        </p:spPr>
        <p:txBody>
          <a:bodyPr wrap="square" rtlCol="0">
            <a:spAutoFit/>
          </a:bodyPr>
          <a:lstStyle/>
          <a:p>
            <a:pPr algn="ctr"/>
            <a:r>
              <a:rPr lang="en-US" b="1" dirty="0">
                <a:solidFill>
                  <a:srgbClr val="FFC000"/>
                </a:solidFill>
                <a:effectLst>
                  <a:outerShdw blurRad="38100" dist="38100" dir="2700000" algn="tl">
                    <a:srgbClr val="000000">
                      <a:alpha val="43137"/>
                    </a:srgbClr>
                  </a:outerShdw>
                </a:effectLst>
              </a:rPr>
              <a:t>106 hours</a:t>
            </a:r>
          </a:p>
        </p:txBody>
      </p:sp>
      <p:sp>
        <p:nvSpPr>
          <p:cNvPr id="64" name="ZoneTexte 63">
            <a:extLst>
              <a:ext uri="{FF2B5EF4-FFF2-40B4-BE49-F238E27FC236}">
                <a16:creationId xmlns:a16="http://schemas.microsoft.com/office/drawing/2014/main" id="{2F0E3811-7576-4E8C-B1D5-668E01972C56}"/>
              </a:ext>
            </a:extLst>
          </p:cNvPr>
          <p:cNvSpPr txBox="1"/>
          <p:nvPr/>
        </p:nvSpPr>
        <p:spPr>
          <a:xfrm>
            <a:off x="4191000" y="5758314"/>
            <a:ext cx="1447800" cy="369332"/>
          </a:xfrm>
          <a:prstGeom prst="rect">
            <a:avLst/>
          </a:prstGeom>
          <a:noFill/>
        </p:spPr>
        <p:txBody>
          <a:bodyPr wrap="square" rtlCol="0">
            <a:spAutoFit/>
          </a:bodyPr>
          <a:lstStyle/>
          <a:p>
            <a:pPr algn="ctr"/>
            <a:r>
              <a:rPr lang="en-US" b="1" dirty="0">
                <a:solidFill>
                  <a:srgbClr val="FFC000"/>
                </a:solidFill>
                <a:effectLst>
                  <a:outerShdw blurRad="38100" dist="38100" dir="2700000" algn="tl">
                    <a:srgbClr val="000000">
                      <a:alpha val="43137"/>
                    </a:srgbClr>
                  </a:outerShdw>
                </a:effectLst>
              </a:rPr>
              <a:t>164 hours</a:t>
            </a:r>
          </a:p>
        </p:txBody>
      </p:sp>
      <p:sp>
        <p:nvSpPr>
          <p:cNvPr id="66" name="ZoneTexte 65">
            <a:extLst>
              <a:ext uri="{FF2B5EF4-FFF2-40B4-BE49-F238E27FC236}">
                <a16:creationId xmlns:a16="http://schemas.microsoft.com/office/drawing/2014/main" id="{93B2BC06-86D3-4515-AAFB-2E012069126A}"/>
              </a:ext>
            </a:extLst>
          </p:cNvPr>
          <p:cNvSpPr txBox="1"/>
          <p:nvPr/>
        </p:nvSpPr>
        <p:spPr>
          <a:xfrm>
            <a:off x="7034784" y="5377505"/>
            <a:ext cx="1447800" cy="369332"/>
          </a:xfrm>
          <a:prstGeom prst="rect">
            <a:avLst/>
          </a:prstGeom>
          <a:noFill/>
        </p:spPr>
        <p:txBody>
          <a:bodyPr wrap="square" rtlCol="0">
            <a:spAutoFit/>
          </a:bodyPr>
          <a:lstStyle/>
          <a:p>
            <a:pPr algn="ctr"/>
            <a:r>
              <a:rPr lang="en-US" b="1" dirty="0">
                <a:solidFill>
                  <a:srgbClr val="FFC000"/>
                </a:solidFill>
                <a:effectLst>
                  <a:outerShdw blurRad="38100" dist="38100" dir="2700000" algn="tl">
                    <a:srgbClr val="000000">
                      <a:alpha val="43137"/>
                    </a:srgbClr>
                  </a:outerShdw>
                </a:effectLst>
              </a:rPr>
              <a:t>53 hours</a:t>
            </a:r>
          </a:p>
        </p:txBody>
      </p:sp>
      <p:sp>
        <p:nvSpPr>
          <p:cNvPr id="68" name="ZoneTexte 67">
            <a:extLst>
              <a:ext uri="{FF2B5EF4-FFF2-40B4-BE49-F238E27FC236}">
                <a16:creationId xmlns:a16="http://schemas.microsoft.com/office/drawing/2014/main" id="{286427AD-FB95-41F6-BE07-636B9CEA17E6}"/>
              </a:ext>
            </a:extLst>
          </p:cNvPr>
          <p:cNvSpPr txBox="1"/>
          <p:nvPr/>
        </p:nvSpPr>
        <p:spPr>
          <a:xfrm>
            <a:off x="4267200" y="1668736"/>
            <a:ext cx="1447800" cy="369332"/>
          </a:xfrm>
          <a:prstGeom prst="rect">
            <a:avLst/>
          </a:prstGeom>
          <a:noFill/>
        </p:spPr>
        <p:txBody>
          <a:bodyPr wrap="square" rtlCol="0">
            <a:spAutoFit/>
          </a:bodyPr>
          <a:lstStyle/>
          <a:p>
            <a:pPr algn="ctr"/>
            <a:r>
              <a:rPr lang="en-US" b="1" dirty="0">
                <a:solidFill>
                  <a:srgbClr val="00B050"/>
                </a:solidFill>
                <a:effectLst>
                  <a:outerShdw blurRad="38100" dist="38100" dir="2700000" algn="tl">
                    <a:srgbClr val="000000">
                      <a:alpha val="43137"/>
                    </a:srgbClr>
                  </a:outerShdw>
                </a:effectLst>
              </a:rPr>
              <a:t>56 losses</a:t>
            </a:r>
          </a:p>
        </p:txBody>
      </p:sp>
      <p:sp>
        <p:nvSpPr>
          <p:cNvPr id="69" name="ZoneTexte 68">
            <a:extLst>
              <a:ext uri="{FF2B5EF4-FFF2-40B4-BE49-F238E27FC236}">
                <a16:creationId xmlns:a16="http://schemas.microsoft.com/office/drawing/2014/main" id="{42772631-16AD-4396-B2F6-6CC55E440307}"/>
              </a:ext>
            </a:extLst>
          </p:cNvPr>
          <p:cNvSpPr txBox="1"/>
          <p:nvPr/>
        </p:nvSpPr>
        <p:spPr>
          <a:xfrm>
            <a:off x="7086600" y="1984424"/>
            <a:ext cx="1447800" cy="369332"/>
          </a:xfrm>
          <a:prstGeom prst="rect">
            <a:avLst/>
          </a:prstGeom>
          <a:noFill/>
        </p:spPr>
        <p:txBody>
          <a:bodyPr wrap="square" rtlCol="0">
            <a:spAutoFit/>
          </a:bodyPr>
          <a:lstStyle/>
          <a:p>
            <a:pPr algn="ctr"/>
            <a:r>
              <a:rPr lang="en-US" b="1" dirty="0">
                <a:solidFill>
                  <a:srgbClr val="00B050"/>
                </a:solidFill>
                <a:effectLst>
                  <a:outerShdw blurRad="38100" dist="38100" dir="2700000" algn="tl">
                    <a:srgbClr val="000000">
                      <a:alpha val="43137"/>
                    </a:srgbClr>
                  </a:outerShdw>
                </a:effectLst>
              </a:rPr>
              <a:t>25 losses</a:t>
            </a:r>
          </a:p>
        </p:txBody>
      </p:sp>
      <p:sp>
        <p:nvSpPr>
          <p:cNvPr id="70" name="ZoneTexte 69">
            <a:extLst>
              <a:ext uri="{FF2B5EF4-FFF2-40B4-BE49-F238E27FC236}">
                <a16:creationId xmlns:a16="http://schemas.microsoft.com/office/drawing/2014/main" id="{FAA535DE-5C4A-4243-94C0-17D9917FF56E}"/>
              </a:ext>
            </a:extLst>
          </p:cNvPr>
          <p:cNvSpPr txBox="1"/>
          <p:nvPr/>
        </p:nvSpPr>
        <p:spPr>
          <a:xfrm>
            <a:off x="895671" y="1979990"/>
            <a:ext cx="1447800" cy="369332"/>
          </a:xfrm>
          <a:prstGeom prst="rect">
            <a:avLst/>
          </a:prstGeom>
          <a:noFill/>
        </p:spPr>
        <p:txBody>
          <a:bodyPr wrap="square" rtlCol="0">
            <a:spAutoFit/>
          </a:bodyPr>
          <a:lstStyle/>
          <a:p>
            <a:pPr algn="ctr"/>
            <a:r>
              <a:rPr lang="en-US" b="1" dirty="0">
                <a:solidFill>
                  <a:srgbClr val="00B050"/>
                </a:solidFill>
                <a:effectLst>
                  <a:outerShdw blurRad="38100" dist="38100" dir="2700000" algn="tl">
                    <a:srgbClr val="000000">
                      <a:alpha val="43137"/>
                    </a:srgbClr>
                  </a:outerShdw>
                </a:effectLst>
              </a:rPr>
              <a:t>58 losses</a:t>
            </a:r>
          </a:p>
        </p:txBody>
      </p:sp>
      <p:sp>
        <p:nvSpPr>
          <p:cNvPr id="71" name="ZoneTexte 70">
            <a:extLst>
              <a:ext uri="{FF2B5EF4-FFF2-40B4-BE49-F238E27FC236}">
                <a16:creationId xmlns:a16="http://schemas.microsoft.com/office/drawing/2014/main" id="{EB788BA9-5C57-4634-92FD-6C0F90FA5F14}"/>
              </a:ext>
            </a:extLst>
          </p:cNvPr>
          <p:cNvSpPr txBox="1"/>
          <p:nvPr/>
        </p:nvSpPr>
        <p:spPr>
          <a:xfrm>
            <a:off x="5835620" y="2575533"/>
            <a:ext cx="3308380" cy="369332"/>
          </a:xfrm>
          <a:prstGeom prst="rect">
            <a:avLst/>
          </a:prstGeom>
          <a:noFill/>
        </p:spPr>
        <p:txBody>
          <a:bodyPr wrap="square" rtlCol="0">
            <a:spAutoFit/>
          </a:bodyPr>
          <a:lstStyle/>
          <a:p>
            <a:pPr algn="ctr"/>
            <a:r>
              <a:rPr lang="en-US" b="1" dirty="0">
                <a:solidFill>
                  <a:srgbClr val="00B050"/>
                </a:solidFill>
                <a:effectLst>
                  <a:outerShdw blurRad="38100" dist="38100" dir="2700000" algn="tl">
                    <a:srgbClr val="000000">
                      <a:alpha val="43137"/>
                    </a:srgbClr>
                  </a:outerShdw>
                </a:effectLst>
                <a:sym typeface="Wingdings" panose="05000000000000000000" pitchFamily="2" charset="2"/>
              </a:rPr>
              <a:t> </a:t>
            </a:r>
            <a:r>
              <a:rPr lang="en-US" b="1" dirty="0">
                <a:solidFill>
                  <a:srgbClr val="00B050"/>
                </a:solidFill>
                <a:effectLst>
                  <a:outerShdw blurRad="38100" dist="38100" dir="2700000" algn="tl">
                    <a:srgbClr val="000000">
                      <a:alpha val="43137"/>
                    </a:srgbClr>
                  </a:outerShdw>
                </a:effectLst>
              </a:rPr>
              <a:t>139 out of 210 losses</a:t>
            </a:r>
          </a:p>
        </p:txBody>
      </p:sp>
      <p:sp>
        <p:nvSpPr>
          <p:cNvPr id="72" name="ZoneTexte 71">
            <a:extLst>
              <a:ext uri="{FF2B5EF4-FFF2-40B4-BE49-F238E27FC236}">
                <a16:creationId xmlns:a16="http://schemas.microsoft.com/office/drawing/2014/main" id="{921CD4C4-1ADB-4052-A00D-7E2F044F036A}"/>
              </a:ext>
            </a:extLst>
          </p:cNvPr>
          <p:cNvSpPr txBox="1"/>
          <p:nvPr/>
        </p:nvSpPr>
        <p:spPr>
          <a:xfrm>
            <a:off x="6114400" y="3600952"/>
            <a:ext cx="2750820" cy="369332"/>
          </a:xfrm>
          <a:prstGeom prst="rect">
            <a:avLst/>
          </a:prstGeom>
          <a:noFill/>
        </p:spPr>
        <p:txBody>
          <a:bodyPr wrap="square" rtlCol="0">
            <a:spAutoFit/>
          </a:bodyPr>
          <a:lstStyle/>
          <a:p>
            <a:pPr algn="ctr"/>
            <a:r>
              <a:rPr lang="en-US" b="1" dirty="0">
                <a:solidFill>
                  <a:srgbClr val="FFC000"/>
                </a:solidFill>
                <a:effectLst>
                  <a:outerShdw blurRad="38100" dist="38100" dir="2700000" algn="tl">
                    <a:srgbClr val="000000">
                      <a:alpha val="43137"/>
                    </a:srgbClr>
                  </a:outerShdw>
                </a:effectLst>
                <a:sym typeface="Wingdings" panose="05000000000000000000" pitchFamily="2" charset="2"/>
              </a:rPr>
              <a:t> </a:t>
            </a:r>
            <a:r>
              <a:rPr lang="en-US" b="1" dirty="0">
                <a:solidFill>
                  <a:srgbClr val="FFC000"/>
                </a:solidFill>
                <a:effectLst>
                  <a:outerShdw blurRad="38100" dist="38100" dir="2700000" algn="tl">
                    <a:srgbClr val="000000">
                      <a:alpha val="43137"/>
                    </a:srgbClr>
                  </a:outerShdw>
                </a:effectLst>
              </a:rPr>
              <a:t>323 out of 460 hours </a:t>
            </a:r>
          </a:p>
        </p:txBody>
      </p:sp>
      <p:sp>
        <p:nvSpPr>
          <p:cNvPr id="73" name="Ellipse 72">
            <a:extLst>
              <a:ext uri="{FF2B5EF4-FFF2-40B4-BE49-F238E27FC236}">
                <a16:creationId xmlns:a16="http://schemas.microsoft.com/office/drawing/2014/main" id="{62266905-EFDE-4E97-9967-D1FE5D6A789B}"/>
              </a:ext>
            </a:extLst>
          </p:cNvPr>
          <p:cNvSpPr/>
          <p:nvPr/>
        </p:nvSpPr>
        <p:spPr>
          <a:xfrm>
            <a:off x="896634" y="2431483"/>
            <a:ext cx="1603211" cy="810979"/>
          </a:xfrm>
          <a:prstGeom prst="ellipse">
            <a:avLst/>
          </a:prstGeom>
          <a:solidFill>
            <a:srgbClr val="00B05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a:solidFill>
                  <a:srgbClr val="002060"/>
                </a:solidFill>
              </a:rPr>
              <a:t>66% of all losses</a:t>
            </a:r>
          </a:p>
        </p:txBody>
      </p:sp>
      <p:sp>
        <p:nvSpPr>
          <p:cNvPr id="74" name="Ellipse 73">
            <a:extLst>
              <a:ext uri="{FF2B5EF4-FFF2-40B4-BE49-F238E27FC236}">
                <a16:creationId xmlns:a16="http://schemas.microsoft.com/office/drawing/2014/main" id="{1B4A3753-78F3-4DDE-B992-9A87035892A1}"/>
              </a:ext>
            </a:extLst>
          </p:cNvPr>
          <p:cNvSpPr/>
          <p:nvPr/>
        </p:nvSpPr>
        <p:spPr>
          <a:xfrm>
            <a:off x="523174" y="3393196"/>
            <a:ext cx="2350129" cy="914400"/>
          </a:xfrm>
          <a:prstGeom prst="ellipse">
            <a:avLst/>
          </a:prstGeom>
          <a:solidFill>
            <a:srgbClr val="FFC000"/>
          </a:solidFill>
          <a:ln>
            <a:noFill/>
          </a:ln>
        </p:spPr>
        <p:style>
          <a:lnRef idx="1">
            <a:schemeClr val="dk1"/>
          </a:lnRef>
          <a:fillRef idx="3">
            <a:schemeClr val="dk1"/>
          </a:fillRef>
          <a:effectRef idx="2">
            <a:schemeClr val="dk1"/>
          </a:effectRef>
          <a:fontRef idx="minor">
            <a:schemeClr val="lt1"/>
          </a:fontRef>
        </p:style>
        <p:txBody>
          <a:bodyPr rtlCol="0" anchor="ctr"/>
          <a:lstStyle/>
          <a:p>
            <a:pPr algn="ctr"/>
            <a:r>
              <a:rPr lang="en-US" dirty="0">
                <a:solidFill>
                  <a:srgbClr val="002060"/>
                </a:solidFill>
              </a:rPr>
              <a:t>70% of total </a:t>
            </a:r>
            <a:r>
              <a:rPr lang="en-US" dirty="0" err="1">
                <a:solidFill>
                  <a:srgbClr val="002060"/>
                </a:solidFill>
              </a:rPr>
              <a:t>cryo</a:t>
            </a:r>
            <a:r>
              <a:rPr lang="en-US" dirty="0">
                <a:solidFill>
                  <a:srgbClr val="002060"/>
                </a:solidFill>
              </a:rPr>
              <a:t> downtime</a:t>
            </a:r>
          </a:p>
        </p:txBody>
      </p:sp>
      <p:sp>
        <p:nvSpPr>
          <p:cNvPr id="3" name="Slide Number Placeholder 2"/>
          <p:cNvSpPr>
            <a:spLocks noGrp="1"/>
          </p:cNvSpPr>
          <p:nvPr>
            <p:ph type="sldNum" sz="quarter" idx="11"/>
          </p:nvPr>
        </p:nvSpPr>
        <p:spPr/>
        <p:txBody>
          <a:bodyPr/>
          <a:lstStyle/>
          <a:p>
            <a:fld id="{4B6C7465-2AB1-4660-9ED2-5A7BFD99CF3D}" type="slidenum">
              <a:rPr lang="en-US" smtClean="0"/>
              <a:pPr/>
              <a:t>13</a:t>
            </a:fld>
            <a:endParaRPr lang="en-US" dirty="0"/>
          </a:p>
        </p:txBody>
      </p:sp>
    </p:spTree>
    <p:extLst>
      <p:ext uri="{BB962C8B-B14F-4D97-AF65-F5344CB8AC3E}">
        <p14:creationId xmlns:p14="http://schemas.microsoft.com/office/powerpoint/2010/main" val="182987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8620491" cy="6218459"/>
          </a:xfrm>
          <a:prstGeom prst="rect">
            <a:avLst/>
          </a:prstGeom>
        </p:spPr>
      </p:pic>
      <p:sp>
        <p:nvSpPr>
          <p:cNvPr id="6" name="ZoneTexte 5">
            <a:extLst>
              <a:ext uri="{FF2B5EF4-FFF2-40B4-BE49-F238E27FC236}">
                <a16:creationId xmlns:a16="http://schemas.microsoft.com/office/drawing/2014/main" id="{7EB1541C-1E8E-43D2-9847-A1A167194523}"/>
              </a:ext>
            </a:extLst>
          </p:cNvPr>
          <p:cNvSpPr txBox="1"/>
          <p:nvPr/>
        </p:nvSpPr>
        <p:spPr>
          <a:xfrm>
            <a:off x="3810000" y="2514600"/>
            <a:ext cx="3276600" cy="461665"/>
          </a:xfrm>
          <a:prstGeom prst="rect">
            <a:avLst/>
          </a:prstGeom>
          <a:solidFill>
            <a:schemeClr val="bg1"/>
          </a:solidFill>
          <a:ln w="25400">
            <a:solidFill>
              <a:schemeClr val="dk1">
                <a:shade val="60000"/>
                <a:satMod val="300000"/>
              </a:schemeClr>
            </a:solidFill>
          </a:ln>
        </p:spPr>
        <p:txBody>
          <a:bodyPr wrap="square" rtlCol="0">
            <a:spAutoFit/>
          </a:bodyPr>
          <a:lstStyle/>
          <a:p>
            <a:pPr algn="ctr"/>
            <a:r>
              <a:rPr lang="fr-FR" sz="2400" dirty="0"/>
              <a:t>RUN 2</a:t>
            </a:r>
          </a:p>
        </p:txBody>
      </p:sp>
      <p:sp>
        <p:nvSpPr>
          <p:cNvPr id="12" name="ZoneTexte 11">
            <a:extLst>
              <a:ext uri="{FF2B5EF4-FFF2-40B4-BE49-F238E27FC236}">
                <a16:creationId xmlns:a16="http://schemas.microsoft.com/office/drawing/2014/main" id="{4370C947-BA2B-4485-BBED-DA0B2BF784E4}"/>
              </a:ext>
            </a:extLst>
          </p:cNvPr>
          <p:cNvSpPr txBox="1"/>
          <p:nvPr/>
        </p:nvSpPr>
        <p:spPr>
          <a:xfrm>
            <a:off x="838200" y="4800600"/>
            <a:ext cx="2286000" cy="461665"/>
          </a:xfrm>
          <a:prstGeom prst="rect">
            <a:avLst/>
          </a:prstGeom>
          <a:solidFill>
            <a:schemeClr val="bg1"/>
          </a:solidFill>
          <a:ln w="25400">
            <a:solidFill>
              <a:schemeClr val="dk1">
                <a:shade val="60000"/>
                <a:satMod val="300000"/>
              </a:schemeClr>
            </a:solidFill>
          </a:ln>
        </p:spPr>
        <p:txBody>
          <a:bodyPr wrap="square" rtlCol="0">
            <a:spAutoFit/>
          </a:bodyPr>
          <a:lstStyle/>
          <a:p>
            <a:pPr algn="ctr"/>
            <a:r>
              <a:rPr lang="fr-FR" sz="2400" dirty="0"/>
              <a:t>RUN 1</a:t>
            </a:r>
          </a:p>
        </p:txBody>
      </p:sp>
      <p:sp>
        <p:nvSpPr>
          <p:cNvPr id="3" name="Slide Number Placeholder 2"/>
          <p:cNvSpPr>
            <a:spLocks noGrp="1"/>
          </p:cNvSpPr>
          <p:nvPr>
            <p:ph type="sldNum" sz="quarter" idx="10"/>
          </p:nvPr>
        </p:nvSpPr>
        <p:spPr/>
        <p:txBody>
          <a:bodyPr/>
          <a:lstStyle/>
          <a:p>
            <a:fld id="{4DF33A98-D41E-43A5-8F90-E73BFC263353}" type="slidenum">
              <a:rPr lang="en-GB" smtClean="0"/>
              <a:pPr/>
              <a:t>14</a:t>
            </a:fld>
            <a:endParaRPr lang="en-GB" dirty="0"/>
          </a:p>
        </p:txBody>
      </p:sp>
    </p:spTree>
    <p:extLst>
      <p:ext uri="{BB962C8B-B14F-4D97-AF65-F5344CB8AC3E}">
        <p14:creationId xmlns:p14="http://schemas.microsoft.com/office/powerpoint/2010/main" val="1448353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LHC HELIUM INVENTORY MANAGEMENT</a:t>
            </a:r>
          </a:p>
        </p:txBody>
      </p:sp>
      <p:sp>
        <p:nvSpPr>
          <p:cNvPr id="2" name="Slide Number Placeholder 1"/>
          <p:cNvSpPr>
            <a:spLocks noGrp="1"/>
          </p:cNvSpPr>
          <p:nvPr>
            <p:ph type="sldNum" sz="quarter" idx="10"/>
          </p:nvPr>
        </p:nvSpPr>
        <p:spPr/>
        <p:txBody>
          <a:bodyPr/>
          <a:lstStyle/>
          <a:p>
            <a:fld id="{4DF33A98-D41E-43A5-8F90-E73BFC263353}" type="slidenum">
              <a:rPr lang="en-GB" smtClean="0"/>
              <a:pPr/>
              <a:t>15</a:t>
            </a:fld>
            <a:endParaRPr lang="en-GB" dirty="0"/>
          </a:p>
        </p:txBody>
      </p:sp>
    </p:spTree>
    <p:extLst>
      <p:ext uri="{BB962C8B-B14F-4D97-AF65-F5344CB8AC3E}">
        <p14:creationId xmlns:p14="http://schemas.microsoft.com/office/powerpoint/2010/main" val="322099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76200"/>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LHC helium inventory storage</a:t>
            </a:r>
          </a:p>
        </p:txBody>
      </p:sp>
      <p:pic>
        <p:nvPicPr>
          <p:cNvPr id="11" name="Picture 1"/>
          <p:cNvPicPr>
            <a:picLocks noChangeAspect="1"/>
          </p:cNvPicPr>
          <p:nvPr/>
        </p:nvPicPr>
        <p:blipFill rotWithShape="1">
          <a:blip r:embed="rId3"/>
          <a:srcRect l="2289" t="6571" r="2289" b="15745"/>
          <a:stretch/>
        </p:blipFill>
        <p:spPr>
          <a:xfrm>
            <a:off x="4648200" y="649897"/>
            <a:ext cx="4432209" cy="2398103"/>
          </a:xfrm>
          <a:prstGeom prst="rect">
            <a:avLst/>
          </a:prstGeom>
        </p:spPr>
      </p:pic>
      <p:pic>
        <p:nvPicPr>
          <p:cNvPr id="2" name="Image 1"/>
          <p:cNvPicPr>
            <a:picLocks noChangeAspect="1"/>
          </p:cNvPicPr>
          <p:nvPr/>
        </p:nvPicPr>
        <p:blipFill>
          <a:blip r:embed="rId4"/>
          <a:stretch>
            <a:fillRect/>
          </a:stretch>
        </p:blipFill>
        <p:spPr>
          <a:xfrm>
            <a:off x="0" y="723595"/>
            <a:ext cx="4601814" cy="5143805"/>
          </a:xfrm>
          <a:prstGeom prst="rect">
            <a:avLst/>
          </a:prstGeom>
        </p:spPr>
      </p:pic>
      <p:pic>
        <p:nvPicPr>
          <p:cNvPr id="7" name="Image 6"/>
          <p:cNvPicPr>
            <a:picLocks noChangeAspect="1"/>
          </p:cNvPicPr>
          <p:nvPr/>
        </p:nvPicPr>
        <p:blipFill>
          <a:blip r:embed="rId5"/>
          <a:stretch>
            <a:fillRect/>
          </a:stretch>
        </p:blipFill>
        <p:spPr>
          <a:xfrm>
            <a:off x="4679004" y="3352800"/>
            <a:ext cx="4464996" cy="2590800"/>
          </a:xfrm>
          <a:prstGeom prst="rect">
            <a:avLst/>
          </a:prstGeom>
        </p:spPr>
      </p:pic>
      <p:sp>
        <p:nvSpPr>
          <p:cNvPr id="5" name="Rectangle 4"/>
          <p:cNvSpPr/>
          <p:nvPr/>
        </p:nvSpPr>
        <p:spPr>
          <a:xfrm>
            <a:off x="7632609" y="1828800"/>
            <a:ext cx="1447800" cy="1219200"/>
          </a:xfrm>
          <a:prstGeom prst="rect">
            <a:avLst/>
          </a:prstGeom>
          <a:noFill/>
          <a:ln w="12700"/>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4" name="Slide Number Placeholder 3"/>
          <p:cNvSpPr>
            <a:spLocks noGrp="1"/>
          </p:cNvSpPr>
          <p:nvPr>
            <p:ph type="sldNum" sz="quarter" idx="10"/>
          </p:nvPr>
        </p:nvSpPr>
        <p:spPr/>
        <p:txBody>
          <a:bodyPr/>
          <a:lstStyle/>
          <a:p>
            <a:fld id="{4DF33A98-D41E-43A5-8F90-E73BFC263353}" type="slidenum">
              <a:rPr lang="en-GB" smtClean="0"/>
              <a:pPr/>
              <a:t>16</a:t>
            </a:fld>
            <a:endParaRPr lang="en-GB" dirty="0"/>
          </a:p>
        </p:txBody>
      </p:sp>
    </p:spTree>
    <p:extLst>
      <p:ext uri="{BB962C8B-B14F-4D97-AF65-F5344CB8AC3E}">
        <p14:creationId xmlns:p14="http://schemas.microsoft.com/office/powerpoint/2010/main" val="246455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57200"/>
            <a:ext cx="9144000" cy="5627077"/>
          </a:xfrm>
          <a:prstGeom prst="rect">
            <a:avLst/>
          </a:prstGeom>
        </p:spPr>
      </p:pic>
      <p:sp>
        <p:nvSpPr>
          <p:cNvPr id="5" name="Title 1"/>
          <p:cNvSpPr txBox="1">
            <a:spLocks/>
          </p:cNvSpPr>
          <p:nvPr/>
        </p:nvSpPr>
        <p:spPr>
          <a:xfrm>
            <a:off x="439008" y="38405"/>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Helium consumptions and losses</a:t>
            </a:r>
          </a:p>
        </p:txBody>
      </p:sp>
      <p:sp>
        <p:nvSpPr>
          <p:cNvPr id="4" name="Slide Number Placeholder 3"/>
          <p:cNvSpPr>
            <a:spLocks noGrp="1"/>
          </p:cNvSpPr>
          <p:nvPr>
            <p:ph type="sldNum" sz="quarter" idx="10"/>
          </p:nvPr>
        </p:nvSpPr>
        <p:spPr/>
        <p:txBody>
          <a:bodyPr/>
          <a:lstStyle/>
          <a:p>
            <a:fld id="{4DF33A98-D41E-43A5-8F90-E73BFC263353}" type="slidenum">
              <a:rPr lang="en-GB" smtClean="0"/>
              <a:pPr/>
              <a:t>17</a:t>
            </a:fld>
            <a:endParaRPr lang="en-GB" dirty="0"/>
          </a:p>
        </p:txBody>
      </p:sp>
    </p:spTree>
    <p:extLst>
      <p:ext uri="{BB962C8B-B14F-4D97-AF65-F5344CB8AC3E}">
        <p14:creationId xmlns:p14="http://schemas.microsoft.com/office/powerpoint/2010/main" val="4043137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5372404"/>
          </a:xfrm>
        </p:spPr>
        <p:txBody>
          <a:bodyPr>
            <a:noAutofit/>
          </a:bodyPr>
          <a:lstStyle/>
          <a:p>
            <a:r>
              <a:rPr lang="en-GB" sz="2000" dirty="0">
                <a:cs typeface="Times New Roman" panose="02020603050405020304" pitchFamily="18" charset="0"/>
              </a:rPr>
              <a:t>Our main goal</a:t>
            </a:r>
            <a:r>
              <a:rPr lang="en-GB" sz="2000" b="0" dirty="0">
                <a:cs typeface="Times New Roman" panose="02020603050405020304" pitchFamily="18" charset="0"/>
              </a:rPr>
              <a:t>: reduce our recurrent He losses and improve the precision of our balance. </a:t>
            </a:r>
            <a:br>
              <a:rPr lang="en-GB" sz="2000" b="0" dirty="0">
                <a:cs typeface="Times New Roman" panose="02020603050405020304" pitchFamily="18" charset="0"/>
              </a:rPr>
            </a:br>
            <a:br>
              <a:rPr lang="en-GB" sz="2000" b="0" dirty="0">
                <a:cs typeface="Times New Roman" panose="02020603050405020304" pitchFamily="18" charset="0"/>
              </a:rPr>
            </a:br>
            <a:r>
              <a:rPr lang="en-GB" sz="2000" dirty="0">
                <a:cs typeface="Times New Roman" panose="02020603050405020304" pitchFamily="18" charset="0"/>
              </a:rPr>
              <a:t>How ?</a:t>
            </a:r>
            <a:br>
              <a:rPr lang="en-GB" sz="2000" b="0" dirty="0">
                <a:cs typeface="Times New Roman" panose="02020603050405020304" pitchFamily="18" charset="0"/>
              </a:rPr>
            </a:br>
            <a:r>
              <a:rPr lang="en-GB" sz="2000" b="0" dirty="0">
                <a:cs typeface="Times New Roman" panose="02020603050405020304" pitchFamily="18" charset="0"/>
              </a:rPr>
              <a:t>- </a:t>
            </a:r>
            <a:r>
              <a:rPr lang="en-GB" sz="2000" b="0" u="sng" dirty="0">
                <a:cs typeface="Times New Roman" panose="02020603050405020304" pitchFamily="18" charset="0"/>
              </a:rPr>
              <a:t>Reduce the number of running </a:t>
            </a:r>
            <a:r>
              <a:rPr lang="en-GB" sz="2000" b="0" u="sng" dirty="0" err="1">
                <a:cs typeface="Times New Roman" panose="02020603050405020304" pitchFamily="18" charset="0"/>
              </a:rPr>
              <a:t>cryoplants</a:t>
            </a:r>
            <a:br>
              <a:rPr lang="en-GB" sz="2000" b="0" dirty="0">
                <a:cs typeface="Times New Roman" panose="02020603050405020304" pitchFamily="18" charset="0"/>
              </a:rPr>
            </a:br>
            <a:br>
              <a:rPr lang="en-GB" sz="2000" b="0" dirty="0">
                <a:cs typeface="Times New Roman" panose="02020603050405020304" pitchFamily="18" charset="0"/>
              </a:rPr>
            </a:br>
            <a:r>
              <a:rPr lang="en-GB" sz="2000" b="0" dirty="0">
                <a:cs typeface="Times New Roman" panose="02020603050405020304" pitchFamily="18" charset="0"/>
              </a:rPr>
              <a:t>- </a:t>
            </a:r>
            <a:r>
              <a:rPr lang="en-GB" sz="2000" b="0" u="sng" dirty="0">
                <a:cs typeface="Times New Roman" panose="02020603050405020304" pitchFamily="18" charset="0"/>
              </a:rPr>
              <a:t>Look for He losses in ventilation</a:t>
            </a:r>
            <a:r>
              <a:rPr lang="en-GB" sz="2000" b="0" dirty="0">
                <a:cs typeface="Times New Roman" panose="02020603050405020304" pitchFamily="18" charset="0"/>
              </a:rPr>
              <a:t>: surface installations checked regularly, tunnel installations to be done during next Technical Stop in June – </a:t>
            </a:r>
            <a:r>
              <a:rPr lang="en-GB" sz="2000" i="1" dirty="0">
                <a:ln w="12700">
                  <a:noFill/>
                  <a:prstDash val="solid"/>
                </a:ln>
                <a:solidFill>
                  <a:srgbClr val="FF0000"/>
                </a:solidFill>
                <a:cs typeface="Times New Roman" panose="02020603050405020304" pitchFamily="18" charset="0"/>
              </a:rPr>
              <a:t>in progress</a:t>
            </a:r>
            <a:br>
              <a:rPr lang="en-GB" sz="2000" b="0" dirty="0">
                <a:cs typeface="Times New Roman" panose="02020603050405020304" pitchFamily="18" charset="0"/>
              </a:rPr>
            </a:br>
            <a:br>
              <a:rPr lang="en-GB" sz="2000" b="0" dirty="0">
                <a:cs typeface="Times New Roman" panose="02020603050405020304" pitchFamily="18" charset="0"/>
              </a:rPr>
            </a:br>
            <a:r>
              <a:rPr lang="en-GB" sz="2000" b="0" dirty="0">
                <a:cs typeface="Times New Roman" panose="02020603050405020304" pitchFamily="18" charset="0"/>
              </a:rPr>
              <a:t>- </a:t>
            </a:r>
            <a:r>
              <a:rPr lang="en-GB" sz="2000" b="0" u="sng" dirty="0">
                <a:cs typeface="Times New Roman" panose="02020603050405020304" pitchFamily="18" charset="0"/>
              </a:rPr>
              <a:t>Systematic check of gaseous storage installations </a:t>
            </a:r>
            <a:r>
              <a:rPr lang="en-GB" sz="2000" b="0" dirty="0">
                <a:cs typeface="Times New Roman" panose="02020603050405020304" pitchFamily="18" charset="0"/>
              </a:rPr>
              <a:t>(as it is one of the major contributors to our recurrent losses)</a:t>
            </a:r>
            <a:br>
              <a:rPr lang="en-GB" sz="2000" b="0" dirty="0">
                <a:cs typeface="Times New Roman" panose="02020603050405020304" pitchFamily="18" charset="0"/>
              </a:rPr>
            </a:br>
            <a:br>
              <a:rPr lang="en-GB" sz="2000" b="0" dirty="0">
                <a:cs typeface="Times New Roman" panose="02020603050405020304" pitchFamily="18" charset="0"/>
              </a:rPr>
            </a:br>
            <a:r>
              <a:rPr lang="en-GB" sz="2000" b="0" dirty="0">
                <a:cs typeface="Times New Roman" panose="02020603050405020304" pitchFamily="18" charset="0"/>
              </a:rPr>
              <a:t>- </a:t>
            </a:r>
            <a:r>
              <a:rPr lang="en-GB" sz="2000" b="0" u="sng" dirty="0">
                <a:cs typeface="Times New Roman" panose="02020603050405020304" pitchFamily="18" charset="0"/>
              </a:rPr>
              <a:t>On-line follow-up accuracy checks </a:t>
            </a:r>
            <a:r>
              <a:rPr lang="en-GB" sz="2000" b="0" dirty="0">
                <a:cs typeface="Times New Roman" panose="02020603050405020304" pitchFamily="18" charset="0"/>
              </a:rPr>
              <a:t>– improvements</a:t>
            </a:r>
            <a:br>
              <a:rPr lang="en-GB" sz="2000" b="0" dirty="0">
                <a:cs typeface="Times New Roman" panose="02020603050405020304" pitchFamily="18" charset="0"/>
              </a:rPr>
            </a:br>
            <a:br>
              <a:rPr lang="en-GB" sz="2000" b="0" dirty="0">
                <a:cs typeface="Times New Roman" panose="02020603050405020304" pitchFamily="18" charset="0"/>
              </a:rPr>
            </a:br>
            <a:r>
              <a:rPr lang="en-GB" sz="2000" b="0" dirty="0">
                <a:cs typeface="Times New Roman" panose="02020603050405020304" pitchFamily="18" charset="0"/>
              </a:rPr>
              <a:t>- </a:t>
            </a:r>
            <a:r>
              <a:rPr lang="en-GB" sz="2000" b="0" u="sng" dirty="0">
                <a:cs typeface="Times New Roman" panose="02020603050405020304" pitchFamily="18" charset="0"/>
              </a:rPr>
              <a:t>Operational consumptions </a:t>
            </a:r>
            <a:r>
              <a:rPr lang="en-GB" sz="2000" b="0" u="sng" dirty="0" err="1">
                <a:cs typeface="Times New Roman" panose="02020603050405020304" pitchFamily="18" charset="0"/>
              </a:rPr>
              <a:t>acounting</a:t>
            </a:r>
            <a:r>
              <a:rPr lang="en-GB" sz="2000" b="0" dirty="0">
                <a:cs typeface="Times New Roman" panose="02020603050405020304" pitchFamily="18" charset="0"/>
              </a:rPr>
              <a:t>: around 500 kg of He per year for the whole machine regarding adsorbers and dryers regenerations plus 500 kg for </a:t>
            </a:r>
            <a:r>
              <a:rPr lang="en-GB" sz="2000" b="0" dirty="0" err="1">
                <a:cs typeface="Times New Roman" panose="02020603050405020304" pitchFamily="18" charset="0"/>
              </a:rPr>
              <a:t>cryoplants</a:t>
            </a:r>
            <a:r>
              <a:rPr lang="en-GB" sz="2000" b="0" dirty="0">
                <a:cs typeface="Times New Roman" panose="02020603050405020304" pitchFamily="18" charset="0"/>
              </a:rPr>
              <a:t> conditioning – 1 t shall then be extracted from our recurrent losses</a:t>
            </a:r>
            <a:endParaRPr lang="en-GB" sz="2000" i="1" dirty="0">
              <a:ln w="12700">
                <a:noFill/>
                <a:prstDash val="solid"/>
              </a:ln>
              <a:solidFill>
                <a:srgbClr val="FF0000"/>
              </a:solidFill>
              <a:cs typeface="Times New Roman" panose="02020603050405020304" pitchFamily="18" charset="0"/>
            </a:endParaRPr>
          </a:p>
        </p:txBody>
      </p:sp>
      <p:sp>
        <p:nvSpPr>
          <p:cNvPr id="4" name="Title 1"/>
          <p:cNvSpPr txBox="1">
            <a:spLocks/>
          </p:cNvSpPr>
          <p:nvPr/>
        </p:nvSpPr>
        <p:spPr>
          <a:xfrm>
            <a:off x="457200" y="-76200"/>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Main actions</a:t>
            </a:r>
          </a:p>
        </p:txBody>
      </p:sp>
      <p:sp>
        <p:nvSpPr>
          <p:cNvPr id="9" name="Title 1"/>
          <p:cNvSpPr txBox="1">
            <a:spLocks/>
          </p:cNvSpPr>
          <p:nvPr/>
        </p:nvSpPr>
        <p:spPr>
          <a:xfrm>
            <a:off x="0" y="3356736"/>
            <a:ext cx="9144000" cy="2739263"/>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endParaRPr lang="en-GB" sz="2000" b="0" dirty="0">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fld id="{4DF33A98-D41E-43A5-8F90-E73BFC263353}" type="slidenum">
              <a:rPr lang="en-GB" smtClean="0"/>
              <a:pPr/>
              <a:t>18</a:t>
            </a:fld>
            <a:endParaRPr lang="en-GB" dirty="0"/>
          </a:p>
        </p:txBody>
      </p:sp>
    </p:spTree>
    <p:extLst>
      <p:ext uri="{BB962C8B-B14F-4D97-AF65-F5344CB8AC3E}">
        <p14:creationId xmlns:p14="http://schemas.microsoft.com/office/powerpoint/2010/main" val="188167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67F7D9DB-670A-40A5-8035-50BC458A4E1E}"/>
              </a:ext>
            </a:extLst>
          </p:cNvPr>
          <p:cNvSpPr txBox="1"/>
          <p:nvPr/>
        </p:nvSpPr>
        <p:spPr>
          <a:xfrm>
            <a:off x="0" y="2"/>
            <a:ext cx="9144000" cy="584775"/>
          </a:xfrm>
          <a:prstGeom prst="rect">
            <a:avLst/>
          </a:prstGeom>
          <a:noFill/>
        </p:spPr>
        <p:txBody>
          <a:bodyPr wrap="square" rtlCol="0">
            <a:spAutoFit/>
          </a:bodyPr>
          <a:lstStyle/>
          <a:p>
            <a:pPr algn="ctr"/>
            <a:r>
              <a:rPr lang="fr-FR" sz="3200" b="1" dirty="0"/>
              <a:t>Conclusion – Perspectives</a:t>
            </a:r>
          </a:p>
        </p:txBody>
      </p:sp>
      <p:sp>
        <p:nvSpPr>
          <p:cNvPr id="20" name="Title 1">
            <a:extLst>
              <a:ext uri="{FF2B5EF4-FFF2-40B4-BE49-F238E27FC236}">
                <a16:creationId xmlns:a16="http://schemas.microsoft.com/office/drawing/2014/main" id="{2B839503-77E8-4EC1-A580-4C76751F2569}"/>
              </a:ext>
            </a:extLst>
          </p:cNvPr>
          <p:cNvSpPr txBox="1">
            <a:spLocks/>
          </p:cNvSpPr>
          <p:nvPr/>
        </p:nvSpPr>
        <p:spPr>
          <a:xfrm>
            <a:off x="0" y="685800"/>
            <a:ext cx="9144000" cy="715810"/>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marL="342900" indent="-342900">
              <a:buFont typeface="Wingdings" panose="05000000000000000000" pitchFamily="2" charset="2"/>
              <a:buChar char="v"/>
            </a:pPr>
            <a:r>
              <a:rPr lang="en-GB" sz="2000" b="0" dirty="0">
                <a:cs typeface="Times New Roman" panose="02020603050405020304" pitchFamily="18" charset="0"/>
              </a:rPr>
              <a:t>Run 1 operation at lower than designed beam intensity gave cryogenic teams extensive experience with the complex LHC cryogenics system</a:t>
            </a:r>
          </a:p>
          <a:p>
            <a:pPr marL="342900" indent="-342900">
              <a:buFontTx/>
              <a:buChar char="-"/>
            </a:pPr>
            <a:endParaRPr lang="en-GB" sz="2000" b="0" dirty="0">
              <a:cs typeface="Times New Roman" panose="02020603050405020304" pitchFamily="18" charset="0"/>
            </a:endParaRPr>
          </a:p>
          <a:p>
            <a:pPr marL="342900" indent="-342900">
              <a:buFontTx/>
              <a:buChar char="-"/>
            </a:pPr>
            <a:endParaRPr lang="en-GB" sz="2000" b="0" dirty="0">
              <a:cs typeface="Times New Roman" panose="02020603050405020304" pitchFamily="18" charset="0"/>
            </a:endParaRPr>
          </a:p>
        </p:txBody>
      </p:sp>
      <p:sp>
        <p:nvSpPr>
          <p:cNvPr id="21" name="Title 1">
            <a:extLst>
              <a:ext uri="{FF2B5EF4-FFF2-40B4-BE49-F238E27FC236}">
                <a16:creationId xmlns:a16="http://schemas.microsoft.com/office/drawing/2014/main" id="{77BF9E96-56B6-444A-AC5D-CE1F973243CD}"/>
              </a:ext>
            </a:extLst>
          </p:cNvPr>
          <p:cNvSpPr txBox="1">
            <a:spLocks/>
          </p:cNvSpPr>
          <p:nvPr/>
        </p:nvSpPr>
        <p:spPr>
          <a:xfrm>
            <a:off x="4724400" y="5181600"/>
            <a:ext cx="4561606" cy="762000"/>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2400" b="0" dirty="0">
                <a:solidFill>
                  <a:srgbClr val="000000"/>
                </a:solidFill>
                <a:cs typeface="Times New Roman" panose="02020603050405020304" pitchFamily="18" charset="0"/>
              </a:rPr>
              <a:t>Thank you for your attention!</a:t>
            </a:r>
          </a:p>
          <a:p>
            <a:pPr algn="ctr"/>
            <a:r>
              <a:rPr lang="en-GB" sz="2400" b="0" dirty="0">
                <a:solidFill>
                  <a:srgbClr val="000000"/>
                </a:solidFill>
                <a:cs typeface="Times New Roman" panose="02020603050405020304" pitchFamily="18" charset="0"/>
              </a:rPr>
              <a:t>Questions ?</a:t>
            </a:r>
          </a:p>
        </p:txBody>
      </p:sp>
      <p:sp>
        <p:nvSpPr>
          <p:cNvPr id="7" name="Title 1">
            <a:extLst>
              <a:ext uri="{FF2B5EF4-FFF2-40B4-BE49-F238E27FC236}">
                <a16:creationId xmlns:a16="http://schemas.microsoft.com/office/drawing/2014/main" id="{FD8D6034-D7E6-491F-B24C-38648C2943A9}"/>
              </a:ext>
            </a:extLst>
          </p:cNvPr>
          <p:cNvSpPr txBox="1">
            <a:spLocks/>
          </p:cNvSpPr>
          <p:nvPr/>
        </p:nvSpPr>
        <p:spPr>
          <a:xfrm>
            <a:off x="0" y="1401612"/>
            <a:ext cx="9144000" cy="967141"/>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marL="342900" indent="-342900">
              <a:buFont typeface="Wingdings" panose="05000000000000000000" pitchFamily="2" charset="2"/>
              <a:buChar char="v"/>
            </a:pPr>
            <a:r>
              <a:rPr lang="en-GB" sz="2000" b="0" dirty="0">
                <a:cs typeface="Times New Roman" panose="02020603050405020304" pitchFamily="18" charset="0"/>
              </a:rPr>
              <a:t>Run 2 operation with increased beam-induced heat loads allowed for maintaining high level of availability while for the first time taking into account the beam feedback</a:t>
            </a:r>
          </a:p>
        </p:txBody>
      </p:sp>
      <p:sp>
        <p:nvSpPr>
          <p:cNvPr id="9" name="Title 1">
            <a:extLst>
              <a:ext uri="{FF2B5EF4-FFF2-40B4-BE49-F238E27FC236}">
                <a16:creationId xmlns:a16="http://schemas.microsoft.com/office/drawing/2014/main" id="{595FE591-7FED-4BD2-9345-186614F835B9}"/>
              </a:ext>
            </a:extLst>
          </p:cNvPr>
          <p:cNvSpPr txBox="1">
            <a:spLocks/>
          </p:cNvSpPr>
          <p:nvPr/>
        </p:nvSpPr>
        <p:spPr>
          <a:xfrm>
            <a:off x="0" y="2496118"/>
            <a:ext cx="9144000" cy="1261765"/>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marL="342900" indent="-342900">
              <a:buFont typeface="Wingdings" panose="05000000000000000000" pitchFamily="2" charset="2"/>
              <a:buChar char="v"/>
            </a:pPr>
            <a:r>
              <a:rPr lang="en-GB" sz="2000" b="0" dirty="0">
                <a:cs typeface="Times New Roman" panose="02020603050405020304" pitchFamily="18" charset="0"/>
              </a:rPr>
              <a:t>Extensive follow-up of the downtime origins together with close discussions with technical services allow for proposing adequate mitigation solutions to encountered problems, thus improving hardware reliability and finally availability</a:t>
            </a:r>
          </a:p>
        </p:txBody>
      </p:sp>
      <p:sp>
        <p:nvSpPr>
          <p:cNvPr id="10" name="Title 1">
            <a:extLst>
              <a:ext uri="{FF2B5EF4-FFF2-40B4-BE49-F238E27FC236}">
                <a16:creationId xmlns:a16="http://schemas.microsoft.com/office/drawing/2014/main" id="{808AFADA-18F1-486C-A163-596EC06B13BB}"/>
              </a:ext>
            </a:extLst>
          </p:cNvPr>
          <p:cNvSpPr txBox="1">
            <a:spLocks/>
          </p:cNvSpPr>
          <p:nvPr/>
        </p:nvSpPr>
        <p:spPr>
          <a:xfrm>
            <a:off x="0" y="3875048"/>
            <a:ext cx="9144000" cy="1071401"/>
          </a:xfrm>
          <a:prstGeom prst="rect">
            <a:avLst/>
          </a:prstGeom>
        </p:spPr>
        <p:txBody>
          <a:bodyPr vert="horz" lIns="45720" tIns="0" rIns="45720" bIns="0" anchor="t">
            <a:noAutofit/>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marL="342900" indent="-342900">
              <a:buFont typeface="Wingdings" panose="05000000000000000000" pitchFamily="2" charset="2"/>
              <a:buChar char="v"/>
            </a:pPr>
            <a:r>
              <a:rPr lang="en-GB" sz="2000" b="0" dirty="0">
                <a:cs typeface="Times New Roman" panose="02020603050405020304" pitchFamily="18" charset="0"/>
              </a:rPr>
              <a:t>Optimization of the cryogenic performance is still ongoing, with work to collect more detailed failure data and use data-mining analysis to use early-warning signals</a:t>
            </a:r>
          </a:p>
          <a:p>
            <a:pPr marL="342900" indent="-342900">
              <a:buFontTx/>
              <a:buChar char="-"/>
            </a:pPr>
            <a:endParaRPr lang="en-GB" sz="2000" b="0" dirty="0">
              <a:cs typeface="Times New Roman" panose="02020603050405020304" pitchFamily="18" charset="0"/>
            </a:endParaRPr>
          </a:p>
        </p:txBody>
      </p:sp>
      <p:sp>
        <p:nvSpPr>
          <p:cNvPr id="2" name="Rectangle 1">
            <a:extLst>
              <a:ext uri="{FF2B5EF4-FFF2-40B4-BE49-F238E27FC236}">
                <a16:creationId xmlns:a16="http://schemas.microsoft.com/office/drawing/2014/main" id="{9C4BC728-FC0C-44A8-A64C-1228F080EFB9}"/>
              </a:ext>
            </a:extLst>
          </p:cNvPr>
          <p:cNvSpPr/>
          <p:nvPr/>
        </p:nvSpPr>
        <p:spPr>
          <a:xfrm>
            <a:off x="0" y="2362200"/>
            <a:ext cx="9144000" cy="2508049"/>
          </a:xfrm>
          <a:prstGeom prst="rect">
            <a:avLst/>
          </a:prstGeom>
          <a:noFill/>
          <a:ln w="53975">
            <a:solidFill>
              <a:srgbClr val="FFFF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3" name="Slide Number Placeholder 2"/>
          <p:cNvSpPr>
            <a:spLocks noGrp="1"/>
          </p:cNvSpPr>
          <p:nvPr>
            <p:ph type="sldNum" sz="quarter" idx="10"/>
          </p:nvPr>
        </p:nvSpPr>
        <p:spPr/>
        <p:txBody>
          <a:bodyPr/>
          <a:lstStyle/>
          <a:p>
            <a:fld id="{4DF33A98-D41E-43A5-8F90-E73BFC263353}" type="slidenum">
              <a:rPr lang="en-GB" smtClean="0"/>
              <a:pPr/>
              <a:t>19</a:t>
            </a:fld>
            <a:endParaRPr lang="en-GB" dirty="0"/>
          </a:p>
        </p:txBody>
      </p:sp>
    </p:spTree>
    <p:extLst>
      <p:ext uri="{BB962C8B-B14F-4D97-AF65-F5344CB8AC3E}">
        <p14:creationId xmlns:p14="http://schemas.microsoft.com/office/powerpoint/2010/main" val="140245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7" grpId="0"/>
      <p:bldP spid="9" grpId="0"/>
      <p:bldP spid="1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4876800"/>
          </a:xfrm>
        </p:spPr>
        <p:txBody>
          <a:bodyPr>
            <a:noAutofit/>
          </a:bodyPr>
          <a:lstStyle/>
          <a:p>
            <a:r>
              <a:rPr lang="en-GB" sz="2400" b="0" i="1" u="sng" dirty="0">
                <a:cs typeface="Times New Roman" panose="02020603050405020304" pitchFamily="18" charset="0"/>
              </a:rPr>
              <a:t>Introduction</a:t>
            </a:r>
            <a:br>
              <a:rPr lang="en-GB" sz="2400" b="0" dirty="0">
                <a:cs typeface="Times New Roman" panose="02020603050405020304" pitchFamily="18" charset="0"/>
              </a:rPr>
            </a:br>
            <a:br>
              <a:rPr lang="en-GB" sz="2400" b="0" dirty="0">
                <a:cs typeface="Times New Roman" panose="02020603050405020304" pitchFamily="18" charset="0"/>
              </a:rPr>
            </a:br>
            <a:br>
              <a:rPr lang="en-GB" sz="2400" b="0" dirty="0">
                <a:cs typeface="Times New Roman" panose="02020603050405020304" pitchFamily="18" charset="0"/>
              </a:rPr>
            </a:br>
            <a:r>
              <a:rPr lang="en-GB" sz="2400" b="0" dirty="0">
                <a:cs typeface="Times New Roman" panose="02020603050405020304" pitchFamily="18" charset="0"/>
              </a:rPr>
              <a:t>	</a:t>
            </a:r>
            <a:r>
              <a:rPr lang="en-GB" sz="2400" b="0" dirty="0" err="1">
                <a:cs typeface="Times New Roman" panose="02020603050405020304" pitchFamily="18" charset="0"/>
              </a:rPr>
              <a:t>Cryoplants</a:t>
            </a:r>
            <a:r>
              <a:rPr lang="en-GB" sz="2400" b="0" dirty="0">
                <a:cs typeface="Times New Roman" panose="02020603050405020304" pitchFamily="18" charset="0"/>
              </a:rPr>
              <a:t> reliability</a:t>
            </a:r>
            <a:br>
              <a:rPr lang="en-GB" sz="2400" b="0" dirty="0">
                <a:cs typeface="Times New Roman" panose="02020603050405020304" pitchFamily="18" charset="0"/>
              </a:rPr>
            </a:br>
            <a:br>
              <a:rPr lang="en-GB" sz="2400" b="0" dirty="0">
                <a:cs typeface="Times New Roman" panose="02020603050405020304" pitchFamily="18" charset="0"/>
              </a:rPr>
            </a:br>
            <a:r>
              <a:rPr lang="en-GB" sz="2400" b="0" dirty="0">
                <a:cs typeface="Times New Roman" panose="02020603050405020304" pitchFamily="18" charset="0"/>
              </a:rPr>
              <a:t>	 </a:t>
            </a:r>
            <a:br>
              <a:rPr lang="en-GB" sz="2400" b="0" dirty="0">
                <a:cs typeface="Times New Roman" panose="02020603050405020304" pitchFamily="18" charset="0"/>
              </a:rPr>
            </a:br>
            <a:r>
              <a:rPr lang="en-GB" sz="2400" b="0" dirty="0">
                <a:cs typeface="Times New Roman" panose="02020603050405020304" pitchFamily="18" charset="0"/>
              </a:rPr>
              <a:t>	Cryogenic system availability</a:t>
            </a:r>
            <a:br>
              <a:rPr lang="en-GB" sz="2400" b="0" dirty="0">
                <a:cs typeface="Times New Roman" panose="02020603050405020304" pitchFamily="18" charset="0"/>
              </a:rPr>
            </a:br>
            <a:br>
              <a:rPr lang="en-GB" sz="2400" b="0" dirty="0">
                <a:cs typeface="Times New Roman" panose="02020603050405020304" pitchFamily="18" charset="0"/>
              </a:rPr>
            </a:br>
            <a:r>
              <a:rPr lang="en-GB" sz="2400" b="0" dirty="0">
                <a:cs typeface="Times New Roman" panose="02020603050405020304" pitchFamily="18" charset="0"/>
              </a:rPr>
              <a:t>	 </a:t>
            </a:r>
            <a:br>
              <a:rPr lang="en-GB" sz="2400" b="0" dirty="0">
                <a:cs typeface="Times New Roman" panose="02020603050405020304" pitchFamily="18" charset="0"/>
              </a:rPr>
            </a:br>
            <a:r>
              <a:rPr lang="en-GB" sz="2400" b="0" dirty="0">
                <a:cs typeface="Times New Roman" panose="02020603050405020304" pitchFamily="18" charset="0"/>
              </a:rPr>
              <a:t>	Helium inventory management</a:t>
            </a:r>
            <a:br>
              <a:rPr lang="en-GB" sz="2400" b="0" dirty="0">
                <a:cs typeface="Times New Roman" panose="02020603050405020304" pitchFamily="18" charset="0"/>
              </a:rPr>
            </a:br>
            <a:br>
              <a:rPr lang="en-GB" sz="2400" b="0" dirty="0">
                <a:cs typeface="Times New Roman" panose="02020603050405020304" pitchFamily="18" charset="0"/>
              </a:rPr>
            </a:br>
            <a:br>
              <a:rPr lang="en-GB" sz="2400" b="0" dirty="0">
                <a:cs typeface="Times New Roman" panose="02020603050405020304" pitchFamily="18" charset="0"/>
              </a:rPr>
            </a:br>
            <a:r>
              <a:rPr lang="en-GB" sz="2400" b="0" i="1" u="sng" dirty="0">
                <a:cs typeface="Times New Roman" panose="02020603050405020304" pitchFamily="18" charset="0"/>
              </a:rPr>
              <a:t>Conclusion</a:t>
            </a:r>
            <a:r>
              <a:rPr lang="en-GB" sz="2400" b="0" i="1" dirty="0">
                <a:cs typeface="Times New Roman" panose="02020603050405020304" pitchFamily="18" charset="0"/>
              </a:rPr>
              <a:t> </a:t>
            </a:r>
            <a:r>
              <a:rPr lang="en-US" sz="2400" i="1" dirty="0"/>
              <a:t>–</a:t>
            </a:r>
            <a:r>
              <a:rPr lang="en-GB" sz="2400" b="0" i="1" dirty="0">
                <a:cs typeface="Times New Roman" panose="02020603050405020304" pitchFamily="18" charset="0"/>
              </a:rPr>
              <a:t> Perspectives</a:t>
            </a:r>
            <a:br>
              <a:rPr lang="en-GB" sz="2400" b="0" dirty="0">
                <a:cs typeface="Times New Roman" panose="02020603050405020304" pitchFamily="18" charset="0"/>
              </a:rPr>
            </a:br>
            <a:endParaRPr lang="en-GB" sz="1400" b="0" i="1" u="sng" dirty="0">
              <a:ln w="12700">
                <a:noFill/>
                <a:prstDash val="solid"/>
              </a:ln>
              <a:solidFill>
                <a:schemeClr val="bg1"/>
              </a:solidFill>
              <a:cs typeface="Times New Roman" panose="02020603050405020304" pitchFamily="18" charset="0"/>
            </a:endParaRPr>
          </a:p>
        </p:txBody>
      </p:sp>
      <p:sp>
        <p:nvSpPr>
          <p:cNvPr id="4" name="Title 1"/>
          <p:cNvSpPr txBox="1">
            <a:spLocks/>
          </p:cNvSpPr>
          <p:nvPr/>
        </p:nvSpPr>
        <p:spPr>
          <a:xfrm>
            <a:off x="457200" y="-76200"/>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OUTLOOK</a:t>
            </a:r>
          </a:p>
        </p:txBody>
      </p:sp>
      <p:sp>
        <p:nvSpPr>
          <p:cNvPr id="8" name="Flèche : droite 7"/>
          <p:cNvSpPr/>
          <p:nvPr/>
        </p:nvSpPr>
        <p:spPr>
          <a:xfrm>
            <a:off x="381000" y="1828800"/>
            <a:ext cx="3810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9" name="Flèche : droite 8"/>
          <p:cNvSpPr/>
          <p:nvPr/>
        </p:nvSpPr>
        <p:spPr>
          <a:xfrm>
            <a:off x="381000" y="2895600"/>
            <a:ext cx="3810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10" name="Flèche : droite 9"/>
          <p:cNvSpPr/>
          <p:nvPr/>
        </p:nvSpPr>
        <p:spPr>
          <a:xfrm>
            <a:off x="381000" y="3962400"/>
            <a:ext cx="381000" cy="304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3" name="Slide Number Placeholder 2"/>
          <p:cNvSpPr>
            <a:spLocks noGrp="1"/>
          </p:cNvSpPr>
          <p:nvPr>
            <p:ph type="sldNum" sz="quarter" idx="10"/>
          </p:nvPr>
        </p:nvSpPr>
        <p:spPr/>
        <p:txBody>
          <a:bodyPr/>
          <a:lstStyle/>
          <a:p>
            <a:fld id="{4DF33A98-D41E-43A5-8F90-E73BFC263353}" type="slidenum">
              <a:rPr lang="en-GB" smtClean="0"/>
              <a:pPr/>
              <a:t>2</a:t>
            </a:fld>
            <a:endParaRPr lang="en-GB" dirty="0"/>
          </a:p>
        </p:txBody>
      </p:sp>
    </p:spTree>
    <p:extLst>
      <p:ext uri="{BB962C8B-B14F-4D97-AF65-F5344CB8AC3E}">
        <p14:creationId xmlns:p14="http://schemas.microsoft.com/office/powerpoint/2010/main" val="3060074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SPARE SLIDES</a:t>
            </a:r>
            <a:endParaRPr lang="en-GB" dirty="0"/>
          </a:p>
        </p:txBody>
      </p:sp>
      <p:sp>
        <p:nvSpPr>
          <p:cNvPr id="4" name="Slide Number Placeholder 3"/>
          <p:cNvSpPr>
            <a:spLocks noGrp="1"/>
          </p:cNvSpPr>
          <p:nvPr>
            <p:ph type="sldNum" sz="quarter" idx="10"/>
          </p:nvPr>
        </p:nvSpPr>
        <p:spPr/>
        <p:txBody>
          <a:bodyPr/>
          <a:lstStyle/>
          <a:p>
            <a:fld id="{4DF33A98-D41E-43A5-8F90-E73BFC263353}" type="slidenum">
              <a:rPr lang="en-GB" smtClean="0"/>
              <a:pPr/>
              <a:t>20</a:t>
            </a:fld>
            <a:endParaRPr lang="en-GB" dirty="0"/>
          </a:p>
        </p:txBody>
      </p:sp>
    </p:spTree>
    <p:extLst>
      <p:ext uri="{BB962C8B-B14F-4D97-AF65-F5344CB8AC3E}">
        <p14:creationId xmlns:p14="http://schemas.microsoft.com/office/powerpoint/2010/main" val="1910674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38405"/>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Run 2 main failures impacting availability</a:t>
            </a:r>
          </a:p>
        </p:txBody>
      </p:sp>
      <p:sp>
        <p:nvSpPr>
          <p:cNvPr id="7" name="TextBox 3"/>
          <p:cNvSpPr txBox="1"/>
          <p:nvPr/>
        </p:nvSpPr>
        <p:spPr>
          <a:xfrm>
            <a:off x="76200" y="990600"/>
            <a:ext cx="4419600" cy="2985433"/>
          </a:xfrm>
          <a:prstGeom prst="rect">
            <a:avLst/>
          </a:prstGeom>
          <a:noFill/>
        </p:spPr>
        <p:txBody>
          <a:bodyPr wrap="square" rtlCol="0">
            <a:spAutoFit/>
          </a:bodyPr>
          <a:lstStyle/>
          <a:p>
            <a:r>
              <a:rPr lang="en-US" sz="1600" dirty="0">
                <a:solidFill>
                  <a:srgbClr val="0000FF"/>
                </a:solidFill>
              </a:rPr>
              <a:t>3 turbines failures </a:t>
            </a:r>
            <a:r>
              <a:rPr lang="en-US" sz="1600" dirty="0"/>
              <a:t>on 4.5 K refrigerators</a:t>
            </a:r>
          </a:p>
          <a:p>
            <a:endParaRPr lang="en-US" sz="1400" dirty="0"/>
          </a:p>
          <a:p>
            <a:r>
              <a:rPr lang="en-US" sz="1600" dirty="0">
                <a:solidFill>
                  <a:srgbClr val="0000FF"/>
                </a:solidFill>
              </a:rPr>
              <a:t>1 warm compressor failure</a:t>
            </a:r>
            <a:r>
              <a:rPr lang="en-US" sz="1600" dirty="0"/>
              <a:t> on 4.5 K refrigerator</a:t>
            </a:r>
          </a:p>
          <a:p>
            <a:endParaRPr lang="en-US" sz="1400" dirty="0"/>
          </a:p>
          <a:p>
            <a:r>
              <a:rPr lang="en-US" sz="1600" dirty="0">
                <a:solidFill>
                  <a:srgbClr val="0000FF"/>
                </a:solidFill>
              </a:rPr>
              <a:t>16 RFL valves failures</a:t>
            </a:r>
            <a:endParaRPr lang="en-US" sz="1600" dirty="0"/>
          </a:p>
          <a:p>
            <a:endParaRPr lang="en-US" sz="1600" dirty="0"/>
          </a:p>
          <a:p>
            <a:r>
              <a:rPr lang="en-US" sz="1600" dirty="0">
                <a:solidFill>
                  <a:srgbClr val="0000FF"/>
                </a:solidFill>
              </a:rPr>
              <a:t>4 PLCs failures</a:t>
            </a:r>
          </a:p>
          <a:p>
            <a:endParaRPr lang="en-US" sz="1600" dirty="0">
              <a:solidFill>
                <a:srgbClr val="0000FF"/>
              </a:solidFill>
            </a:endParaRPr>
          </a:p>
          <a:p>
            <a:r>
              <a:rPr lang="en-US" sz="1600" dirty="0">
                <a:solidFill>
                  <a:srgbClr val="0000FF"/>
                </a:solidFill>
              </a:rPr>
              <a:t>1 major internal helium leak towards vacuum chamber </a:t>
            </a:r>
            <a:r>
              <a:rPr lang="en-US" sz="1600" dirty="0"/>
              <a:t>on 4.5 K refrigerator</a:t>
            </a:r>
          </a:p>
          <a:p>
            <a:endParaRPr lang="en-US" sz="1600" dirty="0"/>
          </a:p>
        </p:txBody>
      </p:sp>
      <p:sp>
        <p:nvSpPr>
          <p:cNvPr id="9" name="TextBox 3"/>
          <p:cNvSpPr txBox="1"/>
          <p:nvPr/>
        </p:nvSpPr>
        <p:spPr>
          <a:xfrm>
            <a:off x="4590191" y="1013178"/>
            <a:ext cx="4435275" cy="1785104"/>
          </a:xfrm>
          <a:prstGeom prst="rect">
            <a:avLst/>
          </a:prstGeom>
          <a:noFill/>
        </p:spPr>
        <p:txBody>
          <a:bodyPr wrap="square" rtlCol="0">
            <a:spAutoFit/>
          </a:bodyPr>
          <a:lstStyle/>
          <a:p>
            <a:r>
              <a:rPr lang="en-US" sz="1600" dirty="0">
                <a:solidFill>
                  <a:srgbClr val="0000FF"/>
                </a:solidFill>
              </a:rPr>
              <a:t>1 motor degradation </a:t>
            </a:r>
            <a:r>
              <a:rPr lang="en-US" sz="1600" dirty="0"/>
              <a:t>on 4.5 K refrigerator</a:t>
            </a:r>
          </a:p>
          <a:p>
            <a:endParaRPr lang="en-US" sz="1400" dirty="0"/>
          </a:p>
          <a:p>
            <a:r>
              <a:rPr lang="en-US" sz="1600" dirty="0">
                <a:solidFill>
                  <a:srgbClr val="0000FF"/>
                </a:solidFill>
              </a:rPr>
              <a:t>1 warm compressor degradation </a:t>
            </a:r>
            <a:r>
              <a:rPr lang="en-US" sz="1600" dirty="0"/>
              <a:t>on 4.5 K refrigerator</a:t>
            </a:r>
          </a:p>
          <a:p>
            <a:endParaRPr lang="en-US" sz="1600" dirty="0"/>
          </a:p>
          <a:p>
            <a:r>
              <a:rPr lang="en-US" sz="1600" dirty="0">
                <a:solidFill>
                  <a:srgbClr val="0000FF"/>
                </a:solidFill>
              </a:rPr>
              <a:t>1 smooth clogging of inlet filter </a:t>
            </a:r>
            <a:r>
              <a:rPr lang="en-US" sz="1600" dirty="0"/>
              <a:t>on the VLP line of 1.8 K unit B type</a:t>
            </a:r>
          </a:p>
        </p:txBody>
      </p:sp>
      <p:sp>
        <p:nvSpPr>
          <p:cNvPr id="12" name="Rectangle 11"/>
          <p:cNvSpPr/>
          <p:nvPr/>
        </p:nvSpPr>
        <p:spPr>
          <a:xfrm>
            <a:off x="76200" y="1015031"/>
            <a:ext cx="4191000" cy="2642569"/>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3"/>
          <a:stretch>
            <a:fillRect/>
          </a:stretch>
        </p:blipFill>
        <p:spPr>
          <a:xfrm>
            <a:off x="7148246" y="2514600"/>
            <a:ext cx="1809487" cy="1057169"/>
          </a:xfrm>
          <a:prstGeom prst="rect">
            <a:avLst/>
          </a:prstGeom>
        </p:spPr>
      </p:pic>
      <p:sp>
        <p:nvSpPr>
          <p:cNvPr id="15" name="Rectangle 14"/>
          <p:cNvSpPr/>
          <p:nvPr/>
        </p:nvSpPr>
        <p:spPr>
          <a:xfrm>
            <a:off x="1524000" y="533400"/>
            <a:ext cx="1371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2015</a:t>
            </a:r>
          </a:p>
        </p:txBody>
      </p:sp>
      <p:sp>
        <p:nvSpPr>
          <p:cNvPr id="19" name="TextBox 3"/>
          <p:cNvSpPr txBox="1"/>
          <p:nvPr/>
        </p:nvSpPr>
        <p:spPr>
          <a:xfrm>
            <a:off x="76200" y="4225062"/>
            <a:ext cx="4435275" cy="1785104"/>
          </a:xfrm>
          <a:prstGeom prst="rect">
            <a:avLst/>
          </a:prstGeom>
          <a:noFill/>
        </p:spPr>
        <p:txBody>
          <a:bodyPr wrap="square" rtlCol="0">
            <a:spAutoFit/>
          </a:bodyPr>
          <a:lstStyle/>
          <a:p>
            <a:r>
              <a:rPr lang="en-US" sz="1600" dirty="0">
                <a:solidFill>
                  <a:srgbClr val="0000FF"/>
                </a:solidFill>
              </a:rPr>
              <a:t>1 moto-compressor degradation </a:t>
            </a:r>
            <a:r>
              <a:rPr lang="en-US" sz="1600" dirty="0"/>
              <a:t>on 4.5 K refrigerator (major fault on 3.3 kV elec. cell)</a:t>
            </a:r>
          </a:p>
          <a:p>
            <a:endParaRPr lang="en-US" sz="1400" dirty="0"/>
          </a:p>
          <a:p>
            <a:r>
              <a:rPr lang="en-US" sz="1600" dirty="0">
                <a:solidFill>
                  <a:srgbClr val="0000FF"/>
                </a:solidFill>
              </a:rPr>
              <a:t>1 flange leak </a:t>
            </a:r>
            <a:r>
              <a:rPr lang="en-US" sz="1600" dirty="0"/>
              <a:t>on a 4.5 K refrigerator turbine</a:t>
            </a:r>
          </a:p>
          <a:p>
            <a:endParaRPr lang="en-US" sz="1600" dirty="0"/>
          </a:p>
          <a:p>
            <a:r>
              <a:rPr lang="en-US" sz="1600" dirty="0">
                <a:solidFill>
                  <a:srgbClr val="0000FF"/>
                </a:solidFill>
              </a:rPr>
              <a:t>2 smooth </a:t>
            </a:r>
            <a:r>
              <a:rPr lang="en-US" sz="1600" dirty="0" err="1">
                <a:solidFill>
                  <a:srgbClr val="0000FF"/>
                </a:solidFill>
              </a:rPr>
              <a:t>cloggings</a:t>
            </a:r>
            <a:r>
              <a:rPr lang="en-US" sz="1600" dirty="0">
                <a:solidFill>
                  <a:srgbClr val="0000FF"/>
                </a:solidFill>
              </a:rPr>
              <a:t> of inlet filter </a:t>
            </a:r>
            <a:r>
              <a:rPr lang="en-US" sz="1600" dirty="0"/>
              <a:t>on the VLP line of 1.8 K unit B type</a:t>
            </a:r>
          </a:p>
        </p:txBody>
      </p:sp>
      <p:sp>
        <p:nvSpPr>
          <p:cNvPr id="20" name="Rectangle 19"/>
          <p:cNvSpPr/>
          <p:nvPr/>
        </p:nvSpPr>
        <p:spPr>
          <a:xfrm>
            <a:off x="76200" y="4225062"/>
            <a:ext cx="4191000" cy="1770307"/>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1524000" y="3733800"/>
            <a:ext cx="1371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2017</a:t>
            </a:r>
          </a:p>
        </p:txBody>
      </p:sp>
      <p:sp>
        <p:nvSpPr>
          <p:cNvPr id="22" name="Rectangle 21"/>
          <p:cNvSpPr/>
          <p:nvPr/>
        </p:nvSpPr>
        <p:spPr>
          <a:xfrm>
            <a:off x="6172200" y="533400"/>
            <a:ext cx="1371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2016</a:t>
            </a:r>
          </a:p>
        </p:txBody>
      </p:sp>
      <p:sp>
        <p:nvSpPr>
          <p:cNvPr id="23" name="Rectangle 22"/>
          <p:cNvSpPr/>
          <p:nvPr/>
        </p:nvSpPr>
        <p:spPr>
          <a:xfrm>
            <a:off x="4648200" y="1024662"/>
            <a:ext cx="4377266" cy="2642569"/>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TextBox 3"/>
          <p:cNvSpPr txBox="1"/>
          <p:nvPr/>
        </p:nvSpPr>
        <p:spPr>
          <a:xfrm>
            <a:off x="4648200" y="4227198"/>
            <a:ext cx="4435275" cy="1323439"/>
          </a:xfrm>
          <a:prstGeom prst="rect">
            <a:avLst/>
          </a:prstGeom>
          <a:noFill/>
        </p:spPr>
        <p:txBody>
          <a:bodyPr wrap="square" rtlCol="0">
            <a:spAutoFit/>
          </a:bodyPr>
          <a:lstStyle/>
          <a:p>
            <a:r>
              <a:rPr lang="en-US" sz="1600" dirty="0">
                <a:solidFill>
                  <a:srgbClr val="0000FF"/>
                </a:solidFill>
              </a:rPr>
              <a:t>1 warm compressor degradation </a:t>
            </a:r>
            <a:r>
              <a:rPr lang="en-US" sz="1600" dirty="0"/>
              <a:t>on 4.5 K refrigerator (moto-compressor coupling)</a:t>
            </a:r>
          </a:p>
          <a:p>
            <a:endParaRPr lang="en-US" sz="1600" dirty="0"/>
          </a:p>
          <a:p>
            <a:r>
              <a:rPr lang="en-US" sz="1600" dirty="0">
                <a:solidFill>
                  <a:srgbClr val="0000FF"/>
                </a:solidFill>
              </a:rPr>
              <a:t>1 smooth clogging of inlet filter </a:t>
            </a:r>
            <a:r>
              <a:rPr lang="en-US" sz="1600" dirty="0"/>
              <a:t>on the VLP line of 1.8 K unit B type</a:t>
            </a:r>
          </a:p>
        </p:txBody>
      </p:sp>
      <p:sp>
        <p:nvSpPr>
          <p:cNvPr id="25" name="Rectangle 24"/>
          <p:cNvSpPr/>
          <p:nvPr/>
        </p:nvSpPr>
        <p:spPr>
          <a:xfrm>
            <a:off x="4648200" y="4227198"/>
            <a:ext cx="4377266" cy="1770307"/>
          </a:xfrm>
          <a:prstGeom prst="rect">
            <a:avLst/>
          </a:prstGeom>
          <a:no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26" name="Rectangle 25"/>
          <p:cNvSpPr/>
          <p:nvPr/>
        </p:nvSpPr>
        <p:spPr>
          <a:xfrm>
            <a:off x="6096000" y="3735936"/>
            <a:ext cx="13716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2018</a:t>
            </a:r>
          </a:p>
        </p:txBody>
      </p:sp>
      <p:sp>
        <p:nvSpPr>
          <p:cNvPr id="2" name="Slide Number Placeholder 1"/>
          <p:cNvSpPr>
            <a:spLocks noGrp="1"/>
          </p:cNvSpPr>
          <p:nvPr>
            <p:ph type="sldNum" sz="quarter" idx="10"/>
          </p:nvPr>
        </p:nvSpPr>
        <p:spPr/>
        <p:txBody>
          <a:bodyPr/>
          <a:lstStyle/>
          <a:p>
            <a:fld id="{4DF33A98-D41E-43A5-8F90-E73BFC263353}" type="slidenum">
              <a:rPr lang="en-GB" smtClean="0"/>
              <a:pPr/>
              <a:t>21</a:t>
            </a:fld>
            <a:endParaRPr lang="en-GB" dirty="0"/>
          </a:p>
        </p:txBody>
      </p:sp>
    </p:spTree>
    <p:extLst>
      <p:ext uri="{BB962C8B-B14F-4D97-AF65-F5344CB8AC3E}">
        <p14:creationId xmlns:p14="http://schemas.microsoft.com/office/powerpoint/2010/main" val="406071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300466" y="-2"/>
            <a:ext cx="8543069" cy="6172201"/>
          </a:xfrm>
          <a:prstGeom prst="rect">
            <a:avLst/>
          </a:prstGeom>
        </p:spPr>
      </p:pic>
      <p:sp>
        <p:nvSpPr>
          <p:cNvPr id="10" name="ZoneTexte 9"/>
          <p:cNvSpPr txBox="1"/>
          <p:nvPr/>
        </p:nvSpPr>
        <p:spPr>
          <a:xfrm>
            <a:off x="7620000" y="4191000"/>
            <a:ext cx="1604488" cy="1569660"/>
          </a:xfrm>
          <a:prstGeom prst="rect">
            <a:avLst/>
          </a:prstGeom>
          <a:noFill/>
        </p:spPr>
        <p:txBody>
          <a:bodyPr wrap="square" rtlCol="0">
            <a:spAutoFit/>
          </a:bodyPr>
          <a:lstStyle/>
          <a:p>
            <a:r>
              <a:rPr lang="fr-FR" sz="1600" dirty="0"/>
              <a:t>QURCA-2-CC1 </a:t>
            </a:r>
            <a:r>
              <a:rPr lang="fr-FR" sz="1600" dirty="0" err="1"/>
              <a:t>electronics</a:t>
            </a:r>
            <a:r>
              <a:rPr lang="fr-FR" sz="1600" dirty="0"/>
              <a:t> (*3)</a:t>
            </a:r>
          </a:p>
          <a:p>
            <a:r>
              <a:rPr lang="fr-FR" sz="1600" dirty="0"/>
              <a:t>+</a:t>
            </a:r>
          </a:p>
          <a:p>
            <a:r>
              <a:rPr lang="fr-FR" sz="1600" dirty="0"/>
              <a:t>QURCA-4-CC3 </a:t>
            </a:r>
            <a:r>
              <a:rPr lang="fr-FR" sz="1600" dirty="0" err="1"/>
              <a:t>electronics</a:t>
            </a:r>
            <a:r>
              <a:rPr lang="fr-FR" sz="1600" dirty="0"/>
              <a:t> (*1)</a:t>
            </a:r>
          </a:p>
          <a:p>
            <a:endParaRPr lang="fr-FR" sz="1600" dirty="0"/>
          </a:p>
        </p:txBody>
      </p:sp>
      <p:cxnSp>
        <p:nvCxnSpPr>
          <p:cNvPr id="11" name="Connecteur droit avec flèche 10"/>
          <p:cNvCxnSpPr/>
          <p:nvPr/>
        </p:nvCxnSpPr>
        <p:spPr>
          <a:xfrm flipH="1" flipV="1">
            <a:off x="7127019" y="4343400"/>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ZoneTexte 11"/>
          <p:cNvSpPr txBox="1"/>
          <p:nvPr/>
        </p:nvSpPr>
        <p:spPr>
          <a:xfrm>
            <a:off x="7597515" y="2819400"/>
            <a:ext cx="1604488" cy="1323439"/>
          </a:xfrm>
          <a:prstGeom prst="rect">
            <a:avLst/>
          </a:prstGeom>
          <a:noFill/>
        </p:spPr>
        <p:txBody>
          <a:bodyPr wrap="square" rtlCol="0">
            <a:spAutoFit/>
          </a:bodyPr>
          <a:lstStyle/>
          <a:p>
            <a:r>
              <a:rPr lang="fr-FR" sz="1600" dirty="0" err="1"/>
              <a:t>Process</a:t>
            </a:r>
            <a:r>
              <a:rPr lang="fr-FR" sz="1600" dirty="0"/>
              <a:t> perturbations on VLP </a:t>
            </a:r>
            <a:r>
              <a:rPr lang="fr-FR" sz="1600" dirty="0" err="1"/>
              <a:t>pumping</a:t>
            </a:r>
            <a:r>
              <a:rPr lang="fr-FR" sz="1600" dirty="0"/>
              <a:t> line</a:t>
            </a:r>
          </a:p>
          <a:p>
            <a:endParaRPr lang="fr-FR" sz="1600" dirty="0"/>
          </a:p>
        </p:txBody>
      </p:sp>
      <p:cxnSp>
        <p:nvCxnSpPr>
          <p:cNvPr id="13" name="Connecteur droit avec flèche 12"/>
          <p:cNvCxnSpPr/>
          <p:nvPr/>
        </p:nvCxnSpPr>
        <p:spPr>
          <a:xfrm flipH="1" flipV="1">
            <a:off x="7104534" y="2971800"/>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ZoneTexte 13"/>
          <p:cNvSpPr txBox="1"/>
          <p:nvPr/>
        </p:nvSpPr>
        <p:spPr>
          <a:xfrm>
            <a:off x="7662027" y="2115473"/>
            <a:ext cx="1604488" cy="584775"/>
          </a:xfrm>
          <a:prstGeom prst="rect">
            <a:avLst/>
          </a:prstGeom>
          <a:noFill/>
        </p:spPr>
        <p:txBody>
          <a:bodyPr wrap="square" rtlCol="0">
            <a:spAutoFit/>
          </a:bodyPr>
          <a:lstStyle/>
          <a:p>
            <a:r>
              <a:rPr lang="fr-FR" sz="1600" dirty="0"/>
              <a:t>P4 WCS instrumentation</a:t>
            </a:r>
          </a:p>
        </p:txBody>
      </p:sp>
      <p:cxnSp>
        <p:nvCxnSpPr>
          <p:cNvPr id="15" name="Connecteur droit avec flèche 14"/>
          <p:cNvCxnSpPr/>
          <p:nvPr/>
        </p:nvCxnSpPr>
        <p:spPr>
          <a:xfrm flipH="1" flipV="1">
            <a:off x="7162800" y="2286000"/>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ZoneTexte 15"/>
          <p:cNvSpPr txBox="1"/>
          <p:nvPr/>
        </p:nvSpPr>
        <p:spPr>
          <a:xfrm>
            <a:off x="7585827" y="428375"/>
            <a:ext cx="1604488" cy="338554"/>
          </a:xfrm>
          <a:prstGeom prst="rect">
            <a:avLst/>
          </a:prstGeom>
          <a:noFill/>
        </p:spPr>
        <p:txBody>
          <a:bodyPr wrap="square" rtlCol="0">
            <a:spAutoFit/>
          </a:bodyPr>
          <a:lstStyle/>
          <a:p>
            <a:r>
              <a:rPr lang="fr-FR" sz="1600" dirty="0" err="1"/>
              <a:t>Electrical</a:t>
            </a:r>
            <a:r>
              <a:rPr lang="fr-FR" sz="1600" dirty="0"/>
              <a:t> </a:t>
            </a:r>
            <a:r>
              <a:rPr lang="fr-FR" sz="1600" dirty="0" err="1"/>
              <a:t>glitch</a:t>
            </a:r>
            <a:endParaRPr lang="fr-FR" sz="1600" dirty="0"/>
          </a:p>
        </p:txBody>
      </p:sp>
      <p:cxnSp>
        <p:nvCxnSpPr>
          <p:cNvPr id="17" name="Connecteur droit avec flèche 16"/>
          <p:cNvCxnSpPr/>
          <p:nvPr/>
        </p:nvCxnSpPr>
        <p:spPr>
          <a:xfrm flipH="1" flipV="1">
            <a:off x="7086600" y="598902"/>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Connecteur droit avec flèche 19"/>
          <p:cNvCxnSpPr/>
          <p:nvPr/>
        </p:nvCxnSpPr>
        <p:spPr>
          <a:xfrm>
            <a:off x="3771900" y="1295400"/>
            <a:ext cx="2556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ZoneTexte 20"/>
          <p:cNvSpPr txBox="1"/>
          <p:nvPr/>
        </p:nvSpPr>
        <p:spPr>
          <a:xfrm>
            <a:off x="2245755" y="1077710"/>
            <a:ext cx="1604488" cy="584775"/>
          </a:xfrm>
          <a:prstGeom prst="rect">
            <a:avLst/>
          </a:prstGeom>
          <a:noFill/>
        </p:spPr>
        <p:txBody>
          <a:bodyPr wrap="square" rtlCol="0">
            <a:spAutoFit/>
          </a:bodyPr>
          <a:lstStyle/>
          <a:p>
            <a:r>
              <a:rPr lang="fr-FR" sz="1600" dirty="0"/>
              <a:t>2 water losses in P18, 1 in P6</a:t>
            </a:r>
          </a:p>
        </p:txBody>
      </p:sp>
      <p:cxnSp>
        <p:nvCxnSpPr>
          <p:cNvPr id="22" name="Connecteur droit avec flèche 21"/>
          <p:cNvCxnSpPr/>
          <p:nvPr/>
        </p:nvCxnSpPr>
        <p:spPr>
          <a:xfrm rot="16200000" flipH="1" flipV="1">
            <a:off x="2801509" y="1868983"/>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ZoneTexte 23"/>
          <p:cNvSpPr txBox="1"/>
          <p:nvPr/>
        </p:nvSpPr>
        <p:spPr>
          <a:xfrm>
            <a:off x="3765654" y="3564523"/>
            <a:ext cx="2326244" cy="338554"/>
          </a:xfrm>
          <a:prstGeom prst="rect">
            <a:avLst/>
          </a:prstGeom>
          <a:noFill/>
        </p:spPr>
        <p:txBody>
          <a:bodyPr wrap="square" rtlCol="0">
            <a:spAutoFit/>
          </a:bodyPr>
          <a:lstStyle/>
          <a:p>
            <a:r>
              <a:rPr lang="fr-FR" sz="1600" dirty="0" err="1"/>
              <a:t>Leaky</a:t>
            </a:r>
            <a:r>
              <a:rPr lang="fr-FR" sz="1600" dirty="0"/>
              <a:t> </a:t>
            </a:r>
            <a:r>
              <a:rPr lang="fr-FR" sz="1600" dirty="0" err="1"/>
              <a:t>oil</a:t>
            </a:r>
            <a:r>
              <a:rPr lang="fr-FR" sz="1600" dirty="0"/>
              <a:t> </a:t>
            </a:r>
            <a:r>
              <a:rPr lang="fr-FR" sz="1600" dirty="0" err="1"/>
              <a:t>pump</a:t>
            </a:r>
            <a:r>
              <a:rPr lang="fr-FR" sz="1600" dirty="0"/>
              <a:t> in P18</a:t>
            </a:r>
          </a:p>
        </p:txBody>
      </p:sp>
      <p:cxnSp>
        <p:nvCxnSpPr>
          <p:cNvPr id="25" name="Connecteur droit avec flèche 24"/>
          <p:cNvCxnSpPr/>
          <p:nvPr/>
        </p:nvCxnSpPr>
        <p:spPr>
          <a:xfrm flipH="1" flipV="1">
            <a:off x="3272673" y="3733800"/>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ZoneTexte 25"/>
          <p:cNvSpPr txBox="1"/>
          <p:nvPr/>
        </p:nvSpPr>
        <p:spPr>
          <a:xfrm>
            <a:off x="3886200" y="4391055"/>
            <a:ext cx="1752600" cy="584775"/>
          </a:xfrm>
          <a:prstGeom prst="rect">
            <a:avLst/>
          </a:prstGeom>
          <a:noFill/>
        </p:spPr>
        <p:txBody>
          <a:bodyPr wrap="square" rtlCol="0">
            <a:spAutoFit/>
          </a:bodyPr>
          <a:lstStyle/>
          <a:p>
            <a:r>
              <a:rPr lang="fr-FR" sz="1600" dirty="0"/>
              <a:t>2 in P4, 1 in P18, 1 in P8</a:t>
            </a:r>
          </a:p>
        </p:txBody>
      </p:sp>
      <p:cxnSp>
        <p:nvCxnSpPr>
          <p:cNvPr id="27" name="Connecteur droit avec flèche 26"/>
          <p:cNvCxnSpPr/>
          <p:nvPr/>
        </p:nvCxnSpPr>
        <p:spPr>
          <a:xfrm flipH="1" flipV="1">
            <a:off x="3393219" y="4572000"/>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ZoneTexte 27"/>
          <p:cNvSpPr txBox="1"/>
          <p:nvPr/>
        </p:nvSpPr>
        <p:spPr>
          <a:xfrm>
            <a:off x="3763869" y="2689220"/>
            <a:ext cx="2326244" cy="830997"/>
          </a:xfrm>
          <a:prstGeom prst="rect">
            <a:avLst/>
          </a:prstGeom>
          <a:noFill/>
        </p:spPr>
        <p:txBody>
          <a:bodyPr wrap="square" rtlCol="0">
            <a:spAutoFit/>
          </a:bodyPr>
          <a:lstStyle/>
          <a:p>
            <a:r>
              <a:rPr lang="fr-FR" sz="1600" dirty="0" err="1"/>
              <a:t>Faulty</a:t>
            </a:r>
            <a:r>
              <a:rPr lang="fr-FR" sz="1600" dirty="0"/>
              <a:t> </a:t>
            </a:r>
            <a:r>
              <a:rPr lang="fr-FR" sz="1600" dirty="0" err="1"/>
              <a:t>cables</a:t>
            </a:r>
            <a:r>
              <a:rPr lang="fr-FR" sz="1600" dirty="0"/>
              <a:t> </a:t>
            </a:r>
            <a:r>
              <a:rPr lang="fr-FR" sz="1600" dirty="0" err="1"/>
              <a:t>between</a:t>
            </a:r>
            <a:r>
              <a:rPr lang="fr-FR" sz="1600" dirty="0"/>
              <a:t> turbines and </a:t>
            </a:r>
            <a:r>
              <a:rPr lang="fr-FR" sz="1600" dirty="0" err="1"/>
              <a:t>security</a:t>
            </a:r>
            <a:r>
              <a:rPr lang="fr-FR" sz="1600" dirty="0"/>
              <a:t> PLC</a:t>
            </a:r>
          </a:p>
        </p:txBody>
      </p:sp>
      <p:cxnSp>
        <p:nvCxnSpPr>
          <p:cNvPr id="30" name="Connecteur droit avec flèche 29"/>
          <p:cNvCxnSpPr/>
          <p:nvPr/>
        </p:nvCxnSpPr>
        <p:spPr>
          <a:xfrm flipH="1" flipV="1">
            <a:off x="3270888" y="3104718"/>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42" name="Groupe 41"/>
          <p:cNvGrpSpPr/>
          <p:nvPr/>
        </p:nvGrpSpPr>
        <p:grpSpPr>
          <a:xfrm>
            <a:off x="308576" y="4470816"/>
            <a:ext cx="2833568" cy="750238"/>
            <a:chOff x="308576" y="4470816"/>
            <a:chExt cx="2833568" cy="750238"/>
          </a:xfrm>
        </p:grpSpPr>
        <p:sp>
          <p:nvSpPr>
            <p:cNvPr id="32" name="Rectangle 31"/>
            <p:cNvSpPr/>
            <p:nvPr/>
          </p:nvSpPr>
          <p:spPr>
            <a:xfrm rot="20675633">
              <a:off x="308576" y="4730606"/>
              <a:ext cx="2186267" cy="49044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Solved</a:t>
              </a:r>
              <a:r>
                <a:rPr lang="fr-FR" sz="1400" dirty="0">
                  <a:solidFill>
                    <a:srgbClr val="000000"/>
                  </a:solidFill>
                </a:rPr>
                <a:t> </a:t>
              </a:r>
              <a:r>
                <a:rPr lang="fr-FR" sz="1400" dirty="0" err="1">
                  <a:solidFill>
                    <a:srgbClr val="000000"/>
                  </a:solidFill>
                </a:rPr>
                <a:t>during</a:t>
              </a:r>
              <a:r>
                <a:rPr lang="fr-FR" sz="1400" dirty="0">
                  <a:solidFill>
                    <a:srgbClr val="000000"/>
                  </a:solidFill>
                </a:rPr>
                <a:t> YETS’15 </a:t>
              </a:r>
              <a:r>
                <a:rPr lang="fr-FR" sz="1400" dirty="0" err="1">
                  <a:solidFill>
                    <a:srgbClr val="000000"/>
                  </a:solidFill>
                </a:rPr>
                <a:t>with</a:t>
              </a:r>
              <a:r>
                <a:rPr lang="fr-FR" sz="1400" dirty="0">
                  <a:solidFill>
                    <a:srgbClr val="000000"/>
                  </a:solidFill>
                </a:rPr>
                <a:t> new </a:t>
              </a:r>
              <a:r>
                <a:rPr lang="fr-FR" sz="1400" dirty="0" err="1">
                  <a:solidFill>
                    <a:srgbClr val="000000"/>
                  </a:solidFill>
                </a:rPr>
                <a:t>firmware</a:t>
              </a:r>
              <a:endParaRPr lang="fr-FR" sz="1400" dirty="0">
                <a:solidFill>
                  <a:srgbClr val="000000"/>
                </a:solidFill>
              </a:endParaRPr>
            </a:p>
          </p:txBody>
        </p:sp>
        <p:sp>
          <p:nvSpPr>
            <p:cNvPr id="39" name="Croix 38"/>
            <p:cNvSpPr/>
            <p:nvPr/>
          </p:nvSpPr>
          <p:spPr>
            <a:xfrm rot="2683131">
              <a:off x="2751797" y="4470816"/>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45" name="Groupe 44"/>
          <p:cNvGrpSpPr/>
          <p:nvPr/>
        </p:nvGrpSpPr>
        <p:grpSpPr>
          <a:xfrm>
            <a:off x="4719056" y="4431438"/>
            <a:ext cx="2257917" cy="1172601"/>
            <a:chOff x="4719056" y="4431438"/>
            <a:chExt cx="2257917" cy="1172601"/>
          </a:xfrm>
        </p:grpSpPr>
        <p:sp>
          <p:nvSpPr>
            <p:cNvPr id="35" name="Rectangle 34"/>
            <p:cNvSpPr/>
            <p:nvPr/>
          </p:nvSpPr>
          <p:spPr>
            <a:xfrm rot="20675633">
              <a:off x="4719056" y="5113591"/>
              <a:ext cx="2186267" cy="49044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Consolidated</a:t>
              </a:r>
              <a:r>
                <a:rPr lang="fr-FR" sz="1400" dirty="0">
                  <a:solidFill>
                    <a:srgbClr val="000000"/>
                  </a:solidFill>
                </a:rPr>
                <a:t> </a:t>
              </a:r>
              <a:r>
                <a:rPr lang="fr-FR" sz="1400" dirty="0" err="1">
                  <a:solidFill>
                    <a:srgbClr val="000000"/>
                  </a:solidFill>
                </a:rPr>
                <a:t>during</a:t>
              </a:r>
              <a:r>
                <a:rPr lang="fr-FR" sz="1400" dirty="0">
                  <a:solidFill>
                    <a:srgbClr val="000000"/>
                  </a:solidFill>
                </a:rPr>
                <a:t> TS</a:t>
              </a:r>
            </a:p>
          </p:txBody>
        </p:sp>
        <p:sp>
          <p:nvSpPr>
            <p:cNvPr id="40" name="Croix 39"/>
            <p:cNvSpPr/>
            <p:nvPr/>
          </p:nvSpPr>
          <p:spPr>
            <a:xfrm rot="2683131">
              <a:off x="6586626" y="4431438"/>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44" name="Groupe 43"/>
          <p:cNvGrpSpPr/>
          <p:nvPr/>
        </p:nvGrpSpPr>
        <p:grpSpPr>
          <a:xfrm>
            <a:off x="1233143" y="2182730"/>
            <a:ext cx="5743829" cy="1769096"/>
            <a:chOff x="1233143" y="2182730"/>
            <a:chExt cx="5743829" cy="1769096"/>
          </a:xfrm>
        </p:grpSpPr>
        <p:sp>
          <p:nvSpPr>
            <p:cNvPr id="34" name="Rectangle 33"/>
            <p:cNvSpPr/>
            <p:nvPr/>
          </p:nvSpPr>
          <p:spPr>
            <a:xfrm rot="20675633">
              <a:off x="1233143" y="3185801"/>
              <a:ext cx="1019373" cy="301626"/>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Repaired</a:t>
              </a:r>
              <a:endParaRPr lang="fr-FR" sz="1400" dirty="0">
                <a:solidFill>
                  <a:srgbClr val="000000"/>
                </a:solidFill>
              </a:endParaRPr>
            </a:p>
          </p:txBody>
        </p:sp>
        <p:sp>
          <p:nvSpPr>
            <p:cNvPr id="36" name="Rectangle 35"/>
            <p:cNvSpPr/>
            <p:nvPr/>
          </p:nvSpPr>
          <p:spPr>
            <a:xfrm rot="20675633">
              <a:off x="5293516" y="2251667"/>
              <a:ext cx="1019373" cy="301626"/>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Repaired</a:t>
              </a:r>
              <a:endParaRPr lang="fr-FR" sz="1400" dirty="0">
                <a:solidFill>
                  <a:srgbClr val="000000"/>
                </a:solidFill>
              </a:endParaRPr>
            </a:p>
          </p:txBody>
        </p:sp>
        <p:sp>
          <p:nvSpPr>
            <p:cNvPr id="37" name="Croix 36"/>
            <p:cNvSpPr/>
            <p:nvPr/>
          </p:nvSpPr>
          <p:spPr>
            <a:xfrm rot="2683131">
              <a:off x="2782847" y="3003553"/>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3" name="Rectangle 32"/>
            <p:cNvSpPr/>
            <p:nvPr/>
          </p:nvSpPr>
          <p:spPr>
            <a:xfrm rot="20675633">
              <a:off x="1257369" y="3650200"/>
              <a:ext cx="1019373" cy="301626"/>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Repaired</a:t>
              </a:r>
              <a:endParaRPr lang="fr-FR" sz="1400" dirty="0">
                <a:solidFill>
                  <a:srgbClr val="000000"/>
                </a:solidFill>
              </a:endParaRPr>
            </a:p>
          </p:txBody>
        </p:sp>
        <p:sp>
          <p:nvSpPr>
            <p:cNvPr id="38" name="Croix 37"/>
            <p:cNvSpPr/>
            <p:nvPr/>
          </p:nvSpPr>
          <p:spPr>
            <a:xfrm rot="2683131">
              <a:off x="2774635" y="3442656"/>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1" name="Croix 40"/>
            <p:cNvSpPr/>
            <p:nvPr/>
          </p:nvSpPr>
          <p:spPr>
            <a:xfrm rot="2683131">
              <a:off x="6586625" y="2182730"/>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43" name="Slide Number Placeholder 1"/>
          <p:cNvSpPr>
            <a:spLocks noGrp="1"/>
          </p:cNvSpPr>
          <p:nvPr>
            <p:ph type="sldNum" sz="quarter" idx="10"/>
          </p:nvPr>
        </p:nvSpPr>
        <p:spPr>
          <a:xfrm>
            <a:off x="7010400" y="6328701"/>
            <a:ext cx="2057400" cy="365125"/>
          </a:xfrm>
        </p:spPr>
        <p:txBody>
          <a:bodyPr anchor="ctr" anchorCtr="0"/>
          <a:lstStyle/>
          <a:p>
            <a:pPr algn="r"/>
            <a:r>
              <a:rPr lang="en-GB" sz="1400" dirty="0">
                <a:solidFill>
                  <a:schemeClr val="bg1"/>
                </a:solidFill>
              </a:rPr>
              <a:t>22</a:t>
            </a:r>
          </a:p>
        </p:txBody>
      </p:sp>
    </p:spTree>
    <p:extLst>
      <p:ext uri="{BB962C8B-B14F-4D97-AF65-F5344CB8AC3E}">
        <p14:creationId xmlns:p14="http://schemas.microsoft.com/office/powerpoint/2010/main" val="235472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304800" y="0"/>
            <a:ext cx="8534400" cy="6165938"/>
          </a:xfrm>
          <a:prstGeom prst="rect">
            <a:avLst/>
          </a:prstGeom>
        </p:spPr>
      </p:pic>
      <p:sp>
        <p:nvSpPr>
          <p:cNvPr id="7" name="ZoneTexte 6"/>
          <p:cNvSpPr txBox="1"/>
          <p:nvPr/>
        </p:nvSpPr>
        <p:spPr>
          <a:xfrm>
            <a:off x="4011825" y="3159607"/>
            <a:ext cx="3947994" cy="584775"/>
          </a:xfrm>
          <a:prstGeom prst="rect">
            <a:avLst/>
          </a:prstGeom>
          <a:noFill/>
        </p:spPr>
        <p:txBody>
          <a:bodyPr wrap="square" rtlCol="0">
            <a:spAutoFit/>
          </a:bodyPr>
          <a:lstStyle/>
          <a:p>
            <a:pPr marL="285750" indent="-285750">
              <a:buFontTx/>
              <a:buChar char="-"/>
            </a:pPr>
            <a:r>
              <a:rPr lang="fr-FR" sz="1600" dirty="0"/>
              <a:t>66 kV transformer in P8</a:t>
            </a:r>
          </a:p>
          <a:p>
            <a:pPr marL="285750" indent="-285750">
              <a:buFontTx/>
              <a:buChar char="-"/>
            </a:pPr>
            <a:r>
              <a:rPr lang="fr-FR" sz="1600" dirty="0" err="1"/>
              <a:t>Faulty</a:t>
            </a:r>
            <a:r>
              <a:rPr lang="fr-FR" sz="1600" dirty="0"/>
              <a:t> </a:t>
            </a:r>
            <a:r>
              <a:rPr lang="fr-FR" sz="1600" dirty="0" err="1"/>
              <a:t>relay</a:t>
            </a:r>
            <a:r>
              <a:rPr lang="fr-FR" sz="1600" dirty="0"/>
              <a:t> </a:t>
            </a:r>
            <a:r>
              <a:rPr lang="fr-FR" sz="1600" dirty="0" err="1"/>
              <a:t>causing</a:t>
            </a:r>
            <a:r>
              <a:rPr lang="fr-FR" sz="1600" dirty="0"/>
              <a:t> 66 kV </a:t>
            </a:r>
            <a:r>
              <a:rPr lang="fr-FR" sz="1600" dirty="0" err="1"/>
              <a:t>loss</a:t>
            </a:r>
            <a:r>
              <a:rPr lang="fr-FR" sz="1600" dirty="0"/>
              <a:t> in P2</a:t>
            </a:r>
          </a:p>
        </p:txBody>
      </p:sp>
      <p:cxnSp>
        <p:nvCxnSpPr>
          <p:cNvPr id="8" name="Connecteur droit avec flèche 7"/>
          <p:cNvCxnSpPr/>
          <p:nvPr/>
        </p:nvCxnSpPr>
        <p:spPr>
          <a:xfrm flipH="1" flipV="1">
            <a:off x="3414722" y="3581400"/>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6533040" y="3744382"/>
            <a:ext cx="0" cy="36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ZoneTexte 9"/>
          <p:cNvSpPr txBox="1"/>
          <p:nvPr/>
        </p:nvSpPr>
        <p:spPr>
          <a:xfrm>
            <a:off x="4011825" y="4339738"/>
            <a:ext cx="1827653" cy="338554"/>
          </a:xfrm>
          <a:prstGeom prst="rect">
            <a:avLst/>
          </a:prstGeom>
          <a:noFill/>
        </p:spPr>
        <p:txBody>
          <a:bodyPr wrap="square" rtlCol="0">
            <a:spAutoFit/>
          </a:bodyPr>
          <a:lstStyle/>
          <a:p>
            <a:r>
              <a:rPr lang="fr-FR" sz="1600" dirty="0"/>
              <a:t>Water QSCA-8</a:t>
            </a:r>
          </a:p>
        </p:txBody>
      </p:sp>
      <p:cxnSp>
        <p:nvCxnSpPr>
          <p:cNvPr id="11" name="Connecteur droit avec flèche 10"/>
          <p:cNvCxnSpPr/>
          <p:nvPr/>
        </p:nvCxnSpPr>
        <p:spPr>
          <a:xfrm flipH="1" flipV="1">
            <a:off x="3590785" y="4490880"/>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ZoneTexte 11"/>
          <p:cNvSpPr txBox="1"/>
          <p:nvPr/>
        </p:nvSpPr>
        <p:spPr>
          <a:xfrm>
            <a:off x="3837011" y="4779860"/>
            <a:ext cx="1827653" cy="338554"/>
          </a:xfrm>
          <a:prstGeom prst="rect">
            <a:avLst/>
          </a:prstGeom>
          <a:noFill/>
        </p:spPr>
        <p:txBody>
          <a:bodyPr wrap="square" rtlCol="0">
            <a:spAutoFit/>
          </a:bodyPr>
          <a:lstStyle/>
          <a:p>
            <a:r>
              <a:rPr lang="fr-FR" sz="1600" dirty="0"/>
              <a:t>LHCB-18 (oil)</a:t>
            </a:r>
          </a:p>
        </p:txBody>
      </p:sp>
      <p:cxnSp>
        <p:nvCxnSpPr>
          <p:cNvPr id="13" name="Connecteur droit avec flèche 12"/>
          <p:cNvCxnSpPr/>
          <p:nvPr/>
        </p:nvCxnSpPr>
        <p:spPr>
          <a:xfrm flipH="1" flipV="1">
            <a:off x="3415971" y="4931002"/>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ZoneTexte 13"/>
          <p:cNvSpPr txBox="1"/>
          <p:nvPr/>
        </p:nvSpPr>
        <p:spPr>
          <a:xfrm>
            <a:off x="3835762" y="5224413"/>
            <a:ext cx="1827653" cy="584775"/>
          </a:xfrm>
          <a:prstGeom prst="rect">
            <a:avLst/>
          </a:prstGeom>
          <a:noFill/>
        </p:spPr>
        <p:txBody>
          <a:bodyPr wrap="square" rtlCol="0">
            <a:spAutoFit/>
          </a:bodyPr>
          <a:lstStyle/>
          <a:p>
            <a:r>
              <a:rPr lang="fr-FR" sz="1600" dirty="0"/>
              <a:t>LHCB-18 (QSRB-PLC)</a:t>
            </a:r>
          </a:p>
        </p:txBody>
      </p:sp>
      <p:cxnSp>
        <p:nvCxnSpPr>
          <p:cNvPr id="15" name="Connecteur droit avec flèche 14"/>
          <p:cNvCxnSpPr/>
          <p:nvPr/>
        </p:nvCxnSpPr>
        <p:spPr>
          <a:xfrm flipH="1" flipV="1">
            <a:off x="3414722" y="5375555"/>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ZoneTexte 15"/>
          <p:cNvSpPr txBox="1"/>
          <p:nvPr/>
        </p:nvSpPr>
        <p:spPr>
          <a:xfrm>
            <a:off x="7611619" y="4643255"/>
            <a:ext cx="1604488" cy="584775"/>
          </a:xfrm>
          <a:prstGeom prst="rect">
            <a:avLst/>
          </a:prstGeom>
          <a:noFill/>
        </p:spPr>
        <p:txBody>
          <a:bodyPr wrap="square" rtlCol="0">
            <a:spAutoFit/>
          </a:bodyPr>
          <a:lstStyle/>
          <a:p>
            <a:r>
              <a:rPr lang="fr-FR" sz="1600" dirty="0"/>
              <a:t>QURCA-2-CC1 electronics</a:t>
            </a:r>
          </a:p>
        </p:txBody>
      </p:sp>
      <p:cxnSp>
        <p:nvCxnSpPr>
          <p:cNvPr id="17" name="Connecteur droit avec flèche 16"/>
          <p:cNvCxnSpPr/>
          <p:nvPr/>
        </p:nvCxnSpPr>
        <p:spPr>
          <a:xfrm flipH="1" flipV="1">
            <a:off x="7162800" y="4800600"/>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ZoneTexte 17"/>
          <p:cNvSpPr txBox="1"/>
          <p:nvPr/>
        </p:nvSpPr>
        <p:spPr>
          <a:xfrm>
            <a:off x="7595853" y="5237125"/>
            <a:ext cx="1664387" cy="830997"/>
          </a:xfrm>
          <a:prstGeom prst="rect">
            <a:avLst/>
          </a:prstGeom>
          <a:noFill/>
        </p:spPr>
        <p:txBody>
          <a:bodyPr wrap="square" rtlCol="0">
            <a:spAutoFit/>
          </a:bodyPr>
          <a:lstStyle/>
          <a:p>
            <a:r>
              <a:rPr lang="fr-FR" sz="1600" dirty="0"/>
              <a:t>LHCCA-2-WCSC2 </a:t>
            </a:r>
            <a:r>
              <a:rPr lang="fr-FR" sz="1600" dirty="0" err="1"/>
              <a:t>cooling</a:t>
            </a:r>
            <a:r>
              <a:rPr lang="fr-FR" sz="1600" dirty="0"/>
              <a:t> water circuit</a:t>
            </a:r>
          </a:p>
        </p:txBody>
      </p:sp>
      <p:cxnSp>
        <p:nvCxnSpPr>
          <p:cNvPr id="19" name="Connecteur droit avec flèche 18"/>
          <p:cNvCxnSpPr/>
          <p:nvPr/>
        </p:nvCxnSpPr>
        <p:spPr>
          <a:xfrm flipH="1" flipV="1">
            <a:off x="7118638" y="5395957"/>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30" name="Groupe 29"/>
          <p:cNvGrpSpPr/>
          <p:nvPr/>
        </p:nvGrpSpPr>
        <p:grpSpPr>
          <a:xfrm>
            <a:off x="330666" y="5108961"/>
            <a:ext cx="2856281" cy="781491"/>
            <a:chOff x="330666" y="5108961"/>
            <a:chExt cx="2856281" cy="781491"/>
          </a:xfrm>
        </p:grpSpPr>
        <p:sp>
          <p:nvSpPr>
            <p:cNvPr id="23" name="Rectangle 22"/>
            <p:cNvSpPr/>
            <p:nvPr/>
          </p:nvSpPr>
          <p:spPr>
            <a:xfrm rot="20675633">
              <a:off x="330666" y="5400004"/>
              <a:ext cx="2186267" cy="49044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0000"/>
                  </a:solidFill>
                </a:rPr>
                <a:t>Will </a:t>
              </a:r>
              <a:r>
                <a:rPr lang="fr-FR" sz="1400" dirty="0" err="1">
                  <a:solidFill>
                    <a:srgbClr val="000000"/>
                  </a:solidFill>
                </a:rPr>
                <a:t>be</a:t>
              </a:r>
              <a:r>
                <a:rPr lang="fr-FR" sz="1400" dirty="0">
                  <a:solidFill>
                    <a:srgbClr val="000000"/>
                  </a:solidFill>
                </a:rPr>
                <a:t> </a:t>
              </a:r>
              <a:r>
                <a:rPr lang="fr-FR" sz="1400" dirty="0" err="1">
                  <a:solidFill>
                    <a:srgbClr val="000000"/>
                  </a:solidFill>
                </a:rPr>
                <a:t>addressed</a:t>
              </a:r>
              <a:r>
                <a:rPr lang="fr-FR" sz="1400" dirty="0">
                  <a:solidFill>
                    <a:srgbClr val="000000"/>
                  </a:solidFill>
                </a:rPr>
                <a:t> by new PLC 580 type</a:t>
              </a:r>
            </a:p>
          </p:txBody>
        </p:sp>
        <p:sp>
          <p:nvSpPr>
            <p:cNvPr id="26" name="Croix 25"/>
            <p:cNvSpPr/>
            <p:nvPr/>
          </p:nvSpPr>
          <p:spPr>
            <a:xfrm rot="2683131">
              <a:off x="2796600" y="5108961"/>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31" name="Groupe 30"/>
          <p:cNvGrpSpPr/>
          <p:nvPr/>
        </p:nvGrpSpPr>
        <p:grpSpPr>
          <a:xfrm>
            <a:off x="6596455" y="4346097"/>
            <a:ext cx="2207989" cy="720918"/>
            <a:chOff x="6596455" y="4346097"/>
            <a:chExt cx="2207989" cy="720918"/>
          </a:xfrm>
        </p:grpSpPr>
        <p:sp>
          <p:nvSpPr>
            <p:cNvPr id="25" name="Rectangle 24"/>
            <p:cNvSpPr/>
            <p:nvPr/>
          </p:nvSpPr>
          <p:spPr>
            <a:xfrm rot="20675633">
              <a:off x="7156895" y="4346097"/>
              <a:ext cx="1647549" cy="49044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0000"/>
                  </a:solidFill>
                </a:rPr>
                <a:t>Will </a:t>
              </a:r>
              <a:r>
                <a:rPr lang="fr-FR" sz="1400" dirty="0" err="1">
                  <a:solidFill>
                    <a:srgbClr val="000000"/>
                  </a:solidFill>
                </a:rPr>
                <a:t>be</a:t>
              </a:r>
              <a:r>
                <a:rPr lang="fr-FR" sz="1400" dirty="0">
                  <a:solidFill>
                    <a:srgbClr val="000000"/>
                  </a:solidFill>
                </a:rPr>
                <a:t> </a:t>
              </a:r>
              <a:r>
                <a:rPr lang="fr-FR" sz="1400" dirty="0" err="1">
                  <a:solidFill>
                    <a:srgbClr val="000000"/>
                  </a:solidFill>
                </a:rPr>
                <a:t>hardened</a:t>
              </a:r>
              <a:r>
                <a:rPr lang="fr-FR" sz="1400" dirty="0">
                  <a:solidFill>
                    <a:srgbClr val="000000"/>
                  </a:solidFill>
                </a:rPr>
                <a:t> </a:t>
              </a:r>
              <a:r>
                <a:rPr lang="fr-FR" sz="1400" dirty="0" err="1">
                  <a:solidFill>
                    <a:srgbClr val="000000"/>
                  </a:solidFill>
                </a:rPr>
                <a:t>during</a:t>
              </a:r>
              <a:r>
                <a:rPr lang="fr-FR" sz="1400" dirty="0">
                  <a:solidFill>
                    <a:srgbClr val="000000"/>
                  </a:solidFill>
                </a:rPr>
                <a:t> TS</a:t>
              </a:r>
            </a:p>
          </p:txBody>
        </p:sp>
        <p:sp>
          <p:nvSpPr>
            <p:cNvPr id="27" name="Croix 26"/>
            <p:cNvSpPr/>
            <p:nvPr/>
          </p:nvSpPr>
          <p:spPr>
            <a:xfrm rot="2683131">
              <a:off x="6596455" y="4669210"/>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32" name="Groupe 31"/>
          <p:cNvGrpSpPr/>
          <p:nvPr/>
        </p:nvGrpSpPr>
        <p:grpSpPr>
          <a:xfrm>
            <a:off x="6598037" y="4976043"/>
            <a:ext cx="2229013" cy="530723"/>
            <a:chOff x="6598037" y="4976043"/>
            <a:chExt cx="2229013" cy="530723"/>
          </a:xfrm>
        </p:grpSpPr>
        <p:sp>
          <p:nvSpPr>
            <p:cNvPr id="28" name="Rectangle 27"/>
            <p:cNvSpPr/>
            <p:nvPr/>
          </p:nvSpPr>
          <p:spPr>
            <a:xfrm rot="20675633">
              <a:off x="7179501" y="4976043"/>
              <a:ext cx="1647549" cy="49044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Unclogged</a:t>
              </a:r>
              <a:r>
                <a:rPr lang="fr-FR" sz="1400" dirty="0">
                  <a:solidFill>
                    <a:srgbClr val="000000"/>
                  </a:solidFill>
                </a:rPr>
                <a:t> + </a:t>
              </a:r>
              <a:r>
                <a:rPr lang="fr-FR" sz="1400" dirty="0" err="1">
                  <a:solidFill>
                    <a:srgbClr val="000000"/>
                  </a:solidFill>
                </a:rPr>
                <a:t>follow</a:t>
              </a:r>
              <a:r>
                <a:rPr lang="fr-FR" sz="1400" dirty="0">
                  <a:solidFill>
                    <a:srgbClr val="000000"/>
                  </a:solidFill>
                </a:rPr>
                <a:t>-up</a:t>
              </a:r>
            </a:p>
          </p:txBody>
        </p:sp>
        <p:sp>
          <p:nvSpPr>
            <p:cNvPr id="29" name="Croix 28"/>
            <p:cNvSpPr/>
            <p:nvPr/>
          </p:nvSpPr>
          <p:spPr>
            <a:xfrm rot="2683131">
              <a:off x="6598037" y="5108961"/>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34" name="Slide Number Placeholder 1"/>
          <p:cNvSpPr>
            <a:spLocks noGrp="1"/>
          </p:cNvSpPr>
          <p:nvPr>
            <p:ph type="sldNum" sz="quarter" idx="10"/>
          </p:nvPr>
        </p:nvSpPr>
        <p:spPr>
          <a:xfrm>
            <a:off x="7010400" y="6328701"/>
            <a:ext cx="2057400" cy="365125"/>
          </a:xfrm>
        </p:spPr>
        <p:txBody>
          <a:bodyPr anchor="ctr" anchorCtr="0"/>
          <a:lstStyle/>
          <a:p>
            <a:pPr algn="r"/>
            <a:r>
              <a:rPr lang="en-GB" sz="1400" dirty="0">
                <a:solidFill>
                  <a:schemeClr val="bg1"/>
                </a:solidFill>
              </a:rPr>
              <a:t>23</a:t>
            </a:r>
          </a:p>
        </p:txBody>
      </p:sp>
    </p:spTree>
    <p:extLst>
      <p:ext uri="{BB962C8B-B14F-4D97-AF65-F5344CB8AC3E}">
        <p14:creationId xmlns:p14="http://schemas.microsoft.com/office/powerpoint/2010/main" val="36076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3"/>
          <a:stretch>
            <a:fillRect/>
          </a:stretch>
        </p:blipFill>
        <p:spPr>
          <a:xfrm>
            <a:off x="990600" y="584775"/>
            <a:ext cx="7162800" cy="5621714"/>
          </a:xfrm>
          <a:prstGeom prst="rect">
            <a:avLst/>
          </a:prstGeom>
        </p:spPr>
      </p:pic>
      <p:sp>
        <p:nvSpPr>
          <p:cNvPr id="21" name="ZoneTexte 20"/>
          <p:cNvSpPr txBox="1"/>
          <p:nvPr/>
        </p:nvSpPr>
        <p:spPr>
          <a:xfrm>
            <a:off x="533400" y="2362200"/>
            <a:ext cx="8229600" cy="1754326"/>
          </a:xfrm>
          <a:prstGeom prst="rect">
            <a:avLst/>
          </a:prstGeom>
          <a:solidFill>
            <a:schemeClr val="bg1"/>
          </a:solidFill>
          <a:ln>
            <a:solidFill>
              <a:schemeClr val="dk1">
                <a:shade val="60000"/>
                <a:satMod val="300000"/>
              </a:schemeClr>
            </a:solidFill>
          </a:ln>
        </p:spPr>
        <p:txBody>
          <a:bodyPr wrap="square" rtlCol="0">
            <a:spAutoFit/>
          </a:bodyPr>
          <a:lstStyle/>
          <a:p>
            <a:r>
              <a:rPr lang="en-US" b="1" u="sng" dirty="0">
                <a:solidFill>
                  <a:srgbClr val="FF0000"/>
                </a:solidFill>
                <a:effectLst>
                  <a:outerShdw blurRad="38100" dist="38100" dir="2700000" algn="tl">
                    <a:srgbClr val="000000">
                      <a:alpha val="43137"/>
                    </a:srgbClr>
                  </a:outerShdw>
                </a:effectLst>
              </a:rPr>
              <a:t>Set of cryogenic conditions</a:t>
            </a:r>
            <a:r>
              <a:rPr lang="en-US" dirty="0">
                <a:solidFill>
                  <a:srgbClr val="FF0000"/>
                </a:solidFill>
                <a:effectLst>
                  <a:outerShdw blurRad="38100" dist="38100" dir="2700000" algn="tl">
                    <a:srgbClr val="000000">
                      <a:alpha val="43137"/>
                    </a:srgbClr>
                  </a:outerShdw>
                </a:effectLst>
              </a:rPr>
              <a:t>:</a:t>
            </a:r>
          </a:p>
          <a:p>
            <a:endParaRPr lang="en-US" dirty="0"/>
          </a:p>
          <a:p>
            <a:pPr marL="285750" indent="-285750">
              <a:buFontTx/>
              <a:buChar char="-"/>
            </a:pPr>
            <a:r>
              <a:rPr lang="en-US" dirty="0"/>
              <a:t>to start powering </a:t>
            </a:r>
            <a:r>
              <a:rPr lang="en-US" b="1" dirty="0"/>
              <a:t>(Cryo Start – CS)</a:t>
            </a:r>
          </a:p>
          <a:p>
            <a:pPr marL="285750" indent="-285750">
              <a:buFontTx/>
              <a:buChar char="-"/>
            </a:pPr>
            <a:r>
              <a:rPr lang="en-US" dirty="0"/>
              <a:t>to keep the magnets powered </a:t>
            </a:r>
            <a:r>
              <a:rPr lang="en-US" b="1" dirty="0"/>
              <a:t>(Cryo Maintain – CM)</a:t>
            </a:r>
            <a:r>
              <a:rPr lang="en-US" dirty="0"/>
              <a:t>…</a:t>
            </a:r>
          </a:p>
          <a:p>
            <a:endParaRPr lang="en-US" dirty="0"/>
          </a:p>
          <a:p>
            <a:r>
              <a:rPr lang="en-US" dirty="0"/>
              <a:t>… </a:t>
            </a:r>
            <a:r>
              <a:rPr lang="en-US" dirty="0">
                <a:effectLst>
                  <a:outerShdw blurRad="38100" dist="38100" dir="2700000" algn="tl">
                    <a:srgbClr val="000000">
                      <a:alpha val="43137"/>
                    </a:srgbClr>
                  </a:outerShdw>
                </a:effectLst>
              </a:rPr>
              <a:t>and in the end </a:t>
            </a:r>
            <a:r>
              <a:rPr lang="en-US" b="1" dirty="0">
                <a:solidFill>
                  <a:srgbClr val="FF0000"/>
                </a:solidFill>
                <a:effectLst>
                  <a:outerShdw blurRad="38100" dist="38100" dir="2700000" algn="tl">
                    <a:srgbClr val="000000">
                      <a:alpha val="43137"/>
                    </a:srgbClr>
                  </a:outerShdw>
                </a:effectLst>
              </a:rPr>
              <a:t>to allow for beams to circulate</a:t>
            </a:r>
            <a:r>
              <a:rPr lang="en-US" dirty="0">
                <a:effectLst>
                  <a:outerShdw blurRad="38100" dist="38100" dir="2700000" algn="tl">
                    <a:srgbClr val="000000">
                      <a:alpha val="43137"/>
                    </a:srgbClr>
                  </a:outerShdw>
                </a:effectLst>
              </a:rPr>
              <a:t>, and for physics production !</a:t>
            </a:r>
          </a:p>
        </p:txBody>
      </p:sp>
      <p:sp>
        <p:nvSpPr>
          <p:cNvPr id="11" name="ZoneTexte 10">
            <a:extLst>
              <a:ext uri="{FF2B5EF4-FFF2-40B4-BE49-F238E27FC236}">
                <a16:creationId xmlns:a16="http://schemas.microsoft.com/office/drawing/2014/main" id="{F94DC58A-465A-4264-AE90-5B8DDCCFA598}"/>
              </a:ext>
            </a:extLst>
          </p:cNvPr>
          <p:cNvSpPr txBox="1"/>
          <p:nvPr/>
        </p:nvSpPr>
        <p:spPr>
          <a:xfrm>
            <a:off x="0" y="2"/>
            <a:ext cx="9144000" cy="584775"/>
          </a:xfrm>
          <a:prstGeom prst="rect">
            <a:avLst/>
          </a:prstGeom>
          <a:noFill/>
        </p:spPr>
        <p:txBody>
          <a:bodyPr wrap="square" rtlCol="0">
            <a:spAutoFit/>
          </a:bodyPr>
          <a:lstStyle/>
          <a:p>
            <a:pPr algn="ctr"/>
            <a:r>
              <a:rPr lang="fr-FR" sz="3200" b="1" dirty="0"/>
              <a:t>Cryogenic Conditions Definition</a:t>
            </a:r>
          </a:p>
        </p:txBody>
      </p:sp>
      <p:sp>
        <p:nvSpPr>
          <p:cNvPr id="2" name="Slide Number Placeholder 1"/>
          <p:cNvSpPr>
            <a:spLocks noGrp="1"/>
          </p:cNvSpPr>
          <p:nvPr>
            <p:ph type="sldNum" sz="quarter" idx="10"/>
          </p:nvPr>
        </p:nvSpPr>
        <p:spPr/>
        <p:txBody>
          <a:bodyPr/>
          <a:lstStyle/>
          <a:p>
            <a:fld id="{4DF33A98-D41E-43A5-8F90-E73BFC263353}" type="slidenum">
              <a:rPr lang="en-GB" smtClean="0"/>
              <a:pPr/>
              <a:t>24</a:t>
            </a:fld>
            <a:endParaRPr lang="en-GB" dirty="0"/>
          </a:p>
        </p:txBody>
      </p:sp>
    </p:spTree>
    <p:extLst>
      <p:ext uri="{BB962C8B-B14F-4D97-AF65-F5344CB8AC3E}">
        <p14:creationId xmlns:p14="http://schemas.microsoft.com/office/powerpoint/2010/main" val="537579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p:cNvSpPr txBox="1"/>
          <p:nvPr/>
        </p:nvSpPr>
        <p:spPr>
          <a:xfrm>
            <a:off x="304800" y="880958"/>
            <a:ext cx="6324600" cy="923330"/>
          </a:xfrm>
          <a:prstGeom prst="rect">
            <a:avLst/>
          </a:prstGeom>
          <a:solidFill>
            <a:schemeClr val="bg1"/>
          </a:solidFill>
          <a:ln>
            <a:solidFill>
              <a:schemeClr val="dk1">
                <a:shade val="60000"/>
                <a:satMod val="300000"/>
              </a:schemeClr>
            </a:solidFill>
          </a:ln>
        </p:spPr>
        <p:txBody>
          <a:bodyPr wrap="square" rtlCol="0">
            <a:spAutoFit/>
          </a:bodyPr>
          <a:lstStyle/>
          <a:p>
            <a:r>
              <a:rPr lang="en-US" b="1" u="sng" dirty="0"/>
              <a:t>Set of cryogenic conditions</a:t>
            </a:r>
            <a:r>
              <a:rPr lang="en-US" dirty="0"/>
              <a:t>:</a:t>
            </a:r>
          </a:p>
          <a:p>
            <a:pPr marL="285750" indent="-285750">
              <a:buFontTx/>
              <a:buChar char="-"/>
            </a:pPr>
            <a:r>
              <a:rPr lang="en-US" dirty="0"/>
              <a:t>to start powering (Cryo Start – CS)</a:t>
            </a:r>
          </a:p>
          <a:p>
            <a:pPr marL="285750" indent="-285750">
              <a:buFontTx/>
              <a:buChar char="-"/>
            </a:pPr>
            <a:r>
              <a:rPr lang="en-US" dirty="0"/>
              <a:t>to keep the magnets powered (Cryo Maintain – CM)</a:t>
            </a:r>
          </a:p>
        </p:txBody>
      </p:sp>
      <p:sp>
        <p:nvSpPr>
          <p:cNvPr id="11" name="ZoneTexte 10">
            <a:extLst>
              <a:ext uri="{FF2B5EF4-FFF2-40B4-BE49-F238E27FC236}">
                <a16:creationId xmlns:a16="http://schemas.microsoft.com/office/drawing/2014/main" id="{F94DC58A-465A-4264-AE90-5B8DDCCFA598}"/>
              </a:ext>
            </a:extLst>
          </p:cNvPr>
          <p:cNvSpPr txBox="1"/>
          <p:nvPr/>
        </p:nvSpPr>
        <p:spPr>
          <a:xfrm>
            <a:off x="0" y="2"/>
            <a:ext cx="9144000" cy="584775"/>
          </a:xfrm>
          <a:prstGeom prst="rect">
            <a:avLst/>
          </a:prstGeom>
          <a:noFill/>
        </p:spPr>
        <p:txBody>
          <a:bodyPr wrap="square" rtlCol="0">
            <a:spAutoFit/>
          </a:bodyPr>
          <a:lstStyle/>
          <a:p>
            <a:pPr algn="ctr"/>
            <a:r>
              <a:rPr lang="fr-FR" sz="3200" b="1" dirty="0"/>
              <a:t>Example for magnet temperature</a:t>
            </a:r>
          </a:p>
        </p:txBody>
      </p:sp>
      <p:sp>
        <p:nvSpPr>
          <p:cNvPr id="2" name="Flèche : haut 1">
            <a:extLst>
              <a:ext uri="{FF2B5EF4-FFF2-40B4-BE49-F238E27FC236}">
                <a16:creationId xmlns:a16="http://schemas.microsoft.com/office/drawing/2014/main" id="{4E17B57F-EBCF-420A-9C8E-C4E9677E18C8}"/>
              </a:ext>
            </a:extLst>
          </p:cNvPr>
          <p:cNvSpPr/>
          <p:nvPr/>
        </p:nvSpPr>
        <p:spPr>
          <a:xfrm>
            <a:off x="2819400" y="2652946"/>
            <a:ext cx="609600" cy="2895600"/>
          </a:xfrm>
          <a:prstGeom prst="upArrow">
            <a:avLst/>
          </a:prstGeom>
          <a:gradFill flip="none" rotWithShape="1">
            <a:gsLst>
              <a:gs pos="0">
                <a:schemeClr val="dk1">
                  <a:tint val="73000"/>
                  <a:satMod val="150000"/>
                  <a:alpha val="0"/>
                </a:schemeClr>
              </a:gs>
              <a:gs pos="25000">
                <a:schemeClr val="dk1">
                  <a:tint val="96000"/>
                  <a:shade val="80000"/>
                  <a:satMod val="105000"/>
                </a:schemeClr>
              </a:gs>
              <a:gs pos="38000">
                <a:schemeClr val="dk1">
                  <a:tint val="96000"/>
                  <a:shade val="59000"/>
                  <a:satMod val="120000"/>
                </a:schemeClr>
              </a:gs>
              <a:gs pos="55000">
                <a:schemeClr val="dk1">
                  <a:shade val="57000"/>
                  <a:satMod val="120000"/>
                </a:schemeClr>
              </a:gs>
              <a:gs pos="80000">
                <a:schemeClr val="dk1">
                  <a:shade val="56000"/>
                  <a:satMod val="145000"/>
                </a:schemeClr>
              </a:gs>
              <a:gs pos="88000">
                <a:schemeClr val="dk1">
                  <a:shade val="63000"/>
                  <a:satMod val="160000"/>
                </a:schemeClr>
              </a:gs>
              <a:gs pos="100000">
                <a:schemeClr val="dk1">
                  <a:tint val="99555"/>
                  <a:satMod val="155000"/>
                </a:schemeClr>
              </a:gs>
            </a:gsLst>
            <a:lin ang="5400000" scaled="0"/>
            <a:tileRect/>
          </a:gradFill>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848FDC68-34B2-4E57-A8F6-EF63267F672D}"/>
              </a:ext>
            </a:extLst>
          </p:cNvPr>
          <p:cNvSpPr txBox="1"/>
          <p:nvPr/>
        </p:nvSpPr>
        <p:spPr>
          <a:xfrm>
            <a:off x="3418200" y="3276600"/>
            <a:ext cx="849000" cy="369332"/>
          </a:xfrm>
          <a:prstGeom prst="rect">
            <a:avLst/>
          </a:prstGeom>
          <a:solidFill>
            <a:schemeClr val="bg1"/>
          </a:solidFill>
          <a:ln>
            <a:noFill/>
          </a:ln>
        </p:spPr>
        <p:txBody>
          <a:bodyPr wrap="square" rtlCol="0">
            <a:spAutoFit/>
          </a:bodyPr>
          <a:lstStyle/>
          <a:p>
            <a:r>
              <a:rPr lang="en-US" dirty="0"/>
              <a:t>2.15 K</a:t>
            </a:r>
          </a:p>
        </p:txBody>
      </p:sp>
      <p:cxnSp>
        <p:nvCxnSpPr>
          <p:cNvPr id="4" name="Connecteur droit 3">
            <a:extLst>
              <a:ext uri="{FF2B5EF4-FFF2-40B4-BE49-F238E27FC236}">
                <a16:creationId xmlns:a16="http://schemas.microsoft.com/office/drawing/2014/main" id="{0829C2A3-7950-4C94-92C1-ADBE54307FFC}"/>
              </a:ext>
            </a:extLst>
          </p:cNvPr>
          <p:cNvCxnSpPr/>
          <p:nvPr/>
        </p:nvCxnSpPr>
        <p:spPr>
          <a:xfrm>
            <a:off x="2884800" y="3461266"/>
            <a:ext cx="468000" cy="0"/>
          </a:xfrm>
          <a:prstGeom prst="line">
            <a:avLst/>
          </a:prstGeom>
        </p:spPr>
        <p:style>
          <a:lnRef idx="2">
            <a:schemeClr val="dk1"/>
          </a:lnRef>
          <a:fillRef idx="0">
            <a:schemeClr val="dk1"/>
          </a:fillRef>
          <a:effectRef idx="1">
            <a:schemeClr val="dk1"/>
          </a:effectRef>
          <a:fontRef idx="minor">
            <a:schemeClr val="tx1"/>
          </a:fontRef>
        </p:style>
      </p:cxnSp>
      <p:sp>
        <p:nvSpPr>
          <p:cNvPr id="12" name="ZoneTexte 11">
            <a:extLst>
              <a:ext uri="{FF2B5EF4-FFF2-40B4-BE49-F238E27FC236}">
                <a16:creationId xmlns:a16="http://schemas.microsoft.com/office/drawing/2014/main" id="{0378D0BB-5E7F-404A-BEB7-E221A0378881}"/>
              </a:ext>
            </a:extLst>
          </p:cNvPr>
          <p:cNvSpPr txBox="1"/>
          <p:nvPr/>
        </p:nvSpPr>
        <p:spPr>
          <a:xfrm>
            <a:off x="3429000" y="4036078"/>
            <a:ext cx="914400" cy="369332"/>
          </a:xfrm>
          <a:prstGeom prst="rect">
            <a:avLst/>
          </a:prstGeom>
          <a:solidFill>
            <a:schemeClr val="bg1"/>
          </a:solidFill>
          <a:ln>
            <a:noFill/>
          </a:ln>
        </p:spPr>
        <p:txBody>
          <a:bodyPr wrap="square" rtlCol="0">
            <a:spAutoFit/>
          </a:bodyPr>
          <a:lstStyle/>
          <a:p>
            <a:r>
              <a:rPr lang="en-US" dirty="0"/>
              <a:t>2.05 K</a:t>
            </a:r>
          </a:p>
        </p:txBody>
      </p:sp>
      <p:cxnSp>
        <p:nvCxnSpPr>
          <p:cNvPr id="13" name="Connecteur droit 12">
            <a:extLst>
              <a:ext uri="{FF2B5EF4-FFF2-40B4-BE49-F238E27FC236}">
                <a16:creationId xmlns:a16="http://schemas.microsoft.com/office/drawing/2014/main" id="{8727FB9A-7A62-45A6-A7B9-6379FBEBB604}"/>
              </a:ext>
            </a:extLst>
          </p:cNvPr>
          <p:cNvCxnSpPr/>
          <p:nvPr/>
        </p:nvCxnSpPr>
        <p:spPr>
          <a:xfrm>
            <a:off x="2895600" y="4220744"/>
            <a:ext cx="468000" cy="0"/>
          </a:xfrm>
          <a:prstGeom prst="line">
            <a:avLst/>
          </a:prstGeom>
        </p:spPr>
        <p:style>
          <a:lnRef idx="2">
            <a:schemeClr val="dk1"/>
          </a:lnRef>
          <a:fillRef idx="0">
            <a:schemeClr val="dk1"/>
          </a:fillRef>
          <a:effectRef idx="1">
            <a:schemeClr val="dk1"/>
          </a:effectRef>
          <a:fontRef idx="minor">
            <a:schemeClr val="tx1"/>
          </a:fontRef>
        </p:style>
      </p:cxnSp>
      <p:sp>
        <p:nvSpPr>
          <p:cNvPr id="14" name="ZoneTexte 13">
            <a:extLst>
              <a:ext uri="{FF2B5EF4-FFF2-40B4-BE49-F238E27FC236}">
                <a16:creationId xmlns:a16="http://schemas.microsoft.com/office/drawing/2014/main" id="{A56894F9-8FFD-48BB-93CC-361BA6258C34}"/>
              </a:ext>
            </a:extLst>
          </p:cNvPr>
          <p:cNvSpPr txBox="1"/>
          <p:nvPr/>
        </p:nvSpPr>
        <p:spPr>
          <a:xfrm>
            <a:off x="1828800" y="2258409"/>
            <a:ext cx="2819400" cy="369332"/>
          </a:xfrm>
          <a:prstGeom prst="rect">
            <a:avLst/>
          </a:prstGeom>
          <a:solidFill>
            <a:schemeClr val="bg1"/>
          </a:solidFill>
          <a:ln>
            <a:noFill/>
          </a:ln>
        </p:spPr>
        <p:txBody>
          <a:bodyPr wrap="square" rtlCol="0">
            <a:spAutoFit/>
          </a:bodyPr>
          <a:lstStyle/>
          <a:p>
            <a:r>
              <a:rPr lang="en-US" dirty="0">
                <a:effectLst>
                  <a:outerShdw blurRad="38100" dist="38100" dir="2700000" algn="tl">
                    <a:srgbClr val="000000">
                      <a:alpha val="43137"/>
                    </a:srgbClr>
                  </a:outerShdw>
                </a:effectLst>
              </a:rPr>
              <a:t>Magnet Temperature (K)</a:t>
            </a:r>
          </a:p>
        </p:txBody>
      </p:sp>
      <p:sp>
        <p:nvSpPr>
          <p:cNvPr id="15" name="ZoneTexte 14">
            <a:extLst>
              <a:ext uri="{FF2B5EF4-FFF2-40B4-BE49-F238E27FC236}">
                <a16:creationId xmlns:a16="http://schemas.microsoft.com/office/drawing/2014/main" id="{4E7980EA-189B-4D66-B16F-0A6C3A146CBC}"/>
              </a:ext>
            </a:extLst>
          </p:cNvPr>
          <p:cNvSpPr txBox="1"/>
          <p:nvPr/>
        </p:nvSpPr>
        <p:spPr>
          <a:xfrm>
            <a:off x="3429000" y="4812268"/>
            <a:ext cx="914400" cy="369332"/>
          </a:xfrm>
          <a:prstGeom prst="rect">
            <a:avLst/>
          </a:prstGeom>
          <a:solidFill>
            <a:schemeClr val="bg1"/>
          </a:solidFill>
          <a:ln>
            <a:noFill/>
          </a:ln>
        </p:spPr>
        <p:txBody>
          <a:bodyPr wrap="square" rtlCol="0">
            <a:spAutoFit/>
          </a:bodyPr>
          <a:lstStyle/>
          <a:p>
            <a:r>
              <a:rPr lang="en-US" dirty="0"/>
              <a:t>1.90 K</a:t>
            </a:r>
          </a:p>
        </p:txBody>
      </p:sp>
      <p:cxnSp>
        <p:nvCxnSpPr>
          <p:cNvPr id="16" name="Connecteur droit 15">
            <a:extLst>
              <a:ext uri="{FF2B5EF4-FFF2-40B4-BE49-F238E27FC236}">
                <a16:creationId xmlns:a16="http://schemas.microsoft.com/office/drawing/2014/main" id="{58D46865-609F-4628-B3C3-376AD3C38AF7}"/>
              </a:ext>
            </a:extLst>
          </p:cNvPr>
          <p:cNvCxnSpPr/>
          <p:nvPr/>
        </p:nvCxnSpPr>
        <p:spPr>
          <a:xfrm>
            <a:off x="2895600" y="4996934"/>
            <a:ext cx="468000" cy="0"/>
          </a:xfrm>
          <a:prstGeom prst="line">
            <a:avLst/>
          </a:prstGeom>
        </p:spPr>
        <p:style>
          <a:lnRef idx="2">
            <a:schemeClr val="dk1"/>
          </a:lnRef>
          <a:fillRef idx="0">
            <a:schemeClr val="dk1"/>
          </a:fillRef>
          <a:effectRef idx="1">
            <a:schemeClr val="dk1"/>
          </a:effectRef>
          <a:fontRef idx="minor">
            <a:schemeClr val="tx1"/>
          </a:fontRef>
        </p:style>
      </p:cxnSp>
      <p:sp>
        <p:nvSpPr>
          <p:cNvPr id="17" name="ZoneTexte 16">
            <a:extLst>
              <a:ext uri="{FF2B5EF4-FFF2-40B4-BE49-F238E27FC236}">
                <a16:creationId xmlns:a16="http://schemas.microsoft.com/office/drawing/2014/main" id="{E244FAA1-3D2C-4296-874F-358F0091EDC2}"/>
              </a:ext>
            </a:extLst>
          </p:cNvPr>
          <p:cNvSpPr txBox="1"/>
          <p:nvPr/>
        </p:nvSpPr>
        <p:spPr>
          <a:xfrm>
            <a:off x="654478" y="3276600"/>
            <a:ext cx="2099522" cy="369332"/>
          </a:xfrm>
          <a:prstGeom prst="rect">
            <a:avLst/>
          </a:prstGeom>
          <a:solidFill>
            <a:schemeClr val="bg1"/>
          </a:solidFill>
          <a:ln>
            <a:noFill/>
          </a:ln>
        </p:spPr>
        <p:txBody>
          <a:bodyPr wrap="square" rtlCol="0">
            <a:spAutoFit/>
          </a:bodyPr>
          <a:lstStyle/>
          <a:p>
            <a:pPr algn="r"/>
            <a:r>
              <a:rPr lang="en-US" dirty="0"/>
              <a:t>Cryo Maintain</a:t>
            </a:r>
          </a:p>
        </p:txBody>
      </p:sp>
      <p:sp>
        <p:nvSpPr>
          <p:cNvPr id="18" name="ZoneTexte 17">
            <a:extLst>
              <a:ext uri="{FF2B5EF4-FFF2-40B4-BE49-F238E27FC236}">
                <a16:creationId xmlns:a16="http://schemas.microsoft.com/office/drawing/2014/main" id="{406D8E90-A290-4F53-8D4A-13443CDCA1F3}"/>
              </a:ext>
            </a:extLst>
          </p:cNvPr>
          <p:cNvSpPr txBox="1"/>
          <p:nvPr/>
        </p:nvSpPr>
        <p:spPr>
          <a:xfrm>
            <a:off x="654478" y="4036078"/>
            <a:ext cx="2099522" cy="369332"/>
          </a:xfrm>
          <a:prstGeom prst="rect">
            <a:avLst/>
          </a:prstGeom>
          <a:solidFill>
            <a:schemeClr val="bg1"/>
          </a:solidFill>
          <a:ln>
            <a:noFill/>
          </a:ln>
        </p:spPr>
        <p:txBody>
          <a:bodyPr wrap="square" rtlCol="0">
            <a:spAutoFit/>
          </a:bodyPr>
          <a:lstStyle/>
          <a:p>
            <a:pPr algn="r"/>
            <a:r>
              <a:rPr lang="en-US" dirty="0"/>
              <a:t>Cryo Start</a:t>
            </a:r>
          </a:p>
        </p:txBody>
      </p:sp>
      <p:sp>
        <p:nvSpPr>
          <p:cNvPr id="19" name="ZoneTexte 18">
            <a:extLst>
              <a:ext uri="{FF2B5EF4-FFF2-40B4-BE49-F238E27FC236}">
                <a16:creationId xmlns:a16="http://schemas.microsoft.com/office/drawing/2014/main" id="{D2DEBAC8-6D9D-48CE-B0FD-9FA598F6BC26}"/>
              </a:ext>
            </a:extLst>
          </p:cNvPr>
          <p:cNvSpPr txBox="1"/>
          <p:nvPr/>
        </p:nvSpPr>
        <p:spPr>
          <a:xfrm>
            <a:off x="2" y="4812268"/>
            <a:ext cx="2762467" cy="369332"/>
          </a:xfrm>
          <a:prstGeom prst="rect">
            <a:avLst/>
          </a:prstGeom>
          <a:solidFill>
            <a:schemeClr val="bg1"/>
          </a:solidFill>
          <a:ln>
            <a:noFill/>
          </a:ln>
        </p:spPr>
        <p:txBody>
          <a:bodyPr wrap="square" rtlCol="0">
            <a:spAutoFit/>
          </a:bodyPr>
          <a:lstStyle/>
          <a:p>
            <a:pPr algn="r"/>
            <a:r>
              <a:rPr lang="en-US" dirty="0"/>
              <a:t>Operation Temperature</a:t>
            </a:r>
          </a:p>
        </p:txBody>
      </p:sp>
      <p:grpSp>
        <p:nvGrpSpPr>
          <p:cNvPr id="6" name="Groupe 5">
            <a:extLst>
              <a:ext uri="{FF2B5EF4-FFF2-40B4-BE49-F238E27FC236}">
                <a16:creationId xmlns:a16="http://schemas.microsoft.com/office/drawing/2014/main" id="{E53E6B9D-4963-49AD-AD49-08E471FA255C}"/>
              </a:ext>
            </a:extLst>
          </p:cNvPr>
          <p:cNvGrpSpPr/>
          <p:nvPr/>
        </p:nvGrpSpPr>
        <p:grpSpPr>
          <a:xfrm>
            <a:off x="4457700" y="4361476"/>
            <a:ext cx="1866900" cy="591524"/>
            <a:chOff x="5676900" y="4361476"/>
            <a:chExt cx="1866900" cy="591524"/>
          </a:xfrm>
        </p:grpSpPr>
        <p:sp>
          <p:nvSpPr>
            <p:cNvPr id="5" name="Flèche : haut 4">
              <a:extLst>
                <a:ext uri="{FF2B5EF4-FFF2-40B4-BE49-F238E27FC236}">
                  <a16:creationId xmlns:a16="http://schemas.microsoft.com/office/drawing/2014/main" id="{133CC660-DC71-4E3D-BDED-EC592F4ED7D7}"/>
                </a:ext>
              </a:extLst>
            </p:cNvPr>
            <p:cNvSpPr/>
            <p:nvPr/>
          </p:nvSpPr>
          <p:spPr>
            <a:xfrm>
              <a:off x="5676900" y="4361476"/>
              <a:ext cx="381000" cy="591524"/>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5182D294-8E6F-4236-918F-3934787DFE48}"/>
                </a:ext>
              </a:extLst>
            </p:cNvPr>
            <p:cNvSpPr txBox="1"/>
            <p:nvPr/>
          </p:nvSpPr>
          <p:spPr>
            <a:xfrm>
              <a:off x="6083300" y="4496113"/>
              <a:ext cx="1460500" cy="369332"/>
            </a:xfrm>
            <a:prstGeom prst="rect">
              <a:avLst/>
            </a:prstGeom>
            <a:noFill/>
            <a:ln>
              <a:noFill/>
            </a:ln>
          </p:spPr>
          <p:txBody>
            <a:bodyPr wrap="square" rtlCol="0">
              <a:spAutoFit/>
            </a:bodyPr>
            <a:lstStyle/>
            <a:p>
              <a:r>
                <a:rPr lang="en-US" dirty="0">
                  <a:solidFill>
                    <a:schemeClr val="accent2">
                      <a:lumMod val="75000"/>
                    </a:schemeClr>
                  </a:solidFill>
                </a:rPr>
                <a:t>Perturbation</a:t>
              </a:r>
            </a:p>
          </p:txBody>
        </p:sp>
      </p:grpSp>
      <p:grpSp>
        <p:nvGrpSpPr>
          <p:cNvPr id="23" name="Groupe 22">
            <a:extLst>
              <a:ext uri="{FF2B5EF4-FFF2-40B4-BE49-F238E27FC236}">
                <a16:creationId xmlns:a16="http://schemas.microsoft.com/office/drawing/2014/main" id="{09E3C8D2-F31B-4F9E-AA82-0A208FD4A258}"/>
              </a:ext>
            </a:extLst>
          </p:cNvPr>
          <p:cNvGrpSpPr/>
          <p:nvPr/>
        </p:nvGrpSpPr>
        <p:grpSpPr>
          <a:xfrm>
            <a:off x="4457700" y="3559329"/>
            <a:ext cx="2019300" cy="669770"/>
            <a:chOff x="5676900" y="4313077"/>
            <a:chExt cx="2019300" cy="669770"/>
          </a:xfrm>
        </p:grpSpPr>
        <p:sp>
          <p:nvSpPr>
            <p:cNvPr id="24" name="Flèche : haut 23">
              <a:extLst>
                <a:ext uri="{FF2B5EF4-FFF2-40B4-BE49-F238E27FC236}">
                  <a16:creationId xmlns:a16="http://schemas.microsoft.com/office/drawing/2014/main" id="{69309939-DDD9-4EE2-8868-11A9078B1EFD}"/>
                </a:ext>
              </a:extLst>
            </p:cNvPr>
            <p:cNvSpPr/>
            <p:nvPr/>
          </p:nvSpPr>
          <p:spPr>
            <a:xfrm>
              <a:off x="5676900" y="4313077"/>
              <a:ext cx="381000" cy="591524"/>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D37D85AC-36F9-40E8-89B5-5764FF2CDAB7}"/>
                </a:ext>
              </a:extLst>
            </p:cNvPr>
            <p:cNvSpPr txBox="1"/>
            <p:nvPr/>
          </p:nvSpPr>
          <p:spPr>
            <a:xfrm>
              <a:off x="6083300" y="4336516"/>
              <a:ext cx="1612900" cy="646331"/>
            </a:xfrm>
            <a:prstGeom prst="rect">
              <a:avLst/>
            </a:prstGeom>
            <a:noFill/>
            <a:ln>
              <a:noFill/>
            </a:ln>
          </p:spPr>
          <p:txBody>
            <a:bodyPr wrap="square" rtlCol="0">
              <a:spAutoFit/>
            </a:bodyPr>
            <a:lstStyle/>
            <a:p>
              <a:r>
                <a:rPr lang="en-US" dirty="0">
                  <a:solidFill>
                    <a:schemeClr val="accent2">
                      <a:lumMod val="75000"/>
                    </a:schemeClr>
                  </a:solidFill>
                </a:rPr>
                <a:t>Temperature drift</a:t>
              </a:r>
            </a:p>
          </p:txBody>
        </p:sp>
      </p:grpSp>
      <p:grpSp>
        <p:nvGrpSpPr>
          <p:cNvPr id="36" name="Groupe 35">
            <a:extLst>
              <a:ext uri="{FF2B5EF4-FFF2-40B4-BE49-F238E27FC236}">
                <a16:creationId xmlns:a16="http://schemas.microsoft.com/office/drawing/2014/main" id="{954760B1-C838-43CE-8561-EF41BA7741FE}"/>
              </a:ext>
            </a:extLst>
          </p:cNvPr>
          <p:cNvGrpSpPr/>
          <p:nvPr/>
        </p:nvGrpSpPr>
        <p:grpSpPr>
          <a:xfrm>
            <a:off x="6553200" y="3504524"/>
            <a:ext cx="1974850" cy="646331"/>
            <a:chOff x="6769100" y="3504522"/>
            <a:chExt cx="1974850" cy="646331"/>
          </a:xfrm>
        </p:grpSpPr>
        <p:sp>
          <p:nvSpPr>
            <p:cNvPr id="27" name="ZoneTexte 26">
              <a:extLst>
                <a:ext uri="{FF2B5EF4-FFF2-40B4-BE49-F238E27FC236}">
                  <a16:creationId xmlns:a16="http://schemas.microsoft.com/office/drawing/2014/main" id="{F3B4CFED-B2BE-482B-AD79-BAAEF3365201}"/>
                </a:ext>
              </a:extLst>
            </p:cNvPr>
            <p:cNvSpPr txBox="1"/>
            <p:nvPr/>
          </p:nvSpPr>
          <p:spPr>
            <a:xfrm>
              <a:off x="7131050" y="3504522"/>
              <a:ext cx="1612900" cy="646331"/>
            </a:xfrm>
            <a:prstGeom prst="rect">
              <a:avLst/>
            </a:prstGeom>
            <a:noFill/>
            <a:ln>
              <a:noFill/>
            </a:ln>
          </p:spPr>
          <p:txBody>
            <a:bodyPr wrap="square" rtlCol="0">
              <a:spAutoFit/>
            </a:bodyPr>
            <a:lstStyle/>
            <a:p>
              <a:r>
                <a:rPr lang="en-US" dirty="0">
                  <a:solidFill>
                    <a:schemeClr val="accent2">
                      <a:lumMod val="75000"/>
                    </a:schemeClr>
                  </a:solidFill>
                </a:rPr>
                <a:t>Temperature decrease</a:t>
              </a:r>
            </a:p>
          </p:txBody>
        </p:sp>
        <p:sp>
          <p:nvSpPr>
            <p:cNvPr id="28" name="Flèche : haut 27">
              <a:extLst>
                <a:ext uri="{FF2B5EF4-FFF2-40B4-BE49-F238E27FC236}">
                  <a16:creationId xmlns:a16="http://schemas.microsoft.com/office/drawing/2014/main" id="{F889CC34-A597-440B-BC6E-2C79C66DC9BE}"/>
                </a:ext>
              </a:extLst>
            </p:cNvPr>
            <p:cNvSpPr/>
            <p:nvPr/>
          </p:nvSpPr>
          <p:spPr>
            <a:xfrm flipV="1">
              <a:off x="6769100" y="3559329"/>
              <a:ext cx="381000" cy="591524"/>
            </a:xfrm>
            <a:prstGeom prst="up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37" name="Groupe 36">
            <a:extLst>
              <a:ext uri="{FF2B5EF4-FFF2-40B4-BE49-F238E27FC236}">
                <a16:creationId xmlns:a16="http://schemas.microsoft.com/office/drawing/2014/main" id="{ABEA1196-E589-4592-806B-8A531452B10E}"/>
              </a:ext>
            </a:extLst>
          </p:cNvPr>
          <p:cNvGrpSpPr/>
          <p:nvPr/>
        </p:nvGrpSpPr>
        <p:grpSpPr>
          <a:xfrm>
            <a:off x="6553202" y="4241109"/>
            <a:ext cx="2226733" cy="923330"/>
            <a:chOff x="6764867" y="4241109"/>
            <a:chExt cx="2226733" cy="923330"/>
          </a:xfrm>
        </p:grpSpPr>
        <p:sp>
          <p:nvSpPr>
            <p:cNvPr id="29" name="ZoneTexte 28">
              <a:extLst>
                <a:ext uri="{FF2B5EF4-FFF2-40B4-BE49-F238E27FC236}">
                  <a16:creationId xmlns:a16="http://schemas.microsoft.com/office/drawing/2014/main" id="{5650CF57-8FD3-4CD5-ACE8-FEEE24B8415D}"/>
                </a:ext>
              </a:extLst>
            </p:cNvPr>
            <p:cNvSpPr txBox="1"/>
            <p:nvPr/>
          </p:nvSpPr>
          <p:spPr>
            <a:xfrm>
              <a:off x="7126816" y="4241109"/>
              <a:ext cx="1864784" cy="923330"/>
            </a:xfrm>
            <a:prstGeom prst="rect">
              <a:avLst/>
            </a:prstGeom>
            <a:noFill/>
            <a:ln>
              <a:noFill/>
            </a:ln>
          </p:spPr>
          <p:txBody>
            <a:bodyPr wrap="square" rtlCol="0">
              <a:spAutoFit/>
            </a:bodyPr>
            <a:lstStyle/>
            <a:p>
              <a:r>
                <a:rPr lang="en-US" dirty="0">
                  <a:solidFill>
                    <a:srgbClr val="00B050"/>
                  </a:solidFill>
                </a:rPr>
                <a:t>Cryo conditions</a:t>
              </a:r>
            </a:p>
            <a:p>
              <a:r>
                <a:rPr lang="en-US" dirty="0">
                  <a:solidFill>
                    <a:srgbClr val="00B050"/>
                  </a:solidFill>
                </a:rPr>
                <a:t>back, towards nominal</a:t>
              </a:r>
            </a:p>
          </p:txBody>
        </p:sp>
        <p:sp>
          <p:nvSpPr>
            <p:cNvPr id="30" name="Flèche : haut 29">
              <a:extLst>
                <a:ext uri="{FF2B5EF4-FFF2-40B4-BE49-F238E27FC236}">
                  <a16:creationId xmlns:a16="http://schemas.microsoft.com/office/drawing/2014/main" id="{D830A1A4-22DF-4FE3-BA85-B968ECE71943}"/>
                </a:ext>
              </a:extLst>
            </p:cNvPr>
            <p:cNvSpPr/>
            <p:nvPr/>
          </p:nvSpPr>
          <p:spPr>
            <a:xfrm flipV="1">
              <a:off x="6764867" y="4437676"/>
              <a:ext cx="381000" cy="591524"/>
            </a:xfrm>
            <a:prstGeom prst="up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cxnSp>
        <p:nvCxnSpPr>
          <p:cNvPr id="31" name="Connecteur droit 30">
            <a:extLst>
              <a:ext uri="{FF2B5EF4-FFF2-40B4-BE49-F238E27FC236}">
                <a16:creationId xmlns:a16="http://schemas.microsoft.com/office/drawing/2014/main" id="{96D49A52-7191-45E4-887E-FA72D0C6996A}"/>
              </a:ext>
            </a:extLst>
          </p:cNvPr>
          <p:cNvCxnSpPr>
            <a:cxnSpLocks/>
          </p:cNvCxnSpPr>
          <p:nvPr/>
        </p:nvCxnSpPr>
        <p:spPr>
          <a:xfrm>
            <a:off x="4343400" y="3461266"/>
            <a:ext cx="281940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3" name="Connecteur droit 32">
            <a:extLst>
              <a:ext uri="{FF2B5EF4-FFF2-40B4-BE49-F238E27FC236}">
                <a16:creationId xmlns:a16="http://schemas.microsoft.com/office/drawing/2014/main" id="{C32708D9-843B-49CB-BF16-C7F86FAAF591}"/>
              </a:ext>
            </a:extLst>
          </p:cNvPr>
          <p:cNvCxnSpPr>
            <a:cxnSpLocks/>
          </p:cNvCxnSpPr>
          <p:nvPr/>
        </p:nvCxnSpPr>
        <p:spPr>
          <a:xfrm>
            <a:off x="4351867" y="4239508"/>
            <a:ext cx="2819400"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34" name="Connecteur droit 33">
            <a:extLst>
              <a:ext uri="{FF2B5EF4-FFF2-40B4-BE49-F238E27FC236}">
                <a16:creationId xmlns:a16="http://schemas.microsoft.com/office/drawing/2014/main" id="{65D289A6-7CBF-4188-9BE9-4D85F55D8119}"/>
              </a:ext>
            </a:extLst>
          </p:cNvPr>
          <p:cNvCxnSpPr>
            <a:cxnSpLocks/>
          </p:cNvCxnSpPr>
          <p:nvPr/>
        </p:nvCxnSpPr>
        <p:spPr>
          <a:xfrm>
            <a:off x="4351867" y="5105400"/>
            <a:ext cx="2819400"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 name="Flèche : droite 2">
            <a:extLst>
              <a:ext uri="{FF2B5EF4-FFF2-40B4-BE49-F238E27FC236}">
                <a16:creationId xmlns:a16="http://schemas.microsoft.com/office/drawing/2014/main" id="{99FB2DDA-111A-45F8-8F74-DCAE04BB3693}"/>
              </a:ext>
            </a:extLst>
          </p:cNvPr>
          <p:cNvSpPr/>
          <p:nvPr/>
        </p:nvSpPr>
        <p:spPr>
          <a:xfrm rot="19295872">
            <a:off x="6778420" y="1913831"/>
            <a:ext cx="533400" cy="298853"/>
          </a:xfrm>
          <a:prstGeom prst="rightArrow">
            <a:avLst/>
          </a:prstGeom>
          <a:gradFill>
            <a:gsLst>
              <a:gs pos="0">
                <a:srgbClr val="FF0000"/>
              </a:gs>
              <a:gs pos="25000">
                <a:srgbClr val="FF0000"/>
              </a:gs>
              <a:gs pos="38000">
                <a:srgbClr val="FF0000"/>
              </a:gs>
              <a:gs pos="55000">
                <a:srgbClr val="FF0000"/>
              </a:gs>
              <a:gs pos="80000">
                <a:srgbClr val="FF0000"/>
              </a:gs>
              <a:gs pos="88000">
                <a:srgbClr val="FF0000"/>
              </a:gs>
              <a:gs pos="100000">
                <a:srgbClr val="FF0000"/>
              </a:gs>
            </a:gsLs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38" name="ZoneTexte 37">
            <a:extLst>
              <a:ext uri="{FF2B5EF4-FFF2-40B4-BE49-F238E27FC236}">
                <a16:creationId xmlns:a16="http://schemas.microsoft.com/office/drawing/2014/main" id="{033A28F1-B893-42CD-9607-BE75E4EB1A93}"/>
              </a:ext>
            </a:extLst>
          </p:cNvPr>
          <p:cNvSpPr txBox="1"/>
          <p:nvPr/>
        </p:nvSpPr>
        <p:spPr>
          <a:xfrm>
            <a:off x="7232653" y="1456523"/>
            <a:ext cx="1295399" cy="646331"/>
          </a:xfrm>
          <a:prstGeom prst="rect">
            <a:avLst/>
          </a:prstGeom>
          <a:noFill/>
          <a:ln>
            <a:noFill/>
          </a:ln>
        </p:spPr>
        <p:txBody>
          <a:bodyPr wrap="square" rtlCol="0">
            <a:spAutoFit/>
          </a:bodyPr>
          <a:lstStyle/>
          <a:p>
            <a:pPr algn="ctr"/>
            <a:r>
              <a:rPr lang="en-US" dirty="0">
                <a:solidFill>
                  <a:srgbClr val="FF0000"/>
                </a:solidFill>
                <a:effectLst>
                  <a:outerShdw blurRad="38100" dist="38100" dir="2700000" algn="tl">
                    <a:srgbClr val="000000">
                      <a:alpha val="43137"/>
                    </a:srgbClr>
                  </a:outerShdw>
                </a:effectLst>
              </a:rPr>
              <a:t>Availability impacted!</a:t>
            </a:r>
          </a:p>
        </p:txBody>
      </p:sp>
      <p:sp>
        <p:nvSpPr>
          <p:cNvPr id="20" name="Flèche : bas 19">
            <a:extLst>
              <a:ext uri="{FF2B5EF4-FFF2-40B4-BE49-F238E27FC236}">
                <a16:creationId xmlns:a16="http://schemas.microsoft.com/office/drawing/2014/main" id="{E20A792C-B28C-4E8C-B463-246238CD6BC2}"/>
              </a:ext>
            </a:extLst>
          </p:cNvPr>
          <p:cNvSpPr/>
          <p:nvPr/>
        </p:nvSpPr>
        <p:spPr>
          <a:xfrm>
            <a:off x="6592360" y="2819401"/>
            <a:ext cx="322790" cy="6096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
        <p:nvSpPr>
          <p:cNvPr id="39" name="ZoneTexte 38">
            <a:extLst>
              <a:ext uri="{FF2B5EF4-FFF2-40B4-BE49-F238E27FC236}">
                <a16:creationId xmlns:a16="http://schemas.microsoft.com/office/drawing/2014/main" id="{4A64B0A9-FA53-48C3-BC97-676AC4170017}"/>
              </a:ext>
            </a:extLst>
          </p:cNvPr>
          <p:cNvSpPr txBox="1"/>
          <p:nvPr/>
        </p:nvSpPr>
        <p:spPr>
          <a:xfrm>
            <a:off x="6973360" y="2551331"/>
            <a:ext cx="2170640" cy="923330"/>
          </a:xfrm>
          <a:prstGeom prst="rect">
            <a:avLst/>
          </a:prstGeom>
          <a:noFill/>
          <a:ln>
            <a:noFill/>
          </a:ln>
        </p:spPr>
        <p:txBody>
          <a:bodyPr wrap="square" rtlCol="0">
            <a:spAutoFit/>
          </a:bodyPr>
          <a:lstStyle/>
          <a:p>
            <a:r>
              <a:rPr lang="en-US" dirty="0">
                <a:solidFill>
                  <a:srgbClr val="0070C0"/>
                </a:solidFill>
                <a:effectLst>
                  <a:outerShdw blurRad="38100" dist="38100" dir="2700000" algn="tl">
                    <a:srgbClr val="000000">
                      <a:alpha val="43137"/>
                    </a:srgbClr>
                  </a:outerShdw>
                </a:effectLst>
              </a:rPr>
              <a:t>Diagnose,</a:t>
            </a:r>
          </a:p>
          <a:p>
            <a:r>
              <a:rPr lang="en-US" dirty="0">
                <a:solidFill>
                  <a:srgbClr val="0070C0"/>
                </a:solidFill>
                <a:effectLst>
                  <a:outerShdw blurRad="38100" dist="38100" dir="2700000" algn="tl">
                    <a:srgbClr val="000000">
                      <a:alpha val="43137"/>
                    </a:srgbClr>
                  </a:outerShdw>
                </a:effectLst>
              </a:rPr>
              <a:t>Repair (if needed),</a:t>
            </a:r>
          </a:p>
          <a:p>
            <a:r>
              <a:rPr lang="en-US" dirty="0">
                <a:solidFill>
                  <a:srgbClr val="0070C0"/>
                </a:solidFill>
                <a:effectLst>
                  <a:outerShdw blurRad="38100" dist="38100" dir="2700000" algn="tl">
                    <a:srgbClr val="000000">
                      <a:alpha val="43137"/>
                    </a:srgbClr>
                  </a:outerShdw>
                </a:effectLst>
              </a:rPr>
              <a:t>Restart</a:t>
            </a:r>
          </a:p>
        </p:txBody>
      </p:sp>
      <p:grpSp>
        <p:nvGrpSpPr>
          <p:cNvPr id="40" name="Groupe 39">
            <a:extLst>
              <a:ext uri="{FF2B5EF4-FFF2-40B4-BE49-F238E27FC236}">
                <a16:creationId xmlns:a16="http://schemas.microsoft.com/office/drawing/2014/main" id="{56AF42F1-6453-43DA-B60D-C779E446FF21}"/>
              </a:ext>
            </a:extLst>
          </p:cNvPr>
          <p:cNvGrpSpPr/>
          <p:nvPr/>
        </p:nvGrpSpPr>
        <p:grpSpPr>
          <a:xfrm>
            <a:off x="4421445" y="2142203"/>
            <a:ext cx="2551917" cy="1275808"/>
            <a:chOff x="4421443" y="2142203"/>
            <a:chExt cx="2551917" cy="1275808"/>
          </a:xfrm>
        </p:grpSpPr>
        <p:grpSp>
          <p:nvGrpSpPr>
            <p:cNvPr id="35" name="Groupe 34">
              <a:extLst>
                <a:ext uri="{FF2B5EF4-FFF2-40B4-BE49-F238E27FC236}">
                  <a16:creationId xmlns:a16="http://schemas.microsoft.com/office/drawing/2014/main" id="{0DB8214F-436C-4E7C-A08B-769BEB80DB56}"/>
                </a:ext>
              </a:extLst>
            </p:cNvPr>
            <p:cNvGrpSpPr/>
            <p:nvPr/>
          </p:nvGrpSpPr>
          <p:grpSpPr>
            <a:xfrm>
              <a:off x="4421443" y="2142203"/>
              <a:ext cx="2551917" cy="869648"/>
              <a:chOff x="4571462" y="2087257"/>
              <a:chExt cx="2649421" cy="1131918"/>
            </a:xfrm>
          </p:grpSpPr>
          <p:sp>
            <p:nvSpPr>
              <p:cNvPr id="7" name="Flèche : demi-tour 6">
                <a:extLst>
                  <a:ext uri="{FF2B5EF4-FFF2-40B4-BE49-F238E27FC236}">
                    <a16:creationId xmlns:a16="http://schemas.microsoft.com/office/drawing/2014/main" id="{4521682A-31C9-465A-BB96-DF95345BB3A1}"/>
                  </a:ext>
                </a:extLst>
              </p:cNvPr>
              <p:cNvSpPr/>
              <p:nvPr/>
            </p:nvSpPr>
            <p:spPr>
              <a:xfrm>
                <a:off x="4648200" y="2087257"/>
                <a:ext cx="2572683" cy="1131918"/>
              </a:xfrm>
              <a:prstGeom prst="uturnArrow">
                <a:avLst>
                  <a:gd name="adj1" fmla="val 30600"/>
                  <a:gd name="adj2" fmla="val 24408"/>
                  <a:gd name="adj3" fmla="val 26944"/>
                  <a:gd name="adj4" fmla="val 43793"/>
                  <a:gd name="adj5" fmla="val 75000"/>
                </a:avLst>
              </a:prstGeom>
              <a:solidFill>
                <a:srgbClr val="FF0000">
                  <a:alpha val="7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6" name="ZoneTexte 25">
                <a:extLst>
                  <a:ext uri="{FF2B5EF4-FFF2-40B4-BE49-F238E27FC236}">
                    <a16:creationId xmlns:a16="http://schemas.microsoft.com/office/drawing/2014/main" id="{4A70A05E-AF60-4662-BF23-22BC2B51DD1C}"/>
                  </a:ext>
                </a:extLst>
              </p:cNvPr>
              <p:cNvSpPr txBox="1"/>
              <p:nvPr/>
            </p:nvSpPr>
            <p:spPr>
              <a:xfrm>
                <a:off x="4571462" y="2376597"/>
                <a:ext cx="2578100" cy="841253"/>
              </a:xfrm>
              <a:prstGeom prst="rect">
                <a:avLst/>
              </a:prstGeom>
              <a:noFill/>
              <a:ln>
                <a:noFill/>
              </a:ln>
            </p:spPr>
            <p:txBody>
              <a:bodyPr wrap="square" rtlCol="0">
                <a:spAutoFit/>
              </a:bodyPr>
              <a:lstStyle/>
              <a:p>
                <a:pPr algn="ctr"/>
                <a:r>
                  <a:rPr lang="en-US" dirty="0">
                    <a:solidFill>
                      <a:srgbClr val="FF0000"/>
                    </a:solidFill>
                    <a:effectLst>
                      <a:outerShdw blurRad="38100" dist="38100" dir="2700000" algn="tl">
                        <a:srgbClr val="000000">
                          <a:alpha val="43137"/>
                        </a:srgbClr>
                      </a:outerShdw>
                    </a:effectLst>
                  </a:rPr>
                  <a:t>Loss of</a:t>
                </a:r>
              </a:p>
              <a:p>
                <a:pPr algn="ctr"/>
                <a:r>
                  <a:rPr lang="en-US" dirty="0">
                    <a:solidFill>
                      <a:srgbClr val="FF0000"/>
                    </a:solidFill>
                    <a:effectLst>
                      <a:outerShdw blurRad="38100" dist="38100" dir="2700000" algn="tl">
                        <a:srgbClr val="000000">
                          <a:alpha val="43137"/>
                        </a:srgbClr>
                      </a:outerShdw>
                    </a:effectLst>
                  </a:rPr>
                  <a:t>cryo conditions</a:t>
                </a:r>
              </a:p>
            </p:txBody>
          </p:sp>
        </p:grpSp>
        <p:sp>
          <p:nvSpPr>
            <p:cNvPr id="32" name="Rectangle 31">
              <a:extLst>
                <a:ext uri="{FF2B5EF4-FFF2-40B4-BE49-F238E27FC236}">
                  <a16:creationId xmlns:a16="http://schemas.microsoft.com/office/drawing/2014/main" id="{347B1239-B881-4E51-8A79-27E02D17B551}"/>
                </a:ext>
              </a:extLst>
            </p:cNvPr>
            <p:cNvSpPr/>
            <p:nvPr/>
          </p:nvSpPr>
          <p:spPr>
            <a:xfrm>
              <a:off x="4495357" y="3011849"/>
              <a:ext cx="267144" cy="406162"/>
            </a:xfrm>
            <a:prstGeom prst="rect">
              <a:avLst/>
            </a:prstGeom>
            <a:solidFill>
              <a:srgbClr val="FF0000">
                <a:alpha val="70000"/>
              </a:srgb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grpSp>
      <p:sp>
        <p:nvSpPr>
          <p:cNvPr id="9" name="Slide Number Placeholder 8"/>
          <p:cNvSpPr>
            <a:spLocks noGrp="1"/>
          </p:cNvSpPr>
          <p:nvPr>
            <p:ph type="sldNum" sz="quarter" idx="10"/>
          </p:nvPr>
        </p:nvSpPr>
        <p:spPr/>
        <p:txBody>
          <a:bodyPr/>
          <a:lstStyle/>
          <a:p>
            <a:fld id="{4DF33A98-D41E-43A5-8F90-E73BFC263353}" type="slidenum">
              <a:rPr lang="en-GB" smtClean="0"/>
              <a:pPr/>
              <a:t>25</a:t>
            </a:fld>
            <a:endParaRPr lang="en-GB" dirty="0"/>
          </a:p>
        </p:txBody>
      </p:sp>
    </p:spTree>
    <p:extLst>
      <p:ext uri="{BB962C8B-B14F-4D97-AF65-F5344CB8AC3E}">
        <p14:creationId xmlns:p14="http://schemas.microsoft.com/office/powerpoint/2010/main" val="25895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p:bldP spid="20"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733800" y="4149512"/>
            <a:ext cx="3352800" cy="140973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CRYO START = 1</a:t>
            </a:r>
          </a:p>
          <a:p>
            <a:pPr algn="ctr"/>
            <a:r>
              <a:rPr lang="fr-FR" dirty="0"/>
              <a:t>CRYO MAINTAIN = 1</a:t>
            </a:r>
          </a:p>
        </p:txBody>
      </p:sp>
      <p:sp>
        <p:nvSpPr>
          <p:cNvPr id="5" name="Ellipse 4"/>
          <p:cNvSpPr/>
          <p:nvPr/>
        </p:nvSpPr>
        <p:spPr>
          <a:xfrm>
            <a:off x="3218618" y="260361"/>
            <a:ext cx="1581982" cy="914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Quality of helium</a:t>
            </a:r>
          </a:p>
        </p:txBody>
      </p:sp>
      <p:sp>
        <p:nvSpPr>
          <p:cNvPr id="6" name="Ellipse 5"/>
          <p:cNvSpPr/>
          <p:nvPr/>
        </p:nvSpPr>
        <p:spPr>
          <a:xfrm>
            <a:off x="4876800" y="287274"/>
            <a:ext cx="1905000" cy="914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Hardware / Production</a:t>
            </a:r>
          </a:p>
        </p:txBody>
      </p:sp>
      <p:sp>
        <p:nvSpPr>
          <p:cNvPr id="7" name="Ellipse 6"/>
          <p:cNvSpPr/>
          <p:nvPr/>
        </p:nvSpPr>
        <p:spPr>
          <a:xfrm>
            <a:off x="6324600" y="1070547"/>
            <a:ext cx="2667000" cy="914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Instrumentation / Distribution</a:t>
            </a:r>
          </a:p>
        </p:txBody>
      </p:sp>
      <p:sp>
        <p:nvSpPr>
          <p:cNvPr id="8" name="Ellipse 7"/>
          <p:cNvSpPr/>
          <p:nvPr/>
        </p:nvSpPr>
        <p:spPr>
          <a:xfrm>
            <a:off x="7467600" y="2115468"/>
            <a:ext cx="1371600" cy="914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Human Factor</a:t>
            </a:r>
          </a:p>
        </p:txBody>
      </p:sp>
      <p:sp>
        <p:nvSpPr>
          <p:cNvPr id="9" name="Ellipse 8"/>
          <p:cNvSpPr/>
          <p:nvPr/>
        </p:nvSpPr>
        <p:spPr>
          <a:xfrm>
            <a:off x="4343400" y="2327847"/>
            <a:ext cx="2133600" cy="9144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LHe level</a:t>
            </a:r>
          </a:p>
          <a:p>
            <a:pPr algn="ctr"/>
            <a:r>
              <a:rPr lang="fr-FR" dirty="0"/>
              <a:t>Temperature</a:t>
            </a:r>
          </a:p>
        </p:txBody>
      </p:sp>
      <p:sp>
        <p:nvSpPr>
          <p:cNvPr id="3" name="Arc 2"/>
          <p:cNvSpPr/>
          <p:nvPr/>
        </p:nvSpPr>
        <p:spPr>
          <a:xfrm>
            <a:off x="1684979" y="358509"/>
            <a:ext cx="1606923" cy="2883738"/>
          </a:xfrm>
          <a:prstGeom prst="arc">
            <a:avLst>
              <a:gd name="adj1" fmla="val 16186729"/>
              <a:gd name="adj2" fmla="val 4992180"/>
            </a:avLst>
          </a:prstGeom>
          <a:ln>
            <a:prstDash val="dashDot"/>
          </a:ln>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10" name="ZoneTexte 9"/>
          <p:cNvSpPr txBox="1"/>
          <p:nvPr/>
        </p:nvSpPr>
        <p:spPr>
          <a:xfrm>
            <a:off x="740147" y="65933"/>
            <a:ext cx="1773736" cy="276999"/>
          </a:xfrm>
          <a:prstGeom prst="rect">
            <a:avLst/>
          </a:prstGeom>
          <a:noFill/>
        </p:spPr>
        <p:txBody>
          <a:bodyPr wrap="square" rtlCol="0">
            <a:spAutoFit/>
          </a:bodyPr>
          <a:lstStyle/>
          <a:p>
            <a:r>
              <a:rPr lang="fr-FR" sz="1200" i="1" u="sng" dirty="0"/>
              <a:t>Interface with the </a:t>
            </a:r>
            <a:r>
              <a:rPr lang="fr-FR" sz="1200" i="1" u="sng" dirty="0" err="1"/>
              <a:t>users</a:t>
            </a:r>
            <a:endParaRPr lang="fr-FR" sz="1200" i="1" u="sng" dirty="0"/>
          </a:p>
        </p:txBody>
      </p:sp>
      <p:cxnSp>
        <p:nvCxnSpPr>
          <p:cNvPr id="13" name="Connecteur droit 12"/>
          <p:cNvCxnSpPr>
            <a:stCxn id="6" idx="4"/>
            <a:endCxn id="9" idx="0"/>
          </p:cNvCxnSpPr>
          <p:nvPr/>
        </p:nvCxnSpPr>
        <p:spPr>
          <a:xfrm flipH="1">
            <a:off x="5410200" y="1201676"/>
            <a:ext cx="419100" cy="1126173"/>
          </a:xfrm>
          <a:prstGeom prst="line">
            <a:avLst/>
          </a:prstGeom>
        </p:spPr>
        <p:style>
          <a:lnRef idx="2">
            <a:schemeClr val="dk1"/>
          </a:lnRef>
          <a:fillRef idx="0">
            <a:schemeClr val="dk1"/>
          </a:fillRef>
          <a:effectRef idx="1">
            <a:schemeClr val="dk1"/>
          </a:effectRef>
          <a:fontRef idx="minor">
            <a:schemeClr val="tx1"/>
          </a:fontRef>
        </p:style>
      </p:cxnSp>
      <p:sp>
        <p:nvSpPr>
          <p:cNvPr id="17" name="Ellipse 16"/>
          <p:cNvSpPr/>
          <p:nvPr/>
        </p:nvSpPr>
        <p:spPr>
          <a:xfrm>
            <a:off x="682783" y="419541"/>
            <a:ext cx="2002436" cy="90499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a:t>Control modification</a:t>
            </a:r>
          </a:p>
        </p:txBody>
      </p:sp>
      <p:sp>
        <p:nvSpPr>
          <p:cNvPr id="19" name="Rectangle 18"/>
          <p:cNvSpPr/>
          <p:nvPr/>
        </p:nvSpPr>
        <p:spPr>
          <a:xfrm>
            <a:off x="179215" y="1447691"/>
            <a:ext cx="1447800" cy="4322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400" dirty="0"/>
              <a:t>PID &amp; SP of </a:t>
            </a:r>
            <a:r>
              <a:rPr lang="fr-FR" sz="1400" dirty="0" err="1"/>
              <a:t>regulation</a:t>
            </a:r>
            <a:r>
              <a:rPr lang="fr-FR" sz="1400" dirty="0"/>
              <a:t> </a:t>
            </a:r>
            <a:r>
              <a:rPr lang="fr-FR" sz="1400" dirty="0" err="1"/>
              <a:t>loops</a:t>
            </a:r>
            <a:endParaRPr lang="fr-FR" sz="1400" dirty="0"/>
          </a:p>
        </p:txBody>
      </p:sp>
      <p:sp>
        <p:nvSpPr>
          <p:cNvPr id="20" name="Rectangle 19"/>
          <p:cNvSpPr/>
          <p:nvPr/>
        </p:nvSpPr>
        <p:spPr>
          <a:xfrm>
            <a:off x="189002" y="2001776"/>
            <a:ext cx="1447800" cy="64869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400" dirty="0"/>
              <a:t>Operation </a:t>
            </a:r>
            <a:r>
              <a:rPr lang="fr-FR" sz="1400" dirty="0" err="1"/>
              <a:t>boundaries</a:t>
            </a:r>
            <a:r>
              <a:rPr lang="fr-FR" sz="1400" dirty="0"/>
              <a:t> adaptation</a:t>
            </a:r>
          </a:p>
        </p:txBody>
      </p:sp>
      <p:sp>
        <p:nvSpPr>
          <p:cNvPr id="21" name="Rectangle 20"/>
          <p:cNvSpPr/>
          <p:nvPr/>
        </p:nvSpPr>
        <p:spPr>
          <a:xfrm>
            <a:off x="1715468" y="1677428"/>
            <a:ext cx="1447800" cy="648695"/>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400" dirty="0"/>
              <a:t>Tests to validate </a:t>
            </a:r>
            <a:r>
              <a:rPr lang="fr-FR" sz="1400" dirty="0" err="1"/>
              <a:t>wrt</a:t>
            </a:r>
            <a:r>
              <a:rPr lang="fr-FR" sz="1400" dirty="0"/>
              <a:t> Tech. Resp.</a:t>
            </a:r>
          </a:p>
        </p:txBody>
      </p:sp>
      <p:cxnSp>
        <p:nvCxnSpPr>
          <p:cNvPr id="22" name="Connecteur droit 21"/>
          <p:cNvCxnSpPr>
            <a:stCxn id="5" idx="4"/>
            <a:endCxn id="9" idx="1"/>
          </p:cNvCxnSpPr>
          <p:nvPr/>
        </p:nvCxnSpPr>
        <p:spPr>
          <a:xfrm>
            <a:off x="4009611" y="1174763"/>
            <a:ext cx="646249" cy="1286997"/>
          </a:xfrm>
          <a:prstGeom prst="line">
            <a:avLst/>
          </a:prstGeom>
        </p:spPr>
        <p:style>
          <a:lnRef idx="2">
            <a:schemeClr val="dk1"/>
          </a:lnRef>
          <a:fillRef idx="0">
            <a:schemeClr val="dk1"/>
          </a:fillRef>
          <a:effectRef idx="1">
            <a:schemeClr val="dk1"/>
          </a:effectRef>
          <a:fontRef idx="minor">
            <a:schemeClr val="tx1"/>
          </a:fontRef>
        </p:style>
      </p:cxnSp>
      <p:cxnSp>
        <p:nvCxnSpPr>
          <p:cNvPr id="26" name="Connecteur droit 25"/>
          <p:cNvCxnSpPr>
            <a:stCxn id="7" idx="3"/>
            <a:endCxn id="9" idx="7"/>
          </p:cNvCxnSpPr>
          <p:nvPr/>
        </p:nvCxnSpPr>
        <p:spPr>
          <a:xfrm flipH="1">
            <a:off x="6164544" y="1851036"/>
            <a:ext cx="550631" cy="610722"/>
          </a:xfrm>
          <a:prstGeom prst="line">
            <a:avLst/>
          </a:prstGeom>
        </p:spPr>
        <p:style>
          <a:lnRef idx="2">
            <a:schemeClr val="dk1"/>
          </a:lnRef>
          <a:fillRef idx="0">
            <a:schemeClr val="dk1"/>
          </a:fillRef>
          <a:effectRef idx="1">
            <a:schemeClr val="dk1"/>
          </a:effectRef>
          <a:fontRef idx="minor">
            <a:schemeClr val="tx1"/>
          </a:fontRef>
        </p:style>
      </p:cxnSp>
      <p:cxnSp>
        <p:nvCxnSpPr>
          <p:cNvPr id="29" name="Connecteur droit 28"/>
          <p:cNvCxnSpPr>
            <a:stCxn id="8" idx="2"/>
            <a:endCxn id="9" idx="6"/>
          </p:cNvCxnSpPr>
          <p:nvPr/>
        </p:nvCxnSpPr>
        <p:spPr>
          <a:xfrm flipH="1">
            <a:off x="6477000" y="2572670"/>
            <a:ext cx="990600" cy="212379"/>
          </a:xfrm>
          <a:prstGeom prst="line">
            <a:avLst/>
          </a:prstGeom>
        </p:spPr>
        <p:style>
          <a:lnRef idx="2">
            <a:schemeClr val="dk1"/>
          </a:lnRef>
          <a:fillRef idx="0">
            <a:schemeClr val="dk1"/>
          </a:fillRef>
          <a:effectRef idx="1">
            <a:schemeClr val="dk1"/>
          </a:effectRef>
          <a:fontRef idx="minor">
            <a:schemeClr val="tx1"/>
          </a:fontRef>
        </p:style>
      </p:cxnSp>
      <p:cxnSp>
        <p:nvCxnSpPr>
          <p:cNvPr id="35" name="Connecteur droit 34"/>
          <p:cNvCxnSpPr>
            <a:stCxn id="9" idx="4"/>
            <a:endCxn id="2" idx="0"/>
          </p:cNvCxnSpPr>
          <p:nvPr/>
        </p:nvCxnSpPr>
        <p:spPr>
          <a:xfrm>
            <a:off x="5410200" y="3242249"/>
            <a:ext cx="0" cy="907263"/>
          </a:xfrm>
          <a:prstGeom prst="line">
            <a:avLst/>
          </a:prstGeom>
        </p:spPr>
        <p:style>
          <a:lnRef idx="2">
            <a:schemeClr val="dk1"/>
          </a:lnRef>
          <a:fillRef idx="0">
            <a:schemeClr val="dk1"/>
          </a:fillRef>
          <a:effectRef idx="1">
            <a:schemeClr val="dk1"/>
          </a:effectRef>
          <a:fontRef idx="minor">
            <a:schemeClr val="tx1"/>
          </a:fontRef>
        </p:style>
      </p:cxnSp>
      <p:sp>
        <p:nvSpPr>
          <p:cNvPr id="39" name="Rectangle 38"/>
          <p:cNvSpPr/>
          <p:nvPr/>
        </p:nvSpPr>
        <p:spPr>
          <a:xfrm>
            <a:off x="7948000" y="3109780"/>
            <a:ext cx="952500" cy="4322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400" dirty="0"/>
              <a:t>Training</a:t>
            </a:r>
          </a:p>
        </p:txBody>
      </p:sp>
      <p:sp>
        <p:nvSpPr>
          <p:cNvPr id="40" name="Rectangle 39"/>
          <p:cNvSpPr/>
          <p:nvPr/>
        </p:nvSpPr>
        <p:spPr>
          <a:xfrm>
            <a:off x="7957478" y="3662220"/>
            <a:ext cx="1171623" cy="43225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400" dirty="0" err="1"/>
              <a:t>Recruitment</a:t>
            </a:r>
            <a:endParaRPr lang="fr-FR" sz="1400" dirty="0"/>
          </a:p>
        </p:txBody>
      </p:sp>
      <p:cxnSp>
        <p:nvCxnSpPr>
          <p:cNvPr id="44" name="Connecteur droit 43"/>
          <p:cNvCxnSpPr>
            <a:stCxn id="17" idx="6"/>
            <a:endCxn id="9" idx="2"/>
          </p:cNvCxnSpPr>
          <p:nvPr/>
        </p:nvCxnSpPr>
        <p:spPr>
          <a:xfrm>
            <a:off x="2685221" y="872040"/>
            <a:ext cx="1658181" cy="1913009"/>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53" name="Rectangle 52"/>
          <p:cNvSpPr/>
          <p:nvPr/>
        </p:nvSpPr>
        <p:spPr>
          <a:xfrm>
            <a:off x="7517937" y="5097708"/>
            <a:ext cx="1270926" cy="98207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1400" dirty="0" err="1"/>
              <a:t>Operational</a:t>
            </a:r>
            <a:r>
              <a:rPr lang="fr-FR" sz="1400" dirty="0"/>
              <a:t> </a:t>
            </a:r>
            <a:r>
              <a:rPr lang="fr-FR" sz="1400" dirty="0" err="1"/>
              <a:t>context</a:t>
            </a:r>
            <a:r>
              <a:rPr lang="fr-FR" sz="1400" dirty="0"/>
              <a:t> (</a:t>
            </a:r>
            <a:r>
              <a:rPr lang="fr-FR" sz="1400" dirty="0" err="1"/>
              <a:t>delayed</a:t>
            </a:r>
            <a:r>
              <a:rPr lang="fr-FR" sz="1400" dirty="0"/>
              <a:t> injections, …)</a:t>
            </a:r>
          </a:p>
        </p:txBody>
      </p:sp>
      <p:cxnSp>
        <p:nvCxnSpPr>
          <p:cNvPr id="54" name="Connecteur droit 53"/>
          <p:cNvCxnSpPr>
            <a:stCxn id="53" idx="1"/>
            <a:endCxn id="2" idx="5"/>
          </p:cNvCxnSpPr>
          <p:nvPr/>
        </p:nvCxnSpPr>
        <p:spPr>
          <a:xfrm flipH="1" flipV="1">
            <a:off x="6595596" y="5352800"/>
            <a:ext cx="922343" cy="235945"/>
          </a:xfrm>
          <a:prstGeom prst="line">
            <a:avLst/>
          </a:prstGeom>
        </p:spPr>
        <p:style>
          <a:lnRef idx="2">
            <a:schemeClr val="dk1"/>
          </a:lnRef>
          <a:fillRef idx="0">
            <a:schemeClr val="dk1"/>
          </a:fillRef>
          <a:effectRef idx="1">
            <a:schemeClr val="dk1"/>
          </a:effectRef>
          <a:fontRef idx="minor">
            <a:schemeClr val="tx1"/>
          </a:fontRef>
        </p:style>
      </p:cxnSp>
      <p:sp>
        <p:nvSpPr>
          <p:cNvPr id="60" name="ZoneTexte 59"/>
          <p:cNvSpPr txBox="1"/>
          <p:nvPr/>
        </p:nvSpPr>
        <p:spPr>
          <a:xfrm>
            <a:off x="179215" y="3258984"/>
            <a:ext cx="34290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3 ways to lose availability:</a:t>
            </a:r>
            <a:endParaRPr lang="en-US" dirty="0"/>
          </a:p>
        </p:txBody>
      </p:sp>
      <p:sp>
        <p:nvSpPr>
          <p:cNvPr id="63" name="ZoneTexte 62"/>
          <p:cNvSpPr txBox="1"/>
          <p:nvPr/>
        </p:nvSpPr>
        <p:spPr>
          <a:xfrm>
            <a:off x="1117388" y="4619067"/>
            <a:ext cx="2742103" cy="646331"/>
          </a:xfrm>
          <a:prstGeom prst="rect">
            <a:avLst/>
          </a:prstGeom>
          <a:noFill/>
        </p:spPr>
        <p:txBody>
          <a:bodyPr wrap="square" rtlCol="0">
            <a:spAutoFit/>
          </a:bodyPr>
          <a:lstStyle/>
          <a:p>
            <a:r>
              <a:rPr lang="fr-FR" b="1" dirty="0">
                <a:solidFill>
                  <a:srgbClr val="FF0000"/>
                </a:solidFill>
                <a:sym typeface="Wingdings" panose="05000000000000000000" pitchFamily="2" charset="2"/>
              </a:rPr>
              <a:t> </a:t>
            </a:r>
            <a:r>
              <a:rPr lang="fr-FR" b="1" dirty="0" err="1">
                <a:solidFill>
                  <a:srgbClr val="FF0000"/>
                </a:solidFill>
              </a:rPr>
              <a:t>Technical</a:t>
            </a:r>
            <a:r>
              <a:rPr lang="fr-FR" b="1" dirty="0">
                <a:solidFill>
                  <a:srgbClr val="FF0000"/>
                </a:solidFill>
              </a:rPr>
              <a:t> Services or Cryo Equipment</a:t>
            </a:r>
          </a:p>
        </p:txBody>
      </p:sp>
      <p:sp>
        <p:nvSpPr>
          <p:cNvPr id="65" name="ZoneTexte 64"/>
          <p:cNvSpPr txBox="1"/>
          <p:nvPr/>
        </p:nvSpPr>
        <p:spPr>
          <a:xfrm>
            <a:off x="328753" y="5480506"/>
            <a:ext cx="3405049" cy="369332"/>
          </a:xfrm>
          <a:prstGeom prst="rect">
            <a:avLst/>
          </a:prstGeom>
          <a:noFill/>
        </p:spPr>
        <p:txBody>
          <a:bodyPr wrap="square" rtlCol="0">
            <a:spAutoFit/>
          </a:bodyPr>
          <a:lstStyle/>
          <a:p>
            <a:r>
              <a:rPr lang="fr-FR" b="1" dirty="0">
                <a:solidFill>
                  <a:srgbClr val="FF0000"/>
                </a:solidFill>
                <a:sym typeface="Wingdings" panose="05000000000000000000" pitchFamily="2" charset="2"/>
              </a:rPr>
              <a:t> </a:t>
            </a:r>
            <a:r>
              <a:rPr lang="fr-FR" b="1" dirty="0" err="1">
                <a:solidFill>
                  <a:srgbClr val="FF0000"/>
                </a:solidFill>
              </a:rPr>
              <a:t>Ask</a:t>
            </a:r>
            <a:r>
              <a:rPr lang="fr-FR" b="1" dirty="0">
                <a:solidFill>
                  <a:srgbClr val="FF0000"/>
                </a:solidFill>
              </a:rPr>
              <a:t> for </a:t>
            </a:r>
            <a:r>
              <a:rPr lang="fr-FR" b="1" dirty="0" err="1">
                <a:solidFill>
                  <a:srgbClr val="FF0000"/>
                </a:solidFill>
              </a:rPr>
              <a:t>delayed</a:t>
            </a:r>
            <a:r>
              <a:rPr lang="fr-FR" b="1" dirty="0">
                <a:solidFill>
                  <a:srgbClr val="FF0000"/>
                </a:solidFill>
              </a:rPr>
              <a:t> injection</a:t>
            </a:r>
          </a:p>
        </p:txBody>
      </p:sp>
      <p:sp>
        <p:nvSpPr>
          <p:cNvPr id="38" name="ZoneTexte 37">
            <a:extLst>
              <a:ext uri="{FF2B5EF4-FFF2-40B4-BE49-F238E27FC236}">
                <a16:creationId xmlns:a16="http://schemas.microsoft.com/office/drawing/2014/main" id="{1FE778A7-C976-4224-9F93-B5743D99D5B6}"/>
              </a:ext>
            </a:extLst>
          </p:cNvPr>
          <p:cNvSpPr txBox="1"/>
          <p:nvPr/>
        </p:nvSpPr>
        <p:spPr>
          <a:xfrm>
            <a:off x="17891" y="5188285"/>
            <a:ext cx="3015405" cy="369332"/>
          </a:xfrm>
          <a:prstGeom prst="rect">
            <a:avLst/>
          </a:prstGeom>
          <a:noFill/>
        </p:spPr>
        <p:txBody>
          <a:bodyPr wrap="square" rtlCol="0">
            <a:spAutoFit/>
          </a:bodyPr>
          <a:lstStyle/>
          <a:p>
            <a:pPr marL="285750" indent="-285750">
              <a:buFont typeface="Wingdings" panose="05000000000000000000" pitchFamily="2" charset="2"/>
              <a:buChar char="v"/>
            </a:pPr>
            <a:r>
              <a:rPr lang="en-US" dirty="0"/>
              <a:t>The context </a:t>
            </a:r>
          </a:p>
        </p:txBody>
      </p:sp>
      <p:sp>
        <p:nvSpPr>
          <p:cNvPr id="41" name="ZoneTexte 40">
            <a:extLst>
              <a:ext uri="{FF2B5EF4-FFF2-40B4-BE49-F238E27FC236}">
                <a16:creationId xmlns:a16="http://schemas.microsoft.com/office/drawing/2014/main" id="{F3F3D9B2-D69C-45C6-B51C-F687BEE0BA44}"/>
              </a:ext>
            </a:extLst>
          </p:cNvPr>
          <p:cNvSpPr txBox="1"/>
          <p:nvPr/>
        </p:nvSpPr>
        <p:spPr>
          <a:xfrm>
            <a:off x="17891" y="4316733"/>
            <a:ext cx="3015405"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Act on one of the 4 root causes</a:t>
            </a:r>
          </a:p>
        </p:txBody>
      </p:sp>
      <p:sp>
        <p:nvSpPr>
          <p:cNvPr id="42" name="ZoneTexte 41">
            <a:extLst>
              <a:ext uri="{FF2B5EF4-FFF2-40B4-BE49-F238E27FC236}">
                <a16:creationId xmlns:a16="http://schemas.microsoft.com/office/drawing/2014/main" id="{4FFBA032-48BC-41E2-BBF0-4A5F1CFF47DC}"/>
              </a:ext>
            </a:extLst>
          </p:cNvPr>
          <p:cNvSpPr txBox="1"/>
          <p:nvPr/>
        </p:nvSpPr>
        <p:spPr>
          <a:xfrm>
            <a:off x="1" y="3649032"/>
            <a:ext cx="3015405"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a:t>Act directly on level or temperature</a:t>
            </a:r>
          </a:p>
        </p:txBody>
      </p:sp>
      <p:sp>
        <p:nvSpPr>
          <p:cNvPr id="62" name="ZoneTexte 61"/>
          <p:cNvSpPr txBox="1"/>
          <p:nvPr/>
        </p:nvSpPr>
        <p:spPr>
          <a:xfrm>
            <a:off x="1462316" y="3935891"/>
            <a:ext cx="1700952" cy="369332"/>
          </a:xfrm>
          <a:prstGeom prst="rect">
            <a:avLst/>
          </a:prstGeom>
          <a:noFill/>
        </p:spPr>
        <p:txBody>
          <a:bodyPr wrap="square" rtlCol="0">
            <a:spAutoFit/>
          </a:bodyPr>
          <a:lstStyle/>
          <a:p>
            <a:pPr algn="ctr"/>
            <a:r>
              <a:rPr lang="fr-FR" b="1" dirty="0">
                <a:solidFill>
                  <a:srgbClr val="FF0000"/>
                </a:solidFill>
                <a:sym typeface="Wingdings" panose="05000000000000000000" pitchFamily="2" charset="2"/>
              </a:rPr>
              <a:t> </a:t>
            </a:r>
            <a:r>
              <a:rPr lang="fr-FR" b="1" dirty="0">
                <a:solidFill>
                  <a:srgbClr val="FF0000"/>
                </a:solidFill>
              </a:rPr>
              <a:t>Quench</a:t>
            </a:r>
          </a:p>
        </p:txBody>
      </p:sp>
      <p:grpSp>
        <p:nvGrpSpPr>
          <p:cNvPr id="4" name="Groupe 3">
            <a:extLst>
              <a:ext uri="{FF2B5EF4-FFF2-40B4-BE49-F238E27FC236}">
                <a16:creationId xmlns:a16="http://schemas.microsoft.com/office/drawing/2014/main" id="{65EE640B-C29B-4875-A555-9469ACEBDA49}"/>
              </a:ext>
            </a:extLst>
          </p:cNvPr>
          <p:cNvGrpSpPr/>
          <p:nvPr/>
        </p:nvGrpSpPr>
        <p:grpSpPr>
          <a:xfrm>
            <a:off x="4649010" y="2224481"/>
            <a:ext cx="1548000" cy="1080000"/>
            <a:chOff x="9753600" y="861858"/>
            <a:chExt cx="1548000" cy="1080000"/>
          </a:xfrm>
        </p:grpSpPr>
        <p:cxnSp>
          <p:nvCxnSpPr>
            <p:cNvPr id="47" name="Connecteur droit 46">
              <a:extLst>
                <a:ext uri="{FF2B5EF4-FFF2-40B4-BE49-F238E27FC236}">
                  <a16:creationId xmlns:a16="http://schemas.microsoft.com/office/drawing/2014/main" id="{D8554138-6984-4EE4-A2FC-1674CC727E79}"/>
                </a:ext>
              </a:extLst>
            </p:cNvPr>
            <p:cNvCxnSpPr/>
            <p:nvPr/>
          </p:nvCxnSpPr>
          <p:spPr>
            <a:xfrm>
              <a:off x="9753600" y="861858"/>
              <a:ext cx="1548000" cy="1080000"/>
            </a:xfrm>
            <a:prstGeom prst="line">
              <a:avLst/>
            </a:prstGeom>
            <a:ln w="44450">
              <a:solidFill>
                <a:srgbClr val="FF0000"/>
              </a:solidFill>
            </a:ln>
          </p:spPr>
          <p:style>
            <a:lnRef idx="2">
              <a:schemeClr val="dk1"/>
            </a:lnRef>
            <a:fillRef idx="0">
              <a:schemeClr val="dk1"/>
            </a:fillRef>
            <a:effectRef idx="1">
              <a:schemeClr val="dk1"/>
            </a:effectRef>
            <a:fontRef idx="minor">
              <a:schemeClr val="tx1"/>
            </a:fontRef>
          </p:style>
        </p:cxnSp>
        <p:cxnSp>
          <p:nvCxnSpPr>
            <p:cNvPr id="48" name="Connecteur droit 47">
              <a:extLst>
                <a:ext uri="{FF2B5EF4-FFF2-40B4-BE49-F238E27FC236}">
                  <a16:creationId xmlns:a16="http://schemas.microsoft.com/office/drawing/2014/main" id="{8B727E9F-EC5D-4E60-9535-CCA285E8F6D8}"/>
                </a:ext>
              </a:extLst>
            </p:cNvPr>
            <p:cNvCxnSpPr>
              <a:cxnSpLocks/>
            </p:cNvCxnSpPr>
            <p:nvPr/>
          </p:nvCxnSpPr>
          <p:spPr>
            <a:xfrm flipH="1">
              <a:off x="9753600" y="861858"/>
              <a:ext cx="1548000" cy="1080000"/>
            </a:xfrm>
            <a:prstGeom prst="line">
              <a:avLst/>
            </a:prstGeom>
            <a:ln w="44450">
              <a:solidFill>
                <a:srgbClr val="FF0000"/>
              </a:solidFill>
            </a:ln>
          </p:spPr>
          <p:style>
            <a:lnRef idx="2">
              <a:schemeClr val="dk1"/>
            </a:lnRef>
            <a:fillRef idx="0">
              <a:schemeClr val="dk1"/>
            </a:fillRef>
            <a:effectRef idx="1">
              <a:schemeClr val="dk1"/>
            </a:effectRef>
            <a:fontRef idx="minor">
              <a:schemeClr val="tx1"/>
            </a:fontRef>
          </p:style>
        </p:cxnSp>
      </p:grpSp>
      <p:grpSp>
        <p:nvGrpSpPr>
          <p:cNvPr id="49" name="Groupe 48">
            <a:extLst>
              <a:ext uri="{FF2B5EF4-FFF2-40B4-BE49-F238E27FC236}">
                <a16:creationId xmlns:a16="http://schemas.microsoft.com/office/drawing/2014/main" id="{1DF818AD-34FE-410A-83D4-E4D74FE72408}"/>
              </a:ext>
            </a:extLst>
          </p:cNvPr>
          <p:cNvGrpSpPr/>
          <p:nvPr/>
        </p:nvGrpSpPr>
        <p:grpSpPr>
          <a:xfrm>
            <a:off x="5463374" y="1744955"/>
            <a:ext cx="266700" cy="230026"/>
            <a:chOff x="9753600" y="861858"/>
            <a:chExt cx="1548000" cy="1080000"/>
          </a:xfrm>
        </p:grpSpPr>
        <p:cxnSp>
          <p:nvCxnSpPr>
            <p:cNvPr id="50" name="Connecteur droit 49">
              <a:extLst>
                <a:ext uri="{FF2B5EF4-FFF2-40B4-BE49-F238E27FC236}">
                  <a16:creationId xmlns:a16="http://schemas.microsoft.com/office/drawing/2014/main" id="{FE146B40-44CC-43FD-AEC3-1567CC75AEAD}"/>
                </a:ext>
              </a:extLst>
            </p:cNvPr>
            <p:cNvCxnSpPr/>
            <p:nvPr/>
          </p:nvCxnSpPr>
          <p:spPr>
            <a:xfrm>
              <a:off x="9753600" y="861858"/>
              <a:ext cx="1548000" cy="1080000"/>
            </a:xfrm>
            <a:prstGeom prst="line">
              <a:avLst/>
            </a:prstGeom>
            <a:ln w="44450">
              <a:solidFill>
                <a:srgbClr val="FF0000"/>
              </a:solidFill>
            </a:ln>
          </p:spPr>
          <p:style>
            <a:lnRef idx="2">
              <a:schemeClr val="dk1"/>
            </a:lnRef>
            <a:fillRef idx="0">
              <a:schemeClr val="dk1"/>
            </a:fillRef>
            <a:effectRef idx="1">
              <a:schemeClr val="dk1"/>
            </a:effectRef>
            <a:fontRef idx="minor">
              <a:schemeClr val="tx1"/>
            </a:fontRef>
          </p:style>
        </p:cxnSp>
        <p:cxnSp>
          <p:nvCxnSpPr>
            <p:cNvPr id="51" name="Connecteur droit 50">
              <a:extLst>
                <a:ext uri="{FF2B5EF4-FFF2-40B4-BE49-F238E27FC236}">
                  <a16:creationId xmlns:a16="http://schemas.microsoft.com/office/drawing/2014/main" id="{457D2C34-5961-43F4-8FE0-CB82764EDBBB}"/>
                </a:ext>
              </a:extLst>
            </p:cNvPr>
            <p:cNvCxnSpPr>
              <a:cxnSpLocks/>
            </p:cNvCxnSpPr>
            <p:nvPr/>
          </p:nvCxnSpPr>
          <p:spPr>
            <a:xfrm flipH="1">
              <a:off x="9753600" y="861858"/>
              <a:ext cx="1548000" cy="1080000"/>
            </a:xfrm>
            <a:prstGeom prst="line">
              <a:avLst/>
            </a:prstGeom>
            <a:ln w="44450">
              <a:solidFill>
                <a:srgbClr val="FF0000"/>
              </a:solidFill>
            </a:ln>
          </p:spPr>
          <p:style>
            <a:lnRef idx="2">
              <a:schemeClr val="dk1"/>
            </a:lnRef>
            <a:fillRef idx="0">
              <a:schemeClr val="dk1"/>
            </a:fillRef>
            <a:effectRef idx="1">
              <a:schemeClr val="dk1"/>
            </a:effectRef>
            <a:fontRef idx="minor">
              <a:schemeClr val="tx1"/>
            </a:fontRef>
          </p:style>
        </p:cxnSp>
      </p:grpSp>
      <p:sp>
        <p:nvSpPr>
          <p:cNvPr id="12" name="ZoneTexte 11">
            <a:extLst>
              <a:ext uri="{FF2B5EF4-FFF2-40B4-BE49-F238E27FC236}">
                <a16:creationId xmlns:a16="http://schemas.microsoft.com/office/drawing/2014/main" id="{CB5E3BE3-B77D-41B9-BCA0-371781B9F745}"/>
              </a:ext>
            </a:extLst>
          </p:cNvPr>
          <p:cNvSpPr txBox="1"/>
          <p:nvPr/>
        </p:nvSpPr>
        <p:spPr>
          <a:xfrm>
            <a:off x="5760396" y="1563230"/>
            <a:ext cx="3352800" cy="646331"/>
          </a:xfrm>
          <a:prstGeom prst="rect">
            <a:avLst/>
          </a:prstGeom>
          <a:solidFill>
            <a:schemeClr val="bg1"/>
          </a:solidFill>
          <a:ln>
            <a:solidFill>
              <a:srgbClr val="FF0000"/>
            </a:solidFill>
          </a:ln>
        </p:spPr>
        <p:txBody>
          <a:bodyPr wrap="square" rtlCol="0">
            <a:spAutoFit/>
          </a:bodyPr>
          <a:lstStyle/>
          <a:p>
            <a:r>
              <a:rPr lang="fr-FR" dirty="0">
                <a:solidFill>
                  <a:srgbClr val="FF0000"/>
                </a:solidFill>
                <a:effectLst>
                  <a:outerShdw blurRad="38100" dist="38100" dir="2700000" algn="tl">
                    <a:srgbClr val="000000">
                      <a:alpha val="43137"/>
                    </a:srgbClr>
                  </a:outerShdw>
                </a:effectLst>
              </a:rPr>
              <a:t>Example: loss of cooling water on a compressor station</a:t>
            </a:r>
          </a:p>
        </p:txBody>
      </p:sp>
      <p:grpSp>
        <p:nvGrpSpPr>
          <p:cNvPr id="52" name="Groupe 51">
            <a:extLst>
              <a:ext uri="{FF2B5EF4-FFF2-40B4-BE49-F238E27FC236}">
                <a16:creationId xmlns:a16="http://schemas.microsoft.com/office/drawing/2014/main" id="{4F7AC523-39C6-489F-A726-377148116D14}"/>
              </a:ext>
            </a:extLst>
          </p:cNvPr>
          <p:cNvGrpSpPr/>
          <p:nvPr/>
        </p:nvGrpSpPr>
        <p:grpSpPr>
          <a:xfrm>
            <a:off x="6972300" y="5343970"/>
            <a:ext cx="266700" cy="230026"/>
            <a:chOff x="9753600" y="861858"/>
            <a:chExt cx="1548000" cy="1080000"/>
          </a:xfrm>
        </p:grpSpPr>
        <p:cxnSp>
          <p:nvCxnSpPr>
            <p:cNvPr id="55" name="Connecteur droit 54">
              <a:extLst>
                <a:ext uri="{FF2B5EF4-FFF2-40B4-BE49-F238E27FC236}">
                  <a16:creationId xmlns:a16="http://schemas.microsoft.com/office/drawing/2014/main" id="{C7D665EC-D526-4F55-84A7-B4B60A6B8C65}"/>
                </a:ext>
              </a:extLst>
            </p:cNvPr>
            <p:cNvCxnSpPr/>
            <p:nvPr/>
          </p:nvCxnSpPr>
          <p:spPr>
            <a:xfrm>
              <a:off x="9753600" y="861858"/>
              <a:ext cx="1548000" cy="1080000"/>
            </a:xfrm>
            <a:prstGeom prst="line">
              <a:avLst/>
            </a:prstGeom>
            <a:ln w="44450">
              <a:solidFill>
                <a:srgbClr val="FF0000"/>
              </a:solidFill>
            </a:ln>
          </p:spPr>
          <p:style>
            <a:lnRef idx="2">
              <a:schemeClr val="dk1"/>
            </a:lnRef>
            <a:fillRef idx="0">
              <a:schemeClr val="dk1"/>
            </a:fillRef>
            <a:effectRef idx="1">
              <a:schemeClr val="dk1"/>
            </a:effectRef>
            <a:fontRef idx="minor">
              <a:schemeClr val="tx1"/>
            </a:fontRef>
          </p:style>
        </p:cxnSp>
        <p:cxnSp>
          <p:nvCxnSpPr>
            <p:cNvPr id="56" name="Connecteur droit 55">
              <a:extLst>
                <a:ext uri="{FF2B5EF4-FFF2-40B4-BE49-F238E27FC236}">
                  <a16:creationId xmlns:a16="http://schemas.microsoft.com/office/drawing/2014/main" id="{EB5A7A05-872E-4144-8905-0E9344D3F6C3}"/>
                </a:ext>
              </a:extLst>
            </p:cNvPr>
            <p:cNvCxnSpPr>
              <a:cxnSpLocks/>
            </p:cNvCxnSpPr>
            <p:nvPr/>
          </p:nvCxnSpPr>
          <p:spPr>
            <a:xfrm flipH="1">
              <a:off x="9753600" y="861858"/>
              <a:ext cx="1548000" cy="1080000"/>
            </a:xfrm>
            <a:prstGeom prst="line">
              <a:avLst/>
            </a:prstGeom>
            <a:ln w="44450">
              <a:solidFill>
                <a:srgbClr val="FF0000"/>
              </a:solidFill>
            </a:ln>
          </p:spPr>
          <p:style>
            <a:lnRef idx="2">
              <a:schemeClr val="dk1"/>
            </a:lnRef>
            <a:fillRef idx="0">
              <a:schemeClr val="dk1"/>
            </a:fillRef>
            <a:effectRef idx="1">
              <a:schemeClr val="dk1"/>
            </a:effectRef>
            <a:fontRef idx="minor">
              <a:schemeClr val="tx1"/>
            </a:fontRef>
          </p:style>
        </p:cxnSp>
      </p:grpSp>
      <p:grpSp>
        <p:nvGrpSpPr>
          <p:cNvPr id="57" name="Groupe 56">
            <a:extLst>
              <a:ext uri="{FF2B5EF4-FFF2-40B4-BE49-F238E27FC236}">
                <a16:creationId xmlns:a16="http://schemas.microsoft.com/office/drawing/2014/main" id="{CA12064E-E802-4DEC-972D-8258045B0F27}"/>
              </a:ext>
            </a:extLst>
          </p:cNvPr>
          <p:cNvGrpSpPr/>
          <p:nvPr/>
        </p:nvGrpSpPr>
        <p:grpSpPr>
          <a:xfrm>
            <a:off x="4198408" y="4087738"/>
            <a:ext cx="2494957" cy="1599434"/>
            <a:chOff x="9753600" y="861858"/>
            <a:chExt cx="1548000" cy="1080000"/>
          </a:xfrm>
        </p:grpSpPr>
        <p:cxnSp>
          <p:nvCxnSpPr>
            <p:cNvPr id="58" name="Connecteur droit 57">
              <a:extLst>
                <a:ext uri="{FF2B5EF4-FFF2-40B4-BE49-F238E27FC236}">
                  <a16:creationId xmlns:a16="http://schemas.microsoft.com/office/drawing/2014/main" id="{051EC455-410E-4DE5-92AD-07055FEBFA6C}"/>
                </a:ext>
              </a:extLst>
            </p:cNvPr>
            <p:cNvCxnSpPr/>
            <p:nvPr/>
          </p:nvCxnSpPr>
          <p:spPr>
            <a:xfrm>
              <a:off x="9753600" y="861858"/>
              <a:ext cx="1548000" cy="1080000"/>
            </a:xfrm>
            <a:prstGeom prst="line">
              <a:avLst/>
            </a:prstGeom>
            <a:ln w="44450">
              <a:solidFill>
                <a:srgbClr val="FF0000"/>
              </a:solidFill>
            </a:ln>
          </p:spPr>
          <p:style>
            <a:lnRef idx="2">
              <a:schemeClr val="dk1"/>
            </a:lnRef>
            <a:fillRef idx="0">
              <a:schemeClr val="dk1"/>
            </a:fillRef>
            <a:effectRef idx="1">
              <a:schemeClr val="dk1"/>
            </a:effectRef>
            <a:fontRef idx="minor">
              <a:schemeClr val="tx1"/>
            </a:fontRef>
          </p:style>
        </p:cxnSp>
        <p:cxnSp>
          <p:nvCxnSpPr>
            <p:cNvPr id="59" name="Connecteur droit 58">
              <a:extLst>
                <a:ext uri="{FF2B5EF4-FFF2-40B4-BE49-F238E27FC236}">
                  <a16:creationId xmlns:a16="http://schemas.microsoft.com/office/drawing/2014/main" id="{1FEFD8D6-89B0-4DC6-82ED-FFB9E06677B3}"/>
                </a:ext>
              </a:extLst>
            </p:cNvPr>
            <p:cNvCxnSpPr>
              <a:cxnSpLocks/>
            </p:cNvCxnSpPr>
            <p:nvPr/>
          </p:nvCxnSpPr>
          <p:spPr>
            <a:xfrm flipH="1">
              <a:off x="9753600" y="861858"/>
              <a:ext cx="1548000" cy="1080000"/>
            </a:xfrm>
            <a:prstGeom prst="line">
              <a:avLst/>
            </a:prstGeom>
            <a:ln w="44450">
              <a:solidFill>
                <a:srgbClr val="FF0000"/>
              </a:solidFill>
            </a:ln>
          </p:spPr>
          <p:style>
            <a:lnRef idx="2">
              <a:schemeClr val="dk1"/>
            </a:lnRef>
            <a:fillRef idx="0">
              <a:schemeClr val="dk1"/>
            </a:fillRef>
            <a:effectRef idx="1">
              <a:schemeClr val="dk1"/>
            </a:effectRef>
            <a:fontRef idx="minor">
              <a:schemeClr val="tx1"/>
            </a:fontRef>
          </p:style>
        </p:cxnSp>
      </p:grpSp>
      <p:sp>
        <p:nvSpPr>
          <p:cNvPr id="11" name="Slide Number Placeholder 10"/>
          <p:cNvSpPr>
            <a:spLocks noGrp="1"/>
          </p:cNvSpPr>
          <p:nvPr>
            <p:ph type="sldNum" sz="quarter" idx="10"/>
          </p:nvPr>
        </p:nvSpPr>
        <p:spPr/>
        <p:txBody>
          <a:bodyPr/>
          <a:lstStyle/>
          <a:p>
            <a:fld id="{4DF33A98-D41E-43A5-8F90-E73BFC263353}" type="slidenum">
              <a:rPr lang="en-GB" smtClean="0"/>
              <a:pPr/>
              <a:t>26</a:t>
            </a:fld>
            <a:endParaRPr lang="en-GB" dirty="0"/>
          </a:p>
        </p:txBody>
      </p:sp>
    </p:spTree>
    <p:extLst>
      <p:ext uri="{BB962C8B-B14F-4D97-AF65-F5344CB8AC3E}">
        <p14:creationId xmlns:p14="http://schemas.microsoft.com/office/powerpoint/2010/main" val="19303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5" grpId="0"/>
      <p:bldP spid="38" grpId="0"/>
      <p:bldP spid="41" grpId="0"/>
      <p:bldP spid="42" grpId="0"/>
      <p:bldP spid="62"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6608" y="1"/>
            <a:ext cx="8265984" cy="495000"/>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2800" dirty="0">
                <a:cs typeface="Times New Roman" panose="02020603050405020304" pitchFamily="18" charset="0"/>
              </a:rPr>
              <a:t>Availability losses categorization</a:t>
            </a:r>
          </a:p>
        </p:txBody>
      </p:sp>
      <p:pic>
        <p:nvPicPr>
          <p:cNvPr id="3" name="Image 2"/>
          <p:cNvPicPr>
            <a:picLocks noChangeAspect="1"/>
          </p:cNvPicPr>
          <p:nvPr/>
        </p:nvPicPr>
        <p:blipFill>
          <a:blip r:embed="rId2"/>
          <a:stretch>
            <a:fillRect/>
          </a:stretch>
        </p:blipFill>
        <p:spPr>
          <a:xfrm>
            <a:off x="3748" y="580391"/>
            <a:ext cx="9140252" cy="5287009"/>
          </a:xfrm>
          <a:prstGeom prst="rect">
            <a:avLst/>
          </a:prstGeom>
        </p:spPr>
      </p:pic>
      <p:sp>
        <p:nvSpPr>
          <p:cNvPr id="2" name="Slide Number Placeholder 1"/>
          <p:cNvSpPr>
            <a:spLocks noGrp="1"/>
          </p:cNvSpPr>
          <p:nvPr>
            <p:ph type="sldNum" sz="quarter" idx="10"/>
          </p:nvPr>
        </p:nvSpPr>
        <p:spPr/>
        <p:txBody>
          <a:bodyPr/>
          <a:lstStyle/>
          <a:p>
            <a:fld id="{4DF33A98-D41E-43A5-8F90-E73BFC263353}" type="slidenum">
              <a:rPr lang="en-GB" smtClean="0"/>
              <a:pPr/>
              <a:t>27</a:t>
            </a:fld>
            <a:endParaRPr lang="en-GB" dirty="0"/>
          </a:p>
        </p:txBody>
      </p:sp>
    </p:spTree>
    <p:extLst>
      <p:ext uri="{BB962C8B-B14F-4D97-AF65-F5344CB8AC3E}">
        <p14:creationId xmlns:p14="http://schemas.microsoft.com/office/powerpoint/2010/main" val="2725339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65984" cy="440633"/>
          </a:xfrm>
          <a:prstGeom prst="rect">
            <a:avLst/>
          </a:prstGeom>
        </p:spPr>
        <p:txBody>
          <a:bodyPr vert="horz" lIns="45720" tIns="0" rIns="45720" bIns="0" anchor="t">
            <a:normAutofit fontScale="97500" lnSpcReduction="100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Typical follow-up</a:t>
            </a:r>
          </a:p>
        </p:txBody>
      </p:sp>
      <p:pic>
        <p:nvPicPr>
          <p:cNvPr id="2" name="Picture 1"/>
          <p:cNvPicPr>
            <a:picLocks noChangeAspect="1"/>
          </p:cNvPicPr>
          <p:nvPr/>
        </p:nvPicPr>
        <p:blipFill rotWithShape="1">
          <a:blip r:embed="rId3"/>
          <a:srcRect r="75018" b="77706"/>
          <a:stretch/>
        </p:blipFill>
        <p:spPr>
          <a:xfrm>
            <a:off x="653028" y="440633"/>
            <a:ext cx="7837944" cy="5731567"/>
          </a:xfrm>
          <a:prstGeom prst="rect">
            <a:avLst/>
          </a:prstGeom>
        </p:spPr>
      </p:pic>
      <p:sp>
        <p:nvSpPr>
          <p:cNvPr id="3" name="Slide Number Placeholder 2"/>
          <p:cNvSpPr>
            <a:spLocks noGrp="1"/>
          </p:cNvSpPr>
          <p:nvPr>
            <p:ph type="sldNum" sz="quarter" idx="10"/>
          </p:nvPr>
        </p:nvSpPr>
        <p:spPr/>
        <p:txBody>
          <a:bodyPr/>
          <a:lstStyle/>
          <a:p>
            <a:fld id="{4DF33A98-D41E-43A5-8F90-E73BFC263353}" type="slidenum">
              <a:rPr lang="en-GB" smtClean="0"/>
              <a:pPr/>
              <a:t>28</a:t>
            </a:fld>
            <a:endParaRPr lang="en-GB" dirty="0"/>
          </a:p>
        </p:txBody>
      </p:sp>
    </p:spTree>
    <p:extLst>
      <p:ext uri="{BB962C8B-B14F-4D97-AF65-F5344CB8AC3E}">
        <p14:creationId xmlns:p14="http://schemas.microsoft.com/office/powerpoint/2010/main" val="1093197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54935" y="2758236"/>
            <a:ext cx="8634129" cy="746964"/>
          </a:xfrm>
          <a:prstGeom prst="rect">
            <a:avLst/>
          </a:prstGeom>
        </p:spPr>
      </p:pic>
      <p:sp>
        <p:nvSpPr>
          <p:cNvPr id="4" name="Title 1"/>
          <p:cNvSpPr txBox="1">
            <a:spLocks/>
          </p:cNvSpPr>
          <p:nvPr/>
        </p:nvSpPr>
        <p:spPr>
          <a:xfrm>
            <a:off x="0" y="0"/>
            <a:ext cx="9144000" cy="612250"/>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200" dirty="0">
                <a:cs typeface="Times New Roman" panose="02020603050405020304" pitchFamily="18" charset="0"/>
              </a:rPr>
              <a:t>2015 to 2017 Overall availability (Cryo Maintain)</a:t>
            </a:r>
          </a:p>
        </p:txBody>
      </p:sp>
      <p:sp>
        <p:nvSpPr>
          <p:cNvPr id="3" name="Rectangle 2"/>
          <p:cNvSpPr/>
          <p:nvPr/>
        </p:nvSpPr>
        <p:spPr>
          <a:xfrm>
            <a:off x="228600" y="2789846"/>
            <a:ext cx="2133600" cy="715354"/>
          </a:xfrm>
          <a:prstGeom prst="rect">
            <a:avLst/>
          </a:prstGeom>
          <a:noFill/>
          <a:ln w="44450">
            <a:solidFill>
              <a:srgbClr val="00206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4"/>
          <a:stretch>
            <a:fillRect/>
          </a:stretch>
        </p:blipFill>
        <p:spPr>
          <a:xfrm>
            <a:off x="254936" y="990600"/>
            <a:ext cx="8634128" cy="719557"/>
          </a:xfrm>
          <a:prstGeom prst="rect">
            <a:avLst/>
          </a:prstGeom>
        </p:spPr>
      </p:pic>
      <p:sp>
        <p:nvSpPr>
          <p:cNvPr id="12" name="Rectangle 11"/>
          <p:cNvSpPr/>
          <p:nvPr/>
        </p:nvSpPr>
        <p:spPr>
          <a:xfrm>
            <a:off x="228600" y="990600"/>
            <a:ext cx="2133600" cy="715354"/>
          </a:xfrm>
          <a:prstGeom prst="rect">
            <a:avLst/>
          </a:prstGeom>
          <a:noFill/>
          <a:ln w="44450">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13" name="Flèche : bas 12"/>
          <p:cNvSpPr/>
          <p:nvPr/>
        </p:nvSpPr>
        <p:spPr>
          <a:xfrm>
            <a:off x="1066800" y="1828800"/>
            <a:ext cx="533400" cy="8382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14" name="TextBox 20"/>
          <p:cNvSpPr txBox="1"/>
          <p:nvPr/>
        </p:nvSpPr>
        <p:spPr>
          <a:xfrm>
            <a:off x="-69141" y="1637400"/>
            <a:ext cx="1155928" cy="461665"/>
          </a:xfrm>
          <a:prstGeom prst="rect">
            <a:avLst/>
          </a:prstGeom>
          <a:noFill/>
        </p:spPr>
        <p:txBody>
          <a:bodyPr wrap="square" rtlCol="0">
            <a:spAutoFit/>
          </a:bodyPr>
          <a:lstStyle/>
          <a:p>
            <a:pPr algn="ctr"/>
            <a:r>
              <a:rPr lang="en-US" sz="2400" b="1" dirty="0">
                <a:solidFill>
                  <a:srgbClr val="0070C0"/>
                </a:solidFill>
              </a:rPr>
              <a:t>2015</a:t>
            </a:r>
            <a:endParaRPr lang="en-US" sz="2000" b="1" dirty="0">
              <a:solidFill>
                <a:srgbClr val="0070C0"/>
              </a:solidFill>
            </a:endParaRPr>
          </a:p>
        </p:txBody>
      </p:sp>
      <p:sp>
        <p:nvSpPr>
          <p:cNvPr id="15" name="TextBox 20"/>
          <p:cNvSpPr txBox="1"/>
          <p:nvPr/>
        </p:nvSpPr>
        <p:spPr>
          <a:xfrm>
            <a:off x="1447800" y="2396735"/>
            <a:ext cx="1155928" cy="461665"/>
          </a:xfrm>
          <a:prstGeom prst="rect">
            <a:avLst/>
          </a:prstGeom>
          <a:noFill/>
        </p:spPr>
        <p:txBody>
          <a:bodyPr wrap="square" rtlCol="0">
            <a:spAutoFit/>
          </a:bodyPr>
          <a:lstStyle/>
          <a:p>
            <a:pPr algn="ctr"/>
            <a:r>
              <a:rPr lang="en-US" sz="2400" b="1" dirty="0">
                <a:solidFill>
                  <a:srgbClr val="002060"/>
                </a:solidFill>
              </a:rPr>
              <a:t>2016</a:t>
            </a:r>
            <a:endParaRPr lang="en-US" sz="2000" b="1" dirty="0">
              <a:solidFill>
                <a:srgbClr val="002060"/>
              </a:solidFill>
            </a:endParaRPr>
          </a:p>
        </p:txBody>
      </p:sp>
      <p:pic>
        <p:nvPicPr>
          <p:cNvPr id="8" name="Picture 7"/>
          <p:cNvPicPr>
            <a:picLocks noChangeAspect="1"/>
          </p:cNvPicPr>
          <p:nvPr/>
        </p:nvPicPr>
        <p:blipFill>
          <a:blip r:embed="rId5"/>
          <a:stretch>
            <a:fillRect/>
          </a:stretch>
        </p:blipFill>
        <p:spPr>
          <a:xfrm>
            <a:off x="228601" y="4648200"/>
            <a:ext cx="8660464" cy="753896"/>
          </a:xfrm>
          <a:prstGeom prst="rect">
            <a:avLst/>
          </a:prstGeom>
        </p:spPr>
      </p:pic>
      <p:sp>
        <p:nvSpPr>
          <p:cNvPr id="16" name="Flèche : bas 12"/>
          <p:cNvSpPr/>
          <p:nvPr/>
        </p:nvSpPr>
        <p:spPr>
          <a:xfrm>
            <a:off x="1067765" y="3657600"/>
            <a:ext cx="533400" cy="83820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17" name="Rectangle 16"/>
          <p:cNvSpPr/>
          <p:nvPr/>
        </p:nvSpPr>
        <p:spPr>
          <a:xfrm>
            <a:off x="228600" y="4674631"/>
            <a:ext cx="2133600" cy="715354"/>
          </a:xfrm>
          <a:prstGeom prst="rect">
            <a:avLst/>
          </a:prstGeom>
          <a:noFill/>
          <a:ln w="44450">
            <a:solidFill>
              <a:srgbClr val="0070C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18" name="TextBox 20"/>
          <p:cNvSpPr txBox="1"/>
          <p:nvPr/>
        </p:nvSpPr>
        <p:spPr>
          <a:xfrm>
            <a:off x="-69141" y="5321431"/>
            <a:ext cx="1155928" cy="461665"/>
          </a:xfrm>
          <a:prstGeom prst="rect">
            <a:avLst/>
          </a:prstGeom>
          <a:noFill/>
        </p:spPr>
        <p:txBody>
          <a:bodyPr wrap="square" rtlCol="0">
            <a:spAutoFit/>
          </a:bodyPr>
          <a:lstStyle/>
          <a:p>
            <a:pPr algn="ctr"/>
            <a:r>
              <a:rPr lang="en-US" sz="2400" b="1" dirty="0">
                <a:solidFill>
                  <a:srgbClr val="0070C0"/>
                </a:solidFill>
              </a:rPr>
              <a:t>2017</a:t>
            </a:r>
            <a:endParaRPr lang="en-US" sz="2000" b="1" dirty="0">
              <a:solidFill>
                <a:srgbClr val="0070C0"/>
              </a:solidFill>
            </a:endParaRPr>
          </a:p>
        </p:txBody>
      </p:sp>
      <p:sp>
        <p:nvSpPr>
          <p:cNvPr id="2" name="Slide Number Placeholder 1"/>
          <p:cNvSpPr>
            <a:spLocks noGrp="1"/>
          </p:cNvSpPr>
          <p:nvPr>
            <p:ph type="sldNum" sz="quarter" idx="10"/>
          </p:nvPr>
        </p:nvSpPr>
        <p:spPr/>
        <p:txBody>
          <a:bodyPr/>
          <a:lstStyle/>
          <a:p>
            <a:fld id="{4DF33A98-D41E-43A5-8F90-E73BFC263353}" type="slidenum">
              <a:rPr lang="en-GB" smtClean="0"/>
              <a:pPr/>
              <a:t>29</a:t>
            </a:fld>
            <a:endParaRPr lang="en-GB" dirty="0"/>
          </a:p>
        </p:txBody>
      </p:sp>
    </p:spTree>
    <p:extLst>
      <p:ext uri="{BB962C8B-B14F-4D97-AF65-F5344CB8AC3E}">
        <p14:creationId xmlns:p14="http://schemas.microsoft.com/office/powerpoint/2010/main" val="290645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5133993" y="4863227"/>
            <a:ext cx="4070090" cy="1138952"/>
            <a:chOff x="4864852" y="4727828"/>
            <a:chExt cx="3340398" cy="1138952"/>
          </a:xfrm>
        </p:grpSpPr>
        <p:sp>
          <p:nvSpPr>
            <p:cNvPr id="93" name="Oval 92"/>
            <p:cNvSpPr/>
            <p:nvPr/>
          </p:nvSpPr>
          <p:spPr>
            <a:xfrm>
              <a:off x="4893600" y="5638800"/>
              <a:ext cx="288000" cy="72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6" name="Oval 95"/>
            <p:cNvSpPr/>
            <p:nvPr/>
          </p:nvSpPr>
          <p:spPr>
            <a:xfrm>
              <a:off x="4947352" y="4814354"/>
              <a:ext cx="144000" cy="144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9" name="Rectangle 98"/>
            <p:cNvSpPr/>
            <p:nvPr/>
          </p:nvSpPr>
          <p:spPr>
            <a:xfrm>
              <a:off x="4947352" y="5113800"/>
              <a:ext cx="144000" cy="144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0" name="TextBox 99"/>
            <p:cNvSpPr txBox="1"/>
            <p:nvPr/>
          </p:nvSpPr>
          <p:spPr>
            <a:xfrm>
              <a:off x="5186876" y="4727828"/>
              <a:ext cx="2188773" cy="338554"/>
            </a:xfrm>
            <a:prstGeom prst="rect">
              <a:avLst/>
            </a:prstGeom>
            <a:noFill/>
          </p:spPr>
          <p:txBody>
            <a:bodyPr wrap="square" rtlCol="0">
              <a:spAutoFit/>
            </a:bodyPr>
            <a:lstStyle/>
            <a:p>
              <a:r>
                <a:rPr lang="en-US" sz="1600" dirty="0"/>
                <a:t>Compressor station</a:t>
              </a:r>
              <a:endParaRPr lang="en-GB" sz="1600" dirty="0"/>
            </a:p>
          </p:txBody>
        </p:sp>
        <p:sp>
          <p:nvSpPr>
            <p:cNvPr id="101" name="TextBox 100"/>
            <p:cNvSpPr txBox="1"/>
            <p:nvPr/>
          </p:nvSpPr>
          <p:spPr>
            <a:xfrm>
              <a:off x="5202627" y="5024596"/>
              <a:ext cx="2722173" cy="338554"/>
            </a:xfrm>
            <a:prstGeom prst="rect">
              <a:avLst/>
            </a:prstGeom>
            <a:noFill/>
          </p:spPr>
          <p:txBody>
            <a:bodyPr wrap="square" rtlCol="0">
              <a:spAutoFit/>
            </a:bodyPr>
            <a:lstStyle/>
            <a:p>
              <a:r>
                <a:rPr lang="en-US" sz="1600" dirty="0"/>
                <a:t>4.5 K refrigerator</a:t>
              </a:r>
              <a:endParaRPr lang="en-GB" sz="1600" dirty="0"/>
            </a:p>
          </p:txBody>
        </p:sp>
        <p:sp>
          <p:nvSpPr>
            <p:cNvPr id="102" name="TextBox 101"/>
            <p:cNvSpPr txBox="1"/>
            <p:nvPr/>
          </p:nvSpPr>
          <p:spPr>
            <a:xfrm>
              <a:off x="5196191" y="5528226"/>
              <a:ext cx="3009059" cy="338554"/>
            </a:xfrm>
            <a:prstGeom prst="rect">
              <a:avLst/>
            </a:prstGeom>
            <a:noFill/>
          </p:spPr>
          <p:txBody>
            <a:bodyPr wrap="square" rtlCol="0">
              <a:spAutoFit/>
            </a:bodyPr>
            <a:lstStyle/>
            <a:p>
              <a:r>
                <a:rPr lang="en-US" sz="1600" dirty="0"/>
                <a:t>1.8 K pumping unit (cold compressor)</a:t>
              </a:r>
              <a:endParaRPr lang="en-GB" sz="1600" dirty="0"/>
            </a:p>
          </p:txBody>
        </p:sp>
        <p:sp>
          <p:nvSpPr>
            <p:cNvPr id="89" name="Rectangle 88"/>
            <p:cNvSpPr/>
            <p:nvPr/>
          </p:nvSpPr>
          <p:spPr>
            <a:xfrm>
              <a:off x="4864852" y="5422276"/>
              <a:ext cx="329339"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92" name="TextBox 91"/>
            <p:cNvSpPr txBox="1"/>
            <p:nvPr/>
          </p:nvSpPr>
          <p:spPr>
            <a:xfrm>
              <a:off x="5209725" y="5284127"/>
              <a:ext cx="2576467" cy="338554"/>
            </a:xfrm>
            <a:prstGeom prst="rect">
              <a:avLst/>
            </a:prstGeom>
            <a:noFill/>
          </p:spPr>
          <p:txBody>
            <a:bodyPr wrap="square" rtlCol="0">
              <a:spAutoFit/>
            </a:bodyPr>
            <a:lstStyle/>
            <a:p>
              <a:r>
                <a:rPr lang="en-US" sz="1600" dirty="0"/>
                <a:t>Interconnection box</a:t>
              </a:r>
              <a:endParaRPr lang="en-GB" sz="1600" dirty="0"/>
            </a:p>
          </p:txBody>
        </p:sp>
      </p:grpSp>
      <p:cxnSp>
        <p:nvCxnSpPr>
          <p:cNvPr id="122" name="Straight Connector 121"/>
          <p:cNvCxnSpPr/>
          <p:nvPr/>
        </p:nvCxnSpPr>
        <p:spPr>
          <a:xfrm>
            <a:off x="8534106" y="1308582"/>
            <a:ext cx="57022" cy="604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558848" y="4535351"/>
            <a:ext cx="101194" cy="231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237959" y="3710060"/>
            <a:ext cx="51935" cy="62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8198387" y="4069335"/>
            <a:ext cx="51935" cy="529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5647042" y="925940"/>
            <a:ext cx="51935" cy="52937"/>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953000" y="685753"/>
            <a:ext cx="3960000" cy="3731339"/>
            <a:chOff x="2255940" y="1492836"/>
            <a:chExt cx="4764300" cy="4524105"/>
          </a:xfrm>
        </p:grpSpPr>
        <p:grpSp>
          <p:nvGrpSpPr>
            <p:cNvPr id="7" name="Group 6"/>
            <p:cNvGrpSpPr/>
            <p:nvPr/>
          </p:nvGrpSpPr>
          <p:grpSpPr>
            <a:xfrm>
              <a:off x="2630016" y="1738695"/>
              <a:ext cx="4082843" cy="4015654"/>
              <a:chOff x="1981059" y="1189250"/>
              <a:chExt cx="4945425" cy="4860006"/>
            </a:xfrm>
          </p:grpSpPr>
          <p:sp>
            <p:nvSpPr>
              <p:cNvPr id="44" name="Oval 43"/>
              <p:cNvSpPr/>
              <p:nvPr/>
            </p:nvSpPr>
            <p:spPr>
              <a:xfrm>
                <a:off x="1981059" y="1189250"/>
                <a:ext cx="4860000" cy="486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4167987" y="5552462"/>
                <a:ext cx="633532" cy="496794"/>
              </a:xfrm>
              <a:prstGeom prst="rect">
                <a:avLst/>
              </a:prstGeom>
              <a:noFill/>
            </p:spPr>
            <p:txBody>
              <a:bodyPr wrap="none" rtlCol="0">
                <a:spAutoFit/>
              </a:bodyPr>
              <a:lstStyle/>
              <a:p>
                <a:r>
                  <a:rPr lang="en-US" sz="1600" dirty="0"/>
                  <a:t>P1</a:t>
                </a:r>
                <a:endParaRPr lang="en-GB" sz="1600" dirty="0"/>
              </a:p>
            </p:txBody>
          </p:sp>
          <p:sp>
            <p:nvSpPr>
              <p:cNvPr id="37" name="TextBox 36"/>
              <p:cNvSpPr txBox="1"/>
              <p:nvPr/>
            </p:nvSpPr>
            <p:spPr>
              <a:xfrm>
                <a:off x="2647402" y="4870990"/>
                <a:ext cx="633532" cy="496794"/>
              </a:xfrm>
              <a:prstGeom prst="rect">
                <a:avLst/>
              </a:prstGeom>
              <a:noFill/>
            </p:spPr>
            <p:txBody>
              <a:bodyPr wrap="none" rtlCol="0">
                <a:spAutoFit/>
              </a:bodyPr>
              <a:lstStyle/>
              <a:p>
                <a:r>
                  <a:rPr lang="en-US" sz="1600" dirty="0"/>
                  <a:t>P2</a:t>
                </a:r>
                <a:endParaRPr lang="en-GB" sz="1600" dirty="0"/>
              </a:p>
            </p:txBody>
          </p:sp>
          <p:sp>
            <p:nvSpPr>
              <p:cNvPr id="38" name="TextBox 37"/>
              <p:cNvSpPr txBox="1"/>
              <p:nvPr/>
            </p:nvSpPr>
            <p:spPr>
              <a:xfrm>
                <a:off x="2177460" y="3449972"/>
                <a:ext cx="633532" cy="496794"/>
              </a:xfrm>
              <a:prstGeom prst="rect">
                <a:avLst/>
              </a:prstGeom>
              <a:noFill/>
            </p:spPr>
            <p:txBody>
              <a:bodyPr wrap="none" rtlCol="0">
                <a:spAutoFit/>
              </a:bodyPr>
              <a:lstStyle/>
              <a:p>
                <a:r>
                  <a:rPr lang="en-US" sz="1600" dirty="0"/>
                  <a:t>P3</a:t>
                </a:r>
                <a:endParaRPr lang="en-GB" sz="1600" dirty="0"/>
              </a:p>
            </p:txBody>
          </p:sp>
          <p:sp>
            <p:nvSpPr>
              <p:cNvPr id="39" name="TextBox 38"/>
              <p:cNvSpPr txBox="1"/>
              <p:nvPr/>
            </p:nvSpPr>
            <p:spPr>
              <a:xfrm>
                <a:off x="2751816" y="1937674"/>
                <a:ext cx="633532" cy="496794"/>
              </a:xfrm>
              <a:prstGeom prst="rect">
                <a:avLst/>
              </a:prstGeom>
              <a:noFill/>
            </p:spPr>
            <p:txBody>
              <a:bodyPr wrap="none" rtlCol="0">
                <a:spAutoFit/>
              </a:bodyPr>
              <a:lstStyle/>
              <a:p>
                <a:r>
                  <a:rPr lang="en-US" sz="1600" dirty="0"/>
                  <a:t>P4</a:t>
                </a:r>
                <a:endParaRPr lang="en-GB" sz="1600" dirty="0"/>
              </a:p>
            </p:txBody>
          </p:sp>
          <p:sp>
            <p:nvSpPr>
              <p:cNvPr id="40" name="TextBox 39"/>
              <p:cNvSpPr txBox="1"/>
              <p:nvPr/>
            </p:nvSpPr>
            <p:spPr>
              <a:xfrm>
                <a:off x="5668101" y="1954090"/>
                <a:ext cx="633532" cy="496794"/>
              </a:xfrm>
              <a:prstGeom prst="rect">
                <a:avLst/>
              </a:prstGeom>
              <a:noFill/>
            </p:spPr>
            <p:txBody>
              <a:bodyPr wrap="none" rtlCol="0">
                <a:spAutoFit/>
              </a:bodyPr>
              <a:lstStyle/>
              <a:p>
                <a:r>
                  <a:rPr lang="en-US" sz="1600" dirty="0"/>
                  <a:t>P6</a:t>
                </a:r>
                <a:endParaRPr lang="en-GB" sz="1600" dirty="0"/>
              </a:p>
            </p:txBody>
          </p:sp>
          <p:sp>
            <p:nvSpPr>
              <p:cNvPr id="41" name="TextBox 40"/>
              <p:cNvSpPr txBox="1"/>
              <p:nvPr/>
            </p:nvSpPr>
            <p:spPr>
              <a:xfrm>
                <a:off x="6292952" y="3474655"/>
                <a:ext cx="633532" cy="496794"/>
              </a:xfrm>
              <a:prstGeom prst="rect">
                <a:avLst/>
              </a:prstGeom>
              <a:noFill/>
            </p:spPr>
            <p:txBody>
              <a:bodyPr wrap="none" rtlCol="0">
                <a:spAutoFit/>
              </a:bodyPr>
              <a:lstStyle/>
              <a:p>
                <a:r>
                  <a:rPr lang="en-US" sz="1600" dirty="0"/>
                  <a:t>P7</a:t>
                </a:r>
                <a:endParaRPr lang="en-GB" sz="1600" dirty="0"/>
              </a:p>
            </p:txBody>
          </p:sp>
          <p:sp>
            <p:nvSpPr>
              <p:cNvPr id="42" name="TextBox 41"/>
              <p:cNvSpPr txBox="1"/>
              <p:nvPr/>
            </p:nvSpPr>
            <p:spPr>
              <a:xfrm>
                <a:off x="5664955" y="4897539"/>
                <a:ext cx="633532" cy="496794"/>
              </a:xfrm>
              <a:prstGeom prst="rect">
                <a:avLst/>
              </a:prstGeom>
              <a:noFill/>
            </p:spPr>
            <p:txBody>
              <a:bodyPr wrap="none" rtlCol="0">
                <a:spAutoFit/>
              </a:bodyPr>
              <a:lstStyle/>
              <a:p>
                <a:r>
                  <a:rPr lang="en-US" sz="1600" dirty="0"/>
                  <a:t>P8</a:t>
                </a:r>
                <a:endParaRPr lang="en-GB" sz="1600" dirty="0"/>
              </a:p>
            </p:txBody>
          </p:sp>
          <p:sp>
            <p:nvSpPr>
              <p:cNvPr id="43" name="TextBox 42"/>
              <p:cNvSpPr txBox="1"/>
              <p:nvPr/>
            </p:nvSpPr>
            <p:spPr>
              <a:xfrm>
                <a:off x="4162308" y="1326042"/>
                <a:ext cx="633532" cy="496794"/>
              </a:xfrm>
              <a:prstGeom prst="rect">
                <a:avLst/>
              </a:prstGeom>
              <a:noFill/>
            </p:spPr>
            <p:txBody>
              <a:bodyPr wrap="none" rtlCol="0">
                <a:spAutoFit/>
              </a:bodyPr>
              <a:lstStyle/>
              <a:p>
                <a:r>
                  <a:rPr lang="en-US" sz="1600" dirty="0"/>
                  <a:t>P5</a:t>
                </a:r>
                <a:endParaRPr lang="en-GB" sz="1600" dirty="0"/>
              </a:p>
            </p:txBody>
          </p:sp>
        </p:grpSp>
        <p:sp>
          <p:nvSpPr>
            <p:cNvPr id="8" name="Oval 7"/>
            <p:cNvSpPr/>
            <p:nvPr/>
          </p:nvSpPr>
          <p:spPr>
            <a:xfrm>
              <a:off x="2528266" y="1649819"/>
              <a:ext cx="4212000" cy="4212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rot="18740577">
              <a:off x="2990199" y="1991736"/>
              <a:ext cx="144016" cy="325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rot="18740577">
              <a:off x="6185340" y="5132710"/>
              <a:ext cx="144016" cy="325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531016" y="1492836"/>
              <a:ext cx="125413" cy="18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572001" y="5840110"/>
              <a:ext cx="150702" cy="176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255940" y="3670097"/>
              <a:ext cx="296973" cy="16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6723267" y="3669326"/>
              <a:ext cx="296973" cy="16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19136195">
              <a:off x="6114075" y="2138673"/>
              <a:ext cx="296973" cy="16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rot="19136195">
              <a:off x="2842294" y="5179566"/>
              <a:ext cx="296973" cy="162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2912587" y="2145933"/>
              <a:ext cx="195400" cy="16274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25232" y="2036995"/>
              <a:ext cx="195400" cy="16274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04359" y="5242277"/>
              <a:ext cx="195400" cy="16274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209053" y="5133339"/>
              <a:ext cx="195400" cy="16274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088666" y="2024017"/>
              <a:ext cx="211837" cy="21614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17213" y="2152564"/>
              <a:ext cx="211837" cy="21614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819506" y="5108031"/>
              <a:ext cx="211837" cy="21614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054740" y="5797189"/>
              <a:ext cx="52960" cy="21975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900742" y="5183055"/>
              <a:ext cx="783024" cy="410484"/>
            </a:xfrm>
            <a:prstGeom prst="rect">
              <a:avLst/>
            </a:prstGeom>
            <a:noFill/>
          </p:spPr>
          <p:txBody>
            <a:bodyPr wrap="square" rtlCol="0">
              <a:spAutoFit/>
            </a:bodyPr>
            <a:lstStyle/>
            <a:p>
              <a:r>
                <a:rPr lang="en-US" sz="1600" dirty="0"/>
                <a:t>P18</a:t>
              </a:r>
              <a:endParaRPr lang="en-GB" sz="1600" dirty="0"/>
            </a:p>
          </p:txBody>
        </p:sp>
      </p:grpSp>
      <p:grpSp>
        <p:nvGrpSpPr>
          <p:cNvPr id="75" name="Group 74"/>
          <p:cNvGrpSpPr/>
          <p:nvPr/>
        </p:nvGrpSpPr>
        <p:grpSpPr>
          <a:xfrm rot="11834148">
            <a:off x="6412655" y="4347166"/>
            <a:ext cx="575347" cy="320408"/>
            <a:chOff x="1450011" y="1685536"/>
            <a:chExt cx="692203" cy="388483"/>
          </a:xfrm>
        </p:grpSpPr>
        <p:grpSp>
          <p:nvGrpSpPr>
            <p:cNvPr id="77" name="Group 76"/>
            <p:cNvGrpSpPr/>
            <p:nvPr/>
          </p:nvGrpSpPr>
          <p:grpSpPr>
            <a:xfrm>
              <a:off x="1621414" y="1685536"/>
              <a:ext cx="520800" cy="223818"/>
              <a:chOff x="1600200" y="1479207"/>
              <a:chExt cx="520800" cy="223818"/>
            </a:xfrm>
          </p:grpSpPr>
          <p:sp>
            <p:nvSpPr>
              <p:cNvPr id="79" name="Oval 78"/>
              <p:cNvSpPr/>
              <p:nvPr/>
            </p:nvSpPr>
            <p:spPr>
              <a:xfrm>
                <a:off x="1600200" y="1487025"/>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1905000" y="1479207"/>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Oval 75"/>
            <p:cNvSpPr/>
            <p:nvPr/>
          </p:nvSpPr>
          <p:spPr>
            <a:xfrm rot="20924130">
              <a:off x="1450011" y="1966019"/>
              <a:ext cx="381001" cy="108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4" name="TextBox 93"/>
          <p:cNvSpPr txBox="1"/>
          <p:nvPr/>
        </p:nvSpPr>
        <p:spPr>
          <a:xfrm>
            <a:off x="6348088" y="4362776"/>
            <a:ext cx="304892" cy="307777"/>
          </a:xfrm>
          <a:prstGeom prst="rect">
            <a:avLst/>
          </a:prstGeom>
          <a:noFill/>
        </p:spPr>
        <p:txBody>
          <a:bodyPr wrap="none" rtlCol="0">
            <a:spAutoFit/>
          </a:bodyPr>
          <a:lstStyle/>
          <a:p>
            <a:r>
              <a:rPr lang="en-US" sz="1400" dirty="0"/>
              <a:t>B</a:t>
            </a:r>
            <a:endParaRPr lang="en-GB" sz="1400" dirty="0"/>
          </a:p>
        </p:txBody>
      </p:sp>
      <p:grpSp>
        <p:nvGrpSpPr>
          <p:cNvPr id="31" name="Group 30"/>
          <p:cNvGrpSpPr/>
          <p:nvPr/>
        </p:nvGrpSpPr>
        <p:grpSpPr>
          <a:xfrm>
            <a:off x="4999733" y="871813"/>
            <a:ext cx="1108555" cy="566707"/>
            <a:chOff x="5075931" y="2472060"/>
            <a:chExt cx="1108555" cy="566707"/>
          </a:xfrm>
        </p:grpSpPr>
        <p:grpSp>
          <p:nvGrpSpPr>
            <p:cNvPr id="29" name="Group 28"/>
            <p:cNvGrpSpPr/>
            <p:nvPr/>
          </p:nvGrpSpPr>
          <p:grpSpPr>
            <a:xfrm>
              <a:off x="5075931" y="2606695"/>
              <a:ext cx="1108555" cy="432072"/>
              <a:chOff x="5075931" y="2606695"/>
              <a:chExt cx="1108555" cy="432072"/>
            </a:xfrm>
          </p:grpSpPr>
          <p:grpSp>
            <p:nvGrpSpPr>
              <p:cNvPr id="5" name="Group 4"/>
              <p:cNvGrpSpPr/>
              <p:nvPr/>
            </p:nvGrpSpPr>
            <p:grpSpPr>
              <a:xfrm rot="18970358">
                <a:off x="5075931" y="2606695"/>
                <a:ext cx="1108555" cy="354414"/>
                <a:chOff x="1542941" y="1685536"/>
                <a:chExt cx="1333710" cy="429711"/>
              </a:xfrm>
            </p:grpSpPr>
            <p:sp>
              <p:nvSpPr>
                <p:cNvPr id="55" name="Oval 54"/>
                <p:cNvSpPr/>
                <p:nvPr/>
              </p:nvSpPr>
              <p:spPr>
                <a:xfrm rot="20848009">
                  <a:off x="1542941" y="2007248"/>
                  <a:ext cx="381000" cy="107999"/>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1621414" y="1685536"/>
                  <a:ext cx="1142275" cy="223818"/>
                  <a:chOff x="1600200" y="1479207"/>
                  <a:chExt cx="1142275" cy="223818"/>
                </a:xfrm>
              </p:grpSpPr>
              <p:sp>
                <p:nvSpPr>
                  <p:cNvPr id="53" name="Oval 52"/>
                  <p:cNvSpPr/>
                  <p:nvPr/>
                </p:nvSpPr>
                <p:spPr>
                  <a:xfrm>
                    <a:off x="1600200" y="1487025"/>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2526475" y="1482938"/>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905000" y="1479207"/>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2247160" y="1487025"/>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Oval 56"/>
                <p:cNvSpPr/>
                <p:nvPr/>
              </p:nvSpPr>
              <p:spPr>
                <a:xfrm rot="760111">
                  <a:off x="2495651" y="1993923"/>
                  <a:ext cx="381000" cy="108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a:xfrm rot="18898563">
                <a:off x="5501255" y="2823520"/>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TextBox 29"/>
            <p:cNvSpPr txBox="1"/>
            <p:nvPr/>
          </p:nvSpPr>
          <p:spPr>
            <a:xfrm>
              <a:off x="5531280" y="2472060"/>
              <a:ext cx="304892" cy="307777"/>
            </a:xfrm>
            <a:prstGeom prst="rect">
              <a:avLst/>
            </a:prstGeom>
            <a:noFill/>
          </p:spPr>
          <p:txBody>
            <a:bodyPr wrap="none" rtlCol="0">
              <a:spAutoFit/>
            </a:bodyPr>
            <a:lstStyle/>
            <a:p>
              <a:r>
                <a:rPr lang="en-US" sz="1400" dirty="0"/>
                <a:t>B</a:t>
              </a:r>
              <a:endParaRPr lang="en-GB" sz="1400" dirty="0"/>
            </a:p>
          </p:txBody>
        </p:sp>
        <p:sp>
          <p:nvSpPr>
            <p:cNvPr id="98" name="TextBox 97"/>
            <p:cNvSpPr txBox="1"/>
            <p:nvPr/>
          </p:nvSpPr>
          <p:spPr>
            <a:xfrm>
              <a:off x="5320258" y="2651755"/>
              <a:ext cx="304892" cy="307777"/>
            </a:xfrm>
            <a:prstGeom prst="rect">
              <a:avLst/>
            </a:prstGeom>
            <a:noFill/>
          </p:spPr>
          <p:txBody>
            <a:bodyPr wrap="none" rtlCol="0">
              <a:spAutoFit/>
            </a:bodyPr>
            <a:lstStyle/>
            <a:p>
              <a:r>
                <a:rPr lang="en-US" sz="1400" dirty="0"/>
                <a:t>A</a:t>
              </a:r>
              <a:endParaRPr lang="en-GB" sz="1400" dirty="0"/>
            </a:p>
          </p:txBody>
        </p:sp>
      </p:grpSp>
      <p:sp>
        <p:nvSpPr>
          <p:cNvPr id="60" name="Oval 59"/>
          <p:cNvSpPr/>
          <p:nvPr/>
        </p:nvSpPr>
        <p:spPr>
          <a:xfrm rot="2376267">
            <a:off x="7803675" y="962387"/>
            <a:ext cx="314236" cy="89768"/>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rot="2785156">
            <a:off x="8027378" y="780848"/>
            <a:ext cx="178149" cy="179532"/>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rot="2785156">
            <a:off x="8556493" y="1331920"/>
            <a:ext cx="178149" cy="179532"/>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rot="2785156">
            <a:off x="8205386" y="958475"/>
            <a:ext cx="178149" cy="179532"/>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rot="2785156">
            <a:off x="8395222" y="1167382"/>
            <a:ext cx="178149" cy="179532"/>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rot="3230441">
            <a:off x="8368715" y="1539169"/>
            <a:ext cx="314235" cy="89767"/>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TextBox 102"/>
          <p:cNvSpPr txBox="1"/>
          <p:nvPr/>
        </p:nvSpPr>
        <p:spPr>
          <a:xfrm>
            <a:off x="8339866" y="1091489"/>
            <a:ext cx="304892" cy="307777"/>
          </a:xfrm>
          <a:prstGeom prst="rect">
            <a:avLst/>
          </a:prstGeom>
          <a:noFill/>
        </p:spPr>
        <p:txBody>
          <a:bodyPr wrap="none" rtlCol="0">
            <a:spAutoFit/>
          </a:bodyPr>
          <a:lstStyle/>
          <a:p>
            <a:r>
              <a:rPr lang="en-US" sz="1400" dirty="0"/>
              <a:t>A</a:t>
            </a:r>
            <a:endParaRPr lang="en-GB" sz="1400" dirty="0"/>
          </a:p>
        </p:txBody>
      </p:sp>
      <p:sp>
        <p:nvSpPr>
          <p:cNvPr id="95" name="TextBox 94"/>
          <p:cNvSpPr txBox="1"/>
          <p:nvPr/>
        </p:nvSpPr>
        <p:spPr>
          <a:xfrm>
            <a:off x="8152271" y="890517"/>
            <a:ext cx="304892" cy="307777"/>
          </a:xfrm>
          <a:prstGeom prst="rect">
            <a:avLst/>
          </a:prstGeom>
          <a:noFill/>
        </p:spPr>
        <p:txBody>
          <a:bodyPr wrap="none" rtlCol="0">
            <a:spAutoFit/>
          </a:bodyPr>
          <a:lstStyle/>
          <a:p>
            <a:r>
              <a:rPr lang="en-US" sz="1400" dirty="0"/>
              <a:t>B</a:t>
            </a:r>
            <a:endParaRPr lang="en-GB" sz="1400" dirty="0"/>
          </a:p>
        </p:txBody>
      </p:sp>
      <p:sp>
        <p:nvSpPr>
          <p:cNvPr id="68" name="Oval 67"/>
          <p:cNvSpPr/>
          <p:nvPr/>
        </p:nvSpPr>
        <p:spPr>
          <a:xfrm rot="7634726">
            <a:off x="8364036" y="3446230"/>
            <a:ext cx="314238" cy="8977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68"/>
          <p:cNvGrpSpPr/>
          <p:nvPr/>
        </p:nvGrpSpPr>
        <p:grpSpPr>
          <a:xfrm rot="8043615">
            <a:off x="7947845" y="3812621"/>
            <a:ext cx="942117" cy="186036"/>
            <a:chOff x="1600200" y="1479207"/>
            <a:chExt cx="1142275" cy="223818"/>
          </a:xfrm>
        </p:grpSpPr>
        <p:sp>
          <p:nvSpPr>
            <p:cNvPr id="71" name="Oval 70"/>
            <p:cNvSpPr/>
            <p:nvPr/>
          </p:nvSpPr>
          <p:spPr>
            <a:xfrm>
              <a:off x="1600200" y="1487025"/>
              <a:ext cx="216000" cy="216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2526475" y="1482938"/>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p:cNvSpPr/>
            <p:nvPr/>
          </p:nvSpPr>
          <p:spPr>
            <a:xfrm>
              <a:off x="1905000" y="1479207"/>
              <a:ext cx="216000" cy="216000"/>
            </a:xfrm>
            <a:prstGeom prst="rect">
              <a:avLst/>
            </a:prstGeom>
            <a:solidFill>
              <a:srgbClr val="92D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2247160" y="1487025"/>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Oval 69"/>
          <p:cNvSpPr/>
          <p:nvPr/>
        </p:nvSpPr>
        <p:spPr>
          <a:xfrm rot="8488900">
            <a:off x="7826347" y="4028121"/>
            <a:ext cx="314238" cy="89767"/>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TextBox 96"/>
          <p:cNvSpPr txBox="1"/>
          <p:nvPr/>
        </p:nvSpPr>
        <p:spPr>
          <a:xfrm>
            <a:off x="8170989" y="3849068"/>
            <a:ext cx="304892" cy="307777"/>
          </a:xfrm>
          <a:prstGeom prst="rect">
            <a:avLst/>
          </a:prstGeom>
          <a:noFill/>
        </p:spPr>
        <p:txBody>
          <a:bodyPr wrap="none" rtlCol="0">
            <a:spAutoFit/>
          </a:bodyPr>
          <a:lstStyle/>
          <a:p>
            <a:r>
              <a:rPr lang="en-US" sz="1400" dirty="0"/>
              <a:t>B</a:t>
            </a:r>
            <a:endParaRPr lang="en-GB" sz="1400" dirty="0"/>
          </a:p>
        </p:txBody>
      </p:sp>
      <p:sp>
        <p:nvSpPr>
          <p:cNvPr id="105" name="TextBox 104"/>
          <p:cNvSpPr txBox="1"/>
          <p:nvPr/>
        </p:nvSpPr>
        <p:spPr>
          <a:xfrm>
            <a:off x="8363117" y="3645518"/>
            <a:ext cx="304892" cy="307777"/>
          </a:xfrm>
          <a:prstGeom prst="rect">
            <a:avLst/>
          </a:prstGeom>
          <a:noFill/>
        </p:spPr>
        <p:txBody>
          <a:bodyPr wrap="none" rtlCol="0">
            <a:spAutoFit/>
          </a:bodyPr>
          <a:lstStyle/>
          <a:p>
            <a:r>
              <a:rPr lang="en-US" sz="1400" dirty="0"/>
              <a:t>A</a:t>
            </a:r>
            <a:endParaRPr lang="en-GB" sz="1400" dirty="0"/>
          </a:p>
        </p:txBody>
      </p:sp>
      <p:grpSp>
        <p:nvGrpSpPr>
          <p:cNvPr id="33" name="Group 32"/>
          <p:cNvGrpSpPr/>
          <p:nvPr/>
        </p:nvGrpSpPr>
        <p:grpSpPr>
          <a:xfrm>
            <a:off x="5108414" y="3336932"/>
            <a:ext cx="416028" cy="626603"/>
            <a:chOff x="5184614" y="4937179"/>
            <a:chExt cx="416028" cy="626603"/>
          </a:xfrm>
        </p:grpSpPr>
        <p:grpSp>
          <p:nvGrpSpPr>
            <p:cNvPr id="83" name="Group 82"/>
            <p:cNvGrpSpPr/>
            <p:nvPr/>
          </p:nvGrpSpPr>
          <p:grpSpPr>
            <a:xfrm rot="13621732">
              <a:off x="5053555" y="5068238"/>
              <a:ext cx="583210" cy="321092"/>
              <a:chOff x="2268374" y="1689267"/>
              <a:chExt cx="709716" cy="386308"/>
            </a:xfrm>
          </p:grpSpPr>
          <p:grpSp>
            <p:nvGrpSpPr>
              <p:cNvPr id="85" name="Group 84"/>
              <p:cNvGrpSpPr/>
              <p:nvPr/>
            </p:nvGrpSpPr>
            <p:grpSpPr>
              <a:xfrm>
                <a:off x="2268374" y="1689267"/>
                <a:ext cx="495315" cy="220087"/>
                <a:chOff x="2247160" y="1482938"/>
                <a:chExt cx="495315" cy="220087"/>
              </a:xfrm>
            </p:grpSpPr>
            <p:sp>
              <p:nvSpPr>
                <p:cNvPr id="88" name="Oval 87"/>
                <p:cNvSpPr/>
                <p:nvPr/>
              </p:nvSpPr>
              <p:spPr>
                <a:xfrm>
                  <a:off x="2526475" y="1482938"/>
                  <a:ext cx="216000" cy="216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p:cNvSpPr/>
                <p:nvPr/>
              </p:nvSpPr>
              <p:spPr>
                <a:xfrm>
                  <a:off x="2247160" y="1487025"/>
                  <a:ext cx="216000" cy="216000"/>
                </a:xfrm>
                <a:prstGeom prst="rect">
                  <a:avLst/>
                </a:prstGeom>
                <a:solidFill>
                  <a:srgbClr val="33CC3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6" name="Oval 85"/>
              <p:cNvSpPr/>
              <p:nvPr/>
            </p:nvSpPr>
            <p:spPr>
              <a:xfrm rot="445285">
                <a:off x="2597091" y="1967575"/>
                <a:ext cx="380999" cy="108000"/>
              </a:xfrm>
              <a:prstGeom prst="ellipse">
                <a:avLst/>
              </a:prstGeom>
              <a:solidFill>
                <a:srgbClr val="33CC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6" name="TextBox 105"/>
            <p:cNvSpPr txBox="1"/>
            <p:nvPr/>
          </p:nvSpPr>
          <p:spPr>
            <a:xfrm>
              <a:off x="5295750" y="5256005"/>
              <a:ext cx="304892" cy="307777"/>
            </a:xfrm>
            <a:prstGeom prst="rect">
              <a:avLst/>
            </a:prstGeom>
            <a:noFill/>
          </p:spPr>
          <p:txBody>
            <a:bodyPr wrap="none" rtlCol="0">
              <a:spAutoFit/>
            </a:bodyPr>
            <a:lstStyle/>
            <a:p>
              <a:r>
                <a:rPr lang="en-US" sz="1400" dirty="0"/>
                <a:t>A</a:t>
              </a:r>
              <a:endParaRPr lang="en-GB" sz="1400" dirty="0"/>
            </a:p>
          </p:txBody>
        </p:sp>
      </p:grpSp>
      <p:sp>
        <p:nvSpPr>
          <p:cNvPr id="80" name="Rectangle 79"/>
          <p:cNvSpPr/>
          <p:nvPr/>
        </p:nvSpPr>
        <p:spPr>
          <a:xfrm rot="2705263">
            <a:off x="8072143" y="1256801"/>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959382" y="1734110"/>
            <a:ext cx="412292" cy="338554"/>
          </a:xfrm>
          <a:prstGeom prst="rect">
            <a:avLst/>
          </a:prstGeom>
          <a:noFill/>
        </p:spPr>
        <p:txBody>
          <a:bodyPr wrap="none" rtlCol="0">
            <a:spAutoFit/>
          </a:bodyPr>
          <a:lstStyle/>
          <a:p>
            <a:r>
              <a:rPr lang="en-US" sz="1600" dirty="0">
                <a:solidFill>
                  <a:srgbClr val="0000FF"/>
                </a:solidFill>
              </a:rPr>
              <a:t>LL</a:t>
            </a:r>
            <a:endParaRPr lang="en-GB" sz="1600" dirty="0">
              <a:solidFill>
                <a:srgbClr val="0000FF"/>
              </a:solidFill>
            </a:endParaRPr>
          </a:p>
        </p:txBody>
      </p:sp>
      <p:sp>
        <p:nvSpPr>
          <p:cNvPr id="108" name="TextBox 107"/>
          <p:cNvSpPr txBox="1"/>
          <p:nvPr/>
        </p:nvSpPr>
        <p:spPr>
          <a:xfrm>
            <a:off x="8556087" y="1732621"/>
            <a:ext cx="412292" cy="338554"/>
          </a:xfrm>
          <a:prstGeom prst="rect">
            <a:avLst/>
          </a:prstGeom>
          <a:noFill/>
        </p:spPr>
        <p:txBody>
          <a:bodyPr wrap="none" rtlCol="0">
            <a:spAutoFit/>
          </a:bodyPr>
          <a:lstStyle/>
          <a:p>
            <a:r>
              <a:rPr lang="en-US" sz="1600" dirty="0">
                <a:solidFill>
                  <a:srgbClr val="0000FF"/>
                </a:solidFill>
              </a:rPr>
              <a:t>LL</a:t>
            </a:r>
            <a:endParaRPr lang="en-GB" sz="1600" dirty="0">
              <a:solidFill>
                <a:srgbClr val="0000FF"/>
              </a:solidFill>
            </a:endParaRPr>
          </a:p>
        </p:txBody>
      </p:sp>
      <p:sp>
        <p:nvSpPr>
          <p:cNvPr id="109" name="TextBox 108"/>
          <p:cNvSpPr txBox="1"/>
          <p:nvPr/>
        </p:nvSpPr>
        <p:spPr>
          <a:xfrm>
            <a:off x="4980593" y="3029510"/>
            <a:ext cx="412292" cy="338554"/>
          </a:xfrm>
          <a:prstGeom prst="rect">
            <a:avLst/>
          </a:prstGeom>
          <a:noFill/>
        </p:spPr>
        <p:txBody>
          <a:bodyPr wrap="none" rtlCol="0">
            <a:spAutoFit/>
          </a:bodyPr>
          <a:lstStyle/>
          <a:p>
            <a:r>
              <a:rPr lang="en-US" sz="1600" dirty="0">
                <a:solidFill>
                  <a:srgbClr val="0000FF"/>
                </a:solidFill>
              </a:rPr>
              <a:t>LL</a:t>
            </a:r>
            <a:endParaRPr lang="en-GB" sz="1600" dirty="0">
              <a:solidFill>
                <a:srgbClr val="0000FF"/>
              </a:solidFill>
            </a:endParaRPr>
          </a:p>
        </p:txBody>
      </p:sp>
      <p:sp>
        <p:nvSpPr>
          <p:cNvPr id="110" name="TextBox 109"/>
          <p:cNvSpPr txBox="1"/>
          <p:nvPr/>
        </p:nvSpPr>
        <p:spPr>
          <a:xfrm>
            <a:off x="8585700" y="2958853"/>
            <a:ext cx="412292" cy="338554"/>
          </a:xfrm>
          <a:prstGeom prst="rect">
            <a:avLst/>
          </a:prstGeom>
          <a:noFill/>
        </p:spPr>
        <p:txBody>
          <a:bodyPr wrap="none" rtlCol="0">
            <a:spAutoFit/>
          </a:bodyPr>
          <a:lstStyle/>
          <a:p>
            <a:r>
              <a:rPr lang="en-US" sz="1600" dirty="0">
                <a:solidFill>
                  <a:srgbClr val="0000FF"/>
                </a:solidFill>
              </a:rPr>
              <a:t>LL</a:t>
            </a:r>
            <a:endParaRPr lang="en-GB" sz="1600" dirty="0">
              <a:solidFill>
                <a:srgbClr val="0000FF"/>
              </a:solidFill>
            </a:endParaRPr>
          </a:p>
        </p:txBody>
      </p:sp>
      <p:sp>
        <p:nvSpPr>
          <p:cNvPr id="111" name="TextBox 110"/>
          <p:cNvSpPr txBox="1"/>
          <p:nvPr/>
        </p:nvSpPr>
        <p:spPr>
          <a:xfrm>
            <a:off x="6141235" y="592900"/>
            <a:ext cx="445956" cy="338554"/>
          </a:xfrm>
          <a:prstGeom prst="rect">
            <a:avLst/>
          </a:prstGeom>
          <a:noFill/>
        </p:spPr>
        <p:txBody>
          <a:bodyPr wrap="none" rtlCol="0">
            <a:spAutoFit/>
          </a:bodyPr>
          <a:lstStyle/>
          <a:p>
            <a:r>
              <a:rPr lang="en-US" sz="1600" dirty="0">
                <a:solidFill>
                  <a:srgbClr val="0000FF"/>
                </a:solidFill>
              </a:rPr>
              <a:t>HL</a:t>
            </a:r>
            <a:endParaRPr lang="en-GB" sz="1600" dirty="0">
              <a:solidFill>
                <a:srgbClr val="0000FF"/>
              </a:solidFill>
            </a:endParaRPr>
          </a:p>
        </p:txBody>
      </p:sp>
      <p:sp>
        <p:nvSpPr>
          <p:cNvPr id="112" name="TextBox 111"/>
          <p:cNvSpPr txBox="1"/>
          <p:nvPr/>
        </p:nvSpPr>
        <p:spPr>
          <a:xfrm>
            <a:off x="7466293" y="628288"/>
            <a:ext cx="445956" cy="338554"/>
          </a:xfrm>
          <a:prstGeom prst="rect">
            <a:avLst/>
          </a:prstGeom>
          <a:noFill/>
        </p:spPr>
        <p:txBody>
          <a:bodyPr wrap="none" rtlCol="0">
            <a:spAutoFit/>
          </a:bodyPr>
          <a:lstStyle/>
          <a:p>
            <a:r>
              <a:rPr lang="en-US" sz="1600" dirty="0">
                <a:solidFill>
                  <a:srgbClr val="0000FF"/>
                </a:solidFill>
              </a:rPr>
              <a:t>HL</a:t>
            </a:r>
            <a:endParaRPr lang="en-GB" sz="1600" dirty="0">
              <a:solidFill>
                <a:srgbClr val="0000FF"/>
              </a:solidFill>
            </a:endParaRPr>
          </a:p>
        </p:txBody>
      </p:sp>
      <p:sp>
        <p:nvSpPr>
          <p:cNvPr id="113" name="TextBox 112"/>
          <p:cNvSpPr txBox="1"/>
          <p:nvPr/>
        </p:nvSpPr>
        <p:spPr>
          <a:xfrm>
            <a:off x="5712165" y="4008951"/>
            <a:ext cx="445956" cy="338554"/>
          </a:xfrm>
          <a:prstGeom prst="rect">
            <a:avLst/>
          </a:prstGeom>
          <a:noFill/>
        </p:spPr>
        <p:txBody>
          <a:bodyPr wrap="none" rtlCol="0">
            <a:spAutoFit/>
          </a:bodyPr>
          <a:lstStyle/>
          <a:p>
            <a:r>
              <a:rPr lang="en-US" sz="1600" dirty="0">
                <a:solidFill>
                  <a:srgbClr val="0000FF"/>
                </a:solidFill>
              </a:rPr>
              <a:t>HL</a:t>
            </a:r>
            <a:endParaRPr lang="en-GB" sz="1600" dirty="0">
              <a:solidFill>
                <a:srgbClr val="0000FF"/>
              </a:solidFill>
            </a:endParaRPr>
          </a:p>
        </p:txBody>
      </p:sp>
      <p:sp>
        <p:nvSpPr>
          <p:cNvPr id="114" name="TextBox 113"/>
          <p:cNvSpPr txBox="1"/>
          <p:nvPr/>
        </p:nvSpPr>
        <p:spPr>
          <a:xfrm>
            <a:off x="7537289" y="4103406"/>
            <a:ext cx="445956" cy="338554"/>
          </a:xfrm>
          <a:prstGeom prst="rect">
            <a:avLst/>
          </a:prstGeom>
          <a:noFill/>
        </p:spPr>
        <p:txBody>
          <a:bodyPr wrap="none" rtlCol="0">
            <a:spAutoFit/>
          </a:bodyPr>
          <a:lstStyle/>
          <a:p>
            <a:r>
              <a:rPr lang="en-US" sz="1600" dirty="0">
                <a:solidFill>
                  <a:srgbClr val="0000FF"/>
                </a:solidFill>
              </a:rPr>
              <a:t>HL</a:t>
            </a:r>
            <a:endParaRPr lang="en-GB" sz="1600" dirty="0">
              <a:solidFill>
                <a:srgbClr val="0000FF"/>
              </a:solidFill>
            </a:endParaRPr>
          </a:p>
        </p:txBody>
      </p:sp>
      <p:cxnSp>
        <p:nvCxnSpPr>
          <p:cNvPr id="49" name="Straight Connector 48"/>
          <p:cNvCxnSpPr/>
          <p:nvPr/>
        </p:nvCxnSpPr>
        <p:spPr>
          <a:xfrm flipV="1">
            <a:off x="5263927" y="1281064"/>
            <a:ext cx="51935" cy="529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8570179" y="3698383"/>
            <a:ext cx="51935" cy="529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170923" y="930876"/>
            <a:ext cx="57022" cy="6044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5598528" y="1815555"/>
            <a:ext cx="2723973" cy="523220"/>
          </a:xfrm>
          <a:prstGeom prst="rect">
            <a:avLst/>
          </a:prstGeom>
        </p:spPr>
        <p:txBody>
          <a:bodyPr wrap="square">
            <a:spAutoFit/>
          </a:bodyPr>
          <a:lstStyle/>
          <a:p>
            <a:r>
              <a:rPr lang="en-US" sz="1400" dirty="0">
                <a:solidFill>
                  <a:schemeClr val="bg1">
                    <a:lumMod val="50000"/>
                  </a:schemeClr>
                </a:solidFill>
              </a:rPr>
              <a:t>A – upgraded ex-LEP </a:t>
            </a:r>
            <a:r>
              <a:rPr lang="en-US" sz="1400" dirty="0" err="1">
                <a:solidFill>
                  <a:schemeClr val="bg1">
                    <a:lumMod val="50000"/>
                  </a:schemeClr>
                </a:solidFill>
              </a:rPr>
              <a:t>cryo</a:t>
            </a:r>
            <a:r>
              <a:rPr lang="en-US" sz="1400" dirty="0">
                <a:solidFill>
                  <a:schemeClr val="bg1">
                    <a:lumMod val="50000"/>
                  </a:schemeClr>
                </a:solidFill>
              </a:rPr>
              <a:t> plant</a:t>
            </a:r>
          </a:p>
          <a:p>
            <a:r>
              <a:rPr lang="en-US" sz="1400" dirty="0">
                <a:solidFill>
                  <a:schemeClr val="bg1">
                    <a:lumMod val="50000"/>
                  </a:schemeClr>
                </a:solidFill>
              </a:rPr>
              <a:t>B – new LHC cryogenic plant</a:t>
            </a:r>
          </a:p>
        </p:txBody>
      </p:sp>
      <p:sp>
        <p:nvSpPr>
          <p:cNvPr id="125" name="Rectangle 124"/>
          <p:cNvSpPr/>
          <p:nvPr/>
        </p:nvSpPr>
        <p:spPr>
          <a:xfrm>
            <a:off x="5949017" y="2904898"/>
            <a:ext cx="2104317" cy="523220"/>
          </a:xfrm>
          <a:prstGeom prst="rect">
            <a:avLst/>
          </a:prstGeom>
        </p:spPr>
        <p:txBody>
          <a:bodyPr wrap="square">
            <a:spAutoFit/>
          </a:bodyPr>
          <a:lstStyle/>
          <a:p>
            <a:pPr lvl="0"/>
            <a:r>
              <a:rPr lang="en-US" sz="1400" dirty="0">
                <a:solidFill>
                  <a:schemeClr val="bg1">
                    <a:lumMod val="50000"/>
                  </a:schemeClr>
                </a:solidFill>
              </a:rPr>
              <a:t>LL – Low Load sector</a:t>
            </a:r>
          </a:p>
          <a:p>
            <a:pPr lvl="0"/>
            <a:r>
              <a:rPr lang="en-US" sz="1400" dirty="0">
                <a:solidFill>
                  <a:schemeClr val="bg1">
                    <a:lumMod val="50000"/>
                  </a:schemeClr>
                </a:solidFill>
              </a:rPr>
              <a:t>HL – High Load sector</a:t>
            </a:r>
          </a:p>
        </p:txBody>
      </p:sp>
      <p:cxnSp>
        <p:nvCxnSpPr>
          <p:cNvPr id="129" name="Straight Connector 128"/>
          <p:cNvCxnSpPr>
            <a:stCxn id="60" idx="6"/>
          </p:cNvCxnSpPr>
          <p:nvPr/>
        </p:nvCxnSpPr>
        <p:spPr>
          <a:xfrm>
            <a:off x="8081849" y="1107433"/>
            <a:ext cx="42033" cy="3628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386156" y="1406538"/>
            <a:ext cx="57022" cy="6044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1" name="Straight Connector 130"/>
          <p:cNvCxnSpPr>
            <a:endCxn id="57" idx="2"/>
          </p:cNvCxnSpPr>
          <p:nvPr/>
        </p:nvCxnSpPr>
        <p:spPr>
          <a:xfrm flipV="1">
            <a:off x="5747540" y="1079184"/>
            <a:ext cx="40874" cy="3391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2" name="Straight Connector 131"/>
          <p:cNvCxnSpPr>
            <a:endCxn id="68" idx="6"/>
          </p:cNvCxnSpPr>
          <p:nvPr/>
        </p:nvCxnSpPr>
        <p:spPr>
          <a:xfrm flipV="1">
            <a:off x="8382632" y="3616190"/>
            <a:ext cx="43430" cy="5126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8108449" y="3910324"/>
            <a:ext cx="55971" cy="5979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rot="7992408">
            <a:off x="8079337" y="3777380"/>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4" name="Straight Connector 133"/>
          <p:cNvCxnSpPr/>
          <p:nvPr/>
        </p:nvCxnSpPr>
        <p:spPr>
          <a:xfrm>
            <a:off x="6623552" y="4396868"/>
            <a:ext cx="76200" cy="1624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rot="1105724">
            <a:off x="6281666" y="4312968"/>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6" name="Straight Connector 135"/>
          <p:cNvCxnSpPr/>
          <p:nvPr/>
        </p:nvCxnSpPr>
        <p:spPr>
          <a:xfrm>
            <a:off x="5350622" y="3577544"/>
            <a:ext cx="35454" cy="4060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rot="2698129">
            <a:off x="5325305" y="3724976"/>
            <a:ext cx="381000" cy="49494"/>
          </a:xfrm>
          <a:prstGeom prst="rect">
            <a:avLst/>
          </a:prstGeom>
          <a:solidFill>
            <a:srgbClr val="33CC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p:cNvCxnSpPr/>
          <p:nvPr/>
        </p:nvCxnSpPr>
        <p:spPr>
          <a:xfrm flipH="1">
            <a:off x="5446641" y="1381346"/>
            <a:ext cx="34167" cy="3896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5894490" y="2399559"/>
            <a:ext cx="2222991" cy="400110"/>
          </a:xfrm>
          <a:prstGeom prst="rect">
            <a:avLst/>
          </a:prstGeom>
          <a:noFill/>
        </p:spPr>
        <p:txBody>
          <a:bodyPr wrap="square" rtlCol="0">
            <a:spAutoFit/>
          </a:bodyPr>
          <a:lstStyle/>
          <a:p>
            <a:pPr algn="ctr"/>
            <a:r>
              <a:rPr lang="fr-FR" sz="2000" b="1" dirty="0"/>
              <a:t>LHC Cryogenics</a:t>
            </a:r>
          </a:p>
        </p:txBody>
      </p:sp>
      <p:pic>
        <p:nvPicPr>
          <p:cNvPr id="123" name="Picture 1">
            <a:extLst>
              <a:ext uri="{FF2B5EF4-FFF2-40B4-BE49-F238E27FC236}">
                <a16:creationId xmlns:a16="http://schemas.microsoft.com/office/drawing/2014/main" id="{CEAB6360-35FB-4E78-A8B4-88139300ABB7}"/>
              </a:ext>
            </a:extLst>
          </p:cNvPr>
          <p:cNvPicPr>
            <a:picLocks noChangeAspect="1"/>
          </p:cNvPicPr>
          <p:nvPr/>
        </p:nvPicPr>
        <p:blipFill>
          <a:blip r:embed="rId3"/>
          <a:stretch>
            <a:fillRect/>
          </a:stretch>
        </p:blipFill>
        <p:spPr>
          <a:xfrm>
            <a:off x="76200" y="669100"/>
            <a:ext cx="4898640" cy="2664296"/>
          </a:xfrm>
          <a:prstGeom prst="rect">
            <a:avLst/>
          </a:prstGeom>
        </p:spPr>
      </p:pic>
      <p:sp>
        <p:nvSpPr>
          <p:cNvPr id="137" name="TextBox 17">
            <a:extLst>
              <a:ext uri="{FF2B5EF4-FFF2-40B4-BE49-F238E27FC236}">
                <a16:creationId xmlns:a16="http://schemas.microsoft.com/office/drawing/2014/main" id="{1EC97474-1EBD-463C-9E42-07783DACCAA5}"/>
              </a:ext>
            </a:extLst>
          </p:cNvPr>
          <p:cNvSpPr txBox="1">
            <a:spLocks noChangeArrowheads="1"/>
          </p:cNvSpPr>
          <p:nvPr/>
        </p:nvSpPr>
        <p:spPr bwMode="auto">
          <a:xfrm>
            <a:off x="457202" y="3419505"/>
            <a:ext cx="4182095" cy="830997"/>
          </a:xfrm>
          <a:prstGeom prst="rect">
            <a:avLst/>
          </a:prstGeom>
          <a:solidFill>
            <a:srgbClr val="FFE38B"/>
          </a:solidFill>
          <a:ln w="9525">
            <a:noFill/>
            <a:miter lim="800000"/>
            <a:headEnd/>
            <a:tailEnd/>
          </a:ln>
        </p:spPr>
        <p:txBody>
          <a:bodyPr wrap="square">
            <a:spAutoFit/>
          </a:bodyPr>
          <a:lstStyle/>
          <a:p>
            <a:pPr eaLnBrk="0" hangingPunct="0">
              <a:buFont typeface="Wingdings" pitchFamily="2" charset="2"/>
              <a:buChar char="Ø"/>
            </a:pPr>
            <a:r>
              <a:rPr lang="en-US" sz="1600" b="1" dirty="0"/>
              <a:t> circumference  </a:t>
            </a:r>
            <a:r>
              <a:rPr lang="en-US" sz="1600" b="1" dirty="0">
                <a:sym typeface="Wingdings" pitchFamily="2" charset="2"/>
              </a:rPr>
              <a:t> </a:t>
            </a:r>
            <a:r>
              <a:rPr lang="en-US" sz="1600" b="1" dirty="0"/>
              <a:t>~ 27 km,</a:t>
            </a:r>
          </a:p>
          <a:p>
            <a:pPr>
              <a:buFont typeface="Wingdings" pitchFamily="2" charset="2"/>
              <a:buChar char="Ø"/>
            </a:pPr>
            <a:r>
              <a:rPr lang="en-US" sz="1600" b="1" dirty="0"/>
              <a:t> constructed at ~ 100 m underground, </a:t>
            </a:r>
          </a:p>
          <a:p>
            <a:pPr>
              <a:buFont typeface="Wingdings" pitchFamily="2" charset="2"/>
              <a:buChar char="Ø"/>
            </a:pPr>
            <a:r>
              <a:rPr lang="en-US" sz="1600" b="1" dirty="0"/>
              <a:t> the accelerator ring inclination is 1.4 %</a:t>
            </a:r>
            <a:endParaRPr lang="en-US" dirty="0"/>
          </a:p>
        </p:txBody>
      </p:sp>
      <p:sp>
        <p:nvSpPr>
          <p:cNvPr id="138" name="TextBox 5">
            <a:extLst>
              <a:ext uri="{FF2B5EF4-FFF2-40B4-BE49-F238E27FC236}">
                <a16:creationId xmlns:a16="http://schemas.microsoft.com/office/drawing/2014/main" id="{1392AD48-917F-479B-915F-253A4854EABF}"/>
              </a:ext>
            </a:extLst>
          </p:cNvPr>
          <p:cNvSpPr txBox="1"/>
          <p:nvPr/>
        </p:nvSpPr>
        <p:spPr>
          <a:xfrm>
            <a:off x="951502" y="4401174"/>
            <a:ext cx="3070072" cy="1754326"/>
          </a:xfrm>
          <a:prstGeom prst="rect">
            <a:avLst/>
          </a:prstGeom>
          <a:noFill/>
        </p:spPr>
        <p:txBody>
          <a:bodyPr wrap="none" rtlCol="0">
            <a:spAutoFit/>
          </a:bodyPr>
          <a:lstStyle/>
          <a:p>
            <a:pPr algn="ctr"/>
            <a:r>
              <a:rPr lang="en-US" b="1" dirty="0"/>
              <a:t>LHC cryogenics:</a:t>
            </a:r>
          </a:p>
          <a:p>
            <a:pPr algn="ctr"/>
            <a:r>
              <a:rPr lang="en-US" dirty="0"/>
              <a:t>8 x 18 kW @ 4.5 K</a:t>
            </a:r>
          </a:p>
          <a:p>
            <a:pPr algn="ctr"/>
            <a:r>
              <a:rPr lang="en-US" dirty="0"/>
              <a:t>1800 </a:t>
            </a:r>
            <a:r>
              <a:rPr lang="en-US" dirty="0" err="1"/>
              <a:t>sc</a:t>
            </a:r>
            <a:r>
              <a:rPr lang="en-US" dirty="0"/>
              <a:t> magnets</a:t>
            </a:r>
          </a:p>
          <a:p>
            <a:pPr algn="ctr"/>
            <a:r>
              <a:rPr lang="en-US" dirty="0"/>
              <a:t>24 km &amp; 20 kW @ 1.8 K</a:t>
            </a:r>
          </a:p>
          <a:p>
            <a:pPr algn="ctr"/>
            <a:r>
              <a:rPr lang="en-US" dirty="0"/>
              <a:t>37 000 tons @ 1.9 K</a:t>
            </a:r>
          </a:p>
          <a:p>
            <a:pPr algn="ctr"/>
            <a:r>
              <a:rPr lang="en-US" dirty="0"/>
              <a:t>130 tons of helium inventory</a:t>
            </a:r>
            <a:endParaRPr lang="en-GB" dirty="0"/>
          </a:p>
        </p:txBody>
      </p:sp>
      <p:sp>
        <p:nvSpPr>
          <p:cNvPr id="121" name="ZoneTexte 120">
            <a:extLst>
              <a:ext uri="{FF2B5EF4-FFF2-40B4-BE49-F238E27FC236}">
                <a16:creationId xmlns:a16="http://schemas.microsoft.com/office/drawing/2014/main" id="{25260199-7ECB-43C0-8C95-ADEB197466C6}"/>
              </a:ext>
            </a:extLst>
          </p:cNvPr>
          <p:cNvSpPr txBox="1"/>
          <p:nvPr/>
        </p:nvSpPr>
        <p:spPr>
          <a:xfrm>
            <a:off x="0" y="2"/>
            <a:ext cx="9144000" cy="584775"/>
          </a:xfrm>
          <a:prstGeom prst="rect">
            <a:avLst/>
          </a:prstGeom>
          <a:noFill/>
        </p:spPr>
        <p:txBody>
          <a:bodyPr wrap="square" rtlCol="0">
            <a:spAutoFit/>
          </a:bodyPr>
          <a:lstStyle/>
          <a:p>
            <a:pPr algn="ctr"/>
            <a:r>
              <a:rPr lang="fr-FR" sz="3200" b="1" dirty="0"/>
              <a:t>LHC Cryogenic System Architecture</a:t>
            </a:r>
          </a:p>
        </p:txBody>
      </p:sp>
      <p:sp>
        <p:nvSpPr>
          <p:cNvPr id="20" name="Slide Number Placeholder 19"/>
          <p:cNvSpPr>
            <a:spLocks noGrp="1"/>
          </p:cNvSpPr>
          <p:nvPr>
            <p:ph type="sldNum" sz="quarter" idx="10"/>
          </p:nvPr>
        </p:nvSpPr>
        <p:spPr/>
        <p:txBody>
          <a:bodyPr/>
          <a:lstStyle/>
          <a:p>
            <a:fld id="{4DF33A98-D41E-43A5-8F90-E73BFC263353}" type="slidenum">
              <a:rPr lang="en-GB" smtClean="0"/>
              <a:pPr/>
              <a:t>3</a:t>
            </a:fld>
            <a:endParaRPr lang="en-GB" dirty="0"/>
          </a:p>
        </p:txBody>
      </p:sp>
    </p:spTree>
    <p:extLst>
      <p:ext uri="{BB962C8B-B14F-4D97-AF65-F5344CB8AC3E}">
        <p14:creationId xmlns:p14="http://schemas.microsoft.com/office/powerpoint/2010/main" val="7297410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2240" y="0"/>
            <a:ext cx="8719520" cy="6096000"/>
          </a:xfrm>
          <a:prstGeom prst="rect">
            <a:avLst/>
          </a:prstGeom>
        </p:spPr>
      </p:pic>
      <p:sp>
        <p:nvSpPr>
          <p:cNvPr id="2" name="Slide Number Placeholder 1"/>
          <p:cNvSpPr>
            <a:spLocks noGrp="1"/>
          </p:cNvSpPr>
          <p:nvPr>
            <p:ph type="sldNum" sz="quarter" idx="10"/>
          </p:nvPr>
        </p:nvSpPr>
        <p:spPr/>
        <p:txBody>
          <a:bodyPr/>
          <a:lstStyle/>
          <a:p>
            <a:fld id="{4DF33A98-D41E-43A5-8F90-E73BFC263353}" type="slidenum">
              <a:rPr lang="en-GB" smtClean="0"/>
              <a:pPr/>
              <a:t>30</a:t>
            </a:fld>
            <a:endParaRPr lang="en-GB" dirty="0"/>
          </a:p>
        </p:txBody>
      </p:sp>
    </p:spTree>
    <p:extLst>
      <p:ext uri="{BB962C8B-B14F-4D97-AF65-F5344CB8AC3E}">
        <p14:creationId xmlns:p14="http://schemas.microsoft.com/office/powerpoint/2010/main" val="815936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778" y="0"/>
            <a:ext cx="8554445" cy="6096000"/>
          </a:xfrm>
          <a:prstGeom prst="rect">
            <a:avLst/>
          </a:prstGeom>
        </p:spPr>
      </p:pic>
      <p:sp>
        <p:nvSpPr>
          <p:cNvPr id="3" name="Slide Number Placeholder 2"/>
          <p:cNvSpPr>
            <a:spLocks noGrp="1"/>
          </p:cNvSpPr>
          <p:nvPr>
            <p:ph type="sldNum" sz="quarter" idx="10"/>
          </p:nvPr>
        </p:nvSpPr>
        <p:spPr/>
        <p:txBody>
          <a:bodyPr/>
          <a:lstStyle/>
          <a:p>
            <a:fld id="{4DF33A98-D41E-43A5-8F90-E73BFC263353}" type="slidenum">
              <a:rPr lang="en-GB" smtClean="0"/>
              <a:pPr/>
              <a:t>31</a:t>
            </a:fld>
            <a:endParaRPr lang="en-GB" dirty="0"/>
          </a:p>
        </p:txBody>
      </p:sp>
    </p:spTree>
    <p:extLst>
      <p:ext uri="{BB962C8B-B14F-4D97-AF65-F5344CB8AC3E}">
        <p14:creationId xmlns:p14="http://schemas.microsoft.com/office/powerpoint/2010/main" val="2879524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405"/>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Typical helium inventory follow-up</a:t>
            </a:r>
          </a:p>
        </p:txBody>
      </p:sp>
      <p:pic>
        <p:nvPicPr>
          <p:cNvPr id="2" name="Picture 1"/>
          <p:cNvPicPr>
            <a:picLocks noChangeAspect="1"/>
          </p:cNvPicPr>
          <p:nvPr/>
        </p:nvPicPr>
        <p:blipFill>
          <a:blip r:embed="rId3"/>
          <a:stretch>
            <a:fillRect/>
          </a:stretch>
        </p:blipFill>
        <p:spPr>
          <a:xfrm>
            <a:off x="1517312" y="2149049"/>
            <a:ext cx="6109376" cy="3946951"/>
          </a:xfrm>
          <a:prstGeom prst="rect">
            <a:avLst/>
          </a:prstGeom>
        </p:spPr>
      </p:pic>
      <p:pic>
        <p:nvPicPr>
          <p:cNvPr id="6" name="Picture 5"/>
          <p:cNvPicPr>
            <a:picLocks noChangeAspect="1"/>
          </p:cNvPicPr>
          <p:nvPr/>
        </p:nvPicPr>
        <p:blipFill>
          <a:blip r:embed="rId4"/>
          <a:stretch>
            <a:fillRect/>
          </a:stretch>
        </p:blipFill>
        <p:spPr>
          <a:xfrm>
            <a:off x="1567414" y="569551"/>
            <a:ext cx="6009172" cy="1411649"/>
          </a:xfrm>
          <a:prstGeom prst="rect">
            <a:avLst/>
          </a:prstGeom>
        </p:spPr>
      </p:pic>
      <p:sp>
        <p:nvSpPr>
          <p:cNvPr id="3" name="Slide Number Placeholder 2"/>
          <p:cNvSpPr>
            <a:spLocks noGrp="1"/>
          </p:cNvSpPr>
          <p:nvPr>
            <p:ph type="sldNum" sz="quarter" idx="10"/>
          </p:nvPr>
        </p:nvSpPr>
        <p:spPr/>
        <p:txBody>
          <a:bodyPr/>
          <a:lstStyle/>
          <a:p>
            <a:fld id="{4DF33A98-D41E-43A5-8F90-E73BFC263353}" type="slidenum">
              <a:rPr lang="en-GB" smtClean="0"/>
              <a:pPr/>
              <a:t>32</a:t>
            </a:fld>
            <a:endParaRPr lang="en-GB" dirty="0"/>
          </a:p>
        </p:txBody>
      </p:sp>
    </p:spTree>
    <p:extLst>
      <p:ext uri="{BB962C8B-B14F-4D97-AF65-F5344CB8AC3E}">
        <p14:creationId xmlns:p14="http://schemas.microsoft.com/office/powerpoint/2010/main" val="2381582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LHC helium inventory management</a:t>
            </a:r>
          </a:p>
        </p:txBody>
      </p:sp>
      <p:sp>
        <p:nvSpPr>
          <p:cNvPr id="7" name="Rectangle 6"/>
          <p:cNvSpPr/>
          <p:nvPr/>
        </p:nvSpPr>
        <p:spPr>
          <a:xfrm>
            <a:off x="342900" y="2042829"/>
            <a:ext cx="1371600" cy="533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a:t>130 t</a:t>
            </a:r>
          </a:p>
        </p:txBody>
      </p:sp>
      <p:sp>
        <p:nvSpPr>
          <p:cNvPr id="8" name="Rectangle 7"/>
          <p:cNvSpPr/>
          <p:nvPr/>
        </p:nvSpPr>
        <p:spPr>
          <a:xfrm>
            <a:off x="2713567" y="2042829"/>
            <a:ext cx="1371600" cy="533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a:t>15 t</a:t>
            </a:r>
          </a:p>
        </p:txBody>
      </p:sp>
      <p:sp>
        <p:nvSpPr>
          <p:cNvPr id="9" name="Rectangle 8"/>
          <p:cNvSpPr/>
          <p:nvPr/>
        </p:nvSpPr>
        <p:spPr>
          <a:xfrm>
            <a:off x="5046134" y="2042829"/>
            <a:ext cx="1371600" cy="533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a:t>5 t</a:t>
            </a:r>
          </a:p>
        </p:txBody>
      </p:sp>
      <p:sp>
        <p:nvSpPr>
          <p:cNvPr id="10" name="Rectangle 9"/>
          <p:cNvSpPr/>
          <p:nvPr/>
        </p:nvSpPr>
        <p:spPr>
          <a:xfrm>
            <a:off x="342900" y="4176429"/>
            <a:ext cx="1371600" cy="533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a:t>≤ 83 t</a:t>
            </a:r>
          </a:p>
        </p:txBody>
      </p:sp>
      <p:sp>
        <p:nvSpPr>
          <p:cNvPr id="11" name="Rectangle 10"/>
          <p:cNvSpPr/>
          <p:nvPr/>
        </p:nvSpPr>
        <p:spPr>
          <a:xfrm>
            <a:off x="2713567" y="4176429"/>
            <a:ext cx="1371600" cy="533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800" dirty="0"/>
              <a:t>47 t</a:t>
            </a:r>
          </a:p>
        </p:txBody>
      </p:sp>
      <p:sp>
        <p:nvSpPr>
          <p:cNvPr id="12" name="Rectangle 11"/>
          <p:cNvSpPr/>
          <p:nvPr/>
        </p:nvSpPr>
        <p:spPr>
          <a:xfrm>
            <a:off x="5046134" y="4176429"/>
            <a:ext cx="1371600" cy="533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sz="2400" dirty="0"/>
              <a:t>External</a:t>
            </a:r>
          </a:p>
        </p:txBody>
      </p:sp>
      <p:sp>
        <p:nvSpPr>
          <p:cNvPr id="13" name="ZoneTexte 12"/>
          <p:cNvSpPr txBox="1"/>
          <p:nvPr/>
        </p:nvSpPr>
        <p:spPr>
          <a:xfrm>
            <a:off x="228600" y="2601797"/>
            <a:ext cx="2095500" cy="923330"/>
          </a:xfrm>
          <a:prstGeom prst="rect">
            <a:avLst/>
          </a:prstGeom>
          <a:noFill/>
        </p:spPr>
        <p:txBody>
          <a:bodyPr wrap="square" rtlCol="0">
            <a:spAutoFit/>
          </a:bodyPr>
          <a:lstStyle/>
          <a:p>
            <a:r>
              <a:rPr lang="fr-FR" dirty="0"/>
              <a:t>120 t in </a:t>
            </a:r>
            <a:r>
              <a:rPr lang="fr-FR" dirty="0" err="1"/>
              <a:t>sectors</a:t>
            </a:r>
            <a:endParaRPr lang="fr-FR" dirty="0"/>
          </a:p>
          <a:p>
            <a:r>
              <a:rPr lang="fr-FR" dirty="0"/>
              <a:t>10 t in cryoplants + storage</a:t>
            </a:r>
          </a:p>
        </p:txBody>
      </p:sp>
      <p:sp>
        <p:nvSpPr>
          <p:cNvPr id="15" name="ZoneTexte 14"/>
          <p:cNvSpPr txBox="1"/>
          <p:nvPr/>
        </p:nvSpPr>
        <p:spPr>
          <a:xfrm>
            <a:off x="2620433" y="2740297"/>
            <a:ext cx="1722967" cy="369332"/>
          </a:xfrm>
          <a:prstGeom prst="rect">
            <a:avLst/>
          </a:prstGeom>
          <a:noFill/>
        </p:spPr>
        <p:txBody>
          <a:bodyPr wrap="square" rtlCol="0">
            <a:spAutoFit/>
          </a:bodyPr>
          <a:lstStyle/>
          <a:p>
            <a:r>
              <a:rPr lang="fr-FR" dirty="0"/>
              <a:t>Strategic stock</a:t>
            </a:r>
          </a:p>
        </p:txBody>
      </p:sp>
      <p:sp>
        <p:nvSpPr>
          <p:cNvPr id="14" name="ZoneTexte 13"/>
          <p:cNvSpPr txBox="1"/>
          <p:nvPr/>
        </p:nvSpPr>
        <p:spPr>
          <a:xfrm>
            <a:off x="4953000" y="2723863"/>
            <a:ext cx="1722967" cy="369332"/>
          </a:xfrm>
          <a:prstGeom prst="rect">
            <a:avLst/>
          </a:prstGeom>
          <a:noFill/>
        </p:spPr>
        <p:txBody>
          <a:bodyPr wrap="square" rtlCol="0">
            <a:spAutoFit/>
          </a:bodyPr>
          <a:lstStyle/>
          <a:p>
            <a:r>
              <a:rPr lang="fr-FR" dirty="0" err="1"/>
              <a:t>Rotating</a:t>
            </a:r>
            <a:r>
              <a:rPr lang="fr-FR" dirty="0"/>
              <a:t> stock</a:t>
            </a:r>
          </a:p>
        </p:txBody>
      </p:sp>
      <p:sp>
        <p:nvSpPr>
          <p:cNvPr id="16" name="ZoneTexte 15"/>
          <p:cNvSpPr txBox="1"/>
          <p:nvPr/>
        </p:nvSpPr>
        <p:spPr>
          <a:xfrm>
            <a:off x="254000" y="4804646"/>
            <a:ext cx="1752600" cy="646331"/>
          </a:xfrm>
          <a:prstGeom prst="rect">
            <a:avLst/>
          </a:prstGeom>
          <a:noFill/>
        </p:spPr>
        <p:txBody>
          <a:bodyPr wrap="square" rtlCol="0">
            <a:spAutoFit/>
          </a:bodyPr>
          <a:lstStyle/>
          <a:p>
            <a:r>
              <a:rPr lang="fr-FR" b="1" dirty="0"/>
              <a:t>LHe</a:t>
            </a:r>
            <a:r>
              <a:rPr lang="fr-FR" dirty="0"/>
              <a:t> (6 </a:t>
            </a:r>
            <a:r>
              <a:rPr lang="fr-FR" dirty="0" err="1"/>
              <a:t>dewars</a:t>
            </a:r>
            <a:r>
              <a:rPr lang="fr-FR" dirty="0"/>
              <a:t> at 14 t </a:t>
            </a:r>
            <a:r>
              <a:rPr lang="fr-FR" dirty="0" err="1"/>
              <a:t>each</a:t>
            </a:r>
            <a:r>
              <a:rPr lang="fr-FR" dirty="0"/>
              <a:t>)</a:t>
            </a:r>
          </a:p>
        </p:txBody>
      </p:sp>
      <p:sp>
        <p:nvSpPr>
          <p:cNvPr id="17" name="ZoneTexte 16"/>
          <p:cNvSpPr txBox="1"/>
          <p:nvPr/>
        </p:nvSpPr>
        <p:spPr>
          <a:xfrm>
            <a:off x="2628900" y="4743271"/>
            <a:ext cx="1722967" cy="1200329"/>
          </a:xfrm>
          <a:prstGeom prst="rect">
            <a:avLst/>
          </a:prstGeom>
          <a:noFill/>
        </p:spPr>
        <p:txBody>
          <a:bodyPr wrap="square" rtlCol="0">
            <a:spAutoFit/>
          </a:bodyPr>
          <a:lstStyle/>
          <a:p>
            <a:r>
              <a:rPr lang="fr-FR" b="1" dirty="0"/>
              <a:t>GHe</a:t>
            </a:r>
            <a:r>
              <a:rPr lang="fr-FR" dirty="0"/>
              <a:t> (all 75 m</a:t>
            </a:r>
            <a:r>
              <a:rPr lang="fr-FR" baseline="30000" dirty="0"/>
              <a:t>3</a:t>
            </a:r>
            <a:r>
              <a:rPr lang="fr-FR" dirty="0"/>
              <a:t> and 250 m</a:t>
            </a:r>
            <a:r>
              <a:rPr lang="fr-FR" baseline="30000" dirty="0"/>
              <a:t>3</a:t>
            </a:r>
            <a:r>
              <a:rPr lang="fr-FR" dirty="0"/>
              <a:t> tanks at 18 bar abs)</a:t>
            </a:r>
          </a:p>
        </p:txBody>
      </p:sp>
      <p:sp>
        <p:nvSpPr>
          <p:cNvPr id="18" name="ZoneTexte 17"/>
          <p:cNvSpPr txBox="1"/>
          <p:nvPr/>
        </p:nvSpPr>
        <p:spPr>
          <a:xfrm>
            <a:off x="4974167" y="4760204"/>
            <a:ext cx="1722967" cy="923330"/>
          </a:xfrm>
          <a:prstGeom prst="rect">
            <a:avLst/>
          </a:prstGeom>
          <a:noFill/>
        </p:spPr>
        <p:txBody>
          <a:bodyPr wrap="square" rtlCol="0">
            <a:spAutoFit/>
          </a:bodyPr>
          <a:lstStyle/>
          <a:p>
            <a:r>
              <a:rPr lang="fr-FR" dirty="0"/>
              <a:t>≥ 20 tons (at least 5 LHe trucks)</a:t>
            </a:r>
          </a:p>
        </p:txBody>
      </p:sp>
      <p:sp>
        <p:nvSpPr>
          <p:cNvPr id="19" name="ZoneTexte 18"/>
          <p:cNvSpPr txBox="1"/>
          <p:nvPr/>
        </p:nvSpPr>
        <p:spPr>
          <a:xfrm>
            <a:off x="1363133" y="2044863"/>
            <a:ext cx="1722967" cy="523220"/>
          </a:xfrm>
          <a:prstGeom prst="rect">
            <a:avLst/>
          </a:prstGeom>
          <a:noFill/>
        </p:spPr>
        <p:txBody>
          <a:bodyPr wrap="square" rtlCol="0">
            <a:spAutoFit/>
          </a:bodyPr>
          <a:lstStyle/>
          <a:p>
            <a:pPr algn="ctr"/>
            <a:r>
              <a:rPr lang="fr-FR" sz="2800" b="1" dirty="0"/>
              <a:t>+</a:t>
            </a:r>
          </a:p>
        </p:txBody>
      </p:sp>
      <p:sp>
        <p:nvSpPr>
          <p:cNvPr id="20" name="ZoneTexte 19"/>
          <p:cNvSpPr txBox="1"/>
          <p:nvPr/>
        </p:nvSpPr>
        <p:spPr>
          <a:xfrm>
            <a:off x="3704167" y="2061051"/>
            <a:ext cx="1722967" cy="523220"/>
          </a:xfrm>
          <a:prstGeom prst="rect">
            <a:avLst/>
          </a:prstGeom>
          <a:noFill/>
        </p:spPr>
        <p:txBody>
          <a:bodyPr wrap="square" rtlCol="0">
            <a:spAutoFit/>
          </a:bodyPr>
          <a:lstStyle/>
          <a:p>
            <a:pPr algn="ctr"/>
            <a:r>
              <a:rPr lang="fr-FR" sz="2800" b="1" dirty="0"/>
              <a:t>+</a:t>
            </a:r>
          </a:p>
        </p:txBody>
      </p:sp>
      <p:sp>
        <p:nvSpPr>
          <p:cNvPr id="21" name="ZoneTexte 20"/>
          <p:cNvSpPr txBox="1"/>
          <p:nvPr/>
        </p:nvSpPr>
        <p:spPr>
          <a:xfrm>
            <a:off x="5867400" y="2053009"/>
            <a:ext cx="1722967" cy="523220"/>
          </a:xfrm>
          <a:prstGeom prst="rect">
            <a:avLst/>
          </a:prstGeom>
          <a:noFill/>
        </p:spPr>
        <p:txBody>
          <a:bodyPr wrap="square" rtlCol="0">
            <a:spAutoFit/>
          </a:bodyPr>
          <a:lstStyle/>
          <a:p>
            <a:pPr algn="ctr"/>
            <a:r>
              <a:rPr lang="fr-FR" sz="2800" b="1" dirty="0"/>
              <a:t>=</a:t>
            </a:r>
          </a:p>
        </p:txBody>
      </p:sp>
      <p:sp>
        <p:nvSpPr>
          <p:cNvPr id="22" name="ZoneTexte 21"/>
          <p:cNvSpPr txBox="1"/>
          <p:nvPr/>
        </p:nvSpPr>
        <p:spPr>
          <a:xfrm>
            <a:off x="6834716" y="2042829"/>
            <a:ext cx="2408768" cy="646331"/>
          </a:xfrm>
          <a:prstGeom prst="rect">
            <a:avLst/>
          </a:prstGeom>
          <a:noFill/>
        </p:spPr>
        <p:txBody>
          <a:bodyPr wrap="square" rtlCol="0">
            <a:spAutoFit/>
          </a:bodyPr>
          <a:lstStyle/>
          <a:p>
            <a:pPr algn="ctr"/>
            <a:r>
              <a:rPr lang="fr-FR" b="1" dirty="0"/>
              <a:t>Operation Configuration</a:t>
            </a:r>
          </a:p>
        </p:txBody>
      </p:sp>
      <p:sp>
        <p:nvSpPr>
          <p:cNvPr id="23" name="ZoneTexte 22"/>
          <p:cNvSpPr txBox="1"/>
          <p:nvPr/>
        </p:nvSpPr>
        <p:spPr>
          <a:xfrm>
            <a:off x="1363133" y="4178463"/>
            <a:ext cx="1722967" cy="523220"/>
          </a:xfrm>
          <a:prstGeom prst="rect">
            <a:avLst/>
          </a:prstGeom>
          <a:noFill/>
        </p:spPr>
        <p:txBody>
          <a:bodyPr wrap="square" rtlCol="0">
            <a:spAutoFit/>
          </a:bodyPr>
          <a:lstStyle/>
          <a:p>
            <a:pPr algn="ctr"/>
            <a:r>
              <a:rPr lang="fr-FR" sz="2800" b="1" dirty="0"/>
              <a:t>+</a:t>
            </a:r>
          </a:p>
        </p:txBody>
      </p:sp>
      <p:sp>
        <p:nvSpPr>
          <p:cNvPr id="24" name="ZoneTexte 23"/>
          <p:cNvSpPr txBox="1"/>
          <p:nvPr/>
        </p:nvSpPr>
        <p:spPr>
          <a:xfrm>
            <a:off x="3704167" y="4194651"/>
            <a:ext cx="1722967" cy="523220"/>
          </a:xfrm>
          <a:prstGeom prst="rect">
            <a:avLst/>
          </a:prstGeom>
          <a:noFill/>
        </p:spPr>
        <p:txBody>
          <a:bodyPr wrap="square" rtlCol="0">
            <a:spAutoFit/>
          </a:bodyPr>
          <a:lstStyle/>
          <a:p>
            <a:pPr algn="ctr"/>
            <a:r>
              <a:rPr lang="fr-FR" sz="2800" b="1" dirty="0"/>
              <a:t>+</a:t>
            </a:r>
          </a:p>
        </p:txBody>
      </p:sp>
      <p:sp>
        <p:nvSpPr>
          <p:cNvPr id="25" name="ZoneTexte 24"/>
          <p:cNvSpPr txBox="1"/>
          <p:nvPr/>
        </p:nvSpPr>
        <p:spPr>
          <a:xfrm>
            <a:off x="5867400" y="4186609"/>
            <a:ext cx="1722967" cy="523220"/>
          </a:xfrm>
          <a:prstGeom prst="rect">
            <a:avLst/>
          </a:prstGeom>
          <a:noFill/>
        </p:spPr>
        <p:txBody>
          <a:bodyPr wrap="square" rtlCol="0">
            <a:spAutoFit/>
          </a:bodyPr>
          <a:lstStyle/>
          <a:p>
            <a:pPr algn="ctr"/>
            <a:r>
              <a:rPr lang="fr-FR" sz="2800" b="1" dirty="0"/>
              <a:t>=</a:t>
            </a:r>
          </a:p>
        </p:txBody>
      </p:sp>
      <p:sp>
        <p:nvSpPr>
          <p:cNvPr id="26" name="ZoneTexte 25"/>
          <p:cNvSpPr txBox="1"/>
          <p:nvPr/>
        </p:nvSpPr>
        <p:spPr>
          <a:xfrm>
            <a:off x="6834716" y="4176429"/>
            <a:ext cx="2408768" cy="646331"/>
          </a:xfrm>
          <a:prstGeom prst="rect">
            <a:avLst/>
          </a:prstGeom>
          <a:noFill/>
        </p:spPr>
        <p:txBody>
          <a:bodyPr wrap="square" rtlCol="0">
            <a:spAutoFit/>
          </a:bodyPr>
          <a:lstStyle/>
          <a:p>
            <a:pPr algn="ctr"/>
            <a:r>
              <a:rPr lang="fr-FR" b="1" dirty="0"/>
              <a:t>Year End Configuration</a:t>
            </a:r>
          </a:p>
        </p:txBody>
      </p:sp>
      <p:sp>
        <p:nvSpPr>
          <p:cNvPr id="27" name="ZoneTexte 26"/>
          <p:cNvSpPr txBox="1"/>
          <p:nvPr/>
        </p:nvSpPr>
        <p:spPr>
          <a:xfrm>
            <a:off x="2326217" y="770885"/>
            <a:ext cx="4491566" cy="523220"/>
          </a:xfrm>
          <a:prstGeom prst="rect">
            <a:avLst/>
          </a:prstGeom>
          <a:noFill/>
        </p:spPr>
        <p:txBody>
          <a:bodyPr wrap="square" rtlCol="0">
            <a:spAutoFit/>
          </a:bodyPr>
          <a:lstStyle/>
          <a:p>
            <a:pPr algn="ctr"/>
            <a:r>
              <a:rPr lang="fr-FR" sz="2800" u="sng" dirty="0"/>
              <a:t>150 metric tons of helium</a:t>
            </a:r>
          </a:p>
        </p:txBody>
      </p:sp>
      <p:sp>
        <p:nvSpPr>
          <p:cNvPr id="2" name="Slide Number Placeholder 1"/>
          <p:cNvSpPr>
            <a:spLocks noGrp="1"/>
          </p:cNvSpPr>
          <p:nvPr>
            <p:ph type="sldNum" sz="quarter" idx="10"/>
          </p:nvPr>
        </p:nvSpPr>
        <p:spPr/>
        <p:txBody>
          <a:bodyPr/>
          <a:lstStyle/>
          <a:p>
            <a:fld id="{4DF33A98-D41E-43A5-8F90-E73BFC263353}" type="slidenum">
              <a:rPr lang="en-GB" smtClean="0"/>
              <a:pPr/>
              <a:t>33</a:t>
            </a:fld>
            <a:endParaRPr lang="en-GB" dirty="0"/>
          </a:p>
        </p:txBody>
      </p:sp>
    </p:spTree>
    <p:extLst>
      <p:ext uri="{BB962C8B-B14F-4D97-AF65-F5344CB8AC3E}">
        <p14:creationId xmlns:p14="http://schemas.microsoft.com/office/powerpoint/2010/main" val="3275311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57200" y="-76200"/>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Real-time helium inventory</a:t>
            </a:r>
          </a:p>
        </p:txBody>
      </p:sp>
      <p:sp>
        <p:nvSpPr>
          <p:cNvPr id="8" name="ZoneTexte 7"/>
          <p:cNvSpPr txBox="1"/>
          <p:nvPr/>
        </p:nvSpPr>
        <p:spPr>
          <a:xfrm>
            <a:off x="324467" y="644279"/>
            <a:ext cx="8531450" cy="3693319"/>
          </a:xfrm>
          <a:prstGeom prst="rect">
            <a:avLst/>
          </a:prstGeom>
          <a:noFill/>
        </p:spPr>
        <p:txBody>
          <a:bodyPr wrap="square" rtlCol="0">
            <a:spAutoFit/>
          </a:bodyPr>
          <a:lstStyle/>
          <a:p>
            <a:r>
              <a:rPr lang="fr-FR" dirty="0"/>
              <a:t>- Variables are </a:t>
            </a:r>
            <a:r>
              <a:rPr lang="fr-FR" dirty="0" err="1"/>
              <a:t>created</a:t>
            </a:r>
            <a:r>
              <a:rPr lang="fr-FR" dirty="0"/>
              <a:t> in the supervision system + logging in the central database for post-mortem </a:t>
            </a:r>
            <a:r>
              <a:rPr lang="fr-FR" dirty="0" err="1"/>
              <a:t>treatment</a:t>
            </a:r>
            <a:endParaRPr lang="fr-FR" dirty="0"/>
          </a:p>
          <a:p>
            <a:endParaRPr lang="fr-FR" dirty="0"/>
          </a:p>
          <a:p>
            <a:r>
              <a:rPr lang="fr-FR" dirty="0"/>
              <a:t>- </a:t>
            </a:r>
            <a:r>
              <a:rPr lang="fr-FR" b="1" dirty="0" err="1"/>
              <a:t>Principle</a:t>
            </a:r>
            <a:r>
              <a:rPr lang="fr-FR" b="1" dirty="0"/>
              <a:t> of </a:t>
            </a:r>
            <a:r>
              <a:rPr lang="fr-FR" b="1" dirty="0" err="1"/>
              <a:t>calculation</a:t>
            </a:r>
            <a:r>
              <a:rPr lang="fr-FR" dirty="0"/>
              <a:t>: </a:t>
            </a:r>
          </a:p>
          <a:p>
            <a:endParaRPr lang="fr-FR" dirty="0"/>
          </a:p>
          <a:p>
            <a:pPr algn="ctr"/>
            <a:r>
              <a:rPr lang="fr-FR" b="1" dirty="0"/>
              <a:t>Mass</a:t>
            </a:r>
            <a:r>
              <a:rPr lang="fr-FR" dirty="0"/>
              <a:t> (kg) = </a:t>
            </a:r>
            <a:r>
              <a:rPr lang="fr-FR" b="1" dirty="0"/>
              <a:t>volume</a:t>
            </a:r>
            <a:r>
              <a:rPr lang="fr-FR" dirty="0"/>
              <a:t> (m</a:t>
            </a:r>
            <a:r>
              <a:rPr lang="fr-FR" baseline="30000" dirty="0"/>
              <a:t>3</a:t>
            </a:r>
            <a:r>
              <a:rPr lang="fr-FR" dirty="0"/>
              <a:t>) * </a:t>
            </a:r>
            <a:r>
              <a:rPr lang="fr-FR" b="1" dirty="0"/>
              <a:t>density</a:t>
            </a:r>
            <a:r>
              <a:rPr lang="fr-FR" dirty="0"/>
              <a:t> (kg/m</a:t>
            </a:r>
            <a:r>
              <a:rPr lang="fr-FR" baseline="30000" dirty="0"/>
              <a:t>3</a:t>
            </a:r>
            <a:r>
              <a:rPr lang="fr-FR" dirty="0"/>
              <a:t>)</a:t>
            </a:r>
          </a:p>
          <a:p>
            <a:endParaRPr lang="fr-FR" dirty="0"/>
          </a:p>
          <a:p>
            <a:endParaRPr lang="fr-FR" dirty="0"/>
          </a:p>
          <a:p>
            <a:endParaRPr lang="fr-FR" dirty="0"/>
          </a:p>
          <a:p>
            <a:endParaRPr lang="fr-FR" dirty="0"/>
          </a:p>
          <a:p>
            <a:endParaRPr lang="fr-FR" dirty="0"/>
          </a:p>
          <a:p>
            <a:endParaRPr lang="fr-FR" dirty="0"/>
          </a:p>
          <a:p>
            <a:r>
              <a:rPr lang="fr-FR" dirty="0"/>
              <a:t>- Accessible on the </a:t>
            </a:r>
            <a:r>
              <a:rPr lang="fr-FR" b="1" dirty="0"/>
              <a:t>supervision</a:t>
            </a:r>
            <a:r>
              <a:rPr lang="fr-FR" dirty="0"/>
              <a:t> system</a:t>
            </a:r>
          </a:p>
        </p:txBody>
      </p:sp>
      <p:sp>
        <p:nvSpPr>
          <p:cNvPr id="14" name="Rectangle 13"/>
          <p:cNvSpPr/>
          <p:nvPr/>
        </p:nvSpPr>
        <p:spPr>
          <a:xfrm>
            <a:off x="2209800" y="1981200"/>
            <a:ext cx="4648200" cy="490260"/>
          </a:xfrm>
          <a:prstGeom prst="rect">
            <a:avLst/>
          </a:prstGeom>
          <a:no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ZoneTexte 16"/>
          <p:cNvSpPr txBox="1"/>
          <p:nvPr/>
        </p:nvSpPr>
        <p:spPr>
          <a:xfrm>
            <a:off x="3030642" y="2840995"/>
            <a:ext cx="1742174" cy="369332"/>
          </a:xfrm>
          <a:prstGeom prst="rect">
            <a:avLst/>
          </a:prstGeom>
          <a:noFill/>
        </p:spPr>
        <p:txBody>
          <a:bodyPr wrap="square" rtlCol="0">
            <a:spAutoFit/>
          </a:bodyPr>
          <a:lstStyle/>
          <a:p>
            <a:r>
              <a:rPr lang="fr-FR" dirty="0"/>
              <a:t>Documentation</a:t>
            </a:r>
          </a:p>
        </p:txBody>
      </p:sp>
      <p:cxnSp>
        <p:nvCxnSpPr>
          <p:cNvPr id="18" name="Connecteur droit avec flèche 17"/>
          <p:cNvCxnSpPr/>
          <p:nvPr/>
        </p:nvCxnSpPr>
        <p:spPr>
          <a:xfrm flipH="1">
            <a:off x="4069679" y="2331664"/>
            <a:ext cx="180000" cy="540000"/>
          </a:xfrm>
          <a:prstGeom prst="straightConnector1">
            <a:avLst/>
          </a:prstGeom>
          <a:ln w="31750">
            <a:tailEnd type="triangle"/>
          </a:ln>
        </p:spPr>
        <p:style>
          <a:lnRef idx="2">
            <a:schemeClr val="accent2"/>
          </a:lnRef>
          <a:fillRef idx="0">
            <a:schemeClr val="accent2"/>
          </a:fillRef>
          <a:effectRef idx="1">
            <a:schemeClr val="accent2"/>
          </a:effectRef>
          <a:fontRef idx="minor">
            <a:schemeClr val="tx1"/>
          </a:fontRef>
        </p:style>
      </p:cxnSp>
      <p:sp>
        <p:nvSpPr>
          <p:cNvPr id="19" name="ZoneTexte 18"/>
          <p:cNvSpPr txBox="1"/>
          <p:nvPr/>
        </p:nvSpPr>
        <p:spPr>
          <a:xfrm>
            <a:off x="5145216" y="2840995"/>
            <a:ext cx="3084384" cy="369332"/>
          </a:xfrm>
          <a:prstGeom prst="rect">
            <a:avLst/>
          </a:prstGeom>
          <a:noFill/>
        </p:spPr>
        <p:txBody>
          <a:bodyPr wrap="square" rtlCol="0">
            <a:spAutoFit/>
          </a:bodyPr>
          <a:lstStyle/>
          <a:p>
            <a:r>
              <a:rPr lang="fr-FR" dirty="0" err="1"/>
              <a:t>Calculated</a:t>
            </a:r>
            <a:r>
              <a:rPr lang="fr-FR" dirty="0"/>
              <a:t> values </a:t>
            </a:r>
            <a:r>
              <a:rPr lang="fr-FR" dirty="0" err="1"/>
              <a:t>from</a:t>
            </a:r>
            <a:r>
              <a:rPr lang="fr-FR" dirty="0"/>
              <a:t> (P,T)</a:t>
            </a:r>
          </a:p>
        </p:txBody>
      </p:sp>
      <p:cxnSp>
        <p:nvCxnSpPr>
          <p:cNvPr id="20" name="Connecteur droit avec flèche 19"/>
          <p:cNvCxnSpPr/>
          <p:nvPr/>
        </p:nvCxnSpPr>
        <p:spPr>
          <a:xfrm>
            <a:off x="5791200" y="2331664"/>
            <a:ext cx="228600" cy="509331"/>
          </a:xfrm>
          <a:prstGeom prst="straightConnector1">
            <a:avLst/>
          </a:prstGeom>
          <a:ln w="31750">
            <a:tailEnd type="triangle"/>
          </a:ln>
        </p:spPr>
        <p:style>
          <a:lnRef idx="2">
            <a:schemeClr val="accent2"/>
          </a:lnRef>
          <a:fillRef idx="0">
            <a:schemeClr val="accent2"/>
          </a:fillRef>
          <a:effectRef idx="1">
            <a:schemeClr val="accent2"/>
          </a:effectRef>
          <a:fontRef idx="minor">
            <a:schemeClr val="tx1"/>
          </a:fontRef>
        </p:style>
      </p:cxnSp>
      <p:pic>
        <p:nvPicPr>
          <p:cNvPr id="28" name="Image 27"/>
          <p:cNvPicPr>
            <a:picLocks noChangeAspect="1"/>
          </p:cNvPicPr>
          <p:nvPr/>
        </p:nvPicPr>
        <p:blipFill rotWithShape="1">
          <a:blip r:embed="rId3" cstate="print">
            <a:extLst>
              <a:ext uri="{28A0092B-C50C-407E-A947-70E740481C1C}">
                <a14:useLocalDpi xmlns:a14="http://schemas.microsoft.com/office/drawing/2010/main" val="0"/>
              </a:ext>
            </a:extLst>
          </a:blip>
          <a:srcRect l="1579" t="9394" r="2678" b="14445"/>
          <a:stretch/>
        </p:blipFill>
        <p:spPr>
          <a:xfrm>
            <a:off x="324467" y="723596"/>
            <a:ext cx="8516232" cy="5296204"/>
          </a:xfrm>
          <a:prstGeom prst="rect">
            <a:avLst/>
          </a:prstGeom>
        </p:spPr>
      </p:pic>
      <p:sp>
        <p:nvSpPr>
          <p:cNvPr id="2" name="Slide Number Placeholder 1"/>
          <p:cNvSpPr>
            <a:spLocks noGrp="1"/>
          </p:cNvSpPr>
          <p:nvPr>
            <p:ph type="sldNum" sz="quarter" idx="10"/>
          </p:nvPr>
        </p:nvSpPr>
        <p:spPr/>
        <p:txBody>
          <a:bodyPr/>
          <a:lstStyle/>
          <a:p>
            <a:fld id="{4DF33A98-D41E-43A5-8F90-E73BFC263353}" type="slidenum">
              <a:rPr lang="en-GB" smtClean="0"/>
              <a:pPr/>
              <a:t>34</a:t>
            </a:fld>
            <a:endParaRPr lang="en-GB" dirty="0"/>
          </a:p>
        </p:txBody>
      </p:sp>
    </p:spTree>
    <p:extLst>
      <p:ext uri="{BB962C8B-B14F-4D97-AF65-F5344CB8AC3E}">
        <p14:creationId xmlns:p14="http://schemas.microsoft.com/office/powerpoint/2010/main" val="35649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B6C49F5-B7D2-461A-A1DE-BCA3261BA514}"/>
              </a:ext>
            </a:extLst>
          </p:cNvPr>
          <p:cNvSpPr txBox="1"/>
          <p:nvPr/>
        </p:nvSpPr>
        <p:spPr>
          <a:xfrm>
            <a:off x="0" y="2"/>
            <a:ext cx="9144000" cy="584775"/>
          </a:xfrm>
          <a:prstGeom prst="rect">
            <a:avLst/>
          </a:prstGeom>
          <a:noFill/>
        </p:spPr>
        <p:txBody>
          <a:bodyPr wrap="square" rtlCol="0">
            <a:spAutoFit/>
          </a:bodyPr>
          <a:lstStyle/>
          <a:p>
            <a:pPr algn="ctr"/>
            <a:r>
              <a:rPr lang="fr-FR" sz="3200" b="1" dirty="0"/>
              <a:t>LHC Cryogenics Operation Timeline</a:t>
            </a:r>
          </a:p>
        </p:txBody>
      </p:sp>
      <p:sp>
        <p:nvSpPr>
          <p:cNvPr id="5" name="Rectangle 4">
            <a:extLst>
              <a:ext uri="{FF2B5EF4-FFF2-40B4-BE49-F238E27FC236}">
                <a16:creationId xmlns:a16="http://schemas.microsoft.com/office/drawing/2014/main" id="{5C097D1E-EE06-4729-9101-C47B718A7A94}"/>
              </a:ext>
            </a:extLst>
          </p:cNvPr>
          <p:cNvSpPr/>
          <p:nvPr/>
        </p:nvSpPr>
        <p:spPr>
          <a:xfrm>
            <a:off x="1066802" y="3365160"/>
            <a:ext cx="3081529" cy="116877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RUN 1</a:t>
            </a:r>
          </a:p>
        </p:txBody>
      </p:sp>
      <p:sp>
        <p:nvSpPr>
          <p:cNvPr id="10" name="Rectangle 9">
            <a:extLst>
              <a:ext uri="{FF2B5EF4-FFF2-40B4-BE49-F238E27FC236}">
                <a16:creationId xmlns:a16="http://schemas.microsoft.com/office/drawing/2014/main" id="{903EFCB8-FB40-494F-B7D3-AB18D9B4D3BE}"/>
              </a:ext>
            </a:extLst>
          </p:cNvPr>
          <p:cNvSpPr/>
          <p:nvPr/>
        </p:nvSpPr>
        <p:spPr>
          <a:xfrm>
            <a:off x="5774775" y="3365160"/>
            <a:ext cx="3064427" cy="116877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RUN 2</a:t>
            </a:r>
          </a:p>
        </p:txBody>
      </p:sp>
      <p:sp>
        <p:nvSpPr>
          <p:cNvPr id="11" name="Rectangle 10">
            <a:extLst>
              <a:ext uri="{FF2B5EF4-FFF2-40B4-BE49-F238E27FC236}">
                <a16:creationId xmlns:a16="http://schemas.microsoft.com/office/drawing/2014/main" id="{1EE4A4B9-86AD-4A44-AED2-803C78981799}"/>
              </a:ext>
            </a:extLst>
          </p:cNvPr>
          <p:cNvSpPr/>
          <p:nvPr/>
        </p:nvSpPr>
        <p:spPr>
          <a:xfrm>
            <a:off x="4286336" y="3365162"/>
            <a:ext cx="1371601" cy="1177243"/>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LONG SHUT</a:t>
            </a:r>
          </a:p>
          <a:p>
            <a:pPr algn="ctr"/>
            <a:r>
              <a:rPr lang="fr-FR" dirty="0"/>
              <a:t>DOWN</a:t>
            </a:r>
          </a:p>
          <a:p>
            <a:pPr algn="ctr"/>
            <a:r>
              <a:rPr lang="fr-FR" dirty="0"/>
              <a:t>1</a:t>
            </a:r>
          </a:p>
        </p:txBody>
      </p:sp>
      <p:sp>
        <p:nvSpPr>
          <p:cNvPr id="8" name="ZoneTexte 7">
            <a:extLst>
              <a:ext uri="{FF2B5EF4-FFF2-40B4-BE49-F238E27FC236}">
                <a16:creationId xmlns:a16="http://schemas.microsoft.com/office/drawing/2014/main" id="{AF68F94C-C0BA-47B2-9A63-4A268DA6694D}"/>
              </a:ext>
            </a:extLst>
          </p:cNvPr>
          <p:cNvSpPr txBox="1"/>
          <p:nvPr/>
        </p:nvSpPr>
        <p:spPr>
          <a:xfrm>
            <a:off x="271103" y="5463257"/>
            <a:ext cx="1752600" cy="369332"/>
          </a:xfrm>
          <a:prstGeom prst="rect">
            <a:avLst/>
          </a:prstGeom>
          <a:noFill/>
          <a:ln w="12700">
            <a:solidFill>
              <a:srgbClr val="0070C0"/>
            </a:solidFill>
          </a:ln>
        </p:spPr>
        <p:txBody>
          <a:bodyPr wrap="square" rtlCol="0">
            <a:spAutoFit/>
          </a:bodyPr>
          <a:lstStyle/>
          <a:p>
            <a:pPr algn="ctr"/>
            <a:r>
              <a:rPr lang="fr-FR" dirty="0">
                <a:effectLst>
                  <a:outerShdw blurRad="38100" dist="38100" dir="2700000" algn="tl">
                    <a:srgbClr val="000000">
                      <a:alpha val="43137"/>
                    </a:srgbClr>
                  </a:outerShdw>
                </a:effectLst>
              </a:rPr>
              <a:t>1</a:t>
            </a:r>
            <a:r>
              <a:rPr lang="fr-FR" baseline="30000" dirty="0">
                <a:effectLst>
                  <a:outerShdw blurRad="38100" dist="38100" dir="2700000" algn="tl">
                    <a:srgbClr val="000000">
                      <a:alpha val="43137"/>
                    </a:srgbClr>
                  </a:outerShdw>
                </a:effectLst>
              </a:rPr>
              <a:t>st</a:t>
            </a:r>
            <a:r>
              <a:rPr lang="fr-FR" dirty="0">
                <a:effectLst>
                  <a:outerShdw blurRad="38100" dist="38100" dir="2700000" algn="tl">
                    <a:srgbClr val="000000">
                      <a:alpha val="43137"/>
                    </a:srgbClr>
                  </a:outerShdw>
                </a:effectLst>
              </a:rPr>
              <a:t> cooldown</a:t>
            </a:r>
          </a:p>
        </p:txBody>
      </p:sp>
      <p:cxnSp>
        <p:nvCxnSpPr>
          <p:cNvPr id="13" name="Connecteur droit avec flèche 12">
            <a:extLst>
              <a:ext uri="{FF2B5EF4-FFF2-40B4-BE49-F238E27FC236}">
                <a16:creationId xmlns:a16="http://schemas.microsoft.com/office/drawing/2014/main" id="{843A2BA5-67C4-4A5B-90A3-9B59733C014C}"/>
              </a:ext>
            </a:extLst>
          </p:cNvPr>
          <p:cNvCxnSpPr>
            <a:cxnSpLocks/>
          </p:cNvCxnSpPr>
          <p:nvPr/>
        </p:nvCxnSpPr>
        <p:spPr>
          <a:xfrm flipV="1">
            <a:off x="669036" y="5082257"/>
            <a:ext cx="0" cy="3666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ZoneTexte 19">
            <a:extLst>
              <a:ext uri="{FF2B5EF4-FFF2-40B4-BE49-F238E27FC236}">
                <a16:creationId xmlns:a16="http://schemas.microsoft.com/office/drawing/2014/main" id="{7FDADC6D-7D50-44C3-9DE1-1F229B5FDFE4}"/>
              </a:ext>
            </a:extLst>
          </p:cNvPr>
          <p:cNvSpPr txBox="1"/>
          <p:nvPr/>
        </p:nvSpPr>
        <p:spPr>
          <a:xfrm>
            <a:off x="2934038" y="5451971"/>
            <a:ext cx="4038600" cy="369332"/>
          </a:xfrm>
          <a:prstGeom prst="rect">
            <a:avLst/>
          </a:prstGeom>
          <a:noFill/>
          <a:ln w="12700">
            <a:solidFill>
              <a:srgbClr val="0070C0"/>
            </a:solidFill>
          </a:ln>
        </p:spPr>
        <p:txBody>
          <a:bodyPr wrap="square" rtlCol="0">
            <a:spAutoFit/>
          </a:bodyPr>
          <a:lstStyle/>
          <a:p>
            <a:pPr algn="ctr"/>
            <a:r>
              <a:rPr lang="en-US" dirty="0">
                <a:effectLst>
                  <a:outerShdw blurRad="38100" dist="38100" dir="2700000" algn="tl">
                    <a:srgbClr val="000000">
                      <a:alpha val="43137"/>
                    </a:srgbClr>
                  </a:outerShdw>
                </a:effectLst>
              </a:rPr>
              <a:t>Year End Technical Stops</a:t>
            </a:r>
          </a:p>
        </p:txBody>
      </p:sp>
      <p:sp>
        <p:nvSpPr>
          <p:cNvPr id="22" name="Rectangle 21">
            <a:extLst>
              <a:ext uri="{FF2B5EF4-FFF2-40B4-BE49-F238E27FC236}">
                <a16:creationId xmlns:a16="http://schemas.microsoft.com/office/drawing/2014/main" id="{036E6248-06D7-498A-A92E-D9BE33E283A4}"/>
              </a:ext>
            </a:extLst>
          </p:cNvPr>
          <p:cNvSpPr/>
          <p:nvPr/>
        </p:nvSpPr>
        <p:spPr>
          <a:xfrm>
            <a:off x="1850643"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2010</a:t>
            </a:r>
          </a:p>
        </p:txBody>
      </p:sp>
      <p:sp>
        <p:nvSpPr>
          <p:cNvPr id="23" name="Rectangle 22">
            <a:extLst>
              <a:ext uri="{FF2B5EF4-FFF2-40B4-BE49-F238E27FC236}">
                <a16:creationId xmlns:a16="http://schemas.microsoft.com/office/drawing/2014/main" id="{C6525ED1-96FF-4F6C-878B-FACB0B1E855C}"/>
              </a:ext>
            </a:extLst>
          </p:cNvPr>
          <p:cNvSpPr/>
          <p:nvPr/>
        </p:nvSpPr>
        <p:spPr>
          <a:xfrm>
            <a:off x="2629407"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2011</a:t>
            </a:r>
          </a:p>
        </p:txBody>
      </p:sp>
      <p:sp>
        <p:nvSpPr>
          <p:cNvPr id="24" name="Rectangle 23">
            <a:extLst>
              <a:ext uri="{FF2B5EF4-FFF2-40B4-BE49-F238E27FC236}">
                <a16:creationId xmlns:a16="http://schemas.microsoft.com/office/drawing/2014/main" id="{934B7641-2432-4EE1-A56F-AA1F01A259D2}"/>
              </a:ext>
            </a:extLst>
          </p:cNvPr>
          <p:cNvSpPr/>
          <p:nvPr/>
        </p:nvSpPr>
        <p:spPr>
          <a:xfrm>
            <a:off x="3408171"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2012</a:t>
            </a:r>
          </a:p>
        </p:txBody>
      </p:sp>
      <p:sp>
        <p:nvSpPr>
          <p:cNvPr id="27" name="Rectangle 26">
            <a:extLst>
              <a:ext uri="{FF2B5EF4-FFF2-40B4-BE49-F238E27FC236}">
                <a16:creationId xmlns:a16="http://schemas.microsoft.com/office/drawing/2014/main" id="{53C26492-890D-4A54-AF75-307A847EB41F}"/>
              </a:ext>
            </a:extLst>
          </p:cNvPr>
          <p:cNvSpPr/>
          <p:nvPr/>
        </p:nvSpPr>
        <p:spPr>
          <a:xfrm>
            <a:off x="4191338"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2013</a:t>
            </a:r>
          </a:p>
        </p:txBody>
      </p:sp>
      <p:sp>
        <p:nvSpPr>
          <p:cNvPr id="28" name="Rectangle 27">
            <a:extLst>
              <a:ext uri="{FF2B5EF4-FFF2-40B4-BE49-F238E27FC236}">
                <a16:creationId xmlns:a16="http://schemas.microsoft.com/office/drawing/2014/main" id="{1B15332B-C869-4592-9240-7231DCF4488F}"/>
              </a:ext>
            </a:extLst>
          </p:cNvPr>
          <p:cNvSpPr/>
          <p:nvPr/>
        </p:nvSpPr>
        <p:spPr>
          <a:xfrm>
            <a:off x="4974505"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2014</a:t>
            </a:r>
          </a:p>
        </p:txBody>
      </p:sp>
      <p:sp>
        <p:nvSpPr>
          <p:cNvPr id="30" name="Rectangle 29">
            <a:extLst>
              <a:ext uri="{FF2B5EF4-FFF2-40B4-BE49-F238E27FC236}">
                <a16:creationId xmlns:a16="http://schemas.microsoft.com/office/drawing/2014/main" id="{C2A98054-E515-4D55-9A60-41BDD83419BC}"/>
              </a:ext>
            </a:extLst>
          </p:cNvPr>
          <p:cNvSpPr/>
          <p:nvPr/>
        </p:nvSpPr>
        <p:spPr>
          <a:xfrm>
            <a:off x="5753269"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2015</a:t>
            </a:r>
          </a:p>
        </p:txBody>
      </p:sp>
      <p:sp>
        <p:nvSpPr>
          <p:cNvPr id="31" name="Rectangle 30">
            <a:extLst>
              <a:ext uri="{FF2B5EF4-FFF2-40B4-BE49-F238E27FC236}">
                <a16:creationId xmlns:a16="http://schemas.microsoft.com/office/drawing/2014/main" id="{91580697-08DF-413A-AB28-E0DAD370D42A}"/>
              </a:ext>
            </a:extLst>
          </p:cNvPr>
          <p:cNvSpPr/>
          <p:nvPr/>
        </p:nvSpPr>
        <p:spPr>
          <a:xfrm>
            <a:off x="6532033"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2016</a:t>
            </a:r>
          </a:p>
        </p:txBody>
      </p:sp>
      <p:sp>
        <p:nvSpPr>
          <p:cNvPr id="32" name="Rectangle 31">
            <a:extLst>
              <a:ext uri="{FF2B5EF4-FFF2-40B4-BE49-F238E27FC236}">
                <a16:creationId xmlns:a16="http://schemas.microsoft.com/office/drawing/2014/main" id="{570AAE84-2EB9-4B59-B882-68E99FC81326}"/>
              </a:ext>
            </a:extLst>
          </p:cNvPr>
          <p:cNvSpPr/>
          <p:nvPr/>
        </p:nvSpPr>
        <p:spPr>
          <a:xfrm>
            <a:off x="7315200"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2017</a:t>
            </a:r>
          </a:p>
        </p:txBody>
      </p:sp>
      <p:sp>
        <p:nvSpPr>
          <p:cNvPr id="33" name="Rectangle 32">
            <a:extLst>
              <a:ext uri="{FF2B5EF4-FFF2-40B4-BE49-F238E27FC236}">
                <a16:creationId xmlns:a16="http://schemas.microsoft.com/office/drawing/2014/main" id="{E1370FD3-2896-4624-854D-7707DB0C9EDF}"/>
              </a:ext>
            </a:extLst>
          </p:cNvPr>
          <p:cNvSpPr/>
          <p:nvPr/>
        </p:nvSpPr>
        <p:spPr>
          <a:xfrm>
            <a:off x="8098367"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2018</a:t>
            </a:r>
          </a:p>
        </p:txBody>
      </p:sp>
      <p:sp>
        <p:nvSpPr>
          <p:cNvPr id="34" name="Rectangle 33">
            <a:extLst>
              <a:ext uri="{FF2B5EF4-FFF2-40B4-BE49-F238E27FC236}">
                <a16:creationId xmlns:a16="http://schemas.microsoft.com/office/drawing/2014/main" id="{BE7A6E0E-3D15-4A52-B9E4-A8CD8B58DFAA}"/>
              </a:ext>
            </a:extLst>
          </p:cNvPr>
          <p:cNvSpPr/>
          <p:nvPr/>
        </p:nvSpPr>
        <p:spPr>
          <a:xfrm>
            <a:off x="288036"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2008</a:t>
            </a:r>
          </a:p>
        </p:txBody>
      </p:sp>
      <p:sp>
        <p:nvSpPr>
          <p:cNvPr id="35" name="Rectangle 34">
            <a:extLst>
              <a:ext uri="{FF2B5EF4-FFF2-40B4-BE49-F238E27FC236}">
                <a16:creationId xmlns:a16="http://schemas.microsoft.com/office/drawing/2014/main" id="{08253EF6-E734-4060-ACF1-EA606FD4B36E}"/>
              </a:ext>
            </a:extLst>
          </p:cNvPr>
          <p:cNvSpPr/>
          <p:nvPr/>
        </p:nvSpPr>
        <p:spPr>
          <a:xfrm>
            <a:off x="1066800" y="4701257"/>
            <a:ext cx="762000" cy="381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fr-FR" dirty="0"/>
              <a:t>2009</a:t>
            </a:r>
          </a:p>
        </p:txBody>
      </p:sp>
      <p:cxnSp>
        <p:nvCxnSpPr>
          <p:cNvPr id="36" name="Connecteur droit avec flèche 35">
            <a:extLst>
              <a:ext uri="{FF2B5EF4-FFF2-40B4-BE49-F238E27FC236}">
                <a16:creationId xmlns:a16="http://schemas.microsoft.com/office/drawing/2014/main" id="{E772E283-E439-4B68-BC3A-DECB7587825E}"/>
              </a:ext>
            </a:extLst>
          </p:cNvPr>
          <p:cNvCxnSpPr>
            <a:cxnSpLocks/>
          </p:cNvCxnSpPr>
          <p:nvPr/>
        </p:nvCxnSpPr>
        <p:spPr>
          <a:xfrm flipH="1" flipV="1">
            <a:off x="1850645" y="5096633"/>
            <a:ext cx="1083395" cy="3522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Connecteur droit avec flèche 36">
            <a:extLst>
              <a:ext uri="{FF2B5EF4-FFF2-40B4-BE49-F238E27FC236}">
                <a16:creationId xmlns:a16="http://schemas.microsoft.com/office/drawing/2014/main" id="{8261261A-114A-41F0-BE6D-AA5A53B7A14A}"/>
              </a:ext>
            </a:extLst>
          </p:cNvPr>
          <p:cNvCxnSpPr>
            <a:cxnSpLocks/>
          </p:cNvCxnSpPr>
          <p:nvPr/>
        </p:nvCxnSpPr>
        <p:spPr>
          <a:xfrm flipV="1">
            <a:off x="6362701" y="5096633"/>
            <a:ext cx="914402" cy="3522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Connecteur droit avec flèche 37">
            <a:extLst>
              <a:ext uri="{FF2B5EF4-FFF2-40B4-BE49-F238E27FC236}">
                <a16:creationId xmlns:a16="http://schemas.microsoft.com/office/drawing/2014/main" id="{48149225-8E04-491A-A703-10507B6CE125}"/>
              </a:ext>
            </a:extLst>
          </p:cNvPr>
          <p:cNvCxnSpPr>
            <a:cxnSpLocks/>
          </p:cNvCxnSpPr>
          <p:nvPr/>
        </p:nvCxnSpPr>
        <p:spPr>
          <a:xfrm flipH="1" flipV="1">
            <a:off x="2628903" y="5096633"/>
            <a:ext cx="495299" cy="3450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Connecteur droit avec flèche 38">
            <a:extLst>
              <a:ext uri="{FF2B5EF4-FFF2-40B4-BE49-F238E27FC236}">
                <a16:creationId xmlns:a16="http://schemas.microsoft.com/office/drawing/2014/main" id="{F7BDA89F-45CD-40BB-82B7-E9C1EFE65564}"/>
              </a:ext>
            </a:extLst>
          </p:cNvPr>
          <p:cNvCxnSpPr>
            <a:cxnSpLocks/>
          </p:cNvCxnSpPr>
          <p:nvPr/>
        </p:nvCxnSpPr>
        <p:spPr>
          <a:xfrm flipH="1" flipV="1">
            <a:off x="3391408" y="5096633"/>
            <a:ext cx="113792" cy="3450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0" name="Connecteur droit avec flèche 39">
            <a:extLst>
              <a:ext uri="{FF2B5EF4-FFF2-40B4-BE49-F238E27FC236}">
                <a16:creationId xmlns:a16="http://schemas.microsoft.com/office/drawing/2014/main" id="{0ADC5F5A-D375-4F36-980C-A3E2A88006C5}"/>
              </a:ext>
            </a:extLst>
          </p:cNvPr>
          <p:cNvCxnSpPr>
            <a:cxnSpLocks/>
          </p:cNvCxnSpPr>
          <p:nvPr/>
        </p:nvCxnSpPr>
        <p:spPr>
          <a:xfrm flipH="1" flipV="1">
            <a:off x="4148331" y="5096633"/>
            <a:ext cx="42671" cy="3450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1" name="Connecteur droit avec flèche 40">
            <a:extLst>
              <a:ext uri="{FF2B5EF4-FFF2-40B4-BE49-F238E27FC236}">
                <a16:creationId xmlns:a16="http://schemas.microsoft.com/office/drawing/2014/main" id="{A45D21E7-1FDD-4B7B-989B-935F4AD6153A}"/>
              </a:ext>
            </a:extLst>
          </p:cNvPr>
          <p:cNvCxnSpPr>
            <a:cxnSpLocks/>
          </p:cNvCxnSpPr>
          <p:nvPr/>
        </p:nvCxnSpPr>
        <p:spPr>
          <a:xfrm flipV="1">
            <a:off x="5657937" y="5089445"/>
            <a:ext cx="857334" cy="3522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Connecteur droit 41">
            <a:extLst>
              <a:ext uri="{FF2B5EF4-FFF2-40B4-BE49-F238E27FC236}">
                <a16:creationId xmlns:a16="http://schemas.microsoft.com/office/drawing/2014/main" id="{917FC9D9-FA23-4BAC-9D50-917D406FFC45}"/>
              </a:ext>
            </a:extLst>
          </p:cNvPr>
          <p:cNvCxnSpPr>
            <a:cxnSpLocks/>
          </p:cNvCxnSpPr>
          <p:nvPr/>
        </p:nvCxnSpPr>
        <p:spPr>
          <a:xfrm>
            <a:off x="1066802" y="3089389"/>
            <a:ext cx="2341371" cy="0"/>
          </a:xfrm>
          <a:prstGeom prst="line">
            <a:avLst/>
          </a:prstGeom>
          <a:ln w="47625">
            <a:solidFill>
              <a:srgbClr val="92D050"/>
            </a:solidFill>
          </a:ln>
        </p:spPr>
        <p:style>
          <a:lnRef idx="2">
            <a:schemeClr val="dk1"/>
          </a:lnRef>
          <a:fillRef idx="0">
            <a:schemeClr val="dk1"/>
          </a:fillRef>
          <a:effectRef idx="1">
            <a:schemeClr val="dk1"/>
          </a:effectRef>
          <a:fontRef idx="minor">
            <a:schemeClr val="tx1"/>
          </a:fontRef>
        </p:style>
      </p:cxnSp>
      <p:cxnSp>
        <p:nvCxnSpPr>
          <p:cNvPr id="44" name="Connecteur droit 43">
            <a:extLst>
              <a:ext uri="{FF2B5EF4-FFF2-40B4-BE49-F238E27FC236}">
                <a16:creationId xmlns:a16="http://schemas.microsoft.com/office/drawing/2014/main" id="{750CA822-3B84-43B8-B0D6-2E260F255103}"/>
              </a:ext>
            </a:extLst>
          </p:cNvPr>
          <p:cNvCxnSpPr>
            <a:cxnSpLocks/>
          </p:cNvCxnSpPr>
          <p:nvPr/>
        </p:nvCxnSpPr>
        <p:spPr>
          <a:xfrm>
            <a:off x="3433739" y="2860789"/>
            <a:ext cx="720000" cy="0"/>
          </a:xfrm>
          <a:prstGeom prst="line">
            <a:avLst/>
          </a:prstGeom>
          <a:ln w="47625">
            <a:solidFill>
              <a:srgbClr val="92D050"/>
            </a:solidFill>
          </a:ln>
        </p:spPr>
        <p:style>
          <a:lnRef idx="2">
            <a:schemeClr val="dk1"/>
          </a:lnRef>
          <a:fillRef idx="0">
            <a:schemeClr val="dk1"/>
          </a:fillRef>
          <a:effectRef idx="1">
            <a:schemeClr val="dk1"/>
          </a:effectRef>
          <a:fontRef idx="minor">
            <a:schemeClr val="tx1"/>
          </a:fontRef>
        </p:style>
      </p:cxnSp>
      <p:sp>
        <p:nvSpPr>
          <p:cNvPr id="46" name="ZoneTexte 45">
            <a:extLst>
              <a:ext uri="{FF2B5EF4-FFF2-40B4-BE49-F238E27FC236}">
                <a16:creationId xmlns:a16="http://schemas.microsoft.com/office/drawing/2014/main" id="{7EEB8646-AC86-4C69-B61C-D34385CD1D1F}"/>
              </a:ext>
            </a:extLst>
          </p:cNvPr>
          <p:cNvSpPr txBox="1"/>
          <p:nvPr/>
        </p:nvSpPr>
        <p:spPr>
          <a:xfrm>
            <a:off x="1828802" y="2699147"/>
            <a:ext cx="952501" cy="369332"/>
          </a:xfrm>
          <a:prstGeom prst="rect">
            <a:avLst/>
          </a:prstGeom>
          <a:noFill/>
        </p:spPr>
        <p:txBody>
          <a:bodyPr wrap="square" rtlCol="0">
            <a:spAutoFit/>
          </a:bodyPr>
          <a:lstStyle/>
          <a:p>
            <a:pPr algn="ctr"/>
            <a:r>
              <a:rPr lang="fr-FR" dirty="0">
                <a:solidFill>
                  <a:srgbClr val="92D050"/>
                </a:solidFill>
              </a:rPr>
              <a:t>7 TeV</a:t>
            </a:r>
          </a:p>
        </p:txBody>
      </p:sp>
      <p:sp>
        <p:nvSpPr>
          <p:cNvPr id="47" name="ZoneTexte 46">
            <a:extLst>
              <a:ext uri="{FF2B5EF4-FFF2-40B4-BE49-F238E27FC236}">
                <a16:creationId xmlns:a16="http://schemas.microsoft.com/office/drawing/2014/main" id="{D031DEFF-4E16-4FDE-B9E6-CA466C81E1F0}"/>
              </a:ext>
            </a:extLst>
          </p:cNvPr>
          <p:cNvSpPr txBox="1"/>
          <p:nvPr/>
        </p:nvSpPr>
        <p:spPr>
          <a:xfrm>
            <a:off x="3312922" y="2469868"/>
            <a:ext cx="952501" cy="369332"/>
          </a:xfrm>
          <a:prstGeom prst="rect">
            <a:avLst/>
          </a:prstGeom>
          <a:noFill/>
        </p:spPr>
        <p:txBody>
          <a:bodyPr wrap="square" rtlCol="0">
            <a:spAutoFit/>
          </a:bodyPr>
          <a:lstStyle/>
          <a:p>
            <a:pPr algn="ctr"/>
            <a:r>
              <a:rPr lang="fr-FR" dirty="0">
                <a:solidFill>
                  <a:srgbClr val="92D050"/>
                </a:solidFill>
              </a:rPr>
              <a:t>8 TeV</a:t>
            </a:r>
          </a:p>
        </p:txBody>
      </p:sp>
      <p:cxnSp>
        <p:nvCxnSpPr>
          <p:cNvPr id="48" name="Connecteur droit 47">
            <a:extLst>
              <a:ext uri="{FF2B5EF4-FFF2-40B4-BE49-F238E27FC236}">
                <a16:creationId xmlns:a16="http://schemas.microsoft.com/office/drawing/2014/main" id="{014B858B-A33C-4CE4-9262-A6047ED85B2B}"/>
              </a:ext>
            </a:extLst>
          </p:cNvPr>
          <p:cNvCxnSpPr>
            <a:cxnSpLocks/>
          </p:cNvCxnSpPr>
          <p:nvPr/>
        </p:nvCxnSpPr>
        <p:spPr>
          <a:xfrm>
            <a:off x="5759619" y="2251189"/>
            <a:ext cx="3096000" cy="0"/>
          </a:xfrm>
          <a:prstGeom prst="line">
            <a:avLst/>
          </a:prstGeom>
          <a:ln w="47625">
            <a:solidFill>
              <a:srgbClr val="92D050"/>
            </a:solidFill>
          </a:ln>
        </p:spPr>
        <p:style>
          <a:lnRef idx="2">
            <a:schemeClr val="dk1"/>
          </a:lnRef>
          <a:fillRef idx="0">
            <a:schemeClr val="dk1"/>
          </a:fillRef>
          <a:effectRef idx="1">
            <a:schemeClr val="dk1"/>
          </a:effectRef>
          <a:fontRef idx="minor">
            <a:schemeClr val="tx1"/>
          </a:fontRef>
        </p:style>
      </p:cxnSp>
      <p:sp>
        <p:nvSpPr>
          <p:cNvPr id="49" name="ZoneTexte 48">
            <a:extLst>
              <a:ext uri="{FF2B5EF4-FFF2-40B4-BE49-F238E27FC236}">
                <a16:creationId xmlns:a16="http://schemas.microsoft.com/office/drawing/2014/main" id="{EE55EC20-3B0C-4D44-90F6-F9DFF9A49132}"/>
              </a:ext>
            </a:extLst>
          </p:cNvPr>
          <p:cNvSpPr txBox="1"/>
          <p:nvPr/>
        </p:nvSpPr>
        <p:spPr>
          <a:xfrm>
            <a:off x="6858000" y="1860268"/>
            <a:ext cx="952501" cy="369332"/>
          </a:xfrm>
          <a:prstGeom prst="rect">
            <a:avLst/>
          </a:prstGeom>
          <a:noFill/>
        </p:spPr>
        <p:txBody>
          <a:bodyPr wrap="square" rtlCol="0">
            <a:spAutoFit/>
          </a:bodyPr>
          <a:lstStyle/>
          <a:p>
            <a:pPr algn="ctr"/>
            <a:r>
              <a:rPr lang="fr-FR" dirty="0">
                <a:solidFill>
                  <a:srgbClr val="92D050"/>
                </a:solidFill>
              </a:rPr>
              <a:t>13 TeV</a:t>
            </a:r>
          </a:p>
        </p:txBody>
      </p:sp>
      <p:cxnSp>
        <p:nvCxnSpPr>
          <p:cNvPr id="50" name="Connecteur droit 49">
            <a:extLst>
              <a:ext uri="{FF2B5EF4-FFF2-40B4-BE49-F238E27FC236}">
                <a16:creationId xmlns:a16="http://schemas.microsoft.com/office/drawing/2014/main" id="{5C1A5DE9-0BAA-4E03-A80D-36F28E78893F}"/>
              </a:ext>
            </a:extLst>
          </p:cNvPr>
          <p:cNvCxnSpPr>
            <a:cxnSpLocks/>
          </p:cNvCxnSpPr>
          <p:nvPr/>
        </p:nvCxnSpPr>
        <p:spPr>
          <a:xfrm flipV="1">
            <a:off x="3408171" y="1946389"/>
            <a:ext cx="0" cy="3240000"/>
          </a:xfrm>
          <a:prstGeom prst="line">
            <a:avLst/>
          </a:prstGeom>
          <a:ln w="25400">
            <a:solidFill>
              <a:srgbClr val="92D050"/>
            </a:solidFill>
            <a:prstDash val="dash"/>
          </a:ln>
        </p:spPr>
        <p:style>
          <a:lnRef idx="1">
            <a:schemeClr val="dk1"/>
          </a:lnRef>
          <a:fillRef idx="0">
            <a:schemeClr val="dk1"/>
          </a:fillRef>
          <a:effectRef idx="0">
            <a:schemeClr val="dk1"/>
          </a:effectRef>
          <a:fontRef idx="minor">
            <a:schemeClr val="tx1"/>
          </a:fontRef>
        </p:style>
      </p:cxnSp>
      <p:cxnSp>
        <p:nvCxnSpPr>
          <p:cNvPr id="52" name="Connecteur droit 51">
            <a:extLst>
              <a:ext uri="{FF2B5EF4-FFF2-40B4-BE49-F238E27FC236}">
                <a16:creationId xmlns:a16="http://schemas.microsoft.com/office/drawing/2014/main" id="{B898E949-F1EE-4AA5-AE4B-28BB6DA80C62}"/>
              </a:ext>
            </a:extLst>
          </p:cNvPr>
          <p:cNvCxnSpPr>
            <a:cxnSpLocks/>
          </p:cNvCxnSpPr>
          <p:nvPr/>
        </p:nvCxnSpPr>
        <p:spPr>
          <a:xfrm flipV="1">
            <a:off x="5753269" y="1946389"/>
            <a:ext cx="0" cy="3240000"/>
          </a:xfrm>
          <a:prstGeom prst="line">
            <a:avLst/>
          </a:prstGeom>
          <a:ln w="25400">
            <a:solidFill>
              <a:srgbClr val="92D050"/>
            </a:solidFill>
            <a:prstDash val="dash"/>
          </a:ln>
        </p:spPr>
        <p:style>
          <a:lnRef idx="1">
            <a:schemeClr val="dk1"/>
          </a:lnRef>
          <a:fillRef idx="0">
            <a:schemeClr val="dk1"/>
          </a:fillRef>
          <a:effectRef idx="0">
            <a:schemeClr val="dk1"/>
          </a:effectRef>
          <a:fontRef idx="minor">
            <a:schemeClr val="tx1"/>
          </a:fontRef>
        </p:style>
      </p:cxnSp>
      <p:sp>
        <p:nvSpPr>
          <p:cNvPr id="53" name="ZoneTexte 52">
            <a:extLst>
              <a:ext uri="{FF2B5EF4-FFF2-40B4-BE49-F238E27FC236}">
                <a16:creationId xmlns:a16="http://schemas.microsoft.com/office/drawing/2014/main" id="{4AD01D74-53D2-42E9-93D5-9B694CCA4016}"/>
              </a:ext>
            </a:extLst>
          </p:cNvPr>
          <p:cNvSpPr txBox="1"/>
          <p:nvPr/>
        </p:nvSpPr>
        <p:spPr>
          <a:xfrm>
            <a:off x="-19556" y="2553054"/>
            <a:ext cx="1108200" cy="646331"/>
          </a:xfrm>
          <a:prstGeom prst="rect">
            <a:avLst/>
          </a:prstGeom>
          <a:noFill/>
        </p:spPr>
        <p:txBody>
          <a:bodyPr wrap="square" rtlCol="0">
            <a:spAutoFit/>
          </a:bodyPr>
          <a:lstStyle/>
          <a:p>
            <a:r>
              <a:rPr lang="fr-FR" dirty="0">
                <a:solidFill>
                  <a:srgbClr val="92D050"/>
                </a:solidFill>
              </a:rPr>
              <a:t>Beam</a:t>
            </a:r>
          </a:p>
          <a:p>
            <a:r>
              <a:rPr lang="fr-FR" dirty="0">
                <a:solidFill>
                  <a:srgbClr val="92D050"/>
                </a:solidFill>
              </a:rPr>
              <a:t>Energy</a:t>
            </a:r>
          </a:p>
        </p:txBody>
      </p:sp>
      <p:sp>
        <p:nvSpPr>
          <p:cNvPr id="54" name="ZoneTexte 53">
            <a:extLst>
              <a:ext uri="{FF2B5EF4-FFF2-40B4-BE49-F238E27FC236}">
                <a16:creationId xmlns:a16="http://schemas.microsoft.com/office/drawing/2014/main" id="{4BC1E56B-A863-4158-A355-B2CCED88B35F}"/>
              </a:ext>
            </a:extLst>
          </p:cNvPr>
          <p:cNvSpPr txBox="1"/>
          <p:nvPr/>
        </p:nvSpPr>
        <p:spPr>
          <a:xfrm>
            <a:off x="-36321" y="1147660"/>
            <a:ext cx="2172715" cy="646331"/>
          </a:xfrm>
          <a:prstGeom prst="rect">
            <a:avLst/>
          </a:prstGeom>
          <a:noFill/>
        </p:spPr>
        <p:txBody>
          <a:bodyPr wrap="square" rtlCol="0">
            <a:spAutoFit/>
          </a:bodyPr>
          <a:lstStyle/>
          <a:p>
            <a:r>
              <a:rPr lang="fr-FR" dirty="0">
                <a:solidFill>
                  <a:schemeClr val="bg2">
                    <a:lumMod val="10000"/>
                  </a:schemeClr>
                </a:solidFill>
              </a:rPr>
              <a:t>Beam-</a:t>
            </a:r>
            <a:r>
              <a:rPr lang="fr-FR" dirty="0" err="1">
                <a:solidFill>
                  <a:schemeClr val="bg2">
                    <a:lumMod val="10000"/>
                  </a:schemeClr>
                </a:solidFill>
              </a:rPr>
              <a:t>induced</a:t>
            </a:r>
            <a:endParaRPr lang="fr-FR" dirty="0">
              <a:solidFill>
                <a:schemeClr val="bg2">
                  <a:lumMod val="10000"/>
                </a:schemeClr>
              </a:solidFill>
            </a:endParaRPr>
          </a:p>
          <a:p>
            <a:r>
              <a:rPr lang="fr-FR" dirty="0" err="1">
                <a:solidFill>
                  <a:schemeClr val="bg2">
                    <a:lumMod val="10000"/>
                  </a:schemeClr>
                </a:solidFill>
              </a:rPr>
              <a:t>heat</a:t>
            </a:r>
            <a:r>
              <a:rPr lang="fr-FR" dirty="0">
                <a:solidFill>
                  <a:schemeClr val="bg2">
                    <a:lumMod val="10000"/>
                  </a:schemeClr>
                </a:solidFill>
              </a:rPr>
              <a:t> </a:t>
            </a:r>
            <a:r>
              <a:rPr lang="fr-FR" dirty="0" err="1">
                <a:solidFill>
                  <a:schemeClr val="bg2">
                    <a:lumMod val="10000"/>
                  </a:schemeClr>
                </a:solidFill>
              </a:rPr>
              <a:t>load</a:t>
            </a:r>
            <a:endParaRPr lang="fr-FR" dirty="0">
              <a:solidFill>
                <a:schemeClr val="bg2">
                  <a:lumMod val="10000"/>
                </a:schemeClr>
              </a:solidFill>
            </a:endParaRPr>
          </a:p>
        </p:txBody>
      </p:sp>
      <p:sp>
        <p:nvSpPr>
          <p:cNvPr id="55" name="ZoneTexte 54">
            <a:extLst>
              <a:ext uri="{FF2B5EF4-FFF2-40B4-BE49-F238E27FC236}">
                <a16:creationId xmlns:a16="http://schemas.microsoft.com/office/drawing/2014/main" id="{99FFC37C-B18C-4BB9-8B04-47D23B34F2C9}"/>
              </a:ext>
            </a:extLst>
          </p:cNvPr>
          <p:cNvSpPr txBox="1"/>
          <p:nvPr/>
        </p:nvSpPr>
        <p:spPr>
          <a:xfrm>
            <a:off x="2133602" y="1451963"/>
            <a:ext cx="2172715" cy="369332"/>
          </a:xfrm>
          <a:prstGeom prst="rect">
            <a:avLst/>
          </a:prstGeom>
          <a:noFill/>
        </p:spPr>
        <p:txBody>
          <a:bodyPr wrap="square" rtlCol="0">
            <a:spAutoFit/>
          </a:bodyPr>
          <a:lstStyle/>
          <a:p>
            <a:pPr algn="ctr"/>
            <a:r>
              <a:rPr lang="fr-FR" dirty="0">
                <a:solidFill>
                  <a:schemeClr val="bg2">
                    <a:lumMod val="10000"/>
                  </a:schemeClr>
                </a:solidFill>
              </a:rPr>
              <a:t>≈ 10 W / </a:t>
            </a:r>
            <a:r>
              <a:rPr lang="fr-FR" dirty="0" err="1">
                <a:solidFill>
                  <a:schemeClr val="bg2">
                    <a:lumMod val="10000"/>
                  </a:schemeClr>
                </a:solidFill>
              </a:rPr>
              <a:t>half-cell</a:t>
            </a:r>
            <a:r>
              <a:rPr lang="fr-FR" dirty="0">
                <a:solidFill>
                  <a:schemeClr val="bg2">
                    <a:lumMod val="10000"/>
                  </a:schemeClr>
                </a:solidFill>
              </a:rPr>
              <a:t>*</a:t>
            </a:r>
          </a:p>
        </p:txBody>
      </p:sp>
      <p:sp>
        <p:nvSpPr>
          <p:cNvPr id="56" name="ZoneTexte 55">
            <a:extLst>
              <a:ext uri="{FF2B5EF4-FFF2-40B4-BE49-F238E27FC236}">
                <a16:creationId xmlns:a16="http://schemas.microsoft.com/office/drawing/2014/main" id="{DC441AA1-18B3-4F7F-9B05-948CD838B6A0}"/>
              </a:ext>
            </a:extLst>
          </p:cNvPr>
          <p:cNvSpPr txBox="1"/>
          <p:nvPr/>
        </p:nvSpPr>
        <p:spPr>
          <a:xfrm>
            <a:off x="6209285" y="620459"/>
            <a:ext cx="2172715" cy="369332"/>
          </a:xfrm>
          <a:prstGeom prst="rect">
            <a:avLst/>
          </a:prstGeom>
          <a:noFill/>
        </p:spPr>
        <p:txBody>
          <a:bodyPr wrap="square" rtlCol="0">
            <a:spAutoFit/>
          </a:bodyPr>
          <a:lstStyle/>
          <a:p>
            <a:pPr algn="ctr"/>
            <a:r>
              <a:rPr lang="fr-FR" dirty="0">
                <a:solidFill>
                  <a:schemeClr val="bg2">
                    <a:lumMod val="10000"/>
                  </a:schemeClr>
                </a:solidFill>
              </a:rPr>
              <a:t>≈ 130 W / </a:t>
            </a:r>
            <a:r>
              <a:rPr lang="fr-FR" dirty="0" err="1">
                <a:solidFill>
                  <a:schemeClr val="bg2">
                    <a:lumMod val="10000"/>
                  </a:schemeClr>
                </a:solidFill>
              </a:rPr>
              <a:t>half-cell</a:t>
            </a:r>
            <a:r>
              <a:rPr lang="fr-FR" dirty="0">
                <a:solidFill>
                  <a:schemeClr val="bg2">
                    <a:lumMod val="10000"/>
                  </a:schemeClr>
                </a:solidFill>
              </a:rPr>
              <a:t>*</a:t>
            </a:r>
          </a:p>
        </p:txBody>
      </p:sp>
      <p:cxnSp>
        <p:nvCxnSpPr>
          <p:cNvPr id="57" name="Connecteur droit 56">
            <a:extLst>
              <a:ext uri="{FF2B5EF4-FFF2-40B4-BE49-F238E27FC236}">
                <a16:creationId xmlns:a16="http://schemas.microsoft.com/office/drawing/2014/main" id="{9FF501C2-349A-46C6-8D70-6FA91EF7C5F6}"/>
              </a:ext>
            </a:extLst>
          </p:cNvPr>
          <p:cNvCxnSpPr>
            <a:cxnSpLocks/>
          </p:cNvCxnSpPr>
          <p:nvPr/>
        </p:nvCxnSpPr>
        <p:spPr>
          <a:xfrm flipV="1">
            <a:off x="4169664" y="625200"/>
            <a:ext cx="0" cy="4428000"/>
          </a:xfrm>
          <a:prstGeom prst="line">
            <a:avLst/>
          </a:prstGeom>
          <a:ln w="25400">
            <a:solidFill>
              <a:schemeClr val="bg2">
                <a:lumMod val="10000"/>
              </a:schemeClr>
            </a:solidFill>
            <a:prstDash val="dash"/>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494A8B70-6F24-4DB7-903B-3FA90DEB06D6}"/>
              </a:ext>
            </a:extLst>
          </p:cNvPr>
          <p:cNvCxnSpPr>
            <a:cxnSpLocks/>
          </p:cNvCxnSpPr>
          <p:nvPr/>
        </p:nvCxnSpPr>
        <p:spPr>
          <a:xfrm flipV="1">
            <a:off x="5759619" y="609600"/>
            <a:ext cx="0" cy="1224000"/>
          </a:xfrm>
          <a:prstGeom prst="line">
            <a:avLst/>
          </a:prstGeom>
          <a:ln w="25400">
            <a:solidFill>
              <a:schemeClr val="bg2">
                <a:lumMod val="10000"/>
              </a:schemeClr>
            </a:solidFill>
            <a:prstDash val="dash"/>
          </a:ln>
        </p:spPr>
        <p:style>
          <a:lnRef idx="1">
            <a:schemeClr val="dk1"/>
          </a:lnRef>
          <a:fillRef idx="0">
            <a:schemeClr val="dk1"/>
          </a:fillRef>
          <a:effectRef idx="0">
            <a:schemeClr val="dk1"/>
          </a:effectRef>
          <a:fontRef idx="minor">
            <a:schemeClr val="tx1"/>
          </a:fontRef>
        </p:style>
      </p:cxnSp>
      <p:cxnSp>
        <p:nvCxnSpPr>
          <p:cNvPr id="59" name="Connecteur droit 58">
            <a:extLst>
              <a:ext uri="{FF2B5EF4-FFF2-40B4-BE49-F238E27FC236}">
                <a16:creationId xmlns:a16="http://schemas.microsoft.com/office/drawing/2014/main" id="{5C517D27-266C-4E4A-8BFF-ED9BB487D3F8}"/>
              </a:ext>
            </a:extLst>
          </p:cNvPr>
          <p:cNvCxnSpPr>
            <a:cxnSpLocks/>
          </p:cNvCxnSpPr>
          <p:nvPr/>
        </p:nvCxnSpPr>
        <p:spPr>
          <a:xfrm>
            <a:off x="1066800" y="1793989"/>
            <a:ext cx="3060000" cy="0"/>
          </a:xfrm>
          <a:prstGeom prst="line">
            <a:avLst/>
          </a:prstGeom>
          <a:ln w="47625">
            <a:solidFill>
              <a:schemeClr val="bg2">
                <a:lumMod val="10000"/>
              </a:schemeClr>
            </a:solidFill>
          </a:ln>
        </p:spPr>
        <p:style>
          <a:lnRef idx="2">
            <a:schemeClr val="dk1"/>
          </a:lnRef>
          <a:fillRef idx="0">
            <a:schemeClr val="dk1"/>
          </a:fillRef>
          <a:effectRef idx="1">
            <a:schemeClr val="dk1"/>
          </a:effectRef>
          <a:fontRef idx="minor">
            <a:schemeClr val="tx1"/>
          </a:fontRef>
        </p:style>
      </p:cxnSp>
      <p:cxnSp>
        <p:nvCxnSpPr>
          <p:cNvPr id="60" name="Connecteur droit 59">
            <a:extLst>
              <a:ext uri="{FF2B5EF4-FFF2-40B4-BE49-F238E27FC236}">
                <a16:creationId xmlns:a16="http://schemas.microsoft.com/office/drawing/2014/main" id="{A9339674-3BDD-4A90-B4BF-E365CEC71109}"/>
              </a:ext>
            </a:extLst>
          </p:cNvPr>
          <p:cNvCxnSpPr>
            <a:cxnSpLocks/>
          </p:cNvCxnSpPr>
          <p:nvPr/>
        </p:nvCxnSpPr>
        <p:spPr>
          <a:xfrm>
            <a:off x="5785200" y="971556"/>
            <a:ext cx="3096000" cy="0"/>
          </a:xfrm>
          <a:prstGeom prst="line">
            <a:avLst/>
          </a:prstGeom>
          <a:ln w="47625">
            <a:solidFill>
              <a:schemeClr val="bg2">
                <a:lumMod val="10000"/>
              </a:schemeClr>
            </a:solidFill>
          </a:ln>
        </p:spPr>
        <p:style>
          <a:lnRef idx="2">
            <a:schemeClr val="dk1"/>
          </a:lnRef>
          <a:fillRef idx="0">
            <a:schemeClr val="dk1"/>
          </a:fillRef>
          <a:effectRef idx="1">
            <a:schemeClr val="dk1"/>
          </a:effectRef>
          <a:fontRef idx="minor">
            <a:schemeClr val="tx1"/>
          </a:fontRef>
        </p:style>
      </p:cxnSp>
      <p:sp>
        <p:nvSpPr>
          <p:cNvPr id="61" name="Flèche : droite 60">
            <a:extLst>
              <a:ext uri="{FF2B5EF4-FFF2-40B4-BE49-F238E27FC236}">
                <a16:creationId xmlns:a16="http://schemas.microsoft.com/office/drawing/2014/main" id="{74420ED6-0D9B-4CDE-A42C-2A0B6395A5AC}"/>
              </a:ext>
            </a:extLst>
          </p:cNvPr>
          <p:cNvSpPr/>
          <p:nvPr/>
        </p:nvSpPr>
        <p:spPr>
          <a:xfrm rot="19699715">
            <a:off x="4602904" y="1197941"/>
            <a:ext cx="838200" cy="387723"/>
          </a:xfrm>
          <a:prstGeom prst="rightArrow">
            <a:avLst/>
          </a:prstGeom>
          <a:solidFill>
            <a:schemeClr val="bg2">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EDF7244F-CF0C-4E97-B7B1-EF62F18A33E1}"/>
              </a:ext>
            </a:extLst>
          </p:cNvPr>
          <p:cNvSpPr txBox="1"/>
          <p:nvPr/>
        </p:nvSpPr>
        <p:spPr>
          <a:xfrm>
            <a:off x="0" y="3737576"/>
            <a:ext cx="1108200" cy="369332"/>
          </a:xfrm>
          <a:prstGeom prst="rect">
            <a:avLst/>
          </a:prstGeom>
          <a:noFill/>
        </p:spPr>
        <p:txBody>
          <a:bodyPr wrap="square" rtlCol="0">
            <a:spAutoFit/>
          </a:bodyPr>
          <a:lstStyle/>
          <a:p>
            <a:r>
              <a:rPr lang="fr-FR" b="1" dirty="0">
                <a:solidFill>
                  <a:srgbClr val="0070C0"/>
                </a:solidFill>
              </a:rPr>
              <a:t>Time</a:t>
            </a:r>
          </a:p>
        </p:txBody>
      </p:sp>
      <p:sp>
        <p:nvSpPr>
          <p:cNvPr id="63" name="ZoneTexte 62">
            <a:extLst>
              <a:ext uri="{FF2B5EF4-FFF2-40B4-BE49-F238E27FC236}">
                <a16:creationId xmlns:a16="http://schemas.microsoft.com/office/drawing/2014/main" id="{52951B3F-825A-4022-BC25-43534A0A88F8}"/>
              </a:ext>
            </a:extLst>
          </p:cNvPr>
          <p:cNvSpPr txBox="1"/>
          <p:nvPr/>
        </p:nvSpPr>
        <p:spPr>
          <a:xfrm>
            <a:off x="-36322" y="5890426"/>
            <a:ext cx="9180323" cy="323165"/>
          </a:xfrm>
          <a:prstGeom prst="rect">
            <a:avLst/>
          </a:prstGeom>
          <a:noFill/>
        </p:spPr>
        <p:txBody>
          <a:bodyPr wrap="square" rtlCol="0">
            <a:spAutoFit/>
          </a:bodyPr>
          <a:lstStyle/>
          <a:p>
            <a:r>
              <a:rPr lang="fr-FR" sz="1500" i="1" dirty="0">
                <a:solidFill>
                  <a:schemeClr val="bg2">
                    <a:lumMod val="10000"/>
                  </a:schemeClr>
                </a:solidFill>
              </a:rPr>
              <a:t>*</a:t>
            </a:r>
            <a:r>
              <a:rPr lang="fr-FR" sz="1500" i="1" dirty="0" err="1">
                <a:solidFill>
                  <a:schemeClr val="bg2">
                    <a:lumMod val="10000"/>
                  </a:schemeClr>
                </a:solidFill>
              </a:rPr>
              <a:t>half-cell</a:t>
            </a:r>
            <a:r>
              <a:rPr lang="fr-FR" sz="1500" i="1" dirty="0">
                <a:solidFill>
                  <a:schemeClr val="bg2">
                    <a:lumMod val="10000"/>
                  </a:schemeClr>
                </a:solidFill>
              </a:rPr>
              <a:t>: LHC </a:t>
            </a:r>
            <a:r>
              <a:rPr lang="fr-FR" sz="1500" i="1" dirty="0" err="1">
                <a:solidFill>
                  <a:schemeClr val="bg2">
                    <a:lumMod val="10000"/>
                  </a:schemeClr>
                </a:solidFill>
              </a:rPr>
              <a:t>cryogenic</a:t>
            </a:r>
            <a:r>
              <a:rPr lang="fr-FR" sz="1500" i="1" dirty="0">
                <a:solidFill>
                  <a:schemeClr val="bg2">
                    <a:lumMod val="10000"/>
                  </a:schemeClr>
                </a:solidFill>
              </a:rPr>
              <a:t> </a:t>
            </a:r>
            <a:r>
              <a:rPr lang="fr-FR" sz="1500" i="1" dirty="0" err="1">
                <a:solidFill>
                  <a:schemeClr val="bg2">
                    <a:lumMod val="10000"/>
                  </a:schemeClr>
                </a:solidFill>
              </a:rPr>
              <a:t>half-cell</a:t>
            </a:r>
            <a:r>
              <a:rPr lang="fr-FR" sz="1500" i="1" dirty="0">
                <a:solidFill>
                  <a:schemeClr val="bg2">
                    <a:lumMod val="10000"/>
                  </a:schemeClr>
                </a:solidFill>
              </a:rPr>
              <a:t> of 53 m </a:t>
            </a:r>
            <a:r>
              <a:rPr lang="fr-FR" sz="1500" i="1" dirty="0" err="1">
                <a:solidFill>
                  <a:schemeClr val="bg2">
                    <a:lumMod val="10000"/>
                  </a:schemeClr>
                </a:solidFill>
              </a:rPr>
              <a:t>housing</a:t>
            </a:r>
            <a:r>
              <a:rPr lang="fr-FR" sz="1500" i="1" dirty="0">
                <a:solidFill>
                  <a:schemeClr val="bg2">
                    <a:lumMod val="10000"/>
                  </a:schemeClr>
                </a:solidFill>
              </a:rPr>
              <a:t> (</a:t>
            </a:r>
            <a:r>
              <a:rPr lang="fr-FR" sz="1500" i="1" dirty="0" err="1">
                <a:solidFill>
                  <a:schemeClr val="bg2">
                    <a:lumMod val="10000"/>
                  </a:schemeClr>
                </a:solidFill>
              </a:rPr>
              <a:t>among</a:t>
            </a:r>
            <a:r>
              <a:rPr lang="fr-FR" sz="1500" i="1" dirty="0">
                <a:solidFill>
                  <a:schemeClr val="bg2">
                    <a:lumMod val="10000"/>
                  </a:schemeClr>
                </a:solidFill>
              </a:rPr>
              <a:t> </a:t>
            </a:r>
            <a:r>
              <a:rPr lang="fr-FR" sz="1500" i="1" dirty="0" err="1">
                <a:solidFill>
                  <a:schemeClr val="bg2">
                    <a:lumMod val="10000"/>
                  </a:schemeClr>
                </a:solidFill>
              </a:rPr>
              <a:t>others</a:t>
            </a:r>
            <a:r>
              <a:rPr lang="fr-FR" sz="1500" i="1" dirty="0">
                <a:solidFill>
                  <a:schemeClr val="bg2">
                    <a:lumMod val="10000"/>
                  </a:schemeClr>
                </a:solidFill>
              </a:rPr>
              <a:t>) one local </a:t>
            </a:r>
            <a:r>
              <a:rPr lang="fr-FR" sz="1500" i="1" dirty="0" err="1">
                <a:solidFill>
                  <a:schemeClr val="bg2">
                    <a:lumMod val="10000"/>
                  </a:schemeClr>
                </a:solidFill>
              </a:rPr>
              <a:t>beam</a:t>
            </a:r>
            <a:r>
              <a:rPr lang="fr-FR" sz="1500" i="1" dirty="0">
                <a:solidFill>
                  <a:schemeClr val="bg2">
                    <a:lumMod val="10000"/>
                  </a:schemeClr>
                </a:solidFill>
              </a:rPr>
              <a:t>-screen cooling </a:t>
            </a:r>
            <a:r>
              <a:rPr lang="fr-FR" sz="1500" i="1" dirty="0" err="1">
                <a:solidFill>
                  <a:schemeClr val="bg2">
                    <a:lumMod val="10000"/>
                  </a:schemeClr>
                </a:solidFill>
              </a:rPr>
              <a:t>loop</a:t>
            </a:r>
            <a:endParaRPr lang="fr-FR" sz="1500" i="1" dirty="0">
              <a:solidFill>
                <a:schemeClr val="bg2">
                  <a:lumMod val="10000"/>
                </a:schemeClr>
              </a:solidFill>
            </a:endParaRPr>
          </a:p>
        </p:txBody>
      </p:sp>
      <p:sp>
        <p:nvSpPr>
          <p:cNvPr id="64" name="ZoneTexte 63">
            <a:extLst>
              <a:ext uri="{FF2B5EF4-FFF2-40B4-BE49-F238E27FC236}">
                <a16:creationId xmlns:a16="http://schemas.microsoft.com/office/drawing/2014/main" id="{6D28DB46-00F3-4B76-9609-FB166147AAA3}"/>
              </a:ext>
            </a:extLst>
          </p:cNvPr>
          <p:cNvSpPr txBox="1"/>
          <p:nvPr/>
        </p:nvSpPr>
        <p:spPr>
          <a:xfrm>
            <a:off x="7924800" y="5431609"/>
            <a:ext cx="1143000" cy="379610"/>
          </a:xfrm>
          <a:prstGeom prst="rect">
            <a:avLst/>
          </a:prstGeom>
          <a:noFill/>
        </p:spPr>
        <p:txBody>
          <a:bodyPr wrap="square" rtlCol="0">
            <a:spAutoFit/>
          </a:bodyPr>
          <a:lstStyle/>
          <a:p>
            <a:pPr algn="ctr"/>
            <a:r>
              <a:rPr lang="fr-FR" b="1" dirty="0">
                <a:solidFill>
                  <a:srgbClr val="FF0000"/>
                </a:solidFill>
                <a:effectLst>
                  <a:outerShdw blurRad="38100" dist="38100" dir="2700000" algn="tl">
                    <a:srgbClr val="000000">
                      <a:alpha val="43137"/>
                    </a:srgbClr>
                  </a:outerShdw>
                </a:effectLst>
              </a:rPr>
              <a:t>TODAY</a:t>
            </a:r>
          </a:p>
        </p:txBody>
      </p:sp>
      <p:cxnSp>
        <p:nvCxnSpPr>
          <p:cNvPr id="65" name="Connecteur droit avec flèche 64">
            <a:extLst>
              <a:ext uri="{FF2B5EF4-FFF2-40B4-BE49-F238E27FC236}">
                <a16:creationId xmlns:a16="http://schemas.microsoft.com/office/drawing/2014/main" id="{77C2A582-68C6-4571-98F5-309750D6021C}"/>
              </a:ext>
            </a:extLst>
          </p:cNvPr>
          <p:cNvCxnSpPr>
            <a:cxnSpLocks/>
          </p:cNvCxnSpPr>
          <p:nvPr/>
        </p:nvCxnSpPr>
        <p:spPr>
          <a:xfrm flipV="1">
            <a:off x="8495962" y="5104402"/>
            <a:ext cx="0" cy="366624"/>
          </a:xfrm>
          <a:prstGeom prst="straightConnector1">
            <a:avLst/>
          </a:prstGeom>
          <a:ln w="34925">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51" name="Connecteur droit avec flèche 36">
            <a:extLst>
              <a:ext uri="{FF2B5EF4-FFF2-40B4-BE49-F238E27FC236}">
                <a16:creationId xmlns:a16="http://schemas.microsoft.com/office/drawing/2014/main" id="{8261261A-114A-41F0-BE6D-AA5A53B7A14A}"/>
              </a:ext>
            </a:extLst>
          </p:cNvPr>
          <p:cNvCxnSpPr>
            <a:cxnSpLocks/>
          </p:cNvCxnSpPr>
          <p:nvPr/>
        </p:nvCxnSpPr>
        <p:spPr>
          <a:xfrm flipV="1">
            <a:off x="6989401" y="5104402"/>
            <a:ext cx="1087799" cy="3516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0"/>
          </p:nvPr>
        </p:nvSpPr>
        <p:spPr/>
        <p:txBody>
          <a:bodyPr/>
          <a:lstStyle/>
          <a:p>
            <a:fld id="{4DF33A98-D41E-43A5-8F90-E73BFC263353}" type="slidenum">
              <a:rPr lang="en-GB" smtClean="0"/>
              <a:pPr/>
              <a:t>4</a:t>
            </a:fld>
            <a:endParaRPr lang="en-GB" dirty="0"/>
          </a:p>
        </p:txBody>
      </p:sp>
    </p:spTree>
    <p:extLst>
      <p:ext uri="{BB962C8B-B14F-4D97-AF65-F5344CB8AC3E}">
        <p14:creationId xmlns:p14="http://schemas.microsoft.com/office/powerpoint/2010/main" val="40786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ZoneTexte 30">
            <a:extLst>
              <a:ext uri="{FF2B5EF4-FFF2-40B4-BE49-F238E27FC236}">
                <a16:creationId xmlns:a16="http://schemas.microsoft.com/office/drawing/2014/main" id="{BBD1D471-F7DC-4B11-B525-44E96AC1E09F}"/>
              </a:ext>
            </a:extLst>
          </p:cNvPr>
          <p:cNvSpPr txBox="1"/>
          <p:nvPr/>
        </p:nvSpPr>
        <p:spPr>
          <a:xfrm>
            <a:off x="0" y="2"/>
            <a:ext cx="9144000" cy="584775"/>
          </a:xfrm>
          <a:prstGeom prst="rect">
            <a:avLst/>
          </a:prstGeom>
          <a:noFill/>
        </p:spPr>
        <p:txBody>
          <a:bodyPr wrap="square" rtlCol="0">
            <a:spAutoFit/>
          </a:bodyPr>
          <a:lstStyle/>
          <a:p>
            <a:pPr algn="ctr"/>
            <a:r>
              <a:rPr lang="fr-FR" sz="3200" b="1" dirty="0"/>
              <a:t>LHC Cryogenic System Configurations</a:t>
            </a:r>
          </a:p>
        </p:txBody>
      </p:sp>
      <p:pic>
        <p:nvPicPr>
          <p:cNvPr id="3" name="Image 2">
            <a:extLst>
              <a:ext uri="{FF2B5EF4-FFF2-40B4-BE49-F238E27FC236}">
                <a16:creationId xmlns:a16="http://schemas.microsoft.com/office/drawing/2014/main" id="{084A66DF-5BE1-4766-852D-FF9880820455}"/>
              </a:ext>
            </a:extLst>
          </p:cNvPr>
          <p:cNvPicPr>
            <a:picLocks noChangeAspect="1"/>
          </p:cNvPicPr>
          <p:nvPr/>
        </p:nvPicPr>
        <p:blipFill>
          <a:blip r:embed="rId3"/>
          <a:stretch>
            <a:fillRect/>
          </a:stretch>
        </p:blipFill>
        <p:spPr>
          <a:xfrm>
            <a:off x="2" y="1143002"/>
            <a:ext cx="3764415" cy="3852989"/>
          </a:xfrm>
          <a:prstGeom prst="rect">
            <a:avLst/>
          </a:prstGeom>
        </p:spPr>
      </p:pic>
      <p:pic>
        <p:nvPicPr>
          <p:cNvPr id="4" name="Image 3">
            <a:extLst>
              <a:ext uri="{FF2B5EF4-FFF2-40B4-BE49-F238E27FC236}">
                <a16:creationId xmlns:a16="http://schemas.microsoft.com/office/drawing/2014/main" id="{3E0F911B-7795-4C52-96A7-1B1B55DCFC7E}"/>
              </a:ext>
            </a:extLst>
          </p:cNvPr>
          <p:cNvPicPr>
            <a:picLocks noChangeAspect="1"/>
          </p:cNvPicPr>
          <p:nvPr/>
        </p:nvPicPr>
        <p:blipFill>
          <a:blip r:embed="rId4"/>
          <a:stretch>
            <a:fillRect/>
          </a:stretch>
        </p:blipFill>
        <p:spPr>
          <a:xfrm>
            <a:off x="5421587" y="1185990"/>
            <a:ext cx="3722415" cy="3810001"/>
          </a:xfrm>
          <a:prstGeom prst="rect">
            <a:avLst/>
          </a:prstGeom>
        </p:spPr>
      </p:pic>
      <p:pic>
        <p:nvPicPr>
          <p:cNvPr id="5" name="Image 4">
            <a:extLst>
              <a:ext uri="{FF2B5EF4-FFF2-40B4-BE49-F238E27FC236}">
                <a16:creationId xmlns:a16="http://schemas.microsoft.com/office/drawing/2014/main" id="{224A3D08-3D92-45DB-9E68-D3CDAF1C0492}"/>
              </a:ext>
            </a:extLst>
          </p:cNvPr>
          <p:cNvPicPr>
            <a:picLocks noChangeAspect="1"/>
          </p:cNvPicPr>
          <p:nvPr/>
        </p:nvPicPr>
        <p:blipFill>
          <a:blip r:embed="rId5"/>
          <a:stretch>
            <a:fillRect/>
          </a:stretch>
        </p:blipFill>
        <p:spPr>
          <a:xfrm>
            <a:off x="1040734" y="5317227"/>
            <a:ext cx="7383601" cy="733534"/>
          </a:xfrm>
          <a:prstGeom prst="rect">
            <a:avLst/>
          </a:prstGeom>
        </p:spPr>
      </p:pic>
      <p:sp>
        <p:nvSpPr>
          <p:cNvPr id="9" name="Flèche : droite 8">
            <a:extLst>
              <a:ext uri="{FF2B5EF4-FFF2-40B4-BE49-F238E27FC236}">
                <a16:creationId xmlns:a16="http://schemas.microsoft.com/office/drawing/2014/main" id="{BE222BA8-9C2C-453D-852A-492998FB2CA2}"/>
              </a:ext>
            </a:extLst>
          </p:cNvPr>
          <p:cNvSpPr/>
          <p:nvPr/>
        </p:nvSpPr>
        <p:spPr>
          <a:xfrm>
            <a:off x="4038600" y="2715847"/>
            <a:ext cx="1066800" cy="707294"/>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p>
        </p:txBody>
      </p:sp>
      <p:sp>
        <p:nvSpPr>
          <p:cNvPr id="115" name="Ellipse 114">
            <a:extLst>
              <a:ext uri="{FF2B5EF4-FFF2-40B4-BE49-F238E27FC236}">
                <a16:creationId xmlns:a16="http://schemas.microsoft.com/office/drawing/2014/main" id="{B82669C1-1ECB-4F5A-B6B1-AA6DF0C12E37}"/>
              </a:ext>
            </a:extLst>
          </p:cNvPr>
          <p:cNvSpPr/>
          <p:nvPr/>
        </p:nvSpPr>
        <p:spPr>
          <a:xfrm>
            <a:off x="3056160" y="1772647"/>
            <a:ext cx="738870" cy="706214"/>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6" name="Ellipse 115">
            <a:extLst>
              <a:ext uri="{FF2B5EF4-FFF2-40B4-BE49-F238E27FC236}">
                <a16:creationId xmlns:a16="http://schemas.microsoft.com/office/drawing/2014/main" id="{361A2FCC-262A-4F12-B893-059BA2CA7113}"/>
              </a:ext>
            </a:extLst>
          </p:cNvPr>
          <p:cNvSpPr/>
          <p:nvPr/>
        </p:nvSpPr>
        <p:spPr>
          <a:xfrm>
            <a:off x="3162638" y="3570337"/>
            <a:ext cx="738870" cy="706214"/>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7" name="Ellipse 116">
            <a:extLst>
              <a:ext uri="{FF2B5EF4-FFF2-40B4-BE49-F238E27FC236}">
                <a16:creationId xmlns:a16="http://schemas.microsoft.com/office/drawing/2014/main" id="{94354D68-7DDC-46E3-A749-467753ED4659}"/>
              </a:ext>
            </a:extLst>
          </p:cNvPr>
          <p:cNvSpPr/>
          <p:nvPr/>
        </p:nvSpPr>
        <p:spPr>
          <a:xfrm>
            <a:off x="5638802" y="1949200"/>
            <a:ext cx="428377" cy="4130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8" name="Ellipse 117">
            <a:extLst>
              <a:ext uri="{FF2B5EF4-FFF2-40B4-BE49-F238E27FC236}">
                <a16:creationId xmlns:a16="http://schemas.microsoft.com/office/drawing/2014/main" id="{1A9CCD92-3FD5-43C3-87E4-EB9074D4923A}"/>
              </a:ext>
            </a:extLst>
          </p:cNvPr>
          <p:cNvSpPr/>
          <p:nvPr/>
        </p:nvSpPr>
        <p:spPr>
          <a:xfrm>
            <a:off x="7992535" y="1441939"/>
            <a:ext cx="428377" cy="4130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9" name="Ellipse 118">
            <a:extLst>
              <a:ext uri="{FF2B5EF4-FFF2-40B4-BE49-F238E27FC236}">
                <a16:creationId xmlns:a16="http://schemas.microsoft.com/office/drawing/2014/main" id="{AB3C5F0C-8D8B-4542-9505-7EC400F67F86}"/>
              </a:ext>
            </a:extLst>
          </p:cNvPr>
          <p:cNvSpPr/>
          <p:nvPr/>
        </p:nvSpPr>
        <p:spPr>
          <a:xfrm>
            <a:off x="7068605" y="4520175"/>
            <a:ext cx="428377" cy="4130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0" name="Ellipse 119">
            <a:extLst>
              <a:ext uri="{FF2B5EF4-FFF2-40B4-BE49-F238E27FC236}">
                <a16:creationId xmlns:a16="http://schemas.microsoft.com/office/drawing/2014/main" id="{E946F58A-783D-4753-A47F-BA75CD40C45D}"/>
              </a:ext>
            </a:extLst>
          </p:cNvPr>
          <p:cNvSpPr/>
          <p:nvPr/>
        </p:nvSpPr>
        <p:spPr>
          <a:xfrm>
            <a:off x="8548813" y="3570337"/>
            <a:ext cx="428377" cy="413000"/>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Slide Number Placeholder 1"/>
          <p:cNvSpPr>
            <a:spLocks noGrp="1"/>
          </p:cNvSpPr>
          <p:nvPr>
            <p:ph type="sldNum" sz="quarter" idx="10"/>
          </p:nvPr>
        </p:nvSpPr>
        <p:spPr/>
        <p:txBody>
          <a:bodyPr/>
          <a:lstStyle/>
          <a:p>
            <a:fld id="{4DF33A98-D41E-43A5-8F90-E73BFC263353}" type="slidenum">
              <a:rPr lang="en-GB" smtClean="0"/>
              <a:pPr/>
              <a:t>5</a:t>
            </a:fld>
            <a:endParaRPr lang="en-GB" dirty="0"/>
          </a:p>
        </p:txBody>
      </p:sp>
    </p:spTree>
    <p:extLst>
      <p:ext uri="{BB962C8B-B14F-4D97-AF65-F5344CB8AC3E}">
        <p14:creationId xmlns:p14="http://schemas.microsoft.com/office/powerpoint/2010/main" val="217296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dirty="0"/>
              <a:t>LHC CRYOPLANTS RELIABILITY</a:t>
            </a:r>
          </a:p>
        </p:txBody>
      </p:sp>
      <p:sp>
        <p:nvSpPr>
          <p:cNvPr id="2" name="Slide Number Placeholder 1"/>
          <p:cNvSpPr>
            <a:spLocks noGrp="1"/>
          </p:cNvSpPr>
          <p:nvPr>
            <p:ph type="sldNum" sz="quarter" idx="10"/>
          </p:nvPr>
        </p:nvSpPr>
        <p:spPr/>
        <p:txBody>
          <a:bodyPr/>
          <a:lstStyle/>
          <a:p>
            <a:fld id="{4DF33A98-D41E-43A5-8F90-E73BFC263353}" type="slidenum">
              <a:rPr lang="en-GB" smtClean="0"/>
              <a:pPr/>
              <a:t>6</a:t>
            </a:fld>
            <a:endParaRPr lang="en-GB" dirty="0"/>
          </a:p>
        </p:txBody>
      </p:sp>
    </p:spTree>
    <p:extLst>
      <p:ext uri="{BB962C8B-B14F-4D97-AF65-F5344CB8AC3E}">
        <p14:creationId xmlns:p14="http://schemas.microsoft.com/office/powerpoint/2010/main" val="396285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0406" cy="6139204"/>
          </a:xfrm>
          <a:prstGeom prst="rect">
            <a:avLst/>
          </a:prstGeom>
        </p:spPr>
      </p:pic>
      <p:sp>
        <p:nvSpPr>
          <p:cNvPr id="7" name="Rectangle 6"/>
          <p:cNvSpPr/>
          <p:nvPr/>
        </p:nvSpPr>
        <p:spPr>
          <a:xfrm>
            <a:off x="7162800" y="4495800"/>
            <a:ext cx="838200" cy="1588532"/>
          </a:xfrm>
          <a:prstGeom prst="rect">
            <a:avLst/>
          </a:prstGeom>
          <a:noFill/>
          <a:ln w="381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7280809" y="4093781"/>
            <a:ext cx="1440382" cy="372234"/>
          </a:xfrm>
          <a:prstGeom prst="rect">
            <a:avLst/>
          </a:prstGeom>
          <a:noFill/>
        </p:spPr>
        <p:txBody>
          <a:bodyPr wrap="square" rtlCol="0">
            <a:spAutoFit/>
          </a:bodyPr>
          <a:lstStyle/>
          <a:p>
            <a:pPr algn="ctr"/>
            <a:r>
              <a:rPr lang="fr-FR" b="1" u="sng" dirty="0">
                <a:solidFill>
                  <a:schemeClr val="accent3"/>
                </a:solidFill>
                <a:latin typeface="+mj-lt"/>
              </a:rPr>
              <a:t>Preliminary</a:t>
            </a:r>
          </a:p>
        </p:txBody>
      </p:sp>
      <p:sp>
        <p:nvSpPr>
          <p:cNvPr id="4" name="ZoneTexte 3"/>
          <p:cNvSpPr txBox="1"/>
          <p:nvPr/>
        </p:nvSpPr>
        <p:spPr>
          <a:xfrm>
            <a:off x="762000" y="381000"/>
            <a:ext cx="2743200" cy="381000"/>
          </a:xfrm>
          <a:prstGeom prst="rect">
            <a:avLst/>
          </a:prstGeom>
          <a:noFill/>
          <a:ln>
            <a:solidFill>
              <a:schemeClr val="tx1"/>
            </a:solidFill>
          </a:ln>
        </p:spPr>
        <p:txBody>
          <a:bodyPr wrap="square" rtlCol="0">
            <a:spAutoFit/>
          </a:bodyPr>
          <a:lstStyle/>
          <a:p>
            <a:pPr algn="ctr"/>
            <a:r>
              <a:rPr lang="fr-FR" b="1" dirty="0"/>
              <a:t>RUN 1</a:t>
            </a:r>
          </a:p>
        </p:txBody>
      </p:sp>
      <p:sp>
        <p:nvSpPr>
          <p:cNvPr id="10" name="ZoneTexte 9"/>
          <p:cNvSpPr txBox="1"/>
          <p:nvPr/>
        </p:nvSpPr>
        <p:spPr>
          <a:xfrm>
            <a:off x="4343399" y="381000"/>
            <a:ext cx="3657601" cy="381000"/>
          </a:xfrm>
          <a:prstGeom prst="rect">
            <a:avLst/>
          </a:prstGeom>
          <a:noFill/>
          <a:ln>
            <a:solidFill>
              <a:schemeClr val="tx1"/>
            </a:solidFill>
          </a:ln>
        </p:spPr>
        <p:txBody>
          <a:bodyPr wrap="square" rtlCol="0">
            <a:spAutoFit/>
          </a:bodyPr>
          <a:lstStyle/>
          <a:p>
            <a:pPr algn="ctr"/>
            <a:r>
              <a:rPr lang="fr-FR" b="1" dirty="0"/>
              <a:t>RUN 2</a:t>
            </a:r>
          </a:p>
        </p:txBody>
      </p:sp>
      <p:sp>
        <p:nvSpPr>
          <p:cNvPr id="5" name="ZoneTexte 4"/>
          <p:cNvSpPr txBox="1"/>
          <p:nvPr/>
        </p:nvSpPr>
        <p:spPr>
          <a:xfrm>
            <a:off x="1371600" y="773669"/>
            <a:ext cx="1905000" cy="646331"/>
          </a:xfrm>
          <a:prstGeom prst="rect">
            <a:avLst/>
          </a:prstGeom>
          <a:noFill/>
        </p:spPr>
        <p:txBody>
          <a:bodyPr wrap="square" rtlCol="0">
            <a:spAutoFit/>
          </a:bodyPr>
          <a:lstStyle/>
          <a:p>
            <a:pPr algn="ctr"/>
            <a:r>
              <a:rPr lang="fr-FR" u="sng" dirty="0"/>
              <a:t>3.5 </a:t>
            </a:r>
            <a:r>
              <a:rPr lang="fr-FR" u="sng" dirty="0" err="1"/>
              <a:t>TeV</a:t>
            </a:r>
            <a:r>
              <a:rPr lang="fr-FR" u="sng" dirty="0"/>
              <a:t> to</a:t>
            </a:r>
          </a:p>
          <a:p>
            <a:pPr algn="ctr"/>
            <a:r>
              <a:rPr lang="fr-FR" u="sng" dirty="0"/>
              <a:t>4 TeV</a:t>
            </a:r>
          </a:p>
        </p:txBody>
      </p:sp>
      <p:sp>
        <p:nvSpPr>
          <p:cNvPr id="11" name="ZoneTexte 10"/>
          <p:cNvSpPr txBox="1"/>
          <p:nvPr/>
        </p:nvSpPr>
        <p:spPr>
          <a:xfrm>
            <a:off x="5257800" y="762000"/>
            <a:ext cx="1905000" cy="369332"/>
          </a:xfrm>
          <a:prstGeom prst="rect">
            <a:avLst/>
          </a:prstGeom>
          <a:noFill/>
        </p:spPr>
        <p:txBody>
          <a:bodyPr wrap="square" rtlCol="0">
            <a:spAutoFit/>
          </a:bodyPr>
          <a:lstStyle/>
          <a:p>
            <a:pPr algn="ctr"/>
            <a:r>
              <a:rPr lang="fr-FR" u="sng" dirty="0"/>
              <a:t>6.5 TeV</a:t>
            </a:r>
          </a:p>
        </p:txBody>
      </p:sp>
      <p:sp>
        <p:nvSpPr>
          <p:cNvPr id="12" name="Slide Number Placeholder 1"/>
          <p:cNvSpPr>
            <a:spLocks noGrp="1"/>
          </p:cNvSpPr>
          <p:nvPr>
            <p:ph type="sldNum" sz="quarter" idx="10"/>
          </p:nvPr>
        </p:nvSpPr>
        <p:spPr>
          <a:xfrm>
            <a:off x="7010400" y="6328701"/>
            <a:ext cx="2057400" cy="365125"/>
          </a:xfrm>
        </p:spPr>
        <p:txBody>
          <a:bodyPr anchor="ctr" anchorCtr="0"/>
          <a:lstStyle/>
          <a:p>
            <a:pPr algn="r"/>
            <a:r>
              <a:rPr lang="en-GB" sz="1400" dirty="0">
                <a:solidFill>
                  <a:schemeClr val="bg1"/>
                </a:solidFill>
              </a:rPr>
              <a:t>8</a:t>
            </a:r>
          </a:p>
        </p:txBody>
      </p:sp>
    </p:spTree>
    <p:extLst>
      <p:ext uri="{BB962C8B-B14F-4D97-AF65-F5344CB8AC3E}">
        <p14:creationId xmlns:p14="http://schemas.microsoft.com/office/powerpoint/2010/main" val="344761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04800" y="0"/>
            <a:ext cx="8534400" cy="6156572"/>
          </a:xfrm>
          <a:prstGeom prst="rect">
            <a:avLst/>
          </a:prstGeom>
        </p:spPr>
      </p:pic>
      <p:sp>
        <p:nvSpPr>
          <p:cNvPr id="8" name="ZoneTexte 13"/>
          <p:cNvSpPr txBox="1"/>
          <p:nvPr/>
        </p:nvSpPr>
        <p:spPr>
          <a:xfrm>
            <a:off x="3757771" y="5192783"/>
            <a:ext cx="2446174" cy="523220"/>
          </a:xfrm>
          <a:prstGeom prst="rect">
            <a:avLst/>
          </a:prstGeom>
          <a:noFill/>
        </p:spPr>
        <p:txBody>
          <a:bodyPr wrap="square" rtlCol="0">
            <a:spAutoFit/>
          </a:bodyPr>
          <a:lstStyle/>
          <a:p>
            <a:r>
              <a:rPr lang="fr-FR" sz="1400" dirty="0"/>
              <a:t>Compressed air PT </a:t>
            </a:r>
            <a:r>
              <a:rPr lang="fr-FR" sz="1400" dirty="0" err="1"/>
              <a:t>sensor</a:t>
            </a:r>
            <a:r>
              <a:rPr lang="fr-FR" sz="1400" dirty="0"/>
              <a:t> in default in P4</a:t>
            </a:r>
          </a:p>
        </p:txBody>
      </p:sp>
      <p:sp>
        <p:nvSpPr>
          <p:cNvPr id="10" name="ZoneTexte 13"/>
          <p:cNvSpPr txBox="1"/>
          <p:nvPr/>
        </p:nvSpPr>
        <p:spPr>
          <a:xfrm>
            <a:off x="3757771" y="4646963"/>
            <a:ext cx="2328474" cy="523220"/>
          </a:xfrm>
          <a:prstGeom prst="rect">
            <a:avLst/>
          </a:prstGeom>
          <a:noFill/>
        </p:spPr>
        <p:txBody>
          <a:bodyPr wrap="square" rtlCol="0">
            <a:spAutoFit/>
          </a:bodyPr>
          <a:lstStyle/>
          <a:p>
            <a:r>
              <a:rPr lang="fr-FR" sz="1400" dirty="0" err="1"/>
              <a:t>Faulty</a:t>
            </a:r>
            <a:r>
              <a:rPr lang="fr-FR" sz="1400" dirty="0"/>
              <a:t> </a:t>
            </a:r>
            <a:r>
              <a:rPr lang="fr-FR" sz="1400" dirty="0" err="1"/>
              <a:t>electrical</a:t>
            </a:r>
            <a:r>
              <a:rPr lang="fr-FR" sz="1400" dirty="0"/>
              <a:t> </a:t>
            </a:r>
            <a:r>
              <a:rPr lang="fr-FR" sz="1400" dirty="0" err="1"/>
              <a:t>insulation</a:t>
            </a:r>
            <a:r>
              <a:rPr lang="fr-FR" sz="1400" dirty="0"/>
              <a:t> on TT </a:t>
            </a:r>
            <a:r>
              <a:rPr lang="fr-FR" sz="1400" dirty="0" err="1"/>
              <a:t>sensor</a:t>
            </a:r>
            <a:r>
              <a:rPr lang="fr-FR" sz="1400" dirty="0"/>
              <a:t> in P2</a:t>
            </a:r>
          </a:p>
        </p:txBody>
      </p:sp>
      <p:cxnSp>
        <p:nvCxnSpPr>
          <p:cNvPr id="11" name="Connecteur droit avec flèche 14"/>
          <p:cNvCxnSpPr/>
          <p:nvPr/>
        </p:nvCxnSpPr>
        <p:spPr>
          <a:xfrm flipV="1">
            <a:off x="5976100" y="4800600"/>
            <a:ext cx="252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ZoneTexte 13"/>
          <p:cNvSpPr txBox="1"/>
          <p:nvPr/>
        </p:nvSpPr>
        <p:spPr>
          <a:xfrm>
            <a:off x="3919044" y="4247120"/>
            <a:ext cx="1827653" cy="338554"/>
          </a:xfrm>
          <a:prstGeom prst="rect">
            <a:avLst/>
          </a:prstGeom>
          <a:noFill/>
        </p:spPr>
        <p:txBody>
          <a:bodyPr wrap="square" rtlCol="0">
            <a:spAutoFit/>
          </a:bodyPr>
          <a:lstStyle/>
          <a:p>
            <a:r>
              <a:rPr lang="fr-FR" sz="1600" dirty="0" err="1"/>
              <a:t>Oil</a:t>
            </a:r>
            <a:r>
              <a:rPr lang="fr-FR" sz="1600" dirty="0"/>
              <a:t> / </a:t>
            </a:r>
            <a:r>
              <a:rPr lang="fr-FR" sz="1600" dirty="0" err="1"/>
              <a:t>logic</a:t>
            </a:r>
            <a:r>
              <a:rPr lang="fr-FR" sz="1600" dirty="0"/>
              <a:t> in P4</a:t>
            </a:r>
          </a:p>
        </p:txBody>
      </p:sp>
      <p:cxnSp>
        <p:nvCxnSpPr>
          <p:cNvPr id="13" name="Connecteur droit avec flèche 14"/>
          <p:cNvCxnSpPr/>
          <p:nvPr/>
        </p:nvCxnSpPr>
        <p:spPr>
          <a:xfrm flipH="1" flipV="1">
            <a:off x="3428833" y="4443396"/>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ZoneTexte 13"/>
          <p:cNvSpPr txBox="1"/>
          <p:nvPr/>
        </p:nvSpPr>
        <p:spPr>
          <a:xfrm>
            <a:off x="2182225" y="1751352"/>
            <a:ext cx="3450956" cy="338554"/>
          </a:xfrm>
          <a:prstGeom prst="rect">
            <a:avLst/>
          </a:prstGeom>
          <a:noFill/>
        </p:spPr>
        <p:txBody>
          <a:bodyPr wrap="square" rtlCol="0">
            <a:spAutoFit/>
          </a:bodyPr>
          <a:lstStyle/>
          <a:p>
            <a:r>
              <a:rPr lang="fr-FR" sz="1600" dirty="0" err="1"/>
              <a:t>Cooling</a:t>
            </a:r>
            <a:r>
              <a:rPr lang="fr-FR" sz="1600" dirty="0"/>
              <a:t> water </a:t>
            </a:r>
            <a:r>
              <a:rPr lang="fr-FR" sz="1600" dirty="0" err="1"/>
              <a:t>leakage</a:t>
            </a:r>
            <a:r>
              <a:rPr lang="fr-FR" sz="1600" dirty="0"/>
              <a:t> in P4 </a:t>
            </a:r>
            <a:r>
              <a:rPr lang="fr-FR" sz="1600" dirty="0" err="1"/>
              <a:t>cavern</a:t>
            </a:r>
            <a:endParaRPr lang="fr-FR" sz="1600" dirty="0"/>
          </a:p>
        </p:txBody>
      </p:sp>
      <p:cxnSp>
        <p:nvCxnSpPr>
          <p:cNvPr id="15" name="Connecteur droit avec flèche 14"/>
          <p:cNvCxnSpPr/>
          <p:nvPr/>
        </p:nvCxnSpPr>
        <p:spPr>
          <a:xfrm rot="16200000" flipH="1" flipV="1">
            <a:off x="1624200" y="2814997"/>
            <a:ext cx="1476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ZoneTexte 13"/>
          <p:cNvSpPr txBox="1"/>
          <p:nvPr/>
        </p:nvSpPr>
        <p:spPr>
          <a:xfrm>
            <a:off x="2497715" y="2195720"/>
            <a:ext cx="3305351" cy="338554"/>
          </a:xfrm>
          <a:prstGeom prst="rect">
            <a:avLst/>
          </a:prstGeom>
          <a:noFill/>
        </p:spPr>
        <p:txBody>
          <a:bodyPr wrap="square" rtlCol="0">
            <a:spAutoFit/>
          </a:bodyPr>
          <a:lstStyle/>
          <a:p>
            <a:r>
              <a:rPr lang="fr-FR" sz="1600" dirty="0" err="1"/>
              <a:t>Loss</a:t>
            </a:r>
            <a:r>
              <a:rPr lang="fr-FR" sz="1600" dirty="0"/>
              <a:t> of water </a:t>
            </a:r>
            <a:r>
              <a:rPr lang="fr-FR" sz="1600" dirty="0" err="1"/>
              <a:t>cooling</a:t>
            </a:r>
            <a:r>
              <a:rPr lang="fr-FR" sz="1600" dirty="0"/>
              <a:t> </a:t>
            </a:r>
            <a:r>
              <a:rPr lang="fr-FR" sz="1600" dirty="0" err="1"/>
              <a:t>towers</a:t>
            </a:r>
            <a:r>
              <a:rPr lang="fr-FR" sz="1600" dirty="0"/>
              <a:t> in P8</a:t>
            </a:r>
          </a:p>
        </p:txBody>
      </p:sp>
      <p:cxnSp>
        <p:nvCxnSpPr>
          <p:cNvPr id="17" name="Connecteur droit avec flèche 14"/>
          <p:cNvCxnSpPr/>
          <p:nvPr/>
        </p:nvCxnSpPr>
        <p:spPr>
          <a:xfrm rot="10800000" flipH="1" flipV="1">
            <a:off x="5803066" y="2373464"/>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Connecteur droit avec flèche 14"/>
          <p:cNvCxnSpPr/>
          <p:nvPr/>
        </p:nvCxnSpPr>
        <p:spPr>
          <a:xfrm rot="16200000" flipH="1" flipV="1">
            <a:off x="2027400" y="3312192"/>
            <a:ext cx="1584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Connecteur droit avec flèche 14"/>
          <p:cNvCxnSpPr/>
          <p:nvPr/>
        </p:nvCxnSpPr>
        <p:spPr>
          <a:xfrm rot="10800000" flipH="1" flipV="1">
            <a:off x="5633181" y="1929071"/>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ZoneTexte 13"/>
          <p:cNvSpPr txBox="1"/>
          <p:nvPr/>
        </p:nvSpPr>
        <p:spPr>
          <a:xfrm>
            <a:off x="3471244" y="1272029"/>
            <a:ext cx="2547268" cy="338554"/>
          </a:xfrm>
          <a:prstGeom prst="rect">
            <a:avLst/>
          </a:prstGeom>
          <a:noFill/>
        </p:spPr>
        <p:txBody>
          <a:bodyPr wrap="square" rtlCol="0">
            <a:spAutoFit/>
          </a:bodyPr>
          <a:lstStyle/>
          <a:p>
            <a:r>
              <a:rPr lang="fr-FR" sz="1600" dirty="0"/>
              <a:t>18 kV transformer in P8</a:t>
            </a:r>
          </a:p>
        </p:txBody>
      </p:sp>
      <p:cxnSp>
        <p:nvCxnSpPr>
          <p:cNvPr id="22" name="Connecteur droit avec flèche 14"/>
          <p:cNvCxnSpPr/>
          <p:nvPr/>
        </p:nvCxnSpPr>
        <p:spPr>
          <a:xfrm rot="10800000" flipH="1" flipV="1">
            <a:off x="5729610" y="1447801"/>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ZoneTexte 13"/>
          <p:cNvSpPr txBox="1"/>
          <p:nvPr/>
        </p:nvSpPr>
        <p:spPr>
          <a:xfrm>
            <a:off x="7954289" y="5140643"/>
            <a:ext cx="1268308" cy="1077218"/>
          </a:xfrm>
          <a:prstGeom prst="rect">
            <a:avLst/>
          </a:prstGeom>
          <a:noFill/>
        </p:spPr>
        <p:txBody>
          <a:bodyPr wrap="square" rtlCol="0">
            <a:spAutoFit/>
          </a:bodyPr>
          <a:lstStyle/>
          <a:p>
            <a:r>
              <a:rPr lang="fr-FR" sz="1600" dirty="0"/>
              <a:t>1 in P8 (Schneider, non M580 type)</a:t>
            </a:r>
          </a:p>
        </p:txBody>
      </p:sp>
      <p:cxnSp>
        <p:nvCxnSpPr>
          <p:cNvPr id="24" name="Connecteur droit avec flèche 14"/>
          <p:cNvCxnSpPr/>
          <p:nvPr/>
        </p:nvCxnSpPr>
        <p:spPr>
          <a:xfrm flipH="1" flipV="1">
            <a:off x="7461308" y="5321823"/>
            <a:ext cx="49298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Connecteur droit avec flèche 14"/>
          <p:cNvCxnSpPr/>
          <p:nvPr/>
        </p:nvCxnSpPr>
        <p:spPr>
          <a:xfrm flipV="1">
            <a:off x="5879671" y="4953002"/>
            <a:ext cx="246491" cy="2552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Connecteur droit avec flèche 14"/>
          <p:cNvCxnSpPr/>
          <p:nvPr/>
        </p:nvCxnSpPr>
        <p:spPr>
          <a:xfrm flipH="1" flipV="1">
            <a:off x="3545501" y="4800600"/>
            <a:ext cx="252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Connecteur droit avec flèche 14"/>
          <p:cNvCxnSpPr/>
          <p:nvPr/>
        </p:nvCxnSpPr>
        <p:spPr>
          <a:xfrm flipH="1" flipV="1">
            <a:off x="3553758" y="5341579"/>
            <a:ext cx="252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ZoneTexte 13"/>
          <p:cNvSpPr txBox="1"/>
          <p:nvPr/>
        </p:nvSpPr>
        <p:spPr>
          <a:xfrm>
            <a:off x="7667566" y="3416123"/>
            <a:ext cx="1476433" cy="830997"/>
          </a:xfrm>
          <a:prstGeom prst="rect">
            <a:avLst/>
          </a:prstGeom>
          <a:noFill/>
        </p:spPr>
        <p:txBody>
          <a:bodyPr wrap="square" rtlCol="0">
            <a:spAutoFit/>
          </a:bodyPr>
          <a:lstStyle/>
          <a:p>
            <a:r>
              <a:rPr lang="fr-FR" sz="1600" dirty="0"/>
              <a:t>2 </a:t>
            </a:r>
            <a:r>
              <a:rPr lang="fr-FR" sz="1600" dirty="0" err="1"/>
              <a:t>smooth</a:t>
            </a:r>
            <a:r>
              <a:rPr lang="fr-FR" sz="1600" dirty="0"/>
              <a:t> </a:t>
            </a:r>
            <a:r>
              <a:rPr lang="fr-FR" sz="1600" dirty="0" err="1"/>
              <a:t>cloggings</a:t>
            </a:r>
            <a:r>
              <a:rPr lang="fr-FR" sz="1600" dirty="0"/>
              <a:t> of </a:t>
            </a:r>
            <a:r>
              <a:rPr lang="fr-FR" sz="1600" dirty="0" err="1"/>
              <a:t>inlet</a:t>
            </a:r>
            <a:r>
              <a:rPr lang="fr-FR" sz="1600" dirty="0"/>
              <a:t> </a:t>
            </a:r>
            <a:r>
              <a:rPr lang="fr-FR" sz="1600" dirty="0" err="1"/>
              <a:t>filter</a:t>
            </a:r>
            <a:r>
              <a:rPr lang="fr-FR" sz="1600" dirty="0"/>
              <a:t> P4</a:t>
            </a:r>
          </a:p>
        </p:txBody>
      </p:sp>
      <p:cxnSp>
        <p:nvCxnSpPr>
          <p:cNvPr id="32" name="Connecteur droit avec flèche 14"/>
          <p:cNvCxnSpPr/>
          <p:nvPr/>
        </p:nvCxnSpPr>
        <p:spPr>
          <a:xfrm flipH="1" flipV="1">
            <a:off x="7447541" y="3563213"/>
            <a:ext cx="252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Connecteur droit avec flèche 14"/>
          <p:cNvCxnSpPr/>
          <p:nvPr/>
        </p:nvCxnSpPr>
        <p:spPr>
          <a:xfrm flipH="1" flipV="1">
            <a:off x="7455798" y="4104192"/>
            <a:ext cx="252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ZoneTexte 13"/>
          <p:cNvSpPr txBox="1"/>
          <p:nvPr/>
        </p:nvSpPr>
        <p:spPr>
          <a:xfrm>
            <a:off x="7650876" y="2919569"/>
            <a:ext cx="1205014" cy="584775"/>
          </a:xfrm>
          <a:prstGeom prst="rect">
            <a:avLst/>
          </a:prstGeom>
          <a:noFill/>
        </p:spPr>
        <p:txBody>
          <a:bodyPr wrap="square" rtlCol="0">
            <a:spAutoFit/>
          </a:bodyPr>
          <a:lstStyle/>
          <a:p>
            <a:r>
              <a:rPr lang="fr-FR" sz="1600" dirty="0"/>
              <a:t>Com </a:t>
            </a:r>
            <a:r>
              <a:rPr lang="fr-FR" sz="1600" dirty="0" err="1"/>
              <a:t>card</a:t>
            </a:r>
            <a:r>
              <a:rPr lang="fr-FR" sz="1600" dirty="0"/>
              <a:t> in P18</a:t>
            </a:r>
          </a:p>
        </p:txBody>
      </p:sp>
      <p:cxnSp>
        <p:nvCxnSpPr>
          <p:cNvPr id="36" name="Connecteur droit avec flèche 14"/>
          <p:cNvCxnSpPr/>
          <p:nvPr/>
        </p:nvCxnSpPr>
        <p:spPr>
          <a:xfrm flipH="1" flipV="1">
            <a:off x="7415566" y="3200400"/>
            <a:ext cx="252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ZoneTexte 13"/>
          <p:cNvSpPr txBox="1"/>
          <p:nvPr/>
        </p:nvSpPr>
        <p:spPr>
          <a:xfrm>
            <a:off x="7682089" y="2615844"/>
            <a:ext cx="1205014" cy="338554"/>
          </a:xfrm>
          <a:prstGeom prst="rect">
            <a:avLst/>
          </a:prstGeom>
          <a:noFill/>
        </p:spPr>
        <p:txBody>
          <a:bodyPr wrap="square" rtlCol="0">
            <a:spAutoFit/>
          </a:bodyPr>
          <a:lstStyle/>
          <a:p>
            <a:r>
              <a:rPr lang="fr-FR" sz="1600" dirty="0"/>
              <a:t>1 in P2</a:t>
            </a:r>
          </a:p>
        </p:txBody>
      </p:sp>
      <p:cxnSp>
        <p:nvCxnSpPr>
          <p:cNvPr id="38" name="Connecteur droit avec flèche 14"/>
          <p:cNvCxnSpPr/>
          <p:nvPr/>
        </p:nvCxnSpPr>
        <p:spPr>
          <a:xfrm flipH="1" flipV="1">
            <a:off x="7432256" y="2811139"/>
            <a:ext cx="252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39" name="Groupe 41"/>
          <p:cNvGrpSpPr/>
          <p:nvPr/>
        </p:nvGrpSpPr>
        <p:grpSpPr>
          <a:xfrm>
            <a:off x="308576" y="4964762"/>
            <a:ext cx="2833568" cy="750238"/>
            <a:chOff x="308576" y="4470816"/>
            <a:chExt cx="2833568" cy="750238"/>
          </a:xfrm>
        </p:grpSpPr>
        <p:sp>
          <p:nvSpPr>
            <p:cNvPr id="40" name="Rectangle 39"/>
            <p:cNvSpPr/>
            <p:nvPr/>
          </p:nvSpPr>
          <p:spPr>
            <a:xfrm rot="20675633">
              <a:off x="308576" y="4730606"/>
              <a:ext cx="2186267" cy="49044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Solved</a:t>
              </a:r>
              <a:r>
                <a:rPr lang="fr-FR" sz="1400" dirty="0">
                  <a:solidFill>
                    <a:srgbClr val="000000"/>
                  </a:solidFill>
                </a:rPr>
                <a:t> </a:t>
              </a:r>
              <a:r>
                <a:rPr lang="fr-FR" sz="1400" dirty="0" err="1">
                  <a:solidFill>
                    <a:srgbClr val="000000"/>
                  </a:solidFill>
                </a:rPr>
                <a:t>during</a:t>
              </a:r>
              <a:r>
                <a:rPr lang="fr-FR" sz="1400" dirty="0">
                  <a:solidFill>
                    <a:srgbClr val="000000"/>
                  </a:solidFill>
                </a:rPr>
                <a:t> </a:t>
              </a:r>
              <a:r>
                <a:rPr lang="fr-FR" sz="1400" dirty="0" err="1">
                  <a:solidFill>
                    <a:srgbClr val="000000"/>
                  </a:solidFill>
                </a:rPr>
                <a:t>Technical</a:t>
              </a:r>
              <a:r>
                <a:rPr lang="fr-FR" sz="1400" dirty="0">
                  <a:solidFill>
                    <a:srgbClr val="000000"/>
                  </a:solidFill>
                </a:rPr>
                <a:t> Stops</a:t>
              </a:r>
            </a:p>
          </p:txBody>
        </p:sp>
        <p:sp>
          <p:nvSpPr>
            <p:cNvPr id="41" name="Croix 38"/>
            <p:cNvSpPr/>
            <p:nvPr/>
          </p:nvSpPr>
          <p:spPr>
            <a:xfrm rot="2683131">
              <a:off x="2751797" y="4470816"/>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42" name="Groupe 29"/>
          <p:cNvGrpSpPr/>
          <p:nvPr/>
        </p:nvGrpSpPr>
        <p:grpSpPr>
          <a:xfrm>
            <a:off x="6644197" y="5079724"/>
            <a:ext cx="2236638" cy="490448"/>
            <a:chOff x="17715" y="5381093"/>
            <a:chExt cx="2236638" cy="490448"/>
          </a:xfrm>
        </p:grpSpPr>
        <p:sp>
          <p:nvSpPr>
            <p:cNvPr id="43" name="Rectangle 42"/>
            <p:cNvSpPr/>
            <p:nvPr/>
          </p:nvSpPr>
          <p:spPr>
            <a:xfrm rot="20675633">
              <a:off x="582306" y="5381093"/>
              <a:ext cx="1672047" cy="49044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Exchanged</a:t>
              </a:r>
              <a:r>
                <a:rPr lang="fr-FR" sz="1400" dirty="0">
                  <a:solidFill>
                    <a:srgbClr val="000000"/>
                  </a:solidFill>
                </a:rPr>
                <a:t> by new PLC 580 type</a:t>
              </a:r>
            </a:p>
          </p:txBody>
        </p:sp>
        <p:sp>
          <p:nvSpPr>
            <p:cNvPr id="44" name="Croix 25"/>
            <p:cNvSpPr/>
            <p:nvPr/>
          </p:nvSpPr>
          <p:spPr>
            <a:xfrm rot="2683131">
              <a:off x="17715" y="5424289"/>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45" name="Groupe 41"/>
          <p:cNvGrpSpPr/>
          <p:nvPr/>
        </p:nvGrpSpPr>
        <p:grpSpPr>
          <a:xfrm>
            <a:off x="6636119" y="4442258"/>
            <a:ext cx="2368117" cy="443221"/>
            <a:chOff x="-21372" y="4893271"/>
            <a:chExt cx="2368117" cy="443221"/>
          </a:xfrm>
        </p:grpSpPr>
        <p:sp>
          <p:nvSpPr>
            <p:cNvPr id="46" name="Rectangle 45"/>
            <p:cNvSpPr/>
            <p:nvPr/>
          </p:nvSpPr>
          <p:spPr>
            <a:xfrm rot="20675633">
              <a:off x="670799" y="4893271"/>
              <a:ext cx="1675946" cy="42740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Solved</a:t>
              </a:r>
              <a:r>
                <a:rPr lang="fr-FR" sz="1400" dirty="0">
                  <a:solidFill>
                    <a:srgbClr val="000000"/>
                  </a:solidFill>
                </a:rPr>
                <a:t> </a:t>
              </a:r>
              <a:r>
                <a:rPr lang="fr-FR" sz="1400" dirty="0" err="1">
                  <a:solidFill>
                    <a:srgbClr val="000000"/>
                  </a:solidFill>
                </a:rPr>
                <a:t>during</a:t>
              </a:r>
              <a:r>
                <a:rPr lang="fr-FR" sz="1400" dirty="0">
                  <a:solidFill>
                    <a:srgbClr val="000000"/>
                  </a:solidFill>
                </a:rPr>
                <a:t> </a:t>
              </a:r>
              <a:r>
                <a:rPr lang="fr-FR" sz="1400" dirty="0" err="1">
                  <a:solidFill>
                    <a:srgbClr val="000000"/>
                  </a:solidFill>
                </a:rPr>
                <a:t>Technical</a:t>
              </a:r>
              <a:r>
                <a:rPr lang="fr-FR" sz="1400" dirty="0">
                  <a:solidFill>
                    <a:srgbClr val="000000"/>
                  </a:solidFill>
                </a:rPr>
                <a:t> Stops</a:t>
              </a:r>
            </a:p>
          </p:txBody>
        </p:sp>
        <p:sp>
          <p:nvSpPr>
            <p:cNvPr id="47" name="Croix 38"/>
            <p:cNvSpPr/>
            <p:nvPr/>
          </p:nvSpPr>
          <p:spPr>
            <a:xfrm rot="2683131">
              <a:off x="-21372" y="4938687"/>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51" name="Groupe 41"/>
          <p:cNvGrpSpPr/>
          <p:nvPr/>
        </p:nvGrpSpPr>
        <p:grpSpPr>
          <a:xfrm>
            <a:off x="6626513" y="2294074"/>
            <a:ext cx="2368175" cy="691269"/>
            <a:chOff x="-21372" y="4645223"/>
            <a:chExt cx="2368175" cy="691269"/>
          </a:xfrm>
        </p:grpSpPr>
        <p:sp>
          <p:nvSpPr>
            <p:cNvPr id="52" name="Rectangle 51"/>
            <p:cNvSpPr/>
            <p:nvPr/>
          </p:nvSpPr>
          <p:spPr>
            <a:xfrm rot="20675633">
              <a:off x="670857" y="4645223"/>
              <a:ext cx="1675946" cy="42740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Solved</a:t>
              </a:r>
              <a:r>
                <a:rPr lang="fr-FR" sz="1400" dirty="0">
                  <a:solidFill>
                    <a:srgbClr val="000000"/>
                  </a:solidFill>
                </a:rPr>
                <a:t> </a:t>
              </a:r>
              <a:r>
                <a:rPr lang="fr-FR" sz="1400" dirty="0" err="1">
                  <a:solidFill>
                    <a:srgbClr val="000000"/>
                  </a:solidFill>
                </a:rPr>
                <a:t>during</a:t>
              </a:r>
              <a:r>
                <a:rPr lang="fr-FR" sz="1400" dirty="0">
                  <a:solidFill>
                    <a:srgbClr val="000000"/>
                  </a:solidFill>
                </a:rPr>
                <a:t> </a:t>
              </a:r>
              <a:r>
                <a:rPr lang="fr-FR" sz="1400" dirty="0" err="1">
                  <a:solidFill>
                    <a:srgbClr val="000000"/>
                  </a:solidFill>
                </a:rPr>
                <a:t>Technical</a:t>
              </a:r>
              <a:r>
                <a:rPr lang="fr-FR" sz="1400" dirty="0">
                  <a:solidFill>
                    <a:srgbClr val="000000"/>
                  </a:solidFill>
                </a:rPr>
                <a:t> Stops</a:t>
              </a:r>
            </a:p>
          </p:txBody>
        </p:sp>
        <p:sp>
          <p:nvSpPr>
            <p:cNvPr id="53" name="Croix 38"/>
            <p:cNvSpPr/>
            <p:nvPr/>
          </p:nvSpPr>
          <p:spPr>
            <a:xfrm rot="2683131">
              <a:off x="-21372" y="4938687"/>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54" name="Groupe 41"/>
          <p:cNvGrpSpPr/>
          <p:nvPr/>
        </p:nvGrpSpPr>
        <p:grpSpPr>
          <a:xfrm>
            <a:off x="6629400" y="2813931"/>
            <a:ext cx="2368175" cy="691269"/>
            <a:chOff x="-21372" y="4645223"/>
            <a:chExt cx="2368175" cy="691269"/>
          </a:xfrm>
        </p:grpSpPr>
        <p:sp>
          <p:nvSpPr>
            <p:cNvPr id="55" name="Rectangle 54"/>
            <p:cNvSpPr/>
            <p:nvPr/>
          </p:nvSpPr>
          <p:spPr>
            <a:xfrm rot="20675633">
              <a:off x="670857" y="4645223"/>
              <a:ext cx="1675946" cy="42740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err="1">
                  <a:solidFill>
                    <a:srgbClr val="000000"/>
                  </a:solidFill>
                </a:rPr>
                <a:t>Solved</a:t>
              </a:r>
              <a:r>
                <a:rPr lang="fr-FR" sz="1400" dirty="0">
                  <a:solidFill>
                    <a:srgbClr val="000000"/>
                  </a:solidFill>
                </a:rPr>
                <a:t> </a:t>
              </a:r>
              <a:r>
                <a:rPr lang="fr-FR" sz="1400" dirty="0" err="1">
                  <a:solidFill>
                    <a:srgbClr val="000000"/>
                  </a:solidFill>
                </a:rPr>
                <a:t>during</a:t>
              </a:r>
              <a:r>
                <a:rPr lang="fr-FR" sz="1400" dirty="0">
                  <a:solidFill>
                    <a:srgbClr val="000000"/>
                  </a:solidFill>
                </a:rPr>
                <a:t> </a:t>
              </a:r>
              <a:r>
                <a:rPr lang="fr-FR" sz="1400" dirty="0" err="1">
                  <a:solidFill>
                    <a:srgbClr val="000000"/>
                  </a:solidFill>
                </a:rPr>
                <a:t>Technical</a:t>
              </a:r>
              <a:r>
                <a:rPr lang="fr-FR" sz="1400" dirty="0">
                  <a:solidFill>
                    <a:srgbClr val="000000"/>
                  </a:solidFill>
                </a:rPr>
                <a:t> Stops</a:t>
              </a:r>
            </a:p>
          </p:txBody>
        </p:sp>
        <p:sp>
          <p:nvSpPr>
            <p:cNvPr id="56" name="Croix 38"/>
            <p:cNvSpPr/>
            <p:nvPr/>
          </p:nvSpPr>
          <p:spPr>
            <a:xfrm rot="2683131">
              <a:off x="-21372" y="4938687"/>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57" name="Groupe 41"/>
          <p:cNvGrpSpPr/>
          <p:nvPr/>
        </p:nvGrpSpPr>
        <p:grpSpPr>
          <a:xfrm>
            <a:off x="6623424" y="3429114"/>
            <a:ext cx="2368175" cy="691269"/>
            <a:chOff x="-21372" y="4645223"/>
            <a:chExt cx="2368175" cy="691269"/>
          </a:xfrm>
        </p:grpSpPr>
        <p:sp>
          <p:nvSpPr>
            <p:cNvPr id="58" name="Rectangle 57"/>
            <p:cNvSpPr/>
            <p:nvPr/>
          </p:nvSpPr>
          <p:spPr>
            <a:xfrm rot="20675633">
              <a:off x="670857" y="4645223"/>
              <a:ext cx="1675946" cy="427408"/>
            </a:xfrm>
            <a:prstGeom prst="rect">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rgbClr val="000000"/>
                  </a:solidFill>
                </a:rPr>
                <a:t>Stop &amp; Go </a:t>
              </a:r>
              <a:r>
                <a:rPr lang="fr-FR" sz="1400" dirty="0" err="1">
                  <a:solidFill>
                    <a:srgbClr val="000000"/>
                  </a:solidFill>
                </a:rPr>
                <a:t>during</a:t>
              </a:r>
              <a:r>
                <a:rPr lang="fr-FR" sz="1400" dirty="0">
                  <a:solidFill>
                    <a:srgbClr val="000000"/>
                  </a:solidFill>
                </a:rPr>
                <a:t> </a:t>
              </a:r>
              <a:r>
                <a:rPr lang="fr-FR" sz="1400" dirty="0" err="1">
                  <a:solidFill>
                    <a:srgbClr val="000000"/>
                  </a:solidFill>
                </a:rPr>
                <a:t>operation</a:t>
              </a:r>
              <a:endParaRPr lang="fr-FR" sz="1400" dirty="0">
                <a:solidFill>
                  <a:srgbClr val="000000"/>
                </a:solidFill>
              </a:endParaRPr>
            </a:p>
          </p:txBody>
        </p:sp>
        <p:sp>
          <p:nvSpPr>
            <p:cNvPr id="59" name="Croix 38"/>
            <p:cNvSpPr/>
            <p:nvPr/>
          </p:nvSpPr>
          <p:spPr>
            <a:xfrm rot="2683131">
              <a:off x="-21372" y="4938687"/>
              <a:ext cx="390347" cy="397805"/>
            </a:xfrm>
            <a:prstGeom prst="plus">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48" name="Slide Number Placeholder 1"/>
          <p:cNvSpPr>
            <a:spLocks noGrp="1"/>
          </p:cNvSpPr>
          <p:nvPr>
            <p:ph type="sldNum" sz="quarter" idx="10"/>
          </p:nvPr>
        </p:nvSpPr>
        <p:spPr>
          <a:xfrm>
            <a:off x="7010400" y="6328701"/>
            <a:ext cx="2057400" cy="365125"/>
          </a:xfrm>
        </p:spPr>
        <p:txBody>
          <a:bodyPr anchor="ctr" anchorCtr="0"/>
          <a:lstStyle/>
          <a:p>
            <a:pPr algn="r"/>
            <a:r>
              <a:rPr lang="en-GB" sz="1400" dirty="0">
                <a:solidFill>
                  <a:schemeClr val="bg1"/>
                </a:solidFill>
              </a:rPr>
              <a:t>11</a:t>
            </a:r>
          </a:p>
        </p:txBody>
      </p:sp>
    </p:spTree>
    <p:extLst>
      <p:ext uri="{BB962C8B-B14F-4D97-AF65-F5344CB8AC3E}">
        <p14:creationId xmlns:p14="http://schemas.microsoft.com/office/powerpoint/2010/main" val="324758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38405"/>
            <a:ext cx="8265984" cy="799795"/>
          </a:xfrm>
          <a:prstGeom prst="rect">
            <a:avLst/>
          </a:prstGeom>
        </p:spPr>
        <p:txBody>
          <a:bodyPr vert="horz" lIns="45720" tIns="0" rIns="45720" bIns="0" anchor="t">
            <a:normAutofit fontScale="97500"/>
          </a:bodyPr>
          <a:lstStyle>
            <a:lvl1pPr algn="l" rtl="0" eaLnBrk="1" latinLnBrk="0" hangingPunct="1">
              <a:spcBef>
                <a:spcPct val="0"/>
              </a:spcBef>
              <a:buNone/>
              <a:defRPr kumimoji="0" lang="en-US" sz="4600" b="1" kern="1200" cap="none" spc="0" baseline="0" dirty="0">
                <a:ln w="12700">
                  <a:solidFill>
                    <a:schemeClr val="tx2">
                      <a:satMod val="155000"/>
                    </a:schemeClr>
                  </a:solidFill>
                  <a:prstDash val="solid"/>
                </a:ln>
                <a:solidFill>
                  <a:schemeClr val="tx1"/>
                </a:solidFill>
                <a:effectLst/>
                <a:latin typeface="+mj-lt"/>
                <a:ea typeface="+mj-ea"/>
                <a:cs typeface="+mj-cs"/>
              </a:defRPr>
            </a:lvl1pPr>
          </a:lstStyle>
          <a:p>
            <a:pPr algn="ctr"/>
            <a:r>
              <a:rPr lang="en-GB" sz="3300" dirty="0">
                <a:cs typeface="Times New Roman" panose="02020603050405020304" pitchFamily="18" charset="0"/>
              </a:rPr>
              <a:t>LHC </a:t>
            </a:r>
            <a:r>
              <a:rPr lang="en-GB" sz="3300" dirty="0" err="1">
                <a:cs typeface="Times New Roman" panose="02020603050405020304" pitchFamily="18" charset="0"/>
              </a:rPr>
              <a:t>Cryoplants</a:t>
            </a:r>
            <a:r>
              <a:rPr lang="en-GB" sz="3300" dirty="0">
                <a:cs typeface="Times New Roman" panose="02020603050405020304" pitchFamily="18" charset="0"/>
              </a:rPr>
              <a:t> Reliability</a:t>
            </a:r>
          </a:p>
        </p:txBody>
      </p:sp>
      <p:sp>
        <p:nvSpPr>
          <p:cNvPr id="11" name="Slide Number Placeholder 1"/>
          <p:cNvSpPr>
            <a:spLocks noGrp="1"/>
          </p:cNvSpPr>
          <p:nvPr>
            <p:ph type="sldNum" sz="quarter" idx="10"/>
          </p:nvPr>
        </p:nvSpPr>
        <p:spPr>
          <a:xfrm>
            <a:off x="7010400" y="6328701"/>
            <a:ext cx="2057400" cy="365125"/>
          </a:xfrm>
        </p:spPr>
        <p:txBody>
          <a:bodyPr anchor="ctr" anchorCtr="0"/>
          <a:lstStyle/>
          <a:p>
            <a:pPr algn="r"/>
            <a:r>
              <a:rPr lang="en-GB" sz="1400" dirty="0">
                <a:solidFill>
                  <a:schemeClr val="bg1"/>
                </a:solidFill>
              </a:rPr>
              <a:t>12</a:t>
            </a:r>
          </a:p>
        </p:txBody>
      </p:sp>
      <p:pic>
        <p:nvPicPr>
          <p:cNvPr id="2" name="Picture 1"/>
          <p:cNvPicPr>
            <a:picLocks noChangeAspect="1"/>
          </p:cNvPicPr>
          <p:nvPr/>
        </p:nvPicPr>
        <p:blipFill rotWithShape="1">
          <a:blip r:embed="rId2"/>
          <a:srcRect l="1658" r="1888" b="51150"/>
          <a:stretch/>
        </p:blipFill>
        <p:spPr>
          <a:xfrm>
            <a:off x="0" y="697440"/>
            <a:ext cx="4590192" cy="2581983"/>
          </a:xfrm>
          <a:prstGeom prst="rect">
            <a:avLst/>
          </a:prstGeom>
        </p:spPr>
      </p:pic>
      <p:pic>
        <p:nvPicPr>
          <p:cNvPr id="4" name="Picture 3"/>
          <p:cNvPicPr>
            <a:picLocks noChangeAspect="1"/>
          </p:cNvPicPr>
          <p:nvPr/>
        </p:nvPicPr>
        <p:blipFill rotWithShape="1">
          <a:blip r:embed="rId2"/>
          <a:srcRect t="50634" r="12684"/>
          <a:stretch/>
        </p:blipFill>
        <p:spPr>
          <a:xfrm>
            <a:off x="47196" y="3279423"/>
            <a:ext cx="4495800" cy="2823034"/>
          </a:xfrm>
          <a:prstGeom prst="rect">
            <a:avLst/>
          </a:prstGeom>
        </p:spPr>
      </p:pic>
      <p:pic>
        <p:nvPicPr>
          <p:cNvPr id="5" name="Picture 4"/>
          <p:cNvPicPr>
            <a:picLocks noChangeAspect="1"/>
          </p:cNvPicPr>
          <p:nvPr/>
        </p:nvPicPr>
        <p:blipFill rotWithShape="1">
          <a:blip r:embed="rId3"/>
          <a:srcRect l="953" r="772" b="50933"/>
          <a:stretch/>
        </p:blipFill>
        <p:spPr>
          <a:xfrm>
            <a:off x="4680068" y="735540"/>
            <a:ext cx="4422022" cy="2514600"/>
          </a:xfrm>
          <a:prstGeom prst="rect">
            <a:avLst/>
          </a:prstGeom>
        </p:spPr>
      </p:pic>
      <p:pic>
        <p:nvPicPr>
          <p:cNvPr id="6" name="Picture 5"/>
          <p:cNvPicPr>
            <a:picLocks noChangeAspect="1"/>
          </p:cNvPicPr>
          <p:nvPr/>
        </p:nvPicPr>
        <p:blipFill rotWithShape="1">
          <a:blip r:embed="rId3"/>
          <a:srcRect l="1426" t="51342" r="13001"/>
          <a:stretch/>
        </p:blipFill>
        <p:spPr>
          <a:xfrm>
            <a:off x="4766310" y="3335809"/>
            <a:ext cx="4301490" cy="2785698"/>
          </a:xfrm>
          <a:prstGeom prst="rect">
            <a:avLst/>
          </a:prstGeom>
        </p:spPr>
      </p:pic>
    </p:spTree>
    <p:extLst>
      <p:ext uri="{BB962C8B-B14F-4D97-AF65-F5344CB8AC3E}">
        <p14:creationId xmlns:p14="http://schemas.microsoft.com/office/powerpoint/2010/main" val="508171706"/>
      </p:ext>
    </p:extLst>
  </p:cSld>
  <p:clrMapOvr>
    <a:masterClrMapping/>
  </p:clrMapOvr>
</p:sld>
</file>

<file path=ppt/theme/theme1.xml><?xml version="1.0" encoding="utf-8"?>
<a:theme xmlns:a="http://schemas.openxmlformats.org/drawingml/2006/main" name="CERNPre¦üsentation1">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5879</TotalTime>
  <Words>2458</Words>
  <Application>Microsoft Office PowerPoint</Application>
  <PresentationFormat>Affichage à l'écran (4:3)</PresentationFormat>
  <Paragraphs>444</Paragraphs>
  <Slides>34</Slides>
  <Notes>23</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CERNPre¦üsentation1</vt:lpstr>
      <vt:lpstr> LHC Cryogenics Availability  &amp; Helium Management during Run 2 (2015-2018)</vt:lpstr>
      <vt:lpstr>Introduction    Cryoplants reliability      Cryogenic system availability      Helium inventory management   Conclusion – Perspectives </vt:lpstr>
      <vt:lpstr>Présentation PowerPoint</vt:lpstr>
      <vt:lpstr>Présentation PowerPoint</vt:lpstr>
      <vt:lpstr>Présentation PowerPoint</vt:lpstr>
      <vt:lpstr>LHC CRYOPLANTS RELIABILITY</vt:lpstr>
      <vt:lpstr>Présentation PowerPoint</vt:lpstr>
      <vt:lpstr>Présentation PowerPoint</vt:lpstr>
      <vt:lpstr>Présentation PowerPoint</vt:lpstr>
      <vt:lpstr>LHC CRYOGENIC SYSTEM AVAILABILITY</vt:lpstr>
      <vt:lpstr>Présentation PowerPoint</vt:lpstr>
      <vt:lpstr>Présentation PowerPoint</vt:lpstr>
      <vt:lpstr>Présentation PowerPoint</vt:lpstr>
      <vt:lpstr>Présentation PowerPoint</vt:lpstr>
      <vt:lpstr>LHC HELIUM INVENTORY MANAGEMENT</vt:lpstr>
      <vt:lpstr>Présentation PowerPoint</vt:lpstr>
      <vt:lpstr>Présentation PowerPoint</vt:lpstr>
      <vt:lpstr>Our main goal: reduce our recurrent He losses and improve the precision of our balance.   How ? - Reduce the number of running cryoplants  - Look for He losses in ventilation: surface installations checked regularly, tunnel installations to be done during next Technical Stop in June – in progress  - Systematic check of gaseous storage installations (as it is one of the major contributors to our recurrent losses)  - On-line follow-up accuracy checks – improvements  - Operational consumptions acounting: around 500 kg of He per year for the whole machine regarding adsorbers and dryers regenerations plus 500 kg for cryoplants conditioning – 1 t shall then be extracted from our recurrent losses</vt:lpstr>
      <vt:lpstr>Présentation PowerPoint</vt:lpstr>
      <vt:lpstr>SPARE SLIDES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Laurent Paul Delprat</dc:creator>
  <cp:lastModifiedBy>Laurent Paul Delprat</cp:lastModifiedBy>
  <cp:revision>784</cp:revision>
  <cp:lastPrinted>2016-10-20T17:49:28Z</cp:lastPrinted>
  <dcterms:created xsi:type="dcterms:W3CDTF">2006-08-16T00:00:00Z</dcterms:created>
  <dcterms:modified xsi:type="dcterms:W3CDTF">2018-06-04T02:36:18Z</dcterms:modified>
</cp:coreProperties>
</file>