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bookmarkIdSeed="3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1089" r:id="rId3"/>
    <p:sldId id="1035" r:id="rId4"/>
    <p:sldId id="1092" r:id="rId5"/>
    <p:sldId id="1085" r:id="rId6"/>
    <p:sldId id="1044" r:id="rId7"/>
    <p:sldId id="1087" r:id="rId8"/>
    <p:sldId id="1052" r:id="rId9"/>
    <p:sldId id="1046" r:id="rId10"/>
    <p:sldId id="1090" r:id="rId11"/>
    <p:sldId id="1057" r:id="rId12"/>
    <p:sldId id="1058" r:id="rId13"/>
    <p:sldId id="1060" r:id="rId14"/>
    <p:sldId id="1061" r:id="rId15"/>
    <p:sldId id="973" r:id="rId16"/>
    <p:sldId id="1063" r:id="rId17"/>
    <p:sldId id="1034" r:id="rId18"/>
    <p:sldId id="1091" r:id="rId19"/>
    <p:sldId id="1065" r:id="rId20"/>
    <p:sldId id="1067" r:id="rId21"/>
    <p:sldId id="1068" r:id="rId22"/>
    <p:sldId id="1070" r:id="rId23"/>
    <p:sldId id="1071" r:id="rId24"/>
    <p:sldId id="1072" r:id="rId25"/>
    <p:sldId id="1074" r:id="rId26"/>
    <p:sldId id="1088" r:id="rId27"/>
    <p:sldId id="1076" r:id="rId28"/>
    <p:sldId id="616" r:id="rId29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Arial Unicode MS" panose="020B0604020202020204" pitchFamily="34" charset="-122"/>
      <p:regular r:id="rId37"/>
    </p:embeddedFont>
    <p:embeddedFont>
      <p:font typeface="华文细黑" panose="02010600040101010101" pitchFamily="2" charset="-122"/>
      <p:regular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Heiti SC Light" panose="02010600030101010101" charset="-122"/>
      <p:regular r:id="rId41"/>
    </p:embeddedFont>
    <p:embeddedFont>
      <p:font typeface="Meiryo UI" panose="020B0604030504040204" pitchFamily="34" charset="-128"/>
      <p:regular r:id="rId42"/>
      <p:bold r:id="rId43"/>
      <p:italic r:id="rId44"/>
      <p:boldItalic r:id="rId45"/>
    </p:embeddedFont>
    <p:embeddedFont>
      <p:font typeface="EuroRoman" panose="02010600030101010101"/>
      <p:regular r:id="rId46"/>
      <p:italic r:id="rId47"/>
    </p:embeddedFont>
    <p:embeddedFont>
      <p:font typeface="黑体" panose="02010609060101010101" pitchFamily="49" charset="-122"/>
      <p:regular r:id="rId48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00"/>
    <a:srgbClr val="00FF00"/>
    <a:srgbClr val="006600"/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8012" autoAdjust="0"/>
  </p:normalViewPr>
  <p:slideViewPr>
    <p:cSldViewPr>
      <p:cViewPr varScale="1">
        <p:scale>
          <a:sx n="83" d="100"/>
          <a:sy n="83" d="100"/>
        </p:scale>
        <p:origin x="-1014" y="-90"/>
      </p:cViewPr>
      <p:guideLst>
        <p:guide orient="horz" pos="1709"/>
        <p:guide pos="2900"/>
      </p:guideLst>
    </p:cSldViewPr>
  </p:slideViewPr>
  <p:outlineViewPr>
    <p:cViewPr>
      <p:scale>
        <a:sx n="33" d="100"/>
        <a:sy n="33" d="100"/>
      </p:scale>
      <p:origin x="0" y="3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EA80AB-0E39-4FBF-9B11-3BE4C8F5D49C}" type="doc">
      <dgm:prSet loTypeId="urn:microsoft.com/office/officeart/2005/8/layout/hierarchy3#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7B3CF321-1A26-4375-AAA2-938326DC6DB5}">
      <dgm:prSet phldrT="[文本]" custT="1"/>
      <dgm:spPr/>
      <dgm:t>
        <a:bodyPr/>
        <a:lstStyle/>
        <a:p>
          <a:r>
            <a:rPr lang="en-US" altLang="zh-CN" sz="1800" b="1" dirty="0" smtClean="0">
              <a:latin typeface="Times New Roman" pitchFamily="18" charset="0"/>
              <a:cs typeface="Times New Roman" pitchFamily="18" charset="0"/>
            </a:rPr>
            <a:t>Temp. Sensor  Damaged</a:t>
          </a:r>
          <a:endParaRPr lang="zh-CN" alt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B36E8352-9219-4F4E-B5E2-20DFB64AC499}" type="parTrans" cxnId="{9280C557-66B4-4FC9-A7F6-F8F978F9DC04}">
      <dgm:prSet/>
      <dgm:spPr/>
      <dgm:t>
        <a:bodyPr/>
        <a:lstStyle/>
        <a:p>
          <a:endParaRPr lang="zh-CN" altLang="en-US" sz="1800"/>
        </a:p>
      </dgm:t>
    </dgm:pt>
    <dgm:pt modelId="{92CDBE21-A189-4874-BB75-913DF7E916DE}" type="sibTrans" cxnId="{9280C557-66B4-4FC9-A7F6-F8F978F9DC04}">
      <dgm:prSet/>
      <dgm:spPr/>
      <dgm:t>
        <a:bodyPr/>
        <a:lstStyle/>
        <a:p>
          <a:endParaRPr lang="zh-CN" altLang="en-US" sz="1800"/>
        </a:p>
      </dgm:t>
    </dgm:pt>
    <dgm:pt modelId="{AF2689A6-7ADB-4EBB-AA1A-836FDFFD4A27}">
      <dgm:prSet phldrT="[文本]" custT="1"/>
      <dgm:spPr/>
      <dgm:t>
        <a:bodyPr/>
        <a:lstStyle/>
        <a:p>
          <a:r>
            <a:rPr lang="en-US" altLang="zh-CN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</a:t>
          </a:r>
          <a:r>
            <a:rPr lang="en-US" altLang="zh-CN" sz="1800" b="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&amp; LT</a:t>
          </a:r>
        </a:p>
        <a:p>
          <a:r>
            <a:rPr lang="en-US" altLang="zh-CN" sz="1800" b="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Shock</a:t>
          </a:r>
          <a:endParaRPr lang="zh-CN" altLang="en-US" sz="18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11A077-EE71-44B3-939A-0908A68609B5}" type="parTrans" cxnId="{3B4032FB-E074-4E13-89F6-4C28BA5271D7}">
      <dgm:prSet/>
      <dgm:spPr/>
      <dgm:t>
        <a:bodyPr/>
        <a:lstStyle/>
        <a:p>
          <a:endParaRPr lang="zh-CN" altLang="en-US" sz="1800"/>
        </a:p>
      </dgm:t>
    </dgm:pt>
    <dgm:pt modelId="{74C42131-022C-4296-8194-70661C27387B}" type="sibTrans" cxnId="{3B4032FB-E074-4E13-89F6-4C28BA5271D7}">
      <dgm:prSet/>
      <dgm:spPr/>
      <dgm:t>
        <a:bodyPr/>
        <a:lstStyle/>
        <a:p>
          <a:endParaRPr lang="zh-CN" altLang="en-US" sz="1800"/>
        </a:p>
      </dgm:t>
    </dgm:pt>
    <dgm:pt modelId="{F2F1BCA3-C7A1-4382-88DC-C80227804B47}">
      <dgm:prSet phldrT="[文本]" custT="1"/>
      <dgm:spPr/>
      <dgm:t>
        <a:bodyPr/>
        <a:lstStyle/>
        <a:p>
          <a:r>
            <a: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Select reliable  or backup</a:t>
          </a:r>
          <a:endParaRPr lang="zh-CN" altLang="en-US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71BF7E-D6CA-485A-9845-4C46229942B3}" type="parTrans" cxnId="{0B361543-0453-4AB6-9E2F-95D289BDC914}">
      <dgm:prSet/>
      <dgm:spPr/>
      <dgm:t>
        <a:bodyPr/>
        <a:lstStyle/>
        <a:p>
          <a:endParaRPr lang="zh-CN" altLang="en-US" sz="1800"/>
        </a:p>
      </dgm:t>
    </dgm:pt>
    <dgm:pt modelId="{66129396-0A18-4278-BD02-04ECAC441CB2}" type="sibTrans" cxnId="{0B361543-0453-4AB6-9E2F-95D289BDC914}">
      <dgm:prSet/>
      <dgm:spPr/>
      <dgm:t>
        <a:bodyPr/>
        <a:lstStyle/>
        <a:p>
          <a:endParaRPr lang="zh-CN" altLang="en-US" sz="1800"/>
        </a:p>
      </dgm:t>
    </dgm:pt>
    <dgm:pt modelId="{58BA2F27-16D2-4D64-B443-205FEE3D8509}" type="pres">
      <dgm:prSet presAssocID="{77EA80AB-0E39-4FBF-9B11-3BE4C8F5D4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350CE4A1-B70D-48EC-AA1F-53B4CAD710F0}" type="pres">
      <dgm:prSet presAssocID="{7B3CF321-1A26-4375-AAA2-938326DC6DB5}" presName="root" presStyleCnt="0"/>
      <dgm:spPr/>
    </dgm:pt>
    <dgm:pt modelId="{C667A78B-E57D-4C72-A7DB-2E384DECAC67}" type="pres">
      <dgm:prSet presAssocID="{7B3CF321-1A26-4375-AAA2-938326DC6DB5}" presName="rootComposite" presStyleCnt="0"/>
      <dgm:spPr/>
    </dgm:pt>
    <dgm:pt modelId="{EBC06BA2-542B-4E61-8F1A-B5DAF142F1A6}" type="pres">
      <dgm:prSet presAssocID="{7B3CF321-1A26-4375-AAA2-938326DC6DB5}" presName="rootText" presStyleLbl="node1" presStyleIdx="0" presStyleCnt="1"/>
      <dgm:spPr/>
      <dgm:t>
        <a:bodyPr/>
        <a:lstStyle/>
        <a:p>
          <a:endParaRPr lang="zh-CN" altLang="en-US"/>
        </a:p>
      </dgm:t>
    </dgm:pt>
    <dgm:pt modelId="{012E5741-F039-4A35-9E35-2A663CBD61C5}" type="pres">
      <dgm:prSet presAssocID="{7B3CF321-1A26-4375-AAA2-938326DC6DB5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8D958151-59B4-40D0-BDAC-4AC5FA444153}" type="pres">
      <dgm:prSet presAssocID="{7B3CF321-1A26-4375-AAA2-938326DC6DB5}" presName="childShape" presStyleCnt="0"/>
      <dgm:spPr/>
    </dgm:pt>
    <dgm:pt modelId="{499EE122-B288-4DED-8C2B-E490D8ABE9BA}" type="pres">
      <dgm:prSet presAssocID="{8F11A077-EE71-44B3-939A-0908A68609B5}" presName="Name13" presStyleLbl="parChTrans1D2" presStyleIdx="0" presStyleCnt="2"/>
      <dgm:spPr/>
      <dgm:t>
        <a:bodyPr/>
        <a:lstStyle/>
        <a:p>
          <a:endParaRPr lang="zh-CN" altLang="en-US"/>
        </a:p>
      </dgm:t>
    </dgm:pt>
    <dgm:pt modelId="{DBF23DFB-2A2E-4190-82D2-D5C76A8B77D8}" type="pres">
      <dgm:prSet presAssocID="{AF2689A6-7ADB-4EBB-AA1A-836FDFFD4A27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53395AC-D107-4AAF-85A3-4DA213C64C47}" type="pres">
      <dgm:prSet presAssocID="{2271BF7E-D6CA-485A-9845-4C46229942B3}" presName="Name13" presStyleLbl="parChTrans1D2" presStyleIdx="1" presStyleCnt="2"/>
      <dgm:spPr/>
      <dgm:t>
        <a:bodyPr/>
        <a:lstStyle/>
        <a:p>
          <a:endParaRPr lang="zh-CN" altLang="en-US"/>
        </a:p>
      </dgm:t>
    </dgm:pt>
    <dgm:pt modelId="{AE132C8C-EA47-442B-A5D8-C743EFA7CCE4}" type="pres">
      <dgm:prSet presAssocID="{F2F1BCA3-C7A1-4382-88DC-C80227804B47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25860FB-F413-4821-B5DB-918346AF33E9}" type="presOf" srcId="{AF2689A6-7ADB-4EBB-AA1A-836FDFFD4A27}" destId="{DBF23DFB-2A2E-4190-82D2-D5C76A8B77D8}" srcOrd="0" destOrd="0" presId="urn:microsoft.com/office/officeart/2005/8/layout/hierarchy3#1"/>
    <dgm:cxn modelId="{24A01C3A-50C6-46FF-8D89-8F34BD1D5994}" type="presOf" srcId="{77EA80AB-0E39-4FBF-9B11-3BE4C8F5D49C}" destId="{58BA2F27-16D2-4D64-B443-205FEE3D8509}" srcOrd="0" destOrd="0" presId="urn:microsoft.com/office/officeart/2005/8/layout/hierarchy3#1"/>
    <dgm:cxn modelId="{1D8B7C17-C6BD-4E15-BC1D-B224608DAF9D}" type="presOf" srcId="{8F11A077-EE71-44B3-939A-0908A68609B5}" destId="{499EE122-B288-4DED-8C2B-E490D8ABE9BA}" srcOrd="0" destOrd="0" presId="urn:microsoft.com/office/officeart/2005/8/layout/hierarchy3#1"/>
    <dgm:cxn modelId="{0CF5725B-F4A9-4F60-93CD-D4D1A307355B}" type="presOf" srcId="{7B3CF321-1A26-4375-AAA2-938326DC6DB5}" destId="{EBC06BA2-542B-4E61-8F1A-B5DAF142F1A6}" srcOrd="0" destOrd="0" presId="urn:microsoft.com/office/officeart/2005/8/layout/hierarchy3#1"/>
    <dgm:cxn modelId="{B6BE7A64-17F7-4A0E-90EF-6766F453AB93}" type="presOf" srcId="{2271BF7E-D6CA-485A-9845-4C46229942B3}" destId="{053395AC-D107-4AAF-85A3-4DA213C64C47}" srcOrd="0" destOrd="0" presId="urn:microsoft.com/office/officeart/2005/8/layout/hierarchy3#1"/>
    <dgm:cxn modelId="{3B4032FB-E074-4E13-89F6-4C28BA5271D7}" srcId="{7B3CF321-1A26-4375-AAA2-938326DC6DB5}" destId="{AF2689A6-7ADB-4EBB-AA1A-836FDFFD4A27}" srcOrd="0" destOrd="0" parTransId="{8F11A077-EE71-44B3-939A-0908A68609B5}" sibTransId="{74C42131-022C-4296-8194-70661C27387B}"/>
    <dgm:cxn modelId="{0B361543-0453-4AB6-9E2F-95D289BDC914}" srcId="{7B3CF321-1A26-4375-AAA2-938326DC6DB5}" destId="{F2F1BCA3-C7A1-4382-88DC-C80227804B47}" srcOrd="1" destOrd="0" parTransId="{2271BF7E-D6CA-485A-9845-4C46229942B3}" sibTransId="{66129396-0A18-4278-BD02-04ECAC441CB2}"/>
    <dgm:cxn modelId="{9280C557-66B4-4FC9-A7F6-F8F978F9DC04}" srcId="{77EA80AB-0E39-4FBF-9B11-3BE4C8F5D49C}" destId="{7B3CF321-1A26-4375-AAA2-938326DC6DB5}" srcOrd="0" destOrd="0" parTransId="{B36E8352-9219-4F4E-B5E2-20DFB64AC499}" sibTransId="{92CDBE21-A189-4874-BB75-913DF7E916DE}"/>
    <dgm:cxn modelId="{46FE1989-AF89-492B-8239-F9E91EB3201D}" type="presOf" srcId="{7B3CF321-1A26-4375-AAA2-938326DC6DB5}" destId="{012E5741-F039-4A35-9E35-2A663CBD61C5}" srcOrd="1" destOrd="0" presId="urn:microsoft.com/office/officeart/2005/8/layout/hierarchy3#1"/>
    <dgm:cxn modelId="{9DCD94FC-A43D-463C-A49B-3CC7FE048BC2}" type="presOf" srcId="{F2F1BCA3-C7A1-4382-88DC-C80227804B47}" destId="{AE132C8C-EA47-442B-A5D8-C743EFA7CCE4}" srcOrd="0" destOrd="0" presId="urn:microsoft.com/office/officeart/2005/8/layout/hierarchy3#1"/>
    <dgm:cxn modelId="{6F9442C6-58DA-41D4-BF08-239F3894E8C7}" type="presParOf" srcId="{58BA2F27-16D2-4D64-B443-205FEE3D8509}" destId="{350CE4A1-B70D-48EC-AA1F-53B4CAD710F0}" srcOrd="0" destOrd="0" presId="urn:microsoft.com/office/officeart/2005/8/layout/hierarchy3#1"/>
    <dgm:cxn modelId="{9B952875-D23C-4ACA-86AF-179779CB2A04}" type="presParOf" srcId="{350CE4A1-B70D-48EC-AA1F-53B4CAD710F0}" destId="{C667A78B-E57D-4C72-A7DB-2E384DECAC67}" srcOrd="0" destOrd="0" presId="urn:microsoft.com/office/officeart/2005/8/layout/hierarchy3#1"/>
    <dgm:cxn modelId="{518143CF-18F4-4A20-8665-DAB63B32DF7F}" type="presParOf" srcId="{C667A78B-E57D-4C72-A7DB-2E384DECAC67}" destId="{EBC06BA2-542B-4E61-8F1A-B5DAF142F1A6}" srcOrd="0" destOrd="0" presId="urn:microsoft.com/office/officeart/2005/8/layout/hierarchy3#1"/>
    <dgm:cxn modelId="{B6E35919-B9D9-4976-AA4E-B77B496207EA}" type="presParOf" srcId="{C667A78B-E57D-4C72-A7DB-2E384DECAC67}" destId="{012E5741-F039-4A35-9E35-2A663CBD61C5}" srcOrd="1" destOrd="0" presId="urn:microsoft.com/office/officeart/2005/8/layout/hierarchy3#1"/>
    <dgm:cxn modelId="{C818749A-127F-4616-97E0-FB32812C1699}" type="presParOf" srcId="{350CE4A1-B70D-48EC-AA1F-53B4CAD710F0}" destId="{8D958151-59B4-40D0-BDAC-4AC5FA444153}" srcOrd="1" destOrd="0" presId="urn:microsoft.com/office/officeart/2005/8/layout/hierarchy3#1"/>
    <dgm:cxn modelId="{B51AE433-5D59-4146-9B6D-6C79A0C4DFCD}" type="presParOf" srcId="{8D958151-59B4-40D0-BDAC-4AC5FA444153}" destId="{499EE122-B288-4DED-8C2B-E490D8ABE9BA}" srcOrd="0" destOrd="0" presId="urn:microsoft.com/office/officeart/2005/8/layout/hierarchy3#1"/>
    <dgm:cxn modelId="{75C22D1B-F0C5-463F-99B7-B253C95290E0}" type="presParOf" srcId="{8D958151-59B4-40D0-BDAC-4AC5FA444153}" destId="{DBF23DFB-2A2E-4190-82D2-D5C76A8B77D8}" srcOrd="1" destOrd="0" presId="urn:microsoft.com/office/officeart/2005/8/layout/hierarchy3#1"/>
    <dgm:cxn modelId="{4FCDEB15-AF8E-4A42-AC5A-535EA6D86541}" type="presParOf" srcId="{8D958151-59B4-40D0-BDAC-4AC5FA444153}" destId="{053395AC-D107-4AAF-85A3-4DA213C64C47}" srcOrd="2" destOrd="0" presId="urn:microsoft.com/office/officeart/2005/8/layout/hierarchy3#1"/>
    <dgm:cxn modelId="{CE0C5C1B-C7EB-4EA5-89EF-520E64A22CD0}" type="presParOf" srcId="{8D958151-59B4-40D0-BDAC-4AC5FA444153}" destId="{AE132C8C-EA47-442B-A5D8-C743EFA7CCE4}" srcOrd="3" destOrd="0" presId="urn:microsoft.com/office/officeart/2005/8/layout/hierarchy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EA80AB-0E39-4FBF-9B11-3BE4C8F5D49C}" type="doc">
      <dgm:prSet loTypeId="urn:microsoft.com/office/officeart/2005/8/layout/hierarchy3#2" loCatId="hierarchy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7B3CF321-1A26-4375-AAA2-938326DC6DB5}">
      <dgm:prSet phldrT="[文本]" custT="1"/>
      <dgm:spPr/>
      <dgm:t>
        <a:bodyPr/>
        <a:lstStyle/>
        <a:p>
          <a:r>
            <a:rPr lang="en-US" altLang="zh-CN" sz="1800" dirty="0" smtClean="0">
              <a:latin typeface="Times New Roman" pitchFamily="18" charset="0"/>
              <a:cs typeface="Times New Roman" pitchFamily="18" charset="0"/>
            </a:rPr>
            <a:t>Inlet Gas Analyzer damaged</a:t>
          </a:r>
          <a:endParaRPr lang="zh-CN" alt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B36E8352-9219-4F4E-B5E2-20DFB64AC499}" type="parTrans" cxnId="{9280C557-66B4-4FC9-A7F6-F8F978F9DC04}">
      <dgm:prSet/>
      <dgm:spPr/>
      <dgm:t>
        <a:bodyPr/>
        <a:lstStyle/>
        <a:p>
          <a:endParaRPr lang="zh-CN" altLang="en-US" sz="1800">
            <a:latin typeface="Times New Roman" pitchFamily="18" charset="0"/>
            <a:cs typeface="Times New Roman" pitchFamily="18" charset="0"/>
          </a:endParaRPr>
        </a:p>
      </dgm:t>
    </dgm:pt>
    <dgm:pt modelId="{92CDBE21-A189-4874-BB75-913DF7E916DE}" type="sibTrans" cxnId="{9280C557-66B4-4FC9-A7F6-F8F978F9DC04}">
      <dgm:prSet/>
      <dgm:spPr/>
      <dgm:t>
        <a:bodyPr/>
        <a:lstStyle/>
        <a:p>
          <a:endParaRPr lang="zh-CN" altLang="en-US" sz="1800">
            <a:latin typeface="Times New Roman" pitchFamily="18" charset="0"/>
            <a:cs typeface="Times New Roman" pitchFamily="18" charset="0"/>
          </a:endParaRPr>
        </a:p>
      </dgm:t>
    </dgm:pt>
    <dgm:pt modelId="{AF2689A6-7ADB-4EBB-AA1A-836FDFFD4A27}">
      <dgm:prSet phldrT="[文本]" custT="1"/>
      <dgm:spPr/>
      <dgm:t>
        <a:bodyPr/>
        <a:lstStyle/>
        <a:p>
          <a:r>
            <a: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Water inside</a:t>
          </a:r>
          <a:endParaRPr lang="zh-CN" altLang="en-US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11A077-EE71-44B3-939A-0908A68609B5}" type="parTrans" cxnId="{3B4032FB-E074-4E13-89F6-4C28BA5271D7}">
      <dgm:prSet/>
      <dgm:spPr/>
      <dgm:t>
        <a:bodyPr/>
        <a:lstStyle/>
        <a:p>
          <a:endParaRPr lang="zh-CN" altLang="en-US" sz="1800">
            <a:latin typeface="Times New Roman" pitchFamily="18" charset="0"/>
            <a:cs typeface="Times New Roman" pitchFamily="18" charset="0"/>
          </a:endParaRPr>
        </a:p>
      </dgm:t>
    </dgm:pt>
    <dgm:pt modelId="{74C42131-022C-4296-8194-70661C27387B}" type="sibTrans" cxnId="{3B4032FB-E074-4E13-89F6-4C28BA5271D7}">
      <dgm:prSet/>
      <dgm:spPr/>
      <dgm:t>
        <a:bodyPr/>
        <a:lstStyle/>
        <a:p>
          <a:endParaRPr lang="zh-CN" altLang="en-US" sz="1800">
            <a:latin typeface="Times New Roman" pitchFamily="18" charset="0"/>
            <a:cs typeface="Times New Roman" pitchFamily="18" charset="0"/>
          </a:endParaRPr>
        </a:p>
      </dgm:t>
    </dgm:pt>
    <dgm:pt modelId="{F2F1BCA3-C7A1-4382-88DC-C80227804B47}">
      <dgm:prSet phldrT="[文本]" custT="1"/>
      <dgm:spPr/>
      <dgm:t>
        <a:bodyPr/>
        <a:lstStyle/>
        <a:p>
          <a:r>
            <a: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Analyzer was Installed After dryer  </a:t>
          </a:r>
          <a:endParaRPr lang="zh-CN" altLang="en-US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71BF7E-D6CA-485A-9845-4C46229942B3}" type="parTrans" cxnId="{0B361543-0453-4AB6-9E2F-95D289BDC914}">
      <dgm:prSet/>
      <dgm:spPr/>
      <dgm:t>
        <a:bodyPr/>
        <a:lstStyle/>
        <a:p>
          <a:endParaRPr lang="zh-CN" altLang="en-US" sz="1800">
            <a:latin typeface="Times New Roman" pitchFamily="18" charset="0"/>
            <a:cs typeface="Times New Roman" pitchFamily="18" charset="0"/>
          </a:endParaRPr>
        </a:p>
      </dgm:t>
    </dgm:pt>
    <dgm:pt modelId="{66129396-0A18-4278-BD02-04ECAC441CB2}" type="sibTrans" cxnId="{0B361543-0453-4AB6-9E2F-95D289BDC914}">
      <dgm:prSet/>
      <dgm:spPr/>
      <dgm:t>
        <a:bodyPr/>
        <a:lstStyle/>
        <a:p>
          <a:endParaRPr lang="zh-CN" altLang="en-US" sz="1800">
            <a:latin typeface="Times New Roman" pitchFamily="18" charset="0"/>
            <a:cs typeface="Times New Roman" pitchFamily="18" charset="0"/>
          </a:endParaRPr>
        </a:p>
      </dgm:t>
    </dgm:pt>
    <dgm:pt modelId="{58BA2F27-16D2-4D64-B443-205FEE3D8509}" type="pres">
      <dgm:prSet presAssocID="{77EA80AB-0E39-4FBF-9B11-3BE4C8F5D4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350CE4A1-B70D-48EC-AA1F-53B4CAD710F0}" type="pres">
      <dgm:prSet presAssocID="{7B3CF321-1A26-4375-AAA2-938326DC6DB5}" presName="root" presStyleCnt="0"/>
      <dgm:spPr/>
    </dgm:pt>
    <dgm:pt modelId="{C667A78B-E57D-4C72-A7DB-2E384DECAC67}" type="pres">
      <dgm:prSet presAssocID="{7B3CF321-1A26-4375-AAA2-938326DC6DB5}" presName="rootComposite" presStyleCnt="0"/>
      <dgm:spPr/>
    </dgm:pt>
    <dgm:pt modelId="{EBC06BA2-542B-4E61-8F1A-B5DAF142F1A6}" type="pres">
      <dgm:prSet presAssocID="{7B3CF321-1A26-4375-AAA2-938326DC6DB5}" presName="rootText" presStyleLbl="node1" presStyleIdx="0" presStyleCnt="1" custScaleY="70490"/>
      <dgm:spPr/>
      <dgm:t>
        <a:bodyPr/>
        <a:lstStyle/>
        <a:p>
          <a:endParaRPr lang="zh-CN" altLang="en-US"/>
        </a:p>
      </dgm:t>
    </dgm:pt>
    <dgm:pt modelId="{012E5741-F039-4A35-9E35-2A663CBD61C5}" type="pres">
      <dgm:prSet presAssocID="{7B3CF321-1A26-4375-AAA2-938326DC6DB5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8D958151-59B4-40D0-BDAC-4AC5FA444153}" type="pres">
      <dgm:prSet presAssocID="{7B3CF321-1A26-4375-AAA2-938326DC6DB5}" presName="childShape" presStyleCnt="0"/>
      <dgm:spPr/>
    </dgm:pt>
    <dgm:pt modelId="{499EE122-B288-4DED-8C2B-E490D8ABE9BA}" type="pres">
      <dgm:prSet presAssocID="{8F11A077-EE71-44B3-939A-0908A68609B5}" presName="Name13" presStyleLbl="parChTrans1D2" presStyleIdx="0" presStyleCnt="2"/>
      <dgm:spPr/>
      <dgm:t>
        <a:bodyPr/>
        <a:lstStyle/>
        <a:p>
          <a:endParaRPr lang="zh-CN" altLang="en-US"/>
        </a:p>
      </dgm:t>
    </dgm:pt>
    <dgm:pt modelId="{DBF23DFB-2A2E-4190-82D2-D5C76A8B77D8}" type="pres">
      <dgm:prSet presAssocID="{AF2689A6-7ADB-4EBB-AA1A-836FDFFD4A27}" presName="childText" presStyleLbl="bgAcc1" presStyleIdx="0" presStyleCnt="2" custScaleY="51117" custLinFactNeighborY="-15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53395AC-D107-4AAF-85A3-4DA213C64C47}" type="pres">
      <dgm:prSet presAssocID="{2271BF7E-D6CA-485A-9845-4C46229942B3}" presName="Name13" presStyleLbl="parChTrans1D2" presStyleIdx="1" presStyleCnt="2"/>
      <dgm:spPr/>
      <dgm:t>
        <a:bodyPr/>
        <a:lstStyle/>
        <a:p>
          <a:endParaRPr lang="zh-CN" altLang="en-US"/>
        </a:p>
      </dgm:t>
    </dgm:pt>
    <dgm:pt modelId="{AE132C8C-EA47-442B-A5D8-C743EFA7CCE4}" type="pres">
      <dgm:prSet presAssocID="{F2F1BCA3-C7A1-4382-88DC-C80227804B47}" presName="childText" presStyleLbl="bgAcc1" presStyleIdx="1" presStyleCnt="2" custScaleY="86000" custLinFactNeighborY="-2760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04DA7BC-64F8-45DC-B4F8-5A1FAE4FA6A8}" type="presOf" srcId="{2271BF7E-D6CA-485A-9845-4C46229942B3}" destId="{053395AC-D107-4AAF-85A3-4DA213C64C47}" srcOrd="0" destOrd="0" presId="urn:microsoft.com/office/officeart/2005/8/layout/hierarchy3#2"/>
    <dgm:cxn modelId="{10415175-7932-476C-992F-364A0A2E73E6}" type="presOf" srcId="{8F11A077-EE71-44B3-939A-0908A68609B5}" destId="{499EE122-B288-4DED-8C2B-E490D8ABE9BA}" srcOrd="0" destOrd="0" presId="urn:microsoft.com/office/officeart/2005/8/layout/hierarchy3#2"/>
    <dgm:cxn modelId="{E689F16F-32B9-4C6E-ADFD-6E246219A42E}" type="presOf" srcId="{AF2689A6-7ADB-4EBB-AA1A-836FDFFD4A27}" destId="{DBF23DFB-2A2E-4190-82D2-D5C76A8B77D8}" srcOrd="0" destOrd="0" presId="urn:microsoft.com/office/officeart/2005/8/layout/hierarchy3#2"/>
    <dgm:cxn modelId="{3B4032FB-E074-4E13-89F6-4C28BA5271D7}" srcId="{7B3CF321-1A26-4375-AAA2-938326DC6DB5}" destId="{AF2689A6-7ADB-4EBB-AA1A-836FDFFD4A27}" srcOrd="0" destOrd="0" parTransId="{8F11A077-EE71-44B3-939A-0908A68609B5}" sibTransId="{74C42131-022C-4296-8194-70661C27387B}"/>
    <dgm:cxn modelId="{0B361543-0453-4AB6-9E2F-95D289BDC914}" srcId="{7B3CF321-1A26-4375-AAA2-938326DC6DB5}" destId="{F2F1BCA3-C7A1-4382-88DC-C80227804B47}" srcOrd="1" destOrd="0" parTransId="{2271BF7E-D6CA-485A-9845-4C46229942B3}" sibTransId="{66129396-0A18-4278-BD02-04ECAC441CB2}"/>
    <dgm:cxn modelId="{04C399E4-B51C-4571-9A8E-8B9885F15F92}" type="presOf" srcId="{7B3CF321-1A26-4375-AAA2-938326DC6DB5}" destId="{012E5741-F039-4A35-9E35-2A663CBD61C5}" srcOrd="1" destOrd="0" presId="urn:microsoft.com/office/officeart/2005/8/layout/hierarchy3#2"/>
    <dgm:cxn modelId="{9280C557-66B4-4FC9-A7F6-F8F978F9DC04}" srcId="{77EA80AB-0E39-4FBF-9B11-3BE4C8F5D49C}" destId="{7B3CF321-1A26-4375-AAA2-938326DC6DB5}" srcOrd="0" destOrd="0" parTransId="{B36E8352-9219-4F4E-B5E2-20DFB64AC499}" sibTransId="{92CDBE21-A189-4874-BB75-913DF7E916DE}"/>
    <dgm:cxn modelId="{0E59FB71-A5E0-47A4-BEFB-487F32D29A6D}" type="presOf" srcId="{77EA80AB-0E39-4FBF-9B11-3BE4C8F5D49C}" destId="{58BA2F27-16D2-4D64-B443-205FEE3D8509}" srcOrd="0" destOrd="0" presId="urn:microsoft.com/office/officeart/2005/8/layout/hierarchy3#2"/>
    <dgm:cxn modelId="{B9345364-F945-4E06-9B9F-5A86B8810D5E}" type="presOf" srcId="{7B3CF321-1A26-4375-AAA2-938326DC6DB5}" destId="{EBC06BA2-542B-4E61-8F1A-B5DAF142F1A6}" srcOrd="0" destOrd="0" presId="urn:microsoft.com/office/officeart/2005/8/layout/hierarchy3#2"/>
    <dgm:cxn modelId="{A67E8E4A-6024-4DDA-8A9F-A02798716A0E}" type="presOf" srcId="{F2F1BCA3-C7A1-4382-88DC-C80227804B47}" destId="{AE132C8C-EA47-442B-A5D8-C743EFA7CCE4}" srcOrd="0" destOrd="0" presId="urn:microsoft.com/office/officeart/2005/8/layout/hierarchy3#2"/>
    <dgm:cxn modelId="{D8D9820A-E3DC-47EB-ADEC-21F90907ACA5}" type="presParOf" srcId="{58BA2F27-16D2-4D64-B443-205FEE3D8509}" destId="{350CE4A1-B70D-48EC-AA1F-53B4CAD710F0}" srcOrd="0" destOrd="0" presId="urn:microsoft.com/office/officeart/2005/8/layout/hierarchy3#2"/>
    <dgm:cxn modelId="{8B64C6D7-11B4-44E4-BDAF-2FE60A4B080E}" type="presParOf" srcId="{350CE4A1-B70D-48EC-AA1F-53B4CAD710F0}" destId="{C667A78B-E57D-4C72-A7DB-2E384DECAC67}" srcOrd="0" destOrd="0" presId="urn:microsoft.com/office/officeart/2005/8/layout/hierarchy3#2"/>
    <dgm:cxn modelId="{1F6E5A80-9457-4BCD-AA99-AAED78799FB8}" type="presParOf" srcId="{C667A78B-E57D-4C72-A7DB-2E384DECAC67}" destId="{EBC06BA2-542B-4E61-8F1A-B5DAF142F1A6}" srcOrd="0" destOrd="0" presId="urn:microsoft.com/office/officeart/2005/8/layout/hierarchy3#2"/>
    <dgm:cxn modelId="{BF4E56F0-F7DB-4AF3-98FE-5A764CEA5F8D}" type="presParOf" srcId="{C667A78B-E57D-4C72-A7DB-2E384DECAC67}" destId="{012E5741-F039-4A35-9E35-2A663CBD61C5}" srcOrd="1" destOrd="0" presId="urn:microsoft.com/office/officeart/2005/8/layout/hierarchy3#2"/>
    <dgm:cxn modelId="{343583C6-348F-42B7-AFE5-557F5C32D81F}" type="presParOf" srcId="{350CE4A1-B70D-48EC-AA1F-53B4CAD710F0}" destId="{8D958151-59B4-40D0-BDAC-4AC5FA444153}" srcOrd="1" destOrd="0" presId="urn:microsoft.com/office/officeart/2005/8/layout/hierarchy3#2"/>
    <dgm:cxn modelId="{1C79383D-5129-49C0-AB89-F757FE957428}" type="presParOf" srcId="{8D958151-59B4-40D0-BDAC-4AC5FA444153}" destId="{499EE122-B288-4DED-8C2B-E490D8ABE9BA}" srcOrd="0" destOrd="0" presId="urn:microsoft.com/office/officeart/2005/8/layout/hierarchy3#2"/>
    <dgm:cxn modelId="{9BE8D636-EA50-4947-A1FA-D277F7905EED}" type="presParOf" srcId="{8D958151-59B4-40D0-BDAC-4AC5FA444153}" destId="{DBF23DFB-2A2E-4190-82D2-D5C76A8B77D8}" srcOrd="1" destOrd="0" presId="urn:microsoft.com/office/officeart/2005/8/layout/hierarchy3#2"/>
    <dgm:cxn modelId="{A47D2050-B7AD-46DA-8A21-8243D64BEB8F}" type="presParOf" srcId="{8D958151-59B4-40D0-BDAC-4AC5FA444153}" destId="{053395AC-D107-4AAF-85A3-4DA213C64C47}" srcOrd="2" destOrd="0" presId="urn:microsoft.com/office/officeart/2005/8/layout/hierarchy3#2"/>
    <dgm:cxn modelId="{ED69CC01-A21B-4B1A-B597-E1ECA6F70068}" type="presParOf" srcId="{8D958151-59B4-40D0-BDAC-4AC5FA444153}" destId="{AE132C8C-EA47-442B-A5D8-C743EFA7CCE4}" srcOrd="3" destOrd="0" presId="urn:microsoft.com/office/officeart/2005/8/layout/hierarchy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EA80AB-0E39-4FBF-9B11-3BE4C8F5D49C}" type="doc">
      <dgm:prSet loTypeId="urn:microsoft.com/office/officeart/2005/8/layout/hierarchy3#3" loCatId="hierarchy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7B3CF321-1A26-4375-AAA2-938326DC6DB5}">
      <dgm:prSet phldrT="[文本]" custT="1"/>
      <dgm:spPr/>
      <dgm:t>
        <a:bodyPr/>
        <a:lstStyle/>
        <a:p>
          <a:r>
            <a:rPr lang="en-US" altLang="zh-CN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Compressed He Contains </a:t>
          </a:r>
        </a:p>
        <a:p>
          <a:r>
            <a:rPr lang="en-US" altLang="zh-CN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 lot of  oil</a:t>
          </a:r>
          <a:endParaRPr lang="zh-CN" alt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6E8352-9219-4F4E-B5E2-20DFB64AC499}" type="parTrans" cxnId="{9280C557-66B4-4FC9-A7F6-F8F978F9DC04}">
      <dgm:prSet/>
      <dgm:spPr/>
      <dgm:t>
        <a:bodyPr/>
        <a:lstStyle/>
        <a:p>
          <a:endParaRPr lang="zh-CN" alt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CDBE21-A189-4874-BB75-913DF7E916DE}" type="sibTrans" cxnId="{9280C557-66B4-4FC9-A7F6-F8F978F9DC04}">
      <dgm:prSet/>
      <dgm:spPr/>
      <dgm:t>
        <a:bodyPr/>
        <a:lstStyle/>
        <a:p>
          <a:endParaRPr lang="zh-CN" alt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2689A6-7ADB-4EBB-AA1A-836FDFFD4A27}">
      <dgm:prSet phldrT="[文本]" custT="1"/>
      <dgm:spPr/>
      <dgm:t>
        <a:bodyPr/>
        <a:lstStyle/>
        <a:p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 effect of oil-filter </a:t>
          </a:r>
          <a:r>
            <a:rPr lang="en-US" altLang="zh-CN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is not good</a:t>
          </a:r>
          <a:endParaRPr lang="en-US" altLang="zh-CN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11A077-EE71-44B3-939A-0908A68609B5}" type="parTrans" cxnId="{3B4032FB-E074-4E13-89F6-4C28BA5271D7}">
      <dgm:prSet/>
      <dgm:spPr/>
      <dgm:t>
        <a:bodyPr/>
        <a:lstStyle/>
        <a:p>
          <a:endParaRPr lang="zh-CN" alt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C42131-022C-4296-8194-70661C27387B}" type="sibTrans" cxnId="{3B4032FB-E074-4E13-89F6-4C28BA5271D7}">
      <dgm:prSet/>
      <dgm:spPr/>
      <dgm:t>
        <a:bodyPr/>
        <a:lstStyle/>
        <a:p>
          <a:endParaRPr lang="zh-CN" alt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6EE94C-85A7-4ABF-88FA-75952D7D816B}">
      <dgm:prSet phldrT="[文本]" custT="1"/>
      <dgm:spPr/>
      <dgm:t>
        <a:bodyPr/>
        <a:lstStyle/>
        <a:p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Add another oil-filter</a:t>
          </a:r>
          <a:endParaRPr lang="zh-CN" alt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4C4F30-A325-4A05-B09B-AED03AD342B6}" type="parTrans" cxnId="{230C92D2-C036-45B6-8246-3F29F3CC0CA4}">
      <dgm:prSet/>
      <dgm:spPr/>
      <dgm:t>
        <a:bodyPr/>
        <a:lstStyle/>
        <a:p>
          <a:endParaRPr lang="zh-CN" alt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362011-94D2-4F54-B5C0-7BC0172978E5}" type="sibTrans" cxnId="{230C92D2-C036-45B6-8246-3F29F3CC0CA4}">
      <dgm:prSet/>
      <dgm:spPr/>
      <dgm:t>
        <a:bodyPr/>
        <a:lstStyle/>
        <a:p>
          <a:endParaRPr lang="zh-CN" alt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BA2F27-16D2-4D64-B443-205FEE3D8509}" type="pres">
      <dgm:prSet presAssocID="{77EA80AB-0E39-4FBF-9B11-3BE4C8F5D4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350CE4A1-B70D-48EC-AA1F-53B4CAD710F0}" type="pres">
      <dgm:prSet presAssocID="{7B3CF321-1A26-4375-AAA2-938326DC6DB5}" presName="root" presStyleCnt="0"/>
      <dgm:spPr/>
    </dgm:pt>
    <dgm:pt modelId="{C667A78B-E57D-4C72-A7DB-2E384DECAC67}" type="pres">
      <dgm:prSet presAssocID="{7B3CF321-1A26-4375-AAA2-938326DC6DB5}" presName="rootComposite" presStyleCnt="0"/>
      <dgm:spPr/>
    </dgm:pt>
    <dgm:pt modelId="{EBC06BA2-542B-4E61-8F1A-B5DAF142F1A6}" type="pres">
      <dgm:prSet presAssocID="{7B3CF321-1A26-4375-AAA2-938326DC6DB5}" presName="rootText" presStyleLbl="node1" presStyleIdx="0" presStyleCnt="1" custScaleY="98047"/>
      <dgm:spPr/>
      <dgm:t>
        <a:bodyPr/>
        <a:lstStyle/>
        <a:p>
          <a:endParaRPr lang="zh-CN" altLang="en-US"/>
        </a:p>
      </dgm:t>
    </dgm:pt>
    <dgm:pt modelId="{012E5741-F039-4A35-9E35-2A663CBD61C5}" type="pres">
      <dgm:prSet presAssocID="{7B3CF321-1A26-4375-AAA2-938326DC6DB5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8D958151-59B4-40D0-BDAC-4AC5FA444153}" type="pres">
      <dgm:prSet presAssocID="{7B3CF321-1A26-4375-AAA2-938326DC6DB5}" presName="childShape" presStyleCnt="0"/>
      <dgm:spPr/>
    </dgm:pt>
    <dgm:pt modelId="{499EE122-B288-4DED-8C2B-E490D8ABE9BA}" type="pres">
      <dgm:prSet presAssocID="{8F11A077-EE71-44B3-939A-0908A68609B5}" presName="Name13" presStyleLbl="parChTrans1D2" presStyleIdx="0" presStyleCnt="2"/>
      <dgm:spPr/>
      <dgm:t>
        <a:bodyPr/>
        <a:lstStyle/>
        <a:p>
          <a:endParaRPr lang="zh-CN" altLang="en-US"/>
        </a:p>
      </dgm:t>
    </dgm:pt>
    <dgm:pt modelId="{DBF23DFB-2A2E-4190-82D2-D5C76A8B77D8}" type="pres">
      <dgm:prSet presAssocID="{AF2689A6-7ADB-4EBB-AA1A-836FDFFD4A27}" presName="childText" presStyleLbl="bgAcc1" presStyleIdx="0" presStyleCnt="2" custScaleX="91358" custScaleY="8874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36C67F5-7312-46E2-9CA6-E02FC328055B}" type="pres">
      <dgm:prSet presAssocID="{154C4F30-A325-4A05-B09B-AED03AD342B6}" presName="Name13" presStyleLbl="parChTrans1D2" presStyleIdx="1" presStyleCnt="2"/>
      <dgm:spPr/>
      <dgm:t>
        <a:bodyPr/>
        <a:lstStyle/>
        <a:p>
          <a:endParaRPr lang="zh-CN" altLang="en-US"/>
        </a:p>
      </dgm:t>
    </dgm:pt>
    <dgm:pt modelId="{6BC9CAFE-66F8-4E74-8574-EEA6E1D1ACEF}" type="pres">
      <dgm:prSet presAssocID="{836EE94C-85A7-4ABF-88FA-75952D7D816B}" presName="childText" presStyleLbl="bgAcc1" presStyleIdx="1" presStyleCnt="2" custScaleX="91358" custScaleY="78347" custLinFactNeighborY="-1365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B656B6E-4E1D-4C96-817B-88480CAADC6E}" type="presOf" srcId="{77EA80AB-0E39-4FBF-9B11-3BE4C8F5D49C}" destId="{58BA2F27-16D2-4D64-B443-205FEE3D8509}" srcOrd="0" destOrd="0" presId="urn:microsoft.com/office/officeart/2005/8/layout/hierarchy3#3"/>
    <dgm:cxn modelId="{FB0ECFB4-9E59-456D-B577-99ACDB95244E}" type="presOf" srcId="{7B3CF321-1A26-4375-AAA2-938326DC6DB5}" destId="{EBC06BA2-542B-4E61-8F1A-B5DAF142F1A6}" srcOrd="0" destOrd="0" presId="urn:microsoft.com/office/officeart/2005/8/layout/hierarchy3#3"/>
    <dgm:cxn modelId="{A7ABF577-864E-4B11-B4E1-6AF7FF48C7F5}" type="presOf" srcId="{154C4F30-A325-4A05-B09B-AED03AD342B6}" destId="{236C67F5-7312-46E2-9CA6-E02FC328055B}" srcOrd="0" destOrd="0" presId="urn:microsoft.com/office/officeart/2005/8/layout/hierarchy3#3"/>
    <dgm:cxn modelId="{3B4032FB-E074-4E13-89F6-4C28BA5271D7}" srcId="{7B3CF321-1A26-4375-AAA2-938326DC6DB5}" destId="{AF2689A6-7ADB-4EBB-AA1A-836FDFFD4A27}" srcOrd="0" destOrd="0" parTransId="{8F11A077-EE71-44B3-939A-0908A68609B5}" sibTransId="{74C42131-022C-4296-8194-70661C27387B}"/>
    <dgm:cxn modelId="{A019333B-A7C2-4F8E-A009-A461079D5FCD}" type="presOf" srcId="{8F11A077-EE71-44B3-939A-0908A68609B5}" destId="{499EE122-B288-4DED-8C2B-E490D8ABE9BA}" srcOrd="0" destOrd="0" presId="urn:microsoft.com/office/officeart/2005/8/layout/hierarchy3#3"/>
    <dgm:cxn modelId="{9280C557-66B4-4FC9-A7F6-F8F978F9DC04}" srcId="{77EA80AB-0E39-4FBF-9B11-3BE4C8F5D49C}" destId="{7B3CF321-1A26-4375-AAA2-938326DC6DB5}" srcOrd="0" destOrd="0" parTransId="{B36E8352-9219-4F4E-B5E2-20DFB64AC499}" sibTransId="{92CDBE21-A189-4874-BB75-913DF7E916DE}"/>
    <dgm:cxn modelId="{7D991EDA-80AC-431A-8744-36F529C7E6BE}" type="presOf" srcId="{836EE94C-85A7-4ABF-88FA-75952D7D816B}" destId="{6BC9CAFE-66F8-4E74-8574-EEA6E1D1ACEF}" srcOrd="0" destOrd="0" presId="urn:microsoft.com/office/officeart/2005/8/layout/hierarchy3#3"/>
    <dgm:cxn modelId="{230C92D2-C036-45B6-8246-3F29F3CC0CA4}" srcId="{7B3CF321-1A26-4375-AAA2-938326DC6DB5}" destId="{836EE94C-85A7-4ABF-88FA-75952D7D816B}" srcOrd="1" destOrd="0" parTransId="{154C4F30-A325-4A05-B09B-AED03AD342B6}" sibTransId="{35362011-94D2-4F54-B5C0-7BC0172978E5}"/>
    <dgm:cxn modelId="{C3F4A24F-887C-43B3-87D9-97E2813965A9}" type="presOf" srcId="{7B3CF321-1A26-4375-AAA2-938326DC6DB5}" destId="{012E5741-F039-4A35-9E35-2A663CBD61C5}" srcOrd="1" destOrd="0" presId="urn:microsoft.com/office/officeart/2005/8/layout/hierarchy3#3"/>
    <dgm:cxn modelId="{7A585567-1A57-4A34-A12C-CF790FD01CAC}" type="presOf" srcId="{AF2689A6-7ADB-4EBB-AA1A-836FDFFD4A27}" destId="{DBF23DFB-2A2E-4190-82D2-D5C76A8B77D8}" srcOrd="0" destOrd="0" presId="urn:microsoft.com/office/officeart/2005/8/layout/hierarchy3#3"/>
    <dgm:cxn modelId="{1C1FD68B-C8CB-4BD4-AB84-993286A34ABB}" type="presParOf" srcId="{58BA2F27-16D2-4D64-B443-205FEE3D8509}" destId="{350CE4A1-B70D-48EC-AA1F-53B4CAD710F0}" srcOrd="0" destOrd="0" presId="urn:microsoft.com/office/officeart/2005/8/layout/hierarchy3#3"/>
    <dgm:cxn modelId="{F2D6A748-229B-497E-9471-465880CAF926}" type="presParOf" srcId="{350CE4A1-B70D-48EC-AA1F-53B4CAD710F0}" destId="{C667A78B-E57D-4C72-A7DB-2E384DECAC67}" srcOrd="0" destOrd="0" presId="urn:microsoft.com/office/officeart/2005/8/layout/hierarchy3#3"/>
    <dgm:cxn modelId="{2B08B683-27CA-4E72-AE9E-5EE13BB59259}" type="presParOf" srcId="{C667A78B-E57D-4C72-A7DB-2E384DECAC67}" destId="{EBC06BA2-542B-4E61-8F1A-B5DAF142F1A6}" srcOrd="0" destOrd="0" presId="urn:microsoft.com/office/officeart/2005/8/layout/hierarchy3#3"/>
    <dgm:cxn modelId="{CB1CF561-2D8F-4ECE-9BBC-68CA2B4C2512}" type="presParOf" srcId="{C667A78B-E57D-4C72-A7DB-2E384DECAC67}" destId="{012E5741-F039-4A35-9E35-2A663CBD61C5}" srcOrd="1" destOrd="0" presId="urn:microsoft.com/office/officeart/2005/8/layout/hierarchy3#3"/>
    <dgm:cxn modelId="{B2744A21-765A-46CC-9DA9-AB02E689D078}" type="presParOf" srcId="{350CE4A1-B70D-48EC-AA1F-53B4CAD710F0}" destId="{8D958151-59B4-40D0-BDAC-4AC5FA444153}" srcOrd="1" destOrd="0" presId="urn:microsoft.com/office/officeart/2005/8/layout/hierarchy3#3"/>
    <dgm:cxn modelId="{52F927F4-3E06-4E84-BD95-3F358391E414}" type="presParOf" srcId="{8D958151-59B4-40D0-BDAC-4AC5FA444153}" destId="{499EE122-B288-4DED-8C2B-E490D8ABE9BA}" srcOrd="0" destOrd="0" presId="urn:microsoft.com/office/officeart/2005/8/layout/hierarchy3#3"/>
    <dgm:cxn modelId="{30AD2F0B-CCF3-4E41-8F84-CDFFF8E555F4}" type="presParOf" srcId="{8D958151-59B4-40D0-BDAC-4AC5FA444153}" destId="{DBF23DFB-2A2E-4190-82D2-D5C76A8B77D8}" srcOrd="1" destOrd="0" presId="urn:microsoft.com/office/officeart/2005/8/layout/hierarchy3#3"/>
    <dgm:cxn modelId="{2436A681-285A-453F-8F51-202F8A931370}" type="presParOf" srcId="{8D958151-59B4-40D0-BDAC-4AC5FA444153}" destId="{236C67F5-7312-46E2-9CA6-E02FC328055B}" srcOrd="2" destOrd="0" presId="urn:microsoft.com/office/officeart/2005/8/layout/hierarchy3#3"/>
    <dgm:cxn modelId="{6D1493D6-3D43-4092-BEF1-91DC634BA068}" type="presParOf" srcId="{8D958151-59B4-40D0-BDAC-4AC5FA444153}" destId="{6BC9CAFE-66F8-4E74-8574-EEA6E1D1ACEF}" srcOrd="3" destOrd="0" presId="urn:microsoft.com/office/officeart/2005/8/layout/hierarchy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EA80AB-0E39-4FBF-9B11-3BE4C8F5D49C}" type="doc">
      <dgm:prSet loTypeId="urn:microsoft.com/office/officeart/2005/8/layout/hierarchy3#4" loCatId="hierarchy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zh-CN" altLang="en-US"/>
        </a:p>
      </dgm:t>
    </dgm:pt>
    <dgm:pt modelId="{7B3CF321-1A26-4375-AAA2-938326DC6DB5}">
      <dgm:prSet phldrT="[文本]" custT="1"/>
      <dgm:spPr/>
      <dgm:t>
        <a:bodyPr/>
        <a:lstStyle/>
        <a:p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Pneumatic Valve Leakage</a:t>
          </a:r>
          <a:endParaRPr lang="zh-CN" alt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6E8352-9219-4F4E-B5E2-20DFB64AC499}" type="parTrans" cxnId="{9280C557-66B4-4FC9-A7F6-F8F978F9DC04}">
      <dgm:prSet/>
      <dgm:spPr/>
      <dgm:t>
        <a:bodyPr/>
        <a:lstStyle/>
        <a:p>
          <a:endParaRPr lang="zh-CN" altLang="en-US"/>
        </a:p>
      </dgm:t>
    </dgm:pt>
    <dgm:pt modelId="{92CDBE21-A189-4874-BB75-913DF7E916DE}" type="sibTrans" cxnId="{9280C557-66B4-4FC9-A7F6-F8F978F9DC04}">
      <dgm:prSet/>
      <dgm:spPr/>
      <dgm:t>
        <a:bodyPr/>
        <a:lstStyle/>
        <a:p>
          <a:endParaRPr lang="zh-CN" altLang="en-US"/>
        </a:p>
      </dgm:t>
    </dgm:pt>
    <dgm:pt modelId="{AF2689A6-7ADB-4EBB-AA1A-836FDFFD4A27}">
      <dgm:prSet phldrT="[文本]" custT="1"/>
      <dgm:spPr/>
      <dgm:t>
        <a:bodyPr/>
        <a:lstStyle/>
        <a:p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Valve Disc/Stem</a:t>
          </a:r>
          <a:endParaRPr lang="zh-CN" alt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11A077-EE71-44B3-939A-0908A68609B5}" type="parTrans" cxnId="{3B4032FB-E074-4E13-89F6-4C28BA5271D7}">
      <dgm:prSet/>
      <dgm:spPr/>
      <dgm:t>
        <a:bodyPr/>
        <a:lstStyle/>
        <a:p>
          <a:endParaRPr lang="zh-CN" altLang="en-US"/>
        </a:p>
      </dgm:t>
    </dgm:pt>
    <dgm:pt modelId="{74C42131-022C-4296-8194-70661C27387B}" type="sibTrans" cxnId="{3B4032FB-E074-4E13-89F6-4C28BA5271D7}">
      <dgm:prSet/>
      <dgm:spPr/>
      <dgm:t>
        <a:bodyPr/>
        <a:lstStyle/>
        <a:p>
          <a:endParaRPr lang="zh-CN" altLang="en-US"/>
        </a:p>
      </dgm:t>
    </dgm:pt>
    <dgm:pt modelId="{F2F1BCA3-C7A1-4382-88DC-C80227804B47}">
      <dgm:prSet phldrT="[文本]" custT="1"/>
      <dgm:spPr/>
      <dgm:t>
        <a:bodyPr/>
        <a:lstStyle/>
        <a:p>
          <a:r>
            <a:rPr lang="en-US" altLang="zh-CN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 valve cannot work at low temperature</a:t>
          </a:r>
          <a:endParaRPr lang="zh-CN" alt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71BF7E-D6CA-485A-9845-4C46229942B3}" type="parTrans" cxnId="{0B361543-0453-4AB6-9E2F-95D289BDC914}">
      <dgm:prSet/>
      <dgm:spPr/>
      <dgm:t>
        <a:bodyPr/>
        <a:lstStyle/>
        <a:p>
          <a:endParaRPr lang="zh-CN" altLang="en-US"/>
        </a:p>
      </dgm:t>
    </dgm:pt>
    <dgm:pt modelId="{66129396-0A18-4278-BD02-04ECAC441CB2}" type="sibTrans" cxnId="{0B361543-0453-4AB6-9E2F-95D289BDC914}">
      <dgm:prSet/>
      <dgm:spPr/>
      <dgm:t>
        <a:bodyPr/>
        <a:lstStyle/>
        <a:p>
          <a:endParaRPr lang="zh-CN" altLang="en-US"/>
        </a:p>
      </dgm:t>
    </dgm:pt>
    <dgm:pt modelId="{836EE94C-85A7-4ABF-88FA-75952D7D816B}">
      <dgm:prSet phldrT="[文本]" custT="1"/>
      <dgm:spPr/>
      <dgm:t>
        <a:bodyPr/>
        <a:lstStyle/>
        <a:p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Exchange LT valve</a:t>
          </a:r>
          <a:endParaRPr lang="zh-CN" alt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4C4F30-A325-4A05-B09B-AED03AD342B6}" type="parTrans" cxnId="{230C92D2-C036-45B6-8246-3F29F3CC0CA4}">
      <dgm:prSet/>
      <dgm:spPr/>
      <dgm:t>
        <a:bodyPr/>
        <a:lstStyle/>
        <a:p>
          <a:endParaRPr lang="zh-CN" altLang="en-US"/>
        </a:p>
      </dgm:t>
    </dgm:pt>
    <dgm:pt modelId="{35362011-94D2-4F54-B5C0-7BC0172978E5}" type="sibTrans" cxnId="{230C92D2-C036-45B6-8246-3F29F3CC0CA4}">
      <dgm:prSet/>
      <dgm:spPr/>
      <dgm:t>
        <a:bodyPr/>
        <a:lstStyle/>
        <a:p>
          <a:endParaRPr lang="zh-CN" altLang="en-US"/>
        </a:p>
      </dgm:t>
    </dgm:pt>
    <dgm:pt modelId="{58BA2F27-16D2-4D64-B443-205FEE3D8509}" type="pres">
      <dgm:prSet presAssocID="{77EA80AB-0E39-4FBF-9B11-3BE4C8F5D4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350CE4A1-B70D-48EC-AA1F-53B4CAD710F0}" type="pres">
      <dgm:prSet presAssocID="{7B3CF321-1A26-4375-AAA2-938326DC6DB5}" presName="root" presStyleCnt="0"/>
      <dgm:spPr/>
    </dgm:pt>
    <dgm:pt modelId="{C667A78B-E57D-4C72-A7DB-2E384DECAC67}" type="pres">
      <dgm:prSet presAssocID="{7B3CF321-1A26-4375-AAA2-938326DC6DB5}" presName="rootComposite" presStyleCnt="0"/>
      <dgm:spPr/>
    </dgm:pt>
    <dgm:pt modelId="{EBC06BA2-542B-4E61-8F1A-B5DAF142F1A6}" type="pres">
      <dgm:prSet presAssocID="{7B3CF321-1A26-4375-AAA2-938326DC6DB5}" presName="rootText" presStyleLbl="node1" presStyleIdx="0" presStyleCnt="1" custScaleY="71252"/>
      <dgm:spPr/>
      <dgm:t>
        <a:bodyPr/>
        <a:lstStyle/>
        <a:p>
          <a:endParaRPr lang="zh-CN" altLang="en-US"/>
        </a:p>
      </dgm:t>
    </dgm:pt>
    <dgm:pt modelId="{012E5741-F039-4A35-9E35-2A663CBD61C5}" type="pres">
      <dgm:prSet presAssocID="{7B3CF321-1A26-4375-AAA2-938326DC6DB5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8D958151-59B4-40D0-BDAC-4AC5FA444153}" type="pres">
      <dgm:prSet presAssocID="{7B3CF321-1A26-4375-AAA2-938326DC6DB5}" presName="childShape" presStyleCnt="0"/>
      <dgm:spPr/>
    </dgm:pt>
    <dgm:pt modelId="{499EE122-B288-4DED-8C2B-E490D8ABE9BA}" type="pres">
      <dgm:prSet presAssocID="{8F11A077-EE71-44B3-939A-0908A68609B5}" presName="Name13" presStyleLbl="parChTrans1D2" presStyleIdx="0" presStyleCnt="3"/>
      <dgm:spPr/>
      <dgm:t>
        <a:bodyPr/>
        <a:lstStyle/>
        <a:p>
          <a:endParaRPr lang="zh-CN" altLang="en-US"/>
        </a:p>
      </dgm:t>
    </dgm:pt>
    <dgm:pt modelId="{DBF23DFB-2A2E-4190-82D2-D5C76A8B77D8}" type="pres">
      <dgm:prSet presAssocID="{AF2689A6-7ADB-4EBB-AA1A-836FDFFD4A27}" presName="childText" presStyleLbl="bgAcc1" presStyleIdx="0" presStyleCnt="3" custScaleY="5128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53395AC-D107-4AAF-85A3-4DA213C64C47}" type="pres">
      <dgm:prSet presAssocID="{2271BF7E-D6CA-485A-9845-4C46229942B3}" presName="Name13" presStyleLbl="parChTrans1D2" presStyleIdx="1" presStyleCnt="3"/>
      <dgm:spPr/>
      <dgm:t>
        <a:bodyPr/>
        <a:lstStyle/>
        <a:p>
          <a:endParaRPr lang="zh-CN" altLang="en-US"/>
        </a:p>
      </dgm:t>
    </dgm:pt>
    <dgm:pt modelId="{AE132C8C-EA47-442B-A5D8-C743EFA7CCE4}" type="pres">
      <dgm:prSet presAssocID="{F2F1BCA3-C7A1-4382-88DC-C80227804B47}" presName="childText" presStyleLbl="bgAcc1" presStyleIdx="1" presStyleCnt="3" custScaleY="6399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36C67F5-7312-46E2-9CA6-E02FC328055B}" type="pres">
      <dgm:prSet presAssocID="{154C4F30-A325-4A05-B09B-AED03AD342B6}" presName="Name13" presStyleLbl="parChTrans1D2" presStyleIdx="2" presStyleCnt="3"/>
      <dgm:spPr/>
      <dgm:t>
        <a:bodyPr/>
        <a:lstStyle/>
        <a:p>
          <a:endParaRPr lang="zh-CN" altLang="en-US"/>
        </a:p>
      </dgm:t>
    </dgm:pt>
    <dgm:pt modelId="{6BC9CAFE-66F8-4E74-8574-EEA6E1D1ACEF}" type="pres">
      <dgm:prSet presAssocID="{836EE94C-85A7-4ABF-88FA-75952D7D816B}" presName="childText" presStyleLbl="bgAcc1" presStyleIdx="2" presStyleCnt="3" custScaleY="6339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2E12FE0-493B-44DB-A428-B7235A119681}" type="presOf" srcId="{77EA80AB-0E39-4FBF-9B11-3BE4C8F5D49C}" destId="{58BA2F27-16D2-4D64-B443-205FEE3D8509}" srcOrd="0" destOrd="0" presId="urn:microsoft.com/office/officeart/2005/8/layout/hierarchy3#4"/>
    <dgm:cxn modelId="{F0F6EA52-933A-45E8-8F7A-A4F1EB4B7C47}" type="presOf" srcId="{8F11A077-EE71-44B3-939A-0908A68609B5}" destId="{499EE122-B288-4DED-8C2B-E490D8ABE9BA}" srcOrd="0" destOrd="0" presId="urn:microsoft.com/office/officeart/2005/8/layout/hierarchy3#4"/>
    <dgm:cxn modelId="{9D0C8F94-9860-477D-80B5-28D54B915D41}" type="presOf" srcId="{836EE94C-85A7-4ABF-88FA-75952D7D816B}" destId="{6BC9CAFE-66F8-4E74-8574-EEA6E1D1ACEF}" srcOrd="0" destOrd="0" presId="urn:microsoft.com/office/officeart/2005/8/layout/hierarchy3#4"/>
    <dgm:cxn modelId="{9280C557-66B4-4FC9-A7F6-F8F978F9DC04}" srcId="{77EA80AB-0E39-4FBF-9B11-3BE4C8F5D49C}" destId="{7B3CF321-1A26-4375-AAA2-938326DC6DB5}" srcOrd="0" destOrd="0" parTransId="{B36E8352-9219-4F4E-B5E2-20DFB64AC499}" sibTransId="{92CDBE21-A189-4874-BB75-913DF7E916DE}"/>
    <dgm:cxn modelId="{8AB4EF04-8028-4402-9945-2AF47AB227BE}" type="presOf" srcId="{7B3CF321-1A26-4375-AAA2-938326DC6DB5}" destId="{EBC06BA2-542B-4E61-8F1A-B5DAF142F1A6}" srcOrd="0" destOrd="0" presId="urn:microsoft.com/office/officeart/2005/8/layout/hierarchy3#4"/>
    <dgm:cxn modelId="{6F515BE1-20B1-4108-8DC7-28FF77E7C477}" type="presOf" srcId="{F2F1BCA3-C7A1-4382-88DC-C80227804B47}" destId="{AE132C8C-EA47-442B-A5D8-C743EFA7CCE4}" srcOrd="0" destOrd="0" presId="urn:microsoft.com/office/officeart/2005/8/layout/hierarchy3#4"/>
    <dgm:cxn modelId="{5B73FBC6-1F12-47CA-A3AC-AD01E574C63E}" type="presOf" srcId="{2271BF7E-D6CA-485A-9845-4C46229942B3}" destId="{053395AC-D107-4AAF-85A3-4DA213C64C47}" srcOrd="0" destOrd="0" presId="urn:microsoft.com/office/officeart/2005/8/layout/hierarchy3#4"/>
    <dgm:cxn modelId="{230C92D2-C036-45B6-8246-3F29F3CC0CA4}" srcId="{7B3CF321-1A26-4375-AAA2-938326DC6DB5}" destId="{836EE94C-85A7-4ABF-88FA-75952D7D816B}" srcOrd="2" destOrd="0" parTransId="{154C4F30-A325-4A05-B09B-AED03AD342B6}" sibTransId="{35362011-94D2-4F54-B5C0-7BC0172978E5}"/>
    <dgm:cxn modelId="{8C95F15B-D30B-40B8-BF56-4AC59189495C}" type="presOf" srcId="{AF2689A6-7ADB-4EBB-AA1A-836FDFFD4A27}" destId="{DBF23DFB-2A2E-4190-82D2-D5C76A8B77D8}" srcOrd="0" destOrd="0" presId="urn:microsoft.com/office/officeart/2005/8/layout/hierarchy3#4"/>
    <dgm:cxn modelId="{7D7B687F-1303-4791-B4A0-D9DA8A28ADFA}" type="presOf" srcId="{7B3CF321-1A26-4375-AAA2-938326DC6DB5}" destId="{012E5741-F039-4A35-9E35-2A663CBD61C5}" srcOrd="1" destOrd="0" presId="urn:microsoft.com/office/officeart/2005/8/layout/hierarchy3#4"/>
    <dgm:cxn modelId="{2259421A-1DBB-4ECB-A357-9172A26D5B29}" type="presOf" srcId="{154C4F30-A325-4A05-B09B-AED03AD342B6}" destId="{236C67F5-7312-46E2-9CA6-E02FC328055B}" srcOrd="0" destOrd="0" presId="urn:microsoft.com/office/officeart/2005/8/layout/hierarchy3#4"/>
    <dgm:cxn modelId="{0B361543-0453-4AB6-9E2F-95D289BDC914}" srcId="{7B3CF321-1A26-4375-AAA2-938326DC6DB5}" destId="{F2F1BCA3-C7A1-4382-88DC-C80227804B47}" srcOrd="1" destOrd="0" parTransId="{2271BF7E-D6CA-485A-9845-4C46229942B3}" sibTransId="{66129396-0A18-4278-BD02-04ECAC441CB2}"/>
    <dgm:cxn modelId="{3B4032FB-E074-4E13-89F6-4C28BA5271D7}" srcId="{7B3CF321-1A26-4375-AAA2-938326DC6DB5}" destId="{AF2689A6-7ADB-4EBB-AA1A-836FDFFD4A27}" srcOrd="0" destOrd="0" parTransId="{8F11A077-EE71-44B3-939A-0908A68609B5}" sibTransId="{74C42131-022C-4296-8194-70661C27387B}"/>
    <dgm:cxn modelId="{C4AC6CBB-5899-41C1-8B6D-D30AB73749E6}" type="presParOf" srcId="{58BA2F27-16D2-4D64-B443-205FEE3D8509}" destId="{350CE4A1-B70D-48EC-AA1F-53B4CAD710F0}" srcOrd="0" destOrd="0" presId="urn:microsoft.com/office/officeart/2005/8/layout/hierarchy3#4"/>
    <dgm:cxn modelId="{6456034C-B5F1-4AB4-8440-C75092B4E20E}" type="presParOf" srcId="{350CE4A1-B70D-48EC-AA1F-53B4CAD710F0}" destId="{C667A78B-E57D-4C72-A7DB-2E384DECAC67}" srcOrd="0" destOrd="0" presId="urn:microsoft.com/office/officeart/2005/8/layout/hierarchy3#4"/>
    <dgm:cxn modelId="{CAB4926B-4E0E-42B6-ACF5-FB8B3E14E9EA}" type="presParOf" srcId="{C667A78B-E57D-4C72-A7DB-2E384DECAC67}" destId="{EBC06BA2-542B-4E61-8F1A-B5DAF142F1A6}" srcOrd="0" destOrd="0" presId="urn:microsoft.com/office/officeart/2005/8/layout/hierarchy3#4"/>
    <dgm:cxn modelId="{2C9738F7-98A7-4470-B947-D6B5E95C1927}" type="presParOf" srcId="{C667A78B-E57D-4C72-A7DB-2E384DECAC67}" destId="{012E5741-F039-4A35-9E35-2A663CBD61C5}" srcOrd="1" destOrd="0" presId="urn:microsoft.com/office/officeart/2005/8/layout/hierarchy3#4"/>
    <dgm:cxn modelId="{50B94AA0-1136-4869-A251-BBD8281E8B08}" type="presParOf" srcId="{350CE4A1-B70D-48EC-AA1F-53B4CAD710F0}" destId="{8D958151-59B4-40D0-BDAC-4AC5FA444153}" srcOrd="1" destOrd="0" presId="urn:microsoft.com/office/officeart/2005/8/layout/hierarchy3#4"/>
    <dgm:cxn modelId="{680BA27F-59FA-4F91-A506-A590780C31BD}" type="presParOf" srcId="{8D958151-59B4-40D0-BDAC-4AC5FA444153}" destId="{499EE122-B288-4DED-8C2B-E490D8ABE9BA}" srcOrd="0" destOrd="0" presId="urn:microsoft.com/office/officeart/2005/8/layout/hierarchy3#4"/>
    <dgm:cxn modelId="{5C23F289-7970-4891-808A-76B610DEF514}" type="presParOf" srcId="{8D958151-59B4-40D0-BDAC-4AC5FA444153}" destId="{DBF23DFB-2A2E-4190-82D2-D5C76A8B77D8}" srcOrd="1" destOrd="0" presId="urn:microsoft.com/office/officeart/2005/8/layout/hierarchy3#4"/>
    <dgm:cxn modelId="{3A2D714C-6E40-437A-A569-E9552B4726E0}" type="presParOf" srcId="{8D958151-59B4-40D0-BDAC-4AC5FA444153}" destId="{053395AC-D107-4AAF-85A3-4DA213C64C47}" srcOrd="2" destOrd="0" presId="urn:microsoft.com/office/officeart/2005/8/layout/hierarchy3#4"/>
    <dgm:cxn modelId="{2DB32958-668F-49F5-87DB-BF1002398C5F}" type="presParOf" srcId="{8D958151-59B4-40D0-BDAC-4AC5FA444153}" destId="{AE132C8C-EA47-442B-A5D8-C743EFA7CCE4}" srcOrd="3" destOrd="0" presId="urn:microsoft.com/office/officeart/2005/8/layout/hierarchy3#4"/>
    <dgm:cxn modelId="{3EA40F6F-70A2-4C1D-98A8-A1AFF5824864}" type="presParOf" srcId="{8D958151-59B4-40D0-BDAC-4AC5FA444153}" destId="{236C67F5-7312-46E2-9CA6-E02FC328055B}" srcOrd="4" destOrd="0" presId="urn:microsoft.com/office/officeart/2005/8/layout/hierarchy3#4"/>
    <dgm:cxn modelId="{EB1E0053-7447-4D51-968E-442B69A0E05D}" type="presParOf" srcId="{8D958151-59B4-40D0-BDAC-4AC5FA444153}" destId="{6BC9CAFE-66F8-4E74-8574-EEA6E1D1ACEF}" srcOrd="5" destOrd="0" presId="urn:microsoft.com/office/officeart/2005/8/layout/hierarchy3#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EA80AB-0E39-4FBF-9B11-3BE4C8F5D49C}" type="doc">
      <dgm:prSet loTypeId="urn:microsoft.com/office/officeart/2005/8/layout/hierarchy3#5" loCatId="hierarchy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zh-CN" altLang="en-US"/>
        </a:p>
      </dgm:t>
    </dgm:pt>
    <dgm:pt modelId="{7B3CF321-1A26-4375-AAA2-938326DC6DB5}">
      <dgm:prSet phldrT="[文本]" custT="1"/>
      <dgm:spPr/>
      <dgm:t>
        <a:bodyPr/>
        <a:lstStyle/>
        <a:p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 T of Heat exchanger outlet is low</a:t>
          </a:r>
          <a:endParaRPr lang="zh-CN" alt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6E8352-9219-4F4E-B5E2-20DFB64AC499}" type="parTrans" cxnId="{9280C557-66B4-4FC9-A7F6-F8F978F9DC04}">
      <dgm:prSet/>
      <dgm:spPr/>
      <dgm:t>
        <a:bodyPr/>
        <a:lstStyle/>
        <a:p>
          <a:endParaRPr lang="zh-CN" altLang="en-US"/>
        </a:p>
      </dgm:t>
    </dgm:pt>
    <dgm:pt modelId="{92CDBE21-A189-4874-BB75-913DF7E916DE}" type="sibTrans" cxnId="{9280C557-66B4-4FC9-A7F6-F8F978F9DC04}">
      <dgm:prSet/>
      <dgm:spPr/>
      <dgm:t>
        <a:bodyPr/>
        <a:lstStyle/>
        <a:p>
          <a:endParaRPr lang="zh-CN" altLang="en-US"/>
        </a:p>
      </dgm:t>
    </dgm:pt>
    <dgm:pt modelId="{AF2689A6-7ADB-4EBB-AA1A-836FDFFD4A27}">
      <dgm:prSet phldrT="[文本]" custT="1"/>
      <dgm:spPr/>
      <dgm:t>
        <a:bodyPr/>
        <a:lstStyle/>
        <a:p>
          <a:pPr>
            <a:lnSpc>
              <a:spcPts val="1500"/>
            </a:lnSpc>
          </a:pPr>
          <a:r>
            <a:rPr lang="en-US" altLang="zh-CN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 HE is in the cold LN2 of Dewar</a:t>
          </a:r>
          <a:endParaRPr lang="zh-CN" alt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11A077-EE71-44B3-939A-0908A68609B5}" type="parTrans" cxnId="{3B4032FB-E074-4E13-89F6-4C28BA5271D7}">
      <dgm:prSet/>
      <dgm:spPr/>
      <dgm:t>
        <a:bodyPr/>
        <a:lstStyle/>
        <a:p>
          <a:endParaRPr lang="zh-CN" altLang="en-US"/>
        </a:p>
      </dgm:t>
    </dgm:pt>
    <dgm:pt modelId="{74C42131-022C-4296-8194-70661C27387B}" type="sibTrans" cxnId="{3B4032FB-E074-4E13-89F6-4C28BA5271D7}">
      <dgm:prSet/>
      <dgm:spPr/>
      <dgm:t>
        <a:bodyPr/>
        <a:lstStyle/>
        <a:p>
          <a:endParaRPr lang="zh-CN" altLang="en-US"/>
        </a:p>
      </dgm:t>
    </dgm:pt>
    <dgm:pt modelId="{F2F1BCA3-C7A1-4382-88DC-C80227804B47}">
      <dgm:prSet phldrT="[文本]" custT="1"/>
      <dgm:spPr/>
      <dgm:t>
        <a:bodyPr/>
        <a:lstStyle/>
        <a:p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Outlay Heat Exchanger added</a:t>
          </a:r>
          <a:endParaRPr lang="zh-CN" alt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71BF7E-D6CA-485A-9845-4C46229942B3}" type="parTrans" cxnId="{0B361543-0453-4AB6-9E2F-95D289BDC914}">
      <dgm:prSet/>
      <dgm:spPr/>
      <dgm:t>
        <a:bodyPr/>
        <a:lstStyle/>
        <a:p>
          <a:endParaRPr lang="zh-CN" altLang="en-US"/>
        </a:p>
      </dgm:t>
    </dgm:pt>
    <dgm:pt modelId="{66129396-0A18-4278-BD02-04ECAC441CB2}" type="sibTrans" cxnId="{0B361543-0453-4AB6-9E2F-95D289BDC914}">
      <dgm:prSet/>
      <dgm:spPr/>
      <dgm:t>
        <a:bodyPr/>
        <a:lstStyle/>
        <a:p>
          <a:endParaRPr lang="zh-CN" altLang="en-US"/>
        </a:p>
      </dgm:t>
    </dgm:pt>
    <dgm:pt modelId="{836EE94C-85A7-4ABF-88FA-75952D7D816B}">
      <dgm:prSet phldrT="[文本]" custT="1"/>
      <dgm:spPr/>
      <dgm:t>
        <a:bodyPr/>
        <a:lstStyle/>
        <a:p>
          <a:pPr>
            <a:lnSpc>
              <a:spcPts val="1500"/>
            </a:lnSpc>
          </a:pPr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Heater to be Added</a:t>
          </a:r>
          <a:endParaRPr lang="zh-CN" alt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4C4F30-A325-4A05-B09B-AED03AD342B6}" type="parTrans" cxnId="{230C92D2-C036-45B6-8246-3F29F3CC0CA4}">
      <dgm:prSet/>
      <dgm:spPr/>
      <dgm:t>
        <a:bodyPr/>
        <a:lstStyle/>
        <a:p>
          <a:endParaRPr lang="zh-CN" altLang="en-US"/>
        </a:p>
      </dgm:t>
    </dgm:pt>
    <dgm:pt modelId="{35362011-94D2-4F54-B5C0-7BC0172978E5}" type="sibTrans" cxnId="{230C92D2-C036-45B6-8246-3F29F3CC0CA4}">
      <dgm:prSet/>
      <dgm:spPr/>
      <dgm:t>
        <a:bodyPr/>
        <a:lstStyle/>
        <a:p>
          <a:endParaRPr lang="zh-CN" altLang="en-US"/>
        </a:p>
      </dgm:t>
    </dgm:pt>
    <dgm:pt modelId="{58BA2F27-16D2-4D64-B443-205FEE3D8509}" type="pres">
      <dgm:prSet presAssocID="{77EA80AB-0E39-4FBF-9B11-3BE4C8F5D4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350CE4A1-B70D-48EC-AA1F-53B4CAD710F0}" type="pres">
      <dgm:prSet presAssocID="{7B3CF321-1A26-4375-AAA2-938326DC6DB5}" presName="root" presStyleCnt="0"/>
      <dgm:spPr/>
    </dgm:pt>
    <dgm:pt modelId="{C667A78B-E57D-4C72-A7DB-2E384DECAC67}" type="pres">
      <dgm:prSet presAssocID="{7B3CF321-1A26-4375-AAA2-938326DC6DB5}" presName="rootComposite" presStyleCnt="0"/>
      <dgm:spPr/>
    </dgm:pt>
    <dgm:pt modelId="{EBC06BA2-542B-4E61-8F1A-B5DAF142F1A6}" type="pres">
      <dgm:prSet presAssocID="{7B3CF321-1A26-4375-AAA2-938326DC6DB5}" presName="rootText" presStyleLbl="node1" presStyleIdx="0" presStyleCnt="1"/>
      <dgm:spPr/>
      <dgm:t>
        <a:bodyPr/>
        <a:lstStyle/>
        <a:p>
          <a:endParaRPr lang="zh-CN" altLang="en-US"/>
        </a:p>
      </dgm:t>
    </dgm:pt>
    <dgm:pt modelId="{012E5741-F039-4A35-9E35-2A663CBD61C5}" type="pres">
      <dgm:prSet presAssocID="{7B3CF321-1A26-4375-AAA2-938326DC6DB5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8D958151-59B4-40D0-BDAC-4AC5FA444153}" type="pres">
      <dgm:prSet presAssocID="{7B3CF321-1A26-4375-AAA2-938326DC6DB5}" presName="childShape" presStyleCnt="0"/>
      <dgm:spPr/>
    </dgm:pt>
    <dgm:pt modelId="{499EE122-B288-4DED-8C2B-E490D8ABE9BA}" type="pres">
      <dgm:prSet presAssocID="{8F11A077-EE71-44B3-939A-0908A68609B5}" presName="Name13" presStyleLbl="parChTrans1D2" presStyleIdx="0" presStyleCnt="3"/>
      <dgm:spPr/>
      <dgm:t>
        <a:bodyPr/>
        <a:lstStyle/>
        <a:p>
          <a:endParaRPr lang="zh-CN" altLang="en-US"/>
        </a:p>
      </dgm:t>
    </dgm:pt>
    <dgm:pt modelId="{DBF23DFB-2A2E-4190-82D2-D5C76A8B77D8}" type="pres">
      <dgm:prSet presAssocID="{AF2689A6-7ADB-4EBB-AA1A-836FDFFD4A27}" presName="childText" presStyleLbl="bgAcc1" presStyleIdx="0" presStyleCnt="3" custScaleX="111783" custScaleY="83056" custLinFactNeighborY="-447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53395AC-D107-4AAF-85A3-4DA213C64C47}" type="pres">
      <dgm:prSet presAssocID="{2271BF7E-D6CA-485A-9845-4C46229942B3}" presName="Name13" presStyleLbl="parChTrans1D2" presStyleIdx="1" presStyleCnt="3"/>
      <dgm:spPr/>
      <dgm:t>
        <a:bodyPr/>
        <a:lstStyle/>
        <a:p>
          <a:endParaRPr lang="zh-CN" altLang="en-US"/>
        </a:p>
      </dgm:t>
    </dgm:pt>
    <dgm:pt modelId="{AE132C8C-EA47-442B-A5D8-C743EFA7CCE4}" type="pres">
      <dgm:prSet presAssocID="{F2F1BCA3-C7A1-4382-88DC-C80227804B47}" presName="childText" presStyleLbl="bgAcc1" presStyleIdx="1" presStyleCnt="3" custScaleX="114659" custScaleY="75438" custLinFactNeighborX="-1438" custLinFactNeighborY="-1417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36C67F5-7312-46E2-9CA6-E02FC328055B}" type="pres">
      <dgm:prSet presAssocID="{154C4F30-A325-4A05-B09B-AED03AD342B6}" presName="Name13" presStyleLbl="parChTrans1D2" presStyleIdx="2" presStyleCnt="3"/>
      <dgm:spPr/>
      <dgm:t>
        <a:bodyPr/>
        <a:lstStyle/>
        <a:p>
          <a:endParaRPr lang="zh-CN" altLang="en-US"/>
        </a:p>
      </dgm:t>
    </dgm:pt>
    <dgm:pt modelId="{6BC9CAFE-66F8-4E74-8574-EEA6E1D1ACEF}" type="pres">
      <dgm:prSet presAssocID="{836EE94C-85A7-4ABF-88FA-75952D7D816B}" presName="childText" presStyleLbl="bgAcc1" presStyleIdx="2" presStyleCnt="3" custScaleX="112845" custScaleY="70864" custLinFactNeighborX="-37" custLinFactNeighborY="-2443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F85A603-8C88-4004-8526-21912396681A}" type="presOf" srcId="{77EA80AB-0E39-4FBF-9B11-3BE4C8F5D49C}" destId="{58BA2F27-16D2-4D64-B443-205FEE3D8509}" srcOrd="0" destOrd="0" presId="urn:microsoft.com/office/officeart/2005/8/layout/hierarchy3#5"/>
    <dgm:cxn modelId="{C42F2A32-75EF-4458-9A96-FDCDAAF5EA1A}" type="presOf" srcId="{8F11A077-EE71-44B3-939A-0908A68609B5}" destId="{499EE122-B288-4DED-8C2B-E490D8ABE9BA}" srcOrd="0" destOrd="0" presId="urn:microsoft.com/office/officeart/2005/8/layout/hierarchy3#5"/>
    <dgm:cxn modelId="{95C85739-DFEC-4615-B296-7E32F5892DD5}" type="presOf" srcId="{F2F1BCA3-C7A1-4382-88DC-C80227804B47}" destId="{AE132C8C-EA47-442B-A5D8-C743EFA7CCE4}" srcOrd="0" destOrd="0" presId="urn:microsoft.com/office/officeart/2005/8/layout/hierarchy3#5"/>
    <dgm:cxn modelId="{C260329D-945A-4CAB-A8F6-BF0C6CF8817D}" type="presOf" srcId="{AF2689A6-7ADB-4EBB-AA1A-836FDFFD4A27}" destId="{DBF23DFB-2A2E-4190-82D2-D5C76A8B77D8}" srcOrd="0" destOrd="0" presId="urn:microsoft.com/office/officeart/2005/8/layout/hierarchy3#5"/>
    <dgm:cxn modelId="{5897D36C-E6BE-4016-BC6A-0EEB2254F969}" type="presOf" srcId="{154C4F30-A325-4A05-B09B-AED03AD342B6}" destId="{236C67F5-7312-46E2-9CA6-E02FC328055B}" srcOrd="0" destOrd="0" presId="urn:microsoft.com/office/officeart/2005/8/layout/hierarchy3#5"/>
    <dgm:cxn modelId="{A22E7EB5-EFD3-4776-9C3E-AE27E03BC680}" type="presOf" srcId="{7B3CF321-1A26-4375-AAA2-938326DC6DB5}" destId="{EBC06BA2-542B-4E61-8F1A-B5DAF142F1A6}" srcOrd="0" destOrd="0" presId="urn:microsoft.com/office/officeart/2005/8/layout/hierarchy3#5"/>
    <dgm:cxn modelId="{3B4032FB-E074-4E13-89F6-4C28BA5271D7}" srcId="{7B3CF321-1A26-4375-AAA2-938326DC6DB5}" destId="{AF2689A6-7ADB-4EBB-AA1A-836FDFFD4A27}" srcOrd="0" destOrd="0" parTransId="{8F11A077-EE71-44B3-939A-0908A68609B5}" sibTransId="{74C42131-022C-4296-8194-70661C27387B}"/>
    <dgm:cxn modelId="{8BE774E4-A8F2-4D60-A95B-CBC22115EC10}" type="presOf" srcId="{7B3CF321-1A26-4375-AAA2-938326DC6DB5}" destId="{012E5741-F039-4A35-9E35-2A663CBD61C5}" srcOrd="1" destOrd="0" presId="urn:microsoft.com/office/officeart/2005/8/layout/hierarchy3#5"/>
    <dgm:cxn modelId="{0B361543-0453-4AB6-9E2F-95D289BDC914}" srcId="{7B3CF321-1A26-4375-AAA2-938326DC6DB5}" destId="{F2F1BCA3-C7A1-4382-88DC-C80227804B47}" srcOrd="1" destOrd="0" parTransId="{2271BF7E-D6CA-485A-9845-4C46229942B3}" sibTransId="{66129396-0A18-4278-BD02-04ECAC441CB2}"/>
    <dgm:cxn modelId="{9280C557-66B4-4FC9-A7F6-F8F978F9DC04}" srcId="{77EA80AB-0E39-4FBF-9B11-3BE4C8F5D49C}" destId="{7B3CF321-1A26-4375-AAA2-938326DC6DB5}" srcOrd="0" destOrd="0" parTransId="{B36E8352-9219-4F4E-B5E2-20DFB64AC499}" sibTransId="{92CDBE21-A189-4874-BB75-913DF7E916DE}"/>
    <dgm:cxn modelId="{61D554F9-55A4-4311-A1E7-69F893C94D74}" type="presOf" srcId="{2271BF7E-D6CA-485A-9845-4C46229942B3}" destId="{053395AC-D107-4AAF-85A3-4DA213C64C47}" srcOrd="0" destOrd="0" presId="urn:microsoft.com/office/officeart/2005/8/layout/hierarchy3#5"/>
    <dgm:cxn modelId="{230C92D2-C036-45B6-8246-3F29F3CC0CA4}" srcId="{7B3CF321-1A26-4375-AAA2-938326DC6DB5}" destId="{836EE94C-85A7-4ABF-88FA-75952D7D816B}" srcOrd="2" destOrd="0" parTransId="{154C4F30-A325-4A05-B09B-AED03AD342B6}" sibTransId="{35362011-94D2-4F54-B5C0-7BC0172978E5}"/>
    <dgm:cxn modelId="{7149AB32-EA99-4BA0-AE2C-BFA400BB9035}" type="presOf" srcId="{836EE94C-85A7-4ABF-88FA-75952D7D816B}" destId="{6BC9CAFE-66F8-4E74-8574-EEA6E1D1ACEF}" srcOrd="0" destOrd="0" presId="urn:microsoft.com/office/officeart/2005/8/layout/hierarchy3#5"/>
    <dgm:cxn modelId="{5FFC9EF9-5BEE-4A8F-8AF9-FAE7503DACE9}" type="presParOf" srcId="{58BA2F27-16D2-4D64-B443-205FEE3D8509}" destId="{350CE4A1-B70D-48EC-AA1F-53B4CAD710F0}" srcOrd="0" destOrd="0" presId="urn:microsoft.com/office/officeart/2005/8/layout/hierarchy3#5"/>
    <dgm:cxn modelId="{CFC22BFB-9EA1-4BA4-A0B7-ACAB2BF57578}" type="presParOf" srcId="{350CE4A1-B70D-48EC-AA1F-53B4CAD710F0}" destId="{C667A78B-E57D-4C72-A7DB-2E384DECAC67}" srcOrd="0" destOrd="0" presId="urn:microsoft.com/office/officeart/2005/8/layout/hierarchy3#5"/>
    <dgm:cxn modelId="{BEAF2D16-B8EC-491A-993A-4B0AC10367D6}" type="presParOf" srcId="{C667A78B-E57D-4C72-A7DB-2E384DECAC67}" destId="{EBC06BA2-542B-4E61-8F1A-B5DAF142F1A6}" srcOrd="0" destOrd="0" presId="urn:microsoft.com/office/officeart/2005/8/layout/hierarchy3#5"/>
    <dgm:cxn modelId="{416FBC6F-6750-4AD1-86DD-DA0F200A4741}" type="presParOf" srcId="{C667A78B-E57D-4C72-A7DB-2E384DECAC67}" destId="{012E5741-F039-4A35-9E35-2A663CBD61C5}" srcOrd="1" destOrd="0" presId="urn:microsoft.com/office/officeart/2005/8/layout/hierarchy3#5"/>
    <dgm:cxn modelId="{C22C16E7-6BCF-4057-ADA5-D112532FF191}" type="presParOf" srcId="{350CE4A1-B70D-48EC-AA1F-53B4CAD710F0}" destId="{8D958151-59B4-40D0-BDAC-4AC5FA444153}" srcOrd="1" destOrd="0" presId="urn:microsoft.com/office/officeart/2005/8/layout/hierarchy3#5"/>
    <dgm:cxn modelId="{2CDD74A0-F46C-4D44-92D1-603DE3E54BFA}" type="presParOf" srcId="{8D958151-59B4-40D0-BDAC-4AC5FA444153}" destId="{499EE122-B288-4DED-8C2B-E490D8ABE9BA}" srcOrd="0" destOrd="0" presId="urn:microsoft.com/office/officeart/2005/8/layout/hierarchy3#5"/>
    <dgm:cxn modelId="{803908A0-AEA2-43A0-A468-616C9BFA289C}" type="presParOf" srcId="{8D958151-59B4-40D0-BDAC-4AC5FA444153}" destId="{DBF23DFB-2A2E-4190-82D2-D5C76A8B77D8}" srcOrd="1" destOrd="0" presId="urn:microsoft.com/office/officeart/2005/8/layout/hierarchy3#5"/>
    <dgm:cxn modelId="{7E6CE1CB-55C2-4891-A462-D89E1BE080F8}" type="presParOf" srcId="{8D958151-59B4-40D0-BDAC-4AC5FA444153}" destId="{053395AC-D107-4AAF-85A3-4DA213C64C47}" srcOrd="2" destOrd="0" presId="urn:microsoft.com/office/officeart/2005/8/layout/hierarchy3#5"/>
    <dgm:cxn modelId="{8FE3C19D-B1AD-4E47-BF20-29DD79254992}" type="presParOf" srcId="{8D958151-59B4-40D0-BDAC-4AC5FA444153}" destId="{AE132C8C-EA47-442B-A5D8-C743EFA7CCE4}" srcOrd="3" destOrd="0" presId="urn:microsoft.com/office/officeart/2005/8/layout/hierarchy3#5"/>
    <dgm:cxn modelId="{B3E0EF4E-74BC-436C-9F00-5DB76DE645E9}" type="presParOf" srcId="{8D958151-59B4-40D0-BDAC-4AC5FA444153}" destId="{236C67F5-7312-46E2-9CA6-E02FC328055B}" srcOrd="4" destOrd="0" presId="urn:microsoft.com/office/officeart/2005/8/layout/hierarchy3#5"/>
    <dgm:cxn modelId="{4A951060-5DDF-4F3B-BF99-3B88C12E5CD7}" type="presParOf" srcId="{8D958151-59B4-40D0-BDAC-4AC5FA444153}" destId="{6BC9CAFE-66F8-4E74-8574-EEA6E1D1ACEF}" srcOrd="5" destOrd="0" presId="urn:microsoft.com/office/officeart/2005/8/layout/hierarchy3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EA80AB-0E39-4FBF-9B11-3BE4C8F5D49C}" type="doc">
      <dgm:prSet loTypeId="urn:microsoft.com/office/officeart/2005/8/layout/hierarchy3#6" loCatId="hierarchy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zh-CN" altLang="en-US"/>
        </a:p>
      </dgm:t>
    </dgm:pt>
    <dgm:pt modelId="{7B3CF321-1A26-4375-AAA2-938326DC6DB5}">
      <dgm:prSet phldrT="[文本]" custT="1"/>
      <dgm:spPr/>
      <dgm:t>
        <a:bodyPr/>
        <a:lstStyle/>
        <a:p>
          <a:r>
            <a:rPr lang="en-US" altLang="zh-CN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Purifier Blocked</a:t>
          </a:r>
          <a:endParaRPr lang="zh-CN" altLang="en-US" sz="2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6E8352-9219-4F4E-B5E2-20DFB64AC499}" type="parTrans" cxnId="{9280C557-66B4-4FC9-A7F6-F8F978F9DC04}">
      <dgm:prSet/>
      <dgm:spPr/>
      <dgm:t>
        <a:bodyPr/>
        <a:lstStyle/>
        <a:p>
          <a:endParaRPr lang="zh-CN" altLang="en-US"/>
        </a:p>
      </dgm:t>
    </dgm:pt>
    <dgm:pt modelId="{92CDBE21-A189-4874-BB75-913DF7E916DE}" type="sibTrans" cxnId="{9280C557-66B4-4FC9-A7F6-F8F978F9DC04}">
      <dgm:prSet/>
      <dgm:spPr/>
      <dgm:t>
        <a:bodyPr/>
        <a:lstStyle/>
        <a:p>
          <a:endParaRPr lang="zh-CN" altLang="en-US"/>
        </a:p>
      </dgm:t>
    </dgm:pt>
    <dgm:pt modelId="{836EE94C-85A7-4ABF-88FA-75952D7D816B}">
      <dgm:prSet phldrT="[文本]" custT="1"/>
      <dgm:spPr/>
      <dgm:t>
        <a:bodyPr/>
        <a:lstStyle/>
        <a:p>
          <a:r>
            <a:rPr lang="en-US" altLang="zh-CN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Adsorption powder?</a:t>
          </a:r>
          <a:endParaRPr lang="zh-CN" alt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4C4F30-A325-4A05-B09B-AED03AD342B6}" type="parTrans" cxnId="{230C92D2-C036-45B6-8246-3F29F3CC0CA4}">
      <dgm:prSet/>
      <dgm:spPr/>
      <dgm:t>
        <a:bodyPr/>
        <a:lstStyle/>
        <a:p>
          <a:endParaRPr lang="zh-CN" altLang="en-US"/>
        </a:p>
      </dgm:t>
    </dgm:pt>
    <dgm:pt modelId="{35362011-94D2-4F54-B5C0-7BC0172978E5}" type="sibTrans" cxnId="{230C92D2-C036-45B6-8246-3F29F3CC0CA4}">
      <dgm:prSet/>
      <dgm:spPr/>
      <dgm:t>
        <a:bodyPr/>
        <a:lstStyle/>
        <a:p>
          <a:endParaRPr lang="zh-CN" altLang="en-US"/>
        </a:p>
      </dgm:t>
    </dgm:pt>
    <dgm:pt modelId="{C5109A88-8901-46FB-9C2F-EA72665E7E11}">
      <dgm:prSet phldrT="[文本]" custT="1"/>
      <dgm:spPr/>
      <dgm:t>
        <a:bodyPr/>
        <a:lstStyle/>
        <a:p>
          <a:r>
            <a:rPr lang="en-US" altLang="zh-CN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Valve leakage?</a:t>
          </a:r>
          <a:endParaRPr lang="zh-CN" alt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14B7FF-5DCB-4337-B66A-4F947D182EFA}" type="parTrans" cxnId="{CC4BA47E-BE81-4A6D-BBE9-3E5E20697BD9}">
      <dgm:prSet/>
      <dgm:spPr/>
      <dgm:t>
        <a:bodyPr/>
        <a:lstStyle/>
        <a:p>
          <a:endParaRPr lang="zh-CN" altLang="en-US"/>
        </a:p>
      </dgm:t>
    </dgm:pt>
    <dgm:pt modelId="{56881F1B-8CFE-4397-A6A4-42A9A9D82363}" type="sibTrans" cxnId="{CC4BA47E-BE81-4A6D-BBE9-3E5E20697BD9}">
      <dgm:prSet/>
      <dgm:spPr/>
      <dgm:t>
        <a:bodyPr/>
        <a:lstStyle/>
        <a:p>
          <a:endParaRPr lang="zh-CN" altLang="en-US"/>
        </a:p>
      </dgm:t>
    </dgm:pt>
    <dgm:pt modelId="{4145D408-ACCC-438C-80CB-BC4CB7AD0C7E}">
      <dgm:prSet phldrT="[文本]" custT="1"/>
      <dgm:spPr/>
      <dgm:t>
        <a:bodyPr/>
        <a:lstStyle/>
        <a:p>
          <a:r>
            <a:rPr lang="en-US" altLang="zh-CN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</a:t>
          </a:r>
          <a:r>
            <a:rPr lang="en-US" altLang="zh-CN" sz="1600" baseline="-25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altLang="zh-CN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 filtered not completely?</a:t>
          </a:r>
          <a:endParaRPr lang="zh-CN" alt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9C0F-8EFB-43B4-8382-489D4269C288}" type="parTrans" cxnId="{E74E3360-3FE4-4906-96E3-875A5CCCE3D0}">
      <dgm:prSet/>
      <dgm:spPr/>
      <dgm:t>
        <a:bodyPr/>
        <a:lstStyle/>
        <a:p>
          <a:endParaRPr lang="zh-CN" altLang="en-US"/>
        </a:p>
      </dgm:t>
    </dgm:pt>
    <dgm:pt modelId="{79647FC3-1632-416E-B2C3-02130DFB4DCF}" type="sibTrans" cxnId="{E74E3360-3FE4-4906-96E3-875A5CCCE3D0}">
      <dgm:prSet/>
      <dgm:spPr/>
      <dgm:t>
        <a:bodyPr/>
        <a:lstStyle/>
        <a:p>
          <a:endParaRPr lang="zh-CN" altLang="en-US"/>
        </a:p>
      </dgm:t>
    </dgm:pt>
    <dgm:pt modelId="{58BA2F27-16D2-4D64-B443-205FEE3D8509}" type="pres">
      <dgm:prSet presAssocID="{77EA80AB-0E39-4FBF-9B11-3BE4C8F5D4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350CE4A1-B70D-48EC-AA1F-53B4CAD710F0}" type="pres">
      <dgm:prSet presAssocID="{7B3CF321-1A26-4375-AAA2-938326DC6DB5}" presName="root" presStyleCnt="0"/>
      <dgm:spPr/>
    </dgm:pt>
    <dgm:pt modelId="{C667A78B-E57D-4C72-A7DB-2E384DECAC67}" type="pres">
      <dgm:prSet presAssocID="{7B3CF321-1A26-4375-AAA2-938326DC6DB5}" presName="rootComposite" presStyleCnt="0"/>
      <dgm:spPr/>
    </dgm:pt>
    <dgm:pt modelId="{EBC06BA2-542B-4E61-8F1A-B5DAF142F1A6}" type="pres">
      <dgm:prSet presAssocID="{7B3CF321-1A26-4375-AAA2-938326DC6DB5}" presName="rootText" presStyleLbl="node1" presStyleIdx="0" presStyleCnt="1" custLinFactNeighborX="3996" custLinFactNeighborY="-24579"/>
      <dgm:spPr/>
      <dgm:t>
        <a:bodyPr/>
        <a:lstStyle/>
        <a:p>
          <a:endParaRPr lang="zh-CN" altLang="en-US"/>
        </a:p>
      </dgm:t>
    </dgm:pt>
    <dgm:pt modelId="{012E5741-F039-4A35-9E35-2A663CBD61C5}" type="pres">
      <dgm:prSet presAssocID="{7B3CF321-1A26-4375-AAA2-938326DC6DB5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8D958151-59B4-40D0-BDAC-4AC5FA444153}" type="pres">
      <dgm:prSet presAssocID="{7B3CF321-1A26-4375-AAA2-938326DC6DB5}" presName="childShape" presStyleCnt="0"/>
      <dgm:spPr/>
    </dgm:pt>
    <dgm:pt modelId="{236C67F5-7312-46E2-9CA6-E02FC328055B}" type="pres">
      <dgm:prSet presAssocID="{154C4F30-A325-4A05-B09B-AED03AD342B6}" presName="Name13" presStyleLbl="parChTrans1D2" presStyleIdx="0" presStyleCnt="3"/>
      <dgm:spPr/>
      <dgm:t>
        <a:bodyPr/>
        <a:lstStyle/>
        <a:p>
          <a:endParaRPr lang="zh-CN" altLang="en-US"/>
        </a:p>
      </dgm:t>
    </dgm:pt>
    <dgm:pt modelId="{6BC9CAFE-66F8-4E74-8574-EEA6E1D1ACEF}" type="pres">
      <dgm:prSet presAssocID="{836EE94C-85A7-4ABF-88FA-75952D7D816B}" presName="childText" presStyleLbl="bgAcc1" presStyleIdx="0" presStyleCnt="3" custScaleY="56074" custLinFactNeighborX="-37" custLinFactNeighborY="-3051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C77BFA2-0085-4E5D-BBC2-20727DBEB16F}" type="pres">
      <dgm:prSet presAssocID="{4B14B7FF-5DCB-4337-B66A-4F947D182EFA}" presName="Name13" presStyleLbl="parChTrans1D2" presStyleIdx="1" presStyleCnt="3"/>
      <dgm:spPr/>
      <dgm:t>
        <a:bodyPr/>
        <a:lstStyle/>
        <a:p>
          <a:endParaRPr lang="zh-CN" altLang="en-US"/>
        </a:p>
      </dgm:t>
    </dgm:pt>
    <dgm:pt modelId="{4042FADA-A624-4352-9191-2D1A099404FD}" type="pres">
      <dgm:prSet presAssocID="{C5109A88-8901-46FB-9C2F-EA72665E7E11}" presName="childText" presStyleLbl="bgAcc1" presStyleIdx="1" presStyleCnt="3" custScaleY="51548" custLinFactNeighborY="-4423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36D8C6-ECFC-49EE-9C90-D65CA9B939DC}" type="pres">
      <dgm:prSet presAssocID="{31499C0F-8EFB-43B4-8382-489D4269C288}" presName="Name13" presStyleLbl="parChTrans1D2" presStyleIdx="2" presStyleCnt="3"/>
      <dgm:spPr/>
      <dgm:t>
        <a:bodyPr/>
        <a:lstStyle/>
        <a:p>
          <a:endParaRPr lang="zh-CN" altLang="en-US"/>
        </a:p>
      </dgm:t>
    </dgm:pt>
    <dgm:pt modelId="{5DBA140A-AA3B-4516-840F-2B511F9CDB6C}" type="pres">
      <dgm:prSet presAssocID="{4145D408-ACCC-438C-80CB-BC4CB7AD0C7E}" presName="childText" presStyleLbl="bgAcc1" presStyleIdx="2" presStyleCnt="3" custScaleY="70728" custLinFactNeighborY="-5739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F35EF78-6DBC-41D5-A9B9-9BBB841F62FE}" type="presOf" srcId="{4B14B7FF-5DCB-4337-B66A-4F947D182EFA}" destId="{BC77BFA2-0085-4E5D-BBC2-20727DBEB16F}" srcOrd="0" destOrd="0" presId="urn:microsoft.com/office/officeart/2005/8/layout/hierarchy3#6"/>
    <dgm:cxn modelId="{68F2BE4D-1169-4075-81CB-9A4F9C2E6AD2}" type="presOf" srcId="{C5109A88-8901-46FB-9C2F-EA72665E7E11}" destId="{4042FADA-A624-4352-9191-2D1A099404FD}" srcOrd="0" destOrd="0" presId="urn:microsoft.com/office/officeart/2005/8/layout/hierarchy3#6"/>
    <dgm:cxn modelId="{E74E3360-3FE4-4906-96E3-875A5CCCE3D0}" srcId="{7B3CF321-1A26-4375-AAA2-938326DC6DB5}" destId="{4145D408-ACCC-438C-80CB-BC4CB7AD0C7E}" srcOrd="2" destOrd="0" parTransId="{31499C0F-8EFB-43B4-8382-489D4269C288}" sibTransId="{79647FC3-1632-416E-B2C3-02130DFB4DCF}"/>
    <dgm:cxn modelId="{DECF1384-1F4B-46FD-807E-4518472252BC}" type="presOf" srcId="{154C4F30-A325-4A05-B09B-AED03AD342B6}" destId="{236C67F5-7312-46E2-9CA6-E02FC328055B}" srcOrd="0" destOrd="0" presId="urn:microsoft.com/office/officeart/2005/8/layout/hierarchy3#6"/>
    <dgm:cxn modelId="{C0C911D5-044E-4F22-B5A4-967641CC6639}" type="presOf" srcId="{836EE94C-85A7-4ABF-88FA-75952D7D816B}" destId="{6BC9CAFE-66F8-4E74-8574-EEA6E1D1ACEF}" srcOrd="0" destOrd="0" presId="urn:microsoft.com/office/officeart/2005/8/layout/hierarchy3#6"/>
    <dgm:cxn modelId="{CC4BA47E-BE81-4A6D-BBE9-3E5E20697BD9}" srcId="{7B3CF321-1A26-4375-AAA2-938326DC6DB5}" destId="{C5109A88-8901-46FB-9C2F-EA72665E7E11}" srcOrd="1" destOrd="0" parTransId="{4B14B7FF-5DCB-4337-B66A-4F947D182EFA}" sibTransId="{56881F1B-8CFE-4397-A6A4-42A9A9D82363}"/>
    <dgm:cxn modelId="{8D44D056-9C45-4A2C-8FDA-7F8C2C92D43C}" type="presOf" srcId="{4145D408-ACCC-438C-80CB-BC4CB7AD0C7E}" destId="{5DBA140A-AA3B-4516-840F-2B511F9CDB6C}" srcOrd="0" destOrd="0" presId="urn:microsoft.com/office/officeart/2005/8/layout/hierarchy3#6"/>
    <dgm:cxn modelId="{1365821E-749E-4D1D-8EE5-8FF58CFD8B4F}" type="presOf" srcId="{31499C0F-8EFB-43B4-8382-489D4269C288}" destId="{1436D8C6-ECFC-49EE-9C90-D65CA9B939DC}" srcOrd="0" destOrd="0" presId="urn:microsoft.com/office/officeart/2005/8/layout/hierarchy3#6"/>
    <dgm:cxn modelId="{6597FE31-5DE9-4475-8D0E-0C76920BC3B1}" type="presOf" srcId="{77EA80AB-0E39-4FBF-9B11-3BE4C8F5D49C}" destId="{58BA2F27-16D2-4D64-B443-205FEE3D8509}" srcOrd="0" destOrd="0" presId="urn:microsoft.com/office/officeart/2005/8/layout/hierarchy3#6"/>
    <dgm:cxn modelId="{9280C557-66B4-4FC9-A7F6-F8F978F9DC04}" srcId="{77EA80AB-0E39-4FBF-9B11-3BE4C8F5D49C}" destId="{7B3CF321-1A26-4375-AAA2-938326DC6DB5}" srcOrd="0" destOrd="0" parTransId="{B36E8352-9219-4F4E-B5E2-20DFB64AC499}" sibTransId="{92CDBE21-A189-4874-BB75-913DF7E916DE}"/>
    <dgm:cxn modelId="{527960AF-32BB-4F58-AE0E-31387DA7C149}" type="presOf" srcId="{7B3CF321-1A26-4375-AAA2-938326DC6DB5}" destId="{EBC06BA2-542B-4E61-8F1A-B5DAF142F1A6}" srcOrd="0" destOrd="0" presId="urn:microsoft.com/office/officeart/2005/8/layout/hierarchy3#6"/>
    <dgm:cxn modelId="{230C92D2-C036-45B6-8246-3F29F3CC0CA4}" srcId="{7B3CF321-1A26-4375-AAA2-938326DC6DB5}" destId="{836EE94C-85A7-4ABF-88FA-75952D7D816B}" srcOrd="0" destOrd="0" parTransId="{154C4F30-A325-4A05-B09B-AED03AD342B6}" sibTransId="{35362011-94D2-4F54-B5C0-7BC0172978E5}"/>
    <dgm:cxn modelId="{37230608-653D-4EC5-A11C-0B1EFA8C43B0}" type="presOf" srcId="{7B3CF321-1A26-4375-AAA2-938326DC6DB5}" destId="{012E5741-F039-4A35-9E35-2A663CBD61C5}" srcOrd="1" destOrd="0" presId="urn:microsoft.com/office/officeart/2005/8/layout/hierarchy3#6"/>
    <dgm:cxn modelId="{6108921B-8FEC-430A-B7D8-15C4CBFEFB55}" type="presParOf" srcId="{58BA2F27-16D2-4D64-B443-205FEE3D8509}" destId="{350CE4A1-B70D-48EC-AA1F-53B4CAD710F0}" srcOrd="0" destOrd="0" presId="urn:microsoft.com/office/officeart/2005/8/layout/hierarchy3#6"/>
    <dgm:cxn modelId="{64B8146C-EE4D-4F30-A3BC-328E7AC3238A}" type="presParOf" srcId="{350CE4A1-B70D-48EC-AA1F-53B4CAD710F0}" destId="{C667A78B-E57D-4C72-A7DB-2E384DECAC67}" srcOrd="0" destOrd="0" presId="urn:microsoft.com/office/officeart/2005/8/layout/hierarchy3#6"/>
    <dgm:cxn modelId="{7A2FD843-E8A7-47CA-88C6-55EEBD3ECB51}" type="presParOf" srcId="{C667A78B-E57D-4C72-A7DB-2E384DECAC67}" destId="{EBC06BA2-542B-4E61-8F1A-B5DAF142F1A6}" srcOrd="0" destOrd="0" presId="urn:microsoft.com/office/officeart/2005/8/layout/hierarchy3#6"/>
    <dgm:cxn modelId="{8270232D-7CFA-48D3-8BDA-B49B5CAB8F04}" type="presParOf" srcId="{C667A78B-E57D-4C72-A7DB-2E384DECAC67}" destId="{012E5741-F039-4A35-9E35-2A663CBD61C5}" srcOrd="1" destOrd="0" presId="urn:microsoft.com/office/officeart/2005/8/layout/hierarchy3#6"/>
    <dgm:cxn modelId="{B79F8D28-5362-4D4C-9B29-2215C53AC1DC}" type="presParOf" srcId="{350CE4A1-B70D-48EC-AA1F-53B4CAD710F0}" destId="{8D958151-59B4-40D0-BDAC-4AC5FA444153}" srcOrd="1" destOrd="0" presId="urn:microsoft.com/office/officeart/2005/8/layout/hierarchy3#6"/>
    <dgm:cxn modelId="{31273044-B7F9-4170-9BC1-2D0ED9E6931E}" type="presParOf" srcId="{8D958151-59B4-40D0-BDAC-4AC5FA444153}" destId="{236C67F5-7312-46E2-9CA6-E02FC328055B}" srcOrd="0" destOrd="0" presId="urn:microsoft.com/office/officeart/2005/8/layout/hierarchy3#6"/>
    <dgm:cxn modelId="{3ABB90E1-DBA8-4BF3-9ECD-42B7A1791284}" type="presParOf" srcId="{8D958151-59B4-40D0-BDAC-4AC5FA444153}" destId="{6BC9CAFE-66F8-4E74-8574-EEA6E1D1ACEF}" srcOrd="1" destOrd="0" presId="urn:microsoft.com/office/officeart/2005/8/layout/hierarchy3#6"/>
    <dgm:cxn modelId="{1B6927EB-958F-4230-AE47-09E9C4CC2B2D}" type="presParOf" srcId="{8D958151-59B4-40D0-BDAC-4AC5FA444153}" destId="{BC77BFA2-0085-4E5D-BBC2-20727DBEB16F}" srcOrd="2" destOrd="0" presId="urn:microsoft.com/office/officeart/2005/8/layout/hierarchy3#6"/>
    <dgm:cxn modelId="{02FD5A9E-463D-4A27-B109-5F6066623DA0}" type="presParOf" srcId="{8D958151-59B4-40D0-BDAC-4AC5FA444153}" destId="{4042FADA-A624-4352-9191-2D1A099404FD}" srcOrd="3" destOrd="0" presId="urn:microsoft.com/office/officeart/2005/8/layout/hierarchy3#6"/>
    <dgm:cxn modelId="{FA121081-91C9-4FD2-B6EF-B3314DFD46C9}" type="presParOf" srcId="{8D958151-59B4-40D0-BDAC-4AC5FA444153}" destId="{1436D8C6-ECFC-49EE-9C90-D65CA9B939DC}" srcOrd="4" destOrd="0" presId="urn:microsoft.com/office/officeart/2005/8/layout/hierarchy3#6"/>
    <dgm:cxn modelId="{0BEAEF01-CE7A-4E39-93BF-0C7FCED77FDB}" type="presParOf" srcId="{8D958151-59B4-40D0-BDAC-4AC5FA444153}" destId="{5DBA140A-AA3B-4516-840F-2B511F9CDB6C}" srcOrd="5" destOrd="0" presId="urn:microsoft.com/office/officeart/2005/8/layout/hierarchy3#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06BA2-542B-4E61-8F1A-B5DAF142F1A6}">
      <dsp:nvSpPr>
        <dsp:cNvPr id="0" name=""/>
        <dsp:cNvSpPr/>
      </dsp:nvSpPr>
      <dsp:spPr>
        <a:xfrm>
          <a:off x="129208" y="1098"/>
          <a:ext cx="1541708" cy="770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 dirty="0" smtClean="0">
              <a:latin typeface="Times New Roman" pitchFamily="18" charset="0"/>
              <a:cs typeface="Times New Roman" pitchFamily="18" charset="0"/>
            </a:rPr>
            <a:t>Temp. Sensor  Damaged</a:t>
          </a:r>
          <a:endParaRPr lang="zh-CN" altLang="en-U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1786" y="23676"/>
        <a:ext cx="1496552" cy="725698"/>
      </dsp:txXfrm>
    </dsp:sp>
    <dsp:sp modelId="{499EE122-B288-4DED-8C2B-E490D8ABE9BA}">
      <dsp:nvSpPr>
        <dsp:cNvPr id="0" name=""/>
        <dsp:cNvSpPr/>
      </dsp:nvSpPr>
      <dsp:spPr>
        <a:xfrm>
          <a:off x="283379" y="771953"/>
          <a:ext cx="154170" cy="578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140"/>
              </a:lnTo>
              <a:lnTo>
                <a:pt x="154170" y="5781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23DFB-2A2E-4190-82D2-D5C76A8B77D8}">
      <dsp:nvSpPr>
        <dsp:cNvPr id="0" name=""/>
        <dsp:cNvSpPr/>
      </dsp:nvSpPr>
      <dsp:spPr>
        <a:xfrm>
          <a:off x="437549" y="964666"/>
          <a:ext cx="1233366" cy="770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</a:t>
          </a:r>
          <a:r>
            <a:rPr lang="en-US" altLang="zh-CN" sz="1800" b="0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&amp; LT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0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Shock</a:t>
          </a:r>
          <a:endParaRPr lang="zh-CN" altLang="en-US" sz="18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27" y="987244"/>
        <a:ext cx="1188210" cy="725698"/>
      </dsp:txXfrm>
    </dsp:sp>
    <dsp:sp modelId="{053395AC-D107-4AAF-85A3-4DA213C64C47}">
      <dsp:nvSpPr>
        <dsp:cNvPr id="0" name=""/>
        <dsp:cNvSpPr/>
      </dsp:nvSpPr>
      <dsp:spPr>
        <a:xfrm>
          <a:off x="283379" y="771953"/>
          <a:ext cx="154170" cy="1541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1708"/>
              </a:lnTo>
              <a:lnTo>
                <a:pt x="154170" y="15417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132C8C-EA47-442B-A5D8-C743EFA7CCE4}">
      <dsp:nvSpPr>
        <dsp:cNvPr id="0" name=""/>
        <dsp:cNvSpPr/>
      </dsp:nvSpPr>
      <dsp:spPr>
        <a:xfrm>
          <a:off x="437549" y="1928234"/>
          <a:ext cx="1233366" cy="770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Select reliable  or backup</a:t>
          </a:r>
          <a:endParaRPr lang="zh-CN" altLang="en-US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27" y="1950812"/>
        <a:ext cx="1188210" cy="7256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06BA2-542B-4E61-8F1A-B5DAF142F1A6}">
      <dsp:nvSpPr>
        <dsp:cNvPr id="0" name=""/>
        <dsp:cNvSpPr/>
      </dsp:nvSpPr>
      <dsp:spPr>
        <a:xfrm>
          <a:off x="878" y="191914"/>
          <a:ext cx="1798367" cy="633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Times New Roman" pitchFamily="18" charset="0"/>
              <a:cs typeface="Times New Roman" pitchFamily="18" charset="0"/>
            </a:rPr>
            <a:t>Inlet Gas Analyzer damaged</a:t>
          </a:r>
          <a:endParaRPr lang="zh-CN" altLang="en-U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442" y="210478"/>
        <a:ext cx="1761239" cy="596706"/>
      </dsp:txXfrm>
    </dsp:sp>
    <dsp:sp modelId="{499EE122-B288-4DED-8C2B-E490D8ABE9BA}">
      <dsp:nvSpPr>
        <dsp:cNvPr id="0" name=""/>
        <dsp:cNvSpPr/>
      </dsp:nvSpPr>
      <dsp:spPr>
        <a:xfrm>
          <a:off x="180715" y="825748"/>
          <a:ext cx="179836" cy="319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736"/>
              </a:lnTo>
              <a:lnTo>
                <a:pt x="179836" y="3197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23DFB-2A2E-4190-82D2-D5C76A8B77D8}">
      <dsp:nvSpPr>
        <dsp:cNvPr id="0" name=""/>
        <dsp:cNvSpPr/>
      </dsp:nvSpPr>
      <dsp:spPr>
        <a:xfrm>
          <a:off x="360552" y="915666"/>
          <a:ext cx="1438693" cy="459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Water inside</a:t>
          </a:r>
          <a:endParaRPr lang="zh-CN" altLang="en-US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4014" y="929128"/>
        <a:ext cx="1411769" cy="432711"/>
      </dsp:txXfrm>
    </dsp:sp>
    <dsp:sp modelId="{053395AC-D107-4AAF-85A3-4DA213C64C47}">
      <dsp:nvSpPr>
        <dsp:cNvPr id="0" name=""/>
        <dsp:cNvSpPr/>
      </dsp:nvSpPr>
      <dsp:spPr>
        <a:xfrm>
          <a:off x="180715" y="825748"/>
          <a:ext cx="179836" cy="1047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7647"/>
              </a:lnTo>
              <a:lnTo>
                <a:pt x="179836" y="1047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132C8C-EA47-442B-A5D8-C743EFA7CCE4}">
      <dsp:nvSpPr>
        <dsp:cNvPr id="0" name=""/>
        <dsp:cNvSpPr/>
      </dsp:nvSpPr>
      <dsp:spPr>
        <a:xfrm>
          <a:off x="360552" y="1486747"/>
          <a:ext cx="1438693" cy="7732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Analyzer was Installed After dryer  </a:t>
          </a:r>
          <a:endParaRPr lang="zh-CN" altLang="en-US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3201" y="1509396"/>
        <a:ext cx="1393395" cy="7279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06BA2-542B-4E61-8F1A-B5DAF142F1A6}">
      <dsp:nvSpPr>
        <dsp:cNvPr id="0" name=""/>
        <dsp:cNvSpPr/>
      </dsp:nvSpPr>
      <dsp:spPr>
        <a:xfrm>
          <a:off x="0" y="351881"/>
          <a:ext cx="1800125" cy="8824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Compressed He Contains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 lot of  oil</a:t>
          </a:r>
          <a:endParaRPr lang="zh-CN" alt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47" y="377728"/>
        <a:ext cx="1748431" cy="830790"/>
      </dsp:txXfrm>
    </dsp:sp>
    <dsp:sp modelId="{499EE122-B288-4DED-8C2B-E490D8ABE9BA}">
      <dsp:nvSpPr>
        <dsp:cNvPr id="0" name=""/>
        <dsp:cNvSpPr/>
      </dsp:nvSpPr>
      <dsp:spPr>
        <a:xfrm>
          <a:off x="180012" y="1234365"/>
          <a:ext cx="180012" cy="6244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4413"/>
              </a:lnTo>
              <a:lnTo>
                <a:pt x="180012" y="6244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23DFB-2A2E-4190-82D2-D5C76A8B77D8}">
      <dsp:nvSpPr>
        <dsp:cNvPr id="0" name=""/>
        <dsp:cNvSpPr/>
      </dsp:nvSpPr>
      <dsp:spPr>
        <a:xfrm>
          <a:off x="360025" y="1459380"/>
          <a:ext cx="1315646" cy="798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 effect of oil-filter </a:t>
          </a:r>
          <a:r>
            <a:rPr lang="en-US" altLang="zh-CN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is not good</a:t>
          </a:r>
          <a:endParaRPr lang="en-US" altLang="zh-CN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3421" y="1482776"/>
        <a:ext cx="1268854" cy="752004"/>
      </dsp:txXfrm>
    </dsp:sp>
    <dsp:sp modelId="{236C67F5-7312-46E2-9CA6-E02FC328055B}">
      <dsp:nvSpPr>
        <dsp:cNvPr id="0" name=""/>
        <dsp:cNvSpPr/>
      </dsp:nvSpPr>
      <dsp:spPr>
        <a:xfrm>
          <a:off x="180012" y="1234365"/>
          <a:ext cx="180012" cy="1478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8501"/>
              </a:lnTo>
              <a:lnTo>
                <a:pt x="180012" y="14785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C9CAFE-66F8-4E74-8574-EEA6E1D1ACEF}">
      <dsp:nvSpPr>
        <dsp:cNvPr id="0" name=""/>
        <dsp:cNvSpPr/>
      </dsp:nvSpPr>
      <dsp:spPr>
        <a:xfrm>
          <a:off x="360025" y="2360280"/>
          <a:ext cx="1315646" cy="705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Add another oil-filter</a:t>
          </a:r>
          <a:endParaRPr lang="zh-CN" alt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679" y="2380934"/>
        <a:ext cx="1274338" cy="6638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06BA2-542B-4E61-8F1A-B5DAF142F1A6}">
      <dsp:nvSpPr>
        <dsp:cNvPr id="0" name=""/>
        <dsp:cNvSpPr/>
      </dsp:nvSpPr>
      <dsp:spPr>
        <a:xfrm>
          <a:off x="878" y="69287"/>
          <a:ext cx="1798367" cy="640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Pneumatic Valve Leakage</a:t>
          </a:r>
          <a:endParaRPr lang="zh-CN" alt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43" y="88052"/>
        <a:ext cx="1760837" cy="603156"/>
      </dsp:txXfrm>
    </dsp:sp>
    <dsp:sp modelId="{499EE122-B288-4DED-8C2B-E490D8ABE9BA}">
      <dsp:nvSpPr>
        <dsp:cNvPr id="0" name=""/>
        <dsp:cNvSpPr/>
      </dsp:nvSpPr>
      <dsp:spPr>
        <a:xfrm>
          <a:off x="180715" y="709974"/>
          <a:ext cx="179836" cy="455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5355"/>
              </a:lnTo>
              <a:lnTo>
                <a:pt x="179836" y="4553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23DFB-2A2E-4190-82D2-D5C76A8B77D8}">
      <dsp:nvSpPr>
        <dsp:cNvPr id="0" name=""/>
        <dsp:cNvSpPr/>
      </dsp:nvSpPr>
      <dsp:spPr>
        <a:xfrm>
          <a:off x="360552" y="934770"/>
          <a:ext cx="1438693" cy="461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Valve Disc/Stem</a:t>
          </a:r>
          <a:endParaRPr lang="zh-CN" alt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4058" y="948276"/>
        <a:ext cx="1411681" cy="434107"/>
      </dsp:txXfrm>
    </dsp:sp>
    <dsp:sp modelId="{053395AC-D107-4AAF-85A3-4DA213C64C47}">
      <dsp:nvSpPr>
        <dsp:cNvPr id="0" name=""/>
        <dsp:cNvSpPr/>
      </dsp:nvSpPr>
      <dsp:spPr>
        <a:xfrm>
          <a:off x="180715" y="709974"/>
          <a:ext cx="179836" cy="1198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8427"/>
              </a:lnTo>
              <a:lnTo>
                <a:pt x="179836" y="11984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132C8C-EA47-442B-A5D8-C743EFA7CCE4}">
      <dsp:nvSpPr>
        <dsp:cNvPr id="0" name=""/>
        <dsp:cNvSpPr/>
      </dsp:nvSpPr>
      <dsp:spPr>
        <a:xfrm>
          <a:off x="360552" y="1620685"/>
          <a:ext cx="1438693" cy="5754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 valve cannot work at low temperature</a:t>
          </a:r>
          <a:endParaRPr lang="zh-CN" alt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406" y="1637539"/>
        <a:ext cx="1404985" cy="541724"/>
      </dsp:txXfrm>
    </dsp:sp>
    <dsp:sp modelId="{236C67F5-7312-46E2-9CA6-E02FC328055B}">
      <dsp:nvSpPr>
        <dsp:cNvPr id="0" name=""/>
        <dsp:cNvSpPr/>
      </dsp:nvSpPr>
      <dsp:spPr>
        <a:xfrm>
          <a:off x="180715" y="709974"/>
          <a:ext cx="179836" cy="1995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5944"/>
              </a:lnTo>
              <a:lnTo>
                <a:pt x="179836" y="19959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C9CAFE-66F8-4E74-8574-EEA6E1D1ACEF}">
      <dsp:nvSpPr>
        <dsp:cNvPr id="0" name=""/>
        <dsp:cNvSpPr/>
      </dsp:nvSpPr>
      <dsp:spPr>
        <a:xfrm>
          <a:off x="360552" y="2420913"/>
          <a:ext cx="1438693" cy="5700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Exchange LT valve</a:t>
          </a:r>
          <a:endParaRPr lang="zh-CN" alt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247" y="2437608"/>
        <a:ext cx="1405303" cy="5366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06BA2-542B-4E61-8F1A-B5DAF142F1A6}">
      <dsp:nvSpPr>
        <dsp:cNvPr id="0" name=""/>
        <dsp:cNvSpPr/>
      </dsp:nvSpPr>
      <dsp:spPr>
        <a:xfrm>
          <a:off x="54521" y="33"/>
          <a:ext cx="1513581" cy="756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 T of Heat exchanger outlet is low</a:t>
          </a:r>
          <a:endParaRPr lang="zh-CN" alt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687" y="22199"/>
        <a:ext cx="1469249" cy="712458"/>
      </dsp:txXfrm>
    </dsp:sp>
    <dsp:sp modelId="{499EE122-B288-4DED-8C2B-E490D8ABE9BA}">
      <dsp:nvSpPr>
        <dsp:cNvPr id="0" name=""/>
        <dsp:cNvSpPr/>
      </dsp:nvSpPr>
      <dsp:spPr>
        <a:xfrm>
          <a:off x="205879" y="756824"/>
          <a:ext cx="151358" cy="469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9596"/>
              </a:lnTo>
              <a:lnTo>
                <a:pt x="151358" y="4695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23DFB-2A2E-4190-82D2-D5C76A8B77D8}">
      <dsp:nvSpPr>
        <dsp:cNvPr id="0" name=""/>
        <dsp:cNvSpPr/>
      </dsp:nvSpPr>
      <dsp:spPr>
        <a:xfrm>
          <a:off x="357237" y="912140"/>
          <a:ext cx="1353541" cy="628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 HE is in the cold LN2 of Dewar</a:t>
          </a:r>
          <a:endParaRPr lang="zh-CN" alt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647" y="930550"/>
        <a:ext cx="1316721" cy="591740"/>
      </dsp:txXfrm>
    </dsp:sp>
    <dsp:sp modelId="{053395AC-D107-4AAF-85A3-4DA213C64C47}">
      <dsp:nvSpPr>
        <dsp:cNvPr id="0" name=""/>
        <dsp:cNvSpPr/>
      </dsp:nvSpPr>
      <dsp:spPr>
        <a:xfrm>
          <a:off x="205879" y="756824"/>
          <a:ext cx="133945" cy="1185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5104"/>
              </a:lnTo>
              <a:lnTo>
                <a:pt x="133945" y="11851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132C8C-EA47-442B-A5D8-C743EFA7CCE4}">
      <dsp:nvSpPr>
        <dsp:cNvPr id="0" name=""/>
        <dsp:cNvSpPr/>
      </dsp:nvSpPr>
      <dsp:spPr>
        <a:xfrm>
          <a:off x="339825" y="1656474"/>
          <a:ext cx="1388366" cy="570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Outlay Heat Exchanger added</a:t>
          </a:r>
          <a:endParaRPr lang="zh-CN" alt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6546" y="1673195"/>
        <a:ext cx="1354924" cy="537465"/>
      </dsp:txXfrm>
    </dsp:sp>
    <dsp:sp modelId="{236C67F5-7312-46E2-9CA6-E02FC328055B}">
      <dsp:nvSpPr>
        <dsp:cNvPr id="0" name=""/>
        <dsp:cNvSpPr/>
      </dsp:nvSpPr>
      <dsp:spPr>
        <a:xfrm>
          <a:off x="205879" y="756824"/>
          <a:ext cx="150910" cy="1850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0323"/>
              </a:lnTo>
              <a:lnTo>
                <a:pt x="150910" y="18503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C9CAFE-66F8-4E74-8574-EEA6E1D1ACEF}">
      <dsp:nvSpPr>
        <dsp:cNvPr id="0" name=""/>
        <dsp:cNvSpPr/>
      </dsp:nvSpPr>
      <dsp:spPr>
        <a:xfrm>
          <a:off x="356789" y="2339001"/>
          <a:ext cx="1366400" cy="536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Heater to be Added</a:t>
          </a:r>
          <a:endParaRPr lang="zh-CN" alt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2496" y="2354708"/>
        <a:ext cx="1334986" cy="5048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06BA2-542B-4E61-8F1A-B5DAF142F1A6}">
      <dsp:nvSpPr>
        <dsp:cNvPr id="0" name=""/>
        <dsp:cNvSpPr/>
      </dsp:nvSpPr>
      <dsp:spPr>
        <a:xfrm>
          <a:off x="0" y="378740"/>
          <a:ext cx="1800125" cy="900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Purifier Blocked</a:t>
          </a:r>
          <a:endParaRPr lang="zh-CN" altLang="en-US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62" y="405102"/>
        <a:ext cx="1747401" cy="847338"/>
      </dsp:txXfrm>
    </dsp:sp>
    <dsp:sp modelId="{236C67F5-7312-46E2-9CA6-E02FC328055B}">
      <dsp:nvSpPr>
        <dsp:cNvPr id="0" name=""/>
        <dsp:cNvSpPr/>
      </dsp:nvSpPr>
      <dsp:spPr>
        <a:xfrm>
          <a:off x="180012" y="1278802"/>
          <a:ext cx="179479" cy="423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911"/>
              </a:lnTo>
              <a:lnTo>
                <a:pt x="179479" y="4239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C9CAFE-66F8-4E74-8574-EEA6E1D1ACEF}">
      <dsp:nvSpPr>
        <dsp:cNvPr id="0" name=""/>
        <dsp:cNvSpPr/>
      </dsp:nvSpPr>
      <dsp:spPr>
        <a:xfrm>
          <a:off x="359492" y="1450363"/>
          <a:ext cx="1440100" cy="504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Adsorption powder?</a:t>
          </a:r>
          <a:endParaRPr lang="zh-CN" alt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4274" y="1465145"/>
        <a:ext cx="1410536" cy="475137"/>
      </dsp:txXfrm>
    </dsp:sp>
    <dsp:sp modelId="{BC77BFA2-0085-4E5D-BBC2-20727DBEB16F}">
      <dsp:nvSpPr>
        <dsp:cNvPr id="0" name=""/>
        <dsp:cNvSpPr/>
      </dsp:nvSpPr>
      <dsp:spPr>
        <a:xfrm>
          <a:off x="180012" y="1278802"/>
          <a:ext cx="180012" cy="10097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9780"/>
              </a:lnTo>
              <a:lnTo>
                <a:pt x="180012" y="10097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42FADA-A624-4352-9191-2D1A099404FD}">
      <dsp:nvSpPr>
        <dsp:cNvPr id="0" name=""/>
        <dsp:cNvSpPr/>
      </dsp:nvSpPr>
      <dsp:spPr>
        <a:xfrm>
          <a:off x="360024" y="2056600"/>
          <a:ext cx="1440100" cy="4639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Valve leakage?</a:t>
          </a:r>
          <a:endParaRPr lang="zh-CN" alt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613" y="2070189"/>
        <a:ext cx="1412922" cy="436786"/>
      </dsp:txXfrm>
    </dsp:sp>
    <dsp:sp modelId="{1436D8C6-ECFC-49EE-9C90-D65CA9B939DC}">
      <dsp:nvSpPr>
        <dsp:cNvPr id="0" name=""/>
        <dsp:cNvSpPr/>
      </dsp:nvSpPr>
      <dsp:spPr>
        <a:xfrm>
          <a:off x="180012" y="1278802"/>
          <a:ext cx="180012" cy="1666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6627"/>
              </a:lnTo>
              <a:lnTo>
                <a:pt x="180012" y="16666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BA140A-AA3B-4516-840F-2B511F9CDB6C}">
      <dsp:nvSpPr>
        <dsp:cNvPr id="0" name=""/>
        <dsp:cNvSpPr/>
      </dsp:nvSpPr>
      <dsp:spPr>
        <a:xfrm>
          <a:off x="360024" y="2627132"/>
          <a:ext cx="1440100" cy="6365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</a:t>
          </a:r>
          <a:r>
            <a:rPr lang="en-US" altLang="zh-CN" sz="1600" kern="1200" baseline="-25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altLang="zh-CN" sz="1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 filtered not completely?</a:t>
          </a:r>
          <a:endParaRPr lang="zh-CN" alt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8669" y="2645777"/>
        <a:ext cx="1402810" cy="599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#1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#2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#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#4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#5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#6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2018/6/6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989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099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6C7BCFE-C592-4BBD-B626-4DA87553FBC1}" type="datetime1">
              <a:rPr lang="zh-CN" altLang="en-US"/>
              <a:pPr>
                <a:defRPr/>
              </a:pPr>
              <a:t>2018/6/6</a:t>
            </a:fld>
            <a:endParaRPr lang="en-US" sz="1200" dirty="0"/>
          </a:p>
        </p:txBody>
      </p:sp>
      <p:sp>
        <p:nvSpPr>
          <p:cNvPr id="5427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4101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单击此处编辑母版文本样式</a:t>
            </a:r>
          </a:p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第二级</a:t>
            </a:r>
          </a:p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第三级</a:t>
            </a:r>
          </a:p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第四级</a:t>
            </a:r>
          </a:p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第五级</a:t>
            </a:r>
          </a:p>
        </p:txBody>
      </p:sp>
      <p:sp>
        <p:nvSpPr>
          <p:cNvPr id="4102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3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F34D6FF-168F-4B31-AA50-3D1EE386924D}" type="slidenum">
              <a:rPr lang="zh-CN" altLang="en-US"/>
              <a:pPr>
                <a:defRPr/>
              </a:pPr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8658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34D6FF-168F-4B31-AA50-3D1EE386924D}" type="slidenum">
              <a:rPr lang="zh-CN" altLang="en-US" smtClean="0"/>
              <a:pPr>
                <a:defRPr/>
              </a:pPr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6C10078A-1F99-48BC-B04A-02984BEA1873}" type="slidenum">
              <a:rPr lang="en-US" altLang="ja-JP" sz="1200"/>
              <a:pPr algn="r"/>
              <a:t>3</a:t>
            </a:fld>
            <a:endParaRPr lang="en-US" altLang="ja-JP" sz="120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ja-JP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ja-JP" dirty="0" smtClean="0">
                <a:latin typeface="Arial" panose="020B0604020202020204" pitchFamily="34" charset="0"/>
              </a:rPr>
              <a:t>&lt;click&gt; Among others, there are four fundamental questions as </a:t>
            </a:r>
            <a:r>
              <a:rPr lang="en-US" altLang="ja-JP" b="1" i="1" dirty="0" smtClean="0">
                <a:latin typeface="Arial" panose="020B0604020202020204" pitchFamily="34" charset="0"/>
              </a:rPr>
              <a:t>Herbert Simon</a:t>
            </a:r>
            <a:r>
              <a:rPr lang="en-US" altLang="ja-JP" dirty="0" smtClean="0">
                <a:latin typeface="Arial" panose="020B0604020202020204" pitchFamily="34" charset="0"/>
              </a:rPr>
              <a:t> pointed out in his talk at Boulder in 1986: </a:t>
            </a:r>
            <a:r>
              <a:rPr lang="en-US" altLang="ja-JP" b="1" i="1" dirty="0" smtClean="0">
                <a:latin typeface="Arial" panose="020B0604020202020204" pitchFamily="34" charset="0"/>
              </a:rPr>
              <a:t>Matter, Universe, Life, and Mind</a:t>
            </a:r>
            <a:r>
              <a:rPr lang="en-US" altLang="ja-JP" dirty="0" smtClean="0">
                <a:latin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日期占位符 2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fld id="{BBF3D287-23DA-46B9-948A-FA0DADFB2FF4}" type="datetime1">
              <a:rPr lang="zh-CN" altLang="en-US" smtClean="0"/>
              <a:pPr eaLnBrk="1" hangingPunct="1">
                <a:buFont typeface="Arial" panose="020B0604020202020204" pitchFamily="34" charset="0"/>
                <a:buNone/>
              </a:pPr>
              <a:t>2018/6/6</a:t>
            </a:fld>
            <a:endParaRPr lang="zh-CN" altLang="en-US" sz="1200" smtClean="0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689E11ED-5D94-4FFE-B8E8-31BA7B402C96}" type="slidenum">
              <a:rPr lang="en-US" altLang="en-US" smtClean="0"/>
              <a:pPr eaLnBrk="1" hangingPunct="1"/>
              <a:t>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日期占位符 2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fld id="{1B1EE5A3-A231-43A7-8444-A76D4B778B20}" type="datetime1">
              <a:rPr lang="zh-CN" altLang="en-US" smtClean="0"/>
              <a:pPr eaLnBrk="1" hangingPunct="1">
                <a:buFont typeface="Arial" panose="020B0604020202020204" pitchFamily="34" charset="0"/>
                <a:buNone/>
              </a:pPr>
              <a:t>2018/6/6</a:t>
            </a:fld>
            <a:endParaRPr lang="zh-CN" altLang="en-US" sz="1200" smtClean="0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C3E75F7D-BBDD-49D1-9D26-3D201C36642A}" type="slidenum">
              <a:rPr lang="en-US" altLang="en-US" smtClean="0"/>
              <a:pPr eaLnBrk="1" hangingPunct="1"/>
              <a:t>9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52227" name="日期占位符 2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836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556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fld id="{07329E1C-C20E-4179-AF52-AD7513C1D69D}" type="datetime1">
              <a:rPr lang="zh-CN" altLang="en-US" smtClean="0"/>
              <a:pPr eaLnBrk="1" hangingPunct="1">
                <a:buFont typeface="Arial" panose="020B0604020202020204" pitchFamily="34" charset="0"/>
                <a:buNone/>
              </a:pPr>
              <a:t>2018/6/6</a:t>
            </a:fld>
            <a:endParaRPr lang="zh-CN" altLang="en-US" sz="1200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836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556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E8CC2F5-B6D0-4143-AFEB-D009CBC867B7}" type="slidenum">
              <a:rPr lang="en-US" altLang="en-US" smtClean="0"/>
              <a:pPr eaLnBrk="1" hangingPunct="1"/>
              <a:t>14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52227" name="日期占位符 2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836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556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fld id="{07329E1C-C20E-4179-AF52-AD7513C1D69D}" type="datetime1">
              <a:rPr lang="zh-CN" altLang="en-US" smtClean="0"/>
              <a:pPr eaLnBrk="1" hangingPunct="1">
                <a:buFont typeface="Arial" panose="020B0604020202020204" pitchFamily="34" charset="0"/>
                <a:buNone/>
              </a:pPr>
              <a:t>2018/6/6</a:t>
            </a:fld>
            <a:endParaRPr lang="zh-CN" altLang="en-US" sz="1200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836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556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E8CC2F5-B6D0-4143-AFEB-D009CBC867B7}" type="slidenum">
              <a:rPr lang="en-US" altLang="en-US" smtClean="0"/>
              <a:pPr eaLnBrk="1" hangingPunct="1"/>
              <a:t>17</a:t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A8118-E75C-4BEE-89CC-CBF6A9D130F8}" type="slidenum">
              <a:rPr lang="zh-CN" altLang="en-US" smtClean="0"/>
              <a:pPr>
                <a:defRPr/>
              </a:pPr>
              <a:t>‹#›</a:t>
            </a:fld>
            <a:r>
              <a:rPr lang="en-US" dirty="0" smtClean="0"/>
              <a:t>/50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‹#›</a:t>
            </a:fld>
            <a:r>
              <a:rPr lang="en-US" dirty="0" smtClean="0"/>
              <a:t>/50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7923F-8FCE-4964-A3B6-8858A094F27E}" type="slidenum">
              <a:rPr lang="zh-CN" altLang="en-US"/>
              <a:pPr>
                <a:defRPr/>
              </a:pPr>
              <a:t>‹#›</a:t>
            </a:fld>
            <a:r>
              <a:rPr lang="en-US" altLang="zh-CN"/>
              <a:t>/51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6019B-A92E-4108-9232-A36B3CDEBE00}" type="slidenum">
              <a:rPr lang="zh-CN" altLang="en-US"/>
              <a:pPr/>
              <a:t>‹#›</a:t>
            </a:fld>
            <a:r>
              <a:rPr lang="zh-CN" altLang="en-US"/>
              <a:t>/</a:t>
            </a:r>
            <a:r>
              <a:rPr lang="en-US"/>
              <a:t>52</a:t>
            </a:r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9EEBC-C49F-4369-8129-7C6BFF8674FC}" type="slidenum">
              <a:rPr lang="zh-CN" altLang="en-US"/>
              <a:pPr>
                <a:defRPr/>
              </a:pPr>
              <a:t>‹#›</a:t>
            </a:fld>
            <a:r>
              <a:rPr lang="en-US" altLang="zh-CN" dirty="0"/>
              <a:t>/45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2"/>
          <p:cNvSpPr>
            <a:spLocks noChangeArrowheads="1"/>
          </p:cNvSpPr>
          <p:nvPr/>
        </p:nvSpPr>
        <p:spPr bwMode="auto">
          <a:xfrm>
            <a:off x="0" y="380982"/>
            <a:ext cx="7092950" cy="47626"/>
          </a:xfrm>
          <a:prstGeom prst="rect">
            <a:avLst/>
          </a:prstGeom>
          <a:solidFill>
            <a:srgbClr val="17347D"/>
          </a:solidFill>
          <a:ln w="9525">
            <a:noFill/>
            <a:miter lim="800000"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 b="1" i="1">
              <a:solidFill>
                <a:srgbClr val="000000"/>
              </a:solidFill>
              <a:latin typeface="Heiti SC Light" panose="02010600030101010101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075" name="图片 6" descr="万瑞新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214294"/>
            <a:ext cx="1107028" cy="23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2"/>
          <p:cNvSpPr>
            <a:spLocks noChangeArrowheads="1"/>
          </p:cNvSpPr>
          <p:nvPr/>
        </p:nvSpPr>
        <p:spPr bwMode="auto">
          <a:xfrm>
            <a:off x="8358188" y="380982"/>
            <a:ext cx="792162" cy="47626"/>
          </a:xfrm>
          <a:prstGeom prst="rect">
            <a:avLst/>
          </a:prstGeom>
          <a:solidFill>
            <a:srgbClr val="17347D"/>
          </a:solidFill>
          <a:ln w="9525">
            <a:noFill/>
            <a:miter lim="800000"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 b="1" i="1">
              <a:solidFill>
                <a:srgbClr val="000000"/>
              </a:solidFill>
              <a:latin typeface="Heiti SC Light" panose="02010600030101010101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96959"/>
            <a:ext cx="2133600" cy="3042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96959"/>
            <a:ext cx="2895600" cy="3042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39150" y="5476876"/>
            <a:ext cx="2133600" cy="304271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None/>
              <a:defRPr sz="11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17EB48-C327-4C9F-BCCB-C37BCDF9B2DC}" type="slidenum">
              <a:rPr lang="zh-CN" altLang="en-US" smtClean="0"/>
              <a:pPr>
                <a:defRPr/>
              </a:pPr>
              <a:t>‹#›</a:t>
            </a:fld>
            <a:r>
              <a:rPr lang="en-US" dirty="0" smtClean="0"/>
              <a:t>/50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Heiti SC Light" panose="02010600030101010101" charset="-122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Heiti SC Light" panose="02010600030101010101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5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openxmlformats.org/officeDocument/2006/relationships/image" Target="../media/image57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56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0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63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62.jpeg"/><Relationship Id="rId4" Type="http://schemas.openxmlformats.org/officeDocument/2006/relationships/diagramData" Target="../diagrams/data4.xml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6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67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2"/>
          <p:cNvSpPr>
            <a:spLocks noChangeArrowheads="1"/>
          </p:cNvSpPr>
          <p:nvPr/>
        </p:nvSpPr>
        <p:spPr bwMode="auto">
          <a:xfrm>
            <a:off x="0" y="1214426"/>
            <a:ext cx="9144000" cy="72000"/>
          </a:xfrm>
          <a:prstGeom prst="rect">
            <a:avLst/>
          </a:prstGeom>
          <a:solidFill>
            <a:srgbClr val="17347D"/>
          </a:solidFill>
          <a:ln w="9525">
            <a:noFill/>
            <a:miter lim="800000"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EuroRoman" panose="00000400000000000000" pitchFamily="2" charset="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4099" name="Rectangle 21"/>
          <p:cNvSpPr>
            <a:spLocks noChangeArrowheads="1"/>
          </p:cNvSpPr>
          <p:nvPr/>
        </p:nvSpPr>
        <p:spPr bwMode="auto">
          <a:xfrm>
            <a:off x="2123728" y="2448330"/>
            <a:ext cx="6858000" cy="508000"/>
          </a:xfrm>
          <a:prstGeom prst="rect">
            <a:avLst/>
          </a:prstGeom>
          <a:solidFill>
            <a:srgbClr val="17347D"/>
          </a:solidFill>
          <a:ln w="9525">
            <a:noFill/>
            <a:miter lim="800000"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EuroRoman" panose="00000400000000000000" pitchFamily="2" charset="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4101" name="Rectangle 21"/>
          <p:cNvSpPr>
            <a:spLocks noChangeArrowheads="1"/>
          </p:cNvSpPr>
          <p:nvPr/>
        </p:nvSpPr>
        <p:spPr bwMode="auto">
          <a:xfrm>
            <a:off x="1259632" y="2125847"/>
            <a:ext cx="7884368" cy="1080135"/>
          </a:xfrm>
          <a:prstGeom prst="rect">
            <a:avLst/>
          </a:prstGeom>
          <a:solidFill>
            <a:srgbClr val="17347D"/>
          </a:solidFill>
          <a:ln w="9525">
            <a:noFill/>
            <a:miter lim="800000"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EuroRoman" panose="00000400000000000000" pitchFamily="2" charset="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4102" name="标题 3"/>
          <p:cNvSpPr>
            <a:spLocks noChangeArrowheads="1"/>
          </p:cNvSpPr>
          <p:nvPr/>
        </p:nvSpPr>
        <p:spPr bwMode="auto">
          <a:xfrm>
            <a:off x="1233148" y="4228475"/>
            <a:ext cx="6434137" cy="7143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>
              <a:lnSpc>
                <a:spcPts val="2375"/>
              </a:lnSpc>
              <a:buFont typeface="Arial" panose="020B0604020202020204" pitchFamily="34" charset="0"/>
              <a:buNone/>
            </a:pP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algn="ctr">
              <a:lnSpc>
                <a:spcPts val="2375"/>
              </a:lnSpc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VACREE  TECHNOLOGIES  CO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.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, LTD</a:t>
            </a:r>
            <a:endParaRPr lang="zh-CN" alt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4103" name="Text Box 93"/>
          <p:cNvSpPr>
            <a:spLocks noChangeArrowheads="1"/>
          </p:cNvSpPr>
          <p:nvPr/>
        </p:nvSpPr>
        <p:spPr bwMode="auto">
          <a:xfrm>
            <a:off x="427474" y="2243579"/>
            <a:ext cx="940111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en-US" altLang="zh-CN" sz="2400" b="1" dirty="0" smtClean="0">
                <a:solidFill>
                  <a:schemeClr val="bg1"/>
                </a:solidFill>
                <a:latin typeface="Times New Roman" pitchFamily="18" charset="0"/>
                <a:ea typeface="黑体" panose="02010600030101010101" pitchFamily="49" charset="-122"/>
                <a:cs typeface="Times New Roman" pitchFamily="18" charset="0"/>
                <a:sym typeface="Calibri" panose="020F0502020204030204" charset="0"/>
              </a:rPr>
              <a:t>Application  and  Problem-solution  of  Helium  Purifier  </a:t>
            </a:r>
          </a:p>
          <a:p>
            <a:pPr algn="ctr" eaLnBrk="0" hangingPunct="0">
              <a:buFont typeface="Arial" panose="020B0604020202020204" pitchFamily="34" charset="0"/>
              <a:buNone/>
            </a:pPr>
            <a:r>
              <a:rPr lang="en-US" altLang="zh-CN" sz="2400" b="1" dirty="0" smtClean="0">
                <a:solidFill>
                  <a:schemeClr val="bg1"/>
                </a:solidFill>
                <a:latin typeface="Times New Roman" pitchFamily="18" charset="0"/>
                <a:ea typeface="黑体" panose="02010600030101010101" pitchFamily="49" charset="-122"/>
                <a:cs typeface="Times New Roman" pitchFamily="18" charset="0"/>
                <a:sym typeface="Calibri" panose="020F0502020204030204" charset="0"/>
              </a:rPr>
              <a:t>for  Cryogenic  System</a:t>
            </a:r>
            <a:endParaRPr lang="en-US" altLang="zh-CN" sz="2400" b="1" dirty="0">
              <a:solidFill>
                <a:schemeClr val="bg1"/>
              </a:solidFill>
              <a:latin typeface="Times New Roman" pitchFamily="18" charset="0"/>
              <a:ea typeface="黑体" panose="02010600030101010101" pitchFamily="49" charset="-122"/>
              <a:cs typeface="Times New Roman" pitchFamily="18" charset="0"/>
              <a:sym typeface="Calibri" panose="020F0502020204030204" charset="0"/>
            </a:endParaRPr>
          </a:p>
        </p:txBody>
      </p:sp>
      <p:pic>
        <p:nvPicPr>
          <p:cNvPr id="4104" name="图片 11" descr="万瑞新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0950" y="1561356"/>
            <a:ext cx="1629765" cy="32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474365" y="3361556"/>
            <a:ext cx="20201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Xuehua</a:t>
            </a:r>
            <a:r>
              <a:rPr lang="en-US" altLang="zh-CN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Zhang</a:t>
            </a:r>
            <a:endParaRPr lang="zh-CN" alt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3958" b="1556"/>
          <a:stretch/>
        </p:blipFill>
        <p:spPr bwMode="auto">
          <a:xfrm>
            <a:off x="6876256" y="231699"/>
            <a:ext cx="2264134" cy="1133868"/>
          </a:xfrm>
          <a:prstGeom prst="rect">
            <a:avLst/>
          </a:prstGeom>
          <a:solidFill>
            <a:srgbClr val="00FF00"/>
          </a:solidFill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5" y="257957"/>
            <a:ext cx="2167061" cy="110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图片 15" descr="低温真空系统集成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53047" y="231699"/>
            <a:ext cx="2423209" cy="1133868"/>
          </a:xfrm>
          <a:prstGeom prst="rect">
            <a:avLst/>
          </a:prstGeom>
          <a:ln w="3175">
            <a:solidFill>
              <a:schemeClr val="accent3">
                <a:lumMod val="85000"/>
              </a:schemeClr>
            </a:solidFill>
          </a:ln>
        </p:spPr>
      </p:pic>
      <p:pic>
        <p:nvPicPr>
          <p:cNvPr id="14" name="图片 3"/>
          <p:cNvPicPr>
            <a:picLocks noChangeAspect="1"/>
          </p:cNvPicPr>
          <p:nvPr/>
        </p:nvPicPr>
        <p:blipFill>
          <a:blip r:embed="rId7" cstate="print"/>
          <a:srcRect l="12995" t="9534" r="23005" b="16879"/>
          <a:stretch>
            <a:fillRect/>
          </a:stretch>
        </p:blipFill>
        <p:spPr bwMode="auto">
          <a:xfrm>
            <a:off x="0" y="265211"/>
            <a:ext cx="2312842" cy="1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/>
          <p:cNvSpPr>
            <a:spLocks noChangeArrowheads="1"/>
          </p:cNvSpPr>
          <p:nvPr/>
        </p:nvSpPr>
        <p:spPr bwMode="auto">
          <a:xfrm>
            <a:off x="2334079" y="1635441"/>
            <a:ext cx="5046233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Helium Purifier Application in Cryogenic System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621289" y="1635441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1621289" y="3084884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27" name="AutoShape 3"/>
          <p:cNvSpPr>
            <a:spLocks noChangeArrowheads="1"/>
          </p:cNvSpPr>
          <p:nvPr/>
        </p:nvSpPr>
        <p:spPr bwMode="auto">
          <a:xfrm>
            <a:off x="2334715" y="3084884"/>
            <a:ext cx="5045597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Solution of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Helium purifier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in Cryogenic System</a:t>
            </a:r>
          </a:p>
        </p:txBody>
      </p:sp>
      <p:sp>
        <p:nvSpPr>
          <p:cNvPr id="5128" name="Rectangle 2"/>
          <p:cNvSpPr>
            <a:spLocks noChangeArrowheads="1"/>
          </p:cNvSpPr>
          <p:nvPr/>
        </p:nvSpPr>
        <p:spPr bwMode="auto">
          <a:xfrm>
            <a:off x="3635896" y="841276"/>
            <a:ext cx="2286000" cy="3849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b="1" i="1" dirty="0">
                <a:latin typeface="EuroRoman" panose="00000400000000000000" pitchFamily="2" charset="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Contents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619672" y="2337934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2335001" y="2337934"/>
            <a:ext cx="5045311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Helium Purifier </a:t>
            </a:r>
            <a:r>
              <a:rPr lang="en-US" altLang="zh-CN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Methods and Process Flow</a:t>
            </a:r>
          </a:p>
          <a:p>
            <a:pPr>
              <a:buFont typeface="Arial" panose="020B0604020202020204" pitchFamily="34" charset="0"/>
              <a:buNone/>
            </a:pP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621290" y="3804964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2334080" y="3804964"/>
            <a:ext cx="5046232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Problem Analysis and Discussion </a:t>
            </a:r>
          </a:p>
        </p:txBody>
      </p:sp>
      <p:sp>
        <p:nvSpPr>
          <p:cNvPr id="12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10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057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5"/>
          <p:cNvSpPr>
            <a:spLocks noChangeArrowheads="1"/>
          </p:cNvSpPr>
          <p:nvPr/>
        </p:nvSpPr>
        <p:spPr bwMode="auto">
          <a:xfrm>
            <a:off x="251701" y="-20667"/>
            <a:ext cx="3071813" cy="4298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System Process Flow</a:t>
            </a:r>
          </a:p>
        </p:txBody>
      </p:sp>
      <p:pic>
        <p:nvPicPr>
          <p:cNvPr id="41987" name="图片 2" descr="96b346025701415d961222adec92781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557" y="2497475"/>
            <a:ext cx="1079500" cy="65484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41988" name="图片 3" descr="6a0d612b91824efc83787aebb4560d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869" y="1297393"/>
            <a:ext cx="1368095" cy="72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图片 6" descr="d028f72faa8f4f5099e0258486e562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30" y="2437471"/>
            <a:ext cx="1214437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图片 9" descr="9afa9bd4770d4810bf05f24b67fb6ab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057" y="2441728"/>
            <a:ext cx="7556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998" name="直接箭头连接符 15"/>
          <p:cNvCxnSpPr>
            <a:cxnSpLocks noChangeShapeType="1"/>
          </p:cNvCxnSpPr>
          <p:nvPr/>
        </p:nvCxnSpPr>
        <p:spPr bwMode="auto">
          <a:xfrm>
            <a:off x="2213994" y="2916654"/>
            <a:ext cx="571500" cy="1323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cxnSp>
        <p:nvCxnSpPr>
          <p:cNvPr id="41999" name="直接箭头连接符 16"/>
          <p:cNvCxnSpPr>
            <a:cxnSpLocks noChangeShapeType="1"/>
          </p:cNvCxnSpPr>
          <p:nvPr/>
        </p:nvCxnSpPr>
        <p:spPr bwMode="auto">
          <a:xfrm>
            <a:off x="4142808" y="1548758"/>
            <a:ext cx="714375" cy="1323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cxnSp>
        <p:nvCxnSpPr>
          <p:cNvPr id="42000" name="直接箭头连接符 17"/>
          <p:cNvCxnSpPr>
            <a:cxnSpLocks noChangeShapeType="1"/>
          </p:cNvCxnSpPr>
          <p:nvPr/>
        </p:nvCxnSpPr>
        <p:spPr bwMode="auto">
          <a:xfrm>
            <a:off x="6500244" y="1548758"/>
            <a:ext cx="571500" cy="1323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cxnSp>
        <p:nvCxnSpPr>
          <p:cNvPr id="42001" name="直接箭头连接符 29"/>
          <p:cNvCxnSpPr>
            <a:cxnSpLocks noChangeShapeType="1"/>
          </p:cNvCxnSpPr>
          <p:nvPr/>
        </p:nvCxnSpPr>
        <p:spPr bwMode="auto">
          <a:xfrm rot="5400000">
            <a:off x="7465444" y="2258083"/>
            <a:ext cx="357188" cy="1588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cxnSp>
        <p:nvCxnSpPr>
          <p:cNvPr id="42002" name="直接箭头连接符 30"/>
          <p:cNvCxnSpPr>
            <a:cxnSpLocks noChangeShapeType="1"/>
          </p:cNvCxnSpPr>
          <p:nvPr/>
        </p:nvCxnSpPr>
        <p:spPr bwMode="auto">
          <a:xfrm rot="5400000">
            <a:off x="5384978" y="2164531"/>
            <a:ext cx="535781" cy="1587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cxnSp>
        <p:nvCxnSpPr>
          <p:cNvPr id="42003" name="直接连接符 35"/>
          <p:cNvCxnSpPr>
            <a:cxnSpLocks noChangeShapeType="1"/>
          </p:cNvCxnSpPr>
          <p:nvPr/>
        </p:nvCxnSpPr>
        <p:spPr bwMode="auto">
          <a:xfrm>
            <a:off x="3999933" y="2858446"/>
            <a:ext cx="428625" cy="1323"/>
          </a:xfrm>
          <a:prstGeom prst="line">
            <a:avLst/>
          </a:prstGeom>
          <a:noFill/>
          <a:ln w="28575" cmpd="sng">
            <a:solidFill>
              <a:srgbClr val="0070C0"/>
            </a:solidFill>
            <a:prstDash val="sysDot"/>
            <a:round/>
          </a:ln>
        </p:spPr>
      </p:cxnSp>
      <p:cxnSp>
        <p:nvCxnSpPr>
          <p:cNvPr id="42004" name="直接箭头连接符 37"/>
          <p:cNvCxnSpPr>
            <a:cxnSpLocks noChangeShapeType="1"/>
          </p:cNvCxnSpPr>
          <p:nvPr/>
        </p:nvCxnSpPr>
        <p:spPr bwMode="auto">
          <a:xfrm rot="5400000" flipH="1" flipV="1">
            <a:off x="3893570" y="2321872"/>
            <a:ext cx="1071563" cy="1587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cxnSp>
        <p:nvCxnSpPr>
          <p:cNvPr id="42005" name="直接连接符 41"/>
          <p:cNvCxnSpPr>
            <a:cxnSpLocks noChangeShapeType="1"/>
          </p:cNvCxnSpPr>
          <p:nvPr/>
        </p:nvCxnSpPr>
        <p:spPr bwMode="auto">
          <a:xfrm>
            <a:off x="1499620" y="3751415"/>
            <a:ext cx="6143625" cy="1323"/>
          </a:xfrm>
          <a:prstGeom prst="line">
            <a:avLst/>
          </a:prstGeom>
          <a:noFill/>
          <a:ln w="28575" cmpd="sng">
            <a:solidFill>
              <a:srgbClr val="0070C0"/>
            </a:solidFill>
            <a:prstDash val="sysDot"/>
            <a:round/>
          </a:ln>
        </p:spPr>
      </p:cxnSp>
      <p:cxnSp>
        <p:nvCxnSpPr>
          <p:cNvPr id="42006" name="直接连接符 46"/>
          <p:cNvCxnSpPr>
            <a:cxnSpLocks noChangeShapeType="1"/>
          </p:cNvCxnSpPr>
          <p:nvPr/>
        </p:nvCxnSpPr>
        <p:spPr bwMode="auto">
          <a:xfrm>
            <a:off x="1479756" y="1057375"/>
            <a:ext cx="3596278" cy="16457"/>
          </a:xfrm>
          <a:prstGeom prst="line">
            <a:avLst/>
          </a:prstGeom>
          <a:noFill/>
          <a:ln w="28575" cmpd="sng">
            <a:solidFill>
              <a:srgbClr val="0070C0"/>
            </a:solidFill>
            <a:prstDash val="sysDot"/>
            <a:round/>
          </a:ln>
        </p:spPr>
      </p:cxnSp>
      <p:cxnSp>
        <p:nvCxnSpPr>
          <p:cNvPr id="42007" name="直接箭头连接符 58"/>
          <p:cNvCxnSpPr>
            <a:cxnSpLocks noChangeShapeType="1"/>
          </p:cNvCxnSpPr>
          <p:nvPr/>
        </p:nvCxnSpPr>
        <p:spPr bwMode="auto">
          <a:xfrm rot="5400000" flipH="1" flipV="1">
            <a:off x="3169322" y="2258877"/>
            <a:ext cx="357188" cy="0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cxnSp>
        <p:nvCxnSpPr>
          <p:cNvPr id="42008" name="直接箭头连接符 62"/>
          <p:cNvCxnSpPr>
            <a:cxnSpLocks noChangeShapeType="1"/>
          </p:cNvCxnSpPr>
          <p:nvPr/>
        </p:nvCxnSpPr>
        <p:spPr bwMode="auto">
          <a:xfrm>
            <a:off x="1475784" y="1057375"/>
            <a:ext cx="0" cy="372225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cxnSp>
        <p:nvCxnSpPr>
          <p:cNvPr id="42010" name="直接连接符 69"/>
          <p:cNvCxnSpPr>
            <a:cxnSpLocks noChangeShapeType="1"/>
          </p:cNvCxnSpPr>
          <p:nvPr/>
        </p:nvCxnSpPr>
        <p:spPr bwMode="auto">
          <a:xfrm rot="5400000">
            <a:off x="1320232" y="2318088"/>
            <a:ext cx="357188" cy="1587"/>
          </a:xfrm>
          <a:prstGeom prst="line">
            <a:avLst/>
          </a:prstGeom>
          <a:noFill/>
          <a:ln w="28575" cmpd="sng">
            <a:solidFill>
              <a:srgbClr val="0070C0"/>
            </a:solidFill>
            <a:prstDash val="sysDot"/>
            <a:round/>
          </a:ln>
        </p:spPr>
      </p:cxnSp>
      <p:cxnSp>
        <p:nvCxnSpPr>
          <p:cNvPr id="42013" name="直接连接符 79"/>
          <p:cNvCxnSpPr>
            <a:cxnSpLocks noChangeShapeType="1"/>
          </p:cNvCxnSpPr>
          <p:nvPr/>
        </p:nvCxnSpPr>
        <p:spPr bwMode="auto">
          <a:xfrm rot="5400000">
            <a:off x="7524976" y="3274371"/>
            <a:ext cx="238125" cy="1588"/>
          </a:xfrm>
          <a:prstGeom prst="line">
            <a:avLst/>
          </a:prstGeom>
          <a:noFill/>
          <a:ln w="28575" cmpd="sng">
            <a:solidFill>
              <a:srgbClr val="0070C0"/>
            </a:solidFill>
            <a:prstDash val="sysDot"/>
            <a:round/>
          </a:ln>
        </p:spPr>
      </p:cxnSp>
      <p:cxnSp>
        <p:nvCxnSpPr>
          <p:cNvPr id="42014" name="直接连接符 81"/>
          <p:cNvCxnSpPr>
            <a:cxnSpLocks noChangeShapeType="1"/>
          </p:cNvCxnSpPr>
          <p:nvPr/>
        </p:nvCxnSpPr>
        <p:spPr bwMode="auto">
          <a:xfrm flipV="1">
            <a:off x="6732150" y="3395550"/>
            <a:ext cx="911095" cy="1988"/>
          </a:xfrm>
          <a:prstGeom prst="line">
            <a:avLst/>
          </a:prstGeom>
          <a:noFill/>
          <a:ln w="28575" cmpd="sng">
            <a:solidFill>
              <a:srgbClr val="0070C0"/>
            </a:solidFill>
            <a:prstDash val="sysDot"/>
            <a:round/>
          </a:ln>
        </p:spPr>
      </p:cxnSp>
      <p:cxnSp>
        <p:nvCxnSpPr>
          <p:cNvPr id="42015" name="直接箭头连接符 84"/>
          <p:cNvCxnSpPr>
            <a:cxnSpLocks noChangeShapeType="1"/>
          </p:cNvCxnSpPr>
          <p:nvPr/>
        </p:nvCxnSpPr>
        <p:spPr bwMode="auto">
          <a:xfrm rot="5400000">
            <a:off x="6552762" y="3573351"/>
            <a:ext cx="357188" cy="1587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cxnSp>
        <p:nvCxnSpPr>
          <p:cNvPr id="42016" name="直接箭头连接符 86"/>
          <p:cNvCxnSpPr>
            <a:cxnSpLocks noChangeShapeType="1"/>
          </p:cNvCxnSpPr>
          <p:nvPr/>
        </p:nvCxnSpPr>
        <p:spPr bwMode="auto">
          <a:xfrm rot="5400000">
            <a:off x="1349998" y="3900772"/>
            <a:ext cx="297657" cy="1587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cxnSp>
        <p:nvCxnSpPr>
          <p:cNvPr id="42017" name="直接箭头连接符 87"/>
          <p:cNvCxnSpPr>
            <a:cxnSpLocks noChangeShapeType="1"/>
          </p:cNvCxnSpPr>
          <p:nvPr/>
        </p:nvCxnSpPr>
        <p:spPr bwMode="auto">
          <a:xfrm rot="5400000">
            <a:off x="3558318" y="3899449"/>
            <a:ext cx="297656" cy="1588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cxnSp>
        <p:nvCxnSpPr>
          <p:cNvPr id="42018" name="直接箭头连接符 89"/>
          <p:cNvCxnSpPr>
            <a:cxnSpLocks noChangeShapeType="1"/>
          </p:cNvCxnSpPr>
          <p:nvPr/>
        </p:nvCxnSpPr>
        <p:spPr bwMode="auto">
          <a:xfrm rot="5400000">
            <a:off x="7495210" y="3899449"/>
            <a:ext cx="297656" cy="1588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cxnSp>
        <p:nvCxnSpPr>
          <p:cNvPr id="42023" name="直接连接符 101"/>
          <p:cNvCxnSpPr>
            <a:cxnSpLocks noChangeShapeType="1"/>
          </p:cNvCxnSpPr>
          <p:nvPr/>
        </p:nvCxnSpPr>
        <p:spPr bwMode="auto">
          <a:xfrm>
            <a:off x="4499994" y="3517548"/>
            <a:ext cx="0" cy="236328"/>
          </a:xfrm>
          <a:prstGeom prst="line">
            <a:avLst/>
          </a:prstGeom>
          <a:noFill/>
          <a:ln w="28575" cmpd="sng">
            <a:solidFill>
              <a:srgbClr val="0070C0"/>
            </a:solidFill>
            <a:prstDash val="sysDot"/>
            <a:round/>
          </a:ln>
        </p:spPr>
      </p:cxnSp>
      <p:cxnSp>
        <p:nvCxnSpPr>
          <p:cNvPr id="42024" name="直接连接符 103"/>
          <p:cNvCxnSpPr>
            <a:cxnSpLocks noChangeShapeType="1"/>
          </p:cNvCxnSpPr>
          <p:nvPr/>
        </p:nvCxnSpPr>
        <p:spPr bwMode="auto">
          <a:xfrm flipH="1">
            <a:off x="1475785" y="3517546"/>
            <a:ext cx="3024211" cy="0"/>
          </a:xfrm>
          <a:prstGeom prst="line">
            <a:avLst/>
          </a:prstGeom>
          <a:noFill/>
          <a:ln w="28575" cmpd="sng">
            <a:solidFill>
              <a:srgbClr val="0070C0"/>
            </a:solidFill>
            <a:prstDash val="sysDot"/>
            <a:round/>
          </a:ln>
        </p:spPr>
      </p:cxnSp>
      <p:cxnSp>
        <p:nvCxnSpPr>
          <p:cNvPr id="42026" name="直接箭头连接符 107"/>
          <p:cNvCxnSpPr>
            <a:cxnSpLocks noChangeShapeType="1"/>
          </p:cNvCxnSpPr>
          <p:nvPr/>
        </p:nvCxnSpPr>
        <p:spPr bwMode="auto">
          <a:xfrm rot="-180000" flipV="1">
            <a:off x="1475785" y="3157521"/>
            <a:ext cx="28375" cy="360025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cxnSp>
        <p:nvCxnSpPr>
          <p:cNvPr id="42027" name="直接箭头连接符 87"/>
          <p:cNvCxnSpPr>
            <a:cxnSpLocks noChangeShapeType="1"/>
          </p:cNvCxnSpPr>
          <p:nvPr/>
        </p:nvCxnSpPr>
        <p:spPr bwMode="auto">
          <a:xfrm rot="5400000">
            <a:off x="5717872" y="3908048"/>
            <a:ext cx="296333" cy="1588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ysDot"/>
            <a:round/>
            <a:tailEnd type="arrow" w="med" len="med"/>
          </a:ln>
          <a:effectLst/>
        </p:spPr>
      </p:cxnSp>
      <p:pic>
        <p:nvPicPr>
          <p:cNvPr id="45" name="图片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932024" y="877363"/>
            <a:ext cx="1499787" cy="1080076"/>
          </a:xfrm>
          <a:prstGeom prst="rect">
            <a:avLst/>
          </a:prstGeom>
        </p:spPr>
      </p:pic>
      <p:pic>
        <p:nvPicPr>
          <p:cNvPr id="4098" name="Picture 2" descr="G:\2012年重要文件\项目资料\PPMS极端条件下综合特性测量系统\PPMS系统相关图\装配体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570" y="4057584"/>
            <a:ext cx="1068405" cy="102007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/>
          <a:srcRect t="3858" b="3842"/>
          <a:stretch>
            <a:fillRect/>
          </a:stretch>
        </p:blipFill>
        <p:spPr bwMode="auto">
          <a:xfrm>
            <a:off x="7092175" y="813767"/>
            <a:ext cx="1152080" cy="13236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750" y="4057584"/>
            <a:ext cx="1080075" cy="1020071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179" y="4057583"/>
            <a:ext cx="864060" cy="96006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9" name="Picture 11" descr="C:\Documents and Settings\Administrator\My Documents\SisenMESS\vacree0121\RecvFileTempFolder\刘浩(lh)\2014-05-12\10.02.58\IMG_255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055" y="4057584"/>
            <a:ext cx="936065" cy="102007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>
            <a:off x="2255594" y="54395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Recovery &amp; Storage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383489" y="453613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Purification </a:t>
            </a:r>
            <a:r>
              <a:rPr lang="en-US" altLang="zh-CN" b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&amp; </a:t>
            </a:r>
            <a:r>
              <a:rPr lang="en-US" altLang="zh-CN" b="1" dirty="0" smtClean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Liquefaction</a:t>
            </a:r>
            <a:endParaRPr lang="en-US" altLang="zh-CN" b="1" dirty="0">
              <a:latin typeface="Times New Roman" panose="02020603050405020304" pitchFamily="18" charset="0"/>
              <a:ea typeface="+mj-lt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283968" y="372159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End-User</a:t>
            </a:r>
            <a:endParaRPr lang="en-US" altLang="zh-CN" b="1" dirty="0">
              <a:latin typeface="Times New Roman" panose="02020603050405020304" pitchFamily="18" charset="0"/>
              <a:ea typeface="+mj-lt"/>
              <a:cs typeface="Times New Roman" panose="02020603050405020304" pitchFamily="18" charset="0"/>
            </a:endParaRPr>
          </a:p>
        </p:txBody>
      </p:sp>
      <p:pic>
        <p:nvPicPr>
          <p:cNvPr id="4100" name="Picture 4" descr="C:\Documents and Settings\zxh\桌面\1397716323189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15884" y="2437471"/>
            <a:ext cx="1024614" cy="948717"/>
          </a:xfrm>
          <a:prstGeom prst="rect">
            <a:avLst/>
          </a:prstGeom>
          <a:noFill/>
        </p:spPr>
      </p:pic>
      <p:cxnSp>
        <p:nvCxnSpPr>
          <p:cNvPr id="75" name="直接连接符 35"/>
          <p:cNvCxnSpPr>
            <a:cxnSpLocks noChangeShapeType="1"/>
          </p:cNvCxnSpPr>
          <p:nvPr/>
        </p:nvCxnSpPr>
        <p:spPr bwMode="auto">
          <a:xfrm>
            <a:off x="6303525" y="2788984"/>
            <a:ext cx="428625" cy="1323"/>
          </a:xfrm>
          <a:prstGeom prst="line">
            <a:avLst/>
          </a:prstGeom>
          <a:noFill/>
          <a:ln w="28575" cmpd="sng">
            <a:solidFill>
              <a:srgbClr val="0070C0"/>
            </a:solidFill>
            <a:prstDash val="sysDot"/>
            <a:round/>
          </a:ln>
        </p:spPr>
      </p:cxnSp>
      <p:cxnSp>
        <p:nvCxnSpPr>
          <p:cNvPr id="76" name="直接箭头连接符 37"/>
          <p:cNvCxnSpPr>
            <a:cxnSpLocks noChangeShapeType="1"/>
          </p:cNvCxnSpPr>
          <p:nvPr/>
        </p:nvCxnSpPr>
        <p:spPr bwMode="auto">
          <a:xfrm rot="5400000" flipH="1" flipV="1">
            <a:off x="6197162" y="2252409"/>
            <a:ext cx="1071563" cy="1587"/>
          </a:xfrm>
          <a:prstGeom prst="straightConnector1">
            <a:avLst/>
          </a:prstGeom>
          <a:noFill/>
          <a:ln w="28575" cmpd="sng">
            <a:solidFill>
              <a:srgbClr val="0070C0"/>
            </a:solidFill>
            <a:prstDash val="sysDot"/>
            <a:round/>
            <a:tailEnd type="arrow" w="med" len="med"/>
          </a:ln>
        </p:spPr>
      </p:cxnSp>
      <p:pic>
        <p:nvPicPr>
          <p:cNvPr id="4101" name="Picture 5" descr="C:\Documents and Settings\zxh\桌面\u=1916431745,190445215&amp;fm=21&amp;gp=0.jpg"/>
          <p:cNvPicPr>
            <a:picLocks noChangeAspect="1" noChangeArrowheads="1"/>
          </p:cNvPicPr>
          <p:nvPr/>
        </p:nvPicPr>
        <p:blipFill>
          <a:blip r:embed="rId13" cstate="print"/>
          <a:srcRect l="17181" t="10309" r="3787" b="14096"/>
          <a:stretch>
            <a:fillRect/>
          </a:stretch>
        </p:blipFill>
        <p:spPr bwMode="auto">
          <a:xfrm>
            <a:off x="1043754" y="1417400"/>
            <a:ext cx="936066" cy="84005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4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11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"/>
          <p:cNvSpPr>
            <a:spLocks noChangeArrowheads="1"/>
          </p:cNvSpPr>
          <p:nvPr/>
        </p:nvSpPr>
        <p:spPr bwMode="auto">
          <a:xfrm>
            <a:off x="323706" y="0"/>
            <a:ext cx="3071813" cy="4298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200" dirty="0" smtClean="0">
                <a:solidFill>
                  <a:srgbClr val="FF0000"/>
                </a:solidFill>
                <a:latin typeface="Times New Roman" pitchFamily="18" charset="0"/>
                <a:ea typeface="黑体" panose="02010600030101010101" pitchFamily="49" charset="-122"/>
                <a:cs typeface="Times New Roman" pitchFamily="18" charset="0"/>
                <a:sym typeface="Times New Roman" panose="02020603050405020304" pitchFamily="18" charset="0"/>
              </a:rPr>
              <a:t>Flow  diagram</a:t>
            </a:r>
            <a:endParaRPr lang="en-US" altLang="zh-CN" sz="2200" dirty="0">
              <a:solidFill>
                <a:srgbClr val="FF0000"/>
              </a:solidFill>
              <a:latin typeface="Times New Roman" pitchFamily="18" charset="0"/>
              <a:ea typeface="黑体" panose="02010600030101010101" pitchFamily="49" charset="-122"/>
              <a:cs typeface="Times New Roman" pitchFamily="18" charset="0"/>
              <a:sym typeface="Times New Roman" panose="02020603050405020304" pitchFamily="18" charset="0"/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-136525" y="3869532"/>
            <a:ext cx="1422400" cy="38496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双龙</a:t>
            </a:r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2019" r="12497" b="13119"/>
          <a:stretch>
            <a:fillRect/>
          </a:stretch>
        </p:blipFill>
        <p:spPr bwMode="auto">
          <a:xfrm>
            <a:off x="357158" y="661444"/>
            <a:ext cx="8424584" cy="4500312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</p:spPr>
      </p:pic>
      <p:sp>
        <p:nvSpPr>
          <p:cNvPr id="6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12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081970"/>
              </p:ext>
            </p:extLst>
          </p:nvPr>
        </p:nvGraphicFramePr>
        <p:xfrm>
          <a:off x="4499992" y="1345332"/>
          <a:ext cx="4392489" cy="3749283"/>
        </p:xfrm>
        <a:graphic>
          <a:graphicData uri="http://schemas.openxmlformats.org/drawingml/2006/table">
            <a:tbl>
              <a:tblPr/>
              <a:tblGrid>
                <a:gridCol w="724016"/>
                <a:gridCol w="500120"/>
                <a:gridCol w="1059627"/>
                <a:gridCol w="1294132"/>
                <a:gridCol w="814594"/>
              </a:tblGrid>
              <a:tr h="3942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Item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Unit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Index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Test Result</a:t>
                      </a:r>
                    </a:p>
                  </a:txBody>
                  <a:tcPr marL="91436" marR="91436" marT="38097" marB="38097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Remark</a:t>
                      </a:r>
                    </a:p>
                  </a:txBody>
                  <a:tcPr marL="91436" marR="91436" marT="38097" marB="380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57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Medium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charset="0"/>
                      </a:endParaRP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charset="0"/>
                        </a:rPr>
                        <a:t>Helium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9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5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% 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He</a:t>
                      </a: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（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Averaged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）</a:t>
                      </a:r>
                    </a:p>
                  </a:txBody>
                  <a:tcPr marL="91436" marR="91436" marT="38097" marB="38097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charset="0"/>
                        </a:rPr>
                        <a:t>Better</a:t>
                      </a:r>
                    </a:p>
                  </a:txBody>
                  <a:tcPr marL="91436" marR="91436" marT="38097" marB="380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51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Capacity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Nm³/h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20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宋体" panose="02010600030101010101" pitchFamily="2" charset="-122"/>
                        </a:rPr>
                        <a:t>～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10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10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6" marR="91436" marT="38097" marB="38097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charset="0"/>
                        </a:rPr>
                        <a:t>Compliance</a:t>
                      </a:r>
                    </a:p>
                  </a:txBody>
                  <a:tcPr marL="91436" marR="91436" marT="38097" marB="380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423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Working Pressure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b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ar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(g)</a:t>
                      </a: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00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宋体" panose="02010600030101010101" pitchFamily="2" charset="-122"/>
                        </a:rPr>
                        <a:t>～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20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0</a:t>
                      </a: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charset="0"/>
                      </a:endParaRP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120(</a:t>
                      </a:r>
                      <a:r>
                        <a:rPr lang="en-US" altLang="zh-CN" sz="1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Averaged)</a:t>
                      </a: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91436" marR="91436" marT="38097" marB="38097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charset="0"/>
                        </a:rPr>
                        <a:t>Compliance</a:t>
                      </a:r>
                      <a:endParaRPr kumimoji="0" lang="en-US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charset="0"/>
                      </a:endParaRPr>
                    </a:p>
                  </a:txBody>
                  <a:tcPr marL="91436" marR="91436" marT="38097" marB="380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423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Pressure Loss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b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ar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(g)</a:t>
                      </a: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≤2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1.8 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Averaged)</a:t>
                      </a: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91436" marR="91436" marT="38097" marB="38097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charset="0"/>
                        </a:rPr>
                        <a:t>Better</a:t>
                      </a:r>
                    </a:p>
                  </a:txBody>
                  <a:tcPr marL="91436" marR="91436" marT="38097" marB="380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18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Dim.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mm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2240×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456×3100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（L×W×H）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2240×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456×3100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（L×W×H）</a:t>
                      </a:r>
                    </a:p>
                  </a:txBody>
                  <a:tcPr marL="91436" marR="91436" marT="38097" marB="38097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2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charset="0"/>
                        </a:rPr>
                        <a:t>Compliance</a:t>
                      </a: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charset="0"/>
                      </a:endParaRPr>
                    </a:p>
                  </a:txBody>
                  <a:tcPr marL="91436" marR="91436" marT="38097" marB="380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51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Outlet Impurity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ppm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≤10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2.8PPm 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and above</a:t>
                      </a:r>
                    </a:p>
                  </a:txBody>
                  <a:tcPr marL="91436" marR="91436" marT="38097" marB="38097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charset="0"/>
                        </a:rPr>
                        <a:t>Better</a:t>
                      </a:r>
                    </a:p>
                  </a:txBody>
                  <a:tcPr marL="91436" marR="91436" marT="38097" marB="380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6537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S</a:t>
                      </a: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aturation 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98% 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He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，≥6.5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9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5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% 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He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，≥8</a:t>
                      </a:r>
                    </a:p>
                  </a:txBody>
                  <a:tcPr marL="91436" marR="91436" marT="38097" marB="38097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charset="0"/>
                        </a:rPr>
                        <a:t>Better</a:t>
                      </a:r>
                    </a:p>
                  </a:txBody>
                  <a:tcPr marL="91436" marR="91436" marT="38097" marB="380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653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charset="0"/>
                        </a:rPr>
                        <a:t>99% </a:t>
                      </a:r>
                      <a:r>
                        <a:rPr kumimoji="0" lang="en-US" altLang="zh-CN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charset="0"/>
                        </a:rPr>
                        <a:t>He</a:t>
                      </a: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Calibri" panose="020F0502020204030204" charset="0"/>
                        </a:rPr>
                        <a:t>，</a:t>
                      </a:r>
                      <a:r>
                        <a:rPr kumimoji="0" lang="zh-CN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≥12</a:t>
                      </a:r>
                    </a:p>
                  </a:txBody>
                  <a:tcPr marL="91436" marR="91436" marT="38097" marB="38097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91436" marR="91436" marT="38097" marB="38097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Calibri" panose="020F0502020204030204" charset="0"/>
                      </a:endParaRPr>
                    </a:p>
                  </a:txBody>
                  <a:tcPr marL="91436" marR="91436" marT="38097" marB="380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2353" name="Picture 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5507" b="3845"/>
          <a:stretch>
            <a:fillRect/>
          </a:stretch>
        </p:blipFill>
        <p:spPr bwMode="auto">
          <a:xfrm>
            <a:off x="395536" y="1310458"/>
            <a:ext cx="4105027" cy="376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/>
          <p:nvPr/>
        </p:nvSpPr>
        <p:spPr bwMode="auto">
          <a:xfrm>
            <a:off x="187767" y="481236"/>
            <a:ext cx="7624593" cy="32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-252095">
              <a:spcBef>
                <a:spcPts val="15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p"/>
            </a:pPr>
            <a:r>
              <a:rPr lang="en-US" altLang="zh-CN" sz="16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Typical helium purifier used in cryogenic engineering,  He:95%</a:t>
            </a:r>
            <a:r>
              <a:rPr lang="en-US" altLang="en-US" sz="16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→</a:t>
            </a:r>
            <a:r>
              <a:rPr lang="en-US" altLang="zh-CN" sz="16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99.999%</a:t>
            </a:r>
            <a:endParaRPr lang="en-US" altLang="en-US" sz="1600" b="1" noProof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427984" y="900961"/>
            <a:ext cx="1523911" cy="3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Clr>
                <a:srgbClr val="FF0000"/>
              </a:buClr>
              <a:buSzPct val="100000"/>
              <a:buFont typeface="Wingdings" panose="05000000000000000000" pitchFamily="2" charset="2"/>
              <a:buChar char="p"/>
            </a:pPr>
            <a:r>
              <a:rPr lang="en-US" altLang="zh-CN" sz="1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黑体" panose="02010600030101010101" pitchFamily="49" charset="-122"/>
              </a:rPr>
              <a:t>  Specifications</a:t>
            </a:r>
            <a:endParaRPr lang="en-US" altLang="zh-CN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黑体" panose="02010600030101010101" pitchFamily="49" charset="-122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76550" y="841276"/>
            <a:ext cx="1523911" cy="3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Clr>
                <a:srgbClr val="FF0000"/>
              </a:buClr>
              <a:buSzPct val="100000"/>
              <a:buFont typeface="Wingdings" panose="05000000000000000000" pitchFamily="2" charset="2"/>
              <a:buChar char="p"/>
            </a:pP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黑体" panose="02010600030101010101" pitchFamily="49" charset="-122"/>
              </a:rPr>
              <a:t>  Diagram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0"/>
            <a:ext cx="7164288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   GCH Series High Helium Purifier</a:t>
            </a:r>
            <a:endParaRPr lang="en-US" altLang="zh-CN" sz="1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9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13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ransition advTm="5447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7"/>
          <p:cNvSpPr>
            <a:spLocks noChangeArrowheads="1"/>
          </p:cNvSpPr>
          <p:nvPr/>
        </p:nvSpPr>
        <p:spPr bwMode="auto">
          <a:xfrm>
            <a:off x="35496" y="337221"/>
            <a:ext cx="3096344" cy="44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CN" sz="1335" b="1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Process  Flow  Diagram</a:t>
            </a:r>
            <a:endParaRPr lang="en-US" altLang="zh-CN" sz="1335" b="1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920"/>
            <a:ext cx="914400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0"/>
            <a:ext cx="7164288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 GCH Series High Helium Purifier</a:t>
            </a:r>
            <a:endParaRPr lang="en-US" altLang="zh-CN" sz="1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69268"/>
            <a:ext cx="4896544" cy="568810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 smtClean="0"/>
              <a:t>The system is divided into two </a:t>
            </a:r>
            <a:r>
              <a:rPr lang="en-US" altLang="zh-CN" sz="1100" dirty="0" err="1" smtClean="0"/>
              <a:t>groups，each</a:t>
            </a:r>
            <a:r>
              <a:rPr lang="en-US" altLang="zh-CN" sz="1100" dirty="0" smtClean="0"/>
              <a:t> containing a dryer and a purifier ,  one working and the other activating standby </a:t>
            </a:r>
            <a:endParaRPr lang="zh-CN" altLang="en-US" sz="1100" dirty="0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14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ransition advTm="1040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8"/>
          <p:cNvGrpSpPr/>
          <p:nvPr/>
        </p:nvGrpSpPr>
        <p:grpSpPr bwMode="auto">
          <a:xfrm>
            <a:off x="396342" y="817275"/>
            <a:ext cx="2128545" cy="2040225"/>
            <a:chOff x="1052538" y="897772"/>
            <a:chExt cx="2072475" cy="3895612"/>
          </a:xfrm>
          <a:solidFill>
            <a:srgbClr val="CDCDCD"/>
          </a:solidFill>
        </p:grpSpPr>
        <p:sp>
          <p:nvSpPr>
            <p:cNvPr id="5" name="等腰三角形 4"/>
            <p:cNvSpPr/>
            <p:nvPr/>
          </p:nvSpPr>
          <p:spPr>
            <a:xfrm rot="5400000">
              <a:off x="2788287" y="2199949"/>
              <a:ext cx="175680" cy="1852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60" noProof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073653" y="897772"/>
              <a:ext cx="2051360" cy="3895612"/>
            </a:xfrm>
            <a:prstGeom prst="roundRect">
              <a:avLst>
                <a:gd name="adj" fmla="val 6903"/>
              </a:avLst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60" noProof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51"/>
            <p:cNvSpPr txBox="1"/>
            <p:nvPr/>
          </p:nvSpPr>
          <p:spPr>
            <a:xfrm rot="2670">
              <a:off x="1542757" y="963811"/>
              <a:ext cx="1121659" cy="52621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200" b="1" noProof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Functions</a:t>
              </a:r>
            </a:p>
          </p:txBody>
        </p:sp>
        <p:sp>
          <p:nvSpPr>
            <p:cNvPr id="8" name="文本框 52"/>
            <p:cNvSpPr txBox="1"/>
            <p:nvPr/>
          </p:nvSpPr>
          <p:spPr>
            <a:xfrm rot="2670">
              <a:off x="1052538" y="1546016"/>
              <a:ext cx="2020688" cy="23776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427355" indent="-285750" algn="just">
                <a:lnSpc>
                  <a:spcPct val="150000"/>
                </a:lnSpc>
                <a:buClr>
                  <a:srgbClr val="FF0000"/>
                </a:buClr>
                <a:buFont typeface="Wingdings" panose="05000000000000000000" pitchFamily="2" charset="2"/>
                <a:buChar char="p"/>
                <a:defRPr/>
              </a:pPr>
              <a:r>
                <a:rPr lang="en-US" altLang="zh-CN" sz="1000" noProof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Start-off Compressor</a:t>
              </a:r>
              <a:endParaRPr lang="zh-CN" altLang="en-US" sz="1000" noProof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427355" indent="-285750" algn="just">
                <a:lnSpc>
                  <a:spcPct val="150000"/>
                </a:lnSpc>
                <a:buClr>
                  <a:srgbClr val="FF0000"/>
                </a:buClr>
                <a:buFont typeface="Wingdings" panose="05000000000000000000" pitchFamily="2" charset="2"/>
                <a:buChar char="p"/>
                <a:defRPr/>
              </a:pPr>
              <a:r>
                <a:rPr lang="en-US" altLang="zh-CN" sz="1000" noProof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Tank pressure regulate</a:t>
              </a:r>
              <a:endParaRPr lang="zh-CN" altLang="en-US" sz="1000" noProof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427355" indent="-285750" algn="just">
                <a:lnSpc>
                  <a:spcPct val="150000"/>
                </a:lnSpc>
                <a:buClr>
                  <a:srgbClr val="FF0000"/>
                </a:buClr>
                <a:buFont typeface="Wingdings" panose="05000000000000000000" pitchFamily="2" charset="2"/>
                <a:buChar char="p"/>
                <a:defRPr/>
              </a:pPr>
              <a:r>
                <a:rPr lang="en-US" altLang="zh-CN" sz="1000" noProof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Inlet Pressure regulate</a:t>
              </a:r>
              <a:endParaRPr lang="zh-CN" altLang="en-US" sz="1000" noProof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427355" indent="-285750" algn="just">
                <a:lnSpc>
                  <a:spcPct val="150000"/>
                </a:lnSpc>
                <a:buClr>
                  <a:srgbClr val="FF0000"/>
                </a:buClr>
                <a:buFont typeface="Wingdings" panose="05000000000000000000" pitchFamily="2" charset="2"/>
                <a:buChar char="p"/>
                <a:defRPr/>
              </a:pPr>
              <a:r>
                <a:rPr lang="en-US" altLang="zh-CN" sz="1000" noProof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Start-off Solenoid valves</a:t>
              </a:r>
            </a:p>
            <a:p>
              <a:pPr marL="427355" indent="-285750" algn="just">
                <a:lnSpc>
                  <a:spcPct val="150000"/>
                </a:lnSpc>
                <a:buClr>
                  <a:srgbClr val="FF0000"/>
                </a:buClr>
                <a:buFont typeface="Wingdings" panose="05000000000000000000" pitchFamily="2" charset="2"/>
                <a:buChar char="p"/>
                <a:defRPr/>
              </a:pPr>
              <a:r>
                <a:rPr lang="zh-CN" altLang="en-US" sz="1000" noProof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00" noProof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Helium flow control</a:t>
              </a:r>
            </a:p>
          </p:txBody>
        </p:sp>
      </p:grpSp>
      <p:grpSp>
        <p:nvGrpSpPr>
          <p:cNvPr id="28675" name="组合 1"/>
          <p:cNvGrpSpPr/>
          <p:nvPr/>
        </p:nvGrpSpPr>
        <p:grpSpPr bwMode="auto">
          <a:xfrm>
            <a:off x="6505113" y="817563"/>
            <a:ext cx="2204837" cy="2039938"/>
            <a:chOff x="4626600" y="1780577"/>
            <a:chExt cx="2667209" cy="4565491"/>
          </a:xfrm>
        </p:grpSpPr>
        <p:sp>
          <p:nvSpPr>
            <p:cNvPr id="10" name="圆角矩形 9"/>
            <p:cNvSpPr/>
            <p:nvPr/>
          </p:nvSpPr>
          <p:spPr>
            <a:xfrm>
              <a:off x="4711098" y="1780577"/>
              <a:ext cx="2473490" cy="4565491"/>
            </a:xfrm>
            <a:prstGeom prst="roundRect">
              <a:avLst>
                <a:gd name="adj" fmla="val 6903"/>
              </a:avLst>
            </a:prstGeom>
            <a:solidFill>
              <a:srgbClr val="CDCDCD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z="2100" b="1" noProof="1" smtClean="0">
                <a:solidFill>
                  <a:srgbClr val="0D0D0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/>
            <p:cNvGrpSpPr/>
            <p:nvPr/>
          </p:nvGrpSpPr>
          <p:grpSpPr bwMode="auto">
            <a:xfrm>
              <a:off x="5619750" y="5024438"/>
              <a:ext cx="1017588" cy="1047750"/>
              <a:chOff x="-1563462" y="-707797"/>
              <a:chExt cx="925269" cy="986560"/>
            </a:xfrm>
            <a:grpFill/>
          </p:grpSpPr>
          <p:sp>
            <p:nvSpPr>
              <p:cNvPr id="14" name="椭圆 13"/>
              <p:cNvSpPr/>
              <p:nvPr/>
            </p:nvSpPr>
            <p:spPr>
              <a:xfrm>
                <a:off x="-1563462" y="-707797"/>
                <a:ext cx="925269" cy="98656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160" noProof="1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-1532864" y="-651694"/>
                <a:ext cx="864075" cy="864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160" noProof="1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749" name="文本框 67"/>
            <p:cNvSpPr txBox="1">
              <a:spLocks noChangeArrowheads="1"/>
            </p:cNvSpPr>
            <p:nvPr/>
          </p:nvSpPr>
          <p:spPr bwMode="auto">
            <a:xfrm rot="2670">
              <a:off x="5144192" y="2017981"/>
              <a:ext cx="2109710" cy="61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 b="1" noProof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Data Display</a:t>
              </a:r>
            </a:p>
          </p:txBody>
        </p:sp>
        <p:sp>
          <p:nvSpPr>
            <p:cNvPr id="28750" name="文本框 72"/>
            <p:cNvSpPr txBox="1">
              <a:spLocks noChangeArrowheads="1"/>
            </p:cNvSpPr>
            <p:nvPr/>
          </p:nvSpPr>
          <p:spPr bwMode="auto">
            <a:xfrm rot="2670">
              <a:off x="4626600" y="2627667"/>
              <a:ext cx="2667209" cy="2786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254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buClr>
                  <a:srgbClr val="FF0000"/>
                </a:buClr>
                <a:buFont typeface="Wingdings" panose="05000000000000000000" pitchFamily="2" charset="2"/>
                <a:buChar char="p"/>
              </a:pPr>
              <a:r>
                <a:rPr lang="en-US" altLang="zh-CN" sz="1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Operation Status</a:t>
              </a:r>
              <a:endParaRPr lang="zh-CN" altLang="en-US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just" eaLnBrk="1" hangingPunct="1">
                <a:lnSpc>
                  <a:spcPct val="150000"/>
                </a:lnSpc>
                <a:buClr>
                  <a:srgbClr val="FF0000"/>
                </a:buClr>
                <a:buFont typeface="Wingdings" panose="05000000000000000000" pitchFamily="2" charset="2"/>
                <a:buChar char="p"/>
              </a:pPr>
              <a:r>
                <a:rPr lang="en-US" altLang="zh-CN" sz="1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CP Fault light</a:t>
              </a:r>
              <a:endParaRPr lang="zh-CN" altLang="en-US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just" eaLnBrk="1" hangingPunct="1">
                <a:lnSpc>
                  <a:spcPct val="150000"/>
                </a:lnSpc>
                <a:buClr>
                  <a:srgbClr val="FF0000"/>
                </a:buClr>
                <a:buFont typeface="Wingdings" panose="05000000000000000000" pitchFamily="2" charset="2"/>
                <a:buChar char="p"/>
              </a:pPr>
              <a:r>
                <a:rPr lang="zh-CN" altLang="en-US" sz="1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</a:t>
              </a:r>
              <a:r>
                <a:rPr lang="zh-CN" altLang="en-US" sz="1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ifferential pressure</a:t>
              </a:r>
            </a:p>
            <a:p>
              <a:pPr algn="just" eaLnBrk="1" hangingPunct="1">
                <a:lnSpc>
                  <a:spcPct val="150000"/>
                </a:lnSpc>
                <a:buClr>
                  <a:srgbClr val="FF0000"/>
                </a:buClr>
                <a:buFont typeface="Wingdings" panose="05000000000000000000" pitchFamily="2" charset="2"/>
                <a:buChar char="p"/>
              </a:pPr>
              <a:r>
                <a:rPr lang="zh-CN" altLang="en-US" sz="1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Pressure points</a:t>
              </a:r>
              <a:endParaRPr lang="zh-CN" altLang="en-US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just" eaLnBrk="1" hangingPunct="1">
                <a:lnSpc>
                  <a:spcPct val="150000"/>
                </a:lnSpc>
                <a:buClr>
                  <a:srgbClr val="FF0000"/>
                </a:buClr>
                <a:buFont typeface="Wingdings" panose="05000000000000000000" pitchFamily="2" charset="2"/>
                <a:buChar char="p"/>
              </a:pPr>
              <a:r>
                <a:rPr lang="zh-CN" altLang="en-US" sz="1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Flow capacity points</a:t>
              </a:r>
            </a:p>
          </p:txBody>
        </p:sp>
      </p:grpSp>
      <p:sp>
        <p:nvSpPr>
          <p:cNvPr id="28676" name="AutoShape 72"/>
          <p:cNvSpPr/>
          <p:nvPr/>
        </p:nvSpPr>
        <p:spPr bwMode="auto">
          <a:xfrm>
            <a:off x="2830049" y="3379782"/>
            <a:ext cx="1030288" cy="238125"/>
          </a:xfrm>
          <a:prstGeom prst="borderCallout2">
            <a:avLst>
              <a:gd name="adj1" fmla="val 40000"/>
              <a:gd name="adj2" fmla="val 108162"/>
              <a:gd name="adj3" fmla="val 40000"/>
              <a:gd name="adj4" fmla="val 164796"/>
              <a:gd name="adj5" fmla="val -2000"/>
              <a:gd name="adj6" fmla="val 19694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9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Data Exchange</a:t>
            </a:r>
          </a:p>
        </p:txBody>
      </p:sp>
      <p:sp>
        <p:nvSpPr>
          <p:cNvPr id="28677" name="AutoShape 71"/>
          <p:cNvSpPr>
            <a:spLocks noChangeArrowheads="1"/>
          </p:cNvSpPr>
          <p:nvPr/>
        </p:nvSpPr>
        <p:spPr bwMode="auto">
          <a:xfrm>
            <a:off x="4508037" y="3387591"/>
            <a:ext cx="301625" cy="244739"/>
          </a:xfrm>
          <a:prstGeom prst="upDownArrow">
            <a:avLst>
              <a:gd name="adj1" fmla="val 50000"/>
              <a:gd name="adj2" fmla="val 2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678" name="Rectangle 70"/>
          <p:cNvSpPr>
            <a:spLocks noChangeArrowheads="1"/>
          </p:cNvSpPr>
          <p:nvPr/>
        </p:nvSpPr>
        <p:spPr bwMode="auto">
          <a:xfrm>
            <a:off x="4227049" y="3640667"/>
            <a:ext cx="823913" cy="16033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lang="zh-CN" altLang="en-US" sz="120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zh-CN" altLang="en-US" sz="120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zh-CN" altLang="en-US" sz="120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zh-CN" altLang="en-US" sz="120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zh-CN" altLang="en-US" sz="120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2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Touch Screen</a:t>
            </a:r>
          </a:p>
        </p:txBody>
      </p:sp>
      <p:sp>
        <p:nvSpPr>
          <p:cNvPr id="28680" name="Rectangle 68"/>
          <p:cNvSpPr>
            <a:spLocks noChangeArrowheads="1"/>
          </p:cNvSpPr>
          <p:nvPr/>
        </p:nvSpPr>
        <p:spPr bwMode="auto">
          <a:xfrm>
            <a:off x="4227049" y="1190625"/>
            <a:ext cx="863600" cy="26193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0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10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Controller</a:t>
            </a:r>
          </a:p>
        </p:txBody>
      </p:sp>
      <p:sp>
        <p:nvSpPr>
          <p:cNvPr id="28681" name="AutoShape 67"/>
          <p:cNvSpPr>
            <a:spLocks noChangeArrowheads="1"/>
          </p:cNvSpPr>
          <p:nvPr/>
        </p:nvSpPr>
        <p:spPr bwMode="auto">
          <a:xfrm>
            <a:off x="4477874" y="1490928"/>
            <a:ext cx="284163" cy="239448"/>
          </a:xfrm>
          <a:prstGeom prst="downArrow">
            <a:avLst>
              <a:gd name="adj1" fmla="val 50000"/>
              <a:gd name="adj2" fmla="val 2494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682" name="Rectangle 66"/>
          <p:cNvSpPr>
            <a:spLocks noChangeArrowheads="1"/>
          </p:cNvSpPr>
          <p:nvPr/>
        </p:nvSpPr>
        <p:spPr bwMode="auto">
          <a:xfrm>
            <a:off x="5535150" y="2783417"/>
            <a:ext cx="839788" cy="45243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9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Signal indicators</a:t>
            </a:r>
            <a:r>
              <a:rPr lang="zh-CN" altLang="en-US" sz="9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9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Alarm</a:t>
            </a:r>
          </a:p>
        </p:txBody>
      </p:sp>
      <p:sp>
        <p:nvSpPr>
          <p:cNvPr id="28683" name="AutoShape 65"/>
          <p:cNvSpPr>
            <a:spLocks noChangeArrowheads="1"/>
          </p:cNvSpPr>
          <p:nvPr/>
        </p:nvSpPr>
        <p:spPr bwMode="auto">
          <a:xfrm>
            <a:off x="5028737" y="2857500"/>
            <a:ext cx="506412" cy="174625"/>
          </a:xfrm>
          <a:prstGeom prst="rightArrow">
            <a:avLst>
              <a:gd name="adj1" fmla="val 50000"/>
              <a:gd name="adj2" fmla="val 13058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684" name="Rectangle 64"/>
          <p:cNvSpPr>
            <a:spLocks noChangeArrowheads="1"/>
          </p:cNvSpPr>
          <p:nvPr/>
        </p:nvSpPr>
        <p:spPr bwMode="auto">
          <a:xfrm>
            <a:off x="5519274" y="1881188"/>
            <a:ext cx="855664" cy="5847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9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9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Valve operators, mechanical pumps ,etc</a:t>
            </a:r>
          </a:p>
        </p:txBody>
      </p:sp>
      <p:sp>
        <p:nvSpPr>
          <p:cNvPr id="3" name="AutoShape 63"/>
          <p:cNvSpPr>
            <a:spLocks noChangeArrowheads="1"/>
          </p:cNvSpPr>
          <p:nvPr/>
        </p:nvSpPr>
        <p:spPr bwMode="auto">
          <a:xfrm>
            <a:off x="5028737" y="2008188"/>
            <a:ext cx="506412" cy="209021"/>
          </a:xfrm>
          <a:prstGeom prst="rightArrow">
            <a:avLst>
              <a:gd name="adj1" fmla="val 50000"/>
              <a:gd name="adj2" fmla="val 13059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686" name="AutoShape 62"/>
          <p:cNvSpPr>
            <a:spLocks noChangeArrowheads="1"/>
          </p:cNvSpPr>
          <p:nvPr/>
        </p:nvSpPr>
        <p:spPr bwMode="auto">
          <a:xfrm>
            <a:off x="3720638" y="2801938"/>
            <a:ext cx="523875" cy="55563"/>
          </a:xfrm>
          <a:prstGeom prst="rightArrow">
            <a:avLst>
              <a:gd name="adj1" fmla="val 50000"/>
              <a:gd name="adj2" fmla="val 29984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687" name="Rectangle 61"/>
          <p:cNvSpPr>
            <a:spLocks noChangeArrowheads="1"/>
          </p:cNvSpPr>
          <p:nvPr/>
        </p:nvSpPr>
        <p:spPr bwMode="auto">
          <a:xfrm>
            <a:off x="2901805" y="2713484"/>
            <a:ext cx="1238147" cy="2460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9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r>
              <a:rPr lang="en-US" altLang="zh-CN" sz="9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Status of Components</a:t>
            </a:r>
          </a:p>
        </p:txBody>
      </p:sp>
      <p:sp>
        <p:nvSpPr>
          <p:cNvPr id="28688" name="AutoShape 58"/>
          <p:cNvSpPr>
            <a:spLocks noChangeArrowheads="1"/>
          </p:cNvSpPr>
          <p:nvPr/>
        </p:nvSpPr>
        <p:spPr bwMode="auto">
          <a:xfrm>
            <a:off x="3650788" y="2296583"/>
            <a:ext cx="568325" cy="63500"/>
          </a:xfrm>
          <a:prstGeom prst="rightArrow">
            <a:avLst>
              <a:gd name="adj1" fmla="val 50000"/>
              <a:gd name="adj2" fmla="val 28462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689" name="Rectangle 57"/>
          <p:cNvSpPr>
            <a:spLocks noChangeArrowheads="1"/>
          </p:cNvSpPr>
          <p:nvPr/>
        </p:nvSpPr>
        <p:spPr bwMode="auto">
          <a:xfrm>
            <a:off x="2830050" y="2217208"/>
            <a:ext cx="1038225" cy="2381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0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10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Pressure</a:t>
            </a:r>
          </a:p>
        </p:txBody>
      </p:sp>
      <p:sp>
        <p:nvSpPr>
          <p:cNvPr id="28690" name="AutoShape 56"/>
          <p:cNvSpPr>
            <a:spLocks noChangeArrowheads="1"/>
          </p:cNvSpPr>
          <p:nvPr/>
        </p:nvSpPr>
        <p:spPr bwMode="auto">
          <a:xfrm>
            <a:off x="3652375" y="1867958"/>
            <a:ext cx="555625" cy="63500"/>
          </a:xfrm>
          <a:prstGeom prst="rightArrow">
            <a:avLst>
              <a:gd name="adj1" fmla="val 50000"/>
              <a:gd name="adj2" fmla="val 27826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691" name="Rectangle 55"/>
          <p:cNvSpPr>
            <a:spLocks noChangeArrowheads="1"/>
          </p:cNvSpPr>
          <p:nvPr/>
        </p:nvSpPr>
        <p:spPr bwMode="auto">
          <a:xfrm>
            <a:off x="2822113" y="1796521"/>
            <a:ext cx="1038225" cy="2381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0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0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Temperature</a:t>
            </a:r>
          </a:p>
        </p:txBody>
      </p:sp>
      <p:sp>
        <p:nvSpPr>
          <p:cNvPr id="28692" name="Rectangle 73"/>
          <p:cNvSpPr>
            <a:spLocks noChangeArrowheads="1"/>
          </p:cNvSpPr>
          <p:nvPr/>
        </p:nvSpPr>
        <p:spPr bwMode="auto">
          <a:xfrm>
            <a:off x="4227050" y="1730375"/>
            <a:ext cx="823913" cy="16113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lang="en-US" altLang="zh-CN" sz="100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altLang="zh-CN" sz="100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altLang="zh-CN" sz="100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altLang="zh-CN" sz="100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0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PLC</a:t>
            </a:r>
            <a:endParaRPr lang="en-US" altLang="zh-CN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725" name="Rectangle 74"/>
          <p:cNvSpPr>
            <a:spLocks noChangeArrowheads="1"/>
          </p:cNvSpPr>
          <p:nvPr/>
        </p:nvSpPr>
        <p:spPr bwMode="auto">
          <a:xfrm>
            <a:off x="2974975" y="-162162"/>
            <a:ext cx="3440430" cy="204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640" tIns="914112" rIns="1142640" bIns="914112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 Logic</a:t>
            </a:r>
          </a:p>
        </p:txBody>
      </p:sp>
      <p:sp>
        <p:nvSpPr>
          <p:cNvPr id="28694" name="AutoShape 53"/>
          <p:cNvSpPr>
            <a:spLocks noChangeArrowheads="1"/>
          </p:cNvSpPr>
          <p:nvPr/>
        </p:nvSpPr>
        <p:spPr bwMode="auto">
          <a:xfrm>
            <a:off x="5319395" y="5133975"/>
            <a:ext cx="1185545" cy="500380"/>
          </a:xfrm>
          <a:prstGeom prst="parallelogram">
            <a:avLst>
              <a:gd name="adj" fmla="val 5671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9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Equipment Control</a:t>
            </a:r>
          </a:p>
        </p:txBody>
      </p:sp>
      <p:sp>
        <p:nvSpPr>
          <p:cNvPr id="28695" name="AutoShape 52"/>
          <p:cNvSpPr>
            <a:spLocks noChangeArrowheads="1"/>
          </p:cNvSpPr>
          <p:nvPr/>
        </p:nvSpPr>
        <p:spPr bwMode="auto">
          <a:xfrm>
            <a:off x="5319250" y="4734719"/>
            <a:ext cx="1152525" cy="500063"/>
          </a:xfrm>
          <a:prstGeom prst="parallelogram">
            <a:avLst>
              <a:gd name="adj" fmla="val 5671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9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Status Display</a:t>
            </a:r>
          </a:p>
        </p:txBody>
      </p:sp>
      <p:sp>
        <p:nvSpPr>
          <p:cNvPr id="28696" name="AutoShape 51"/>
          <p:cNvSpPr>
            <a:spLocks noChangeArrowheads="1"/>
          </p:cNvSpPr>
          <p:nvPr/>
        </p:nvSpPr>
        <p:spPr bwMode="auto">
          <a:xfrm>
            <a:off x="5319250" y="4340490"/>
            <a:ext cx="1152525" cy="500063"/>
          </a:xfrm>
          <a:prstGeom prst="parallelogram">
            <a:avLst>
              <a:gd name="adj" fmla="val 5671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8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Curve Generation</a:t>
            </a:r>
          </a:p>
        </p:txBody>
      </p:sp>
      <p:sp>
        <p:nvSpPr>
          <p:cNvPr id="28697" name="AutoShape 50"/>
          <p:cNvSpPr>
            <a:spLocks noChangeArrowheads="1"/>
          </p:cNvSpPr>
          <p:nvPr/>
        </p:nvSpPr>
        <p:spPr bwMode="auto">
          <a:xfrm>
            <a:off x="5222413" y="3944938"/>
            <a:ext cx="1152525" cy="500063"/>
          </a:xfrm>
          <a:prstGeom prst="parallelogram">
            <a:avLst>
              <a:gd name="adj" fmla="val 5671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9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Data Storage</a:t>
            </a:r>
          </a:p>
        </p:txBody>
      </p:sp>
      <p:sp>
        <p:nvSpPr>
          <p:cNvPr id="28698" name="AutoShape 54"/>
          <p:cNvSpPr>
            <a:spLocks noChangeArrowheads="1"/>
          </p:cNvSpPr>
          <p:nvPr/>
        </p:nvSpPr>
        <p:spPr bwMode="auto">
          <a:xfrm>
            <a:off x="5222413" y="3532188"/>
            <a:ext cx="1152525" cy="500063"/>
          </a:xfrm>
          <a:prstGeom prst="parallelogram">
            <a:avLst>
              <a:gd name="adj" fmla="val 5671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90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Data display</a:t>
            </a:r>
          </a:p>
        </p:txBody>
      </p:sp>
      <p:pic>
        <p:nvPicPr>
          <p:cNvPr id="39" name="Picture 11" descr="8f7766b721a14c4e813c7c9108ffde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700" y="2917032"/>
            <a:ext cx="2124075" cy="1423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" descr="C:\Users\Administrator\Desktop\截图\捕获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1489" y="4362530"/>
            <a:ext cx="2116138" cy="117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5" name="Picture 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5599" y="2972595"/>
            <a:ext cx="2114550" cy="1256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6" name="Picture 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37" y="4397375"/>
            <a:ext cx="2106612" cy="123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kx="3284103" algn="bl" rotWithShape="0">
                    <a:srgbClr val="2F4D71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471806" y="409228"/>
            <a:ext cx="4357687" cy="38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System Control</a:t>
            </a: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323528" y="0"/>
            <a:ext cx="5514195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   system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6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15</a:t>
            </a:fld>
            <a:r>
              <a:rPr lang="en-US" dirty="0" smtClean="0"/>
              <a:t>/28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95183" y="3860225"/>
            <a:ext cx="1444769" cy="13849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The purifier is controlled by PLC to detect ,</a:t>
            </a:r>
            <a:r>
              <a:rPr lang="en-US" altLang="zh-CN" sz="1400" dirty="0" err="1" smtClean="0"/>
              <a:t>control,and</a:t>
            </a:r>
            <a:r>
              <a:rPr lang="en-US" altLang="zh-CN" sz="1400" dirty="0" smtClean="0"/>
              <a:t> store the data </a:t>
            </a:r>
            <a:r>
              <a:rPr lang="en-US" altLang="zh-CN" sz="1400" dirty="0"/>
              <a:t>of T,P,F﹍  </a:t>
            </a:r>
            <a:endParaRPr lang="zh-CN" altLang="en-US" sz="1400" dirty="0"/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5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049541"/>
              </p:ext>
            </p:extLst>
          </p:nvPr>
        </p:nvGraphicFramePr>
        <p:xfrm>
          <a:off x="-180975" y="697260"/>
          <a:ext cx="7229475" cy="4620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Graph" r:id="rId3" imgW="3877056" imgH="2973629" progId="">
                  <p:embed/>
                </p:oleObj>
              </mc:Choice>
              <mc:Fallback>
                <p:oleObj name="Graph" r:id="rId3" imgW="3877056" imgH="2973629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697260"/>
                        <a:ext cx="7229475" cy="46209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TextBox 2"/>
          <p:cNvSpPr txBox="1">
            <a:spLocks noChangeArrowheads="1"/>
          </p:cNvSpPr>
          <p:nvPr/>
        </p:nvSpPr>
        <p:spPr bwMode="auto">
          <a:xfrm>
            <a:off x="6502401" y="1421846"/>
            <a:ext cx="241141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Ave. Capacity</a:t>
            </a:r>
            <a:r>
              <a:rPr lang="zh-CN" altLang="en-US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80.354m³/h</a:t>
            </a:r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6488430" y="2257823"/>
            <a:ext cx="259016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CN" sz="1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Ave. Differential Pressure</a:t>
            </a:r>
            <a:r>
              <a:rPr lang="zh-CN" altLang="en-US" sz="1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1.749bar(g)</a:t>
            </a:r>
            <a:endParaRPr lang="zh-CN" altLang="en-US" sz="1400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40968" name="直接连接符 7"/>
          <p:cNvCxnSpPr>
            <a:cxnSpLocks noChangeShapeType="1"/>
          </p:cNvCxnSpPr>
          <p:nvPr/>
        </p:nvCxnSpPr>
        <p:spPr bwMode="auto">
          <a:xfrm>
            <a:off x="1331913" y="2078012"/>
            <a:ext cx="0" cy="719667"/>
          </a:xfrm>
          <a:prstGeom prst="line">
            <a:avLst/>
          </a:prstGeom>
          <a:noFill/>
          <a:ln w="57150" algn="ctr">
            <a:solidFill>
              <a:srgbClr val="0033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969" name="TextBox 12"/>
          <p:cNvSpPr txBox="1">
            <a:spLocks noChangeArrowheads="1"/>
          </p:cNvSpPr>
          <p:nvPr/>
        </p:nvSpPr>
        <p:spPr bwMode="auto">
          <a:xfrm>
            <a:off x="6502401" y="3097982"/>
            <a:ext cx="2411413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CN" sz="1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Ave. Purity</a:t>
            </a:r>
            <a:r>
              <a:rPr lang="zh-CN" altLang="en-US" sz="1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96.287%</a:t>
            </a:r>
            <a:endParaRPr lang="zh-CN" altLang="en-US" sz="1400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40970" name="直接连接符 13"/>
          <p:cNvCxnSpPr>
            <a:cxnSpLocks noChangeShapeType="1"/>
          </p:cNvCxnSpPr>
          <p:nvPr/>
        </p:nvCxnSpPr>
        <p:spPr bwMode="auto">
          <a:xfrm>
            <a:off x="2000250" y="3938033"/>
            <a:ext cx="0" cy="719667"/>
          </a:xfrm>
          <a:prstGeom prst="line">
            <a:avLst/>
          </a:prstGeom>
          <a:noFill/>
          <a:ln w="57150" algn="ctr">
            <a:solidFill>
              <a:srgbClr val="0033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971" name="TextBox 14"/>
          <p:cNvSpPr txBox="1">
            <a:spLocks noChangeArrowheads="1"/>
          </p:cNvSpPr>
          <p:nvPr/>
        </p:nvSpPr>
        <p:spPr bwMode="auto">
          <a:xfrm>
            <a:off x="2268538" y="3938033"/>
            <a:ext cx="2411412" cy="30777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仿宋" pitchFamily="49" charset="-122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zh-CN" altLang="en-US" sz="1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∑ </a:t>
            </a:r>
            <a:r>
              <a:rPr lang="en-US" altLang="zh-CN" sz="1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N2+O2+H2O</a:t>
            </a:r>
            <a:r>
              <a:rPr lang="zh-CN" altLang="en-US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lang="en-US" altLang="zh-CN" sz="1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5ppm</a:t>
            </a:r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3350" y="2001283"/>
            <a:ext cx="241300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05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-P</a:t>
            </a:r>
            <a:r>
              <a:rPr lang="en-US" altLang="zh-CN" sz="105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OUT</a:t>
            </a:r>
            <a:r>
              <a:rPr lang="zh-CN" altLang="en-US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2bar</a:t>
            </a:r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02400" y="3647282"/>
            <a:ext cx="3797300" cy="6915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p"/>
              <a:defRPr/>
            </a:pP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Adsorption Volume</a:t>
            </a:r>
          </a:p>
          <a:p>
            <a:pPr>
              <a:buClr>
                <a:srgbClr val="FF0000"/>
              </a:buClr>
              <a:defRPr/>
            </a:pPr>
            <a:endParaRPr lang="en-US" altLang="zh-CN" sz="11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defRPr/>
            </a:pPr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43663" y="3877469"/>
            <a:ext cx="4572000" cy="714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  <a:defRPr/>
            </a:pPr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5N9</a:t>
            </a:r>
            <a:r>
              <a:rPr lang="en-US" altLang="zh-CN" sz="1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zh-CN" altLang="en-US" sz="1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80.354×</a:t>
            </a:r>
            <a:r>
              <a:rPr lang="zh-CN" altLang="en-US" sz="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1-96.287%</a:t>
            </a:r>
            <a:r>
              <a:rPr lang="zh-CN" altLang="en-US" sz="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en-US" altLang="zh-CN" sz="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×8=23.865m³</a:t>
            </a:r>
            <a:r>
              <a:rPr lang="zh-CN" altLang="en-US" sz="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air</a:t>
            </a:r>
            <a:r>
              <a:rPr lang="zh-CN" altLang="en-US" sz="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FF0000"/>
              </a:buClr>
              <a:defRPr/>
            </a:pPr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5N9.5</a:t>
            </a:r>
            <a:r>
              <a:rPr lang="en-US" altLang="zh-CN" sz="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80.354×</a:t>
            </a:r>
            <a:r>
              <a:rPr lang="zh-CN" altLang="en-US" sz="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1-96.287%</a:t>
            </a:r>
            <a:r>
              <a:rPr lang="zh-CN" altLang="en-US" sz="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en-US" altLang="zh-CN" sz="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×</a:t>
            </a:r>
            <a:r>
              <a:rPr lang="en-US" altLang="zh-CN" sz="800" b="1" dirty="0">
                <a:solidFill>
                  <a:srgbClr val="25252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6.5</a:t>
            </a:r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=19.393m³</a:t>
            </a:r>
            <a:r>
              <a:rPr lang="zh-CN" altLang="en-US" sz="1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air</a:t>
            </a:r>
            <a:r>
              <a:rPr lang="zh-CN" altLang="en-US" sz="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FF0000"/>
              </a:buClr>
              <a:defRPr/>
            </a:pPr>
            <a:r>
              <a:rPr lang="en-US" altLang="zh-CN" sz="10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Requirement</a:t>
            </a:r>
            <a:r>
              <a:rPr lang="zh-CN" altLang="en-US" sz="10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0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80×0.02×6.5=10.4m³</a:t>
            </a:r>
            <a:r>
              <a:rPr lang="zh-CN" altLang="en-US" sz="10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0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air</a:t>
            </a:r>
            <a:r>
              <a:rPr lang="zh-CN" altLang="en-US" sz="10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05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0"/>
            <a:ext cx="7164288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   GCH Series High Helium Purifier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575295" y="690640"/>
            <a:ext cx="8154367" cy="3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Clr>
                <a:srgbClr val="FF0000"/>
              </a:buClr>
              <a:buSzPct val="100000"/>
              <a:buFont typeface="Wingdings" panose="05000000000000000000" pitchFamily="2" charset="2"/>
              <a:buChar char="p"/>
            </a:pPr>
            <a:r>
              <a:rPr lang="en-US" altLang="zh-CN" sz="1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黑体" panose="02010600030101010101" pitchFamily="49" charset="-122"/>
              </a:rPr>
              <a:t>  Test graph of the system, including: Capacity/Pressure/Purity/Adsorption Volume</a:t>
            </a:r>
            <a:endParaRPr lang="en-US" altLang="zh-CN" sz="15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黑体" panose="02010600030101010101" pitchFamily="49" charset="-122"/>
            </a:endParaRPr>
          </a:p>
        </p:txBody>
      </p:sp>
      <p:sp>
        <p:nvSpPr>
          <p:cNvPr id="19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16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/>
          <a:stretch>
            <a:fillRect/>
          </a:stretch>
        </p:blipFill>
        <p:spPr bwMode="auto">
          <a:xfrm>
            <a:off x="365760" y="718557"/>
            <a:ext cx="4326903" cy="495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88" y="1018071"/>
            <a:ext cx="2433026" cy="277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7"/>
          <p:cNvSpPr>
            <a:spLocks noChangeArrowheads="1"/>
          </p:cNvSpPr>
          <p:nvPr/>
        </p:nvSpPr>
        <p:spPr bwMode="auto">
          <a:xfrm>
            <a:off x="4838182" y="403671"/>
            <a:ext cx="2915816" cy="44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CN" sz="1335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Third party </a:t>
            </a:r>
            <a:r>
              <a:rPr lang="en-US" altLang="zh-CN" sz="1335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Test  </a:t>
            </a:r>
            <a:r>
              <a:rPr lang="en-US" altLang="zh-CN" sz="1335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Report</a:t>
            </a:r>
          </a:p>
        </p:txBody>
      </p:sp>
      <p:sp>
        <p:nvSpPr>
          <p:cNvPr id="13" name="矩形 12"/>
          <p:cNvSpPr/>
          <p:nvPr/>
        </p:nvSpPr>
        <p:spPr>
          <a:xfrm>
            <a:off x="251520" y="409228"/>
            <a:ext cx="16096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171450" indent="-171450" eaLnBrk="0" hangingPunct="0">
              <a:buClr>
                <a:srgbClr val="FF0000"/>
              </a:buClr>
              <a:buSzPct val="100000"/>
              <a:buFont typeface="Wingdings" panose="05000000000000000000" pitchFamily="2" charset="2"/>
              <a:buChar char="p"/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Product photo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5526" y="-1"/>
            <a:ext cx="7164288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   GCH Series High Helium Purifier</a:t>
            </a:r>
            <a:endParaRPr lang="en-US" altLang="zh-CN" sz="1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43095" r="31971"/>
          <a:stretch>
            <a:fillRect/>
          </a:stretch>
        </p:blipFill>
        <p:spPr bwMode="auto">
          <a:xfrm>
            <a:off x="4722329" y="3134205"/>
            <a:ext cx="414421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17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ransition advTm="10406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/>
          <p:cNvSpPr>
            <a:spLocks noChangeArrowheads="1"/>
          </p:cNvSpPr>
          <p:nvPr/>
        </p:nvSpPr>
        <p:spPr bwMode="auto">
          <a:xfrm>
            <a:off x="2334079" y="1635441"/>
            <a:ext cx="5046233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Helium Purifier Application in Cryogenic System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621289" y="1635441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1621289" y="3084884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27" name="AutoShape 3"/>
          <p:cNvSpPr>
            <a:spLocks noChangeArrowheads="1"/>
          </p:cNvSpPr>
          <p:nvPr/>
        </p:nvSpPr>
        <p:spPr bwMode="auto">
          <a:xfrm>
            <a:off x="2334715" y="3084884"/>
            <a:ext cx="5045597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Solution of 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Helium purifier </a:t>
            </a:r>
            <a:r>
              <a:rPr lang="en-US" altLang="zh-CN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in Cryogenic System</a:t>
            </a:r>
          </a:p>
        </p:txBody>
      </p:sp>
      <p:sp>
        <p:nvSpPr>
          <p:cNvPr id="5128" name="Rectangle 2"/>
          <p:cNvSpPr>
            <a:spLocks noChangeArrowheads="1"/>
          </p:cNvSpPr>
          <p:nvPr/>
        </p:nvSpPr>
        <p:spPr bwMode="auto">
          <a:xfrm>
            <a:off x="3635896" y="841276"/>
            <a:ext cx="2286000" cy="3849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b="1" i="1" dirty="0">
                <a:latin typeface="EuroRoman" panose="00000400000000000000" pitchFamily="2" charset="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Contents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619672" y="2337934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2335001" y="2337934"/>
            <a:ext cx="5045311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Helium Purifier </a:t>
            </a:r>
            <a:r>
              <a:rPr lang="en-US" altLang="zh-CN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Methods and Process Flow</a:t>
            </a:r>
          </a:p>
          <a:p>
            <a:pPr>
              <a:buFont typeface="Arial" panose="020B0604020202020204" pitchFamily="34" charset="0"/>
              <a:buNone/>
            </a:pP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621290" y="3804964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2334080" y="3804964"/>
            <a:ext cx="5046232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Problem Analysis and Discussion </a:t>
            </a:r>
          </a:p>
        </p:txBody>
      </p:sp>
      <p:sp>
        <p:nvSpPr>
          <p:cNvPr id="12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532440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18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057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539552" y="553244"/>
          <a:ext cx="8065035" cy="44081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1368152"/>
                <a:gridCol w="5328592"/>
                <a:gridCol w="864235"/>
              </a:tblGrid>
              <a:tr h="275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User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Specification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 marL="64182" marR="64182" marT="0" marB="0" anchor="ctr"/>
                </a:tc>
              </a:tr>
              <a:tr h="413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105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IMP,CAS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:100Nm3/h</a:t>
                      </a: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；Outlet Purity≥</a:t>
                      </a: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99.999% </a:t>
                      </a: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；Working Pressure：</a:t>
                      </a:r>
                      <a:r>
                        <a:rPr lang="en-US" sz="1200" kern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16bar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</a:tr>
              <a:tr h="413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105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IHEP.CAS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:105Nm3/h</a:t>
                      </a: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；Outlet Purity≥</a:t>
                      </a: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99.9995% </a:t>
                      </a: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；Working Pressure：</a:t>
                      </a:r>
                      <a:r>
                        <a:rPr lang="en-US" sz="1200" kern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150bar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zh-CN" sz="12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</a:tr>
              <a:tr h="413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105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SINAP,CAS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:30Nm3/h</a:t>
                      </a: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；Outlet Purity ≥</a:t>
                      </a: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99.995%</a:t>
                      </a: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；Working Pressure：</a:t>
                      </a:r>
                      <a:r>
                        <a:rPr lang="en-US" sz="1200" kern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200bar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zh-CN" sz="12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</a:tr>
              <a:tr h="413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105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CAEP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:20Nm3/h</a:t>
                      </a: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；Outlet Purity≥</a:t>
                      </a: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99.999% </a:t>
                      </a: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；Working Pressure：</a:t>
                      </a:r>
                      <a:r>
                        <a:rPr lang="en-US" sz="1200" kern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150bar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</a:tr>
              <a:tr h="413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105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Chinese</a:t>
                      </a:r>
                      <a:r>
                        <a:rPr lang="en-US" altLang="zh-CN" sz="1200" kern="1050" baseline="0" dirty="0" smtClea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 space </a:t>
                      </a:r>
                      <a:endParaRPr lang="en-US" altLang="zh-CN" sz="1200" kern="105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en-US" sz="1200" kern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:60Nm3/h</a:t>
                      </a: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；Outlet Purity≥</a:t>
                      </a: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99.999% </a:t>
                      </a: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；Working Pressure</a:t>
                      </a:r>
                      <a:r>
                        <a:rPr lang="zh-CN" sz="1200" kern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：</a:t>
                      </a:r>
                      <a:r>
                        <a:rPr lang="en-US" altLang="zh-CN" sz="1200" kern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kern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50bar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</a:tr>
              <a:tr h="413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105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ASIPP,CAS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:80Nm3/h</a:t>
                      </a: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；Outlet Purity≥</a:t>
                      </a: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99.999% </a:t>
                      </a:r>
                      <a:r>
                        <a:rPr lang="zh-CN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；Working Pressure：</a:t>
                      </a:r>
                      <a:r>
                        <a:rPr lang="en-US" sz="1200" kern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19-30bar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</a:tr>
              <a:tr h="413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TIPC,CAS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Capacity：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100Nm3 /h</a:t>
                      </a:r>
                      <a:r>
                        <a:rPr 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：Working Pressure</a:t>
                      </a:r>
                      <a:r>
                        <a:rPr lang="zh-CN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：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150bar</a:t>
                      </a:r>
                      <a:r>
                        <a:rPr lang="zh-CN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</a:t>
                      </a:r>
                      <a:r>
                        <a:rPr 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Outlet Purity≥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99.999%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zh-CN" sz="12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</a:tr>
              <a:tr h="413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Sumitomo Electric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Capacity：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25Nm3 /h</a:t>
                      </a:r>
                      <a:r>
                        <a:rPr 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：Working Pressure：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70bar</a:t>
                      </a:r>
                      <a:r>
                        <a:rPr lang="zh-CN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</a:t>
                      </a:r>
                      <a:r>
                        <a:rPr lang="en-US" alt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Inlet Purity </a:t>
                      </a:r>
                      <a:r>
                        <a:rPr 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  <a:r>
                        <a:rPr 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，Outlet Purity≥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99.999% 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zh-CN" sz="12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</a:tr>
              <a:tr h="413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Air Liquide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:100Nm3 /h</a:t>
                      </a:r>
                      <a:r>
                        <a:rPr 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；Working Pressure：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150bar</a:t>
                      </a:r>
                      <a:r>
                        <a:rPr lang="zh-CN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</a:t>
                      </a:r>
                      <a:r>
                        <a:rPr 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Outlet Purity≥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99.999%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zh-CN" sz="12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</a:tr>
              <a:tr h="4132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10</a:t>
                      </a:r>
                      <a:endParaRPr lang="zh-CN" altLang="en-US" sz="1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Peking University</a:t>
                      </a: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:60Nm3 /h</a:t>
                      </a:r>
                      <a:r>
                        <a:rPr 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；Working Pressure：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150bar</a:t>
                      </a:r>
                      <a:r>
                        <a:rPr lang="zh-CN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</a:t>
                      </a:r>
                      <a:r>
                        <a:rPr lang="zh-C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Outlet Purity≥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99.999%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zh-CN" sz="12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4182" marR="64182" marT="0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03848" y="0"/>
            <a:ext cx="2418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Application Reference</a:t>
            </a: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19</a:t>
            </a:fld>
            <a:r>
              <a:rPr lang="en-US" dirty="0" smtClean="0"/>
              <a:t>/28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5017740"/>
            <a:ext cx="5129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</a:rPr>
              <a:t>Application of helium purifier in cryogenic engineering in China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/>
          <p:cNvSpPr>
            <a:spLocks noChangeArrowheads="1"/>
          </p:cNvSpPr>
          <p:nvPr/>
        </p:nvSpPr>
        <p:spPr bwMode="auto">
          <a:xfrm>
            <a:off x="2334079" y="1635441"/>
            <a:ext cx="5046233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Helium Purifier Application in Cryogenic System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621289" y="1635441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1621289" y="3084884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27" name="AutoShape 3"/>
          <p:cNvSpPr>
            <a:spLocks noChangeArrowheads="1"/>
          </p:cNvSpPr>
          <p:nvPr/>
        </p:nvSpPr>
        <p:spPr bwMode="auto">
          <a:xfrm>
            <a:off x="2334715" y="3084884"/>
            <a:ext cx="5045597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Solution of 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Helium purifier </a:t>
            </a:r>
            <a:r>
              <a:rPr lang="en-US" altLang="zh-CN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in Cryogenic System</a:t>
            </a:r>
          </a:p>
        </p:txBody>
      </p:sp>
      <p:sp>
        <p:nvSpPr>
          <p:cNvPr id="5128" name="Rectangle 2"/>
          <p:cNvSpPr>
            <a:spLocks noChangeArrowheads="1"/>
          </p:cNvSpPr>
          <p:nvPr/>
        </p:nvSpPr>
        <p:spPr bwMode="auto">
          <a:xfrm>
            <a:off x="3635896" y="841276"/>
            <a:ext cx="2286000" cy="3849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b="1" i="1" dirty="0">
                <a:latin typeface="EuroRoman" panose="00000400000000000000" pitchFamily="2" charset="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Contents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619672" y="2337934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2335001" y="2337934"/>
            <a:ext cx="5045311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Helium Purifier </a:t>
            </a:r>
            <a:r>
              <a:rPr lang="en-US" altLang="zh-CN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Methods and Process Flow</a:t>
            </a:r>
          </a:p>
          <a:p>
            <a:pPr>
              <a:buFont typeface="Arial" panose="020B0604020202020204" pitchFamily="34" charset="0"/>
              <a:buNone/>
            </a:pP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621290" y="3804964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2334080" y="3804964"/>
            <a:ext cx="5046232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Problem Analysis and Discussion </a:t>
            </a:r>
          </a:p>
        </p:txBody>
      </p:sp>
      <p:sp>
        <p:nvSpPr>
          <p:cNvPr id="12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3108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057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0" y="5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zh-CN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1181166554"/>
              </p:ext>
            </p:extLst>
          </p:nvPr>
        </p:nvGraphicFramePr>
        <p:xfrm>
          <a:off x="323603" y="697260"/>
          <a:ext cx="1800125" cy="2700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0" name="TextBox 5"/>
          <p:cNvSpPr>
            <a:spLocks noChangeArrowheads="1"/>
          </p:cNvSpPr>
          <p:nvPr/>
        </p:nvSpPr>
        <p:spPr bwMode="auto">
          <a:xfrm>
            <a:off x="251520" y="9118"/>
            <a:ext cx="3071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+mj-lt"/>
                <a:cs typeface="Times New Roman" pitchFamily="18" charset="0"/>
                <a:sym typeface="Times New Roman" panose="02020603050405020304" pitchFamily="18" charset="0"/>
              </a:rPr>
              <a:t>Problem-solution-1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  <a:ea typeface="+mj-lt"/>
              <a:cs typeface="Times New Roman" pitchFamily="18" charset="0"/>
              <a:sym typeface="Times New Roman" panose="02020603050405020304" pitchFamily="18" charset="0"/>
            </a:endParaRPr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2" t="2667" r="14874" b="2660"/>
          <a:stretch>
            <a:fillRect/>
          </a:stretch>
        </p:blipFill>
        <p:spPr bwMode="auto">
          <a:xfrm>
            <a:off x="3773934" y="1201316"/>
            <a:ext cx="45640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5" t="39163" r="26514" b="33952"/>
          <a:stretch>
            <a:fillRect/>
          </a:stretch>
        </p:blipFill>
        <p:spPr bwMode="auto">
          <a:xfrm>
            <a:off x="2123728" y="2281436"/>
            <a:ext cx="330041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椭圆 16"/>
          <p:cNvSpPr>
            <a:spLocks noChangeArrowheads="1"/>
          </p:cNvSpPr>
          <p:nvPr/>
        </p:nvSpPr>
        <p:spPr bwMode="auto">
          <a:xfrm>
            <a:off x="2555876" y="3217334"/>
            <a:ext cx="1152525" cy="66013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  <p:cxnSp>
        <p:nvCxnSpPr>
          <p:cNvPr id="39944" name="直接箭头连接符 22"/>
          <p:cNvCxnSpPr>
            <a:cxnSpLocks noChangeShapeType="1"/>
          </p:cNvCxnSpPr>
          <p:nvPr/>
        </p:nvCxnSpPr>
        <p:spPr bwMode="auto">
          <a:xfrm flipH="1">
            <a:off x="3708400" y="2569468"/>
            <a:ext cx="3671912" cy="888636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20</a:t>
            </a:fld>
            <a:r>
              <a:rPr lang="en-US" dirty="0" smtClean="0"/>
              <a:t>/28</a:t>
            </a:r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27984" y="481236"/>
            <a:ext cx="3312368" cy="646331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We had some problems on the purifier during the operations.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0" y="5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zh-CN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684242504"/>
              </p:ext>
            </p:extLst>
          </p:nvPr>
        </p:nvGraphicFramePr>
        <p:xfrm>
          <a:off x="179696" y="373336"/>
          <a:ext cx="1800125" cy="2700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0965" name="组合 25"/>
          <p:cNvGrpSpPr/>
          <p:nvPr/>
        </p:nvGrpSpPr>
        <p:grpSpPr bwMode="auto">
          <a:xfrm>
            <a:off x="251520" y="2641476"/>
            <a:ext cx="5544443" cy="2736304"/>
            <a:chOff x="1331212" y="3140980"/>
            <a:chExt cx="5688404" cy="3600000"/>
          </a:xfrm>
        </p:grpSpPr>
        <p:pic>
          <p:nvPicPr>
            <p:cNvPr id="40975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0" t="4602" r="18846" b="3348"/>
            <a:stretch>
              <a:fillRect/>
            </a:stretch>
          </p:blipFill>
          <p:spPr bwMode="auto">
            <a:xfrm>
              <a:off x="1979820" y="3140980"/>
              <a:ext cx="5039796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6" name="椭圆 13"/>
            <p:cNvSpPr>
              <a:spLocks noChangeArrowheads="1"/>
            </p:cNvSpPr>
            <p:nvPr/>
          </p:nvSpPr>
          <p:spPr bwMode="auto">
            <a:xfrm>
              <a:off x="1403219" y="5144679"/>
              <a:ext cx="1512665" cy="699610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Before solution</a:t>
              </a:r>
            </a:p>
          </p:txBody>
        </p:sp>
        <p:sp>
          <p:nvSpPr>
            <p:cNvPr id="40977" name="椭圆 15"/>
            <p:cNvSpPr>
              <a:spLocks noChangeArrowheads="1"/>
            </p:cNvSpPr>
            <p:nvPr/>
          </p:nvSpPr>
          <p:spPr bwMode="auto">
            <a:xfrm>
              <a:off x="1331212" y="4077045"/>
              <a:ext cx="1512153" cy="719164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After solution</a:t>
              </a:r>
            </a:p>
          </p:txBody>
        </p:sp>
        <p:cxnSp>
          <p:nvCxnSpPr>
            <p:cNvPr id="40978" name="直接箭头连接符 19"/>
            <p:cNvCxnSpPr>
              <a:cxnSpLocks noChangeShapeType="1"/>
              <a:stCxn id="40977" idx="6"/>
            </p:cNvCxnSpPr>
            <p:nvPr/>
          </p:nvCxnSpPr>
          <p:spPr bwMode="auto">
            <a:xfrm flipV="1">
              <a:off x="2843366" y="4293062"/>
              <a:ext cx="432545" cy="143566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979" name="矩形 24"/>
            <p:cNvSpPr>
              <a:spLocks noChangeArrowheads="1"/>
            </p:cNvSpPr>
            <p:nvPr/>
          </p:nvSpPr>
          <p:spPr bwMode="auto">
            <a:xfrm>
              <a:off x="2843365" y="4509075"/>
              <a:ext cx="925810" cy="936064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zh-CN" sz="1600" b="1" dirty="0" smtClean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 eaLnBrk="1" hangingPunct="1"/>
              <a:r>
                <a:rPr lang="en-US" altLang="zh-CN" sz="16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Dryer</a:t>
              </a:r>
              <a:endPara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0" name="直接箭头连接符 19"/>
            <p:cNvCxnSpPr>
              <a:cxnSpLocks noChangeShapeType="1"/>
            </p:cNvCxnSpPr>
            <p:nvPr/>
          </p:nvCxnSpPr>
          <p:spPr bwMode="auto">
            <a:xfrm flipV="1">
              <a:off x="2915885" y="5445140"/>
              <a:ext cx="432545" cy="100007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0966" name="组合 31"/>
          <p:cNvGrpSpPr/>
          <p:nvPr/>
        </p:nvGrpSpPr>
        <p:grpSpPr bwMode="auto">
          <a:xfrm>
            <a:off x="2339752" y="664085"/>
            <a:ext cx="3276600" cy="1977391"/>
            <a:chOff x="5652075" y="1055704"/>
            <a:chExt cx="3277241" cy="2373096"/>
          </a:xfrm>
        </p:grpSpPr>
        <p:pic>
          <p:nvPicPr>
            <p:cNvPr id="40973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1" t="24280" r="21994" b="11992"/>
            <a:stretch/>
          </p:blipFill>
          <p:spPr bwMode="auto">
            <a:xfrm>
              <a:off x="5652075" y="1055704"/>
              <a:ext cx="3277241" cy="237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圆角矩形 26"/>
            <p:cNvSpPr/>
            <p:nvPr/>
          </p:nvSpPr>
          <p:spPr bwMode="auto">
            <a:xfrm>
              <a:off x="6299902" y="1556959"/>
              <a:ext cx="1152750" cy="863682"/>
            </a:xfrm>
            <a:prstGeom prst="round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967" name="组合 30"/>
          <p:cNvGrpSpPr/>
          <p:nvPr/>
        </p:nvGrpSpPr>
        <p:grpSpPr bwMode="auto">
          <a:xfrm>
            <a:off x="5724525" y="664085"/>
            <a:ext cx="2997200" cy="2193416"/>
            <a:chOff x="2555860" y="548800"/>
            <a:chExt cx="2997551" cy="2880000"/>
          </a:xfrm>
        </p:grpSpPr>
        <p:pic>
          <p:nvPicPr>
            <p:cNvPr id="40971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4" t="10622" r="65405" b="40375"/>
            <a:stretch>
              <a:fillRect/>
            </a:stretch>
          </p:blipFill>
          <p:spPr bwMode="auto">
            <a:xfrm>
              <a:off x="2555860" y="548800"/>
              <a:ext cx="2997551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圆角矩形 27"/>
            <p:cNvSpPr/>
            <p:nvPr/>
          </p:nvSpPr>
          <p:spPr bwMode="auto">
            <a:xfrm>
              <a:off x="4283262" y="1485514"/>
              <a:ext cx="1152660" cy="863682"/>
            </a:xfrm>
            <a:prstGeom prst="round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0968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73" y="2588523"/>
            <a:ext cx="2032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969" name="直接箭头连接符 33"/>
          <p:cNvCxnSpPr>
            <a:cxnSpLocks noChangeShapeType="1"/>
          </p:cNvCxnSpPr>
          <p:nvPr/>
        </p:nvCxnSpPr>
        <p:spPr bwMode="auto">
          <a:xfrm flipH="1">
            <a:off x="7451725" y="1717146"/>
            <a:ext cx="649289" cy="291152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5"/>
          <p:cNvSpPr>
            <a:spLocks noChangeArrowheads="1"/>
          </p:cNvSpPr>
          <p:nvPr/>
        </p:nvSpPr>
        <p:spPr bwMode="auto">
          <a:xfrm>
            <a:off x="251520" y="9118"/>
            <a:ext cx="3071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+mj-lt"/>
                <a:cs typeface="Times New Roman" pitchFamily="18" charset="0"/>
                <a:sym typeface="Times New Roman" panose="02020603050405020304" pitchFamily="18" charset="0"/>
              </a:rPr>
              <a:t>Problem-solution-2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  <a:ea typeface="+mj-lt"/>
              <a:cs typeface="Times New Roman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21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0" y="5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zh-CN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4277558243"/>
              </p:ext>
            </p:extLst>
          </p:nvPr>
        </p:nvGraphicFramePr>
        <p:xfrm>
          <a:off x="121539" y="543638"/>
          <a:ext cx="1800125" cy="354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3012" name="TextBox 5"/>
          <p:cNvSpPr>
            <a:spLocks noChangeArrowheads="1"/>
          </p:cNvSpPr>
          <p:nvPr/>
        </p:nvSpPr>
        <p:spPr bwMode="auto">
          <a:xfrm>
            <a:off x="323528" y="-52437"/>
            <a:ext cx="3071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ea typeface="+mj-lt"/>
                <a:cs typeface="Times New Roman" pitchFamily="18" charset="0"/>
                <a:sym typeface="Times New Roman" panose="02020603050405020304" pitchFamily="18" charset="0"/>
              </a:rPr>
              <a:t>Problem-solution-3</a:t>
            </a:r>
            <a:endParaRPr lang="en-US" altLang="zh-CN" sz="2400" dirty="0">
              <a:solidFill>
                <a:srgbClr val="FF0000"/>
              </a:solidFill>
              <a:latin typeface="Times New Roman" pitchFamily="18" charset="0"/>
              <a:ea typeface="+mj-lt"/>
              <a:cs typeface="Times New Roman" pitchFamily="18" charset="0"/>
              <a:sym typeface="Times New Roman" panose="02020603050405020304" pitchFamily="18" charset="0"/>
            </a:endParaRP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98271"/>
            <a:ext cx="1619250" cy="239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25850" r="25926"/>
          <a:stretch>
            <a:fillRect/>
          </a:stretch>
        </p:blipFill>
        <p:spPr bwMode="auto">
          <a:xfrm>
            <a:off x="7164289" y="578115"/>
            <a:ext cx="1713012" cy="239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/>
          <a:stretch>
            <a:fillRect/>
          </a:stretch>
        </p:blipFill>
        <p:spPr bwMode="auto">
          <a:xfrm>
            <a:off x="2051050" y="576792"/>
            <a:ext cx="2520950" cy="240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38451" r="23093" b="17450"/>
          <a:stretch>
            <a:fillRect/>
          </a:stretch>
        </p:blipFill>
        <p:spPr bwMode="auto">
          <a:xfrm>
            <a:off x="4643438" y="576792"/>
            <a:ext cx="2468562" cy="240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6" y="3709194"/>
            <a:ext cx="4395788" cy="174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1" descr="D:\图纸\2016\富通住电-氦气提纯装置-张俊峰\照片\现场调试试验\IMG2017112612050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" b="8830"/>
          <a:stretch>
            <a:fillRect/>
          </a:stretch>
        </p:blipFill>
        <p:spPr bwMode="auto">
          <a:xfrm>
            <a:off x="6948488" y="3098271"/>
            <a:ext cx="1928812" cy="239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20" name="直接箭头连接符 12"/>
          <p:cNvCxnSpPr>
            <a:cxnSpLocks noChangeShapeType="1"/>
          </p:cNvCxnSpPr>
          <p:nvPr/>
        </p:nvCxnSpPr>
        <p:spPr bwMode="auto">
          <a:xfrm flipV="1">
            <a:off x="6443664" y="2137834"/>
            <a:ext cx="73025" cy="1439333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1" name="直接箭头连接符 16"/>
          <p:cNvCxnSpPr>
            <a:cxnSpLocks noChangeShapeType="1"/>
          </p:cNvCxnSpPr>
          <p:nvPr/>
        </p:nvCxnSpPr>
        <p:spPr bwMode="auto">
          <a:xfrm flipH="1" flipV="1">
            <a:off x="3995739" y="2197365"/>
            <a:ext cx="1728787" cy="1440656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2" name="直接箭头连接符 20"/>
          <p:cNvCxnSpPr>
            <a:cxnSpLocks noChangeShapeType="1"/>
          </p:cNvCxnSpPr>
          <p:nvPr/>
        </p:nvCxnSpPr>
        <p:spPr bwMode="auto">
          <a:xfrm flipV="1">
            <a:off x="6516689" y="1897063"/>
            <a:ext cx="1150937" cy="1620573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22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组合 18"/>
          <p:cNvGrpSpPr/>
          <p:nvPr/>
        </p:nvGrpSpPr>
        <p:grpSpPr bwMode="auto">
          <a:xfrm>
            <a:off x="2843783" y="841276"/>
            <a:ext cx="5688657" cy="1799167"/>
            <a:chOff x="683730" y="4293060"/>
            <a:chExt cx="6097390" cy="2160000"/>
          </a:xfrm>
        </p:grpSpPr>
        <p:grpSp>
          <p:nvGrpSpPr>
            <p:cNvPr id="44045" name="组合 15"/>
            <p:cNvGrpSpPr/>
            <p:nvPr/>
          </p:nvGrpSpPr>
          <p:grpSpPr bwMode="auto">
            <a:xfrm>
              <a:off x="683730" y="4293060"/>
              <a:ext cx="6097390" cy="2160000"/>
              <a:chOff x="3811625" y="2924965"/>
              <a:chExt cx="6097390" cy="2943225"/>
            </a:xfrm>
          </p:grpSpPr>
          <p:pic>
            <p:nvPicPr>
              <p:cNvPr id="44047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3514"/>
              <a:stretch>
                <a:fillRect/>
              </a:stretch>
            </p:blipFill>
            <p:spPr bwMode="auto">
              <a:xfrm>
                <a:off x="3811625" y="2924965"/>
                <a:ext cx="1912455" cy="2943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48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686"/>
              <a:stretch>
                <a:fillRect/>
              </a:stretch>
            </p:blipFill>
            <p:spPr bwMode="auto">
              <a:xfrm>
                <a:off x="5580070" y="2924965"/>
                <a:ext cx="4328945" cy="2943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49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70" t="54893" r="34483" b="37769"/>
              <a:stretch>
                <a:fillRect/>
              </a:stretch>
            </p:blipFill>
            <p:spPr bwMode="auto">
              <a:xfrm>
                <a:off x="5412910" y="4520650"/>
                <a:ext cx="2952205" cy="216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404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9" t="22610" r="65678" b="29913"/>
            <a:stretch>
              <a:fillRect/>
            </a:stretch>
          </p:blipFill>
          <p:spPr bwMode="auto">
            <a:xfrm>
              <a:off x="5004031" y="4378055"/>
              <a:ext cx="1675383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5" name="Rectangle 1"/>
          <p:cNvSpPr>
            <a:spLocks noChangeArrowheads="1"/>
          </p:cNvSpPr>
          <p:nvPr/>
        </p:nvSpPr>
        <p:spPr bwMode="auto">
          <a:xfrm>
            <a:off x="0" y="5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zh-CN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710642775"/>
              </p:ext>
            </p:extLst>
          </p:nvPr>
        </p:nvGraphicFramePr>
        <p:xfrm>
          <a:off x="539627" y="301344"/>
          <a:ext cx="1800125" cy="3060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2" t="12962" r="38052" b="45020"/>
          <a:stretch>
            <a:fillRect/>
          </a:stretch>
        </p:blipFill>
        <p:spPr bwMode="auto">
          <a:xfrm>
            <a:off x="5777254" y="2885001"/>
            <a:ext cx="2755186" cy="238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4851"/>
          <a:stretch>
            <a:fillRect/>
          </a:stretch>
        </p:blipFill>
        <p:spPr bwMode="auto">
          <a:xfrm>
            <a:off x="507455" y="3241254"/>
            <a:ext cx="2192337" cy="203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3" descr="C:\Users\songjie\Desktop\Snipaste_2017-12-13_20-49-3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4"/>
          <a:stretch>
            <a:fillRect/>
          </a:stretch>
        </p:blipFill>
        <p:spPr bwMode="auto">
          <a:xfrm>
            <a:off x="2843808" y="2953222"/>
            <a:ext cx="2771775" cy="232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41" name="直接箭头连接符 20"/>
          <p:cNvCxnSpPr>
            <a:cxnSpLocks noChangeShapeType="1"/>
          </p:cNvCxnSpPr>
          <p:nvPr/>
        </p:nvCxnSpPr>
        <p:spPr bwMode="auto">
          <a:xfrm flipH="1">
            <a:off x="4572000" y="1081014"/>
            <a:ext cx="2159571" cy="2448561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3" name="椭圆 15"/>
          <p:cNvSpPr>
            <a:spLocks noChangeArrowheads="1"/>
          </p:cNvSpPr>
          <p:nvPr/>
        </p:nvSpPr>
        <p:spPr bwMode="auto">
          <a:xfrm>
            <a:off x="2988246" y="1959141"/>
            <a:ext cx="863600" cy="30030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4044" name="椭圆 16"/>
          <p:cNvSpPr>
            <a:spLocks noChangeArrowheads="1"/>
          </p:cNvSpPr>
          <p:nvPr/>
        </p:nvSpPr>
        <p:spPr bwMode="auto">
          <a:xfrm>
            <a:off x="2772346" y="4166411"/>
            <a:ext cx="863600" cy="298979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" name="TextBox 5"/>
          <p:cNvSpPr>
            <a:spLocks noChangeArrowheads="1"/>
          </p:cNvSpPr>
          <p:nvPr/>
        </p:nvSpPr>
        <p:spPr bwMode="auto">
          <a:xfrm>
            <a:off x="348059" y="-52437"/>
            <a:ext cx="3071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ea typeface="+mj-lt"/>
                <a:cs typeface="Times New Roman" pitchFamily="18" charset="0"/>
                <a:sym typeface="Times New Roman" panose="02020603050405020304" pitchFamily="18" charset="0"/>
              </a:rPr>
              <a:t>Problem-solution-4</a:t>
            </a:r>
            <a:endParaRPr lang="en-US" altLang="zh-CN" sz="2400" dirty="0">
              <a:solidFill>
                <a:srgbClr val="FF0000"/>
              </a:solidFill>
              <a:latin typeface="Times New Roman" pitchFamily="18" charset="0"/>
              <a:ea typeface="+mj-lt"/>
              <a:cs typeface="Times New Roman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23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/>
          </p:cNvSpPr>
          <p:nvPr/>
        </p:nvSpPr>
        <p:spPr bwMode="auto">
          <a:xfrm>
            <a:off x="0" y="5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zh-CN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583499928"/>
              </p:ext>
            </p:extLst>
          </p:nvPr>
        </p:nvGraphicFramePr>
        <p:xfrm>
          <a:off x="539552" y="454049"/>
          <a:ext cx="1800125" cy="3060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5061" name="图片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8"/>
          <a:stretch>
            <a:fillRect/>
          </a:stretch>
        </p:blipFill>
        <p:spPr bwMode="auto">
          <a:xfrm>
            <a:off x="3131840" y="1057300"/>
            <a:ext cx="129614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图片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73" y="594514"/>
            <a:ext cx="1819275" cy="490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063" name="直接箭头连接符 12"/>
          <p:cNvCxnSpPr>
            <a:cxnSpLocks noChangeShapeType="1"/>
          </p:cNvCxnSpPr>
          <p:nvPr/>
        </p:nvCxnSpPr>
        <p:spPr bwMode="auto">
          <a:xfrm flipV="1">
            <a:off x="6691981" y="1537229"/>
            <a:ext cx="525462" cy="20240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5064" name="图片 1" descr="1号回热换热器部件装配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8" t="23709" r="26759" b="20685"/>
          <a:stretch>
            <a:fillRect/>
          </a:stretch>
        </p:blipFill>
        <p:spPr bwMode="auto">
          <a:xfrm>
            <a:off x="4840957" y="1057011"/>
            <a:ext cx="18510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圆角矩形 19"/>
          <p:cNvSpPr>
            <a:spLocks noChangeArrowheads="1"/>
          </p:cNvSpPr>
          <p:nvPr/>
        </p:nvSpPr>
        <p:spPr bwMode="auto">
          <a:xfrm>
            <a:off x="4985418" y="3096948"/>
            <a:ext cx="1511300" cy="102129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5066" name="下箭头 20"/>
          <p:cNvSpPr>
            <a:spLocks noChangeArrowheads="1"/>
          </p:cNvSpPr>
          <p:nvPr/>
        </p:nvSpPr>
        <p:spPr bwMode="auto">
          <a:xfrm>
            <a:off x="5272756" y="2797970"/>
            <a:ext cx="215900" cy="1680104"/>
          </a:xfrm>
          <a:prstGeom prst="downArrow">
            <a:avLst>
              <a:gd name="adj1" fmla="val 50000"/>
              <a:gd name="adj2" fmla="val 50020"/>
            </a:avLst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</a:gra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5067" name="下箭头 21"/>
          <p:cNvSpPr>
            <a:spLocks noChangeArrowheads="1"/>
          </p:cNvSpPr>
          <p:nvPr/>
        </p:nvSpPr>
        <p:spPr bwMode="auto">
          <a:xfrm rot="10800000">
            <a:off x="5920456" y="2797970"/>
            <a:ext cx="215900" cy="1680104"/>
          </a:xfrm>
          <a:prstGeom prst="downArrow">
            <a:avLst>
              <a:gd name="adj1" fmla="val 50000"/>
              <a:gd name="adj2" fmla="val 50020"/>
            </a:avLst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984938" y="2497667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pt-BR" altLang="zh-CN" kern="100" dirty="0">
                <a:latin typeface="Arial" panose="020B0604020202020204"/>
                <a:ea typeface="宋体" panose="02010600030101010101" pitchFamily="2" charset="-122"/>
                <a:cs typeface="Times New Roman" panose="02020603050405020304"/>
              </a:rPr>
              <a:t>303K</a:t>
            </a:r>
            <a:endParaRPr lang="zh-CN" altLang="en-US" kern="100" dirty="0">
              <a:latin typeface="Arial" panose="020B0604020202020204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53993" y="4478073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pt-BR" altLang="zh-CN" kern="100" dirty="0">
                <a:latin typeface="Arial" panose="020B0604020202020204"/>
                <a:ea typeface="宋体" panose="02010600030101010101" pitchFamily="2" charset="-122"/>
                <a:cs typeface="Times New Roman" panose="02020603050405020304"/>
              </a:rPr>
              <a:t>170K</a:t>
            </a:r>
            <a:endParaRPr lang="zh-CN" altLang="en-US" kern="100" dirty="0">
              <a:latin typeface="Arial" panose="020B0604020202020204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704868" y="2497667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pt-BR" altLang="zh-CN" kern="100" dirty="0" smtClean="0">
                <a:latin typeface="Arial" panose="020B0604020202020204"/>
                <a:ea typeface="宋体" panose="02010600030101010101" pitchFamily="2" charset="-122"/>
                <a:cs typeface="Times New Roman" panose="02020603050405020304"/>
              </a:rPr>
              <a:t>293K</a:t>
            </a:r>
            <a:endParaRPr lang="zh-CN" altLang="en-US" kern="100" dirty="0">
              <a:latin typeface="Arial" panose="020B0604020202020204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776927" y="4478073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pt-BR" altLang="zh-CN" kern="100" dirty="0">
                <a:latin typeface="Arial" panose="020B0604020202020204"/>
                <a:ea typeface="宋体" panose="02010600030101010101" pitchFamily="2" charset="-122"/>
                <a:cs typeface="Times New Roman" panose="02020603050405020304"/>
              </a:rPr>
              <a:t>80K</a:t>
            </a:r>
            <a:endParaRPr lang="zh-CN" altLang="en-US" kern="100" dirty="0">
              <a:latin typeface="Arial" panose="020B0604020202020204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4507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6"/>
          <a:stretch>
            <a:fillRect/>
          </a:stretch>
        </p:blipFill>
        <p:spPr bwMode="auto">
          <a:xfrm>
            <a:off x="827583" y="3361555"/>
            <a:ext cx="4023663" cy="189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4106292" y="1186180"/>
            <a:ext cx="260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</a:t>
            </a:r>
          </a:p>
        </p:txBody>
      </p:sp>
      <p:sp>
        <p:nvSpPr>
          <p:cNvPr id="23" name="TextBox 5"/>
          <p:cNvSpPr>
            <a:spLocks noChangeArrowheads="1"/>
          </p:cNvSpPr>
          <p:nvPr/>
        </p:nvSpPr>
        <p:spPr bwMode="auto">
          <a:xfrm>
            <a:off x="251520" y="-52437"/>
            <a:ext cx="3071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ea typeface="+mj-lt"/>
                <a:cs typeface="Times New Roman" pitchFamily="18" charset="0"/>
                <a:sym typeface="Times New Roman" panose="02020603050405020304" pitchFamily="18" charset="0"/>
              </a:rPr>
              <a:t>Problem-solution-5</a:t>
            </a:r>
            <a:endParaRPr lang="en-US" altLang="zh-CN" sz="2400" dirty="0">
              <a:solidFill>
                <a:srgbClr val="FF0000"/>
              </a:solidFill>
              <a:latin typeface="Times New Roman" pitchFamily="18" charset="0"/>
              <a:ea typeface="+mj-lt"/>
              <a:cs typeface="Times New Roman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24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ChangeArrowheads="1"/>
          </p:cNvSpPr>
          <p:nvPr/>
        </p:nvSpPr>
        <p:spPr bwMode="auto">
          <a:xfrm>
            <a:off x="0" y="5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endParaRPr lang="zh-CN" altLang="zh-CN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2643537621"/>
              </p:ext>
            </p:extLst>
          </p:nvPr>
        </p:nvGraphicFramePr>
        <p:xfrm>
          <a:off x="467619" y="709444"/>
          <a:ext cx="1800125" cy="4380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710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2" t="20946" r="8415" b="6417"/>
          <a:stretch/>
        </p:blipFill>
        <p:spPr bwMode="auto">
          <a:xfrm>
            <a:off x="2834620" y="1057300"/>
            <a:ext cx="5006340" cy="326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Box 20"/>
          <p:cNvSpPr txBox="1">
            <a:spLocks noChangeArrowheads="1"/>
          </p:cNvSpPr>
          <p:nvPr/>
        </p:nvSpPr>
        <p:spPr bwMode="auto">
          <a:xfrm>
            <a:off x="4572001" y="2137420"/>
            <a:ext cx="15223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 smtClean="0"/>
              <a:t>Inlet  pressure</a:t>
            </a:r>
            <a:endParaRPr lang="en-US" altLang="zh-CN" dirty="0"/>
          </a:p>
        </p:txBody>
      </p:sp>
      <p:sp>
        <p:nvSpPr>
          <p:cNvPr id="47111" name="TextBox 30"/>
          <p:cNvSpPr txBox="1">
            <a:spLocks noChangeArrowheads="1"/>
          </p:cNvSpPr>
          <p:nvPr/>
        </p:nvSpPr>
        <p:spPr bwMode="auto">
          <a:xfrm>
            <a:off x="4716016" y="3136240"/>
            <a:ext cx="1693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 smtClean="0"/>
              <a:t>Outlet  pressure</a:t>
            </a:r>
            <a:endParaRPr lang="en-US" altLang="zh-CN" dirty="0"/>
          </a:p>
        </p:txBody>
      </p:sp>
      <p:sp>
        <p:nvSpPr>
          <p:cNvPr id="32" name="TextBox 31"/>
          <p:cNvSpPr txBox="1"/>
          <p:nvPr/>
        </p:nvSpPr>
        <p:spPr>
          <a:xfrm>
            <a:off x="899592" y="4414152"/>
            <a:ext cx="583264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Solution: Reverse exhaust from vent or replacement of adsorption material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5"/>
          <p:cNvSpPr>
            <a:spLocks noChangeArrowheads="1"/>
          </p:cNvSpPr>
          <p:nvPr/>
        </p:nvSpPr>
        <p:spPr bwMode="auto">
          <a:xfrm>
            <a:off x="251520" y="-52437"/>
            <a:ext cx="3071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ea typeface="+mj-lt"/>
                <a:cs typeface="Times New Roman" pitchFamily="18" charset="0"/>
                <a:sym typeface="Times New Roman" panose="02020603050405020304" pitchFamily="18" charset="0"/>
              </a:rPr>
              <a:t>Problem-solution-6</a:t>
            </a:r>
            <a:endParaRPr lang="en-US" altLang="zh-CN" sz="2400" dirty="0">
              <a:solidFill>
                <a:srgbClr val="FF0000"/>
              </a:solidFill>
              <a:latin typeface="Times New Roman" pitchFamily="18" charset="0"/>
              <a:ea typeface="+mj-lt"/>
              <a:cs typeface="Times New Roman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25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140565"/>
              </p:ext>
            </p:extLst>
          </p:nvPr>
        </p:nvGraphicFramePr>
        <p:xfrm>
          <a:off x="611562" y="771010"/>
          <a:ext cx="8064894" cy="353011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4149"/>
                <a:gridCol w="1344149"/>
                <a:gridCol w="1344149"/>
                <a:gridCol w="1344149"/>
                <a:gridCol w="1344149"/>
                <a:gridCol w="1344149"/>
              </a:tblGrid>
              <a:tr h="55335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 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 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</a:tr>
              <a:tr h="840288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 handling capacity</a:t>
                      </a: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﻿﻿﻿﻿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﻿﻿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﻿﻿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﻿﻿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﻿﻿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</a:tr>
              <a:tr h="604604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Working pressure</a:t>
                      </a: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20~200 bar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20~200 bar</a:t>
                      </a:r>
                      <a:endParaRPr lang="en-US" altLang="zh-C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20~200 bar</a:t>
                      </a:r>
                      <a:endParaRPr lang="en-US" altLang="zh-C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20~200 bar</a:t>
                      </a:r>
                      <a:endParaRPr lang="en-US" altLang="zh-C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20~200 bar</a:t>
                      </a:r>
                      <a:endParaRPr lang="en-US" altLang="zh-C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</a:tr>
              <a:tr h="60460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Inlet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helium purity</a:t>
                      </a: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50%~</a:t>
                      </a:r>
                      <a:r>
                        <a:rPr lang="en-US" altLang="zh-C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50%~</a:t>
                      </a:r>
                      <a:r>
                        <a:rPr lang="en-US" altLang="zh-C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50%~</a:t>
                      </a:r>
                      <a:r>
                        <a:rPr lang="en-US" altLang="zh-C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50%~99%</a:t>
                      </a:r>
                      <a:endParaRPr lang="en-US" altLang="zh-C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50%~99%</a:t>
                      </a:r>
                      <a:endParaRPr lang="en-US" altLang="zh-C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</a:tr>
              <a:tr h="9255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Outlet helium purity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99.999</a:t>
                      </a:r>
                      <a:r>
                        <a:rPr lang="en-US" altLang="zh-C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99.999</a:t>
                      </a:r>
                      <a:r>
                        <a:rPr lang="en-US" altLang="zh-C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99.999</a:t>
                      </a:r>
                      <a:r>
                        <a:rPr lang="en-US" altLang="zh-C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99.999</a:t>
                      </a:r>
                      <a:r>
                        <a:rPr lang="en-US" altLang="zh-C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0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99.999</a:t>
                      </a:r>
                      <a:r>
                        <a:rPr lang="en-US" altLang="zh-C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0" marR="9525" marT="9525" marB="9525" anchor="ctr"/>
                </a:tc>
              </a:tr>
            </a:tbl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5526" y="-1"/>
            <a:ext cx="7164288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   GCH Series High Helium Purifier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4429131"/>
            <a:ext cx="6092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Through years of improvement and upgrading, We have  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a  series  of  standard products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26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753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9"/>
          <p:cNvSpPr>
            <a:spLocks noChangeArrowheads="1"/>
          </p:cNvSpPr>
          <p:nvPr/>
        </p:nvSpPr>
        <p:spPr bwMode="auto">
          <a:xfrm>
            <a:off x="1255713" y="2153252"/>
            <a:ext cx="6946900" cy="848264"/>
          </a:xfrm>
          <a:prstGeom prst="rect">
            <a:avLst/>
          </a:prstGeom>
          <a:noFill/>
          <a:ln w="25400">
            <a:solidFill>
              <a:srgbClr val="D9D9D9"/>
            </a:solidFill>
            <a:miter lim="800000"/>
          </a:ln>
        </p:spPr>
        <p:txBody>
          <a:bodyPr anchor="ctr"/>
          <a:lstStyle/>
          <a:p>
            <a:pPr algn="ctr" eaLnBrk="0" hangingPunct="0">
              <a:lnSpc>
                <a:spcPts val="1500"/>
              </a:lnSpc>
            </a:pPr>
            <a:endParaRPr lang="zh-CN" altLang="en-US" sz="4000">
              <a:solidFill>
                <a:srgbClr val="FFFFFF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13"/>
          <p:cNvSpPr>
            <a:spLocks noChangeArrowheads="1"/>
          </p:cNvSpPr>
          <p:nvPr/>
        </p:nvSpPr>
        <p:spPr bwMode="auto">
          <a:xfrm>
            <a:off x="1255713" y="1396472"/>
            <a:ext cx="6946900" cy="464792"/>
          </a:xfrm>
          <a:prstGeom prst="rect">
            <a:avLst/>
          </a:prstGeom>
          <a:noFill/>
          <a:ln w="25400">
            <a:solidFill>
              <a:srgbClr val="D9D9D9"/>
            </a:solidFill>
            <a:miter lim="800000"/>
          </a:ln>
        </p:spPr>
        <p:txBody>
          <a:bodyPr anchor="ctr"/>
          <a:lstStyle/>
          <a:p>
            <a:pPr algn="ctr" eaLnBrk="0" hangingPunct="0"/>
            <a:endParaRPr lang="zh-CN" altLang="en-US" sz="4000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806450" y="1157023"/>
            <a:ext cx="971550" cy="36933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539751" y="913284"/>
            <a:ext cx="8074025" cy="3968548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0070C0"/>
            </a:solidFill>
            <a:prstDash val="sysDot"/>
            <a:round/>
          </a:ln>
        </p:spPr>
        <p:txBody>
          <a:bodyPr wrap="none" anchor="ctr"/>
          <a:lstStyle/>
          <a:p>
            <a:pPr algn="ctr" eaLnBrk="0" hangingPunct="0"/>
            <a:endParaRPr lang="zh-CN" altLang="en-US"/>
          </a:p>
        </p:txBody>
      </p:sp>
      <p:sp>
        <p:nvSpPr>
          <p:cNvPr id="9" name="矩形 5"/>
          <p:cNvSpPr>
            <a:spLocks noChangeArrowheads="1"/>
          </p:cNvSpPr>
          <p:nvPr/>
        </p:nvSpPr>
        <p:spPr bwMode="auto">
          <a:xfrm>
            <a:off x="3452862" y="606088"/>
            <a:ext cx="21272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+mj-lt"/>
                <a:cs typeface="Times New Roman" pitchFamily="18" charset="0"/>
              </a:rPr>
              <a:t>Conclusion</a:t>
            </a:r>
          </a:p>
        </p:txBody>
      </p:sp>
      <p:sp>
        <p:nvSpPr>
          <p:cNvPr id="10" name="Text Box 14"/>
          <p:cNvSpPr>
            <a:spLocks noChangeArrowheads="1"/>
          </p:cNvSpPr>
          <p:nvPr/>
        </p:nvSpPr>
        <p:spPr bwMode="auto">
          <a:xfrm>
            <a:off x="1081484" y="1413564"/>
            <a:ext cx="6946900" cy="4580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120650" indent="-120650" eaLnBrk="0" hangingPunct="0">
              <a:lnSpc>
                <a:spcPct val="150000"/>
              </a:lnSpc>
            </a:pPr>
            <a:r>
              <a:rPr lang="zh-CN" altLang="en-US" dirty="0" smtClean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          </a:t>
            </a:r>
            <a:r>
              <a:rPr lang="en-US" altLang="zh-CN" dirty="0" smtClean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Helium Purifier is extensively used in the cryogenics system </a:t>
            </a:r>
          </a:p>
        </p:txBody>
      </p:sp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806450" y="1981272"/>
            <a:ext cx="971550" cy="36933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20"/>
          <p:cNvSpPr>
            <a:spLocks noChangeArrowheads="1"/>
          </p:cNvSpPr>
          <p:nvPr/>
        </p:nvSpPr>
        <p:spPr bwMode="auto">
          <a:xfrm>
            <a:off x="1255713" y="3245503"/>
            <a:ext cx="6946900" cy="488067"/>
          </a:xfrm>
          <a:prstGeom prst="rect">
            <a:avLst/>
          </a:prstGeom>
          <a:noFill/>
          <a:ln w="25400">
            <a:solidFill>
              <a:srgbClr val="D9D9D9"/>
            </a:solidFill>
            <a:miter lim="800000"/>
          </a:ln>
        </p:spPr>
        <p:txBody>
          <a:bodyPr anchor="ctr"/>
          <a:lstStyle/>
          <a:p>
            <a:pPr algn="ctr" eaLnBrk="0" hangingPunct="0">
              <a:lnSpc>
                <a:spcPts val="1500"/>
              </a:lnSpc>
            </a:pPr>
            <a:endParaRPr lang="zh-CN" altLang="en-US" sz="4000" dirty="0">
              <a:solidFill>
                <a:srgbClr val="FFFFFF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"/>
          <p:cNvSpPr>
            <a:spLocks noChangeArrowheads="1"/>
          </p:cNvSpPr>
          <p:nvPr/>
        </p:nvSpPr>
        <p:spPr bwMode="auto">
          <a:xfrm>
            <a:off x="855663" y="3073524"/>
            <a:ext cx="971550" cy="36933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22"/>
          <p:cNvSpPr>
            <a:spLocks noChangeArrowheads="1"/>
          </p:cNvSpPr>
          <p:nvPr/>
        </p:nvSpPr>
        <p:spPr bwMode="auto">
          <a:xfrm>
            <a:off x="1225500" y="4109600"/>
            <a:ext cx="6946900" cy="488066"/>
          </a:xfrm>
          <a:prstGeom prst="rect">
            <a:avLst/>
          </a:prstGeom>
          <a:noFill/>
          <a:ln w="25400">
            <a:solidFill>
              <a:srgbClr val="D9D9D9"/>
            </a:solidFill>
            <a:miter lim="800000"/>
          </a:ln>
        </p:spPr>
        <p:txBody>
          <a:bodyPr anchor="ctr"/>
          <a:lstStyle/>
          <a:p>
            <a:pPr algn="ctr" eaLnBrk="0" hangingPunct="0"/>
            <a:endParaRPr lang="zh-CN" altLang="en-US" sz="4000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5" name="矩形 1"/>
          <p:cNvSpPr>
            <a:spLocks noChangeArrowheads="1"/>
          </p:cNvSpPr>
          <p:nvPr/>
        </p:nvSpPr>
        <p:spPr bwMode="auto">
          <a:xfrm>
            <a:off x="861829" y="3937620"/>
            <a:ext cx="971550" cy="36933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 Box 24"/>
          <p:cNvSpPr>
            <a:spLocks noChangeArrowheads="1"/>
          </p:cNvSpPr>
          <p:nvPr/>
        </p:nvSpPr>
        <p:spPr bwMode="auto">
          <a:xfrm>
            <a:off x="1403350" y="2137410"/>
            <a:ext cx="6913066" cy="9294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  <a:buClr>
                <a:srgbClr val="000066"/>
              </a:buClr>
            </a:pPr>
            <a:r>
              <a:rPr lang="en-US" altLang="zh-CN" sz="1600" dirty="0" smtClean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     Helium Purification Methods:</a:t>
            </a:r>
            <a:r>
              <a:rPr lang="zh-CN" altLang="en-US" sz="1600" dirty="0" smtClean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Membrane separation,cryogenic condensation and adsorption</a:t>
            </a:r>
          </a:p>
        </p:txBody>
      </p:sp>
      <p:sp>
        <p:nvSpPr>
          <p:cNvPr id="17" name="Text Box 17"/>
          <p:cNvSpPr>
            <a:spLocks noChangeArrowheads="1"/>
          </p:cNvSpPr>
          <p:nvPr/>
        </p:nvSpPr>
        <p:spPr bwMode="auto">
          <a:xfrm>
            <a:off x="1187765" y="3253536"/>
            <a:ext cx="6140450" cy="4996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70000"/>
              </a:lnSpc>
              <a:buClr>
                <a:srgbClr val="000066"/>
              </a:buClr>
            </a:pPr>
            <a:r>
              <a:rPr lang="zh-CN" altLang="en-US" b="1" dirty="0" smtClean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         </a:t>
            </a:r>
            <a:r>
              <a:rPr lang="en-US" altLang="zh-CN" dirty="0" smtClean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The outlet Purity can be 99.999%</a:t>
            </a:r>
            <a:endParaRPr lang="zh-CN" altLang="en-US" dirty="0">
              <a:latin typeface="Times New Roman" panose="02020603050405020304" pitchFamily="18" charset="0"/>
              <a:ea typeface="+mj-lt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>
            <a:spLocks noChangeArrowheads="1"/>
          </p:cNvSpPr>
          <p:nvPr/>
        </p:nvSpPr>
        <p:spPr bwMode="auto">
          <a:xfrm>
            <a:off x="1529534" y="4070491"/>
            <a:ext cx="6567487" cy="4996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70000"/>
              </a:lnSpc>
              <a:buClr>
                <a:srgbClr val="000066"/>
              </a:buClr>
            </a:pPr>
            <a:r>
              <a:rPr lang="en-US" altLang="zh-CN" dirty="0" smtClean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  We should focus on key parts selection and process optimization  </a:t>
            </a:r>
            <a:endParaRPr lang="en-US" altLang="zh-CN" dirty="0">
              <a:latin typeface="Times New Roman" panose="02020603050405020304" pitchFamily="18" charset="0"/>
              <a:ea typeface="+mj-lt"/>
              <a:cs typeface="Times New Roman" panose="02020603050405020304" pitchFamily="18" charset="0"/>
            </a:endParaRPr>
          </a:p>
        </p:txBody>
      </p:sp>
      <p:sp>
        <p:nvSpPr>
          <p:cNvPr id="19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0444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27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2E58PICFX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0272" y="3710079"/>
            <a:ext cx="2123728" cy="1971757"/>
          </a:xfrm>
          <a:prstGeom prst="rect">
            <a:avLst/>
          </a:prstGeom>
        </p:spPr>
      </p:pic>
      <p:sp>
        <p:nvSpPr>
          <p:cNvPr id="7" name="TextBox 1"/>
          <p:cNvSpPr>
            <a:spLocks noChangeArrowheads="1"/>
          </p:cNvSpPr>
          <p:nvPr/>
        </p:nvSpPr>
        <p:spPr bwMode="auto">
          <a:xfrm>
            <a:off x="133792" y="913284"/>
            <a:ext cx="84969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  <a:sym typeface="Cambria Math" pitchFamily="18" charset="0"/>
              </a:rPr>
              <a:t>Thanks for your attention</a:t>
            </a:r>
            <a:r>
              <a:rPr lang="en-US" sz="4000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  <a:sym typeface="Cambria Math" pitchFamily="18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616" y="1993404"/>
            <a:ext cx="74042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Contact  information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Company:   </a:t>
            </a:r>
            <a:r>
              <a:rPr lang="en-US" altLang="zh-CN" sz="2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Vacree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  Technologies Co., Ltd.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Add</a:t>
            </a:r>
            <a:r>
              <a:rPr lang="zh-CN" altLang="en-US" sz="2000" dirty="0" smtClean="0">
                <a:latin typeface="Cambria Math" panose="020405030504060302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： 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No. 189 </a:t>
            </a:r>
            <a:r>
              <a:rPr lang="en-US" altLang="zh-CN" sz="2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Haitang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 Road Hi-Tech Zone ,Hefei, China. 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Website</a:t>
            </a:r>
            <a:r>
              <a:rPr lang="zh-CN" altLang="en-US" sz="2000" dirty="0" smtClean="0">
                <a:latin typeface="Cambria Math" panose="020405030504060302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：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www.vacree.com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Cellphone</a:t>
            </a:r>
            <a:r>
              <a:rPr lang="zh-CN" altLang="en-US" sz="2000" dirty="0" smtClean="0">
                <a:latin typeface="Cambria Math" panose="020405030504060302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：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13956079943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E-mail</a:t>
            </a:r>
            <a:r>
              <a:rPr lang="zh-CN" altLang="en-US" sz="2000" dirty="0" smtClean="0">
                <a:latin typeface="Cambria Math" panose="020405030504060302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： 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Z</a:t>
            </a:r>
            <a:r>
              <a:rPr lang="en-US" altLang="zh-CN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2"/>
              </a:rPr>
              <a:t>hangxh@vacree.com</a:t>
            </a:r>
            <a:endParaRPr lang="zh-CN" altLang="en-US" sz="2000" dirty="0">
              <a:latin typeface="Cambria Math" panose="020405030504060302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387" y="49188"/>
            <a:ext cx="3981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Welcome  to  VACREE  booth for questions</a:t>
            </a:r>
            <a:endParaRPr lang="zh-CN" alt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椭圆 28"/>
          <p:cNvSpPr/>
          <p:nvPr/>
        </p:nvSpPr>
        <p:spPr>
          <a:xfrm>
            <a:off x="3084056" y="4761226"/>
            <a:ext cx="3071834" cy="3572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00" name="Rectangle 2"/>
          <p:cNvSpPr>
            <a:spLocks noChangeArrowheads="1"/>
          </p:cNvSpPr>
          <p:nvPr/>
        </p:nvSpPr>
        <p:spPr bwMode="auto">
          <a:xfrm>
            <a:off x="539720" y="0"/>
            <a:ext cx="4719638" cy="3849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/>
            <a:r>
              <a:rPr lang="en-US" altLang="zh-CN" sz="22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黑体" panose="02010600030101010101" pitchFamily="49" charset="-122"/>
              </a:rPr>
              <a:t>Application  requirements</a:t>
            </a:r>
            <a:endParaRPr lang="zh-CN" altLang="en-US" sz="1600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黑体" panose="02010600030101010101" pitchFamily="49" charset="-122"/>
            </a:endParaRPr>
          </a:p>
        </p:txBody>
      </p:sp>
      <p:pic>
        <p:nvPicPr>
          <p:cNvPr id="13" name="图片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39" y="1010752"/>
            <a:ext cx="2160150" cy="14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7736" y="1045330"/>
            <a:ext cx="2183428" cy="184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08" y="2890812"/>
            <a:ext cx="1656184" cy="2346681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5024" y="3219930"/>
            <a:ext cx="2016140" cy="195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直接箭头连接符 21"/>
          <p:cNvCxnSpPr/>
          <p:nvPr/>
        </p:nvCxnSpPr>
        <p:spPr>
          <a:xfrm rot="5400000" flipH="1" flipV="1">
            <a:off x="3271581" y="3883154"/>
            <a:ext cx="625083" cy="714380"/>
          </a:xfrm>
          <a:prstGeom prst="straightConnector1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806997" y="4753728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Helium purifier</a:t>
            </a:r>
            <a:endParaRPr lang="zh-CN" altLang="en-US" dirty="0">
              <a:solidFill>
                <a:schemeClr val="bg1"/>
              </a:solidFill>
              <a:latin typeface="Cambria Math" panose="02040503050406030204" pitchFamily="18" charset="0"/>
              <a:ea typeface="黑体" panose="02010600030101010101" pitchFamily="49" charset="-122"/>
            </a:endParaRPr>
          </a:p>
        </p:txBody>
      </p:sp>
      <p:sp>
        <p:nvSpPr>
          <p:cNvPr id="23" name="上箭头 22"/>
          <p:cNvSpPr/>
          <p:nvPr/>
        </p:nvSpPr>
        <p:spPr>
          <a:xfrm rot="3714915">
            <a:off x="5756608" y="1720605"/>
            <a:ext cx="416722" cy="423288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上箭头 25"/>
          <p:cNvSpPr/>
          <p:nvPr/>
        </p:nvSpPr>
        <p:spPr>
          <a:xfrm rot="7788448">
            <a:off x="5800018" y="3835279"/>
            <a:ext cx="416722" cy="542123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434" name="Picture 2" descr="H:\2018年急处理事项\纯化器图片\2016-2018年氦气纯化器\2018年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9" t="10354" r="15438" b="5061"/>
          <a:stretch>
            <a:fillRect/>
          </a:stretch>
        </p:blipFill>
        <p:spPr bwMode="auto">
          <a:xfrm>
            <a:off x="3504704" y="1557621"/>
            <a:ext cx="2212621" cy="258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9105" y="625252"/>
            <a:ext cx="2151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Particle Accelerator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99105" y="658564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Magnetic </a:t>
            </a:r>
            <a:r>
              <a:rPr lang="en-US" altLang="zh-CN" dirty="0"/>
              <a:t>c</a:t>
            </a:r>
            <a:r>
              <a:rPr lang="en-US" altLang="zh-CN" dirty="0" smtClean="0"/>
              <a:t>onfinement fusion</a:t>
            </a:r>
            <a:endParaRPr lang="zh-CN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80891" y="2501171"/>
            <a:ext cx="2166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Vertical Test  Cryostat</a:t>
            </a:r>
            <a:endParaRPr lang="zh-CN" alt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109728" y="2890936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Superconducting  magnet </a:t>
            </a:r>
            <a:endParaRPr lang="zh-CN" altLang="en-US" sz="1600" dirty="0"/>
          </a:p>
        </p:txBody>
      </p:sp>
      <p:sp>
        <p:nvSpPr>
          <p:cNvPr id="20" name="上箭头 19"/>
          <p:cNvSpPr/>
          <p:nvPr/>
        </p:nvSpPr>
        <p:spPr>
          <a:xfrm rot="17988370">
            <a:off x="3066002" y="1648032"/>
            <a:ext cx="416722" cy="481495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上箭头 27"/>
          <p:cNvSpPr/>
          <p:nvPr/>
        </p:nvSpPr>
        <p:spPr>
          <a:xfrm rot="13047254">
            <a:off x="3066113" y="3941094"/>
            <a:ext cx="500066" cy="508966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3108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3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2440" y="1201316"/>
            <a:ext cx="3600400" cy="37233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9720" y="0"/>
            <a:ext cx="4719638" cy="3849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/>
            <a:r>
              <a:rPr lang="en-US" altLang="zh-CN" sz="22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黑体" panose="02010600030101010101" pitchFamily="49" charset="-122"/>
              </a:rPr>
              <a:t>Application  requirements</a:t>
            </a:r>
            <a:endParaRPr lang="zh-CN" altLang="en-US" sz="1600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黑体" panose="0201060003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4369668"/>
            <a:ext cx="3744416" cy="62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annual use of helium in China is 2.42×10</a:t>
            </a:r>
            <a:r>
              <a:rPr lang="en-US" altLang="zh-CN" sz="13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1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Nm</a:t>
            </a:r>
            <a:r>
              <a:rPr lang="en-US" altLang="zh-CN" sz="13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n-US" altLang="zh-CN" sz="1300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helium recovery and purification is necessary.</a:t>
            </a:r>
            <a:endParaRPr lang="zh-CN" altLang="en-US" sz="1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17340"/>
            <a:ext cx="3810000" cy="2781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99592" y="958280"/>
            <a:ext cx="3696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Proportion of helium consumption worldwide</a:t>
            </a:r>
            <a:endParaRPr lang="zh-CN" altLang="en-US" sz="1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2480" y="820200"/>
            <a:ext cx="2722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Main application fields of helium</a:t>
            </a:r>
            <a:endParaRPr lang="zh-CN" altLang="en-US" sz="1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2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3108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4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/>
          <p:cNvSpPr>
            <a:spLocks noChangeArrowheads="1"/>
          </p:cNvSpPr>
          <p:nvPr/>
        </p:nvSpPr>
        <p:spPr bwMode="auto">
          <a:xfrm>
            <a:off x="2334079" y="1635441"/>
            <a:ext cx="5046233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Helium Purifier Application in Cryogenic System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621289" y="1635441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1621289" y="3084884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27" name="AutoShape 3"/>
          <p:cNvSpPr>
            <a:spLocks noChangeArrowheads="1"/>
          </p:cNvSpPr>
          <p:nvPr/>
        </p:nvSpPr>
        <p:spPr bwMode="auto">
          <a:xfrm>
            <a:off x="2334715" y="3084884"/>
            <a:ext cx="5045597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Solution of 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Helium purifier </a:t>
            </a:r>
            <a:r>
              <a:rPr lang="en-US" altLang="zh-CN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in Cryogenic System</a:t>
            </a:r>
          </a:p>
        </p:txBody>
      </p:sp>
      <p:sp>
        <p:nvSpPr>
          <p:cNvPr id="5128" name="Rectangle 2"/>
          <p:cNvSpPr>
            <a:spLocks noChangeArrowheads="1"/>
          </p:cNvSpPr>
          <p:nvPr/>
        </p:nvSpPr>
        <p:spPr bwMode="auto">
          <a:xfrm>
            <a:off x="3635896" y="841276"/>
            <a:ext cx="2286000" cy="3849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b="1" i="1" dirty="0">
                <a:latin typeface="EuroRoman" panose="00000400000000000000" pitchFamily="2" charset="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Contents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619672" y="2337934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2335001" y="2337934"/>
            <a:ext cx="5045311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Helium Purifier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Methods and Process Flow</a:t>
            </a:r>
          </a:p>
          <a:p>
            <a:pPr>
              <a:buFont typeface="Arial" panose="020B0604020202020204" pitchFamily="34" charset="0"/>
              <a:buNone/>
            </a:pP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621290" y="3804964"/>
            <a:ext cx="503238" cy="420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+mn-ea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2334080" y="3804964"/>
            <a:ext cx="5046232" cy="420688"/>
          </a:xfrm>
          <a:prstGeom prst="roundRect">
            <a:avLst>
              <a:gd name="adj" fmla="val 0"/>
            </a:avLst>
          </a:prstGeom>
          <a:noFill/>
          <a:ln w="3175">
            <a:solidFill>
              <a:srgbClr val="00B050"/>
            </a:solidFill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Problem Analysis and Discussion </a:t>
            </a:r>
          </a:p>
        </p:txBody>
      </p:sp>
      <p:sp>
        <p:nvSpPr>
          <p:cNvPr id="12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3108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5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057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543168"/>
              </p:ext>
            </p:extLst>
          </p:nvPr>
        </p:nvGraphicFramePr>
        <p:xfrm>
          <a:off x="755576" y="913284"/>
          <a:ext cx="7704857" cy="439791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27331"/>
                <a:gridCol w="1124958"/>
                <a:gridCol w="1642771"/>
                <a:gridCol w="1436251"/>
                <a:gridCol w="1436251"/>
                <a:gridCol w="1437295"/>
              </a:tblGrid>
              <a:tr h="541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en-US" altLang="zh-CN" sz="1400" kern="1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Arial" panose="020B0604020202020204" pitchFamily="34" charset="0"/>
                        </a:rPr>
                        <a:t> Pressure</a:t>
                      </a:r>
                      <a:r>
                        <a:rPr lang="en-US" altLang="zh-CN" sz="1400" kern="1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kern="1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Arial" panose="020B0604020202020204" pitchFamily="34" charset="0"/>
                        </a:rPr>
                        <a:t>Cryo</a:t>
                      </a:r>
                      <a:r>
                        <a:rPr lang="en-US" altLang="zh-CN" sz="1400" kern="1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Arial" panose="020B0604020202020204" pitchFamily="34" charset="0"/>
                        </a:rPr>
                        <a:t>-condensation </a:t>
                      </a:r>
                      <a:r>
                        <a:rPr lang="en-US" altLang="zh-CN" sz="1400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Arial" panose="020B0604020202020204" pitchFamily="34" charset="0"/>
                        </a:rPr>
                        <a:t>&amp; adsorption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Arial" panose="020B0604020202020204" pitchFamily="34" charset="0"/>
                        </a:rPr>
                        <a:t> Membrane Separation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Arial" panose="020B0604020202020204" pitchFamily="34" charset="0"/>
                        </a:rPr>
                        <a:t>PSA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黑体" panose="02010600030101010101" pitchFamily="49" charset="-122"/>
                          <a:cs typeface="Arial" panose="020B0604020202020204" pitchFamily="34" charset="0"/>
                        </a:rPr>
                        <a:t>Freezing Adsorption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</a:tr>
              <a:tr h="541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Pressure</a:t>
                      </a:r>
                      <a:endParaRPr lang="zh-CN" sz="1400" kern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zh-CN" sz="1400" kern="100" dirty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zh-CN" sz="1400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～</a:t>
                      </a:r>
                      <a:r>
                        <a:rPr lang="en-US" sz="1400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sz="1400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CN" sz="1400" kern="100" dirty="0"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41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Technique</a:t>
                      </a:r>
                      <a:endParaRPr lang="zh-CN" sz="1400" kern="100" dirty="0"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Technical  maturity</a:t>
                      </a:r>
                      <a:endParaRPr lang="zh-CN" altLang="zh-CN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Advanced</a:t>
                      </a:r>
                      <a:r>
                        <a:rPr lang="en-US" altLang="zh-CN" sz="1400" kern="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More advanced</a:t>
                      </a:r>
                      <a:endParaRPr lang="zh-CN" altLang="zh-CN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More advanced</a:t>
                      </a:r>
                      <a:endParaRPr lang="zh-CN" sz="1400" kern="100" dirty="0"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12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Structure</a:t>
                      </a:r>
                      <a:endParaRPr lang="en-US" altLang="zh-CN" sz="1400" kern="100"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Compact</a:t>
                      </a:r>
                      <a:endParaRPr lang="en-US" altLang="zh-CN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Compact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Big Size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Compact</a:t>
                      </a:r>
                    </a:p>
                  </a:txBody>
                  <a:tcPr marL="68580" marR="68580" marT="0" marB="0" anchor="ctr"/>
                </a:tc>
              </a:tr>
              <a:tr h="401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 Compressor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Needed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Needed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Needed</a:t>
                      </a:r>
                      <a:endParaRPr lang="en-US" altLang="zh-CN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Needed</a:t>
                      </a:r>
                    </a:p>
                  </a:txBody>
                  <a:tcPr marL="68580" marR="68580" marT="0" marB="0" anchor="ctr"/>
                </a:tc>
              </a:tr>
              <a:tr h="541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 Recovery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Gas </a:t>
                      </a:r>
                      <a:r>
                        <a:rPr lang="en-US" altLang="zh-CN" sz="1400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Cyliner</a:t>
                      </a: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Filling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TBA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TBA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TBA</a:t>
                      </a:r>
                    </a:p>
                  </a:txBody>
                  <a:tcPr marL="68580" marR="68580" marT="0" marB="0" anchor="ctr"/>
                </a:tc>
              </a:tr>
              <a:tr h="401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Operation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Easy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Easy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Complex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Easy</a:t>
                      </a:r>
                    </a:p>
                  </a:txBody>
                  <a:tcPr marL="68580" marR="68580" marT="0" marB="0" anchor="ctr"/>
                </a:tc>
              </a:tr>
              <a:tr h="401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Automation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High</a:t>
                      </a:r>
                      <a:endParaRPr lang="en-US" altLang="zh-CN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 marL="68580" marR="68580" marT="0" marB="0" anchor="ctr"/>
                </a:tc>
              </a:tr>
              <a:tr h="402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LN2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LN2 Storage Tank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Not Needed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Not Needed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Not Needed</a:t>
                      </a:r>
                      <a:endParaRPr lang="zh-CN" sz="1400" kern="100" dirty="0"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1403648" y="481236"/>
            <a:ext cx="5974474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357505" algn="ctr"/>
            <a:r>
              <a:rPr lang="en-US" altLang="zh-CN" sz="2000" b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Comparison of 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Helium</a:t>
            </a:r>
            <a:r>
              <a:rPr kumimoji="0" lang="en-US" altLang="zh-CN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Purification Methods</a:t>
            </a:r>
          </a:p>
        </p:txBody>
      </p:sp>
      <p:sp>
        <p:nvSpPr>
          <p:cNvPr id="7" name="TextBox 5"/>
          <p:cNvSpPr>
            <a:spLocks noChangeArrowheads="1"/>
          </p:cNvSpPr>
          <p:nvPr/>
        </p:nvSpPr>
        <p:spPr bwMode="auto">
          <a:xfrm>
            <a:off x="323706" y="0"/>
            <a:ext cx="3071813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黑体" panose="02010600030101010101" pitchFamily="49" charset="-122"/>
                <a:cs typeface="Times New Roman" pitchFamily="18" charset="0"/>
                <a:sym typeface="Times New Roman" panose="02020603050405020304" pitchFamily="18" charset="0"/>
              </a:rPr>
              <a:t>Purification  principle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  <a:ea typeface="黑体" panose="02010600030101010101" pitchFamily="49" charset="-122"/>
              <a:cs typeface="Times New Roman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3108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6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Box 4"/>
          <p:cNvSpPr>
            <a:spLocks noChangeArrowheads="1"/>
          </p:cNvSpPr>
          <p:nvPr/>
        </p:nvSpPr>
        <p:spPr bwMode="auto">
          <a:xfrm>
            <a:off x="351854" y="697260"/>
            <a:ext cx="4148138" cy="203132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黑体" panose="02010600030101010101" pitchFamily="49" charset="-122"/>
              </a:rPr>
              <a:t>Cryogenic Liquefaction ( Freezing)  &amp; Separation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Principle: Taking </a:t>
            </a:r>
            <a:r>
              <a:rPr lang="en-US" altLang="zh-CN" sz="1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LN</a:t>
            </a:r>
            <a:r>
              <a:rPr lang="en-US" altLang="zh-CN" sz="1400" baseline="-25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2</a:t>
            </a:r>
            <a:r>
              <a:rPr lang="en-US" altLang="zh-CN" sz="1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as cold source to cool raw gas to be lower than  </a:t>
            </a:r>
            <a:r>
              <a:rPr lang="en-US" altLang="zh-CN" sz="1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77K,  and pressurize the gas to HP ,The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boil point of He is the lowest </a:t>
            </a:r>
            <a:r>
              <a:rPr lang="en-US" altLang="zh-CN" sz="1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4.2K,Other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impurity gases are liquefied and separated out.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Features: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Big capacity, 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High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purity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, Complex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structure</a:t>
            </a: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4" y="2915340"/>
            <a:ext cx="4148138" cy="2066396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Box 9"/>
          <p:cNvSpPr>
            <a:spLocks noChangeArrowheads="1"/>
          </p:cNvSpPr>
          <p:nvPr/>
        </p:nvSpPr>
        <p:spPr bwMode="auto">
          <a:xfrm>
            <a:off x="4643438" y="697260"/>
            <a:ext cx="4176712" cy="203132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Cryogenic Adsorption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Principle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：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Adsorption agent has very big specific surface area, which has excellent adsorption to impurity gases under cryogenic temperature</a:t>
            </a:r>
            <a:endParaRPr lang="zh-CN" altLang="en-US" sz="14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Features: Good adsorption, Regenerative, High purity gas processed.</a:t>
            </a:r>
          </a:p>
        </p:txBody>
      </p:sp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79336"/>
            <a:ext cx="4176712" cy="2138404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7504" y="0"/>
            <a:ext cx="6228184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1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Cryogenic Purification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3108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7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7715660"/>
      </p:ext>
    </p:extLst>
  </p:cSld>
  <p:clrMapOvr>
    <a:masterClrMapping/>
  </p:clrMapOvr>
  <p:transition advTm="1040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766436" y="2976564"/>
            <a:ext cx="4020407" cy="2279950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146" y="756410"/>
            <a:ext cx="8196697" cy="210014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" name="TextBox 9"/>
          <p:cNvSpPr>
            <a:spLocks noChangeArrowheads="1"/>
          </p:cNvSpPr>
          <p:nvPr/>
        </p:nvSpPr>
        <p:spPr bwMode="auto">
          <a:xfrm>
            <a:off x="4788024" y="2972826"/>
            <a:ext cx="4163283" cy="23329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Membrane Separation</a:t>
            </a:r>
            <a:endParaRPr lang="zh-CN" altLang="en-US" sz="1400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Principle:</a:t>
            </a:r>
            <a:r>
              <a:rPr lang="en-US" altLang="zh-CN" sz="1400" dirty="0" smtClean="0">
                <a:solidFill>
                  <a:srgbClr val="1736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Gases have different permeability across the membrane. It is easier for Helium to pass through the membrane</a:t>
            </a:r>
          </a:p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rgbClr val="1736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Permeability Coefficient</a:t>
            </a:r>
            <a:r>
              <a:rPr lang="zh-CN" altLang="en-US" sz="1400" dirty="0" smtClean="0">
                <a:solidFill>
                  <a:srgbClr val="1736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：</a:t>
            </a:r>
            <a:r>
              <a:rPr lang="en-US" altLang="zh-CN" sz="1400" dirty="0" smtClean="0">
                <a:solidFill>
                  <a:srgbClr val="1736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P=D×S</a:t>
            </a:r>
          </a:p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rgbClr val="1736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Separation Coefficient</a:t>
            </a:r>
            <a:r>
              <a:rPr lang="zh-CN" altLang="en-US" sz="1400" dirty="0" smtClean="0">
                <a:solidFill>
                  <a:srgbClr val="1736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：</a:t>
            </a:r>
            <a:r>
              <a:rPr lang="en-US" altLang="zh-CN" sz="1400" dirty="0" smtClean="0">
                <a:solidFill>
                  <a:srgbClr val="1736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α=P1/P2</a:t>
            </a:r>
          </a:p>
          <a:p>
            <a:pPr eaLnBrk="0" hangingPunct="0">
              <a:lnSpc>
                <a:spcPct val="130000"/>
              </a:lnSpc>
            </a:pP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</a:t>
            </a:r>
            <a:r>
              <a:rPr lang="zh-CN" alt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：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size, High-efficiency, Low energy-consumption, But the highest purity of helium is 99%</a:t>
            </a:r>
          </a:p>
        </p:txBody>
      </p:sp>
      <p:sp>
        <p:nvSpPr>
          <p:cNvPr id="8" name="TextBox 5"/>
          <p:cNvSpPr>
            <a:spLocks noChangeArrowheads="1"/>
          </p:cNvSpPr>
          <p:nvPr/>
        </p:nvSpPr>
        <p:spPr bwMode="auto">
          <a:xfrm>
            <a:off x="323706" y="0"/>
            <a:ext cx="3071813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黑体" panose="02010600030101010101" pitchFamily="49" charset="-122"/>
                <a:cs typeface="Times New Roman" pitchFamily="18" charset="0"/>
                <a:sym typeface="Times New Roman" panose="02020603050405020304" pitchFamily="18" charset="0"/>
              </a:rPr>
              <a:t>Gas  membrane separation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  <a:ea typeface="黑体" panose="02010600030101010101" pitchFamily="49" charset="-122"/>
              <a:cs typeface="Times New Roman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组合 12"/>
          <p:cNvGrpSpPr/>
          <p:nvPr/>
        </p:nvGrpSpPr>
        <p:grpSpPr>
          <a:xfrm>
            <a:off x="571473" y="3036359"/>
            <a:ext cx="4032847" cy="2220155"/>
            <a:chOff x="395710" y="3426811"/>
            <a:chExt cx="5616390" cy="259218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710" y="3426811"/>
              <a:ext cx="5616390" cy="259218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prstDash val="dash"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851950" y="4725090"/>
              <a:ext cx="432030" cy="3054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zh-CN" altLang="en-US" sz="1100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23955" y="4581080"/>
              <a:ext cx="360025" cy="3234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zh-CN" alt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69786" y="4653085"/>
              <a:ext cx="507210" cy="407263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altLang="zh-CN" sz="1400" b="1" dirty="0" smtClean="0">
                  <a:latin typeface="宋体" panose="02010600030101010101" pitchFamily="2" charset="-122"/>
                </a:rPr>
                <a:t>H2</a:t>
              </a:r>
            </a:p>
            <a:p>
              <a:pPr>
                <a:lnSpc>
                  <a:spcPts val="1000"/>
                </a:lnSpc>
              </a:pPr>
              <a:r>
                <a:rPr lang="en-US" altLang="zh-CN" sz="1400" b="1" dirty="0" smtClean="0">
                  <a:latin typeface="宋体" panose="02010600030101010101" pitchFamily="2" charset="-122"/>
                </a:rPr>
                <a:t>e</a:t>
              </a:r>
              <a:endParaRPr lang="zh-CN" altLang="en-US" sz="1400" b="1" dirty="0">
                <a:latin typeface="宋体" panose="02010600030101010101" pitchFamily="2" charset="-122"/>
              </a:endParaRPr>
            </a:p>
          </p:txBody>
        </p:sp>
      </p:grpSp>
      <p:sp>
        <p:nvSpPr>
          <p:cNvPr id="1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3108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8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 descr="C:\Documents and Settings\Administrator\My Documents\SisenMESS\95zj\TempFiles\7b668e2bf7b745d7854be49ce8c75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0" y="4380434"/>
            <a:ext cx="1619250" cy="882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4" name="右箭头 53"/>
          <p:cNvSpPr/>
          <p:nvPr/>
        </p:nvSpPr>
        <p:spPr bwMode="auto">
          <a:xfrm>
            <a:off x="571500" y="2506928"/>
            <a:ext cx="357188" cy="178593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417369" y="1592580"/>
            <a:ext cx="770255" cy="64516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≥10.0% Crude  Helium</a:t>
            </a:r>
          </a:p>
        </p:txBody>
      </p:sp>
      <p:sp>
        <p:nvSpPr>
          <p:cNvPr id="56" name="圆角矩形 55"/>
          <p:cNvSpPr/>
          <p:nvPr/>
        </p:nvSpPr>
        <p:spPr bwMode="auto">
          <a:xfrm>
            <a:off x="999490" y="2148840"/>
            <a:ext cx="642620" cy="83375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929005" y="2281436"/>
            <a:ext cx="1024255" cy="39878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Recovery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Unit</a:t>
            </a:r>
          </a:p>
        </p:txBody>
      </p:sp>
      <p:sp>
        <p:nvSpPr>
          <p:cNvPr id="58" name="右箭头 57"/>
          <p:cNvSpPr/>
          <p:nvPr/>
        </p:nvSpPr>
        <p:spPr bwMode="auto">
          <a:xfrm>
            <a:off x="1785939" y="2506928"/>
            <a:ext cx="357187" cy="178593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圆角矩形 58"/>
          <p:cNvSpPr/>
          <p:nvPr/>
        </p:nvSpPr>
        <p:spPr bwMode="auto">
          <a:xfrm>
            <a:off x="2499995" y="2149475"/>
            <a:ext cx="1500505" cy="29781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800" b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Cryogenic gas/ liquid  Separation</a:t>
            </a:r>
          </a:p>
        </p:txBody>
      </p:sp>
      <p:sp>
        <p:nvSpPr>
          <p:cNvPr id="60" name="圆角矩形 59"/>
          <p:cNvSpPr/>
          <p:nvPr/>
        </p:nvSpPr>
        <p:spPr bwMode="auto">
          <a:xfrm>
            <a:off x="2499995" y="2625725"/>
            <a:ext cx="1500505" cy="29781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Membrane Separation</a:t>
            </a:r>
            <a:endParaRPr lang="en-US" altLang="zh-CN" sz="800" b="1" smtClean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1" name="Rectangle 9"/>
          <p:cNvSpPr>
            <a:spLocks noChangeArrowheads="1"/>
          </p:cNvSpPr>
          <p:nvPr/>
        </p:nvSpPr>
        <p:spPr bwMode="auto">
          <a:xfrm>
            <a:off x="2357439" y="2030678"/>
            <a:ext cx="1785937" cy="1012031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  <a:miter lim="800000"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矩形 61"/>
          <p:cNvSpPr>
            <a:spLocks noChangeArrowheads="1"/>
          </p:cNvSpPr>
          <p:nvPr/>
        </p:nvSpPr>
        <p:spPr bwMode="auto">
          <a:xfrm>
            <a:off x="2568688" y="1705372"/>
            <a:ext cx="15712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1st stage </a:t>
            </a:r>
            <a:r>
              <a:rPr lang="en-US" altLang="zh-CN" sz="1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Purification</a:t>
            </a:r>
            <a:endParaRPr lang="en-US" altLang="zh-CN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3" name="右箭头 62"/>
          <p:cNvSpPr/>
          <p:nvPr/>
        </p:nvSpPr>
        <p:spPr bwMode="auto">
          <a:xfrm>
            <a:off x="4357689" y="2502959"/>
            <a:ext cx="357187" cy="178594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圆角矩形 63"/>
          <p:cNvSpPr/>
          <p:nvPr/>
        </p:nvSpPr>
        <p:spPr bwMode="auto">
          <a:xfrm>
            <a:off x="5072066" y="2149345"/>
            <a:ext cx="1643074" cy="29765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800" b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Cryocooler Cryogenic Condensation</a:t>
            </a:r>
          </a:p>
        </p:txBody>
      </p:sp>
      <p:sp>
        <p:nvSpPr>
          <p:cNvPr id="65" name="圆角矩形 64"/>
          <p:cNvSpPr/>
          <p:nvPr/>
        </p:nvSpPr>
        <p:spPr bwMode="auto">
          <a:xfrm>
            <a:off x="5072066" y="2566067"/>
            <a:ext cx="1643074" cy="41672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900" b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LN2 HP/MP  Cryogenic Adsorption Separation</a:t>
            </a:r>
          </a:p>
        </p:txBody>
      </p:sp>
      <p:sp>
        <p:nvSpPr>
          <p:cNvPr id="66" name="Rectangle 9"/>
          <p:cNvSpPr>
            <a:spLocks noChangeArrowheads="1"/>
          </p:cNvSpPr>
          <p:nvPr/>
        </p:nvSpPr>
        <p:spPr bwMode="auto">
          <a:xfrm>
            <a:off x="4929188" y="1971146"/>
            <a:ext cx="1928812" cy="1190625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  <a:miter lim="800000"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矩形 66"/>
          <p:cNvSpPr>
            <a:spLocks noChangeArrowheads="1"/>
          </p:cNvSpPr>
          <p:nvPr/>
        </p:nvSpPr>
        <p:spPr bwMode="auto">
          <a:xfrm>
            <a:off x="5173673" y="1633364"/>
            <a:ext cx="1630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2nd </a:t>
            </a:r>
            <a:r>
              <a:rPr lang="en-US" altLang="zh-CN" sz="1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stage </a:t>
            </a: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Purification</a:t>
            </a:r>
          </a:p>
        </p:txBody>
      </p:sp>
      <p:sp>
        <p:nvSpPr>
          <p:cNvPr id="68" name="右箭头 67"/>
          <p:cNvSpPr/>
          <p:nvPr/>
        </p:nvSpPr>
        <p:spPr bwMode="auto">
          <a:xfrm rot="5400000">
            <a:off x="3101579" y="3386005"/>
            <a:ext cx="297657" cy="214313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Text Box 17"/>
          <p:cNvSpPr txBox="1">
            <a:spLocks noChangeArrowheads="1"/>
          </p:cNvSpPr>
          <p:nvPr/>
        </p:nvSpPr>
        <p:spPr bwMode="auto">
          <a:xfrm>
            <a:off x="4214814" y="2717271"/>
            <a:ext cx="788987" cy="46037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2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≥99.0%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12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Helium</a:t>
            </a:r>
          </a:p>
        </p:txBody>
      </p:sp>
      <p:sp>
        <p:nvSpPr>
          <p:cNvPr id="70" name="右箭头 69"/>
          <p:cNvSpPr/>
          <p:nvPr/>
        </p:nvSpPr>
        <p:spPr bwMode="auto">
          <a:xfrm>
            <a:off x="7286625" y="2501636"/>
            <a:ext cx="357188" cy="178593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1" name="Text Box 17"/>
          <p:cNvSpPr txBox="1">
            <a:spLocks noChangeArrowheads="1"/>
          </p:cNvSpPr>
          <p:nvPr/>
        </p:nvSpPr>
        <p:spPr bwMode="auto">
          <a:xfrm>
            <a:off x="7072314" y="2681553"/>
            <a:ext cx="928687" cy="46037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2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≥99.999%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12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Helium</a:t>
            </a:r>
          </a:p>
        </p:txBody>
      </p:sp>
      <p:sp>
        <p:nvSpPr>
          <p:cNvPr id="72" name="右箭头 71"/>
          <p:cNvSpPr/>
          <p:nvPr/>
        </p:nvSpPr>
        <p:spPr bwMode="auto">
          <a:xfrm rot="5400000">
            <a:off x="5816204" y="3386005"/>
            <a:ext cx="297657" cy="214313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3" name="Rectangle 9"/>
          <p:cNvSpPr>
            <a:spLocks noChangeArrowheads="1"/>
          </p:cNvSpPr>
          <p:nvPr/>
        </p:nvSpPr>
        <p:spPr bwMode="auto">
          <a:xfrm>
            <a:off x="2214880" y="3641725"/>
            <a:ext cx="2143125" cy="476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4" name="矩形 73"/>
          <p:cNvSpPr>
            <a:spLocks noChangeArrowheads="1"/>
          </p:cNvSpPr>
          <p:nvPr/>
        </p:nvSpPr>
        <p:spPr bwMode="auto">
          <a:xfrm>
            <a:off x="2214880" y="3641725"/>
            <a:ext cx="207200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Float, </a:t>
            </a:r>
            <a:r>
              <a:rPr lang="en-US" altLang="zh-CN" sz="1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Optical Fiber Cooling, Leakage Detection</a:t>
            </a:r>
            <a:r>
              <a:rPr lang="en-US" altLang="zh-CN" sz="1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10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etc</a:t>
            </a:r>
            <a:endParaRPr lang="en-US" altLang="zh-CN" sz="1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5" name="Rectangle 9"/>
          <p:cNvSpPr>
            <a:spLocks noChangeArrowheads="1"/>
          </p:cNvSpPr>
          <p:nvPr/>
        </p:nvSpPr>
        <p:spPr bwMode="auto">
          <a:xfrm>
            <a:off x="5000625" y="3641990"/>
            <a:ext cx="2071688" cy="476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6" name="矩形 75"/>
          <p:cNvSpPr>
            <a:spLocks noChangeArrowheads="1"/>
          </p:cNvSpPr>
          <p:nvPr/>
        </p:nvSpPr>
        <p:spPr bwMode="auto">
          <a:xfrm>
            <a:off x="5004435" y="3641725"/>
            <a:ext cx="20364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Cryogenic SC, Protective gas of Optical Fiber, Cryogenic physics</a:t>
            </a:r>
          </a:p>
        </p:txBody>
      </p:sp>
      <p:sp>
        <p:nvSpPr>
          <p:cNvPr id="77" name="圆角矩形 76"/>
          <p:cNvSpPr/>
          <p:nvPr/>
        </p:nvSpPr>
        <p:spPr bwMode="auto">
          <a:xfrm>
            <a:off x="7929585" y="2268408"/>
            <a:ext cx="761660" cy="7143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User</a:t>
            </a:r>
            <a:endParaRPr lang="zh-CN" altLang="en-US" dirty="0" smtClean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8" name="Text Box 17"/>
          <p:cNvSpPr txBox="1">
            <a:spLocks noChangeArrowheads="1"/>
          </p:cNvSpPr>
          <p:nvPr/>
        </p:nvSpPr>
        <p:spPr bwMode="auto">
          <a:xfrm>
            <a:off x="7884368" y="1921396"/>
            <a:ext cx="976630" cy="27559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2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Recycling</a:t>
            </a:r>
          </a:p>
        </p:txBody>
      </p:sp>
      <p:grpSp>
        <p:nvGrpSpPr>
          <p:cNvPr id="2" name="Group 70"/>
          <p:cNvGrpSpPr/>
          <p:nvPr/>
        </p:nvGrpSpPr>
        <p:grpSpPr bwMode="auto">
          <a:xfrm>
            <a:off x="2214563" y="1201524"/>
            <a:ext cx="4826000" cy="2079310"/>
            <a:chOff x="1360" y="746"/>
            <a:chExt cx="3040" cy="1721"/>
          </a:xfrm>
        </p:grpSpPr>
        <p:sp>
          <p:nvSpPr>
            <p:cNvPr id="22584" name="Rectangle 68"/>
            <p:cNvSpPr>
              <a:spLocks noChangeArrowheads="1"/>
            </p:cNvSpPr>
            <p:nvPr/>
          </p:nvSpPr>
          <p:spPr bwMode="auto">
            <a:xfrm>
              <a:off x="1360" y="1117"/>
              <a:ext cx="3040" cy="135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prstDash val="dash"/>
              <a:miter lim="800000"/>
            </a:ln>
            <a:effectLst>
              <a:prstShdw prst="shdw17" dist="17961" dir="2700000">
                <a:srgbClr val="000099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1" name="Text Box 69"/>
            <p:cNvSpPr txBox="1">
              <a:spLocks noChangeArrowheads="1"/>
            </p:cNvSpPr>
            <p:nvPr/>
          </p:nvSpPr>
          <p:spPr bwMode="auto">
            <a:xfrm>
              <a:off x="1802" y="746"/>
              <a:ext cx="2299" cy="25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 sz="1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Adopt Two-stage  Separation  &amp; Purification </a:t>
              </a:r>
            </a:p>
          </p:txBody>
        </p:sp>
      </p:grpSp>
      <p:sp>
        <p:nvSpPr>
          <p:cNvPr id="82" name="矩形 16"/>
          <p:cNvSpPr>
            <a:spLocks noChangeArrowheads="1"/>
          </p:cNvSpPr>
          <p:nvPr/>
        </p:nvSpPr>
        <p:spPr bwMode="auto">
          <a:xfrm>
            <a:off x="-36512" y="5159632"/>
            <a:ext cx="1531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0D0D0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 </a:t>
            </a:r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fiber- </a:t>
            </a:r>
            <a:r>
              <a:rPr lang="en-US" altLang="zh-CN" sz="1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optical factory</a:t>
            </a:r>
            <a:endParaRPr lang="zh-CN" altLang="en-US" sz="1000" dirty="0">
              <a:solidFill>
                <a:srgbClr val="0D0D0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华文细黑" panose="02010600040101010101" pitchFamily="2" charset="-122"/>
            </a:endParaRPr>
          </a:p>
        </p:txBody>
      </p:sp>
      <p:pic>
        <p:nvPicPr>
          <p:cNvPr id="83" name="Picture 2" descr="C:\Documents and Settings\Administrator\My Documents\SisenMESS\95zj\TempFiles\96c25a6c7b1149bdb1f80b420e32b2f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4380434"/>
            <a:ext cx="1620838" cy="882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4" name="矩形 16"/>
          <p:cNvSpPr>
            <a:spLocks noChangeArrowheads="1"/>
          </p:cNvSpPr>
          <p:nvPr/>
        </p:nvSpPr>
        <p:spPr bwMode="auto">
          <a:xfrm>
            <a:off x="1475656" y="5239178"/>
            <a:ext cx="16482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Semiconductor production</a:t>
            </a:r>
            <a:endParaRPr lang="zh-CN" altLang="en-US" sz="1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华文细黑" panose="02010600040101010101" pitchFamily="2" charset="-122"/>
            </a:endParaRPr>
          </a:p>
        </p:txBody>
      </p:sp>
      <p:sp>
        <p:nvSpPr>
          <p:cNvPr id="85" name="矩形 16"/>
          <p:cNvSpPr>
            <a:spLocks noChangeArrowheads="1"/>
          </p:cNvSpPr>
          <p:nvPr/>
        </p:nvSpPr>
        <p:spPr bwMode="auto">
          <a:xfrm>
            <a:off x="3235156" y="5239178"/>
            <a:ext cx="11769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Metal arc welding</a:t>
            </a:r>
            <a:endParaRPr lang="zh-CN" altLang="en-US" sz="1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华文细黑" panose="02010600040101010101" pitchFamily="2" charset="-122"/>
            </a:endParaRPr>
          </a:p>
        </p:txBody>
      </p:sp>
      <p:pic>
        <p:nvPicPr>
          <p:cNvPr id="86" name="Picture 2" descr="C:\Documents and Settings\Administrator\My Documents\SisenMESS\95zj\TempFiles\72bbdff7c43546dab1542f1f9a59164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88371"/>
            <a:ext cx="1473201" cy="882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7" name="Picture 2" descr="C:\Documents and Settings\Administrator\桌面\民品产业资本金\a0ec7ebc3b6c39d2166731ba653162e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4380433"/>
            <a:ext cx="1619250" cy="890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8" name="Picture 4" descr="C:\Documents and Settings\Administrator\桌面\民品产业资本金\09c858440e38f2db55488fa52da7d7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0206" y="4334568"/>
            <a:ext cx="1503794" cy="882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9" name="Picture 1" descr="C:\Documents and Settings\Administrator\桌面\民品产业资本金\b03496846e537369701dff31e8ad6a0e.jpg"/>
          <p:cNvPicPr>
            <a:picLocks noChangeAspect="1" noChangeArrowheads="1"/>
          </p:cNvPicPr>
          <p:nvPr/>
        </p:nvPicPr>
        <p:blipFill>
          <a:blip r:embed="rId8" cstate="print"/>
          <a:srcRect l="7706"/>
          <a:stretch>
            <a:fillRect/>
          </a:stretch>
        </p:blipFill>
        <p:spPr bwMode="auto">
          <a:xfrm>
            <a:off x="4500563" y="4380434"/>
            <a:ext cx="1619250" cy="882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0" name="矩形 89"/>
          <p:cNvSpPr>
            <a:spLocks noChangeArrowheads="1"/>
          </p:cNvSpPr>
          <p:nvPr/>
        </p:nvSpPr>
        <p:spPr bwMode="auto">
          <a:xfrm>
            <a:off x="4932040" y="5239178"/>
            <a:ext cx="6351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aerostat</a:t>
            </a:r>
          </a:p>
          <a:p>
            <a:pPr algn="r"/>
            <a:endParaRPr lang="zh-CN" altLang="en-US" sz="1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1" name="矩形 90"/>
          <p:cNvSpPr>
            <a:spLocks noChangeArrowheads="1"/>
          </p:cNvSpPr>
          <p:nvPr/>
        </p:nvSpPr>
        <p:spPr bwMode="auto">
          <a:xfrm>
            <a:off x="6157650" y="5239178"/>
            <a:ext cx="1337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Pipeline replacement</a:t>
            </a:r>
            <a:endParaRPr lang="zh-CN" altLang="en-US" sz="1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华文细黑" panose="02010600040101010101" pitchFamily="2" charset="-122"/>
            </a:endParaRPr>
          </a:p>
        </p:txBody>
      </p:sp>
      <p:sp>
        <p:nvSpPr>
          <p:cNvPr id="92" name="Text Box 9"/>
          <p:cNvSpPr>
            <a:spLocks noChangeArrowheads="1"/>
          </p:cNvSpPr>
          <p:nvPr/>
        </p:nvSpPr>
        <p:spPr bwMode="auto">
          <a:xfrm>
            <a:off x="7308304" y="5239178"/>
            <a:ext cx="19439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zh-CN" sz="1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Cryogenic </a:t>
            </a:r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华文细黑" panose="02010600040101010101" pitchFamily="2" charset="-122"/>
              </a:rPr>
              <a:t>Engineering</a:t>
            </a:r>
            <a:endParaRPr lang="zh-CN" altLang="en-US" sz="1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华文细黑" panose="02010600040101010101" pitchFamily="2" charset="-122"/>
            </a:endParaRPr>
          </a:p>
        </p:txBody>
      </p:sp>
      <p:cxnSp>
        <p:nvCxnSpPr>
          <p:cNvPr id="93" name="直接连接符 92"/>
          <p:cNvCxnSpPr/>
          <p:nvPr/>
        </p:nvCxnSpPr>
        <p:spPr>
          <a:xfrm>
            <a:off x="-15875" y="4225652"/>
            <a:ext cx="9144000" cy="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69"/>
          <p:cNvSpPr txBox="1">
            <a:spLocks noChangeArrowheads="1"/>
          </p:cNvSpPr>
          <p:nvPr/>
        </p:nvSpPr>
        <p:spPr bwMode="auto">
          <a:xfrm>
            <a:off x="1601851" y="596871"/>
            <a:ext cx="6112764" cy="40011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Principle diagram of helium recovery and purification</a:t>
            </a:r>
          </a:p>
        </p:txBody>
      </p:sp>
      <p:sp>
        <p:nvSpPr>
          <p:cNvPr id="47" name="TextBox 5"/>
          <p:cNvSpPr>
            <a:spLocks noChangeArrowheads="1"/>
          </p:cNvSpPr>
          <p:nvPr/>
        </p:nvSpPr>
        <p:spPr bwMode="auto">
          <a:xfrm>
            <a:off x="323706" y="0"/>
            <a:ext cx="3071813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黑体" panose="02010600030101010101" pitchFamily="49" charset="-122"/>
                <a:cs typeface="Times New Roman" pitchFamily="18" charset="0"/>
                <a:sym typeface="Times New Roman" panose="02020603050405020304" pitchFamily="18" charset="0"/>
              </a:rPr>
              <a:t>Purification  principle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  <a:ea typeface="黑体" panose="02010600030101010101" pitchFamily="49" charset="-122"/>
              <a:cs typeface="Times New Roman" pitchFamily="18" charset="0"/>
              <a:sym typeface="Times New Roman" panose="02020603050405020304" pitchFamily="18" charset="0"/>
            </a:endParaRPr>
          </a:p>
        </p:txBody>
      </p:sp>
      <p:sp>
        <p:nvSpPr>
          <p:cNvPr id="48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31088" y="5449788"/>
            <a:ext cx="2133600" cy="304271"/>
          </a:xfrm>
        </p:spPr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9</a:t>
            </a:fld>
            <a:r>
              <a:rPr lang="en-US" dirty="0" smtClean="0"/>
              <a:t>/28</a:t>
            </a:r>
            <a:endParaRPr lang="zh-CN" altLang="en-US" dirty="0"/>
          </a:p>
        </p:txBody>
      </p:sp>
    </p:spTree>
  </p:cSld>
  <p:clrMapOvr>
    <a:masterClrMapping/>
  </p:clrMapOvr>
  <p:transition advTm="1040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Heiti SC Light"/>
        <a:ea typeface="宋体"/>
        <a:cs typeface=""/>
      </a:majorFont>
      <a:minorFont>
        <a:latin typeface="Heiti SC Light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1438</Words>
  <Application>Microsoft Office PowerPoint</Application>
  <PresentationFormat>全屏显示(16:10)</PresentationFormat>
  <Paragraphs>444</Paragraphs>
  <Slides>28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Arial</vt:lpstr>
      <vt:lpstr>宋体</vt:lpstr>
      <vt:lpstr>Calibri</vt:lpstr>
      <vt:lpstr>Cambria Math</vt:lpstr>
      <vt:lpstr>Arial Unicode MS</vt:lpstr>
      <vt:lpstr>华文细黑</vt:lpstr>
      <vt:lpstr>微软雅黑</vt:lpstr>
      <vt:lpstr>Heiti SC Light</vt:lpstr>
      <vt:lpstr>Meiryo UI</vt:lpstr>
      <vt:lpstr>EuroRoman</vt:lpstr>
      <vt:lpstr>黑体</vt:lpstr>
      <vt:lpstr>Wingdings</vt:lpstr>
      <vt:lpstr>Times New Roman</vt:lpstr>
      <vt:lpstr>1_Office 主题</vt:lpstr>
      <vt:lpstr>Graph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STONEWALL</dc:creator>
  <cp:lastModifiedBy>章学华</cp:lastModifiedBy>
  <cp:revision>1063</cp:revision>
  <dcterms:created xsi:type="dcterms:W3CDTF">2015-10-01T07:27:00Z</dcterms:created>
  <dcterms:modified xsi:type="dcterms:W3CDTF">2018-06-06T01:53:07Z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