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58" r:id="rId3"/>
    <p:sldId id="265" r:id="rId4"/>
    <p:sldId id="266" r:id="rId5"/>
    <p:sldId id="280" r:id="rId6"/>
    <p:sldId id="293" r:id="rId7"/>
    <p:sldId id="295" r:id="rId8"/>
    <p:sldId id="294" r:id="rId9"/>
    <p:sldId id="296" r:id="rId10"/>
    <p:sldId id="297" r:id="rId11"/>
    <p:sldId id="301" r:id="rId12"/>
    <p:sldId id="298" r:id="rId13"/>
    <p:sldId id="302" r:id="rId14"/>
    <p:sldId id="299" r:id="rId15"/>
    <p:sldId id="300" r:id="rId16"/>
    <p:sldId id="259" r:id="rId17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86A8"/>
    <a:srgbClr val="53BAE9"/>
    <a:srgbClr val="ABDEF4"/>
    <a:srgbClr val="CBEAF8"/>
    <a:srgbClr val="E3F3FB"/>
    <a:srgbClr val="EAF3F8"/>
    <a:srgbClr val="E9F4FA"/>
    <a:srgbClr val="A2D6EF"/>
    <a:srgbClr val="2E4D63"/>
    <a:srgbClr val="669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个性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主题样式 2 - 个性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6" autoAdjust="0"/>
    <p:restoredTop sz="50000" autoAdjust="0"/>
  </p:normalViewPr>
  <p:slideViewPr>
    <p:cSldViewPr snapToGrid="0">
      <p:cViewPr>
        <p:scale>
          <a:sx n="109" d="100"/>
          <a:sy n="109" d="100"/>
        </p:scale>
        <p:origin x="640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B5FF2-25EA-46D7-B3BA-4582358ABEC7}" type="datetimeFigureOut">
              <a:rPr lang="zh-CN" altLang="en-US" smtClean="0"/>
              <a:pPr/>
              <a:t>18/6/5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C19EA-75F7-469A-9304-1B2BFF9984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84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38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0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0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44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98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18/6/5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08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18/6/5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03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18/6/5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39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83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  <a:pPr/>
              <a:t>18/6/5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05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32B8C-E81A-4559-905F-EA468C4AE0F6}" type="datetimeFigureOut">
              <a:rPr lang="zh-CN" altLang="en-US" smtClean="0"/>
              <a:pPr/>
              <a:t>18/6/5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302A8-733F-4FC4-86EA-56C9498006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8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7.wmf"/><Relationship Id="rId5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9.wmf"/><Relationship Id="rId5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5.wmf"/><Relationship Id="rId5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B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59691" y="836668"/>
            <a:ext cx="9756396" cy="25237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Thermal behavior of the cryogenic system during quench protection tests of the superconducting magnet of a hybrid magnet</a:t>
            </a:r>
          </a:p>
          <a:p>
            <a:pPr algn="ctr"/>
            <a:endParaRPr lang="zh-CN" altLang="en-US" sz="5000" dirty="0">
              <a:solidFill>
                <a:schemeClr val="bg1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04147" y="3706858"/>
            <a:ext cx="10516599" cy="553998"/>
            <a:chOff x="837701" y="3152001"/>
            <a:chExt cx="10516598" cy="553997"/>
          </a:xfrm>
        </p:grpSpPr>
        <p:grpSp>
          <p:nvGrpSpPr>
            <p:cNvPr id="9" name="组合 8"/>
            <p:cNvGrpSpPr/>
            <p:nvPr/>
          </p:nvGrpSpPr>
          <p:grpSpPr>
            <a:xfrm>
              <a:off x="837701" y="3295380"/>
              <a:ext cx="10516598" cy="267238"/>
              <a:chOff x="837701" y="3295381"/>
              <a:chExt cx="10516598" cy="267238"/>
            </a:xfrm>
          </p:grpSpPr>
          <p:sp>
            <p:nvSpPr>
              <p:cNvPr id="10" name="椭圆 9"/>
              <p:cNvSpPr/>
              <p:nvPr/>
            </p:nvSpPr>
            <p:spPr>
              <a:xfrm rot="10800000">
                <a:off x="2551641" y="3295381"/>
                <a:ext cx="267237" cy="267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11" name="椭圆 10"/>
              <p:cNvSpPr/>
              <p:nvPr/>
            </p:nvSpPr>
            <p:spPr>
              <a:xfrm rot="10800000">
                <a:off x="1913518" y="3328786"/>
                <a:ext cx="200428" cy="200428"/>
              </a:xfrm>
              <a:prstGeom prst="ellipse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12" name="椭圆 11"/>
              <p:cNvSpPr/>
              <p:nvPr/>
            </p:nvSpPr>
            <p:spPr>
              <a:xfrm rot="10800000">
                <a:off x="1342205" y="3362190"/>
                <a:ext cx="133619" cy="13361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13" name="椭圆 12"/>
              <p:cNvSpPr/>
              <p:nvPr/>
            </p:nvSpPr>
            <p:spPr>
              <a:xfrm rot="10800000">
                <a:off x="837701" y="3395595"/>
                <a:ext cx="66809" cy="66809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9373122" y="3295382"/>
                <a:ext cx="267237" cy="267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10078054" y="3328787"/>
                <a:ext cx="200428" cy="200428"/>
              </a:xfrm>
              <a:prstGeom prst="ellipse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0716176" y="3362191"/>
                <a:ext cx="133619" cy="133619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1287490" y="3395595"/>
                <a:ext cx="66809" cy="66809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/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3260133" y="3152001"/>
              <a:ext cx="5671744" cy="553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chemeClr val="accent1">
                      <a:lumMod val="50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Segoe UI Light" panose="020B0502040204020203" pitchFamily="34" charset="0"/>
                </a:rPr>
                <a:t>High Magnetic Field Lab, CAS</a:t>
              </a: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5259983" y="3011524"/>
            <a:ext cx="1604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000" dirty="0" err="1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Black" panose="020B0A02040204020203" pitchFamily="34" charset="0"/>
              </a:rPr>
              <a:t>Junjie</a:t>
            </a:r>
            <a:r>
              <a:rPr lang="en-US" altLang="zh-CN" sz="3000" dirty="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Black" panose="020B0A02040204020203" pitchFamily="34" charset="0"/>
              </a:rPr>
              <a:t> LI</a:t>
            </a:r>
          </a:p>
        </p:txBody>
      </p:sp>
      <p:pic>
        <p:nvPicPr>
          <p:cNvPr id="20" name="Picture 3" descr="ilandsmall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 t="27912" r="327"/>
          <a:stretch>
            <a:fillRect/>
          </a:stretch>
        </p:blipFill>
        <p:spPr bwMode="auto">
          <a:xfrm>
            <a:off x="0" y="4337109"/>
            <a:ext cx="12192000" cy="252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本框 39"/>
          <p:cNvSpPr txBox="1"/>
          <p:nvPr/>
        </p:nvSpPr>
        <p:spPr>
          <a:xfrm>
            <a:off x="5412808" y="4388716"/>
            <a:ext cx="15872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ADC8312C-1B53-43C9-9CA8-D07CA36CD4D1}" type="datetime1">
              <a:rPr lang="zh-CN" altLang="en-US" sz="30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Black" panose="020B0A02040204020203" pitchFamily="34" charset="0"/>
              </a:rPr>
              <a:pPr algn="ctr"/>
              <a:t>18/6/5</a:t>
            </a:fld>
            <a:endParaRPr lang="en-US" altLang="zh-CN" sz="3000" dirty="0">
              <a:solidFill>
                <a:schemeClr val="accent1">
                  <a:lumMod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49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3"/>
          <p:cNvSpPr txBox="1"/>
          <p:nvPr/>
        </p:nvSpPr>
        <p:spPr>
          <a:xfrm>
            <a:off x="346229" y="66423"/>
            <a:ext cx="113989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Thermal behavior during quenching protection</a:t>
            </a:r>
          </a:p>
          <a:p>
            <a:pPr algn="ctr"/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94615" y="674434"/>
            <a:ext cx="3807389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Pressure change of the </a:t>
            </a:r>
            <a:r>
              <a:rPr lang="en-US" altLang="zh-CN" sz="1251" b="1" dirty="0" err="1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cryo</a:t>
            </a:r>
            <a:r>
              <a:rPr lang="en-US" altLang="zh-CN" sz="1251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-distribution box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710238" y="1400175"/>
          <a:ext cx="5594350" cy="357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Graph" r:id="rId3" imgW="3774240" imgH="2413440" progId="Origin50.Graph">
                  <p:embed/>
                </p:oleObj>
              </mc:Choice>
              <mc:Fallback>
                <p:oleObj name="Graph" r:id="rId3" imgW="3774240" imgH="241344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0238" y="1400175"/>
                        <a:ext cx="5594350" cy="357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37431" t="11125" r="35903" b="2402"/>
          <a:stretch>
            <a:fillRect/>
          </a:stretch>
        </p:blipFill>
        <p:spPr bwMode="auto">
          <a:xfrm>
            <a:off x="1079500" y="939799"/>
            <a:ext cx="3225800" cy="430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079500" y="5651347"/>
            <a:ext cx="10299700" cy="10926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sz="13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The inlet pressure increases from 4.2 </a:t>
            </a:r>
            <a:r>
              <a:rPr lang="en-US" altLang="zh-CN" sz="1300" b="1" dirty="0" err="1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bara</a:t>
            </a:r>
            <a:r>
              <a:rPr lang="en-US" altLang="zh-CN" sz="13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 to 12.7 </a:t>
            </a:r>
            <a:r>
              <a:rPr lang="en-US" altLang="zh-CN" sz="1300" b="1" dirty="0" err="1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bara</a:t>
            </a:r>
            <a:r>
              <a:rPr lang="en-US" altLang="zh-CN" sz="13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  and the outlet pressure increase from 3 </a:t>
            </a:r>
            <a:r>
              <a:rPr lang="en-US" altLang="zh-CN" sz="1300" b="1" dirty="0" err="1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bara</a:t>
            </a:r>
            <a:r>
              <a:rPr lang="en-US" altLang="zh-CN" sz="13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 to 10.7 </a:t>
            </a:r>
            <a:r>
              <a:rPr lang="en-US" altLang="zh-CN" sz="1300" b="1" dirty="0" err="1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bara</a:t>
            </a:r>
            <a:r>
              <a:rPr lang="en-US" altLang="zh-CN" sz="13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 in 30s.</a:t>
            </a:r>
          </a:p>
          <a:p>
            <a:pPr>
              <a:buFont typeface="Wingdings" pitchFamily="2" charset="2"/>
              <a:buChar char="u"/>
            </a:pPr>
            <a:endParaRPr lang="en-US" altLang="zh-CN" sz="1300" b="1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3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The pressure of the </a:t>
            </a:r>
            <a:r>
              <a:rPr lang="en-US" altLang="zh-CN" sz="1300" b="1" dirty="0" err="1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LHe</a:t>
            </a:r>
            <a:r>
              <a:rPr lang="en-US" altLang="zh-CN" sz="13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 buffer increases from 1.26 </a:t>
            </a:r>
            <a:r>
              <a:rPr lang="en-US" altLang="zh-CN" sz="1300" b="1" dirty="0" err="1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bara</a:t>
            </a:r>
            <a:r>
              <a:rPr lang="en-US" altLang="zh-CN" sz="13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 to 1.42 </a:t>
            </a:r>
            <a:r>
              <a:rPr lang="en-US" altLang="zh-CN" sz="1300" b="1" dirty="0" err="1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bara</a:t>
            </a:r>
            <a:r>
              <a:rPr lang="en-US" altLang="zh-CN" sz="13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 in 2 minutes.</a:t>
            </a:r>
          </a:p>
          <a:p>
            <a:pPr>
              <a:buFont typeface="Wingdings" pitchFamily="2" charset="2"/>
              <a:buChar char="u"/>
            </a:pPr>
            <a:endParaRPr lang="en-US" altLang="zh-CN" sz="1300" b="1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3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In the whole process, ~60 L liquid helium are evaporated.</a:t>
            </a:r>
          </a:p>
        </p:txBody>
      </p:sp>
      <p:sp>
        <p:nvSpPr>
          <p:cNvPr id="7" name="上箭头 6"/>
          <p:cNvSpPr/>
          <p:nvPr/>
        </p:nvSpPr>
        <p:spPr>
          <a:xfrm>
            <a:off x="1982177" y="5321267"/>
            <a:ext cx="393700" cy="29210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上箭头 7"/>
          <p:cNvSpPr/>
          <p:nvPr/>
        </p:nvSpPr>
        <p:spPr>
          <a:xfrm>
            <a:off x="2407627" y="5321267"/>
            <a:ext cx="393700" cy="29210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上箭头 8"/>
          <p:cNvSpPr/>
          <p:nvPr/>
        </p:nvSpPr>
        <p:spPr>
          <a:xfrm>
            <a:off x="2833077" y="5321267"/>
            <a:ext cx="393700" cy="29210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3"/>
          <p:cNvSpPr txBox="1"/>
          <p:nvPr/>
        </p:nvSpPr>
        <p:spPr>
          <a:xfrm>
            <a:off x="346229" y="66423"/>
            <a:ext cx="113989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Thermal behavior during quenching protection</a:t>
            </a:r>
          </a:p>
          <a:p>
            <a:pPr algn="ctr"/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94615" y="674434"/>
            <a:ext cx="4146584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Temperature change of the </a:t>
            </a:r>
            <a:r>
              <a:rPr lang="en-US" altLang="zh-CN" sz="1251" b="1" dirty="0" err="1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cryo</a:t>
            </a:r>
            <a:r>
              <a:rPr lang="en-US" altLang="zh-CN" sz="1251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-distribution box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5422900" y="1048899"/>
          <a:ext cx="5715000" cy="3983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Graph" r:id="rId3" imgW="3411360" imgH="2377440" progId="Origin50.Graph">
                  <p:embed/>
                </p:oleObj>
              </mc:Choice>
              <mc:Fallback>
                <p:oleObj name="Graph" r:id="rId3" imgW="3411360" imgH="2377440" progId="Origin50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1048899"/>
                        <a:ext cx="5715000" cy="39837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925" y="722313"/>
            <a:ext cx="3840163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上箭头 5"/>
          <p:cNvSpPr/>
          <p:nvPr/>
        </p:nvSpPr>
        <p:spPr>
          <a:xfrm>
            <a:off x="1993900" y="6096000"/>
            <a:ext cx="393700" cy="29210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上箭头 6"/>
          <p:cNvSpPr/>
          <p:nvPr/>
        </p:nvSpPr>
        <p:spPr>
          <a:xfrm>
            <a:off x="2419350" y="6096000"/>
            <a:ext cx="393700" cy="29210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上箭头 7"/>
          <p:cNvSpPr/>
          <p:nvPr/>
        </p:nvSpPr>
        <p:spPr>
          <a:xfrm>
            <a:off x="2844800" y="6096000"/>
            <a:ext cx="393700" cy="29210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3"/>
          <p:cNvSpPr txBox="1"/>
          <p:nvPr/>
        </p:nvSpPr>
        <p:spPr>
          <a:xfrm>
            <a:off x="346229" y="66423"/>
            <a:ext cx="113989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Thermal behavior during quenching protection</a:t>
            </a:r>
          </a:p>
          <a:p>
            <a:pPr algn="ctr"/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93315" y="750634"/>
            <a:ext cx="2140842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Situation of the </a:t>
            </a:r>
            <a:r>
              <a:rPr lang="en-US" altLang="zh-CN" sz="1251" b="1" dirty="0" err="1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coldbox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5" name="Picture 3" descr="I:\screencap 2018-05-14 12-00-56.jpg"/>
          <p:cNvPicPr>
            <a:picLocks noChangeAspect="1" noChangeArrowheads="1"/>
          </p:cNvPicPr>
          <p:nvPr/>
        </p:nvPicPr>
        <p:blipFill>
          <a:blip r:embed="rId2" cstate="print"/>
          <a:srcRect l="32979" r="26330" b="6808"/>
          <a:stretch>
            <a:fillRect/>
          </a:stretch>
        </p:blipFill>
        <p:spPr bwMode="auto">
          <a:xfrm>
            <a:off x="304800" y="647700"/>
            <a:ext cx="4116888" cy="5892800"/>
          </a:xfrm>
          <a:prstGeom prst="rect">
            <a:avLst/>
          </a:prstGeom>
          <a:noFill/>
        </p:spPr>
      </p:pic>
      <p:pic>
        <p:nvPicPr>
          <p:cNvPr id="28674" name="Picture 2" descr="I:\coldbox_quen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913" y="1845942"/>
            <a:ext cx="7431087" cy="4643758"/>
          </a:xfrm>
          <a:prstGeom prst="rect">
            <a:avLst/>
          </a:prstGeom>
          <a:noFill/>
        </p:spPr>
      </p:pic>
      <p:sp>
        <p:nvSpPr>
          <p:cNvPr id="6" name="椭圆 5"/>
          <p:cNvSpPr/>
          <p:nvPr/>
        </p:nvSpPr>
        <p:spPr>
          <a:xfrm>
            <a:off x="1816100" y="1981200"/>
            <a:ext cx="647700" cy="482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733800" y="3695700"/>
            <a:ext cx="647700" cy="482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771900" y="3302000"/>
            <a:ext cx="647700" cy="482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771900" y="2832100"/>
            <a:ext cx="647700" cy="482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689100" y="2552700"/>
            <a:ext cx="647700" cy="482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683000" y="4648200"/>
            <a:ext cx="647700" cy="482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3"/>
          <p:cNvSpPr txBox="1"/>
          <p:nvPr/>
        </p:nvSpPr>
        <p:spPr>
          <a:xfrm>
            <a:off x="346229" y="66423"/>
            <a:ext cx="113989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Thermal behavior during quenching protection</a:t>
            </a:r>
          </a:p>
          <a:p>
            <a:pPr algn="ctr"/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9698" name="Picture 2" descr="E:\LIjunjie\TUBINE.png"/>
          <p:cNvPicPr>
            <a:picLocks noChangeAspect="1" noChangeArrowheads="1"/>
          </p:cNvPicPr>
          <p:nvPr/>
        </p:nvPicPr>
        <p:blipFill>
          <a:blip r:embed="rId2" cstate="print"/>
          <a:srcRect l="10833" t="7481" r="28426" b="20074"/>
          <a:stretch>
            <a:fillRect/>
          </a:stretch>
        </p:blipFill>
        <p:spPr bwMode="auto">
          <a:xfrm>
            <a:off x="2311401" y="830494"/>
            <a:ext cx="3863558" cy="2880000"/>
          </a:xfrm>
          <a:prstGeom prst="rect">
            <a:avLst/>
          </a:prstGeom>
          <a:noFill/>
        </p:spPr>
      </p:pic>
      <p:pic>
        <p:nvPicPr>
          <p:cNvPr id="29699" name="Picture 3" descr="I:\turbines_quench.png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1065213" y="3770400"/>
            <a:ext cx="5120740" cy="28800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7907715" y="687134"/>
            <a:ext cx="2907655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Situation of the turbine bearings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0" name="Picture 4" descr="I:\bearing pressure_quench.png"/>
          <p:cNvPicPr>
            <a:picLocks noChangeAspect="1" noChangeArrowheads="1"/>
          </p:cNvPicPr>
          <p:nvPr/>
        </p:nvPicPr>
        <p:blipFill>
          <a:blip r:embed="rId4" cstate="print"/>
          <a:srcRect b="9815"/>
          <a:stretch>
            <a:fillRect/>
          </a:stretch>
        </p:blipFill>
        <p:spPr bwMode="auto">
          <a:xfrm>
            <a:off x="6577013" y="3771166"/>
            <a:ext cx="5004000" cy="2820134"/>
          </a:xfrm>
          <a:prstGeom prst="rect">
            <a:avLst/>
          </a:prstGeom>
          <a:noFill/>
        </p:spPr>
      </p:pic>
      <p:pic>
        <p:nvPicPr>
          <p:cNvPr id="29701" name="Picture 5" descr="I:\bearing temp_quench.png"/>
          <p:cNvPicPr>
            <a:picLocks noChangeAspect="1" noChangeArrowheads="1"/>
          </p:cNvPicPr>
          <p:nvPr/>
        </p:nvPicPr>
        <p:blipFill>
          <a:blip r:embed="rId5" cstate="print"/>
          <a:srcRect b="9630"/>
          <a:stretch>
            <a:fillRect/>
          </a:stretch>
        </p:blipFill>
        <p:spPr bwMode="auto">
          <a:xfrm>
            <a:off x="6577013" y="1054101"/>
            <a:ext cx="5004000" cy="2825925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028700" y="2465134"/>
            <a:ext cx="2160079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Situation of the turbines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0900" y="685800"/>
            <a:ext cx="5537200" cy="6007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426200" y="635000"/>
            <a:ext cx="5295900" cy="6007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14" idx="1"/>
          </p:cNvCxnSpPr>
          <p:nvPr/>
        </p:nvCxnSpPr>
        <p:spPr>
          <a:xfrm rot="10800000" flipH="1" flipV="1">
            <a:off x="2667000" y="5054600"/>
            <a:ext cx="9017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667000" y="4940300"/>
            <a:ext cx="7493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rgbClr val="5686A8"/>
                </a:solidFill>
              </a:rPr>
              <a:t>T2 speed</a:t>
            </a:r>
            <a:endParaRPr lang="zh-CN" altLang="en-US" sz="1200" dirty="0">
              <a:solidFill>
                <a:srgbClr val="5686A8"/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rot="10800000" flipV="1">
            <a:off x="4330700" y="51435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054600" y="5041900"/>
            <a:ext cx="749300" cy="215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rgbClr val="5686A8"/>
                </a:solidFill>
              </a:rPr>
              <a:t>T1 speed</a:t>
            </a:r>
            <a:endParaRPr lang="zh-CN" altLang="en-US" sz="1200" dirty="0">
              <a:solidFill>
                <a:srgbClr val="5686A8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654300" y="1155700"/>
            <a:ext cx="647700" cy="482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3"/>
          <p:cNvSpPr txBox="1"/>
          <p:nvPr/>
        </p:nvSpPr>
        <p:spPr>
          <a:xfrm>
            <a:off x="346229" y="66423"/>
            <a:ext cx="113989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Thermal behavior during quenching protection</a:t>
            </a:r>
          </a:p>
          <a:p>
            <a:pPr algn="ctr"/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94615" y="674434"/>
            <a:ext cx="2435026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Situation of the compressor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0" name="Picture 2" descr="I:\compressor_quench.png"/>
          <p:cNvPicPr>
            <a:picLocks noChangeAspect="1" noChangeArrowheads="1"/>
          </p:cNvPicPr>
          <p:nvPr/>
        </p:nvPicPr>
        <p:blipFill>
          <a:blip r:embed="rId2" cstate="print"/>
          <a:srcRect b="10315"/>
          <a:stretch>
            <a:fillRect/>
          </a:stretch>
        </p:blipFill>
        <p:spPr bwMode="auto">
          <a:xfrm>
            <a:off x="3249613" y="1312709"/>
            <a:ext cx="7920000" cy="4438754"/>
          </a:xfrm>
          <a:prstGeom prst="rect">
            <a:avLst/>
          </a:prstGeom>
          <a:noFill/>
        </p:spPr>
      </p:pic>
      <p:pic>
        <p:nvPicPr>
          <p:cNvPr id="6" name="Picture 2" descr="C:\Users\Administrator\Desktop\分配阀箱流程PPT简化图safety.jpg"/>
          <p:cNvPicPr>
            <a:picLocks noChangeAspect="1" noChangeArrowheads="1"/>
          </p:cNvPicPr>
          <p:nvPr/>
        </p:nvPicPr>
        <p:blipFill>
          <a:blip r:embed="rId3" cstate="print"/>
          <a:srcRect l="39112" t="5843" r="26683" b="58883"/>
          <a:stretch>
            <a:fillRect/>
          </a:stretch>
        </p:blipFill>
        <p:spPr bwMode="auto">
          <a:xfrm>
            <a:off x="812800" y="1301200"/>
            <a:ext cx="2311390" cy="3372400"/>
          </a:xfrm>
          <a:prstGeom prst="rect">
            <a:avLst/>
          </a:prstGeom>
          <a:noFill/>
        </p:spPr>
      </p:pic>
      <p:cxnSp>
        <p:nvCxnSpPr>
          <p:cNvPr id="8" name="直接箭头连接符 7"/>
          <p:cNvCxnSpPr>
            <a:stCxn id="11" idx="1"/>
          </p:cNvCxnSpPr>
          <p:nvPr/>
        </p:nvCxnSpPr>
        <p:spPr>
          <a:xfrm rot="10800000">
            <a:off x="5295900" y="5054600"/>
            <a:ext cx="647700" cy="93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943600" y="5880100"/>
            <a:ext cx="10160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rgbClr val="5686A8"/>
                </a:solidFill>
              </a:rPr>
              <a:t>Unload valve</a:t>
            </a:r>
            <a:endParaRPr lang="zh-CN" altLang="en-US" sz="1200" dirty="0">
              <a:solidFill>
                <a:srgbClr val="5686A8"/>
              </a:solidFill>
            </a:endParaRPr>
          </a:p>
        </p:txBody>
      </p:sp>
      <p:cxnSp>
        <p:nvCxnSpPr>
          <p:cNvPr id="13" name="直接箭头连接符 12"/>
          <p:cNvCxnSpPr>
            <a:stCxn id="14" idx="1"/>
          </p:cNvCxnSpPr>
          <p:nvPr/>
        </p:nvCxnSpPr>
        <p:spPr>
          <a:xfrm rot="10800000" flipV="1">
            <a:off x="5448300" y="4337050"/>
            <a:ext cx="774700" cy="400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223000" y="4191000"/>
            <a:ext cx="1041400" cy="292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rgbClr val="5686A8"/>
                </a:solidFill>
              </a:rPr>
              <a:t>Bypass valve</a:t>
            </a:r>
            <a:endParaRPr lang="zh-CN" altLang="en-US" sz="1200" dirty="0">
              <a:solidFill>
                <a:srgbClr val="5686A8"/>
              </a:solidFill>
            </a:endParaRPr>
          </a:p>
        </p:txBody>
      </p:sp>
      <p:cxnSp>
        <p:nvCxnSpPr>
          <p:cNvPr id="15" name="直接箭头连接符 14"/>
          <p:cNvCxnSpPr>
            <a:stCxn id="16" idx="1"/>
          </p:cNvCxnSpPr>
          <p:nvPr/>
        </p:nvCxnSpPr>
        <p:spPr>
          <a:xfrm rot="10800000">
            <a:off x="5118100" y="2247900"/>
            <a:ext cx="482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600700" y="2870200"/>
            <a:ext cx="1143000" cy="279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rgbClr val="5686A8"/>
                </a:solidFill>
              </a:rPr>
              <a:t>HP/LP pressure</a:t>
            </a:r>
            <a:endParaRPr lang="zh-CN" altLang="en-US" sz="1200" dirty="0">
              <a:solidFill>
                <a:srgbClr val="5686A8"/>
              </a:solidFill>
            </a:endParaRPr>
          </a:p>
        </p:txBody>
      </p:sp>
      <p:cxnSp>
        <p:nvCxnSpPr>
          <p:cNvPr id="21" name="直接箭头连接符 20"/>
          <p:cNvCxnSpPr>
            <a:stCxn id="16" idx="1"/>
          </p:cNvCxnSpPr>
          <p:nvPr/>
        </p:nvCxnSpPr>
        <p:spPr>
          <a:xfrm rot="10800000" flipV="1">
            <a:off x="5118100" y="3009900"/>
            <a:ext cx="482600" cy="736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28" idx="1"/>
          </p:cNvCxnSpPr>
          <p:nvPr/>
        </p:nvCxnSpPr>
        <p:spPr>
          <a:xfrm rot="10800000" flipV="1">
            <a:off x="8483600" y="3168650"/>
            <a:ext cx="381000" cy="958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8864600" y="3022600"/>
            <a:ext cx="1714500" cy="292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rgbClr val="5686A8"/>
                </a:solidFill>
              </a:rPr>
              <a:t>Buffer pressure (110m³</a:t>
            </a:r>
            <a:r>
              <a:rPr lang="zh-CN" altLang="en-US" sz="1200" dirty="0" smtClean="0">
                <a:solidFill>
                  <a:srgbClr val="5686A8"/>
                </a:solidFill>
              </a:rPr>
              <a:t>）</a:t>
            </a:r>
            <a:endParaRPr lang="zh-CN" altLang="en-US" sz="1200" dirty="0">
              <a:solidFill>
                <a:srgbClr val="5686A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3"/>
          <p:cNvSpPr txBox="1"/>
          <p:nvPr/>
        </p:nvSpPr>
        <p:spPr>
          <a:xfrm>
            <a:off x="346229" y="66423"/>
            <a:ext cx="113989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Conclusion</a:t>
            </a:r>
          </a:p>
          <a:p>
            <a:pPr algn="ctr"/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7658" y="1235060"/>
            <a:ext cx="11009342" cy="4525963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sz="2400" dirty="0" smtClean="0">
                <a:solidFill>
                  <a:srgbClr val="5686A8"/>
                </a:solidFill>
                <a:latin typeface="+mj-lt"/>
                <a:cs typeface="Times New Roman" pitchFamily="18" charset="0"/>
              </a:rPr>
              <a:t>At CHMFL, construction of the helium cryogenic system which have the functions of liquid helium production and hybrid superconducting </a:t>
            </a:r>
            <a:r>
              <a:rPr lang="en-US" altLang="zh-CN" sz="2400" dirty="0" err="1" smtClean="0">
                <a:solidFill>
                  <a:srgbClr val="5686A8"/>
                </a:solidFill>
                <a:latin typeface="+mj-lt"/>
                <a:cs typeface="Times New Roman" pitchFamily="18" charset="0"/>
              </a:rPr>
              <a:t>outsert</a:t>
            </a:r>
            <a:r>
              <a:rPr lang="en-US" altLang="zh-CN" sz="2400" dirty="0" smtClean="0">
                <a:solidFill>
                  <a:srgbClr val="5686A8"/>
                </a:solidFill>
                <a:latin typeface="+mj-lt"/>
                <a:cs typeface="Times New Roman" pitchFamily="18" charset="0"/>
              </a:rPr>
              <a:t> cooling is finished. </a:t>
            </a:r>
          </a:p>
          <a:p>
            <a:pPr algn="ctr">
              <a:buFont typeface="Wingdings" pitchFamily="2" charset="2"/>
              <a:buChar char="u"/>
            </a:pPr>
            <a:endParaRPr lang="en-US" altLang="zh-CN" sz="2400" dirty="0" smtClean="0">
              <a:solidFill>
                <a:srgbClr val="5686A8"/>
              </a:solidFill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400" dirty="0" smtClean="0">
                <a:solidFill>
                  <a:srgbClr val="5686A8"/>
                </a:solidFill>
                <a:latin typeface="+mj-lt"/>
                <a:cs typeface="Times New Roman" pitchFamily="18" charset="0"/>
              </a:rPr>
              <a:t>At 4.5 K, the field of the hybrid superconducting outsert is increased to 11 T. Combined with the water-cooled magnet, 42.9 T magnetic field in a 32 mm clear bore is obtained</a:t>
            </a:r>
            <a:r>
              <a:rPr lang="en-US" altLang="zh-CN" sz="2400" smtClean="0">
                <a:solidFill>
                  <a:srgbClr val="5686A8"/>
                </a:solidFill>
                <a:latin typeface="+mj-lt"/>
                <a:cs typeface="Times New Roman" pitchFamily="18" charset="0"/>
              </a:rPr>
              <a:t>. </a:t>
            </a:r>
            <a:endParaRPr lang="en-US" altLang="zh-CN" sz="2400" dirty="0" smtClean="0">
              <a:solidFill>
                <a:srgbClr val="5686A8"/>
              </a:solidFill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endParaRPr lang="en-US" altLang="zh-CN" sz="2400" dirty="0" smtClean="0">
              <a:solidFill>
                <a:srgbClr val="5686A8"/>
              </a:solidFill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2400" dirty="0" smtClean="0">
                <a:solidFill>
                  <a:srgbClr val="5686A8"/>
                </a:solidFill>
                <a:latin typeface="+mj-lt"/>
                <a:cs typeface="Times New Roman" pitchFamily="18" charset="0"/>
              </a:rPr>
              <a:t>During quenching protection of the superconducting coils with maximum operating current, the helium cryogenic system can response successfully.</a:t>
            </a:r>
          </a:p>
          <a:p>
            <a:pPr>
              <a:buFont typeface="Wingdings" pitchFamily="2" charset="2"/>
              <a:buChar char="u"/>
            </a:pPr>
            <a:endParaRPr lang="en-US" altLang="zh-CN" sz="2400" dirty="0" smtClean="0">
              <a:solidFill>
                <a:srgbClr val="5686A8"/>
              </a:solidFill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u"/>
            </a:pPr>
            <a:endParaRPr lang="en-US" altLang="zh-CN" sz="2400" dirty="0" smtClean="0">
              <a:solidFill>
                <a:srgbClr val="5686A8"/>
              </a:solidFill>
              <a:latin typeface="+mj-lt"/>
              <a:cs typeface="Times New Roman" pitchFamily="18" charset="0"/>
            </a:endParaRPr>
          </a:p>
          <a:p>
            <a:pPr algn="ctr">
              <a:buFont typeface="Wingdings" pitchFamily="2" charset="2"/>
              <a:buChar char="u"/>
            </a:pPr>
            <a:endParaRPr lang="en-US" altLang="zh-CN" sz="2800" dirty="0"/>
          </a:p>
          <a:p>
            <a:pPr algn="ctr">
              <a:buFont typeface="Wingdings" pitchFamily="2" charset="2"/>
              <a:buChar char="u"/>
            </a:pP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B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任意多边形 79"/>
          <p:cNvSpPr/>
          <p:nvPr/>
        </p:nvSpPr>
        <p:spPr>
          <a:xfrm>
            <a:off x="-1" y="4882639"/>
            <a:ext cx="12192001" cy="1975365"/>
          </a:xfrm>
          <a:custGeom>
            <a:avLst/>
            <a:gdLst>
              <a:gd name="connsiteX0" fmla="*/ 4353340 w 12192001"/>
              <a:gd name="connsiteY0" fmla="*/ 0 h 1975365"/>
              <a:gd name="connsiteX1" fmla="*/ 5522941 w 12192001"/>
              <a:gd name="connsiteY1" fmla="*/ 551581 h 1975365"/>
              <a:gd name="connsiteX2" fmla="*/ 5532197 w 12192001"/>
              <a:gd name="connsiteY2" fmla="*/ 563959 h 1975365"/>
              <a:gd name="connsiteX3" fmla="*/ 5553053 w 12192001"/>
              <a:gd name="connsiteY3" fmla="*/ 553912 h 1975365"/>
              <a:gd name="connsiteX4" fmla="*/ 6143039 w 12192001"/>
              <a:gd name="connsiteY4" fmla="*/ 434799 h 1975365"/>
              <a:gd name="connsiteX5" fmla="*/ 7214812 w 12192001"/>
              <a:gd name="connsiteY5" fmla="*/ 878743 h 1975365"/>
              <a:gd name="connsiteX6" fmla="*/ 7274619 w 12192001"/>
              <a:gd name="connsiteY6" fmla="*/ 944547 h 1975365"/>
              <a:gd name="connsiteX7" fmla="*/ 7300992 w 12192001"/>
              <a:gd name="connsiteY7" fmla="*/ 901137 h 1975365"/>
              <a:gd name="connsiteX8" fmla="*/ 8776254 w 12192001"/>
              <a:gd name="connsiteY8" fmla="*/ 116746 h 1975365"/>
              <a:gd name="connsiteX9" fmla="*/ 10251516 w 12192001"/>
              <a:gd name="connsiteY9" fmla="*/ 901137 h 1975365"/>
              <a:gd name="connsiteX10" fmla="*/ 10255993 w 12192001"/>
              <a:gd name="connsiteY10" fmla="*/ 908506 h 1975365"/>
              <a:gd name="connsiteX11" fmla="*/ 10332727 w 12192001"/>
              <a:gd name="connsiteY11" fmla="*/ 824077 h 1975365"/>
              <a:gd name="connsiteX12" fmla="*/ 11404501 w 12192001"/>
              <a:gd name="connsiteY12" fmla="*/ 380133 h 1975365"/>
              <a:gd name="connsiteX13" fmla="*/ 12126982 w 12192001"/>
              <a:gd name="connsiteY13" fmla="*/ 563072 h 1975365"/>
              <a:gd name="connsiteX14" fmla="*/ 12192001 w 12192001"/>
              <a:gd name="connsiteY14" fmla="*/ 602572 h 1975365"/>
              <a:gd name="connsiteX15" fmla="*/ 12192001 w 12192001"/>
              <a:gd name="connsiteY15" fmla="*/ 1975365 h 1975365"/>
              <a:gd name="connsiteX16" fmla="*/ 0 w 12192001"/>
              <a:gd name="connsiteY16" fmla="*/ 1975365 h 1975365"/>
              <a:gd name="connsiteX17" fmla="*/ 0 w 12192001"/>
              <a:gd name="connsiteY17" fmla="*/ 204727 h 1975365"/>
              <a:gd name="connsiteX18" fmla="*/ 55205 w 12192001"/>
              <a:gd name="connsiteY18" fmla="*/ 207862 h 1975365"/>
              <a:gd name="connsiteX19" fmla="*/ 1223759 w 12192001"/>
              <a:gd name="connsiteY19" fmla="*/ 843689 h 1975365"/>
              <a:gd name="connsiteX20" fmla="*/ 1311523 w 12192001"/>
              <a:gd name="connsiteY20" fmla="*/ 961054 h 1975365"/>
              <a:gd name="connsiteX21" fmla="*/ 1316220 w 12192001"/>
              <a:gd name="connsiteY21" fmla="*/ 955887 h 1975365"/>
              <a:gd name="connsiteX22" fmla="*/ 2574237 w 12192001"/>
              <a:gd name="connsiteY22" fmla="*/ 434799 h 1975365"/>
              <a:gd name="connsiteX23" fmla="*/ 3103288 w 12192001"/>
              <a:gd name="connsiteY23" fmla="*/ 514784 h 1975365"/>
              <a:gd name="connsiteX24" fmla="*/ 3188753 w 12192001"/>
              <a:gd name="connsiteY24" fmla="*/ 546065 h 1975365"/>
              <a:gd name="connsiteX25" fmla="*/ 3281567 w 12192001"/>
              <a:gd name="connsiteY25" fmla="*/ 443944 h 1975365"/>
              <a:gd name="connsiteX26" fmla="*/ 4353340 w 12192001"/>
              <a:gd name="connsiteY26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192001" h="1975365">
                <a:moveTo>
                  <a:pt x="4353340" y="0"/>
                </a:moveTo>
                <a:cubicBezTo>
                  <a:pt x="4824213" y="0"/>
                  <a:pt x="5244936" y="214716"/>
                  <a:pt x="5522941" y="551581"/>
                </a:cubicBezTo>
                <a:lnTo>
                  <a:pt x="5532197" y="563959"/>
                </a:lnTo>
                <a:lnTo>
                  <a:pt x="5553053" y="553912"/>
                </a:lnTo>
                <a:cubicBezTo>
                  <a:pt x="5734391" y="477212"/>
                  <a:pt x="5933762" y="434799"/>
                  <a:pt x="6143039" y="434799"/>
                </a:cubicBezTo>
                <a:cubicBezTo>
                  <a:pt x="6561592" y="434799"/>
                  <a:pt x="6940521" y="604452"/>
                  <a:pt x="7214812" y="878743"/>
                </a:cubicBezTo>
                <a:lnTo>
                  <a:pt x="7274619" y="944547"/>
                </a:lnTo>
                <a:lnTo>
                  <a:pt x="7300992" y="901137"/>
                </a:lnTo>
                <a:cubicBezTo>
                  <a:pt x="7620710" y="427892"/>
                  <a:pt x="8162146" y="116746"/>
                  <a:pt x="8776254" y="116746"/>
                </a:cubicBezTo>
                <a:cubicBezTo>
                  <a:pt x="9390362" y="116746"/>
                  <a:pt x="9931798" y="427892"/>
                  <a:pt x="10251516" y="901137"/>
                </a:cubicBezTo>
                <a:lnTo>
                  <a:pt x="10255993" y="908506"/>
                </a:lnTo>
                <a:lnTo>
                  <a:pt x="10332727" y="824077"/>
                </a:lnTo>
                <a:cubicBezTo>
                  <a:pt x="10607018" y="549786"/>
                  <a:pt x="10985947" y="380133"/>
                  <a:pt x="11404501" y="380133"/>
                </a:cubicBezTo>
                <a:cubicBezTo>
                  <a:pt x="11666097" y="380133"/>
                  <a:pt x="11912215" y="446404"/>
                  <a:pt x="12126982" y="563072"/>
                </a:cubicBezTo>
                <a:lnTo>
                  <a:pt x="12192001" y="60257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55205" y="207862"/>
                </a:lnTo>
                <a:cubicBezTo>
                  <a:pt x="524453" y="261507"/>
                  <a:pt x="938234" y="497713"/>
                  <a:pt x="1223759" y="843689"/>
                </a:cubicBezTo>
                <a:lnTo>
                  <a:pt x="1311523" y="961054"/>
                </a:lnTo>
                <a:lnTo>
                  <a:pt x="1316220" y="955887"/>
                </a:lnTo>
                <a:cubicBezTo>
                  <a:pt x="1638174" y="633932"/>
                  <a:pt x="2082950" y="434799"/>
                  <a:pt x="2574237" y="434799"/>
                </a:cubicBezTo>
                <a:cubicBezTo>
                  <a:pt x="2758469" y="434799"/>
                  <a:pt x="2936161" y="462802"/>
                  <a:pt x="3103288" y="514784"/>
                </a:cubicBezTo>
                <a:lnTo>
                  <a:pt x="3188753" y="546065"/>
                </a:lnTo>
                <a:lnTo>
                  <a:pt x="3281567" y="443944"/>
                </a:lnTo>
                <a:cubicBezTo>
                  <a:pt x="3555858" y="169652"/>
                  <a:pt x="3934787" y="0"/>
                  <a:pt x="4353340" y="0"/>
                </a:cubicBezTo>
                <a:close/>
              </a:path>
            </a:pathLst>
          </a:custGeom>
          <a:gradFill>
            <a:gsLst>
              <a:gs pos="0">
                <a:srgbClr val="E5EEF3">
                  <a:alpha val="50000"/>
                </a:srgbClr>
              </a:gs>
              <a:gs pos="100000">
                <a:srgbClr val="E1EBF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62" name="任意多边形 61"/>
          <p:cNvSpPr/>
          <p:nvPr/>
        </p:nvSpPr>
        <p:spPr>
          <a:xfrm>
            <a:off x="-1" y="5412813"/>
            <a:ext cx="12192000" cy="1445191"/>
          </a:xfrm>
          <a:custGeom>
            <a:avLst/>
            <a:gdLst>
              <a:gd name="connsiteX0" fmla="*/ 3397688 w 12192000"/>
              <a:gd name="connsiteY0" fmla="*/ 0 h 1445191"/>
              <a:gd name="connsiteX1" fmla="*/ 4028686 w 12192000"/>
              <a:gd name="connsiteY1" fmla="*/ 335498 h 1445191"/>
              <a:gd name="connsiteX2" fmla="*/ 4064859 w 12192000"/>
              <a:gd name="connsiteY2" fmla="*/ 402142 h 1445191"/>
              <a:gd name="connsiteX3" fmla="*/ 4184991 w 12192000"/>
              <a:gd name="connsiteY3" fmla="*/ 336937 h 1445191"/>
              <a:gd name="connsiteX4" fmla="*/ 4481190 w 12192000"/>
              <a:gd name="connsiteY4" fmla="*/ 277137 h 1445191"/>
              <a:gd name="connsiteX5" fmla="*/ 5112188 w 12192000"/>
              <a:gd name="connsiteY5" fmla="*/ 612635 h 1445191"/>
              <a:gd name="connsiteX6" fmla="*/ 5112268 w 12192000"/>
              <a:gd name="connsiteY6" fmla="*/ 612785 h 1445191"/>
              <a:gd name="connsiteX7" fmla="*/ 5138627 w 12192000"/>
              <a:gd name="connsiteY7" fmla="*/ 564223 h 1445191"/>
              <a:gd name="connsiteX8" fmla="*/ 5943603 w 12192000"/>
              <a:gd name="connsiteY8" fmla="*/ 136221 h 1445191"/>
              <a:gd name="connsiteX9" fmla="*/ 6406326 w 12192000"/>
              <a:gd name="connsiteY9" fmla="*/ 253387 h 1445191"/>
              <a:gd name="connsiteX10" fmla="*/ 6446733 w 12192000"/>
              <a:gd name="connsiteY10" fmla="*/ 277935 h 1445191"/>
              <a:gd name="connsiteX11" fmla="*/ 6492158 w 12192000"/>
              <a:gd name="connsiteY11" fmla="*/ 222879 h 1445191"/>
              <a:gd name="connsiteX12" fmla="*/ 7030236 w 12192000"/>
              <a:gd name="connsiteY12" fmla="*/ 0 h 1445191"/>
              <a:gd name="connsiteX13" fmla="*/ 7568314 w 12192000"/>
              <a:gd name="connsiteY13" fmla="*/ 222879 h 1445191"/>
              <a:gd name="connsiteX14" fmla="*/ 7608074 w 12192000"/>
              <a:gd name="connsiteY14" fmla="*/ 271069 h 1445191"/>
              <a:gd name="connsiteX15" fmla="*/ 7616564 w 12192000"/>
              <a:gd name="connsiteY15" fmla="*/ 265911 h 1445191"/>
              <a:gd name="connsiteX16" fmla="*/ 8079289 w 12192000"/>
              <a:gd name="connsiteY16" fmla="*/ 148745 h 1445191"/>
              <a:gd name="connsiteX17" fmla="*/ 8813332 w 12192000"/>
              <a:gd name="connsiteY17" fmla="*/ 484217 h 1445191"/>
              <a:gd name="connsiteX18" fmla="*/ 8909108 w 12192000"/>
              <a:gd name="connsiteY18" fmla="*/ 615575 h 1445191"/>
              <a:gd name="connsiteX19" fmla="*/ 8910704 w 12192000"/>
              <a:gd name="connsiteY19" fmla="*/ 612634 h 1445191"/>
              <a:gd name="connsiteX20" fmla="*/ 9541702 w 12192000"/>
              <a:gd name="connsiteY20" fmla="*/ 277136 h 1445191"/>
              <a:gd name="connsiteX21" fmla="*/ 9967160 w 12192000"/>
              <a:gd name="connsiteY21" fmla="*/ 407095 h 1445191"/>
              <a:gd name="connsiteX22" fmla="*/ 9976306 w 12192000"/>
              <a:gd name="connsiteY22" fmla="*/ 414641 h 1445191"/>
              <a:gd name="connsiteX23" fmla="*/ 10019263 w 12192000"/>
              <a:gd name="connsiteY23" fmla="*/ 335498 h 1445191"/>
              <a:gd name="connsiteX24" fmla="*/ 10650261 w 12192000"/>
              <a:gd name="connsiteY24" fmla="*/ 0 h 1445191"/>
              <a:gd name="connsiteX25" fmla="*/ 11281259 w 12192000"/>
              <a:gd name="connsiteY25" fmla="*/ 335498 h 1445191"/>
              <a:gd name="connsiteX26" fmla="*/ 11306422 w 12192000"/>
              <a:gd name="connsiteY26" fmla="*/ 381858 h 1445191"/>
              <a:gd name="connsiteX27" fmla="*/ 11321378 w 12192000"/>
              <a:gd name="connsiteY27" fmla="*/ 369518 h 1445191"/>
              <a:gd name="connsiteX28" fmla="*/ 11746836 w 12192000"/>
              <a:gd name="connsiteY28" fmla="*/ 239559 h 1445191"/>
              <a:gd name="connsiteX29" fmla="*/ 12172294 w 12192000"/>
              <a:gd name="connsiteY29" fmla="*/ 369518 h 1445191"/>
              <a:gd name="connsiteX30" fmla="*/ 12192000 w 12192000"/>
              <a:gd name="connsiteY30" fmla="*/ 385777 h 1445191"/>
              <a:gd name="connsiteX31" fmla="*/ 12192000 w 12192000"/>
              <a:gd name="connsiteY31" fmla="*/ 1445191 h 1445191"/>
              <a:gd name="connsiteX32" fmla="*/ 0 w 12192000"/>
              <a:gd name="connsiteY32" fmla="*/ 1445191 h 1445191"/>
              <a:gd name="connsiteX33" fmla="*/ 0 w 12192000"/>
              <a:gd name="connsiteY33" fmla="*/ 52120 h 1445191"/>
              <a:gd name="connsiteX34" fmla="*/ 68550 w 12192000"/>
              <a:gd name="connsiteY34" fmla="*/ 79738 h 1445191"/>
              <a:gd name="connsiteX35" fmla="*/ 247175 w 12192000"/>
              <a:gd name="connsiteY35" fmla="*/ 184935 h 1445191"/>
              <a:gd name="connsiteX36" fmla="*/ 338186 w 12192000"/>
              <a:gd name="connsiteY36" fmla="*/ 253847 h 1445191"/>
              <a:gd name="connsiteX37" fmla="*/ 338943 w 12192000"/>
              <a:gd name="connsiteY37" fmla="*/ 253387 h 1445191"/>
              <a:gd name="connsiteX38" fmla="*/ 801669 w 12192000"/>
              <a:gd name="connsiteY38" fmla="*/ 136221 h 1445191"/>
              <a:gd name="connsiteX39" fmla="*/ 1631894 w 12192000"/>
              <a:gd name="connsiteY39" fmla="*/ 603610 h 1445191"/>
              <a:gd name="connsiteX40" fmla="*/ 1638578 w 12192000"/>
              <a:gd name="connsiteY40" fmla="*/ 617070 h 1445191"/>
              <a:gd name="connsiteX41" fmla="*/ 1711200 w 12192000"/>
              <a:gd name="connsiteY41" fmla="*/ 529051 h 1445191"/>
              <a:gd name="connsiteX42" fmla="*/ 2289136 w 12192000"/>
              <a:gd name="connsiteY42" fmla="*/ 289663 h 1445191"/>
              <a:gd name="connsiteX43" fmla="*/ 2695964 w 12192000"/>
              <a:gd name="connsiteY43" fmla="*/ 397949 h 1445191"/>
              <a:gd name="connsiteX44" fmla="*/ 2722727 w 12192000"/>
              <a:gd name="connsiteY44" fmla="*/ 416495 h 1445191"/>
              <a:gd name="connsiteX45" fmla="*/ 2766691 w 12192000"/>
              <a:gd name="connsiteY45" fmla="*/ 335498 h 1445191"/>
              <a:gd name="connsiteX46" fmla="*/ 3397688 w 12192000"/>
              <a:gd name="connsiteY46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192000" h="1445191">
                <a:moveTo>
                  <a:pt x="3397688" y="0"/>
                </a:moveTo>
                <a:cubicBezTo>
                  <a:pt x="3660354" y="0"/>
                  <a:pt x="3891936" y="133083"/>
                  <a:pt x="4028686" y="335498"/>
                </a:cubicBezTo>
                <a:lnTo>
                  <a:pt x="4064859" y="402142"/>
                </a:lnTo>
                <a:lnTo>
                  <a:pt x="4184991" y="336937"/>
                </a:lnTo>
                <a:cubicBezTo>
                  <a:pt x="4276031" y="298430"/>
                  <a:pt x="4376124" y="277137"/>
                  <a:pt x="4481190" y="277137"/>
                </a:cubicBezTo>
                <a:cubicBezTo>
                  <a:pt x="4743855" y="277137"/>
                  <a:pt x="4975438" y="410220"/>
                  <a:pt x="5112188" y="612635"/>
                </a:cubicBezTo>
                <a:lnTo>
                  <a:pt x="5112268" y="612785"/>
                </a:lnTo>
                <a:lnTo>
                  <a:pt x="5138627" y="564223"/>
                </a:lnTo>
                <a:cubicBezTo>
                  <a:pt x="5313082" y="305997"/>
                  <a:pt x="5608515" y="136221"/>
                  <a:pt x="5943603" y="136221"/>
                </a:cubicBezTo>
                <a:cubicBezTo>
                  <a:pt x="6111145" y="136221"/>
                  <a:pt x="6268776" y="178665"/>
                  <a:pt x="6406326" y="253387"/>
                </a:cubicBezTo>
                <a:lnTo>
                  <a:pt x="6446733" y="277935"/>
                </a:lnTo>
                <a:lnTo>
                  <a:pt x="6492158" y="222879"/>
                </a:lnTo>
                <a:cubicBezTo>
                  <a:pt x="6629864" y="85173"/>
                  <a:pt x="6820104" y="0"/>
                  <a:pt x="7030236" y="0"/>
                </a:cubicBezTo>
                <a:cubicBezTo>
                  <a:pt x="7240368" y="0"/>
                  <a:pt x="7430608" y="85173"/>
                  <a:pt x="7568314" y="222879"/>
                </a:cubicBezTo>
                <a:lnTo>
                  <a:pt x="7608074" y="271069"/>
                </a:lnTo>
                <a:lnTo>
                  <a:pt x="7616564" y="265911"/>
                </a:lnTo>
                <a:cubicBezTo>
                  <a:pt x="7754115" y="191189"/>
                  <a:pt x="7911746" y="148745"/>
                  <a:pt x="8079289" y="148745"/>
                </a:cubicBezTo>
                <a:cubicBezTo>
                  <a:pt x="8372490" y="148745"/>
                  <a:pt x="8635332" y="278730"/>
                  <a:pt x="8813332" y="484217"/>
                </a:cubicBezTo>
                <a:lnTo>
                  <a:pt x="8909108" y="615575"/>
                </a:lnTo>
                <a:lnTo>
                  <a:pt x="8910704" y="612634"/>
                </a:lnTo>
                <a:cubicBezTo>
                  <a:pt x="9047454" y="410219"/>
                  <a:pt x="9279036" y="277136"/>
                  <a:pt x="9541702" y="277136"/>
                </a:cubicBezTo>
                <a:cubicBezTo>
                  <a:pt x="9699301" y="277136"/>
                  <a:pt x="9845711" y="325046"/>
                  <a:pt x="9967160" y="407095"/>
                </a:cubicBezTo>
                <a:lnTo>
                  <a:pt x="9976306" y="414641"/>
                </a:lnTo>
                <a:lnTo>
                  <a:pt x="10019263" y="335498"/>
                </a:lnTo>
                <a:cubicBezTo>
                  <a:pt x="10156013" y="133083"/>
                  <a:pt x="10387595" y="0"/>
                  <a:pt x="10650261" y="0"/>
                </a:cubicBezTo>
                <a:cubicBezTo>
                  <a:pt x="10912927" y="0"/>
                  <a:pt x="11144509" y="133083"/>
                  <a:pt x="11281259" y="335498"/>
                </a:cubicBezTo>
                <a:lnTo>
                  <a:pt x="11306422" y="381858"/>
                </a:lnTo>
                <a:lnTo>
                  <a:pt x="11321378" y="369518"/>
                </a:lnTo>
                <a:cubicBezTo>
                  <a:pt x="11442827" y="287469"/>
                  <a:pt x="11589237" y="239559"/>
                  <a:pt x="11746836" y="239559"/>
                </a:cubicBezTo>
                <a:cubicBezTo>
                  <a:pt x="11904435" y="239559"/>
                  <a:pt x="12050845" y="287469"/>
                  <a:pt x="12172294" y="369518"/>
                </a:cubicBezTo>
                <a:lnTo>
                  <a:pt x="12192000" y="385777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52120"/>
                </a:lnTo>
                <a:lnTo>
                  <a:pt x="68550" y="79738"/>
                </a:lnTo>
                <a:cubicBezTo>
                  <a:pt x="130842" y="110458"/>
                  <a:pt x="190524" y="145664"/>
                  <a:pt x="247175" y="184935"/>
                </a:cubicBezTo>
                <a:lnTo>
                  <a:pt x="338186" y="253847"/>
                </a:lnTo>
                <a:lnTo>
                  <a:pt x="338943" y="253387"/>
                </a:lnTo>
                <a:cubicBezTo>
                  <a:pt x="476494" y="178665"/>
                  <a:pt x="634125" y="136221"/>
                  <a:pt x="801669" y="136221"/>
                </a:cubicBezTo>
                <a:cubicBezTo>
                  <a:pt x="1153510" y="136221"/>
                  <a:pt x="1461634" y="323399"/>
                  <a:pt x="1631894" y="603610"/>
                </a:cubicBezTo>
                <a:lnTo>
                  <a:pt x="1638578" y="617070"/>
                </a:lnTo>
                <a:lnTo>
                  <a:pt x="1711200" y="529051"/>
                </a:lnTo>
                <a:cubicBezTo>
                  <a:pt x="1859106" y="381145"/>
                  <a:pt x="2063437" y="289663"/>
                  <a:pt x="2289136" y="289663"/>
                </a:cubicBezTo>
                <a:cubicBezTo>
                  <a:pt x="2437250" y="289663"/>
                  <a:pt x="2576162" y="329061"/>
                  <a:pt x="2695964" y="397949"/>
                </a:cubicBezTo>
                <a:lnTo>
                  <a:pt x="2722727" y="416495"/>
                </a:lnTo>
                <a:lnTo>
                  <a:pt x="2766691" y="335498"/>
                </a:lnTo>
                <a:cubicBezTo>
                  <a:pt x="2903440" y="133083"/>
                  <a:pt x="3135023" y="0"/>
                  <a:pt x="3397688" y="0"/>
                </a:cubicBezTo>
                <a:close/>
              </a:path>
            </a:pathLst>
          </a:custGeom>
          <a:gradFill>
            <a:gsLst>
              <a:gs pos="0">
                <a:srgbClr val="E9F4FA"/>
              </a:gs>
              <a:gs pos="100000">
                <a:srgbClr val="D7E3E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36" name="任意多边形 35"/>
          <p:cNvSpPr/>
          <p:nvPr/>
        </p:nvSpPr>
        <p:spPr>
          <a:xfrm>
            <a:off x="3" y="5724664"/>
            <a:ext cx="12191999" cy="1133339"/>
          </a:xfrm>
          <a:custGeom>
            <a:avLst/>
            <a:gdLst>
              <a:gd name="connsiteX0" fmla="*/ 4324187 w 12191999"/>
              <a:gd name="connsiteY0" fmla="*/ 0 h 1133339"/>
              <a:gd name="connsiteX1" fmla="*/ 4828786 w 12191999"/>
              <a:gd name="connsiteY1" fmla="*/ 268294 h 1133339"/>
              <a:gd name="connsiteX2" fmla="*/ 4852161 w 12191999"/>
              <a:gd name="connsiteY2" fmla="*/ 311359 h 1133339"/>
              <a:gd name="connsiteX3" fmla="*/ 4874652 w 12191999"/>
              <a:gd name="connsiteY3" fmla="*/ 309092 h 1133339"/>
              <a:gd name="connsiteX4" fmla="*/ 5307165 w 12191999"/>
              <a:gd name="connsiteY4" fmla="*/ 539058 h 1133339"/>
              <a:gd name="connsiteX5" fmla="*/ 5334082 w 12191999"/>
              <a:gd name="connsiteY5" fmla="*/ 588645 h 1133339"/>
              <a:gd name="connsiteX6" fmla="*/ 5405825 w 12191999"/>
              <a:gd name="connsiteY6" fmla="*/ 549703 h 1133339"/>
              <a:gd name="connsiteX7" fmla="*/ 5608854 w 12191999"/>
              <a:gd name="connsiteY7" fmla="*/ 508714 h 1133339"/>
              <a:gd name="connsiteX8" fmla="*/ 5653102 w 12191999"/>
              <a:gd name="connsiteY8" fmla="*/ 512618 h 1133339"/>
              <a:gd name="connsiteX9" fmla="*/ 5684350 w 12191999"/>
              <a:gd name="connsiteY9" fmla="*/ 474742 h 1133339"/>
              <a:gd name="connsiteX10" fmla="*/ 6053173 w 12191999"/>
              <a:gd name="connsiteY10" fmla="*/ 321971 h 1133339"/>
              <a:gd name="connsiteX11" fmla="*/ 6256201 w 12191999"/>
              <a:gd name="connsiteY11" fmla="*/ 362960 h 1133339"/>
              <a:gd name="connsiteX12" fmla="*/ 6335091 w 12191999"/>
              <a:gd name="connsiteY12" fmla="*/ 405780 h 1133339"/>
              <a:gd name="connsiteX13" fmla="*/ 6344312 w 12191999"/>
              <a:gd name="connsiteY13" fmla="*/ 398172 h 1133339"/>
              <a:gd name="connsiteX14" fmla="*/ 6635938 w 12191999"/>
              <a:gd name="connsiteY14" fmla="*/ 309092 h 1133339"/>
              <a:gd name="connsiteX15" fmla="*/ 7004761 w 12191999"/>
              <a:gd name="connsiteY15" fmla="*/ 461863 h 1133339"/>
              <a:gd name="connsiteX16" fmla="*/ 7041595 w 12191999"/>
              <a:gd name="connsiteY16" fmla="*/ 506507 h 1133339"/>
              <a:gd name="connsiteX17" fmla="*/ 7048024 w 12191999"/>
              <a:gd name="connsiteY17" fmla="*/ 501203 h 1133339"/>
              <a:gd name="connsiteX18" fmla="*/ 7339652 w 12191999"/>
              <a:gd name="connsiteY18" fmla="*/ 412123 h 1133339"/>
              <a:gd name="connsiteX19" fmla="*/ 7820257 w 12191999"/>
              <a:gd name="connsiteY19" fmla="*/ 730689 h 1133339"/>
              <a:gd name="connsiteX20" fmla="*/ 7823882 w 12191999"/>
              <a:gd name="connsiteY20" fmla="*/ 742369 h 1133339"/>
              <a:gd name="connsiteX21" fmla="*/ 7829379 w 12191999"/>
              <a:gd name="connsiteY21" fmla="*/ 732242 h 1133339"/>
              <a:gd name="connsiteX22" fmla="*/ 8261893 w 12191999"/>
              <a:gd name="connsiteY22" fmla="*/ 502276 h 1133339"/>
              <a:gd name="connsiteX23" fmla="*/ 8441234 w 12191999"/>
              <a:gd name="connsiteY23" fmla="*/ 533926 h 1133339"/>
              <a:gd name="connsiteX24" fmla="*/ 8512634 w 12191999"/>
              <a:gd name="connsiteY24" fmla="*/ 567236 h 1133339"/>
              <a:gd name="connsiteX25" fmla="*/ 8534598 w 12191999"/>
              <a:gd name="connsiteY25" fmla="*/ 526771 h 1133339"/>
              <a:gd name="connsiteX26" fmla="*/ 8840079 w 12191999"/>
              <a:gd name="connsiteY26" fmla="*/ 364348 h 1133339"/>
              <a:gd name="connsiteX27" fmla="*/ 9145560 w 12191999"/>
              <a:gd name="connsiteY27" fmla="*/ 526771 h 1133339"/>
              <a:gd name="connsiteX28" fmla="*/ 9164773 w 12191999"/>
              <a:gd name="connsiteY28" fmla="*/ 562169 h 1133339"/>
              <a:gd name="connsiteX29" fmla="*/ 9187740 w 12191999"/>
              <a:gd name="connsiteY29" fmla="*/ 549703 h 1133339"/>
              <a:gd name="connsiteX30" fmla="*/ 9390768 w 12191999"/>
              <a:gd name="connsiteY30" fmla="*/ 508714 h 1133339"/>
              <a:gd name="connsiteX31" fmla="*/ 9836849 w 12191999"/>
              <a:gd name="connsiteY31" fmla="*/ 759843 h 1133339"/>
              <a:gd name="connsiteX32" fmla="*/ 9846695 w 12191999"/>
              <a:gd name="connsiteY32" fmla="*/ 779672 h 1133339"/>
              <a:gd name="connsiteX33" fmla="*/ 9859902 w 12191999"/>
              <a:gd name="connsiteY33" fmla="*/ 737128 h 1133339"/>
              <a:gd name="connsiteX34" fmla="*/ 10340506 w 12191999"/>
              <a:gd name="connsiteY34" fmla="*/ 418562 h 1133339"/>
              <a:gd name="connsiteX35" fmla="*/ 10543534 w 12191999"/>
              <a:gd name="connsiteY35" fmla="*/ 459551 h 1133339"/>
              <a:gd name="connsiteX36" fmla="*/ 10626367 w 12191999"/>
              <a:gd name="connsiteY36" fmla="*/ 504512 h 1133339"/>
              <a:gd name="connsiteX37" fmla="*/ 10672181 w 12191999"/>
              <a:gd name="connsiteY37" fmla="*/ 448985 h 1133339"/>
              <a:gd name="connsiteX38" fmla="*/ 11041003 w 12191999"/>
              <a:gd name="connsiteY38" fmla="*/ 296214 h 1133339"/>
              <a:gd name="connsiteX39" fmla="*/ 11332631 w 12191999"/>
              <a:gd name="connsiteY39" fmla="*/ 385294 h 1133339"/>
              <a:gd name="connsiteX40" fmla="*/ 11371408 w 12191999"/>
              <a:gd name="connsiteY40" fmla="*/ 417288 h 1133339"/>
              <a:gd name="connsiteX41" fmla="*/ 11406247 w 12191999"/>
              <a:gd name="connsiteY41" fmla="*/ 398377 h 1133339"/>
              <a:gd name="connsiteX42" fmla="*/ 11609275 w 12191999"/>
              <a:gd name="connsiteY42" fmla="*/ 357388 h 1133339"/>
              <a:gd name="connsiteX43" fmla="*/ 12089879 w 12191999"/>
              <a:gd name="connsiteY43" fmla="*/ 675954 h 1133339"/>
              <a:gd name="connsiteX44" fmla="*/ 12109865 w 12191999"/>
              <a:gd name="connsiteY44" fmla="*/ 740336 h 1133339"/>
              <a:gd name="connsiteX45" fmla="*/ 12187741 w 12191999"/>
              <a:gd name="connsiteY45" fmla="*/ 732486 h 1133339"/>
              <a:gd name="connsiteX46" fmla="*/ 12191999 w 12191999"/>
              <a:gd name="connsiteY46" fmla="*/ 732755 h 1133339"/>
              <a:gd name="connsiteX47" fmla="*/ 12191999 w 12191999"/>
              <a:gd name="connsiteY47" fmla="*/ 1133339 h 1133339"/>
              <a:gd name="connsiteX48" fmla="*/ 0 w 12191999"/>
              <a:gd name="connsiteY48" fmla="*/ 1133339 h 1133339"/>
              <a:gd name="connsiteX49" fmla="*/ 0 w 12191999"/>
              <a:gd name="connsiteY49" fmla="*/ 662259 h 1133339"/>
              <a:gd name="connsiteX50" fmla="*/ 35270 w 12191999"/>
              <a:gd name="connsiteY50" fmla="*/ 627821 h 1133339"/>
              <a:gd name="connsiteX51" fmla="*/ 367052 w 12191999"/>
              <a:gd name="connsiteY51" fmla="*/ 508714 h 1133339"/>
              <a:gd name="connsiteX52" fmla="*/ 761454 w 12191999"/>
              <a:gd name="connsiteY52" fmla="*/ 688964 h 1133339"/>
              <a:gd name="connsiteX53" fmla="*/ 765322 w 12191999"/>
              <a:gd name="connsiteY53" fmla="*/ 694269 h 1133339"/>
              <a:gd name="connsiteX54" fmla="*/ 779363 w 12191999"/>
              <a:gd name="connsiteY54" fmla="*/ 668401 h 1133339"/>
              <a:gd name="connsiteX55" fmla="*/ 1249255 w 12191999"/>
              <a:gd name="connsiteY55" fmla="*/ 418562 h 1133339"/>
              <a:gd name="connsiteX56" fmla="*/ 1469828 w 12191999"/>
              <a:gd name="connsiteY56" fmla="*/ 463094 h 1133339"/>
              <a:gd name="connsiteX57" fmla="*/ 1529039 w 12191999"/>
              <a:gd name="connsiteY57" fmla="*/ 495232 h 1133339"/>
              <a:gd name="connsiteX58" fmla="*/ 1556571 w 12191999"/>
              <a:gd name="connsiteY58" fmla="*/ 461863 h 1133339"/>
              <a:gd name="connsiteX59" fmla="*/ 1925393 w 12191999"/>
              <a:gd name="connsiteY59" fmla="*/ 309092 h 1133339"/>
              <a:gd name="connsiteX60" fmla="*/ 2128421 w 12191999"/>
              <a:gd name="connsiteY60" fmla="*/ 350081 h 1133339"/>
              <a:gd name="connsiteX61" fmla="*/ 2211864 w 12191999"/>
              <a:gd name="connsiteY61" fmla="*/ 395372 h 1133339"/>
              <a:gd name="connsiteX62" fmla="*/ 2265051 w 12191999"/>
              <a:gd name="connsiteY62" fmla="*/ 366503 h 1133339"/>
              <a:gd name="connsiteX63" fmla="*/ 2485624 w 12191999"/>
              <a:gd name="connsiteY63" fmla="*/ 321971 h 1133339"/>
              <a:gd name="connsiteX64" fmla="*/ 3007763 w 12191999"/>
              <a:gd name="connsiteY64" fmla="*/ 668067 h 1133339"/>
              <a:gd name="connsiteX65" fmla="*/ 3028976 w 12191999"/>
              <a:gd name="connsiteY65" fmla="*/ 736404 h 1133339"/>
              <a:gd name="connsiteX66" fmla="*/ 3043766 w 12191999"/>
              <a:gd name="connsiteY66" fmla="*/ 731813 h 1133339"/>
              <a:gd name="connsiteX67" fmla="*/ 3148886 w 12191999"/>
              <a:gd name="connsiteY67" fmla="*/ 721216 h 1133339"/>
              <a:gd name="connsiteX68" fmla="*/ 3166919 w 12191999"/>
              <a:gd name="connsiteY68" fmla="*/ 722353 h 1133339"/>
              <a:gd name="connsiteX69" fmla="*/ 3196314 w 12191999"/>
              <a:gd name="connsiteY69" fmla="*/ 627658 h 1133339"/>
              <a:gd name="connsiteX70" fmla="*/ 3676918 w 12191999"/>
              <a:gd name="connsiteY70" fmla="*/ 309092 h 1133339"/>
              <a:gd name="connsiteX71" fmla="*/ 3782038 w 12191999"/>
              <a:gd name="connsiteY71" fmla="*/ 319689 h 1133339"/>
              <a:gd name="connsiteX72" fmla="*/ 3790298 w 12191999"/>
              <a:gd name="connsiteY72" fmla="*/ 322253 h 1133339"/>
              <a:gd name="connsiteX73" fmla="*/ 3819586 w 12191999"/>
              <a:gd name="connsiteY73" fmla="*/ 268294 h 1133339"/>
              <a:gd name="connsiteX74" fmla="*/ 4324187 w 12191999"/>
              <a:gd name="connsiteY74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191999" h="1133339">
                <a:moveTo>
                  <a:pt x="4324187" y="0"/>
                </a:moveTo>
                <a:cubicBezTo>
                  <a:pt x="4534237" y="0"/>
                  <a:pt x="4719430" y="106424"/>
                  <a:pt x="4828786" y="268294"/>
                </a:cubicBezTo>
                <a:lnTo>
                  <a:pt x="4852161" y="311359"/>
                </a:lnTo>
                <a:lnTo>
                  <a:pt x="4874652" y="309092"/>
                </a:lnTo>
                <a:cubicBezTo>
                  <a:pt x="5054694" y="309092"/>
                  <a:pt x="5213432" y="400313"/>
                  <a:pt x="5307165" y="539058"/>
                </a:cubicBezTo>
                <a:lnTo>
                  <a:pt x="5334082" y="588645"/>
                </a:lnTo>
                <a:lnTo>
                  <a:pt x="5405825" y="549703"/>
                </a:lnTo>
                <a:cubicBezTo>
                  <a:pt x="5468228" y="523309"/>
                  <a:pt x="5536836" y="508714"/>
                  <a:pt x="5608854" y="508714"/>
                </a:cubicBezTo>
                <a:lnTo>
                  <a:pt x="5653102" y="512618"/>
                </a:lnTo>
                <a:lnTo>
                  <a:pt x="5684350" y="474742"/>
                </a:lnTo>
                <a:cubicBezTo>
                  <a:pt x="5778740" y="380352"/>
                  <a:pt x="5909139" y="321971"/>
                  <a:pt x="6053173" y="321971"/>
                </a:cubicBezTo>
                <a:cubicBezTo>
                  <a:pt x="6125190" y="321971"/>
                  <a:pt x="6193799" y="336566"/>
                  <a:pt x="6256201" y="362960"/>
                </a:cubicBezTo>
                <a:lnTo>
                  <a:pt x="6335091" y="405780"/>
                </a:lnTo>
                <a:lnTo>
                  <a:pt x="6344312" y="398172"/>
                </a:lnTo>
                <a:cubicBezTo>
                  <a:pt x="6427558" y="341931"/>
                  <a:pt x="6527914" y="309092"/>
                  <a:pt x="6635938" y="309092"/>
                </a:cubicBezTo>
                <a:cubicBezTo>
                  <a:pt x="6779972" y="309092"/>
                  <a:pt x="6910371" y="367473"/>
                  <a:pt x="7004761" y="461863"/>
                </a:cubicBezTo>
                <a:lnTo>
                  <a:pt x="7041595" y="506507"/>
                </a:lnTo>
                <a:lnTo>
                  <a:pt x="7048024" y="501203"/>
                </a:lnTo>
                <a:cubicBezTo>
                  <a:pt x="7131271" y="444962"/>
                  <a:pt x="7231627" y="412123"/>
                  <a:pt x="7339652" y="412123"/>
                </a:cubicBezTo>
                <a:cubicBezTo>
                  <a:pt x="7555703" y="412123"/>
                  <a:pt x="7741074" y="543481"/>
                  <a:pt x="7820257" y="730689"/>
                </a:cubicBezTo>
                <a:lnTo>
                  <a:pt x="7823882" y="742369"/>
                </a:lnTo>
                <a:lnTo>
                  <a:pt x="7829379" y="732242"/>
                </a:lnTo>
                <a:cubicBezTo>
                  <a:pt x="7923114" y="593497"/>
                  <a:pt x="8081851" y="502276"/>
                  <a:pt x="8261893" y="502276"/>
                </a:cubicBezTo>
                <a:cubicBezTo>
                  <a:pt x="8324908" y="502276"/>
                  <a:pt x="8385313" y="513450"/>
                  <a:pt x="8441234" y="533926"/>
                </a:cubicBezTo>
                <a:lnTo>
                  <a:pt x="8512634" y="567236"/>
                </a:lnTo>
                <a:lnTo>
                  <a:pt x="8534598" y="526771"/>
                </a:lnTo>
                <a:cubicBezTo>
                  <a:pt x="8600802" y="428776"/>
                  <a:pt x="8712916" y="364348"/>
                  <a:pt x="8840079" y="364348"/>
                </a:cubicBezTo>
                <a:cubicBezTo>
                  <a:pt x="8967241" y="364348"/>
                  <a:pt x="9079356" y="428776"/>
                  <a:pt x="9145560" y="526771"/>
                </a:cubicBezTo>
                <a:lnTo>
                  <a:pt x="9164773" y="562169"/>
                </a:lnTo>
                <a:lnTo>
                  <a:pt x="9187740" y="549703"/>
                </a:lnTo>
                <a:cubicBezTo>
                  <a:pt x="9250143" y="523309"/>
                  <a:pt x="9318751" y="508714"/>
                  <a:pt x="9390768" y="508714"/>
                </a:cubicBezTo>
                <a:cubicBezTo>
                  <a:pt x="9579813" y="508714"/>
                  <a:pt x="9745368" y="609285"/>
                  <a:pt x="9836849" y="759843"/>
                </a:cubicBezTo>
                <a:lnTo>
                  <a:pt x="9846695" y="779672"/>
                </a:lnTo>
                <a:lnTo>
                  <a:pt x="9859902" y="737128"/>
                </a:lnTo>
                <a:cubicBezTo>
                  <a:pt x="9939084" y="549920"/>
                  <a:pt x="10124455" y="418562"/>
                  <a:pt x="10340506" y="418562"/>
                </a:cubicBezTo>
                <a:cubicBezTo>
                  <a:pt x="10412523" y="418562"/>
                  <a:pt x="10481131" y="433157"/>
                  <a:pt x="10543534" y="459551"/>
                </a:cubicBezTo>
                <a:lnTo>
                  <a:pt x="10626367" y="504512"/>
                </a:lnTo>
                <a:lnTo>
                  <a:pt x="10672181" y="448985"/>
                </a:lnTo>
                <a:cubicBezTo>
                  <a:pt x="10766571" y="354595"/>
                  <a:pt x="10896969" y="296214"/>
                  <a:pt x="11041003" y="296214"/>
                </a:cubicBezTo>
                <a:cubicBezTo>
                  <a:pt x="11149029" y="296214"/>
                  <a:pt x="11249384" y="329053"/>
                  <a:pt x="11332631" y="385294"/>
                </a:cubicBezTo>
                <a:lnTo>
                  <a:pt x="11371408" y="417288"/>
                </a:lnTo>
                <a:lnTo>
                  <a:pt x="11406247" y="398377"/>
                </a:lnTo>
                <a:cubicBezTo>
                  <a:pt x="11468650" y="371983"/>
                  <a:pt x="11537258" y="357388"/>
                  <a:pt x="11609275" y="357388"/>
                </a:cubicBezTo>
                <a:cubicBezTo>
                  <a:pt x="11825326" y="357388"/>
                  <a:pt x="12010697" y="488746"/>
                  <a:pt x="12089879" y="675954"/>
                </a:cubicBezTo>
                <a:lnTo>
                  <a:pt x="12109865" y="740336"/>
                </a:lnTo>
                <a:lnTo>
                  <a:pt x="12187741" y="732486"/>
                </a:lnTo>
                <a:lnTo>
                  <a:pt x="12191999" y="732755"/>
                </a:lnTo>
                <a:lnTo>
                  <a:pt x="12191999" y="1133339"/>
                </a:lnTo>
                <a:lnTo>
                  <a:pt x="0" y="1133339"/>
                </a:lnTo>
                <a:lnTo>
                  <a:pt x="0" y="662259"/>
                </a:lnTo>
                <a:lnTo>
                  <a:pt x="35270" y="627821"/>
                </a:lnTo>
                <a:cubicBezTo>
                  <a:pt x="125433" y="553412"/>
                  <a:pt x="241023" y="508714"/>
                  <a:pt x="367052" y="508714"/>
                </a:cubicBezTo>
                <a:cubicBezTo>
                  <a:pt x="524589" y="508714"/>
                  <a:pt x="665814" y="578555"/>
                  <a:pt x="761454" y="688964"/>
                </a:cubicBezTo>
                <a:lnTo>
                  <a:pt x="765322" y="694269"/>
                </a:lnTo>
                <a:lnTo>
                  <a:pt x="779363" y="668401"/>
                </a:lnTo>
                <a:cubicBezTo>
                  <a:pt x="881198" y="517666"/>
                  <a:pt x="1053653" y="418562"/>
                  <a:pt x="1249255" y="418562"/>
                </a:cubicBezTo>
                <a:cubicBezTo>
                  <a:pt x="1327495" y="418562"/>
                  <a:pt x="1402032" y="434418"/>
                  <a:pt x="1469828" y="463094"/>
                </a:cubicBezTo>
                <a:lnTo>
                  <a:pt x="1529039" y="495232"/>
                </a:lnTo>
                <a:lnTo>
                  <a:pt x="1556571" y="461863"/>
                </a:lnTo>
                <a:cubicBezTo>
                  <a:pt x="1650961" y="367473"/>
                  <a:pt x="1781359" y="309092"/>
                  <a:pt x="1925393" y="309092"/>
                </a:cubicBezTo>
                <a:cubicBezTo>
                  <a:pt x="1997410" y="309092"/>
                  <a:pt x="2066018" y="323687"/>
                  <a:pt x="2128421" y="350081"/>
                </a:cubicBezTo>
                <a:lnTo>
                  <a:pt x="2211864" y="395372"/>
                </a:lnTo>
                <a:lnTo>
                  <a:pt x="2265051" y="366503"/>
                </a:lnTo>
                <a:cubicBezTo>
                  <a:pt x="2332847" y="337827"/>
                  <a:pt x="2407384" y="321971"/>
                  <a:pt x="2485624" y="321971"/>
                </a:cubicBezTo>
                <a:cubicBezTo>
                  <a:pt x="2720347" y="321971"/>
                  <a:pt x="2921738" y="464681"/>
                  <a:pt x="3007763" y="668067"/>
                </a:cubicBezTo>
                <a:lnTo>
                  <a:pt x="3028976" y="736404"/>
                </a:lnTo>
                <a:lnTo>
                  <a:pt x="3043766" y="731813"/>
                </a:lnTo>
                <a:cubicBezTo>
                  <a:pt x="3077721" y="724865"/>
                  <a:pt x="3112877" y="721216"/>
                  <a:pt x="3148886" y="721216"/>
                </a:cubicBezTo>
                <a:lnTo>
                  <a:pt x="3166919" y="722353"/>
                </a:lnTo>
                <a:lnTo>
                  <a:pt x="3196314" y="627658"/>
                </a:lnTo>
                <a:cubicBezTo>
                  <a:pt x="3275496" y="440450"/>
                  <a:pt x="3460867" y="309092"/>
                  <a:pt x="3676918" y="309092"/>
                </a:cubicBezTo>
                <a:cubicBezTo>
                  <a:pt x="3712927" y="309092"/>
                  <a:pt x="3748083" y="312741"/>
                  <a:pt x="3782038" y="319689"/>
                </a:cubicBezTo>
                <a:lnTo>
                  <a:pt x="3790298" y="322253"/>
                </a:lnTo>
                <a:lnTo>
                  <a:pt x="3819586" y="268294"/>
                </a:lnTo>
                <a:cubicBezTo>
                  <a:pt x="3928943" y="106424"/>
                  <a:pt x="4114136" y="0"/>
                  <a:pt x="43241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grpSp>
        <p:nvGrpSpPr>
          <p:cNvPr id="2" name="组合 1"/>
          <p:cNvGrpSpPr/>
          <p:nvPr/>
        </p:nvGrpSpPr>
        <p:grpSpPr>
          <a:xfrm>
            <a:off x="733197" y="1841875"/>
            <a:ext cx="10516599" cy="1746502"/>
            <a:chOff x="837701" y="1782714"/>
            <a:chExt cx="10516598" cy="1746501"/>
          </a:xfrm>
        </p:grpSpPr>
        <p:sp>
          <p:nvSpPr>
            <p:cNvPr id="31" name="任意多边形 30"/>
            <p:cNvSpPr/>
            <p:nvPr/>
          </p:nvSpPr>
          <p:spPr>
            <a:xfrm rot="900000">
              <a:off x="5461139" y="1782714"/>
              <a:ext cx="1269722" cy="877899"/>
            </a:xfrm>
            <a:custGeom>
              <a:avLst/>
              <a:gdLst>
                <a:gd name="connsiteX0" fmla="*/ 811844 w 815110"/>
                <a:gd name="connsiteY0" fmla="*/ 0 h 753851"/>
                <a:gd name="connsiteX1" fmla="*/ 811221 w 815110"/>
                <a:gd name="connsiteY1" fmla="*/ 3357 h 753851"/>
                <a:gd name="connsiteX2" fmla="*/ 815110 w 815110"/>
                <a:gd name="connsiteY2" fmla="*/ 1718 h 753851"/>
                <a:gd name="connsiteX3" fmla="*/ 810512 w 815110"/>
                <a:gd name="connsiteY3" fmla="*/ 7176 h 753851"/>
                <a:gd name="connsiteX4" fmla="*/ 674407 w 815110"/>
                <a:gd name="connsiteY4" fmla="*/ 740510 h 753851"/>
                <a:gd name="connsiteX5" fmla="*/ 421276 w 815110"/>
                <a:gd name="connsiteY5" fmla="*/ 621270 h 753851"/>
                <a:gd name="connsiteX6" fmla="*/ 293771 w 815110"/>
                <a:gd name="connsiteY6" fmla="*/ 753851 h 753851"/>
                <a:gd name="connsiteX7" fmla="*/ 336279 w 815110"/>
                <a:gd name="connsiteY7" fmla="*/ 581231 h 753851"/>
                <a:gd name="connsiteX8" fmla="*/ 335005 w 815110"/>
                <a:gd name="connsiteY8" fmla="*/ 580631 h 753851"/>
                <a:gd name="connsiteX9" fmla="*/ 337035 w 815110"/>
                <a:gd name="connsiteY9" fmla="*/ 578159 h 753851"/>
                <a:gd name="connsiteX10" fmla="*/ 337278 w 815110"/>
                <a:gd name="connsiteY10" fmla="*/ 577173 h 753851"/>
                <a:gd name="connsiteX11" fmla="*/ 337691 w 815110"/>
                <a:gd name="connsiteY11" fmla="*/ 577360 h 753851"/>
                <a:gd name="connsiteX12" fmla="*/ 628627 w 815110"/>
                <a:gd name="connsiteY12" fmla="*/ 223097 h 753851"/>
                <a:gd name="connsiteX13" fmla="*/ 609342 w 815110"/>
                <a:gd name="connsiteY13" fmla="*/ 245991 h 753851"/>
                <a:gd name="connsiteX14" fmla="*/ 266398 w 815110"/>
                <a:gd name="connsiteY14" fmla="*/ 517542 h 753851"/>
                <a:gd name="connsiteX15" fmla="*/ 0 w 815110"/>
                <a:gd name="connsiteY15" fmla="*/ 345175 h 753851"/>
                <a:gd name="connsiteX16" fmla="*/ 807958 w 815110"/>
                <a:gd name="connsiteY16" fmla="*/ 4731 h 75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5110" h="753851">
                  <a:moveTo>
                    <a:pt x="811844" y="0"/>
                  </a:moveTo>
                  <a:lnTo>
                    <a:pt x="811221" y="3357"/>
                  </a:lnTo>
                  <a:lnTo>
                    <a:pt x="815110" y="1718"/>
                  </a:lnTo>
                  <a:lnTo>
                    <a:pt x="810512" y="7176"/>
                  </a:lnTo>
                  <a:lnTo>
                    <a:pt x="674407" y="740510"/>
                  </a:lnTo>
                  <a:lnTo>
                    <a:pt x="421276" y="621270"/>
                  </a:lnTo>
                  <a:lnTo>
                    <a:pt x="293771" y="753851"/>
                  </a:lnTo>
                  <a:lnTo>
                    <a:pt x="336279" y="581231"/>
                  </a:lnTo>
                  <a:lnTo>
                    <a:pt x="335005" y="580631"/>
                  </a:lnTo>
                  <a:lnTo>
                    <a:pt x="337035" y="578159"/>
                  </a:lnTo>
                  <a:lnTo>
                    <a:pt x="337278" y="577173"/>
                  </a:lnTo>
                  <a:lnTo>
                    <a:pt x="337691" y="577360"/>
                  </a:lnTo>
                  <a:lnTo>
                    <a:pt x="628627" y="223097"/>
                  </a:lnTo>
                  <a:lnTo>
                    <a:pt x="609342" y="245991"/>
                  </a:lnTo>
                  <a:lnTo>
                    <a:pt x="266398" y="517542"/>
                  </a:lnTo>
                  <a:lnTo>
                    <a:pt x="0" y="345175"/>
                  </a:lnTo>
                  <a:lnTo>
                    <a:pt x="807958" y="4731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50000"/>
                  </a:schemeClr>
                </a:gs>
                <a:gs pos="0">
                  <a:schemeClr val="bg1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837701" y="2721114"/>
              <a:ext cx="10516598" cy="808101"/>
              <a:chOff x="837701" y="2721113"/>
              <a:chExt cx="10516598" cy="808101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837701" y="3328785"/>
                <a:ext cx="10516598" cy="200429"/>
                <a:chOff x="837701" y="3328786"/>
                <a:chExt cx="10516598" cy="200429"/>
              </a:xfrm>
            </p:grpSpPr>
            <p:sp>
              <p:nvSpPr>
                <p:cNvPr id="11" name="椭圆 10"/>
                <p:cNvSpPr/>
                <p:nvPr/>
              </p:nvSpPr>
              <p:spPr>
                <a:xfrm rot="10800000">
                  <a:off x="1913518" y="3328786"/>
                  <a:ext cx="200428" cy="200428"/>
                </a:xfrm>
                <a:prstGeom prst="ellipse">
                  <a:avLst/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/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 rot="10800000">
                  <a:off x="1342205" y="3362190"/>
                  <a:ext cx="133619" cy="133619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/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 rot="10800000">
                  <a:off x="837701" y="3395595"/>
                  <a:ext cx="66809" cy="66809"/>
                </a:xfrm>
                <a:prstGeom prst="ellipse">
                  <a:avLst/>
                </a:prstGeom>
                <a:solidFill>
                  <a:schemeClr val="bg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10078054" y="3328787"/>
                  <a:ext cx="200428" cy="200428"/>
                </a:xfrm>
                <a:prstGeom prst="ellipse">
                  <a:avLst/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/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10716176" y="3362191"/>
                  <a:ext cx="133619" cy="133619"/>
                </a:xfrm>
                <a:prstGeom prst="ellipse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/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11287490" y="3395595"/>
                  <a:ext cx="66809" cy="66809"/>
                </a:xfrm>
                <a:prstGeom prst="ellipse">
                  <a:avLst/>
                </a:prstGeom>
                <a:solidFill>
                  <a:schemeClr val="bg1"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/>
                </a:p>
              </p:txBody>
            </p:sp>
          </p:grpSp>
          <p:sp>
            <p:nvSpPr>
              <p:cNvPr id="38" name="文本框 37"/>
              <p:cNvSpPr txBox="1"/>
              <p:nvPr/>
            </p:nvSpPr>
            <p:spPr>
              <a:xfrm>
                <a:off x="2210196" y="2721113"/>
                <a:ext cx="7867857" cy="70788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Segoe UI Light" panose="020B0502040204020203" pitchFamily="34" charset="0"/>
                  </a:rPr>
                  <a:t>THANKS FOR YOUR ATTENATION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2585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760541" y="236018"/>
            <a:ext cx="2670924" cy="110799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Segoe UI Light" panose="020B0502040204020203" pitchFamily="34" charset="0"/>
              </a:rPr>
              <a:t>Contents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229683" y="1731649"/>
            <a:ext cx="57600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About the CHMFL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33"/>
          <p:cNvSpPr txBox="1"/>
          <p:nvPr/>
        </p:nvSpPr>
        <p:spPr>
          <a:xfrm>
            <a:off x="2229683" y="2644652"/>
            <a:ext cx="57600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The helium cryogenic system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3"/>
          <p:cNvSpPr txBox="1"/>
          <p:nvPr/>
        </p:nvSpPr>
        <p:spPr>
          <a:xfrm>
            <a:off x="2229683" y="3403766"/>
            <a:ext cx="5760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Thermal behavior of cryogenic system</a:t>
            </a:r>
          </a:p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during quenching protection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33"/>
          <p:cNvSpPr txBox="1"/>
          <p:nvPr/>
        </p:nvSpPr>
        <p:spPr>
          <a:xfrm>
            <a:off x="2229683" y="4470654"/>
            <a:ext cx="5760000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Conclusion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0993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84678" y="409858"/>
            <a:ext cx="9022649" cy="267239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479219" y="281866"/>
            <a:ext cx="323357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About </a:t>
            </a:r>
            <a:r>
              <a:rPr lang="en-US" altLang="zh-CN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 CHMFL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357335" y="794942"/>
            <a:ext cx="6672741" cy="1319761"/>
            <a:chOff x="3542477" y="2548363"/>
            <a:chExt cx="5570540" cy="2345634"/>
          </a:xfrm>
          <a:solidFill>
            <a:srgbClr val="53BAE9"/>
          </a:solidFill>
        </p:grpSpPr>
        <p:cxnSp>
          <p:nvCxnSpPr>
            <p:cNvPr id="51" name="直接连接符 50"/>
            <p:cNvCxnSpPr/>
            <p:nvPr/>
          </p:nvCxnSpPr>
          <p:spPr>
            <a:xfrm>
              <a:off x="4025799" y="2548363"/>
              <a:ext cx="1303055" cy="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3542477" y="2554361"/>
              <a:ext cx="5570540" cy="23396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251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main missions of the </a:t>
              </a:r>
              <a:r>
                <a:rPr lang="en-US" altLang="zh-CN" sz="1251" b="1" dirty="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Lab (from May 2008):</a:t>
              </a:r>
              <a:endPara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251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251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en-US" altLang="zh-CN" sz="1251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Develop series of high field magnets (hybrid magnets, superconducting magnets and water-cooled magnets)</a:t>
              </a:r>
            </a:p>
            <a:p>
              <a:endParaRPr lang="en-US" altLang="zh-CN" sz="1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351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1351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2" name="Picture 2" descr="岛图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09004" y="2878068"/>
            <a:ext cx="2160000" cy="1686451"/>
          </a:xfrm>
          <a:prstGeom prst="rect">
            <a:avLst/>
          </a:prstGeom>
          <a:blipFill dpi="0" rotWithShape="1">
            <a:blip r:embed="rId3" cstate="print">
              <a:lum bright="1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237" y="4541352"/>
            <a:ext cx="4356000" cy="194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 descr="https://timgsa.baidu.com/timg?image&amp;quality=80&amp;size=b9999_10000&amp;sec=1527156067151&amp;di=0cff4d0e3f04a816f903cd0840685685&amp;imgtype=0&amp;src=http%3A%2F%2Fimgsrc.baidu.com%2Fimgad%2Fpic%2Fitem%2F9f510fb30f2442a74964863bdb43ad4bd01302c1.jpg"/>
          <p:cNvPicPr>
            <a:picLocks noChangeAspect="1" noChangeArrowheads="1"/>
          </p:cNvPicPr>
          <p:nvPr/>
        </p:nvPicPr>
        <p:blipFill>
          <a:blip r:embed="rId5" cstate="print"/>
          <a:srcRect l="3355" t="9802" r="4208" b="11639"/>
          <a:stretch>
            <a:fillRect/>
          </a:stretch>
        </p:blipFill>
        <p:spPr bwMode="auto">
          <a:xfrm>
            <a:off x="705869" y="706435"/>
            <a:ext cx="4372899" cy="2160000"/>
          </a:xfrm>
          <a:prstGeom prst="rect">
            <a:avLst/>
          </a:prstGeom>
          <a:noFill/>
        </p:spPr>
      </p:pic>
      <p:cxnSp>
        <p:nvCxnSpPr>
          <p:cNvPr id="21" name="直接箭头连接符 20"/>
          <p:cNvCxnSpPr>
            <a:stCxn id="23" idx="0"/>
          </p:cNvCxnSpPr>
          <p:nvPr/>
        </p:nvCxnSpPr>
        <p:spPr>
          <a:xfrm flipV="1">
            <a:off x="1197117" y="1620838"/>
            <a:ext cx="607978" cy="35992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5325" y="1980760"/>
            <a:ext cx="943583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51" dirty="0">
                <a:solidFill>
                  <a:srgbClr val="00B050"/>
                </a:solidFill>
              </a:rPr>
              <a:t>Tallahassee</a:t>
            </a:r>
            <a:endParaRPr lang="zh-CN" altLang="en-US" sz="1251" dirty="0">
              <a:solidFill>
                <a:srgbClr val="00B050"/>
              </a:solidFill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flipH="1">
            <a:off x="2955229" y="952871"/>
            <a:ext cx="226060" cy="4876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01774" y="691711"/>
            <a:ext cx="943583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51" dirty="0">
                <a:solidFill>
                  <a:srgbClr val="00B050"/>
                </a:solidFill>
              </a:rPr>
              <a:t>Nijmegen</a:t>
            </a:r>
            <a:endParaRPr lang="zh-CN" altLang="en-US" sz="1251" dirty="0">
              <a:solidFill>
                <a:srgbClr val="00B050"/>
              </a:solidFill>
            </a:endParaRPr>
          </a:p>
        </p:txBody>
      </p:sp>
      <p:cxnSp>
        <p:nvCxnSpPr>
          <p:cNvPr id="31" name="直接箭头连接符 30"/>
          <p:cNvCxnSpPr>
            <a:stCxn id="32" idx="0"/>
          </p:cNvCxnSpPr>
          <p:nvPr/>
        </p:nvCxnSpPr>
        <p:spPr>
          <a:xfrm flipV="1">
            <a:off x="2601642" y="1440552"/>
            <a:ext cx="262146" cy="7942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02334" y="2234760"/>
            <a:ext cx="798615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51" dirty="0">
                <a:solidFill>
                  <a:srgbClr val="00B050"/>
                </a:solidFill>
              </a:rPr>
              <a:t>Grenoble</a:t>
            </a:r>
            <a:endParaRPr lang="zh-CN" altLang="en-US" sz="1251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32305" y="1790517"/>
            <a:ext cx="943583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51" dirty="0">
                <a:solidFill>
                  <a:srgbClr val="00B050"/>
                </a:solidFill>
              </a:rPr>
              <a:t>Tsukuba</a:t>
            </a:r>
            <a:endParaRPr lang="zh-CN" altLang="en-US" sz="1251" dirty="0">
              <a:solidFill>
                <a:srgbClr val="00B050"/>
              </a:solidFill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H="1" flipV="1">
            <a:off x="4425889" y="1615812"/>
            <a:ext cx="409993" cy="14110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3801049" y="1679612"/>
            <a:ext cx="316663" cy="49245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15703" y="2177151"/>
            <a:ext cx="536805" cy="28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51" dirty="0">
                <a:solidFill>
                  <a:srgbClr val="00B050"/>
                </a:solidFill>
              </a:rPr>
              <a:t>Hefei</a:t>
            </a:r>
            <a:endParaRPr lang="zh-CN" altLang="en-US" sz="1251" dirty="0">
              <a:solidFill>
                <a:srgbClr val="00B050"/>
              </a:solidFill>
            </a:endParaRPr>
          </a:p>
        </p:txBody>
      </p:sp>
      <p:pic>
        <p:nvPicPr>
          <p:cNvPr id="76" name="Picture 10" descr="C:\Users\Administrator\Pictures\三大科学中心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4331" y="2897343"/>
            <a:ext cx="2160000" cy="1662692"/>
          </a:xfrm>
          <a:prstGeom prst="rect">
            <a:avLst/>
          </a:prstGeom>
          <a:noFill/>
        </p:spPr>
      </p:pic>
      <p:cxnSp>
        <p:nvCxnSpPr>
          <p:cNvPr id="78" name="直接箭头连接符 77"/>
          <p:cNvCxnSpPr/>
          <p:nvPr/>
        </p:nvCxnSpPr>
        <p:spPr>
          <a:xfrm flipH="1" flipV="1">
            <a:off x="1331650" y="3346883"/>
            <a:ext cx="3000655" cy="4438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/>
          <p:nvPr/>
        </p:nvCxnSpPr>
        <p:spPr>
          <a:xfrm flipH="1">
            <a:off x="1145219" y="3480049"/>
            <a:ext cx="239699" cy="19530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88" name="表格 87"/>
          <p:cNvGraphicFramePr>
            <a:graphicFrameLocks noGrp="1"/>
          </p:cNvGraphicFramePr>
          <p:nvPr/>
        </p:nvGraphicFramePr>
        <p:xfrm>
          <a:off x="6108383" y="1644649"/>
          <a:ext cx="4509135" cy="2520950"/>
        </p:xfrm>
        <a:graphic>
          <a:graphicData uri="http://schemas.openxmlformats.org/drawingml/2006/table">
            <a:tbl>
              <a:tblPr/>
              <a:tblGrid>
                <a:gridCol w="1449705"/>
                <a:gridCol w="1529715"/>
                <a:gridCol w="1529715"/>
              </a:tblGrid>
              <a:tr h="252095">
                <a:tc row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Water-cooled magnets </a:t>
                      </a:r>
                      <a:b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</a:b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(resistant magnets)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WM1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38.5T@32mm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WM2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25T@50mm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WM3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20T@200mm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WM4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27.5T@32mm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WM5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35T@50mm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95">
                <a:tc row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Superconducting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magnets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SM1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8T@100mm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SM2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20T@50mm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SM3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18.8T@54mm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SM4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Calibri"/>
                          <a:ea typeface="宋体"/>
                          <a:cs typeface="Times New Roman"/>
                        </a:rPr>
                        <a:t>9.4T@400mm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Hybrid magnets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Calibri"/>
                          <a:ea typeface="宋体"/>
                          <a:cs typeface="Times New Roman"/>
                        </a:rPr>
                        <a:t>HM1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latin typeface="+mn-lt"/>
                          <a:ea typeface="+mn-ea"/>
                          <a:cs typeface="Times New Roman"/>
                        </a:rPr>
                        <a:t>45T@32mm</a:t>
                      </a:r>
                      <a:endParaRPr lang="zh-CN" sz="1200" b="0" u="none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9" name="矩形 88"/>
          <p:cNvSpPr/>
          <p:nvPr/>
        </p:nvSpPr>
        <p:spPr>
          <a:xfrm>
            <a:off x="5410200" y="4239221"/>
            <a:ext cx="6096000" cy="477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on physics, functional material, chemistry, life sciences and pharmacology in the extreme high magnetic field </a:t>
            </a:r>
          </a:p>
        </p:txBody>
      </p:sp>
      <p:graphicFrame>
        <p:nvGraphicFramePr>
          <p:cNvPr id="90" name="表格 89"/>
          <p:cNvGraphicFramePr>
            <a:graphicFrameLocks noGrp="1"/>
          </p:cNvGraphicFramePr>
          <p:nvPr/>
        </p:nvGraphicFramePr>
        <p:xfrm>
          <a:off x="6045202" y="4901564"/>
          <a:ext cx="4613276" cy="151257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30535"/>
                <a:gridCol w="3982741"/>
              </a:tblGrid>
              <a:tr h="252095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 dirty="0"/>
                        <a:t>TMS</a:t>
                      </a:r>
                      <a:endParaRPr lang="zh-CN" sz="1100" u="none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 dirty="0"/>
                        <a:t>Transport Measurement System @Closed Cycle Refrigerator</a:t>
                      </a:r>
                      <a:endParaRPr lang="zh-CN" sz="1100" u="none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/>
                        <a:t>MPMS</a:t>
                      </a:r>
                      <a:endParaRPr lang="zh-CN" sz="1100" u="none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/>
                        <a:t>Magnetic Property Measurement System</a:t>
                      </a:r>
                      <a:endParaRPr lang="zh-CN" sz="1100" u="none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/>
                        <a:t>MOMS</a:t>
                      </a:r>
                      <a:endParaRPr lang="zh-CN" sz="1100" u="none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/>
                        <a:t>Magneto-Optical Measurement System</a:t>
                      </a:r>
                      <a:endParaRPr lang="zh-CN" sz="1100" u="none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/>
                        <a:t>SMA</a:t>
                      </a:r>
                      <a:endParaRPr lang="zh-CN" sz="1100" u="none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/>
                        <a:t>STM-MFM-AFM Combo System</a:t>
                      </a:r>
                      <a:endParaRPr lang="zh-CN" sz="1100" u="none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/>
                        <a:t>HPMS</a:t>
                      </a:r>
                      <a:endParaRPr lang="zh-CN" sz="1100" u="none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/>
                        <a:t>High Pressure Measurement System</a:t>
                      </a:r>
                      <a:endParaRPr lang="zh-CN" sz="1100" u="none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2095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/>
                        <a:t>ULTES</a:t>
                      </a:r>
                      <a:endParaRPr lang="zh-CN" sz="1100" u="none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en-US" sz="1200" u="none" kern="1200" dirty="0"/>
                        <a:t>Ultra Low Temperature Experiment System</a:t>
                      </a:r>
                      <a:endParaRPr lang="zh-CN" sz="1100" u="none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287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2" grpId="0"/>
      <p:bldP spid="44" grpId="0"/>
      <p:bldP spid="46" grpId="0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5709284" y="3819526"/>
            <a:ext cx="5835015" cy="2695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65760" y="3794760"/>
            <a:ext cx="3680460" cy="23698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1584678" y="409858"/>
            <a:ext cx="9022649" cy="267239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35" name="椭圆 3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6" name="椭圆 3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7" name="椭圆 3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8" name="椭圆 3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9" name="椭圆 3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0" name="椭圆 3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1" name="椭圆 4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42" name="椭圆 4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479213" y="281866"/>
            <a:ext cx="323357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About </a:t>
            </a:r>
            <a:r>
              <a:rPr lang="en-US" altLang="zh-CN" sz="2800" dirty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 CHMFL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5388660" y="716137"/>
            <a:ext cx="1414683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Hybrid Magnet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7" y="723900"/>
            <a:ext cx="430647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095210"/>
              </p:ext>
            </p:extLst>
          </p:nvPr>
        </p:nvGraphicFramePr>
        <p:xfrm>
          <a:off x="5506612" y="1249488"/>
          <a:ext cx="6042772" cy="120819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67954"/>
                <a:gridCol w="568712"/>
                <a:gridCol w="1003610"/>
                <a:gridCol w="936703"/>
                <a:gridCol w="665793"/>
              </a:tblGrid>
              <a:tr h="472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Combined system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Field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Operating temperature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conductors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Clear bore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</a:tr>
              <a:tr h="2785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Superconducting magnet (outsert)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11T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4.5 K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/>
                        <a:t>CICC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800mm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/>
                        <a:t>Water-cooled</a:t>
                      </a:r>
                      <a:r>
                        <a:rPr lang="en-US" sz="1100" kern="100" baseline="0" dirty="0"/>
                        <a:t> </a:t>
                      </a:r>
                      <a:r>
                        <a:rPr lang="en-US" sz="1200" kern="100" dirty="0" smtClean="0"/>
                        <a:t>magnet </a:t>
                      </a:r>
                      <a:r>
                        <a:rPr lang="en-US" sz="1200" kern="100" dirty="0"/>
                        <a:t>(insert)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/>
                        <a:t>34T</a:t>
                      </a:r>
                      <a:endParaRPr lang="zh-CN" sz="1100" kern="10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Room temperature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/>
                        <a:t>Florida- Bitter Disc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/>
                        <a:t>32mm</a:t>
                      </a:r>
                      <a:endParaRPr lang="zh-CN" sz="11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5506612" y="3025764"/>
            <a:ext cx="6194321" cy="47731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r>
              <a:rPr lang="en-US" altLang="zh-CN" sz="1251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Superconducting coils are wound by multi-stage cable-in-conduit conductors (CICC) which are cooled </a:t>
            </a:r>
            <a:r>
              <a:rPr lang="en-US" altLang="zh-CN" sz="1251" b="1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by 4.5K </a:t>
            </a:r>
            <a:r>
              <a:rPr lang="en-US" altLang="zh-CN" sz="1251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supercritical helium @ 4.2 bar.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箭头连接符 32"/>
          <p:cNvCxnSpPr>
            <a:endCxn id="48" idx="1"/>
          </p:cNvCxnSpPr>
          <p:nvPr/>
        </p:nvCxnSpPr>
        <p:spPr>
          <a:xfrm>
            <a:off x="4495800" y="2209800"/>
            <a:ext cx="1213484" cy="29575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530" name="Picture 2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 b="51753"/>
          <a:stretch>
            <a:fillRect/>
          </a:stretch>
        </p:blipFill>
        <p:spPr bwMode="auto">
          <a:xfrm>
            <a:off x="9970092" y="3941226"/>
            <a:ext cx="1440000" cy="1069919"/>
          </a:xfrm>
          <a:prstGeom prst="rect">
            <a:avLst/>
          </a:prstGeom>
          <a:noFill/>
        </p:spPr>
      </p:pic>
      <p:pic>
        <p:nvPicPr>
          <p:cNvPr id="22532" name="Picture 4" descr="See the sourc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273" y="4051917"/>
            <a:ext cx="1127577" cy="1080000"/>
          </a:xfrm>
          <a:prstGeom prst="rect">
            <a:avLst/>
          </a:prstGeom>
          <a:noFill/>
        </p:spPr>
      </p:pic>
      <p:pic>
        <p:nvPicPr>
          <p:cNvPr id="22534" name="Picture 6" descr="https://nationalmaglab.org/images/news_events/features/2009/superconducting_magnet/bitterplate-cable.jpg"/>
          <p:cNvPicPr>
            <a:picLocks noChangeAspect="1" noChangeArrowheads="1"/>
          </p:cNvPicPr>
          <p:nvPr/>
        </p:nvPicPr>
        <p:blipFill>
          <a:blip r:embed="rId5" cstate="print"/>
          <a:srcRect r="49934"/>
          <a:stretch>
            <a:fillRect/>
          </a:stretch>
        </p:blipFill>
        <p:spPr bwMode="auto">
          <a:xfrm>
            <a:off x="480743" y="3874770"/>
            <a:ext cx="2162836" cy="2160000"/>
          </a:xfrm>
          <a:prstGeom prst="rect">
            <a:avLst/>
          </a:prstGeom>
          <a:noFill/>
        </p:spPr>
      </p:pic>
      <p:sp>
        <p:nvSpPr>
          <p:cNvPr id="22536" name="AutoShape 8" descr="See the sourc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2538" name="Picture 10" descr="See the source image"/>
          <p:cNvPicPr>
            <a:picLocks noChangeAspect="1" noChangeArrowheads="1"/>
          </p:cNvPicPr>
          <p:nvPr/>
        </p:nvPicPr>
        <p:blipFill>
          <a:blip r:embed="rId6" cstate="print"/>
          <a:srcRect l="66020"/>
          <a:stretch>
            <a:fillRect/>
          </a:stretch>
        </p:blipFill>
        <p:spPr bwMode="auto">
          <a:xfrm>
            <a:off x="2971801" y="4257357"/>
            <a:ext cx="852295" cy="1800000"/>
          </a:xfrm>
          <a:prstGeom prst="rect">
            <a:avLst/>
          </a:prstGeom>
          <a:noFill/>
        </p:spPr>
      </p:pic>
      <p:sp>
        <p:nvSpPr>
          <p:cNvPr id="25" name="矩形 24"/>
          <p:cNvSpPr/>
          <p:nvPr/>
        </p:nvSpPr>
        <p:spPr>
          <a:xfrm>
            <a:off x="2926080" y="3904893"/>
            <a:ext cx="1034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Cooling water</a:t>
            </a:r>
            <a:endParaRPr lang="zh-CN" altLang="en-US" sz="11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6" name="直接箭头连接符 32"/>
          <p:cNvCxnSpPr>
            <a:endCxn id="27" idx="0"/>
          </p:cNvCxnSpPr>
          <p:nvPr/>
        </p:nvCxnSpPr>
        <p:spPr>
          <a:xfrm>
            <a:off x="975360" y="2179320"/>
            <a:ext cx="1230630" cy="16154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6" name="Picture 2" descr="See the source image"/>
          <p:cNvPicPr>
            <a:picLocks noChangeAspect="1" noChangeArrowheads="1"/>
          </p:cNvPicPr>
          <p:nvPr/>
        </p:nvPicPr>
        <p:blipFill>
          <a:blip r:embed="rId7" cstate="print"/>
          <a:srcRect t="52171"/>
          <a:stretch>
            <a:fillRect/>
          </a:stretch>
        </p:blipFill>
        <p:spPr bwMode="auto">
          <a:xfrm>
            <a:off x="9970092" y="5334000"/>
            <a:ext cx="1440000" cy="1060646"/>
          </a:xfrm>
          <a:prstGeom prst="rect">
            <a:avLst/>
          </a:prstGeom>
          <a:noFill/>
        </p:spPr>
      </p:pic>
      <p:pic>
        <p:nvPicPr>
          <p:cNvPr id="47" name="Picture 67" descr="G:\工作汇报工程\cold mass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 r="14243"/>
          <a:stretch>
            <a:fillRect/>
          </a:stretch>
        </p:blipFill>
        <p:spPr>
          <a:xfrm>
            <a:off x="5786439" y="4147500"/>
            <a:ext cx="1783726" cy="2160000"/>
          </a:xfrm>
          <a:noFill/>
        </p:spPr>
      </p:pic>
      <p:sp>
        <p:nvSpPr>
          <p:cNvPr id="49" name="右箭头 48"/>
          <p:cNvSpPr/>
          <p:nvPr/>
        </p:nvSpPr>
        <p:spPr>
          <a:xfrm>
            <a:off x="9639300" y="4324350"/>
            <a:ext cx="152400" cy="1905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下箭头 50"/>
          <p:cNvSpPr/>
          <p:nvPr/>
        </p:nvSpPr>
        <p:spPr>
          <a:xfrm>
            <a:off x="10610850" y="5133975"/>
            <a:ext cx="238125" cy="171450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左箭头 51"/>
          <p:cNvSpPr/>
          <p:nvPr/>
        </p:nvSpPr>
        <p:spPr>
          <a:xfrm>
            <a:off x="9763125" y="5724525"/>
            <a:ext cx="180975" cy="200025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544" name="Picture 16" descr="http://img.mp.itc.cn/upload/20170324/d1f80db863424c698111c1285b5e61e0_t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2661" y="5371646"/>
            <a:ext cx="1626098" cy="1080000"/>
          </a:xfrm>
          <a:prstGeom prst="rect">
            <a:avLst/>
          </a:prstGeom>
          <a:noFill/>
        </p:spPr>
      </p:pic>
      <p:cxnSp>
        <p:nvCxnSpPr>
          <p:cNvPr id="57" name="直接箭头连接符 56"/>
          <p:cNvCxnSpPr/>
          <p:nvPr/>
        </p:nvCxnSpPr>
        <p:spPr>
          <a:xfrm>
            <a:off x="3622089" y="4208016"/>
            <a:ext cx="0" cy="319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 rot="16200000">
            <a:off x="8079789" y="4520436"/>
            <a:ext cx="0" cy="319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7434580" y="4283353"/>
            <a:ext cx="8338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Helium</a:t>
            </a:r>
          </a:p>
          <a:p>
            <a:r>
              <a:rPr lang="en-US" altLang="zh-CN" sz="11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~30% void</a:t>
            </a:r>
            <a:endParaRPr lang="zh-CN" altLang="en-US" sz="1100" b="1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6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7" grpId="0" animBg="1"/>
      <p:bldP spid="17" grpId="0" animBg="1"/>
      <p:bldP spid="25" grpId="0"/>
      <p:bldP spid="49" grpId="0" animBg="1"/>
      <p:bldP spid="51" grpId="0" animBg="1"/>
      <p:bldP spid="52" grpId="0" animBg="1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文本框 85"/>
          <p:cNvSpPr txBox="1"/>
          <p:nvPr/>
        </p:nvSpPr>
        <p:spPr>
          <a:xfrm>
            <a:off x="1583535" y="3511326"/>
            <a:ext cx="112199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Million</a:t>
            </a:r>
            <a:endParaRPr lang="zh-CN" altLang="en-US" sz="20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881501" y="2489068"/>
            <a:ext cx="193089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chemeClr val="bg1"/>
                </a:solidFill>
                <a:latin typeface="HelveticaNeueLT Pro 67 MdCn" panose="020B0606030502030204" pitchFamily="34" charset="0"/>
              </a:defRPr>
            </a:lvl1pPr>
          </a:lstStyle>
          <a:p>
            <a:r>
              <a:rPr lang="en-US" altLang="zh-CN" dirty="0">
                <a:latin typeface="华文细黑" panose="02010600040101010101" pitchFamily="2" charset="-122"/>
                <a:ea typeface="华文细黑" panose="02010600040101010101" pitchFamily="2" charset="-122"/>
              </a:rPr>
              <a:t>2,400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8" name="图片 17" descr="微信图片_20171016102554.jpg"/>
          <p:cNvPicPr>
            <a:picLocks noChangeAspect="1"/>
          </p:cNvPicPr>
          <p:nvPr/>
        </p:nvPicPr>
        <p:blipFill>
          <a:blip r:embed="rId2" cstate="print"/>
          <a:srcRect t="4335" b="4639"/>
          <a:stretch>
            <a:fillRect/>
          </a:stretch>
        </p:blipFill>
        <p:spPr>
          <a:xfrm>
            <a:off x="351063" y="1236830"/>
            <a:ext cx="6668107" cy="4286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矩形 1"/>
          <p:cNvSpPr/>
          <p:nvPr/>
        </p:nvSpPr>
        <p:spPr>
          <a:xfrm>
            <a:off x="7187367" y="1228759"/>
            <a:ext cx="4537907" cy="237898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35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Our team are  in charge of the design, building, commissioning and operation of the helium cryogenic system with functions as follows: </a:t>
            </a:r>
            <a:endParaRPr lang="zh-CN" altLang="en-US" sz="1351" dirty="0">
              <a:solidFill>
                <a:srgbClr val="0070C0"/>
              </a:solidFill>
            </a:endParaRPr>
          </a:p>
          <a:p>
            <a:endParaRPr lang="en-US" altLang="zh-CN" sz="1351" u="sng" dirty="0">
              <a:solidFill>
                <a:srgbClr val="0070C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en-US" altLang="zh-CN" sz="1351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Supply </a:t>
            </a:r>
            <a:r>
              <a:rPr lang="en-US" altLang="zh-CN" sz="135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4.5 K supercritical helium for the hybrid superconducting </a:t>
            </a:r>
            <a:r>
              <a:rPr lang="en-US" altLang="zh-CN" sz="1351" dirty="0" err="1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outsert</a:t>
            </a:r>
            <a:r>
              <a:rPr lang="en-US" altLang="zh-CN" sz="135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1351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. </a:t>
            </a:r>
          </a:p>
          <a:p>
            <a:pPr marL="342900" indent="-342900"/>
            <a:r>
              <a:rPr lang="en-US" altLang="zh-CN" sz="1351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</a:t>
            </a:r>
            <a:r>
              <a:rPr lang="en-US" altLang="zh-CN" sz="135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(heat load : ~100W@4.5K)</a:t>
            </a:r>
            <a:endParaRPr lang="en-US" altLang="zh-CN" sz="1351" dirty="0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endParaRPr lang="en-US" altLang="zh-CN" sz="1351" u="sng" dirty="0">
              <a:solidFill>
                <a:srgbClr val="0070C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u"/>
            </a:pPr>
            <a:r>
              <a:rPr lang="en-US" altLang="zh-CN" sz="1351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1351" dirty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Supply liquid helium for other superconducting magnets and cryogenic experimental </a:t>
            </a:r>
            <a:r>
              <a:rPr lang="en-US" altLang="zh-CN" sz="1351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facilities.</a:t>
            </a:r>
          </a:p>
          <a:p>
            <a:pPr marL="342900" indent="-342900"/>
            <a:r>
              <a:rPr lang="en-US" altLang="zh-CN" sz="1351" dirty="0" smtClean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    (50000 L/year)</a:t>
            </a:r>
            <a:endParaRPr lang="en-US" altLang="zh-CN" sz="1351" u="sng" dirty="0">
              <a:solidFill>
                <a:schemeClr val="bg1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pSp>
        <p:nvGrpSpPr>
          <p:cNvPr id="14" name="组合 33"/>
          <p:cNvGrpSpPr/>
          <p:nvPr/>
        </p:nvGrpSpPr>
        <p:grpSpPr>
          <a:xfrm>
            <a:off x="1584678" y="409858"/>
            <a:ext cx="9022649" cy="267239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15" name="椭圆 1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6" name="椭圆 1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7" name="椭圆 1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9" name="椭圆 18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20" name="椭圆 19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22" name="椭圆 21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23" name="椭圆 22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523828" y="281866"/>
            <a:ext cx="514435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 </a:t>
            </a:r>
            <a:r>
              <a:rPr lang="en-US" altLang="zh-CN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helium cryogenic system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917249" y="781612"/>
            <a:ext cx="2357505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Requirement of cryogenics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9574" y="1434984"/>
            <a:ext cx="1383712" cy="2616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Hybrid magnet</a:t>
            </a:r>
            <a:endParaRPr lang="en-US" altLang="zh-CN" sz="11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7" name="直接箭头连接符 32"/>
          <p:cNvCxnSpPr>
            <a:stCxn id="26" idx="2"/>
          </p:cNvCxnSpPr>
          <p:nvPr/>
        </p:nvCxnSpPr>
        <p:spPr>
          <a:xfrm>
            <a:off x="1351430" y="1696594"/>
            <a:ext cx="234425" cy="5415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2289241" y="1434984"/>
            <a:ext cx="1380617" cy="2616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100" b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Helium refrigerator</a:t>
            </a:r>
            <a:endParaRPr lang="en-US" altLang="zh-CN" sz="11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2" name="直接箭头连接符 32"/>
          <p:cNvCxnSpPr/>
          <p:nvPr/>
        </p:nvCxnSpPr>
        <p:spPr>
          <a:xfrm>
            <a:off x="3017079" y="1716858"/>
            <a:ext cx="0" cy="14991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655370" y="4988706"/>
            <a:ext cx="1507758" cy="2616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100" b="1" dirty="0" err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Cryo</a:t>
            </a:r>
            <a:r>
              <a:rPr lang="en-US" altLang="zh-CN" sz="11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-distribution box</a:t>
            </a:r>
            <a:endParaRPr lang="en-US" altLang="zh-CN" sz="11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5" name="直接箭头连接符 32"/>
          <p:cNvCxnSpPr/>
          <p:nvPr/>
        </p:nvCxnSpPr>
        <p:spPr>
          <a:xfrm flipH="1" flipV="1">
            <a:off x="946614" y="3717246"/>
            <a:ext cx="400612" cy="12714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5705831" y="3847264"/>
            <a:ext cx="702114" cy="2616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Gasbag</a:t>
            </a:r>
            <a:endParaRPr lang="en-US" altLang="zh-CN" sz="11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5" name="直接箭头连接符 32"/>
          <p:cNvCxnSpPr/>
          <p:nvPr/>
        </p:nvCxnSpPr>
        <p:spPr>
          <a:xfrm flipH="1" flipV="1">
            <a:off x="4770822" y="3416106"/>
            <a:ext cx="940707" cy="5619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4138790" y="4988706"/>
            <a:ext cx="1567041" cy="2616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Liquid </a:t>
            </a:r>
            <a:r>
              <a:rPr lang="en-US" altLang="zh-CN" sz="1100" b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helium station</a:t>
            </a:r>
            <a:endParaRPr lang="en-US" altLang="zh-CN" sz="11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7" name="直接箭头连接符 32"/>
          <p:cNvCxnSpPr/>
          <p:nvPr/>
        </p:nvCxnSpPr>
        <p:spPr>
          <a:xfrm flipH="1" flipV="1">
            <a:off x="2908570" y="4707725"/>
            <a:ext cx="1230220" cy="4117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1862478" y="1799933"/>
            <a:ext cx="956540" cy="43088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100" b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Recovery compressors</a:t>
            </a:r>
            <a:endParaRPr lang="en-US" altLang="zh-CN" sz="11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9" name="直接箭头连接符 32"/>
          <p:cNvCxnSpPr>
            <a:stCxn id="48" idx="2"/>
          </p:cNvCxnSpPr>
          <p:nvPr/>
        </p:nvCxnSpPr>
        <p:spPr>
          <a:xfrm>
            <a:off x="2340748" y="2230820"/>
            <a:ext cx="399708" cy="4886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5654521" y="1565789"/>
            <a:ext cx="1157871" cy="2616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100" b="1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Helium purifier</a:t>
            </a:r>
            <a:endParaRPr lang="en-US" altLang="zh-CN" sz="11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2" name="直接箭头连接符 32"/>
          <p:cNvCxnSpPr/>
          <p:nvPr/>
        </p:nvCxnSpPr>
        <p:spPr>
          <a:xfrm flipH="1">
            <a:off x="4770823" y="1716858"/>
            <a:ext cx="883698" cy="5753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3" cstate="print"/>
          <a:srcRect r="27174"/>
          <a:stretch>
            <a:fillRect/>
          </a:stretch>
        </p:blipFill>
        <p:spPr bwMode="auto">
          <a:xfrm>
            <a:off x="7185625" y="3750982"/>
            <a:ext cx="4539600" cy="251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椭圆 35"/>
          <p:cNvSpPr/>
          <p:nvPr/>
        </p:nvSpPr>
        <p:spPr>
          <a:xfrm>
            <a:off x="7086600" y="4562476"/>
            <a:ext cx="1181100" cy="876300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517380" y="4228743"/>
            <a:ext cx="15408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Experimental building</a:t>
            </a:r>
            <a:endParaRPr lang="zh-CN" altLang="en-US" sz="11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274754" y="4698218"/>
            <a:ext cx="8980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Facility hall</a:t>
            </a:r>
            <a:endParaRPr lang="zh-CN" altLang="en-US" sz="11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888605" y="6000393"/>
            <a:ext cx="12779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Magnet workshop</a:t>
            </a:r>
            <a:endParaRPr lang="zh-CN" altLang="en-US" sz="11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412049" y="5801287"/>
            <a:ext cx="4407938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The capacity of  helium refrigerator is 360W @4.5 K.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0417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3" grpId="0" animBg="1"/>
      <p:bldP spid="44" grpId="0" animBg="1"/>
      <p:bldP spid="46" grpId="0" animBg="1"/>
      <p:bldP spid="48" grpId="0" animBg="1"/>
      <p:bldP spid="51" grpId="0" animBg="1"/>
      <p:bldP spid="36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分配阀箱流程PPT简化图 Model (2).jpg"/>
          <p:cNvPicPr>
            <a:picLocks noChangeAspect="1" noChangeArrowheads="1"/>
          </p:cNvPicPr>
          <p:nvPr/>
        </p:nvPicPr>
        <p:blipFill>
          <a:blip r:embed="rId2" cstate="print"/>
          <a:srcRect l="1746" t="5134" r="3952" b="5968"/>
          <a:stretch>
            <a:fillRect/>
          </a:stretch>
        </p:blipFill>
        <p:spPr bwMode="auto">
          <a:xfrm>
            <a:off x="527381" y="836712"/>
            <a:ext cx="5184576" cy="5760640"/>
          </a:xfrm>
          <a:prstGeom prst="rect">
            <a:avLst/>
          </a:prstGeom>
          <a:noFill/>
        </p:spPr>
      </p:pic>
      <p:cxnSp>
        <p:nvCxnSpPr>
          <p:cNvPr id="20" name="直接箭头连接符 19"/>
          <p:cNvCxnSpPr>
            <a:stCxn id="27" idx="1"/>
          </p:cNvCxnSpPr>
          <p:nvPr/>
        </p:nvCxnSpPr>
        <p:spPr>
          <a:xfrm flipH="1">
            <a:off x="4367810" y="2392288"/>
            <a:ext cx="1248138" cy="234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15948" y="2276872"/>
            <a:ext cx="1248139" cy="2308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latin typeface="华文细黑" pitchFamily="2" charset="-122"/>
                <a:ea typeface="华文细黑" pitchFamily="2" charset="-122"/>
              </a:rPr>
              <a:t>6.2 K,4.22 bar</a:t>
            </a:r>
            <a:endParaRPr lang="zh-CN" altLang="en-US" sz="900" dirty="0"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4367808" y="3933056"/>
            <a:ext cx="1344149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11957" y="3789040"/>
            <a:ext cx="1152128" cy="2308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latin typeface="华文细黑" pitchFamily="2" charset="-122"/>
                <a:ea typeface="华文细黑" pitchFamily="2" charset="-122"/>
              </a:rPr>
              <a:t>4.5 K,4.2 bar</a:t>
            </a:r>
            <a:endParaRPr lang="zh-CN" altLang="en-US" sz="900" dirty="0"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3503712" y="6165304"/>
            <a:ext cx="2208245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11957" y="6021288"/>
            <a:ext cx="1152128" cy="2308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latin typeface="华文细黑" pitchFamily="2" charset="-122"/>
                <a:ea typeface="华文细黑" pitchFamily="2" charset="-122"/>
              </a:rPr>
              <a:t>5.4 K,3 bar</a:t>
            </a:r>
            <a:endParaRPr lang="zh-CN" altLang="en-US" sz="900" dirty="0"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>
            <a:off x="1967543" y="2204864"/>
            <a:ext cx="480053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9404" y="2060848"/>
            <a:ext cx="1248139" cy="2308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900" dirty="0" smtClean="0">
                <a:latin typeface="华文细黑" pitchFamily="2" charset="-122"/>
                <a:ea typeface="华文细黑" pitchFamily="2" charset="-122"/>
              </a:rPr>
              <a:t>5.4 K, 3 </a:t>
            </a:r>
            <a:r>
              <a:rPr lang="en-US" altLang="zh-CN" sz="900" dirty="0">
                <a:latin typeface="华文细黑" pitchFamily="2" charset="-122"/>
                <a:ea typeface="华文细黑" pitchFamily="2" charset="-122"/>
              </a:rPr>
              <a:t>bar</a:t>
            </a:r>
            <a:endParaRPr lang="zh-CN" altLang="en-US" sz="900" dirty="0"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>
            <a:off x="1967541" y="1844824"/>
            <a:ext cx="1248139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9404" y="1700808"/>
            <a:ext cx="1248139" cy="2308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900" dirty="0">
                <a:latin typeface="华文细黑" pitchFamily="2" charset="-122"/>
                <a:ea typeface="华文细黑" pitchFamily="2" charset="-122"/>
              </a:rPr>
              <a:t>4.5 K,1.25 bar</a:t>
            </a:r>
            <a:endParaRPr lang="zh-CN" altLang="en-US" sz="900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023661" y="3501008"/>
            <a:ext cx="9845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latin typeface="华文细黑" pitchFamily="2" charset="-122"/>
                <a:ea typeface="华文细黑" pitchFamily="2" charset="-122"/>
              </a:rPr>
              <a:t>4.45 K,1.25 bar</a:t>
            </a:r>
            <a:endParaRPr lang="zh-CN" altLang="en-US" sz="900" dirty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1029" name="Picture 5" descr="C:\Users\Administrator\Documents\tsvalvebox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2119" y="1196752"/>
            <a:ext cx="4624845" cy="1800000"/>
          </a:xfrm>
          <a:prstGeom prst="rect">
            <a:avLst/>
          </a:prstGeom>
          <a:noFill/>
        </p:spPr>
      </p:pic>
      <p:graphicFrame>
        <p:nvGraphicFramePr>
          <p:cNvPr id="48" name="表格 47"/>
          <p:cNvGraphicFramePr>
            <a:graphicFrameLocks noGrp="1"/>
          </p:cNvGraphicFramePr>
          <p:nvPr/>
        </p:nvGraphicFramePr>
        <p:xfrm>
          <a:off x="8112226" y="3573016"/>
          <a:ext cx="2952089" cy="167640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326669"/>
                <a:gridCol w="1625420"/>
              </a:tblGrid>
              <a:tr h="16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华文细黑" pitchFamily="2" charset="-122"/>
                          <a:ea typeface="华文细黑" pitchFamily="2" charset="-122"/>
                        </a:rPr>
                        <a:t>channels</a:t>
                      </a:r>
                      <a:endParaRPr lang="zh-CN" sz="1100" dirty="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华文细黑" pitchFamily="2" charset="-122"/>
                          <a:ea typeface="华文细黑" pitchFamily="2" charset="-122"/>
                        </a:rPr>
                        <a:t> length</a:t>
                      </a:r>
                      <a:r>
                        <a:rPr lang="en-US" sz="1100" dirty="0">
                          <a:latin typeface="华文细黑" pitchFamily="2" charset="-122"/>
                          <a:ea typeface="华文细黑" pitchFamily="2" charset="-122"/>
                        </a:rPr>
                        <a:t>（</a:t>
                      </a:r>
                      <a:r>
                        <a:rPr lang="en-GB" sz="1100" dirty="0">
                          <a:latin typeface="华文细黑" pitchFamily="2" charset="-122"/>
                          <a:ea typeface="华文细黑" pitchFamily="2" charset="-122"/>
                        </a:rPr>
                        <a:t>m</a:t>
                      </a:r>
                      <a:r>
                        <a:rPr lang="en-US" sz="1100" dirty="0">
                          <a:latin typeface="华文细黑" pitchFamily="2" charset="-122"/>
                          <a:ea typeface="华文细黑" pitchFamily="2" charset="-122"/>
                        </a:rPr>
                        <a:t>）</a:t>
                      </a:r>
                      <a:endParaRPr lang="zh-CN" sz="1100" dirty="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6764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华文细黑" pitchFamily="2" charset="-122"/>
                          <a:ea typeface="华文细黑" pitchFamily="2" charset="-122"/>
                        </a:rPr>
                        <a:t>A-1</a:t>
                      </a:r>
                      <a:endParaRPr lang="zh-CN" sz="1100" dirty="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华文细黑" pitchFamily="2" charset="-122"/>
                          <a:ea typeface="华文细黑" pitchFamily="2" charset="-122"/>
                        </a:rPr>
                        <a:t>154.54</a:t>
                      </a:r>
                      <a:endParaRPr lang="zh-CN" sz="1100" dirty="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6764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华文细黑" pitchFamily="2" charset="-122"/>
                          <a:ea typeface="华文细黑" pitchFamily="2" charset="-122"/>
                        </a:rPr>
                        <a:t>A-2</a:t>
                      </a:r>
                      <a:endParaRPr lang="zh-CN" sz="1100" dirty="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华文细黑" pitchFamily="2" charset="-122"/>
                          <a:ea typeface="华文细黑" pitchFamily="2" charset="-122"/>
                        </a:rPr>
                        <a:t>160.11</a:t>
                      </a:r>
                      <a:endParaRPr lang="zh-CN" sz="1100" dirty="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6764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华文细黑" pitchFamily="2" charset="-122"/>
                          <a:ea typeface="华文细黑" pitchFamily="2" charset="-122"/>
                        </a:rPr>
                        <a:t>B-1</a:t>
                      </a:r>
                      <a:endParaRPr lang="zh-CN" sz="110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华文细黑" pitchFamily="2" charset="-122"/>
                          <a:ea typeface="华文细黑" pitchFamily="2" charset="-122"/>
                        </a:rPr>
                        <a:t>181.26</a:t>
                      </a:r>
                      <a:endParaRPr lang="zh-CN" sz="1100" dirty="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6764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华文细黑" pitchFamily="2" charset="-122"/>
                          <a:ea typeface="华文细黑" pitchFamily="2" charset="-122"/>
                        </a:rPr>
                        <a:t>B-2</a:t>
                      </a:r>
                      <a:endParaRPr lang="zh-CN" sz="110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华文细黑" pitchFamily="2" charset="-122"/>
                          <a:ea typeface="华文细黑" pitchFamily="2" charset="-122"/>
                        </a:rPr>
                        <a:t>186.79</a:t>
                      </a:r>
                      <a:endParaRPr lang="zh-CN" sz="1100" dirty="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6764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华文细黑" pitchFamily="2" charset="-122"/>
                          <a:ea typeface="华文细黑" pitchFamily="2" charset="-122"/>
                        </a:rPr>
                        <a:t>C-1</a:t>
                      </a:r>
                      <a:endParaRPr lang="zh-CN" sz="1100" dirty="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华文细黑" pitchFamily="2" charset="-122"/>
                          <a:ea typeface="华文细黑" pitchFamily="2" charset="-122"/>
                        </a:rPr>
                        <a:t>208.05</a:t>
                      </a:r>
                      <a:endParaRPr lang="zh-CN" sz="1100" dirty="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6764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华文细黑" pitchFamily="2" charset="-122"/>
                          <a:ea typeface="华文细黑" pitchFamily="2" charset="-122"/>
                        </a:rPr>
                        <a:t>C-2</a:t>
                      </a:r>
                      <a:endParaRPr lang="zh-CN" sz="110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华文细黑" pitchFamily="2" charset="-122"/>
                          <a:ea typeface="华文细黑" pitchFamily="2" charset="-122"/>
                        </a:rPr>
                        <a:t>213.58</a:t>
                      </a:r>
                      <a:endParaRPr lang="zh-CN" sz="1100" dirty="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6764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华文细黑" pitchFamily="2" charset="-122"/>
                          <a:ea typeface="华文细黑" pitchFamily="2" charset="-122"/>
                        </a:rPr>
                        <a:t>C-3</a:t>
                      </a:r>
                      <a:endParaRPr lang="zh-CN" sz="110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华文细黑" pitchFamily="2" charset="-122"/>
                          <a:ea typeface="华文细黑" pitchFamily="2" charset="-122"/>
                        </a:rPr>
                        <a:t>219.11</a:t>
                      </a:r>
                      <a:endParaRPr lang="zh-CN" sz="1100" dirty="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6764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华文细黑" pitchFamily="2" charset="-122"/>
                          <a:ea typeface="华文细黑" pitchFamily="2" charset="-122"/>
                        </a:rPr>
                        <a:t>C-4</a:t>
                      </a:r>
                      <a:endParaRPr lang="zh-CN" sz="110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华文细黑" pitchFamily="2" charset="-122"/>
                          <a:ea typeface="华文细黑" pitchFamily="2" charset="-122"/>
                        </a:rPr>
                        <a:t>224.64</a:t>
                      </a:r>
                      <a:endParaRPr lang="zh-CN" sz="1100" dirty="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6764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100">
                          <a:latin typeface="华文细黑" pitchFamily="2" charset="-122"/>
                          <a:ea typeface="华文细黑" pitchFamily="2" charset="-122"/>
                        </a:rPr>
                        <a:t>D1-18</a:t>
                      </a:r>
                      <a:endParaRPr lang="zh-CN" sz="110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latin typeface="华文细黑" pitchFamily="2" charset="-122"/>
                          <a:ea typeface="华文细黑" pitchFamily="2" charset="-122"/>
                        </a:rPr>
                        <a:t>182.32</a:t>
                      </a:r>
                      <a:endParaRPr lang="zh-CN" sz="1100" dirty="0">
                        <a:solidFill>
                          <a:srgbClr val="000000"/>
                        </a:solidFill>
                        <a:latin typeface="华文细黑" pitchFamily="2" charset="-122"/>
                        <a:ea typeface="华文细黑" pitchFamily="2" charset="-122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52" name="矩形 51"/>
          <p:cNvSpPr/>
          <p:nvPr/>
        </p:nvSpPr>
        <p:spPr>
          <a:xfrm>
            <a:off x="8784300" y="3212976"/>
            <a:ext cx="129715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latin typeface="华文细黑" pitchFamily="2" charset="-122"/>
                <a:ea typeface="华文细黑" pitchFamily="2" charset="-122"/>
              </a:rPr>
              <a:t>26 cooling channels</a:t>
            </a:r>
            <a:endParaRPr lang="zh-CN" altLang="en-US" sz="900" dirty="0"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21" name="组合 33"/>
          <p:cNvGrpSpPr/>
          <p:nvPr/>
        </p:nvGrpSpPr>
        <p:grpSpPr>
          <a:xfrm>
            <a:off x="1584678" y="409858"/>
            <a:ext cx="9022649" cy="267239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22" name="椭圆 21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23" name="椭圆 22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24" name="椭圆 23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25" name="椭圆 24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26" name="椭圆 25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0" name="椭圆 2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3" name="椭圆 32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36" name="椭圆 35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  <p:sp>
        <p:nvSpPr>
          <p:cNvPr id="39" name="文本框 23"/>
          <p:cNvSpPr txBox="1"/>
          <p:nvPr/>
        </p:nvSpPr>
        <p:spPr>
          <a:xfrm>
            <a:off x="3523828" y="281866"/>
            <a:ext cx="514435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 </a:t>
            </a:r>
            <a:r>
              <a:rPr lang="en-US" altLang="zh-CN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helium cryogenic system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498149" y="800662"/>
            <a:ext cx="4223079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Cryogenic circuit for the superconducting magnet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2" grpId="0" animBg="1"/>
      <p:bldP spid="35" grpId="0" animBg="1"/>
      <p:bldP spid="38" grpId="0" animBg="1"/>
      <p:bldP spid="4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3"/>
          <p:cNvGrpSpPr/>
          <p:nvPr/>
        </p:nvGrpSpPr>
        <p:grpSpPr>
          <a:xfrm>
            <a:off x="1584678" y="409858"/>
            <a:ext cx="9022649" cy="267239"/>
            <a:chOff x="2331650" y="3295381"/>
            <a:chExt cx="9022649" cy="267238"/>
          </a:xfrm>
          <a:solidFill>
            <a:srgbClr val="53BAE9"/>
          </a:solidFill>
        </p:grpSpPr>
        <p:sp>
          <p:nvSpPr>
            <p:cNvPr id="5" name="椭圆 4"/>
            <p:cNvSpPr/>
            <p:nvPr/>
          </p:nvSpPr>
          <p:spPr>
            <a:xfrm rot="10800000">
              <a:off x="4045590" y="3295381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6" name="椭圆 5"/>
            <p:cNvSpPr/>
            <p:nvPr/>
          </p:nvSpPr>
          <p:spPr>
            <a:xfrm rot="10800000">
              <a:off x="3407467" y="3328786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7" name="椭圆 6"/>
            <p:cNvSpPr/>
            <p:nvPr/>
          </p:nvSpPr>
          <p:spPr>
            <a:xfrm rot="10800000">
              <a:off x="2836154" y="3362190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8" name="椭圆 7"/>
            <p:cNvSpPr/>
            <p:nvPr/>
          </p:nvSpPr>
          <p:spPr>
            <a:xfrm rot="10800000">
              <a:off x="233165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9" name="椭圆 8"/>
            <p:cNvSpPr/>
            <p:nvPr/>
          </p:nvSpPr>
          <p:spPr>
            <a:xfrm>
              <a:off x="9373122" y="3295382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0" name="椭圆 9"/>
            <p:cNvSpPr/>
            <p:nvPr/>
          </p:nvSpPr>
          <p:spPr>
            <a:xfrm>
              <a:off x="10078054" y="3328787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1" name="椭圆 10"/>
            <p:cNvSpPr/>
            <p:nvPr/>
          </p:nvSpPr>
          <p:spPr>
            <a:xfrm>
              <a:off x="10716176" y="3362191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sp>
          <p:nvSpPr>
            <p:cNvPr id="12" name="椭圆 11"/>
            <p:cNvSpPr/>
            <p:nvPr/>
          </p:nvSpPr>
          <p:spPr>
            <a:xfrm>
              <a:off x="11287490" y="3395595"/>
              <a:ext cx="66809" cy="66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</p:grpSp>
      <p:sp>
        <p:nvSpPr>
          <p:cNvPr id="13" name="文本框 23"/>
          <p:cNvSpPr txBox="1"/>
          <p:nvPr/>
        </p:nvSpPr>
        <p:spPr>
          <a:xfrm>
            <a:off x="3523828" y="281866"/>
            <a:ext cx="514435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 helium cryogenic system</a:t>
            </a:r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026" name="Picture 2" descr="C:\Users\Administrator\Desktop\分配阀箱流程PPT简化图safety.jpg"/>
          <p:cNvPicPr>
            <a:picLocks noChangeAspect="1" noChangeArrowheads="1"/>
          </p:cNvPicPr>
          <p:nvPr/>
        </p:nvPicPr>
        <p:blipFill>
          <a:blip r:embed="rId2" cstate="print"/>
          <a:srcRect t="5843" r="-97" b="3537"/>
          <a:stretch>
            <a:fillRect/>
          </a:stretch>
        </p:blipFill>
        <p:spPr bwMode="auto">
          <a:xfrm>
            <a:off x="3957871" y="1098000"/>
            <a:ext cx="4496934" cy="5760000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951767" y="5007985"/>
            <a:ext cx="1800000" cy="79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object: JT valve </a:t>
            </a:r>
          </a:p>
          <a:p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actuator: FCV606 </a:t>
            </a:r>
          </a:p>
          <a:p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measure: PT105</a:t>
            </a:r>
          </a:p>
          <a:p>
            <a:r>
              <a:rPr lang="en-US" altLang="zh-CN" sz="1100" b="1" dirty="0" err="1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setpoint</a:t>
            </a:r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: 3 bar abs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26232" y="1244401"/>
            <a:ext cx="1800000" cy="79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object: LP</a:t>
            </a:r>
          </a:p>
          <a:p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actuator: PCV275 </a:t>
            </a:r>
          </a:p>
          <a:p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measure: PT275</a:t>
            </a:r>
          </a:p>
          <a:p>
            <a:r>
              <a:rPr lang="en-US" altLang="zh-CN" sz="1100" b="1" dirty="0" err="1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setpoint</a:t>
            </a:r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: 1.05 bar abs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064655" y="1162101"/>
            <a:ext cx="1800000" cy="79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object: HP</a:t>
            </a:r>
          </a:p>
          <a:p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actuator: PCV280/289 </a:t>
            </a:r>
          </a:p>
          <a:p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measure: PT290</a:t>
            </a:r>
          </a:p>
          <a:p>
            <a:r>
              <a:rPr lang="en-US" altLang="zh-CN" sz="1100" b="1" dirty="0" err="1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setpoint</a:t>
            </a:r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: 14.3 bar abs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071174" y="4783601"/>
            <a:ext cx="18000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object: </a:t>
            </a:r>
            <a:r>
              <a:rPr lang="en-US" altLang="zh-CN" sz="1100" b="1" dirty="0" err="1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LHe</a:t>
            </a:r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 pressure</a:t>
            </a:r>
          </a:p>
          <a:p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actuator: FCV608</a:t>
            </a:r>
          </a:p>
          <a:p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measure: PT110</a:t>
            </a:r>
          </a:p>
          <a:p>
            <a:r>
              <a:rPr lang="en-US" altLang="zh-CN" sz="1100" b="1" dirty="0" err="1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setpoint</a:t>
            </a:r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: 1.25 bar abs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04841" y="2622922"/>
            <a:ext cx="1800000" cy="79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object: Helium return</a:t>
            </a:r>
          </a:p>
          <a:p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actuator: FCV460 </a:t>
            </a:r>
          </a:p>
          <a:p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measure: PT360</a:t>
            </a:r>
          </a:p>
          <a:p>
            <a:r>
              <a:rPr lang="en-US" altLang="zh-CN" sz="1100" b="1" dirty="0" err="1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setpoint</a:t>
            </a:r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: 1.2 bar abs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687928" y="2119080"/>
            <a:ext cx="304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602328" y="2111460"/>
            <a:ext cx="304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>
            <a:stCxn id="21" idx="6"/>
            <a:endCxn id="18" idx="1"/>
          </p:cNvCxnSpPr>
          <p:nvPr/>
        </p:nvCxnSpPr>
        <p:spPr>
          <a:xfrm flipV="1">
            <a:off x="5992728" y="1558101"/>
            <a:ext cx="3071927" cy="71337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22" idx="6"/>
            <a:endCxn id="18" idx="1"/>
          </p:cNvCxnSpPr>
          <p:nvPr/>
        </p:nvCxnSpPr>
        <p:spPr>
          <a:xfrm flipV="1">
            <a:off x="6907128" y="1558101"/>
            <a:ext cx="2157527" cy="70575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6137508" y="2324820"/>
            <a:ext cx="304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>
            <a:endCxn id="18" idx="1"/>
          </p:cNvCxnSpPr>
          <p:nvPr/>
        </p:nvCxnSpPr>
        <p:spPr>
          <a:xfrm flipV="1">
            <a:off x="6996418" y="1558101"/>
            <a:ext cx="2068237" cy="100893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>
            <a:off x="5200248" y="4618440"/>
            <a:ext cx="304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连接符 43"/>
          <p:cNvCxnSpPr>
            <a:stCxn id="43" idx="2"/>
            <a:endCxn id="15" idx="3"/>
          </p:cNvCxnSpPr>
          <p:nvPr/>
        </p:nvCxnSpPr>
        <p:spPr>
          <a:xfrm flipH="1">
            <a:off x="2751767" y="4770840"/>
            <a:ext cx="2448481" cy="63314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5703168" y="4610820"/>
            <a:ext cx="304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连接符 47"/>
          <p:cNvCxnSpPr>
            <a:stCxn id="47" idx="6"/>
            <a:endCxn id="19" idx="1"/>
          </p:cNvCxnSpPr>
          <p:nvPr/>
        </p:nvCxnSpPr>
        <p:spPr>
          <a:xfrm>
            <a:off x="6007968" y="4763220"/>
            <a:ext cx="3063206" cy="40510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/>
          <p:cNvSpPr/>
          <p:nvPr/>
        </p:nvSpPr>
        <p:spPr>
          <a:xfrm>
            <a:off x="5245968" y="3284940"/>
            <a:ext cx="304800" cy="304800"/>
          </a:xfrm>
          <a:prstGeom prst="ellipse">
            <a:avLst/>
          </a:prstGeom>
          <a:solidFill>
            <a:schemeClr val="tx1">
              <a:alpha val="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4" name="直接连接符 53"/>
          <p:cNvCxnSpPr>
            <a:stCxn id="53" idx="1"/>
            <a:endCxn id="20" idx="3"/>
          </p:cNvCxnSpPr>
          <p:nvPr/>
        </p:nvCxnSpPr>
        <p:spPr>
          <a:xfrm flipH="1" flipV="1">
            <a:off x="2704841" y="3018922"/>
            <a:ext cx="2585764" cy="31065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014211" y="745455"/>
            <a:ext cx="2513445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Cryogenic control and safety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7" name="直接连接符 76"/>
          <p:cNvCxnSpPr>
            <a:stCxn id="17" idx="3"/>
            <a:endCxn id="36" idx="2"/>
          </p:cNvCxnSpPr>
          <p:nvPr/>
        </p:nvCxnSpPr>
        <p:spPr>
          <a:xfrm>
            <a:off x="2726232" y="1640401"/>
            <a:ext cx="3411276" cy="83681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stCxn id="17" idx="3"/>
          </p:cNvCxnSpPr>
          <p:nvPr/>
        </p:nvCxnSpPr>
        <p:spPr>
          <a:xfrm>
            <a:off x="2726232" y="1640401"/>
            <a:ext cx="3221562" cy="976964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>
            <a:stCxn id="15" idx="3"/>
          </p:cNvCxnSpPr>
          <p:nvPr/>
        </p:nvCxnSpPr>
        <p:spPr>
          <a:xfrm flipV="1">
            <a:off x="2751767" y="5016618"/>
            <a:ext cx="2122237" cy="38736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>
            <a:stCxn id="20" idx="3"/>
          </p:cNvCxnSpPr>
          <p:nvPr/>
        </p:nvCxnSpPr>
        <p:spPr>
          <a:xfrm>
            <a:off x="2704841" y="3018922"/>
            <a:ext cx="3226176" cy="146079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>
            <a:endCxn id="19" idx="1"/>
          </p:cNvCxnSpPr>
          <p:nvPr/>
        </p:nvCxnSpPr>
        <p:spPr>
          <a:xfrm flipV="1">
            <a:off x="7491369" y="5168322"/>
            <a:ext cx="1579805" cy="192243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矩形 99"/>
          <p:cNvSpPr/>
          <p:nvPr/>
        </p:nvSpPr>
        <p:spPr>
          <a:xfrm>
            <a:off x="7122253" y="3154261"/>
            <a:ext cx="1140903" cy="121640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4153948" y="3164048"/>
            <a:ext cx="1140903" cy="121640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1" animBg="1"/>
      <p:bldP spid="19" grpId="0" animBg="1"/>
      <p:bldP spid="20" grpId="0" animBg="1"/>
      <p:bldP spid="21" grpId="0" animBg="1"/>
      <p:bldP spid="22" grpId="0" animBg="1"/>
      <p:bldP spid="36" grpId="0" animBg="1"/>
      <p:bldP spid="43" grpId="0" animBg="1"/>
      <p:bldP spid="47" grpId="0" animBg="1"/>
      <p:bldP spid="53" grpId="0" animBg="1"/>
      <p:bldP spid="100" grpId="0" animBg="1"/>
      <p:bldP spid="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3"/>
          <p:cNvSpPr txBox="1"/>
          <p:nvPr/>
        </p:nvSpPr>
        <p:spPr>
          <a:xfrm>
            <a:off x="346229" y="66423"/>
            <a:ext cx="113989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Thermal behavior during quenching protection</a:t>
            </a:r>
          </a:p>
          <a:p>
            <a:pPr algn="ctr"/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94615" y="674434"/>
            <a:ext cx="3636573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Configuration of the quenching protection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486063" y="376165"/>
            <a:ext cx="3550812" cy="531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7808" t="18965" r="31810" b="12233"/>
          <a:stretch>
            <a:fillRect/>
          </a:stretch>
        </p:blipFill>
        <p:spPr bwMode="auto">
          <a:xfrm>
            <a:off x="4878280" y="4689700"/>
            <a:ext cx="1877419" cy="18000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900" y="1890481"/>
            <a:ext cx="233772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C:\Users\ECHO\Documents\Tencent Files\49790252\FileRecv\照片 390.jpg"/>
          <p:cNvPicPr>
            <a:picLocks noChangeAspect="1" noChangeArrowheads="1"/>
          </p:cNvPicPr>
          <p:nvPr/>
        </p:nvPicPr>
        <p:blipFill>
          <a:blip r:embed="rId5" cstate="print"/>
          <a:srcRect l="29439" t="10084" r="26404" b="9012"/>
          <a:stretch>
            <a:fillRect/>
          </a:stretch>
        </p:blipFill>
        <p:spPr bwMode="auto">
          <a:xfrm>
            <a:off x="9601201" y="1930400"/>
            <a:ext cx="1475581" cy="1800000"/>
          </a:xfrm>
          <a:prstGeom prst="rect">
            <a:avLst/>
          </a:prstGeom>
          <a:noFill/>
        </p:spPr>
      </p:pic>
      <p:sp>
        <p:nvSpPr>
          <p:cNvPr id="21" name="矩形 20"/>
          <p:cNvSpPr/>
          <p:nvPr/>
        </p:nvSpPr>
        <p:spPr>
          <a:xfrm>
            <a:off x="6829455" y="5262782"/>
            <a:ext cx="1946245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altLang="zh-CN" sz="11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Energy dump resistor</a:t>
            </a:r>
          </a:p>
          <a:p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Resistance: 0.284 Ω</a:t>
            </a:r>
          </a:p>
          <a:p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Mass: ~1 ton</a:t>
            </a:r>
          </a:p>
          <a:p>
            <a:r>
              <a:rPr lang="en-US" altLang="zh-CN" sz="11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Limiting voltage: 4 kV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4" name="Picture 6" descr="C:\Users\Administrator\Documents\Tencent Files\49790252\Image\C2C\LM1P`G{Q}07~1)0%XYPC(87.png"/>
          <p:cNvPicPr>
            <a:picLocks noChangeAspect="1" noChangeArrowheads="1"/>
          </p:cNvPicPr>
          <p:nvPr/>
        </p:nvPicPr>
        <p:blipFill>
          <a:blip r:embed="rId6" cstate="print"/>
          <a:srcRect t="34211" r="3066" b="29386"/>
          <a:stretch>
            <a:fillRect/>
          </a:stretch>
        </p:blipFill>
        <p:spPr bwMode="auto">
          <a:xfrm>
            <a:off x="800100" y="4000500"/>
            <a:ext cx="3111500" cy="10541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2055" name="Picture 7" descr="C:\Users\Administrator\Documents\Tencent Files\49790252\Image\C2C\LM1P`G{Q}07~1)0%XYPC(87.png"/>
          <p:cNvPicPr>
            <a:picLocks noChangeAspect="1" noChangeArrowheads="1"/>
          </p:cNvPicPr>
          <p:nvPr/>
        </p:nvPicPr>
        <p:blipFill>
          <a:blip r:embed="rId6" cstate="print"/>
          <a:srcRect t="69737" r="297" b="10088"/>
          <a:stretch>
            <a:fillRect/>
          </a:stretch>
        </p:blipFill>
        <p:spPr bwMode="auto">
          <a:xfrm>
            <a:off x="8826500" y="3873500"/>
            <a:ext cx="3200400" cy="5842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3"/>
          <p:cNvSpPr txBox="1"/>
          <p:nvPr/>
        </p:nvSpPr>
        <p:spPr>
          <a:xfrm>
            <a:off x="346229" y="66423"/>
            <a:ext cx="113989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53BAE9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Thermal behavior during quenching protection</a:t>
            </a:r>
          </a:p>
          <a:p>
            <a:pPr algn="ctr"/>
            <a:endParaRPr lang="zh-CN" altLang="en-US" sz="2800" dirty="0">
              <a:solidFill>
                <a:srgbClr val="53BAE9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94615" y="674434"/>
            <a:ext cx="3121239" cy="284822"/>
          </a:xfrm>
          <a:prstGeom prst="rect">
            <a:avLst/>
          </a:prstGeom>
          <a:solidFill>
            <a:schemeClr val="bg1"/>
          </a:solidFill>
        </p:spPr>
        <p:txBody>
          <a:bodyPr wrap="none" anchor="ctr">
            <a:spAutoFit/>
          </a:bodyPr>
          <a:lstStyle/>
          <a:p>
            <a:r>
              <a:rPr lang="en-US" altLang="zh-CN" sz="1251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Process of the quenching protection</a:t>
            </a:r>
            <a:endParaRPr lang="zh-CN" altLang="zh-CN" sz="1251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5680075" y="1193800"/>
          <a:ext cx="5938389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Graph" r:id="rId3" imgW="4157280" imgH="2501640" progId="Origin50.Graph">
                  <p:embed/>
                </p:oleObj>
              </mc:Choice>
              <mc:Fallback>
                <p:oleObj name="Graph" r:id="rId3" imgW="4157280" imgH="2501640" progId="Origin50.Grap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193800"/>
                        <a:ext cx="5938389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287464" y="609601"/>
            <a:ext cx="3240000" cy="466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1358900" y="5012301"/>
            <a:ext cx="9918699" cy="10926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sz="13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Current in the coils decreases exponentially, and reaches 36.8% of the operating current in 3.6s.</a:t>
            </a:r>
          </a:p>
          <a:p>
            <a:pPr>
              <a:buFont typeface="Wingdings" pitchFamily="2" charset="2"/>
              <a:buChar char="u"/>
            </a:pPr>
            <a:endParaRPr lang="en-US" altLang="zh-CN" sz="1300" b="1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3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99.9% of the energy is transferred to the resistor outsides.</a:t>
            </a:r>
          </a:p>
          <a:p>
            <a:pPr>
              <a:buFont typeface="Wingdings" pitchFamily="2" charset="2"/>
              <a:buChar char="u"/>
            </a:pPr>
            <a:endParaRPr lang="en-US" altLang="zh-CN" sz="1300" b="1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News Gothic MT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CN" sz="13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News Gothic MT" charset="0"/>
              </a:rPr>
              <a:t>0.1% (~100kJ) of the energy heats the coils in the way of eddy current.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2239</TotalTime>
  <Words>767</Words>
  <Application>Microsoft Macintosh PowerPoint</Application>
  <PresentationFormat>宽屏</PresentationFormat>
  <Paragraphs>196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 Unicode MS</vt:lpstr>
      <vt:lpstr>Calibri</vt:lpstr>
      <vt:lpstr>Calibri Light</vt:lpstr>
      <vt:lpstr>News Gothic MT</vt:lpstr>
      <vt:lpstr>Segoe UI Black</vt:lpstr>
      <vt:lpstr>Segoe UI Light</vt:lpstr>
      <vt:lpstr>Times New Roman</vt:lpstr>
      <vt:lpstr>Wingdings</vt:lpstr>
      <vt:lpstr>黑体</vt:lpstr>
      <vt:lpstr>华文细黑</vt:lpstr>
      <vt:lpstr>宋体</vt:lpstr>
      <vt:lpstr>微软雅黑</vt:lpstr>
      <vt:lpstr>Arial</vt:lpstr>
      <vt:lpstr>第一PPT，www.1ppt.com</vt:lpstr>
      <vt:lpstr>Graph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简洁蓝色</dc:title>
  <dc:creator>第一PPT</dc:creator>
  <cp:keywords>www.1ppt.com</cp:keywords>
  <cp:lastModifiedBy>Microsoft Office 用户</cp:lastModifiedBy>
  <cp:revision>157</cp:revision>
  <dcterms:created xsi:type="dcterms:W3CDTF">2015-05-12T15:24:33Z</dcterms:created>
  <dcterms:modified xsi:type="dcterms:W3CDTF">2018-06-05T04:08:51Z</dcterms:modified>
</cp:coreProperties>
</file>