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handoutMasterIdLst>
    <p:handoutMasterId r:id="rId41"/>
  </p:handoutMasterIdLst>
  <p:sldIdLst>
    <p:sldId id="257" r:id="rId2"/>
    <p:sldId id="1319" r:id="rId3"/>
    <p:sldId id="1478" r:id="rId4"/>
    <p:sldId id="1479" r:id="rId5"/>
    <p:sldId id="1366" r:id="rId6"/>
    <p:sldId id="1459" r:id="rId7"/>
    <p:sldId id="1484" r:id="rId8"/>
    <p:sldId id="1460" r:id="rId9"/>
    <p:sldId id="1485" r:id="rId10"/>
    <p:sldId id="1464" r:id="rId11"/>
    <p:sldId id="1466" r:id="rId12"/>
    <p:sldId id="1480" r:id="rId13"/>
    <p:sldId id="1474" r:id="rId14"/>
    <p:sldId id="1486" r:id="rId15"/>
    <p:sldId id="1473" r:id="rId16"/>
    <p:sldId id="1472" r:id="rId17"/>
    <p:sldId id="1405" r:id="rId18"/>
    <p:sldId id="1443" r:id="rId19"/>
    <p:sldId id="1444" r:id="rId20"/>
    <p:sldId id="1445" r:id="rId21"/>
    <p:sldId id="1360" r:id="rId22"/>
    <p:sldId id="1487" r:id="rId23"/>
    <p:sldId id="1322" r:id="rId24"/>
    <p:sldId id="1321" r:id="rId25"/>
    <p:sldId id="1316" r:id="rId26"/>
    <p:sldId id="1357" r:id="rId27"/>
    <p:sldId id="1340" r:id="rId28"/>
    <p:sldId id="1352" r:id="rId29"/>
    <p:sldId id="1358" r:id="rId30"/>
    <p:sldId id="1483" r:id="rId31"/>
    <p:sldId id="1482" r:id="rId32"/>
    <p:sldId id="1467" r:id="rId33"/>
    <p:sldId id="1448" r:id="rId34"/>
    <p:sldId id="1449" r:id="rId35"/>
    <p:sldId id="1451" r:id="rId36"/>
    <p:sldId id="1456" r:id="rId37"/>
    <p:sldId id="1457" r:id="rId38"/>
    <p:sldId id="1329" r:id="rId39"/>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宋体" panose="02010600030101010101" pitchFamily="2" charset="-122"/>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宋体" panose="02010600030101010101" pitchFamily="2" charset="-122"/>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宋体" panose="02010600030101010101" pitchFamily="2" charset="-122"/>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宋体" panose="02010600030101010101" pitchFamily="2" charset="-122"/>
      </a:defRPr>
    </a:lvl5pPr>
    <a:lvl6pPr marL="2286000" algn="l" defTabSz="457200" rtl="0" eaLnBrk="1" latinLnBrk="0" hangingPunct="1">
      <a:defRPr kern="1200">
        <a:solidFill>
          <a:schemeClr val="tx1"/>
        </a:solidFill>
        <a:latin typeface="Arial" panose="020B0604020202020204" pitchFamily="34" charset="0"/>
        <a:ea typeface="宋体" panose="02010600030101010101" pitchFamily="2" charset="-122"/>
        <a:cs typeface="宋体" panose="02010600030101010101" pitchFamily="2" charset="-122"/>
      </a:defRPr>
    </a:lvl6pPr>
    <a:lvl7pPr marL="2743200" algn="l" defTabSz="457200" rtl="0" eaLnBrk="1" latinLnBrk="0" hangingPunct="1">
      <a:defRPr kern="1200">
        <a:solidFill>
          <a:schemeClr val="tx1"/>
        </a:solidFill>
        <a:latin typeface="Arial" panose="020B0604020202020204" pitchFamily="34" charset="0"/>
        <a:ea typeface="宋体" panose="02010600030101010101" pitchFamily="2" charset="-122"/>
        <a:cs typeface="宋体" panose="02010600030101010101" pitchFamily="2" charset="-122"/>
      </a:defRPr>
    </a:lvl7pPr>
    <a:lvl8pPr marL="3200400" algn="l" defTabSz="457200" rtl="0" eaLnBrk="1" latinLnBrk="0" hangingPunct="1">
      <a:defRPr kern="1200">
        <a:solidFill>
          <a:schemeClr val="tx1"/>
        </a:solidFill>
        <a:latin typeface="Arial" panose="020B0604020202020204" pitchFamily="34" charset="0"/>
        <a:ea typeface="宋体" panose="02010600030101010101" pitchFamily="2" charset="-122"/>
        <a:cs typeface="宋体" panose="02010600030101010101" pitchFamily="2" charset="-122"/>
      </a:defRPr>
    </a:lvl8pPr>
    <a:lvl9pPr marL="3657600" algn="l" defTabSz="457200" rtl="0" eaLnBrk="1" latinLnBrk="0" hangingPunct="1">
      <a:defRPr kern="1200">
        <a:solidFill>
          <a:schemeClr val="tx1"/>
        </a:solidFill>
        <a:latin typeface="Arial" panose="020B0604020202020204" pitchFamily="34" charset="0"/>
        <a:ea typeface="宋体" panose="02010600030101010101" pitchFamily="2" charset="-122"/>
        <a:cs typeface="宋体" panose="02010600030101010101" pitchFamily="2" charset="-122"/>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3399"/>
    <a:srgbClr val="0000CC"/>
    <a:srgbClr val="006600"/>
    <a:srgbClr val="339933"/>
    <a:srgbClr val="CC0000"/>
    <a:srgbClr val="FDFEC0"/>
    <a:srgbClr val="000099"/>
    <a:srgbClr val="000066"/>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22" autoAdjust="0"/>
    <p:restoredTop sz="96301" autoAdjust="0"/>
  </p:normalViewPr>
  <p:slideViewPr>
    <p:cSldViewPr>
      <p:cViewPr varScale="1">
        <p:scale>
          <a:sx n="104" d="100"/>
          <a:sy n="104" d="100"/>
        </p:scale>
        <p:origin x="1566" y="114"/>
      </p:cViewPr>
      <p:guideLst>
        <p:guide orient="horz" pos="2160"/>
        <p:guide pos="2880"/>
      </p:guideLst>
    </p:cSldViewPr>
  </p:slideViewPr>
  <p:outlineViewPr>
    <p:cViewPr>
      <p:scale>
        <a:sx n="33" d="100"/>
        <a:sy n="33" d="100"/>
      </p:scale>
      <p:origin x="0" y="-11652"/>
    </p:cViewPr>
  </p:outlineViewPr>
  <p:notesTextViewPr>
    <p:cViewPr>
      <p:scale>
        <a:sx n="100" d="100"/>
        <a:sy n="100" d="100"/>
      </p:scale>
      <p:origin x="0" y="0"/>
    </p:cViewPr>
  </p:notesTextViewPr>
  <p:sorterViewPr>
    <p:cViewPr>
      <p:scale>
        <a:sx n="100" d="100"/>
        <a:sy n="100" d="100"/>
      </p:scale>
      <p:origin x="0" y="18612"/>
    </p:cViewPr>
  </p:sorterViewPr>
  <p:notesViewPr>
    <p:cSldViewPr>
      <p:cViewPr varScale="1">
        <p:scale>
          <a:sx n="49" d="100"/>
          <a:sy n="49" d="100"/>
        </p:scale>
        <p:origin x="-201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anose="020B0604020202020204" pitchFamily="34" charset="0"/>
                <a:ea typeface="宋体" panose="02010600030101010101" pitchFamily="2" charset="-122"/>
                <a:cs typeface="+mn-cs"/>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lstStyle>
            <a:lvl1pPr algn="r" eaLnBrk="1" hangingPunct="1">
              <a:defRPr sz="1200" smtClean="0"/>
            </a:lvl1pPr>
          </a:lstStyle>
          <a:p>
            <a:pPr>
              <a:defRPr/>
            </a:pPr>
            <a:fld id="{D47A34C3-6391-6B4C-A37F-A5E1AD871173}" type="datetimeFigureOut">
              <a:rPr lang="zh-CN" altLang="en-US"/>
              <a:pPr>
                <a:defRPr/>
              </a:pPr>
              <a:t>2018-6-5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anose="020B0604020202020204" pitchFamily="34" charset="0"/>
                <a:ea typeface="宋体" panose="02010600030101010101" pitchFamily="2" charset="-122"/>
                <a:cs typeface="+mn-cs"/>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smtClean="0"/>
            </a:lvl1pPr>
          </a:lstStyle>
          <a:p>
            <a:pPr>
              <a:defRPr/>
            </a:pPr>
            <a:fld id="{9B5B88C6-2666-154E-AE34-0BF262DE05BA}" type="slidenum">
              <a:rPr lang="zh-CN" altLang="en-US"/>
              <a:pPr>
                <a:defRPr/>
              </a:pPr>
              <a:t>‹#›</a:t>
            </a:fld>
            <a:endParaRPr lang="zh-CN" altLang="en-US"/>
          </a:p>
        </p:txBody>
      </p:sp>
    </p:spTree>
    <p:extLst>
      <p:ext uri="{BB962C8B-B14F-4D97-AF65-F5344CB8AC3E}">
        <p14:creationId xmlns:p14="http://schemas.microsoft.com/office/powerpoint/2010/main" val="11661470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Arial" panose="020B0604020202020204" pitchFamily="34" charset="0"/>
                <a:ea typeface="宋体" panose="02010600030101010101" pitchFamily="2" charset="-122"/>
                <a:cs typeface="+mn-cs"/>
              </a:defRPr>
            </a:lvl1pPr>
          </a:lstStyle>
          <a:p>
            <a:pPr>
              <a:defRPr/>
            </a:pPr>
            <a:endParaRPr lang="en-US" altLang="zh-CN"/>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ea typeface="宋体" panose="02010600030101010101" pitchFamily="2" charset="-122"/>
                <a:cs typeface="+mn-cs"/>
              </a:defRPr>
            </a:lvl1pPr>
          </a:lstStyle>
          <a:p>
            <a:pPr>
              <a:defRPr/>
            </a:pPr>
            <a:endParaRPr lang="en-US" altLang="zh-CN"/>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Arial" panose="020B0604020202020204" pitchFamily="34" charset="0"/>
                <a:ea typeface="宋体" panose="02010600030101010101" pitchFamily="2" charset="-122"/>
                <a:cs typeface="+mn-cs"/>
              </a:defRPr>
            </a:lvl1pPr>
          </a:lstStyle>
          <a:p>
            <a:pPr>
              <a:defRPr/>
            </a:pPr>
            <a:endParaRPr lang="en-US" altLang="zh-CN"/>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smtClean="0"/>
            </a:lvl1pPr>
          </a:lstStyle>
          <a:p>
            <a:pPr>
              <a:defRPr/>
            </a:pPr>
            <a:fld id="{D87458DF-BFF5-7840-B055-F5D4DA6CF8EE}" type="slidenum">
              <a:rPr lang="en-US" altLang="zh-CN"/>
              <a:pPr>
                <a:defRPr/>
              </a:pPr>
              <a:t>‹#›</a:t>
            </a:fld>
            <a:endParaRPr lang="en-US" altLang="zh-CN"/>
          </a:p>
        </p:txBody>
      </p:sp>
    </p:spTree>
    <p:extLst>
      <p:ext uri="{BB962C8B-B14F-4D97-AF65-F5344CB8AC3E}">
        <p14:creationId xmlns:p14="http://schemas.microsoft.com/office/powerpoint/2010/main" val="56682763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87458DF-BFF5-7840-B055-F5D4DA6CF8EE}" type="slidenum">
              <a:rPr lang="en-US" altLang="zh-CN" smtClean="0"/>
              <a:pPr>
                <a:defRPr/>
              </a:pPr>
              <a:t>1</a:t>
            </a:fld>
            <a:endParaRPr lang="en-US" altLang="zh-CN"/>
          </a:p>
        </p:txBody>
      </p:sp>
    </p:spTree>
    <p:extLst>
      <p:ext uri="{BB962C8B-B14F-4D97-AF65-F5344CB8AC3E}">
        <p14:creationId xmlns:p14="http://schemas.microsoft.com/office/powerpoint/2010/main" val="2666473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87458DF-BFF5-7840-B055-F5D4DA6CF8EE}" type="slidenum">
              <a:rPr lang="en-US" altLang="zh-CN" smtClean="0"/>
              <a:pPr>
                <a:defRPr/>
              </a:pPr>
              <a:t>19</a:t>
            </a:fld>
            <a:endParaRPr lang="en-US" altLang="zh-CN"/>
          </a:p>
        </p:txBody>
      </p:sp>
    </p:spTree>
    <p:extLst>
      <p:ext uri="{BB962C8B-B14F-4D97-AF65-F5344CB8AC3E}">
        <p14:creationId xmlns:p14="http://schemas.microsoft.com/office/powerpoint/2010/main" val="3693822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87458DF-BFF5-7840-B055-F5D4DA6CF8EE}" type="slidenum">
              <a:rPr lang="en-US" altLang="zh-CN" smtClean="0"/>
              <a:pPr>
                <a:defRPr/>
              </a:pPr>
              <a:t>25</a:t>
            </a:fld>
            <a:endParaRPr lang="en-US" altLang="zh-CN"/>
          </a:p>
        </p:txBody>
      </p:sp>
    </p:spTree>
    <p:extLst>
      <p:ext uri="{BB962C8B-B14F-4D97-AF65-F5344CB8AC3E}">
        <p14:creationId xmlns:p14="http://schemas.microsoft.com/office/powerpoint/2010/main" val="260976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7BA033E2-C904-2B46-AD43-F47776CF26D4}" type="slidenum">
              <a:rPr lang="en-US" altLang="zh-CN"/>
              <a:pPr>
                <a:defRPr/>
              </a:pPr>
              <a:t>‹#›</a:t>
            </a:fld>
            <a:endParaRPr lang="en-US" altLang="zh-CN"/>
          </a:p>
        </p:txBody>
      </p:sp>
    </p:spTree>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692150"/>
            <a:ext cx="2057400" cy="54340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692150"/>
            <a:ext cx="6019800" cy="54340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FE56FF2B-9A2B-8E42-A3A9-B9DCCE626B0B}" type="slidenum">
              <a:rPr lang="en-US" altLang="zh-CN"/>
              <a:pPr>
                <a:defRPr/>
              </a:pPr>
              <a:t>‹#›</a:t>
            </a:fld>
            <a:endParaRPr lang="en-US" altLang="zh-CN"/>
          </a:p>
        </p:txBody>
      </p:sp>
    </p:spTree>
  </p:cSld>
  <p:clrMapOvr>
    <a:masterClrMapping/>
  </p:clrMapOvr>
  <p:transition spd="med">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692150"/>
            <a:ext cx="8229600" cy="54340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B7F1C794-6B3C-0643-B728-F75CBBC33A7A}" type="slidenum">
              <a:rPr lang="en-US" altLang="zh-CN"/>
              <a:pPr>
                <a:defRPr/>
              </a:pPr>
              <a:t>‹#›</a:t>
            </a:fld>
            <a:endParaRPr lang="en-US" altLang="zh-CN"/>
          </a:p>
        </p:txBody>
      </p:sp>
    </p:spTree>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E8909FB9-8CDB-B74A-940D-DE7A3E53ED0C}" type="slidenum">
              <a:rPr lang="en-US" altLang="zh-CN"/>
              <a:pPr>
                <a:defRPr/>
              </a:pPr>
              <a:t>‹#›</a:t>
            </a:fld>
            <a:endParaRPr lang="en-US" altLang="zh-CN"/>
          </a:p>
        </p:txBody>
      </p:sp>
    </p:spTree>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2DD87DC4-FF7C-E847-B40E-0790DC161B4F}" type="slidenum">
              <a:rPr lang="en-US" altLang="zh-CN"/>
              <a:pPr>
                <a:defRPr/>
              </a:pPr>
              <a:t>‹#›</a:t>
            </a:fld>
            <a:endParaRPr lang="en-US" altLang="zh-CN"/>
          </a:p>
        </p:txBody>
      </p:sp>
    </p:spTree>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D4BC1FB2-755A-8F41-BD2A-A6F9EAB3F69A}" type="slidenum">
              <a:rPr lang="en-US" altLang="zh-CN"/>
              <a:pPr>
                <a:defRPr/>
              </a:pPr>
              <a:t>‹#›</a:t>
            </a:fld>
            <a:endParaRPr lang="en-US" altLang="zh-CN"/>
          </a:p>
        </p:txBody>
      </p:sp>
    </p:spTree>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B82DCC50-8E9F-774E-B95C-C22323F0F13B}" type="slidenum">
              <a:rPr lang="en-US" altLang="zh-CN"/>
              <a:pPr>
                <a:defRPr/>
              </a:pPr>
              <a:t>‹#›</a:t>
            </a:fld>
            <a:endParaRPr lang="en-US" altLang="zh-CN"/>
          </a:p>
        </p:txBody>
      </p:sp>
    </p:spTree>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CC9D3E60-2B1E-4E4D-847A-602579ED6BA7}" type="slidenum">
              <a:rPr lang="en-US" altLang="zh-CN"/>
              <a:pPr>
                <a:defRPr/>
              </a:pPr>
              <a:t>‹#›</a:t>
            </a:fld>
            <a:endParaRPr lang="en-US" altLang="zh-CN"/>
          </a:p>
        </p:txBody>
      </p:sp>
    </p:spTree>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58AF9679-EBC4-394A-BD1C-9BACE9FEE255}" type="slidenum">
              <a:rPr lang="en-US" altLang="zh-CN"/>
              <a:pPr>
                <a:defRPr/>
              </a:pPr>
              <a:t>‹#›</a:t>
            </a:fld>
            <a:endParaRPr lang="en-US" altLang="zh-CN"/>
          </a:p>
        </p:txBody>
      </p:sp>
    </p:spTree>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2B815F0D-E741-8A4A-B922-146C3765A46F}" type="slidenum">
              <a:rPr lang="en-US" altLang="zh-CN"/>
              <a:pPr>
                <a:defRPr/>
              </a:pPr>
              <a:t>‹#›</a:t>
            </a:fld>
            <a:endParaRPr lang="en-US" altLang="zh-CN"/>
          </a:p>
        </p:txBody>
      </p:sp>
    </p:spTree>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6EE37EB2-ED86-B549-B220-29F01ECC0CF7}" type="slidenum">
              <a:rPr lang="en-US" altLang="zh-CN"/>
              <a:pPr>
                <a:defRPr/>
              </a:pPr>
              <a:t>‹#›</a:t>
            </a:fld>
            <a:endParaRPr lang="en-US" altLang="zh-CN"/>
          </a:p>
        </p:txBody>
      </p:sp>
    </p:spTree>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Rectangle 11"/>
          <p:cNvSpPr>
            <a:spLocks noChangeArrowheads="1"/>
          </p:cNvSpPr>
          <p:nvPr/>
        </p:nvSpPr>
        <p:spPr bwMode="auto">
          <a:xfrm>
            <a:off x="0" y="0"/>
            <a:ext cx="9144000" cy="476250"/>
          </a:xfrm>
          <a:prstGeom prst="rect">
            <a:avLst/>
          </a:prstGeom>
          <a:solidFill>
            <a:srgbClr val="3399FF"/>
          </a:solidFill>
          <a:ln w="9525">
            <a:solidFill>
              <a:srgbClr val="3399FF"/>
            </a:solidFill>
            <a:miter lim="800000"/>
          </a:ln>
          <a:effectLst/>
        </p:spPr>
        <p:txBody>
          <a:bodyPr wrap="none" anchor="ctr"/>
          <a:lstStyle/>
          <a:p>
            <a:pPr eaLnBrk="1" hangingPunct="1">
              <a:defRPr/>
            </a:pPr>
            <a:endParaRPr lang="en-US" altLang="zh-CN">
              <a:solidFill>
                <a:srgbClr val="FFCC00"/>
              </a:solidFill>
              <a:effectLst>
                <a:outerShdw blurRad="38100" dist="38100" dir="2700000" algn="tl">
                  <a:srgbClr val="000000"/>
                </a:outerShdw>
              </a:effectLst>
              <a:latin typeface="Arial" panose="020B0604020202020204" pitchFamily="34" charset="0"/>
              <a:ea typeface="宋体" panose="02010600030101010101" pitchFamily="2" charset="-122"/>
              <a:cs typeface="+mn-cs"/>
            </a:endParaRPr>
          </a:p>
        </p:txBody>
      </p:sp>
      <p:sp>
        <p:nvSpPr>
          <p:cNvPr id="1027" name="Rectangle 2"/>
          <p:cNvSpPr>
            <a:spLocks noGrp="1" noChangeArrowheads="1"/>
          </p:cNvSpPr>
          <p:nvPr>
            <p:ph type="title"/>
          </p:nvPr>
        </p:nvSpPr>
        <p:spPr bwMode="auto">
          <a:xfrm>
            <a:off x="457200" y="69215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solidFill>
                  <a:schemeClr val="tx1"/>
                </a:solidFill>
                <a:effectLst/>
                <a:latin typeface="Arial" panose="020B0604020202020204" pitchFamily="34" charset="0"/>
                <a:ea typeface="+mn-ea"/>
                <a:cs typeface="+mn-cs"/>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solidFill>
                  <a:schemeClr val="tx1"/>
                </a:solidFill>
                <a:effectLst/>
                <a:latin typeface="Arial" panose="020B0604020202020204" pitchFamily="34" charset="0"/>
                <a:ea typeface="+mn-ea"/>
                <a:cs typeface="+mn-cs"/>
              </a:defRPr>
            </a:lvl1pPr>
          </a:lstStyle>
          <a:p>
            <a:pPr>
              <a:defRPr/>
            </a:pPr>
            <a:endParaRPr lang="en-US" altLang="zh-CN"/>
          </a:p>
        </p:txBody>
      </p:sp>
      <p:sp>
        <p:nvSpPr>
          <p:cNvPr id="1036" name="Rectangle 12"/>
          <p:cNvSpPr>
            <a:spLocks noChangeArrowheads="1"/>
          </p:cNvSpPr>
          <p:nvPr/>
        </p:nvSpPr>
        <p:spPr bwMode="auto">
          <a:xfrm>
            <a:off x="0" y="6742113"/>
            <a:ext cx="9144000" cy="115887"/>
          </a:xfrm>
          <a:prstGeom prst="rect">
            <a:avLst/>
          </a:prstGeom>
          <a:solidFill>
            <a:srgbClr val="3399FF"/>
          </a:solidFill>
          <a:ln w="9525">
            <a:solidFill>
              <a:srgbClr val="3399FF"/>
            </a:solidFill>
            <a:miter lim="800000"/>
          </a:ln>
          <a:effectLst/>
        </p:spPr>
        <p:txBody>
          <a:bodyPr wrap="none" anchor="ctr"/>
          <a:lstStyle/>
          <a:p>
            <a:pPr eaLnBrk="1" hangingPunct="1">
              <a:defRPr/>
            </a:pPr>
            <a:endParaRPr lang="en-US" altLang="zh-CN">
              <a:solidFill>
                <a:srgbClr val="FFCC00"/>
              </a:solidFill>
              <a:effectLst>
                <a:outerShdw blurRad="38100" dist="38100" dir="2700000" algn="tl">
                  <a:srgbClr val="000000"/>
                </a:outerShdw>
              </a:effectLst>
              <a:latin typeface="Arial" panose="020B0604020202020204" pitchFamily="34" charset="0"/>
              <a:ea typeface="宋体" panose="02010600030101010101" pitchFamily="2" charset="-122"/>
              <a:cs typeface="+mn-cs"/>
            </a:endParaRPr>
          </a:p>
        </p:txBody>
      </p:sp>
      <p:pic>
        <p:nvPicPr>
          <p:cNvPr id="1033" name="Picture 15" descr="输出向导-1"/>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34925" y="44450"/>
            <a:ext cx="25923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zoom/>
  </p:transition>
  <p:hf sldNum="0" hdr="0" ftr="0" dt="0"/>
  <p:txStyles>
    <p:titleStyle>
      <a:lvl1pPr algn="ctr" rtl="0" eaLnBrk="0" fontAlgn="base" hangingPunct="0">
        <a:spcBef>
          <a:spcPct val="0"/>
        </a:spcBef>
        <a:spcAft>
          <a:spcPct val="0"/>
        </a:spcAft>
        <a:defRPr sz="3600" b="1">
          <a:solidFill>
            <a:srgbClr val="FF3300"/>
          </a:solidFill>
          <a:latin typeface="+mj-lt"/>
          <a:ea typeface="+mj-ea"/>
          <a:cs typeface="宋体" panose="02010600030101010101" pitchFamily="2" charset="-122"/>
        </a:defRPr>
      </a:lvl1pPr>
      <a:lvl2pPr algn="ctr" rtl="0" eaLnBrk="0" fontAlgn="base" hangingPunct="0">
        <a:spcBef>
          <a:spcPct val="0"/>
        </a:spcBef>
        <a:spcAft>
          <a:spcPct val="0"/>
        </a:spcAft>
        <a:defRPr sz="3600" b="1">
          <a:solidFill>
            <a:srgbClr val="FF3300"/>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3600" b="1">
          <a:solidFill>
            <a:srgbClr val="FF3300"/>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3600" b="1">
          <a:solidFill>
            <a:srgbClr val="FF3300"/>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3600" b="1">
          <a:solidFill>
            <a:srgbClr val="FF3300"/>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3600" b="1">
          <a:solidFill>
            <a:srgbClr val="FF3300"/>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3600" b="1">
          <a:solidFill>
            <a:srgbClr val="FF3300"/>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3600" b="1">
          <a:solidFill>
            <a:srgbClr val="FF3300"/>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3600" b="1">
          <a:solidFill>
            <a:srgbClr val="FF3300"/>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10000"/>
        </a:spcBef>
        <a:spcAft>
          <a:spcPct val="30000"/>
        </a:spcAft>
        <a:buChar char="•"/>
        <a:defRPr sz="2600" b="1">
          <a:solidFill>
            <a:srgbClr val="000099"/>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Char char="–"/>
        <a:defRPr sz="2400" b="1">
          <a:solidFill>
            <a:srgbClr val="009900"/>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2.5KW@4.5k"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323528" y="764704"/>
            <a:ext cx="8496944" cy="2232248"/>
          </a:xfrm>
        </p:spPr>
        <p:txBody>
          <a:bodyPr/>
          <a:lstStyle/>
          <a:p>
            <a:pPr eaLnBrk="1" hangingPunct="1"/>
            <a:r>
              <a:rPr lang="en-US" altLang="zh-CN" sz="4800" b="0" dirty="0">
                <a:solidFill>
                  <a:srgbClr val="0070C0"/>
                </a:solidFill>
                <a:latin typeface="微软雅黑" panose="020B0503020204020204" pitchFamily="34" charset="-122"/>
                <a:ea typeface="微软雅黑" panose="020B0503020204020204" pitchFamily="34" charset="-122"/>
                <a:cs typeface="微软雅黑"/>
              </a:rPr>
              <a:t>C</a:t>
            </a:r>
            <a:r>
              <a:rPr lang="en-US" altLang="zh-CN" sz="4800" b="0" dirty="0" smtClean="0">
                <a:solidFill>
                  <a:srgbClr val="0070C0"/>
                </a:solidFill>
                <a:latin typeface="微软雅黑" panose="020B0503020204020204" pitchFamily="34" charset="-122"/>
                <a:ea typeface="微软雅黑" panose="020B0503020204020204" pitchFamily="34" charset="-122"/>
                <a:cs typeface="微软雅黑"/>
              </a:rPr>
              <a:t>ryogenic activities at IHEP</a:t>
            </a:r>
            <a:endParaRPr lang="zh-CN" altLang="en-US" sz="4800" b="0" dirty="0">
              <a:solidFill>
                <a:srgbClr val="0070C0"/>
              </a:solidFill>
              <a:latin typeface="微软雅黑" panose="020B0503020204020204" pitchFamily="34" charset="-122"/>
              <a:ea typeface="微软雅黑" panose="020B0503020204020204" pitchFamily="34" charset="-122"/>
              <a:cs typeface="微软雅黑"/>
            </a:endParaRPr>
          </a:p>
        </p:txBody>
      </p:sp>
      <p:sp>
        <p:nvSpPr>
          <p:cNvPr id="33795" name="矩形 1"/>
          <p:cNvSpPr>
            <a:spLocks noChangeArrowheads="1"/>
          </p:cNvSpPr>
          <p:nvPr/>
        </p:nvSpPr>
        <p:spPr bwMode="auto">
          <a:xfrm>
            <a:off x="395536" y="3356992"/>
            <a:ext cx="8424936" cy="33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lnSpc>
                <a:spcPts val="4300"/>
              </a:lnSpc>
              <a:spcBef>
                <a:spcPts val="600"/>
              </a:spcBef>
              <a:spcAft>
                <a:spcPts val="600"/>
              </a:spcAft>
            </a:pPr>
            <a:r>
              <a:rPr lang="en-US" altLang="zh-CN" sz="2400" dirty="0" err="1" smtClean="0">
                <a:solidFill>
                  <a:srgbClr val="000066"/>
                </a:solidFill>
                <a:latin typeface="微软雅黑"/>
                <a:ea typeface="微软雅黑"/>
                <a:cs typeface="微软雅黑"/>
              </a:rPr>
              <a:t>Shaopeng</a:t>
            </a:r>
            <a:r>
              <a:rPr lang="en-US" altLang="zh-CN" sz="2400" dirty="0" smtClean="0">
                <a:solidFill>
                  <a:srgbClr val="000066"/>
                </a:solidFill>
                <a:latin typeface="微软雅黑"/>
                <a:ea typeface="微软雅黑"/>
                <a:cs typeface="微软雅黑"/>
              </a:rPr>
              <a:t> Li</a:t>
            </a:r>
          </a:p>
          <a:p>
            <a:pPr algn="ctr" eaLnBrk="1" hangingPunct="1">
              <a:lnSpc>
                <a:spcPts val="4300"/>
              </a:lnSpc>
              <a:spcBef>
                <a:spcPts val="600"/>
              </a:spcBef>
              <a:spcAft>
                <a:spcPts val="600"/>
              </a:spcAft>
            </a:pPr>
            <a:r>
              <a:rPr lang="en-US" altLang="zh-CN" sz="2400" dirty="0" smtClean="0">
                <a:solidFill>
                  <a:srgbClr val="000066"/>
                </a:solidFill>
                <a:latin typeface="微软雅黑"/>
                <a:ea typeface="微软雅黑"/>
                <a:cs typeface="微软雅黑"/>
              </a:rPr>
              <a:t>On behalf of IHEP cryogenic team</a:t>
            </a:r>
          </a:p>
          <a:p>
            <a:pPr algn="ctr" eaLnBrk="1" hangingPunct="1">
              <a:lnSpc>
                <a:spcPts val="4300"/>
              </a:lnSpc>
              <a:spcBef>
                <a:spcPts val="600"/>
              </a:spcBef>
              <a:spcAft>
                <a:spcPts val="600"/>
              </a:spcAft>
            </a:pPr>
            <a:r>
              <a:rPr lang="en-US" altLang="zh-CN" sz="2400" dirty="0" smtClean="0">
                <a:solidFill>
                  <a:srgbClr val="000066"/>
                </a:solidFill>
                <a:latin typeface="微软雅黑"/>
                <a:ea typeface="微软雅黑"/>
                <a:cs typeface="微软雅黑"/>
              </a:rPr>
              <a:t>Institute of High Energy Physics ( IHEP ), CAS, CHINA</a:t>
            </a:r>
          </a:p>
          <a:p>
            <a:pPr algn="ctr" eaLnBrk="1" hangingPunct="1">
              <a:lnSpc>
                <a:spcPts val="4300"/>
              </a:lnSpc>
              <a:spcBef>
                <a:spcPts val="600"/>
              </a:spcBef>
              <a:spcAft>
                <a:spcPts val="600"/>
              </a:spcAft>
            </a:pPr>
            <a:r>
              <a:rPr lang="en-US" altLang="zh-CN" sz="2400" dirty="0" smtClean="0">
                <a:solidFill>
                  <a:srgbClr val="000066"/>
                </a:solidFill>
                <a:latin typeface="微软雅黑"/>
                <a:ea typeface="微软雅黑"/>
                <a:cs typeface="微软雅黑"/>
              </a:rPr>
              <a:t>The 18</a:t>
            </a:r>
            <a:r>
              <a:rPr lang="en-US" altLang="zh-CN" sz="2400" baseline="30000" dirty="0" smtClean="0">
                <a:solidFill>
                  <a:srgbClr val="000066"/>
                </a:solidFill>
                <a:latin typeface="微软雅黑"/>
                <a:ea typeface="微软雅黑"/>
                <a:cs typeface="微软雅黑"/>
              </a:rPr>
              <a:t>th</a:t>
            </a:r>
            <a:r>
              <a:rPr lang="en-US" altLang="zh-CN" sz="2400" dirty="0" smtClean="0">
                <a:solidFill>
                  <a:srgbClr val="000066"/>
                </a:solidFill>
                <a:latin typeface="微软雅黑"/>
                <a:ea typeface="微软雅黑"/>
                <a:cs typeface="微软雅黑"/>
              </a:rPr>
              <a:t> International Workshop on Cryogenic Operation, Beijing, June 4-7, </a:t>
            </a:r>
            <a:r>
              <a:rPr lang="en-US" altLang="zh-CN" sz="2400" dirty="0">
                <a:solidFill>
                  <a:srgbClr val="000066"/>
                </a:solidFill>
                <a:latin typeface="微软雅黑"/>
                <a:ea typeface="微软雅黑"/>
                <a:cs typeface="微软雅黑"/>
              </a:rPr>
              <a:t>2018</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zh-CN" sz="2800" dirty="0" smtClean="0"/>
              <a:t>Flowchart of</a:t>
            </a:r>
            <a:r>
              <a:rPr lang="en-US" altLang="zh-CN" sz="2800" dirty="0"/>
              <a:t> </a:t>
            </a:r>
            <a:r>
              <a:rPr lang="en-US" altLang="zh-CN" sz="2800" dirty="0"/>
              <a:t>SC magnet cryogenic </a:t>
            </a:r>
            <a:r>
              <a:rPr lang="en-US" altLang="zh-CN" sz="2800" dirty="0" smtClean="0"/>
              <a:t>system</a:t>
            </a:r>
            <a:endParaRPr lang="en-US" altLang="zh-CN" sz="2800" dirty="0" smtClean="0"/>
          </a:p>
        </p:txBody>
      </p:sp>
      <p:graphicFrame>
        <p:nvGraphicFramePr>
          <p:cNvPr id="31747" name="Object 10"/>
          <p:cNvGraphicFramePr>
            <a:graphicFrameLocks noGrp="1" noChangeAspect="1"/>
          </p:cNvGraphicFramePr>
          <p:nvPr>
            <p:ph idx="1"/>
          </p:nvPr>
        </p:nvGraphicFramePr>
        <p:xfrm>
          <a:off x="1065213" y="1905000"/>
          <a:ext cx="7088187" cy="4038600"/>
        </p:xfrm>
        <a:graphic>
          <a:graphicData uri="http://schemas.openxmlformats.org/presentationml/2006/ole">
            <mc:AlternateContent xmlns:mc="http://schemas.openxmlformats.org/markup-compatibility/2006">
              <mc:Choice xmlns:v="urn:schemas-microsoft-com:vml" Requires="v">
                <p:oleObj spid="_x0000_s5299" name="AutoCAD Drawing" r:id="rId3" imgW="8677275" imgH="4943475" progId="AutoCAD.Drawing.18">
                  <p:embed/>
                </p:oleObj>
              </mc:Choice>
              <mc:Fallback>
                <p:oleObj name="AutoCAD Drawing" r:id="rId3" imgW="8677275" imgH="4943475" progId="AutoCAD.Drawing.1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7344" r="7344" b="5681"/>
                      <a:stretch>
                        <a:fillRect/>
                      </a:stretch>
                    </p:blipFill>
                    <p:spPr bwMode="auto">
                      <a:xfrm>
                        <a:off x="1065213" y="1905000"/>
                        <a:ext cx="7088187"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23364405"/>
      </p:ext>
    </p:extLst>
  </p:cSld>
  <p:clrMapOvr>
    <a:masterClrMapping/>
  </p:clrMapOvr>
  <p:transition spd="med">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755650" y="476250"/>
            <a:ext cx="7696200" cy="1143000"/>
          </a:xfrm>
        </p:spPr>
        <p:txBody>
          <a:bodyPr/>
          <a:lstStyle/>
          <a:p>
            <a:r>
              <a:rPr lang="en-US" altLang="zh-CN" sz="2800" smtClean="0"/>
              <a:t>Milestone of BEPCII cryogenic system</a:t>
            </a:r>
            <a:endParaRPr lang="zh-CN" altLang="en-US" sz="2800" smtClean="0"/>
          </a:p>
        </p:txBody>
      </p:sp>
      <p:sp>
        <p:nvSpPr>
          <p:cNvPr id="43011" name="Rectangle 3"/>
          <p:cNvSpPr>
            <a:spLocks noGrp="1" noRot="1" noChangeArrowheads="1"/>
          </p:cNvSpPr>
          <p:nvPr>
            <p:ph type="body" idx="1"/>
          </p:nvPr>
        </p:nvSpPr>
        <p:spPr>
          <a:xfrm>
            <a:off x="539552" y="1484784"/>
            <a:ext cx="7912298" cy="5112568"/>
          </a:xfrm>
        </p:spPr>
        <p:txBody>
          <a:bodyPr/>
          <a:lstStyle/>
          <a:p>
            <a:pPr>
              <a:lnSpc>
                <a:spcPct val="80000"/>
              </a:lnSpc>
              <a:defRPr/>
            </a:pPr>
            <a:r>
              <a:rPr lang="en-US" altLang="zh-CN" sz="1600" b="1" dirty="0" smtClean="0"/>
              <a:t>Nov. 2001 to May  2002        Conceptual design </a:t>
            </a:r>
          </a:p>
          <a:p>
            <a:pPr>
              <a:lnSpc>
                <a:spcPct val="80000"/>
              </a:lnSpc>
              <a:defRPr/>
            </a:pPr>
            <a:r>
              <a:rPr lang="en-US" altLang="zh-CN" sz="1600" b="1" dirty="0" smtClean="0">
                <a:cs typeface="Times New Roman" pitchFamily="18" charset="0"/>
              </a:rPr>
              <a:t>Feb. 2003 to Feb.  2005        Engineering Design</a:t>
            </a:r>
          </a:p>
          <a:p>
            <a:pPr>
              <a:lnSpc>
                <a:spcPct val="80000"/>
              </a:lnSpc>
              <a:defRPr/>
            </a:pPr>
            <a:r>
              <a:rPr lang="en-US" altLang="zh-CN" sz="1600" b="1" dirty="0" smtClean="0">
                <a:cs typeface="Times New Roman" pitchFamily="18" charset="0"/>
              </a:rPr>
              <a:t>Feb. 2003 to May  2005        Standard equipment procurement</a:t>
            </a:r>
          </a:p>
          <a:p>
            <a:pPr>
              <a:lnSpc>
                <a:spcPct val="80000"/>
              </a:lnSpc>
              <a:defRPr/>
            </a:pPr>
            <a:r>
              <a:rPr lang="en-US" altLang="zh-CN" sz="1600" b="1" dirty="0" smtClean="0">
                <a:cs typeface="Times New Roman" pitchFamily="18" charset="0"/>
              </a:rPr>
              <a:t>Nov. 2004 to Aug. 2006        Non-standard equipment manufacture and  </a:t>
            </a:r>
          </a:p>
          <a:p>
            <a:pPr marL="0" indent="0">
              <a:lnSpc>
                <a:spcPct val="80000"/>
              </a:lnSpc>
              <a:buFont typeface="Wingdings" panose="05000000000000000000" pitchFamily="2" charset="2"/>
              <a:buNone/>
              <a:defRPr/>
            </a:pPr>
            <a:r>
              <a:rPr lang="en-US" altLang="zh-CN" sz="1600" b="1" dirty="0">
                <a:cs typeface="Times New Roman" pitchFamily="18" charset="0"/>
              </a:rPr>
              <a:t> </a:t>
            </a:r>
            <a:r>
              <a:rPr lang="en-US" altLang="zh-CN" sz="1600" b="1" dirty="0" smtClean="0">
                <a:cs typeface="Times New Roman" pitchFamily="18" charset="0"/>
              </a:rPr>
              <a:t>                                                   installation</a:t>
            </a:r>
          </a:p>
          <a:p>
            <a:pPr>
              <a:lnSpc>
                <a:spcPct val="80000"/>
              </a:lnSpc>
              <a:defRPr/>
            </a:pPr>
            <a:r>
              <a:rPr lang="en-US" altLang="zh-CN" sz="1600" b="1" dirty="0" smtClean="0">
                <a:cs typeface="Times New Roman" pitchFamily="18" charset="0"/>
              </a:rPr>
              <a:t>May 2005 to Sept. 2005       Acceptance tests for two 500W@4.5K </a:t>
            </a:r>
          </a:p>
          <a:p>
            <a:pPr>
              <a:lnSpc>
                <a:spcPct val="80000"/>
              </a:lnSpc>
              <a:defRPr/>
            </a:pPr>
            <a:r>
              <a:rPr lang="en-US" altLang="zh-CN" sz="1600" dirty="0">
                <a:cs typeface="Times New Roman" pitchFamily="18" charset="0"/>
              </a:rPr>
              <a:t> </a:t>
            </a:r>
            <a:r>
              <a:rPr lang="en-US" altLang="zh-CN" sz="1600" dirty="0" smtClean="0">
                <a:cs typeface="Times New Roman" pitchFamily="18" charset="0"/>
              </a:rPr>
              <a:t>                                              </a:t>
            </a:r>
            <a:r>
              <a:rPr lang="en-US" altLang="zh-CN" sz="1600" b="1" dirty="0" smtClean="0">
                <a:cs typeface="Times New Roman" pitchFamily="18" charset="0"/>
              </a:rPr>
              <a:t>refrigerators</a:t>
            </a:r>
          </a:p>
          <a:p>
            <a:pPr>
              <a:lnSpc>
                <a:spcPct val="80000"/>
              </a:lnSpc>
              <a:defRPr/>
            </a:pPr>
            <a:r>
              <a:rPr lang="en-US" altLang="zh-CN" sz="1600" b="1" dirty="0" smtClean="0">
                <a:cs typeface="Times New Roman" pitchFamily="18" charset="0"/>
              </a:rPr>
              <a:t>May 2006 to Aug. 2006       Commissioning and Cryogenic test for SRFC 	                                       cryogenic system</a:t>
            </a:r>
          </a:p>
          <a:p>
            <a:pPr>
              <a:lnSpc>
                <a:spcPct val="80000"/>
              </a:lnSpc>
              <a:defRPr/>
            </a:pPr>
            <a:r>
              <a:rPr lang="en-US" altLang="zh-CN" sz="1600" b="1" dirty="0" smtClean="0">
                <a:solidFill>
                  <a:srgbClr val="FF0000"/>
                </a:solidFill>
                <a:cs typeface="Times New Roman" pitchFamily="18" charset="0"/>
              </a:rPr>
              <a:t>Nov. 2006 to now</a:t>
            </a:r>
            <a:r>
              <a:rPr lang="zh-CN" altLang="en-US" sz="1600" b="1" dirty="0" smtClean="0">
                <a:solidFill>
                  <a:srgbClr val="FF0000"/>
                </a:solidFill>
                <a:cs typeface="Times New Roman" pitchFamily="18" charset="0"/>
              </a:rPr>
              <a:t>                </a:t>
            </a:r>
            <a:r>
              <a:rPr lang="en-US" altLang="zh-CN" sz="1600" b="1" dirty="0" smtClean="0">
                <a:solidFill>
                  <a:srgbClr val="FF0000"/>
                </a:solidFill>
                <a:cs typeface="Times New Roman" pitchFamily="18" charset="0"/>
              </a:rPr>
              <a:t>SRFC cryogenic system operation</a:t>
            </a:r>
          </a:p>
          <a:p>
            <a:pPr>
              <a:lnSpc>
                <a:spcPct val="80000"/>
              </a:lnSpc>
              <a:defRPr/>
            </a:pPr>
            <a:r>
              <a:rPr lang="en-US" altLang="zh-CN" sz="1600" b="1" dirty="0" smtClean="0">
                <a:cs typeface="Times New Roman" pitchFamily="18" charset="0"/>
              </a:rPr>
              <a:t>Sept. 2006 to Dec. 2006      Modification for 1000L Dewar &amp; Valve Box</a:t>
            </a:r>
          </a:p>
          <a:p>
            <a:pPr>
              <a:lnSpc>
                <a:spcPct val="80000"/>
              </a:lnSpc>
              <a:defRPr/>
            </a:pPr>
            <a:r>
              <a:rPr lang="en-US" altLang="zh-CN" sz="1600" b="1" dirty="0" smtClean="0">
                <a:cs typeface="Times New Roman" pitchFamily="18" charset="0"/>
              </a:rPr>
              <a:t>Sept. 2006 to Apr. </a:t>
            </a:r>
            <a:r>
              <a:rPr lang="en-US" altLang="zh-CN" sz="1600" dirty="0">
                <a:cs typeface="Times New Roman" pitchFamily="18" charset="0"/>
              </a:rPr>
              <a:t>2007      Modification for SCQA/B valve boxes </a:t>
            </a:r>
            <a:r>
              <a:rPr lang="en-US" altLang="zh-CN" sz="1600" dirty="0" smtClean="0">
                <a:cs typeface="Times New Roman" pitchFamily="18" charset="0"/>
              </a:rPr>
              <a:t>and                                           </a:t>
            </a:r>
          </a:p>
          <a:p>
            <a:pPr>
              <a:lnSpc>
                <a:spcPct val="80000"/>
              </a:lnSpc>
              <a:defRPr/>
            </a:pPr>
            <a:r>
              <a:rPr lang="en-US" altLang="zh-CN" sz="1600" dirty="0">
                <a:cs typeface="Times New Roman" pitchFamily="18" charset="0"/>
              </a:rPr>
              <a:t> </a:t>
            </a:r>
            <a:r>
              <a:rPr lang="en-US" altLang="zh-CN" sz="1600" dirty="0" smtClean="0">
                <a:cs typeface="Times New Roman" pitchFamily="18" charset="0"/>
              </a:rPr>
              <a:t>                                            current  </a:t>
            </a:r>
            <a:r>
              <a:rPr lang="en-US" altLang="zh-CN" sz="1600" dirty="0">
                <a:cs typeface="Times New Roman" pitchFamily="18" charset="0"/>
              </a:rPr>
              <a:t>leads</a:t>
            </a:r>
          </a:p>
          <a:p>
            <a:pPr>
              <a:lnSpc>
                <a:spcPct val="80000"/>
              </a:lnSpc>
              <a:defRPr/>
            </a:pPr>
            <a:r>
              <a:rPr lang="en-US" altLang="zh-CN" sz="1600" b="1" dirty="0" smtClean="0">
                <a:cs typeface="Times New Roman" pitchFamily="18" charset="0"/>
              </a:rPr>
              <a:t>May 2007 to Jun. 2007       SCQA/B &amp; SSM cryogenic system     </a:t>
            </a:r>
          </a:p>
          <a:p>
            <a:pPr>
              <a:lnSpc>
                <a:spcPct val="80000"/>
              </a:lnSpc>
              <a:defRPr/>
            </a:pPr>
            <a:r>
              <a:rPr lang="en-US" altLang="zh-CN" sz="1600" dirty="0">
                <a:cs typeface="Times New Roman" pitchFamily="18" charset="0"/>
              </a:rPr>
              <a:t> </a:t>
            </a:r>
            <a:r>
              <a:rPr lang="en-US" altLang="zh-CN" sz="1600" dirty="0" smtClean="0">
                <a:cs typeface="Times New Roman" pitchFamily="18" charset="0"/>
              </a:rPr>
              <a:t>                                           commissioning</a:t>
            </a:r>
            <a:endParaRPr lang="en-US" altLang="zh-CN" sz="1600" dirty="0">
              <a:cs typeface="Times New Roman" pitchFamily="18" charset="0"/>
            </a:endParaRPr>
          </a:p>
          <a:p>
            <a:pPr>
              <a:lnSpc>
                <a:spcPct val="80000"/>
              </a:lnSpc>
              <a:defRPr/>
            </a:pPr>
            <a:r>
              <a:rPr lang="en-US" altLang="zh-CN" sz="1600" b="1" dirty="0" smtClean="0">
                <a:solidFill>
                  <a:srgbClr val="FF0000"/>
                </a:solidFill>
                <a:cs typeface="Times New Roman" pitchFamily="18" charset="0"/>
              </a:rPr>
              <a:t>Jun. 2007 to now</a:t>
            </a:r>
            <a:r>
              <a:rPr lang="zh-CN" altLang="en-US" sz="1600" b="1" dirty="0" smtClean="0">
                <a:solidFill>
                  <a:srgbClr val="FF0000"/>
                </a:solidFill>
                <a:cs typeface="Times New Roman" pitchFamily="18" charset="0"/>
              </a:rPr>
              <a:t>              </a:t>
            </a:r>
            <a:r>
              <a:rPr lang="en-US" altLang="zh-CN" sz="1600" b="1" dirty="0" smtClean="0">
                <a:solidFill>
                  <a:srgbClr val="FF0000"/>
                </a:solidFill>
                <a:cs typeface="Times New Roman" pitchFamily="18" charset="0"/>
              </a:rPr>
              <a:t> SCQA/B &amp; SSM cryogenic system operation</a:t>
            </a:r>
            <a:endParaRPr lang="zh-CN" altLang="en-US" sz="1600" b="1" dirty="0" smtClean="0">
              <a:solidFill>
                <a:srgbClr val="FF0000"/>
              </a:solidFill>
            </a:endParaRPr>
          </a:p>
          <a:p>
            <a:pPr>
              <a:lnSpc>
                <a:spcPct val="80000"/>
              </a:lnSpc>
              <a:buFont typeface="Wingdings 2" pitchFamily="18" charset="2"/>
              <a:buNone/>
              <a:defRPr/>
            </a:pPr>
            <a:endParaRPr lang="en-US" altLang="zh-CN" sz="1600" b="1" dirty="0" smtClean="0"/>
          </a:p>
        </p:txBody>
      </p:sp>
    </p:spTree>
    <p:extLst>
      <p:ext uri="{BB962C8B-B14F-4D97-AF65-F5344CB8AC3E}">
        <p14:creationId xmlns:p14="http://schemas.microsoft.com/office/powerpoint/2010/main" val="662730201"/>
      </p:ext>
    </p:extLst>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p:nvPr>
        </p:nvSpPr>
        <p:spPr/>
        <p:txBody>
          <a:bodyPr/>
          <a:lstStyle/>
          <a:p>
            <a:r>
              <a:rPr lang="en-US" altLang="zh-CN" dirty="0">
                <a:solidFill>
                  <a:srgbClr val="FF0000"/>
                </a:solidFill>
                <a:latin typeface="Arial" panose="020B0604020202020204" pitchFamily="34" charset="0"/>
                <a:cs typeface="Arial" panose="020B0604020202020204" pitchFamily="34" charset="0"/>
              </a:rPr>
              <a:t>ADS Injector I Project</a:t>
            </a:r>
            <a:endParaRPr lang="zh-CN" altLang="en-US" dirty="0" smtClean="0">
              <a:solidFill>
                <a:srgbClr val="FF0000"/>
              </a:solidFill>
              <a:ea typeface="宋体" panose="02010600030101010101" pitchFamily="2" charset="-122"/>
            </a:endParaRPr>
          </a:p>
        </p:txBody>
      </p:sp>
      <p:sp>
        <p:nvSpPr>
          <p:cNvPr id="30723" name="内容占位符 2"/>
          <p:cNvSpPr>
            <a:spLocks noGrp="1"/>
          </p:cNvSpPr>
          <p:nvPr>
            <p:ph idx="1"/>
          </p:nvPr>
        </p:nvSpPr>
        <p:spPr>
          <a:xfrm>
            <a:off x="785813" y="4929188"/>
            <a:ext cx="7696200" cy="1285875"/>
          </a:xfrm>
        </p:spPr>
        <p:txBody>
          <a:bodyPr/>
          <a:lstStyle/>
          <a:p>
            <a:r>
              <a:rPr lang="en-GB" altLang="zh-CN" sz="1800" dirty="0" smtClean="0">
                <a:ea typeface="宋体" panose="02010600030101010101" pitchFamily="2" charset="-122"/>
              </a:rPr>
              <a:t>Chinese ADS proton linear has two 0~10MeV injectors and one 10~1500MeV superconducting </a:t>
            </a:r>
            <a:r>
              <a:rPr lang="en-GB" altLang="zh-CN" sz="1800" dirty="0" err="1" smtClean="0">
                <a:ea typeface="宋体" panose="02010600030101010101" pitchFamily="2" charset="-122"/>
              </a:rPr>
              <a:t>linac</a:t>
            </a:r>
            <a:r>
              <a:rPr lang="en-GB" altLang="zh-CN" sz="1800" dirty="0" smtClean="0">
                <a:ea typeface="宋体" panose="02010600030101010101" pitchFamily="2" charset="-122"/>
              </a:rPr>
              <a:t>.</a:t>
            </a:r>
          </a:p>
          <a:p>
            <a:r>
              <a:rPr lang="en-GB" altLang="zh-CN" sz="1800" dirty="0" smtClean="0">
                <a:ea typeface="宋体" panose="02010600030101010101" pitchFamily="2" charset="-122"/>
              </a:rPr>
              <a:t> Injector I and Injector II were constructed by Institute of High Energy Physics (IHEP) and Institute of Modern Physics (IMP) respectively. </a:t>
            </a:r>
          </a:p>
          <a:p>
            <a:endParaRPr lang="zh-CN" altLang="en-US" dirty="0" smtClean="0">
              <a:ea typeface="宋体" panose="02010600030101010101" pitchFamily="2" charset="-122"/>
            </a:endParaRPr>
          </a:p>
        </p:txBody>
      </p:sp>
      <p:pic>
        <p:nvPicPr>
          <p:cNvPr id="30725"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6988" y="1744662"/>
            <a:ext cx="6786562"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文本框 18"/>
          <p:cNvSpPr txBox="1">
            <a:spLocks noChangeArrowheads="1"/>
          </p:cNvSpPr>
          <p:nvPr/>
        </p:nvSpPr>
        <p:spPr bwMode="auto">
          <a:xfrm>
            <a:off x="2643188" y="1785938"/>
            <a:ext cx="1011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150000"/>
              <a:buChar char="•"/>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tx1"/>
              </a:buClr>
              <a:buSzPct val="150000"/>
              <a:buChar char="•"/>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150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sz="1200">
                <a:latin typeface="Times New Roman" panose="02020603050405020304" pitchFamily="18" charset="0"/>
                <a:ea typeface="黑体" panose="02010609060101010101" pitchFamily="49" charset="-122"/>
                <a:cs typeface="Times New Roman" panose="02020603050405020304" pitchFamily="18" charset="0"/>
              </a:rPr>
              <a:t>Tasks of IMP</a:t>
            </a:r>
            <a:endParaRPr kumimoji="1" lang="zh-CN" altLang="en-US" sz="12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0727" name="文本框 16"/>
          <p:cNvSpPr txBox="1">
            <a:spLocks noChangeArrowheads="1"/>
          </p:cNvSpPr>
          <p:nvPr/>
        </p:nvSpPr>
        <p:spPr bwMode="auto">
          <a:xfrm>
            <a:off x="2571750" y="4643438"/>
            <a:ext cx="1079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150000"/>
              <a:buChar char="•"/>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tx1"/>
              </a:buClr>
              <a:buSzPct val="150000"/>
              <a:buChar char="•"/>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150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sz="1200">
                <a:latin typeface="Times New Roman" panose="02020603050405020304" pitchFamily="18" charset="0"/>
                <a:ea typeface="黑体" panose="02010609060101010101" pitchFamily="49" charset="-122"/>
                <a:cs typeface="Times New Roman" panose="02020603050405020304" pitchFamily="18" charset="0"/>
              </a:rPr>
              <a:t>Tasks of IHEP</a:t>
            </a:r>
            <a:endParaRPr kumimoji="1" lang="zh-CN" altLang="en-US" sz="12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0728" name="Text Box 6"/>
          <p:cNvSpPr txBox="1">
            <a:spLocks noChangeArrowheads="1"/>
          </p:cNvSpPr>
          <p:nvPr/>
        </p:nvSpPr>
        <p:spPr bwMode="auto">
          <a:xfrm>
            <a:off x="4357688" y="2214563"/>
            <a:ext cx="3725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1"/>
              </a:buClr>
              <a:buSzPct val="150000"/>
              <a:buChar char="•"/>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tx1"/>
              </a:buClr>
              <a:buSzPct val="150000"/>
              <a:buChar char="•"/>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150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ClrTx/>
              <a:buSzTx/>
              <a:buFontTx/>
              <a:buNone/>
            </a:pPr>
            <a:r>
              <a:rPr lang="en-US" altLang="zh-CN"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CW @</a:t>
            </a:r>
            <a:r>
              <a:rPr lang="zh-CN" altLang="en-US"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1.5GeV / 10</a:t>
            </a:r>
            <a:r>
              <a:rPr lang="zh-CN" altLang="en-US"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mA</a:t>
            </a:r>
            <a:r>
              <a:rPr lang="zh-CN" altLang="en-US"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 </a:t>
            </a:r>
            <a:endParaRPr lang="en-US" altLang="zh-CN" sz="2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 name="矩形 1"/>
          <p:cNvSpPr/>
          <p:nvPr/>
        </p:nvSpPr>
        <p:spPr>
          <a:xfrm>
            <a:off x="4886412" y="3933056"/>
            <a:ext cx="1390124" cy="369332"/>
          </a:xfrm>
          <a:prstGeom prst="rect">
            <a:avLst/>
          </a:prstGeom>
        </p:spPr>
        <p:txBody>
          <a:bodyPr wrap="none">
            <a:spAutoFit/>
          </a:bodyPr>
          <a:lstStyle/>
          <a:p>
            <a:pPr algn="ctr" eaLnBrk="1" hangingPunct="1">
              <a:spcBef>
                <a:spcPct val="50000"/>
              </a:spcBef>
              <a:buClrTx/>
              <a:buSzTx/>
              <a:buFontTx/>
              <a:buNone/>
            </a:pPr>
            <a:r>
              <a:rPr lang="en-US" altLang="zh-CN" b="1" dirty="0" smtClean="0">
                <a:solidFill>
                  <a:srgbClr val="003399"/>
                </a:solidFill>
                <a:latin typeface="Times New Roman" panose="02020603050405020304" pitchFamily="18" charset="0"/>
                <a:ea typeface="黑体" panose="02010609060101010101" pitchFamily="49" charset="-122"/>
                <a:cs typeface="Times New Roman" panose="02020603050405020304" pitchFamily="18" charset="0"/>
              </a:rPr>
              <a:t>Main </a:t>
            </a:r>
            <a:r>
              <a:rPr lang="en-US" altLang="zh-CN" b="1" dirty="0" err="1">
                <a:solidFill>
                  <a:srgbClr val="003399"/>
                </a:solidFill>
                <a:latin typeface="Times New Roman" panose="02020603050405020304" pitchFamily="18" charset="0"/>
                <a:ea typeface="黑体" panose="02010609060101010101" pitchFamily="49" charset="-122"/>
                <a:cs typeface="Times New Roman" panose="02020603050405020304" pitchFamily="18" charset="0"/>
              </a:rPr>
              <a:t>L</a:t>
            </a:r>
            <a:r>
              <a:rPr lang="en-US" altLang="zh-CN" b="1" dirty="0" err="1" smtClean="0">
                <a:solidFill>
                  <a:srgbClr val="003399"/>
                </a:solidFill>
                <a:latin typeface="Times New Roman" panose="02020603050405020304" pitchFamily="18" charset="0"/>
                <a:ea typeface="黑体" panose="02010609060101010101" pitchFamily="49" charset="-122"/>
                <a:cs typeface="Times New Roman" panose="02020603050405020304" pitchFamily="18" charset="0"/>
              </a:rPr>
              <a:t>inac</a:t>
            </a:r>
            <a:r>
              <a:rPr lang="zh-CN" altLang="en-US" b="1" dirty="0" smtClean="0">
                <a:solidFill>
                  <a:srgbClr val="003399"/>
                </a:solidFill>
                <a:latin typeface="Times New Roman" panose="02020603050405020304" pitchFamily="18" charset="0"/>
                <a:ea typeface="黑体" panose="02010609060101010101" pitchFamily="49" charset="-122"/>
                <a:cs typeface="Times New Roman" panose="02020603050405020304" pitchFamily="18" charset="0"/>
              </a:rPr>
              <a:t> </a:t>
            </a:r>
            <a:endParaRPr lang="en-US" altLang="zh-CN" b="1" dirty="0">
              <a:solidFill>
                <a:srgbClr val="003399"/>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0" name="矩形 9"/>
          <p:cNvSpPr/>
          <p:nvPr/>
        </p:nvSpPr>
        <p:spPr>
          <a:xfrm>
            <a:off x="770907" y="3263106"/>
            <a:ext cx="1180772" cy="369332"/>
          </a:xfrm>
          <a:prstGeom prst="rect">
            <a:avLst/>
          </a:prstGeom>
        </p:spPr>
        <p:txBody>
          <a:bodyPr wrap="none">
            <a:spAutoFit/>
          </a:bodyPr>
          <a:lstStyle/>
          <a:p>
            <a:pPr algn="ctr" eaLnBrk="1" hangingPunct="1">
              <a:spcBef>
                <a:spcPct val="50000"/>
              </a:spcBef>
              <a:buClrTx/>
              <a:buSzTx/>
              <a:buFontTx/>
              <a:buNone/>
            </a:pPr>
            <a:r>
              <a:rPr lang="en-US" altLang="zh-CN" b="1" dirty="0" smtClean="0">
                <a:solidFill>
                  <a:srgbClr val="003399"/>
                </a:solidFill>
                <a:latin typeface="Times New Roman" panose="02020603050405020304" pitchFamily="18" charset="0"/>
                <a:ea typeface="黑体" panose="02010609060101010101" pitchFamily="49" charset="-122"/>
                <a:cs typeface="Times New Roman" panose="02020603050405020304" pitchFamily="18" charset="0"/>
              </a:rPr>
              <a:t>Injector I</a:t>
            </a:r>
            <a:r>
              <a:rPr lang="zh-CN" altLang="en-US" b="1" dirty="0" smtClean="0">
                <a:solidFill>
                  <a:srgbClr val="003399"/>
                </a:solidFill>
                <a:latin typeface="Times New Roman" panose="02020603050405020304" pitchFamily="18" charset="0"/>
                <a:ea typeface="黑体" panose="02010609060101010101" pitchFamily="49" charset="-122"/>
                <a:cs typeface="Times New Roman" panose="02020603050405020304" pitchFamily="18" charset="0"/>
              </a:rPr>
              <a:t> </a:t>
            </a:r>
            <a:endParaRPr lang="en-US" altLang="zh-CN" b="1" dirty="0">
              <a:solidFill>
                <a:srgbClr val="003399"/>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 name="矩形 10"/>
          <p:cNvSpPr/>
          <p:nvPr/>
        </p:nvSpPr>
        <p:spPr>
          <a:xfrm>
            <a:off x="785813" y="1704386"/>
            <a:ext cx="1270541" cy="369332"/>
          </a:xfrm>
          <a:prstGeom prst="rect">
            <a:avLst/>
          </a:prstGeom>
        </p:spPr>
        <p:txBody>
          <a:bodyPr wrap="none">
            <a:spAutoFit/>
          </a:bodyPr>
          <a:lstStyle/>
          <a:p>
            <a:pPr algn="ctr" eaLnBrk="1" hangingPunct="1">
              <a:spcBef>
                <a:spcPct val="50000"/>
              </a:spcBef>
              <a:buClrTx/>
              <a:buSzTx/>
              <a:buFontTx/>
              <a:buNone/>
            </a:pPr>
            <a:r>
              <a:rPr lang="en-US" altLang="zh-CN" b="1" dirty="0" smtClean="0">
                <a:solidFill>
                  <a:srgbClr val="003399"/>
                </a:solidFill>
                <a:latin typeface="Times New Roman" panose="02020603050405020304" pitchFamily="18" charset="0"/>
                <a:ea typeface="黑体" panose="02010609060101010101" pitchFamily="49" charset="-122"/>
                <a:cs typeface="Times New Roman" panose="02020603050405020304" pitchFamily="18" charset="0"/>
              </a:rPr>
              <a:t>Injector II</a:t>
            </a:r>
            <a:r>
              <a:rPr lang="zh-CN" altLang="en-US" b="1" dirty="0" smtClean="0">
                <a:solidFill>
                  <a:srgbClr val="003399"/>
                </a:solidFill>
                <a:latin typeface="Times New Roman" panose="02020603050405020304" pitchFamily="18" charset="0"/>
                <a:ea typeface="黑体" panose="02010609060101010101" pitchFamily="49" charset="-122"/>
                <a:cs typeface="Times New Roman" panose="02020603050405020304" pitchFamily="18" charset="0"/>
              </a:rPr>
              <a:t> </a:t>
            </a:r>
            <a:endParaRPr lang="en-US" altLang="zh-CN" b="1" dirty="0">
              <a:solidFill>
                <a:srgbClr val="003399"/>
              </a:solidFill>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20374693"/>
      </p:ext>
    </p:extLst>
  </p:cSld>
  <p:clrMapOvr>
    <a:masterClrMapping/>
  </p:clrMapOvr>
  <p:transition spd="med">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标题 1"/>
          <p:cNvSpPr>
            <a:spLocks noGrp="1"/>
          </p:cNvSpPr>
          <p:nvPr>
            <p:ph type="title" idx="4294967295"/>
          </p:nvPr>
        </p:nvSpPr>
        <p:spPr>
          <a:xfrm>
            <a:off x="762000" y="533400"/>
            <a:ext cx="7913688" cy="1143000"/>
          </a:xfrm>
        </p:spPr>
        <p:txBody>
          <a:bodyPr/>
          <a:lstStyle/>
          <a:p>
            <a:r>
              <a:rPr lang="en-US" altLang="zh-CN" smtClean="0"/>
              <a:t>Layout of IHEP-ADS cryogenic system(Building1#</a:t>
            </a:r>
            <a:r>
              <a:rPr lang="zh-CN" altLang="en-US" smtClean="0"/>
              <a:t>）</a:t>
            </a:r>
          </a:p>
        </p:txBody>
      </p:sp>
      <p:pic>
        <p:nvPicPr>
          <p:cNvPr id="65540" name="图片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773238"/>
            <a:ext cx="705802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4307119"/>
      </p:ext>
    </p:extLst>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762000" y="620713"/>
            <a:ext cx="7696200" cy="1055687"/>
          </a:xfrm>
        </p:spPr>
        <p:txBody>
          <a:bodyPr anchor="ctr"/>
          <a:lstStyle/>
          <a:p>
            <a:pPr eaLnBrk="1" hangingPunct="1"/>
            <a:r>
              <a:rPr lang="en-US" altLang="zh-CN" sz="3200" dirty="0" smtClean="0">
                <a:solidFill>
                  <a:srgbClr val="FF0000"/>
                </a:solidFill>
              </a:rPr>
              <a:t>Heat loads of ADS injector I cryogenic system</a:t>
            </a:r>
            <a:endParaRPr lang="zh-CN" altLang="en-US" sz="3200" dirty="0" smtClean="0">
              <a:solidFill>
                <a:srgbClr val="FF0000"/>
              </a:solidFill>
            </a:endParaRPr>
          </a:p>
        </p:txBody>
      </p:sp>
      <p:graphicFrame>
        <p:nvGraphicFramePr>
          <p:cNvPr id="161868" name="Group 76"/>
          <p:cNvGraphicFramePr>
            <a:graphicFrameLocks noGrp="1"/>
          </p:cNvGraphicFramePr>
          <p:nvPr>
            <p:ph sz="quarter" idx="4294967295"/>
            <p:extLst>
              <p:ext uri="{D42A27DB-BD31-4B8C-83A1-F6EECF244321}">
                <p14:modId xmlns:p14="http://schemas.microsoft.com/office/powerpoint/2010/main" val="647268205"/>
              </p:ext>
            </p:extLst>
          </p:nvPr>
        </p:nvGraphicFramePr>
        <p:xfrm>
          <a:off x="3779838" y="1989138"/>
          <a:ext cx="4895850" cy="4032252"/>
        </p:xfrm>
        <a:graphic>
          <a:graphicData uri="http://schemas.openxmlformats.org/drawingml/2006/table">
            <a:tbl>
              <a:tblPr/>
              <a:tblGrid>
                <a:gridCol w="2087562"/>
                <a:gridCol w="985838"/>
                <a:gridCol w="911225"/>
                <a:gridCol w="911225"/>
              </a:tblGrid>
              <a:tr h="561975">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Arial" charset="0"/>
                          <a:ea typeface="宋体" pitchFamily="2" charset="-122"/>
                        </a:rPr>
                        <a:t>IHEP-ADS </a:t>
                      </a:r>
                      <a:r>
                        <a:rPr kumimoji="0" lang="en-US" altLang="zh-CN" sz="1200" b="1" i="0" u="none" strike="noStrike" cap="none" normalizeH="0" baseline="0" dirty="0" err="1" smtClean="0">
                          <a:ln>
                            <a:noFill/>
                          </a:ln>
                          <a:solidFill>
                            <a:schemeClr val="tx1"/>
                          </a:solidFill>
                          <a:effectLst/>
                          <a:latin typeface="Arial" charset="0"/>
                          <a:ea typeface="宋体" pitchFamily="2" charset="-122"/>
                        </a:rPr>
                        <a:t>equipments</a:t>
                      </a:r>
                      <a:endParaRPr kumimoji="0" lang="en-US" altLang="zh-CN" sz="1200" b="1" i="0" u="none" strike="noStrike" cap="none" normalizeH="0" baseline="0" dirty="0" smtClean="0">
                        <a:ln>
                          <a:noFill/>
                        </a:ln>
                        <a:solidFill>
                          <a:schemeClr val="tx1"/>
                        </a:solidFill>
                        <a:effectLst/>
                        <a:latin typeface="Arial" charset="0"/>
                        <a:ea typeface="宋体" pitchFamily="2" charset="-122"/>
                      </a:endParaRPr>
                    </a:p>
                  </a:txBody>
                  <a:tcPr marL="91424" marR="91424"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charset="0"/>
                          <a:ea typeface="宋体" pitchFamily="2" charset="-122"/>
                        </a:rPr>
                        <a:t>80K</a:t>
                      </a:r>
                      <a:r>
                        <a:rPr kumimoji="0" lang="zh-CN" altLang="en-US" sz="1200" b="1" i="0" u="none" strike="noStrike" cap="none" normalizeH="0" baseline="0" smtClean="0">
                          <a:ln>
                            <a:noFill/>
                          </a:ln>
                          <a:solidFill>
                            <a:schemeClr val="tx1"/>
                          </a:solidFill>
                          <a:effectLst/>
                          <a:latin typeface="Arial" charset="0"/>
                          <a:ea typeface="宋体" pitchFamily="2" charset="-122"/>
                        </a:rPr>
                        <a:t>热负荷</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charset="0"/>
                          <a:ea typeface="宋体" pitchFamily="2" charset="-122"/>
                        </a:rPr>
                        <a:t>(W)</a:t>
                      </a:r>
                    </a:p>
                  </a:txBody>
                  <a:tcPr marL="91424" marR="91424"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charset="0"/>
                          <a:ea typeface="宋体" pitchFamily="2" charset="-122"/>
                        </a:rPr>
                        <a:t>4K</a:t>
                      </a:r>
                      <a:r>
                        <a:rPr kumimoji="0" lang="zh-CN" altLang="en-US" sz="1200" b="1" i="0" u="none" strike="noStrike" cap="none" normalizeH="0" baseline="0" smtClean="0">
                          <a:ln>
                            <a:noFill/>
                          </a:ln>
                          <a:solidFill>
                            <a:schemeClr val="tx1"/>
                          </a:solidFill>
                          <a:effectLst/>
                          <a:latin typeface="Arial" charset="0"/>
                          <a:ea typeface="宋体" pitchFamily="2" charset="-122"/>
                        </a:rPr>
                        <a:t>热负荷</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charset="0"/>
                          <a:ea typeface="宋体" pitchFamily="2" charset="-122"/>
                        </a:rPr>
                        <a:t>(W)</a:t>
                      </a:r>
                    </a:p>
                  </a:txBody>
                  <a:tcPr marL="91424" marR="91424"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charset="0"/>
                          <a:ea typeface="宋体" pitchFamily="2" charset="-122"/>
                        </a:rPr>
                        <a:t>2K</a:t>
                      </a:r>
                      <a:r>
                        <a:rPr kumimoji="0" lang="zh-CN" altLang="en-US" sz="1200" b="1" i="0" u="none" strike="noStrike" cap="none" normalizeH="0" baseline="0" smtClean="0">
                          <a:ln>
                            <a:noFill/>
                          </a:ln>
                          <a:solidFill>
                            <a:schemeClr val="tx1"/>
                          </a:solidFill>
                          <a:effectLst/>
                          <a:latin typeface="Arial" charset="0"/>
                          <a:ea typeface="宋体" pitchFamily="2" charset="-122"/>
                        </a:rPr>
                        <a:t>热负荷</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charset="0"/>
                          <a:ea typeface="宋体" pitchFamily="2" charset="-122"/>
                        </a:rPr>
                        <a:t>(W)</a:t>
                      </a:r>
                    </a:p>
                  </a:txBody>
                  <a:tcPr marL="91424" marR="91424"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313">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latin typeface="Times New Roman" pitchFamily="18" charset="0"/>
                          <a:ea typeface="宋体" pitchFamily="2" charset="-122"/>
                        </a:rPr>
                        <a:t>4.2K Distribution valve box</a:t>
                      </a:r>
                      <a:endParaRPr kumimoji="0" lang="zh-CN" altLang="en-US" sz="1200" b="1" i="0" u="none" strike="noStrike" cap="none" normalizeH="0" baseline="0" smtClean="0">
                        <a:ln>
                          <a:noFill/>
                        </a:ln>
                        <a:solidFill>
                          <a:srgbClr val="000000"/>
                        </a:solidFill>
                        <a:effectLst/>
                        <a:latin typeface="Times New Roman" pitchFamily="18" charset="0"/>
                        <a:ea typeface="宋体" pitchFamily="2" charset="-122"/>
                      </a:endParaRPr>
                    </a:p>
                  </a:txBody>
                  <a:tcPr marL="91424" marR="91424"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1" i="0" u="none" strike="noStrike" cap="none" normalizeH="0" baseline="0" smtClean="0">
                        <a:ln>
                          <a:noFill/>
                        </a:ln>
                        <a:solidFill>
                          <a:schemeClr val="tx1"/>
                        </a:solidFill>
                        <a:effectLst/>
                        <a:latin typeface="Arial" charset="0"/>
                        <a:ea typeface="宋体" pitchFamily="2" charset="-122"/>
                      </a:endParaRPr>
                    </a:p>
                  </a:txBody>
                  <a:tcPr marL="91424" marR="91424"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charset="0"/>
                          <a:ea typeface="宋体" pitchFamily="2" charset="-122"/>
                        </a:rPr>
                        <a:t>26</a:t>
                      </a:r>
                    </a:p>
                  </a:txBody>
                  <a:tcPr marL="91424" marR="91424"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1" i="0" u="none" strike="noStrike" cap="none" normalizeH="0" baseline="0" smtClean="0">
                        <a:ln>
                          <a:noFill/>
                        </a:ln>
                        <a:solidFill>
                          <a:schemeClr val="tx1"/>
                        </a:solidFill>
                        <a:effectLst/>
                        <a:latin typeface="Arial" charset="0"/>
                        <a:ea typeface="宋体" pitchFamily="2" charset="-122"/>
                      </a:endParaRPr>
                    </a:p>
                  </a:txBody>
                  <a:tcPr marL="91424" marR="91424"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550">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latin typeface="Times New Roman" pitchFamily="18" charset="0"/>
                          <a:ea typeface="宋体" pitchFamily="2" charset="-122"/>
                        </a:rPr>
                        <a:t>4K cryogenic transferline</a:t>
                      </a:r>
                      <a:endParaRPr kumimoji="0" lang="zh-CN" altLang="en-US" sz="1200" b="1" i="0" u="none" strike="noStrike" cap="none" normalizeH="0" baseline="0" smtClean="0">
                        <a:ln>
                          <a:noFill/>
                        </a:ln>
                        <a:solidFill>
                          <a:srgbClr val="000000"/>
                        </a:solidFill>
                        <a:effectLst/>
                        <a:latin typeface="Times New Roman" pitchFamily="18" charset="0"/>
                        <a:ea typeface="宋体" pitchFamily="2" charset="-122"/>
                      </a:endParaRPr>
                    </a:p>
                  </a:txBody>
                  <a:tcPr marL="91424" marR="91424"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1" i="0" u="none" strike="noStrike" cap="none" normalizeH="0" baseline="0" smtClean="0">
                        <a:ln>
                          <a:noFill/>
                        </a:ln>
                        <a:solidFill>
                          <a:schemeClr val="tx1"/>
                        </a:solidFill>
                        <a:effectLst/>
                        <a:latin typeface="Arial" charset="0"/>
                        <a:ea typeface="宋体" pitchFamily="2" charset="-122"/>
                      </a:endParaRPr>
                    </a:p>
                  </a:txBody>
                  <a:tcPr marL="91424" marR="91424"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charset="0"/>
                          <a:ea typeface="宋体" pitchFamily="2" charset="-122"/>
                        </a:rPr>
                        <a:t>30</a:t>
                      </a:r>
                    </a:p>
                  </a:txBody>
                  <a:tcPr marL="91424" marR="91424"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1" i="0" u="none" strike="noStrike" cap="none" normalizeH="0" baseline="0" smtClean="0">
                        <a:ln>
                          <a:noFill/>
                        </a:ln>
                        <a:solidFill>
                          <a:schemeClr val="tx1"/>
                        </a:solidFill>
                        <a:effectLst/>
                        <a:latin typeface="Arial" charset="0"/>
                        <a:ea typeface="宋体" pitchFamily="2" charset="-122"/>
                      </a:endParaRPr>
                    </a:p>
                  </a:txBody>
                  <a:tcPr marL="91424" marR="91424"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charset="0"/>
                          <a:ea typeface="宋体" pitchFamily="2" charset="-122"/>
                        </a:rPr>
                        <a:t>2K Coldbox</a:t>
                      </a:r>
                      <a:endParaRPr kumimoji="0" lang="zh-CN" altLang="en-US" sz="1200" b="1" i="0" u="none" strike="noStrike" cap="none" normalizeH="0" baseline="0" smtClean="0">
                        <a:ln>
                          <a:noFill/>
                        </a:ln>
                        <a:solidFill>
                          <a:schemeClr val="tx1"/>
                        </a:solidFill>
                        <a:effectLst/>
                        <a:latin typeface="Arial" charset="0"/>
                        <a:ea typeface="宋体" pitchFamily="2" charset="-122"/>
                      </a:endParaRPr>
                    </a:p>
                  </a:txBody>
                  <a:tcPr marL="91424" marR="91424"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1" i="0" u="none" strike="noStrike" cap="none" normalizeH="0" baseline="0" smtClean="0">
                        <a:ln>
                          <a:noFill/>
                        </a:ln>
                        <a:solidFill>
                          <a:schemeClr val="tx1"/>
                        </a:solidFill>
                        <a:effectLst/>
                        <a:latin typeface="Arial" charset="0"/>
                        <a:ea typeface="宋体" pitchFamily="2" charset="-122"/>
                      </a:endParaRPr>
                    </a:p>
                  </a:txBody>
                  <a:tcPr marL="91424" marR="91424"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charset="0"/>
                          <a:ea typeface="宋体" pitchFamily="2" charset="-122"/>
                        </a:rPr>
                        <a:t>17</a:t>
                      </a:r>
                    </a:p>
                  </a:txBody>
                  <a:tcPr marL="91424" marR="91424"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charset="0"/>
                          <a:ea typeface="宋体" pitchFamily="2" charset="-122"/>
                        </a:rPr>
                        <a:t>5</a:t>
                      </a:r>
                    </a:p>
                  </a:txBody>
                  <a:tcPr marL="91424" marR="91424"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550">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latin typeface="Times New Roman" pitchFamily="18" charset="0"/>
                          <a:ea typeface="宋体" pitchFamily="2" charset="-122"/>
                        </a:rPr>
                        <a:t>2K cryogenic transferline</a:t>
                      </a:r>
                      <a:endParaRPr kumimoji="0" lang="zh-CN" altLang="en-US" sz="1200" b="1" i="0" u="none" strike="noStrike" cap="none" normalizeH="0" baseline="0" smtClean="0">
                        <a:ln>
                          <a:noFill/>
                        </a:ln>
                        <a:solidFill>
                          <a:srgbClr val="000000"/>
                        </a:solidFill>
                        <a:effectLst/>
                        <a:latin typeface="Times New Roman" pitchFamily="18" charset="0"/>
                        <a:ea typeface="宋体" pitchFamily="2" charset="-122"/>
                      </a:endParaRPr>
                    </a:p>
                  </a:txBody>
                  <a:tcPr marL="91424" marR="91424"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1" i="0" u="none" strike="noStrike" cap="none" normalizeH="0" baseline="0" smtClean="0">
                        <a:ln>
                          <a:noFill/>
                        </a:ln>
                        <a:solidFill>
                          <a:schemeClr val="tx1"/>
                        </a:solidFill>
                        <a:effectLst/>
                        <a:latin typeface="Arial" charset="0"/>
                        <a:ea typeface="宋体" pitchFamily="2" charset="-122"/>
                      </a:endParaRPr>
                    </a:p>
                  </a:txBody>
                  <a:tcPr marL="91424" marR="91424"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charset="0"/>
                          <a:ea typeface="宋体" pitchFamily="2" charset="-122"/>
                        </a:rPr>
                        <a:t>5</a:t>
                      </a:r>
                    </a:p>
                  </a:txBody>
                  <a:tcPr marL="91424" marR="91424"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charset="0"/>
                          <a:ea typeface="宋体" pitchFamily="2" charset="-122"/>
                        </a:rPr>
                        <a:t>2</a:t>
                      </a:r>
                    </a:p>
                  </a:txBody>
                  <a:tcPr marL="91424" marR="91424"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9275">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latin typeface="Times New Roman" pitchFamily="18" charset="0"/>
                          <a:ea typeface="宋体" pitchFamily="2" charset="-122"/>
                        </a:rPr>
                        <a:t>Operation Cryomodule (OCM)</a:t>
                      </a:r>
                      <a:endParaRPr kumimoji="0" lang="zh-CN" altLang="en-US" sz="1200" b="1" i="0" u="none" strike="noStrike" cap="none" normalizeH="0" baseline="0" smtClean="0">
                        <a:ln>
                          <a:noFill/>
                        </a:ln>
                        <a:solidFill>
                          <a:srgbClr val="000000"/>
                        </a:solidFill>
                        <a:effectLst/>
                        <a:latin typeface="Times New Roman" pitchFamily="18" charset="0"/>
                        <a:ea typeface="宋体" pitchFamily="2" charset="-122"/>
                      </a:endParaRPr>
                    </a:p>
                  </a:txBody>
                  <a:tcPr marL="91424" marR="91424"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charset="0"/>
                          <a:ea typeface="宋体" pitchFamily="2" charset="-122"/>
                        </a:rPr>
                        <a:t>2×267</a:t>
                      </a:r>
                      <a:endParaRPr kumimoji="0" lang="zh-CN" altLang="zh-CN" sz="1200" b="1" i="0" u="none" strike="noStrike" cap="none" normalizeH="0" baseline="0" smtClean="0">
                        <a:ln>
                          <a:noFill/>
                        </a:ln>
                        <a:solidFill>
                          <a:schemeClr val="tx1"/>
                        </a:solidFill>
                        <a:effectLst/>
                        <a:latin typeface="Arial" charset="0"/>
                        <a:ea typeface="宋体" pitchFamily="2" charset="-122"/>
                      </a:endParaRPr>
                    </a:p>
                  </a:txBody>
                  <a:tcPr marL="91424" marR="91424"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charset="0"/>
                          <a:ea typeface="宋体" pitchFamily="2" charset="-122"/>
                        </a:rPr>
                        <a:t>2×57.5</a:t>
                      </a:r>
                      <a:endParaRPr kumimoji="0" lang="zh-CN" altLang="zh-CN" sz="1200" b="1" i="0" u="none" strike="noStrike" cap="none" normalizeH="0" baseline="0" smtClean="0">
                        <a:ln>
                          <a:noFill/>
                        </a:ln>
                        <a:solidFill>
                          <a:schemeClr val="tx1"/>
                        </a:solidFill>
                        <a:effectLst/>
                        <a:latin typeface="Arial" charset="0"/>
                        <a:ea typeface="宋体" pitchFamily="2" charset="-122"/>
                      </a:endParaRPr>
                    </a:p>
                  </a:txBody>
                  <a:tcPr marL="91424" marR="91424"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charset="0"/>
                          <a:ea typeface="宋体" pitchFamily="2" charset="-122"/>
                        </a:rPr>
                        <a:t>2×21</a:t>
                      </a:r>
                      <a:endParaRPr kumimoji="0" lang="zh-CN" altLang="zh-CN" sz="1200" b="1" i="0" u="none" strike="noStrike" cap="none" normalizeH="0" baseline="0" smtClean="0">
                        <a:ln>
                          <a:noFill/>
                        </a:ln>
                        <a:solidFill>
                          <a:schemeClr val="tx1"/>
                        </a:solidFill>
                        <a:effectLst/>
                        <a:latin typeface="Arial" charset="0"/>
                        <a:ea typeface="宋体" pitchFamily="2" charset="-122"/>
                      </a:endParaRPr>
                    </a:p>
                  </a:txBody>
                  <a:tcPr marL="91424" marR="91424"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313">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200" b="1" i="0" u="none" strike="noStrike" cap="none" normalizeH="0" baseline="0" smtClean="0">
                        <a:ln>
                          <a:noFill/>
                        </a:ln>
                        <a:solidFill>
                          <a:schemeClr val="tx1"/>
                        </a:solidFill>
                        <a:effectLst/>
                        <a:latin typeface="Arial" charset="0"/>
                        <a:ea typeface="宋体" pitchFamily="2" charset="-122"/>
                      </a:endParaRPr>
                    </a:p>
                  </a:txBody>
                  <a:tcPr marL="91424" marR="91424"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1" i="0" u="none" strike="noStrike" cap="none" normalizeH="0" baseline="0" smtClean="0">
                        <a:ln>
                          <a:noFill/>
                        </a:ln>
                        <a:solidFill>
                          <a:schemeClr val="tx1"/>
                        </a:solidFill>
                        <a:effectLst/>
                        <a:latin typeface="Arial" charset="0"/>
                        <a:ea typeface="宋体" pitchFamily="2" charset="-122"/>
                      </a:endParaRPr>
                    </a:p>
                  </a:txBody>
                  <a:tcPr marL="91424" marR="91424"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200" b="1" i="0" u="none" strike="noStrike" cap="none" normalizeH="0" baseline="0" smtClean="0">
                        <a:ln>
                          <a:noFill/>
                        </a:ln>
                        <a:solidFill>
                          <a:schemeClr val="tx1"/>
                        </a:solidFill>
                        <a:effectLst/>
                        <a:latin typeface="Arial" charset="0"/>
                        <a:ea typeface="宋体" pitchFamily="2" charset="-122"/>
                      </a:endParaRPr>
                    </a:p>
                  </a:txBody>
                  <a:tcPr marL="91424" marR="91424"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200" b="1" i="0" u="none" strike="noStrike" cap="none" normalizeH="0" baseline="0" smtClean="0">
                        <a:ln>
                          <a:noFill/>
                        </a:ln>
                        <a:solidFill>
                          <a:schemeClr val="tx1"/>
                        </a:solidFill>
                        <a:effectLst/>
                        <a:latin typeface="Arial" charset="0"/>
                        <a:ea typeface="宋体" pitchFamily="2" charset="-122"/>
                      </a:endParaRPr>
                    </a:p>
                  </a:txBody>
                  <a:tcPr marL="91424" marR="91424"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200" b="1" i="0" u="none" strike="noStrike" cap="none" normalizeH="0" baseline="0" smtClean="0">
                        <a:ln>
                          <a:noFill/>
                        </a:ln>
                        <a:solidFill>
                          <a:schemeClr val="tx1"/>
                        </a:solidFill>
                        <a:effectLst/>
                        <a:latin typeface="Arial" charset="0"/>
                        <a:ea typeface="宋体" pitchFamily="2" charset="-122"/>
                      </a:endParaRPr>
                    </a:p>
                  </a:txBody>
                  <a:tcPr marL="91424" marR="91424"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charset="0"/>
                          <a:ea typeface="宋体" pitchFamily="2" charset="-122"/>
                        </a:rPr>
                        <a:t>534</a:t>
                      </a:r>
                      <a:endParaRPr kumimoji="0" lang="zh-CN" altLang="zh-CN" sz="1200" b="1" i="0" u="none" strike="noStrike" cap="none" normalizeH="0" baseline="0" smtClean="0">
                        <a:ln>
                          <a:noFill/>
                        </a:ln>
                        <a:solidFill>
                          <a:schemeClr val="tx1"/>
                        </a:solidFill>
                        <a:effectLst/>
                        <a:latin typeface="Arial" charset="0"/>
                        <a:ea typeface="宋体" pitchFamily="2" charset="-122"/>
                      </a:endParaRPr>
                    </a:p>
                  </a:txBody>
                  <a:tcPr marL="91424" marR="91424"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charset="0"/>
                          <a:ea typeface="宋体" pitchFamily="2" charset="-122"/>
                        </a:rPr>
                        <a:t>193</a:t>
                      </a:r>
                    </a:p>
                  </a:txBody>
                  <a:tcPr marL="91424" marR="91424"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charset="0"/>
                          <a:ea typeface="宋体" pitchFamily="2" charset="-122"/>
                        </a:rPr>
                        <a:t>49</a:t>
                      </a:r>
                    </a:p>
                  </a:txBody>
                  <a:tcPr marL="91424" marR="91424"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0863">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charset="0"/>
                          <a:ea typeface="宋体" pitchFamily="2" charset="-122"/>
                        </a:rPr>
                        <a:t>Total (redundancy 50% </a:t>
                      </a:r>
                      <a:r>
                        <a:rPr kumimoji="0" lang="zh-CN" altLang="en-US" sz="1200" b="1" i="0" u="none" strike="noStrike" cap="none" normalizeH="0" baseline="0" smtClean="0">
                          <a:ln>
                            <a:noFill/>
                          </a:ln>
                          <a:solidFill>
                            <a:schemeClr val="tx1"/>
                          </a:solidFill>
                          <a:effectLst/>
                          <a:latin typeface="Arial" charset="0"/>
                          <a:ea typeface="宋体" pitchFamily="2" charset="-122"/>
                        </a:rPr>
                        <a:t>）</a:t>
                      </a:r>
                    </a:p>
                  </a:txBody>
                  <a:tcPr marL="91424" marR="91424"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charset="0"/>
                          <a:ea typeface="宋体" pitchFamily="2" charset="-122"/>
                        </a:rPr>
                        <a:t>801</a:t>
                      </a:r>
                      <a:endParaRPr kumimoji="0" lang="zh-CN" altLang="zh-CN" sz="1200" b="1" i="0" u="none" strike="noStrike" cap="none" normalizeH="0" baseline="0" smtClean="0">
                        <a:ln>
                          <a:noFill/>
                        </a:ln>
                        <a:solidFill>
                          <a:schemeClr val="tx1"/>
                        </a:solidFill>
                        <a:effectLst/>
                        <a:latin typeface="Arial" charset="0"/>
                        <a:ea typeface="宋体" pitchFamily="2" charset="-122"/>
                      </a:endParaRPr>
                    </a:p>
                  </a:txBody>
                  <a:tcPr marL="91424" marR="91424"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charset="0"/>
                          <a:ea typeface="宋体" pitchFamily="2" charset="-122"/>
                        </a:rPr>
                        <a:t>289.5</a:t>
                      </a:r>
                    </a:p>
                  </a:txBody>
                  <a:tcPr marL="91424" marR="91424"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charset="0"/>
                          <a:ea typeface="宋体" pitchFamily="2" charset="-122"/>
                        </a:rPr>
                        <a:t>73.5</a:t>
                      </a:r>
                    </a:p>
                  </a:txBody>
                  <a:tcPr marL="91424" marR="91424"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550">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Arial" charset="0"/>
                          <a:ea typeface="宋体" pitchFamily="2" charset="-122"/>
                        </a:rPr>
                        <a:t>  equivalent to 4K</a:t>
                      </a:r>
                      <a:endParaRPr kumimoji="0" lang="zh-CN" altLang="en-US" sz="1200" b="1" i="0" u="none" strike="noStrike" cap="none" normalizeH="0" baseline="0" dirty="0" smtClean="0">
                        <a:ln>
                          <a:noFill/>
                        </a:ln>
                        <a:solidFill>
                          <a:schemeClr val="tx1"/>
                        </a:solidFill>
                        <a:effectLst/>
                        <a:latin typeface="Arial" charset="0"/>
                        <a:ea typeface="宋体" pitchFamily="2" charset="-122"/>
                      </a:endParaRPr>
                    </a:p>
                  </a:txBody>
                  <a:tcPr marL="91424" marR="91424"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200" b="1" i="0" u="none" strike="noStrike" cap="none" normalizeH="0" baseline="0" smtClean="0">
                        <a:ln>
                          <a:noFill/>
                        </a:ln>
                        <a:solidFill>
                          <a:schemeClr val="tx1"/>
                        </a:solidFill>
                        <a:effectLst/>
                        <a:latin typeface="Arial" charset="0"/>
                        <a:ea typeface="宋体" pitchFamily="2" charset="-122"/>
                      </a:endParaRPr>
                    </a:p>
                  </a:txBody>
                  <a:tcPr marL="91424" marR="91424"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FF0000"/>
                          </a:solidFill>
                          <a:effectLst/>
                          <a:latin typeface="Arial" charset="0"/>
                          <a:ea typeface="宋体" pitchFamily="2" charset="-122"/>
                        </a:rPr>
                        <a:t>657</a:t>
                      </a:r>
                    </a:p>
                  </a:txBody>
                  <a:tcPr marL="91424" marR="91424"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Arial" charset="0"/>
                        <a:ea typeface="宋体" pitchFamily="2" charset="-122"/>
                      </a:endParaRPr>
                    </a:p>
                  </a:txBody>
                  <a:tcPr marL="91424" marR="91424"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7404" name="Rectangle 130"/>
          <p:cNvSpPr>
            <a:spLocks noChangeArrowheads="1"/>
          </p:cNvSpPr>
          <p:nvPr/>
        </p:nvSpPr>
        <p:spPr bwMode="auto">
          <a:xfrm>
            <a:off x="323850" y="2205038"/>
            <a:ext cx="4038600"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ea typeface="宋体" panose="02010600030101010101" pitchFamily="2" charset="-122"/>
              </a:defRPr>
            </a:lvl1pPr>
            <a:lvl2pPr marL="800100" indent="-342900">
              <a:spcBef>
                <a:spcPct val="20000"/>
              </a:spcBef>
              <a:buClr>
                <a:schemeClr val="accent1"/>
              </a:buClr>
              <a:buSzPct val="150000"/>
              <a:buChar char="•"/>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tx1"/>
              </a:buClr>
              <a:buSzPct val="150000"/>
              <a:buChar char="•"/>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150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9pPr>
          </a:lstStyle>
          <a:p>
            <a:pPr eaLnBrk="1" hangingPunct="1">
              <a:buClrTx/>
              <a:buSzTx/>
              <a:buFontTx/>
              <a:buNone/>
            </a:pPr>
            <a:r>
              <a:rPr lang="en-US" altLang="zh-CN" sz="1600" b="1">
                <a:solidFill>
                  <a:srgbClr val="000000"/>
                </a:solidFill>
              </a:rPr>
              <a:t>IHEP-ADS equipments:</a:t>
            </a:r>
          </a:p>
          <a:p>
            <a:pPr eaLnBrk="1" hangingPunct="1">
              <a:buClrTx/>
              <a:buSzTx/>
              <a:buFontTx/>
              <a:buChar char="•"/>
            </a:pPr>
            <a:r>
              <a:rPr lang="en-US" altLang="zh-CN" sz="1600">
                <a:solidFill>
                  <a:srgbClr val="000000"/>
                </a:solidFill>
              </a:rPr>
              <a:t>3000L dewar</a:t>
            </a:r>
          </a:p>
          <a:p>
            <a:pPr eaLnBrk="1" hangingPunct="1">
              <a:buClrTx/>
              <a:buSzTx/>
              <a:buFontTx/>
              <a:buChar char="•"/>
            </a:pPr>
            <a:r>
              <a:rPr lang="en-US" altLang="zh-CN" sz="1600">
                <a:solidFill>
                  <a:srgbClr val="000000"/>
                </a:solidFill>
              </a:rPr>
              <a:t>4.2K Distribution valve box</a:t>
            </a:r>
          </a:p>
          <a:p>
            <a:pPr eaLnBrk="1" hangingPunct="1">
              <a:buClrTx/>
              <a:buSzTx/>
              <a:buFontTx/>
              <a:buChar char="•"/>
            </a:pPr>
            <a:r>
              <a:rPr lang="en-US" altLang="zh-CN" sz="1600">
                <a:solidFill>
                  <a:srgbClr val="000000"/>
                </a:solidFill>
              </a:rPr>
              <a:t>2K coldbox</a:t>
            </a:r>
            <a:endParaRPr lang="zh-CN" altLang="en-US" sz="1600">
              <a:solidFill>
                <a:srgbClr val="000000"/>
              </a:solidFill>
            </a:endParaRPr>
          </a:p>
          <a:p>
            <a:pPr eaLnBrk="1" hangingPunct="1">
              <a:buClrTx/>
              <a:buSzTx/>
              <a:buFontTx/>
              <a:buChar char="•"/>
            </a:pPr>
            <a:r>
              <a:rPr lang="en-US" altLang="zh-CN" sz="1600">
                <a:solidFill>
                  <a:srgbClr val="000000"/>
                </a:solidFill>
              </a:rPr>
              <a:t>4K</a:t>
            </a:r>
            <a:r>
              <a:rPr lang="zh-CN" altLang="en-US" sz="1600">
                <a:solidFill>
                  <a:srgbClr val="000000"/>
                </a:solidFill>
              </a:rPr>
              <a:t>，</a:t>
            </a:r>
            <a:r>
              <a:rPr lang="en-US" altLang="zh-CN" sz="1600">
                <a:solidFill>
                  <a:srgbClr val="000000"/>
                </a:solidFill>
              </a:rPr>
              <a:t>2K cryogenic transferline</a:t>
            </a:r>
          </a:p>
          <a:p>
            <a:pPr eaLnBrk="1" hangingPunct="1">
              <a:buClrTx/>
              <a:buSzTx/>
              <a:buFontTx/>
              <a:buChar char="•"/>
            </a:pPr>
            <a:r>
              <a:rPr lang="en-US" altLang="zh-CN" sz="1600">
                <a:solidFill>
                  <a:srgbClr val="000000"/>
                </a:solidFill>
              </a:rPr>
              <a:t>Operation Cryomodule (OCM)</a:t>
            </a:r>
          </a:p>
          <a:p>
            <a:pPr eaLnBrk="1" hangingPunct="1">
              <a:buClrTx/>
              <a:buSzTx/>
              <a:buFontTx/>
              <a:buChar char="•"/>
            </a:pPr>
            <a:r>
              <a:rPr lang="en-US" altLang="zh-CN" sz="1600">
                <a:solidFill>
                  <a:srgbClr val="000000"/>
                </a:solidFill>
              </a:rPr>
              <a:t>Horizontal Cryomodule (HCM)</a:t>
            </a:r>
          </a:p>
          <a:p>
            <a:pPr eaLnBrk="1" hangingPunct="1">
              <a:buClrTx/>
              <a:buSzTx/>
              <a:buFontTx/>
              <a:buChar char="•"/>
            </a:pPr>
            <a:r>
              <a:rPr lang="en-US" altLang="zh-CN" sz="1600">
                <a:solidFill>
                  <a:srgbClr val="000000"/>
                </a:solidFill>
              </a:rPr>
              <a:t>Vertical test dewar</a:t>
            </a:r>
            <a:r>
              <a:rPr lang="zh-CN" altLang="en-US" sz="1600">
                <a:solidFill>
                  <a:srgbClr val="000000"/>
                </a:solidFill>
              </a:rPr>
              <a:t>（</a:t>
            </a:r>
            <a:r>
              <a:rPr lang="en-US" altLang="zh-CN" sz="1600">
                <a:solidFill>
                  <a:srgbClr val="000000"/>
                </a:solidFill>
              </a:rPr>
              <a:t>DW</a:t>
            </a:r>
            <a:r>
              <a:rPr lang="zh-CN" altLang="en-US" sz="1600">
                <a:solidFill>
                  <a:srgbClr val="000000"/>
                </a:solidFill>
              </a:rPr>
              <a:t>）</a:t>
            </a:r>
            <a:endParaRPr lang="en-US" altLang="zh-CN" sz="1600">
              <a:solidFill>
                <a:srgbClr val="000000"/>
              </a:solidFill>
            </a:endParaRPr>
          </a:p>
          <a:p>
            <a:pPr lvl="1" eaLnBrk="1" hangingPunct="1">
              <a:buClrTx/>
              <a:buSzTx/>
              <a:buFontTx/>
              <a:buChar char="–"/>
            </a:pPr>
            <a:endParaRPr lang="zh-CN" altLang="en-US" sz="1600">
              <a:solidFill>
                <a:srgbClr val="000000"/>
              </a:solidFill>
            </a:endParaRPr>
          </a:p>
        </p:txBody>
      </p:sp>
    </p:spTree>
    <p:extLst>
      <p:ext uri="{BB962C8B-B14F-4D97-AF65-F5344CB8AC3E}">
        <p14:creationId xmlns:p14="http://schemas.microsoft.com/office/powerpoint/2010/main" val="1690510669"/>
      </p:ext>
    </p:extLst>
  </p:cSld>
  <p:clrMapOvr>
    <a:masterClrMapping/>
  </p:clrMapOvr>
  <p:transition spd="med">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755650" y="692150"/>
            <a:ext cx="6840686" cy="981075"/>
          </a:xfrm>
        </p:spPr>
        <p:txBody>
          <a:bodyPr/>
          <a:lstStyle/>
          <a:p>
            <a:r>
              <a:rPr lang="en-US" altLang="zh-CN" b="1" dirty="0" smtClean="0">
                <a:solidFill>
                  <a:srgbClr val="3A7877"/>
                </a:solidFill>
                <a:latin typeface="Times New Roman" panose="02020603050405020304" pitchFamily="18" charset="0"/>
                <a:ea typeface="黑体" panose="02010609060101010101" pitchFamily="49" charset="-122"/>
              </a:rPr>
              <a:t>Main parameters of refrigerator</a:t>
            </a:r>
          </a:p>
        </p:txBody>
      </p:sp>
      <p:graphicFrame>
        <p:nvGraphicFramePr>
          <p:cNvPr id="38992" name="Group 80"/>
          <p:cNvGraphicFramePr>
            <a:graphicFrameLocks noGrp="1"/>
          </p:cNvGraphicFramePr>
          <p:nvPr>
            <p:ph idx="4294967295"/>
          </p:nvPr>
        </p:nvGraphicFramePr>
        <p:xfrm>
          <a:off x="900113" y="1773238"/>
          <a:ext cx="7200900" cy="4511675"/>
        </p:xfrm>
        <a:graphic>
          <a:graphicData uri="http://schemas.openxmlformats.org/drawingml/2006/table">
            <a:tbl>
              <a:tblPr/>
              <a:tblGrid>
                <a:gridCol w="2439987"/>
                <a:gridCol w="2360613"/>
                <a:gridCol w="2400300"/>
              </a:tblGrid>
              <a:tr h="504862">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eaLnBrk="0" hangingPunct="0">
                        <a:spcBef>
                          <a:spcPct val="20000"/>
                        </a:spcBef>
                        <a:buClr>
                          <a:schemeClr val="accent1"/>
                        </a:buClr>
                        <a:buSzPct val="150000"/>
                        <a:defRPr sz="2200">
                          <a:solidFill>
                            <a:schemeClr val="tx1"/>
                          </a:solidFill>
                          <a:latin typeface="Arial" charset="0"/>
                          <a:ea typeface="宋体" pitchFamily="2" charset="-122"/>
                        </a:defRPr>
                      </a:lvl2pPr>
                      <a:lvl3pPr eaLnBrk="0" hangingPunct="0">
                        <a:spcBef>
                          <a:spcPct val="20000"/>
                        </a:spcBef>
                        <a:buClr>
                          <a:schemeClr val="tx1"/>
                        </a:buClr>
                        <a:buSzPct val="150000"/>
                        <a:defRPr sz="2000">
                          <a:solidFill>
                            <a:schemeClr val="tx1"/>
                          </a:solidFill>
                          <a:latin typeface="Arial" charset="0"/>
                          <a:ea typeface="宋体" pitchFamily="2" charset="-122"/>
                        </a:defRPr>
                      </a:lvl3pPr>
                      <a:lvl4pPr eaLnBrk="0" hangingPunct="0">
                        <a:spcBef>
                          <a:spcPct val="20000"/>
                        </a:spcBef>
                        <a:buClr>
                          <a:schemeClr val="tx2"/>
                        </a:buClr>
                        <a:buSzPct val="150000"/>
                        <a:defRPr>
                          <a:solidFill>
                            <a:schemeClr val="tx1"/>
                          </a:solidFill>
                          <a:latin typeface="Arial" charset="0"/>
                          <a:ea typeface="宋体" pitchFamily="2" charset="-122"/>
                        </a:defRPr>
                      </a:lvl4pPr>
                      <a:lvl5pPr eaLnBrk="0" hangingPunct="0">
                        <a:spcBef>
                          <a:spcPct val="20000"/>
                        </a:spcBef>
                        <a:buClr>
                          <a:schemeClr val="folHlink"/>
                        </a:buClr>
                        <a:buSzPct val="150000"/>
                        <a:defRPr>
                          <a:solidFill>
                            <a:schemeClr val="tx1"/>
                          </a:solidFill>
                          <a:latin typeface="Arial" charset="0"/>
                          <a:ea typeface="宋体" pitchFamily="2" charset="-122"/>
                        </a:defRPr>
                      </a:lvl5pPr>
                      <a:lvl6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FF0000"/>
                          </a:solidFill>
                          <a:effectLst/>
                          <a:latin typeface="Times New Roman" pitchFamily="18" charset="0"/>
                          <a:ea typeface="宋体" pitchFamily="2" charset="-122"/>
                        </a:rPr>
                        <a:t>Performance</a:t>
                      </a:r>
                    </a:p>
                  </a:txBody>
                  <a:tcPr marL="91432" marR="914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eaLnBrk="0" hangingPunct="0">
                        <a:spcBef>
                          <a:spcPct val="20000"/>
                        </a:spcBef>
                        <a:buClr>
                          <a:schemeClr val="accent1"/>
                        </a:buClr>
                        <a:buSzPct val="150000"/>
                        <a:defRPr sz="2200">
                          <a:solidFill>
                            <a:schemeClr val="tx1"/>
                          </a:solidFill>
                          <a:latin typeface="Arial" charset="0"/>
                          <a:ea typeface="宋体" pitchFamily="2" charset="-122"/>
                        </a:defRPr>
                      </a:lvl2pPr>
                      <a:lvl3pPr eaLnBrk="0" hangingPunct="0">
                        <a:spcBef>
                          <a:spcPct val="20000"/>
                        </a:spcBef>
                        <a:buClr>
                          <a:schemeClr val="tx1"/>
                        </a:buClr>
                        <a:buSzPct val="150000"/>
                        <a:defRPr sz="2000">
                          <a:solidFill>
                            <a:schemeClr val="tx1"/>
                          </a:solidFill>
                          <a:latin typeface="Arial" charset="0"/>
                          <a:ea typeface="宋体" pitchFamily="2" charset="-122"/>
                        </a:defRPr>
                      </a:lvl3pPr>
                      <a:lvl4pPr eaLnBrk="0" hangingPunct="0">
                        <a:spcBef>
                          <a:spcPct val="20000"/>
                        </a:spcBef>
                        <a:buClr>
                          <a:schemeClr val="tx2"/>
                        </a:buClr>
                        <a:buSzPct val="150000"/>
                        <a:defRPr>
                          <a:solidFill>
                            <a:schemeClr val="tx1"/>
                          </a:solidFill>
                          <a:latin typeface="Arial" charset="0"/>
                          <a:ea typeface="宋体" pitchFamily="2" charset="-122"/>
                        </a:defRPr>
                      </a:lvl4pPr>
                      <a:lvl5pPr eaLnBrk="0" hangingPunct="0">
                        <a:spcBef>
                          <a:spcPct val="20000"/>
                        </a:spcBef>
                        <a:buClr>
                          <a:schemeClr val="folHlink"/>
                        </a:buClr>
                        <a:buSzPct val="150000"/>
                        <a:defRPr>
                          <a:solidFill>
                            <a:schemeClr val="tx1"/>
                          </a:solidFill>
                          <a:latin typeface="Arial" charset="0"/>
                          <a:ea typeface="宋体" pitchFamily="2" charset="-122"/>
                        </a:defRPr>
                      </a:lvl5pPr>
                      <a:lvl6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FF0000"/>
                          </a:solidFill>
                          <a:effectLst/>
                          <a:latin typeface="Times New Roman" pitchFamily="18" charset="0"/>
                          <a:ea typeface="宋体" pitchFamily="2" charset="-122"/>
                        </a:rPr>
                        <a:t>Guaranteed Values</a:t>
                      </a:r>
                    </a:p>
                  </a:txBody>
                  <a:tcPr marL="91432" marR="91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eaLnBrk="0" hangingPunct="0">
                        <a:spcBef>
                          <a:spcPct val="20000"/>
                        </a:spcBef>
                        <a:buClr>
                          <a:schemeClr val="accent1"/>
                        </a:buClr>
                        <a:buSzPct val="150000"/>
                        <a:defRPr sz="2200">
                          <a:solidFill>
                            <a:schemeClr val="tx1"/>
                          </a:solidFill>
                          <a:latin typeface="Arial" charset="0"/>
                          <a:ea typeface="宋体" pitchFamily="2" charset="-122"/>
                        </a:defRPr>
                      </a:lvl2pPr>
                      <a:lvl3pPr eaLnBrk="0" hangingPunct="0">
                        <a:spcBef>
                          <a:spcPct val="20000"/>
                        </a:spcBef>
                        <a:buClr>
                          <a:schemeClr val="tx1"/>
                        </a:buClr>
                        <a:buSzPct val="150000"/>
                        <a:defRPr sz="2000">
                          <a:solidFill>
                            <a:schemeClr val="tx1"/>
                          </a:solidFill>
                          <a:latin typeface="Arial" charset="0"/>
                          <a:ea typeface="宋体" pitchFamily="2" charset="-122"/>
                        </a:defRPr>
                      </a:lvl3pPr>
                      <a:lvl4pPr eaLnBrk="0" hangingPunct="0">
                        <a:spcBef>
                          <a:spcPct val="20000"/>
                        </a:spcBef>
                        <a:buClr>
                          <a:schemeClr val="tx2"/>
                        </a:buClr>
                        <a:buSzPct val="150000"/>
                        <a:defRPr>
                          <a:solidFill>
                            <a:schemeClr val="tx1"/>
                          </a:solidFill>
                          <a:latin typeface="Arial" charset="0"/>
                          <a:ea typeface="宋体" pitchFamily="2" charset="-122"/>
                        </a:defRPr>
                      </a:lvl4pPr>
                      <a:lvl5pPr eaLnBrk="0" hangingPunct="0">
                        <a:spcBef>
                          <a:spcPct val="20000"/>
                        </a:spcBef>
                        <a:buClr>
                          <a:schemeClr val="folHlink"/>
                        </a:buClr>
                        <a:buSzPct val="150000"/>
                        <a:defRPr>
                          <a:solidFill>
                            <a:schemeClr val="tx1"/>
                          </a:solidFill>
                          <a:latin typeface="Arial" charset="0"/>
                          <a:ea typeface="宋体" pitchFamily="2" charset="-122"/>
                        </a:defRPr>
                      </a:lvl5pPr>
                      <a:lvl6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FF0000"/>
                          </a:solidFill>
                          <a:effectLst/>
                          <a:latin typeface="Times New Roman" pitchFamily="18" charset="0"/>
                          <a:ea typeface="宋体" pitchFamily="2" charset="-122"/>
                        </a:rPr>
                        <a:t>Expected Values</a:t>
                      </a:r>
                    </a:p>
                  </a:txBody>
                  <a:tcPr marL="91432" marR="914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7622">
                <a:tc>
                  <a:txBody>
                    <a:bodyPr/>
                    <a:lstStyle>
                      <a:lvl1pPr marL="533400" indent="-533400"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eaLnBrk="0" hangingPunct="0">
                        <a:spcBef>
                          <a:spcPct val="20000"/>
                        </a:spcBef>
                        <a:buClr>
                          <a:schemeClr val="accent1"/>
                        </a:buClr>
                        <a:buSzPct val="150000"/>
                        <a:defRPr sz="2200">
                          <a:solidFill>
                            <a:schemeClr val="tx1"/>
                          </a:solidFill>
                          <a:latin typeface="Arial" charset="0"/>
                          <a:ea typeface="宋体" pitchFamily="2" charset="-122"/>
                        </a:defRPr>
                      </a:lvl2pPr>
                      <a:lvl3pPr eaLnBrk="0" hangingPunct="0">
                        <a:spcBef>
                          <a:spcPct val="20000"/>
                        </a:spcBef>
                        <a:buClr>
                          <a:schemeClr val="tx1"/>
                        </a:buClr>
                        <a:buSzPct val="150000"/>
                        <a:defRPr sz="2000">
                          <a:solidFill>
                            <a:schemeClr val="tx1"/>
                          </a:solidFill>
                          <a:latin typeface="Arial" charset="0"/>
                          <a:ea typeface="宋体" pitchFamily="2" charset="-122"/>
                        </a:defRPr>
                      </a:lvl3pPr>
                      <a:lvl4pPr eaLnBrk="0" hangingPunct="0">
                        <a:spcBef>
                          <a:spcPct val="20000"/>
                        </a:spcBef>
                        <a:buClr>
                          <a:schemeClr val="tx2"/>
                        </a:buClr>
                        <a:buSzPct val="150000"/>
                        <a:defRPr>
                          <a:solidFill>
                            <a:schemeClr val="tx1"/>
                          </a:solidFill>
                          <a:latin typeface="Arial" charset="0"/>
                          <a:ea typeface="宋体" pitchFamily="2" charset="-122"/>
                        </a:defRPr>
                      </a:lvl4pPr>
                      <a:lvl5pPr eaLnBrk="0" hangingPunct="0">
                        <a:spcBef>
                          <a:spcPct val="20000"/>
                        </a:spcBef>
                        <a:buClr>
                          <a:schemeClr val="folHlink"/>
                        </a:buClr>
                        <a:buSzPct val="150000"/>
                        <a:defRPr>
                          <a:solidFill>
                            <a:schemeClr val="tx1"/>
                          </a:solidFill>
                          <a:latin typeface="Arial" charset="0"/>
                          <a:ea typeface="宋体" pitchFamily="2" charset="-122"/>
                        </a:defRPr>
                      </a:lvl5pPr>
                      <a:lvl6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533400" marR="0" lvl="0" indent="-53340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rPr>
                        <a:t>1. Refrigeration With LN2</a:t>
                      </a:r>
                    </a:p>
                  </a:txBody>
                  <a:tcPr marL="91432" marR="914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533400" indent="-533400"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eaLnBrk="0" hangingPunct="0">
                        <a:spcBef>
                          <a:spcPct val="20000"/>
                        </a:spcBef>
                        <a:buClr>
                          <a:schemeClr val="accent1"/>
                        </a:buClr>
                        <a:buSzPct val="150000"/>
                        <a:defRPr sz="2200">
                          <a:solidFill>
                            <a:schemeClr val="tx1"/>
                          </a:solidFill>
                          <a:latin typeface="Arial" charset="0"/>
                          <a:ea typeface="宋体" pitchFamily="2" charset="-122"/>
                        </a:defRPr>
                      </a:lvl2pPr>
                      <a:lvl3pPr eaLnBrk="0" hangingPunct="0">
                        <a:spcBef>
                          <a:spcPct val="20000"/>
                        </a:spcBef>
                        <a:buClr>
                          <a:schemeClr val="tx1"/>
                        </a:buClr>
                        <a:buSzPct val="150000"/>
                        <a:defRPr sz="2000">
                          <a:solidFill>
                            <a:schemeClr val="tx1"/>
                          </a:solidFill>
                          <a:latin typeface="Arial" charset="0"/>
                          <a:ea typeface="宋体" pitchFamily="2" charset="-122"/>
                        </a:defRPr>
                      </a:lvl3pPr>
                      <a:lvl4pPr eaLnBrk="0" hangingPunct="0">
                        <a:spcBef>
                          <a:spcPct val="20000"/>
                        </a:spcBef>
                        <a:buClr>
                          <a:schemeClr val="tx2"/>
                        </a:buClr>
                        <a:buSzPct val="150000"/>
                        <a:defRPr>
                          <a:solidFill>
                            <a:schemeClr val="tx1"/>
                          </a:solidFill>
                          <a:latin typeface="Arial" charset="0"/>
                          <a:ea typeface="宋体" pitchFamily="2" charset="-122"/>
                        </a:defRPr>
                      </a:lvl4pPr>
                      <a:lvl5pPr eaLnBrk="0" hangingPunct="0">
                        <a:spcBef>
                          <a:spcPct val="20000"/>
                        </a:spcBef>
                        <a:buClr>
                          <a:schemeClr val="folHlink"/>
                        </a:buClr>
                        <a:buSzPct val="150000"/>
                        <a:defRPr>
                          <a:solidFill>
                            <a:schemeClr val="tx1"/>
                          </a:solidFill>
                          <a:latin typeface="Arial" charset="0"/>
                          <a:ea typeface="宋体" pitchFamily="2" charset="-122"/>
                        </a:defRPr>
                      </a:lvl5pPr>
                      <a:lvl6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533400" marR="0" lvl="0" indent="-53340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66FF"/>
                          </a:solidFill>
                          <a:effectLst/>
                          <a:latin typeface="Times New Roman" pitchFamily="18" charset="0"/>
                          <a:ea typeface="宋体" pitchFamily="2" charset="-122"/>
                        </a:rPr>
                        <a:t>&gt; 1000W@4,5K</a:t>
                      </a:r>
                    </a:p>
                    <a:p>
                      <a:pPr marL="533400" marR="0" lvl="0" indent="-53340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66FF"/>
                          </a:solidFill>
                          <a:effectLst/>
                          <a:latin typeface="Times New Roman" pitchFamily="18" charset="0"/>
                          <a:ea typeface="宋体" pitchFamily="2" charset="-122"/>
                        </a:rPr>
                        <a:t>P</a:t>
                      </a:r>
                      <a:r>
                        <a:rPr kumimoji="0" lang="en-US" altLang="zh-CN" sz="1400" b="1" i="0" u="none" strike="noStrike" cap="none" normalizeH="0" baseline="-25000" smtClean="0">
                          <a:ln>
                            <a:noFill/>
                          </a:ln>
                          <a:solidFill>
                            <a:srgbClr val="0066FF"/>
                          </a:solidFill>
                          <a:effectLst/>
                          <a:latin typeface="Times New Roman" pitchFamily="18" charset="0"/>
                          <a:ea typeface="宋体" pitchFamily="2" charset="-122"/>
                        </a:rPr>
                        <a:t>dewar</a:t>
                      </a:r>
                      <a:r>
                        <a:rPr kumimoji="0" lang="en-US" altLang="zh-CN" sz="1400" b="1" i="0" u="none" strike="noStrike" cap="none" normalizeH="0" baseline="0" smtClean="0">
                          <a:ln>
                            <a:noFill/>
                          </a:ln>
                          <a:solidFill>
                            <a:srgbClr val="0066FF"/>
                          </a:solidFill>
                          <a:effectLst/>
                          <a:latin typeface="Times New Roman" pitchFamily="18" charset="0"/>
                          <a:ea typeface="宋体" pitchFamily="2" charset="-122"/>
                        </a:rPr>
                        <a:t> = 1,3bar</a:t>
                      </a:r>
                    </a:p>
                    <a:p>
                      <a:pPr marL="533400" marR="0" lvl="0" indent="-53340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66FF"/>
                          </a:solidFill>
                          <a:effectLst/>
                          <a:latin typeface="Times New Roman" pitchFamily="18" charset="0"/>
                          <a:ea typeface="宋体" pitchFamily="2" charset="-122"/>
                        </a:rPr>
                        <a:t>abs +/- 2 mbar</a:t>
                      </a:r>
                    </a:p>
                  </a:txBody>
                  <a:tcPr marL="91432" marR="91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eaLnBrk="0" hangingPunct="0">
                        <a:spcBef>
                          <a:spcPct val="20000"/>
                        </a:spcBef>
                        <a:buClr>
                          <a:schemeClr val="accent1"/>
                        </a:buClr>
                        <a:buSzPct val="150000"/>
                        <a:defRPr sz="2200">
                          <a:solidFill>
                            <a:schemeClr val="tx1"/>
                          </a:solidFill>
                          <a:latin typeface="Arial" charset="0"/>
                          <a:ea typeface="宋体" pitchFamily="2" charset="-122"/>
                        </a:defRPr>
                      </a:lvl2pPr>
                      <a:lvl3pPr eaLnBrk="0" hangingPunct="0">
                        <a:spcBef>
                          <a:spcPct val="20000"/>
                        </a:spcBef>
                        <a:buClr>
                          <a:schemeClr val="tx1"/>
                        </a:buClr>
                        <a:buSzPct val="150000"/>
                        <a:defRPr sz="2000">
                          <a:solidFill>
                            <a:schemeClr val="tx1"/>
                          </a:solidFill>
                          <a:latin typeface="Arial" charset="0"/>
                          <a:ea typeface="宋体" pitchFamily="2" charset="-122"/>
                        </a:defRPr>
                      </a:lvl3pPr>
                      <a:lvl4pPr eaLnBrk="0" hangingPunct="0">
                        <a:spcBef>
                          <a:spcPct val="20000"/>
                        </a:spcBef>
                        <a:buClr>
                          <a:schemeClr val="tx2"/>
                        </a:buClr>
                        <a:buSzPct val="150000"/>
                        <a:defRPr>
                          <a:solidFill>
                            <a:schemeClr val="tx1"/>
                          </a:solidFill>
                          <a:latin typeface="Arial" charset="0"/>
                          <a:ea typeface="宋体" pitchFamily="2" charset="-122"/>
                        </a:defRPr>
                      </a:lvl4pPr>
                      <a:lvl5pPr eaLnBrk="0" hangingPunct="0">
                        <a:spcBef>
                          <a:spcPct val="20000"/>
                        </a:spcBef>
                        <a:buClr>
                          <a:schemeClr val="folHlink"/>
                        </a:buClr>
                        <a:buSzPct val="150000"/>
                        <a:defRPr>
                          <a:solidFill>
                            <a:schemeClr val="tx1"/>
                          </a:solidFill>
                          <a:latin typeface="Arial" charset="0"/>
                          <a:ea typeface="宋体" pitchFamily="2" charset="-122"/>
                        </a:defRPr>
                      </a:lvl5pPr>
                      <a:lvl6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rPr>
                        <a:t>&gt; 1050W@4,5K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rPr>
                        <a:t>LN2 consumption =30 L/h</a:t>
                      </a:r>
                    </a:p>
                  </a:txBody>
                  <a:tcPr marL="91432" marR="914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7622">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eaLnBrk="0" hangingPunct="0">
                        <a:spcBef>
                          <a:spcPct val="20000"/>
                        </a:spcBef>
                        <a:buClr>
                          <a:schemeClr val="accent1"/>
                        </a:buClr>
                        <a:buSzPct val="150000"/>
                        <a:defRPr sz="2200">
                          <a:solidFill>
                            <a:schemeClr val="tx1"/>
                          </a:solidFill>
                          <a:latin typeface="Arial" charset="0"/>
                          <a:ea typeface="宋体" pitchFamily="2" charset="-122"/>
                        </a:defRPr>
                      </a:lvl2pPr>
                      <a:lvl3pPr eaLnBrk="0" hangingPunct="0">
                        <a:spcBef>
                          <a:spcPct val="20000"/>
                        </a:spcBef>
                        <a:buClr>
                          <a:schemeClr val="tx1"/>
                        </a:buClr>
                        <a:buSzPct val="150000"/>
                        <a:defRPr sz="2000">
                          <a:solidFill>
                            <a:schemeClr val="tx1"/>
                          </a:solidFill>
                          <a:latin typeface="Arial" charset="0"/>
                          <a:ea typeface="宋体" pitchFamily="2" charset="-122"/>
                        </a:defRPr>
                      </a:lvl3pPr>
                      <a:lvl4pPr eaLnBrk="0" hangingPunct="0">
                        <a:spcBef>
                          <a:spcPct val="20000"/>
                        </a:spcBef>
                        <a:buClr>
                          <a:schemeClr val="tx2"/>
                        </a:buClr>
                        <a:buSzPct val="150000"/>
                        <a:defRPr>
                          <a:solidFill>
                            <a:schemeClr val="tx1"/>
                          </a:solidFill>
                          <a:latin typeface="Arial" charset="0"/>
                          <a:ea typeface="宋体" pitchFamily="2" charset="-122"/>
                        </a:defRPr>
                      </a:lvl4pPr>
                      <a:lvl5pPr eaLnBrk="0" hangingPunct="0">
                        <a:spcBef>
                          <a:spcPct val="20000"/>
                        </a:spcBef>
                        <a:buClr>
                          <a:schemeClr val="folHlink"/>
                        </a:buClr>
                        <a:buSzPct val="150000"/>
                        <a:defRPr>
                          <a:solidFill>
                            <a:schemeClr val="tx1"/>
                          </a:solidFill>
                          <a:latin typeface="Arial" charset="0"/>
                          <a:ea typeface="宋体" pitchFamily="2" charset="-122"/>
                        </a:defRPr>
                      </a:lvl5pPr>
                      <a:lvl6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rPr>
                        <a:t>2. Liquefaction With LN2</a:t>
                      </a:r>
                    </a:p>
                  </a:txBody>
                  <a:tcPr marL="91432" marR="914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eaLnBrk="0" hangingPunct="0">
                        <a:spcBef>
                          <a:spcPct val="20000"/>
                        </a:spcBef>
                        <a:buClr>
                          <a:schemeClr val="accent1"/>
                        </a:buClr>
                        <a:buSzPct val="150000"/>
                        <a:defRPr sz="2200">
                          <a:solidFill>
                            <a:schemeClr val="tx1"/>
                          </a:solidFill>
                          <a:latin typeface="Arial" charset="0"/>
                          <a:ea typeface="宋体" pitchFamily="2" charset="-122"/>
                        </a:defRPr>
                      </a:lvl2pPr>
                      <a:lvl3pPr eaLnBrk="0" hangingPunct="0">
                        <a:spcBef>
                          <a:spcPct val="20000"/>
                        </a:spcBef>
                        <a:buClr>
                          <a:schemeClr val="tx1"/>
                        </a:buClr>
                        <a:buSzPct val="150000"/>
                        <a:defRPr sz="2000">
                          <a:solidFill>
                            <a:schemeClr val="tx1"/>
                          </a:solidFill>
                          <a:latin typeface="Arial" charset="0"/>
                          <a:ea typeface="宋体" pitchFamily="2" charset="-122"/>
                        </a:defRPr>
                      </a:lvl3pPr>
                      <a:lvl4pPr eaLnBrk="0" hangingPunct="0">
                        <a:spcBef>
                          <a:spcPct val="20000"/>
                        </a:spcBef>
                        <a:buClr>
                          <a:schemeClr val="tx2"/>
                        </a:buClr>
                        <a:buSzPct val="150000"/>
                        <a:defRPr>
                          <a:solidFill>
                            <a:schemeClr val="tx1"/>
                          </a:solidFill>
                          <a:latin typeface="Arial" charset="0"/>
                          <a:ea typeface="宋体" pitchFamily="2" charset="-122"/>
                        </a:defRPr>
                      </a:lvl4pPr>
                      <a:lvl5pPr eaLnBrk="0" hangingPunct="0">
                        <a:spcBef>
                          <a:spcPct val="20000"/>
                        </a:spcBef>
                        <a:buClr>
                          <a:schemeClr val="folHlink"/>
                        </a:buClr>
                        <a:buSzPct val="150000"/>
                        <a:defRPr>
                          <a:solidFill>
                            <a:schemeClr val="tx1"/>
                          </a:solidFill>
                          <a:latin typeface="Arial" charset="0"/>
                          <a:ea typeface="宋体" pitchFamily="2" charset="-122"/>
                        </a:defRPr>
                      </a:lvl5pPr>
                      <a:lvl6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66FF"/>
                          </a:solidFill>
                          <a:effectLst/>
                          <a:latin typeface="Times New Roman" pitchFamily="18" charset="0"/>
                          <a:ea typeface="宋体" pitchFamily="2" charset="-122"/>
                        </a:rPr>
                        <a:t>&gt;284L/h</a:t>
                      </a:r>
                    </a:p>
                  </a:txBody>
                  <a:tcPr marL="91432" marR="91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eaLnBrk="0" hangingPunct="0">
                        <a:spcBef>
                          <a:spcPct val="20000"/>
                        </a:spcBef>
                        <a:buClr>
                          <a:schemeClr val="accent1"/>
                        </a:buClr>
                        <a:buSzPct val="150000"/>
                        <a:defRPr sz="2200">
                          <a:solidFill>
                            <a:schemeClr val="tx1"/>
                          </a:solidFill>
                          <a:latin typeface="Arial" charset="0"/>
                          <a:ea typeface="宋体" pitchFamily="2" charset="-122"/>
                        </a:defRPr>
                      </a:lvl2pPr>
                      <a:lvl3pPr eaLnBrk="0" hangingPunct="0">
                        <a:spcBef>
                          <a:spcPct val="20000"/>
                        </a:spcBef>
                        <a:buClr>
                          <a:schemeClr val="tx1"/>
                        </a:buClr>
                        <a:buSzPct val="150000"/>
                        <a:defRPr sz="2000">
                          <a:solidFill>
                            <a:schemeClr val="tx1"/>
                          </a:solidFill>
                          <a:latin typeface="Arial" charset="0"/>
                          <a:ea typeface="宋体" pitchFamily="2" charset="-122"/>
                        </a:defRPr>
                      </a:lvl3pPr>
                      <a:lvl4pPr eaLnBrk="0" hangingPunct="0">
                        <a:spcBef>
                          <a:spcPct val="20000"/>
                        </a:spcBef>
                        <a:buClr>
                          <a:schemeClr val="tx2"/>
                        </a:buClr>
                        <a:buSzPct val="150000"/>
                        <a:defRPr>
                          <a:solidFill>
                            <a:schemeClr val="tx1"/>
                          </a:solidFill>
                          <a:latin typeface="Arial" charset="0"/>
                          <a:ea typeface="宋体" pitchFamily="2" charset="-122"/>
                        </a:defRPr>
                      </a:lvl4pPr>
                      <a:lvl5pPr eaLnBrk="0" hangingPunct="0">
                        <a:spcBef>
                          <a:spcPct val="20000"/>
                        </a:spcBef>
                        <a:buClr>
                          <a:schemeClr val="folHlink"/>
                        </a:buClr>
                        <a:buSzPct val="150000"/>
                        <a:defRPr>
                          <a:solidFill>
                            <a:schemeClr val="tx1"/>
                          </a:solidFill>
                          <a:latin typeface="Arial" charset="0"/>
                          <a:ea typeface="宋体" pitchFamily="2" charset="-122"/>
                        </a:defRPr>
                      </a:lvl5pPr>
                      <a:lvl6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rPr>
                        <a:t>&gt; 290L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rPr>
                        <a:t>LN2 consumption =130 L/h</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91432" marR="914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92">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eaLnBrk="0" hangingPunct="0">
                        <a:spcBef>
                          <a:spcPct val="20000"/>
                        </a:spcBef>
                        <a:buClr>
                          <a:schemeClr val="accent1"/>
                        </a:buClr>
                        <a:buSzPct val="150000"/>
                        <a:defRPr sz="2200">
                          <a:solidFill>
                            <a:schemeClr val="tx1"/>
                          </a:solidFill>
                          <a:latin typeface="Arial" charset="0"/>
                          <a:ea typeface="宋体" pitchFamily="2" charset="-122"/>
                        </a:defRPr>
                      </a:lvl2pPr>
                      <a:lvl3pPr eaLnBrk="0" hangingPunct="0">
                        <a:spcBef>
                          <a:spcPct val="20000"/>
                        </a:spcBef>
                        <a:buClr>
                          <a:schemeClr val="tx1"/>
                        </a:buClr>
                        <a:buSzPct val="150000"/>
                        <a:defRPr sz="2000">
                          <a:solidFill>
                            <a:schemeClr val="tx1"/>
                          </a:solidFill>
                          <a:latin typeface="Arial" charset="0"/>
                          <a:ea typeface="宋体" pitchFamily="2" charset="-122"/>
                        </a:defRPr>
                      </a:lvl3pPr>
                      <a:lvl4pPr eaLnBrk="0" hangingPunct="0">
                        <a:spcBef>
                          <a:spcPct val="20000"/>
                        </a:spcBef>
                        <a:buClr>
                          <a:schemeClr val="tx2"/>
                        </a:buClr>
                        <a:buSzPct val="150000"/>
                        <a:defRPr>
                          <a:solidFill>
                            <a:schemeClr val="tx1"/>
                          </a:solidFill>
                          <a:latin typeface="Arial" charset="0"/>
                          <a:ea typeface="宋体" pitchFamily="2" charset="-122"/>
                        </a:defRPr>
                      </a:lvl4pPr>
                      <a:lvl5pPr eaLnBrk="0" hangingPunct="0">
                        <a:spcBef>
                          <a:spcPct val="20000"/>
                        </a:spcBef>
                        <a:buClr>
                          <a:schemeClr val="folHlink"/>
                        </a:buClr>
                        <a:buSzPct val="150000"/>
                        <a:defRPr>
                          <a:solidFill>
                            <a:schemeClr val="tx1"/>
                          </a:solidFill>
                          <a:latin typeface="Arial" charset="0"/>
                          <a:ea typeface="宋体" pitchFamily="2" charset="-122"/>
                        </a:defRPr>
                      </a:lvl5pPr>
                      <a:lvl6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FF0000"/>
                          </a:solidFill>
                          <a:effectLst/>
                          <a:latin typeface="Times New Roman" pitchFamily="18" charset="0"/>
                          <a:ea typeface="宋体" pitchFamily="2" charset="-122"/>
                        </a:rPr>
                        <a:t>3. Refrigeration &amp; Liquefaction With LN2</a:t>
                      </a:r>
                    </a:p>
                  </a:txBody>
                  <a:tcPr marL="91432" marR="914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eaLnBrk="0" hangingPunct="0">
                        <a:spcBef>
                          <a:spcPct val="20000"/>
                        </a:spcBef>
                        <a:buClr>
                          <a:schemeClr val="accent1"/>
                        </a:buClr>
                        <a:buSzPct val="150000"/>
                        <a:defRPr sz="2200">
                          <a:solidFill>
                            <a:schemeClr val="tx1"/>
                          </a:solidFill>
                          <a:latin typeface="Arial" charset="0"/>
                          <a:ea typeface="宋体" pitchFamily="2" charset="-122"/>
                        </a:defRPr>
                      </a:lvl2pPr>
                      <a:lvl3pPr eaLnBrk="0" hangingPunct="0">
                        <a:spcBef>
                          <a:spcPct val="20000"/>
                        </a:spcBef>
                        <a:buClr>
                          <a:schemeClr val="tx1"/>
                        </a:buClr>
                        <a:buSzPct val="150000"/>
                        <a:defRPr sz="2000">
                          <a:solidFill>
                            <a:schemeClr val="tx1"/>
                          </a:solidFill>
                          <a:latin typeface="Arial" charset="0"/>
                          <a:ea typeface="宋体" pitchFamily="2" charset="-122"/>
                        </a:defRPr>
                      </a:lvl3pPr>
                      <a:lvl4pPr eaLnBrk="0" hangingPunct="0">
                        <a:spcBef>
                          <a:spcPct val="20000"/>
                        </a:spcBef>
                        <a:buClr>
                          <a:schemeClr val="tx2"/>
                        </a:buClr>
                        <a:buSzPct val="150000"/>
                        <a:defRPr>
                          <a:solidFill>
                            <a:schemeClr val="tx1"/>
                          </a:solidFill>
                          <a:latin typeface="Arial" charset="0"/>
                          <a:ea typeface="宋体" pitchFamily="2" charset="-122"/>
                        </a:defRPr>
                      </a:lvl4pPr>
                      <a:lvl5pPr eaLnBrk="0" hangingPunct="0">
                        <a:spcBef>
                          <a:spcPct val="20000"/>
                        </a:spcBef>
                        <a:buClr>
                          <a:schemeClr val="folHlink"/>
                        </a:buClr>
                        <a:buSzPct val="150000"/>
                        <a:defRPr>
                          <a:solidFill>
                            <a:schemeClr val="tx1"/>
                          </a:solidFill>
                          <a:latin typeface="Arial" charset="0"/>
                          <a:ea typeface="宋体" pitchFamily="2" charset="-122"/>
                        </a:defRPr>
                      </a:lvl5pPr>
                      <a:lvl6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FF0000"/>
                          </a:solidFill>
                          <a:effectLst/>
                          <a:latin typeface="Times New Roman" pitchFamily="18" charset="0"/>
                          <a:ea typeface="宋体" pitchFamily="2" charset="-122"/>
                        </a:rPr>
                        <a:t>&gt;350W@4.5K&amp;200L/h</a:t>
                      </a:r>
                    </a:p>
                  </a:txBody>
                  <a:tcPr marL="91432" marR="91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eaLnBrk="0" hangingPunct="0">
                        <a:spcBef>
                          <a:spcPct val="20000"/>
                        </a:spcBef>
                        <a:buClr>
                          <a:schemeClr val="accent1"/>
                        </a:buClr>
                        <a:buSzPct val="150000"/>
                        <a:defRPr sz="2200">
                          <a:solidFill>
                            <a:schemeClr val="tx1"/>
                          </a:solidFill>
                          <a:latin typeface="Arial" charset="0"/>
                          <a:ea typeface="宋体" pitchFamily="2" charset="-122"/>
                        </a:defRPr>
                      </a:lvl2pPr>
                      <a:lvl3pPr eaLnBrk="0" hangingPunct="0">
                        <a:spcBef>
                          <a:spcPct val="20000"/>
                        </a:spcBef>
                        <a:buClr>
                          <a:schemeClr val="tx1"/>
                        </a:buClr>
                        <a:buSzPct val="150000"/>
                        <a:defRPr sz="2000">
                          <a:solidFill>
                            <a:schemeClr val="tx1"/>
                          </a:solidFill>
                          <a:latin typeface="Arial" charset="0"/>
                          <a:ea typeface="宋体" pitchFamily="2" charset="-122"/>
                        </a:defRPr>
                      </a:lvl3pPr>
                      <a:lvl4pPr eaLnBrk="0" hangingPunct="0">
                        <a:spcBef>
                          <a:spcPct val="20000"/>
                        </a:spcBef>
                        <a:buClr>
                          <a:schemeClr val="tx2"/>
                        </a:buClr>
                        <a:buSzPct val="150000"/>
                        <a:defRPr>
                          <a:solidFill>
                            <a:schemeClr val="tx1"/>
                          </a:solidFill>
                          <a:latin typeface="Arial" charset="0"/>
                          <a:ea typeface="宋体" pitchFamily="2" charset="-122"/>
                        </a:defRPr>
                      </a:lvl4pPr>
                      <a:lvl5pPr eaLnBrk="0" hangingPunct="0">
                        <a:spcBef>
                          <a:spcPct val="20000"/>
                        </a:spcBef>
                        <a:buClr>
                          <a:schemeClr val="folHlink"/>
                        </a:buClr>
                        <a:buSzPct val="150000"/>
                        <a:defRPr>
                          <a:solidFill>
                            <a:schemeClr val="tx1"/>
                          </a:solidFill>
                          <a:latin typeface="Arial" charset="0"/>
                          <a:ea typeface="宋体" pitchFamily="2" charset="-122"/>
                        </a:defRPr>
                      </a:lvl5pPr>
                      <a:lvl6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rPr>
                        <a:t>&gt;370W@4.5K&amp;210L/h</a:t>
                      </a:r>
                    </a:p>
                  </a:txBody>
                  <a:tcPr marL="91432" marR="914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4756">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eaLnBrk="0" hangingPunct="0">
                        <a:spcBef>
                          <a:spcPct val="20000"/>
                        </a:spcBef>
                        <a:buClr>
                          <a:schemeClr val="accent1"/>
                        </a:buClr>
                        <a:buSzPct val="150000"/>
                        <a:defRPr sz="2200">
                          <a:solidFill>
                            <a:schemeClr val="tx1"/>
                          </a:solidFill>
                          <a:latin typeface="Arial" charset="0"/>
                          <a:ea typeface="宋体" pitchFamily="2" charset="-122"/>
                        </a:defRPr>
                      </a:lvl2pPr>
                      <a:lvl3pPr eaLnBrk="0" hangingPunct="0">
                        <a:spcBef>
                          <a:spcPct val="20000"/>
                        </a:spcBef>
                        <a:buClr>
                          <a:schemeClr val="tx1"/>
                        </a:buClr>
                        <a:buSzPct val="150000"/>
                        <a:defRPr sz="2000">
                          <a:solidFill>
                            <a:schemeClr val="tx1"/>
                          </a:solidFill>
                          <a:latin typeface="Arial" charset="0"/>
                          <a:ea typeface="宋体" pitchFamily="2" charset="-122"/>
                        </a:defRPr>
                      </a:lvl3pPr>
                      <a:lvl4pPr eaLnBrk="0" hangingPunct="0">
                        <a:spcBef>
                          <a:spcPct val="20000"/>
                        </a:spcBef>
                        <a:buClr>
                          <a:schemeClr val="tx2"/>
                        </a:buClr>
                        <a:buSzPct val="150000"/>
                        <a:defRPr>
                          <a:solidFill>
                            <a:schemeClr val="tx1"/>
                          </a:solidFill>
                          <a:latin typeface="Arial" charset="0"/>
                          <a:ea typeface="宋体" pitchFamily="2" charset="-122"/>
                        </a:defRPr>
                      </a:lvl4pPr>
                      <a:lvl5pPr eaLnBrk="0" hangingPunct="0">
                        <a:spcBef>
                          <a:spcPct val="20000"/>
                        </a:spcBef>
                        <a:buClr>
                          <a:schemeClr val="folHlink"/>
                        </a:buClr>
                        <a:buSzPct val="150000"/>
                        <a:defRPr>
                          <a:solidFill>
                            <a:schemeClr val="tx1"/>
                          </a:solidFill>
                          <a:latin typeface="Arial" charset="0"/>
                          <a:ea typeface="宋体" pitchFamily="2" charset="-122"/>
                        </a:defRPr>
                      </a:lvl5pPr>
                      <a:lvl6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rPr>
                        <a:t>4. Refrigeration Without LN2</a:t>
                      </a:r>
                    </a:p>
                  </a:txBody>
                  <a:tcPr marL="91432" marR="914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eaLnBrk="0" hangingPunct="0">
                        <a:spcBef>
                          <a:spcPct val="20000"/>
                        </a:spcBef>
                        <a:buClr>
                          <a:schemeClr val="accent1"/>
                        </a:buClr>
                        <a:buSzPct val="150000"/>
                        <a:defRPr sz="2200">
                          <a:solidFill>
                            <a:schemeClr val="tx1"/>
                          </a:solidFill>
                          <a:latin typeface="Arial" charset="0"/>
                          <a:ea typeface="宋体" pitchFamily="2" charset="-122"/>
                        </a:defRPr>
                      </a:lvl2pPr>
                      <a:lvl3pPr eaLnBrk="0" hangingPunct="0">
                        <a:spcBef>
                          <a:spcPct val="20000"/>
                        </a:spcBef>
                        <a:buClr>
                          <a:schemeClr val="tx1"/>
                        </a:buClr>
                        <a:buSzPct val="150000"/>
                        <a:defRPr sz="2000">
                          <a:solidFill>
                            <a:schemeClr val="tx1"/>
                          </a:solidFill>
                          <a:latin typeface="Arial" charset="0"/>
                          <a:ea typeface="宋体" pitchFamily="2" charset="-122"/>
                        </a:defRPr>
                      </a:lvl3pPr>
                      <a:lvl4pPr eaLnBrk="0" hangingPunct="0">
                        <a:spcBef>
                          <a:spcPct val="20000"/>
                        </a:spcBef>
                        <a:buClr>
                          <a:schemeClr val="tx2"/>
                        </a:buClr>
                        <a:buSzPct val="150000"/>
                        <a:defRPr>
                          <a:solidFill>
                            <a:schemeClr val="tx1"/>
                          </a:solidFill>
                          <a:latin typeface="Arial" charset="0"/>
                          <a:ea typeface="宋体" pitchFamily="2" charset="-122"/>
                        </a:defRPr>
                      </a:lvl4pPr>
                      <a:lvl5pPr eaLnBrk="0" hangingPunct="0">
                        <a:spcBef>
                          <a:spcPct val="20000"/>
                        </a:spcBef>
                        <a:buClr>
                          <a:schemeClr val="folHlink"/>
                        </a:buClr>
                        <a:buSzPct val="150000"/>
                        <a:defRPr>
                          <a:solidFill>
                            <a:schemeClr val="tx1"/>
                          </a:solidFill>
                          <a:latin typeface="Arial" charset="0"/>
                          <a:ea typeface="宋体" pitchFamily="2" charset="-122"/>
                        </a:defRPr>
                      </a:lvl5pPr>
                      <a:lvl6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rPr>
                        <a:t>&gt; 720W@4,5K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rPr>
                        <a:t>Pdewar = 1,3bar,abs +/- 2 mbar</a:t>
                      </a:r>
                    </a:p>
                  </a:txBody>
                  <a:tcPr marL="91432" marR="91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eaLnBrk="0" hangingPunct="0">
                        <a:spcBef>
                          <a:spcPct val="20000"/>
                        </a:spcBef>
                        <a:buClr>
                          <a:schemeClr val="accent1"/>
                        </a:buClr>
                        <a:buSzPct val="150000"/>
                        <a:defRPr sz="2200">
                          <a:solidFill>
                            <a:schemeClr val="tx1"/>
                          </a:solidFill>
                          <a:latin typeface="Arial" charset="0"/>
                          <a:ea typeface="宋体" pitchFamily="2" charset="-122"/>
                        </a:defRPr>
                      </a:lvl2pPr>
                      <a:lvl3pPr eaLnBrk="0" hangingPunct="0">
                        <a:spcBef>
                          <a:spcPct val="20000"/>
                        </a:spcBef>
                        <a:buClr>
                          <a:schemeClr val="tx1"/>
                        </a:buClr>
                        <a:buSzPct val="150000"/>
                        <a:defRPr sz="2000">
                          <a:solidFill>
                            <a:schemeClr val="tx1"/>
                          </a:solidFill>
                          <a:latin typeface="Arial" charset="0"/>
                          <a:ea typeface="宋体" pitchFamily="2" charset="-122"/>
                        </a:defRPr>
                      </a:lvl3pPr>
                      <a:lvl4pPr eaLnBrk="0" hangingPunct="0">
                        <a:spcBef>
                          <a:spcPct val="20000"/>
                        </a:spcBef>
                        <a:buClr>
                          <a:schemeClr val="tx2"/>
                        </a:buClr>
                        <a:buSzPct val="150000"/>
                        <a:defRPr>
                          <a:solidFill>
                            <a:schemeClr val="tx1"/>
                          </a:solidFill>
                          <a:latin typeface="Arial" charset="0"/>
                          <a:ea typeface="宋体" pitchFamily="2" charset="-122"/>
                        </a:defRPr>
                      </a:lvl4pPr>
                      <a:lvl5pPr eaLnBrk="0" hangingPunct="0">
                        <a:spcBef>
                          <a:spcPct val="20000"/>
                        </a:spcBef>
                        <a:buClr>
                          <a:schemeClr val="folHlink"/>
                        </a:buClr>
                        <a:buSzPct val="150000"/>
                        <a:defRPr>
                          <a:solidFill>
                            <a:schemeClr val="tx1"/>
                          </a:solidFill>
                          <a:latin typeface="Arial" charset="0"/>
                          <a:ea typeface="宋体" pitchFamily="2" charset="-122"/>
                        </a:defRPr>
                      </a:lvl5pPr>
                      <a:lvl6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rPr>
                        <a:t>&gt; 750W@4,5K</a:t>
                      </a:r>
                    </a:p>
                  </a:txBody>
                  <a:tcPr marL="91432" marR="914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0429">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eaLnBrk="0" hangingPunct="0">
                        <a:spcBef>
                          <a:spcPct val="20000"/>
                        </a:spcBef>
                        <a:buClr>
                          <a:schemeClr val="accent1"/>
                        </a:buClr>
                        <a:buSzPct val="150000"/>
                        <a:defRPr sz="2200">
                          <a:solidFill>
                            <a:schemeClr val="tx1"/>
                          </a:solidFill>
                          <a:latin typeface="Arial" charset="0"/>
                          <a:ea typeface="宋体" pitchFamily="2" charset="-122"/>
                        </a:defRPr>
                      </a:lvl2pPr>
                      <a:lvl3pPr eaLnBrk="0" hangingPunct="0">
                        <a:spcBef>
                          <a:spcPct val="20000"/>
                        </a:spcBef>
                        <a:buClr>
                          <a:schemeClr val="tx1"/>
                        </a:buClr>
                        <a:buSzPct val="150000"/>
                        <a:defRPr sz="2000">
                          <a:solidFill>
                            <a:schemeClr val="tx1"/>
                          </a:solidFill>
                          <a:latin typeface="Arial" charset="0"/>
                          <a:ea typeface="宋体" pitchFamily="2" charset="-122"/>
                        </a:defRPr>
                      </a:lvl3pPr>
                      <a:lvl4pPr eaLnBrk="0" hangingPunct="0">
                        <a:spcBef>
                          <a:spcPct val="20000"/>
                        </a:spcBef>
                        <a:buClr>
                          <a:schemeClr val="tx2"/>
                        </a:buClr>
                        <a:buSzPct val="150000"/>
                        <a:defRPr>
                          <a:solidFill>
                            <a:schemeClr val="tx1"/>
                          </a:solidFill>
                          <a:latin typeface="Arial" charset="0"/>
                          <a:ea typeface="宋体" pitchFamily="2" charset="-122"/>
                        </a:defRPr>
                      </a:lvl4pPr>
                      <a:lvl5pPr eaLnBrk="0" hangingPunct="0">
                        <a:spcBef>
                          <a:spcPct val="20000"/>
                        </a:spcBef>
                        <a:buClr>
                          <a:schemeClr val="folHlink"/>
                        </a:buClr>
                        <a:buSzPct val="150000"/>
                        <a:defRPr>
                          <a:solidFill>
                            <a:schemeClr val="tx1"/>
                          </a:solidFill>
                          <a:latin typeface="Arial" charset="0"/>
                          <a:ea typeface="宋体" pitchFamily="2" charset="-122"/>
                        </a:defRPr>
                      </a:lvl5pPr>
                      <a:lvl6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rPr>
                        <a:t>5. Liquefaction Without LN2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pitchFamily="2" charset="-122"/>
                      </a:endParaRPr>
                    </a:p>
                  </a:txBody>
                  <a:tcPr marL="91432" marR="914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eaLnBrk="0" hangingPunct="0">
                        <a:spcBef>
                          <a:spcPct val="20000"/>
                        </a:spcBef>
                        <a:buClr>
                          <a:schemeClr val="accent1"/>
                        </a:buClr>
                        <a:buSzPct val="150000"/>
                        <a:defRPr sz="2200">
                          <a:solidFill>
                            <a:schemeClr val="tx1"/>
                          </a:solidFill>
                          <a:latin typeface="Arial" charset="0"/>
                          <a:ea typeface="宋体" pitchFamily="2" charset="-122"/>
                        </a:defRPr>
                      </a:lvl2pPr>
                      <a:lvl3pPr eaLnBrk="0" hangingPunct="0">
                        <a:spcBef>
                          <a:spcPct val="20000"/>
                        </a:spcBef>
                        <a:buClr>
                          <a:schemeClr val="tx1"/>
                        </a:buClr>
                        <a:buSzPct val="150000"/>
                        <a:defRPr sz="2000">
                          <a:solidFill>
                            <a:schemeClr val="tx1"/>
                          </a:solidFill>
                          <a:latin typeface="Arial" charset="0"/>
                          <a:ea typeface="宋体" pitchFamily="2" charset="-122"/>
                        </a:defRPr>
                      </a:lvl3pPr>
                      <a:lvl4pPr eaLnBrk="0" hangingPunct="0">
                        <a:spcBef>
                          <a:spcPct val="20000"/>
                        </a:spcBef>
                        <a:buClr>
                          <a:schemeClr val="tx2"/>
                        </a:buClr>
                        <a:buSzPct val="150000"/>
                        <a:defRPr>
                          <a:solidFill>
                            <a:schemeClr val="tx1"/>
                          </a:solidFill>
                          <a:latin typeface="Arial" charset="0"/>
                          <a:ea typeface="宋体" pitchFamily="2" charset="-122"/>
                        </a:defRPr>
                      </a:lvl4pPr>
                      <a:lvl5pPr eaLnBrk="0" hangingPunct="0">
                        <a:spcBef>
                          <a:spcPct val="20000"/>
                        </a:spcBef>
                        <a:buClr>
                          <a:schemeClr val="folHlink"/>
                        </a:buClr>
                        <a:buSzPct val="150000"/>
                        <a:defRPr>
                          <a:solidFill>
                            <a:schemeClr val="tx1"/>
                          </a:solidFill>
                          <a:latin typeface="Arial" charset="0"/>
                          <a:ea typeface="宋体" pitchFamily="2" charset="-122"/>
                        </a:defRPr>
                      </a:lvl5pPr>
                      <a:lvl6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rPr>
                        <a:t>&gt;90L/h</a:t>
                      </a:r>
                    </a:p>
                  </a:txBody>
                  <a:tcPr marL="91432" marR="91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eaLnBrk="0" hangingPunct="0">
                        <a:spcBef>
                          <a:spcPct val="20000"/>
                        </a:spcBef>
                        <a:buClr>
                          <a:schemeClr val="accent1"/>
                        </a:buClr>
                        <a:buSzPct val="150000"/>
                        <a:defRPr sz="2200">
                          <a:solidFill>
                            <a:schemeClr val="tx1"/>
                          </a:solidFill>
                          <a:latin typeface="Arial" charset="0"/>
                          <a:ea typeface="宋体" pitchFamily="2" charset="-122"/>
                        </a:defRPr>
                      </a:lvl2pPr>
                      <a:lvl3pPr eaLnBrk="0" hangingPunct="0">
                        <a:spcBef>
                          <a:spcPct val="20000"/>
                        </a:spcBef>
                        <a:buClr>
                          <a:schemeClr val="tx1"/>
                        </a:buClr>
                        <a:buSzPct val="150000"/>
                        <a:defRPr sz="2000">
                          <a:solidFill>
                            <a:schemeClr val="tx1"/>
                          </a:solidFill>
                          <a:latin typeface="Arial" charset="0"/>
                          <a:ea typeface="宋体" pitchFamily="2" charset="-122"/>
                        </a:defRPr>
                      </a:lvl3pPr>
                      <a:lvl4pPr eaLnBrk="0" hangingPunct="0">
                        <a:spcBef>
                          <a:spcPct val="20000"/>
                        </a:spcBef>
                        <a:buClr>
                          <a:schemeClr val="tx2"/>
                        </a:buClr>
                        <a:buSzPct val="150000"/>
                        <a:defRPr>
                          <a:solidFill>
                            <a:schemeClr val="tx1"/>
                          </a:solidFill>
                          <a:latin typeface="Arial" charset="0"/>
                          <a:ea typeface="宋体" pitchFamily="2" charset="-122"/>
                        </a:defRPr>
                      </a:lvl4pPr>
                      <a:lvl5pPr eaLnBrk="0" hangingPunct="0">
                        <a:spcBef>
                          <a:spcPct val="20000"/>
                        </a:spcBef>
                        <a:buClr>
                          <a:schemeClr val="folHlink"/>
                        </a:buClr>
                        <a:buSzPct val="150000"/>
                        <a:defRPr>
                          <a:solidFill>
                            <a:schemeClr val="tx1"/>
                          </a:solidFill>
                          <a:latin typeface="Arial" charset="0"/>
                          <a:ea typeface="宋体" pitchFamily="2" charset="-122"/>
                        </a:defRPr>
                      </a:lvl5pPr>
                      <a:lvl6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rPr>
                        <a:t>&gt; 95L/h</a:t>
                      </a:r>
                    </a:p>
                  </a:txBody>
                  <a:tcPr marL="91432" marR="914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92">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eaLnBrk="0" hangingPunct="0">
                        <a:spcBef>
                          <a:spcPct val="20000"/>
                        </a:spcBef>
                        <a:buClr>
                          <a:schemeClr val="accent1"/>
                        </a:buClr>
                        <a:buSzPct val="150000"/>
                        <a:defRPr sz="2200">
                          <a:solidFill>
                            <a:schemeClr val="tx1"/>
                          </a:solidFill>
                          <a:latin typeface="Arial" charset="0"/>
                          <a:ea typeface="宋体" pitchFamily="2" charset="-122"/>
                        </a:defRPr>
                      </a:lvl2pPr>
                      <a:lvl3pPr eaLnBrk="0" hangingPunct="0">
                        <a:spcBef>
                          <a:spcPct val="20000"/>
                        </a:spcBef>
                        <a:buClr>
                          <a:schemeClr val="tx1"/>
                        </a:buClr>
                        <a:buSzPct val="150000"/>
                        <a:defRPr sz="2000">
                          <a:solidFill>
                            <a:schemeClr val="tx1"/>
                          </a:solidFill>
                          <a:latin typeface="Arial" charset="0"/>
                          <a:ea typeface="宋体" pitchFamily="2" charset="-122"/>
                        </a:defRPr>
                      </a:lvl3pPr>
                      <a:lvl4pPr eaLnBrk="0" hangingPunct="0">
                        <a:spcBef>
                          <a:spcPct val="20000"/>
                        </a:spcBef>
                        <a:buClr>
                          <a:schemeClr val="tx2"/>
                        </a:buClr>
                        <a:buSzPct val="150000"/>
                        <a:defRPr>
                          <a:solidFill>
                            <a:schemeClr val="tx1"/>
                          </a:solidFill>
                          <a:latin typeface="Arial" charset="0"/>
                          <a:ea typeface="宋体" pitchFamily="2" charset="-122"/>
                        </a:defRPr>
                      </a:lvl4pPr>
                      <a:lvl5pPr eaLnBrk="0" hangingPunct="0">
                        <a:spcBef>
                          <a:spcPct val="20000"/>
                        </a:spcBef>
                        <a:buClr>
                          <a:schemeClr val="folHlink"/>
                        </a:buClr>
                        <a:buSzPct val="150000"/>
                        <a:defRPr>
                          <a:solidFill>
                            <a:schemeClr val="tx1"/>
                          </a:solidFill>
                          <a:latin typeface="Arial" charset="0"/>
                          <a:ea typeface="宋体" pitchFamily="2" charset="-122"/>
                        </a:defRPr>
                      </a:lvl5pPr>
                      <a:lvl6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rPr>
                        <a:t>6. Refrigeration &amp; Liquefaction Without LN2</a:t>
                      </a:r>
                    </a:p>
                  </a:txBody>
                  <a:tcPr marL="91432" marR="914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eaLnBrk="0" hangingPunct="0">
                        <a:spcBef>
                          <a:spcPct val="20000"/>
                        </a:spcBef>
                        <a:buClr>
                          <a:schemeClr val="accent1"/>
                        </a:buClr>
                        <a:buSzPct val="150000"/>
                        <a:defRPr sz="2200">
                          <a:solidFill>
                            <a:schemeClr val="tx1"/>
                          </a:solidFill>
                          <a:latin typeface="Arial" charset="0"/>
                          <a:ea typeface="宋体" pitchFamily="2" charset="-122"/>
                        </a:defRPr>
                      </a:lvl2pPr>
                      <a:lvl3pPr eaLnBrk="0" hangingPunct="0">
                        <a:spcBef>
                          <a:spcPct val="20000"/>
                        </a:spcBef>
                        <a:buClr>
                          <a:schemeClr val="tx1"/>
                        </a:buClr>
                        <a:buSzPct val="150000"/>
                        <a:defRPr sz="2000">
                          <a:solidFill>
                            <a:schemeClr val="tx1"/>
                          </a:solidFill>
                          <a:latin typeface="Arial" charset="0"/>
                          <a:ea typeface="宋体" pitchFamily="2" charset="-122"/>
                        </a:defRPr>
                      </a:lvl3pPr>
                      <a:lvl4pPr eaLnBrk="0" hangingPunct="0">
                        <a:spcBef>
                          <a:spcPct val="20000"/>
                        </a:spcBef>
                        <a:buClr>
                          <a:schemeClr val="tx2"/>
                        </a:buClr>
                        <a:buSzPct val="150000"/>
                        <a:defRPr>
                          <a:solidFill>
                            <a:schemeClr val="tx1"/>
                          </a:solidFill>
                          <a:latin typeface="Arial" charset="0"/>
                          <a:ea typeface="宋体" pitchFamily="2" charset="-122"/>
                        </a:defRPr>
                      </a:lvl4pPr>
                      <a:lvl5pPr eaLnBrk="0" hangingPunct="0">
                        <a:spcBef>
                          <a:spcPct val="20000"/>
                        </a:spcBef>
                        <a:buClr>
                          <a:schemeClr val="folHlink"/>
                        </a:buClr>
                        <a:buSzPct val="150000"/>
                        <a:defRPr>
                          <a:solidFill>
                            <a:schemeClr val="tx1"/>
                          </a:solidFill>
                          <a:latin typeface="Arial" charset="0"/>
                          <a:ea typeface="宋体" pitchFamily="2" charset="-122"/>
                        </a:defRPr>
                      </a:lvl5pPr>
                      <a:lvl6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rPr>
                        <a:t>&gt;250W@4.5K&amp;70L/h</a:t>
                      </a:r>
                    </a:p>
                  </a:txBody>
                  <a:tcPr marL="91432" marR="91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eaLnBrk="0" hangingPunct="0">
                        <a:spcBef>
                          <a:spcPct val="20000"/>
                        </a:spcBef>
                        <a:buClr>
                          <a:schemeClr val="accent1"/>
                        </a:buClr>
                        <a:buSzPct val="150000"/>
                        <a:defRPr sz="2200">
                          <a:solidFill>
                            <a:schemeClr val="tx1"/>
                          </a:solidFill>
                          <a:latin typeface="Arial" charset="0"/>
                          <a:ea typeface="宋体" pitchFamily="2" charset="-122"/>
                        </a:defRPr>
                      </a:lvl2pPr>
                      <a:lvl3pPr eaLnBrk="0" hangingPunct="0">
                        <a:spcBef>
                          <a:spcPct val="20000"/>
                        </a:spcBef>
                        <a:buClr>
                          <a:schemeClr val="tx1"/>
                        </a:buClr>
                        <a:buSzPct val="150000"/>
                        <a:defRPr sz="2000">
                          <a:solidFill>
                            <a:schemeClr val="tx1"/>
                          </a:solidFill>
                          <a:latin typeface="Arial" charset="0"/>
                          <a:ea typeface="宋体" pitchFamily="2" charset="-122"/>
                        </a:defRPr>
                      </a:lvl3pPr>
                      <a:lvl4pPr eaLnBrk="0" hangingPunct="0">
                        <a:spcBef>
                          <a:spcPct val="20000"/>
                        </a:spcBef>
                        <a:buClr>
                          <a:schemeClr val="tx2"/>
                        </a:buClr>
                        <a:buSzPct val="150000"/>
                        <a:defRPr>
                          <a:solidFill>
                            <a:schemeClr val="tx1"/>
                          </a:solidFill>
                          <a:latin typeface="Arial" charset="0"/>
                          <a:ea typeface="宋体" pitchFamily="2" charset="-122"/>
                        </a:defRPr>
                      </a:lvl4pPr>
                      <a:lvl5pPr eaLnBrk="0" hangingPunct="0">
                        <a:spcBef>
                          <a:spcPct val="20000"/>
                        </a:spcBef>
                        <a:buClr>
                          <a:schemeClr val="folHlink"/>
                        </a:buClr>
                        <a:buSzPct val="150000"/>
                        <a:defRPr>
                          <a:solidFill>
                            <a:schemeClr val="tx1"/>
                          </a:solidFill>
                          <a:latin typeface="Arial" charset="0"/>
                          <a:ea typeface="宋体" pitchFamily="2" charset="-122"/>
                        </a:defRPr>
                      </a:lvl5pPr>
                      <a:lvl6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宋体" pitchFamily="2" charset="-122"/>
                        </a:rPr>
                        <a:t>&gt;275W@4.5K&amp;70L/h</a:t>
                      </a:r>
                    </a:p>
                  </a:txBody>
                  <a:tcPr marL="91432" marR="914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107635374"/>
      </p:ext>
    </p:extLst>
  </p:cSld>
  <p:clrMapOvr>
    <a:masterClrMapping/>
  </p:clrMapOvr>
  <p:transition spd="med">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标题 1"/>
          <p:cNvSpPr>
            <a:spLocks noGrp="1"/>
          </p:cNvSpPr>
          <p:nvPr>
            <p:ph type="title"/>
          </p:nvPr>
        </p:nvSpPr>
        <p:spPr>
          <a:xfrm>
            <a:off x="447150" y="908720"/>
            <a:ext cx="8229600" cy="649288"/>
          </a:xfrm>
        </p:spPr>
        <p:txBody>
          <a:bodyPr/>
          <a:lstStyle/>
          <a:p>
            <a:r>
              <a:rPr lang="en-US" altLang="zh-CN" dirty="0" smtClean="0"/>
              <a:t>Milestone of ADS </a:t>
            </a:r>
            <a:r>
              <a:rPr lang="en-US" altLang="zh-CN" dirty="0" err="1" smtClean="0"/>
              <a:t>injectoer</a:t>
            </a:r>
            <a:r>
              <a:rPr lang="en-US" altLang="zh-CN" dirty="0" smtClean="0"/>
              <a:t> I cryogenic system</a:t>
            </a:r>
            <a:endParaRPr lang="zh-CN" altLang="en-US" dirty="0" smtClean="0"/>
          </a:p>
        </p:txBody>
      </p:sp>
      <p:sp>
        <p:nvSpPr>
          <p:cNvPr id="58371" name="内容占位符 2"/>
          <p:cNvSpPr>
            <a:spLocks noGrp="1"/>
          </p:cNvSpPr>
          <p:nvPr>
            <p:ph idx="1"/>
          </p:nvPr>
        </p:nvSpPr>
        <p:spPr>
          <a:xfrm>
            <a:off x="755576" y="2276872"/>
            <a:ext cx="7696200" cy="1668463"/>
          </a:xfrm>
        </p:spPr>
        <p:txBody>
          <a:bodyPr/>
          <a:lstStyle/>
          <a:p>
            <a:r>
              <a:rPr lang="en-US" altLang="zh-CN" sz="1800" dirty="0" smtClean="0">
                <a:solidFill>
                  <a:srgbClr val="FF0000"/>
                </a:solidFill>
              </a:rPr>
              <a:t>Project application from 2010</a:t>
            </a:r>
          </a:p>
          <a:p>
            <a:r>
              <a:rPr lang="en-US" altLang="zh-CN" sz="1800" dirty="0" smtClean="0"/>
              <a:t>Preliminary design in 2011</a:t>
            </a:r>
          </a:p>
          <a:p>
            <a:r>
              <a:rPr lang="en-US" altLang="zh-CN" sz="1800" dirty="0" smtClean="0"/>
              <a:t>Construction from 2012</a:t>
            </a:r>
          </a:p>
          <a:p>
            <a:r>
              <a:rPr lang="en-US" altLang="zh-CN" sz="1800" dirty="0" smtClean="0"/>
              <a:t>Refrigerator commissioning in 2014</a:t>
            </a:r>
          </a:p>
          <a:p>
            <a:r>
              <a:rPr lang="en-US" altLang="zh-CN" sz="1800" dirty="0" smtClean="0">
                <a:solidFill>
                  <a:srgbClr val="FF0000"/>
                </a:solidFill>
              </a:rPr>
              <a:t>Commissioning of whole cryogenic system in 2015</a:t>
            </a:r>
          </a:p>
        </p:txBody>
      </p:sp>
    </p:spTree>
    <p:extLst>
      <p:ext uri="{BB962C8B-B14F-4D97-AF65-F5344CB8AC3E}">
        <p14:creationId xmlns:p14="http://schemas.microsoft.com/office/powerpoint/2010/main" val="1146511588"/>
      </p:ext>
    </p:extLst>
  </p:cSld>
  <p:clrMapOvr>
    <a:masterClrMapping/>
  </p:clrMapOvr>
  <p:transition spd="med">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z="3200" kern="100" dirty="0">
                <a:latin typeface="Calibri" panose="020F0502020204030204" pitchFamily="34" charset="0"/>
                <a:cs typeface="Times New Roman" panose="02020603050405020304" pitchFamily="18" charset="0"/>
              </a:rPr>
              <a:t>China spallation neutron source (CSNS) Project</a:t>
            </a:r>
            <a:endParaRPr lang="zh-CN" altLang="en-US" sz="3200" dirty="0"/>
          </a:p>
        </p:txBody>
      </p:sp>
      <p:sp>
        <p:nvSpPr>
          <p:cNvPr id="4" name="内容占位符 3"/>
          <p:cNvSpPr>
            <a:spLocks noGrp="1"/>
          </p:cNvSpPr>
          <p:nvPr>
            <p:ph idx="1"/>
          </p:nvPr>
        </p:nvSpPr>
        <p:spPr>
          <a:xfrm>
            <a:off x="683568" y="5949280"/>
            <a:ext cx="7776864" cy="680216"/>
          </a:xfrm>
        </p:spPr>
        <p:txBody>
          <a:bodyPr/>
          <a:lstStyle/>
          <a:p>
            <a:pPr eaLnBrk="1" hangingPunct="1">
              <a:spcBef>
                <a:spcPct val="0"/>
              </a:spcBef>
              <a:spcAft>
                <a:spcPct val="0"/>
              </a:spcAft>
            </a:pPr>
            <a:r>
              <a:rPr lang="en-US" altLang="zh-CN" sz="1800" b="0" dirty="0">
                <a:solidFill>
                  <a:schemeClr val="tx1"/>
                </a:solidFill>
              </a:rPr>
              <a:t>CSNS construction site locates at Dongguan, Guangdong province.</a:t>
            </a:r>
          </a:p>
          <a:p>
            <a:pPr eaLnBrk="1" hangingPunct="1">
              <a:spcBef>
                <a:spcPct val="0"/>
              </a:spcBef>
              <a:spcAft>
                <a:spcPct val="0"/>
              </a:spcAft>
            </a:pPr>
            <a:r>
              <a:rPr lang="en-US" altLang="zh-CN" sz="1800" b="0" dirty="0">
                <a:solidFill>
                  <a:schemeClr val="tx1"/>
                </a:solidFill>
              </a:rPr>
              <a:t> It is about 85 km from Guangzhou and about 125 km from Hong Kong. </a:t>
            </a:r>
          </a:p>
          <a:p>
            <a:endParaRPr lang="zh-CN" altLang="en-US" dirty="0"/>
          </a:p>
        </p:txBody>
      </p:sp>
      <p:pic>
        <p:nvPicPr>
          <p:cNvPr id="45059" name="Picture 2" descr="http://csnsdoc.ihep.ac.cn/csns1.jpg"/>
          <p:cNvPicPr>
            <a:picLocks noChangeAspect="1" noChangeArrowheads="1"/>
          </p:cNvPicPr>
          <p:nvPr/>
        </p:nvPicPr>
        <p:blipFill>
          <a:blip r:embed="rId2">
            <a:extLst>
              <a:ext uri="{28A0092B-C50C-407E-A947-70E740481C1C}">
                <a14:useLocalDpi xmlns:a14="http://schemas.microsoft.com/office/drawing/2010/main" val="0"/>
              </a:ext>
            </a:extLst>
          </a:blip>
          <a:srcRect b="6372"/>
          <a:stretch>
            <a:fillRect/>
          </a:stretch>
        </p:blipFill>
        <p:spPr bwMode="auto">
          <a:xfrm>
            <a:off x="1115616" y="1531916"/>
            <a:ext cx="6768752" cy="438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564413"/>
      </p:ext>
    </p:extLst>
  </p:cSld>
  <p:clrMapOvr>
    <a:masterClrMapping/>
  </p:clrMapOvr>
  <p:transition spd="med">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602645856"/>
              </p:ext>
            </p:extLst>
          </p:nvPr>
        </p:nvGraphicFramePr>
        <p:xfrm>
          <a:off x="873211" y="3717032"/>
          <a:ext cx="7213293" cy="2700000"/>
        </p:xfrm>
        <a:graphic>
          <a:graphicData uri="http://schemas.openxmlformats.org/drawingml/2006/table">
            <a:tbl>
              <a:tblPr firstRow="1" firstCol="1" lastRow="1" lastCol="1" bandRow="1" bandCol="1">
                <a:tableStyleId>{2D5ABB26-0587-4C30-8999-92F81FD0307C}</a:tableStyleId>
              </a:tblPr>
              <a:tblGrid>
                <a:gridCol w="1023384"/>
                <a:gridCol w="1325591"/>
                <a:gridCol w="1179176"/>
                <a:gridCol w="1169800"/>
                <a:gridCol w="1257671"/>
                <a:gridCol w="1257671"/>
              </a:tblGrid>
              <a:tr h="540000">
                <a:tc rowSpan="5">
                  <a:txBody>
                    <a:bodyPr/>
                    <a:lstStyle/>
                    <a:p>
                      <a:pPr algn="ctr">
                        <a:spcBef>
                          <a:spcPts val="240"/>
                        </a:spcBef>
                        <a:spcAft>
                          <a:spcPts val="240"/>
                        </a:spcAft>
                      </a:pPr>
                      <a:r>
                        <a:rPr lang="en-US" altLang="zh-CN" sz="1500" kern="100" dirty="0" smtClean="0">
                          <a:effectLst/>
                        </a:rPr>
                        <a:t>Helium refrigerator</a:t>
                      </a:r>
                      <a:endParaRPr lang="zh-CN" sz="15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240"/>
                        </a:spcBef>
                        <a:spcAft>
                          <a:spcPts val="240"/>
                        </a:spcAft>
                      </a:pPr>
                      <a:r>
                        <a:rPr lang="en-US" altLang="zh-CN" sz="1500" kern="100" dirty="0" smtClean="0">
                          <a:effectLst/>
                        </a:rPr>
                        <a:t>Flow rate</a:t>
                      </a:r>
                      <a:endParaRPr lang="zh-CN" sz="15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240"/>
                        </a:spcBef>
                        <a:spcAft>
                          <a:spcPts val="240"/>
                        </a:spcAft>
                      </a:pPr>
                      <a:r>
                        <a:rPr lang="en-US" sz="1500" kern="100" dirty="0">
                          <a:effectLst/>
                        </a:rPr>
                        <a:t>&lt;110g/s</a:t>
                      </a:r>
                      <a:endParaRPr lang="zh-CN" sz="15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a:spcBef>
                          <a:spcPts val="240"/>
                        </a:spcBef>
                        <a:spcAft>
                          <a:spcPts val="240"/>
                        </a:spcAft>
                      </a:pPr>
                      <a:r>
                        <a:rPr lang="en-US" altLang="zh-CN" sz="1500" kern="100" dirty="0" smtClean="0">
                          <a:effectLst/>
                        </a:rPr>
                        <a:t>Hydrogen circulation</a:t>
                      </a:r>
                      <a:r>
                        <a:rPr lang="en-US" altLang="zh-CN" sz="1500" kern="100" baseline="0" dirty="0" smtClean="0">
                          <a:effectLst/>
                        </a:rPr>
                        <a:t> system</a:t>
                      </a:r>
                      <a:endParaRPr lang="zh-CN" sz="15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240"/>
                        </a:spcBef>
                        <a:spcAft>
                          <a:spcPts val="240"/>
                        </a:spcAft>
                      </a:pPr>
                      <a:r>
                        <a:rPr lang="en-US" altLang="zh-CN" sz="1500" kern="100" dirty="0" smtClean="0">
                          <a:effectLst/>
                        </a:rPr>
                        <a:t>Circulation temp.</a:t>
                      </a:r>
                      <a:endParaRPr lang="zh-CN" sz="15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240"/>
                        </a:spcBef>
                        <a:spcAft>
                          <a:spcPts val="240"/>
                        </a:spcAft>
                      </a:pPr>
                      <a:r>
                        <a:rPr lang="en-US" sz="1500" kern="100">
                          <a:effectLst/>
                        </a:rPr>
                        <a:t>18-21.8K</a:t>
                      </a:r>
                      <a:endParaRPr lang="zh-CN" sz="15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0000">
                <a:tc vMerge="1">
                  <a:txBody>
                    <a:bodyPr/>
                    <a:lstStyle/>
                    <a:p>
                      <a:endParaRPr lang="zh-CN" altLang="en-US"/>
                    </a:p>
                  </a:txBody>
                  <a:tcPr/>
                </a:tc>
                <a:tc>
                  <a:txBody>
                    <a:bodyPr/>
                    <a:lstStyle/>
                    <a:p>
                      <a:pPr algn="ctr">
                        <a:spcBef>
                          <a:spcPts val="240"/>
                        </a:spcBef>
                        <a:spcAft>
                          <a:spcPts val="240"/>
                        </a:spcAft>
                      </a:pPr>
                      <a:r>
                        <a:rPr lang="en-US" altLang="zh-CN" sz="1500" kern="100" dirty="0" smtClean="0">
                          <a:effectLst/>
                        </a:rPr>
                        <a:t>Inlet</a:t>
                      </a:r>
                      <a:r>
                        <a:rPr lang="en-US" altLang="zh-CN" sz="1500" kern="100" baseline="0" dirty="0" smtClean="0">
                          <a:effectLst/>
                        </a:rPr>
                        <a:t> temp.</a:t>
                      </a:r>
                      <a:endParaRPr lang="zh-CN" sz="15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240"/>
                        </a:spcBef>
                        <a:spcAft>
                          <a:spcPts val="240"/>
                        </a:spcAft>
                      </a:pPr>
                      <a:r>
                        <a:rPr lang="en-US" sz="1500" kern="100">
                          <a:effectLst/>
                        </a:rPr>
                        <a:t>&gt;13.5K</a:t>
                      </a:r>
                      <a:endParaRPr lang="zh-CN" sz="15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a:p>
                  </a:txBody>
                  <a:tcPr/>
                </a:tc>
                <a:tc>
                  <a:txBody>
                    <a:bodyPr/>
                    <a:lstStyle/>
                    <a:p>
                      <a:pPr algn="ctr">
                        <a:spcBef>
                          <a:spcPts val="240"/>
                        </a:spcBef>
                        <a:spcAft>
                          <a:spcPts val="240"/>
                        </a:spcAft>
                      </a:pPr>
                      <a:r>
                        <a:rPr lang="en-US" altLang="zh-CN" sz="1500" kern="100" dirty="0" smtClean="0">
                          <a:effectLst/>
                        </a:rPr>
                        <a:t>Circulation pressure</a:t>
                      </a:r>
                      <a:endParaRPr lang="zh-CN" sz="15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240"/>
                        </a:spcBef>
                        <a:spcAft>
                          <a:spcPts val="240"/>
                        </a:spcAft>
                      </a:pPr>
                      <a:r>
                        <a:rPr lang="en-US" sz="1500" kern="100">
                          <a:effectLst/>
                        </a:rPr>
                        <a:t>1.5</a:t>
                      </a:r>
                      <a:r>
                        <a:rPr lang="zh-CN" sz="1500" kern="100">
                          <a:effectLst/>
                        </a:rPr>
                        <a:t>±</a:t>
                      </a:r>
                      <a:r>
                        <a:rPr lang="en-US" sz="1500" kern="100">
                          <a:effectLst/>
                        </a:rPr>
                        <a:t>0.1MPa</a:t>
                      </a:r>
                      <a:endParaRPr lang="zh-CN" sz="15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0000">
                <a:tc vMerge="1">
                  <a:txBody>
                    <a:bodyPr/>
                    <a:lstStyle/>
                    <a:p>
                      <a:endParaRPr lang="zh-CN" altLang="en-US"/>
                    </a:p>
                  </a:txBody>
                  <a:tcPr/>
                </a:tc>
                <a:tc>
                  <a:txBody>
                    <a:bodyPr/>
                    <a:lstStyle/>
                    <a:p>
                      <a:pPr algn="ctr">
                        <a:spcBef>
                          <a:spcPts val="240"/>
                        </a:spcBef>
                        <a:spcAft>
                          <a:spcPts val="240"/>
                        </a:spcAft>
                      </a:pPr>
                      <a:r>
                        <a:rPr lang="en-US" altLang="zh-CN" sz="1500" kern="100" dirty="0" smtClean="0">
                          <a:effectLst/>
                        </a:rPr>
                        <a:t>Outlet</a:t>
                      </a:r>
                      <a:r>
                        <a:rPr lang="en-US" altLang="zh-CN" sz="1500" kern="100" baseline="0" dirty="0" smtClean="0">
                          <a:effectLst/>
                        </a:rPr>
                        <a:t> temp.</a:t>
                      </a:r>
                      <a:endParaRPr lang="zh-CN" sz="15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240"/>
                        </a:spcBef>
                        <a:spcAft>
                          <a:spcPts val="240"/>
                        </a:spcAft>
                      </a:pPr>
                      <a:r>
                        <a:rPr lang="en-US" sz="1500" kern="100" dirty="0">
                          <a:effectLst/>
                        </a:rPr>
                        <a:t>&lt;20.8K</a:t>
                      </a:r>
                      <a:endParaRPr lang="zh-CN" sz="15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a:p>
                  </a:txBody>
                  <a:tcPr/>
                </a:tc>
                <a:tc>
                  <a:txBody>
                    <a:bodyPr/>
                    <a:lstStyle/>
                    <a:p>
                      <a:pPr algn="ctr">
                        <a:spcBef>
                          <a:spcPts val="240"/>
                        </a:spcBef>
                        <a:spcAft>
                          <a:spcPts val="240"/>
                        </a:spcAft>
                      </a:pPr>
                      <a:r>
                        <a:rPr lang="en-US" altLang="zh-CN" sz="1500" kern="100" dirty="0" smtClean="0">
                          <a:effectLst/>
                        </a:rPr>
                        <a:t>Design pressure</a:t>
                      </a:r>
                      <a:endParaRPr lang="zh-CN" sz="15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240"/>
                        </a:spcBef>
                        <a:spcAft>
                          <a:spcPts val="240"/>
                        </a:spcAft>
                      </a:pPr>
                      <a:r>
                        <a:rPr lang="en-US" sz="1500" kern="100">
                          <a:effectLst/>
                        </a:rPr>
                        <a:t>2.5MPa</a:t>
                      </a:r>
                      <a:endParaRPr lang="zh-CN" sz="15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0000">
                <a:tc vMerge="1">
                  <a:txBody>
                    <a:bodyPr/>
                    <a:lstStyle/>
                    <a:p>
                      <a:endParaRPr lang="zh-CN" altLang="en-US"/>
                    </a:p>
                  </a:txBody>
                  <a:tcPr/>
                </a:tc>
                <a:tc>
                  <a:txBody>
                    <a:bodyPr/>
                    <a:lstStyle/>
                    <a:p>
                      <a:pPr algn="ctr">
                        <a:spcBef>
                          <a:spcPts val="240"/>
                        </a:spcBef>
                        <a:spcAft>
                          <a:spcPts val="240"/>
                        </a:spcAft>
                      </a:pPr>
                      <a:r>
                        <a:rPr lang="en-US" altLang="zh-CN" sz="1500" kern="100" dirty="0" smtClean="0">
                          <a:effectLst/>
                        </a:rPr>
                        <a:t>Discharge pressure</a:t>
                      </a:r>
                      <a:endParaRPr lang="zh-CN" sz="15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240"/>
                        </a:spcBef>
                        <a:spcAft>
                          <a:spcPts val="240"/>
                        </a:spcAft>
                      </a:pPr>
                      <a:r>
                        <a:rPr lang="en-US" sz="1500" kern="100">
                          <a:effectLst/>
                        </a:rPr>
                        <a:t>&lt;1.5MPa</a:t>
                      </a:r>
                      <a:endParaRPr lang="zh-CN" sz="15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a:p>
                  </a:txBody>
                  <a:tcPr/>
                </a:tc>
                <a:tc>
                  <a:txBody>
                    <a:bodyPr/>
                    <a:lstStyle/>
                    <a:p>
                      <a:pPr algn="ctr">
                        <a:spcBef>
                          <a:spcPts val="240"/>
                        </a:spcBef>
                        <a:spcAft>
                          <a:spcPts val="240"/>
                        </a:spcAft>
                      </a:pPr>
                      <a:r>
                        <a:rPr lang="en-US" altLang="zh-CN" sz="1500" kern="100" dirty="0" smtClean="0">
                          <a:effectLst/>
                        </a:rPr>
                        <a:t>Static heat</a:t>
                      </a:r>
                      <a:r>
                        <a:rPr lang="en-US" altLang="zh-CN" sz="1500" kern="100" baseline="0" dirty="0" smtClean="0">
                          <a:effectLst/>
                        </a:rPr>
                        <a:t> load</a:t>
                      </a:r>
                      <a:endParaRPr lang="zh-CN" sz="15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240"/>
                        </a:spcBef>
                        <a:spcAft>
                          <a:spcPts val="240"/>
                        </a:spcAft>
                      </a:pPr>
                      <a:r>
                        <a:rPr lang="en-US" sz="1500" kern="100">
                          <a:effectLst/>
                        </a:rPr>
                        <a:t>800W</a:t>
                      </a:r>
                      <a:endParaRPr lang="zh-CN" sz="15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0000">
                <a:tc vMerge="1">
                  <a:txBody>
                    <a:bodyPr/>
                    <a:lstStyle/>
                    <a:p>
                      <a:endParaRPr lang="zh-CN" altLang="en-US"/>
                    </a:p>
                  </a:txBody>
                  <a:tcPr/>
                </a:tc>
                <a:tc>
                  <a:txBody>
                    <a:bodyPr/>
                    <a:lstStyle/>
                    <a:p>
                      <a:pPr algn="ctr">
                        <a:spcBef>
                          <a:spcPts val="240"/>
                        </a:spcBef>
                        <a:spcAft>
                          <a:spcPts val="240"/>
                        </a:spcAft>
                      </a:pPr>
                      <a:r>
                        <a:rPr lang="en-US" altLang="zh-CN" sz="1500" kern="100" dirty="0" smtClean="0">
                          <a:effectLst/>
                        </a:rPr>
                        <a:t>Cooling power</a:t>
                      </a:r>
                      <a:endParaRPr lang="zh-CN" sz="15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240"/>
                        </a:spcBef>
                        <a:spcAft>
                          <a:spcPts val="240"/>
                        </a:spcAft>
                      </a:pPr>
                      <a:r>
                        <a:rPr lang="en-US" sz="1500" kern="100">
                          <a:effectLst/>
                        </a:rPr>
                        <a:t>2200W@20K</a:t>
                      </a:r>
                      <a:endParaRPr lang="zh-CN" sz="15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a:p>
                  </a:txBody>
                  <a:tcPr/>
                </a:tc>
                <a:tc>
                  <a:txBody>
                    <a:bodyPr/>
                    <a:lstStyle/>
                    <a:p>
                      <a:pPr algn="ctr">
                        <a:spcBef>
                          <a:spcPts val="240"/>
                        </a:spcBef>
                        <a:spcAft>
                          <a:spcPts val="240"/>
                        </a:spcAft>
                      </a:pPr>
                      <a:r>
                        <a:rPr lang="en-US" altLang="zh-CN" sz="1500" kern="100" dirty="0" smtClean="0">
                          <a:effectLst/>
                        </a:rPr>
                        <a:t>Dynamic heat load</a:t>
                      </a:r>
                      <a:endParaRPr lang="zh-CN" sz="15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240"/>
                        </a:spcBef>
                        <a:spcAft>
                          <a:spcPts val="240"/>
                        </a:spcAft>
                      </a:pPr>
                      <a:r>
                        <a:rPr lang="en-US" sz="1500" kern="100" dirty="0">
                          <a:effectLst/>
                        </a:rPr>
                        <a:t>700W</a:t>
                      </a:r>
                      <a:endParaRPr lang="zh-CN" sz="15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文本框 2"/>
          <p:cNvSpPr txBox="1"/>
          <p:nvPr/>
        </p:nvSpPr>
        <p:spPr>
          <a:xfrm>
            <a:off x="1763688" y="3217126"/>
            <a:ext cx="5040560" cy="369332"/>
          </a:xfrm>
          <a:prstGeom prst="rect">
            <a:avLst/>
          </a:prstGeom>
          <a:noFill/>
        </p:spPr>
        <p:txBody>
          <a:bodyPr wrap="square" rtlCol="0">
            <a:spAutoFit/>
          </a:bodyPr>
          <a:lstStyle/>
          <a:p>
            <a:r>
              <a:rPr lang="en-US" altLang="zh-CN" dirty="0" smtClean="0"/>
              <a:t>Design parameters of CSNS cryogenic system</a:t>
            </a:r>
            <a:endParaRPr lang="zh-CN" altLang="en-US" dirty="0"/>
          </a:p>
        </p:txBody>
      </p:sp>
      <p:sp>
        <p:nvSpPr>
          <p:cNvPr id="4" name="矩形 3"/>
          <p:cNvSpPr/>
          <p:nvPr/>
        </p:nvSpPr>
        <p:spPr>
          <a:xfrm>
            <a:off x="611560" y="1662614"/>
            <a:ext cx="7736596" cy="1532727"/>
          </a:xfrm>
          <a:prstGeom prst="rect">
            <a:avLst/>
          </a:prstGeom>
        </p:spPr>
        <p:txBody>
          <a:bodyPr wrap="square">
            <a:spAutoFit/>
          </a:bodyPr>
          <a:lstStyle/>
          <a:p>
            <a:pPr algn="just">
              <a:lnSpc>
                <a:spcPct val="130000"/>
              </a:lnSpc>
              <a:spcAft>
                <a:spcPts val="0"/>
              </a:spcAft>
            </a:pPr>
            <a:r>
              <a:rPr lang="en-US" altLang="zh-CN" kern="100" dirty="0" smtClean="0">
                <a:latin typeface="Calibri" panose="020F0502020204030204" pitchFamily="34" charset="0"/>
                <a:cs typeface="Times New Roman" panose="02020603050405020304" pitchFamily="18" charset="0"/>
              </a:rPr>
              <a:t>Cryogenic system of China spallation neutron source (CSNS) provides 20K supercritical hydrogen for neutron moderators, and it is consist of helium refrigerator and hydrogen circulation system. The total hydrogen volume in hydrogen circulation is about 140 liters.</a:t>
            </a:r>
            <a:endParaRPr lang="zh-CN" altLang="zh-CN" kern="100" dirty="0">
              <a:latin typeface="Calibri" panose="020F0502020204030204" pitchFamily="34" charset="0"/>
              <a:cs typeface="Times New Roman" panose="02020603050405020304" pitchFamily="18" charset="0"/>
            </a:endParaRPr>
          </a:p>
        </p:txBody>
      </p:sp>
      <p:sp>
        <p:nvSpPr>
          <p:cNvPr id="5" name="标题 4"/>
          <p:cNvSpPr>
            <a:spLocks noGrp="1"/>
          </p:cNvSpPr>
          <p:nvPr>
            <p:ph type="title"/>
          </p:nvPr>
        </p:nvSpPr>
        <p:spPr>
          <a:xfrm>
            <a:off x="539552" y="806875"/>
            <a:ext cx="8229600" cy="649288"/>
          </a:xfrm>
        </p:spPr>
        <p:txBody>
          <a:bodyPr/>
          <a:lstStyle/>
          <a:p>
            <a:r>
              <a:rPr lang="en-US" altLang="zh-CN" dirty="0" smtClean="0"/>
              <a:t>CSNS cryogenic system</a:t>
            </a:r>
            <a:endParaRPr lang="zh-CN" altLang="en-US" dirty="0"/>
          </a:p>
        </p:txBody>
      </p:sp>
    </p:spTree>
    <p:extLst>
      <p:ext uri="{BB962C8B-B14F-4D97-AF65-F5344CB8AC3E}">
        <p14:creationId xmlns:p14="http://schemas.microsoft.com/office/powerpoint/2010/main" val="960655599"/>
      </p:ext>
    </p:extLst>
  </p:cSld>
  <p:clrMapOvr>
    <a:masterClrMapping/>
  </p:clrMapOvr>
  <p:transition spd="med">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3">
            <a:extLst>
              <a:ext uri="{28A0092B-C50C-407E-A947-70E740481C1C}">
                <a14:useLocalDpi xmlns:a14="http://schemas.microsoft.com/office/drawing/2010/main" val="0"/>
              </a:ext>
            </a:extLst>
          </a:blip>
          <a:srcRect/>
          <a:stretch>
            <a:fillRect/>
          </a:stretch>
        </p:blipFill>
        <p:spPr bwMode="auto">
          <a:xfrm>
            <a:off x="774264" y="1916832"/>
            <a:ext cx="7824730" cy="4470094"/>
          </a:xfrm>
          <a:prstGeom prst="rect">
            <a:avLst/>
          </a:prstGeom>
          <a:noFill/>
          <a:ln>
            <a:noFill/>
          </a:ln>
          <a:extLst/>
        </p:spPr>
      </p:pic>
      <p:sp>
        <p:nvSpPr>
          <p:cNvPr id="4" name="标题 3"/>
          <p:cNvSpPr>
            <a:spLocks noGrp="1"/>
          </p:cNvSpPr>
          <p:nvPr>
            <p:ph type="title"/>
          </p:nvPr>
        </p:nvSpPr>
        <p:spPr>
          <a:xfrm>
            <a:off x="277144" y="1052736"/>
            <a:ext cx="8866856" cy="649288"/>
          </a:xfrm>
        </p:spPr>
        <p:txBody>
          <a:bodyPr/>
          <a:lstStyle/>
          <a:p>
            <a:r>
              <a:rPr lang="en-US" altLang="zh-CN" dirty="0"/>
              <a:t>Flow chart of CSNS cryogenic system</a:t>
            </a:r>
            <a:r>
              <a:rPr lang="zh-CN" altLang="en-US" dirty="0"/>
              <a:t/>
            </a:r>
            <a:br>
              <a:rPr lang="zh-CN" altLang="en-US" dirty="0"/>
            </a:br>
            <a:endParaRPr lang="zh-CN" altLang="en-US" dirty="0"/>
          </a:p>
        </p:txBody>
      </p:sp>
    </p:spTree>
    <p:extLst>
      <p:ext uri="{BB962C8B-B14F-4D97-AF65-F5344CB8AC3E}">
        <p14:creationId xmlns:p14="http://schemas.microsoft.com/office/powerpoint/2010/main" val="985518465"/>
      </p:ext>
    </p:extLst>
  </p:cSld>
  <p:clrMapOvr>
    <a:masterClrMapping/>
  </p:clrMapOvr>
  <p:transition spd="med">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20688"/>
            <a:ext cx="8229600" cy="649288"/>
          </a:xfrm>
        </p:spPr>
        <p:txBody>
          <a:bodyPr/>
          <a:lstStyle/>
          <a:p>
            <a:r>
              <a:rPr lang="en-US" altLang="zh-CN" dirty="0" smtClean="0"/>
              <a:t>Outline </a:t>
            </a:r>
            <a:endParaRPr lang="zh-CN" altLang="en-US" dirty="0"/>
          </a:p>
        </p:txBody>
      </p:sp>
      <p:sp>
        <p:nvSpPr>
          <p:cNvPr id="3" name="内容占位符 2"/>
          <p:cNvSpPr>
            <a:spLocks noGrp="1"/>
          </p:cNvSpPr>
          <p:nvPr>
            <p:ph idx="1"/>
          </p:nvPr>
        </p:nvSpPr>
        <p:spPr>
          <a:xfrm>
            <a:off x="457200" y="1269976"/>
            <a:ext cx="8229600" cy="5327376"/>
          </a:xfrm>
        </p:spPr>
        <p:txBody>
          <a:bodyPr/>
          <a:lstStyle/>
          <a:p>
            <a:r>
              <a:rPr lang="en-US" altLang="zh-CN" dirty="0"/>
              <a:t>Brief introduction of </a:t>
            </a:r>
            <a:r>
              <a:rPr lang="en-US" altLang="zh-CN" dirty="0" smtClean="0"/>
              <a:t>cryogenic activities at IHEP</a:t>
            </a:r>
            <a:endParaRPr lang="en-US" altLang="zh-CN" dirty="0"/>
          </a:p>
          <a:p>
            <a:r>
              <a:rPr lang="en-US" altLang="zh-CN" dirty="0" smtClean="0"/>
              <a:t>In operation</a:t>
            </a:r>
          </a:p>
          <a:p>
            <a:pPr lvl="1"/>
            <a:r>
              <a:rPr lang="en-US" altLang="zh-CN" dirty="0" smtClean="0"/>
              <a:t>BEPCII cryogenic system</a:t>
            </a:r>
          </a:p>
          <a:p>
            <a:pPr lvl="1"/>
            <a:r>
              <a:rPr lang="en-US" altLang="zh-CN" dirty="0" smtClean="0"/>
              <a:t>ADS Injector I cryogenic system</a:t>
            </a:r>
          </a:p>
          <a:p>
            <a:pPr lvl="1"/>
            <a:r>
              <a:rPr lang="en-US" altLang="zh-CN" dirty="0" smtClean="0"/>
              <a:t>CSNS cryogenic system</a:t>
            </a:r>
          </a:p>
          <a:p>
            <a:r>
              <a:rPr lang="en-US" altLang="zh-CN" dirty="0" smtClean="0"/>
              <a:t>Under construction</a:t>
            </a:r>
          </a:p>
          <a:p>
            <a:pPr lvl="1"/>
            <a:r>
              <a:rPr lang="en-US" altLang="zh-CN" dirty="0" smtClean="0"/>
              <a:t>PAPS cryogenic system</a:t>
            </a:r>
          </a:p>
          <a:p>
            <a:pPr lvl="1"/>
            <a:r>
              <a:rPr lang="en-US" altLang="zh-CN" dirty="0" smtClean="0"/>
              <a:t>HEPS cryogenic system</a:t>
            </a:r>
          </a:p>
          <a:p>
            <a:r>
              <a:rPr lang="en-US" altLang="zh-CN" dirty="0" smtClean="0">
                <a:solidFill>
                  <a:srgbClr val="0000CC"/>
                </a:solidFill>
              </a:rPr>
              <a:t>Under planning</a:t>
            </a:r>
          </a:p>
          <a:p>
            <a:pPr lvl="1"/>
            <a:r>
              <a:rPr lang="en-US" altLang="zh-CN" dirty="0"/>
              <a:t>CEPC cryogenic system</a:t>
            </a:r>
          </a:p>
          <a:p>
            <a:r>
              <a:rPr lang="en-US" altLang="zh-CN" dirty="0" smtClean="0"/>
              <a:t>Summary</a:t>
            </a:r>
            <a:endParaRPr lang="zh-CN" altLang="en-US" dirty="0"/>
          </a:p>
        </p:txBody>
      </p:sp>
    </p:spTree>
    <p:extLst>
      <p:ext uri="{BB962C8B-B14F-4D97-AF65-F5344CB8AC3E}">
        <p14:creationId xmlns:p14="http://schemas.microsoft.com/office/powerpoint/2010/main" val="971415990"/>
      </p:ext>
    </p:extLst>
  </p:cSld>
  <p:clrMapOvr>
    <a:masterClrMapping/>
  </p:clrMapOvr>
  <p:transition spd="med">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kern="100" dirty="0" smtClean="0">
                <a:latin typeface="Calibri" panose="020F0502020204030204" pitchFamily="34" charset="0"/>
                <a:cs typeface="Times New Roman" panose="02020603050405020304" pitchFamily="18" charset="0"/>
              </a:rPr>
              <a:t>Milestone </a:t>
            </a:r>
            <a:r>
              <a:rPr lang="en-US" altLang="zh-CN" kern="100" dirty="0">
                <a:latin typeface="Calibri" panose="020F0502020204030204" pitchFamily="34" charset="0"/>
                <a:cs typeface="Times New Roman" panose="02020603050405020304" pitchFamily="18" charset="0"/>
              </a:rPr>
              <a:t>of CSNS cryogenic </a:t>
            </a:r>
            <a:r>
              <a:rPr lang="en-US" altLang="zh-CN" kern="100" dirty="0" smtClean="0">
                <a:latin typeface="Calibri" panose="020F0502020204030204" pitchFamily="34" charset="0"/>
                <a:cs typeface="Times New Roman" panose="02020603050405020304" pitchFamily="18" charset="0"/>
              </a:rPr>
              <a:t>system</a:t>
            </a:r>
            <a:endParaRPr lang="zh-CN" altLang="en-US" dirty="0"/>
          </a:p>
        </p:txBody>
      </p:sp>
      <p:sp>
        <p:nvSpPr>
          <p:cNvPr id="4" name="内容占位符 3"/>
          <p:cNvSpPr>
            <a:spLocks noGrp="1"/>
          </p:cNvSpPr>
          <p:nvPr>
            <p:ph idx="1"/>
          </p:nvPr>
        </p:nvSpPr>
        <p:spPr>
          <a:xfrm>
            <a:off x="683568" y="1484784"/>
            <a:ext cx="8229600" cy="4435751"/>
          </a:xfrm>
        </p:spPr>
        <p:txBody>
          <a:bodyPr/>
          <a:lstStyle/>
          <a:p>
            <a:pPr algn="just">
              <a:lnSpc>
                <a:spcPct val="150000"/>
              </a:lnSpc>
              <a:spcAft>
                <a:spcPts val="0"/>
              </a:spcAft>
            </a:pPr>
            <a:r>
              <a:rPr lang="en-US" altLang="zh-CN" sz="1600" kern="100" dirty="0">
                <a:solidFill>
                  <a:srgbClr val="FF0000"/>
                </a:solidFill>
                <a:latin typeface="Calibri" panose="020F0502020204030204" pitchFamily="34" charset="0"/>
                <a:cs typeface="Times New Roman" panose="02020603050405020304" pitchFamily="18" charset="0"/>
              </a:rPr>
              <a:t>October 20th, 2011, start construction of CSNS.</a:t>
            </a:r>
            <a:endParaRPr lang="zh-CN" altLang="zh-CN" sz="1600" kern="100" dirty="0">
              <a:solidFill>
                <a:srgbClr val="FF0000"/>
              </a:solidFill>
              <a:latin typeface="Calibri" panose="020F0502020204030204" pitchFamily="34" charset="0"/>
              <a:cs typeface="Times New Roman" panose="02020603050405020304" pitchFamily="18" charset="0"/>
            </a:endParaRPr>
          </a:p>
          <a:p>
            <a:pPr algn="just">
              <a:lnSpc>
                <a:spcPct val="150000"/>
              </a:lnSpc>
              <a:spcAft>
                <a:spcPts val="0"/>
              </a:spcAft>
            </a:pPr>
            <a:r>
              <a:rPr lang="en-US" altLang="zh-CN" sz="1600" kern="100" dirty="0">
                <a:latin typeface="Calibri" panose="020F0502020204030204" pitchFamily="34" charset="0"/>
                <a:cs typeface="Times New Roman" panose="02020603050405020304" pitchFamily="18" charset="0"/>
              </a:rPr>
              <a:t>December 5th, 2012, sign contract for helium refrigerator.</a:t>
            </a:r>
            <a:endParaRPr lang="zh-CN" altLang="zh-CN" sz="1600" kern="100" dirty="0">
              <a:latin typeface="Calibri" panose="020F0502020204030204" pitchFamily="34" charset="0"/>
              <a:cs typeface="Times New Roman" panose="02020603050405020304" pitchFamily="18" charset="0"/>
            </a:endParaRPr>
          </a:p>
          <a:p>
            <a:pPr algn="just">
              <a:lnSpc>
                <a:spcPct val="150000"/>
              </a:lnSpc>
              <a:spcAft>
                <a:spcPts val="0"/>
              </a:spcAft>
            </a:pPr>
            <a:r>
              <a:rPr lang="en-US" altLang="zh-CN" sz="1600" kern="100" dirty="0">
                <a:latin typeface="Calibri" panose="020F0502020204030204" pitchFamily="34" charset="0"/>
                <a:cs typeface="Times New Roman" panose="02020603050405020304" pitchFamily="18" charset="0"/>
              </a:rPr>
              <a:t>November 18th, 2015, performance test of hydrogen cold box with 80K helium gas.</a:t>
            </a:r>
            <a:endParaRPr lang="zh-CN" altLang="zh-CN" sz="1600" kern="100" dirty="0">
              <a:latin typeface="Calibri" panose="020F0502020204030204" pitchFamily="34" charset="0"/>
              <a:cs typeface="Times New Roman" panose="02020603050405020304" pitchFamily="18" charset="0"/>
            </a:endParaRPr>
          </a:p>
          <a:p>
            <a:pPr algn="just">
              <a:lnSpc>
                <a:spcPct val="150000"/>
              </a:lnSpc>
              <a:spcAft>
                <a:spcPts val="0"/>
              </a:spcAft>
            </a:pPr>
            <a:r>
              <a:rPr lang="en-US" altLang="zh-CN" sz="1600" kern="100" dirty="0">
                <a:latin typeface="Calibri" panose="020F0502020204030204" pitchFamily="34" charset="0"/>
                <a:cs typeface="Times New Roman" panose="02020603050405020304" pitchFamily="18" charset="0"/>
              </a:rPr>
              <a:t>August 5th, 2016, tested refrigeration power is 2300W@20K, reached the acceptance target.</a:t>
            </a:r>
            <a:endParaRPr lang="zh-CN" altLang="zh-CN" sz="1600" kern="100" dirty="0">
              <a:latin typeface="Calibri" panose="020F0502020204030204" pitchFamily="34" charset="0"/>
              <a:cs typeface="Times New Roman" panose="02020603050405020304" pitchFamily="18" charset="0"/>
            </a:endParaRPr>
          </a:p>
          <a:p>
            <a:pPr algn="just">
              <a:lnSpc>
                <a:spcPct val="150000"/>
              </a:lnSpc>
              <a:spcAft>
                <a:spcPts val="0"/>
              </a:spcAft>
            </a:pPr>
            <a:r>
              <a:rPr lang="en-US" altLang="zh-CN" sz="1600" kern="100" dirty="0">
                <a:latin typeface="Calibri" panose="020F0502020204030204" pitchFamily="34" charset="0"/>
                <a:cs typeface="Times New Roman" panose="02020603050405020304" pitchFamily="18" charset="0"/>
              </a:rPr>
              <a:t>January 8th, 2017, start commissioning of CSNS cryogenic system.</a:t>
            </a:r>
            <a:endParaRPr lang="zh-CN" altLang="zh-CN" sz="1600" kern="100" dirty="0">
              <a:latin typeface="Calibri" panose="020F0502020204030204" pitchFamily="34" charset="0"/>
              <a:cs typeface="Times New Roman" panose="02020603050405020304" pitchFamily="18" charset="0"/>
            </a:endParaRPr>
          </a:p>
          <a:p>
            <a:pPr algn="just">
              <a:lnSpc>
                <a:spcPct val="150000"/>
              </a:lnSpc>
              <a:spcAft>
                <a:spcPts val="0"/>
              </a:spcAft>
            </a:pPr>
            <a:r>
              <a:rPr lang="en-US" altLang="zh-CN" sz="1600" kern="100" dirty="0">
                <a:latin typeface="Calibri" panose="020F0502020204030204" pitchFamily="34" charset="0"/>
                <a:cs typeface="Times New Roman" panose="02020603050405020304" pitchFamily="18" charset="0"/>
              </a:rPr>
              <a:t>April 12th, 2017, successful cooling down with 20 K helium gas.</a:t>
            </a:r>
            <a:endParaRPr lang="zh-CN" altLang="zh-CN" sz="1600" kern="100" dirty="0">
              <a:latin typeface="Calibri" panose="020F0502020204030204" pitchFamily="34" charset="0"/>
              <a:cs typeface="Times New Roman" panose="02020603050405020304" pitchFamily="18" charset="0"/>
            </a:endParaRPr>
          </a:p>
          <a:p>
            <a:pPr algn="just">
              <a:lnSpc>
                <a:spcPct val="150000"/>
              </a:lnSpc>
              <a:spcAft>
                <a:spcPts val="0"/>
              </a:spcAft>
            </a:pPr>
            <a:r>
              <a:rPr lang="en-US" altLang="zh-CN" sz="1600" kern="100" dirty="0">
                <a:latin typeface="Calibri" panose="020F0502020204030204" pitchFamily="34" charset="0"/>
                <a:cs typeface="Times New Roman" panose="02020603050405020304" pitchFamily="18" charset="0"/>
              </a:rPr>
              <a:t>May 5th, 2017, successful cooling down with 20 K hydrogen gas.</a:t>
            </a:r>
            <a:endParaRPr lang="zh-CN" altLang="zh-CN" sz="1600" kern="100" dirty="0">
              <a:latin typeface="Calibri" panose="020F0502020204030204" pitchFamily="34" charset="0"/>
              <a:cs typeface="Times New Roman" panose="02020603050405020304" pitchFamily="18" charset="0"/>
            </a:endParaRPr>
          </a:p>
          <a:p>
            <a:pPr algn="just">
              <a:lnSpc>
                <a:spcPct val="150000"/>
              </a:lnSpc>
              <a:spcAft>
                <a:spcPts val="0"/>
              </a:spcAft>
            </a:pPr>
            <a:r>
              <a:rPr lang="en-US" altLang="zh-CN" sz="1600" kern="100" dirty="0">
                <a:latin typeface="Calibri" panose="020F0502020204030204" pitchFamily="34" charset="0"/>
                <a:cs typeface="Times New Roman" panose="02020603050405020304" pitchFamily="18" charset="0"/>
              </a:rPr>
              <a:t>June 21st, 2017, joint commissioning with moderators.</a:t>
            </a:r>
            <a:endParaRPr lang="zh-CN" altLang="zh-CN" sz="1600" kern="100" dirty="0">
              <a:latin typeface="Calibri" panose="020F0502020204030204" pitchFamily="34" charset="0"/>
              <a:cs typeface="Times New Roman" panose="02020603050405020304" pitchFamily="18" charset="0"/>
            </a:endParaRPr>
          </a:p>
          <a:p>
            <a:pPr algn="just">
              <a:lnSpc>
                <a:spcPct val="150000"/>
              </a:lnSpc>
              <a:spcAft>
                <a:spcPts val="0"/>
              </a:spcAft>
            </a:pPr>
            <a:r>
              <a:rPr lang="en-US" altLang="zh-CN" sz="1600" kern="100" dirty="0">
                <a:solidFill>
                  <a:srgbClr val="FF0000"/>
                </a:solidFill>
                <a:latin typeface="Calibri" panose="020F0502020204030204" pitchFamily="34" charset="0"/>
                <a:cs typeface="Times New Roman" panose="02020603050405020304" pitchFamily="18" charset="0"/>
              </a:rPr>
              <a:t>December 11th, 2017, cryogenic system start operation </a:t>
            </a:r>
            <a:r>
              <a:rPr lang="en-US" altLang="zh-CN" sz="1600" kern="100" dirty="0" smtClean="0">
                <a:solidFill>
                  <a:srgbClr val="FF0000"/>
                </a:solidFill>
                <a:latin typeface="Calibri" panose="020F0502020204030204" pitchFamily="34" charset="0"/>
                <a:cs typeface="Times New Roman" panose="02020603050405020304" pitchFamily="18" charset="0"/>
              </a:rPr>
              <a:t>till </a:t>
            </a:r>
            <a:r>
              <a:rPr lang="en-US" altLang="zh-CN" sz="1600" kern="100" dirty="0">
                <a:solidFill>
                  <a:srgbClr val="FF0000"/>
                </a:solidFill>
                <a:latin typeface="Calibri" panose="020F0502020204030204" pitchFamily="34" charset="0"/>
                <a:cs typeface="Times New Roman" panose="02020603050405020304" pitchFamily="18" charset="0"/>
              </a:rPr>
              <a:t>now</a:t>
            </a:r>
            <a:r>
              <a:rPr lang="en-US" altLang="zh-CN" sz="1600" kern="100" dirty="0">
                <a:latin typeface="Calibri" panose="020F0502020204030204" pitchFamily="34" charset="0"/>
                <a:cs typeface="Times New Roman" panose="02020603050405020304" pitchFamily="18" charset="0"/>
              </a:rPr>
              <a:t>.</a:t>
            </a:r>
          </a:p>
          <a:p>
            <a:pPr algn="just">
              <a:lnSpc>
                <a:spcPct val="150000"/>
              </a:lnSpc>
              <a:spcAft>
                <a:spcPts val="0"/>
              </a:spcAft>
            </a:pPr>
            <a:r>
              <a:rPr lang="en-US" altLang="zh-CN" sz="1600" kern="100" dirty="0">
                <a:latin typeface="Calibri" panose="020F0502020204030204" pitchFamily="34" charset="0"/>
                <a:cs typeface="Times New Roman" panose="02020603050405020304" pitchFamily="18" charset="0"/>
              </a:rPr>
              <a:t>February 14th, 2018, national test of cryogenic system</a:t>
            </a:r>
            <a:endParaRPr lang="zh-CN" altLang="zh-CN" sz="1600" kern="100" dirty="0">
              <a:latin typeface="Calibri" panose="020F0502020204030204" pitchFamily="34" charset="0"/>
              <a:cs typeface="Times New Roman" panose="02020603050405020304" pitchFamily="18" charset="0"/>
            </a:endParaRPr>
          </a:p>
          <a:p>
            <a:endParaRPr lang="zh-CN" altLang="en-US" sz="1800" dirty="0"/>
          </a:p>
        </p:txBody>
      </p:sp>
    </p:spTree>
    <p:extLst>
      <p:ext uri="{BB962C8B-B14F-4D97-AF65-F5344CB8AC3E}">
        <p14:creationId xmlns:p14="http://schemas.microsoft.com/office/powerpoint/2010/main" val="243207140"/>
      </p:ext>
    </p:extLst>
  </p:cSld>
  <p:clrMapOvr>
    <a:masterClrMapping/>
  </p:clrMapOvr>
  <p:transition spd="med">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692150"/>
            <a:ext cx="9001000" cy="649288"/>
          </a:xfrm>
        </p:spPr>
        <p:txBody>
          <a:bodyPr/>
          <a:lstStyle/>
          <a:p>
            <a:r>
              <a:rPr lang="en-US" altLang="zh-CN" sz="2800" dirty="0" smtClean="0"/>
              <a:t>PAPS and HEPS Projects</a:t>
            </a:r>
            <a:endParaRPr lang="zh-CN" altLang="en-US" sz="2800" dirty="0"/>
          </a:p>
        </p:txBody>
      </p:sp>
      <p:sp>
        <p:nvSpPr>
          <p:cNvPr id="3" name="内容占位符 2"/>
          <p:cNvSpPr>
            <a:spLocks noGrp="1"/>
          </p:cNvSpPr>
          <p:nvPr>
            <p:ph idx="1"/>
          </p:nvPr>
        </p:nvSpPr>
        <p:spPr/>
        <p:txBody>
          <a:bodyPr/>
          <a:lstStyle/>
          <a:p>
            <a:r>
              <a:rPr lang="en-US" altLang="zh-CN" sz="1800" dirty="0">
                <a:solidFill>
                  <a:srgbClr val="FF0000"/>
                </a:solidFill>
              </a:rPr>
              <a:t>Platform of Advanced Photon Source Technology R&amp;D (</a:t>
            </a:r>
            <a:r>
              <a:rPr lang="en-US" altLang="zh-CN" sz="1800" dirty="0" smtClean="0">
                <a:solidFill>
                  <a:srgbClr val="FF0000"/>
                </a:solidFill>
              </a:rPr>
              <a:t>PAPS) </a:t>
            </a:r>
            <a:r>
              <a:rPr lang="en-US" altLang="zh-CN" sz="1800" dirty="0" smtClean="0"/>
              <a:t>was </a:t>
            </a:r>
            <a:r>
              <a:rPr lang="en-US" altLang="zh-CN" sz="1800" dirty="0"/>
              <a:t>officially </a:t>
            </a:r>
            <a:r>
              <a:rPr lang="en-US" altLang="zh-CN" sz="1800" dirty="0" smtClean="0"/>
              <a:t>launched in Feb. 2017. </a:t>
            </a:r>
          </a:p>
          <a:p>
            <a:r>
              <a:rPr lang="en-US" altLang="zh-CN" sz="1800" dirty="0" smtClean="0"/>
              <a:t>The </a:t>
            </a:r>
            <a:r>
              <a:rPr lang="en-US" altLang="zh-CN" sz="1800" dirty="0"/>
              <a:t>goal of </a:t>
            </a:r>
            <a:r>
              <a:rPr lang="en-US" altLang="zh-CN" sz="1800" dirty="0" smtClean="0"/>
              <a:t>the PAPS </a:t>
            </a:r>
            <a:r>
              <a:rPr lang="en-US" altLang="zh-CN" sz="1800" dirty="0"/>
              <a:t>project is to provide a good foundation and condition for </a:t>
            </a:r>
            <a:r>
              <a:rPr lang="en-US" altLang="zh-CN" sz="1800" dirty="0" smtClean="0"/>
              <a:t>R&amp;D</a:t>
            </a:r>
            <a:r>
              <a:rPr lang="en-US" altLang="zh-CN" sz="1800" dirty="0"/>
              <a:t>, engineering </a:t>
            </a:r>
            <a:r>
              <a:rPr lang="en-US" altLang="zh-CN" sz="1800" dirty="0" smtClean="0"/>
              <a:t>testing </a:t>
            </a:r>
            <a:r>
              <a:rPr lang="en-US" altLang="zh-CN" sz="1800" dirty="0"/>
              <a:t>and verification for the </a:t>
            </a:r>
            <a:r>
              <a:rPr lang="en-US" altLang="zh-CN" sz="1800" dirty="0">
                <a:solidFill>
                  <a:srgbClr val="FF0000"/>
                </a:solidFill>
              </a:rPr>
              <a:t>high energy </a:t>
            </a:r>
            <a:r>
              <a:rPr lang="en-US" altLang="zh-CN" sz="1800" dirty="0" smtClean="0">
                <a:solidFill>
                  <a:srgbClr val="FF0000"/>
                </a:solidFill>
              </a:rPr>
              <a:t>photon source (HEPS)</a:t>
            </a:r>
            <a:r>
              <a:rPr lang="en-US" altLang="zh-CN" sz="1800" dirty="0" smtClean="0"/>
              <a:t> </a:t>
            </a:r>
            <a:r>
              <a:rPr lang="en-US" altLang="zh-CN" sz="1800" dirty="0"/>
              <a:t>project to be completed on schedule and to achieve the expected design target</a:t>
            </a:r>
            <a:r>
              <a:rPr lang="en-US" altLang="zh-CN" sz="1800" dirty="0" smtClean="0"/>
              <a:t>.</a:t>
            </a:r>
          </a:p>
          <a:p>
            <a:r>
              <a:rPr lang="en-US" altLang="zh-CN" sz="1800" dirty="0" smtClean="0"/>
              <a:t>The other goal of the PAPS project is able to produce and test 200 SC cavities and 20 EXFEL-like </a:t>
            </a:r>
            <a:r>
              <a:rPr lang="en-US" altLang="zh-CN" sz="1800" dirty="0" err="1" smtClean="0"/>
              <a:t>cryomodules</a:t>
            </a:r>
            <a:r>
              <a:rPr lang="en-US" altLang="zh-CN" sz="1800" dirty="0" smtClean="0"/>
              <a:t> every year.</a:t>
            </a:r>
          </a:p>
          <a:p>
            <a:r>
              <a:rPr lang="en-US" altLang="zh-CN" sz="1800" dirty="0" smtClean="0"/>
              <a:t>The </a:t>
            </a:r>
            <a:r>
              <a:rPr lang="en-US" altLang="zh-CN" sz="1800" dirty="0" smtClean="0"/>
              <a:t>kick off of HEPS project is scheduled in November, 2018.</a:t>
            </a:r>
            <a:endParaRPr lang="zh-CN" altLang="en-US" sz="1800" dirty="0"/>
          </a:p>
        </p:txBody>
      </p:sp>
    </p:spTree>
    <p:extLst>
      <p:ext uri="{BB962C8B-B14F-4D97-AF65-F5344CB8AC3E}">
        <p14:creationId xmlns:p14="http://schemas.microsoft.com/office/powerpoint/2010/main" val="2744983423"/>
      </p:ext>
    </p:extLst>
  </p:cSld>
  <p:clrMapOvr>
    <a:masterClrMapping/>
  </p:clrMapOvr>
  <p:transition spd="med">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HEPS-High Energy Photon Source</a:t>
            </a:r>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231" y="1484784"/>
            <a:ext cx="7523538" cy="4297821"/>
          </a:xfrm>
          <a:prstGeom prst="rect">
            <a:avLst/>
          </a:prstGeom>
        </p:spPr>
      </p:pic>
      <p:sp>
        <p:nvSpPr>
          <p:cNvPr id="3" name="文本框 2"/>
          <p:cNvSpPr txBox="1"/>
          <p:nvPr/>
        </p:nvSpPr>
        <p:spPr>
          <a:xfrm>
            <a:off x="1259632" y="6093296"/>
            <a:ext cx="5688632" cy="369332"/>
          </a:xfrm>
          <a:prstGeom prst="rect">
            <a:avLst/>
          </a:prstGeom>
          <a:noFill/>
        </p:spPr>
        <p:txBody>
          <a:bodyPr wrap="square" rtlCol="0">
            <a:spAutoFit/>
          </a:bodyPr>
          <a:lstStyle/>
          <a:p>
            <a:r>
              <a:rPr lang="en-US" altLang="zh-CN" dirty="0" smtClean="0"/>
              <a:t>It will be constructed from Dec 2018 to Jun 2025</a:t>
            </a:r>
            <a:endParaRPr lang="zh-CN" altLang="en-US" dirty="0"/>
          </a:p>
        </p:txBody>
      </p:sp>
    </p:spTree>
    <p:extLst>
      <p:ext uri="{BB962C8B-B14F-4D97-AF65-F5344CB8AC3E}">
        <p14:creationId xmlns:p14="http://schemas.microsoft.com/office/powerpoint/2010/main" val="2822320295"/>
      </p:ext>
    </p:extLst>
  </p:cSld>
  <p:clrMapOvr>
    <a:masterClrMapping/>
  </p:clrMapOvr>
  <p:transition spd="med">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571480"/>
            <a:ext cx="7344816" cy="460569"/>
          </a:xfrm>
        </p:spPr>
        <p:txBody>
          <a:bodyPr/>
          <a:lstStyle/>
          <a:p>
            <a:r>
              <a:rPr kumimoji="1" lang="en-US" altLang="zh-CN" sz="3200" b="0" dirty="0" smtClean="0">
                <a:latin typeface="微软雅黑" panose="020B0503020204020204" pitchFamily="34" charset="-122"/>
                <a:ea typeface="微软雅黑" panose="020B0503020204020204" pitchFamily="34" charset="-122"/>
                <a:cs typeface="微软雅黑"/>
              </a:rPr>
              <a:t>Construction site</a:t>
            </a:r>
            <a:endParaRPr kumimoji="1" lang="zh-CN" altLang="en-US" sz="3200" b="0" dirty="0">
              <a:latin typeface="微软雅黑" panose="020B0503020204020204" pitchFamily="34" charset="-122"/>
              <a:ea typeface="微软雅黑" panose="020B0503020204020204" pitchFamily="34" charset="-122"/>
              <a:cs typeface="微软雅黑"/>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64" y="1196752"/>
            <a:ext cx="52578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2880" y="1200538"/>
            <a:ext cx="2683104"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内容占位符 2"/>
          <p:cNvSpPr>
            <a:spLocks noGrp="1"/>
          </p:cNvSpPr>
          <p:nvPr>
            <p:ph idx="1"/>
          </p:nvPr>
        </p:nvSpPr>
        <p:spPr>
          <a:xfrm>
            <a:off x="484561" y="1229847"/>
            <a:ext cx="2808312" cy="1512168"/>
          </a:xfrm>
        </p:spPr>
        <p:txBody>
          <a:bodyPr/>
          <a:lstStyle/>
          <a:p>
            <a:r>
              <a:rPr lang="en-US" altLang="zh-CN" sz="1400" dirty="0" err="1" smtClean="0">
                <a:solidFill>
                  <a:srgbClr val="FF0000"/>
                </a:solidFill>
              </a:rPr>
              <a:t>Huairou</a:t>
            </a:r>
            <a:r>
              <a:rPr lang="en-US" altLang="zh-CN" sz="1400" dirty="0" smtClean="0">
                <a:solidFill>
                  <a:srgbClr val="FF0000"/>
                </a:solidFill>
              </a:rPr>
              <a:t> district of Beijing</a:t>
            </a:r>
          </a:p>
          <a:p>
            <a:r>
              <a:rPr lang="en-US" altLang="zh-CN" sz="1400" dirty="0" smtClean="0">
                <a:solidFill>
                  <a:srgbClr val="FF0000"/>
                </a:solidFill>
              </a:rPr>
              <a:t>About 60Km from IHEP</a:t>
            </a:r>
            <a:endParaRPr lang="zh-CN" altLang="en-US" sz="1400" dirty="0">
              <a:solidFill>
                <a:srgbClr val="FF0000"/>
              </a:solidFill>
            </a:endParaRPr>
          </a:p>
        </p:txBody>
      </p:sp>
      <p:sp>
        <p:nvSpPr>
          <p:cNvPr id="3" name="右箭头 2"/>
          <p:cNvSpPr/>
          <p:nvPr/>
        </p:nvSpPr>
        <p:spPr>
          <a:xfrm>
            <a:off x="3563888" y="4293097"/>
            <a:ext cx="2160240" cy="720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8" name="右箭头 7"/>
          <p:cNvSpPr/>
          <p:nvPr/>
        </p:nvSpPr>
        <p:spPr>
          <a:xfrm flipH="1">
            <a:off x="1331638" y="2996952"/>
            <a:ext cx="1515247"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6" name="文本框 5"/>
          <p:cNvSpPr txBox="1"/>
          <p:nvPr/>
        </p:nvSpPr>
        <p:spPr>
          <a:xfrm>
            <a:off x="547352" y="2884294"/>
            <a:ext cx="837807" cy="369332"/>
          </a:xfrm>
          <a:prstGeom prst="rect">
            <a:avLst/>
          </a:prstGeom>
          <a:noFill/>
        </p:spPr>
        <p:txBody>
          <a:bodyPr wrap="square" rtlCol="0">
            <a:spAutoFit/>
          </a:bodyPr>
          <a:lstStyle/>
          <a:p>
            <a:r>
              <a:rPr lang="en-US" altLang="zh-CN" b="1" dirty="0" smtClean="0">
                <a:solidFill>
                  <a:srgbClr val="FF0000"/>
                </a:solidFill>
              </a:rPr>
              <a:t>HEPS</a:t>
            </a:r>
            <a:endParaRPr lang="zh-CN" altLang="en-US" b="1" dirty="0">
              <a:solidFill>
                <a:srgbClr val="FF0000"/>
              </a:solidFill>
            </a:endParaRPr>
          </a:p>
        </p:txBody>
      </p:sp>
      <p:sp>
        <p:nvSpPr>
          <p:cNvPr id="10" name="文本框 9"/>
          <p:cNvSpPr txBox="1"/>
          <p:nvPr/>
        </p:nvSpPr>
        <p:spPr>
          <a:xfrm>
            <a:off x="4508482" y="3943727"/>
            <a:ext cx="837807" cy="369332"/>
          </a:xfrm>
          <a:prstGeom prst="rect">
            <a:avLst/>
          </a:prstGeom>
          <a:noFill/>
        </p:spPr>
        <p:txBody>
          <a:bodyPr wrap="square" rtlCol="0">
            <a:spAutoFit/>
          </a:bodyPr>
          <a:lstStyle/>
          <a:p>
            <a:r>
              <a:rPr lang="en-US" altLang="zh-CN" b="1" dirty="0" smtClean="0">
                <a:solidFill>
                  <a:srgbClr val="FF0000"/>
                </a:solidFill>
              </a:rPr>
              <a:t>PAPS</a:t>
            </a:r>
            <a:endParaRPr lang="zh-CN" altLang="en-US" b="1" dirty="0">
              <a:solidFill>
                <a:srgbClr val="FF0000"/>
              </a:solidFill>
            </a:endParaRPr>
          </a:p>
        </p:txBody>
      </p:sp>
      <p:sp>
        <p:nvSpPr>
          <p:cNvPr id="11" name="右箭头 10"/>
          <p:cNvSpPr/>
          <p:nvPr/>
        </p:nvSpPr>
        <p:spPr>
          <a:xfrm flipH="1">
            <a:off x="5652119" y="3075184"/>
            <a:ext cx="1022889" cy="17844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7" name="矩形 6"/>
          <p:cNvSpPr/>
          <p:nvPr/>
        </p:nvSpPr>
        <p:spPr>
          <a:xfrm>
            <a:off x="4939767" y="2760769"/>
            <a:ext cx="1313180" cy="369332"/>
          </a:xfrm>
          <a:prstGeom prst="rect">
            <a:avLst/>
          </a:prstGeom>
        </p:spPr>
        <p:txBody>
          <a:bodyPr wrap="none">
            <a:spAutoFit/>
          </a:bodyPr>
          <a:lstStyle/>
          <a:p>
            <a:r>
              <a:rPr lang="en-US" altLang="zh-CN" b="1" dirty="0" smtClean="0">
                <a:solidFill>
                  <a:srgbClr val="FF0000"/>
                </a:solidFill>
              </a:rPr>
              <a:t>Cryogenic</a:t>
            </a:r>
            <a:endParaRPr lang="zh-CN" altLang="en-US" b="1" dirty="0">
              <a:solidFill>
                <a:srgbClr val="FF0000"/>
              </a:solidFill>
            </a:endParaRPr>
          </a:p>
        </p:txBody>
      </p:sp>
      <p:sp>
        <p:nvSpPr>
          <p:cNvPr id="9" name="矩形 8"/>
          <p:cNvSpPr/>
          <p:nvPr/>
        </p:nvSpPr>
        <p:spPr>
          <a:xfrm>
            <a:off x="7349485" y="2545407"/>
            <a:ext cx="966931" cy="369332"/>
          </a:xfrm>
          <a:prstGeom prst="rect">
            <a:avLst/>
          </a:prstGeom>
        </p:spPr>
        <p:txBody>
          <a:bodyPr wrap="none">
            <a:spAutoFit/>
          </a:bodyPr>
          <a:lstStyle/>
          <a:p>
            <a:r>
              <a:rPr lang="en-US" altLang="zh-CN" b="1" dirty="0" smtClean="0">
                <a:solidFill>
                  <a:srgbClr val="FF0000"/>
                </a:solidFill>
              </a:rPr>
              <a:t>SC lab.</a:t>
            </a:r>
            <a:endParaRPr lang="zh-CN" altLang="en-US" b="1" dirty="0">
              <a:solidFill>
                <a:srgbClr val="FF0000"/>
              </a:solidFill>
            </a:endParaRPr>
          </a:p>
        </p:txBody>
      </p:sp>
    </p:spTree>
    <p:extLst>
      <p:ext uri="{BB962C8B-B14F-4D97-AF65-F5344CB8AC3E}">
        <p14:creationId xmlns:p14="http://schemas.microsoft.com/office/powerpoint/2010/main" val="1229009201"/>
      </p:ext>
    </p:extLst>
  </p:cSld>
  <p:clrMapOvr>
    <a:masterClrMapping/>
  </p:clrMapOvr>
  <p:transition spd="med">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t>Construction </a:t>
            </a:r>
            <a:r>
              <a:rPr lang="en-US" altLang="zh-CN" sz="2800" dirty="0" smtClean="0"/>
              <a:t>goals of PAPS cryogenic system</a:t>
            </a:r>
            <a:endParaRPr lang="en-US" altLang="zh-CN" sz="2800" dirty="0"/>
          </a:p>
        </p:txBody>
      </p:sp>
      <p:sp>
        <p:nvSpPr>
          <p:cNvPr id="3" name="内容占位符 2"/>
          <p:cNvSpPr>
            <a:spLocks noGrp="1"/>
          </p:cNvSpPr>
          <p:nvPr>
            <p:ph idx="1"/>
          </p:nvPr>
        </p:nvSpPr>
        <p:spPr>
          <a:xfrm>
            <a:off x="457200" y="1600200"/>
            <a:ext cx="8229600" cy="4925143"/>
          </a:xfrm>
        </p:spPr>
        <p:txBody>
          <a:bodyPr/>
          <a:lstStyle/>
          <a:p>
            <a:r>
              <a:rPr lang="en-US" altLang="zh-CN" sz="2400" dirty="0" smtClean="0"/>
              <a:t>Construct a 2.5KW@4.5K or 300W@2K cryogenic system with three vertical test stand, two horizontal test stand and a beam test stand of superconducting cavity. </a:t>
            </a:r>
          </a:p>
          <a:p>
            <a:r>
              <a:rPr lang="en-US" altLang="zh-CN" sz="2400" dirty="0" smtClean="0"/>
              <a:t>Construct a impure </a:t>
            </a:r>
            <a:r>
              <a:rPr lang="en-US" altLang="zh-CN" sz="2400" dirty="0"/>
              <a:t>helium </a:t>
            </a:r>
            <a:r>
              <a:rPr lang="en-US" altLang="zh-CN" sz="2400" dirty="0" smtClean="0"/>
              <a:t>recovery </a:t>
            </a:r>
            <a:r>
              <a:rPr lang="en-US" altLang="zh-CN" sz="2400" dirty="0"/>
              <a:t>and purification </a:t>
            </a:r>
            <a:r>
              <a:rPr lang="en-US" altLang="zh-CN" sz="2400" dirty="0" smtClean="0"/>
              <a:t>system with the capacity of 210m3/h helium recovery and 100m3/h helium purification</a:t>
            </a:r>
          </a:p>
          <a:p>
            <a:r>
              <a:rPr lang="en-US" altLang="zh-CN" sz="2400" dirty="0" smtClean="0"/>
              <a:t>Support </a:t>
            </a:r>
            <a:r>
              <a:rPr lang="en-US" altLang="zh-CN" sz="2400" dirty="0"/>
              <a:t>the </a:t>
            </a:r>
            <a:r>
              <a:rPr lang="en-US" altLang="zh-CN" sz="2400" dirty="0" smtClean="0"/>
              <a:t>performance </a:t>
            </a:r>
            <a:r>
              <a:rPr lang="en-US" altLang="zh-CN" sz="2400" dirty="0"/>
              <a:t>test </a:t>
            </a:r>
            <a:r>
              <a:rPr lang="en-US" altLang="zh-CN" sz="2400" dirty="0" smtClean="0"/>
              <a:t>of various </a:t>
            </a:r>
            <a:r>
              <a:rPr lang="en-US" altLang="zh-CN" sz="2400" dirty="0"/>
              <a:t>type of superconducting </a:t>
            </a:r>
            <a:r>
              <a:rPr lang="en-US" altLang="zh-CN" sz="2400" dirty="0" smtClean="0"/>
              <a:t>cavity.</a:t>
            </a:r>
          </a:p>
          <a:p>
            <a:pPr lvl="1"/>
            <a:endParaRPr lang="en-US" altLang="zh-CN" sz="1600" dirty="0" smtClean="0"/>
          </a:p>
          <a:p>
            <a:pPr lvl="1"/>
            <a:endParaRPr lang="en-US" altLang="zh-CN" sz="1600" dirty="0" smtClean="0"/>
          </a:p>
          <a:p>
            <a:pPr lvl="1"/>
            <a:endParaRPr lang="en-US" altLang="zh-CN" sz="1600" dirty="0"/>
          </a:p>
          <a:p>
            <a:pPr marL="0" indent="0">
              <a:buNone/>
            </a:pPr>
            <a:endParaRPr lang="zh-CN" altLang="en-US" sz="1600" dirty="0"/>
          </a:p>
        </p:txBody>
      </p:sp>
    </p:spTree>
    <p:extLst>
      <p:ext uri="{BB962C8B-B14F-4D97-AF65-F5344CB8AC3E}">
        <p14:creationId xmlns:p14="http://schemas.microsoft.com/office/powerpoint/2010/main" val="95827915"/>
      </p:ext>
    </p:extLst>
  </p:cSld>
  <p:clrMapOvr>
    <a:masterClrMapping/>
  </p:clrMapOvr>
  <p:transition spd="med">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t>Flow chart of PAPS cryogenic system</a:t>
            </a:r>
            <a:endParaRPr lang="zh-CN" altLang="en-US" sz="3200" dirty="0"/>
          </a:p>
        </p:txBody>
      </p:sp>
      <p:sp>
        <p:nvSpPr>
          <p:cNvPr id="3" name="内容占位符 2"/>
          <p:cNvSpPr>
            <a:spLocks noGrp="1"/>
          </p:cNvSpPr>
          <p:nvPr>
            <p:ph idx="1"/>
          </p:nvPr>
        </p:nvSpPr>
        <p:spPr>
          <a:xfrm>
            <a:off x="-17333" y="1932857"/>
            <a:ext cx="3168352" cy="4925143"/>
          </a:xfrm>
        </p:spPr>
        <p:txBody>
          <a:bodyPr/>
          <a:lstStyle/>
          <a:p>
            <a:r>
              <a:rPr lang="en-US" altLang="zh-CN" sz="1600" dirty="0" smtClean="0"/>
              <a:t>Key equipment : </a:t>
            </a:r>
          </a:p>
          <a:p>
            <a:pPr lvl="1"/>
            <a:r>
              <a:rPr lang="en-US" altLang="zh-CN" sz="1600" dirty="0" smtClean="0"/>
              <a:t>Refrigerator/liquefier </a:t>
            </a:r>
          </a:p>
          <a:p>
            <a:pPr lvl="1"/>
            <a:r>
              <a:rPr lang="en-US" altLang="zh-CN" sz="1600" dirty="0" smtClean="0"/>
              <a:t>Helium Storage </a:t>
            </a:r>
          </a:p>
          <a:p>
            <a:pPr lvl="1"/>
            <a:r>
              <a:rPr lang="en-US" altLang="zh-CN" sz="1600" dirty="0"/>
              <a:t>Transfer and </a:t>
            </a:r>
            <a:r>
              <a:rPr lang="en-US" altLang="zh-CN" sz="1600" dirty="0" smtClean="0"/>
              <a:t>distribution</a:t>
            </a:r>
          </a:p>
          <a:p>
            <a:pPr lvl="1"/>
            <a:r>
              <a:rPr lang="en-US" altLang="zh-CN" sz="1600" dirty="0" smtClean="0"/>
              <a:t>2K pump system</a:t>
            </a:r>
          </a:p>
          <a:p>
            <a:pPr lvl="1"/>
            <a:r>
              <a:rPr lang="en-US" altLang="zh-CN" sz="1600" dirty="0" smtClean="0"/>
              <a:t>2K JT heat exchanger</a:t>
            </a:r>
          </a:p>
          <a:p>
            <a:pPr lvl="1"/>
            <a:r>
              <a:rPr lang="en-US" altLang="zh-CN" sz="1600" dirty="0" smtClean="0"/>
              <a:t>Vertical test </a:t>
            </a:r>
            <a:r>
              <a:rPr lang="en-US" altLang="zh-CN" sz="1600" dirty="0" err="1" smtClean="0"/>
              <a:t>dewar</a:t>
            </a:r>
            <a:endParaRPr lang="en-US" altLang="zh-CN" sz="1600" dirty="0" smtClean="0"/>
          </a:p>
          <a:p>
            <a:pPr lvl="1"/>
            <a:r>
              <a:rPr lang="en-US" altLang="zh-CN" sz="1600" dirty="0" err="1" smtClean="0"/>
              <a:t>Cryomodules</a:t>
            </a:r>
            <a:endParaRPr lang="en-US" altLang="zh-CN" sz="1600" dirty="0" smtClean="0"/>
          </a:p>
          <a:p>
            <a:pPr lvl="1"/>
            <a:r>
              <a:rPr lang="en-US" altLang="zh-CN" sz="1600" dirty="0" smtClean="0"/>
              <a:t>LN2 system</a:t>
            </a:r>
          </a:p>
          <a:p>
            <a:pPr lvl="1"/>
            <a:r>
              <a:rPr lang="en-US" altLang="zh-CN" sz="1600" dirty="0" smtClean="0"/>
              <a:t>Recovery and </a:t>
            </a:r>
            <a:r>
              <a:rPr lang="en-US" altLang="zh-CN" sz="1600" dirty="0" err="1" smtClean="0"/>
              <a:t>purifaction</a:t>
            </a:r>
            <a:r>
              <a:rPr lang="en-US" altLang="zh-CN" sz="1600" dirty="0" smtClean="0"/>
              <a:t> system</a:t>
            </a:r>
          </a:p>
          <a:p>
            <a:pPr lvl="1"/>
            <a:endParaRPr lang="en-US" altLang="zh-CN" sz="1600" dirty="0" smtClean="0"/>
          </a:p>
          <a:p>
            <a:pPr lvl="1"/>
            <a:endParaRPr lang="en-US" altLang="zh-CN" sz="1600" dirty="0" smtClean="0"/>
          </a:p>
          <a:p>
            <a:pPr lvl="1"/>
            <a:endParaRPr lang="en-US" altLang="zh-CN" sz="1600" dirty="0"/>
          </a:p>
          <a:p>
            <a:pPr marL="0" indent="0">
              <a:buNone/>
            </a:pPr>
            <a:endParaRPr lang="zh-CN" altLang="en-US" sz="1600" dirty="0"/>
          </a:p>
        </p:txBody>
      </p:sp>
      <p:pic>
        <p:nvPicPr>
          <p:cNvPr id="6"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2060848"/>
            <a:ext cx="5868144" cy="315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6276364"/>
      </p:ext>
    </p:extLst>
  </p:cSld>
  <p:clrMapOvr>
    <a:masterClrMapping/>
  </p:clrMapOvr>
  <p:transition spd="med">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275707" y="4996248"/>
            <a:ext cx="2376264" cy="400110"/>
          </a:xfrm>
          <a:prstGeom prst="rect">
            <a:avLst/>
          </a:prstGeom>
          <a:noFill/>
        </p:spPr>
        <p:txBody>
          <a:bodyPr vert="horz" wrap="square" rtlCol="0">
            <a:spAutoFit/>
          </a:bodyPr>
          <a:lstStyle/>
          <a:p>
            <a:r>
              <a:rPr lang="en-US" altLang="zh-CN" sz="20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Function diagram</a:t>
            </a:r>
            <a:endParaRPr lang="zh-CN" altLang="en-US" sz="20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 name="图片 1"/>
          <p:cNvPicPr>
            <a:picLocks noChangeAspect="1"/>
          </p:cNvPicPr>
          <p:nvPr/>
        </p:nvPicPr>
        <p:blipFill>
          <a:blip r:embed="rId2"/>
          <a:stretch>
            <a:fillRect/>
          </a:stretch>
        </p:blipFill>
        <p:spPr>
          <a:xfrm>
            <a:off x="179512" y="1211361"/>
            <a:ext cx="5616625" cy="3784887"/>
          </a:xfrm>
          <a:prstGeom prst="rect">
            <a:avLst/>
          </a:prstGeom>
        </p:spPr>
      </p:pic>
      <p:graphicFrame>
        <p:nvGraphicFramePr>
          <p:cNvPr id="8" name="表格 7"/>
          <p:cNvGraphicFramePr>
            <a:graphicFrameLocks noGrp="1"/>
          </p:cNvGraphicFramePr>
          <p:nvPr>
            <p:extLst/>
          </p:nvPr>
        </p:nvGraphicFramePr>
        <p:xfrm>
          <a:off x="5870730" y="1762991"/>
          <a:ext cx="2952328" cy="3797300"/>
        </p:xfrm>
        <a:graphic>
          <a:graphicData uri="http://schemas.openxmlformats.org/drawingml/2006/table">
            <a:tbl>
              <a:tblPr>
                <a:tableStyleId>{E8B1032C-EA38-4F05-BA0D-38AFFFC7BED3}</a:tableStyleId>
              </a:tblPr>
              <a:tblGrid>
                <a:gridCol w="1557802"/>
                <a:gridCol w="1394526"/>
              </a:tblGrid>
              <a:tr h="573352">
                <a:tc>
                  <a:txBody>
                    <a:bodyPr/>
                    <a:lstStyle/>
                    <a:p>
                      <a:pPr algn="ctr">
                        <a:lnSpc>
                          <a:spcPts val="2300"/>
                        </a:lnSpc>
                        <a:spcAft>
                          <a:spcPts val="0"/>
                        </a:spcAft>
                      </a:pPr>
                      <a:r>
                        <a:rPr lang="en-US" altLang="zh-CN" sz="1200" b="1" kern="100" dirty="0" smtClean="0">
                          <a:effectLst/>
                        </a:rPr>
                        <a:t>Helium</a:t>
                      </a:r>
                      <a:r>
                        <a:rPr lang="en-US" altLang="zh-CN" sz="1200" b="1" kern="100" baseline="0" dirty="0" smtClean="0">
                          <a:effectLst/>
                        </a:rPr>
                        <a:t> tank</a:t>
                      </a:r>
                      <a:r>
                        <a:rPr lang="en-US" altLang="zh-CN" sz="1200" b="1" kern="100" dirty="0" smtClean="0">
                          <a:effectLst/>
                        </a:rPr>
                        <a:t> pressure</a:t>
                      </a:r>
                      <a:endPar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2300"/>
                        </a:lnSpc>
                        <a:spcAft>
                          <a:spcPts val="0"/>
                        </a:spcAft>
                      </a:pPr>
                      <a:r>
                        <a:rPr lang="en-US" sz="1200" kern="100" dirty="0" smtClean="0">
                          <a:effectLst/>
                        </a:rPr>
                        <a:t>3129 Pa</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7773">
                <a:tc>
                  <a:txBody>
                    <a:bodyPr/>
                    <a:lstStyle/>
                    <a:p>
                      <a:pPr algn="ctr">
                        <a:lnSpc>
                          <a:spcPts val="2300"/>
                        </a:lnSpc>
                        <a:spcAft>
                          <a:spcPts val="0"/>
                        </a:spcAft>
                      </a:pPr>
                      <a:r>
                        <a:rPr lang="en-US" altLang="zh-CN" sz="1200" b="1" kern="100" dirty="0" smtClean="0">
                          <a:effectLst/>
                        </a:rPr>
                        <a:t>Pressure</a:t>
                      </a:r>
                      <a:r>
                        <a:rPr lang="en-US" altLang="zh-CN" sz="1200" b="1" kern="100" baseline="0" dirty="0" smtClean="0">
                          <a:effectLst/>
                        </a:rPr>
                        <a:t> stability</a:t>
                      </a:r>
                      <a:endPar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ts val="2300"/>
                        </a:lnSpc>
                        <a:spcBef>
                          <a:spcPts val="0"/>
                        </a:spcBef>
                        <a:spcAft>
                          <a:spcPts val="0"/>
                        </a:spcAft>
                        <a:buClrTx/>
                        <a:buSzTx/>
                        <a:buFontTx/>
                        <a:buNone/>
                        <a:tabLst/>
                        <a:defRPr/>
                      </a:pPr>
                      <a:r>
                        <a:rPr lang="en-US" altLang="zh-CN" sz="1200" kern="100" dirty="0" smtClean="0">
                          <a:effectLst/>
                        </a:rPr>
                        <a:t>+/-10 </a:t>
                      </a:r>
                      <a:r>
                        <a:rPr lang="en-US" sz="1200" kern="100" dirty="0" smtClean="0">
                          <a:effectLst/>
                        </a:rPr>
                        <a:t>Pa</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7773">
                <a:tc>
                  <a:txBody>
                    <a:bodyPr/>
                    <a:lstStyle/>
                    <a:p>
                      <a:pPr algn="ctr">
                        <a:lnSpc>
                          <a:spcPts val="2300"/>
                        </a:lnSpc>
                        <a:spcAft>
                          <a:spcPts val="0"/>
                        </a:spcAft>
                      </a:pPr>
                      <a:r>
                        <a:rPr lang="en-US" altLang="zh-CN" sz="1200" b="1" kern="100" dirty="0" smtClean="0">
                          <a:effectLst/>
                        </a:rPr>
                        <a:t>Max</a:t>
                      </a:r>
                      <a:r>
                        <a:rPr lang="en-US" altLang="zh-CN" sz="1200" b="1" kern="100" baseline="0" dirty="0" smtClean="0">
                          <a:effectLst/>
                        </a:rPr>
                        <a:t> mass flow</a:t>
                      </a:r>
                      <a:endPar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ts val="2300"/>
                        </a:lnSpc>
                        <a:spcBef>
                          <a:spcPts val="0"/>
                        </a:spcBef>
                        <a:spcAft>
                          <a:spcPts val="0"/>
                        </a:spcAft>
                        <a:buClrTx/>
                        <a:buSzTx/>
                        <a:buFontTx/>
                        <a:buNone/>
                        <a:tabLst/>
                        <a:defRPr/>
                      </a:pPr>
                      <a:r>
                        <a:rPr lang="en-US" altLang="zh-CN" sz="1200" kern="100" dirty="0" smtClean="0">
                          <a:effectLst/>
                        </a:rPr>
                        <a:t>26.7 </a:t>
                      </a:r>
                      <a:r>
                        <a:rPr lang="en-US" sz="1200" kern="100" dirty="0" smtClean="0">
                          <a:effectLst/>
                        </a:rPr>
                        <a:t>g/s</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75544">
                <a:tc>
                  <a:txBody>
                    <a:bodyPr/>
                    <a:lstStyle/>
                    <a:p>
                      <a:pPr algn="ctr">
                        <a:lnSpc>
                          <a:spcPts val="2300"/>
                        </a:lnSpc>
                        <a:spcAft>
                          <a:spcPts val="0"/>
                        </a:spcAft>
                      </a:pPr>
                      <a:r>
                        <a:rPr lang="en-US" altLang="zh-CN" sz="1200" b="1" kern="100" dirty="0" smtClean="0">
                          <a:effectLst/>
                        </a:rPr>
                        <a:t>Total pumps</a:t>
                      </a:r>
                      <a:r>
                        <a:rPr lang="en-US" altLang="zh-CN" sz="1200" b="1" kern="100" baseline="0" dirty="0" smtClean="0">
                          <a:effectLst/>
                        </a:rPr>
                        <a:t> system capacity</a:t>
                      </a:r>
                      <a:endPar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ts val="2300"/>
                        </a:lnSpc>
                        <a:spcBef>
                          <a:spcPts val="0"/>
                        </a:spcBef>
                        <a:spcAft>
                          <a:spcPts val="0"/>
                        </a:spcAft>
                        <a:buClrTx/>
                        <a:buSzTx/>
                        <a:buFontTx/>
                        <a:buNone/>
                        <a:tabLst/>
                        <a:defRPr/>
                      </a:pPr>
                      <a:r>
                        <a:rPr lang="en-US" sz="1200" kern="100" dirty="0" smtClean="0">
                          <a:effectLst/>
                        </a:rPr>
                        <a:t>19200 m</a:t>
                      </a:r>
                      <a:r>
                        <a:rPr lang="en-US" sz="1200" kern="100" baseline="30000" dirty="0" smtClean="0">
                          <a:effectLst/>
                        </a:rPr>
                        <a:t>3</a:t>
                      </a:r>
                      <a:r>
                        <a:rPr lang="en-US" sz="1200" kern="100" dirty="0" smtClean="0">
                          <a:effectLst/>
                        </a:rPr>
                        <a:t>/h</a:t>
                      </a:r>
                      <a:r>
                        <a:rPr lang="zh-CN" altLang="zh-CN" sz="1200" kern="100" dirty="0" smtClean="0">
                          <a:effectLst/>
                        </a:rPr>
                        <a:t>（</a:t>
                      </a:r>
                      <a:r>
                        <a:rPr lang="en-US" altLang="zh-CN" sz="1200" kern="100" dirty="0" smtClean="0">
                          <a:effectLst/>
                        </a:rPr>
                        <a:t>300K,30mbar</a:t>
                      </a:r>
                      <a:r>
                        <a:rPr lang="zh-CN" altLang="zh-CN" sz="1200" kern="100" dirty="0" smtClean="0">
                          <a:effectLst/>
                        </a:rPr>
                        <a:t>）</a:t>
                      </a:r>
                      <a:endParaRPr lang="zh-CN" altLang="zh-CN" sz="1200"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73352">
                <a:tc>
                  <a:txBody>
                    <a:bodyPr/>
                    <a:lstStyle/>
                    <a:p>
                      <a:pPr algn="ctr">
                        <a:lnSpc>
                          <a:spcPts val="2300"/>
                        </a:lnSpc>
                        <a:spcAft>
                          <a:spcPts val="0"/>
                        </a:spcAft>
                      </a:pPr>
                      <a:r>
                        <a:rPr lang="en-US" altLang="zh-CN" sz="1200" b="1" kern="100" dirty="0" smtClean="0">
                          <a:effectLst/>
                        </a:rPr>
                        <a:t>Pumps</a:t>
                      </a:r>
                      <a:r>
                        <a:rPr lang="en-US" altLang="zh-CN" sz="1200" b="1" kern="100" baseline="0" dirty="0" smtClean="0">
                          <a:effectLst/>
                        </a:rPr>
                        <a:t> station i</a:t>
                      </a:r>
                      <a:r>
                        <a:rPr lang="en-US" altLang="zh-CN" sz="1200" b="1" kern="100" dirty="0" smtClean="0">
                          <a:effectLst/>
                        </a:rPr>
                        <a:t>nlet</a:t>
                      </a:r>
                      <a:r>
                        <a:rPr lang="en-US" altLang="zh-CN" sz="1200" b="1" kern="100" baseline="0" dirty="0" smtClean="0">
                          <a:effectLst/>
                        </a:rPr>
                        <a:t> temperature</a:t>
                      </a:r>
                      <a:endPar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2300"/>
                        </a:lnSpc>
                        <a:spcAft>
                          <a:spcPts val="0"/>
                        </a:spcAft>
                      </a:pPr>
                      <a:r>
                        <a:rPr lang="en-US" sz="1200" kern="100" dirty="0" smtClean="0">
                          <a:effectLst/>
                        </a:rPr>
                        <a:t>300K</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73352">
                <a:tc>
                  <a:txBody>
                    <a:bodyPr/>
                    <a:lstStyle/>
                    <a:p>
                      <a:pPr algn="ctr">
                        <a:lnSpc>
                          <a:spcPts val="2300"/>
                        </a:lnSpc>
                        <a:spcAft>
                          <a:spcPts val="0"/>
                        </a:spcAft>
                      </a:pPr>
                      <a:r>
                        <a:rPr lang="en-US" altLang="zh-CN" sz="1200" b="1" kern="100" dirty="0" smtClean="0">
                          <a:effectLst/>
                        </a:rPr>
                        <a:t>Pumps station out</a:t>
                      </a:r>
                      <a:r>
                        <a:rPr lang="en-US" altLang="zh-CN" sz="1200" b="1" kern="100" baseline="0" dirty="0" smtClean="0">
                          <a:effectLst/>
                        </a:rPr>
                        <a:t>let pressure</a:t>
                      </a:r>
                      <a:endPar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2300"/>
                        </a:lnSpc>
                        <a:spcAft>
                          <a:spcPts val="0"/>
                        </a:spcAft>
                      </a:pPr>
                      <a:r>
                        <a:rPr lang="en-US" sz="1200" kern="100" dirty="0" smtClean="0">
                          <a:effectLst/>
                        </a:rPr>
                        <a:t>1.2 Bar</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7773">
                <a:tc>
                  <a:txBody>
                    <a:bodyPr/>
                    <a:lstStyle/>
                    <a:p>
                      <a:pPr algn="ctr">
                        <a:lnSpc>
                          <a:spcPts val="2300"/>
                        </a:lnSpc>
                        <a:spcAft>
                          <a:spcPts val="0"/>
                        </a:spcAft>
                      </a:pPr>
                      <a:r>
                        <a:rPr lang="en-US" altLang="zh-CN" sz="1200" b="1" kern="100" dirty="0" smtClean="0">
                          <a:effectLst/>
                        </a:rPr>
                        <a:t>Noise</a:t>
                      </a:r>
                      <a:r>
                        <a:rPr lang="en-US" altLang="zh-CN" sz="1200" b="1" kern="100" baseline="0" dirty="0" smtClean="0">
                          <a:effectLst/>
                        </a:rPr>
                        <a:t> level</a:t>
                      </a:r>
                      <a:endPar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ts val="2300"/>
                        </a:lnSpc>
                        <a:spcBef>
                          <a:spcPts val="0"/>
                        </a:spcBef>
                        <a:spcAft>
                          <a:spcPts val="0"/>
                        </a:spcAft>
                        <a:buClrTx/>
                        <a:buSzTx/>
                        <a:buFontTx/>
                        <a:buNone/>
                        <a:tabLst/>
                        <a:defRPr/>
                      </a:pPr>
                      <a:r>
                        <a:rPr lang="en-US" altLang="zh-CN" sz="1200" kern="100" dirty="0" smtClean="0">
                          <a:effectLst/>
                        </a:rPr>
                        <a:t>&lt;80</a:t>
                      </a:r>
                      <a:r>
                        <a:rPr lang="en-US" altLang="zh-CN" sz="1200" kern="100" baseline="0" dirty="0" smtClean="0">
                          <a:effectLst/>
                        </a:rPr>
                        <a:t> </a:t>
                      </a:r>
                      <a:r>
                        <a:rPr lang="en-US" sz="1200" kern="100" dirty="0" smtClean="0">
                          <a:effectLst/>
                        </a:rPr>
                        <a:t>dB@1m</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7773">
                <a:tc>
                  <a:txBody>
                    <a:bodyPr/>
                    <a:lstStyle/>
                    <a:p>
                      <a:pPr algn="ctr">
                        <a:lnSpc>
                          <a:spcPts val="2300"/>
                        </a:lnSpc>
                        <a:spcAft>
                          <a:spcPts val="0"/>
                        </a:spcAft>
                      </a:pPr>
                      <a:r>
                        <a:rPr lang="en-US" altLang="zh-CN" sz="1200" b="1" kern="100" dirty="0" smtClean="0">
                          <a:effectLst/>
                        </a:rPr>
                        <a:t>Leakage</a:t>
                      </a:r>
                      <a:r>
                        <a:rPr lang="en-US" altLang="zh-CN" sz="1200" b="1" kern="100" baseline="0" dirty="0" smtClean="0">
                          <a:effectLst/>
                        </a:rPr>
                        <a:t> rate</a:t>
                      </a:r>
                      <a:endPar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ase" latinLnBrk="0" hangingPunct="1">
                        <a:lnSpc>
                          <a:spcPts val="2300"/>
                        </a:lnSpc>
                        <a:spcBef>
                          <a:spcPts val="0"/>
                        </a:spcBef>
                        <a:spcAft>
                          <a:spcPts val="0"/>
                        </a:spcAft>
                        <a:buClrTx/>
                        <a:buSzTx/>
                        <a:buFontTx/>
                        <a:buNone/>
                        <a:tabLst/>
                        <a:defRPr/>
                      </a:pPr>
                      <a:r>
                        <a:rPr lang="en-US" altLang="zh-CN" sz="1200" kern="100" dirty="0" smtClean="0">
                          <a:effectLst/>
                        </a:rPr>
                        <a:t>1E-6 </a:t>
                      </a:r>
                      <a:r>
                        <a:rPr lang="en-US" sz="1200" kern="100" dirty="0" smtClean="0">
                          <a:effectLst/>
                        </a:rPr>
                        <a:t>Pa</a:t>
                      </a:r>
                      <a:r>
                        <a:rPr lang="en-US" altLang="zh-CN" sz="1200" kern="100" dirty="0" smtClean="0">
                          <a:effectLst/>
                        </a:rPr>
                        <a:t>·</a:t>
                      </a:r>
                      <a:r>
                        <a:rPr lang="en-US" sz="1200" kern="100" dirty="0" smtClean="0">
                          <a:effectLst/>
                        </a:rPr>
                        <a:t>m</a:t>
                      </a:r>
                      <a:r>
                        <a:rPr lang="en-US" sz="1200" kern="100" baseline="30000" dirty="0" smtClean="0">
                          <a:effectLst/>
                        </a:rPr>
                        <a:t>3</a:t>
                      </a:r>
                      <a:r>
                        <a:rPr lang="en-US" sz="1200" kern="100" dirty="0" smtClean="0">
                          <a:effectLst/>
                        </a:rPr>
                        <a:t>/s</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7773">
                <a:tc>
                  <a:txBody>
                    <a:bodyPr/>
                    <a:lstStyle/>
                    <a:p>
                      <a:pPr algn="ctr">
                        <a:lnSpc>
                          <a:spcPts val="2300"/>
                        </a:lnSpc>
                        <a:spcAft>
                          <a:spcPts val="0"/>
                        </a:spcAft>
                      </a:pPr>
                      <a:r>
                        <a:rPr lang="en-US" altLang="zh-CN" sz="1200" b="1" kern="100" dirty="0" smtClean="0">
                          <a:effectLst/>
                        </a:rPr>
                        <a:t>Vibration</a:t>
                      </a:r>
                      <a:r>
                        <a:rPr lang="en-US" altLang="zh-CN" sz="1200" b="1" kern="100" baseline="0" dirty="0" smtClean="0">
                          <a:effectLst/>
                        </a:rPr>
                        <a:t> size</a:t>
                      </a:r>
                      <a:endPar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304800" algn="ctr" defTabSz="914400" rtl="0" eaLnBrk="1" fontAlgn="base" latinLnBrk="0" hangingPunct="1">
                        <a:lnSpc>
                          <a:spcPts val="2300"/>
                        </a:lnSpc>
                        <a:spcBef>
                          <a:spcPts val="0"/>
                        </a:spcBef>
                        <a:spcAft>
                          <a:spcPts val="0"/>
                        </a:spcAft>
                        <a:buClrTx/>
                        <a:buSzTx/>
                        <a:buFontTx/>
                        <a:buNone/>
                        <a:tabLst/>
                        <a:defRPr/>
                      </a:pPr>
                      <a:r>
                        <a:rPr lang="en-US" altLang="zh-CN" sz="1200" kern="100" dirty="0" smtClean="0">
                          <a:effectLst/>
                        </a:rPr>
                        <a:t>&lt;5</a:t>
                      </a:r>
                      <a:r>
                        <a:rPr lang="en-US" sz="1200" kern="100" dirty="0" smtClean="0">
                          <a:effectLst/>
                        </a:rPr>
                        <a:t>mm/s</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11" name="标题 1"/>
          <p:cNvSpPr>
            <a:spLocks noGrp="1"/>
          </p:cNvSpPr>
          <p:nvPr>
            <p:ph type="title"/>
          </p:nvPr>
        </p:nvSpPr>
        <p:spPr>
          <a:xfrm>
            <a:off x="2051720" y="437814"/>
            <a:ext cx="5855832" cy="610384"/>
          </a:xfrm>
        </p:spPr>
        <p:txBody>
          <a:bodyPr/>
          <a:lstStyle/>
          <a:p>
            <a:pPr marL="0" lvl="0" indent="0" algn="l" eaLnBrk="1" fontAlgn="auto" hangingPunct="1">
              <a:lnSpc>
                <a:spcPct val="150000"/>
              </a:lnSpc>
              <a:spcBef>
                <a:spcPts val="600"/>
              </a:spcBef>
              <a:spcAft>
                <a:spcPts val="0"/>
              </a:spcAft>
              <a:buNone/>
            </a:pPr>
            <a:r>
              <a:rPr lang="en-US" altLang="zh-CN" dirty="0" smtClean="0">
                <a:cs typeface="Times New Roman" panose="02020603050405020304" pitchFamily="18" charset="0"/>
              </a:rPr>
              <a:t>2K </a:t>
            </a:r>
            <a:r>
              <a:rPr lang="en-US" altLang="zh-CN" dirty="0" smtClean="0">
                <a:effectLst/>
              </a:rPr>
              <a:t>pumping system</a:t>
            </a:r>
            <a:endParaRPr lang="zh-CN" altLang="zh-CN" dirty="0">
              <a:cs typeface="Times New Roman" panose="02020603050405020304" pitchFamily="18" charset="0"/>
            </a:endParaRPr>
          </a:p>
        </p:txBody>
      </p:sp>
      <p:sp>
        <p:nvSpPr>
          <p:cNvPr id="212" name="文本框 211"/>
          <p:cNvSpPr txBox="1"/>
          <p:nvPr/>
        </p:nvSpPr>
        <p:spPr>
          <a:xfrm>
            <a:off x="6094414" y="1362881"/>
            <a:ext cx="2376264" cy="400110"/>
          </a:xfrm>
          <a:prstGeom prst="rect">
            <a:avLst/>
          </a:prstGeom>
          <a:noFill/>
        </p:spPr>
        <p:txBody>
          <a:bodyPr vert="horz" wrap="square" rtlCol="0">
            <a:spAutoFit/>
          </a:bodyPr>
          <a:lstStyle/>
          <a:p>
            <a:r>
              <a:rPr lang="en-US" altLang="zh-CN" sz="20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Main  parameters</a:t>
            </a:r>
            <a:endParaRPr lang="zh-CN" altLang="en-US" sz="20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14" name="内容占位符 2"/>
          <p:cNvSpPr>
            <a:spLocks noGrp="1"/>
          </p:cNvSpPr>
          <p:nvPr>
            <p:ph idx="1"/>
          </p:nvPr>
        </p:nvSpPr>
        <p:spPr>
          <a:xfrm>
            <a:off x="0" y="5554982"/>
            <a:ext cx="8910990" cy="1139758"/>
          </a:xfrm>
        </p:spPr>
        <p:txBody>
          <a:bodyPr/>
          <a:lstStyle/>
          <a:p>
            <a:pPr marL="512445" indent="-285750" algn="just">
              <a:lnSpc>
                <a:spcPct val="150000"/>
              </a:lnSpc>
              <a:spcAft>
                <a:spcPts val="0"/>
              </a:spcAft>
              <a:buFont typeface="Wingdings" panose="05000000000000000000" pitchFamily="2" charset="2"/>
              <a:buChar char="p"/>
            </a:pPr>
            <a:r>
              <a:rPr lang="en-US" altLang="zh-CN" sz="1400" dirty="0" smtClean="0">
                <a:latin typeface="Arial Unicode MS" panose="020B0604020202020204" pitchFamily="34" charset="-122"/>
                <a:ea typeface="Arial Unicode MS" panose="020B0604020202020204" pitchFamily="34" charset="-122"/>
                <a:cs typeface="Arial Unicode MS" panose="020B0604020202020204" pitchFamily="34" charset="-122"/>
              </a:rPr>
              <a:t>Separate </a:t>
            </a: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control systems will be set up for each station. The control system is </a:t>
            </a:r>
            <a:r>
              <a:rPr lang="en-US" altLang="zh-CN" sz="1400" dirty="0" smtClean="0">
                <a:latin typeface="Arial Unicode MS" panose="020B0604020202020204" pitchFamily="34" charset="-122"/>
                <a:ea typeface="Arial Unicode MS" panose="020B0604020202020204" pitchFamily="34" charset="-122"/>
                <a:cs typeface="Arial Unicode MS" panose="020B0604020202020204" pitchFamily="34" charset="-122"/>
              </a:rPr>
              <a:t>divided </a:t>
            </a: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into manual and automatic modes, including two parts: local and remote.</a:t>
            </a:r>
          </a:p>
          <a:p>
            <a:pPr marL="512445" indent="-285750" algn="just">
              <a:lnSpc>
                <a:spcPct val="150000"/>
              </a:lnSpc>
              <a:spcAft>
                <a:spcPts val="0"/>
              </a:spcAft>
              <a:buFont typeface="Wingdings" panose="05000000000000000000" pitchFamily="2" charset="2"/>
              <a:buChar char="p"/>
            </a:pP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When the pressure of station </a:t>
            </a:r>
            <a:r>
              <a:rPr lang="en-US" altLang="zh-CN" sz="1400" dirty="0" smtClean="0">
                <a:latin typeface="Arial Unicode MS" panose="020B0604020202020204" pitchFamily="34" charset="-122"/>
                <a:ea typeface="Arial Unicode MS" panose="020B0604020202020204" pitchFamily="34" charset="-122"/>
                <a:cs typeface="Arial Unicode MS" panose="020B0604020202020204" pitchFamily="34" charset="-122"/>
              </a:rPr>
              <a:t>reach to </a:t>
            </a: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31mbar, the pressure fluctuation will be </a:t>
            </a:r>
            <a:r>
              <a:rPr lang="en-US" altLang="zh-CN" sz="1400" dirty="0" smtClean="0">
                <a:latin typeface="Arial Unicode MS" panose="020B0604020202020204" pitchFamily="34" charset="-122"/>
                <a:ea typeface="Arial Unicode MS" panose="020B0604020202020204" pitchFamily="34" charset="-122"/>
                <a:cs typeface="Arial Unicode MS" panose="020B0604020202020204" pitchFamily="34" charset="-122"/>
              </a:rPr>
              <a:t>controlled  </a:t>
            </a:r>
            <a:r>
              <a:rPr lang="en-US" altLang="zh-CN" sz="1400" dirty="0">
                <a:latin typeface="Arial Unicode MS" panose="020B0604020202020204" pitchFamily="34" charset="-122"/>
                <a:ea typeface="Arial Unicode MS" panose="020B0604020202020204" pitchFamily="34" charset="-122"/>
                <a:cs typeface="Arial Unicode MS" panose="020B0604020202020204" pitchFamily="34" charset="-122"/>
              </a:rPr>
              <a:t>within ± 10Pa . </a:t>
            </a:r>
            <a:endParaRPr lang="zh-CN" altLang="zh-CN" sz="1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3954687150"/>
      </p:ext>
    </p:extLst>
  </p:cSld>
  <p:clrMapOvr>
    <a:masterClrMapping/>
  </p:clrMapOvr>
  <p:transition spd="med" advTm="4">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3"/>
          <p:cNvSpPr txBox="1">
            <a:spLocks noChangeArrowheads="1"/>
          </p:cNvSpPr>
          <p:nvPr/>
        </p:nvSpPr>
        <p:spPr bwMode="auto">
          <a:xfrm>
            <a:off x="1259632" y="532754"/>
            <a:ext cx="69847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B0F0"/>
              </a:buClr>
              <a:buSzPct val="90000"/>
              <a:buFont typeface="Wingdings" panose="05000000000000000000" pitchFamily="2" charset="2"/>
              <a:buChar char="n"/>
              <a:defRPr sz="2800">
                <a:solidFill>
                  <a:srgbClr val="003399"/>
                </a:solidFill>
                <a:latin typeface="微软雅黑" panose="020B0503020204020204" pitchFamily="34" charset="-122"/>
                <a:ea typeface="微软雅黑" panose="020B0503020204020204" pitchFamily="34" charset="-122"/>
                <a:cs typeface="微软雅黑" panose="020B0503020204020204" pitchFamily="34" charset="-122"/>
              </a:defRPr>
            </a:lvl1pPr>
            <a:lvl2pPr marL="742950" indent="-285750">
              <a:spcBef>
                <a:spcPct val="20000"/>
              </a:spcBef>
              <a:buClr>
                <a:srgbClr val="00B050"/>
              </a:buClr>
              <a:buSzPct val="75000"/>
              <a:buFont typeface="Wingdings" panose="05000000000000000000" pitchFamily="2" charset="2"/>
              <a:buChar char="l"/>
              <a:defRPr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1143000" indent="-228600">
              <a:spcBef>
                <a:spcPct val="20000"/>
              </a:spcBef>
              <a:buChar char="•"/>
              <a:defRPr sz="2400">
                <a:solidFill>
                  <a:srgbClr val="003399"/>
                </a:solidFill>
                <a:latin typeface="Arial" panose="020B0604020202020204" pitchFamily="34" charset="0"/>
                <a:ea typeface="黑体" panose="02010609060101010101" pitchFamily="49" charset="-122"/>
                <a:cs typeface="微软雅黑" panose="020B0503020204020204" pitchFamily="34" charset="-122"/>
              </a:defRPr>
            </a:lvl3pPr>
            <a:lvl4pPr marL="1600200" indent="-228600">
              <a:spcBef>
                <a:spcPct val="20000"/>
              </a:spcBef>
              <a:buChar char="–"/>
              <a:defRPr sz="2800">
                <a:solidFill>
                  <a:srgbClr val="003399"/>
                </a:solidFill>
                <a:latin typeface="Arial" panose="020B0604020202020204" pitchFamily="34" charset="0"/>
                <a:ea typeface="黑体" panose="02010609060101010101" pitchFamily="49" charset="-122"/>
                <a:cs typeface="微软雅黑" panose="020B0503020204020204" pitchFamily="34" charset="-122"/>
              </a:defRPr>
            </a:lvl4pPr>
            <a:lvl5pPr marL="2057400" indent="-228600">
              <a:spcBef>
                <a:spcPct val="20000"/>
              </a:spcBef>
              <a:buChar char="»"/>
              <a:defRPr sz="2800">
                <a:solidFill>
                  <a:srgbClr val="003399"/>
                </a:solidFill>
                <a:latin typeface="Arial" panose="020B0604020202020204" pitchFamily="34" charset="0"/>
                <a:ea typeface="黑体" panose="02010609060101010101" pitchFamily="49" charset="-122"/>
                <a:cs typeface="微软雅黑" panose="020B0503020204020204" pitchFamily="34" charset="-122"/>
              </a:defRPr>
            </a:lvl5pPr>
            <a:lvl6pPr marL="25146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cs typeface="微软雅黑" panose="020B0503020204020204" pitchFamily="34" charset="-122"/>
              </a:defRPr>
            </a:lvl6pPr>
            <a:lvl7pPr marL="29718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cs typeface="微软雅黑" panose="020B0503020204020204" pitchFamily="34" charset="-122"/>
              </a:defRPr>
            </a:lvl7pPr>
            <a:lvl8pPr marL="34290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cs typeface="微软雅黑" panose="020B0503020204020204" pitchFamily="34" charset="-122"/>
              </a:defRPr>
            </a:lvl8pPr>
            <a:lvl9pPr marL="38862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cs typeface="微软雅黑" panose="020B0503020204020204" pitchFamily="34" charset="-122"/>
              </a:defRPr>
            </a:lvl9pPr>
          </a:lstStyle>
          <a:p>
            <a:pPr>
              <a:buNone/>
            </a:pPr>
            <a:r>
              <a:rPr lang="en-US" altLang="zh-CN" sz="3600" b="1" dirty="0">
                <a:solidFill>
                  <a:srgbClr val="FF3300"/>
                </a:solidFill>
                <a:latin typeface="+mj-lt"/>
                <a:ea typeface="宋体" panose="02010600030101010101" pitchFamily="2" charset="-122"/>
                <a:cs typeface="宋体" panose="02010600030101010101" pitchFamily="2" charset="-122"/>
              </a:rPr>
              <a:t>Layout of </a:t>
            </a:r>
            <a:r>
              <a:rPr lang="en-US" altLang="zh-CN" sz="3600" b="1" dirty="0" smtClean="0">
                <a:solidFill>
                  <a:srgbClr val="FF3300"/>
                </a:solidFill>
                <a:latin typeface="+mj-lt"/>
                <a:ea typeface="宋体" panose="02010600030101010101" pitchFamily="2" charset="-122"/>
                <a:cs typeface="宋体" panose="02010600030101010101" pitchFamily="2" charset="-122"/>
              </a:rPr>
              <a:t>PAPS Cryogenic hall</a:t>
            </a:r>
            <a:endParaRPr lang="en-US" altLang="zh-CN" sz="3600" b="1" dirty="0">
              <a:solidFill>
                <a:srgbClr val="FF3300"/>
              </a:solidFill>
              <a:latin typeface="+mj-lt"/>
              <a:ea typeface="宋体" panose="02010600030101010101" pitchFamily="2" charset="-122"/>
              <a:cs typeface="宋体" panose="02010600030101010101" pitchFamily="2" charset="-122"/>
            </a:endParaRPr>
          </a:p>
        </p:txBody>
      </p:sp>
      <p:sp>
        <p:nvSpPr>
          <p:cNvPr id="4" name="Rectangle 3"/>
          <p:cNvSpPr>
            <a:spLocks noChangeArrowheads="1"/>
          </p:cNvSpPr>
          <p:nvPr/>
        </p:nvSpPr>
        <p:spPr bwMode="auto">
          <a:xfrm>
            <a:off x="5606766" y="-210539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文本框 11"/>
          <p:cNvSpPr txBox="1"/>
          <p:nvPr/>
        </p:nvSpPr>
        <p:spPr>
          <a:xfrm>
            <a:off x="5160740" y="5569908"/>
            <a:ext cx="3839244" cy="307777"/>
          </a:xfrm>
          <a:prstGeom prst="rect">
            <a:avLst/>
          </a:prstGeom>
          <a:noFill/>
        </p:spPr>
        <p:txBody>
          <a:bodyPr wrap="square" rtlCol="0">
            <a:spAutoFit/>
          </a:bodyPr>
          <a:lstStyle/>
          <a:p>
            <a:r>
              <a:rPr lang="en-US" altLang="zh-CN" sz="1400" dirty="0" smtClean="0">
                <a:solidFill>
                  <a:srgbClr val="0000FF"/>
                </a:solidFill>
              </a:rPr>
              <a:t>Room temperature  equipment</a:t>
            </a:r>
          </a:p>
        </p:txBody>
      </p:sp>
      <p:grpSp>
        <p:nvGrpSpPr>
          <p:cNvPr id="15" name="组合 14"/>
          <p:cNvGrpSpPr/>
          <p:nvPr/>
        </p:nvGrpSpPr>
        <p:grpSpPr>
          <a:xfrm>
            <a:off x="544014" y="1340768"/>
            <a:ext cx="8029401" cy="5300786"/>
            <a:chOff x="544014" y="1251813"/>
            <a:chExt cx="8029401" cy="5300786"/>
          </a:xfrm>
        </p:grpSpPr>
        <p:cxnSp>
          <p:nvCxnSpPr>
            <p:cNvPr id="7" name="直接箭头连接符 6"/>
            <p:cNvCxnSpPr/>
            <p:nvPr/>
          </p:nvCxnSpPr>
          <p:spPr bwMode="auto">
            <a:xfrm>
              <a:off x="2620183" y="4420702"/>
              <a:ext cx="1" cy="0"/>
            </a:xfrm>
            <a:prstGeom prst="straightConnector1">
              <a:avLst/>
            </a:prstGeom>
            <a:solidFill>
              <a:srgbClr val="FF0000"/>
            </a:solidFill>
            <a:ln w="38100" cap="flat" cmpd="sng" algn="ctr">
              <a:solidFill>
                <a:srgbClr val="0000FF"/>
              </a:solidFill>
              <a:prstDash val="solid"/>
              <a:round/>
              <a:headEnd type="none" w="med" len="med"/>
              <a:tailEnd type="triangle"/>
            </a:ln>
            <a:effectLst/>
          </p:spPr>
        </p:cxnSp>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3414" t="22778"/>
            <a:stretch/>
          </p:blipFill>
          <p:spPr>
            <a:xfrm>
              <a:off x="580527" y="1251813"/>
              <a:ext cx="7956375" cy="5300786"/>
            </a:xfrm>
            <a:prstGeom prst="rect">
              <a:avLst/>
            </a:prstGeom>
          </p:spPr>
        </p:pic>
        <p:sp>
          <p:nvSpPr>
            <p:cNvPr id="8" name="文本框 7"/>
            <p:cNvSpPr txBox="1"/>
            <p:nvPr/>
          </p:nvSpPr>
          <p:spPr>
            <a:xfrm>
              <a:off x="544014" y="1313568"/>
              <a:ext cx="3395592" cy="523220"/>
            </a:xfrm>
            <a:prstGeom prst="rect">
              <a:avLst/>
            </a:prstGeom>
            <a:noFill/>
          </p:spPr>
          <p:txBody>
            <a:bodyPr wrap="square" rtlCol="0">
              <a:spAutoFit/>
            </a:bodyPr>
            <a:lstStyle/>
            <a:p>
              <a:r>
                <a:rPr lang="en-US" altLang="zh-CN" sz="1400" dirty="0" smtClean="0">
                  <a:solidFill>
                    <a:srgbClr val="0000FF"/>
                  </a:solidFill>
                </a:rPr>
                <a:t>5*100m3 medium pressure</a:t>
              </a:r>
            </a:p>
            <a:p>
              <a:r>
                <a:rPr lang="en-US" altLang="zh-CN" sz="1400" dirty="0" smtClean="0">
                  <a:solidFill>
                    <a:srgbClr val="0000FF"/>
                  </a:solidFill>
                </a:rPr>
                <a:t>Helium gas storage tanks</a:t>
              </a:r>
            </a:p>
          </p:txBody>
        </p:sp>
        <p:sp>
          <p:nvSpPr>
            <p:cNvPr id="9" name="文本框 8"/>
            <p:cNvSpPr txBox="1"/>
            <p:nvPr/>
          </p:nvSpPr>
          <p:spPr>
            <a:xfrm>
              <a:off x="4095730" y="1575178"/>
              <a:ext cx="1511036" cy="523220"/>
            </a:xfrm>
            <a:prstGeom prst="rect">
              <a:avLst/>
            </a:prstGeom>
            <a:noFill/>
          </p:spPr>
          <p:txBody>
            <a:bodyPr wrap="square" rtlCol="0">
              <a:spAutoFit/>
            </a:bodyPr>
            <a:lstStyle/>
            <a:p>
              <a:r>
                <a:rPr lang="en-US" altLang="zh-CN" sz="1400" dirty="0" smtClean="0">
                  <a:solidFill>
                    <a:srgbClr val="0000FF"/>
                  </a:solidFill>
                </a:rPr>
                <a:t>2*40m3 LN2</a:t>
              </a:r>
            </a:p>
            <a:p>
              <a:r>
                <a:rPr lang="en-US" altLang="zh-CN" sz="1400" dirty="0" smtClean="0">
                  <a:solidFill>
                    <a:srgbClr val="0000FF"/>
                  </a:solidFill>
                </a:rPr>
                <a:t>Storage </a:t>
              </a:r>
              <a:r>
                <a:rPr lang="en-US" altLang="zh-CN" sz="1400" dirty="0" err="1" smtClean="0">
                  <a:solidFill>
                    <a:srgbClr val="0000FF"/>
                  </a:solidFill>
                </a:rPr>
                <a:t>Dewars</a:t>
              </a:r>
              <a:endParaRPr lang="en-US" altLang="zh-CN" sz="1400" dirty="0" smtClean="0">
                <a:solidFill>
                  <a:srgbClr val="0000FF"/>
                </a:solidFill>
              </a:endParaRPr>
            </a:p>
          </p:txBody>
        </p:sp>
        <p:sp>
          <p:nvSpPr>
            <p:cNvPr id="11" name="文本框 10"/>
            <p:cNvSpPr txBox="1"/>
            <p:nvPr/>
          </p:nvSpPr>
          <p:spPr>
            <a:xfrm>
              <a:off x="729642" y="4797152"/>
              <a:ext cx="1512168" cy="738664"/>
            </a:xfrm>
            <a:prstGeom prst="rect">
              <a:avLst/>
            </a:prstGeom>
            <a:noFill/>
          </p:spPr>
          <p:txBody>
            <a:bodyPr wrap="square" rtlCol="0">
              <a:spAutoFit/>
            </a:bodyPr>
            <a:lstStyle/>
            <a:p>
              <a:r>
                <a:rPr lang="en-US" altLang="zh-CN" sz="1400" dirty="0" smtClean="0">
                  <a:solidFill>
                    <a:srgbClr val="0000FF"/>
                  </a:solidFill>
                </a:rPr>
                <a:t>20000Nm3</a:t>
              </a:r>
            </a:p>
            <a:p>
              <a:r>
                <a:rPr lang="en-US" altLang="zh-CN" sz="1400" dirty="0" smtClean="0">
                  <a:solidFill>
                    <a:srgbClr val="0000FF"/>
                  </a:solidFill>
                </a:rPr>
                <a:t>High pressure</a:t>
              </a:r>
            </a:p>
            <a:p>
              <a:r>
                <a:rPr lang="en-US" altLang="zh-CN" sz="1400" dirty="0" smtClean="0">
                  <a:solidFill>
                    <a:srgbClr val="0000FF"/>
                  </a:solidFill>
                </a:rPr>
                <a:t>helium </a:t>
              </a:r>
              <a:r>
                <a:rPr lang="en-US" altLang="zh-CN" sz="1400" dirty="0">
                  <a:solidFill>
                    <a:srgbClr val="0000FF"/>
                  </a:solidFill>
                </a:rPr>
                <a:t>cylinders</a:t>
              </a:r>
            </a:p>
          </p:txBody>
        </p:sp>
        <p:sp>
          <p:nvSpPr>
            <p:cNvPr id="13" name="文本框 12"/>
            <p:cNvSpPr txBox="1"/>
            <p:nvPr/>
          </p:nvSpPr>
          <p:spPr>
            <a:xfrm>
              <a:off x="4440452" y="5877685"/>
              <a:ext cx="4132963" cy="523220"/>
            </a:xfrm>
            <a:prstGeom prst="rect">
              <a:avLst/>
            </a:prstGeom>
            <a:noFill/>
          </p:spPr>
          <p:txBody>
            <a:bodyPr wrap="square" rtlCol="0">
              <a:spAutoFit/>
            </a:bodyPr>
            <a:lstStyle/>
            <a:p>
              <a:r>
                <a:rPr lang="en-US" altLang="zh-CN" sz="1400" dirty="0" smtClean="0">
                  <a:solidFill>
                    <a:srgbClr val="0000FF"/>
                  </a:solidFill>
                </a:rPr>
                <a:t>(Recycle screw compressor; Piston compressor; Helium purifier; Screw pump; Oil removal system)</a:t>
              </a:r>
            </a:p>
          </p:txBody>
        </p:sp>
        <p:sp>
          <p:nvSpPr>
            <p:cNvPr id="14" name="文本框 13"/>
            <p:cNvSpPr txBox="1"/>
            <p:nvPr/>
          </p:nvSpPr>
          <p:spPr>
            <a:xfrm>
              <a:off x="6092010" y="2383900"/>
              <a:ext cx="1864366" cy="307777"/>
            </a:xfrm>
            <a:prstGeom prst="rect">
              <a:avLst/>
            </a:prstGeom>
            <a:noFill/>
          </p:spPr>
          <p:txBody>
            <a:bodyPr wrap="square" rtlCol="0">
              <a:spAutoFit/>
            </a:bodyPr>
            <a:lstStyle/>
            <a:p>
              <a:r>
                <a:rPr lang="en-US" altLang="zh-CN" sz="1400" dirty="0" smtClean="0">
                  <a:solidFill>
                    <a:srgbClr val="0000FF"/>
                  </a:solidFill>
                </a:rPr>
                <a:t>Control room</a:t>
              </a:r>
              <a:endParaRPr lang="zh-CN" altLang="en-US" sz="1400" dirty="0">
                <a:solidFill>
                  <a:srgbClr val="0000FF"/>
                </a:solidFill>
              </a:endParaRPr>
            </a:p>
          </p:txBody>
        </p:sp>
      </p:grpSp>
    </p:spTree>
    <p:extLst>
      <p:ext uri="{BB962C8B-B14F-4D97-AF65-F5344CB8AC3E}">
        <p14:creationId xmlns:p14="http://schemas.microsoft.com/office/powerpoint/2010/main" val="1497749604"/>
      </p:ext>
    </p:extLst>
  </p:cSld>
  <p:clrMapOvr>
    <a:masterClrMapping/>
  </p:clrMapOvr>
  <p:transition spd="med">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71600" y="1484784"/>
            <a:ext cx="7272808" cy="5010159"/>
            <a:chOff x="852804" y="984884"/>
            <a:chExt cx="7533406" cy="5278756"/>
          </a:xfrm>
        </p:grpSpPr>
        <p:grpSp>
          <p:nvGrpSpPr>
            <p:cNvPr id="3" name="组合 2"/>
            <p:cNvGrpSpPr/>
            <p:nvPr/>
          </p:nvGrpSpPr>
          <p:grpSpPr>
            <a:xfrm>
              <a:off x="852804" y="984884"/>
              <a:ext cx="7285356" cy="5278756"/>
              <a:chOff x="837564" y="1007744"/>
              <a:chExt cx="7285356" cy="5278756"/>
            </a:xfrm>
          </p:grpSpPr>
          <p:pic>
            <p:nvPicPr>
              <p:cNvPr id="5" name="图片 4"/>
              <p:cNvPicPr/>
              <p:nvPr/>
            </p:nvPicPr>
            <p:blipFill>
              <a:blip r:embed="rId2"/>
              <a:stretch>
                <a:fillRect/>
              </a:stretch>
            </p:blipFill>
            <p:spPr>
              <a:xfrm>
                <a:off x="837564" y="1007744"/>
                <a:ext cx="7285356" cy="5278756"/>
              </a:xfrm>
              <a:prstGeom prst="rect">
                <a:avLst/>
              </a:prstGeom>
            </p:spPr>
            <p:style>
              <a:lnRef idx="2">
                <a:schemeClr val="accent2"/>
              </a:lnRef>
              <a:fillRef idx="1">
                <a:schemeClr val="lt1"/>
              </a:fillRef>
              <a:effectRef idx="0">
                <a:schemeClr val="accent2"/>
              </a:effectRef>
              <a:fontRef idx="minor">
                <a:schemeClr val="dk1"/>
              </a:fontRef>
            </p:style>
          </p:pic>
          <p:cxnSp>
            <p:nvCxnSpPr>
              <p:cNvPr id="6" name="直接箭头连接符 5"/>
              <p:cNvCxnSpPr/>
              <p:nvPr/>
            </p:nvCxnSpPr>
            <p:spPr bwMode="auto">
              <a:xfrm flipH="1" flipV="1">
                <a:off x="3519638" y="1693645"/>
                <a:ext cx="717082" cy="1299410"/>
              </a:xfrm>
              <a:prstGeom prst="straightConnector1">
                <a:avLst/>
              </a:prstGeom>
              <a:ln>
                <a:headEnd type="none" w="med" len="med"/>
                <a:tailEnd type="arrow"/>
              </a:ln>
              <a:extLst/>
            </p:spPr>
            <p:style>
              <a:lnRef idx="2">
                <a:schemeClr val="accent2"/>
              </a:lnRef>
              <a:fillRef idx="1">
                <a:schemeClr val="lt1"/>
              </a:fillRef>
              <a:effectRef idx="0">
                <a:schemeClr val="accent2"/>
              </a:effectRef>
              <a:fontRef idx="minor">
                <a:schemeClr val="dk1"/>
              </a:fontRef>
            </p:style>
          </p:cxnSp>
          <p:cxnSp>
            <p:nvCxnSpPr>
              <p:cNvPr id="7" name="直接箭头连接符 6"/>
              <p:cNvCxnSpPr/>
              <p:nvPr/>
            </p:nvCxnSpPr>
            <p:spPr bwMode="auto">
              <a:xfrm flipH="1" flipV="1">
                <a:off x="3519636" y="1693644"/>
                <a:ext cx="617622" cy="1567716"/>
              </a:xfrm>
              <a:prstGeom prst="straightConnector1">
                <a:avLst/>
              </a:prstGeom>
              <a:ln>
                <a:headEnd type="none" w="med" len="med"/>
                <a:tailEnd type="arrow"/>
              </a:ln>
              <a:extLst/>
            </p:spPr>
            <p:style>
              <a:lnRef idx="2">
                <a:schemeClr val="accent2"/>
              </a:lnRef>
              <a:fillRef idx="1">
                <a:schemeClr val="lt1"/>
              </a:fillRef>
              <a:effectRef idx="0">
                <a:schemeClr val="accent2"/>
              </a:effectRef>
              <a:fontRef idx="minor">
                <a:schemeClr val="dk1"/>
              </a:fontRef>
            </p:style>
          </p:cxnSp>
          <p:cxnSp>
            <p:nvCxnSpPr>
              <p:cNvPr id="8" name="直接箭头连接符 7"/>
              <p:cNvCxnSpPr/>
              <p:nvPr/>
            </p:nvCxnSpPr>
            <p:spPr bwMode="auto">
              <a:xfrm flipH="1" flipV="1">
                <a:off x="3519636" y="1693645"/>
                <a:ext cx="839004" cy="980430"/>
              </a:xfrm>
              <a:prstGeom prst="straightConnector1">
                <a:avLst/>
              </a:prstGeom>
              <a:ln>
                <a:headEnd type="none" w="med" len="med"/>
                <a:tailEnd type="arrow"/>
              </a:ln>
              <a:extLst/>
            </p:spPr>
            <p:style>
              <a:lnRef idx="2">
                <a:schemeClr val="accent2"/>
              </a:lnRef>
              <a:fillRef idx="1">
                <a:schemeClr val="lt1"/>
              </a:fillRef>
              <a:effectRef idx="0">
                <a:schemeClr val="accent2"/>
              </a:effectRef>
              <a:fontRef idx="minor">
                <a:schemeClr val="dk1"/>
              </a:fontRef>
            </p:style>
          </p:cxnSp>
          <p:sp>
            <p:nvSpPr>
              <p:cNvPr id="9" name="TextBox 8"/>
              <p:cNvSpPr txBox="1"/>
              <p:nvPr/>
            </p:nvSpPr>
            <p:spPr>
              <a:xfrm>
                <a:off x="2480909" y="1365907"/>
                <a:ext cx="1596190" cy="307777"/>
              </a:xfrm>
              <a:prstGeom prst="rect">
                <a:avLst/>
              </a:prstGeom>
              <a:noFill/>
            </p:spPr>
            <p:txBody>
              <a:bodyPr wrap="square" rtlCol="0">
                <a:spAutoFit/>
              </a:bodyPr>
              <a:lstStyle/>
              <a:p>
                <a:r>
                  <a:rPr lang="en-US" altLang="zh-CN" sz="1400" dirty="0" smtClean="0">
                    <a:solidFill>
                      <a:srgbClr val="FF0000"/>
                    </a:solidFill>
                  </a:rPr>
                  <a:t>Heat Exchanger</a:t>
                </a:r>
                <a:endParaRPr lang="zh-CN" altLang="en-US" sz="1400" dirty="0">
                  <a:solidFill>
                    <a:srgbClr val="FF0000"/>
                  </a:solidFill>
                </a:endParaRPr>
              </a:p>
            </p:txBody>
          </p:sp>
        </p:grpSp>
        <p:cxnSp>
          <p:nvCxnSpPr>
            <p:cNvPr id="16" name="直接箭头连接符 15"/>
            <p:cNvCxnSpPr>
              <a:endCxn id="17" idx="2"/>
            </p:cNvCxnSpPr>
            <p:nvPr/>
          </p:nvCxnSpPr>
          <p:spPr bwMode="auto">
            <a:xfrm flipV="1">
              <a:off x="5288280" y="1650824"/>
              <a:ext cx="1639501" cy="1381936"/>
            </a:xfrm>
            <a:prstGeom prst="straightConnector1">
              <a:avLst/>
            </a:prstGeom>
            <a:ln>
              <a:headEnd type="none" w="med" len="med"/>
              <a:tailEnd type="arrow"/>
            </a:ln>
            <a:extLst/>
          </p:spPr>
          <p:style>
            <a:lnRef idx="1">
              <a:schemeClr val="accent2"/>
            </a:lnRef>
            <a:fillRef idx="0">
              <a:schemeClr val="accent2"/>
            </a:fillRef>
            <a:effectRef idx="0">
              <a:schemeClr val="accent2"/>
            </a:effectRef>
            <a:fontRef idx="minor">
              <a:schemeClr val="tx1"/>
            </a:fontRef>
          </p:style>
        </p:cxnSp>
        <p:sp>
          <p:nvSpPr>
            <p:cNvPr id="17" name="TextBox 16"/>
            <p:cNvSpPr txBox="1"/>
            <p:nvPr/>
          </p:nvSpPr>
          <p:spPr>
            <a:xfrm>
              <a:off x="6241981" y="1127604"/>
              <a:ext cx="1371600" cy="523220"/>
            </a:xfrm>
            <a:prstGeom prst="rect">
              <a:avLst/>
            </a:prstGeom>
            <a:noFill/>
          </p:spPr>
          <p:txBody>
            <a:bodyPr wrap="square" rtlCol="0">
              <a:spAutoFit/>
            </a:bodyPr>
            <a:lstStyle/>
            <a:p>
              <a:r>
                <a:rPr lang="en-US" altLang="zh-CN" sz="1400" dirty="0" smtClean="0">
                  <a:solidFill>
                    <a:schemeClr val="accent2"/>
                  </a:solidFill>
                  <a:hlinkClick r:id="rId3"/>
                </a:rPr>
                <a:t>2.5KW@4.5k</a:t>
              </a:r>
              <a:r>
                <a:rPr lang="en-US" altLang="zh-CN" sz="1400" dirty="0" smtClean="0">
                  <a:solidFill>
                    <a:schemeClr val="accent2"/>
                  </a:solidFill>
                </a:rPr>
                <a:t> Cold BOX</a:t>
              </a:r>
              <a:endParaRPr lang="zh-CN" altLang="en-US" sz="1400" dirty="0">
                <a:solidFill>
                  <a:schemeClr val="accent2"/>
                </a:solidFill>
              </a:endParaRPr>
            </a:p>
          </p:txBody>
        </p:sp>
        <p:sp>
          <p:nvSpPr>
            <p:cNvPr id="24" name="TextBox 23"/>
            <p:cNvSpPr txBox="1"/>
            <p:nvPr/>
          </p:nvSpPr>
          <p:spPr>
            <a:xfrm>
              <a:off x="5049884" y="989773"/>
              <a:ext cx="1371600" cy="523220"/>
            </a:xfrm>
            <a:prstGeom prst="rect">
              <a:avLst/>
            </a:prstGeom>
            <a:noFill/>
          </p:spPr>
          <p:txBody>
            <a:bodyPr wrap="square" rtlCol="0">
              <a:spAutoFit/>
            </a:bodyPr>
            <a:lstStyle/>
            <a:p>
              <a:r>
                <a:rPr lang="en-US" altLang="zh-CN" sz="1400" dirty="0" smtClean="0">
                  <a:solidFill>
                    <a:schemeClr val="accent2"/>
                  </a:solidFill>
                  <a:hlinkClick r:id="rId3"/>
                </a:rPr>
                <a:t>1KW@4.5k</a:t>
              </a:r>
              <a:r>
                <a:rPr lang="en-US" altLang="zh-CN" sz="1400" dirty="0" smtClean="0">
                  <a:solidFill>
                    <a:schemeClr val="accent2"/>
                  </a:solidFill>
                </a:rPr>
                <a:t> Cold BOX</a:t>
              </a:r>
              <a:endParaRPr lang="zh-CN" altLang="en-US" sz="1400" dirty="0">
                <a:solidFill>
                  <a:schemeClr val="accent2"/>
                </a:solidFill>
              </a:endParaRPr>
            </a:p>
          </p:txBody>
        </p:sp>
        <p:cxnSp>
          <p:nvCxnSpPr>
            <p:cNvPr id="26" name="直接箭头连接符 25"/>
            <p:cNvCxnSpPr/>
            <p:nvPr/>
          </p:nvCxnSpPr>
          <p:spPr bwMode="auto">
            <a:xfrm flipV="1">
              <a:off x="4732621" y="1604657"/>
              <a:ext cx="823560" cy="1365538"/>
            </a:xfrm>
            <a:prstGeom prst="straightConnector1">
              <a:avLst/>
            </a:prstGeom>
            <a:ln>
              <a:headEnd type="none" w="med" len="med"/>
              <a:tailEnd type="arrow"/>
            </a:ln>
            <a:extLst/>
          </p:spPr>
          <p:style>
            <a:lnRef idx="1">
              <a:schemeClr val="accent2"/>
            </a:lnRef>
            <a:fillRef idx="0">
              <a:schemeClr val="accent2"/>
            </a:fillRef>
            <a:effectRef idx="0">
              <a:schemeClr val="accent2"/>
            </a:effectRef>
            <a:fontRef idx="minor">
              <a:schemeClr val="tx1"/>
            </a:fontRef>
          </p:style>
        </p:cxnSp>
        <p:cxnSp>
          <p:nvCxnSpPr>
            <p:cNvPr id="28" name="直接箭头连接符 27"/>
            <p:cNvCxnSpPr/>
            <p:nvPr/>
          </p:nvCxnSpPr>
          <p:spPr bwMode="auto">
            <a:xfrm>
              <a:off x="4640580" y="3886200"/>
              <a:ext cx="1407493" cy="1560934"/>
            </a:xfrm>
            <a:prstGeom prst="straightConnector1">
              <a:avLst/>
            </a:prstGeom>
            <a:ln>
              <a:headEnd type="none" w="med" len="med"/>
              <a:tailEnd type="arrow"/>
            </a:ln>
            <a:extLst/>
          </p:spPr>
          <p:style>
            <a:lnRef idx="1">
              <a:schemeClr val="accent2"/>
            </a:lnRef>
            <a:fillRef idx="0">
              <a:schemeClr val="accent2"/>
            </a:fillRef>
            <a:effectRef idx="0">
              <a:schemeClr val="accent2"/>
            </a:effectRef>
            <a:fontRef idx="minor">
              <a:schemeClr val="tx1"/>
            </a:fontRef>
          </p:style>
        </p:cxnSp>
        <p:sp>
          <p:nvSpPr>
            <p:cNvPr id="29" name="TextBox 28"/>
            <p:cNvSpPr txBox="1"/>
            <p:nvPr/>
          </p:nvSpPr>
          <p:spPr>
            <a:xfrm>
              <a:off x="5643010" y="5447134"/>
              <a:ext cx="1371600" cy="738664"/>
            </a:xfrm>
            <a:prstGeom prst="rect">
              <a:avLst/>
            </a:prstGeom>
            <a:noFill/>
          </p:spPr>
          <p:txBody>
            <a:bodyPr wrap="square" rtlCol="0">
              <a:spAutoFit/>
            </a:bodyPr>
            <a:lstStyle/>
            <a:p>
              <a:r>
                <a:rPr lang="en-US" altLang="zh-CN" sz="1400" dirty="0" smtClean="0">
                  <a:solidFill>
                    <a:schemeClr val="accent2"/>
                  </a:solidFill>
                </a:rPr>
                <a:t>Main Distribution Valve Box</a:t>
              </a:r>
              <a:endParaRPr lang="zh-CN" altLang="en-US" sz="1400" dirty="0">
                <a:solidFill>
                  <a:schemeClr val="accent2"/>
                </a:solidFill>
              </a:endParaRPr>
            </a:p>
          </p:txBody>
        </p:sp>
        <p:cxnSp>
          <p:nvCxnSpPr>
            <p:cNvPr id="65" name="直接箭头连接符 64"/>
            <p:cNvCxnSpPr/>
            <p:nvPr/>
          </p:nvCxnSpPr>
          <p:spPr bwMode="auto">
            <a:xfrm flipV="1">
              <a:off x="4945380" y="2161000"/>
              <a:ext cx="2069230" cy="1397541"/>
            </a:xfrm>
            <a:prstGeom prst="straightConnector1">
              <a:avLst/>
            </a:prstGeom>
            <a:ln>
              <a:headEnd type="none" w="med" len="med"/>
              <a:tailEnd type="arrow"/>
            </a:ln>
            <a:extLst/>
          </p:spPr>
          <p:style>
            <a:lnRef idx="1">
              <a:schemeClr val="accent2"/>
            </a:lnRef>
            <a:fillRef idx="0">
              <a:schemeClr val="accent2"/>
            </a:fillRef>
            <a:effectRef idx="0">
              <a:schemeClr val="accent2"/>
            </a:effectRef>
            <a:fontRef idx="minor">
              <a:schemeClr val="tx1"/>
            </a:fontRef>
          </p:style>
        </p:cxnSp>
        <p:sp>
          <p:nvSpPr>
            <p:cNvPr id="66" name="TextBox 65"/>
            <p:cNvSpPr txBox="1"/>
            <p:nvPr/>
          </p:nvSpPr>
          <p:spPr>
            <a:xfrm>
              <a:off x="7014610" y="1842175"/>
              <a:ext cx="1371600" cy="307777"/>
            </a:xfrm>
            <a:prstGeom prst="rect">
              <a:avLst/>
            </a:prstGeom>
            <a:noFill/>
          </p:spPr>
          <p:txBody>
            <a:bodyPr wrap="square" rtlCol="0">
              <a:spAutoFit/>
            </a:bodyPr>
            <a:lstStyle/>
            <a:p>
              <a:r>
                <a:rPr lang="en-US" altLang="zh-CN" sz="1400" dirty="0" smtClean="0">
                  <a:solidFill>
                    <a:schemeClr val="accent2"/>
                  </a:solidFill>
                </a:rPr>
                <a:t>5000L DW</a:t>
              </a:r>
              <a:endParaRPr lang="zh-CN" altLang="en-US" sz="1400" dirty="0">
                <a:solidFill>
                  <a:schemeClr val="accent2"/>
                </a:solidFill>
              </a:endParaRPr>
            </a:p>
          </p:txBody>
        </p:sp>
        <p:cxnSp>
          <p:nvCxnSpPr>
            <p:cNvPr id="69" name="直接箭头连接符 68"/>
            <p:cNvCxnSpPr/>
            <p:nvPr/>
          </p:nvCxnSpPr>
          <p:spPr bwMode="auto">
            <a:xfrm flipH="1" flipV="1">
              <a:off x="1860279" y="2859771"/>
              <a:ext cx="2635204" cy="698770"/>
            </a:xfrm>
            <a:prstGeom prst="straightConnector1">
              <a:avLst/>
            </a:prstGeom>
            <a:ln>
              <a:headEnd type="none" w="med" len="med"/>
              <a:tailEnd type="arrow"/>
            </a:ln>
            <a:extLst/>
          </p:spPr>
          <p:style>
            <a:lnRef idx="1">
              <a:schemeClr val="accent2"/>
            </a:lnRef>
            <a:fillRef idx="0">
              <a:schemeClr val="accent2"/>
            </a:fillRef>
            <a:effectRef idx="0">
              <a:schemeClr val="accent2"/>
            </a:effectRef>
            <a:fontRef idx="minor">
              <a:schemeClr val="tx1"/>
            </a:fontRef>
          </p:style>
        </p:cxnSp>
        <p:sp>
          <p:nvSpPr>
            <p:cNvPr id="70" name="TextBox 69"/>
            <p:cNvSpPr txBox="1"/>
            <p:nvPr/>
          </p:nvSpPr>
          <p:spPr>
            <a:xfrm>
              <a:off x="1174479" y="2540945"/>
              <a:ext cx="1371600" cy="307777"/>
            </a:xfrm>
            <a:prstGeom prst="rect">
              <a:avLst/>
            </a:prstGeom>
            <a:noFill/>
          </p:spPr>
          <p:txBody>
            <a:bodyPr wrap="square" rtlCol="0">
              <a:spAutoFit/>
            </a:bodyPr>
            <a:lstStyle/>
            <a:p>
              <a:r>
                <a:rPr lang="en-US" altLang="zh-CN" sz="1400" dirty="0" smtClean="0">
                  <a:solidFill>
                    <a:schemeClr val="accent2"/>
                  </a:solidFill>
                </a:rPr>
                <a:t>3000L DW</a:t>
              </a:r>
              <a:endParaRPr lang="zh-CN" altLang="en-US" sz="1400" dirty="0">
                <a:solidFill>
                  <a:schemeClr val="accent2"/>
                </a:solidFill>
              </a:endParaRPr>
            </a:p>
          </p:txBody>
        </p:sp>
        <p:sp>
          <p:nvSpPr>
            <p:cNvPr id="73" name="TextBox 72"/>
            <p:cNvSpPr txBox="1"/>
            <p:nvPr/>
          </p:nvSpPr>
          <p:spPr>
            <a:xfrm>
              <a:off x="3687155" y="5924188"/>
              <a:ext cx="1836943" cy="324277"/>
            </a:xfrm>
            <a:prstGeom prst="rect">
              <a:avLst/>
            </a:prstGeom>
            <a:noFill/>
          </p:spPr>
          <p:txBody>
            <a:bodyPr wrap="square" rtlCol="0">
              <a:spAutoFit/>
            </a:bodyPr>
            <a:lstStyle/>
            <a:p>
              <a:r>
                <a:rPr lang="en-US" altLang="zh-CN" sz="1400" dirty="0">
                  <a:solidFill>
                    <a:schemeClr val="accent2"/>
                  </a:solidFill>
                </a:rPr>
                <a:t>Vertical Test </a:t>
              </a:r>
              <a:r>
                <a:rPr lang="en-US" altLang="zh-CN" sz="1400" dirty="0" smtClean="0">
                  <a:solidFill>
                    <a:schemeClr val="accent2"/>
                  </a:solidFill>
                </a:rPr>
                <a:t>Station</a:t>
              </a:r>
              <a:endParaRPr lang="zh-CN" altLang="en-US" sz="1400" dirty="0">
                <a:solidFill>
                  <a:schemeClr val="accent2"/>
                </a:solidFill>
              </a:endParaRPr>
            </a:p>
          </p:txBody>
        </p:sp>
        <p:cxnSp>
          <p:nvCxnSpPr>
            <p:cNvPr id="74" name="直接箭头连接符 73"/>
            <p:cNvCxnSpPr/>
            <p:nvPr/>
          </p:nvCxnSpPr>
          <p:spPr bwMode="auto">
            <a:xfrm>
              <a:off x="4640580" y="4732020"/>
              <a:ext cx="52537" cy="119216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直接箭头连接符 75"/>
            <p:cNvCxnSpPr/>
            <p:nvPr/>
          </p:nvCxnSpPr>
          <p:spPr bwMode="auto">
            <a:xfrm>
              <a:off x="4152498" y="5589713"/>
              <a:ext cx="514350" cy="33447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直接箭头连接符 76"/>
            <p:cNvCxnSpPr/>
            <p:nvPr/>
          </p:nvCxnSpPr>
          <p:spPr bwMode="auto">
            <a:xfrm>
              <a:off x="4373880" y="5128260"/>
              <a:ext cx="266700" cy="79592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 name="TextBox 3"/>
          <p:cNvSpPr txBox="1">
            <a:spLocks noGrp="1" noChangeArrowheads="1"/>
          </p:cNvSpPr>
          <p:nvPr>
            <p:ph type="title"/>
          </p:nvPr>
        </p:nvSpPr>
        <p:spPr bwMode="auto">
          <a:xfrm>
            <a:off x="457200" y="693629"/>
            <a:ext cx="822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B0F0"/>
              </a:buClr>
              <a:buSzPct val="90000"/>
              <a:buFont typeface="Wingdings" panose="05000000000000000000" pitchFamily="2" charset="2"/>
              <a:buChar char="n"/>
              <a:defRPr sz="2800">
                <a:solidFill>
                  <a:srgbClr val="003399"/>
                </a:solidFill>
                <a:latin typeface="微软雅黑" panose="020B0503020204020204" pitchFamily="34" charset="-122"/>
                <a:ea typeface="微软雅黑" panose="020B0503020204020204" pitchFamily="34" charset="-122"/>
                <a:cs typeface="微软雅黑" panose="020B0503020204020204" pitchFamily="34" charset="-122"/>
              </a:defRPr>
            </a:lvl1pPr>
            <a:lvl2pPr marL="742950" indent="-285750">
              <a:spcBef>
                <a:spcPct val="20000"/>
              </a:spcBef>
              <a:buClr>
                <a:srgbClr val="00B050"/>
              </a:buClr>
              <a:buSzPct val="75000"/>
              <a:buFont typeface="Wingdings" panose="05000000000000000000" pitchFamily="2" charset="2"/>
              <a:buChar char="l"/>
              <a:defRPr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1143000" indent="-228600">
              <a:spcBef>
                <a:spcPct val="20000"/>
              </a:spcBef>
              <a:buChar char="•"/>
              <a:defRPr sz="2400">
                <a:solidFill>
                  <a:srgbClr val="003399"/>
                </a:solidFill>
                <a:latin typeface="Arial" panose="020B0604020202020204" pitchFamily="34" charset="0"/>
                <a:ea typeface="黑体" panose="02010609060101010101" pitchFamily="49" charset="-122"/>
                <a:cs typeface="微软雅黑" panose="020B0503020204020204" pitchFamily="34" charset="-122"/>
              </a:defRPr>
            </a:lvl3pPr>
            <a:lvl4pPr marL="1600200" indent="-228600">
              <a:spcBef>
                <a:spcPct val="20000"/>
              </a:spcBef>
              <a:buChar char="–"/>
              <a:defRPr sz="2800">
                <a:solidFill>
                  <a:srgbClr val="003399"/>
                </a:solidFill>
                <a:latin typeface="Arial" panose="020B0604020202020204" pitchFamily="34" charset="0"/>
                <a:ea typeface="黑体" panose="02010609060101010101" pitchFamily="49" charset="-122"/>
                <a:cs typeface="微软雅黑" panose="020B0503020204020204" pitchFamily="34" charset="-122"/>
              </a:defRPr>
            </a:lvl4pPr>
            <a:lvl5pPr marL="2057400" indent="-228600">
              <a:spcBef>
                <a:spcPct val="20000"/>
              </a:spcBef>
              <a:buChar char="»"/>
              <a:defRPr sz="2800">
                <a:solidFill>
                  <a:srgbClr val="003399"/>
                </a:solidFill>
                <a:latin typeface="Arial" panose="020B0604020202020204" pitchFamily="34" charset="0"/>
                <a:ea typeface="黑体" panose="02010609060101010101" pitchFamily="49" charset="-122"/>
                <a:cs typeface="微软雅黑" panose="020B0503020204020204" pitchFamily="34" charset="-122"/>
              </a:defRPr>
            </a:lvl5pPr>
            <a:lvl6pPr marL="25146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cs typeface="微软雅黑" panose="020B0503020204020204" pitchFamily="34" charset="-122"/>
              </a:defRPr>
            </a:lvl6pPr>
            <a:lvl7pPr marL="29718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cs typeface="微软雅黑" panose="020B0503020204020204" pitchFamily="34" charset="-122"/>
              </a:defRPr>
            </a:lvl7pPr>
            <a:lvl8pPr marL="34290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cs typeface="微软雅黑" panose="020B0503020204020204" pitchFamily="34" charset="-122"/>
              </a:defRPr>
            </a:lvl8pPr>
            <a:lvl9pPr marL="38862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cs typeface="微软雅黑" panose="020B0503020204020204" pitchFamily="34" charset="-122"/>
              </a:defRPr>
            </a:lvl9pPr>
          </a:lstStyle>
          <a:p>
            <a:pPr>
              <a:buNone/>
            </a:pPr>
            <a:r>
              <a:rPr lang="en-US" altLang="zh-CN" sz="3600" b="1" dirty="0">
                <a:solidFill>
                  <a:srgbClr val="FF3300"/>
                </a:solidFill>
                <a:latin typeface="+mj-lt"/>
                <a:ea typeface="宋体" panose="02010600030101010101" pitchFamily="2" charset="-122"/>
                <a:cs typeface="宋体" panose="02010600030101010101" pitchFamily="2" charset="-122"/>
              </a:rPr>
              <a:t>Layout of </a:t>
            </a:r>
            <a:r>
              <a:rPr lang="en-US" altLang="zh-CN" sz="3600" b="1" dirty="0" smtClean="0">
                <a:solidFill>
                  <a:srgbClr val="FF3300"/>
                </a:solidFill>
                <a:latin typeface="+mj-lt"/>
                <a:ea typeface="宋体" panose="02010600030101010101" pitchFamily="2" charset="-122"/>
                <a:cs typeface="宋体" panose="02010600030101010101" pitchFamily="2" charset="-122"/>
              </a:rPr>
              <a:t>PAPS SC test stands</a:t>
            </a:r>
            <a:endParaRPr lang="en-US" altLang="zh-CN" sz="3600" b="1" dirty="0">
              <a:solidFill>
                <a:srgbClr val="FF3300"/>
              </a:solidFill>
              <a:latin typeface="+mj-lt"/>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4212198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标题 1"/>
          <p:cNvSpPr>
            <a:spLocks noGrp="1"/>
          </p:cNvSpPr>
          <p:nvPr>
            <p:ph type="title"/>
          </p:nvPr>
        </p:nvSpPr>
        <p:spPr/>
        <p:txBody>
          <a:bodyPr/>
          <a:lstStyle/>
          <a:p>
            <a:r>
              <a:rPr lang="en-US" altLang="zh-CN" dirty="0" smtClean="0">
                <a:ea typeface="宋体" panose="02010600030101010101" pitchFamily="2" charset="-122"/>
              </a:rPr>
              <a:t>PAPS Time schedule </a:t>
            </a:r>
            <a:endParaRPr lang="zh-CN" altLang="en-US" dirty="0" smtClean="0">
              <a:ea typeface="宋体" panose="02010600030101010101" pitchFamily="2" charset="-122"/>
            </a:endParaRPr>
          </a:p>
        </p:txBody>
      </p:sp>
      <p:sp>
        <p:nvSpPr>
          <p:cNvPr id="60419" name="内容占位符 2"/>
          <p:cNvSpPr>
            <a:spLocks noGrp="1"/>
          </p:cNvSpPr>
          <p:nvPr>
            <p:ph idx="1"/>
          </p:nvPr>
        </p:nvSpPr>
        <p:spPr>
          <a:xfrm>
            <a:off x="596900" y="1772816"/>
            <a:ext cx="8089900" cy="3600400"/>
          </a:xfrm>
        </p:spPr>
        <p:txBody>
          <a:bodyPr/>
          <a:lstStyle/>
          <a:p>
            <a:r>
              <a:rPr lang="en-GB" altLang="zh-CN" sz="1800" dirty="0">
                <a:solidFill>
                  <a:srgbClr val="FF0000"/>
                </a:solidFill>
                <a:ea typeface="宋体" panose="02010600030101010101" pitchFamily="2" charset="-122"/>
              </a:rPr>
              <a:t>Feb</a:t>
            </a:r>
            <a:r>
              <a:rPr lang="en-GB" altLang="zh-CN" sz="1800" dirty="0" smtClean="0">
                <a:solidFill>
                  <a:srgbClr val="FF0000"/>
                </a:solidFill>
                <a:ea typeface="宋体" panose="02010600030101010101" pitchFamily="2" charset="-122"/>
              </a:rPr>
              <a:t>. </a:t>
            </a:r>
            <a:r>
              <a:rPr lang="en-GB" altLang="zh-CN" sz="1800" dirty="0">
                <a:solidFill>
                  <a:srgbClr val="FF0000"/>
                </a:solidFill>
                <a:ea typeface="宋体" panose="02010600030101010101" pitchFamily="2" charset="-122"/>
              </a:rPr>
              <a:t>2017  Project start</a:t>
            </a:r>
          </a:p>
          <a:p>
            <a:r>
              <a:rPr lang="en-GB" altLang="zh-CN" sz="1800" dirty="0" smtClean="0">
                <a:ea typeface="宋体" panose="02010600030101010101" pitchFamily="2" charset="-122"/>
              </a:rPr>
              <a:t>Aug. 2017 Preliminary </a:t>
            </a:r>
            <a:r>
              <a:rPr lang="en-US" altLang="zh-CN" sz="1800" dirty="0" smtClean="0">
                <a:ea typeface="宋体" panose="02010600030101010101" pitchFamily="2" charset="-122"/>
              </a:rPr>
              <a:t>design</a:t>
            </a:r>
          </a:p>
          <a:p>
            <a:r>
              <a:rPr lang="en-US" altLang="zh-CN" sz="1800" dirty="0" smtClean="0">
                <a:ea typeface="宋体" panose="02010600030101010101" pitchFamily="2" charset="-122"/>
              </a:rPr>
              <a:t>Oct. 2018  Civil work</a:t>
            </a:r>
            <a:endParaRPr lang="en-GB" altLang="zh-CN" sz="1800" dirty="0" smtClean="0">
              <a:ea typeface="宋体" panose="02010600030101010101" pitchFamily="2" charset="-122"/>
            </a:endParaRPr>
          </a:p>
          <a:p>
            <a:r>
              <a:rPr lang="en-GB" altLang="zh-CN" sz="1800" dirty="0" smtClean="0">
                <a:ea typeface="宋体" panose="02010600030101010101" pitchFamily="2" charset="-122"/>
              </a:rPr>
              <a:t>Aug. 2017 C</a:t>
            </a:r>
            <a:r>
              <a:rPr lang="en-US" altLang="zh-CN" sz="1800" dirty="0" err="1" smtClean="0">
                <a:ea typeface="宋体" panose="02010600030101010101" pitchFamily="2" charset="-122"/>
              </a:rPr>
              <a:t>ontract</a:t>
            </a:r>
            <a:r>
              <a:rPr lang="en-US" altLang="zh-CN" sz="1800" dirty="0" smtClean="0">
                <a:ea typeface="宋体" panose="02010600030101010101" pitchFamily="2" charset="-122"/>
              </a:rPr>
              <a:t> of </a:t>
            </a:r>
            <a:r>
              <a:rPr lang="en-US" altLang="zh-CN" sz="1800" dirty="0" err="1" smtClean="0">
                <a:ea typeface="宋体" panose="02010600030101010101" pitchFamily="2" charset="-122"/>
              </a:rPr>
              <a:t>cryoplant</a:t>
            </a:r>
            <a:endParaRPr lang="en-GB" altLang="zh-CN" sz="1800" dirty="0" smtClean="0">
              <a:ea typeface="宋体" panose="02010600030101010101" pitchFamily="2" charset="-122"/>
            </a:endParaRPr>
          </a:p>
          <a:p>
            <a:r>
              <a:rPr lang="en-GB" altLang="zh-CN" sz="1800" dirty="0" smtClean="0">
                <a:ea typeface="宋体" panose="02010600030101010101" pitchFamily="2" charset="-122"/>
              </a:rPr>
              <a:t>Jul.  2019  P</a:t>
            </a:r>
            <a:r>
              <a:rPr lang="en-US" altLang="zh-CN" sz="1800" dirty="0" err="1" smtClean="0">
                <a:ea typeface="宋体" panose="02010600030101010101" pitchFamily="2" charset="-122"/>
              </a:rPr>
              <a:t>ipe</a:t>
            </a:r>
            <a:r>
              <a:rPr lang="en-US" altLang="zh-CN" sz="1800" dirty="0" smtClean="0">
                <a:ea typeface="宋体" panose="02010600030101010101" pitchFamily="2" charset="-122"/>
              </a:rPr>
              <a:t> work</a:t>
            </a:r>
            <a:endParaRPr lang="en-GB" altLang="zh-CN" sz="1800" dirty="0" smtClean="0">
              <a:ea typeface="宋体" panose="02010600030101010101" pitchFamily="2" charset="-122"/>
            </a:endParaRPr>
          </a:p>
          <a:p>
            <a:r>
              <a:rPr lang="en-GB" altLang="zh-CN" sz="1800" dirty="0" smtClean="0">
                <a:ea typeface="宋体" panose="02010600030101010101" pitchFamily="2" charset="-122"/>
              </a:rPr>
              <a:t>Jul.  2019  Commissioning of recovery and purification system </a:t>
            </a:r>
          </a:p>
          <a:p>
            <a:r>
              <a:rPr lang="en-GB" altLang="zh-CN" sz="1800" dirty="0">
                <a:ea typeface="宋体" panose="02010600030101010101" pitchFamily="2" charset="-122"/>
              </a:rPr>
              <a:t>Aug. 2019 C</a:t>
            </a:r>
            <a:r>
              <a:rPr lang="en-US" altLang="zh-CN" sz="1800" dirty="0" err="1">
                <a:ea typeface="宋体" panose="02010600030101010101" pitchFamily="2" charset="-122"/>
              </a:rPr>
              <a:t>ommissioning</a:t>
            </a:r>
            <a:r>
              <a:rPr lang="en-US" altLang="zh-CN" sz="1800" dirty="0">
                <a:ea typeface="宋体" panose="02010600030101010101" pitchFamily="2" charset="-122"/>
              </a:rPr>
              <a:t> of </a:t>
            </a:r>
            <a:r>
              <a:rPr lang="en-US" altLang="zh-CN" sz="1800" dirty="0" err="1">
                <a:ea typeface="宋体" panose="02010600030101010101" pitchFamily="2" charset="-122"/>
              </a:rPr>
              <a:t>cryoplant</a:t>
            </a:r>
            <a:endParaRPr lang="en-GB" altLang="zh-CN" sz="1800" dirty="0">
              <a:ea typeface="宋体" panose="02010600030101010101" pitchFamily="2" charset="-122"/>
            </a:endParaRPr>
          </a:p>
          <a:p>
            <a:r>
              <a:rPr lang="en-US" altLang="zh-CN" sz="1800" dirty="0">
                <a:ea typeface="宋体" panose="02010600030101010101" pitchFamily="2" charset="-122"/>
              </a:rPr>
              <a:t>Sept. 2019 Commissioning with Vertical/H</a:t>
            </a:r>
            <a:r>
              <a:rPr lang="en-US" altLang="zh-CN" sz="1800" dirty="0"/>
              <a:t>orizontal/Beam </a:t>
            </a:r>
            <a:r>
              <a:rPr lang="en-US" altLang="zh-CN" sz="1800" dirty="0">
                <a:ea typeface="宋体" panose="02010600030101010101" pitchFamily="2" charset="-122"/>
              </a:rPr>
              <a:t>test </a:t>
            </a:r>
            <a:r>
              <a:rPr lang="en-US" altLang="zh-CN" sz="1800" dirty="0" smtClean="0">
                <a:ea typeface="宋体" panose="02010600030101010101" pitchFamily="2" charset="-122"/>
              </a:rPr>
              <a:t>stand</a:t>
            </a:r>
          </a:p>
          <a:p>
            <a:r>
              <a:rPr lang="en-US" altLang="zh-CN" sz="1800" dirty="0" smtClean="0">
                <a:solidFill>
                  <a:srgbClr val="FF0000"/>
                </a:solidFill>
                <a:ea typeface="宋体" panose="02010600030101010101" pitchFamily="2" charset="-122"/>
              </a:rPr>
              <a:t>Dec.  2019  Cryogenic system operation</a:t>
            </a:r>
          </a:p>
          <a:p>
            <a:r>
              <a:rPr lang="en-US" altLang="zh-CN" sz="1800" dirty="0" smtClean="0">
                <a:ea typeface="宋体" panose="02010600030101010101" pitchFamily="2" charset="-122"/>
              </a:rPr>
              <a:t>Jun. 2020   Project finish</a:t>
            </a:r>
            <a:endParaRPr lang="en-GB" altLang="zh-CN" sz="1800" dirty="0">
              <a:ea typeface="宋体" panose="02010600030101010101" pitchFamily="2" charset="-122"/>
            </a:endParaRPr>
          </a:p>
        </p:txBody>
      </p:sp>
    </p:spTree>
    <p:extLst>
      <p:ext uri="{BB962C8B-B14F-4D97-AF65-F5344CB8AC3E}">
        <p14:creationId xmlns:p14="http://schemas.microsoft.com/office/powerpoint/2010/main" val="3120164963"/>
      </p:ext>
    </p:extLst>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10599" y="1340768"/>
            <a:ext cx="8229600" cy="649288"/>
          </a:xfrm>
        </p:spPr>
        <p:txBody>
          <a:bodyPr/>
          <a:lstStyle/>
          <a:p>
            <a:r>
              <a:rPr lang="en-US" altLang="zh-CN" dirty="0"/>
              <a:t>Brief introduction of cryogenic activities at IHEP</a:t>
            </a:r>
            <a:br>
              <a:rPr lang="en-US" altLang="zh-CN" dirty="0"/>
            </a:br>
            <a:endParaRPr lang="zh-CN" altLang="en-US" dirty="0"/>
          </a:p>
        </p:txBody>
      </p:sp>
      <p:sp>
        <p:nvSpPr>
          <p:cNvPr id="3" name="内容占位符 2"/>
          <p:cNvSpPr>
            <a:spLocks noGrp="1"/>
          </p:cNvSpPr>
          <p:nvPr>
            <p:ph idx="1"/>
          </p:nvPr>
        </p:nvSpPr>
        <p:spPr>
          <a:xfrm>
            <a:off x="395536" y="2132857"/>
            <a:ext cx="8229600" cy="4104456"/>
          </a:xfrm>
        </p:spPr>
        <p:txBody>
          <a:bodyPr/>
          <a:lstStyle/>
          <a:p>
            <a:r>
              <a:rPr lang="en-US" altLang="zh-CN" sz="2000" dirty="0" smtClean="0"/>
              <a:t>BEPCII cryogenic system is the </a:t>
            </a:r>
            <a:r>
              <a:rPr lang="en-US" altLang="zh-CN" sz="2000" dirty="0"/>
              <a:t>first </a:t>
            </a:r>
            <a:r>
              <a:rPr lang="en-US" altLang="zh-CN" sz="2000" dirty="0" smtClean="0"/>
              <a:t>cryogenic system in IHEP, </a:t>
            </a:r>
            <a:r>
              <a:rPr lang="en-US" altLang="zh-CN" sz="2000" dirty="0"/>
              <a:t>which was built from 2004 to 2007. So far, the superconducting cavity and </a:t>
            </a:r>
            <a:r>
              <a:rPr lang="en-US" altLang="zh-CN" sz="2000" dirty="0" smtClean="0"/>
              <a:t>superconducting magnet </a:t>
            </a:r>
            <a:r>
              <a:rPr lang="en-US" altLang="zh-CN" sz="2000" dirty="0"/>
              <a:t>have been operating steadily for 10 years. </a:t>
            </a:r>
            <a:endParaRPr lang="en-US" altLang="zh-CN" sz="2000" dirty="0" smtClean="0"/>
          </a:p>
          <a:p>
            <a:r>
              <a:rPr lang="en-US" altLang="zh-CN" sz="2000" dirty="0" smtClean="0"/>
              <a:t>ADS </a:t>
            </a:r>
            <a:r>
              <a:rPr lang="en-US" altLang="zh-CN" sz="2000" dirty="0"/>
              <a:t>injector </a:t>
            </a:r>
            <a:r>
              <a:rPr lang="en-US" altLang="zh-CN" sz="2000" dirty="0" smtClean="0"/>
              <a:t>I 2K cryogenic </a:t>
            </a:r>
            <a:r>
              <a:rPr lang="en-US" altLang="zh-CN" sz="2000" dirty="0"/>
              <a:t>system was completed in 2015, providing 4K/2K vertical </a:t>
            </a:r>
            <a:r>
              <a:rPr lang="en-US" altLang="zh-CN" sz="2000" dirty="0" smtClean="0"/>
              <a:t>test </a:t>
            </a:r>
            <a:r>
              <a:rPr lang="en-US" altLang="zh-CN" sz="2000" dirty="0"/>
              <a:t>of </a:t>
            </a:r>
            <a:r>
              <a:rPr lang="en-US" altLang="zh-CN" sz="2000" dirty="0" smtClean="0"/>
              <a:t>dozens of superconducting </a:t>
            </a:r>
            <a:r>
              <a:rPr lang="en-US" altLang="zh-CN" sz="2000" dirty="0"/>
              <a:t>cavities and </a:t>
            </a:r>
            <a:r>
              <a:rPr lang="en-US" altLang="zh-CN" sz="2000" dirty="0" smtClean="0"/>
              <a:t>the operation of two </a:t>
            </a:r>
            <a:r>
              <a:rPr lang="en-US" altLang="zh-CN" sz="2000" dirty="0" err="1" smtClean="0"/>
              <a:t>cryomodules</a:t>
            </a:r>
            <a:r>
              <a:rPr lang="en-US" altLang="zh-CN" sz="2000" dirty="0" smtClean="0"/>
              <a:t> with beam.</a:t>
            </a:r>
          </a:p>
          <a:p>
            <a:r>
              <a:rPr lang="en-US" altLang="zh-CN" sz="2000" dirty="0" smtClean="0"/>
              <a:t>CSNS </a:t>
            </a:r>
            <a:r>
              <a:rPr lang="en-US" altLang="zh-CN" sz="2000" dirty="0"/>
              <a:t>cryogenic </a:t>
            </a:r>
            <a:r>
              <a:rPr lang="en-US" altLang="zh-CN" sz="2000" dirty="0" smtClean="0"/>
              <a:t>system is </a:t>
            </a:r>
            <a:r>
              <a:rPr lang="en-US" altLang="zh-CN" sz="2000" dirty="0"/>
              <a:t>a 20K supercritical hydrogen </a:t>
            </a:r>
            <a:r>
              <a:rPr lang="en-US" altLang="zh-CN" sz="2000" dirty="0" smtClean="0"/>
              <a:t>system</a:t>
            </a:r>
            <a:r>
              <a:rPr lang="en-US" altLang="zh-CN" sz="2000" dirty="0"/>
              <a:t>, which was completed and put into operation in </a:t>
            </a:r>
            <a:r>
              <a:rPr lang="en-US" altLang="zh-CN" sz="2000" dirty="0" smtClean="0"/>
              <a:t>2017</a:t>
            </a:r>
            <a:endParaRPr lang="zh-CN" altLang="en-US" sz="2000" dirty="0"/>
          </a:p>
        </p:txBody>
      </p:sp>
    </p:spTree>
    <p:extLst>
      <p:ext uri="{BB962C8B-B14F-4D97-AF65-F5344CB8AC3E}">
        <p14:creationId xmlns:p14="http://schemas.microsoft.com/office/powerpoint/2010/main" val="3538783940"/>
      </p:ext>
    </p:extLst>
  </p:cSld>
  <p:clrMapOvr>
    <a:masterClrMapping/>
  </p:clrMapOvr>
  <p:transition spd="med">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b="1" dirty="0" smtClean="0">
                <a:solidFill>
                  <a:srgbClr val="0000FF"/>
                </a:solidFill>
              </a:rPr>
              <a:t>Main components of HEPS cryogenic system</a:t>
            </a:r>
            <a:endParaRPr lang="zh-CN" altLang="en-US" b="1" dirty="0">
              <a:solidFill>
                <a:srgbClr val="0000FF"/>
              </a:solidFill>
            </a:endParaRPr>
          </a:p>
        </p:txBody>
      </p:sp>
      <p:sp>
        <p:nvSpPr>
          <p:cNvPr id="3" name="内容占位符 2"/>
          <p:cNvSpPr>
            <a:spLocks noGrp="1"/>
          </p:cNvSpPr>
          <p:nvPr>
            <p:ph idx="1"/>
          </p:nvPr>
        </p:nvSpPr>
        <p:spPr/>
        <p:txBody>
          <a:bodyPr>
            <a:normAutofit lnSpcReduction="10000"/>
          </a:bodyPr>
          <a:lstStyle/>
          <a:p>
            <a:r>
              <a:rPr lang="en-US" altLang="zh-CN" b="1" dirty="0" smtClean="0">
                <a:solidFill>
                  <a:srgbClr val="FF0000"/>
                </a:solidFill>
              </a:rPr>
              <a:t>4.5K helium cryogenic system </a:t>
            </a:r>
          </a:p>
          <a:p>
            <a:pPr>
              <a:buFont typeface="Wingdings" panose="05000000000000000000" pitchFamily="2" charset="2"/>
              <a:buChar char="Ø"/>
            </a:pPr>
            <a:r>
              <a:rPr lang="en-US" altLang="zh-CN" dirty="0" smtClean="0"/>
              <a:t> used to cool down five166.6MHz and two 499.8MHz superconducting cavities, two another 499.8MHz will be added in the next phase;</a:t>
            </a:r>
          </a:p>
          <a:p>
            <a:pPr>
              <a:buFont typeface="Wingdings" panose="05000000000000000000" pitchFamily="2" charset="2"/>
              <a:buChar char="Ø"/>
            </a:pPr>
            <a:r>
              <a:rPr lang="en-US" altLang="zh-CN" dirty="0" smtClean="0"/>
              <a:t>Cooling capacity </a:t>
            </a:r>
            <a:r>
              <a:rPr lang="en-US" altLang="zh-CN" dirty="0">
                <a:solidFill>
                  <a:srgbClr val="FF0000"/>
                </a:solidFill>
              </a:rPr>
              <a:t>2 KW@4.5K</a:t>
            </a:r>
            <a:r>
              <a:rPr lang="zh-CN" altLang="en-US" dirty="0"/>
              <a:t>； </a:t>
            </a:r>
            <a:endParaRPr lang="en-US" altLang="zh-CN" dirty="0" smtClean="0"/>
          </a:p>
          <a:p>
            <a:pPr>
              <a:buFont typeface="Wingdings" panose="05000000000000000000" pitchFamily="2" charset="2"/>
              <a:buChar char="Ø"/>
            </a:pPr>
            <a:r>
              <a:rPr lang="en-US" altLang="zh-CN" dirty="0"/>
              <a:t>auxiliary </a:t>
            </a:r>
            <a:r>
              <a:rPr lang="en-US" altLang="zh-CN" dirty="0" smtClean="0"/>
              <a:t>system, impure helium gas recovery and purify</a:t>
            </a:r>
            <a:endParaRPr lang="en-US" altLang="zh-CN" dirty="0"/>
          </a:p>
          <a:p>
            <a:r>
              <a:rPr lang="en-US" altLang="zh-CN" b="1" dirty="0" smtClean="0">
                <a:solidFill>
                  <a:srgbClr val="FF0000"/>
                </a:solidFill>
              </a:rPr>
              <a:t>LN2 cryogenic system</a:t>
            </a:r>
          </a:p>
          <a:p>
            <a:pPr>
              <a:buFont typeface="Wingdings" panose="05000000000000000000" pitchFamily="2" charset="2"/>
              <a:buChar char="Ø"/>
            </a:pPr>
            <a:r>
              <a:rPr lang="en-US" altLang="zh-CN" dirty="0" smtClean="0"/>
              <a:t>Used to cool down several tens cryogenic devices, CPMU and </a:t>
            </a:r>
            <a:r>
              <a:rPr lang="en-US" altLang="zh-CN" dirty="0" err="1" smtClean="0"/>
              <a:t>monochromator</a:t>
            </a:r>
            <a:r>
              <a:rPr lang="en-US" altLang="zh-CN" dirty="0" smtClean="0"/>
              <a:t>.</a:t>
            </a:r>
            <a:endParaRPr lang="zh-CN" altLang="en-US" dirty="0"/>
          </a:p>
        </p:txBody>
      </p:sp>
    </p:spTree>
    <p:extLst>
      <p:ext uri="{BB962C8B-B14F-4D97-AF65-F5344CB8AC3E}">
        <p14:creationId xmlns:p14="http://schemas.microsoft.com/office/powerpoint/2010/main" val="3206225000"/>
      </p:ext>
    </p:extLst>
  </p:cSld>
  <p:clrMapOvr>
    <a:masterClrMapping/>
  </p:clrMapOvr>
  <p:transition spd="med">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9971" y="699734"/>
            <a:ext cx="8332953" cy="857250"/>
          </a:xfrm>
        </p:spPr>
        <p:txBody>
          <a:bodyPr>
            <a:normAutofit fontScale="90000"/>
          </a:bodyPr>
          <a:lstStyle/>
          <a:p>
            <a:r>
              <a:rPr lang="en-US" altLang="zh-CN" dirty="0">
                <a:solidFill>
                  <a:srgbClr val="0000FF"/>
                </a:solidFill>
              </a:rPr>
              <a:t>B</a:t>
            </a:r>
            <a:r>
              <a:rPr lang="en-US" altLang="zh-CN" dirty="0" smtClean="0">
                <a:solidFill>
                  <a:srgbClr val="0000FF"/>
                </a:solidFill>
              </a:rPr>
              <a:t>lock </a:t>
            </a:r>
            <a:r>
              <a:rPr lang="en-US" altLang="zh-CN" dirty="0">
                <a:solidFill>
                  <a:srgbClr val="0000FF"/>
                </a:solidFill>
              </a:rPr>
              <a:t>diagram </a:t>
            </a:r>
            <a:r>
              <a:rPr lang="en-US" altLang="zh-CN" b="1" dirty="0" smtClean="0">
                <a:solidFill>
                  <a:srgbClr val="0000FF"/>
                </a:solidFill>
              </a:rPr>
              <a:t>of HEPS cryogenic system</a:t>
            </a:r>
            <a:endParaRPr lang="zh-CN" altLang="en-US" b="1" dirty="0">
              <a:solidFill>
                <a:srgbClr val="0000FF"/>
              </a:solidFill>
            </a:endParaRPr>
          </a:p>
        </p:txBody>
      </p:sp>
      <p:sp>
        <p:nvSpPr>
          <p:cNvPr id="6" name="流程图: 可选过程 5"/>
          <p:cNvSpPr/>
          <p:nvPr/>
        </p:nvSpPr>
        <p:spPr>
          <a:xfrm>
            <a:off x="664219" y="4185084"/>
            <a:ext cx="1660001" cy="594066"/>
          </a:xfrm>
          <a:prstGeom prst="flowChartAlternateProcess">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FF0000"/>
                </a:solidFill>
              </a:rPr>
              <a:t>Refrigerator </a:t>
            </a:r>
            <a:endParaRPr lang="zh-CN" altLang="en-US" b="1" dirty="0">
              <a:solidFill>
                <a:srgbClr val="FF0000"/>
              </a:solidFill>
            </a:endParaRPr>
          </a:p>
        </p:txBody>
      </p:sp>
      <p:sp>
        <p:nvSpPr>
          <p:cNvPr id="8" name="流程图: 可选过程 7"/>
          <p:cNvSpPr/>
          <p:nvPr/>
        </p:nvSpPr>
        <p:spPr>
          <a:xfrm>
            <a:off x="2756268" y="4023066"/>
            <a:ext cx="486054" cy="1494376"/>
          </a:xfrm>
          <a:prstGeom prst="flowChartAlternateProcess">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FF0000"/>
              </a:solidFill>
            </a:endParaRPr>
          </a:p>
        </p:txBody>
      </p:sp>
      <p:sp>
        <p:nvSpPr>
          <p:cNvPr id="9" name="右箭头 8"/>
          <p:cNvSpPr/>
          <p:nvPr/>
        </p:nvSpPr>
        <p:spPr>
          <a:xfrm>
            <a:off x="3242322" y="4563126"/>
            <a:ext cx="432048" cy="162018"/>
          </a:xfrm>
          <a:prstGeom prst="rightArrow">
            <a:avLst/>
          </a:prstGeom>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可选过程 9"/>
          <p:cNvSpPr/>
          <p:nvPr/>
        </p:nvSpPr>
        <p:spPr>
          <a:xfrm>
            <a:off x="3501537" y="4023066"/>
            <a:ext cx="658887" cy="2070230"/>
          </a:xfrm>
          <a:prstGeom prst="flowChartAlternateProcess">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solidFill>
                <a:srgbClr val="FF0000"/>
              </a:solidFill>
            </a:endParaRPr>
          </a:p>
          <a:p>
            <a:pPr algn="ctr"/>
            <a:endParaRPr lang="zh-CN" altLang="en-US" b="1" dirty="0">
              <a:solidFill>
                <a:srgbClr val="FF0000"/>
              </a:solidFill>
            </a:endParaRPr>
          </a:p>
        </p:txBody>
      </p:sp>
      <p:sp>
        <p:nvSpPr>
          <p:cNvPr id="11" name="右箭头 10"/>
          <p:cNvSpPr/>
          <p:nvPr/>
        </p:nvSpPr>
        <p:spPr>
          <a:xfrm>
            <a:off x="4160424" y="4563126"/>
            <a:ext cx="432048" cy="162018"/>
          </a:xfrm>
          <a:prstGeom prst="rightArrow">
            <a:avLst/>
          </a:prstGeom>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a:stCxn id="15" idx="1"/>
            <a:endCxn id="47" idx="1"/>
          </p:cNvCxnSpPr>
          <p:nvPr/>
        </p:nvCxnSpPr>
        <p:spPr>
          <a:xfrm>
            <a:off x="4592472" y="2125989"/>
            <a:ext cx="0" cy="3652272"/>
          </a:xfrm>
          <a:prstGeom prst="line">
            <a:avLst/>
          </a:prstGeom>
          <a:ln w="28575">
            <a:solidFill>
              <a:srgbClr val="CC00FF"/>
            </a:solidFill>
          </a:ln>
        </p:spPr>
        <p:style>
          <a:lnRef idx="1">
            <a:schemeClr val="accent1"/>
          </a:lnRef>
          <a:fillRef idx="0">
            <a:schemeClr val="accent1"/>
          </a:fillRef>
          <a:effectRef idx="0">
            <a:schemeClr val="accent1"/>
          </a:effectRef>
          <a:fontRef idx="minor">
            <a:schemeClr val="tx1"/>
          </a:fontRef>
        </p:style>
      </p:cxnSp>
      <p:sp>
        <p:nvSpPr>
          <p:cNvPr id="14" name="右箭头 13"/>
          <p:cNvSpPr/>
          <p:nvPr/>
        </p:nvSpPr>
        <p:spPr>
          <a:xfrm>
            <a:off x="4592472" y="3931050"/>
            <a:ext cx="432048" cy="162018"/>
          </a:xfrm>
          <a:prstGeom prst="rightArrow">
            <a:avLst/>
          </a:prstGeom>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14"/>
          <p:cNvSpPr/>
          <p:nvPr/>
        </p:nvSpPr>
        <p:spPr>
          <a:xfrm>
            <a:off x="4592472" y="2044980"/>
            <a:ext cx="432048" cy="162018"/>
          </a:xfrm>
          <a:prstGeom prst="rightArrow">
            <a:avLst/>
          </a:prstGeom>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流程图: 可选过程 16"/>
          <p:cNvSpPr/>
          <p:nvPr/>
        </p:nvSpPr>
        <p:spPr>
          <a:xfrm>
            <a:off x="5024520" y="1881349"/>
            <a:ext cx="1235850" cy="348763"/>
          </a:xfrm>
          <a:prstGeom prst="flowChartAlternateProcess">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solidFill>
                  <a:srgbClr val="FF0000"/>
                </a:solidFill>
              </a:rPr>
              <a:t>Valve box 1#</a:t>
            </a:r>
            <a:endParaRPr lang="zh-CN" altLang="en-US" sz="1200" b="1" dirty="0">
              <a:solidFill>
                <a:srgbClr val="FF0000"/>
              </a:solidFill>
            </a:endParaRPr>
          </a:p>
        </p:txBody>
      </p:sp>
      <p:sp>
        <p:nvSpPr>
          <p:cNvPr id="18" name="右箭头 17"/>
          <p:cNvSpPr/>
          <p:nvPr/>
        </p:nvSpPr>
        <p:spPr>
          <a:xfrm>
            <a:off x="6252474" y="2044980"/>
            <a:ext cx="432048" cy="162018"/>
          </a:xfrm>
          <a:prstGeom prst="rightArrow">
            <a:avLst/>
          </a:prstGeom>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流程图: 可选过程 18"/>
          <p:cNvSpPr/>
          <p:nvPr/>
        </p:nvSpPr>
        <p:spPr>
          <a:xfrm>
            <a:off x="6684522" y="1960082"/>
            <a:ext cx="1630803" cy="270030"/>
          </a:xfrm>
          <a:prstGeom prst="flowChartAlternateProcess">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solidFill>
                  <a:srgbClr val="FF0000"/>
                </a:solidFill>
              </a:rPr>
              <a:t>166.6MHz cavity 1#</a:t>
            </a:r>
            <a:endParaRPr lang="zh-CN" altLang="en-US" sz="1200" b="1" dirty="0">
              <a:solidFill>
                <a:srgbClr val="FF0000"/>
              </a:solidFill>
            </a:endParaRPr>
          </a:p>
        </p:txBody>
      </p:sp>
      <p:sp>
        <p:nvSpPr>
          <p:cNvPr id="20" name="右箭头 19"/>
          <p:cNvSpPr/>
          <p:nvPr/>
        </p:nvSpPr>
        <p:spPr>
          <a:xfrm>
            <a:off x="4592472" y="2686873"/>
            <a:ext cx="432048" cy="162018"/>
          </a:xfrm>
          <a:prstGeom prst="rightArrow">
            <a:avLst/>
          </a:prstGeom>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流程图: 可选过程 20"/>
          <p:cNvSpPr/>
          <p:nvPr/>
        </p:nvSpPr>
        <p:spPr>
          <a:xfrm>
            <a:off x="5024520" y="2632867"/>
            <a:ext cx="1235850" cy="270030"/>
          </a:xfrm>
          <a:prstGeom prst="flowChartAlternateProcess">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solidFill>
                  <a:srgbClr val="FF0000"/>
                </a:solidFill>
              </a:rPr>
              <a:t>Valve box 2#</a:t>
            </a:r>
            <a:endParaRPr lang="zh-CN" altLang="en-US" sz="1200" b="1" dirty="0">
              <a:solidFill>
                <a:srgbClr val="FF0000"/>
              </a:solidFill>
            </a:endParaRPr>
          </a:p>
        </p:txBody>
      </p:sp>
      <p:sp>
        <p:nvSpPr>
          <p:cNvPr id="22" name="右箭头 21"/>
          <p:cNvSpPr/>
          <p:nvPr/>
        </p:nvSpPr>
        <p:spPr>
          <a:xfrm>
            <a:off x="6252474" y="2686873"/>
            <a:ext cx="432048" cy="162018"/>
          </a:xfrm>
          <a:prstGeom prst="rightArrow">
            <a:avLst/>
          </a:prstGeom>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流程图: 可选过程 24"/>
          <p:cNvSpPr/>
          <p:nvPr/>
        </p:nvSpPr>
        <p:spPr>
          <a:xfrm>
            <a:off x="5024520" y="3877044"/>
            <a:ext cx="1235850" cy="270030"/>
          </a:xfrm>
          <a:prstGeom prst="flowChartAlternateProcess">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solidFill>
                  <a:srgbClr val="FF0000"/>
                </a:solidFill>
              </a:rPr>
              <a:t>Valve box 4#</a:t>
            </a:r>
            <a:endParaRPr lang="zh-CN" altLang="en-US" sz="1200" b="1" dirty="0">
              <a:solidFill>
                <a:srgbClr val="FF0000"/>
              </a:solidFill>
            </a:endParaRPr>
          </a:p>
        </p:txBody>
      </p:sp>
      <p:sp>
        <p:nvSpPr>
          <p:cNvPr id="26" name="右箭头 25"/>
          <p:cNvSpPr/>
          <p:nvPr/>
        </p:nvSpPr>
        <p:spPr>
          <a:xfrm>
            <a:off x="6252474" y="3931050"/>
            <a:ext cx="432048" cy="162018"/>
          </a:xfrm>
          <a:prstGeom prst="rightArrow">
            <a:avLst/>
          </a:prstGeom>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右箭头 27"/>
          <p:cNvSpPr/>
          <p:nvPr/>
        </p:nvSpPr>
        <p:spPr>
          <a:xfrm>
            <a:off x="4592472" y="4575926"/>
            <a:ext cx="432048" cy="162018"/>
          </a:xfrm>
          <a:prstGeom prst="rightArrow">
            <a:avLst/>
          </a:prstGeom>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流程图: 可选过程 28"/>
          <p:cNvSpPr/>
          <p:nvPr/>
        </p:nvSpPr>
        <p:spPr>
          <a:xfrm>
            <a:off x="5024520" y="4521920"/>
            <a:ext cx="1235850" cy="270030"/>
          </a:xfrm>
          <a:prstGeom prst="flowChartAlternateProcess">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solidFill>
                  <a:srgbClr val="FF0000"/>
                </a:solidFill>
              </a:rPr>
              <a:t>Valve box 5#</a:t>
            </a:r>
            <a:endParaRPr lang="zh-CN" altLang="en-US" sz="1200" b="1" dirty="0">
              <a:solidFill>
                <a:srgbClr val="FF0000"/>
              </a:solidFill>
            </a:endParaRPr>
          </a:p>
        </p:txBody>
      </p:sp>
      <p:sp>
        <p:nvSpPr>
          <p:cNvPr id="30" name="右箭头 29"/>
          <p:cNvSpPr/>
          <p:nvPr/>
        </p:nvSpPr>
        <p:spPr>
          <a:xfrm>
            <a:off x="6252474" y="4575926"/>
            <a:ext cx="432048" cy="162018"/>
          </a:xfrm>
          <a:prstGeom prst="rightArrow">
            <a:avLst/>
          </a:prstGeom>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右箭头 31"/>
          <p:cNvSpPr/>
          <p:nvPr/>
        </p:nvSpPr>
        <p:spPr>
          <a:xfrm>
            <a:off x="4592472" y="5138870"/>
            <a:ext cx="432048" cy="162018"/>
          </a:xfrm>
          <a:prstGeom prst="rightArrow">
            <a:avLst/>
          </a:prstGeom>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流程图: 可选过程 32"/>
          <p:cNvSpPr/>
          <p:nvPr/>
        </p:nvSpPr>
        <p:spPr>
          <a:xfrm>
            <a:off x="5024520" y="5084864"/>
            <a:ext cx="1235850" cy="270030"/>
          </a:xfrm>
          <a:prstGeom prst="flowChartAlternateProcess">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solidFill>
                  <a:srgbClr val="FF0000"/>
                </a:solidFill>
              </a:rPr>
              <a:t>Valve box 6#</a:t>
            </a:r>
            <a:endParaRPr lang="zh-CN" altLang="en-US" sz="1200" b="1" dirty="0">
              <a:solidFill>
                <a:srgbClr val="FF0000"/>
              </a:solidFill>
            </a:endParaRPr>
          </a:p>
        </p:txBody>
      </p:sp>
      <p:sp>
        <p:nvSpPr>
          <p:cNvPr id="34" name="右箭头 33"/>
          <p:cNvSpPr/>
          <p:nvPr/>
        </p:nvSpPr>
        <p:spPr>
          <a:xfrm>
            <a:off x="6252474" y="5138870"/>
            <a:ext cx="432048" cy="162018"/>
          </a:xfrm>
          <a:prstGeom prst="rightArrow">
            <a:avLst/>
          </a:prstGeom>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流程图: 可选过程 35"/>
          <p:cNvSpPr/>
          <p:nvPr/>
        </p:nvSpPr>
        <p:spPr>
          <a:xfrm>
            <a:off x="611560" y="5427222"/>
            <a:ext cx="1712660" cy="594066"/>
          </a:xfrm>
          <a:prstGeom prst="flowChartAlternateProcess">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0000FF"/>
                </a:solidFill>
              </a:rPr>
              <a:t>Spare compressor</a:t>
            </a:r>
            <a:endParaRPr lang="zh-CN" altLang="en-US" b="1" dirty="0">
              <a:solidFill>
                <a:srgbClr val="0000FF"/>
              </a:solidFill>
            </a:endParaRPr>
          </a:p>
        </p:txBody>
      </p:sp>
      <p:sp>
        <p:nvSpPr>
          <p:cNvPr id="37" name="右箭头 36"/>
          <p:cNvSpPr/>
          <p:nvPr/>
        </p:nvSpPr>
        <p:spPr>
          <a:xfrm>
            <a:off x="2324220" y="4509120"/>
            <a:ext cx="432048" cy="162018"/>
          </a:xfrm>
          <a:prstGeom prst="rightArrow">
            <a:avLst/>
          </a:prstGeom>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右箭头 46"/>
          <p:cNvSpPr/>
          <p:nvPr/>
        </p:nvSpPr>
        <p:spPr>
          <a:xfrm>
            <a:off x="4592472" y="5697252"/>
            <a:ext cx="432048" cy="162018"/>
          </a:xfrm>
          <a:prstGeom prst="rightArrow">
            <a:avLst/>
          </a:prstGeom>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流程图: 可选过程 47"/>
          <p:cNvSpPr/>
          <p:nvPr/>
        </p:nvSpPr>
        <p:spPr>
          <a:xfrm>
            <a:off x="5024520" y="5643246"/>
            <a:ext cx="1235850" cy="270030"/>
          </a:xfrm>
          <a:prstGeom prst="flowChartAlternateProcess">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solidFill>
                  <a:srgbClr val="FF0000"/>
                </a:solidFill>
              </a:rPr>
              <a:t>Valve box 7#</a:t>
            </a:r>
            <a:endParaRPr lang="zh-CN" altLang="en-US" sz="1200" b="1" dirty="0">
              <a:solidFill>
                <a:srgbClr val="FF0000"/>
              </a:solidFill>
            </a:endParaRPr>
          </a:p>
        </p:txBody>
      </p:sp>
      <p:sp>
        <p:nvSpPr>
          <p:cNvPr id="49" name="右箭头 48"/>
          <p:cNvSpPr/>
          <p:nvPr/>
        </p:nvSpPr>
        <p:spPr>
          <a:xfrm>
            <a:off x="6252474" y="5697252"/>
            <a:ext cx="432048" cy="162018"/>
          </a:xfrm>
          <a:prstGeom prst="rightArrow">
            <a:avLst/>
          </a:prstGeom>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右箭头 50"/>
          <p:cNvSpPr/>
          <p:nvPr/>
        </p:nvSpPr>
        <p:spPr>
          <a:xfrm rot="16200000">
            <a:off x="1249762" y="3807039"/>
            <a:ext cx="1026114" cy="162024"/>
          </a:xfrm>
          <a:prstGeom prst="rightArrow">
            <a:avLst/>
          </a:prstGeom>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流程图: 可选过程 51"/>
          <p:cNvSpPr/>
          <p:nvPr/>
        </p:nvSpPr>
        <p:spPr>
          <a:xfrm>
            <a:off x="973359" y="3004302"/>
            <a:ext cx="2936796" cy="810090"/>
          </a:xfrm>
          <a:prstGeom prst="flowChartAlternateProcess">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0000FF"/>
                </a:solidFill>
              </a:rPr>
              <a:t>R&amp;D of Superconducting and cryogenic </a:t>
            </a:r>
            <a:r>
              <a:rPr lang="en-US" altLang="zh-CN" b="1" dirty="0" err="1" smtClean="0">
                <a:solidFill>
                  <a:srgbClr val="0000FF"/>
                </a:solidFill>
              </a:rPr>
              <a:t>equipments</a:t>
            </a:r>
            <a:endParaRPr lang="zh-CN" altLang="en-US" b="1" dirty="0">
              <a:solidFill>
                <a:srgbClr val="0000FF"/>
              </a:solidFill>
            </a:endParaRPr>
          </a:p>
        </p:txBody>
      </p:sp>
      <p:sp>
        <p:nvSpPr>
          <p:cNvPr id="38" name="右箭头 37"/>
          <p:cNvSpPr/>
          <p:nvPr/>
        </p:nvSpPr>
        <p:spPr>
          <a:xfrm rot="16200000">
            <a:off x="1365610" y="2565889"/>
            <a:ext cx="803243" cy="153202"/>
          </a:xfrm>
          <a:prstGeom prst="rightArrow">
            <a:avLst/>
          </a:prstGeom>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流程图: 可选过程 38"/>
          <p:cNvSpPr/>
          <p:nvPr/>
        </p:nvSpPr>
        <p:spPr>
          <a:xfrm>
            <a:off x="1223628" y="1628800"/>
            <a:ext cx="2936796" cy="612068"/>
          </a:xfrm>
          <a:prstGeom prst="flowChartAlternateProcess">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0000FF"/>
                </a:solidFill>
              </a:rPr>
              <a:t>Recovery, purify and gas storage</a:t>
            </a:r>
            <a:endParaRPr lang="zh-CN" altLang="en-US" b="1" dirty="0">
              <a:solidFill>
                <a:srgbClr val="0000FF"/>
              </a:solidFill>
            </a:endParaRPr>
          </a:p>
        </p:txBody>
      </p:sp>
      <p:sp>
        <p:nvSpPr>
          <p:cNvPr id="40" name="右箭头 39"/>
          <p:cNvSpPr/>
          <p:nvPr/>
        </p:nvSpPr>
        <p:spPr>
          <a:xfrm rot="16200000">
            <a:off x="1440899" y="5026585"/>
            <a:ext cx="648072" cy="153202"/>
          </a:xfrm>
          <a:prstGeom prst="rightArrow">
            <a:avLst/>
          </a:prstGeom>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流程图: 可选过程 40"/>
          <p:cNvSpPr/>
          <p:nvPr/>
        </p:nvSpPr>
        <p:spPr>
          <a:xfrm>
            <a:off x="6694047" y="2642020"/>
            <a:ext cx="1630803" cy="270030"/>
          </a:xfrm>
          <a:prstGeom prst="flowChartAlternateProcess">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solidFill>
                  <a:srgbClr val="FF0000"/>
                </a:solidFill>
              </a:rPr>
              <a:t>166.6MHz cavity 2#</a:t>
            </a:r>
            <a:endParaRPr lang="zh-CN" altLang="en-US" sz="1200" b="1" dirty="0">
              <a:solidFill>
                <a:srgbClr val="FF0000"/>
              </a:solidFill>
            </a:endParaRPr>
          </a:p>
        </p:txBody>
      </p:sp>
      <p:sp>
        <p:nvSpPr>
          <p:cNvPr id="42" name="流程图: 可选过程 41"/>
          <p:cNvSpPr/>
          <p:nvPr/>
        </p:nvSpPr>
        <p:spPr>
          <a:xfrm>
            <a:off x="6684522" y="3863538"/>
            <a:ext cx="1630803" cy="270030"/>
          </a:xfrm>
          <a:prstGeom prst="flowChartAlternateProcess">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solidFill>
                  <a:srgbClr val="FF0000"/>
                </a:solidFill>
              </a:rPr>
              <a:t>166.6MHz cavity 4#</a:t>
            </a:r>
            <a:endParaRPr lang="zh-CN" altLang="en-US" sz="1200" b="1" dirty="0">
              <a:solidFill>
                <a:srgbClr val="FF0000"/>
              </a:solidFill>
            </a:endParaRPr>
          </a:p>
        </p:txBody>
      </p:sp>
      <p:sp>
        <p:nvSpPr>
          <p:cNvPr id="43" name="流程图: 可选过程 42"/>
          <p:cNvSpPr/>
          <p:nvPr/>
        </p:nvSpPr>
        <p:spPr>
          <a:xfrm>
            <a:off x="6684522" y="4504805"/>
            <a:ext cx="1630803" cy="270030"/>
          </a:xfrm>
          <a:prstGeom prst="flowChartAlternateProcess">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solidFill>
                  <a:srgbClr val="FF0000"/>
                </a:solidFill>
              </a:rPr>
              <a:t>166.6MHz cavity 5#</a:t>
            </a:r>
            <a:endParaRPr lang="zh-CN" altLang="en-US" sz="1200" b="1" dirty="0">
              <a:solidFill>
                <a:srgbClr val="FF0000"/>
              </a:solidFill>
            </a:endParaRPr>
          </a:p>
        </p:txBody>
      </p:sp>
      <p:sp>
        <p:nvSpPr>
          <p:cNvPr id="44" name="流程图: 可选过程 43"/>
          <p:cNvSpPr/>
          <p:nvPr/>
        </p:nvSpPr>
        <p:spPr>
          <a:xfrm>
            <a:off x="6684522" y="5067284"/>
            <a:ext cx="1630803" cy="270030"/>
          </a:xfrm>
          <a:prstGeom prst="flowChartAlternateProcess">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solidFill>
                  <a:srgbClr val="FF0000"/>
                </a:solidFill>
              </a:rPr>
              <a:t>499.8 MHz cavity 1#</a:t>
            </a:r>
            <a:endParaRPr lang="zh-CN" altLang="en-US" sz="1200" b="1" dirty="0">
              <a:solidFill>
                <a:srgbClr val="FF0000"/>
              </a:solidFill>
            </a:endParaRPr>
          </a:p>
        </p:txBody>
      </p:sp>
      <p:sp>
        <p:nvSpPr>
          <p:cNvPr id="45" name="流程图: 可选过程 44"/>
          <p:cNvSpPr/>
          <p:nvPr/>
        </p:nvSpPr>
        <p:spPr>
          <a:xfrm>
            <a:off x="6694047" y="5650632"/>
            <a:ext cx="1630803" cy="270030"/>
          </a:xfrm>
          <a:prstGeom prst="flowChartAlternateProcess">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solidFill>
                  <a:srgbClr val="FF0000"/>
                </a:solidFill>
              </a:rPr>
              <a:t>499.8 MHz cavity 2#</a:t>
            </a:r>
            <a:endParaRPr lang="zh-CN" altLang="en-US" sz="1200" b="1" dirty="0">
              <a:solidFill>
                <a:srgbClr val="FF0000"/>
              </a:solidFill>
            </a:endParaRPr>
          </a:p>
        </p:txBody>
      </p:sp>
      <p:sp>
        <p:nvSpPr>
          <p:cNvPr id="3" name="文本框 2"/>
          <p:cNvSpPr txBox="1"/>
          <p:nvPr/>
        </p:nvSpPr>
        <p:spPr>
          <a:xfrm>
            <a:off x="2718756" y="4023066"/>
            <a:ext cx="461665" cy="1494376"/>
          </a:xfrm>
          <a:prstGeom prst="rect">
            <a:avLst/>
          </a:prstGeom>
          <a:noFill/>
        </p:spPr>
        <p:txBody>
          <a:bodyPr vert="eaVert" wrap="square" rtlCol="0">
            <a:spAutoFit/>
          </a:bodyPr>
          <a:lstStyle/>
          <a:p>
            <a:pPr algn="ctr"/>
            <a:r>
              <a:rPr lang="en-US" altLang="zh-CN" dirty="0" err="1" smtClean="0">
                <a:solidFill>
                  <a:srgbClr val="FF0000"/>
                </a:solidFill>
              </a:rPr>
              <a:t>LHe</a:t>
            </a:r>
            <a:r>
              <a:rPr lang="en-US" altLang="zh-CN" dirty="0" smtClean="0">
                <a:solidFill>
                  <a:srgbClr val="FF0000"/>
                </a:solidFill>
              </a:rPr>
              <a:t> Dewar</a:t>
            </a:r>
            <a:endParaRPr lang="zh-CN" altLang="en-US" dirty="0">
              <a:solidFill>
                <a:srgbClr val="FF0000"/>
              </a:solidFill>
            </a:endParaRPr>
          </a:p>
        </p:txBody>
      </p:sp>
      <p:sp>
        <p:nvSpPr>
          <p:cNvPr id="46" name="文本框 45"/>
          <p:cNvSpPr txBox="1"/>
          <p:nvPr/>
        </p:nvSpPr>
        <p:spPr>
          <a:xfrm>
            <a:off x="3402497" y="4019974"/>
            <a:ext cx="738664" cy="2217338"/>
          </a:xfrm>
          <a:prstGeom prst="rect">
            <a:avLst/>
          </a:prstGeom>
          <a:noFill/>
        </p:spPr>
        <p:txBody>
          <a:bodyPr vert="eaVert" wrap="square" rtlCol="0">
            <a:spAutoFit/>
          </a:bodyPr>
          <a:lstStyle/>
          <a:p>
            <a:pPr algn="ctr"/>
            <a:r>
              <a:rPr lang="en-US" altLang="zh-CN" dirty="0" smtClean="0">
                <a:solidFill>
                  <a:srgbClr val="FF0000"/>
                </a:solidFill>
              </a:rPr>
              <a:t>Main distribution valve box</a:t>
            </a:r>
            <a:endParaRPr lang="zh-CN" altLang="en-US" dirty="0">
              <a:solidFill>
                <a:srgbClr val="FF0000"/>
              </a:solidFill>
            </a:endParaRPr>
          </a:p>
        </p:txBody>
      </p:sp>
      <p:sp>
        <p:nvSpPr>
          <p:cNvPr id="50" name="右箭头 49"/>
          <p:cNvSpPr/>
          <p:nvPr/>
        </p:nvSpPr>
        <p:spPr>
          <a:xfrm>
            <a:off x="4595559" y="3344870"/>
            <a:ext cx="432048" cy="162018"/>
          </a:xfrm>
          <a:prstGeom prst="rightArrow">
            <a:avLst/>
          </a:prstGeom>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流程图: 可选过程 52"/>
          <p:cNvSpPr/>
          <p:nvPr/>
        </p:nvSpPr>
        <p:spPr>
          <a:xfrm>
            <a:off x="5027607" y="3290864"/>
            <a:ext cx="1235850" cy="270030"/>
          </a:xfrm>
          <a:prstGeom prst="flowChartAlternateProcess">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solidFill>
                  <a:srgbClr val="FF0000"/>
                </a:solidFill>
              </a:rPr>
              <a:t>Valve box 3#</a:t>
            </a:r>
            <a:endParaRPr lang="zh-CN" altLang="en-US" sz="1200" b="1" dirty="0">
              <a:solidFill>
                <a:srgbClr val="FF0000"/>
              </a:solidFill>
            </a:endParaRPr>
          </a:p>
        </p:txBody>
      </p:sp>
      <p:sp>
        <p:nvSpPr>
          <p:cNvPr id="54" name="右箭头 53"/>
          <p:cNvSpPr/>
          <p:nvPr/>
        </p:nvSpPr>
        <p:spPr>
          <a:xfrm>
            <a:off x="6255561" y="3344870"/>
            <a:ext cx="432048" cy="162018"/>
          </a:xfrm>
          <a:prstGeom prst="rightArrow">
            <a:avLst/>
          </a:prstGeom>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流程图: 可选过程 54"/>
          <p:cNvSpPr/>
          <p:nvPr/>
        </p:nvSpPr>
        <p:spPr>
          <a:xfrm>
            <a:off x="6697134" y="3300017"/>
            <a:ext cx="1630803" cy="270030"/>
          </a:xfrm>
          <a:prstGeom prst="flowChartAlternateProcess">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solidFill>
                  <a:srgbClr val="FF0000"/>
                </a:solidFill>
              </a:rPr>
              <a:t>166.6MHz cavity 3#</a:t>
            </a:r>
            <a:endParaRPr lang="zh-CN" altLang="en-US" sz="1200" b="1" dirty="0">
              <a:solidFill>
                <a:srgbClr val="FF0000"/>
              </a:solidFill>
            </a:endParaRPr>
          </a:p>
        </p:txBody>
      </p:sp>
    </p:spTree>
    <p:extLst>
      <p:ext uri="{BB962C8B-B14F-4D97-AF65-F5344CB8AC3E}">
        <p14:creationId xmlns:p14="http://schemas.microsoft.com/office/powerpoint/2010/main" val="3348912523"/>
      </p:ext>
    </p:extLst>
  </p:cSld>
  <p:clrMapOvr>
    <a:masterClrMapping/>
  </p:clrMapOvr>
  <p:transition spd="med">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smtClean="0">
                <a:solidFill>
                  <a:srgbClr val="FF0000"/>
                </a:solidFill>
                <a:latin typeface="Arial" panose="020B0604020202020204" pitchFamily="34" charset="0"/>
                <a:cs typeface="Arial" panose="020B0604020202020204" pitchFamily="34" charset="0"/>
              </a:rPr>
              <a:t>CEPC-</a:t>
            </a:r>
            <a:r>
              <a:rPr lang="en-US" altLang="zh-CN" dirty="0" err="1" smtClean="0">
                <a:solidFill>
                  <a:srgbClr val="FF0000"/>
                </a:solidFill>
                <a:latin typeface="Arial" panose="020B0604020202020204" pitchFamily="34" charset="0"/>
                <a:cs typeface="Arial" panose="020B0604020202020204" pitchFamily="34" charset="0"/>
              </a:rPr>
              <a:t>SppC</a:t>
            </a:r>
            <a:endParaRPr lang="zh-CN" altLang="en-US" dirty="0">
              <a:solidFill>
                <a:srgbClr val="FF0000"/>
              </a:solidFill>
              <a:latin typeface="Arial" panose="020B0604020202020204" pitchFamily="34" charset="0"/>
              <a:cs typeface="Arial" panose="020B0604020202020204" pitchFamily="34" charset="0"/>
            </a:endParaRPr>
          </a:p>
        </p:txBody>
      </p:sp>
      <p:sp>
        <p:nvSpPr>
          <p:cNvPr id="4" name="内容占位符 2"/>
          <p:cNvSpPr>
            <a:spLocks noGrp="1"/>
          </p:cNvSpPr>
          <p:nvPr>
            <p:ph idx="1"/>
          </p:nvPr>
        </p:nvSpPr>
        <p:spPr>
          <a:xfrm>
            <a:off x="457200" y="1783207"/>
            <a:ext cx="8229600" cy="1214416"/>
          </a:xfrm>
        </p:spPr>
        <p:txBody>
          <a:bodyPr>
            <a:normAutofit/>
          </a:bodyPr>
          <a:lstStyle/>
          <a:p>
            <a:r>
              <a:rPr lang="en-US" altLang="zh-CN" sz="2000" b="0" dirty="0" smtClean="0">
                <a:latin typeface="Arial" panose="020B0604020202020204" pitchFamily="34" charset="0"/>
                <a:cs typeface="Arial" panose="020B0604020202020204" pitchFamily="34" charset="0"/>
              </a:rPr>
              <a:t>A </a:t>
            </a:r>
            <a:r>
              <a:rPr lang="en-US" altLang="zh-CN" sz="2000" b="0" dirty="0" smtClean="0">
                <a:solidFill>
                  <a:srgbClr val="FF0000"/>
                </a:solidFill>
                <a:latin typeface="Arial" panose="020B0604020202020204" pitchFamily="34" charset="0"/>
                <a:cs typeface="Arial" panose="020B0604020202020204" pitchFamily="34" charset="0"/>
              </a:rPr>
              <a:t>circular e+/e- collider as Higgs Factory </a:t>
            </a:r>
            <a:r>
              <a:rPr lang="en-US" altLang="zh-CN" sz="2000" b="0" dirty="0" smtClean="0">
                <a:latin typeface="Arial" panose="020B0604020202020204" pitchFamily="34" charset="0"/>
                <a:cs typeface="Arial" panose="020B0604020202020204" pitchFamily="34" charset="0"/>
              </a:rPr>
              <a:t>has been studying at IHEP. The machine can be converted into a proton-proton collider for tens </a:t>
            </a:r>
            <a:r>
              <a:rPr lang="en-US" altLang="zh-CN" sz="2000" b="0" dirty="0" err="1" smtClean="0">
                <a:latin typeface="Arial" panose="020B0604020202020204" pitchFamily="34" charset="0"/>
                <a:cs typeface="Arial" panose="020B0604020202020204" pitchFamily="34" charset="0"/>
              </a:rPr>
              <a:t>TeV</a:t>
            </a:r>
            <a:r>
              <a:rPr lang="en-US" altLang="zh-CN" sz="2000" b="0" dirty="0" smtClean="0">
                <a:latin typeface="Arial" panose="020B0604020202020204" pitchFamily="34" charset="0"/>
                <a:cs typeface="Arial" panose="020B0604020202020204" pitchFamily="34" charset="0"/>
              </a:rPr>
              <a:t> high-energy frontier.</a:t>
            </a:r>
            <a:endParaRPr lang="en-US" altLang="zh-CN" sz="2000" b="0" dirty="0">
              <a:latin typeface="Arial" panose="020B0604020202020204" pitchFamily="34" charset="0"/>
              <a:cs typeface="Arial" panose="020B0604020202020204" pitchFamily="34" charset="0"/>
            </a:endParaRPr>
          </a:p>
          <a:p>
            <a:endParaRPr lang="zh-CN" altLang="en-US" sz="2000" b="0" dirty="0">
              <a:latin typeface="Arial" panose="020B0604020202020204" pitchFamily="34" charset="0"/>
              <a:cs typeface="Arial" panose="020B0604020202020204" pitchFamily="34" charset="0"/>
            </a:endParaRPr>
          </a:p>
        </p:txBody>
      </p:sp>
      <p:grpSp>
        <p:nvGrpSpPr>
          <p:cNvPr id="5" name="组合 4"/>
          <p:cNvGrpSpPr/>
          <p:nvPr/>
        </p:nvGrpSpPr>
        <p:grpSpPr>
          <a:xfrm>
            <a:off x="1043608" y="2997623"/>
            <a:ext cx="7378285" cy="3104476"/>
            <a:chOff x="1123094" y="2565362"/>
            <a:chExt cx="7378285" cy="3104476"/>
          </a:xfrm>
        </p:grpSpPr>
        <p:grpSp>
          <p:nvGrpSpPr>
            <p:cNvPr id="6" name="组 12"/>
            <p:cNvGrpSpPr/>
            <p:nvPr/>
          </p:nvGrpSpPr>
          <p:grpSpPr>
            <a:xfrm>
              <a:off x="1123094" y="2565362"/>
              <a:ext cx="7378285" cy="3104476"/>
              <a:chOff x="1403648" y="2092786"/>
              <a:chExt cx="7378285" cy="3104476"/>
            </a:xfrm>
          </p:grpSpPr>
          <p:grpSp>
            <p:nvGrpSpPr>
              <p:cNvPr id="9" name="组 4"/>
              <p:cNvGrpSpPr/>
              <p:nvPr/>
            </p:nvGrpSpPr>
            <p:grpSpPr>
              <a:xfrm>
                <a:off x="1403648" y="2780928"/>
                <a:ext cx="6120680" cy="2416334"/>
                <a:chOff x="1403648" y="2780928"/>
                <a:chExt cx="6120680" cy="2416334"/>
              </a:xfrm>
            </p:grpSpPr>
            <p:sp>
              <p:nvSpPr>
                <p:cNvPr id="15" name="椭圆 14"/>
                <p:cNvSpPr/>
                <p:nvPr/>
              </p:nvSpPr>
              <p:spPr>
                <a:xfrm>
                  <a:off x="2339752" y="2780928"/>
                  <a:ext cx="5184576" cy="1944216"/>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endParaRPr>
                </a:p>
              </p:txBody>
            </p:sp>
            <p:sp>
              <p:nvSpPr>
                <p:cNvPr id="16" name="TextBox 5"/>
                <p:cNvSpPr txBox="1"/>
                <p:nvPr/>
              </p:nvSpPr>
              <p:spPr>
                <a:xfrm>
                  <a:off x="1403648" y="4797152"/>
                  <a:ext cx="2492990" cy="400110"/>
                </a:xfrm>
                <a:prstGeom prst="rect">
                  <a:avLst/>
                </a:prstGeom>
                <a:noFill/>
              </p:spPr>
              <p:txBody>
                <a:bodyPr wrap="none" rtlCol="0">
                  <a:spAutoFit/>
                </a:bodyPr>
                <a:lstStyle/>
                <a:p>
                  <a:r>
                    <a:rPr lang="en-US" altLang="zh-CN" sz="2000" b="1" dirty="0" err="1" smtClean="0">
                      <a:solidFill>
                        <a:srgbClr val="002060"/>
                      </a:solidFill>
                      <a:latin typeface="Arial" panose="020B0604020202020204" pitchFamily="34" charset="0"/>
                      <a:cs typeface="Arial" panose="020B0604020202020204" pitchFamily="34" charset="0"/>
                    </a:rPr>
                    <a:t>e</a:t>
                  </a:r>
                  <a:r>
                    <a:rPr lang="en-US" altLang="zh-CN" sz="2000" b="1" baseline="30000" dirty="0" err="1" smtClean="0">
                      <a:solidFill>
                        <a:srgbClr val="002060"/>
                      </a:solidFill>
                      <a:latin typeface="Arial" panose="020B0604020202020204" pitchFamily="34" charset="0"/>
                      <a:cs typeface="Arial" panose="020B0604020202020204" pitchFamily="34" charset="0"/>
                      <a:sym typeface="Symbol"/>
                    </a:rPr>
                    <a:t></a:t>
                  </a:r>
                  <a:r>
                    <a:rPr lang="en-US" altLang="zh-CN" sz="2000" b="1" dirty="0" err="1" smtClean="0">
                      <a:solidFill>
                        <a:srgbClr val="002060"/>
                      </a:solidFill>
                      <a:latin typeface="Arial" panose="020B0604020202020204" pitchFamily="34" charset="0"/>
                      <a:cs typeface="Arial" panose="020B0604020202020204" pitchFamily="34" charset="0"/>
                    </a:rPr>
                    <a:t>e</a:t>
                  </a:r>
                  <a:r>
                    <a:rPr lang="en-US" altLang="zh-CN" sz="2000" b="1" baseline="30000" dirty="0">
                      <a:solidFill>
                        <a:srgbClr val="002060"/>
                      </a:solidFill>
                      <a:latin typeface="Arial" panose="020B0604020202020204" pitchFamily="34" charset="0"/>
                      <a:cs typeface="Arial" panose="020B0604020202020204" pitchFamily="34" charset="0"/>
                    </a:rPr>
                    <a:t>+ </a:t>
                  </a:r>
                  <a:r>
                    <a:rPr lang="en-US" altLang="zh-CN" sz="2000" b="1" dirty="0" smtClean="0">
                      <a:solidFill>
                        <a:srgbClr val="002060"/>
                      </a:solidFill>
                      <a:latin typeface="Arial" panose="020B0604020202020204" pitchFamily="34" charset="0"/>
                      <a:cs typeface="Arial" panose="020B0604020202020204" pitchFamily="34" charset="0"/>
                    </a:rPr>
                    <a:t> Higgs Factory</a:t>
                  </a:r>
                  <a:endParaRPr lang="zh-CN" altLang="en-US" sz="2000" b="1" dirty="0">
                    <a:solidFill>
                      <a:srgbClr val="002060"/>
                    </a:solidFill>
                    <a:latin typeface="Arial" panose="020B0604020202020204" pitchFamily="34" charset="0"/>
                    <a:cs typeface="Arial" panose="020B0604020202020204" pitchFamily="34" charset="0"/>
                  </a:endParaRPr>
                </a:p>
              </p:txBody>
            </p:sp>
          </p:grpSp>
          <p:grpSp>
            <p:nvGrpSpPr>
              <p:cNvPr id="10" name="组 7"/>
              <p:cNvGrpSpPr/>
              <p:nvPr/>
            </p:nvGrpSpPr>
            <p:grpSpPr>
              <a:xfrm>
                <a:off x="2044208" y="2092786"/>
                <a:ext cx="6737725" cy="2704366"/>
                <a:chOff x="2044208" y="2092786"/>
                <a:chExt cx="6737725" cy="2704366"/>
              </a:xfrm>
            </p:grpSpPr>
            <p:sp>
              <p:nvSpPr>
                <p:cNvPr id="11" name="椭圆 10"/>
                <p:cNvSpPr/>
                <p:nvPr/>
              </p:nvSpPr>
              <p:spPr>
                <a:xfrm>
                  <a:off x="2339752" y="2636912"/>
                  <a:ext cx="5184576" cy="1944216"/>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cs typeface="Arial" panose="020B0604020202020204" pitchFamily="34" charset="0"/>
                  </a:endParaRPr>
                </a:p>
              </p:txBody>
            </p:sp>
            <p:cxnSp>
              <p:nvCxnSpPr>
                <p:cNvPr id="12" name="直接箭头连接符 7"/>
                <p:cNvCxnSpPr/>
                <p:nvPr/>
              </p:nvCxnSpPr>
              <p:spPr>
                <a:xfrm flipV="1">
                  <a:off x="2044208" y="4437112"/>
                  <a:ext cx="640560" cy="360040"/>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231509" y="2092786"/>
                  <a:ext cx="1550424" cy="400110"/>
                </a:xfrm>
                <a:prstGeom prst="rect">
                  <a:avLst/>
                </a:prstGeom>
                <a:noFill/>
              </p:spPr>
              <p:txBody>
                <a:bodyPr wrap="none" rtlCol="0">
                  <a:spAutoFit/>
                </a:bodyPr>
                <a:lstStyle/>
                <a:p>
                  <a:r>
                    <a:rPr lang="en-US" altLang="zh-CN" sz="2000" b="1" dirty="0" err="1" smtClean="0">
                      <a:solidFill>
                        <a:srgbClr val="C00000"/>
                      </a:solidFill>
                      <a:latin typeface="Arial" panose="020B0604020202020204" pitchFamily="34" charset="0"/>
                      <a:cs typeface="Arial" panose="020B0604020202020204" pitchFamily="34" charset="0"/>
                    </a:rPr>
                    <a:t>pp</a:t>
                  </a:r>
                  <a:r>
                    <a:rPr lang="en-US" altLang="zh-CN" sz="2000" b="1" dirty="0" smtClean="0">
                      <a:solidFill>
                        <a:srgbClr val="C00000"/>
                      </a:solidFill>
                      <a:latin typeface="Arial" panose="020B0604020202020204" pitchFamily="34" charset="0"/>
                      <a:cs typeface="Arial" panose="020B0604020202020204" pitchFamily="34" charset="0"/>
                    </a:rPr>
                    <a:t> collider </a:t>
                  </a:r>
                  <a:endParaRPr lang="zh-CN" altLang="en-US" sz="2000" b="1" dirty="0">
                    <a:solidFill>
                      <a:srgbClr val="C00000"/>
                    </a:solidFill>
                    <a:latin typeface="Arial" panose="020B0604020202020204" pitchFamily="34" charset="0"/>
                    <a:cs typeface="Arial" panose="020B0604020202020204" pitchFamily="34" charset="0"/>
                  </a:endParaRPr>
                </a:p>
              </p:txBody>
            </p:sp>
            <p:cxnSp>
              <p:nvCxnSpPr>
                <p:cNvPr id="14" name="直接箭头连接符 14"/>
                <p:cNvCxnSpPr/>
                <p:nvPr/>
              </p:nvCxnSpPr>
              <p:spPr>
                <a:xfrm flipH="1">
                  <a:off x="7020272" y="2492896"/>
                  <a:ext cx="720080" cy="504056"/>
                </a:xfrm>
                <a:prstGeom prst="straightConnector1">
                  <a:avLst/>
                </a:prstGeom>
                <a:ln w="254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grpSp>
        </p:grpSp>
        <p:sp>
          <p:nvSpPr>
            <p:cNvPr id="7" name="文本框 3"/>
            <p:cNvSpPr txBox="1"/>
            <p:nvPr/>
          </p:nvSpPr>
          <p:spPr>
            <a:xfrm>
              <a:off x="2705057" y="4222845"/>
              <a:ext cx="2569934" cy="369332"/>
            </a:xfrm>
            <a:prstGeom prst="rect">
              <a:avLst/>
            </a:prstGeom>
            <a:noFill/>
          </p:spPr>
          <p:txBody>
            <a:bodyPr wrap="none" rtlCol="0">
              <a:spAutoFit/>
            </a:bodyPr>
            <a:lstStyle/>
            <a:p>
              <a:r>
                <a:rPr kumimoji="1" lang="en-US" altLang="zh-CN" b="1" dirty="0" smtClean="0">
                  <a:solidFill>
                    <a:srgbClr val="000090"/>
                  </a:solidFill>
                  <a:latin typeface="Arial" panose="020B0604020202020204" pitchFamily="34" charset="0"/>
                  <a:cs typeface="Arial" panose="020B0604020202020204" pitchFamily="34" charset="0"/>
                </a:rPr>
                <a:t>CEPC</a:t>
              </a:r>
              <a:r>
                <a:rPr kumimoji="1" lang="zh-CN" altLang="en-US" b="1" dirty="0" smtClean="0">
                  <a:solidFill>
                    <a:srgbClr val="000090"/>
                  </a:solidFill>
                  <a:latin typeface="Arial" panose="020B0604020202020204" pitchFamily="34" charset="0"/>
                  <a:cs typeface="Arial" panose="020B0604020202020204" pitchFamily="34" charset="0"/>
                </a:rPr>
                <a:t>：</a:t>
              </a:r>
              <a:r>
                <a:rPr kumimoji="1" lang="en-US" altLang="zh-CN" b="1" dirty="0" smtClean="0">
                  <a:solidFill>
                    <a:srgbClr val="000090"/>
                  </a:solidFill>
                  <a:latin typeface="Arial" panose="020B0604020202020204" pitchFamily="34" charset="0"/>
                  <a:cs typeface="Arial" panose="020B0604020202020204" pitchFamily="34" charset="0"/>
                </a:rPr>
                <a:t>240</a:t>
              </a:r>
              <a:r>
                <a:rPr kumimoji="1" lang="zh-CN" altLang="en-US" b="1" dirty="0" smtClean="0">
                  <a:solidFill>
                    <a:srgbClr val="000090"/>
                  </a:solidFill>
                  <a:latin typeface="Arial" panose="020B0604020202020204" pitchFamily="34" charset="0"/>
                  <a:cs typeface="Arial" panose="020B0604020202020204" pitchFamily="34" charset="0"/>
                </a:rPr>
                <a:t> </a:t>
              </a:r>
              <a:r>
                <a:rPr kumimoji="1" lang="en-US" altLang="zh-CN" b="1" dirty="0" smtClean="0">
                  <a:solidFill>
                    <a:srgbClr val="000090"/>
                  </a:solidFill>
                  <a:latin typeface="Arial" panose="020B0604020202020204" pitchFamily="34" charset="0"/>
                  <a:cs typeface="Arial" panose="020B0604020202020204" pitchFamily="34" charset="0"/>
                </a:rPr>
                <a:t>–</a:t>
              </a:r>
              <a:r>
                <a:rPr kumimoji="1" lang="zh-CN" altLang="en-US" b="1" dirty="0" smtClean="0">
                  <a:solidFill>
                    <a:srgbClr val="000090"/>
                  </a:solidFill>
                  <a:latin typeface="Arial" panose="020B0604020202020204" pitchFamily="34" charset="0"/>
                  <a:cs typeface="Arial" panose="020B0604020202020204" pitchFamily="34" charset="0"/>
                </a:rPr>
                <a:t> </a:t>
              </a:r>
              <a:r>
                <a:rPr kumimoji="1" lang="en-US" altLang="zh-CN" b="1" dirty="0" smtClean="0">
                  <a:solidFill>
                    <a:srgbClr val="000090"/>
                  </a:solidFill>
                  <a:latin typeface="Arial" panose="020B0604020202020204" pitchFamily="34" charset="0"/>
                  <a:cs typeface="Arial" panose="020B0604020202020204" pitchFamily="34" charset="0"/>
                </a:rPr>
                <a:t>250GeV</a:t>
              </a:r>
              <a:endParaRPr kumimoji="1" lang="zh-CN" altLang="en-US" b="1" dirty="0">
                <a:solidFill>
                  <a:srgbClr val="000090"/>
                </a:solidFill>
                <a:latin typeface="Arial" panose="020B0604020202020204" pitchFamily="34" charset="0"/>
                <a:cs typeface="Arial" panose="020B0604020202020204" pitchFamily="34" charset="0"/>
              </a:endParaRPr>
            </a:p>
          </p:txBody>
        </p:sp>
        <p:sp>
          <p:nvSpPr>
            <p:cNvPr id="8" name="文本框 13"/>
            <p:cNvSpPr txBox="1"/>
            <p:nvPr/>
          </p:nvSpPr>
          <p:spPr>
            <a:xfrm>
              <a:off x="4206034" y="3645503"/>
              <a:ext cx="2287806" cy="369332"/>
            </a:xfrm>
            <a:prstGeom prst="rect">
              <a:avLst/>
            </a:prstGeom>
            <a:noFill/>
          </p:spPr>
          <p:txBody>
            <a:bodyPr wrap="none" rtlCol="0">
              <a:spAutoFit/>
            </a:bodyPr>
            <a:lstStyle/>
            <a:p>
              <a:r>
                <a:rPr kumimoji="1" lang="en-US" altLang="zh-CN" b="1" dirty="0" err="1" smtClean="0">
                  <a:solidFill>
                    <a:srgbClr val="800000"/>
                  </a:solidFill>
                  <a:latin typeface="Arial" panose="020B0604020202020204" pitchFamily="34" charset="0"/>
                  <a:cs typeface="Arial" panose="020B0604020202020204" pitchFamily="34" charset="0"/>
                </a:rPr>
                <a:t>SppC</a:t>
              </a:r>
              <a:r>
                <a:rPr kumimoji="1" lang="zh-CN" altLang="en-US" b="1" dirty="0" smtClean="0">
                  <a:solidFill>
                    <a:srgbClr val="800000"/>
                  </a:solidFill>
                  <a:latin typeface="Arial" panose="020B0604020202020204" pitchFamily="34" charset="0"/>
                  <a:cs typeface="Arial" panose="020B0604020202020204" pitchFamily="34" charset="0"/>
                </a:rPr>
                <a:t>：</a:t>
              </a:r>
              <a:r>
                <a:rPr kumimoji="1" lang="en-US" altLang="zh-CN" b="1" dirty="0" smtClean="0">
                  <a:solidFill>
                    <a:srgbClr val="800000"/>
                  </a:solidFill>
                  <a:latin typeface="Arial" panose="020B0604020202020204" pitchFamily="34" charset="0"/>
                  <a:cs typeface="Arial" panose="020B0604020202020204" pitchFamily="34" charset="0"/>
                </a:rPr>
                <a:t>50</a:t>
              </a:r>
              <a:r>
                <a:rPr kumimoji="1" lang="zh-CN" altLang="en-US" b="1" dirty="0" smtClean="0">
                  <a:solidFill>
                    <a:srgbClr val="800000"/>
                  </a:solidFill>
                  <a:latin typeface="Arial" panose="020B0604020202020204" pitchFamily="34" charset="0"/>
                  <a:cs typeface="Arial" panose="020B0604020202020204" pitchFamily="34" charset="0"/>
                </a:rPr>
                <a:t> </a:t>
              </a:r>
              <a:r>
                <a:rPr kumimoji="1" lang="en-US" altLang="zh-CN" b="1" dirty="0" smtClean="0">
                  <a:solidFill>
                    <a:srgbClr val="800000"/>
                  </a:solidFill>
                  <a:latin typeface="Arial" panose="020B0604020202020204" pitchFamily="34" charset="0"/>
                  <a:cs typeface="Arial" panose="020B0604020202020204" pitchFamily="34" charset="0"/>
                </a:rPr>
                <a:t>–</a:t>
              </a:r>
              <a:r>
                <a:rPr kumimoji="1" lang="zh-CN" altLang="en-US" b="1" dirty="0" smtClean="0">
                  <a:solidFill>
                    <a:srgbClr val="800000"/>
                  </a:solidFill>
                  <a:latin typeface="Arial" panose="020B0604020202020204" pitchFamily="34" charset="0"/>
                  <a:cs typeface="Arial" panose="020B0604020202020204" pitchFamily="34" charset="0"/>
                </a:rPr>
                <a:t> </a:t>
              </a:r>
              <a:r>
                <a:rPr kumimoji="1" lang="en-US" altLang="zh-CN" b="1" dirty="0" smtClean="0">
                  <a:solidFill>
                    <a:srgbClr val="800000"/>
                  </a:solidFill>
                  <a:latin typeface="Arial" panose="020B0604020202020204" pitchFamily="34" charset="0"/>
                  <a:cs typeface="Arial" panose="020B0604020202020204" pitchFamily="34" charset="0"/>
                </a:rPr>
                <a:t>90</a:t>
              </a:r>
              <a:r>
                <a:rPr kumimoji="1" lang="zh-CN" altLang="en-US" b="1" dirty="0" smtClean="0">
                  <a:solidFill>
                    <a:srgbClr val="800000"/>
                  </a:solidFill>
                  <a:latin typeface="Arial" panose="020B0604020202020204" pitchFamily="34" charset="0"/>
                  <a:cs typeface="Arial" panose="020B0604020202020204" pitchFamily="34" charset="0"/>
                </a:rPr>
                <a:t> </a:t>
              </a:r>
              <a:r>
                <a:rPr kumimoji="1" lang="en-US" altLang="zh-CN" b="1" dirty="0" err="1" smtClean="0">
                  <a:solidFill>
                    <a:srgbClr val="800000"/>
                  </a:solidFill>
                  <a:latin typeface="Arial" panose="020B0604020202020204" pitchFamily="34" charset="0"/>
                  <a:cs typeface="Arial" panose="020B0604020202020204" pitchFamily="34" charset="0"/>
                </a:rPr>
                <a:t>TeV</a:t>
              </a:r>
              <a:endParaRPr kumimoji="1" lang="en-US" altLang="zh-CN" b="1" dirty="0" smtClean="0">
                <a:solidFill>
                  <a:srgbClr val="8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24924615"/>
      </p:ext>
    </p:extLst>
  </p:cSld>
  <p:clrMapOvr>
    <a:masterClrMapping/>
  </p:clrMapOvr>
  <p:transition spd="med">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en-US" altLang="zh-CN" sz="3600" smtClean="0"/>
              <a:t>Layout of CEPC </a:t>
            </a:r>
            <a:r>
              <a:rPr lang="en-US" altLang="zh-CN" sz="3600" dirty="0" smtClean="0"/>
              <a:t>cryogenic system</a:t>
            </a:r>
            <a:endParaRPr lang="zh-CN" altLang="en-US" sz="3600" dirty="0"/>
          </a:p>
        </p:txBody>
      </p:sp>
      <p:sp>
        <p:nvSpPr>
          <p:cNvPr id="3" name="内容占位符 2"/>
          <p:cNvSpPr>
            <a:spLocks noGrp="1"/>
          </p:cNvSpPr>
          <p:nvPr>
            <p:ph idx="1"/>
          </p:nvPr>
        </p:nvSpPr>
        <p:spPr/>
        <p:txBody>
          <a:bodyPr/>
          <a:lstStyle/>
          <a:p>
            <a:pPr marL="0" indent="0" eaLnBrk="1" fontAlgn="auto" hangingPunct="1">
              <a:lnSpc>
                <a:spcPct val="90000"/>
              </a:lnSpc>
              <a:spcBef>
                <a:spcPts val="1000"/>
              </a:spcBef>
              <a:spcAft>
                <a:spcPts val="0"/>
              </a:spcAft>
              <a:buClrTx/>
              <a:buSzTx/>
              <a:buFont typeface="Wingdings" panose="05000000000000000000" pitchFamily="2" charset="2"/>
              <a:buNone/>
              <a:defRPr/>
            </a:pPr>
            <a:r>
              <a:rPr lang="en-US" altLang="zh-CN" sz="1800" dirty="0"/>
              <a:t>Booster </a:t>
            </a:r>
            <a:r>
              <a:rPr lang="en-US" altLang="zh-CN" sz="1800" dirty="0" smtClean="0"/>
              <a:t>ring:</a:t>
            </a:r>
          </a:p>
          <a:p>
            <a:pPr eaLnBrk="1" fontAlgn="auto" hangingPunct="1">
              <a:lnSpc>
                <a:spcPct val="90000"/>
              </a:lnSpc>
              <a:spcBef>
                <a:spcPts val="1000"/>
              </a:spcBef>
              <a:spcAft>
                <a:spcPts val="0"/>
              </a:spcAft>
              <a:buClrTx/>
              <a:buSzTx/>
              <a:buFont typeface="Wingdings" panose="05000000000000000000" pitchFamily="2" charset="2"/>
              <a:buChar char="Ø"/>
              <a:defRPr/>
            </a:pPr>
            <a:r>
              <a:rPr lang="en-GB" altLang="ja-JP" sz="1800" dirty="0" smtClean="0"/>
              <a:t>1.3 </a:t>
            </a:r>
            <a:r>
              <a:rPr lang="en-GB" altLang="ja-JP" sz="1800" dirty="0"/>
              <a:t>GHz 9-cell cavities</a:t>
            </a:r>
            <a:r>
              <a:rPr lang="en-GB" altLang="zh-CN" sz="1800" dirty="0"/>
              <a:t>, 96 </a:t>
            </a:r>
            <a:r>
              <a:rPr lang="en-GB" altLang="zh-CN" sz="1800" dirty="0" smtClean="0"/>
              <a:t>cavities</a:t>
            </a:r>
          </a:p>
          <a:p>
            <a:pPr eaLnBrk="1" fontAlgn="auto" hangingPunct="1">
              <a:lnSpc>
                <a:spcPct val="90000"/>
              </a:lnSpc>
              <a:spcBef>
                <a:spcPts val="1000"/>
              </a:spcBef>
              <a:spcAft>
                <a:spcPts val="0"/>
              </a:spcAft>
              <a:buClrTx/>
              <a:buSzTx/>
              <a:buFont typeface="Wingdings" panose="05000000000000000000" pitchFamily="2" charset="2"/>
              <a:buChar char="Ø"/>
              <a:defRPr/>
            </a:pPr>
            <a:r>
              <a:rPr lang="en-GB" altLang="zh-CN" sz="1800" dirty="0" smtClean="0"/>
              <a:t>12 </a:t>
            </a:r>
            <a:r>
              <a:rPr lang="en-GB" altLang="zh-CN" sz="1800" dirty="0" err="1" smtClean="0"/>
              <a:t>cryomodules</a:t>
            </a:r>
            <a:endParaRPr lang="en-GB" altLang="zh-CN" sz="1800" dirty="0" smtClean="0"/>
          </a:p>
          <a:p>
            <a:pPr eaLnBrk="1" fontAlgn="auto" hangingPunct="1">
              <a:lnSpc>
                <a:spcPct val="90000"/>
              </a:lnSpc>
              <a:spcBef>
                <a:spcPts val="1000"/>
              </a:spcBef>
              <a:spcAft>
                <a:spcPts val="0"/>
              </a:spcAft>
              <a:buClrTx/>
              <a:buSzTx/>
              <a:buFont typeface="Wingdings" panose="05000000000000000000" pitchFamily="2" charset="2"/>
              <a:buChar char="Ø"/>
              <a:defRPr/>
            </a:pPr>
            <a:r>
              <a:rPr lang="en-US" altLang="zh-CN" sz="1800" dirty="0" smtClean="0"/>
              <a:t>3 </a:t>
            </a:r>
            <a:r>
              <a:rPr lang="en-US" altLang="zh-CN" sz="1800" dirty="0" err="1"/>
              <a:t>cryomodules</a:t>
            </a:r>
            <a:r>
              <a:rPr lang="en-US" altLang="zh-CN" sz="1800" dirty="0"/>
              <a:t>/each </a:t>
            </a:r>
            <a:r>
              <a:rPr lang="en-US" altLang="zh-CN" sz="1800" dirty="0" smtClean="0"/>
              <a:t>station</a:t>
            </a:r>
          </a:p>
          <a:p>
            <a:pPr eaLnBrk="1" fontAlgn="auto" hangingPunct="1">
              <a:lnSpc>
                <a:spcPct val="90000"/>
              </a:lnSpc>
              <a:spcBef>
                <a:spcPts val="1000"/>
              </a:spcBef>
              <a:spcAft>
                <a:spcPts val="0"/>
              </a:spcAft>
              <a:buClrTx/>
              <a:buSzTx/>
              <a:buFont typeface="Wingdings" panose="05000000000000000000" pitchFamily="2" charset="2"/>
              <a:buChar char="Ø"/>
              <a:defRPr/>
            </a:pPr>
            <a:r>
              <a:rPr lang="en-US" altLang="zh-CN" sz="1800" dirty="0" smtClean="0"/>
              <a:t>Temperature</a:t>
            </a:r>
            <a:r>
              <a:rPr lang="en-US" altLang="zh-CN" sz="1800" dirty="0"/>
              <a:t>: </a:t>
            </a:r>
            <a:r>
              <a:rPr lang="en-US" altLang="zh-CN" sz="1800" dirty="0" smtClean="0"/>
              <a:t>2K/31mbar</a:t>
            </a:r>
          </a:p>
          <a:p>
            <a:pPr marL="685800" lvl="1" indent="-228600">
              <a:lnSpc>
                <a:spcPct val="90000"/>
              </a:lnSpc>
              <a:buClr>
                <a:srgbClr val="97CDCC"/>
              </a:buClr>
              <a:buSzPct val="150000"/>
              <a:buFont typeface="Wingdings" panose="05000000000000000000" pitchFamily="2" charset="2"/>
              <a:buChar char="ü"/>
              <a:defRPr/>
            </a:pPr>
            <a:endParaRPr lang="en-US" altLang="zh-CN" sz="1800" dirty="0">
              <a:solidFill>
                <a:srgbClr val="003399"/>
              </a:solidFill>
              <a:cs typeface="+mn-cs"/>
            </a:endParaRPr>
          </a:p>
          <a:p>
            <a:pPr marL="0" lvl="1" indent="0" eaLnBrk="1" hangingPunct="1">
              <a:lnSpc>
                <a:spcPct val="90000"/>
              </a:lnSpc>
              <a:spcBef>
                <a:spcPts val="500"/>
              </a:spcBef>
              <a:buClr>
                <a:prstClr val="black"/>
              </a:buClr>
              <a:buSzPct val="100000"/>
              <a:buFont typeface="Wingdings" panose="05000000000000000000" pitchFamily="2" charset="2"/>
              <a:buNone/>
              <a:defRPr/>
            </a:pPr>
            <a:r>
              <a:rPr lang="en-US" altLang="zh-CN" sz="1800" dirty="0">
                <a:solidFill>
                  <a:srgbClr val="003399"/>
                </a:solidFill>
                <a:cs typeface="+mn-cs"/>
              </a:rPr>
              <a:t>Collider </a:t>
            </a:r>
            <a:r>
              <a:rPr lang="en-US" altLang="zh-CN" sz="1800" dirty="0" smtClean="0">
                <a:solidFill>
                  <a:srgbClr val="003399"/>
                </a:solidFill>
                <a:cs typeface="+mn-cs"/>
              </a:rPr>
              <a:t>ring:</a:t>
            </a:r>
          </a:p>
          <a:p>
            <a:pPr eaLnBrk="1" fontAlgn="auto" hangingPunct="1">
              <a:lnSpc>
                <a:spcPct val="90000"/>
              </a:lnSpc>
              <a:spcBef>
                <a:spcPts val="1000"/>
              </a:spcBef>
              <a:spcAft>
                <a:spcPts val="0"/>
              </a:spcAft>
              <a:buClrTx/>
              <a:buSzTx/>
              <a:buFont typeface="Wingdings" panose="05000000000000000000" pitchFamily="2" charset="2"/>
              <a:buChar char="Ø"/>
              <a:defRPr/>
            </a:pPr>
            <a:r>
              <a:rPr lang="en-GB" altLang="ja-JP" sz="1800" dirty="0"/>
              <a:t>650MHz 2-cell cavities</a:t>
            </a:r>
            <a:r>
              <a:rPr lang="en-GB" altLang="zh-CN" sz="1800" dirty="0"/>
              <a:t>, </a:t>
            </a:r>
            <a:r>
              <a:rPr lang="en-GB" altLang="zh-CN" sz="1800" dirty="0" smtClean="0"/>
              <a:t>240 </a:t>
            </a:r>
            <a:r>
              <a:rPr lang="en-GB" altLang="zh-CN" sz="1800" dirty="0"/>
              <a:t>cavities</a:t>
            </a:r>
          </a:p>
          <a:p>
            <a:pPr eaLnBrk="1" fontAlgn="auto" hangingPunct="1">
              <a:lnSpc>
                <a:spcPct val="90000"/>
              </a:lnSpc>
              <a:spcBef>
                <a:spcPts val="1000"/>
              </a:spcBef>
              <a:spcAft>
                <a:spcPts val="0"/>
              </a:spcAft>
              <a:buClrTx/>
              <a:buSzTx/>
              <a:buFont typeface="Wingdings" panose="05000000000000000000" pitchFamily="2" charset="2"/>
              <a:buChar char="Ø"/>
              <a:defRPr/>
            </a:pPr>
            <a:r>
              <a:rPr lang="en-GB" altLang="zh-CN" sz="1800" dirty="0" smtClean="0"/>
              <a:t>40 </a:t>
            </a:r>
            <a:r>
              <a:rPr lang="en-GB" altLang="zh-CN" sz="1800" dirty="0" err="1"/>
              <a:t>cryomodules</a:t>
            </a:r>
            <a:endParaRPr lang="en-GB" altLang="zh-CN" sz="1800" dirty="0"/>
          </a:p>
          <a:p>
            <a:pPr eaLnBrk="1" fontAlgn="auto" hangingPunct="1">
              <a:lnSpc>
                <a:spcPct val="90000"/>
              </a:lnSpc>
              <a:spcBef>
                <a:spcPts val="1000"/>
              </a:spcBef>
              <a:spcAft>
                <a:spcPts val="0"/>
              </a:spcAft>
              <a:buClrTx/>
              <a:buSzTx/>
              <a:buFont typeface="Wingdings" panose="05000000000000000000" pitchFamily="2" charset="2"/>
              <a:buChar char="Ø"/>
              <a:defRPr/>
            </a:pPr>
            <a:r>
              <a:rPr lang="en-US" altLang="zh-CN" sz="1800" dirty="0" smtClean="0"/>
              <a:t>10 </a:t>
            </a:r>
            <a:r>
              <a:rPr lang="en-US" altLang="zh-CN" sz="1800" dirty="0" err="1"/>
              <a:t>cryomodules</a:t>
            </a:r>
            <a:r>
              <a:rPr lang="en-US" altLang="zh-CN" sz="1800" dirty="0"/>
              <a:t>/each station </a:t>
            </a:r>
          </a:p>
          <a:p>
            <a:pPr eaLnBrk="1" fontAlgn="auto" hangingPunct="1">
              <a:lnSpc>
                <a:spcPct val="90000"/>
              </a:lnSpc>
              <a:spcBef>
                <a:spcPts val="1000"/>
              </a:spcBef>
              <a:spcAft>
                <a:spcPts val="0"/>
              </a:spcAft>
              <a:buClrTx/>
              <a:buSzTx/>
              <a:buFont typeface="Wingdings" panose="05000000000000000000" pitchFamily="2" charset="2"/>
              <a:buChar char="Ø"/>
              <a:defRPr/>
            </a:pPr>
            <a:r>
              <a:rPr lang="en-US" altLang="zh-CN" sz="1800" dirty="0"/>
              <a:t>Temperature: 2K/31mbar</a:t>
            </a:r>
          </a:p>
          <a:p>
            <a:pPr>
              <a:defRPr/>
            </a:pPr>
            <a:endParaRPr lang="zh-CN" altLang="en-US" dirty="0"/>
          </a:p>
        </p:txBody>
      </p:sp>
      <p:pic>
        <p:nvPicPr>
          <p:cNvPr id="18436"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989138"/>
            <a:ext cx="4000500"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4336387"/>
      </p:ext>
    </p:extLst>
  </p:cSld>
  <p:clrMapOvr>
    <a:masterClrMapping/>
  </p:clrMapOvr>
  <p:transition spd="med">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0627" y="882169"/>
            <a:ext cx="7642746" cy="1143000"/>
          </a:xfrm>
        </p:spPr>
        <p:txBody>
          <a:bodyPr/>
          <a:lstStyle/>
          <a:p>
            <a:pPr>
              <a:defRPr/>
            </a:pPr>
            <a:r>
              <a:rPr lang="en-US" altLang="zh-CN" sz="3600" dirty="0" smtClean="0"/>
              <a:t>Flowchart of cryogenic system  for one </a:t>
            </a:r>
            <a:r>
              <a:rPr lang="en-US" altLang="zh-CN" sz="3600" dirty="0" err="1" smtClean="0"/>
              <a:t>Cryo</a:t>
            </a:r>
            <a:r>
              <a:rPr lang="en-US" altLang="zh-CN" sz="3600" dirty="0" smtClean="0"/>
              <a:t>-station</a:t>
            </a:r>
            <a:endParaRPr lang="zh-CN" altLang="en-US" sz="3600" dirty="0"/>
          </a:p>
        </p:txBody>
      </p:sp>
      <p:sp>
        <p:nvSpPr>
          <p:cNvPr id="19459" name="文本框 5"/>
          <p:cNvSpPr txBox="1">
            <a:spLocks noChangeArrowheads="1"/>
          </p:cNvSpPr>
          <p:nvPr/>
        </p:nvSpPr>
        <p:spPr bwMode="auto">
          <a:xfrm>
            <a:off x="5652120" y="2343098"/>
            <a:ext cx="3074988"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00B0F0"/>
              </a:buClr>
              <a:buSzPct val="90000"/>
              <a:buFont typeface="Wingdings" panose="05000000000000000000" pitchFamily="2" charset="2"/>
              <a:buChar char="n"/>
              <a:defRPr sz="2800">
                <a:solidFill>
                  <a:srgbClr val="003399"/>
                </a:solidFill>
                <a:latin typeface="微软雅黑" panose="020B0503020204020204" pitchFamily="34" charset="-122"/>
                <a:ea typeface="微软雅黑" panose="020B0503020204020204" pitchFamily="34" charset="-122"/>
              </a:defRPr>
            </a:lvl1pPr>
            <a:lvl2pPr marL="742950" indent="-285750">
              <a:spcBef>
                <a:spcPct val="20000"/>
              </a:spcBef>
              <a:buClr>
                <a:srgbClr val="00B050"/>
              </a:buClr>
              <a:buSzPct val="75000"/>
              <a:buFont typeface="Wingdings" panose="05000000000000000000" pitchFamily="2" charset="2"/>
              <a:buChar char="l"/>
              <a:defRPr sz="2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har char="•"/>
              <a:defRPr sz="2400">
                <a:solidFill>
                  <a:srgbClr val="003399"/>
                </a:solidFill>
                <a:latin typeface="Arial" panose="020B0604020202020204" pitchFamily="34" charset="0"/>
                <a:ea typeface="黑体" panose="02010609060101010101" pitchFamily="49" charset="-122"/>
              </a:defRPr>
            </a:lvl3pPr>
            <a:lvl4pPr marL="1600200" indent="-228600">
              <a:spcBef>
                <a:spcPct val="20000"/>
              </a:spcBef>
              <a:buChar char="–"/>
              <a:defRPr sz="2800">
                <a:solidFill>
                  <a:srgbClr val="003399"/>
                </a:solidFill>
                <a:latin typeface="Arial" panose="020B0604020202020204" pitchFamily="34" charset="0"/>
                <a:ea typeface="黑体" panose="02010609060101010101" pitchFamily="49" charset="-122"/>
              </a:defRPr>
            </a:lvl4pPr>
            <a:lvl5pPr marL="2057400" indent="-228600">
              <a:spcBef>
                <a:spcPct val="20000"/>
              </a:spcBef>
              <a:buChar char="»"/>
              <a:defRPr sz="2800">
                <a:solidFill>
                  <a:srgbClr val="003399"/>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defRPr>
            </a:lvl9pPr>
          </a:lstStyle>
          <a:p>
            <a:pPr eaLnBrk="1" hangingPunct="1">
              <a:spcBef>
                <a:spcPct val="0"/>
              </a:spcBef>
              <a:buClrTx/>
              <a:buSzTx/>
              <a:buFont typeface="Arial" panose="020B0604020202020204" pitchFamily="34" charset="0"/>
              <a:buChar char="•"/>
            </a:pPr>
            <a:r>
              <a:rPr lang="en-US" altLang="zh-CN" sz="1600" b="0" dirty="0">
                <a:solidFill>
                  <a:schemeClr val="tx1"/>
                </a:solidFill>
              </a:rPr>
              <a:t>Each </a:t>
            </a:r>
            <a:r>
              <a:rPr lang="en-US" altLang="zh-CN" sz="1600" b="0" dirty="0" err="1">
                <a:solidFill>
                  <a:schemeClr val="tx1"/>
                </a:solidFill>
              </a:rPr>
              <a:t>Cryo</a:t>
            </a:r>
            <a:r>
              <a:rPr lang="en-US" altLang="zh-CN" sz="1600" b="0" dirty="0">
                <a:solidFill>
                  <a:schemeClr val="tx1"/>
                </a:solidFill>
              </a:rPr>
              <a:t>-station mainly includes Compressor, Cold box, helium gas storage tanks, </a:t>
            </a:r>
            <a:r>
              <a:rPr lang="en-US" altLang="zh-CN" sz="1600" b="0" dirty="0" err="1">
                <a:solidFill>
                  <a:schemeClr val="tx1"/>
                </a:solidFill>
              </a:rPr>
              <a:t>cryomudules</a:t>
            </a:r>
            <a:r>
              <a:rPr lang="en-US" altLang="zh-CN" sz="1600" b="0" dirty="0">
                <a:solidFill>
                  <a:schemeClr val="tx1"/>
                </a:solidFill>
              </a:rPr>
              <a:t> and purification system. </a:t>
            </a:r>
          </a:p>
          <a:p>
            <a:pPr eaLnBrk="1" hangingPunct="1">
              <a:spcBef>
                <a:spcPct val="0"/>
              </a:spcBef>
              <a:buClrTx/>
              <a:buSzTx/>
              <a:buFont typeface="Arial" panose="020B0604020202020204" pitchFamily="34" charset="0"/>
              <a:buChar char="•"/>
            </a:pPr>
            <a:endParaRPr lang="en-US" altLang="zh-CN" sz="1600" b="0" dirty="0">
              <a:solidFill>
                <a:schemeClr val="tx1"/>
              </a:solidFill>
            </a:endParaRPr>
          </a:p>
          <a:p>
            <a:pPr eaLnBrk="1" hangingPunct="1">
              <a:spcBef>
                <a:spcPct val="0"/>
              </a:spcBef>
              <a:buClrTx/>
              <a:buSzTx/>
              <a:buFont typeface="Arial" panose="020B0604020202020204" pitchFamily="34" charset="0"/>
              <a:buChar char="•"/>
            </a:pPr>
            <a:r>
              <a:rPr lang="en-US" altLang="zh-CN" sz="1600" b="0" dirty="0">
                <a:solidFill>
                  <a:schemeClr val="tx1"/>
                </a:solidFill>
              </a:rPr>
              <a:t>The </a:t>
            </a:r>
            <a:r>
              <a:rPr lang="en-US" altLang="zh-CN" sz="1600" b="0" dirty="0" err="1">
                <a:solidFill>
                  <a:schemeClr val="tx1"/>
                </a:solidFill>
              </a:rPr>
              <a:t>cryomodules</a:t>
            </a:r>
            <a:r>
              <a:rPr lang="en-US" altLang="zh-CN" sz="1600" b="0" dirty="0">
                <a:solidFill>
                  <a:schemeClr val="tx1"/>
                </a:solidFill>
              </a:rPr>
              <a:t> have two shields, a 40K~80K shield and a 5K~8K shield.</a:t>
            </a:r>
          </a:p>
          <a:p>
            <a:pPr eaLnBrk="1" hangingPunct="1">
              <a:spcBef>
                <a:spcPct val="0"/>
              </a:spcBef>
              <a:buClrTx/>
              <a:buSzTx/>
              <a:buFont typeface="Arial" panose="020B0604020202020204" pitchFamily="34" charset="0"/>
              <a:buChar char="•"/>
            </a:pPr>
            <a:endParaRPr lang="en-US" altLang="zh-CN" sz="1600" b="0" dirty="0">
              <a:solidFill>
                <a:schemeClr val="tx1"/>
              </a:solidFill>
            </a:endParaRPr>
          </a:p>
          <a:p>
            <a:pPr eaLnBrk="1" hangingPunct="1">
              <a:spcBef>
                <a:spcPct val="0"/>
              </a:spcBef>
              <a:buClrTx/>
              <a:buSzTx/>
              <a:buFont typeface="Arial" panose="020B0604020202020204" pitchFamily="34" charset="0"/>
              <a:buChar char="•"/>
            </a:pPr>
            <a:r>
              <a:rPr lang="en-US" altLang="zh-CN" sz="1600" b="0" dirty="0">
                <a:solidFill>
                  <a:schemeClr val="tx1"/>
                </a:solidFill>
              </a:rPr>
              <a:t>A 2.2K, 1.2bar helium is supplied for the </a:t>
            </a:r>
            <a:r>
              <a:rPr lang="en-US" altLang="zh-CN" sz="1600" b="0" dirty="0" err="1">
                <a:solidFill>
                  <a:schemeClr val="tx1"/>
                </a:solidFill>
              </a:rPr>
              <a:t>cryomodules</a:t>
            </a:r>
            <a:r>
              <a:rPr lang="en-US" altLang="zh-CN" sz="1600" b="0" dirty="0">
                <a:solidFill>
                  <a:schemeClr val="tx1"/>
                </a:solidFill>
              </a:rPr>
              <a:t> and the 2K, 31mbar helium gas return to the cold box with the cold compressors. </a:t>
            </a:r>
            <a:endParaRPr lang="zh-CN" altLang="en-US" sz="1600" b="0" dirty="0">
              <a:solidFill>
                <a:schemeClr val="tx1"/>
              </a:solidFill>
            </a:endParaRPr>
          </a:p>
        </p:txBody>
      </p:sp>
      <p:sp>
        <p:nvSpPr>
          <p:cNvPr id="19460" name="Rectangle 2"/>
          <p:cNvSpPr>
            <a:spLocks noChangeArrowheads="1"/>
          </p:cNvSpPr>
          <p:nvPr/>
        </p:nvSpPr>
        <p:spPr bwMode="auto">
          <a:xfrm>
            <a:off x="0" y="115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B0F0"/>
              </a:buClr>
              <a:buSzPct val="90000"/>
              <a:buFont typeface="Wingdings" panose="05000000000000000000" pitchFamily="2" charset="2"/>
              <a:buChar char="n"/>
              <a:defRPr sz="2800">
                <a:solidFill>
                  <a:srgbClr val="003399"/>
                </a:solidFill>
                <a:latin typeface="微软雅黑" panose="020B0503020204020204" pitchFamily="34" charset="-122"/>
                <a:ea typeface="微软雅黑" panose="020B0503020204020204" pitchFamily="34" charset="-122"/>
              </a:defRPr>
            </a:lvl1pPr>
            <a:lvl2pPr marL="742950" indent="-285750">
              <a:spcBef>
                <a:spcPct val="20000"/>
              </a:spcBef>
              <a:buClr>
                <a:srgbClr val="00B050"/>
              </a:buClr>
              <a:buSzPct val="75000"/>
              <a:buFont typeface="Wingdings" panose="05000000000000000000" pitchFamily="2" charset="2"/>
              <a:buChar char="l"/>
              <a:defRPr sz="2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har char="•"/>
              <a:defRPr sz="2400">
                <a:solidFill>
                  <a:srgbClr val="003399"/>
                </a:solidFill>
                <a:latin typeface="Arial" panose="020B0604020202020204" pitchFamily="34" charset="0"/>
                <a:ea typeface="黑体" panose="02010609060101010101" pitchFamily="49" charset="-122"/>
              </a:defRPr>
            </a:lvl3pPr>
            <a:lvl4pPr marL="1600200" indent="-228600">
              <a:spcBef>
                <a:spcPct val="20000"/>
              </a:spcBef>
              <a:buChar char="–"/>
              <a:defRPr sz="2800">
                <a:solidFill>
                  <a:srgbClr val="003399"/>
                </a:solidFill>
                <a:latin typeface="Arial" panose="020B0604020202020204" pitchFamily="34" charset="0"/>
                <a:ea typeface="黑体" panose="02010609060101010101" pitchFamily="49" charset="-122"/>
              </a:defRPr>
            </a:lvl4pPr>
            <a:lvl5pPr marL="2057400" indent="-228600">
              <a:spcBef>
                <a:spcPct val="20000"/>
              </a:spcBef>
              <a:buChar char="»"/>
              <a:defRPr sz="2800">
                <a:solidFill>
                  <a:srgbClr val="003399"/>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800">
                <a:solidFill>
                  <a:srgbClr val="003399"/>
                </a:solidFill>
                <a:latin typeface="Arial" panose="020B0604020202020204" pitchFamily="34" charset="0"/>
                <a:ea typeface="黑体" panose="02010609060101010101" pitchFamily="49" charset="-122"/>
              </a:defRPr>
            </a:lvl9pPr>
          </a:lstStyle>
          <a:p>
            <a:pPr>
              <a:spcBef>
                <a:spcPct val="0"/>
              </a:spcBef>
              <a:buClrTx/>
              <a:buSzTx/>
              <a:buFontTx/>
              <a:buNone/>
            </a:pPr>
            <a:endParaRPr lang="zh-CN" altLang="en-US" sz="3600">
              <a:solidFill>
                <a:schemeClr val="bg1"/>
              </a:solidFill>
              <a:latin typeface="Times New Roman" panose="02020603050405020304" pitchFamily="18" charset="0"/>
              <a:ea typeface="华文中宋" panose="02010600040101010101" pitchFamily="2" charset="-122"/>
            </a:endParaRPr>
          </a:p>
        </p:txBody>
      </p:sp>
      <p:pic>
        <p:nvPicPr>
          <p:cNvPr id="19461" name="图片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533" y="2651867"/>
            <a:ext cx="5208587" cy="341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9919660"/>
      </p:ext>
    </p:extLst>
  </p:cSld>
  <p:clrMapOvr>
    <a:masterClrMapping/>
  </p:clrMapOvr>
  <p:transition spd="med">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90583" y="260648"/>
            <a:ext cx="7426722" cy="1143000"/>
          </a:xfrm>
        </p:spPr>
        <p:txBody>
          <a:bodyPr/>
          <a:lstStyle/>
          <a:p>
            <a:pPr>
              <a:defRPr/>
            </a:pPr>
            <a:r>
              <a:rPr lang="en-US" altLang="zh-CN" sz="3600" dirty="0"/>
              <a:t>Heat load of cryogenic system</a:t>
            </a:r>
            <a:endParaRPr lang="zh-CN" altLang="en-US" sz="3600" dirty="0"/>
          </a:p>
        </p:txBody>
      </p:sp>
      <p:graphicFrame>
        <p:nvGraphicFramePr>
          <p:cNvPr id="5" name="表格 4"/>
          <p:cNvGraphicFramePr>
            <a:graphicFrameLocks noGrp="1"/>
          </p:cNvGraphicFramePr>
          <p:nvPr/>
        </p:nvGraphicFramePr>
        <p:xfrm>
          <a:off x="539750" y="1484313"/>
          <a:ext cx="7848599" cy="4481515"/>
        </p:xfrm>
        <a:graphic>
          <a:graphicData uri="http://schemas.openxmlformats.org/drawingml/2006/table">
            <a:tbl>
              <a:tblPr firstRow="1" firstCol="1" bandRow="1">
                <a:tableStyleId>{5C22544A-7EE6-4342-B048-85BDC9FD1C3A}</a:tableStyleId>
              </a:tblPr>
              <a:tblGrid>
                <a:gridCol w="3096237"/>
                <a:gridCol w="504038"/>
                <a:gridCol w="792060"/>
                <a:gridCol w="576044"/>
                <a:gridCol w="655908"/>
                <a:gridCol w="794024"/>
                <a:gridCol w="715144"/>
                <a:gridCol w="715144"/>
              </a:tblGrid>
              <a:tr h="213383">
                <a:tc rowSpan="2">
                  <a:txBody>
                    <a:bodyPr/>
                    <a:lstStyle/>
                    <a:p>
                      <a:pPr marL="0" algn="ctr" defTabSz="914400" rtl="0" eaLnBrk="1" fontAlgn="ctr" latinLnBrk="0" hangingPunct="1">
                        <a:spcAft>
                          <a:spcPts val="0"/>
                        </a:spcAft>
                      </a:pPr>
                      <a:r>
                        <a:rPr lang="en-US" altLang="zh-CN" sz="1400" b="0" i="0" u="none" strike="noStrike" kern="1200" dirty="0" smtClean="0">
                          <a:solidFill>
                            <a:schemeClr val="bg1"/>
                          </a:solidFill>
                          <a:effectLst/>
                          <a:latin typeface="Times New Roman" panose="02020603050405020304" pitchFamily="18" charset="0"/>
                          <a:ea typeface="宋体" panose="02010600030101010101" pitchFamily="2" charset="-122"/>
                          <a:cs typeface="+mn-cs"/>
                        </a:rPr>
                        <a:t>Higgs</a:t>
                      </a:r>
                      <a:r>
                        <a:rPr lang="en-US" altLang="zh-CN" sz="1400" b="0" i="0" u="none" strike="noStrike" kern="1200" baseline="0" dirty="0" smtClean="0">
                          <a:solidFill>
                            <a:schemeClr val="bg1"/>
                          </a:solidFill>
                          <a:effectLst/>
                          <a:latin typeface="Times New Roman" panose="02020603050405020304" pitchFamily="18" charset="0"/>
                          <a:ea typeface="宋体" panose="02010600030101010101" pitchFamily="2" charset="-122"/>
                          <a:cs typeface="+mn-cs"/>
                        </a:rPr>
                        <a:t> Mode</a:t>
                      </a:r>
                      <a:endParaRPr lang="zh-CN" sz="1400" b="0" i="0" u="none" strike="noStrike" kern="1200" dirty="0">
                        <a:solidFill>
                          <a:schemeClr val="bg1"/>
                        </a:solidFill>
                        <a:effectLst/>
                        <a:latin typeface="Times New Roman" panose="02020603050405020304" pitchFamily="18" charset="0"/>
                        <a:ea typeface="宋体" panose="02010600030101010101" pitchFamily="2" charset="-122"/>
                        <a:cs typeface="+mn-cs"/>
                      </a:endParaRPr>
                    </a:p>
                  </a:txBody>
                  <a:tcPr marL="58377" marR="583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algn="ctr" defTabSz="914400" rtl="0" eaLnBrk="1" fontAlgn="ctr" latinLnBrk="0" hangingPunct="1">
                        <a:spcAft>
                          <a:spcPts val="0"/>
                        </a:spcAft>
                      </a:pPr>
                      <a:r>
                        <a:rPr lang="en-GB" sz="1400" b="0" i="0" u="none" strike="noStrike" kern="1200" dirty="0">
                          <a:solidFill>
                            <a:schemeClr val="bg1"/>
                          </a:solidFill>
                          <a:effectLst/>
                          <a:latin typeface="Times New Roman" panose="02020603050405020304" pitchFamily="18" charset="0"/>
                          <a:ea typeface="宋体" panose="02010600030101010101" pitchFamily="2" charset="-122"/>
                          <a:cs typeface="+mn-cs"/>
                        </a:rPr>
                        <a:t>Unit</a:t>
                      </a:r>
                      <a:endParaRPr lang="zh-CN" sz="1400" b="0" i="0" u="none" strike="noStrike" kern="1200" dirty="0">
                        <a:solidFill>
                          <a:schemeClr val="bg1"/>
                        </a:solidFill>
                        <a:effectLst/>
                        <a:latin typeface="Times New Roman" panose="02020603050405020304" pitchFamily="18" charset="0"/>
                        <a:ea typeface="宋体" panose="02010600030101010101" pitchFamily="2" charset="-122"/>
                        <a:cs typeface="+mn-cs"/>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marL="0" algn="ctr" defTabSz="914400" rtl="0" eaLnBrk="1" fontAlgn="ctr" latinLnBrk="0" hangingPunct="1">
                        <a:spcAft>
                          <a:spcPts val="0"/>
                        </a:spcAft>
                      </a:pPr>
                      <a:r>
                        <a:rPr lang="en-GB" sz="1400" b="0" i="0" u="none" strike="noStrike" kern="1200" dirty="0" smtClean="0">
                          <a:solidFill>
                            <a:schemeClr val="bg1"/>
                          </a:solidFill>
                          <a:effectLst/>
                          <a:latin typeface="Times New Roman" panose="02020603050405020304" pitchFamily="18" charset="0"/>
                          <a:ea typeface="宋体" panose="02010600030101010101" pitchFamily="2" charset="-122"/>
                          <a:cs typeface="+mn-cs"/>
                        </a:rPr>
                        <a:t>Collider</a:t>
                      </a:r>
                      <a:endParaRPr lang="zh-CN" sz="1400" b="0" i="0" u="none" strike="noStrike" kern="1200" dirty="0">
                        <a:solidFill>
                          <a:schemeClr val="bg1"/>
                        </a:solidFill>
                        <a:effectLst/>
                        <a:latin typeface="Times New Roman" panose="02020603050405020304" pitchFamily="18" charset="0"/>
                        <a:ea typeface="宋体" panose="02010600030101010101" pitchFamily="2" charset="-122"/>
                        <a:cs typeface="+mn-cs"/>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zh-CN" altLang="en-US"/>
                    </a:p>
                  </a:txBody>
                  <a:tcPr/>
                </a:tc>
                <a:tc hMerge="1">
                  <a:txBody>
                    <a:bodyPr/>
                    <a:lstStyle/>
                    <a:p>
                      <a:endParaRPr lang="zh-CN" altLang="en-US"/>
                    </a:p>
                  </a:txBody>
                  <a:tcPr/>
                </a:tc>
                <a:tc gridSpan="3">
                  <a:txBody>
                    <a:bodyPr/>
                    <a:lstStyle/>
                    <a:p>
                      <a:pPr marL="0" algn="ctr" defTabSz="914400" rtl="0" eaLnBrk="1" fontAlgn="ctr" latinLnBrk="0" hangingPunct="1">
                        <a:spcAft>
                          <a:spcPts val="0"/>
                        </a:spcAft>
                      </a:pPr>
                      <a:r>
                        <a:rPr lang="en-GB" sz="1400" b="0" i="0" u="none" strike="noStrike" kern="1200" dirty="0" smtClean="0">
                          <a:solidFill>
                            <a:schemeClr val="bg1"/>
                          </a:solidFill>
                          <a:effectLst/>
                          <a:latin typeface="Times New Roman" panose="02020603050405020304" pitchFamily="18" charset="0"/>
                          <a:ea typeface="宋体" panose="02010600030101010101" pitchFamily="2" charset="-122"/>
                          <a:cs typeface="+mn-cs"/>
                        </a:rPr>
                        <a:t>Booster</a:t>
                      </a:r>
                      <a:endParaRPr lang="zh-CN" sz="1400" b="0" i="0" u="none" strike="noStrike" kern="1200" dirty="0">
                        <a:solidFill>
                          <a:schemeClr val="bg1"/>
                        </a:solidFill>
                        <a:effectLst/>
                        <a:latin typeface="Times New Roman" panose="02020603050405020304" pitchFamily="18" charset="0"/>
                        <a:ea typeface="宋体" panose="02010600030101010101" pitchFamily="2" charset="-122"/>
                        <a:cs typeface="+mn-cs"/>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zh-CN" altLang="en-US"/>
                    </a:p>
                  </a:txBody>
                  <a:tcPr/>
                </a:tc>
                <a:tc hMerge="1">
                  <a:txBody>
                    <a:bodyPr/>
                    <a:lstStyle/>
                    <a:p>
                      <a:endParaRPr lang="zh-CN" altLang="en-US"/>
                    </a:p>
                  </a:txBody>
                  <a:tcPr/>
                </a:tc>
              </a:tr>
              <a:tr h="213383">
                <a:tc vMerge="1">
                  <a:txBody>
                    <a:bodyPr/>
                    <a:lstStyle/>
                    <a:p>
                      <a:endParaRPr lang="zh-CN" altLang="en-US"/>
                    </a:p>
                  </a:txBody>
                  <a:tcPr/>
                </a:tc>
                <a:tc vMerge="1">
                  <a:txBody>
                    <a:bodyPr/>
                    <a:lstStyle/>
                    <a:p>
                      <a:endParaRPr lang="zh-CN" altLang="en-US"/>
                    </a:p>
                  </a:txBody>
                  <a:tcPr/>
                </a:tc>
                <a:tc>
                  <a:txBody>
                    <a:bodyPr/>
                    <a:lstStyle/>
                    <a:p>
                      <a:pPr marL="0" algn="ctr" defTabSz="914400" rtl="0" eaLnBrk="1" fontAlgn="ctr" latinLnBrk="0" hangingPunct="1">
                        <a:spcAft>
                          <a:spcPts val="0"/>
                        </a:spcAft>
                      </a:pPr>
                      <a:r>
                        <a:rPr lang="en-GB" sz="1400" b="0" i="0" u="none" strike="noStrike" kern="1200" dirty="0">
                          <a:solidFill>
                            <a:schemeClr val="bg1"/>
                          </a:solidFill>
                          <a:effectLst/>
                          <a:latin typeface="Times New Roman" panose="02020603050405020304" pitchFamily="18" charset="0"/>
                          <a:ea typeface="宋体" panose="02010600030101010101" pitchFamily="2" charset="-122"/>
                          <a:cs typeface="+mn-cs"/>
                        </a:rPr>
                        <a:t>40-80K</a:t>
                      </a:r>
                      <a:endParaRPr lang="zh-CN" sz="1400" b="0" i="0" u="none" strike="noStrike" kern="1200" dirty="0">
                        <a:solidFill>
                          <a:schemeClr val="bg1"/>
                        </a:solidFill>
                        <a:effectLst/>
                        <a:latin typeface="Times New Roman" panose="02020603050405020304" pitchFamily="18" charset="0"/>
                        <a:ea typeface="宋体" panose="02010600030101010101" pitchFamily="2" charset="-122"/>
                        <a:cs typeface="+mn-cs"/>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algn="ctr" defTabSz="914400" rtl="0" eaLnBrk="1" fontAlgn="ctr" latinLnBrk="0" hangingPunct="1">
                        <a:spcAft>
                          <a:spcPts val="0"/>
                        </a:spcAft>
                      </a:pPr>
                      <a:r>
                        <a:rPr lang="en-GB" sz="1400" b="0" i="0" u="none" strike="noStrike" kern="1200" dirty="0">
                          <a:solidFill>
                            <a:schemeClr val="bg1"/>
                          </a:solidFill>
                          <a:effectLst/>
                          <a:latin typeface="Times New Roman" panose="02020603050405020304" pitchFamily="18" charset="0"/>
                          <a:ea typeface="宋体" panose="02010600030101010101" pitchFamily="2" charset="-122"/>
                          <a:cs typeface="+mn-cs"/>
                        </a:rPr>
                        <a:t>5-8K</a:t>
                      </a:r>
                      <a:endParaRPr lang="zh-CN" sz="1400" b="0" i="0" u="none" strike="noStrike" kern="1200" dirty="0">
                        <a:solidFill>
                          <a:schemeClr val="bg1"/>
                        </a:solidFill>
                        <a:effectLst/>
                        <a:latin typeface="Times New Roman" panose="02020603050405020304" pitchFamily="18" charset="0"/>
                        <a:ea typeface="宋体" panose="02010600030101010101" pitchFamily="2" charset="-122"/>
                        <a:cs typeface="+mn-cs"/>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algn="ctr" defTabSz="914400" rtl="0" eaLnBrk="1" fontAlgn="ctr" latinLnBrk="0" hangingPunct="1">
                        <a:spcAft>
                          <a:spcPts val="0"/>
                        </a:spcAft>
                      </a:pPr>
                      <a:r>
                        <a:rPr lang="en-GB" sz="1400" b="0" i="0" u="none" strike="noStrike" kern="1200" dirty="0">
                          <a:solidFill>
                            <a:schemeClr val="bg1"/>
                          </a:solidFill>
                          <a:effectLst/>
                          <a:latin typeface="Times New Roman" panose="02020603050405020304" pitchFamily="18" charset="0"/>
                          <a:ea typeface="宋体" panose="02010600030101010101" pitchFamily="2" charset="-122"/>
                          <a:cs typeface="+mn-cs"/>
                        </a:rPr>
                        <a:t>2K</a:t>
                      </a:r>
                      <a:endParaRPr lang="zh-CN" sz="1400" b="0" i="0" u="none" strike="noStrike" kern="1200" dirty="0">
                        <a:solidFill>
                          <a:schemeClr val="bg1"/>
                        </a:solidFill>
                        <a:effectLst/>
                        <a:latin typeface="Times New Roman" panose="02020603050405020304" pitchFamily="18" charset="0"/>
                        <a:ea typeface="宋体" panose="02010600030101010101" pitchFamily="2" charset="-122"/>
                        <a:cs typeface="+mn-cs"/>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algn="ctr" defTabSz="914400" rtl="0" eaLnBrk="1" fontAlgn="ctr" latinLnBrk="0" hangingPunct="1">
                        <a:spcAft>
                          <a:spcPts val="0"/>
                        </a:spcAft>
                      </a:pPr>
                      <a:r>
                        <a:rPr lang="en-GB" sz="1400" b="0" i="0" u="none" strike="noStrike" kern="1200" dirty="0" smtClean="0">
                          <a:solidFill>
                            <a:schemeClr val="bg1"/>
                          </a:solidFill>
                          <a:effectLst/>
                          <a:latin typeface="Times New Roman" panose="02020603050405020304" pitchFamily="18" charset="0"/>
                          <a:ea typeface="宋体" panose="02010600030101010101" pitchFamily="2" charset="-122"/>
                          <a:cs typeface="+mn-cs"/>
                        </a:rPr>
                        <a:t>40-80K</a:t>
                      </a:r>
                      <a:endParaRPr lang="zh-CN" sz="1400" b="0" i="0" u="none" strike="noStrike" kern="1200" dirty="0">
                        <a:solidFill>
                          <a:schemeClr val="bg1"/>
                        </a:solidFill>
                        <a:effectLst/>
                        <a:latin typeface="Times New Roman" panose="02020603050405020304" pitchFamily="18" charset="0"/>
                        <a:ea typeface="宋体" panose="02010600030101010101" pitchFamily="2" charset="-122"/>
                        <a:cs typeface="+mn-cs"/>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algn="ctr" defTabSz="914400" rtl="0" eaLnBrk="1" fontAlgn="ctr" latinLnBrk="0" hangingPunct="1">
                        <a:spcAft>
                          <a:spcPts val="0"/>
                        </a:spcAft>
                      </a:pPr>
                      <a:r>
                        <a:rPr lang="en-GB" sz="1400" b="0" i="0" u="none" strike="noStrike" kern="1200" dirty="0">
                          <a:solidFill>
                            <a:schemeClr val="bg1"/>
                          </a:solidFill>
                          <a:effectLst/>
                          <a:latin typeface="Times New Roman" panose="02020603050405020304" pitchFamily="18" charset="0"/>
                          <a:ea typeface="宋体" panose="02010600030101010101" pitchFamily="2" charset="-122"/>
                          <a:cs typeface="+mn-cs"/>
                        </a:rPr>
                        <a:t>5-8K</a:t>
                      </a:r>
                      <a:endParaRPr lang="zh-CN" sz="1400" b="0" i="0" u="none" strike="noStrike" kern="1200" dirty="0">
                        <a:solidFill>
                          <a:schemeClr val="bg1"/>
                        </a:solidFill>
                        <a:effectLst/>
                        <a:latin typeface="Times New Roman" panose="02020603050405020304" pitchFamily="18" charset="0"/>
                        <a:ea typeface="宋体" panose="02010600030101010101" pitchFamily="2" charset="-122"/>
                        <a:cs typeface="+mn-cs"/>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algn="ctr" defTabSz="914400" rtl="0" eaLnBrk="1" fontAlgn="ctr" latinLnBrk="0" hangingPunct="1">
                        <a:spcAft>
                          <a:spcPts val="0"/>
                        </a:spcAft>
                      </a:pPr>
                      <a:r>
                        <a:rPr lang="en-GB" sz="1400" b="0" i="0" u="none" strike="noStrike" kern="1200" dirty="0">
                          <a:solidFill>
                            <a:schemeClr val="bg1"/>
                          </a:solidFill>
                          <a:effectLst/>
                          <a:latin typeface="Times New Roman" panose="02020603050405020304" pitchFamily="18" charset="0"/>
                          <a:ea typeface="宋体" panose="02010600030101010101" pitchFamily="2" charset="-122"/>
                          <a:cs typeface="+mn-cs"/>
                        </a:rPr>
                        <a:t>2K</a:t>
                      </a:r>
                      <a:endParaRPr lang="zh-CN" sz="1400" b="0" i="0" u="none" strike="noStrike" kern="1200" dirty="0">
                        <a:solidFill>
                          <a:schemeClr val="bg1"/>
                        </a:solidFill>
                        <a:effectLst/>
                        <a:latin typeface="Times New Roman" panose="02020603050405020304" pitchFamily="18" charset="0"/>
                        <a:ea typeface="宋体" panose="02010600030101010101" pitchFamily="2" charset="-122"/>
                        <a:cs typeface="+mn-cs"/>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01795">
                <a:tc>
                  <a:txBody>
                    <a:bodyPr/>
                    <a:lstStyle/>
                    <a:p>
                      <a:pPr marL="0" algn="ctr" defTabSz="914400" rtl="0" eaLnBrk="1" fontAlgn="ctr" latinLnBrk="0" hangingPunct="1">
                        <a:spcAft>
                          <a:spcPts val="0"/>
                        </a:spcAft>
                      </a:pPr>
                      <a:r>
                        <a:rPr lang="en-GB" sz="1400" b="0" i="0" u="none" strike="noStrike" kern="1200" dirty="0" smtClean="0">
                          <a:solidFill>
                            <a:srgbClr val="FF0000"/>
                          </a:solidFill>
                          <a:effectLst/>
                          <a:latin typeface="Times New Roman" panose="02020603050405020304" pitchFamily="18" charset="0"/>
                          <a:ea typeface="宋体" panose="02010600030101010101" pitchFamily="2" charset="-122"/>
                          <a:cs typeface="+mn-cs"/>
                        </a:rPr>
                        <a:t>Static </a:t>
                      </a:r>
                      <a:r>
                        <a:rPr lang="en-GB" sz="1400" b="0" i="0" u="none" strike="noStrike" kern="1200" dirty="0">
                          <a:solidFill>
                            <a:srgbClr val="FF0000"/>
                          </a:solidFill>
                          <a:effectLst/>
                          <a:latin typeface="Times New Roman" panose="02020603050405020304" pitchFamily="18" charset="0"/>
                          <a:ea typeface="宋体" panose="02010600030101010101" pitchFamily="2" charset="-122"/>
                          <a:cs typeface="+mn-cs"/>
                        </a:rPr>
                        <a:t>heat load per </a:t>
                      </a:r>
                      <a:r>
                        <a:rPr lang="en-GB" sz="1400" b="0" i="0" u="none" strike="noStrike" kern="1200" dirty="0" err="1">
                          <a:solidFill>
                            <a:srgbClr val="FF0000"/>
                          </a:solidFill>
                          <a:effectLst/>
                          <a:latin typeface="Times New Roman" panose="02020603050405020304" pitchFamily="18" charset="0"/>
                          <a:ea typeface="宋体" panose="02010600030101010101" pitchFamily="2" charset="-122"/>
                          <a:cs typeface="+mn-cs"/>
                        </a:rPr>
                        <a:t>cryomodule</a:t>
                      </a:r>
                      <a:endParaRPr lang="zh-CN" sz="1400" b="0" i="0" u="none" strike="noStrike" kern="1200" dirty="0">
                        <a:solidFill>
                          <a:srgbClr val="FF0000"/>
                        </a:solidFill>
                        <a:effectLst/>
                        <a:latin typeface="Times New Roman" panose="02020603050405020304" pitchFamily="18" charset="0"/>
                        <a:ea typeface="宋体" panose="02010600030101010101" pitchFamily="2" charset="-122"/>
                        <a:cs typeface="+mn-cs"/>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en-GB" sz="1400" dirty="0">
                          <a:effectLst/>
                          <a:latin typeface="Times New Roman" panose="02020603050405020304" pitchFamily="18" charset="0"/>
                          <a:cs typeface="Times New Roman" panose="02020603050405020304" pitchFamily="18" charset="0"/>
                        </a:rPr>
                        <a:t>W</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400" dirty="0">
                          <a:effectLst/>
                          <a:latin typeface="Times New Roman" panose="02020603050405020304" pitchFamily="18" charset="0"/>
                          <a:cs typeface="Times New Roman" panose="02020603050405020304" pitchFamily="18" charset="0"/>
                        </a:rPr>
                        <a:t>300</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400" dirty="0">
                          <a:effectLst/>
                          <a:latin typeface="Times New Roman" panose="02020603050405020304" pitchFamily="18" charset="0"/>
                          <a:cs typeface="Times New Roman" panose="02020603050405020304" pitchFamily="18" charset="0"/>
                        </a:rPr>
                        <a:t>60</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400" dirty="0">
                          <a:solidFill>
                            <a:srgbClr val="FF0000"/>
                          </a:solidFill>
                          <a:effectLst/>
                          <a:latin typeface="Times New Roman" panose="02020603050405020304" pitchFamily="18" charset="0"/>
                          <a:cs typeface="Times New Roman" panose="02020603050405020304" pitchFamily="18" charset="0"/>
                        </a:rPr>
                        <a:t>12</a:t>
                      </a:r>
                      <a:endParaRPr lang="zh-CN" sz="14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400" dirty="0">
                          <a:effectLst/>
                          <a:latin typeface="Times New Roman" panose="02020603050405020304" pitchFamily="18" charset="0"/>
                          <a:cs typeface="Times New Roman" panose="02020603050405020304" pitchFamily="18" charset="0"/>
                        </a:rPr>
                        <a:t>140</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400" dirty="0">
                          <a:effectLst/>
                          <a:latin typeface="Times New Roman" panose="02020603050405020304" pitchFamily="18" charset="0"/>
                          <a:cs typeface="Times New Roman" panose="02020603050405020304" pitchFamily="18" charset="0"/>
                        </a:rPr>
                        <a:t>20</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400" dirty="0">
                          <a:solidFill>
                            <a:srgbClr val="FF0000"/>
                          </a:solidFill>
                          <a:effectLst/>
                          <a:latin typeface="Times New Roman" panose="02020603050405020304" pitchFamily="18" charset="0"/>
                          <a:cs typeface="Times New Roman" panose="02020603050405020304" pitchFamily="18" charset="0"/>
                        </a:rPr>
                        <a:t>3</a:t>
                      </a:r>
                      <a:endParaRPr lang="zh-CN" sz="14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6766">
                <a:tc>
                  <a:txBody>
                    <a:bodyPr/>
                    <a:lstStyle/>
                    <a:p>
                      <a:pPr marL="0" algn="ctr" defTabSz="914400" rtl="0" eaLnBrk="1" fontAlgn="ctr" latinLnBrk="0" hangingPunct="1">
                        <a:spcAft>
                          <a:spcPts val="0"/>
                        </a:spcAft>
                      </a:pPr>
                      <a:r>
                        <a:rPr lang="en-GB" sz="1400" b="0" i="0" u="none" strike="noStrike" kern="1200" dirty="0" smtClean="0">
                          <a:solidFill>
                            <a:schemeClr val="bg1"/>
                          </a:solidFill>
                          <a:effectLst/>
                          <a:latin typeface="Times New Roman" panose="02020603050405020304" pitchFamily="18" charset="0"/>
                          <a:ea typeface="宋体" panose="02010600030101010101" pitchFamily="2" charset="-122"/>
                          <a:cs typeface="+mn-cs"/>
                        </a:rPr>
                        <a:t>Cavity </a:t>
                      </a:r>
                      <a:r>
                        <a:rPr lang="en-GB" sz="1400" b="0" i="0" u="none" strike="noStrike" kern="1200" dirty="0">
                          <a:solidFill>
                            <a:schemeClr val="bg1"/>
                          </a:solidFill>
                          <a:effectLst/>
                          <a:latin typeface="Times New Roman" panose="02020603050405020304" pitchFamily="18" charset="0"/>
                          <a:ea typeface="宋体" panose="02010600030101010101" pitchFamily="2" charset="-122"/>
                          <a:cs typeface="+mn-cs"/>
                        </a:rPr>
                        <a:t>dynamic heat load per </a:t>
                      </a:r>
                      <a:r>
                        <a:rPr lang="en-GB" sz="1400" b="0" i="0" u="none" strike="noStrike" kern="1200" dirty="0" err="1">
                          <a:solidFill>
                            <a:schemeClr val="bg1"/>
                          </a:solidFill>
                          <a:effectLst/>
                          <a:latin typeface="Times New Roman" panose="02020603050405020304" pitchFamily="18" charset="0"/>
                          <a:ea typeface="宋体" panose="02010600030101010101" pitchFamily="2" charset="-122"/>
                          <a:cs typeface="+mn-cs"/>
                        </a:rPr>
                        <a:t>cryomodule</a:t>
                      </a:r>
                      <a:endParaRPr lang="zh-CN" sz="1400" b="0" i="0" u="none" strike="noStrike" kern="1200" dirty="0">
                        <a:solidFill>
                          <a:schemeClr val="bg1"/>
                        </a:solidFill>
                        <a:effectLst/>
                        <a:latin typeface="Times New Roman" panose="02020603050405020304" pitchFamily="18" charset="0"/>
                        <a:ea typeface="宋体" panose="02010600030101010101" pitchFamily="2" charset="-122"/>
                        <a:cs typeface="+mn-cs"/>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en-GB" sz="1400">
                          <a:effectLst/>
                          <a:latin typeface="Times New Roman" panose="02020603050405020304" pitchFamily="18" charset="0"/>
                          <a:cs typeface="Times New Roman" panose="02020603050405020304" pitchFamily="18" charset="0"/>
                        </a:rPr>
                        <a:t>W</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400" dirty="0">
                          <a:effectLst/>
                          <a:latin typeface="Times New Roman" panose="02020603050405020304" pitchFamily="18" charset="0"/>
                          <a:cs typeface="Times New Roman" panose="02020603050405020304" pitchFamily="18" charset="0"/>
                        </a:rPr>
                        <a:t>300</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400">
                          <a:effectLst/>
                          <a:latin typeface="Times New Roman" panose="02020603050405020304" pitchFamily="18" charset="0"/>
                          <a:cs typeface="Times New Roman" panose="02020603050405020304" pitchFamily="18" charset="0"/>
                        </a:rPr>
                        <a:t>60</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400">
                          <a:effectLst/>
                          <a:latin typeface="Times New Roman" panose="02020603050405020304" pitchFamily="18" charset="0"/>
                          <a:cs typeface="Times New Roman" panose="02020603050405020304" pitchFamily="18" charset="0"/>
                        </a:rPr>
                        <a:t>153.59</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400">
                          <a:effectLst/>
                          <a:latin typeface="Times New Roman" panose="02020603050405020304" pitchFamily="18" charset="0"/>
                          <a:cs typeface="Times New Roman" panose="02020603050405020304" pitchFamily="18" charset="0"/>
                        </a:rPr>
                        <a:t>140</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400" dirty="0">
                          <a:effectLst/>
                          <a:latin typeface="Times New Roman" panose="02020603050405020304" pitchFamily="18" charset="0"/>
                          <a:cs typeface="Times New Roman" panose="02020603050405020304" pitchFamily="18" charset="0"/>
                        </a:rPr>
                        <a:t>10</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400">
                          <a:effectLst/>
                          <a:latin typeface="Times New Roman" panose="02020603050405020304" pitchFamily="18" charset="0"/>
                          <a:cs typeface="Times New Roman" panose="02020603050405020304" pitchFamily="18" charset="0"/>
                        </a:rPr>
                        <a:t>13.98</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6766">
                <a:tc>
                  <a:txBody>
                    <a:bodyPr/>
                    <a:lstStyle/>
                    <a:p>
                      <a:pPr marL="0" algn="ctr" defTabSz="914400" rtl="0" eaLnBrk="1" fontAlgn="ctr" latinLnBrk="0" hangingPunct="1">
                        <a:spcAft>
                          <a:spcPts val="0"/>
                        </a:spcAft>
                      </a:pPr>
                      <a:r>
                        <a:rPr lang="en-GB" sz="1400" b="0" i="0" u="none" strike="noStrike" kern="1200" dirty="0">
                          <a:solidFill>
                            <a:schemeClr val="bg1"/>
                          </a:solidFill>
                          <a:effectLst/>
                          <a:latin typeface="Times New Roman" panose="02020603050405020304" pitchFamily="18" charset="0"/>
                          <a:ea typeface="宋体" panose="02010600030101010101" pitchFamily="2" charset="-122"/>
                          <a:cs typeface="+mn-cs"/>
                        </a:rPr>
                        <a:t>Input coupler dynamic heat load per </a:t>
                      </a:r>
                      <a:r>
                        <a:rPr lang="en-GB" sz="1400" b="0" i="0" u="none" strike="noStrike" kern="1200" dirty="0" err="1">
                          <a:solidFill>
                            <a:schemeClr val="bg1"/>
                          </a:solidFill>
                          <a:effectLst/>
                          <a:latin typeface="Times New Roman" panose="02020603050405020304" pitchFamily="18" charset="0"/>
                          <a:ea typeface="宋体" panose="02010600030101010101" pitchFamily="2" charset="-122"/>
                          <a:cs typeface="+mn-cs"/>
                        </a:rPr>
                        <a:t>cryomodule</a:t>
                      </a:r>
                      <a:endParaRPr lang="zh-CN" sz="1400" b="0" i="0" u="none" strike="noStrike" kern="1200" dirty="0">
                        <a:solidFill>
                          <a:schemeClr val="bg1"/>
                        </a:solidFill>
                        <a:effectLst/>
                        <a:latin typeface="Times New Roman" panose="02020603050405020304" pitchFamily="18" charset="0"/>
                        <a:ea typeface="宋体" panose="02010600030101010101" pitchFamily="2" charset="-122"/>
                        <a:cs typeface="+mn-cs"/>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en-GB" sz="1400">
                          <a:effectLst/>
                          <a:latin typeface="Times New Roman" panose="02020603050405020304" pitchFamily="18" charset="0"/>
                          <a:cs typeface="Times New Roman" panose="02020603050405020304" pitchFamily="18" charset="0"/>
                        </a:rPr>
                        <a:t>W</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400">
                          <a:effectLst/>
                          <a:latin typeface="Times New Roman" panose="02020603050405020304" pitchFamily="18" charset="0"/>
                          <a:cs typeface="Times New Roman" panose="02020603050405020304" pitchFamily="18" charset="0"/>
                        </a:rPr>
                        <a:t>20</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400">
                          <a:effectLst/>
                          <a:latin typeface="Times New Roman" panose="02020603050405020304" pitchFamily="18" charset="0"/>
                          <a:cs typeface="Times New Roman" panose="02020603050405020304" pitchFamily="18" charset="0"/>
                        </a:rPr>
                        <a:t>12</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400" dirty="0">
                          <a:effectLst/>
                          <a:latin typeface="Times New Roman" panose="02020603050405020304" pitchFamily="18" charset="0"/>
                          <a:cs typeface="Times New Roman" panose="02020603050405020304" pitchFamily="18" charset="0"/>
                        </a:rPr>
                        <a:t>2</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400">
                          <a:effectLst/>
                          <a:latin typeface="Times New Roman" panose="02020603050405020304" pitchFamily="18" charset="0"/>
                          <a:cs typeface="Times New Roman" panose="02020603050405020304" pitchFamily="18" charset="0"/>
                        </a:rPr>
                        <a:t>40</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400" dirty="0">
                          <a:effectLst/>
                          <a:latin typeface="Times New Roman" panose="02020603050405020304" pitchFamily="18" charset="0"/>
                          <a:cs typeface="Times New Roman" panose="02020603050405020304" pitchFamily="18" charset="0"/>
                        </a:rPr>
                        <a:t>3</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400">
                          <a:effectLst/>
                          <a:latin typeface="Times New Roman" panose="02020603050405020304" pitchFamily="18" charset="0"/>
                          <a:cs typeface="Times New Roman" panose="02020603050405020304" pitchFamily="18" charset="0"/>
                        </a:rPr>
                        <a:t>0.4</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1795">
                <a:tc>
                  <a:txBody>
                    <a:bodyPr/>
                    <a:lstStyle/>
                    <a:p>
                      <a:pPr marL="0" algn="ctr" defTabSz="914400" rtl="0" eaLnBrk="1" fontAlgn="ctr" latinLnBrk="0" hangingPunct="1">
                        <a:spcAft>
                          <a:spcPts val="0"/>
                        </a:spcAft>
                      </a:pPr>
                      <a:r>
                        <a:rPr lang="en-GB" sz="1400" b="0" i="0" u="none" strike="noStrike" kern="1200">
                          <a:solidFill>
                            <a:schemeClr val="bg1"/>
                          </a:solidFill>
                          <a:effectLst/>
                          <a:latin typeface="Times New Roman" panose="02020603050405020304" pitchFamily="18" charset="0"/>
                          <a:ea typeface="宋体" panose="02010600030101010101" pitchFamily="2" charset="-122"/>
                          <a:cs typeface="+mn-cs"/>
                        </a:rPr>
                        <a:t>HOM dynamic heat load per cryomodule</a:t>
                      </a:r>
                      <a:endParaRPr lang="zh-CN" sz="1400" b="0" i="0" u="none" strike="noStrike" kern="1200">
                        <a:solidFill>
                          <a:schemeClr val="bg1"/>
                        </a:solidFill>
                        <a:effectLst/>
                        <a:latin typeface="Times New Roman" panose="02020603050405020304" pitchFamily="18" charset="0"/>
                        <a:ea typeface="宋体" panose="02010600030101010101" pitchFamily="2" charset="-122"/>
                        <a:cs typeface="+mn-cs"/>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en-GB" sz="1400">
                          <a:effectLst/>
                          <a:latin typeface="Times New Roman" panose="02020603050405020304" pitchFamily="18" charset="0"/>
                          <a:cs typeface="Times New Roman" panose="02020603050405020304" pitchFamily="18" charset="0"/>
                        </a:rPr>
                        <a:t>W</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400" dirty="0">
                          <a:effectLst/>
                          <a:latin typeface="Times New Roman" panose="02020603050405020304" pitchFamily="18" charset="0"/>
                          <a:cs typeface="Times New Roman" panose="02020603050405020304" pitchFamily="18" charset="0"/>
                        </a:rPr>
                        <a:t>60</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400">
                          <a:effectLst/>
                          <a:latin typeface="Times New Roman" panose="02020603050405020304" pitchFamily="18" charset="0"/>
                          <a:cs typeface="Times New Roman" panose="02020603050405020304" pitchFamily="18" charset="0"/>
                        </a:rPr>
                        <a:t>40</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400">
                          <a:effectLst/>
                          <a:latin typeface="Times New Roman" panose="02020603050405020304" pitchFamily="18" charset="0"/>
                          <a:cs typeface="Times New Roman" panose="02020603050405020304" pitchFamily="18" charset="0"/>
                        </a:rPr>
                        <a:t>6</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400">
                          <a:effectLst/>
                          <a:latin typeface="Times New Roman" panose="02020603050405020304" pitchFamily="18" charset="0"/>
                          <a:cs typeface="Times New Roman" panose="02020603050405020304" pitchFamily="18" charset="0"/>
                        </a:rPr>
                        <a:t>2</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400" dirty="0">
                          <a:effectLst/>
                          <a:latin typeface="Times New Roman" panose="02020603050405020304" pitchFamily="18" charset="0"/>
                          <a:cs typeface="Times New Roman" panose="02020603050405020304" pitchFamily="18" charset="0"/>
                        </a:rPr>
                        <a:t>1</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400" dirty="0">
                          <a:effectLst/>
                          <a:latin typeface="Times New Roman" panose="02020603050405020304" pitchFamily="18" charset="0"/>
                          <a:cs typeface="Times New Roman" panose="02020603050405020304" pitchFamily="18" charset="0"/>
                        </a:rPr>
                        <a:t>1</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3383">
                <a:tc>
                  <a:txBody>
                    <a:bodyPr/>
                    <a:lstStyle/>
                    <a:p>
                      <a:pPr marL="0" algn="ctr" defTabSz="914400" rtl="0" eaLnBrk="1" fontAlgn="ctr" latinLnBrk="0" hangingPunct="1">
                        <a:spcAft>
                          <a:spcPts val="0"/>
                        </a:spcAft>
                      </a:pPr>
                      <a:r>
                        <a:rPr lang="en-GB" sz="1400" b="0" i="0" u="none" strike="noStrike" kern="1200" dirty="0">
                          <a:solidFill>
                            <a:srgbClr val="FF0000"/>
                          </a:solidFill>
                          <a:effectLst/>
                          <a:latin typeface="Times New Roman" panose="02020603050405020304" pitchFamily="18" charset="0"/>
                          <a:ea typeface="宋体" panose="02010600030101010101" pitchFamily="2" charset="-122"/>
                          <a:cs typeface="+mn-cs"/>
                        </a:rPr>
                        <a:t>Module dynamic heat load</a:t>
                      </a:r>
                      <a:endParaRPr lang="zh-CN" sz="1400" b="0" i="0" u="none" strike="noStrike" kern="1200" dirty="0">
                        <a:solidFill>
                          <a:srgbClr val="FF0000"/>
                        </a:solidFill>
                        <a:effectLst/>
                        <a:latin typeface="Times New Roman" panose="02020603050405020304" pitchFamily="18" charset="0"/>
                        <a:ea typeface="宋体" panose="02010600030101010101" pitchFamily="2" charset="-122"/>
                        <a:cs typeface="+mn-cs"/>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en-GB" sz="1400">
                          <a:effectLst/>
                          <a:latin typeface="Times New Roman" panose="02020603050405020304" pitchFamily="18" charset="0"/>
                          <a:cs typeface="Times New Roman" panose="02020603050405020304" pitchFamily="18" charset="0"/>
                        </a:rPr>
                        <a:t>W</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400">
                          <a:effectLst/>
                          <a:latin typeface="Times New Roman" panose="02020603050405020304" pitchFamily="18" charset="0"/>
                          <a:cs typeface="Times New Roman" panose="02020603050405020304" pitchFamily="18" charset="0"/>
                        </a:rPr>
                        <a:t>380 </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400">
                          <a:effectLst/>
                          <a:latin typeface="Times New Roman" panose="02020603050405020304" pitchFamily="18" charset="0"/>
                          <a:cs typeface="Times New Roman" panose="02020603050405020304" pitchFamily="18" charset="0"/>
                        </a:rPr>
                        <a:t>112 </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400" dirty="0">
                          <a:solidFill>
                            <a:srgbClr val="FF0000"/>
                          </a:solidFill>
                          <a:effectLst/>
                          <a:latin typeface="Times New Roman" panose="02020603050405020304" pitchFamily="18" charset="0"/>
                          <a:cs typeface="Times New Roman" panose="02020603050405020304" pitchFamily="18" charset="0"/>
                        </a:rPr>
                        <a:t>161.59 </a:t>
                      </a:r>
                      <a:endParaRPr lang="zh-CN" sz="14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400">
                          <a:effectLst/>
                          <a:latin typeface="Times New Roman" panose="02020603050405020304" pitchFamily="18" charset="0"/>
                          <a:cs typeface="Times New Roman" panose="02020603050405020304" pitchFamily="18" charset="0"/>
                        </a:rPr>
                        <a:t>182</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400" dirty="0">
                          <a:effectLst/>
                          <a:latin typeface="Times New Roman" panose="02020603050405020304" pitchFamily="18" charset="0"/>
                          <a:cs typeface="Times New Roman" panose="02020603050405020304" pitchFamily="18" charset="0"/>
                        </a:rPr>
                        <a:t>14</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400" dirty="0">
                          <a:solidFill>
                            <a:srgbClr val="FF0000"/>
                          </a:solidFill>
                          <a:effectLst/>
                          <a:latin typeface="Times New Roman" panose="02020603050405020304" pitchFamily="18" charset="0"/>
                          <a:cs typeface="Times New Roman" panose="02020603050405020304" pitchFamily="18" charset="0"/>
                        </a:rPr>
                        <a:t>15.38</a:t>
                      </a:r>
                      <a:endParaRPr lang="zh-CN" sz="14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3383">
                <a:tc>
                  <a:txBody>
                    <a:bodyPr/>
                    <a:lstStyle/>
                    <a:p>
                      <a:pPr marL="0" algn="ctr" defTabSz="914400" rtl="0" eaLnBrk="1" fontAlgn="ctr" latinLnBrk="0" hangingPunct="1">
                        <a:spcAft>
                          <a:spcPts val="0"/>
                        </a:spcAft>
                      </a:pPr>
                      <a:r>
                        <a:rPr lang="en-GB" sz="1400" b="0" i="0" u="none" strike="noStrike" kern="1200" dirty="0">
                          <a:solidFill>
                            <a:schemeClr val="bg1"/>
                          </a:solidFill>
                          <a:effectLst/>
                          <a:latin typeface="Times New Roman" panose="02020603050405020304" pitchFamily="18" charset="0"/>
                          <a:ea typeface="宋体" panose="02010600030101010101" pitchFamily="2" charset="-122"/>
                          <a:cs typeface="+mn-cs"/>
                        </a:rPr>
                        <a:t>Connection boxes</a:t>
                      </a:r>
                      <a:endParaRPr lang="zh-CN" sz="1400" b="0" i="0" u="none" strike="noStrike" kern="1200" dirty="0">
                        <a:solidFill>
                          <a:schemeClr val="bg1"/>
                        </a:solidFill>
                        <a:effectLst/>
                        <a:latin typeface="Times New Roman" panose="02020603050405020304" pitchFamily="18" charset="0"/>
                        <a:ea typeface="宋体" panose="02010600030101010101" pitchFamily="2" charset="-122"/>
                        <a:cs typeface="+mn-cs"/>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en-GB" sz="1400">
                          <a:effectLst/>
                          <a:latin typeface="Times New Roman" panose="02020603050405020304" pitchFamily="18" charset="0"/>
                          <a:cs typeface="Times New Roman" panose="02020603050405020304" pitchFamily="18" charset="0"/>
                        </a:rPr>
                        <a:t>W</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400">
                          <a:effectLst/>
                          <a:latin typeface="Times New Roman" panose="02020603050405020304" pitchFamily="18" charset="0"/>
                          <a:cs typeface="Times New Roman" panose="02020603050405020304" pitchFamily="18" charset="0"/>
                        </a:rPr>
                        <a:t>50</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400">
                          <a:effectLst/>
                          <a:latin typeface="Times New Roman" panose="02020603050405020304" pitchFamily="18" charset="0"/>
                          <a:cs typeface="Times New Roman" panose="02020603050405020304" pitchFamily="18" charset="0"/>
                        </a:rPr>
                        <a:t>10</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400">
                          <a:effectLst/>
                          <a:latin typeface="Times New Roman" panose="02020603050405020304" pitchFamily="18" charset="0"/>
                          <a:cs typeface="Times New Roman" panose="02020603050405020304" pitchFamily="18" charset="0"/>
                        </a:rPr>
                        <a:t>10</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400">
                          <a:effectLst/>
                          <a:latin typeface="Times New Roman" panose="02020603050405020304" pitchFamily="18" charset="0"/>
                          <a:cs typeface="Times New Roman" panose="02020603050405020304" pitchFamily="18" charset="0"/>
                        </a:rPr>
                        <a:t>50</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400" dirty="0">
                          <a:effectLst/>
                          <a:latin typeface="Times New Roman" panose="02020603050405020304" pitchFamily="18" charset="0"/>
                          <a:cs typeface="Times New Roman" panose="02020603050405020304" pitchFamily="18" charset="0"/>
                        </a:rPr>
                        <a:t>10</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400" dirty="0">
                          <a:effectLst/>
                          <a:latin typeface="Times New Roman" panose="02020603050405020304" pitchFamily="18" charset="0"/>
                          <a:cs typeface="Times New Roman" panose="02020603050405020304" pitchFamily="18" charset="0"/>
                        </a:rPr>
                        <a:t>10</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3383">
                <a:tc>
                  <a:txBody>
                    <a:bodyPr/>
                    <a:lstStyle/>
                    <a:p>
                      <a:pPr marL="0" algn="ctr" defTabSz="914400" rtl="0" eaLnBrk="1" fontAlgn="ctr" latinLnBrk="0" hangingPunct="1">
                        <a:spcAft>
                          <a:spcPts val="0"/>
                        </a:spcAft>
                      </a:pPr>
                      <a:r>
                        <a:rPr lang="en-GB" sz="1400" b="0" i="0" u="none" strike="noStrike" kern="1200">
                          <a:solidFill>
                            <a:schemeClr val="bg1"/>
                          </a:solidFill>
                          <a:effectLst/>
                          <a:latin typeface="Times New Roman" panose="02020603050405020304" pitchFamily="18" charset="0"/>
                          <a:ea typeface="宋体" panose="02010600030101010101" pitchFamily="2" charset="-122"/>
                          <a:cs typeface="+mn-cs"/>
                        </a:rPr>
                        <a:t>Cryomodule number </a:t>
                      </a:r>
                      <a:endParaRPr lang="zh-CN" sz="1400" b="0" i="0" u="none" strike="noStrike" kern="1200">
                        <a:solidFill>
                          <a:schemeClr val="bg1"/>
                        </a:solidFill>
                        <a:effectLst/>
                        <a:latin typeface="Times New Roman" panose="02020603050405020304" pitchFamily="18" charset="0"/>
                        <a:ea typeface="宋体" panose="02010600030101010101" pitchFamily="2" charset="-122"/>
                        <a:cs typeface="+mn-cs"/>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zh-CN" sz="1400">
                          <a:effectLst/>
                          <a:latin typeface="Times New Roman" panose="02020603050405020304" pitchFamily="18" charset="0"/>
                          <a:cs typeface="Times New Roman" panose="02020603050405020304" pitchFamily="18" charset="0"/>
                        </a:rPr>
                        <a:t>　</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spcAft>
                          <a:spcPts val="0"/>
                        </a:spcAft>
                      </a:pPr>
                      <a:r>
                        <a:rPr lang="en-GB" sz="1400">
                          <a:effectLst/>
                          <a:latin typeface="Times New Roman" panose="02020603050405020304" pitchFamily="18" charset="0"/>
                          <a:cs typeface="Times New Roman" panose="02020603050405020304" pitchFamily="18" charset="0"/>
                        </a:rPr>
                        <a:t>40</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hMerge="1">
                  <a:txBody>
                    <a:bodyPr/>
                    <a:lstStyle/>
                    <a:p>
                      <a:endParaRPr lang="zh-CN" altLang="en-US"/>
                    </a:p>
                  </a:txBody>
                  <a:tcPr/>
                </a:tc>
                <a:tc gridSpan="3">
                  <a:txBody>
                    <a:bodyPr/>
                    <a:lstStyle/>
                    <a:p>
                      <a:pPr algn="ctr">
                        <a:spcAft>
                          <a:spcPts val="0"/>
                        </a:spcAft>
                      </a:pPr>
                      <a:r>
                        <a:rPr lang="en-GB" sz="1400" dirty="0">
                          <a:effectLst/>
                          <a:latin typeface="Times New Roman" panose="02020603050405020304" pitchFamily="18" charset="0"/>
                          <a:cs typeface="Times New Roman" panose="02020603050405020304" pitchFamily="18" charset="0"/>
                        </a:rPr>
                        <a:t>12</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hMerge="1">
                  <a:txBody>
                    <a:bodyPr/>
                    <a:lstStyle/>
                    <a:p>
                      <a:endParaRPr lang="zh-CN" altLang="en-US"/>
                    </a:p>
                  </a:txBody>
                  <a:tcPr/>
                </a:tc>
              </a:tr>
              <a:tr h="222909">
                <a:tc>
                  <a:txBody>
                    <a:bodyPr/>
                    <a:lstStyle/>
                    <a:p>
                      <a:pPr marL="0" algn="ctr" defTabSz="914400" rtl="0" eaLnBrk="1" fontAlgn="ctr" latinLnBrk="0" hangingPunct="1">
                        <a:spcAft>
                          <a:spcPts val="0"/>
                        </a:spcAft>
                      </a:pPr>
                      <a:r>
                        <a:rPr lang="en-GB" sz="1400" b="0" i="0" u="none" strike="noStrike" kern="1200">
                          <a:solidFill>
                            <a:schemeClr val="bg1"/>
                          </a:solidFill>
                          <a:effectLst/>
                          <a:latin typeface="Times New Roman" panose="02020603050405020304" pitchFamily="18" charset="0"/>
                          <a:ea typeface="宋体" panose="02010600030101010101" pitchFamily="2" charset="-122"/>
                          <a:cs typeface="+mn-cs"/>
                        </a:rPr>
                        <a:t>Total heat load </a:t>
                      </a:r>
                      <a:endParaRPr lang="zh-CN" sz="1400" b="0" i="0" u="none" strike="noStrike" kern="1200">
                        <a:solidFill>
                          <a:schemeClr val="bg1"/>
                        </a:solidFill>
                        <a:effectLst/>
                        <a:latin typeface="Times New Roman" panose="02020603050405020304" pitchFamily="18" charset="0"/>
                        <a:ea typeface="宋体" panose="02010600030101010101" pitchFamily="2" charset="-122"/>
                        <a:cs typeface="+mn-cs"/>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en-GB" sz="1400">
                          <a:effectLst/>
                          <a:latin typeface="Times New Roman" panose="02020603050405020304" pitchFamily="18" charset="0"/>
                          <a:cs typeface="Times New Roman" panose="02020603050405020304" pitchFamily="18" charset="0"/>
                        </a:rPr>
                        <a:t>kW</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spcAft>
                          <a:spcPts val="0"/>
                        </a:spcAft>
                      </a:pPr>
                      <a:r>
                        <a:rPr lang="en-US" altLang="zh-CN" sz="1400" kern="1200" dirty="0">
                          <a:solidFill>
                            <a:schemeClr val="dk1"/>
                          </a:solidFill>
                          <a:effectLst/>
                          <a:latin typeface="Times New Roman" panose="02020603050405020304" pitchFamily="18" charset="0"/>
                          <a:ea typeface="+mn-ea"/>
                          <a:cs typeface="Times New Roman" panose="02020603050405020304" pitchFamily="18" charset="0"/>
                        </a:rPr>
                        <a:t>29.20 </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spcAft>
                          <a:spcPts val="0"/>
                        </a:spcAft>
                      </a:pPr>
                      <a:r>
                        <a:rPr lang="en-US" altLang="zh-CN" sz="1400" kern="1200">
                          <a:solidFill>
                            <a:schemeClr val="dk1"/>
                          </a:solidFill>
                          <a:effectLst/>
                          <a:latin typeface="Times New Roman" panose="02020603050405020304" pitchFamily="18" charset="0"/>
                          <a:ea typeface="+mn-ea"/>
                          <a:cs typeface="Times New Roman" panose="02020603050405020304" pitchFamily="18" charset="0"/>
                        </a:rPr>
                        <a:t>7.28 </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spcAft>
                          <a:spcPts val="0"/>
                        </a:spcAft>
                      </a:pPr>
                      <a:r>
                        <a:rPr lang="en-US" altLang="zh-CN" sz="1400" kern="1200">
                          <a:solidFill>
                            <a:schemeClr val="dk1"/>
                          </a:solidFill>
                          <a:effectLst/>
                          <a:latin typeface="Times New Roman" panose="02020603050405020304" pitchFamily="18" charset="0"/>
                          <a:ea typeface="+mn-ea"/>
                          <a:cs typeface="Times New Roman" panose="02020603050405020304" pitchFamily="18" charset="0"/>
                        </a:rPr>
                        <a:t>7.34 </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spcAft>
                          <a:spcPts val="0"/>
                        </a:spcAft>
                      </a:pPr>
                      <a:r>
                        <a:rPr lang="en-US" altLang="zh-CN" sz="1400" kern="1200" dirty="0">
                          <a:solidFill>
                            <a:schemeClr val="dk1"/>
                          </a:solidFill>
                          <a:effectLst/>
                          <a:latin typeface="Times New Roman" panose="02020603050405020304" pitchFamily="18" charset="0"/>
                          <a:ea typeface="+mn-ea"/>
                          <a:cs typeface="Times New Roman" panose="02020603050405020304" pitchFamily="18" charset="0"/>
                        </a:rPr>
                        <a:t>4.46 </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spcAft>
                          <a:spcPts val="0"/>
                        </a:spcAft>
                      </a:pPr>
                      <a:r>
                        <a:rPr lang="en-US" altLang="zh-CN" sz="1400" kern="1200">
                          <a:solidFill>
                            <a:schemeClr val="dk1"/>
                          </a:solidFill>
                          <a:effectLst/>
                          <a:latin typeface="Times New Roman" panose="02020603050405020304" pitchFamily="18" charset="0"/>
                          <a:ea typeface="+mn-ea"/>
                          <a:cs typeface="Times New Roman" panose="02020603050405020304" pitchFamily="18" charset="0"/>
                        </a:rPr>
                        <a:t>0.53 </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spcAft>
                          <a:spcPts val="0"/>
                        </a:spcAft>
                      </a:pPr>
                      <a:r>
                        <a:rPr lang="en-US" altLang="zh-CN" sz="1400" kern="1200">
                          <a:solidFill>
                            <a:schemeClr val="dk1"/>
                          </a:solidFill>
                          <a:effectLst/>
                          <a:latin typeface="Times New Roman" panose="02020603050405020304" pitchFamily="18" charset="0"/>
                          <a:ea typeface="+mn-ea"/>
                          <a:cs typeface="Times New Roman" panose="02020603050405020304" pitchFamily="18" charset="0"/>
                        </a:rPr>
                        <a:t>0.34 </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7447">
                <a:tc>
                  <a:txBody>
                    <a:bodyPr/>
                    <a:lstStyle/>
                    <a:p>
                      <a:pPr marL="0" algn="ctr" defTabSz="914400" rtl="0" eaLnBrk="1" fontAlgn="ctr" latinLnBrk="0" hangingPunct="1">
                        <a:spcAft>
                          <a:spcPts val="0"/>
                        </a:spcAft>
                      </a:pPr>
                      <a:r>
                        <a:rPr lang="en-GB" sz="1400" b="0" i="0" u="none" strike="noStrike" kern="1200" dirty="0" smtClean="0">
                          <a:solidFill>
                            <a:srgbClr val="FF0000"/>
                          </a:solidFill>
                          <a:effectLst/>
                          <a:latin typeface="Times New Roman" panose="02020603050405020304" pitchFamily="18" charset="0"/>
                          <a:ea typeface="宋体" panose="02010600030101010101" pitchFamily="2" charset="-122"/>
                          <a:cs typeface="+mn-cs"/>
                        </a:rPr>
                        <a:t>Total mass </a:t>
                      </a:r>
                      <a:r>
                        <a:rPr lang="en-GB" sz="1400" b="0" i="0" u="none" strike="noStrike" kern="1200" dirty="0">
                          <a:solidFill>
                            <a:srgbClr val="FF0000"/>
                          </a:solidFill>
                          <a:effectLst/>
                          <a:latin typeface="Times New Roman" panose="02020603050405020304" pitchFamily="18" charset="0"/>
                          <a:ea typeface="宋体" panose="02010600030101010101" pitchFamily="2" charset="-122"/>
                          <a:cs typeface="+mn-cs"/>
                        </a:rPr>
                        <a:t>flow</a:t>
                      </a:r>
                      <a:endParaRPr lang="zh-CN" sz="1400" b="0" i="0" u="none" strike="noStrike" kern="1200" dirty="0">
                        <a:solidFill>
                          <a:srgbClr val="FF0000"/>
                        </a:solidFill>
                        <a:effectLst/>
                        <a:latin typeface="Times New Roman" panose="02020603050405020304" pitchFamily="18" charset="0"/>
                        <a:ea typeface="宋体" panose="02010600030101010101" pitchFamily="2" charset="-122"/>
                        <a:cs typeface="+mn-cs"/>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en-GB" sz="1400">
                          <a:effectLst/>
                          <a:latin typeface="Times New Roman" panose="02020603050405020304" pitchFamily="18" charset="0"/>
                          <a:cs typeface="Times New Roman" panose="02020603050405020304" pitchFamily="18" charset="0"/>
                        </a:rPr>
                        <a:t>g/s</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spcAft>
                          <a:spcPts val="0"/>
                        </a:spcAft>
                      </a:pPr>
                      <a:r>
                        <a:rPr lang="en-US" altLang="zh-CN" sz="1400" kern="1200" dirty="0">
                          <a:solidFill>
                            <a:schemeClr val="dk1"/>
                          </a:solidFill>
                          <a:effectLst/>
                          <a:latin typeface="Times New Roman" panose="02020603050405020304" pitchFamily="18" charset="0"/>
                          <a:ea typeface="+mn-ea"/>
                          <a:cs typeface="Times New Roman" panose="02020603050405020304" pitchFamily="18" charset="0"/>
                        </a:rPr>
                        <a:t>139.93 </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spcAft>
                          <a:spcPts val="0"/>
                        </a:spcAft>
                      </a:pPr>
                      <a:r>
                        <a:rPr lang="en-US" altLang="zh-CN" sz="1400" kern="1200" dirty="0">
                          <a:solidFill>
                            <a:schemeClr val="dk1"/>
                          </a:solidFill>
                          <a:effectLst/>
                          <a:latin typeface="Times New Roman" panose="02020603050405020304" pitchFamily="18" charset="0"/>
                          <a:ea typeface="+mn-ea"/>
                          <a:cs typeface="Times New Roman" panose="02020603050405020304" pitchFamily="18" charset="0"/>
                        </a:rPr>
                        <a:t>227.15 </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spcAft>
                          <a:spcPts val="0"/>
                        </a:spcAft>
                      </a:pPr>
                      <a:r>
                        <a:rPr lang="en-US" altLang="zh-CN" sz="1400" kern="1200" dirty="0">
                          <a:solidFill>
                            <a:srgbClr val="FF0000"/>
                          </a:solidFill>
                          <a:effectLst/>
                          <a:latin typeface="Times New Roman" panose="02020603050405020304" pitchFamily="18" charset="0"/>
                          <a:ea typeface="+mn-ea"/>
                          <a:cs typeface="Times New Roman" panose="02020603050405020304" pitchFamily="18" charset="0"/>
                        </a:rPr>
                        <a:t>346.58</a:t>
                      </a:r>
                      <a:r>
                        <a:rPr lang="en-US" altLang="zh-CN" sz="1400" kern="1200" dirty="0">
                          <a:solidFill>
                            <a:schemeClr val="dk1"/>
                          </a:solidFill>
                          <a:effectLst/>
                          <a:latin typeface="Times New Roman" panose="02020603050405020304" pitchFamily="18" charset="0"/>
                          <a:ea typeface="+mn-ea"/>
                          <a:cs typeface="Times New Roman" panose="02020603050405020304" pitchFamily="18" charset="0"/>
                        </a:rPr>
                        <a:t> </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spcAft>
                          <a:spcPts val="0"/>
                        </a:spcAft>
                      </a:pPr>
                      <a:r>
                        <a:rPr lang="en-US" altLang="zh-CN" sz="1400" kern="1200" dirty="0">
                          <a:solidFill>
                            <a:schemeClr val="dk1"/>
                          </a:solidFill>
                          <a:effectLst/>
                          <a:latin typeface="Times New Roman" panose="02020603050405020304" pitchFamily="18" charset="0"/>
                          <a:ea typeface="+mn-ea"/>
                          <a:cs typeface="Times New Roman" panose="02020603050405020304" pitchFamily="18" charset="0"/>
                        </a:rPr>
                        <a:t>21.39 </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spcAft>
                          <a:spcPts val="0"/>
                        </a:spcAft>
                      </a:pPr>
                      <a:r>
                        <a:rPr lang="en-US" altLang="zh-CN" sz="1400" kern="1200" dirty="0">
                          <a:solidFill>
                            <a:schemeClr val="dk1"/>
                          </a:solidFill>
                          <a:effectLst/>
                          <a:latin typeface="Times New Roman" panose="02020603050405020304" pitchFamily="18" charset="0"/>
                          <a:ea typeface="+mn-ea"/>
                          <a:cs typeface="Times New Roman" panose="02020603050405020304" pitchFamily="18" charset="0"/>
                        </a:rPr>
                        <a:t>16.47 </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spcAft>
                          <a:spcPts val="0"/>
                        </a:spcAft>
                      </a:pPr>
                      <a:r>
                        <a:rPr lang="en-US" altLang="zh-CN" sz="1400" kern="1200" dirty="0">
                          <a:solidFill>
                            <a:srgbClr val="FF0000"/>
                          </a:solidFill>
                          <a:effectLst/>
                          <a:latin typeface="Times New Roman" panose="02020603050405020304" pitchFamily="18" charset="0"/>
                          <a:ea typeface="+mn-ea"/>
                          <a:cs typeface="Times New Roman" panose="02020603050405020304" pitchFamily="18" charset="0"/>
                        </a:rPr>
                        <a:t>16.07</a:t>
                      </a:r>
                      <a:r>
                        <a:rPr lang="en-US" altLang="zh-CN" sz="1400" kern="1200" dirty="0">
                          <a:solidFill>
                            <a:schemeClr val="dk1"/>
                          </a:solidFill>
                          <a:effectLst/>
                          <a:latin typeface="Times New Roman" panose="02020603050405020304" pitchFamily="18" charset="0"/>
                          <a:ea typeface="+mn-ea"/>
                          <a:cs typeface="Times New Roman" panose="02020603050405020304" pitchFamily="18" charset="0"/>
                        </a:rPr>
                        <a:t> </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1795">
                <a:tc>
                  <a:txBody>
                    <a:bodyPr/>
                    <a:lstStyle/>
                    <a:p>
                      <a:pPr marL="0" algn="ctr" defTabSz="914400" rtl="0" eaLnBrk="1" fontAlgn="ctr" latinLnBrk="0" hangingPunct="1">
                        <a:spcAft>
                          <a:spcPts val="0"/>
                        </a:spcAft>
                      </a:pPr>
                      <a:r>
                        <a:rPr lang="en-GB" sz="1400" b="0" i="0" u="none" strike="noStrike" kern="1200">
                          <a:solidFill>
                            <a:schemeClr val="bg1"/>
                          </a:solidFill>
                          <a:effectLst/>
                          <a:latin typeface="Times New Roman" panose="02020603050405020304" pitchFamily="18" charset="0"/>
                          <a:ea typeface="宋体" panose="02010600030101010101" pitchFamily="2" charset="-122"/>
                          <a:cs typeface="+mn-cs"/>
                        </a:rPr>
                        <a:t>Overall net cryogenic capacity multiplier</a:t>
                      </a:r>
                      <a:endParaRPr lang="zh-CN" sz="1400" b="0" i="0" u="none" strike="noStrike" kern="1200">
                        <a:solidFill>
                          <a:schemeClr val="bg1"/>
                        </a:solidFill>
                        <a:effectLst/>
                        <a:latin typeface="Times New Roman" panose="02020603050405020304" pitchFamily="18" charset="0"/>
                        <a:ea typeface="宋体" panose="02010600030101010101" pitchFamily="2" charset="-122"/>
                        <a:cs typeface="+mn-cs"/>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zh-CN" sz="1400">
                          <a:effectLst/>
                          <a:latin typeface="Times New Roman" panose="02020603050405020304" pitchFamily="18" charset="0"/>
                          <a:cs typeface="Times New Roman" panose="02020603050405020304" pitchFamily="18" charset="0"/>
                        </a:rPr>
                        <a:t>　</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GB" sz="1400" kern="1200" dirty="0">
                          <a:solidFill>
                            <a:schemeClr val="dk1"/>
                          </a:solidFill>
                          <a:effectLst/>
                          <a:latin typeface="Times New Roman" panose="02020603050405020304" pitchFamily="18" charset="0"/>
                          <a:ea typeface="+mn-ea"/>
                          <a:cs typeface="Times New Roman" panose="02020603050405020304" pitchFamily="18" charset="0"/>
                        </a:rPr>
                        <a:t>1.54</a:t>
                      </a:r>
                      <a:endParaRPr lang="zh-CN" sz="1400" kern="1200" dirty="0">
                        <a:solidFill>
                          <a:schemeClr val="dk1"/>
                        </a:solidFill>
                        <a:effectLst/>
                        <a:latin typeface="Times New Roman" panose="02020603050405020304" pitchFamily="18" charset="0"/>
                        <a:ea typeface="+mn-ea"/>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GB" sz="1400" kern="1200" dirty="0">
                          <a:solidFill>
                            <a:schemeClr val="dk1"/>
                          </a:solidFill>
                          <a:effectLst/>
                          <a:latin typeface="Times New Roman" panose="02020603050405020304" pitchFamily="18" charset="0"/>
                          <a:ea typeface="+mn-ea"/>
                          <a:cs typeface="Times New Roman" panose="02020603050405020304" pitchFamily="18" charset="0"/>
                        </a:rPr>
                        <a:t>1.54</a:t>
                      </a:r>
                      <a:endParaRPr lang="zh-CN" sz="1400" kern="1200" dirty="0">
                        <a:solidFill>
                          <a:schemeClr val="dk1"/>
                        </a:solidFill>
                        <a:effectLst/>
                        <a:latin typeface="Times New Roman" panose="02020603050405020304" pitchFamily="18" charset="0"/>
                        <a:ea typeface="+mn-ea"/>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GB" sz="1400" kern="1200" dirty="0">
                          <a:solidFill>
                            <a:schemeClr val="dk1"/>
                          </a:solidFill>
                          <a:effectLst/>
                          <a:latin typeface="Times New Roman" panose="02020603050405020304" pitchFamily="18" charset="0"/>
                          <a:ea typeface="+mn-ea"/>
                          <a:cs typeface="Times New Roman" panose="02020603050405020304" pitchFamily="18" charset="0"/>
                        </a:rPr>
                        <a:t>1.54</a:t>
                      </a:r>
                      <a:endParaRPr lang="zh-CN" sz="1400" kern="1200" dirty="0">
                        <a:solidFill>
                          <a:schemeClr val="dk1"/>
                        </a:solidFill>
                        <a:effectLst/>
                        <a:latin typeface="Times New Roman" panose="02020603050405020304" pitchFamily="18" charset="0"/>
                        <a:ea typeface="+mn-ea"/>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GB" sz="1400" kern="1200" dirty="0">
                          <a:solidFill>
                            <a:schemeClr val="dk1"/>
                          </a:solidFill>
                          <a:effectLst/>
                          <a:latin typeface="Times New Roman" panose="02020603050405020304" pitchFamily="18" charset="0"/>
                          <a:ea typeface="+mn-ea"/>
                          <a:cs typeface="Times New Roman" panose="02020603050405020304" pitchFamily="18" charset="0"/>
                        </a:rPr>
                        <a:t>1.54</a:t>
                      </a:r>
                      <a:endParaRPr lang="zh-CN" sz="1400" kern="1200" dirty="0">
                        <a:solidFill>
                          <a:schemeClr val="dk1"/>
                        </a:solidFill>
                        <a:effectLst/>
                        <a:latin typeface="Times New Roman" panose="02020603050405020304" pitchFamily="18" charset="0"/>
                        <a:ea typeface="+mn-ea"/>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GB" sz="1400" kern="1200" dirty="0">
                          <a:solidFill>
                            <a:schemeClr val="dk1"/>
                          </a:solidFill>
                          <a:effectLst/>
                          <a:latin typeface="Times New Roman" panose="02020603050405020304" pitchFamily="18" charset="0"/>
                          <a:ea typeface="+mn-ea"/>
                          <a:cs typeface="Times New Roman" panose="02020603050405020304" pitchFamily="18" charset="0"/>
                        </a:rPr>
                        <a:t>1.54</a:t>
                      </a:r>
                      <a:endParaRPr lang="zh-CN" sz="1400" kern="1200" dirty="0">
                        <a:solidFill>
                          <a:schemeClr val="dk1"/>
                        </a:solidFill>
                        <a:effectLst/>
                        <a:latin typeface="Times New Roman" panose="02020603050405020304" pitchFamily="18" charset="0"/>
                        <a:ea typeface="+mn-ea"/>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GB" sz="1400" kern="1200" dirty="0">
                          <a:solidFill>
                            <a:schemeClr val="dk1"/>
                          </a:solidFill>
                          <a:effectLst/>
                          <a:latin typeface="Times New Roman" panose="02020603050405020304" pitchFamily="18" charset="0"/>
                          <a:ea typeface="+mn-ea"/>
                          <a:cs typeface="Times New Roman" panose="02020603050405020304" pitchFamily="18" charset="0"/>
                        </a:rPr>
                        <a:t>1.54</a:t>
                      </a:r>
                      <a:endParaRPr lang="zh-CN" sz="1400" kern="1200" dirty="0">
                        <a:solidFill>
                          <a:schemeClr val="dk1"/>
                        </a:solidFill>
                        <a:effectLst/>
                        <a:latin typeface="Times New Roman" panose="02020603050405020304" pitchFamily="18" charset="0"/>
                        <a:ea typeface="+mn-ea"/>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1795">
                <a:tc>
                  <a:txBody>
                    <a:bodyPr/>
                    <a:lstStyle/>
                    <a:p>
                      <a:pPr marL="0" algn="ctr" defTabSz="914400" rtl="0" eaLnBrk="1" fontAlgn="ctr" latinLnBrk="0" hangingPunct="1">
                        <a:spcAft>
                          <a:spcPts val="0"/>
                        </a:spcAft>
                      </a:pPr>
                      <a:r>
                        <a:rPr lang="en-GB" sz="1400" b="0" i="0" u="none" strike="noStrike" kern="1200">
                          <a:solidFill>
                            <a:schemeClr val="bg1"/>
                          </a:solidFill>
                          <a:effectLst/>
                          <a:latin typeface="Times New Roman" panose="02020603050405020304" pitchFamily="18" charset="0"/>
                          <a:ea typeface="宋体" panose="02010600030101010101" pitchFamily="2" charset="-122"/>
                          <a:cs typeface="+mn-cs"/>
                        </a:rPr>
                        <a:t>4.5K  equiv. heat load with multiplier</a:t>
                      </a:r>
                      <a:endParaRPr lang="zh-CN" sz="1400" b="0" i="0" u="none" strike="noStrike" kern="1200">
                        <a:solidFill>
                          <a:schemeClr val="bg1"/>
                        </a:solidFill>
                        <a:effectLst/>
                        <a:latin typeface="Times New Roman" panose="02020603050405020304" pitchFamily="18" charset="0"/>
                        <a:ea typeface="宋体" panose="02010600030101010101" pitchFamily="2" charset="-122"/>
                        <a:cs typeface="+mn-cs"/>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en-GB" sz="1400">
                          <a:effectLst/>
                          <a:latin typeface="Times New Roman" panose="02020603050405020304" pitchFamily="18" charset="0"/>
                          <a:cs typeface="Times New Roman" panose="02020603050405020304" pitchFamily="18" charset="0"/>
                        </a:rPr>
                        <a:t>kW</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spcAft>
                          <a:spcPts val="0"/>
                        </a:spcAft>
                      </a:pPr>
                      <a:r>
                        <a:rPr lang="en-US" altLang="zh-CN" sz="1400" kern="1200" dirty="0">
                          <a:solidFill>
                            <a:schemeClr val="dk1"/>
                          </a:solidFill>
                          <a:effectLst/>
                          <a:latin typeface="Times New Roman" panose="02020603050405020304" pitchFamily="18" charset="0"/>
                          <a:ea typeface="+mn-ea"/>
                          <a:cs typeface="Times New Roman" panose="02020603050405020304" pitchFamily="18" charset="0"/>
                        </a:rPr>
                        <a:t>3.38 </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spcAft>
                          <a:spcPts val="0"/>
                        </a:spcAft>
                      </a:pPr>
                      <a:r>
                        <a:rPr lang="en-US" altLang="zh-CN" sz="1400" kern="1200" dirty="0">
                          <a:solidFill>
                            <a:schemeClr val="dk1"/>
                          </a:solidFill>
                          <a:effectLst/>
                          <a:latin typeface="Times New Roman" panose="02020603050405020304" pitchFamily="18" charset="0"/>
                          <a:ea typeface="+mn-ea"/>
                          <a:cs typeface="Times New Roman" panose="02020603050405020304" pitchFamily="18" charset="0"/>
                        </a:rPr>
                        <a:t>10.14 </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spcAft>
                          <a:spcPts val="0"/>
                        </a:spcAft>
                      </a:pPr>
                      <a:r>
                        <a:rPr lang="en-US" altLang="zh-CN" sz="1400" kern="1200" dirty="0">
                          <a:solidFill>
                            <a:schemeClr val="dk1"/>
                          </a:solidFill>
                          <a:effectLst/>
                          <a:latin typeface="Times New Roman" panose="02020603050405020304" pitchFamily="18" charset="0"/>
                          <a:ea typeface="+mn-ea"/>
                          <a:cs typeface="Times New Roman" panose="02020603050405020304" pitchFamily="18" charset="0"/>
                        </a:rPr>
                        <a:t>36.18 </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spcAft>
                          <a:spcPts val="0"/>
                        </a:spcAft>
                      </a:pPr>
                      <a:r>
                        <a:rPr lang="en-US" altLang="zh-CN" sz="1400" kern="1200">
                          <a:solidFill>
                            <a:schemeClr val="dk1"/>
                          </a:solidFill>
                          <a:effectLst/>
                          <a:latin typeface="Times New Roman" panose="02020603050405020304" pitchFamily="18" charset="0"/>
                          <a:ea typeface="+mn-ea"/>
                          <a:cs typeface="Times New Roman" panose="02020603050405020304" pitchFamily="18" charset="0"/>
                        </a:rPr>
                        <a:t>0.52 </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spcAft>
                          <a:spcPts val="0"/>
                        </a:spcAft>
                      </a:pPr>
                      <a:r>
                        <a:rPr lang="en-US" altLang="zh-CN" sz="1400" kern="1200" dirty="0">
                          <a:solidFill>
                            <a:schemeClr val="dk1"/>
                          </a:solidFill>
                          <a:effectLst/>
                          <a:latin typeface="Times New Roman" panose="02020603050405020304" pitchFamily="18" charset="0"/>
                          <a:ea typeface="+mn-ea"/>
                          <a:cs typeface="Times New Roman" panose="02020603050405020304" pitchFamily="18" charset="0"/>
                        </a:rPr>
                        <a:t>0.74 </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spcAft>
                          <a:spcPts val="0"/>
                        </a:spcAft>
                      </a:pPr>
                      <a:r>
                        <a:rPr lang="en-US" altLang="zh-CN" sz="1400" kern="1200" dirty="0">
                          <a:solidFill>
                            <a:schemeClr val="dk1"/>
                          </a:solidFill>
                          <a:effectLst/>
                          <a:latin typeface="Times New Roman" panose="02020603050405020304" pitchFamily="18" charset="0"/>
                          <a:ea typeface="+mn-ea"/>
                          <a:cs typeface="Times New Roman" panose="02020603050405020304" pitchFamily="18" charset="0"/>
                        </a:rPr>
                        <a:t>1.68 </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6766">
                <a:tc>
                  <a:txBody>
                    <a:bodyPr/>
                    <a:lstStyle/>
                    <a:p>
                      <a:pPr marL="0" algn="ctr" defTabSz="914400" rtl="0" eaLnBrk="1" fontAlgn="ctr" latinLnBrk="0" hangingPunct="1">
                        <a:spcAft>
                          <a:spcPts val="0"/>
                        </a:spcAft>
                      </a:pPr>
                      <a:r>
                        <a:rPr lang="en-GB" sz="1400" b="0" i="0" u="none" strike="noStrike" kern="1200" dirty="0">
                          <a:solidFill>
                            <a:schemeClr val="bg1"/>
                          </a:solidFill>
                          <a:effectLst/>
                          <a:latin typeface="Times New Roman" panose="02020603050405020304" pitchFamily="18" charset="0"/>
                          <a:ea typeface="宋体" panose="02010600030101010101" pitchFamily="2" charset="-122"/>
                          <a:cs typeface="+mn-cs"/>
                        </a:rPr>
                        <a:t>Total 4.5K equiv. heat load with multiplier</a:t>
                      </a:r>
                      <a:endParaRPr lang="zh-CN" sz="1400" b="0" i="0" u="none" strike="noStrike" kern="1200" dirty="0">
                        <a:solidFill>
                          <a:schemeClr val="bg1"/>
                        </a:solidFill>
                        <a:effectLst/>
                        <a:latin typeface="Times New Roman" panose="02020603050405020304" pitchFamily="18" charset="0"/>
                        <a:ea typeface="宋体" panose="02010600030101010101" pitchFamily="2" charset="-122"/>
                        <a:cs typeface="+mn-cs"/>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en-GB" sz="1400">
                          <a:effectLst/>
                          <a:latin typeface="Times New Roman" panose="02020603050405020304" pitchFamily="18" charset="0"/>
                          <a:cs typeface="Times New Roman" panose="02020603050405020304" pitchFamily="18" charset="0"/>
                        </a:rPr>
                        <a:t>kW</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algn="ctr" defTabSz="914400" rtl="0" eaLnBrk="1" fontAlgn="ctr" latinLnBrk="0" hangingPunct="1">
                        <a:spcAft>
                          <a:spcPts val="0"/>
                        </a:spcAft>
                      </a:pPr>
                      <a:r>
                        <a:rPr lang="en-US" altLang="zh-CN" sz="1400" kern="1200" dirty="0">
                          <a:solidFill>
                            <a:srgbClr val="FF0000"/>
                          </a:solidFill>
                          <a:effectLst/>
                          <a:latin typeface="Times New Roman" panose="02020603050405020304" pitchFamily="18" charset="0"/>
                          <a:ea typeface="+mn-ea"/>
                          <a:cs typeface="Times New Roman" panose="02020603050405020304" pitchFamily="18" charset="0"/>
                        </a:rPr>
                        <a:t>49.70 </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hMerge="1">
                  <a:txBody>
                    <a:bodyPr/>
                    <a:lstStyle/>
                    <a:p>
                      <a:endParaRPr lang="zh-CN" altLang="en-US"/>
                    </a:p>
                  </a:txBody>
                  <a:tcPr/>
                </a:tc>
                <a:tc gridSpan="3">
                  <a:txBody>
                    <a:bodyPr/>
                    <a:lstStyle/>
                    <a:p>
                      <a:pPr marL="0" algn="ctr" defTabSz="914400" rtl="0" eaLnBrk="1" fontAlgn="ctr" latinLnBrk="0" hangingPunct="1">
                        <a:spcAft>
                          <a:spcPts val="0"/>
                        </a:spcAft>
                      </a:pPr>
                      <a:r>
                        <a:rPr lang="en-US" altLang="zh-CN" sz="1400" kern="1200" dirty="0">
                          <a:solidFill>
                            <a:srgbClr val="FF0000"/>
                          </a:solidFill>
                          <a:effectLst/>
                          <a:latin typeface="Times New Roman" panose="02020603050405020304" pitchFamily="18" charset="0"/>
                          <a:ea typeface="+mn-ea"/>
                          <a:cs typeface="Times New Roman" panose="02020603050405020304" pitchFamily="18" charset="0"/>
                        </a:rPr>
                        <a:t>2.93 </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hMerge="1">
                  <a:txBody>
                    <a:bodyPr/>
                    <a:lstStyle/>
                    <a:p>
                      <a:endParaRPr lang="zh-CN" altLang="en-US"/>
                    </a:p>
                  </a:txBody>
                  <a:tcPr/>
                </a:tc>
              </a:tr>
              <a:tr h="426766">
                <a:tc>
                  <a:txBody>
                    <a:bodyPr/>
                    <a:lstStyle/>
                    <a:p>
                      <a:pPr marL="0" algn="ctr" defTabSz="914400" rtl="0" eaLnBrk="1" fontAlgn="ctr" latinLnBrk="0" hangingPunct="1">
                        <a:spcAft>
                          <a:spcPts val="0"/>
                        </a:spcAft>
                      </a:pPr>
                      <a:r>
                        <a:rPr lang="en-GB" sz="1400" b="0" i="0" u="none" strike="noStrike" kern="1200" dirty="0">
                          <a:solidFill>
                            <a:schemeClr val="bg1"/>
                          </a:solidFill>
                          <a:effectLst/>
                          <a:latin typeface="Times New Roman" panose="02020603050405020304" pitchFamily="18" charset="0"/>
                          <a:ea typeface="宋体" panose="02010600030101010101" pitchFamily="2" charset="-122"/>
                          <a:cs typeface="+mn-cs"/>
                        </a:rPr>
                        <a:t>Total 4.5K equiv. heat load of booster and collider</a:t>
                      </a:r>
                      <a:endParaRPr lang="zh-CN" sz="1400" b="0" i="0" u="none" strike="noStrike" kern="1200" dirty="0">
                        <a:solidFill>
                          <a:schemeClr val="bg1"/>
                        </a:solidFill>
                        <a:effectLst/>
                        <a:latin typeface="Times New Roman" panose="02020603050405020304" pitchFamily="18" charset="0"/>
                        <a:ea typeface="宋体" panose="02010600030101010101" pitchFamily="2" charset="-122"/>
                        <a:cs typeface="+mn-cs"/>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en-GB" sz="1400">
                          <a:effectLst/>
                          <a:latin typeface="Times New Roman" panose="02020603050405020304" pitchFamily="18" charset="0"/>
                          <a:cs typeface="Times New Roman" panose="02020603050405020304" pitchFamily="18" charset="0"/>
                        </a:rPr>
                        <a:t>kW</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377" marR="583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algn="ctr" defTabSz="914400" rtl="0" eaLnBrk="1" fontAlgn="ctr" latinLnBrk="0" hangingPunct="1">
                        <a:spcAft>
                          <a:spcPts val="0"/>
                        </a:spcAft>
                      </a:pPr>
                      <a:r>
                        <a:rPr lang="en-US" altLang="zh-CN" sz="1400" kern="1200" dirty="0">
                          <a:solidFill>
                            <a:srgbClr val="FF0000"/>
                          </a:solidFill>
                          <a:effectLst/>
                          <a:latin typeface="Times New Roman" panose="02020603050405020304" pitchFamily="18" charset="0"/>
                          <a:ea typeface="+mn-ea"/>
                          <a:cs typeface="Times New Roman" panose="02020603050405020304" pitchFamily="18" charset="0"/>
                        </a:rPr>
                        <a:t>52.63 </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Tree>
    <p:extLst>
      <p:ext uri="{BB962C8B-B14F-4D97-AF65-F5344CB8AC3E}">
        <p14:creationId xmlns:p14="http://schemas.microsoft.com/office/powerpoint/2010/main" val="4014042916"/>
      </p:ext>
    </p:extLst>
  </p:cSld>
  <p:clrMapOvr>
    <a:masterClrMapping/>
  </p:clrMapOvr>
  <p:transition spd="med">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CEPC Time Schedule</a:t>
            </a:r>
            <a:endParaRPr lang="zh-CN" altLang="en-US" dirty="0"/>
          </a:p>
        </p:txBody>
      </p:sp>
      <p:pic>
        <p:nvPicPr>
          <p:cNvPr id="4" name="图片 3"/>
          <p:cNvPicPr>
            <a:picLocks noChangeAspect="1"/>
          </p:cNvPicPr>
          <p:nvPr/>
        </p:nvPicPr>
        <p:blipFill>
          <a:blip r:embed="rId2"/>
          <a:stretch>
            <a:fillRect/>
          </a:stretch>
        </p:blipFill>
        <p:spPr>
          <a:xfrm>
            <a:off x="323267" y="1700808"/>
            <a:ext cx="8497466" cy="4392488"/>
          </a:xfrm>
          <a:prstGeom prst="rect">
            <a:avLst/>
          </a:prstGeom>
        </p:spPr>
      </p:pic>
    </p:spTree>
    <p:extLst>
      <p:ext uri="{BB962C8B-B14F-4D97-AF65-F5344CB8AC3E}">
        <p14:creationId xmlns:p14="http://schemas.microsoft.com/office/powerpoint/2010/main" val="1920276303"/>
      </p:ext>
    </p:extLst>
  </p:cSld>
  <p:clrMapOvr>
    <a:masterClrMapping/>
  </p:clrMapOvr>
  <p:transition spd="med">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标题 1"/>
          <p:cNvSpPr>
            <a:spLocks noGrp="1"/>
          </p:cNvSpPr>
          <p:nvPr>
            <p:ph type="title"/>
          </p:nvPr>
        </p:nvSpPr>
        <p:spPr/>
        <p:txBody>
          <a:bodyPr/>
          <a:lstStyle/>
          <a:p>
            <a:r>
              <a:rPr lang="en-US" altLang="zh-CN" dirty="0" smtClean="0"/>
              <a:t>Summary</a:t>
            </a:r>
            <a:endParaRPr lang="zh-CN" altLang="en-US" dirty="0" smtClean="0"/>
          </a:p>
        </p:txBody>
      </p:sp>
      <p:sp>
        <p:nvSpPr>
          <p:cNvPr id="82947" name="内容占位符 2"/>
          <p:cNvSpPr>
            <a:spLocks noGrp="1"/>
          </p:cNvSpPr>
          <p:nvPr>
            <p:ph idx="1"/>
          </p:nvPr>
        </p:nvSpPr>
        <p:spPr/>
        <p:txBody>
          <a:bodyPr/>
          <a:lstStyle/>
          <a:p>
            <a:r>
              <a:rPr lang="en-US" altLang="zh-CN" dirty="0"/>
              <a:t>Since 2002, </a:t>
            </a:r>
            <a:r>
              <a:rPr lang="en-US" altLang="zh-CN" dirty="0" smtClean="0"/>
              <a:t>from the design of BEPCII </a:t>
            </a:r>
            <a:r>
              <a:rPr lang="en-US" altLang="zh-CN" dirty="0"/>
              <a:t>cryogenic </a:t>
            </a:r>
            <a:r>
              <a:rPr lang="en-US" altLang="zh-CN" dirty="0" smtClean="0"/>
              <a:t>system, IHEP </a:t>
            </a:r>
            <a:r>
              <a:rPr lang="en-US" altLang="zh-CN" dirty="0"/>
              <a:t>has accumulated 15 years of experience in the design, construction and operation of the cryogenic system. </a:t>
            </a:r>
            <a:endParaRPr lang="en-US" altLang="zh-CN" dirty="0" smtClean="0"/>
          </a:p>
          <a:p>
            <a:r>
              <a:rPr lang="en-US" altLang="zh-CN" dirty="0" smtClean="0"/>
              <a:t>A </a:t>
            </a:r>
            <a:r>
              <a:rPr lang="en-US" altLang="zh-CN" dirty="0"/>
              <a:t>professional </a:t>
            </a:r>
            <a:r>
              <a:rPr lang="en-US" altLang="zh-CN" dirty="0" smtClean="0"/>
              <a:t>team </a:t>
            </a:r>
            <a:r>
              <a:rPr lang="en-US" altLang="zh-CN" dirty="0"/>
              <a:t>of cryogenic engineering has been built, which supports the construction and development of </a:t>
            </a:r>
            <a:r>
              <a:rPr lang="en-US" altLang="zh-CN" dirty="0" smtClean="0"/>
              <a:t>large </a:t>
            </a:r>
            <a:r>
              <a:rPr lang="en-US" altLang="zh-CN" dirty="0"/>
              <a:t>science </a:t>
            </a:r>
            <a:r>
              <a:rPr lang="en-US" altLang="zh-CN" dirty="0" smtClean="0"/>
              <a:t>engineering project at IHEP.</a:t>
            </a:r>
            <a:endParaRPr lang="zh-CN" altLang="en-US" dirty="0" smtClean="0"/>
          </a:p>
        </p:txBody>
      </p:sp>
    </p:spTree>
    <p:extLst>
      <p:ext uri="{BB962C8B-B14F-4D97-AF65-F5344CB8AC3E}">
        <p14:creationId xmlns:p14="http://schemas.microsoft.com/office/powerpoint/2010/main" val="2173163451"/>
      </p:ext>
    </p:extLst>
  </p:cSld>
  <p:clrMapOvr>
    <a:masterClrMapping/>
  </p:clrMapOvr>
  <p:transition spd="med">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ChangeArrowheads="1"/>
          </p:cNvSpPr>
          <p:nvPr/>
        </p:nvSpPr>
        <p:spPr bwMode="auto">
          <a:xfrm>
            <a:off x="2071688" y="2428875"/>
            <a:ext cx="54292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1"/>
              </a:buClr>
              <a:buSzPct val="150000"/>
              <a:buChar char="•"/>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tx1"/>
              </a:buClr>
              <a:buSzPct val="150000"/>
              <a:buChar char="•"/>
              <a:defRPr sz="22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150000"/>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15000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en-US" altLang="zh-CN" sz="6000" b="1" dirty="0">
                <a:solidFill>
                  <a:srgbClr val="FF0000"/>
                </a:solidFill>
                <a:latin typeface="华文新魏" panose="02010800040101010101" pitchFamily="2" charset="-122"/>
                <a:ea typeface="华文新魏" panose="02010800040101010101" pitchFamily="2" charset="-122"/>
              </a:rPr>
              <a:t>Thank you for your attentions!</a:t>
            </a:r>
          </a:p>
        </p:txBody>
      </p:sp>
    </p:spTree>
    <p:extLst>
      <p:ext uri="{BB962C8B-B14F-4D97-AF65-F5344CB8AC3E}">
        <p14:creationId xmlns:p14="http://schemas.microsoft.com/office/powerpoint/2010/main" val="409057168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3969" y="1268760"/>
            <a:ext cx="8229600" cy="649288"/>
          </a:xfrm>
        </p:spPr>
        <p:txBody>
          <a:bodyPr/>
          <a:lstStyle/>
          <a:p>
            <a:r>
              <a:rPr lang="en-US" altLang="zh-CN" dirty="0"/>
              <a:t>Brief introduction of cryogenic activities at IHEP</a:t>
            </a:r>
            <a:br>
              <a:rPr lang="en-US" altLang="zh-CN" dirty="0"/>
            </a:br>
            <a:endParaRPr lang="zh-CN" altLang="en-US" dirty="0"/>
          </a:p>
        </p:txBody>
      </p:sp>
      <p:sp>
        <p:nvSpPr>
          <p:cNvPr id="3" name="内容占位符 2"/>
          <p:cNvSpPr>
            <a:spLocks noGrp="1"/>
          </p:cNvSpPr>
          <p:nvPr>
            <p:ph idx="1"/>
          </p:nvPr>
        </p:nvSpPr>
        <p:spPr>
          <a:xfrm>
            <a:off x="453969" y="2204864"/>
            <a:ext cx="7790440" cy="3744416"/>
          </a:xfrm>
        </p:spPr>
        <p:txBody>
          <a:bodyPr/>
          <a:lstStyle/>
          <a:p>
            <a:r>
              <a:rPr lang="en-US" altLang="zh-CN" sz="2000" dirty="0" smtClean="0"/>
              <a:t>PAPS </a:t>
            </a:r>
            <a:r>
              <a:rPr lang="en-US" altLang="zh-CN" sz="2000" dirty="0"/>
              <a:t>cryogenic system is also a 2K </a:t>
            </a:r>
            <a:r>
              <a:rPr lang="en-US" altLang="zh-CN" sz="2000" dirty="0" smtClean="0"/>
              <a:t>cryogenic system, </a:t>
            </a:r>
            <a:r>
              <a:rPr lang="en-US" altLang="zh-CN" sz="2000" dirty="0"/>
              <a:t>providing </a:t>
            </a:r>
            <a:r>
              <a:rPr lang="en-US" altLang="zh-CN" sz="2000" dirty="0" smtClean="0"/>
              <a:t>the R&amp;D of various  </a:t>
            </a:r>
            <a:r>
              <a:rPr lang="en-US" altLang="zh-CN" sz="2000" dirty="0"/>
              <a:t>superconducting </a:t>
            </a:r>
            <a:r>
              <a:rPr lang="en-US" altLang="zh-CN" sz="2000" dirty="0" smtClean="0"/>
              <a:t>cavities. The </a:t>
            </a:r>
            <a:r>
              <a:rPr lang="en-US" altLang="zh-CN" sz="2000" dirty="0" smtClean="0"/>
              <a:t>system </a:t>
            </a:r>
            <a:r>
              <a:rPr lang="en-US" altLang="zh-CN" sz="2000" dirty="0"/>
              <a:t>will be completed </a:t>
            </a:r>
            <a:r>
              <a:rPr lang="en-US" altLang="zh-CN" sz="2000" dirty="0" smtClean="0"/>
              <a:t>in </a:t>
            </a:r>
            <a:r>
              <a:rPr lang="en-US" altLang="zh-CN" sz="2000" dirty="0"/>
              <a:t>2020. </a:t>
            </a:r>
            <a:endParaRPr lang="en-US" altLang="zh-CN" sz="2000" dirty="0" smtClean="0"/>
          </a:p>
          <a:p>
            <a:r>
              <a:rPr lang="en-US" altLang="zh-CN" sz="2000" dirty="0" smtClean="0"/>
              <a:t>HEPS project will adopt five 166.6MHz </a:t>
            </a:r>
            <a:r>
              <a:rPr lang="en-US" altLang="zh-CN" sz="2000" dirty="0"/>
              <a:t>single cell </a:t>
            </a:r>
            <a:r>
              <a:rPr lang="en-US" altLang="zh-CN" sz="2000" dirty="0" smtClean="0"/>
              <a:t>SC cavities and two 499.8MHz third harmonic SC cavities. </a:t>
            </a:r>
            <a:r>
              <a:rPr lang="en-US" altLang="zh-CN" sz="2000" dirty="0" smtClean="0"/>
              <a:t>The </a:t>
            </a:r>
            <a:r>
              <a:rPr lang="en-US" altLang="zh-CN" sz="2000" dirty="0" smtClean="0"/>
              <a:t>project will start </a:t>
            </a:r>
            <a:r>
              <a:rPr lang="en-US" altLang="zh-CN" sz="2000" dirty="0"/>
              <a:t>at the end of 2018 and is scheduled to be completed in </a:t>
            </a:r>
            <a:r>
              <a:rPr lang="en-US" altLang="zh-CN" sz="2000" dirty="0" smtClean="0"/>
              <a:t>2025. </a:t>
            </a:r>
          </a:p>
          <a:p>
            <a:r>
              <a:rPr lang="en-US" altLang="zh-CN" sz="2000" dirty="0" smtClean="0"/>
              <a:t>CEPC </a:t>
            </a:r>
            <a:r>
              <a:rPr lang="en-US" altLang="zh-CN" sz="2000" dirty="0"/>
              <a:t>cryogenic system is currently in the stage of conceptual design and </a:t>
            </a:r>
            <a:r>
              <a:rPr lang="en-US" altLang="zh-CN" sz="2000" dirty="0" smtClean="0"/>
              <a:t>the R&amp;D </a:t>
            </a:r>
            <a:r>
              <a:rPr lang="en-US" altLang="zh-CN" sz="2000" dirty="0"/>
              <a:t>of key equipment</a:t>
            </a:r>
            <a:r>
              <a:rPr lang="en-US" altLang="zh-CN" sz="2000" dirty="0" smtClean="0"/>
              <a:t>. It is expected the construction from 2022</a:t>
            </a:r>
            <a:endParaRPr lang="zh-CN" altLang="en-US" sz="2000" dirty="0"/>
          </a:p>
        </p:txBody>
      </p:sp>
    </p:spTree>
    <p:extLst>
      <p:ext uri="{BB962C8B-B14F-4D97-AF65-F5344CB8AC3E}">
        <p14:creationId xmlns:p14="http://schemas.microsoft.com/office/powerpoint/2010/main" val="836018371"/>
      </p:ext>
    </p:extLst>
  </p:cSld>
  <p:clrMapOvr>
    <a:masterClrMapping/>
  </p:clrMapOvr>
  <p:transition spd="med">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679530"/>
            <a:ext cx="8229600" cy="649288"/>
          </a:xfrm>
        </p:spPr>
        <p:txBody>
          <a:bodyPr/>
          <a:lstStyle/>
          <a:p>
            <a:pPr algn="l"/>
            <a:r>
              <a:rPr lang="en-US" altLang="zh-CN" sz="3600" dirty="0">
                <a:solidFill>
                  <a:srgbClr val="FF0000"/>
                </a:solidFill>
                <a:latin typeface="Arial" panose="020B0604020202020204" pitchFamily="34" charset="0"/>
                <a:ea typeface="黑体"/>
                <a:cs typeface="Arial" panose="020B0604020202020204" pitchFamily="34" charset="0"/>
              </a:rPr>
              <a:t>BEPC &amp; BEPCII</a:t>
            </a:r>
            <a:endParaRPr lang="zh-CN" altLang="en-US" dirty="0">
              <a:solidFill>
                <a:srgbClr val="FF0000"/>
              </a:solidFill>
              <a:latin typeface="Arial" panose="020B0604020202020204" pitchFamily="34" charset="0"/>
              <a:cs typeface="Arial" panose="020B0604020202020204" pitchFamily="34" charset="0"/>
            </a:endParaRPr>
          </a:p>
        </p:txBody>
      </p:sp>
      <p:sp>
        <p:nvSpPr>
          <p:cNvPr id="3" name="内容占位符 2"/>
          <p:cNvSpPr>
            <a:spLocks noGrp="1"/>
          </p:cNvSpPr>
          <p:nvPr>
            <p:ph idx="1"/>
          </p:nvPr>
        </p:nvSpPr>
        <p:spPr>
          <a:xfrm>
            <a:off x="457200" y="1341438"/>
            <a:ext cx="5357813" cy="2516187"/>
          </a:xfrm>
        </p:spPr>
        <p:txBody>
          <a:bodyPr/>
          <a:lstStyle/>
          <a:p>
            <a:pPr lvl="0">
              <a:lnSpc>
                <a:spcPct val="120000"/>
              </a:lnSpc>
              <a:spcAft>
                <a:spcPct val="20000"/>
              </a:spcAft>
              <a:buClr>
                <a:srgbClr val="FF0000"/>
              </a:buClr>
              <a:buSzPct val="100000"/>
              <a:buFont typeface="Wingdings" pitchFamily="2" charset="2"/>
              <a:buChar char="n"/>
              <a:defRPr/>
            </a:pPr>
            <a:r>
              <a:rPr lang="en-US" altLang="zh-CN" sz="2000" b="0" dirty="0">
                <a:solidFill>
                  <a:srgbClr val="000000"/>
                </a:solidFill>
                <a:latin typeface="Arial" panose="020B0604020202020204" pitchFamily="34" charset="0"/>
                <a:ea typeface="华文中宋"/>
                <a:cs typeface="Arial" panose="020B0604020202020204" pitchFamily="34" charset="0"/>
              </a:rPr>
              <a:t>Beijing Electron Positron Collider </a:t>
            </a:r>
            <a:r>
              <a:rPr lang="en-US" altLang="zh-CN" sz="2000" b="0" dirty="0">
                <a:solidFill>
                  <a:srgbClr val="000000"/>
                </a:solidFill>
                <a:latin typeface="Arial" panose="020B0604020202020204" pitchFamily="34" charset="0"/>
                <a:ea typeface="华文中宋"/>
                <a:cs typeface="Arial" panose="020B0604020202020204" pitchFamily="34" charset="0"/>
                <a:sym typeface="Symbol" pitchFamily="18" charset="2"/>
              </a:rPr>
              <a:t>:</a:t>
            </a:r>
          </a:p>
          <a:p>
            <a:pPr marL="715963" lvl="1" indent="-349250" algn="just">
              <a:lnSpc>
                <a:spcPct val="90000"/>
              </a:lnSpc>
              <a:spcBef>
                <a:spcPct val="5000"/>
              </a:spcBef>
              <a:buClr>
                <a:srgbClr val="0000FF"/>
              </a:buClr>
              <a:buFont typeface="Wingdings" pitchFamily="2" charset="2"/>
              <a:buChar char="l"/>
              <a:defRPr/>
            </a:pPr>
            <a:r>
              <a:rPr lang="en-US" altLang="zh-CN" sz="2000" b="0" dirty="0">
                <a:solidFill>
                  <a:srgbClr val="0066FF"/>
                </a:solidFill>
                <a:latin typeface="Arial" panose="020B0604020202020204" pitchFamily="34" charset="0"/>
                <a:ea typeface="华文中宋"/>
                <a:cs typeface="Arial" panose="020B0604020202020204" pitchFamily="34" charset="0"/>
                <a:sym typeface="Symbol" pitchFamily="18" charset="2"/>
              </a:rPr>
              <a:t>Constructed: 1984-1988</a:t>
            </a:r>
          </a:p>
          <a:p>
            <a:pPr marL="715963" lvl="1" indent="-349250" algn="just">
              <a:lnSpc>
                <a:spcPct val="90000"/>
              </a:lnSpc>
              <a:spcBef>
                <a:spcPct val="5000"/>
              </a:spcBef>
              <a:buClr>
                <a:srgbClr val="0000FF"/>
              </a:buClr>
              <a:buFont typeface="Wingdings" pitchFamily="2" charset="2"/>
              <a:buChar char="l"/>
              <a:defRPr/>
            </a:pPr>
            <a:r>
              <a:rPr lang="en-US" altLang="zh-CN" sz="2000" b="0" dirty="0">
                <a:solidFill>
                  <a:srgbClr val="0066FF"/>
                </a:solidFill>
                <a:latin typeface="Arial" panose="020B0604020202020204" pitchFamily="34" charset="0"/>
                <a:ea typeface="华文中宋"/>
                <a:cs typeface="Arial" panose="020B0604020202020204" pitchFamily="34" charset="0"/>
                <a:sym typeface="Symbol" pitchFamily="18" charset="2"/>
              </a:rPr>
              <a:t>BESI: run from 1989-1998</a:t>
            </a:r>
          </a:p>
          <a:p>
            <a:pPr marL="715963" lvl="1" indent="-349250" algn="just">
              <a:lnSpc>
                <a:spcPct val="90000"/>
              </a:lnSpc>
              <a:spcBef>
                <a:spcPct val="5000"/>
              </a:spcBef>
              <a:buClr>
                <a:srgbClr val="0000FF"/>
              </a:buClr>
              <a:buFont typeface="Wingdings" pitchFamily="2" charset="2"/>
              <a:buChar char="l"/>
              <a:defRPr/>
            </a:pPr>
            <a:r>
              <a:rPr lang="en-US" altLang="zh-CN" sz="2000" b="0" dirty="0">
                <a:solidFill>
                  <a:srgbClr val="0066FF"/>
                </a:solidFill>
                <a:latin typeface="Arial" panose="020B0604020202020204" pitchFamily="34" charset="0"/>
                <a:ea typeface="华文中宋"/>
                <a:cs typeface="Arial" panose="020B0604020202020204" pitchFamily="34" charset="0"/>
                <a:sym typeface="Symbol" pitchFamily="18" charset="2"/>
              </a:rPr>
              <a:t>BESII: run from 1999-2004</a:t>
            </a:r>
          </a:p>
          <a:p>
            <a:pPr lvl="0">
              <a:lnSpc>
                <a:spcPct val="120000"/>
              </a:lnSpc>
              <a:spcBef>
                <a:spcPct val="0"/>
              </a:spcBef>
              <a:spcAft>
                <a:spcPct val="20000"/>
              </a:spcAft>
              <a:buClr>
                <a:srgbClr val="FF0000"/>
              </a:buClr>
              <a:buSzPct val="100000"/>
              <a:buFont typeface="Wingdings" pitchFamily="2" charset="2"/>
              <a:buChar char="n"/>
              <a:defRPr/>
            </a:pPr>
            <a:r>
              <a:rPr lang="en-US" altLang="zh-CN" sz="2000" b="0" dirty="0" smtClean="0">
                <a:solidFill>
                  <a:srgbClr val="000000"/>
                </a:solidFill>
                <a:latin typeface="Arial" panose="020B0604020202020204" pitchFamily="34" charset="0"/>
                <a:ea typeface="华文中宋"/>
                <a:cs typeface="Arial" panose="020B0604020202020204" pitchFamily="34" charset="0"/>
                <a:sym typeface="Symbol" pitchFamily="18" charset="2"/>
              </a:rPr>
              <a:t>Upgraded </a:t>
            </a:r>
            <a:r>
              <a:rPr lang="en-US" altLang="zh-CN" sz="2000" b="0" dirty="0">
                <a:solidFill>
                  <a:srgbClr val="000000"/>
                </a:solidFill>
                <a:latin typeface="Arial" panose="020B0604020202020204" pitchFamily="34" charset="0"/>
                <a:ea typeface="华文中宋"/>
                <a:cs typeface="Arial" panose="020B0604020202020204" pitchFamily="34" charset="0"/>
                <a:sym typeface="Symbol" pitchFamily="18" charset="2"/>
              </a:rPr>
              <a:t>(BEPCII ):</a:t>
            </a:r>
          </a:p>
          <a:p>
            <a:pPr marL="715963" lvl="1" indent="-349250" algn="just">
              <a:lnSpc>
                <a:spcPct val="90000"/>
              </a:lnSpc>
              <a:spcBef>
                <a:spcPct val="5000"/>
              </a:spcBef>
              <a:buClr>
                <a:srgbClr val="0000FF"/>
              </a:buClr>
              <a:buFont typeface="Wingdings" pitchFamily="2" charset="2"/>
              <a:buChar char="l"/>
              <a:defRPr/>
            </a:pPr>
            <a:r>
              <a:rPr lang="en-US" altLang="zh-CN" sz="2000" b="0" dirty="0">
                <a:solidFill>
                  <a:srgbClr val="0066FF"/>
                </a:solidFill>
                <a:latin typeface="Arial" panose="020B0604020202020204" pitchFamily="34" charset="0"/>
                <a:ea typeface="华文中宋"/>
                <a:cs typeface="Arial" panose="020B0604020202020204" pitchFamily="34" charset="0"/>
                <a:sym typeface="Symbol" pitchFamily="18" charset="2"/>
              </a:rPr>
              <a:t>2004-2008</a:t>
            </a:r>
          </a:p>
          <a:p>
            <a:pPr marL="715963" lvl="1" indent="-349250" algn="just">
              <a:lnSpc>
                <a:spcPct val="90000"/>
              </a:lnSpc>
              <a:spcBef>
                <a:spcPct val="5000"/>
              </a:spcBef>
              <a:buClr>
                <a:srgbClr val="0000FF"/>
              </a:buClr>
              <a:buFont typeface="Wingdings" pitchFamily="2" charset="2"/>
              <a:buChar char="l"/>
              <a:defRPr/>
            </a:pPr>
            <a:r>
              <a:rPr lang="en-US" altLang="zh-CN" sz="2000" b="0" dirty="0">
                <a:solidFill>
                  <a:srgbClr val="0066FF"/>
                </a:solidFill>
                <a:latin typeface="Arial" panose="020B0604020202020204" pitchFamily="34" charset="0"/>
                <a:ea typeface="华文中宋"/>
                <a:cs typeface="Arial" panose="020B0604020202020204" pitchFamily="34" charset="0"/>
                <a:sym typeface="Symbol" pitchFamily="18" charset="2"/>
              </a:rPr>
              <a:t>BESIII: run from 2008</a:t>
            </a:r>
          </a:p>
          <a:p>
            <a:endParaRPr lang="zh-CN" altLang="en-US" sz="2000" b="0" dirty="0">
              <a:latin typeface="Arial" panose="020B0604020202020204" pitchFamily="34" charset="0"/>
              <a:cs typeface="Arial" panose="020B0604020202020204" pitchFamily="34" charset="0"/>
            </a:endParaRPr>
          </a:p>
        </p:txBody>
      </p:sp>
      <p:pic>
        <p:nvPicPr>
          <p:cNvPr id="4" name="Picture 7" descr="bepc1-0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55976" y="2276872"/>
            <a:ext cx="4626249" cy="3393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72" y="3860799"/>
            <a:ext cx="4051622" cy="299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5553166"/>
      </p:ext>
    </p:extLst>
  </p:cSld>
  <p:clrMapOvr>
    <a:masterClrMapping/>
  </p:clrMapOvr>
  <p:transition spd="med">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Rectangle 2"/>
          <p:cNvSpPr>
            <a:spLocks noGrp="1" noChangeArrowheads="1"/>
          </p:cNvSpPr>
          <p:nvPr>
            <p:ph type="title"/>
          </p:nvPr>
        </p:nvSpPr>
        <p:spPr/>
        <p:txBody>
          <a:bodyPr/>
          <a:lstStyle/>
          <a:p>
            <a:r>
              <a:rPr lang="en-US" altLang="zh-CN" smtClean="0"/>
              <a:t>Layout of BEPCII cryogenic system</a:t>
            </a:r>
          </a:p>
        </p:txBody>
      </p:sp>
      <p:grpSp>
        <p:nvGrpSpPr>
          <p:cNvPr id="3" name="组合 2"/>
          <p:cNvGrpSpPr/>
          <p:nvPr/>
        </p:nvGrpSpPr>
        <p:grpSpPr>
          <a:xfrm>
            <a:off x="539552" y="1844824"/>
            <a:ext cx="7344816" cy="4176464"/>
            <a:chOff x="827088" y="1700213"/>
            <a:chExt cx="7993062" cy="4537075"/>
          </a:xfrm>
        </p:grpSpPr>
        <p:pic>
          <p:nvPicPr>
            <p:cNvPr id="21506" name="Picture 11" desc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700213"/>
              <a:ext cx="7704137"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AutoShape 18"/>
            <p:cNvSpPr>
              <a:spLocks noChangeAspect="1" noChangeArrowheads="1"/>
            </p:cNvSpPr>
            <p:nvPr/>
          </p:nvSpPr>
          <p:spPr bwMode="auto">
            <a:xfrm>
              <a:off x="5983288" y="5713413"/>
              <a:ext cx="2836862" cy="523875"/>
            </a:xfrm>
            <a:prstGeom prst="wedgeRoundRectCallout">
              <a:avLst>
                <a:gd name="adj1" fmla="val -62366"/>
                <a:gd name="adj2" fmla="val -72727"/>
                <a:gd name="adj3" fmla="val 16667"/>
              </a:avLst>
            </a:prstGeom>
            <a:solidFill>
              <a:schemeClr val="accent1"/>
            </a:solidFill>
            <a:ln w="9525">
              <a:solidFill>
                <a:schemeClr val="tx1"/>
              </a:solidFill>
              <a:miter lim="800000"/>
              <a:headEnd/>
              <a:tailEnd/>
            </a:ln>
          </p:spPr>
          <p:txBody>
            <a:bodyPr lIns="91387" tIns="45690" rIns="91387" bIns="45690"/>
            <a:lstStyle>
              <a:lvl1pPr defTabSz="919163">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ea typeface="宋体" panose="02010600030101010101" pitchFamily="2" charset="-122"/>
                </a:defRPr>
              </a:lvl1pPr>
              <a:lvl2pPr marL="742950" indent="-285750" defTabSz="919163">
                <a:spcBef>
                  <a:spcPct val="20000"/>
                </a:spcBef>
                <a:buClr>
                  <a:schemeClr val="accent1"/>
                </a:buClr>
                <a:buSzPct val="150000"/>
                <a:buChar char="•"/>
                <a:defRPr sz="2600">
                  <a:solidFill>
                    <a:schemeClr val="tx1"/>
                  </a:solidFill>
                  <a:latin typeface="Arial" panose="020B0604020202020204" pitchFamily="34" charset="0"/>
                  <a:ea typeface="宋体" panose="02010600030101010101" pitchFamily="2" charset="-122"/>
                </a:defRPr>
              </a:lvl2pPr>
              <a:lvl3pPr marL="1143000" indent="-228600" defTabSz="919163">
                <a:spcBef>
                  <a:spcPct val="20000"/>
                </a:spcBef>
                <a:buClr>
                  <a:schemeClr val="tx1"/>
                </a:buClr>
                <a:buSzPct val="150000"/>
                <a:buChar char="•"/>
                <a:defRPr sz="2200">
                  <a:solidFill>
                    <a:schemeClr val="tx1"/>
                  </a:solidFill>
                  <a:latin typeface="Arial" panose="020B0604020202020204" pitchFamily="34" charset="0"/>
                  <a:ea typeface="宋体" panose="02010600030101010101" pitchFamily="2" charset="-122"/>
                </a:defRPr>
              </a:lvl3pPr>
              <a:lvl4pPr marL="1600200" indent="-228600" defTabSz="919163">
                <a:spcBef>
                  <a:spcPct val="20000"/>
                </a:spcBef>
                <a:buClr>
                  <a:schemeClr val="tx2"/>
                </a:buClr>
                <a:buSzPct val="150000"/>
                <a:buChar char="•"/>
                <a:defRPr sz="2000">
                  <a:solidFill>
                    <a:schemeClr val="tx1"/>
                  </a:solidFill>
                  <a:latin typeface="Arial" panose="020B0604020202020204" pitchFamily="34" charset="0"/>
                  <a:ea typeface="宋体" panose="02010600030101010101" pitchFamily="2" charset="-122"/>
                </a:defRPr>
              </a:lvl4pPr>
              <a:lvl5pPr marL="2057400" indent="-228600" defTabSz="919163">
                <a:spcBef>
                  <a:spcPct val="20000"/>
                </a:spcBef>
                <a:buClr>
                  <a:schemeClr val="folHlink"/>
                </a:buClr>
                <a:buSzPct val="150000"/>
                <a:buChar char="•"/>
                <a:defRPr sz="2000">
                  <a:solidFill>
                    <a:schemeClr val="tx1"/>
                  </a:solidFill>
                  <a:latin typeface="Arial" panose="020B0604020202020204" pitchFamily="34" charset="0"/>
                  <a:ea typeface="宋体" panose="02010600030101010101" pitchFamily="2" charset="-122"/>
                </a:defRPr>
              </a:lvl5pPr>
              <a:lvl6pPr marL="2514600" indent="-228600" defTabSz="919163"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6pPr>
              <a:lvl7pPr marL="2971800" indent="-228600" defTabSz="919163"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7pPr>
              <a:lvl8pPr marL="3429000" indent="-228600" defTabSz="919163"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8pPr>
              <a:lvl9pPr marL="3886200" indent="-228600" defTabSz="919163"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 typeface="Wingdings" panose="05000000000000000000" pitchFamily="2" charset="2"/>
                <a:buNone/>
              </a:pPr>
              <a:r>
                <a:rPr kumimoji="1" lang="en-US" altLang="zh-CN" sz="1800" b="1">
                  <a:latin typeface="Times New Roman" panose="02020603050405020304" pitchFamily="18" charset="0"/>
                  <a:cs typeface="Times New Roman" panose="02020603050405020304" pitchFamily="18" charset="0"/>
                </a:rPr>
                <a:t>SSM&amp;SIM SC</a:t>
              </a:r>
              <a:r>
                <a:rPr kumimoji="1" lang="en-US" altLang="zh-CN" sz="700">
                  <a:latin typeface="Times New Roman" panose="02020603050405020304" pitchFamily="18" charset="0"/>
                  <a:cs typeface="Times New Roman" panose="02020603050405020304" pitchFamily="18" charset="0"/>
                </a:rPr>
                <a:t> </a:t>
              </a:r>
              <a:r>
                <a:rPr kumimoji="1" lang="en-US" altLang="zh-CN" sz="1800" b="1">
                  <a:latin typeface="Times New Roman" panose="02020603050405020304" pitchFamily="18" charset="0"/>
                  <a:cs typeface="Times New Roman" panose="02020603050405020304" pitchFamily="18" charset="0"/>
                </a:rPr>
                <a:t>magnets</a:t>
              </a:r>
              <a:endParaRPr kumimoji="1" lang="zh-CN" altLang="en-US" sz="1800" b="1">
                <a:latin typeface="Times New Roman" panose="02020603050405020304" pitchFamily="18" charset="0"/>
                <a:cs typeface="Times New Roman" panose="02020603050405020304" pitchFamily="18" charset="0"/>
              </a:endParaRPr>
            </a:p>
          </p:txBody>
        </p:sp>
        <p:sp>
          <p:nvSpPr>
            <p:cNvPr id="21508" name="AutoShape 12"/>
            <p:cNvSpPr>
              <a:spLocks noChangeAspect="1" noChangeArrowheads="1"/>
            </p:cNvSpPr>
            <p:nvPr/>
          </p:nvSpPr>
          <p:spPr bwMode="auto">
            <a:xfrm>
              <a:off x="2540000" y="1700213"/>
              <a:ext cx="1373188" cy="433387"/>
            </a:xfrm>
            <a:prstGeom prst="wedgeRoundRectCallout">
              <a:avLst>
                <a:gd name="adj1" fmla="val -78787"/>
                <a:gd name="adj2" fmla="val 37912"/>
                <a:gd name="adj3" fmla="val 16667"/>
              </a:avLst>
            </a:prstGeom>
            <a:solidFill>
              <a:schemeClr val="accent1"/>
            </a:solidFill>
            <a:ln w="9525">
              <a:solidFill>
                <a:schemeClr val="tx1"/>
              </a:solidFill>
              <a:miter lim="800000"/>
              <a:headEnd/>
              <a:tailEnd/>
            </a:ln>
          </p:spPr>
          <p:txBody>
            <a:bodyPr lIns="91387" tIns="45690" rIns="91387" bIns="45690"/>
            <a:lstStyle>
              <a:lvl1pPr defTabSz="919163">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ea typeface="宋体" panose="02010600030101010101" pitchFamily="2" charset="-122"/>
                </a:defRPr>
              </a:lvl1pPr>
              <a:lvl2pPr marL="742950" indent="-285750" defTabSz="919163">
                <a:spcBef>
                  <a:spcPct val="20000"/>
                </a:spcBef>
                <a:buClr>
                  <a:schemeClr val="accent1"/>
                </a:buClr>
                <a:buSzPct val="150000"/>
                <a:buChar char="•"/>
                <a:defRPr sz="2600">
                  <a:solidFill>
                    <a:schemeClr val="tx1"/>
                  </a:solidFill>
                  <a:latin typeface="Arial" panose="020B0604020202020204" pitchFamily="34" charset="0"/>
                  <a:ea typeface="宋体" panose="02010600030101010101" pitchFamily="2" charset="-122"/>
                </a:defRPr>
              </a:lvl2pPr>
              <a:lvl3pPr marL="1143000" indent="-228600" defTabSz="919163">
                <a:spcBef>
                  <a:spcPct val="20000"/>
                </a:spcBef>
                <a:buClr>
                  <a:schemeClr val="tx1"/>
                </a:buClr>
                <a:buSzPct val="150000"/>
                <a:buChar char="•"/>
                <a:defRPr sz="2200">
                  <a:solidFill>
                    <a:schemeClr val="tx1"/>
                  </a:solidFill>
                  <a:latin typeface="Arial" panose="020B0604020202020204" pitchFamily="34" charset="0"/>
                  <a:ea typeface="宋体" panose="02010600030101010101" pitchFamily="2" charset="-122"/>
                </a:defRPr>
              </a:lvl3pPr>
              <a:lvl4pPr marL="1600200" indent="-228600" defTabSz="919163">
                <a:spcBef>
                  <a:spcPct val="20000"/>
                </a:spcBef>
                <a:buClr>
                  <a:schemeClr val="tx2"/>
                </a:buClr>
                <a:buSzPct val="150000"/>
                <a:buChar char="•"/>
                <a:defRPr sz="2000">
                  <a:solidFill>
                    <a:schemeClr val="tx1"/>
                  </a:solidFill>
                  <a:latin typeface="Arial" panose="020B0604020202020204" pitchFamily="34" charset="0"/>
                  <a:ea typeface="宋体" panose="02010600030101010101" pitchFamily="2" charset="-122"/>
                </a:defRPr>
              </a:lvl4pPr>
              <a:lvl5pPr marL="2057400" indent="-228600" defTabSz="919163">
                <a:spcBef>
                  <a:spcPct val="20000"/>
                </a:spcBef>
                <a:buClr>
                  <a:schemeClr val="folHlink"/>
                </a:buClr>
                <a:buSzPct val="150000"/>
                <a:buChar char="•"/>
                <a:defRPr sz="2000">
                  <a:solidFill>
                    <a:schemeClr val="tx1"/>
                  </a:solidFill>
                  <a:latin typeface="Arial" panose="020B0604020202020204" pitchFamily="34" charset="0"/>
                  <a:ea typeface="宋体" panose="02010600030101010101" pitchFamily="2" charset="-122"/>
                </a:defRPr>
              </a:lvl5pPr>
              <a:lvl6pPr marL="2514600" indent="-228600" defTabSz="919163"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6pPr>
              <a:lvl7pPr marL="2971800" indent="-228600" defTabSz="919163"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7pPr>
              <a:lvl8pPr marL="3429000" indent="-228600" defTabSz="919163"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8pPr>
              <a:lvl9pPr marL="3886200" indent="-228600" defTabSz="919163"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 typeface="Wingdings" panose="05000000000000000000" pitchFamily="2" charset="2"/>
                <a:buNone/>
              </a:pPr>
              <a:r>
                <a:rPr kumimoji="1" lang="en-US" altLang="zh-CN" sz="1800" b="1">
                  <a:latin typeface="Times New Roman" panose="02020603050405020304" pitchFamily="18" charset="0"/>
                </a:rPr>
                <a:t>Tank farm</a:t>
              </a:r>
              <a:endParaRPr kumimoji="1" lang="zh-CN" altLang="en-US" sz="1800" b="1">
                <a:latin typeface="Times New Roman" panose="02020603050405020304" pitchFamily="18" charset="0"/>
              </a:endParaRPr>
            </a:p>
          </p:txBody>
        </p:sp>
        <p:sp>
          <p:nvSpPr>
            <p:cNvPr id="21509" name="AutoShape 13"/>
            <p:cNvSpPr>
              <a:spLocks noChangeAspect="1" noChangeArrowheads="1"/>
            </p:cNvSpPr>
            <p:nvPr/>
          </p:nvSpPr>
          <p:spPr bwMode="auto">
            <a:xfrm>
              <a:off x="865188" y="3357563"/>
              <a:ext cx="1674812" cy="719137"/>
            </a:xfrm>
            <a:prstGeom prst="wedgeRoundRectCallout">
              <a:avLst>
                <a:gd name="adj1" fmla="val 3366"/>
                <a:gd name="adj2" fmla="val -127264"/>
                <a:gd name="adj3" fmla="val 16667"/>
              </a:avLst>
            </a:prstGeom>
            <a:solidFill>
              <a:schemeClr val="accent1"/>
            </a:solidFill>
            <a:ln w="9525">
              <a:solidFill>
                <a:schemeClr val="tx1"/>
              </a:solidFill>
              <a:miter lim="800000"/>
              <a:headEnd/>
              <a:tailEnd/>
            </a:ln>
          </p:spPr>
          <p:txBody>
            <a:bodyPr lIns="91387" tIns="45690" rIns="91387" bIns="45690"/>
            <a:lstStyle>
              <a:lvl1pPr defTabSz="919163">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ea typeface="宋体" panose="02010600030101010101" pitchFamily="2" charset="-122"/>
                </a:defRPr>
              </a:lvl1pPr>
              <a:lvl2pPr marL="742950" indent="-285750" defTabSz="919163">
                <a:spcBef>
                  <a:spcPct val="20000"/>
                </a:spcBef>
                <a:buClr>
                  <a:schemeClr val="accent1"/>
                </a:buClr>
                <a:buSzPct val="150000"/>
                <a:buChar char="•"/>
                <a:defRPr sz="2600">
                  <a:solidFill>
                    <a:schemeClr val="tx1"/>
                  </a:solidFill>
                  <a:latin typeface="Arial" panose="020B0604020202020204" pitchFamily="34" charset="0"/>
                  <a:ea typeface="宋体" panose="02010600030101010101" pitchFamily="2" charset="-122"/>
                </a:defRPr>
              </a:lvl2pPr>
              <a:lvl3pPr marL="1143000" indent="-228600" defTabSz="919163">
                <a:spcBef>
                  <a:spcPct val="20000"/>
                </a:spcBef>
                <a:buClr>
                  <a:schemeClr val="tx1"/>
                </a:buClr>
                <a:buSzPct val="150000"/>
                <a:buChar char="•"/>
                <a:defRPr sz="2200">
                  <a:solidFill>
                    <a:schemeClr val="tx1"/>
                  </a:solidFill>
                  <a:latin typeface="Arial" panose="020B0604020202020204" pitchFamily="34" charset="0"/>
                  <a:ea typeface="宋体" panose="02010600030101010101" pitchFamily="2" charset="-122"/>
                </a:defRPr>
              </a:lvl3pPr>
              <a:lvl4pPr marL="1600200" indent="-228600" defTabSz="919163">
                <a:spcBef>
                  <a:spcPct val="20000"/>
                </a:spcBef>
                <a:buClr>
                  <a:schemeClr val="tx2"/>
                </a:buClr>
                <a:buSzPct val="150000"/>
                <a:buChar char="•"/>
                <a:defRPr sz="2000">
                  <a:solidFill>
                    <a:schemeClr val="tx1"/>
                  </a:solidFill>
                  <a:latin typeface="Arial" panose="020B0604020202020204" pitchFamily="34" charset="0"/>
                  <a:ea typeface="宋体" panose="02010600030101010101" pitchFamily="2" charset="-122"/>
                </a:defRPr>
              </a:lvl4pPr>
              <a:lvl5pPr marL="2057400" indent="-228600" defTabSz="919163">
                <a:spcBef>
                  <a:spcPct val="20000"/>
                </a:spcBef>
                <a:buClr>
                  <a:schemeClr val="folHlink"/>
                </a:buClr>
                <a:buSzPct val="150000"/>
                <a:buChar char="•"/>
                <a:defRPr sz="2000">
                  <a:solidFill>
                    <a:schemeClr val="tx1"/>
                  </a:solidFill>
                  <a:latin typeface="Arial" panose="020B0604020202020204" pitchFamily="34" charset="0"/>
                  <a:ea typeface="宋体" panose="02010600030101010101" pitchFamily="2" charset="-122"/>
                </a:defRPr>
              </a:lvl5pPr>
              <a:lvl6pPr marL="2514600" indent="-228600" defTabSz="919163"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6pPr>
              <a:lvl7pPr marL="2971800" indent="-228600" defTabSz="919163"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7pPr>
              <a:lvl8pPr marL="3429000" indent="-228600" defTabSz="919163"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8pPr>
              <a:lvl9pPr marL="3886200" indent="-228600" defTabSz="919163"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 typeface="Wingdings" panose="05000000000000000000" pitchFamily="2" charset="2"/>
                <a:buNone/>
              </a:pPr>
              <a:r>
                <a:rPr kumimoji="1" lang="en-US" altLang="zh-CN" sz="1800" b="1">
                  <a:latin typeface="Times New Roman" panose="02020603050405020304" pitchFamily="18" charset="0"/>
                </a:rPr>
                <a:t>Cryogenic hall</a:t>
              </a:r>
              <a:endParaRPr kumimoji="1" lang="zh-CN" altLang="en-US" sz="1800" b="1">
                <a:latin typeface="Times New Roman" panose="02020603050405020304" pitchFamily="18" charset="0"/>
              </a:endParaRPr>
            </a:p>
          </p:txBody>
        </p:sp>
        <p:sp>
          <p:nvSpPr>
            <p:cNvPr id="21510" name="AutoShape 14"/>
            <p:cNvSpPr>
              <a:spLocks noChangeAspect="1" noChangeArrowheads="1"/>
            </p:cNvSpPr>
            <p:nvPr/>
          </p:nvSpPr>
          <p:spPr bwMode="auto">
            <a:xfrm>
              <a:off x="2987675" y="2781300"/>
              <a:ext cx="1439863" cy="431800"/>
            </a:xfrm>
            <a:prstGeom prst="wedgeRoundRectCallout">
              <a:avLst>
                <a:gd name="adj1" fmla="val 21116"/>
                <a:gd name="adj2" fmla="val -147426"/>
                <a:gd name="adj3" fmla="val 16667"/>
              </a:avLst>
            </a:prstGeom>
            <a:solidFill>
              <a:schemeClr val="accent1"/>
            </a:solidFill>
            <a:ln w="9525">
              <a:solidFill>
                <a:schemeClr val="tx1"/>
              </a:solidFill>
              <a:miter lim="800000"/>
              <a:headEnd/>
              <a:tailEnd/>
            </a:ln>
          </p:spPr>
          <p:txBody>
            <a:bodyPr lIns="91387" tIns="45690" rIns="91387" bIns="45690"/>
            <a:lstStyle>
              <a:lvl1pPr defTabSz="919163">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ea typeface="宋体" panose="02010600030101010101" pitchFamily="2" charset="-122"/>
                </a:defRPr>
              </a:lvl1pPr>
              <a:lvl2pPr marL="742950" indent="-285750" defTabSz="919163">
                <a:spcBef>
                  <a:spcPct val="20000"/>
                </a:spcBef>
                <a:buClr>
                  <a:schemeClr val="accent1"/>
                </a:buClr>
                <a:buSzPct val="150000"/>
                <a:buChar char="•"/>
                <a:defRPr sz="2600">
                  <a:solidFill>
                    <a:schemeClr val="tx1"/>
                  </a:solidFill>
                  <a:latin typeface="Arial" panose="020B0604020202020204" pitchFamily="34" charset="0"/>
                  <a:ea typeface="宋体" panose="02010600030101010101" pitchFamily="2" charset="-122"/>
                </a:defRPr>
              </a:lvl2pPr>
              <a:lvl3pPr marL="1143000" indent="-228600" defTabSz="919163">
                <a:spcBef>
                  <a:spcPct val="20000"/>
                </a:spcBef>
                <a:buClr>
                  <a:schemeClr val="tx1"/>
                </a:buClr>
                <a:buSzPct val="150000"/>
                <a:buChar char="•"/>
                <a:defRPr sz="2200">
                  <a:solidFill>
                    <a:schemeClr val="tx1"/>
                  </a:solidFill>
                  <a:latin typeface="Arial" panose="020B0604020202020204" pitchFamily="34" charset="0"/>
                  <a:ea typeface="宋体" panose="02010600030101010101" pitchFamily="2" charset="-122"/>
                </a:defRPr>
              </a:lvl3pPr>
              <a:lvl4pPr marL="1600200" indent="-228600" defTabSz="919163">
                <a:spcBef>
                  <a:spcPct val="20000"/>
                </a:spcBef>
                <a:buClr>
                  <a:schemeClr val="tx2"/>
                </a:buClr>
                <a:buSzPct val="150000"/>
                <a:buChar char="•"/>
                <a:defRPr sz="2000">
                  <a:solidFill>
                    <a:schemeClr val="tx1"/>
                  </a:solidFill>
                  <a:latin typeface="Arial" panose="020B0604020202020204" pitchFamily="34" charset="0"/>
                  <a:ea typeface="宋体" panose="02010600030101010101" pitchFamily="2" charset="-122"/>
                </a:defRPr>
              </a:lvl4pPr>
              <a:lvl5pPr marL="2057400" indent="-228600" defTabSz="919163">
                <a:spcBef>
                  <a:spcPct val="20000"/>
                </a:spcBef>
                <a:buClr>
                  <a:schemeClr val="folHlink"/>
                </a:buClr>
                <a:buSzPct val="150000"/>
                <a:buChar char="•"/>
                <a:defRPr sz="2000">
                  <a:solidFill>
                    <a:schemeClr val="tx1"/>
                  </a:solidFill>
                  <a:latin typeface="Arial" panose="020B0604020202020204" pitchFamily="34" charset="0"/>
                  <a:ea typeface="宋体" panose="02010600030101010101" pitchFamily="2" charset="-122"/>
                </a:defRPr>
              </a:lvl5pPr>
              <a:lvl6pPr marL="2514600" indent="-228600" defTabSz="919163"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6pPr>
              <a:lvl7pPr marL="2971800" indent="-228600" defTabSz="919163"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7pPr>
              <a:lvl8pPr marL="3429000" indent="-228600" defTabSz="919163"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8pPr>
              <a:lvl9pPr marL="3886200" indent="-228600" defTabSz="919163"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 typeface="Wingdings" panose="05000000000000000000" pitchFamily="2" charset="2"/>
                <a:buNone/>
              </a:pPr>
              <a:r>
                <a:rPr kumimoji="1" lang="en-US" altLang="zh-CN" sz="1800" b="1">
                  <a:latin typeface="Times New Roman" panose="02020603050405020304" pitchFamily="18" charset="0"/>
                </a:rPr>
                <a:t>Warm pipe</a:t>
              </a:r>
            </a:p>
          </p:txBody>
        </p:sp>
        <p:sp>
          <p:nvSpPr>
            <p:cNvPr id="21511" name="AutoShape 15"/>
            <p:cNvSpPr>
              <a:spLocks noChangeAspect="1" noChangeArrowheads="1"/>
            </p:cNvSpPr>
            <p:nvPr/>
          </p:nvSpPr>
          <p:spPr bwMode="auto">
            <a:xfrm>
              <a:off x="6034088" y="2349500"/>
              <a:ext cx="2481262" cy="431800"/>
            </a:xfrm>
            <a:prstGeom prst="wedgeRoundRectCallout">
              <a:avLst>
                <a:gd name="adj1" fmla="val -49426"/>
                <a:gd name="adj2" fmla="val 163972"/>
                <a:gd name="adj3" fmla="val 16667"/>
              </a:avLst>
            </a:prstGeom>
            <a:solidFill>
              <a:schemeClr val="accent1"/>
            </a:solidFill>
            <a:ln w="9525">
              <a:solidFill>
                <a:schemeClr val="tx1"/>
              </a:solidFill>
              <a:miter lim="800000"/>
              <a:headEnd/>
              <a:tailEnd/>
            </a:ln>
          </p:spPr>
          <p:txBody>
            <a:bodyPr lIns="91387" tIns="45690" rIns="91387" bIns="45690"/>
            <a:lstStyle>
              <a:lvl1pPr defTabSz="919163">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ea typeface="宋体" panose="02010600030101010101" pitchFamily="2" charset="-122"/>
                </a:defRPr>
              </a:lvl1pPr>
              <a:lvl2pPr marL="742950" indent="-285750" defTabSz="919163">
                <a:spcBef>
                  <a:spcPct val="20000"/>
                </a:spcBef>
                <a:buClr>
                  <a:schemeClr val="accent1"/>
                </a:buClr>
                <a:buSzPct val="150000"/>
                <a:buChar char="•"/>
                <a:defRPr sz="2600">
                  <a:solidFill>
                    <a:schemeClr val="tx1"/>
                  </a:solidFill>
                  <a:latin typeface="Arial" panose="020B0604020202020204" pitchFamily="34" charset="0"/>
                  <a:ea typeface="宋体" panose="02010600030101010101" pitchFamily="2" charset="-122"/>
                </a:defRPr>
              </a:lvl2pPr>
              <a:lvl3pPr marL="1143000" indent="-228600" defTabSz="919163">
                <a:spcBef>
                  <a:spcPct val="20000"/>
                </a:spcBef>
                <a:buClr>
                  <a:schemeClr val="tx1"/>
                </a:buClr>
                <a:buSzPct val="150000"/>
                <a:buChar char="•"/>
                <a:defRPr sz="2200">
                  <a:solidFill>
                    <a:schemeClr val="tx1"/>
                  </a:solidFill>
                  <a:latin typeface="Arial" panose="020B0604020202020204" pitchFamily="34" charset="0"/>
                  <a:ea typeface="宋体" panose="02010600030101010101" pitchFamily="2" charset="-122"/>
                </a:defRPr>
              </a:lvl3pPr>
              <a:lvl4pPr marL="1600200" indent="-228600" defTabSz="919163">
                <a:spcBef>
                  <a:spcPct val="20000"/>
                </a:spcBef>
                <a:buClr>
                  <a:schemeClr val="tx2"/>
                </a:buClr>
                <a:buSzPct val="150000"/>
                <a:buChar char="•"/>
                <a:defRPr sz="2000">
                  <a:solidFill>
                    <a:schemeClr val="tx1"/>
                  </a:solidFill>
                  <a:latin typeface="Arial" panose="020B0604020202020204" pitchFamily="34" charset="0"/>
                  <a:ea typeface="宋体" panose="02010600030101010101" pitchFamily="2" charset="-122"/>
                </a:defRPr>
              </a:lvl4pPr>
              <a:lvl5pPr marL="2057400" indent="-228600" defTabSz="919163">
                <a:spcBef>
                  <a:spcPct val="20000"/>
                </a:spcBef>
                <a:buClr>
                  <a:schemeClr val="folHlink"/>
                </a:buClr>
                <a:buSzPct val="150000"/>
                <a:buChar char="•"/>
                <a:defRPr sz="2000">
                  <a:solidFill>
                    <a:schemeClr val="tx1"/>
                  </a:solidFill>
                  <a:latin typeface="Arial" panose="020B0604020202020204" pitchFamily="34" charset="0"/>
                  <a:ea typeface="宋体" panose="02010600030101010101" pitchFamily="2" charset="-122"/>
                </a:defRPr>
              </a:lvl5pPr>
              <a:lvl6pPr marL="2514600" indent="-228600" defTabSz="919163"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6pPr>
              <a:lvl7pPr marL="2971800" indent="-228600" defTabSz="919163"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7pPr>
              <a:lvl8pPr marL="3429000" indent="-228600" defTabSz="919163"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8pPr>
              <a:lvl9pPr marL="3886200" indent="-228600" defTabSz="919163"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 typeface="Wingdings" panose="05000000000000000000" pitchFamily="2" charset="2"/>
                <a:buNone/>
              </a:pPr>
              <a:r>
                <a:rPr kumimoji="1" lang="en-US" altLang="zh-CN" sz="1800" b="1">
                  <a:latin typeface="Times New Roman" panose="02020603050405020304" pitchFamily="18" charset="0"/>
                </a:rPr>
                <a:t>No.2 Refrigerator</a:t>
              </a:r>
            </a:p>
          </p:txBody>
        </p:sp>
        <p:sp>
          <p:nvSpPr>
            <p:cNvPr id="21512" name="AutoShape 16"/>
            <p:cNvSpPr>
              <a:spLocks noChangeAspect="1" noChangeArrowheads="1"/>
            </p:cNvSpPr>
            <p:nvPr/>
          </p:nvSpPr>
          <p:spPr bwMode="auto">
            <a:xfrm>
              <a:off x="5048250" y="3910013"/>
              <a:ext cx="1266825" cy="382587"/>
            </a:xfrm>
            <a:prstGeom prst="wedgeRoundRectCallout">
              <a:avLst>
                <a:gd name="adj1" fmla="val 54384"/>
                <a:gd name="adj2" fmla="val -100620"/>
                <a:gd name="adj3" fmla="val 16667"/>
              </a:avLst>
            </a:prstGeom>
            <a:solidFill>
              <a:schemeClr val="accent1"/>
            </a:solidFill>
            <a:ln w="9525">
              <a:solidFill>
                <a:schemeClr val="tx1"/>
              </a:solidFill>
              <a:miter lim="800000"/>
              <a:headEnd/>
              <a:tailEnd/>
            </a:ln>
          </p:spPr>
          <p:txBody>
            <a:bodyPr lIns="91387" tIns="45690" rIns="91387" bIns="45690"/>
            <a:lstStyle>
              <a:lvl1pPr defTabSz="919163">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ea typeface="宋体" panose="02010600030101010101" pitchFamily="2" charset="-122"/>
                </a:defRPr>
              </a:lvl1pPr>
              <a:lvl2pPr marL="742950" indent="-285750" defTabSz="919163">
                <a:spcBef>
                  <a:spcPct val="20000"/>
                </a:spcBef>
                <a:buClr>
                  <a:schemeClr val="accent1"/>
                </a:buClr>
                <a:buSzPct val="150000"/>
                <a:buChar char="•"/>
                <a:defRPr sz="2600">
                  <a:solidFill>
                    <a:schemeClr val="tx1"/>
                  </a:solidFill>
                  <a:latin typeface="Arial" panose="020B0604020202020204" pitchFamily="34" charset="0"/>
                  <a:ea typeface="宋体" panose="02010600030101010101" pitchFamily="2" charset="-122"/>
                </a:defRPr>
              </a:lvl2pPr>
              <a:lvl3pPr marL="1143000" indent="-228600" defTabSz="919163">
                <a:spcBef>
                  <a:spcPct val="20000"/>
                </a:spcBef>
                <a:buClr>
                  <a:schemeClr val="tx1"/>
                </a:buClr>
                <a:buSzPct val="150000"/>
                <a:buChar char="•"/>
                <a:defRPr sz="2200">
                  <a:solidFill>
                    <a:schemeClr val="tx1"/>
                  </a:solidFill>
                  <a:latin typeface="Arial" panose="020B0604020202020204" pitchFamily="34" charset="0"/>
                  <a:ea typeface="宋体" panose="02010600030101010101" pitchFamily="2" charset="-122"/>
                </a:defRPr>
              </a:lvl3pPr>
              <a:lvl4pPr marL="1600200" indent="-228600" defTabSz="919163">
                <a:spcBef>
                  <a:spcPct val="20000"/>
                </a:spcBef>
                <a:buClr>
                  <a:schemeClr val="tx2"/>
                </a:buClr>
                <a:buSzPct val="150000"/>
                <a:buChar char="•"/>
                <a:defRPr sz="2000">
                  <a:solidFill>
                    <a:schemeClr val="tx1"/>
                  </a:solidFill>
                  <a:latin typeface="Arial" panose="020B0604020202020204" pitchFamily="34" charset="0"/>
                  <a:ea typeface="宋体" panose="02010600030101010101" pitchFamily="2" charset="-122"/>
                </a:defRPr>
              </a:lvl4pPr>
              <a:lvl5pPr marL="2057400" indent="-228600" defTabSz="919163">
                <a:spcBef>
                  <a:spcPct val="20000"/>
                </a:spcBef>
                <a:buClr>
                  <a:schemeClr val="folHlink"/>
                </a:buClr>
                <a:buSzPct val="150000"/>
                <a:buChar char="•"/>
                <a:defRPr sz="2000">
                  <a:solidFill>
                    <a:schemeClr val="tx1"/>
                  </a:solidFill>
                  <a:latin typeface="Arial" panose="020B0604020202020204" pitchFamily="34" charset="0"/>
                  <a:ea typeface="宋体" panose="02010600030101010101" pitchFamily="2" charset="-122"/>
                </a:defRPr>
              </a:lvl5pPr>
              <a:lvl6pPr marL="2514600" indent="-228600" defTabSz="919163"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6pPr>
              <a:lvl7pPr marL="2971800" indent="-228600" defTabSz="919163"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7pPr>
              <a:lvl8pPr marL="3429000" indent="-228600" defTabSz="919163"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8pPr>
              <a:lvl9pPr marL="3886200" indent="-228600" defTabSz="919163"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 typeface="Wingdings" panose="05000000000000000000" pitchFamily="2" charset="2"/>
                <a:buNone/>
              </a:pPr>
              <a:r>
                <a:rPr kumimoji="1" lang="en-US" altLang="zh-CN" sz="1800" b="1">
                  <a:latin typeface="Times New Roman" panose="02020603050405020304" pitchFamily="18" charset="0"/>
                </a:rPr>
                <a:t>1#SRFC</a:t>
              </a:r>
              <a:endParaRPr kumimoji="1" lang="zh-CN" altLang="en-US" sz="1800" b="1">
                <a:latin typeface="Times New Roman" panose="02020603050405020304" pitchFamily="18" charset="0"/>
              </a:endParaRPr>
            </a:p>
          </p:txBody>
        </p:sp>
        <p:sp>
          <p:nvSpPr>
            <p:cNvPr id="21513" name="AutoShape 17"/>
            <p:cNvSpPr>
              <a:spLocks noChangeAspect="1" noChangeArrowheads="1"/>
            </p:cNvSpPr>
            <p:nvPr/>
          </p:nvSpPr>
          <p:spPr bwMode="auto">
            <a:xfrm>
              <a:off x="6578600" y="4122738"/>
              <a:ext cx="1241425" cy="385762"/>
            </a:xfrm>
            <a:prstGeom prst="wedgeRoundRectCallout">
              <a:avLst>
                <a:gd name="adj1" fmla="val -23403"/>
                <a:gd name="adj2" fmla="val -130245"/>
                <a:gd name="adj3" fmla="val 16667"/>
              </a:avLst>
            </a:prstGeom>
            <a:solidFill>
              <a:schemeClr val="accent1"/>
            </a:solidFill>
            <a:ln w="9525">
              <a:solidFill>
                <a:schemeClr val="tx1"/>
              </a:solidFill>
              <a:miter lim="800000"/>
              <a:headEnd/>
              <a:tailEnd/>
            </a:ln>
          </p:spPr>
          <p:txBody>
            <a:bodyPr lIns="91387" tIns="45690" rIns="91387" bIns="45690"/>
            <a:lstStyle>
              <a:lvl1pPr defTabSz="919163">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ea typeface="宋体" panose="02010600030101010101" pitchFamily="2" charset="-122"/>
                </a:defRPr>
              </a:lvl1pPr>
              <a:lvl2pPr marL="742950" indent="-285750" defTabSz="919163">
                <a:spcBef>
                  <a:spcPct val="20000"/>
                </a:spcBef>
                <a:buClr>
                  <a:schemeClr val="accent1"/>
                </a:buClr>
                <a:buSzPct val="150000"/>
                <a:buChar char="•"/>
                <a:defRPr sz="2600">
                  <a:solidFill>
                    <a:schemeClr val="tx1"/>
                  </a:solidFill>
                  <a:latin typeface="Arial" panose="020B0604020202020204" pitchFamily="34" charset="0"/>
                  <a:ea typeface="宋体" panose="02010600030101010101" pitchFamily="2" charset="-122"/>
                </a:defRPr>
              </a:lvl2pPr>
              <a:lvl3pPr marL="1143000" indent="-228600" defTabSz="919163">
                <a:spcBef>
                  <a:spcPct val="20000"/>
                </a:spcBef>
                <a:buClr>
                  <a:schemeClr val="tx1"/>
                </a:buClr>
                <a:buSzPct val="150000"/>
                <a:buChar char="•"/>
                <a:defRPr sz="2200">
                  <a:solidFill>
                    <a:schemeClr val="tx1"/>
                  </a:solidFill>
                  <a:latin typeface="Arial" panose="020B0604020202020204" pitchFamily="34" charset="0"/>
                  <a:ea typeface="宋体" panose="02010600030101010101" pitchFamily="2" charset="-122"/>
                </a:defRPr>
              </a:lvl3pPr>
              <a:lvl4pPr marL="1600200" indent="-228600" defTabSz="919163">
                <a:spcBef>
                  <a:spcPct val="20000"/>
                </a:spcBef>
                <a:buClr>
                  <a:schemeClr val="tx2"/>
                </a:buClr>
                <a:buSzPct val="150000"/>
                <a:buChar char="•"/>
                <a:defRPr sz="2000">
                  <a:solidFill>
                    <a:schemeClr val="tx1"/>
                  </a:solidFill>
                  <a:latin typeface="Arial" panose="020B0604020202020204" pitchFamily="34" charset="0"/>
                  <a:ea typeface="宋体" panose="02010600030101010101" pitchFamily="2" charset="-122"/>
                </a:defRPr>
              </a:lvl4pPr>
              <a:lvl5pPr marL="2057400" indent="-228600" defTabSz="919163">
                <a:spcBef>
                  <a:spcPct val="20000"/>
                </a:spcBef>
                <a:buClr>
                  <a:schemeClr val="folHlink"/>
                </a:buClr>
                <a:buSzPct val="150000"/>
                <a:buChar char="•"/>
                <a:defRPr sz="2000">
                  <a:solidFill>
                    <a:schemeClr val="tx1"/>
                  </a:solidFill>
                  <a:latin typeface="Arial" panose="020B0604020202020204" pitchFamily="34" charset="0"/>
                  <a:ea typeface="宋体" panose="02010600030101010101" pitchFamily="2" charset="-122"/>
                </a:defRPr>
              </a:lvl5pPr>
              <a:lvl6pPr marL="2514600" indent="-228600" defTabSz="919163"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6pPr>
              <a:lvl7pPr marL="2971800" indent="-228600" defTabSz="919163"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7pPr>
              <a:lvl8pPr marL="3429000" indent="-228600" defTabSz="919163"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8pPr>
              <a:lvl9pPr marL="3886200" indent="-228600" defTabSz="919163"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 typeface="Wingdings" panose="05000000000000000000" pitchFamily="2" charset="2"/>
                <a:buNone/>
              </a:pPr>
              <a:r>
                <a:rPr kumimoji="1" lang="en-US" altLang="zh-CN" sz="1800" b="1">
                  <a:latin typeface="Times New Roman" panose="02020603050405020304" pitchFamily="18" charset="0"/>
                </a:rPr>
                <a:t>2#SRFC</a:t>
              </a:r>
              <a:endParaRPr kumimoji="1" lang="zh-CN" altLang="en-US" sz="1800" b="1">
                <a:latin typeface="Times New Roman" panose="02020603050405020304" pitchFamily="18" charset="0"/>
              </a:endParaRPr>
            </a:p>
          </p:txBody>
        </p:sp>
        <p:sp>
          <p:nvSpPr>
            <p:cNvPr id="21514" name="AutoShape 19"/>
            <p:cNvSpPr>
              <a:spLocks noChangeAspect="1" noChangeArrowheads="1"/>
            </p:cNvSpPr>
            <p:nvPr/>
          </p:nvSpPr>
          <p:spPr bwMode="auto">
            <a:xfrm>
              <a:off x="1228725" y="4868863"/>
              <a:ext cx="2403475" cy="360362"/>
            </a:xfrm>
            <a:prstGeom prst="wedgeRoundRectCallout">
              <a:avLst>
                <a:gd name="adj1" fmla="val 99602"/>
                <a:gd name="adj2" fmla="val 104185"/>
                <a:gd name="adj3" fmla="val 16667"/>
              </a:avLst>
            </a:prstGeom>
            <a:solidFill>
              <a:schemeClr val="accent1"/>
            </a:solidFill>
            <a:ln w="9525">
              <a:solidFill>
                <a:schemeClr val="tx1"/>
              </a:solidFill>
              <a:miter lim="800000"/>
              <a:headEnd/>
              <a:tailEnd/>
            </a:ln>
          </p:spPr>
          <p:txBody>
            <a:bodyPr lIns="91387" tIns="45690" rIns="91387" bIns="45690"/>
            <a:lstStyle>
              <a:lvl1pPr defTabSz="919163">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ea typeface="宋体" panose="02010600030101010101" pitchFamily="2" charset="-122"/>
                </a:defRPr>
              </a:lvl1pPr>
              <a:lvl2pPr marL="742950" indent="-285750" defTabSz="919163">
                <a:spcBef>
                  <a:spcPct val="20000"/>
                </a:spcBef>
                <a:buClr>
                  <a:schemeClr val="accent1"/>
                </a:buClr>
                <a:buSzPct val="150000"/>
                <a:buChar char="•"/>
                <a:defRPr sz="2600">
                  <a:solidFill>
                    <a:schemeClr val="tx1"/>
                  </a:solidFill>
                  <a:latin typeface="Arial" panose="020B0604020202020204" pitchFamily="34" charset="0"/>
                  <a:ea typeface="宋体" panose="02010600030101010101" pitchFamily="2" charset="-122"/>
                </a:defRPr>
              </a:lvl2pPr>
              <a:lvl3pPr marL="1143000" indent="-228600" defTabSz="919163">
                <a:spcBef>
                  <a:spcPct val="20000"/>
                </a:spcBef>
                <a:buClr>
                  <a:schemeClr val="tx1"/>
                </a:buClr>
                <a:buSzPct val="150000"/>
                <a:buChar char="•"/>
                <a:defRPr sz="2200">
                  <a:solidFill>
                    <a:schemeClr val="tx1"/>
                  </a:solidFill>
                  <a:latin typeface="Arial" panose="020B0604020202020204" pitchFamily="34" charset="0"/>
                  <a:ea typeface="宋体" panose="02010600030101010101" pitchFamily="2" charset="-122"/>
                </a:defRPr>
              </a:lvl3pPr>
              <a:lvl4pPr marL="1600200" indent="-228600" defTabSz="919163">
                <a:spcBef>
                  <a:spcPct val="20000"/>
                </a:spcBef>
                <a:buClr>
                  <a:schemeClr val="tx2"/>
                </a:buClr>
                <a:buSzPct val="150000"/>
                <a:buChar char="•"/>
                <a:defRPr sz="2000">
                  <a:solidFill>
                    <a:schemeClr val="tx1"/>
                  </a:solidFill>
                  <a:latin typeface="Arial" panose="020B0604020202020204" pitchFamily="34" charset="0"/>
                  <a:ea typeface="宋体" panose="02010600030101010101" pitchFamily="2" charset="-122"/>
                </a:defRPr>
              </a:lvl4pPr>
              <a:lvl5pPr marL="2057400" indent="-228600" defTabSz="919163">
                <a:spcBef>
                  <a:spcPct val="20000"/>
                </a:spcBef>
                <a:buClr>
                  <a:schemeClr val="folHlink"/>
                </a:buClr>
                <a:buSzPct val="150000"/>
                <a:buChar char="•"/>
                <a:defRPr sz="2000">
                  <a:solidFill>
                    <a:schemeClr val="tx1"/>
                  </a:solidFill>
                  <a:latin typeface="Arial" panose="020B0604020202020204" pitchFamily="34" charset="0"/>
                  <a:ea typeface="宋体" panose="02010600030101010101" pitchFamily="2" charset="-122"/>
                </a:defRPr>
              </a:lvl5pPr>
              <a:lvl6pPr marL="2514600" indent="-228600" defTabSz="919163"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6pPr>
              <a:lvl7pPr marL="2971800" indent="-228600" defTabSz="919163"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7pPr>
              <a:lvl8pPr marL="3429000" indent="-228600" defTabSz="919163"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8pPr>
              <a:lvl9pPr marL="3886200" indent="-228600" defTabSz="919163"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 typeface="Wingdings" panose="05000000000000000000" pitchFamily="2" charset="2"/>
                <a:buNone/>
              </a:pPr>
              <a:r>
                <a:rPr kumimoji="1" lang="en-US" altLang="zh-CN" sz="1800" b="1">
                  <a:latin typeface="Times New Roman" panose="02020603050405020304" pitchFamily="18" charset="0"/>
                </a:rPr>
                <a:t>No.1 Refrigerator</a:t>
              </a:r>
            </a:p>
          </p:txBody>
        </p:sp>
        <p:sp>
          <p:nvSpPr>
            <p:cNvPr id="2" name="矩形 1"/>
            <p:cNvSpPr/>
            <p:nvPr/>
          </p:nvSpPr>
          <p:spPr>
            <a:xfrm>
              <a:off x="4647736" y="4414225"/>
              <a:ext cx="2454518" cy="369332"/>
            </a:xfrm>
            <a:prstGeom prst="rect">
              <a:avLst/>
            </a:prstGeom>
          </p:spPr>
          <p:txBody>
            <a:bodyPr wrap="none">
              <a:spAutoFit/>
            </a:bodyPr>
            <a:lstStyle/>
            <a:p>
              <a:pPr eaLnBrk="1" hangingPunct="1"/>
              <a:r>
                <a:rPr lang="en-US" altLang="zh-CN" b="1" dirty="0">
                  <a:solidFill>
                    <a:srgbClr val="0000CC"/>
                  </a:solidFill>
                  <a:latin typeface="Arial" charset="0"/>
                </a:rPr>
                <a:t>BEPCII Storage Ring</a:t>
              </a:r>
            </a:p>
          </p:txBody>
        </p:sp>
      </p:grpSp>
    </p:spTree>
    <p:extLst>
      <p:ext uri="{BB962C8B-B14F-4D97-AF65-F5344CB8AC3E}">
        <p14:creationId xmlns:p14="http://schemas.microsoft.com/office/powerpoint/2010/main" val="1761552915"/>
      </p:ext>
    </p:extLst>
  </p:cSld>
  <p:clrMapOvr>
    <a:masterClrMapping/>
  </p:clrMapOvr>
  <p:transition spd="med">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lstStyle/>
          <a:p>
            <a:r>
              <a:rPr lang="en-US" altLang="zh-CN" sz="2800" smtClean="0"/>
              <a:t>Heat Loads of SC Cavity cryogenic system </a:t>
            </a:r>
          </a:p>
        </p:txBody>
      </p:sp>
      <p:graphicFrame>
        <p:nvGraphicFramePr>
          <p:cNvPr id="186371" name="Group 3"/>
          <p:cNvGraphicFramePr>
            <a:graphicFrameLocks noGrp="1"/>
          </p:cNvGraphicFramePr>
          <p:nvPr/>
        </p:nvGraphicFramePr>
        <p:xfrm>
          <a:off x="1403350" y="1773238"/>
          <a:ext cx="6408738" cy="4467223"/>
        </p:xfrm>
        <a:graphic>
          <a:graphicData uri="http://schemas.openxmlformats.org/drawingml/2006/table">
            <a:tbl>
              <a:tblPr/>
              <a:tblGrid>
                <a:gridCol w="1541463"/>
                <a:gridCol w="3424237"/>
                <a:gridCol w="1443038"/>
              </a:tblGrid>
              <a:tr h="536651">
                <a:tc gridSpan="2">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altLang="zh-CN" sz="2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SRF static heat load</a:t>
                      </a:r>
                      <a:r>
                        <a:rPr kumimoji="0" lang="zh-CN" altLang="en-US" sz="2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2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W</a:t>
                      </a:r>
                      <a:r>
                        <a:rPr kumimoji="0" lang="zh-CN" altLang="en-US" sz="2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2×30</a:t>
                      </a: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6818">
                <a:tc rowSpan="2">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Dynamic heat loads</a:t>
                      </a:r>
                      <a:endParaRPr kumimoji="0"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RF loss</a:t>
                      </a:r>
                      <a:r>
                        <a:rPr kumimoji="0"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W</a:t>
                      </a:r>
                      <a:r>
                        <a:rPr kumimoji="0"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2×84</a:t>
                      </a: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2362">
                <a:tc vMerge="1">
                  <a:txBody>
                    <a:bodyPr/>
                    <a:lstStyle/>
                    <a:p>
                      <a:endParaRPr lang="zh-CN" altLang="en-US"/>
                    </a:p>
                  </a:txBody>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coupler</a:t>
                      </a:r>
                      <a:r>
                        <a:rPr kumimoji="0"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W</a:t>
                      </a:r>
                      <a:r>
                        <a:rPr kumimoji="0"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2×12</a:t>
                      </a: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6818">
                <a:tc rowSpan="3">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Common parts</a:t>
                      </a:r>
                      <a:endParaRPr kumimoji="0"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Distribution valve box</a:t>
                      </a:r>
                      <a:r>
                        <a:rPr kumimoji="0"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W</a:t>
                      </a:r>
                      <a:r>
                        <a:rPr kumimoji="0"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20</a:t>
                      </a: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5230">
                <a:tc vMerge="1">
                  <a:txBody>
                    <a:bodyPr/>
                    <a:lstStyle/>
                    <a:p>
                      <a:endParaRPr lang="zh-CN" altLang="en-US"/>
                    </a:p>
                  </a:txBody>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Cryogenic transfer lines</a:t>
                      </a:r>
                      <a:r>
                        <a:rPr kumimoji="0"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W</a:t>
                      </a:r>
                      <a:r>
                        <a:rPr kumimoji="0"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24</a:t>
                      </a: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139">
                <a:tc vMerge="1">
                  <a:txBody>
                    <a:bodyPr/>
                    <a:lstStyle/>
                    <a:p>
                      <a:endParaRPr lang="zh-CN" altLang="en-US"/>
                    </a:p>
                  </a:txBody>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Helium dewar and heaters</a:t>
                      </a:r>
                      <a:r>
                        <a:rPr kumimoji="0"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W</a:t>
                      </a:r>
                      <a:r>
                        <a:rPr kumimoji="0"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30</a:t>
                      </a: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58">
                <a:tc gridSpan="2">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Margin 20%  </a:t>
                      </a:r>
                      <a:r>
                        <a:rPr kumimoji="0"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W</a:t>
                      </a:r>
                      <a:r>
                        <a:rPr kumimoji="0"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65.2</a:t>
                      </a: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1247">
                <a:tc gridSpan="2">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Total</a:t>
                      </a:r>
                      <a:r>
                        <a:rPr kumimoji="0"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W</a:t>
                      </a:r>
                      <a:r>
                        <a:rPr kumimoji="0"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altLang="zh-CN" sz="20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391.2W</a:t>
                      </a: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31206744"/>
      </p:ext>
    </p:extLst>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title"/>
          </p:nvPr>
        </p:nvSpPr>
        <p:spPr>
          <a:xfrm>
            <a:off x="-27950" y="836712"/>
            <a:ext cx="9155360" cy="649288"/>
          </a:xfrm>
        </p:spPr>
        <p:txBody>
          <a:bodyPr/>
          <a:lstStyle/>
          <a:p>
            <a:r>
              <a:rPr lang="en-US" altLang="zh-CN" sz="2800" dirty="0" smtClean="0"/>
              <a:t>Flowchart of</a:t>
            </a:r>
            <a:r>
              <a:rPr lang="en-US" altLang="zh-CN" sz="2800" dirty="0"/>
              <a:t> </a:t>
            </a:r>
            <a:r>
              <a:rPr lang="en-US" altLang="zh-CN" sz="2800" dirty="0"/>
              <a:t>SC cavity cryogenic </a:t>
            </a:r>
            <a:r>
              <a:rPr lang="en-US" altLang="zh-CN" sz="2800" dirty="0" smtClean="0"/>
              <a:t>system</a:t>
            </a:r>
            <a:endParaRPr lang="zh-CN" altLang="en-US" sz="2800" dirty="0" smtClean="0"/>
          </a:p>
        </p:txBody>
      </p:sp>
      <p:graphicFrame>
        <p:nvGraphicFramePr>
          <p:cNvPr id="22531" name="Object 33"/>
          <p:cNvGraphicFramePr>
            <a:graphicFrameLocks noGrp="1" noChangeAspect="1"/>
          </p:cNvGraphicFramePr>
          <p:nvPr>
            <p:ph idx="1"/>
          </p:nvPr>
        </p:nvGraphicFramePr>
        <p:xfrm>
          <a:off x="793750" y="1905000"/>
          <a:ext cx="7632700" cy="4038600"/>
        </p:xfrm>
        <a:graphic>
          <a:graphicData uri="http://schemas.openxmlformats.org/presentationml/2006/ole">
            <mc:AlternateContent xmlns:mc="http://schemas.openxmlformats.org/markup-compatibility/2006">
              <mc:Choice xmlns:v="urn:schemas-microsoft-com:vml" Requires="v">
                <p:oleObj spid="_x0000_s4275" name="AutoCAD Drawing" r:id="rId3" imgW="12906375" imgH="6829425" progId="AutoCAD.Drawing.18">
                  <p:embed/>
                </p:oleObj>
              </mc:Choice>
              <mc:Fallback>
                <p:oleObj name="AutoCAD Drawing" r:id="rId3" imgW="12906375" imgH="6829425" progId="AutoCAD.Drawing.1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4156" t="3058" r="5913" b="6642"/>
                      <a:stretch>
                        <a:fillRect/>
                      </a:stretch>
                    </p:blipFill>
                    <p:spPr bwMode="auto">
                      <a:xfrm>
                        <a:off x="793750" y="1905000"/>
                        <a:ext cx="76327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098979383"/>
      </p:ext>
    </p:extLst>
  </p:cSld>
  <p:clrMapOvr>
    <a:masterClrMapping/>
  </p:clrMapOvr>
  <p:transition spd="med">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r>
              <a:rPr lang="en-US" altLang="zh-CN" sz="2800" dirty="0" smtClean="0"/>
              <a:t>Heat loads of  SC magnet cryogenic system</a:t>
            </a:r>
          </a:p>
        </p:txBody>
      </p:sp>
      <p:graphicFrame>
        <p:nvGraphicFramePr>
          <p:cNvPr id="185347" name="Group 3"/>
          <p:cNvGraphicFramePr>
            <a:graphicFrameLocks noGrp="1"/>
          </p:cNvGraphicFramePr>
          <p:nvPr/>
        </p:nvGraphicFramePr>
        <p:xfrm>
          <a:off x="1476375" y="1844675"/>
          <a:ext cx="6192838" cy="4176715"/>
        </p:xfrm>
        <a:graphic>
          <a:graphicData uri="http://schemas.openxmlformats.org/drawingml/2006/table">
            <a:tbl>
              <a:tblPr/>
              <a:tblGrid>
                <a:gridCol w="2968625"/>
                <a:gridCol w="1668463"/>
                <a:gridCol w="1555750"/>
              </a:tblGrid>
              <a:tr h="373063">
                <a:tc>
                  <a:txBody>
                    <a:bodyPr/>
                    <a:lstStyle>
                      <a:lvl1pPr marL="1619250" indent="-1619250" defTabSz="4318000"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3509963" indent="-1352550" defTabSz="4318000" eaLnBrk="0" hangingPunct="0">
                        <a:spcBef>
                          <a:spcPct val="20000"/>
                        </a:spcBef>
                        <a:buClr>
                          <a:schemeClr val="accent1"/>
                        </a:buClr>
                        <a:buSzPct val="150000"/>
                        <a:defRPr sz="2200">
                          <a:solidFill>
                            <a:schemeClr val="tx1"/>
                          </a:solidFill>
                          <a:latin typeface="Arial" charset="0"/>
                          <a:ea typeface="宋体" pitchFamily="2" charset="-122"/>
                        </a:defRPr>
                      </a:lvl2pPr>
                      <a:lvl3pPr marL="5395913" indent="-1077913" defTabSz="4318000" eaLnBrk="0" hangingPunct="0">
                        <a:spcBef>
                          <a:spcPct val="20000"/>
                        </a:spcBef>
                        <a:buClr>
                          <a:schemeClr val="tx1"/>
                        </a:buClr>
                        <a:buSzPct val="150000"/>
                        <a:defRPr sz="2000">
                          <a:solidFill>
                            <a:schemeClr val="tx1"/>
                          </a:solidFill>
                          <a:latin typeface="Arial" charset="0"/>
                          <a:ea typeface="宋体" pitchFamily="2" charset="-122"/>
                        </a:defRPr>
                      </a:lvl3pPr>
                      <a:lvl4pPr marL="7556500" indent="-1079500" defTabSz="4318000" eaLnBrk="0" hangingPunct="0">
                        <a:spcBef>
                          <a:spcPct val="20000"/>
                        </a:spcBef>
                        <a:buClr>
                          <a:schemeClr val="tx2"/>
                        </a:buClr>
                        <a:buSzPct val="150000"/>
                        <a:defRPr>
                          <a:solidFill>
                            <a:schemeClr val="tx1"/>
                          </a:solidFill>
                          <a:latin typeface="Arial" charset="0"/>
                          <a:ea typeface="宋体" pitchFamily="2" charset="-122"/>
                        </a:defRPr>
                      </a:lvl4pPr>
                      <a:lvl5pPr marL="9715500" indent="-1081088" defTabSz="4318000" eaLnBrk="0" hangingPunct="0">
                        <a:spcBef>
                          <a:spcPct val="20000"/>
                        </a:spcBef>
                        <a:buClr>
                          <a:schemeClr val="folHlink"/>
                        </a:buClr>
                        <a:buSzPct val="150000"/>
                        <a:defRPr>
                          <a:solidFill>
                            <a:schemeClr val="tx1"/>
                          </a:solidFill>
                          <a:latin typeface="Arial" charset="0"/>
                          <a:ea typeface="宋体" pitchFamily="2" charset="-122"/>
                        </a:defRPr>
                      </a:lvl5pPr>
                      <a:lvl6pPr marL="101727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106299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110871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115443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1619250" marR="0" lvl="0" indent="-1619250" algn="ctr" defTabSz="43180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Cryogenic devices</a:t>
                      </a:r>
                      <a:endParaRPr kumimoji="1" lang="zh-CN" altLang="en-US"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19250" indent="-1619250" defTabSz="4318000"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3509963" indent="-1352550" defTabSz="4318000" eaLnBrk="0" hangingPunct="0">
                        <a:spcBef>
                          <a:spcPct val="20000"/>
                        </a:spcBef>
                        <a:buClr>
                          <a:schemeClr val="accent1"/>
                        </a:buClr>
                        <a:buSzPct val="150000"/>
                        <a:defRPr sz="2200">
                          <a:solidFill>
                            <a:schemeClr val="tx1"/>
                          </a:solidFill>
                          <a:latin typeface="Arial" charset="0"/>
                          <a:ea typeface="宋体" pitchFamily="2" charset="-122"/>
                        </a:defRPr>
                      </a:lvl2pPr>
                      <a:lvl3pPr marL="5395913" indent="-1077913" defTabSz="4318000" eaLnBrk="0" hangingPunct="0">
                        <a:spcBef>
                          <a:spcPct val="20000"/>
                        </a:spcBef>
                        <a:buClr>
                          <a:schemeClr val="tx1"/>
                        </a:buClr>
                        <a:buSzPct val="150000"/>
                        <a:defRPr sz="2000">
                          <a:solidFill>
                            <a:schemeClr val="tx1"/>
                          </a:solidFill>
                          <a:latin typeface="Arial" charset="0"/>
                          <a:ea typeface="宋体" pitchFamily="2" charset="-122"/>
                        </a:defRPr>
                      </a:lvl3pPr>
                      <a:lvl4pPr marL="7556500" indent="-1079500" defTabSz="4318000" eaLnBrk="0" hangingPunct="0">
                        <a:spcBef>
                          <a:spcPct val="20000"/>
                        </a:spcBef>
                        <a:buClr>
                          <a:schemeClr val="tx2"/>
                        </a:buClr>
                        <a:buSzPct val="150000"/>
                        <a:defRPr>
                          <a:solidFill>
                            <a:schemeClr val="tx1"/>
                          </a:solidFill>
                          <a:latin typeface="Arial" charset="0"/>
                          <a:ea typeface="宋体" pitchFamily="2" charset="-122"/>
                        </a:defRPr>
                      </a:lvl4pPr>
                      <a:lvl5pPr marL="9715500" indent="-1081088" defTabSz="4318000" eaLnBrk="0" hangingPunct="0">
                        <a:spcBef>
                          <a:spcPct val="20000"/>
                        </a:spcBef>
                        <a:buClr>
                          <a:schemeClr val="folHlink"/>
                        </a:buClr>
                        <a:buSzPct val="150000"/>
                        <a:defRPr>
                          <a:solidFill>
                            <a:schemeClr val="tx1"/>
                          </a:solidFill>
                          <a:latin typeface="Arial" charset="0"/>
                          <a:ea typeface="宋体" pitchFamily="2" charset="-122"/>
                        </a:defRPr>
                      </a:lvl5pPr>
                      <a:lvl6pPr marL="101727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106299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110871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115443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1619250" marR="0" lvl="0" indent="-1619250" algn="ctr" defTabSz="43180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SCQ</a:t>
                      </a:r>
                      <a:r>
                        <a:rPr kumimoji="1" lang="en-US" altLang="zh-CN"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sym typeface="Symbol" pitchFamily="18" charset="2"/>
                        </a:rPr>
                        <a:t></a:t>
                      </a:r>
                      <a:r>
                        <a:rPr kumimoji="1" lang="en-US" altLang="zh-CN"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2</a:t>
                      </a:r>
                      <a:endParaRPr kumimoji="1" lang="en-US" altLang="zh-CN"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sym typeface="Symbol" pitchFamily="18" charset="2"/>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19250" indent="-1619250" defTabSz="4318000"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3509963" indent="-1352550" defTabSz="4318000" eaLnBrk="0" hangingPunct="0">
                        <a:spcBef>
                          <a:spcPct val="20000"/>
                        </a:spcBef>
                        <a:buClr>
                          <a:schemeClr val="accent1"/>
                        </a:buClr>
                        <a:buSzPct val="150000"/>
                        <a:defRPr sz="2200">
                          <a:solidFill>
                            <a:schemeClr val="tx1"/>
                          </a:solidFill>
                          <a:latin typeface="Arial" charset="0"/>
                          <a:ea typeface="宋体" pitchFamily="2" charset="-122"/>
                        </a:defRPr>
                      </a:lvl2pPr>
                      <a:lvl3pPr marL="5395913" indent="-1077913" defTabSz="4318000" eaLnBrk="0" hangingPunct="0">
                        <a:spcBef>
                          <a:spcPct val="20000"/>
                        </a:spcBef>
                        <a:buClr>
                          <a:schemeClr val="tx1"/>
                        </a:buClr>
                        <a:buSzPct val="150000"/>
                        <a:defRPr sz="2000">
                          <a:solidFill>
                            <a:schemeClr val="tx1"/>
                          </a:solidFill>
                          <a:latin typeface="Arial" charset="0"/>
                          <a:ea typeface="宋体" pitchFamily="2" charset="-122"/>
                        </a:defRPr>
                      </a:lvl3pPr>
                      <a:lvl4pPr marL="7556500" indent="-1079500" defTabSz="4318000" eaLnBrk="0" hangingPunct="0">
                        <a:spcBef>
                          <a:spcPct val="20000"/>
                        </a:spcBef>
                        <a:buClr>
                          <a:schemeClr val="tx2"/>
                        </a:buClr>
                        <a:buSzPct val="150000"/>
                        <a:defRPr>
                          <a:solidFill>
                            <a:schemeClr val="tx1"/>
                          </a:solidFill>
                          <a:latin typeface="Arial" charset="0"/>
                          <a:ea typeface="宋体" pitchFamily="2" charset="-122"/>
                        </a:defRPr>
                      </a:lvl4pPr>
                      <a:lvl5pPr marL="9715500" indent="-1081088" defTabSz="4318000" eaLnBrk="0" hangingPunct="0">
                        <a:spcBef>
                          <a:spcPct val="20000"/>
                        </a:spcBef>
                        <a:buClr>
                          <a:schemeClr val="folHlink"/>
                        </a:buClr>
                        <a:buSzPct val="150000"/>
                        <a:defRPr>
                          <a:solidFill>
                            <a:schemeClr val="tx1"/>
                          </a:solidFill>
                          <a:latin typeface="Arial" charset="0"/>
                          <a:ea typeface="宋体" pitchFamily="2" charset="-122"/>
                        </a:defRPr>
                      </a:lvl5pPr>
                      <a:lvl6pPr marL="101727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106299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110871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115443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1619250" marR="0" lvl="0" indent="-1619250" algn="ctr" defTabSz="43180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SSM</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9575">
                <a:tc>
                  <a:txBody>
                    <a:bodyPr/>
                    <a:lstStyle>
                      <a:lvl1pPr marL="1619250" indent="-1619250" defTabSz="4318000"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3509963" indent="-1352550" defTabSz="4318000" eaLnBrk="0" hangingPunct="0">
                        <a:spcBef>
                          <a:spcPct val="20000"/>
                        </a:spcBef>
                        <a:buClr>
                          <a:schemeClr val="accent1"/>
                        </a:buClr>
                        <a:buSzPct val="150000"/>
                        <a:defRPr sz="2200">
                          <a:solidFill>
                            <a:schemeClr val="tx1"/>
                          </a:solidFill>
                          <a:latin typeface="Arial" charset="0"/>
                          <a:ea typeface="宋体" pitchFamily="2" charset="-122"/>
                        </a:defRPr>
                      </a:lvl2pPr>
                      <a:lvl3pPr marL="5395913" indent="-1077913" defTabSz="4318000" eaLnBrk="0" hangingPunct="0">
                        <a:spcBef>
                          <a:spcPct val="20000"/>
                        </a:spcBef>
                        <a:buClr>
                          <a:schemeClr val="tx1"/>
                        </a:buClr>
                        <a:buSzPct val="150000"/>
                        <a:defRPr sz="2000">
                          <a:solidFill>
                            <a:schemeClr val="tx1"/>
                          </a:solidFill>
                          <a:latin typeface="Arial" charset="0"/>
                          <a:ea typeface="宋体" pitchFamily="2" charset="-122"/>
                        </a:defRPr>
                      </a:lvl3pPr>
                      <a:lvl4pPr marL="7556500" indent="-1079500" defTabSz="4318000" eaLnBrk="0" hangingPunct="0">
                        <a:spcBef>
                          <a:spcPct val="20000"/>
                        </a:spcBef>
                        <a:buClr>
                          <a:schemeClr val="tx2"/>
                        </a:buClr>
                        <a:buSzPct val="150000"/>
                        <a:defRPr>
                          <a:solidFill>
                            <a:schemeClr val="tx1"/>
                          </a:solidFill>
                          <a:latin typeface="Arial" charset="0"/>
                          <a:ea typeface="宋体" pitchFamily="2" charset="-122"/>
                        </a:defRPr>
                      </a:lvl4pPr>
                      <a:lvl5pPr marL="9715500" indent="-1081088" defTabSz="4318000" eaLnBrk="0" hangingPunct="0">
                        <a:spcBef>
                          <a:spcPct val="20000"/>
                        </a:spcBef>
                        <a:buClr>
                          <a:schemeClr val="folHlink"/>
                        </a:buClr>
                        <a:buSzPct val="150000"/>
                        <a:defRPr>
                          <a:solidFill>
                            <a:schemeClr val="tx1"/>
                          </a:solidFill>
                          <a:latin typeface="Arial" charset="0"/>
                          <a:ea typeface="宋体" pitchFamily="2" charset="-122"/>
                        </a:defRPr>
                      </a:lvl5pPr>
                      <a:lvl6pPr marL="101727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106299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110871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115443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1619250" marR="0" lvl="0" indent="-1619250" algn="ctr" defTabSz="43180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Cryostats for magnets</a:t>
                      </a:r>
                      <a:endParaRPr kumimoji="1" lang="zh-CN" altLang="en-US"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19250" indent="-1619250" defTabSz="4318000"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3509963" indent="-1352550" defTabSz="4318000" eaLnBrk="0" hangingPunct="0">
                        <a:spcBef>
                          <a:spcPct val="20000"/>
                        </a:spcBef>
                        <a:buClr>
                          <a:schemeClr val="accent1"/>
                        </a:buClr>
                        <a:buSzPct val="150000"/>
                        <a:defRPr sz="2200">
                          <a:solidFill>
                            <a:schemeClr val="tx1"/>
                          </a:solidFill>
                          <a:latin typeface="Arial" charset="0"/>
                          <a:ea typeface="宋体" pitchFamily="2" charset="-122"/>
                        </a:defRPr>
                      </a:lvl2pPr>
                      <a:lvl3pPr marL="5395913" indent="-1077913" defTabSz="4318000" eaLnBrk="0" hangingPunct="0">
                        <a:spcBef>
                          <a:spcPct val="20000"/>
                        </a:spcBef>
                        <a:buClr>
                          <a:schemeClr val="tx1"/>
                        </a:buClr>
                        <a:buSzPct val="150000"/>
                        <a:defRPr sz="2000">
                          <a:solidFill>
                            <a:schemeClr val="tx1"/>
                          </a:solidFill>
                          <a:latin typeface="Arial" charset="0"/>
                          <a:ea typeface="宋体" pitchFamily="2" charset="-122"/>
                        </a:defRPr>
                      </a:lvl3pPr>
                      <a:lvl4pPr marL="7556500" indent="-1079500" defTabSz="4318000" eaLnBrk="0" hangingPunct="0">
                        <a:spcBef>
                          <a:spcPct val="20000"/>
                        </a:spcBef>
                        <a:buClr>
                          <a:schemeClr val="tx2"/>
                        </a:buClr>
                        <a:buSzPct val="150000"/>
                        <a:defRPr>
                          <a:solidFill>
                            <a:schemeClr val="tx1"/>
                          </a:solidFill>
                          <a:latin typeface="Arial" charset="0"/>
                          <a:ea typeface="宋体" pitchFamily="2" charset="-122"/>
                        </a:defRPr>
                      </a:lvl4pPr>
                      <a:lvl5pPr marL="9715500" indent="-1081088" defTabSz="4318000" eaLnBrk="0" hangingPunct="0">
                        <a:spcBef>
                          <a:spcPct val="20000"/>
                        </a:spcBef>
                        <a:buClr>
                          <a:schemeClr val="folHlink"/>
                        </a:buClr>
                        <a:buSzPct val="150000"/>
                        <a:defRPr>
                          <a:solidFill>
                            <a:schemeClr val="tx1"/>
                          </a:solidFill>
                          <a:latin typeface="Arial" charset="0"/>
                          <a:ea typeface="宋体" pitchFamily="2" charset="-122"/>
                        </a:defRPr>
                      </a:lvl5pPr>
                      <a:lvl6pPr marL="101727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106299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110871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115443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1619250" marR="0" lvl="0" indent="-1619250" algn="ctr" defTabSz="43180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15</a:t>
                      </a:r>
                      <a:r>
                        <a:rPr kumimoji="1" lang="en-US" altLang="zh-CN"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sym typeface="Symbol" pitchFamily="18" charset="2"/>
                        </a:rPr>
                        <a:t></a:t>
                      </a:r>
                      <a:r>
                        <a:rPr kumimoji="1" lang="en-US" altLang="zh-CN"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2</a:t>
                      </a:r>
                      <a:endParaRPr kumimoji="1" lang="en-US" altLang="zh-CN"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sym typeface="Symbol" pitchFamily="18" charset="2"/>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19250" indent="-1619250" defTabSz="4318000"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3509963" indent="-1352550" defTabSz="4318000" eaLnBrk="0" hangingPunct="0">
                        <a:spcBef>
                          <a:spcPct val="20000"/>
                        </a:spcBef>
                        <a:buClr>
                          <a:schemeClr val="accent1"/>
                        </a:buClr>
                        <a:buSzPct val="150000"/>
                        <a:defRPr sz="2200">
                          <a:solidFill>
                            <a:schemeClr val="tx1"/>
                          </a:solidFill>
                          <a:latin typeface="Arial" charset="0"/>
                          <a:ea typeface="宋体" pitchFamily="2" charset="-122"/>
                        </a:defRPr>
                      </a:lvl2pPr>
                      <a:lvl3pPr marL="5395913" indent="-1077913" defTabSz="4318000" eaLnBrk="0" hangingPunct="0">
                        <a:spcBef>
                          <a:spcPct val="20000"/>
                        </a:spcBef>
                        <a:buClr>
                          <a:schemeClr val="tx1"/>
                        </a:buClr>
                        <a:buSzPct val="150000"/>
                        <a:defRPr sz="2000">
                          <a:solidFill>
                            <a:schemeClr val="tx1"/>
                          </a:solidFill>
                          <a:latin typeface="Arial" charset="0"/>
                          <a:ea typeface="宋体" pitchFamily="2" charset="-122"/>
                        </a:defRPr>
                      </a:lvl3pPr>
                      <a:lvl4pPr marL="7556500" indent="-1079500" defTabSz="4318000" eaLnBrk="0" hangingPunct="0">
                        <a:spcBef>
                          <a:spcPct val="20000"/>
                        </a:spcBef>
                        <a:buClr>
                          <a:schemeClr val="tx2"/>
                        </a:buClr>
                        <a:buSzPct val="150000"/>
                        <a:defRPr>
                          <a:solidFill>
                            <a:schemeClr val="tx1"/>
                          </a:solidFill>
                          <a:latin typeface="Arial" charset="0"/>
                          <a:ea typeface="宋体" pitchFamily="2" charset="-122"/>
                        </a:defRPr>
                      </a:lvl4pPr>
                      <a:lvl5pPr marL="9715500" indent="-1081088" defTabSz="4318000" eaLnBrk="0" hangingPunct="0">
                        <a:spcBef>
                          <a:spcPct val="20000"/>
                        </a:spcBef>
                        <a:buClr>
                          <a:schemeClr val="folHlink"/>
                        </a:buClr>
                        <a:buSzPct val="150000"/>
                        <a:defRPr>
                          <a:solidFill>
                            <a:schemeClr val="tx1"/>
                          </a:solidFill>
                          <a:latin typeface="Arial" charset="0"/>
                          <a:ea typeface="宋体" pitchFamily="2" charset="-122"/>
                        </a:defRPr>
                      </a:lvl5pPr>
                      <a:lvl6pPr marL="101727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106299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110871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115443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1619250" marR="0" lvl="0" indent="-1619250" algn="ctr" defTabSz="43180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25</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3063">
                <a:tc>
                  <a:txBody>
                    <a:bodyPr/>
                    <a:lstStyle>
                      <a:lvl1pPr marL="1619250" indent="-1619250" defTabSz="4318000"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3509963" indent="-1352550" defTabSz="4318000" eaLnBrk="0" hangingPunct="0">
                        <a:spcBef>
                          <a:spcPct val="20000"/>
                        </a:spcBef>
                        <a:buClr>
                          <a:schemeClr val="accent1"/>
                        </a:buClr>
                        <a:buSzPct val="150000"/>
                        <a:defRPr sz="2200">
                          <a:solidFill>
                            <a:schemeClr val="tx1"/>
                          </a:solidFill>
                          <a:latin typeface="Arial" charset="0"/>
                          <a:ea typeface="宋体" pitchFamily="2" charset="-122"/>
                        </a:defRPr>
                      </a:lvl2pPr>
                      <a:lvl3pPr marL="5395913" indent="-1077913" defTabSz="4318000" eaLnBrk="0" hangingPunct="0">
                        <a:spcBef>
                          <a:spcPct val="20000"/>
                        </a:spcBef>
                        <a:buClr>
                          <a:schemeClr val="tx1"/>
                        </a:buClr>
                        <a:buSzPct val="150000"/>
                        <a:defRPr sz="2000">
                          <a:solidFill>
                            <a:schemeClr val="tx1"/>
                          </a:solidFill>
                          <a:latin typeface="Arial" charset="0"/>
                          <a:ea typeface="宋体" pitchFamily="2" charset="-122"/>
                        </a:defRPr>
                      </a:lvl3pPr>
                      <a:lvl4pPr marL="7556500" indent="-1079500" defTabSz="4318000" eaLnBrk="0" hangingPunct="0">
                        <a:spcBef>
                          <a:spcPct val="20000"/>
                        </a:spcBef>
                        <a:buClr>
                          <a:schemeClr val="tx2"/>
                        </a:buClr>
                        <a:buSzPct val="150000"/>
                        <a:defRPr>
                          <a:solidFill>
                            <a:schemeClr val="tx1"/>
                          </a:solidFill>
                          <a:latin typeface="Arial" charset="0"/>
                          <a:ea typeface="宋体" pitchFamily="2" charset="-122"/>
                        </a:defRPr>
                      </a:lvl4pPr>
                      <a:lvl5pPr marL="9715500" indent="-1081088" defTabSz="4318000" eaLnBrk="0" hangingPunct="0">
                        <a:spcBef>
                          <a:spcPct val="20000"/>
                        </a:spcBef>
                        <a:buClr>
                          <a:schemeClr val="folHlink"/>
                        </a:buClr>
                        <a:buSzPct val="150000"/>
                        <a:defRPr>
                          <a:solidFill>
                            <a:schemeClr val="tx1"/>
                          </a:solidFill>
                          <a:latin typeface="Arial" charset="0"/>
                          <a:ea typeface="宋体" pitchFamily="2" charset="-122"/>
                        </a:defRPr>
                      </a:lvl5pPr>
                      <a:lvl6pPr marL="101727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106299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110871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115443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1619250" marR="0" lvl="0" indent="-1619250" algn="ctr" defTabSz="43180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Current leads</a:t>
                      </a:r>
                      <a:endParaRPr kumimoji="1" lang="zh-CN" altLang="en-US"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19250" indent="-1619250" defTabSz="4318000"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3509963" indent="-1352550" defTabSz="4318000" eaLnBrk="0" hangingPunct="0">
                        <a:spcBef>
                          <a:spcPct val="20000"/>
                        </a:spcBef>
                        <a:buClr>
                          <a:schemeClr val="accent1"/>
                        </a:buClr>
                        <a:buSzPct val="150000"/>
                        <a:defRPr sz="2200">
                          <a:solidFill>
                            <a:schemeClr val="tx1"/>
                          </a:solidFill>
                          <a:latin typeface="Arial" charset="0"/>
                          <a:ea typeface="宋体" pitchFamily="2" charset="-122"/>
                        </a:defRPr>
                      </a:lvl2pPr>
                      <a:lvl3pPr marL="5395913" indent="-1077913" defTabSz="4318000" eaLnBrk="0" hangingPunct="0">
                        <a:spcBef>
                          <a:spcPct val="20000"/>
                        </a:spcBef>
                        <a:buClr>
                          <a:schemeClr val="tx1"/>
                        </a:buClr>
                        <a:buSzPct val="150000"/>
                        <a:defRPr sz="2000">
                          <a:solidFill>
                            <a:schemeClr val="tx1"/>
                          </a:solidFill>
                          <a:latin typeface="Arial" charset="0"/>
                          <a:ea typeface="宋体" pitchFamily="2" charset="-122"/>
                        </a:defRPr>
                      </a:lvl3pPr>
                      <a:lvl4pPr marL="7556500" indent="-1079500" defTabSz="4318000" eaLnBrk="0" hangingPunct="0">
                        <a:spcBef>
                          <a:spcPct val="20000"/>
                        </a:spcBef>
                        <a:buClr>
                          <a:schemeClr val="tx2"/>
                        </a:buClr>
                        <a:buSzPct val="150000"/>
                        <a:defRPr>
                          <a:solidFill>
                            <a:schemeClr val="tx1"/>
                          </a:solidFill>
                          <a:latin typeface="Arial" charset="0"/>
                          <a:ea typeface="宋体" pitchFamily="2" charset="-122"/>
                        </a:defRPr>
                      </a:lvl4pPr>
                      <a:lvl5pPr marL="9715500" indent="-1081088" defTabSz="4318000" eaLnBrk="0" hangingPunct="0">
                        <a:spcBef>
                          <a:spcPct val="20000"/>
                        </a:spcBef>
                        <a:buClr>
                          <a:schemeClr val="folHlink"/>
                        </a:buClr>
                        <a:buSzPct val="150000"/>
                        <a:defRPr>
                          <a:solidFill>
                            <a:schemeClr val="tx1"/>
                          </a:solidFill>
                          <a:latin typeface="Arial" charset="0"/>
                          <a:ea typeface="宋体" pitchFamily="2" charset="-122"/>
                        </a:defRPr>
                      </a:lvl5pPr>
                      <a:lvl6pPr marL="101727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106299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110871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115443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1619250" marR="0" lvl="0" indent="-1619250" algn="ctr" defTabSz="43180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0.3g/s</a:t>
                      </a:r>
                      <a:r>
                        <a:rPr kumimoji="1" lang="en-US" altLang="zh-CN"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sym typeface="Symbol" pitchFamily="18" charset="2"/>
                        </a:rPr>
                        <a:t></a:t>
                      </a:r>
                      <a:r>
                        <a:rPr kumimoji="1" lang="en-US" altLang="zh-CN"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2</a:t>
                      </a:r>
                      <a:endParaRPr kumimoji="1" lang="en-US" altLang="zh-CN"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sym typeface="Symbol" pitchFamily="18" charset="2"/>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19250" indent="-1619250" defTabSz="4318000"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3509963" indent="-1352550" defTabSz="4318000" eaLnBrk="0" hangingPunct="0">
                        <a:spcBef>
                          <a:spcPct val="20000"/>
                        </a:spcBef>
                        <a:buClr>
                          <a:schemeClr val="accent1"/>
                        </a:buClr>
                        <a:buSzPct val="150000"/>
                        <a:defRPr sz="2200">
                          <a:solidFill>
                            <a:schemeClr val="tx1"/>
                          </a:solidFill>
                          <a:latin typeface="Arial" charset="0"/>
                          <a:ea typeface="宋体" pitchFamily="2" charset="-122"/>
                        </a:defRPr>
                      </a:lvl2pPr>
                      <a:lvl3pPr marL="5395913" indent="-1077913" defTabSz="4318000" eaLnBrk="0" hangingPunct="0">
                        <a:spcBef>
                          <a:spcPct val="20000"/>
                        </a:spcBef>
                        <a:buClr>
                          <a:schemeClr val="tx1"/>
                        </a:buClr>
                        <a:buSzPct val="150000"/>
                        <a:defRPr sz="2000">
                          <a:solidFill>
                            <a:schemeClr val="tx1"/>
                          </a:solidFill>
                          <a:latin typeface="Arial" charset="0"/>
                          <a:ea typeface="宋体" pitchFamily="2" charset="-122"/>
                        </a:defRPr>
                      </a:lvl3pPr>
                      <a:lvl4pPr marL="7556500" indent="-1079500" defTabSz="4318000" eaLnBrk="0" hangingPunct="0">
                        <a:spcBef>
                          <a:spcPct val="20000"/>
                        </a:spcBef>
                        <a:buClr>
                          <a:schemeClr val="tx2"/>
                        </a:buClr>
                        <a:buSzPct val="150000"/>
                        <a:defRPr>
                          <a:solidFill>
                            <a:schemeClr val="tx1"/>
                          </a:solidFill>
                          <a:latin typeface="Arial" charset="0"/>
                          <a:ea typeface="宋体" pitchFamily="2" charset="-122"/>
                        </a:defRPr>
                      </a:lvl4pPr>
                      <a:lvl5pPr marL="9715500" indent="-1081088" defTabSz="4318000" eaLnBrk="0" hangingPunct="0">
                        <a:spcBef>
                          <a:spcPct val="20000"/>
                        </a:spcBef>
                        <a:buClr>
                          <a:schemeClr val="folHlink"/>
                        </a:buClr>
                        <a:buSzPct val="150000"/>
                        <a:defRPr>
                          <a:solidFill>
                            <a:schemeClr val="tx1"/>
                          </a:solidFill>
                          <a:latin typeface="Arial" charset="0"/>
                          <a:ea typeface="宋体" pitchFamily="2" charset="-122"/>
                        </a:defRPr>
                      </a:lvl5pPr>
                      <a:lvl6pPr marL="101727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106299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110871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115443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1619250" marR="0" lvl="0" indent="-1619250" algn="ctr" defTabSz="43180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0.4g/s</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lvl1pPr marL="1619250" indent="-1619250" defTabSz="4318000"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3509963" indent="-1352550" defTabSz="4318000" eaLnBrk="0" hangingPunct="0">
                        <a:spcBef>
                          <a:spcPct val="20000"/>
                        </a:spcBef>
                        <a:buClr>
                          <a:schemeClr val="accent1"/>
                        </a:buClr>
                        <a:buSzPct val="150000"/>
                        <a:defRPr sz="2200">
                          <a:solidFill>
                            <a:schemeClr val="tx1"/>
                          </a:solidFill>
                          <a:latin typeface="Arial" charset="0"/>
                          <a:ea typeface="宋体" pitchFamily="2" charset="-122"/>
                        </a:defRPr>
                      </a:lvl2pPr>
                      <a:lvl3pPr marL="5395913" indent="-1077913" defTabSz="4318000" eaLnBrk="0" hangingPunct="0">
                        <a:spcBef>
                          <a:spcPct val="20000"/>
                        </a:spcBef>
                        <a:buClr>
                          <a:schemeClr val="tx1"/>
                        </a:buClr>
                        <a:buSzPct val="150000"/>
                        <a:defRPr sz="2000">
                          <a:solidFill>
                            <a:schemeClr val="tx1"/>
                          </a:solidFill>
                          <a:latin typeface="Arial" charset="0"/>
                          <a:ea typeface="宋体" pitchFamily="2" charset="-122"/>
                        </a:defRPr>
                      </a:lvl3pPr>
                      <a:lvl4pPr marL="7556500" indent="-1079500" defTabSz="4318000" eaLnBrk="0" hangingPunct="0">
                        <a:spcBef>
                          <a:spcPct val="20000"/>
                        </a:spcBef>
                        <a:buClr>
                          <a:schemeClr val="tx2"/>
                        </a:buClr>
                        <a:buSzPct val="150000"/>
                        <a:defRPr>
                          <a:solidFill>
                            <a:schemeClr val="tx1"/>
                          </a:solidFill>
                          <a:latin typeface="Arial" charset="0"/>
                          <a:ea typeface="宋体" pitchFamily="2" charset="-122"/>
                        </a:defRPr>
                      </a:lvl4pPr>
                      <a:lvl5pPr marL="9715500" indent="-1081088" defTabSz="4318000" eaLnBrk="0" hangingPunct="0">
                        <a:spcBef>
                          <a:spcPct val="20000"/>
                        </a:spcBef>
                        <a:buClr>
                          <a:schemeClr val="folHlink"/>
                        </a:buClr>
                        <a:buSzPct val="150000"/>
                        <a:defRPr>
                          <a:solidFill>
                            <a:schemeClr val="tx1"/>
                          </a:solidFill>
                          <a:latin typeface="Arial" charset="0"/>
                          <a:ea typeface="宋体" pitchFamily="2" charset="-122"/>
                        </a:defRPr>
                      </a:lvl5pPr>
                      <a:lvl6pPr marL="101727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106299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110871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115443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1619250" marR="0" lvl="0" indent="-1619250" algn="ctr" defTabSz="43180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Eddy current loss</a:t>
                      </a:r>
                      <a:endParaRPr kumimoji="1" lang="zh-CN" altLang="en-US"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742950" indent="-285750" eaLnBrk="0" hangingPunct="0">
                        <a:spcBef>
                          <a:spcPct val="20000"/>
                        </a:spcBef>
                        <a:buClr>
                          <a:schemeClr val="accent1"/>
                        </a:buClr>
                        <a:buSzPct val="150000"/>
                        <a:defRPr sz="2200">
                          <a:solidFill>
                            <a:schemeClr val="tx1"/>
                          </a:solidFill>
                          <a:latin typeface="Arial" charset="0"/>
                          <a:ea typeface="宋体" pitchFamily="2" charset="-122"/>
                        </a:defRPr>
                      </a:lvl2pPr>
                      <a:lvl3pPr marL="1143000" indent="-228600" eaLnBrk="0" hangingPunct="0">
                        <a:spcBef>
                          <a:spcPct val="20000"/>
                        </a:spcBef>
                        <a:buClr>
                          <a:schemeClr val="tx1"/>
                        </a:buClr>
                        <a:buSzPct val="150000"/>
                        <a:defRPr sz="2000">
                          <a:solidFill>
                            <a:schemeClr val="tx1"/>
                          </a:solidFill>
                          <a:latin typeface="Arial" charset="0"/>
                          <a:ea typeface="宋体" pitchFamily="2" charset="-122"/>
                        </a:defRPr>
                      </a:lvl3pPr>
                      <a:lvl4pPr marL="1600200" indent="-228600" eaLnBrk="0" hangingPunct="0">
                        <a:spcBef>
                          <a:spcPct val="20000"/>
                        </a:spcBef>
                        <a:buClr>
                          <a:schemeClr val="tx2"/>
                        </a:buClr>
                        <a:buSzPct val="150000"/>
                        <a:defRPr>
                          <a:solidFill>
                            <a:schemeClr val="tx1"/>
                          </a:solidFill>
                          <a:latin typeface="Arial" charset="0"/>
                          <a:ea typeface="宋体" pitchFamily="2" charset="-122"/>
                        </a:defRPr>
                      </a:lvl4pPr>
                      <a:lvl5pPr marL="2057400" indent="-228600" eaLnBrk="0" hangingPunct="0">
                        <a:spcBef>
                          <a:spcPct val="20000"/>
                        </a:spcBef>
                        <a:buClr>
                          <a:schemeClr val="folHlink"/>
                        </a:buClr>
                        <a:buSzPct val="150000"/>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zh-CN" altLang="zh-CN"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19250" indent="-1619250" defTabSz="4318000"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3509963" indent="-1352550" defTabSz="4318000" eaLnBrk="0" hangingPunct="0">
                        <a:spcBef>
                          <a:spcPct val="20000"/>
                        </a:spcBef>
                        <a:buClr>
                          <a:schemeClr val="accent1"/>
                        </a:buClr>
                        <a:buSzPct val="150000"/>
                        <a:defRPr sz="2200">
                          <a:solidFill>
                            <a:schemeClr val="tx1"/>
                          </a:solidFill>
                          <a:latin typeface="Arial" charset="0"/>
                          <a:ea typeface="宋体" pitchFamily="2" charset="-122"/>
                        </a:defRPr>
                      </a:lvl2pPr>
                      <a:lvl3pPr marL="5395913" indent="-1077913" defTabSz="4318000" eaLnBrk="0" hangingPunct="0">
                        <a:spcBef>
                          <a:spcPct val="20000"/>
                        </a:spcBef>
                        <a:buClr>
                          <a:schemeClr val="tx1"/>
                        </a:buClr>
                        <a:buSzPct val="150000"/>
                        <a:defRPr sz="2000">
                          <a:solidFill>
                            <a:schemeClr val="tx1"/>
                          </a:solidFill>
                          <a:latin typeface="Arial" charset="0"/>
                          <a:ea typeface="宋体" pitchFamily="2" charset="-122"/>
                        </a:defRPr>
                      </a:lvl3pPr>
                      <a:lvl4pPr marL="7556500" indent="-1079500" defTabSz="4318000" eaLnBrk="0" hangingPunct="0">
                        <a:spcBef>
                          <a:spcPct val="20000"/>
                        </a:spcBef>
                        <a:buClr>
                          <a:schemeClr val="tx2"/>
                        </a:buClr>
                        <a:buSzPct val="150000"/>
                        <a:defRPr>
                          <a:solidFill>
                            <a:schemeClr val="tx1"/>
                          </a:solidFill>
                          <a:latin typeface="Arial" charset="0"/>
                          <a:ea typeface="宋体" pitchFamily="2" charset="-122"/>
                        </a:defRPr>
                      </a:lvl4pPr>
                      <a:lvl5pPr marL="9715500" indent="-1081088" defTabSz="4318000" eaLnBrk="0" hangingPunct="0">
                        <a:spcBef>
                          <a:spcPct val="20000"/>
                        </a:spcBef>
                        <a:buClr>
                          <a:schemeClr val="folHlink"/>
                        </a:buClr>
                        <a:buSzPct val="150000"/>
                        <a:defRPr>
                          <a:solidFill>
                            <a:schemeClr val="tx1"/>
                          </a:solidFill>
                          <a:latin typeface="Arial" charset="0"/>
                          <a:ea typeface="宋体" pitchFamily="2" charset="-122"/>
                        </a:defRPr>
                      </a:lvl5pPr>
                      <a:lvl6pPr marL="101727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106299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110871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115443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1619250" marR="0" lvl="0" indent="-1619250" algn="ctr" defTabSz="43180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15 </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lvl1pPr marL="1619250" indent="-1619250" defTabSz="4318000"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3509963" indent="-1352550" defTabSz="4318000" eaLnBrk="0" hangingPunct="0">
                        <a:spcBef>
                          <a:spcPct val="20000"/>
                        </a:spcBef>
                        <a:buClr>
                          <a:schemeClr val="accent1"/>
                        </a:buClr>
                        <a:buSzPct val="150000"/>
                        <a:defRPr sz="2200">
                          <a:solidFill>
                            <a:schemeClr val="tx1"/>
                          </a:solidFill>
                          <a:latin typeface="Arial" charset="0"/>
                          <a:ea typeface="宋体" pitchFamily="2" charset="-122"/>
                        </a:defRPr>
                      </a:lvl2pPr>
                      <a:lvl3pPr marL="5395913" indent="-1077913" defTabSz="4318000" eaLnBrk="0" hangingPunct="0">
                        <a:spcBef>
                          <a:spcPct val="20000"/>
                        </a:spcBef>
                        <a:buClr>
                          <a:schemeClr val="tx1"/>
                        </a:buClr>
                        <a:buSzPct val="150000"/>
                        <a:defRPr sz="2000">
                          <a:solidFill>
                            <a:schemeClr val="tx1"/>
                          </a:solidFill>
                          <a:latin typeface="Arial" charset="0"/>
                          <a:ea typeface="宋体" pitchFamily="2" charset="-122"/>
                        </a:defRPr>
                      </a:lvl3pPr>
                      <a:lvl4pPr marL="7556500" indent="-1079500" defTabSz="4318000" eaLnBrk="0" hangingPunct="0">
                        <a:spcBef>
                          <a:spcPct val="20000"/>
                        </a:spcBef>
                        <a:buClr>
                          <a:schemeClr val="tx2"/>
                        </a:buClr>
                        <a:buSzPct val="150000"/>
                        <a:defRPr>
                          <a:solidFill>
                            <a:schemeClr val="tx1"/>
                          </a:solidFill>
                          <a:latin typeface="Arial" charset="0"/>
                          <a:ea typeface="宋体" pitchFamily="2" charset="-122"/>
                        </a:defRPr>
                      </a:lvl4pPr>
                      <a:lvl5pPr marL="9715500" indent="-1081088" defTabSz="4318000" eaLnBrk="0" hangingPunct="0">
                        <a:spcBef>
                          <a:spcPct val="20000"/>
                        </a:spcBef>
                        <a:buClr>
                          <a:schemeClr val="folHlink"/>
                        </a:buClr>
                        <a:buSzPct val="150000"/>
                        <a:defRPr>
                          <a:solidFill>
                            <a:schemeClr val="tx1"/>
                          </a:solidFill>
                          <a:latin typeface="Arial" charset="0"/>
                          <a:ea typeface="宋体" pitchFamily="2" charset="-122"/>
                        </a:defRPr>
                      </a:lvl5pPr>
                      <a:lvl6pPr marL="101727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106299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110871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115443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1619250" marR="0" lvl="0" indent="-1619250" algn="ctr" defTabSz="43180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Valve boxes for magnets</a:t>
                      </a:r>
                      <a:endParaRPr kumimoji="1" lang="zh-CN" altLang="en-US"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19250" indent="-1619250" defTabSz="4318000"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3509963" indent="-1352550" defTabSz="4318000" eaLnBrk="0" hangingPunct="0">
                        <a:spcBef>
                          <a:spcPct val="20000"/>
                        </a:spcBef>
                        <a:buClr>
                          <a:schemeClr val="accent1"/>
                        </a:buClr>
                        <a:buSzPct val="150000"/>
                        <a:defRPr sz="2200">
                          <a:solidFill>
                            <a:schemeClr val="tx1"/>
                          </a:solidFill>
                          <a:latin typeface="Arial" charset="0"/>
                          <a:ea typeface="宋体" pitchFamily="2" charset="-122"/>
                        </a:defRPr>
                      </a:lvl2pPr>
                      <a:lvl3pPr marL="5395913" indent="-1077913" defTabSz="4318000" eaLnBrk="0" hangingPunct="0">
                        <a:spcBef>
                          <a:spcPct val="20000"/>
                        </a:spcBef>
                        <a:buClr>
                          <a:schemeClr val="tx1"/>
                        </a:buClr>
                        <a:buSzPct val="150000"/>
                        <a:defRPr sz="2000">
                          <a:solidFill>
                            <a:schemeClr val="tx1"/>
                          </a:solidFill>
                          <a:latin typeface="Arial" charset="0"/>
                          <a:ea typeface="宋体" pitchFamily="2" charset="-122"/>
                        </a:defRPr>
                      </a:lvl3pPr>
                      <a:lvl4pPr marL="7556500" indent="-1079500" defTabSz="4318000" eaLnBrk="0" hangingPunct="0">
                        <a:spcBef>
                          <a:spcPct val="20000"/>
                        </a:spcBef>
                        <a:buClr>
                          <a:schemeClr val="tx2"/>
                        </a:buClr>
                        <a:buSzPct val="150000"/>
                        <a:defRPr>
                          <a:solidFill>
                            <a:schemeClr val="tx1"/>
                          </a:solidFill>
                          <a:latin typeface="Arial" charset="0"/>
                          <a:ea typeface="宋体" pitchFamily="2" charset="-122"/>
                        </a:defRPr>
                      </a:lvl4pPr>
                      <a:lvl5pPr marL="9715500" indent="-1081088" defTabSz="4318000" eaLnBrk="0" hangingPunct="0">
                        <a:spcBef>
                          <a:spcPct val="20000"/>
                        </a:spcBef>
                        <a:buClr>
                          <a:schemeClr val="folHlink"/>
                        </a:buClr>
                        <a:buSzPct val="150000"/>
                        <a:defRPr>
                          <a:solidFill>
                            <a:schemeClr val="tx1"/>
                          </a:solidFill>
                          <a:latin typeface="Arial" charset="0"/>
                          <a:ea typeface="宋体" pitchFamily="2" charset="-122"/>
                        </a:defRPr>
                      </a:lvl5pPr>
                      <a:lvl6pPr marL="101727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106299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110871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115443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1619250" marR="0" lvl="0" indent="-1619250" algn="ctr" defTabSz="43180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9</a:t>
                      </a:r>
                      <a:r>
                        <a:rPr kumimoji="1" lang="en-US" altLang="zh-CN"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sym typeface="Symbol" pitchFamily="18" charset="2"/>
                        </a:rPr>
                        <a:t></a:t>
                      </a:r>
                      <a:r>
                        <a:rPr kumimoji="1" lang="en-US" altLang="zh-CN"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2</a:t>
                      </a:r>
                      <a:endParaRPr kumimoji="1" lang="en-US" altLang="zh-CN"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sym typeface="Symbol" pitchFamily="18" charset="2"/>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19250" indent="-1619250" defTabSz="4318000"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3509963" indent="-1352550" defTabSz="4318000" eaLnBrk="0" hangingPunct="0">
                        <a:spcBef>
                          <a:spcPct val="20000"/>
                        </a:spcBef>
                        <a:buClr>
                          <a:schemeClr val="accent1"/>
                        </a:buClr>
                        <a:buSzPct val="150000"/>
                        <a:defRPr sz="2200">
                          <a:solidFill>
                            <a:schemeClr val="tx1"/>
                          </a:solidFill>
                          <a:latin typeface="Arial" charset="0"/>
                          <a:ea typeface="宋体" pitchFamily="2" charset="-122"/>
                        </a:defRPr>
                      </a:lvl2pPr>
                      <a:lvl3pPr marL="5395913" indent="-1077913" defTabSz="4318000" eaLnBrk="0" hangingPunct="0">
                        <a:spcBef>
                          <a:spcPct val="20000"/>
                        </a:spcBef>
                        <a:buClr>
                          <a:schemeClr val="tx1"/>
                        </a:buClr>
                        <a:buSzPct val="150000"/>
                        <a:defRPr sz="2000">
                          <a:solidFill>
                            <a:schemeClr val="tx1"/>
                          </a:solidFill>
                          <a:latin typeface="Arial" charset="0"/>
                          <a:ea typeface="宋体" pitchFamily="2" charset="-122"/>
                        </a:defRPr>
                      </a:lvl3pPr>
                      <a:lvl4pPr marL="7556500" indent="-1079500" defTabSz="4318000" eaLnBrk="0" hangingPunct="0">
                        <a:spcBef>
                          <a:spcPct val="20000"/>
                        </a:spcBef>
                        <a:buClr>
                          <a:schemeClr val="tx2"/>
                        </a:buClr>
                        <a:buSzPct val="150000"/>
                        <a:defRPr>
                          <a:solidFill>
                            <a:schemeClr val="tx1"/>
                          </a:solidFill>
                          <a:latin typeface="Arial" charset="0"/>
                          <a:ea typeface="宋体" pitchFamily="2" charset="-122"/>
                        </a:defRPr>
                      </a:lvl4pPr>
                      <a:lvl5pPr marL="9715500" indent="-1081088" defTabSz="4318000" eaLnBrk="0" hangingPunct="0">
                        <a:spcBef>
                          <a:spcPct val="20000"/>
                        </a:spcBef>
                        <a:buClr>
                          <a:schemeClr val="folHlink"/>
                        </a:buClr>
                        <a:buSzPct val="150000"/>
                        <a:defRPr>
                          <a:solidFill>
                            <a:schemeClr val="tx1"/>
                          </a:solidFill>
                          <a:latin typeface="Arial" charset="0"/>
                          <a:ea typeface="宋体" pitchFamily="2" charset="-122"/>
                        </a:defRPr>
                      </a:lvl5pPr>
                      <a:lvl6pPr marL="101727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106299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110871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115443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1619250" marR="0" lvl="0" indent="-1619250" algn="ctr" defTabSz="43180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15</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lvl1pPr marL="1619250" indent="-1619250" defTabSz="4318000"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3509963" indent="-1352550" defTabSz="4318000" eaLnBrk="0" hangingPunct="0">
                        <a:spcBef>
                          <a:spcPct val="20000"/>
                        </a:spcBef>
                        <a:buClr>
                          <a:schemeClr val="accent1"/>
                        </a:buClr>
                        <a:buSzPct val="150000"/>
                        <a:defRPr sz="2200">
                          <a:solidFill>
                            <a:schemeClr val="tx1"/>
                          </a:solidFill>
                          <a:latin typeface="Arial" charset="0"/>
                          <a:ea typeface="宋体" pitchFamily="2" charset="-122"/>
                        </a:defRPr>
                      </a:lvl2pPr>
                      <a:lvl3pPr marL="5395913" indent="-1077913" defTabSz="4318000" eaLnBrk="0" hangingPunct="0">
                        <a:spcBef>
                          <a:spcPct val="20000"/>
                        </a:spcBef>
                        <a:buClr>
                          <a:schemeClr val="tx1"/>
                        </a:buClr>
                        <a:buSzPct val="150000"/>
                        <a:defRPr sz="2000">
                          <a:solidFill>
                            <a:schemeClr val="tx1"/>
                          </a:solidFill>
                          <a:latin typeface="Arial" charset="0"/>
                          <a:ea typeface="宋体" pitchFamily="2" charset="-122"/>
                        </a:defRPr>
                      </a:lvl3pPr>
                      <a:lvl4pPr marL="7556500" indent="-1079500" defTabSz="4318000" eaLnBrk="0" hangingPunct="0">
                        <a:spcBef>
                          <a:spcPct val="20000"/>
                        </a:spcBef>
                        <a:buClr>
                          <a:schemeClr val="tx2"/>
                        </a:buClr>
                        <a:buSzPct val="150000"/>
                        <a:defRPr>
                          <a:solidFill>
                            <a:schemeClr val="tx1"/>
                          </a:solidFill>
                          <a:latin typeface="Arial" charset="0"/>
                          <a:ea typeface="宋体" pitchFamily="2" charset="-122"/>
                        </a:defRPr>
                      </a:lvl4pPr>
                      <a:lvl5pPr marL="9715500" indent="-1081088" defTabSz="4318000" eaLnBrk="0" hangingPunct="0">
                        <a:spcBef>
                          <a:spcPct val="20000"/>
                        </a:spcBef>
                        <a:buClr>
                          <a:schemeClr val="folHlink"/>
                        </a:buClr>
                        <a:buSzPct val="150000"/>
                        <a:defRPr>
                          <a:solidFill>
                            <a:schemeClr val="tx1"/>
                          </a:solidFill>
                          <a:latin typeface="Arial" charset="0"/>
                          <a:ea typeface="宋体" pitchFamily="2" charset="-122"/>
                        </a:defRPr>
                      </a:lvl5pPr>
                      <a:lvl6pPr marL="101727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106299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110871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115443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1619250" marR="0" lvl="0" indent="-1619250" algn="ctr" defTabSz="43180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Cryogenic transfer lines</a:t>
                      </a:r>
                      <a:endParaRPr kumimoji="1" lang="zh-CN" altLang="en-US"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19250" indent="-1619250" defTabSz="4318000"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3509963" indent="-1352550" defTabSz="4318000" eaLnBrk="0" hangingPunct="0">
                        <a:spcBef>
                          <a:spcPct val="20000"/>
                        </a:spcBef>
                        <a:buClr>
                          <a:schemeClr val="accent1"/>
                        </a:buClr>
                        <a:buSzPct val="150000"/>
                        <a:defRPr sz="2200">
                          <a:solidFill>
                            <a:schemeClr val="tx1"/>
                          </a:solidFill>
                          <a:latin typeface="Arial" charset="0"/>
                          <a:ea typeface="宋体" pitchFamily="2" charset="-122"/>
                        </a:defRPr>
                      </a:lvl2pPr>
                      <a:lvl3pPr marL="5395913" indent="-1077913" defTabSz="4318000" eaLnBrk="0" hangingPunct="0">
                        <a:spcBef>
                          <a:spcPct val="20000"/>
                        </a:spcBef>
                        <a:buClr>
                          <a:schemeClr val="tx1"/>
                        </a:buClr>
                        <a:buSzPct val="150000"/>
                        <a:defRPr sz="2000">
                          <a:solidFill>
                            <a:schemeClr val="tx1"/>
                          </a:solidFill>
                          <a:latin typeface="Arial" charset="0"/>
                          <a:ea typeface="宋体" pitchFamily="2" charset="-122"/>
                        </a:defRPr>
                      </a:lvl3pPr>
                      <a:lvl4pPr marL="7556500" indent="-1079500" defTabSz="4318000" eaLnBrk="0" hangingPunct="0">
                        <a:spcBef>
                          <a:spcPct val="20000"/>
                        </a:spcBef>
                        <a:buClr>
                          <a:schemeClr val="tx2"/>
                        </a:buClr>
                        <a:buSzPct val="150000"/>
                        <a:defRPr>
                          <a:solidFill>
                            <a:schemeClr val="tx1"/>
                          </a:solidFill>
                          <a:latin typeface="Arial" charset="0"/>
                          <a:ea typeface="宋体" pitchFamily="2" charset="-122"/>
                        </a:defRPr>
                      </a:lvl4pPr>
                      <a:lvl5pPr marL="9715500" indent="-1081088" defTabSz="4318000" eaLnBrk="0" hangingPunct="0">
                        <a:spcBef>
                          <a:spcPct val="20000"/>
                        </a:spcBef>
                        <a:buClr>
                          <a:schemeClr val="folHlink"/>
                        </a:buClr>
                        <a:buSzPct val="150000"/>
                        <a:defRPr>
                          <a:solidFill>
                            <a:schemeClr val="tx1"/>
                          </a:solidFill>
                          <a:latin typeface="Arial" charset="0"/>
                          <a:ea typeface="宋体" pitchFamily="2" charset="-122"/>
                        </a:defRPr>
                      </a:lvl5pPr>
                      <a:lvl6pPr marL="101727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106299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110871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115443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1619250" marR="0" lvl="0" indent="-1619250" algn="ctr" defTabSz="43180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35</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19250" indent="-1619250" defTabSz="4318000"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3509963" indent="-1352550" defTabSz="4318000" eaLnBrk="0" hangingPunct="0">
                        <a:spcBef>
                          <a:spcPct val="20000"/>
                        </a:spcBef>
                        <a:buClr>
                          <a:schemeClr val="accent1"/>
                        </a:buClr>
                        <a:buSzPct val="150000"/>
                        <a:defRPr sz="2200">
                          <a:solidFill>
                            <a:schemeClr val="tx1"/>
                          </a:solidFill>
                          <a:latin typeface="Arial" charset="0"/>
                          <a:ea typeface="宋体" pitchFamily="2" charset="-122"/>
                        </a:defRPr>
                      </a:lvl2pPr>
                      <a:lvl3pPr marL="5395913" indent="-1077913" defTabSz="4318000" eaLnBrk="0" hangingPunct="0">
                        <a:spcBef>
                          <a:spcPct val="20000"/>
                        </a:spcBef>
                        <a:buClr>
                          <a:schemeClr val="tx1"/>
                        </a:buClr>
                        <a:buSzPct val="150000"/>
                        <a:defRPr sz="2000">
                          <a:solidFill>
                            <a:schemeClr val="tx1"/>
                          </a:solidFill>
                          <a:latin typeface="Arial" charset="0"/>
                          <a:ea typeface="宋体" pitchFamily="2" charset="-122"/>
                        </a:defRPr>
                      </a:lvl3pPr>
                      <a:lvl4pPr marL="7556500" indent="-1079500" defTabSz="4318000" eaLnBrk="0" hangingPunct="0">
                        <a:spcBef>
                          <a:spcPct val="20000"/>
                        </a:spcBef>
                        <a:buClr>
                          <a:schemeClr val="tx2"/>
                        </a:buClr>
                        <a:buSzPct val="150000"/>
                        <a:defRPr>
                          <a:solidFill>
                            <a:schemeClr val="tx1"/>
                          </a:solidFill>
                          <a:latin typeface="Arial" charset="0"/>
                          <a:ea typeface="宋体" pitchFamily="2" charset="-122"/>
                        </a:defRPr>
                      </a:lvl4pPr>
                      <a:lvl5pPr marL="9715500" indent="-1081088" defTabSz="4318000" eaLnBrk="0" hangingPunct="0">
                        <a:spcBef>
                          <a:spcPct val="20000"/>
                        </a:spcBef>
                        <a:buClr>
                          <a:schemeClr val="folHlink"/>
                        </a:buClr>
                        <a:buSzPct val="150000"/>
                        <a:defRPr>
                          <a:solidFill>
                            <a:schemeClr val="tx1"/>
                          </a:solidFill>
                          <a:latin typeface="Arial" charset="0"/>
                          <a:ea typeface="宋体" pitchFamily="2" charset="-122"/>
                        </a:defRPr>
                      </a:lvl5pPr>
                      <a:lvl6pPr marL="101727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106299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110871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115443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1619250" marR="0" lvl="0" indent="-1619250" algn="ctr" defTabSz="43180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23 </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3063">
                <a:tc>
                  <a:txBody>
                    <a:bodyPr/>
                    <a:lstStyle>
                      <a:lvl1pPr marL="1619250" indent="-1619250" defTabSz="4318000"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3509963" indent="-1352550" defTabSz="4318000" eaLnBrk="0" hangingPunct="0">
                        <a:spcBef>
                          <a:spcPct val="20000"/>
                        </a:spcBef>
                        <a:buClr>
                          <a:schemeClr val="accent1"/>
                        </a:buClr>
                        <a:buSzPct val="150000"/>
                        <a:defRPr sz="2200">
                          <a:solidFill>
                            <a:schemeClr val="tx1"/>
                          </a:solidFill>
                          <a:latin typeface="Arial" charset="0"/>
                          <a:ea typeface="宋体" pitchFamily="2" charset="-122"/>
                        </a:defRPr>
                      </a:lvl2pPr>
                      <a:lvl3pPr marL="5395913" indent="-1077913" defTabSz="4318000" eaLnBrk="0" hangingPunct="0">
                        <a:spcBef>
                          <a:spcPct val="20000"/>
                        </a:spcBef>
                        <a:buClr>
                          <a:schemeClr val="tx1"/>
                        </a:buClr>
                        <a:buSzPct val="150000"/>
                        <a:defRPr sz="2000">
                          <a:solidFill>
                            <a:schemeClr val="tx1"/>
                          </a:solidFill>
                          <a:latin typeface="Arial" charset="0"/>
                          <a:ea typeface="宋体" pitchFamily="2" charset="-122"/>
                        </a:defRPr>
                      </a:lvl3pPr>
                      <a:lvl4pPr marL="7556500" indent="-1079500" defTabSz="4318000" eaLnBrk="0" hangingPunct="0">
                        <a:spcBef>
                          <a:spcPct val="20000"/>
                        </a:spcBef>
                        <a:buClr>
                          <a:schemeClr val="tx2"/>
                        </a:buClr>
                        <a:buSzPct val="150000"/>
                        <a:defRPr>
                          <a:solidFill>
                            <a:schemeClr val="tx1"/>
                          </a:solidFill>
                          <a:latin typeface="Arial" charset="0"/>
                          <a:ea typeface="宋体" pitchFamily="2" charset="-122"/>
                        </a:defRPr>
                      </a:lvl4pPr>
                      <a:lvl5pPr marL="9715500" indent="-1081088" defTabSz="4318000" eaLnBrk="0" hangingPunct="0">
                        <a:spcBef>
                          <a:spcPct val="20000"/>
                        </a:spcBef>
                        <a:buClr>
                          <a:schemeClr val="folHlink"/>
                        </a:buClr>
                        <a:buSzPct val="150000"/>
                        <a:defRPr>
                          <a:solidFill>
                            <a:schemeClr val="tx1"/>
                          </a:solidFill>
                          <a:latin typeface="Arial" charset="0"/>
                          <a:ea typeface="宋体" pitchFamily="2" charset="-122"/>
                        </a:defRPr>
                      </a:lvl5pPr>
                      <a:lvl6pPr marL="101727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106299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110871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115443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1619250" marR="0" lvl="0" indent="-1619250" algn="ctr" defTabSz="43180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1000L Dewar&amp; Valve Box</a:t>
                      </a:r>
                      <a:endParaRPr kumimoji="1" lang="zh-CN" altLang="en-US"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marL="1619250" indent="-1619250" defTabSz="4318000"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3509963" indent="-1352550" defTabSz="4318000" eaLnBrk="0" hangingPunct="0">
                        <a:spcBef>
                          <a:spcPct val="20000"/>
                        </a:spcBef>
                        <a:buClr>
                          <a:schemeClr val="accent1"/>
                        </a:buClr>
                        <a:buSzPct val="150000"/>
                        <a:defRPr sz="2200">
                          <a:solidFill>
                            <a:schemeClr val="tx1"/>
                          </a:solidFill>
                          <a:latin typeface="Arial" charset="0"/>
                          <a:ea typeface="宋体" pitchFamily="2" charset="-122"/>
                        </a:defRPr>
                      </a:lvl2pPr>
                      <a:lvl3pPr marL="5395913" indent="-1077913" defTabSz="4318000" eaLnBrk="0" hangingPunct="0">
                        <a:spcBef>
                          <a:spcPct val="20000"/>
                        </a:spcBef>
                        <a:buClr>
                          <a:schemeClr val="tx1"/>
                        </a:buClr>
                        <a:buSzPct val="150000"/>
                        <a:defRPr sz="2000">
                          <a:solidFill>
                            <a:schemeClr val="tx1"/>
                          </a:solidFill>
                          <a:latin typeface="Arial" charset="0"/>
                          <a:ea typeface="宋体" pitchFamily="2" charset="-122"/>
                        </a:defRPr>
                      </a:lvl3pPr>
                      <a:lvl4pPr marL="7556500" indent="-1079500" defTabSz="4318000" eaLnBrk="0" hangingPunct="0">
                        <a:spcBef>
                          <a:spcPct val="20000"/>
                        </a:spcBef>
                        <a:buClr>
                          <a:schemeClr val="tx2"/>
                        </a:buClr>
                        <a:buSzPct val="150000"/>
                        <a:defRPr>
                          <a:solidFill>
                            <a:schemeClr val="tx1"/>
                          </a:solidFill>
                          <a:latin typeface="Arial" charset="0"/>
                          <a:ea typeface="宋体" pitchFamily="2" charset="-122"/>
                        </a:defRPr>
                      </a:lvl4pPr>
                      <a:lvl5pPr marL="9715500" indent="-1081088" defTabSz="4318000" eaLnBrk="0" hangingPunct="0">
                        <a:spcBef>
                          <a:spcPct val="20000"/>
                        </a:spcBef>
                        <a:buClr>
                          <a:schemeClr val="folHlink"/>
                        </a:buClr>
                        <a:buSzPct val="150000"/>
                        <a:defRPr>
                          <a:solidFill>
                            <a:schemeClr val="tx1"/>
                          </a:solidFill>
                          <a:latin typeface="Arial" charset="0"/>
                          <a:ea typeface="宋体" pitchFamily="2" charset="-122"/>
                        </a:defRPr>
                      </a:lvl5pPr>
                      <a:lvl6pPr marL="101727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106299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110871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115443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1619250" marR="0" lvl="0" indent="-1619250" algn="ctr" defTabSz="43180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30</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415925">
                <a:tc>
                  <a:txBody>
                    <a:bodyPr/>
                    <a:lstStyle>
                      <a:lvl1pPr marL="1619250" indent="-1619250" defTabSz="4318000"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3509963" indent="-1352550" defTabSz="4318000" eaLnBrk="0" hangingPunct="0">
                        <a:spcBef>
                          <a:spcPct val="20000"/>
                        </a:spcBef>
                        <a:buClr>
                          <a:schemeClr val="accent1"/>
                        </a:buClr>
                        <a:buSzPct val="150000"/>
                        <a:defRPr sz="2200">
                          <a:solidFill>
                            <a:schemeClr val="tx1"/>
                          </a:solidFill>
                          <a:latin typeface="Arial" charset="0"/>
                          <a:ea typeface="宋体" pitchFamily="2" charset="-122"/>
                        </a:defRPr>
                      </a:lvl2pPr>
                      <a:lvl3pPr marL="5395913" indent="-1077913" defTabSz="4318000" eaLnBrk="0" hangingPunct="0">
                        <a:spcBef>
                          <a:spcPct val="20000"/>
                        </a:spcBef>
                        <a:buClr>
                          <a:schemeClr val="tx1"/>
                        </a:buClr>
                        <a:buSzPct val="150000"/>
                        <a:defRPr sz="2000">
                          <a:solidFill>
                            <a:schemeClr val="tx1"/>
                          </a:solidFill>
                          <a:latin typeface="Arial" charset="0"/>
                          <a:ea typeface="宋体" pitchFamily="2" charset="-122"/>
                        </a:defRPr>
                      </a:lvl3pPr>
                      <a:lvl4pPr marL="7556500" indent="-1079500" defTabSz="4318000" eaLnBrk="0" hangingPunct="0">
                        <a:spcBef>
                          <a:spcPct val="20000"/>
                        </a:spcBef>
                        <a:buClr>
                          <a:schemeClr val="tx2"/>
                        </a:buClr>
                        <a:buSzPct val="150000"/>
                        <a:defRPr>
                          <a:solidFill>
                            <a:schemeClr val="tx1"/>
                          </a:solidFill>
                          <a:latin typeface="Arial" charset="0"/>
                          <a:ea typeface="宋体" pitchFamily="2" charset="-122"/>
                        </a:defRPr>
                      </a:lvl4pPr>
                      <a:lvl5pPr marL="9715500" indent="-1081088" defTabSz="4318000" eaLnBrk="0" hangingPunct="0">
                        <a:spcBef>
                          <a:spcPct val="20000"/>
                        </a:spcBef>
                        <a:buClr>
                          <a:schemeClr val="folHlink"/>
                        </a:buClr>
                        <a:buSzPct val="150000"/>
                        <a:defRPr>
                          <a:solidFill>
                            <a:schemeClr val="tx1"/>
                          </a:solidFill>
                          <a:latin typeface="Arial" charset="0"/>
                          <a:ea typeface="宋体" pitchFamily="2" charset="-122"/>
                        </a:defRPr>
                      </a:lvl5pPr>
                      <a:lvl6pPr marL="101727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106299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110871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115443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1619250" marR="0" lvl="0" indent="-1619250" algn="ctr" defTabSz="43180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Subcooled heat exchanger</a:t>
                      </a:r>
                      <a:endParaRPr kumimoji="1" lang="zh-CN" altLang="en-US"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marL="1619250" indent="-1619250" defTabSz="4318000"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3509963" indent="-1352550" defTabSz="4318000" eaLnBrk="0" hangingPunct="0">
                        <a:spcBef>
                          <a:spcPct val="20000"/>
                        </a:spcBef>
                        <a:buClr>
                          <a:schemeClr val="accent1"/>
                        </a:buClr>
                        <a:buSzPct val="150000"/>
                        <a:defRPr sz="2200">
                          <a:solidFill>
                            <a:schemeClr val="tx1"/>
                          </a:solidFill>
                          <a:latin typeface="Arial" charset="0"/>
                          <a:ea typeface="宋体" pitchFamily="2" charset="-122"/>
                        </a:defRPr>
                      </a:lvl2pPr>
                      <a:lvl3pPr marL="5395913" indent="-1077913" defTabSz="4318000" eaLnBrk="0" hangingPunct="0">
                        <a:spcBef>
                          <a:spcPct val="20000"/>
                        </a:spcBef>
                        <a:buClr>
                          <a:schemeClr val="tx1"/>
                        </a:buClr>
                        <a:buSzPct val="150000"/>
                        <a:defRPr sz="2000">
                          <a:solidFill>
                            <a:schemeClr val="tx1"/>
                          </a:solidFill>
                          <a:latin typeface="Arial" charset="0"/>
                          <a:ea typeface="宋体" pitchFamily="2" charset="-122"/>
                        </a:defRPr>
                      </a:lvl3pPr>
                      <a:lvl4pPr marL="7556500" indent="-1079500" defTabSz="4318000" eaLnBrk="0" hangingPunct="0">
                        <a:spcBef>
                          <a:spcPct val="20000"/>
                        </a:spcBef>
                        <a:buClr>
                          <a:schemeClr val="tx2"/>
                        </a:buClr>
                        <a:buSzPct val="150000"/>
                        <a:defRPr>
                          <a:solidFill>
                            <a:schemeClr val="tx1"/>
                          </a:solidFill>
                          <a:latin typeface="Arial" charset="0"/>
                          <a:ea typeface="宋体" pitchFamily="2" charset="-122"/>
                        </a:defRPr>
                      </a:lvl4pPr>
                      <a:lvl5pPr marL="9715500" indent="-1081088" defTabSz="4318000" eaLnBrk="0" hangingPunct="0">
                        <a:spcBef>
                          <a:spcPct val="20000"/>
                        </a:spcBef>
                        <a:buClr>
                          <a:schemeClr val="folHlink"/>
                        </a:buClr>
                        <a:buSzPct val="150000"/>
                        <a:defRPr>
                          <a:solidFill>
                            <a:schemeClr val="tx1"/>
                          </a:solidFill>
                          <a:latin typeface="Arial" charset="0"/>
                          <a:ea typeface="宋体" pitchFamily="2" charset="-122"/>
                        </a:defRPr>
                      </a:lvl5pPr>
                      <a:lvl6pPr marL="101727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106299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110871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115443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1619250" marR="0" lvl="0" indent="-1619250" algn="ctr" defTabSz="43180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20</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373063">
                <a:tc>
                  <a:txBody>
                    <a:bodyPr/>
                    <a:lstStyle>
                      <a:lvl1pPr marL="1619250" indent="-1619250" defTabSz="4318000"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3509963" indent="-1352550" defTabSz="4318000" eaLnBrk="0" hangingPunct="0">
                        <a:spcBef>
                          <a:spcPct val="20000"/>
                        </a:spcBef>
                        <a:buClr>
                          <a:schemeClr val="accent1"/>
                        </a:buClr>
                        <a:buSzPct val="150000"/>
                        <a:defRPr sz="2200">
                          <a:solidFill>
                            <a:schemeClr val="tx1"/>
                          </a:solidFill>
                          <a:latin typeface="Arial" charset="0"/>
                          <a:ea typeface="宋体" pitchFamily="2" charset="-122"/>
                        </a:defRPr>
                      </a:lvl2pPr>
                      <a:lvl3pPr marL="5395913" indent="-1077913" defTabSz="4318000" eaLnBrk="0" hangingPunct="0">
                        <a:spcBef>
                          <a:spcPct val="20000"/>
                        </a:spcBef>
                        <a:buClr>
                          <a:schemeClr val="tx1"/>
                        </a:buClr>
                        <a:buSzPct val="150000"/>
                        <a:defRPr sz="2000">
                          <a:solidFill>
                            <a:schemeClr val="tx1"/>
                          </a:solidFill>
                          <a:latin typeface="Arial" charset="0"/>
                          <a:ea typeface="宋体" pitchFamily="2" charset="-122"/>
                        </a:defRPr>
                      </a:lvl3pPr>
                      <a:lvl4pPr marL="7556500" indent="-1079500" defTabSz="4318000" eaLnBrk="0" hangingPunct="0">
                        <a:spcBef>
                          <a:spcPct val="20000"/>
                        </a:spcBef>
                        <a:buClr>
                          <a:schemeClr val="tx2"/>
                        </a:buClr>
                        <a:buSzPct val="150000"/>
                        <a:defRPr>
                          <a:solidFill>
                            <a:schemeClr val="tx1"/>
                          </a:solidFill>
                          <a:latin typeface="Arial" charset="0"/>
                          <a:ea typeface="宋体" pitchFamily="2" charset="-122"/>
                        </a:defRPr>
                      </a:lvl4pPr>
                      <a:lvl5pPr marL="9715500" indent="-1081088" defTabSz="4318000" eaLnBrk="0" hangingPunct="0">
                        <a:spcBef>
                          <a:spcPct val="20000"/>
                        </a:spcBef>
                        <a:buClr>
                          <a:schemeClr val="folHlink"/>
                        </a:buClr>
                        <a:buSzPct val="150000"/>
                        <a:defRPr>
                          <a:solidFill>
                            <a:schemeClr val="tx1"/>
                          </a:solidFill>
                          <a:latin typeface="Arial" charset="0"/>
                          <a:ea typeface="宋体" pitchFamily="2" charset="-122"/>
                        </a:defRPr>
                      </a:lvl5pPr>
                      <a:lvl6pPr marL="101727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106299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110871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115443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1619250" marR="0" lvl="0" indent="-1619250" algn="ctr" defTabSz="43180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Subtotal</a:t>
                      </a:r>
                      <a:endParaRPr kumimoji="1" lang="zh-CN" altLang="en-US"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marL="1619250" indent="-1619250" defTabSz="4318000"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3509963" indent="-1352550" defTabSz="4318000" eaLnBrk="0" hangingPunct="0">
                        <a:spcBef>
                          <a:spcPct val="20000"/>
                        </a:spcBef>
                        <a:buClr>
                          <a:schemeClr val="accent1"/>
                        </a:buClr>
                        <a:buSzPct val="150000"/>
                        <a:defRPr sz="2200">
                          <a:solidFill>
                            <a:schemeClr val="tx1"/>
                          </a:solidFill>
                          <a:latin typeface="Arial" charset="0"/>
                          <a:ea typeface="宋体" pitchFamily="2" charset="-122"/>
                        </a:defRPr>
                      </a:lvl2pPr>
                      <a:lvl3pPr marL="5395913" indent="-1077913" defTabSz="4318000" eaLnBrk="0" hangingPunct="0">
                        <a:spcBef>
                          <a:spcPct val="20000"/>
                        </a:spcBef>
                        <a:buClr>
                          <a:schemeClr val="tx1"/>
                        </a:buClr>
                        <a:buSzPct val="150000"/>
                        <a:defRPr sz="2000">
                          <a:solidFill>
                            <a:schemeClr val="tx1"/>
                          </a:solidFill>
                          <a:latin typeface="Arial" charset="0"/>
                          <a:ea typeface="宋体" pitchFamily="2" charset="-122"/>
                        </a:defRPr>
                      </a:lvl3pPr>
                      <a:lvl4pPr marL="7556500" indent="-1079500" defTabSz="4318000" eaLnBrk="0" hangingPunct="0">
                        <a:spcBef>
                          <a:spcPct val="20000"/>
                        </a:spcBef>
                        <a:buClr>
                          <a:schemeClr val="tx2"/>
                        </a:buClr>
                        <a:buSzPct val="150000"/>
                        <a:defRPr>
                          <a:solidFill>
                            <a:schemeClr val="tx1"/>
                          </a:solidFill>
                          <a:latin typeface="Arial" charset="0"/>
                          <a:ea typeface="宋体" pitchFamily="2" charset="-122"/>
                        </a:defRPr>
                      </a:lvl4pPr>
                      <a:lvl5pPr marL="9715500" indent="-1081088" defTabSz="4318000" eaLnBrk="0" hangingPunct="0">
                        <a:spcBef>
                          <a:spcPct val="20000"/>
                        </a:spcBef>
                        <a:buClr>
                          <a:schemeClr val="folHlink"/>
                        </a:buClr>
                        <a:buSzPct val="150000"/>
                        <a:defRPr>
                          <a:solidFill>
                            <a:schemeClr val="tx1"/>
                          </a:solidFill>
                          <a:latin typeface="Arial" charset="0"/>
                          <a:ea typeface="宋体" pitchFamily="2" charset="-122"/>
                        </a:defRPr>
                      </a:lvl5pPr>
                      <a:lvl6pPr marL="101727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106299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110871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115443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1619250" marR="0" lvl="0" indent="-1619250" algn="ctr" defTabSz="43180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211+1g/s</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371475">
                <a:tc>
                  <a:txBody>
                    <a:bodyPr/>
                    <a:lstStyle>
                      <a:lvl1pPr marL="1619250" indent="-1619250" defTabSz="4318000"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3509963" indent="-1352550" defTabSz="4318000" eaLnBrk="0" hangingPunct="0">
                        <a:spcBef>
                          <a:spcPct val="20000"/>
                        </a:spcBef>
                        <a:buClr>
                          <a:schemeClr val="accent1"/>
                        </a:buClr>
                        <a:buSzPct val="150000"/>
                        <a:defRPr sz="2200">
                          <a:solidFill>
                            <a:schemeClr val="tx1"/>
                          </a:solidFill>
                          <a:latin typeface="Arial" charset="0"/>
                          <a:ea typeface="宋体" pitchFamily="2" charset="-122"/>
                        </a:defRPr>
                      </a:lvl2pPr>
                      <a:lvl3pPr marL="5395913" indent="-1077913" defTabSz="4318000" eaLnBrk="0" hangingPunct="0">
                        <a:spcBef>
                          <a:spcPct val="20000"/>
                        </a:spcBef>
                        <a:buClr>
                          <a:schemeClr val="tx1"/>
                        </a:buClr>
                        <a:buSzPct val="150000"/>
                        <a:defRPr sz="2000">
                          <a:solidFill>
                            <a:schemeClr val="tx1"/>
                          </a:solidFill>
                          <a:latin typeface="Arial" charset="0"/>
                          <a:ea typeface="宋体" pitchFamily="2" charset="-122"/>
                        </a:defRPr>
                      </a:lvl3pPr>
                      <a:lvl4pPr marL="7556500" indent="-1079500" defTabSz="4318000" eaLnBrk="0" hangingPunct="0">
                        <a:spcBef>
                          <a:spcPct val="20000"/>
                        </a:spcBef>
                        <a:buClr>
                          <a:schemeClr val="tx2"/>
                        </a:buClr>
                        <a:buSzPct val="150000"/>
                        <a:defRPr>
                          <a:solidFill>
                            <a:schemeClr val="tx1"/>
                          </a:solidFill>
                          <a:latin typeface="Arial" charset="0"/>
                          <a:ea typeface="宋体" pitchFamily="2" charset="-122"/>
                        </a:defRPr>
                      </a:lvl4pPr>
                      <a:lvl5pPr marL="9715500" indent="-1081088" defTabSz="4318000" eaLnBrk="0" hangingPunct="0">
                        <a:spcBef>
                          <a:spcPct val="20000"/>
                        </a:spcBef>
                        <a:buClr>
                          <a:schemeClr val="folHlink"/>
                        </a:buClr>
                        <a:buSzPct val="150000"/>
                        <a:defRPr>
                          <a:solidFill>
                            <a:schemeClr val="tx1"/>
                          </a:solidFill>
                          <a:latin typeface="Arial" charset="0"/>
                          <a:ea typeface="宋体" pitchFamily="2" charset="-122"/>
                        </a:defRPr>
                      </a:lvl5pPr>
                      <a:lvl6pPr marL="101727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106299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110871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115443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1619250" marR="0" lvl="0" indent="-1619250" algn="ctr" defTabSz="43180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Margin</a:t>
                      </a:r>
                      <a:endParaRPr kumimoji="1" lang="zh-CN" altLang="en-US"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marL="1619250" indent="-1619250" defTabSz="4318000"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3509963" indent="-1352550" defTabSz="4318000" eaLnBrk="0" hangingPunct="0">
                        <a:spcBef>
                          <a:spcPct val="20000"/>
                        </a:spcBef>
                        <a:buClr>
                          <a:schemeClr val="accent1"/>
                        </a:buClr>
                        <a:buSzPct val="150000"/>
                        <a:defRPr sz="2200">
                          <a:solidFill>
                            <a:schemeClr val="tx1"/>
                          </a:solidFill>
                          <a:latin typeface="Arial" charset="0"/>
                          <a:ea typeface="宋体" pitchFamily="2" charset="-122"/>
                        </a:defRPr>
                      </a:lvl2pPr>
                      <a:lvl3pPr marL="5395913" indent="-1077913" defTabSz="4318000" eaLnBrk="0" hangingPunct="0">
                        <a:spcBef>
                          <a:spcPct val="20000"/>
                        </a:spcBef>
                        <a:buClr>
                          <a:schemeClr val="tx1"/>
                        </a:buClr>
                        <a:buSzPct val="150000"/>
                        <a:defRPr sz="2000">
                          <a:solidFill>
                            <a:schemeClr val="tx1"/>
                          </a:solidFill>
                          <a:latin typeface="Arial" charset="0"/>
                          <a:ea typeface="宋体" pitchFamily="2" charset="-122"/>
                        </a:defRPr>
                      </a:lvl3pPr>
                      <a:lvl4pPr marL="7556500" indent="-1079500" defTabSz="4318000" eaLnBrk="0" hangingPunct="0">
                        <a:spcBef>
                          <a:spcPct val="20000"/>
                        </a:spcBef>
                        <a:buClr>
                          <a:schemeClr val="tx2"/>
                        </a:buClr>
                        <a:buSzPct val="150000"/>
                        <a:defRPr>
                          <a:solidFill>
                            <a:schemeClr val="tx1"/>
                          </a:solidFill>
                          <a:latin typeface="Arial" charset="0"/>
                          <a:ea typeface="宋体" pitchFamily="2" charset="-122"/>
                        </a:defRPr>
                      </a:lvl4pPr>
                      <a:lvl5pPr marL="9715500" indent="-1081088" defTabSz="4318000" eaLnBrk="0" hangingPunct="0">
                        <a:spcBef>
                          <a:spcPct val="20000"/>
                        </a:spcBef>
                        <a:buClr>
                          <a:schemeClr val="folHlink"/>
                        </a:buClr>
                        <a:buSzPct val="150000"/>
                        <a:defRPr>
                          <a:solidFill>
                            <a:schemeClr val="tx1"/>
                          </a:solidFill>
                          <a:latin typeface="Arial" charset="0"/>
                          <a:ea typeface="宋体" pitchFamily="2" charset="-122"/>
                        </a:defRPr>
                      </a:lvl5pPr>
                      <a:lvl6pPr marL="101727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106299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110871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115443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1619250" marR="0" lvl="0" indent="-1619250" algn="ctr" defTabSz="43180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30%</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373063">
                <a:tc>
                  <a:txBody>
                    <a:bodyPr/>
                    <a:lstStyle>
                      <a:lvl1pPr marL="1619250" indent="-1619250" defTabSz="4318000"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3509963" indent="-1352550" defTabSz="4318000" eaLnBrk="0" hangingPunct="0">
                        <a:spcBef>
                          <a:spcPct val="20000"/>
                        </a:spcBef>
                        <a:buClr>
                          <a:schemeClr val="accent1"/>
                        </a:buClr>
                        <a:buSzPct val="150000"/>
                        <a:defRPr sz="2200">
                          <a:solidFill>
                            <a:schemeClr val="tx1"/>
                          </a:solidFill>
                          <a:latin typeface="Arial" charset="0"/>
                          <a:ea typeface="宋体" pitchFamily="2" charset="-122"/>
                        </a:defRPr>
                      </a:lvl2pPr>
                      <a:lvl3pPr marL="5395913" indent="-1077913" defTabSz="4318000" eaLnBrk="0" hangingPunct="0">
                        <a:spcBef>
                          <a:spcPct val="20000"/>
                        </a:spcBef>
                        <a:buClr>
                          <a:schemeClr val="tx1"/>
                        </a:buClr>
                        <a:buSzPct val="150000"/>
                        <a:defRPr sz="2000">
                          <a:solidFill>
                            <a:schemeClr val="tx1"/>
                          </a:solidFill>
                          <a:latin typeface="Arial" charset="0"/>
                          <a:ea typeface="宋体" pitchFamily="2" charset="-122"/>
                        </a:defRPr>
                      </a:lvl3pPr>
                      <a:lvl4pPr marL="7556500" indent="-1079500" defTabSz="4318000" eaLnBrk="0" hangingPunct="0">
                        <a:spcBef>
                          <a:spcPct val="20000"/>
                        </a:spcBef>
                        <a:buClr>
                          <a:schemeClr val="tx2"/>
                        </a:buClr>
                        <a:buSzPct val="150000"/>
                        <a:defRPr>
                          <a:solidFill>
                            <a:schemeClr val="tx1"/>
                          </a:solidFill>
                          <a:latin typeface="Arial" charset="0"/>
                          <a:ea typeface="宋体" pitchFamily="2" charset="-122"/>
                        </a:defRPr>
                      </a:lvl4pPr>
                      <a:lvl5pPr marL="9715500" indent="-1081088" defTabSz="4318000" eaLnBrk="0" hangingPunct="0">
                        <a:spcBef>
                          <a:spcPct val="20000"/>
                        </a:spcBef>
                        <a:buClr>
                          <a:schemeClr val="folHlink"/>
                        </a:buClr>
                        <a:buSzPct val="150000"/>
                        <a:defRPr>
                          <a:solidFill>
                            <a:schemeClr val="tx1"/>
                          </a:solidFill>
                          <a:latin typeface="Arial" charset="0"/>
                          <a:ea typeface="宋体" pitchFamily="2" charset="-122"/>
                        </a:defRPr>
                      </a:lvl5pPr>
                      <a:lvl6pPr marL="101727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106299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110871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115443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1619250" marR="0" lvl="0" indent="-1619250" algn="ctr" defTabSz="43180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Total</a:t>
                      </a:r>
                      <a:endParaRPr kumimoji="1" lang="zh-CN" altLang="en-US"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marL="1619250" indent="-1619250" defTabSz="4318000" eaLnBrk="0" hangingPunct="0">
                        <a:spcBef>
                          <a:spcPct val="20000"/>
                        </a:spcBef>
                        <a:buClr>
                          <a:schemeClr val="bg2"/>
                        </a:buClr>
                        <a:buSzPct val="70000"/>
                        <a:buFont typeface="Wingdings" pitchFamily="2" charset="2"/>
                        <a:defRPr sz="2700">
                          <a:solidFill>
                            <a:schemeClr val="tx1"/>
                          </a:solidFill>
                          <a:latin typeface="Arial" charset="0"/>
                          <a:ea typeface="宋体" pitchFamily="2" charset="-122"/>
                        </a:defRPr>
                      </a:lvl1pPr>
                      <a:lvl2pPr marL="3509963" indent="-1352550" defTabSz="4318000" eaLnBrk="0" hangingPunct="0">
                        <a:spcBef>
                          <a:spcPct val="20000"/>
                        </a:spcBef>
                        <a:buClr>
                          <a:schemeClr val="accent1"/>
                        </a:buClr>
                        <a:buSzPct val="150000"/>
                        <a:defRPr sz="2200">
                          <a:solidFill>
                            <a:schemeClr val="tx1"/>
                          </a:solidFill>
                          <a:latin typeface="Arial" charset="0"/>
                          <a:ea typeface="宋体" pitchFamily="2" charset="-122"/>
                        </a:defRPr>
                      </a:lvl2pPr>
                      <a:lvl3pPr marL="5395913" indent="-1077913" defTabSz="4318000" eaLnBrk="0" hangingPunct="0">
                        <a:spcBef>
                          <a:spcPct val="20000"/>
                        </a:spcBef>
                        <a:buClr>
                          <a:schemeClr val="tx1"/>
                        </a:buClr>
                        <a:buSzPct val="150000"/>
                        <a:defRPr sz="2000">
                          <a:solidFill>
                            <a:schemeClr val="tx1"/>
                          </a:solidFill>
                          <a:latin typeface="Arial" charset="0"/>
                          <a:ea typeface="宋体" pitchFamily="2" charset="-122"/>
                        </a:defRPr>
                      </a:lvl3pPr>
                      <a:lvl4pPr marL="7556500" indent="-1079500" defTabSz="4318000" eaLnBrk="0" hangingPunct="0">
                        <a:spcBef>
                          <a:spcPct val="20000"/>
                        </a:spcBef>
                        <a:buClr>
                          <a:schemeClr val="tx2"/>
                        </a:buClr>
                        <a:buSzPct val="150000"/>
                        <a:defRPr>
                          <a:solidFill>
                            <a:schemeClr val="tx1"/>
                          </a:solidFill>
                          <a:latin typeface="Arial" charset="0"/>
                          <a:ea typeface="宋体" pitchFamily="2" charset="-122"/>
                        </a:defRPr>
                      </a:lvl4pPr>
                      <a:lvl5pPr marL="9715500" indent="-1081088" defTabSz="4318000" eaLnBrk="0" hangingPunct="0">
                        <a:spcBef>
                          <a:spcPct val="20000"/>
                        </a:spcBef>
                        <a:buClr>
                          <a:schemeClr val="folHlink"/>
                        </a:buClr>
                        <a:buSzPct val="150000"/>
                        <a:defRPr>
                          <a:solidFill>
                            <a:schemeClr val="tx1"/>
                          </a:solidFill>
                          <a:latin typeface="Arial" charset="0"/>
                          <a:ea typeface="宋体" pitchFamily="2" charset="-122"/>
                        </a:defRPr>
                      </a:lvl5pPr>
                      <a:lvl6pPr marL="101727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6pPr>
                      <a:lvl7pPr marL="106299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7pPr>
                      <a:lvl8pPr marL="110871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8pPr>
                      <a:lvl9pPr marL="11544300" indent="-1081088" defTabSz="4318000" eaLnBrk="0" fontAlgn="base" hangingPunct="0">
                        <a:spcBef>
                          <a:spcPct val="20000"/>
                        </a:spcBef>
                        <a:spcAft>
                          <a:spcPct val="0"/>
                        </a:spcAft>
                        <a:buClr>
                          <a:schemeClr val="folHlink"/>
                        </a:buClr>
                        <a:buSzPct val="150000"/>
                        <a:defRPr>
                          <a:solidFill>
                            <a:schemeClr val="tx1"/>
                          </a:solidFill>
                          <a:latin typeface="Arial" charset="0"/>
                          <a:ea typeface="宋体" pitchFamily="2" charset="-122"/>
                        </a:defRPr>
                      </a:lvl9pPr>
                    </a:lstStyle>
                    <a:p>
                      <a:pPr marL="1619250" marR="0" lvl="0" indent="-1619250" algn="ctr" defTabSz="43180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1" lang="en-US" altLang="zh-CN" sz="1800" b="0"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274.3 W+1.3 g/s</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r>
            </a:tbl>
          </a:graphicData>
        </a:graphic>
      </p:graphicFrame>
    </p:spTree>
    <p:extLst>
      <p:ext uri="{BB962C8B-B14F-4D97-AF65-F5344CB8AC3E}">
        <p14:creationId xmlns:p14="http://schemas.microsoft.com/office/powerpoint/2010/main" val="1164435555"/>
      </p:ext>
    </p:extLst>
  </p:cSld>
  <p:clrMapOvr>
    <a:masterClrMapping/>
  </p:clrMapOvr>
  <p:transition spd="med">
    <p:zoom/>
  </p:transition>
  <p:timing>
    <p:tnLst>
      <p:par>
        <p:cTn id="1" dur="indefinite" restart="never" nodeType="tmRoot"/>
      </p:par>
    </p:tnLst>
  </p:timing>
</p:sld>
</file>

<file path=ppt/theme/theme1.xml><?xml version="1.0" encoding="utf-8"?>
<a:theme xmlns:a="http://schemas.openxmlformats.org/drawingml/2006/main" name="1_默认设计模板">
  <a:themeElements>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12512</TotalTime>
  <Words>2072</Words>
  <Application>Microsoft Office PowerPoint</Application>
  <PresentationFormat>全屏显示(4:3)</PresentationFormat>
  <Paragraphs>478</Paragraphs>
  <Slides>38</Slides>
  <Notes>3</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vt:i4>
      </vt:variant>
      <vt:variant>
        <vt:lpstr>幻灯片标题</vt:lpstr>
      </vt:variant>
      <vt:variant>
        <vt:i4>38</vt:i4>
      </vt:variant>
    </vt:vector>
  </HeadingPairs>
  <TitlesOfParts>
    <vt:vector size="54" baseType="lpstr">
      <vt:lpstr>Arial Unicode MS</vt:lpstr>
      <vt:lpstr>MS Mincho</vt:lpstr>
      <vt:lpstr>黑体</vt:lpstr>
      <vt:lpstr>华文新魏</vt:lpstr>
      <vt:lpstr>华文中宋</vt:lpstr>
      <vt:lpstr>楷体</vt:lpstr>
      <vt:lpstr>宋体</vt:lpstr>
      <vt:lpstr>微软雅黑</vt:lpstr>
      <vt:lpstr>Arial</vt:lpstr>
      <vt:lpstr>Calibri</vt:lpstr>
      <vt:lpstr>Symbol</vt:lpstr>
      <vt:lpstr>Times New Roman</vt:lpstr>
      <vt:lpstr>Wingdings</vt:lpstr>
      <vt:lpstr>Wingdings 2</vt:lpstr>
      <vt:lpstr>1_默认设计模板</vt:lpstr>
      <vt:lpstr>AutoCAD Drawing</vt:lpstr>
      <vt:lpstr>Cryogenic activities at IHEP</vt:lpstr>
      <vt:lpstr>Outline </vt:lpstr>
      <vt:lpstr>Brief introduction of cryogenic activities at IHEP </vt:lpstr>
      <vt:lpstr>Brief introduction of cryogenic activities at IHEP </vt:lpstr>
      <vt:lpstr>BEPC &amp; BEPCII</vt:lpstr>
      <vt:lpstr>Layout of BEPCII cryogenic system</vt:lpstr>
      <vt:lpstr>Heat Loads of SC Cavity cryogenic system </vt:lpstr>
      <vt:lpstr>Flowchart of SC cavity cryogenic system</vt:lpstr>
      <vt:lpstr>Heat loads of  SC magnet cryogenic system</vt:lpstr>
      <vt:lpstr>Flowchart of SC magnet cryogenic system</vt:lpstr>
      <vt:lpstr>Milestone of BEPCII cryogenic system</vt:lpstr>
      <vt:lpstr>ADS Injector I Project</vt:lpstr>
      <vt:lpstr>Layout of IHEP-ADS cryogenic system(Building1#）</vt:lpstr>
      <vt:lpstr>Heat loads of ADS injector I cryogenic system</vt:lpstr>
      <vt:lpstr>Main parameters of refrigerator</vt:lpstr>
      <vt:lpstr>Milestone of ADS injectoer I cryogenic system</vt:lpstr>
      <vt:lpstr>China spallation neutron source (CSNS) Project</vt:lpstr>
      <vt:lpstr>CSNS cryogenic system</vt:lpstr>
      <vt:lpstr>Flow chart of CSNS cryogenic system </vt:lpstr>
      <vt:lpstr>Milestone of CSNS cryogenic system</vt:lpstr>
      <vt:lpstr>PAPS and HEPS Projects</vt:lpstr>
      <vt:lpstr>HEPS-High Energy Photon Source</vt:lpstr>
      <vt:lpstr>Construction site</vt:lpstr>
      <vt:lpstr>Construction goals of PAPS cryogenic system</vt:lpstr>
      <vt:lpstr>Flow chart of PAPS cryogenic system</vt:lpstr>
      <vt:lpstr>2K pumping system</vt:lpstr>
      <vt:lpstr>PowerPoint 演示文稿</vt:lpstr>
      <vt:lpstr>Layout of PAPS SC test stands</vt:lpstr>
      <vt:lpstr>PAPS Time schedule </vt:lpstr>
      <vt:lpstr>Main components of HEPS cryogenic system</vt:lpstr>
      <vt:lpstr>Block diagram of HEPS cryogenic system</vt:lpstr>
      <vt:lpstr>CEPC-SppC</vt:lpstr>
      <vt:lpstr>Layout of CEPC cryogenic system</vt:lpstr>
      <vt:lpstr>Flowchart of cryogenic system  for one Cryo-station</vt:lpstr>
      <vt:lpstr>Heat load of cryogenic system</vt:lpstr>
      <vt:lpstr>CEPC Time Schedule</vt:lpstr>
      <vt:lpstr>Summary</vt:lpstr>
      <vt:lpstr>PowerPoint 演示文稿</vt:lpstr>
    </vt:vector>
  </TitlesOfParts>
  <Company>BSRF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十二五重大基础设施项目建议报告  北京先进光源（BAPS）  预先研究    项目建议部门：中国科学院</dc:title>
  <dc:creator>Dongyh</dc:creator>
  <cp:lastModifiedBy>unknown</cp:lastModifiedBy>
  <cp:revision>1654</cp:revision>
  <dcterms:created xsi:type="dcterms:W3CDTF">2011-01-08T01:59:00Z</dcterms:created>
  <dcterms:modified xsi:type="dcterms:W3CDTF">2018-06-04T19:26:31Z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2052-10.1.0.6207</vt:lpwstr>
  </property>
</Properties>
</file>