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(null)" ContentType="image/x-em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8"/>
  </p:notesMasterIdLst>
  <p:sldIdLst>
    <p:sldId id="256" r:id="rId2"/>
    <p:sldId id="408" r:id="rId3"/>
    <p:sldId id="291" r:id="rId4"/>
    <p:sldId id="284" r:id="rId5"/>
    <p:sldId id="429" r:id="rId6"/>
    <p:sldId id="292" r:id="rId7"/>
    <p:sldId id="361" r:id="rId8"/>
    <p:sldId id="365" r:id="rId9"/>
    <p:sldId id="375" r:id="rId10"/>
    <p:sldId id="409" r:id="rId11"/>
    <p:sldId id="392" r:id="rId12"/>
    <p:sldId id="413" r:id="rId13"/>
    <p:sldId id="411" r:id="rId14"/>
    <p:sldId id="425" r:id="rId15"/>
    <p:sldId id="393" r:id="rId16"/>
    <p:sldId id="414" r:id="rId17"/>
    <p:sldId id="394" r:id="rId18"/>
    <p:sldId id="427" r:id="rId19"/>
    <p:sldId id="398" r:id="rId20"/>
    <p:sldId id="415" r:id="rId21"/>
    <p:sldId id="399" r:id="rId22"/>
    <p:sldId id="400" r:id="rId23"/>
    <p:sldId id="422" r:id="rId24"/>
    <p:sldId id="417" r:id="rId25"/>
    <p:sldId id="396" r:id="rId26"/>
    <p:sldId id="397" r:id="rId27"/>
    <p:sldId id="419" r:id="rId28"/>
    <p:sldId id="420" r:id="rId29"/>
    <p:sldId id="421" r:id="rId30"/>
    <p:sldId id="405" r:id="rId31"/>
    <p:sldId id="406" r:id="rId32"/>
    <p:sldId id="423" r:id="rId33"/>
    <p:sldId id="407" r:id="rId34"/>
    <p:sldId id="428" r:id="rId35"/>
    <p:sldId id="403" r:id="rId36"/>
    <p:sldId id="418" r:id="rId37"/>
  </p:sldIdLst>
  <p:sldSz cx="9144000" cy="6858000" type="screen4x3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/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FB5B"/>
    <a:srgbClr val="0094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009" autoAdjust="0"/>
    <p:restoredTop sz="93333" autoAdjust="0"/>
  </p:normalViewPr>
  <p:slideViewPr>
    <p:cSldViewPr>
      <p:cViewPr>
        <p:scale>
          <a:sx n="100" d="100"/>
          <a:sy n="100" d="100"/>
        </p:scale>
        <p:origin x="1216" y="3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900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5" d="100"/>
          <a:sy n="85" d="100"/>
        </p:scale>
        <p:origin x="-1768" y="-12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9F57FC-B3FF-4DF2-9417-962901C07B3B}" type="datetimeFigureOut">
              <a:rPr lang="sv-SE" smtClean="0"/>
              <a:t>2018-06-04</a:t>
            </a:fld>
            <a:endParaRPr lang="sv-S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1A53A7-64CD-4D0E-AAE8-1AC9C79D708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84655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503645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34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595151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658677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FD14BCC4-1883-A943-9A98-AF3049849382}" type="datetime1">
              <a:rPr lang="en-US" smtClean="0"/>
              <a:t>6/4/18</a:t>
            </a:fld>
            <a:endParaRPr lang="sv-S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7577580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>
                <a:latin typeface="Gill Sans" charset="0"/>
                <a:ea typeface="ＭＳ Ｐゴシック" charset="0"/>
                <a:cs typeface="ＭＳ Ｐゴシック" charset="0"/>
              </a:rPr>
              <a:t>ACCP: 3kW @ 2K, 11kW @ 40K, 270 l/h Liquefaction </a:t>
            </a:r>
            <a:r>
              <a:rPr lang="en-US" dirty="0">
                <a:latin typeface="Gill Sans" charset="0"/>
                <a:ea typeface="ＭＳ Ｐゴシック" charset="0"/>
                <a:cs typeface="ＭＳ Ｐゴシック" charset="0"/>
                <a:sym typeface="Wingdings"/>
              </a:rPr>
              <a:t> special plant,</a:t>
            </a:r>
            <a:r>
              <a:rPr lang="en-US" baseline="0" dirty="0">
                <a:latin typeface="Gill Sans" charset="0"/>
                <a:ea typeface="ＭＳ Ｐゴシック" charset="0"/>
                <a:cs typeface="ＭＳ Ｐゴシック" charset="0"/>
                <a:sym typeface="Wingdings"/>
              </a:rPr>
              <a:t> power consumption in MW range, big industrial compressors, sophisticated CC system</a:t>
            </a:r>
          </a:p>
          <a:p>
            <a:pPr marL="171450" indent="-171450">
              <a:buFontTx/>
              <a:buChar char="-"/>
            </a:pPr>
            <a:r>
              <a:rPr lang="en-US" baseline="0" dirty="0">
                <a:latin typeface="Gill Sans" charset="0"/>
                <a:ea typeface="ＭＳ Ｐゴシック" charset="0"/>
                <a:cs typeface="ＭＳ Ｐゴシック" charset="0"/>
                <a:sym typeface="Wingdings"/>
              </a:rPr>
              <a:t>TICP: 76W @ 2K, 420W @ 40K, 6 l/h Liquefaction  plant well in the standard range</a:t>
            </a:r>
          </a:p>
          <a:p>
            <a:pPr marL="171450" indent="-171450">
              <a:buFontTx/>
              <a:buChar char="-"/>
            </a:pPr>
            <a:r>
              <a:rPr lang="en-US" baseline="0" dirty="0">
                <a:latin typeface="Gill Sans" charset="0"/>
                <a:ea typeface="ＭＳ Ｐゴシック" charset="0"/>
                <a:cs typeface="ＭＳ Ｐゴシック" charset="0"/>
                <a:sym typeface="Wingdings"/>
              </a:rPr>
              <a:t>TMCP: 32kW @ 15-20K  very large again, some challenges but not terribly sophisticated process, compared to ACCP</a:t>
            </a:r>
          </a:p>
          <a:p>
            <a:pPr marL="171450" indent="-171450">
              <a:buFontTx/>
              <a:buChar char="-"/>
            </a:pPr>
            <a:r>
              <a:rPr lang="en-US" baseline="0" dirty="0">
                <a:latin typeface="Gill Sans" charset="0"/>
                <a:ea typeface="ＭＳ Ｐゴシック" charset="0"/>
                <a:cs typeface="ＭＳ Ｐゴシック" charset="0"/>
                <a:sym typeface="Wingdings"/>
              </a:rPr>
              <a:t>Large and sophisticated </a:t>
            </a:r>
            <a:r>
              <a:rPr lang="en-US" baseline="0" dirty="0" err="1">
                <a:latin typeface="Gill Sans" charset="0"/>
                <a:ea typeface="ＭＳ Ｐゴシック" charset="0"/>
                <a:cs typeface="ＭＳ Ｐゴシック" charset="0"/>
                <a:sym typeface="Wingdings"/>
              </a:rPr>
              <a:t>cryo</a:t>
            </a:r>
            <a:r>
              <a:rPr lang="en-US" baseline="0" dirty="0">
                <a:latin typeface="Gill Sans" charset="0"/>
                <a:ea typeface="ＭＳ Ｐゴシック" charset="0"/>
                <a:cs typeface="ＭＳ Ｐゴシック" charset="0"/>
                <a:sym typeface="Wingdings"/>
              </a:rPr>
              <a:t>-distribution system for all plants and their consumers</a:t>
            </a:r>
            <a:endParaRPr lang="en-US" dirty="0">
              <a:latin typeface="Gill Sans" charset="0"/>
              <a:ea typeface="ＭＳ Ｐゴシック" charset="0"/>
              <a:cs typeface="ＭＳ Ｐゴシック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391889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417246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232833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310645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26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449601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27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584670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/>
              <a:t>Click to edit Master title style</a:t>
            </a:r>
            <a:endParaRPr lang="sv-S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Click to edit Master subtitle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7AC81-318B-4D49-A602-9E30227C87EC}" type="datetime1">
              <a:rPr lang="sv-SE" smtClean="0"/>
              <a:t>2018-06-04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/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260648"/>
            <a:ext cx="1656184" cy="88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84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Click to edit Master text styles</a:t>
            </a:r>
          </a:p>
          <a:p>
            <a:pPr lvl="1"/>
            <a:r>
              <a:rPr lang="de-DE"/>
              <a:t>Second level</a:t>
            </a:r>
          </a:p>
          <a:p>
            <a:pPr lvl="2"/>
            <a:r>
              <a:rPr lang="de-DE"/>
              <a:t>Third level</a:t>
            </a:r>
          </a:p>
          <a:p>
            <a:pPr lvl="3"/>
            <a:r>
              <a:rPr lang="de-DE"/>
              <a:t>Fourth level</a:t>
            </a:r>
          </a:p>
          <a:p>
            <a:pPr lvl="4"/>
            <a:r>
              <a:rPr lang="de-DE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9CB0-346B-43FA-9EE6-F90C3F3BC0BA}" type="datetime1">
              <a:rPr lang="sv-SE" smtClean="0"/>
              <a:t>2018-06-04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/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008" y="319530"/>
            <a:ext cx="1370480" cy="7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099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Click to edit Master text styles</a:t>
            </a:r>
          </a:p>
          <a:p>
            <a:pPr lvl="1"/>
            <a:r>
              <a:rPr lang="de-DE"/>
              <a:t>Second level</a:t>
            </a:r>
          </a:p>
          <a:p>
            <a:pPr lvl="2"/>
            <a:r>
              <a:rPr lang="de-DE"/>
              <a:t>Third level</a:t>
            </a:r>
          </a:p>
          <a:p>
            <a:pPr lvl="3"/>
            <a:r>
              <a:rPr lang="de-DE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Click to edit Master text styles</a:t>
            </a:r>
          </a:p>
          <a:p>
            <a:pPr lvl="1"/>
            <a:r>
              <a:rPr lang="de-DE"/>
              <a:t>Second level</a:t>
            </a:r>
          </a:p>
          <a:p>
            <a:pPr lvl="2"/>
            <a:r>
              <a:rPr lang="de-DE"/>
              <a:t>Third level</a:t>
            </a:r>
          </a:p>
          <a:p>
            <a:pPr lvl="3"/>
            <a:r>
              <a:rPr lang="de-DE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66B7F-8271-49DA-A25A-F4BB9F476347}" type="datetime1">
              <a:rPr lang="sv-SE" smtClean="0"/>
              <a:t>2018-06-04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/>
          </a:p>
        </p:txBody>
      </p:sp>
      <p:pic>
        <p:nvPicPr>
          <p:cNvPr id="9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662" y="260648"/>
            <a:ext cx="1359826" cy="72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83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Click to edit Master text styles</a:t>
            </a:r>
          </a:p>
          <a:p>
            <a:pPr lvl="1"/>
            <a:r>
              <a:rPr lang="de-DE"/>
              <a:t>Second level</a:t>
            </a:r>
          </a:p>
          <a:p>
            <a:pPr lvl="2"/>
            <a:r>
              <a:rPr lang="de-DE"/>
              <a:t>Third level</a:t>
            </a:r>
          </a:p>
          <a:p>
            <a:pPr lvl="3"/>
            <a:r>
              <a:rPr lang="de-DE"/>
              <a:t>Fourth level</a:t>
            </a:r>
          </a:p>
          <a:p>
            <a:pPr lvl="4"/>
            <a:r>
              <a:rPr lang="de-DE"/>
              <a:t>Fifth level</a:t>
            </a:r>
            <a:endParaRPr lang="sv-S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Click to edit Master text styles</a:t>
            </a:r>
          </a:p>
          <a:p>
            <a:pPr lvl="1"/>
            <a:r>
              <a:rPr lang="de-DE"/>
              <a:t>Second level</a:t>
            </a:r>
          </a:p>
          <a:p>
            <a:pPr lvl="2"/>
            <a:r>
              <a:rPr lang="de-DE"/>
              <a:t>Third level</a:t>
            </a:r>
          </a:p>
          <a:p>
            <a:pPr lvl="3"/>
            <a:r>
              <a:rPr lang="de-DE"/>
              <a:t>Fourth level</a:t>
            </a:r>
          </a:p>
          <a:p>
            <a:pPr lvl="4"/>
            <a:r>
              <a:rPr lang="de-DE"/>
              <a:t>Fifth level</a:t>
            </a:r>
            <a:endParaRPr lang="sv-S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D23FA-05C4-4CC1-B281-2F815585BC1C}" type="datetime1">
              <a:rPr lang="sv-SE" smtClean="0"/>
              <a:t>2018-06-04</a:t>
            </a:fld>
            <a:endParaRPr lang="sv-S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/>
          </a:p>
        </p:txBody>
      </p:sp>
      <p:sp>
        <p:nvSpPr>
          <p:cNvPr id="10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0094C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74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3_Rubrikbil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93512" y="1955800"/>
            <a:ext cx="4766945" cy="4902200"/>
          </a:xfrm>
          <a:prstGeom prst="rect">
            <a:avLst/>
          </a:prstGeom>
        </p:spPr>
        <p:txBody>
          <a:bodyPr/>
          <a:lstStyle>
            <a:lvl1pPr marL="396899" indent="-342900">
              <a:lnSpc>
                <a:spcPct val="100000"/>
              </a:lnSpc>
              <a:buSzPct val="100000"/>
              <a:buFont typeface="Arial"/>
              <a:buChar char="•"/>
              <a:defRPr sz="2400"/>
            </a:lvl1pPr>
            <a:lvl2pPr marL="725999" indent="-311999">
              <a:lnSpc>
                <a:spcPct val="100000"/>
              </a:lnSpc>
              <a:buSzPct val="75000"/>
              <a:buFont typeface="Arial"/>
              <a:buChar char="-"/>
              <a:defRPr sz="2400"/>
            </a:lvl2pPr>
            <a:lvl3pPr>
              <a:lnSpc>
                <a:spcPct val="100000"/>
              </a:lnSpc>
              <a:buFont typeface="Arial"/>
              <a:defRPr sz="2400"/>
            </a:lvl3pPr>
            <a:lvl4pPr>
              <a:lnSpc>
                <a:spcPct val="100000"/>
              </a:lnSpc>
              <a:buFont typeface="Arial"/>
              <a:defRPr sz="2400"/>
            </a:lvl4pPr>
            <a:lvl5pPr>
              <a:lnSpc>
                <a:spcPct val="100000"/>
              </a:lnSpc>
              <a:buFont typeface="Arial"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5" name="Title Text"/>
          <p:cNvSpPr txBox="1">
            <a:spLocks noGrp="1"/>
          </p:cNvSpPr>
          <p:nvPr>
            <p:ph type="title"/>
          </p:nvPr>
        </p:nvSpPr>
        <p:spPr>
          <a:xfrm>
            <a:off x="593511" y="-2"/>
            <a:ext cx="5762625" cy="1441452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553200" y="6172200"/>
            <a:ext cx="21336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70901806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Click to edit Master title style</a:t>
            </a:r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3233B-D569-4A6E-878F-CDE152514C47}" type="datetime1">
              <a:rPr lang="sv-SE" smtClean="0"/>
              <a:t>2018-06-04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115BC-487E-4422-894C-CB7CD3E7922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06408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2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uropeanspallationsource.se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(null)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(null)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(null)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(null)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(null)"/><Relationship Id="rId4" Type="http://schemas.openxmlformats.org/officeDocument/2006/relationships/image" Target="../media/image49.jp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4000" dirty="0"/>
              <a:t>Cryogenics at the European Spallation Source</a:t>
            </a:r>
            <a:br>
              <a:rPr lang="en-US" sz="4000" dirty="0"/>
            </a:br>
            <a:br>
              <a:rPr lang="en-US" sz="4000" dirty="0"/>
            </a:br>
            <a:r>
              <a:rPr lang="en-US" sz="4000" i="1" dirty="0"/>
              <a:t>Challenges of parallel installation and commissioning activities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endParaRPr lang="sv-SE" sz="2000" dirty="0">
              <a:solidFill>
                <a:schemeClr val="bg1"/>
              </a:solidFill>
            </a:endParaRPr>
          </a:p>
          <a:p>
            <a:endParaRPr lang="sv-SE" sz="2000" dirty="0">
              <a:solidFill>
                <a:schemeClr val="bg1"/>
              </a:solidFill>
            </a:endParaRPr>
          </a:p>
          <a:p>
            <a:endParaRPr lang="sv-SE" sz="2000" dirty="0">
              <a:solidFill>
                <a:schemeClr val="bg1"/>
              </a:solidFill>
            </a:endParaRPr>
          </a:p>
          <a:p>
            <a:r>
              <a:rPr lang="sv-SE" sz="2000" dirty="0">
                <a:solidFill>
                  <a:schemeClr val="bg1"/>
                </a:solidFill>
              </a:rPr>
              <a:t>Philipp Arnold</a:t>
            </a:r>
          </a:p>
          <a:p>
            <a:r>
              <a:rPr lang="sv-SE" sz="2000" dirty="0" err="1">
                <a:solidFill>
                  <a:schemeClr val="bg1"/>
                </a:solidFill>
              </a:rPr>
              <a:t>Section</a:t>
            </a:r>
            <a:r>
              <a:rPr lang="sv-SE" sz="2000" dirty="0">
                <a:solidFill>
                  <a:schemeClr val="bg1"/>
                </a:solidFill>
              </a:rPr>
              <a:t> </a:t>
            </a:r>
            <a:r>
              <a:rPr lang="sv-SE" sz="2000" dirty="0" err="1">
                <a:solidFill>
                  <a:schemeClr val="bg1"/>
                </a:solidFill>
              </a:rPr>
              <a:t>Leader</a:t>
            </a:r>
            <a:r>
              <a:rPr lang="sv-SE" sz="2000" dirty="0">
                <a:solidFill>
                  <a:schemeClr val="bg1"/>
                </a:solidFill>
              </a:rPr>
              <a:t> </a:t>
            </a:r>
            <a:r>
              <a:rPr lang="sv-SE" sz="2000" dirty="0" err="1">
                <a:solidFill>
                  <a:schemeClr val="bg1"/>
                </a:solidFill>
              </a:rPr>
              <a:t>Cryogenics</a:t>
            </a:r>
            <a:endParaRPr lang="sv-SE" sz="2000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86000" y="5949280"/>
            <a:ext cx="4572000" cy="67505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sz="1600" dirty="0">
                <a:solidFill>
                  <a:srgbClr val="FFFFFF"/>
                </a:solidFill>
                <a:hlinkClick r:id="rId3"/>
              </a:rPr>
              <a:t>www.europeanspallationsource.se</a:t>
            </a:r>
            <a:endParaRPr lang="en-GB" sz="1600" dirty="0">
              <a:solidFill>
                <a:srgbClr val="FFFFFF"/>
              </a:solidFill>
            </a:endParaRPr>
          </a:p>
          <a:p>
            <a:pPr algn="ctr">
              <a:lnSpc>
                <a:spcPct val="120000"/>
              </a:lnSpc>
            </a:pPr>
            <a:r>
              <a:rPr lang="en-GB" sz="1600" dirty="0">
                <a:solidFill>
                  <a:srgbClr val="FFFFFF"/>
                </a:solidFill>
              </a:rPr>
              <a:t>June 05, 2018</a:t>
            </a:r>
          </a:p>
        </p:txBody>
      </p:sp>
    </p:spTree>
    <p:extLst>
      <p:ext uri="{BB962C8B-B14F-4D97-AF65-F5344CB8AC3E}">
        <p14:creationId xmlns:p14="http://schemas.microsoft.com/office/powerpoint/2010/main" val="13946133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(1.5) Test and Instruments Cryoplant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10</a:t>
            </a:fld>
            <a:endParaRPr lang="sv-S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D14E018-5715-A844-80A2-F949A70341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664" y="1486488"/>
            <a:ext cx="7125292" cy="5343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023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(1.6) Accelerator Cryoplant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11</a:t>
            </a:fld>
            <a:endParaRPr lang="sv-SE"/>
          </a:p>
        </p:txBody>
      </p:sp>
      <p:pic>
        <p:nvPicPr>
          <p:cNvPr id="9" name="Picture 8" descr="IMG_6518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1484784"/>
            <a:ext cx="4992555" cy="3744416"/>
          </a:xfrm>
          <a:prstGeom prst="rect">
            <a:avLst/>
          </a:prstGeom>
        </p:spPr>
      </p:pic>
      <p:pic>
        <p:nvPicPr>
          <p:cNvPr id="10" name="Picture 9" descr="IMG_6531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7" y="1484784"/>
            <a:ext cx="2607397" cy="2607397"/>
          </a:xfrm>
          <a:prstGeom prst="rect">
            <a:avLst/>
          </a:prstGeom>
        </p:spPr>
      </p:pic>
      <p:pic>
        <p:nvPicPr>
          <p:cNvPr id="3" name="Picture 2" descr="IMG_4885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3" y="5157192"/>
            <a:ext cx="2520280" cy="1890210"/>
          </a:xfrm>
          <a:prstGeom prst="rect">
            <a:avLst/>
          </a:prstGeom>
        </p:spPr>
      </p:pic>
      <p:pic>
        <p:nvPicPr>
          <p:cNvPr id="11" name="Picture 10" descr="IMG_7176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4293096"/>
            <a:ext cx="3419872" cy="2564904"/>
          </a:xfrm>
          <a:prstGeom prst="rect">
            <a:avLst/>
          </a:prstGeom>
        </p:spPr>
      </p:pic>
      <p:pic>
        <p:nvPicPr>
          <p:cNvPr id="7" name="Picture 6" descr="IMG_7175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2" y="4148418"/>
            <a:ext cx="3612774" cy="2709581"/>
          </a:xfrm>
          <a:prstGeom prst="rect">
            <a:avLst/>
          </a:prstGeom>
        </p:spPr>
      </p:pic>
      <p:pic>
        <p:nvPicPr>
          <p:cNvPr id="5" name="Picture 4" descr="IMG_5741.jpg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14" r="-13614"/>
          <a:stretch/>
        </p:blipFill>
        <p:spPr>
          <a:xfrm>
            <a:off x="7956376" y="2060848"/>
            <a:ext cx="2400266" cy="18002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0782ACC-4D74-0741-B0A4-F24AC3DDA209}"/>
              </a:ext>
            </a:extLst>
          </p:cNvPr>
          <p:cNvSpPr/>
          <p:nvPr/>
        </p:nvSpPr>
        <p:spPr>
          <a:xfrm>
            <a:off x="20387" y="4891987"/>
            <a:ext cx="590882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REMINDER</a:t>
            </a:r>
          </a:p>
          <a:p>
            <a:r>
              <a:rPr lang="en-GB" sz="28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June 6, 2018, 16.30 – 16.50:</a:t>
            </a:r>
          </a:p>
          <a:p>
            <a:r>
              <a:rPr lang="en-GB" sz="28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Progress in the installation of the ESS Accelerator </a:t>
            </a:r>
            <a:r>
              <a:rPr lang="en-GB" sz="2800" b="1" dirty="0" err="1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Cryoplant</a:t>
            </a:r>
            <a:r>
              <a:rPr lang="en-GB" sz="28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, </a:t>
            </a:r>
            <a:r>
              <a:rPr lang="en-GB" sz="2800" b="1" dirty="0" err="1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Xilong</a:t>
            </a:r>
            <a:r>
              <a:rPr lang="en-GB" sz="28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Wang</a:t>
            </a:r>
          </a:p>
        </p:txBody>
      </p:sp>
    </p:spTree>
    <p:extLst>
      <p:ext uri="{BB962C8B-B14F-4D97-AF65-F5344CB8AC3E}">
        <p14:creationId xmlns:p14="http://schemas.microsoft.com/office/powerpoint/2010/main" val="3521799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(1.7) Target Moderator Cryoplant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12</a:t>
            </a:fld>
            <a:endParaRPr lang="sv-S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71CF89-3B65-4D47-9DA9-BB74B9D958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7638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2106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(1.7) Target Moderator Cryoplant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13</a:t>
            </a:fld>
            <a:endParaRPr lang="sv-S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2ECFDC-4000-354B-8AE5-256EA38E85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7638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2239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Outline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AutoNum type="arabicParenR"/>
            </a:pPr>
            <a:endParaRPr lang="en-GB" sz="2000" dirty="0"/>
          </a:p>
          <a:p>
            <a:pPr>
              <a:spcBef>
                <a:spcPts val="480"/>
              </a:spcBef>
              <a:spcAft>
                <a:spcPts val="1200"/>
              </a:spcAft>
              <a:buFont typeface="Arial" panose="020B0604020202020204" pitchFamily="34" charset="0"/>
              <a:buAutoNum type="arabicParenR"/>
            </a:pPr>
            <a:r>
              <a:rPr lang="en-GB" dirty="0"/>
              <a:t>Cryogenic system overview and status</a:t>
            </a:r>
          </a:p>
          <a:p>
            <a:pPr>
              <a:spcBef>
                <a:spcPts val="480"/>
              </a:spcBef>
              <a:spcAft>
                <a:spcPts val="1200"/>
              </a:spcAft>
              <a:buFont typeface="Arial" panose="020B0604020202020204" pitchFamily="34" charset="0"/>
              <a:buAutoNum type="arabicParenR"/>
            </a:pPr>
            <a:r>
              <a:rPr lang="en-GB" dirty="0"/>
              <a:t>How do we prepare installation activities</a:t>
            </a:r>
          </a:p>
          <a:p>
            <a:pPr>
              <a:spcBef>
                <a:spcPts val="480"/>
              </a:spcBef>
              <a:spcAft>
                <a:spcPts val="1200"/>
              </a:spcAft>
              <a:buFont typeface="Arial" panose="020B0604020202020204" pitchFamily="34" charset="0"/>
              <a:buAutoNum type="arabicParenR"/>
            </a:pPr>
            <a:r>
              <a:rPr lang="en-GB" dirty="0"/>
              <a:t>What happens in parallel commissioning</a:t>
            </a:r>
          </a:p>
          <a:p>
            <a:pPr>
              <a:spcBef>
                <a:spcPts val="480"/>
              </a:spcBef>
              <a:spcAft>
                <a:spcPts val="1200"/>
              </a:spcAft>
              <a:buFont typeface="Arial" panose="020B0604020202020204" pitchFamily="34" charset="0"/>
              <a:buAutoNum type="arabicParenR"/>
            </a:pPr>
            <a:r>
              <a:rPr lang="en-GB" dirty="0"/>
              <a:t>A practical tool to ensure workers safety</a:t>
            </a:r>
          </a:p>
          <a:p>
            <a:pPr>
              <a:spcBef>
                <a:spcPts val="480"/>
              </a:spcBef>
              <a:spcAft>
                <a:spcPts val="1200"/>
              </a:spcAft>
              <a:buFont typeface="Arial" panose="020B0604020202020204" pitchFamily="34" charset="0"/>
              <a:buAutoNum type="arabicParenR"/>
            </a:pPr>
            <a:r>
              <a:rPr lang="en-GB" dirty="0"/>
              <a:t>Outlook and conclusions</a:t>
            </a:r>
          </a:p>
          <a:p>
            <a:pPr marL="0" indent="0">
              <a:buNone/>
            </a:pPr>
            <a:endParaRPr lang="en-GB" dirty="0"/>
          </a:p>
          <a:p>
            <a:pPr marL="457200" lvl="1" indent="0">
              <a:buNone/>
            </a:pPr>
            <a:endParaRPr lang="en-GB" sz="3200" dirty="0"/>
          </a:p>
          <a:p>
            <a:endParaRPr lang="en-GB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99452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3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(2.1) Installation preparation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53136"/>
          </a:xfrm>
        </p:spPr>
        <p:txBody>
          <a:bodyPr>
            <a:normAutofit/>
          </a:bodyPr>
          <a:lstStyle/>
          <a:p>
            <a:r>
              <a:rPr lang="en-US" sz="2400" dirty="0"/>
              <a:t>Preparation of </a:t>
            </a:r>
            <a:r>
              <a:rPr lang="en-US" sz="3200" dirty="0"/>
              <a:t>I</a:t>
            </a:r>
            <a:r>
              <a:rPr lang="en-US" sz="2400" dirty="0"/>
              <a:t>nstallation </a:t>
            </a:r>
            <a:r>
              <a:rPr lang="en-US" sz="3200" dirty="0"/>
              <a:t>R</a:t>
            </a:r>
            <a:r>
              <a:rPr lang="en-US" sz="2400" dirty="0"/>
              <a:t>eadiness </a:t>
            </a:r>
            <a:r>
              <a:rPr lang="en-US" sz="3200" dirty="0"/>
              <a:t>R</a:t>
            </a:r>
            <a:r>
              <a:rPr lang="en-US" sz="2400" dirty="0"/>
              <a:t>eviews for all bigger equipment packages / subsystems</a:t>
            </a:r>
          </a:p>
          <a:p>
            <a:r>
              <a:rPr lang="en-US" sz="2400" dirty="0"/>
              <a:t>Main document: </a:t>
            </a:r>
            <a:r>
              <a:rPr lang="en-US" sz="3200" dirty="0"/>
              <a:t>W</a:t>
            </a:r>
            <a:r>
              <a:rPr lang="en-US" sz="2400" dirty="0"/>
              <a:t>ork and </a:t>
            </a:r>
            <a:r>
              <a:rPr lang="en-US" sz="3200" dirty="0"/>
              <a:t>S</a:t>
            </a:r>
            <a:r>
              <a:rPr lang="en-US" sz="2400" dirty="0"/>
              <a:t>afety </a:t>
            </a:r>
            <a:r>
              <a:rPr lang="en-US" sz="3200" dirty="0"/>
              <a:t>C</a:t>
            </a:r>
            <a:r>
              <a:rPr lang="en-US" sz="2400" dirty="0"/>
              <a:t>oordination </a:t>
            </a:r>
            <a:r>
              <a:rPr lang="en-US" sz="3200" dirty="0"/>
              <a:t>P</a:t>
            </a:r>
            <a:r>
              <a:rPr lang="en-US" sz="2400" dirty="0"/>
              <a:t>lan</a:t>
            </a:r>
          </a:p>
          <a:p>
            <a:pPr>
              <a:spcBef>
                <a:spcPts val="768"/>
              </a:spcBef>
            </a:pPr>
            <a:r>
              <a:rPr lang="en-US" sz="2400" dirty="0"/>
              <a:t>Many appendices relating to safety rules, construction site rules, work orders etc.</a:t>
            </a:r>
          </a:p>
          <a:p>
            <a:pPr>
              <a:spcBef>
                <a:spcPts val="768"/>
              </a:spcBef>
            </a:pPr>
            <a:r>
              <a:rPr lang="en-US" sz="2400" dirty="0"/>
              <a:t>Installation schedule, Transport and delivery plan</a:t>
            </a:r>
          </a:p>
          <a:p>
            <a:pPr>
              <a:spcBef>
                <a:spcPts val="768"/>
              </a:spcBef>
            </a:pPr>
            <a:r>
              <a:rPr lang="en-US" sz="2400" dirty="0"/>
              <a:t>Manpower, tools, equipment, temporary storage planning</a:t>
            </a:r>
          </a:p>
          <a:p>
            <a:pPr>
              <a:spcBef>
                <a:spcPts val="768"/>
              </a:spcBef>
            </a:pPr>
            <a:r>
              <a:rPr lang="en-US" sz="2400" dirty="0"/>
              <a:t>Safety training matrix</a:t>
            </a:r>
          </a:p>
          <a:p>
            <a:pPr>
              <a:spcBef>
                <a:spcPts val="768"/>
              </a:spcBef>
            </a:pPr>
            <a:r>
              <a:rPr lang="en-US" sz="2400" dirty="0"/>
              <a:t>ESS safety awareness courses </a:t>
            </a:r>
          </a:p>
          <a:p>
            <a:pPr>
              <a:spcBef>
                <a:spcPts val="768"/>
              </a:spcBef>
            </a:pPr>
            <a:r>
              <a:rPr lang="en-US" sz="2400" dirty="0"/>
              <a:t>Pre-work visit, ID06, PPE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38596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0"/>
                            </p:stCondLst>
                            <p:childTnLst>
                              <p:par>
                                <p:cTn id="8" presetID="3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" dur="5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" presetID="3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5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0"/>
                            </p:stCondLst>
                            <p:childTnLst>
                              <p:par>
                                <p:cTn id="14" presetID="3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5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0"/>
                            </p:stCondLst>
                            <p:childTnLst>
                              <p:par>
                                <p:cTn id="17" presetID="3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5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0"/>
                            </p:stCondLst>
                            <p:childTnLst>
                              <p:par>
                                <p:cTn id="20" presetID="3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5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0"/>
                            </p:stCondLst>
                            <p:childTnLst>
                              <p:par>
                                <p:cTn id="23" presetID="3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5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0"/>
                            </p:stCondLst>
                            <p:childTnLst>
                              <p:par>
                                <p:cTn id="26" presetID="3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5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(2.2) During installation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Update </a:t>
            </a:r>
            <a:r>
              <a:rPr lang="en-US" sz="3200" dirty="0"/>
              <a:t>A</a:t>
            </a:r>
            <a:r>
              <a:rPr lang="en-US" sz="2400" dirty="0"/>
              <a:t>rea </a:t>
            </a:r>
            <a:r>
              <a:rPr lang="en-US" sz="3200" dirty="0"/>
              <a:t>H</a:t>
            </a:r>
            <a:r>
              <a:rPr lang="en-US" sz="2400" dirty="0"/>
              <a:t>azard </a:t>
            </a:r>
            <a:r>
              <a:rPr lang="en-US" sz="3200" dirty="0"/>
              <a:t>A</a:t>
            </a:r>
            <a:r>
              <a:rPr lang="en-US" sz="2400" dirty="0"/>
              <a:t>nalysis</a:t>
            </a:r>
          </a:p>
          <a:p>
            <a:r>
              <a:rPr lang="en-US" sz="2400" dirty="0"/>
              <a:t>Check </a:t>
            </a:r>
            <a:r>
              <a:rPr lang="en-US" sz="3200" dirty="0"/>
              <a:t>J</a:t>
            </a:r>
            <a:r>
              <a:rPr lang="en-US" sz="2400" dirty="0"/>
              <a:t>ob </a:t>
            </a:r>
            <a:r>
              <a:rPr lang="en-US" sz="3200" dirty="0"/>
              <a:t>H</a:t>
            </a:r>
            <a:r>
              <a:rPr lang="en-US" sz="2400" dirty="0"/>
              <a:t>azard </a:t>
            </a:r>
            <a:r>
              <a:rPr lang="en-US" sz="3200" dirty="0"/>
              <a:t>A</a:t>
            </a:r>
            <a:r>
              <a:rPr lang="en-US" sz="2400" dirty="0"/>
              <a:t>nalysis / Method statements</a:t>
            </a:r>
          </a:p>
          <a:p>
            <a:r>
              <a:rPr lang="en-US" sz="2400" dirty="0"/>
              <a:t>Follow </a:t>
            </a:r>
            <a:r>
              <a:rPr lang="en-US" sz="3200" dirty="0"/>
              <a:t>I</a:t>
            </a:r>
            <a:r>
              <a:rPr lang="en-US" sz="2400" dirty="0"/>
              <a:t>nspection and </a:t>
            </a:r>
            <a:r>
              <a:rPr lang="en-US" sz="3200" dirty="0"/>
              <a:t>T</a:t>
            </a:r>
            <a:r>
              <a:rPr lang="en-US" sz="2400" dirty="0"/>
              <a:t>est </a:t>
            </a:r>
            <a:r>
              <a:rPr lang="en-US" sz="3200" dirty="0"/>
              <a:t>P</a:t>
            </a:r>
            <a:r>
              <a:rPr lang="en-US" sz="2400" dirty="0"/>
              <a:t>lan for installation</a:t>
            </a:r>
          </a:p>
          <a:p>
            <a:pPr>
              <a:spcBef>
                <a:spcPts val="768"/>
              </a:spcBef>
            </a:pPr>
            <a:r>
              <a:rPr lang="en-US" sz="2400" dirty="0"/>
              <a:t>Weekly / daily work coordination meetings</a:t>
            </a:r>
          </a:p>
          <a:p>
            <a:pPr>
              <a:spcBef>
                <a:spcPts val="768"/>
              </a:spcBef>
            </a:pPr>
            <a:r>
              <a:rPr lang="en-US" sz="2400" dirty="0"/>
              <a:t>Safety rounds</a:t>
            </a:r>
          </a:p>
          <a:p>
            <a:pPr>
              <a:spcBef>
                <a:spcPts val="768"/>
              </a:spcBef>
            </a:pPr>
            <a:r>
              <a:rPr lang="en-US" sz="2400" dirty="0"/>
              <a:t>Building, site services, utilities coordination</a:t>
            </a:r>
          </a:p>
          <a:p>
            <a:endParaRPr lang="en-US" sz="2400" dirty="0"/>
          </a:p>
          <a:p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4848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3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3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4" presetID="3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3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0"/>
                            </p:stCondLst>
                            <p:childTnLst>
                              <p:par>
                                <p:cTn id="20" presetID="3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(3) Pre-commissioning activities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Blow down of lines</a:t>
            </a:r>
          </a:p>
          <a:p>
            <a:r>
              <a:rPr lang="en-US" dirty="0"/>
              <a:t>Evacuation and pressure/purge cycles</a:t>
            </a:r>
          </a:p>
          <a:p>
            <a:r>
              <a:rPr lang="en-US" dirty="0"/>
              <a:t>Oil </a:t>
            </a:r>
            <a:r>
              <a:rPr lang="en-US" dirty="0" err="1"/>
              <a:t>adsorber</a:t>
            </a:r>
            <a:r>
              <a:rPr lang="en-US" dirty="0"/>
              <a:t> heating</a:t>
            </a:r>
          </a:p>
          <a:p>
            <a:r>
              <a:rPr lang="en-US" dirty="0"/>
              <a:t>Cold </a:t>
            </a:r>
            <a:r>
              <a:rPr lang="en-US" dirty="0" err="1"/>
              <a:t>adsorber</a:t>
            </a:r>
            <a:r>
              <a:rPr lang="en-US" dirty="0"/>
              <a:t> </a:t>
            </a:r>
            <a:r>
              <a:rPr lang="en-US" dirty="0" err="1"/>
              <a:t>activiation</a:t>
            </a:r>
            <a:r>
              <a:rPr lang="en-US" dirty="0"/>
              <a:t> </a:t>
            </a:r>
            <a:r>
              <a:rPr lang="en-US" dirty="0">
                <a:sym typeface="Wingdings" pitchFamily="2" charset="2"/>
              </a:rPr>
              <a:t>header</a:t>
            </a:r>
          </a:p>
          <a:p>
            <a:r>
              <a:rPr lang="en-US" dirty="0"/>
              <a:t>Cooling water flushing</a:t>
            </a:r>
          </a:p>
          <a:p>
            <a:r>
              <a:rPr lang="en-US" dirty="0"/>
              <a:t>Valve check-out / instrument air</a:t>
            </a:r>
          </a:p>
          <a:p>
            <a:r>
              <a:rPr lang="en-US" dirty="0"/>
              <a:t>Helium filling</a:t>
            </a:r>
          </a:p>
          <a:p>
            <a:r>
              <a:rPr lang="en-US" dirty="0"/>
              <a:t>Etc.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17</a:t>
            </a:fld>
            <a:endParaRPr lang="sv-S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915071D-78F8-2D42-A285-AC1B7A7ECD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5007665"/>
            <a:ext cx="1764827" cy="15312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3BC2866-D44B-374C-AE3C-82F738A3C7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3582" y="2120087"/>
            <a:ext cx="1782353" cy="174309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AE279B1-7DB5-1949-A671-C2FF690A13E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611"/>
          <a:stretch/>
        </p:blipFill>
        <p:spPr>
          <a:xfrm>
            <a:off x="6584297" y="4838829"/>
            <a:ext cx="1920922" cy="1700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385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3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000"/>
                            </p:stCondLst>
                            <p:childTnLst>
                              <p:par>
                                <p:cTn id="11" presetID="3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3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9000"/>
                            </p:stCondLst>
                            <p:childTnLst>
                              <p:par>
                                <p:cTn id="14" presetID="3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3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7" presetID="3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3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0"/>
                            </p:stCondLst>
                            <p:childTnLst>
                              <p:par>
                                <p:cTn id="20" presetID="3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3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8000"/>
                            </p:stCondLst>
                            <p:childTnLst>
                              <p:par>
                                <p:cTn id="23" presetID="3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3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1000"/>
                            </p:stCondLst>
                            <p:childTnLst>
                              <p:par>
                                <p:cTn id="26" presetID="3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3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3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Outline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AutoNum type="arabicParenR"/>
            </a:pPr>
            <a:endParaRPr lang="en-GB" sz="2000" dirty="0"/>
          </a:p>
          <a:p>
            <a:pPr>
              <a:spcBef>
                <a:spcPts val="480"/>
              </a:spcBef>
              <a:spcAft>
                <a:spcPts val="1200"/>
              </a:spcAft>
              <a:buFont typeface="Arial" panose="020B0604020202020204" pitchFamily="34" charset="0"/>
              <a:buAutoNum type="arabicParenR"/>
            </a:pPr>
            <a:r>
              <a:rPr lang="en-GB" dirty="0"/>
              <a:t>Cryogenic system overview and status</a:t>
            </a:r>
          </a:p>
          <a:p>
            <a:pPr>
              <a:spcBef>
                <a:spcPts val="480"/>
              </a:spcBef>
              <a:spcAft>
                <a:spcPts val="1200"/>
              </a:spcAft>
              <a:buFont typeface="Arial" panose="020B0604020202020204" pitchFamily="34" charset="0"/>
              <a:buAutoNum type="arabicParenR"/>
            </a:pPr>
            <a:r>
              <a:rPr lang="en-GB" dirty="0"/>
              <a:t>How do we prepare installation activities</a:t>
            </a:r>
          </a:p>
          <a:p>
            <a:pPr>
              <a:spcBef>
                <a:spcPts val="480"/>
              </a:spcBef>
              <a:spcAft>
                <a:spcPts val="1200"/>
              </a:spcAft>
              <a:buFont typeface="Arial" panose="020B0604020202020204" pitchFamily="34" charset="0"/>
              <a:buAutoNum type="arabicParenR"/>
            </a:pPr>
            <a:r>
              <a:rPr lang="en-GB" dirty="0"/>
              <a:t>What happens in parallel commissioning</a:t>
            </a:r>
          </a:p>
          <a:p>
            <a:pPr>
              <a:spcBef>
                <a:spcPts val="480"/>
              </a:spcBef>
              <a:spcAft>
                <a:spcPts val="1200"/>
              </a:spcAft>
              <a:buFont typeface="Arial" panose="020B0604020202020204" pitchFamily="34" charset="0"/>
              <a:buAutoNum type="arabicParenR"/>
            </a:pPr>
            <a:r>
              <a:rPr lang="en-GB" dirty="0"/>
              <a:t>A practical tool to ensure workers safety</a:t>
            </a:r>
          </a:p>
          <a:p>
            <a:pPr>
              <a:spcBef>
                <a:spcPts val="480"/>
              </a:spcBef>
              <a:spcAft>
                <a:spcPts val="1200"/>
              </a:spcAft>
              <a:buFont typeface="Arial" panose="020B0604020202020204" pitchFamily="34" charset="0"/>
              <a:buAutoNum type="arabicParenR"/>
            </a:pPr>
            <a:r>
              <a:rPr lang="en-GB" dirty="0"/>
              <a:t>Outlook and conclusions</a:t>
            </a:r>
          </a:p>
          <a:p>
            <a:pPr marL="0" indent="0">
              <a:buNone/>
            </a:pPr>
            <a:endParaRPr lang="en-GB" dirty="0"/>
          </a:p>
          <a:p>
            <a:pPr marL="457200" lvl="1" indent="0">
              <a:buNone/>
            </a:pPr>
            <a:endParaRPr lang="en-GB" sz="3200" dirty="0"/>
          </a:p>
          <a:p>
            <a:endParaRPr lang="en-GB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18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961856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817043-4E9A-684B-A930-D19174C86A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(4.1) </a:t>
            </a:r>
            <a:r>
              <a:rPr lang="sv-SE" dirty="0" err="1"/>
              <a:t>Integrated</a:t>
            </a:r>
            <a:r>
              <a:rPr lang="sv-SE" dirty="0"/>
              <a:t> P&amp;ID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A2E1DD-19B2-B74E-AA35-41E5922E5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19</a:t>
            </a:fld>
            <a:endParaRPr lang="sv-S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923E2DE-E1C4-0A48-B58B-F361D83009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" y="1495222"/>
            <a:ext cx="37833300" cy="1600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981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033 -0.59074 L -1.57656 -0.8217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63" y="-1155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Aerial view May 2018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</a:t>
            </a:fld>
            <a:endParaRPr lang="sv-SE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6300192" y="2708920"/>
            <a:ext cx="2592288" cy="504056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GB" sz="2000" b="1" dirty="0">
                <a:solidFill>
                  <a:srgbClr val="FFFFFF"/>
                </a:solidFill>
              </a:rPr>
              <a:t>Coldbox Building G.02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6EE6187-576A-0F47-8989-A8D947EA9A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72" t="4854" r="2872" b="4131"/>
          <a:stretch/>
        </p:blipFill>
        <p:spPr>
          <a:xfrm>
            <a:off x="-273906" y="1375960"/>
            <a:ext cx="9417906" cy="570022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464072F-3176-E34F-ACFB-67F7F4D6F91C}"/>
              </a:ext>
            </a:extLst>
          </p:cNvPr>
          <p:cNvSpPr txBox="1"/>
          <p:nvPr/>
        </p:nvSpPr>
        <p:spPr>
          <a:xfrm>
            <a:off x="10128738" y="153572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801127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(4.1) P&amp;IDs and </a:t>
            </a:r>
            <a:r>
              <a:rPr lang="en-US" dirty="0" err="1"/>
              <a:t>derivates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Integrated P&amp;ID of entire installation</a:t>
            </a:r>
          </a:p>
          <a:p>
            <a:r>
              <a:rPr lang="en-US" dirty="0"/>
              <a:t>Specific reduced P&amp;IDs for common interfaces</a:t>
            </a:r>
          </a:p>
          <a:p>
            <a:pPr lvl="1"/>
            <a:r>
              <a:rPr lang="en-US" dirty="0"/>
              <a:t>Cooling water</a:t>
            </a:r>
          </a:p>
          <a:p>
            <a:pPr lvl="1"/>
            <a:r>
              <a:rPr lang="en-US" dirty="0"/>
              <a:t>Instrument air</a:t>
            </a:r>
          </a:p>
          <a:p>
            <a:pPr lvl="1"/>
            <a:r>
              <a:rPr lang="en-US" dirty="0"/>
              <a:t>Nitrogen</a:t>
            </a:r>
          </a:p>
          <a:p>
            <a:pPr lvl="1"/>
            <a:r>
              <a:rPr lang="en-US" dirty="0"/>
              <a:t>Helium buffer lines</a:t>
            </a:r>
          </a:p>
          <a:p>
            <a:pPr lvl="1"/>
            <a:r>
              <a:rPr lang="en-US" dirty="0"/>
              <a:t>Safety relief headers and helium recovery</a:t>
            </a:r>
          </a:p>
          <a:p>
            <a:r>
              <a:rPr lang="en-US" dirty="0"/>
              <a:t>One special interface connecting ACCP and TICP LP</a:t>
            </a:r>
          </a:p>
          <a:p>
            <a:r>
              <a:rPr lang="en-US" dirty="0"/>
              <a:t>Attention to inside-skid interfaces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59616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3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000"/>
                            </p:stCondLst>
                            <p:childTnLst>
                              <p:par>
                                <p:cTn id="11" presetID="3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3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9000"/>
                            </p:stCondLst>
                            <p:childTnLst>
                              <p:par>
                                <p:cTn id="14" presetID="3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3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7" presetID="3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3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0"/>
                            </p:stCondLst>
                            <p:childTnLst>
                              <p:par>
                                <p:cTn id="20" presetID="3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3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8000"/>
                            </p:stCondLst>
                            <p:childTnLst>
                              <p:par>
                                <p:cTn id="23" presetID="3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3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1000"/>
                            </p:stCondLst>
                            <p:childTnLst>
                              <p:par>
                                <p:cTn id="26" presetID="3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3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4000"/>
                            </p:stCondLst>
                            <p:childTnLst>
                              <p:par>
                                <p:cTn id="29" presetID="3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3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52B28CDA-0B01-1C45-8F50-087F331B5DDF}"/>
              </a:ext>
            </a:extLst>
          </p:cNvPr>
          <p:cNvSpPr/>
          <p:nvPr/>
        </p:nvSpPr>
        <p:spPr>
          <a:xfrm>
            <a:off x="102784" y="1556792"/>
            <a:ext cx="1882552" cy="295232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FFE803F-314D-B549-A3EE-85F7B57CF6D4}"/>
              </a:ext>
            </a:extLst>
          </p:cNvPr>
          <p:cNvSpPr txBox="1"/>
          <p:nvPr/>
        </p:nvSpPr>
        <p:spPr>
          <a:xfrm>
            <a:off x="185136" y="2276872"/>
            <a:ext cx="17179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800" dirty="0" err="1"/>
              <a:t>Piping</a:t>
            </a:r>
            <a:r>
              <a:rPr lang="sv-SE" sz="2800" dirty="0"/>
              <a:t> List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67006AB-C10E-4041-B954-654AF593AF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732" y="1743472"/>
            <a:ext cx="1054100" cy="533400"/>
          </a:xfrm>
          <a:prstGeom prst="rect">
            <a:avLst/>
          </a:prstGeom>
        </p:spPr>
      </p:pic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9AA8F2E8-2C2C-334B-B4AA-4860FC1442F4}"/>
              </a:ext>
            </a:extLst>
          </p:cNvPr>
          <p:cNvSpPr/>
          <p:nvPr/>
        </p:nvSpPr>
        <p:spPr>
          <a:xfrm>
            <a:off x="1734968" y="2132856"/>
            <a:ext cx="1882552" cy="295232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409A06A-E632-F64C-AD0C-91FA9DBCA4D4}"/>
              </a:ext>
            </a:extLst>
          </p:cNvPr>
          <p:cNvSpPr txBox="1"/>
          <p:nvPr/>
        </p:nvSpPr>
        <p:spPr>
          <a:xfrm>
            <a:off x="1668132" y="3014952"/>
            <a:ext cx="19493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800" dirty="0"/>
              <a:t>Interface List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6B1CB22-DEB5-F842-B702-C286AA5452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082" y="2260906"/>
            <a:ext cx="1054100" cy="533400"/>
          </a:xfrm>
          <a:prstGeom prst="rect">
            <a:avLst/>
          </a:prstGeom>
        </p:spPr>
      </p:pic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ACA7E11D-D582-7649-A710-F25B61679B01}"/>
              </a:ext>
            </a:extLst>
          </p:cNvPr>
          <p:cNvSpPr/>
          <p:nvPr/>
        </p:nvSpPr>
        <p:spPr>
          <a:xfrm>
            <a:off x="3299108" y="2780928"/>
            <a:ext cx="1882552" cy="295232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BFF9A99-22E8-1C42-BFB5-376D1EE5AF39}"/>
              </a:ext>
            </a:extLst>
          </p:cNvPr>
          <p:cNvSpPr txBox="1"/>
          <p:nvPr/>
        </p:nvSpPr>
        <p:spPr>
          <a:xfrm>
            <a:off x="3522044" y="3612726"/>
            <a:ext cx="14760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800" dirty="0" err="1"/>
              <a:t>Valve</a:t>
            </a:r>
            <a:r>
              <a:rPr lang="sv-SE" sz="2800" dirty="0"/>
              <a:t> </a:t>
            </a:r>
          </a:p>
          <a:p>
            <a:pPr algn="ctr"/>
            <a:r>
              <a:rPr lang="sv-SE" sz="2800" dirty="0"/>
              <a:t>List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390314E7-05D4-AA43-AFAF-FDD0A722D8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6056" y="2967608"/>
            <a:ext cx="1054100" cy="533400"/>
          </a:xfrm>
          <a:prstGeom prst="rect">
            <a:avLst/>
          </a:prstGeom>
        </p:spPr>
      </p:pic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1006DCF4-3B66-5B41-9568-C3C1014376E6}"/>
              </a:ext>
            </a:extLst>
          </p:cNvPr>
          <p:cNvSpPr/>
          <p:nvPr/>
        </p:nvSpPr>
        <p:spPr>
          <a:xfrm>
            <a:off x="4931292" y="3404022"/>
            <a:ext cx="1882552" cy="295232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2E70F54-BD87-3F43-A9B5-486E6F38AE5A}"/>
              </a:ext>
            </a:extLst>
          </p:cNvPr>
          <p:cNvSpPr txBox="1"/>
          <p:nvPr/>
        </p:nvSpPr>
        <p:spPr>
          <a:xfrm>
            <a:off x="4864456" y="4286118"/>
            <a:ext cx="20162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800" dirty="0"/>
              <a:t>Instrument List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25EBD839-66EA-0842-8763-795ADFA8DF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448" y="3639951"/>
            <a:ext cx="1054100" cy="533400"/>
          </a:xfrm>
          <a:prstGeom prst="rect">
            <a:avLst/>
          </a:prstGeom>
        </p:spPr>
      </p:pic>
      <p:sp>
        <p:nvSpPr>
          <p:cNvPr id="28" name="Slide Number Placeholder 3">
            <a:extLst>
              <a:ext uri="{FF2B5EF4-FFF2-40B4-BE49-F238E27FC236}">
                <a16:creationId xmlns:a16="http://schemas.microsoft.com/office/drawing/2014/main" id="{68D0F662-A91F-EB42-8B6A-8DED7D51FC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551115BC-487E-4422-894C-CB7CD3E79223}" type="slidenum">
              <a:rPr lang="sv-SE" smtClean="0"/>
              <a:t>21</a:t>
            </a:fld>
            <a:endParaRPr lang="sv-SE"/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1BD1486E-A835-B246-9987-FB5530090010}"/>
              </a:ext>
            </a:extLst>
          </p:cNvPr>
          <p:cNvSpPr/>
          <p:nvPr/>
        </p:nvSpPr>
        <p:spPr>
          <a:xfrm>
            <a:off x="6649888" y="3905672"/>
            <a:ext cx="1882552" cy="295232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9893A458-CCF0-944E-BDA8-5313FFF067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3904" y="4092352"/>
            <a:ext cx="1054100" cy="53340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751E9D22-FF79-2C46-B953-3FDF61C915F6}"/>
              </a:ext>
            </a:extLst>
          </p:cNvPr>
          <p:cNvSpPr txBox="1"/>
          <p:nvPr/>
        </p:nvSpPr>
        <p:spPr>
          <a:xfrm>
            <a:off x="7347380" y="5053731"/>
            <a:ext cx="9685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800" dirty="0"/>
              <a:t>…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3A316F-24FE-E446-9F79-4253C60748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(4.2) Creating a </a:t>
            </a:r>
            <a:r>
              <a:rPr lang="sv-SE" dirty="0" err="1"/>
              <a:t>database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764454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9" grpId="0" animBg="1"/>
      <p:bldP spid="20" grpId="0"/>
      <p:bldP spid="22" grpId="0" animBg="1"/>
      <p:bldP spid="23" grpId="0"/>
      <p:bldP spid="17" grpId="0" animBg="1"/>
      <p:bldP spid="29" grpId="0"/>
      <p:bldP spid="25" grpId="0" animBg="1"/>
      <p:bldP spid="2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120484-7B48-554F-871C-6E41EBE60E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(4.3) </a:t>
            </a:r>
            <a:r>
              <a:rPr lang="sv-SE" dirty="0" err="1"/>
              <a:t>Defining</a:t>
            </a:r>
            <a:r>
              <a:rPr lang="sv-SE" dirty="0"/>
              <a:t> </a:t>
            </a:r>
            <a:r>
              <a:rPr lang="sv-SE" dirty="0" err="1"/>
              <a:t>energisation</a:t>
            </a:r>
            <a:r>
              <a:rPr lang="sv-SE" dirty="0"/>
              <a:t> </a:t>
            </a:r>
            <a:r>
              <a:rPr lang="sv-SE" dirty="0" err="1"/>
              <a:t>procedure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10FC76-3062-A64C-95B8-853C02E0C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22</a:t>
            </a:fld>
            <a:endParaRPr lang="sv-SE"/>
          </a:p>
        </p:txBody>
      </p: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C5EB8BD8-E1F5-4648-8294-1734F604EB04}"/>
              </a:ext>
            </a:extLst>
          </p:cNvPr>
          <p:cNvGrpSpPr/>
          <p:nvPr/>
        </p:nvGrpSpPr>
        <p:grpSpPr>
          <a:xfrm>
            <a:off x="228123" y="1487586"/>
            <a:ext cx="7929119" cy="4878783"/>
            <a:chOff x="-2049019" y="739760"/>
            <a:chExt cx="7929119" cy="4878783"/>
          </a:xfrm>
        </p:grpSpPr>
        <p:sp>
          <p:nvSpPr>
            <p:cNvPr id="103" name="Rounded Rectangle 102">
              <a:extLst>
                <a:ext uri="{FF2B5EF4-FFF2-40B4-BE49-F238E27FC236}">
                  <a16:creationId xmlns:a16="http://schemas.microsoft.com/office/drawing/2014/main" id="{A90EFB79-BEAD-B045-8873-46ED2F558C78}"/>
                </a:ext>
              </a:extLst>
            </p:cNvPr>
            <p:cNvSpPr/>
            <p:nvPr/>
          </p:nvSpPr>
          <p:spPr>
            <a:xfrm>
              <a:off x="-2049019" y="1012824"/>
              <a:ext cx="1876321" cy="603660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chemeClr val="tx1"/>
                  </a:solidFill>
                </a:rPr>
                <a:t>Procedure for pressurization of cryogenics sub-system(s)</a:t>
              </a:r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7641033C-C290-9541-BF64-50BCEA649AFA}"/>
                </a:ext>
              </a:extLst>
            </p:cNvPr>
            <p:cNvSpPr/>
            <p:nvPr/>
          </p:nvSpPr>
          <p:spPr>
            <a:xfrm>
              <a:off x="220413" y="1070896"/>
              <a:ext cx="1843547" cy="48751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chemeClr val="tx1"/>
                  </a:solidFill>
                </a:rPr>
                <a:t>Make a request online for pressurization [1]</a:t>
              </a:r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4DEFA6A5-21F1-A042-9FD8-05D43EEB0763}"/>
                </a:ext>
              </a:extLst>
            </p:cNvPr>
            <p:cNvSpPr/>
            <p:nvPr/>
          </p:nvSpPr>
          <p:spPr>
            <a:xfrm>
              <a:off x="225613" y="1865120"/>
              <a:ext cx="1843547" cy="49980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>
                  <a:solidFill>
                    <a:schemeClr val="tx1"/>
                  </a:solidFill>
                </a:rPr>
                <a:t>Check with the affected sub-system owner(s) that the sub-system(s) can be pressurized (no on-going work)</a:t>
              </a:r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E69AFF2E-0660-954E-903D-5F35FB37FBCF}"/>
                </a:ext>
              </a:extLst>
            </p:cNvPr>
            <p:cNvSpPr/>
            <p:nvPr/>
          </p:nvSpPr>
          <p:spPr>
            <a:xfrm>
              <a:off x="244600" y="2677498"/>
              <a:ext cx="1843547" cy="49980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chemeClr val="tx1"/>
                  </a:solidFill>
                </a:rPr>
                <a:t>Approval given to the CT to pressurize the sub-system(s)</a:t>
              </a:r>
            </a:p>
          </p:txBody>
        </p:sp>
        <p:grpSp>
          <p:nvGrpSpPr>
            <p:cNvPr id="107" name="Group 106">
              <a:extLst>
                <a:ext uri="{FF2B5EF4-FFF2-40B4-BE49-F238E27FC236}">
                  <a16:creationId xmlns:a16="http://schemas.microsoft.com/office/drawing/2014/main" id="{196B51CC-6BCC-9743-A154-566819C7117D}"/>
                </a:ext>
              </a:extLst>
            </p:cNvPr>
            <p:cNvGrpSpPr/>
            <p:nvPr/>
          </p:nvGrpSpPr>
          <p:grpSpPr>
            <a:xfrm>
              <a:off x="1838637" y="860568"/>
              <a:ext cx="450645" cy="189272"/>
              <a:chOff x="3949290" y="4547419"/>
              <a:chExt cx="450645" cy="189272"/>
            </a:xfrm>
          </p:grpSpPr>
          <p:cxnSp>
            <p:nvCxnSpPr>
              <p:cNvPr id="146" name="Straight Connector 145">
                <a:extLst>
                  <a:ext uri="{FF2B5EF4-FFF2-40B4-BE49-F238E27FC236}">
                    <a16:creationId xmlns:a16="http://schemas.microsoft.com/office/drawing/2014/main" id="{5DE5ABEC-EA1B-0646-BD51-8415AAD52AAB}"/>
                  </a:ext>
                </a:extLst>
              </p:cNvPr>
              <p:cNvCxnSpPr/>
              <p:nvPr/>
            </p:nvCxnSpPr>
            <p:spPr>
              <a:xfrm>
                <a:off x="3949290" y="4547419"/>
                <a:ext cx="450645" cy="0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  <a:prstDash val="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Straight Connector 146">
                <a:extLst>
                  <a:ext uri="{FF2B5EF4-FFF2-40B4-BE49-F238E27FC236}">
                    <a16:creationId xmlns:a16="http://schemas.microsoft.com/office/drawing/2014/main" id="{67C46DA5-C305-A14F-8B65-50A865623017}"/>
                  </a:ext>
                </a:extLst>
              </p:cNvPr>
              <p:cNvCxnSpPr/>
              <p:nvPr/>
            </p:nvCxnSpPr>
            <p:spPr>
              <a:xfrm>
                <a:off x="3949290" y="4579373"/>
                <a:ext cx="0" cy="157318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  <a:prstDash val="dot"/>
                <a:tailEnd type="oval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D5154401-6A72-4449-8516-2E08B071C7BD}"/>
                </a:ext>
              </a:extLst>
            </p:cNvPr>
            <p:cNvSpPr txBox="1"/>
            <p:nvPr/>
          </p:nvSpPr>
          <p:spPr>
            <a:xfrm>
              <a:off x="2215535" y="739760"/>
              <a:ext cx="1887117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solidFill>
                    <a:srgbClr val="FF0000"/>
                  </a:solidFill>
                </a:rPr>
                <a:t>Operator</a:t>
              </a:r>
            </a:p>
          </p:txBody>
        </p:sp>
        <p:grpSp>
          <p:nvGrpSpPr>
            <p:cNvPr id="109" name="Group 108">
              <a:extLst>
                <a:ext uri="{FF2B5EF4-FFF2-40B4-BE49-F238E27FC236}">
                  <a16:creationId xmlns:a16="http://schemas.microsoft.com/office/drawing/2014/main" id="{B4CFEEE2-7105-B946-8EA4-CDB387E90067}"/>
                </a:ext>
              </a:extLst>
            </p:cNvPr>
            <p:cNvGrpSpPr/>
            <p:nvPr/>
          </p:nvGrpSpPr>
          <p:grpSpPr>
            <a:xfrm>
              <a:off x="1876611" y="1663557"/>
              <a:ext cx="450645" cy="189272"/>
              <a:chOff x="3949290" y="4547419"/>
              <a:chExt cx="450645" cy="189272"/>
            </a:xfrm>
          </p:grpSpPr>
          <p:cxnSp>
            <p:nvCxnSpPr>
              <p:cNvPr id="144" name="Straight Connector 143">
                <a:extLst>
                  <a:ext uri="{FF2B5EF4-FFF2-40B4-BE49-F238E27FC236}">
                    <a16:creationId xmlns:a16="http://schemas.microsoft.com/office/drawing/2014/main" id="{202F91F5-09DC-6944-B808-698E3EFA6021}"/>
                  </a:ext>
                </a:extLst>
              </p:cNvPr>
              <p:cNvCxnSpPr/>
              <p:nvPr/>
            </p:nvCxnSpPr>
            <p:spPr>
              <a:xfrm>
                <a:off x="3949290" y="4547419"/>
                <a:ext cx="450645" cy="0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  <a:prstDash val="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Straight Connector 144">
                <a:extLst>
                  <a:ext uri="{FF2B5EF4-FFF2-40B4-BE49-F238E27FC236}">
                    <a16:creationId xmlns:a16="http://schemas.microsoft.com/office/drawing/2014/main" id="{B04B6AAC-F869-D444-9D57-7AA9D056D51F}"/>
                  </a:ext>
                </a:extLst>
              </p:cNvPr>
              <p:cNvCxnSpPr/>
              <p:nvPr/>
            </p:nvCxnSpPr>
            <p:spPr>
              <a:xfrm>
                <a:off x="3949290" y="4579373"/>
                <a:ext cx="0" cy="157318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  <a:prstDash val="dot"/>
                <a:tailEnd type="oval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0806E957-79F8-3341-9334-A38131ED7849}"/>
                </a:ext>
              </a:extLst>
            </p:cNvPr>
            <p:cNvSpPr txBox="1"/>
            <p:nvPr/>
          </p:nvSpPr>
          <p:spPr>
            <a:xfrm>
              <a:off x="2253510" y="1542749"/>
              <a:ext cx="1196258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solidFill>
                    <a:srgbClr val="FF0000"/>
                  </a:solidFill>
                </a:rPr>
                <a:t>Cryogenics Technician</a:t>
              </a:r>
            </a:p>
          </p:txBody>
        </p:sp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93320A85-678E-FC4E-9B09-7ADAF21310DF}"/>
                </a:ext>
              </a:extLst>
            </p:cNvPr>
            <p:cNvGrpSpPr/>
            <p:nvPr/>
          </p:nvGrpSpPr>
          <p:grpSpPr>
            <a:xfrm>
              <a:off x="1879211" y="2477779"/>
              <a:ext cx="450645" cy="189272"/>
              <a:chOff x="3949290" y="4547419"/>
              <a:chExt cx="450645" cy="189272"/>
            </a:xfrm>
          </p:grpSpPr>
          <p:cxnSp>
            <p:nvCxnSpPr>
              <p:cNvPr id="142" name="Straight Connector 141">
                <a:extLst>
                  <a:ext uri="{FF2B5EF4-FFF2-40B4-BE49-F238E27FC236}">
                    <a16:creationId xmlns:a16="http://schemas.microsoft.com/office/drawing/2014/main" id="{EDC446EF-0ED9-0448-834D-9B55F9BA7BC5}"/>
                  </a:ext>
                </a:extLst>
              </p:cNvPr>
              <p:cNvCxnSpPr/>
              <p:nvPr/>
            </p:nvCxnSpPr>
            <p:spPr>
              <a:xfrm>
                <a:off x="3949290" y="4547419"/>
                <a:ext cx="450645" cy="0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  <a:prstDash val="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Straight Connector 142">
                <a:extLst>
                  <a:ext uri="{FF2B5EF4-FFF2-40B4-BE49-F238E27FC236}">
                    <a16:creationId xmlns:a16="http://schemas.microsoft.com/office/drawing/2014/main" id="{097A7558-B707-9946-934A-86BB8BC5F980}"/>
                  </a:ext>
                </a:extLst>
              </p:cNvPr>
              <p:cNvCxnSpPr/>
              <p:nvPr/>
            </p:nvCxnSpPr>
            <p:spPr>
              <a:xfrm>
                <a:off x="3949290" y="4579373"/>
                <a:ext cx="0" cy="157318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  <a:prstDash val="dot"/>
                <a:tailEnd type="oval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E856FC78-18B3-1F4D-8836-36EE2469494F}"/>
                </a:ext>
              </a:extLst>
            </p:cNvPr>
            <p:cNvSpPr txBox="1"/>
            <p:nvPr/>
          </p:nvSpPr>
          <p:spPr>
            <a:xfrm>
              <a:off x="2256110" y="2356971"/>
              <a:ext cx="146499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solidFill>
                    <a:srgbClr val="FF0000"/>
                  </a:solidFill>
                </a:rPr>
                <a:t>Sub-system owners affected</a:t>
              </a:r>
            </a:p>
          </p:txBody>
        </p:sp>
        <p:cxnSp>
          <p:nvCxnSpPr>
            <p:cNvPr id="113" name="Straight Arrow Connector 112">
              <a:extLst>
                <a:ext uri="{FF2B5EF4-FFF2-40B4-BE49-F238E27FC236}">
                  <a16:creationId xmlns:a16="http://schemas.microsoft.com/office/drawing/2014/main" id="{502A8288-E97B-6E42-9025-7785B3451900}"/>
                </a:ext>
              </a:extLst>
            </p:cNvPr>
            <p:cNvCxnSpPr>
              <a:cxnSpLocks/>
              <a:stCxn id="103" idx="3"/>
              <a:endCxn id="104" idx="1"/>
            </p:cNvCxnSpPr>
            <p:nvPr/>
          </p:nvCxnSpPr>
          <p:spPr>
            <a:xfrm>
              <a:off x="-172698" y="1314654"/>
              <a:ext cx="393111" cy="1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91943929-E4F4-EB4B-A86F-57AC1837D7E4}"/>
                </a:ext>
              </a:extLst>
            </p:cNvPr>
            <p:cNvSpPr/>
            <p:nvPr/>
          </p:nvSpPr>
          <p:spPr>
            <a:xfrm>
              <a:off x="225613" y="3483343"/>
              <a:ext cx="1843547" cy="49980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>
                  <a:solidFill>
                    <a:schemeClr val="tx1"/>
                  </a:solidFill>
                </a:rPr>
                <a:t>Implementation of safety measures (e.g. marking, signposting, valve blocking, etc.)</a:t>
              </a:r>
            </a:p>
          </p:txBody>
        </p:sp>
        <p:grpSp>
          <p:nvGrpSpPr>
            <p:cNvPr id="115" name="Group 114">
              <a:extLst>
                <a:ext uri="{FF2B5EF4-FFF2-40B4-BE49-F238E27FC236}">
                  <a16:creationId xmlns:a16="http://schemas.microsoft.com/office/drawing/2014/main" id="{49C4F55E-5A2F-DE4B-B8D8-AD49EB8314A6}"/>
                </a:ext>
              </a:extLst>
            </p:cNvPr>
            <p:cNvGrpSpPr/>
            <p:nvPr/>
          </p:nvGrpSpPr>
          <p:grpSpPr>
            <a:xfrm>
              <a:off x="1860224" y="3296323"/>
              <a:ext cx="450645" cy="189272"/>
              <a:chOff x="3949290" y="4547419"/>
              <a:chExt cx="450645" cy="189272"/>
            </a:xfrm>
          </p:grpSpPr>
          <p:cxnSp>
            <p:nvCxnSpPr>
              <p:cNvPr id="140" name="Straight Connector 139">
                <a:extLst>
                  <a:ext uri="{FF2B5EF4-FFF2-40B4-BE49-F238E27FC236}">
                    <a16:creationId xmlns:a16="http://schemas.microsoft.com/office/drawing/2014/main" id="{A6BC4E71-14DA-D542-ACF1-17EC7F3B62AD}"/>
                  </a:ext>
                </a:extLst>
              </p:cNvPr>
              <p:cNvCxnSpPr/>
              <p:nvPr/>
            </p:nvCxnSpPr>
            <p:spPr>
              <a:xfrm>
                <a:off x="3949290" y="4547419"/>
                <a:ext cx="450645" cy="0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  <a:prstDash val="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Straight Connector 140">
                <a:extLst>
                  <a:ext uri="{FF2B5EF4-FFF2-40B4-BE49-F238E27FC236}">
                    <a16:creationId xmlns:a16="http://schemas.microsoft.com/office/drawing/2014/main" id="{4DF32336-E183-A043-92AA-B735AA957B2B}"/>
                  </a:ext>
                </a:extLst>
              </p:cNvPr>
              <p:cNvCxnSpPr/>
              <p:nvPr/>
            </p:nvCxnSpPr>
            <p:spPr>
              <a:xfrm>
                <a:off x="3949290" y="4579373"/>
                <a:ext cx="0" cy="157318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  <a:prstDash val="dot"/>
                <a:tailEnd type="oval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DE49756E-D68F-E34E-B905-C346100F5578}"/>
                </a:ext>
              </a:extLst>
            </p:cNvPr>
            <p:cNvSpPr txBox="1"/>
            <p:nvPr/>
          </p:nvSpPr>
          <p:spPr>
            <a:xfrm>
              <a:off x="2237123" y="3175515"/>
              <a:ext cx="1196258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solidFill>
                    <a:srgbClr val="FF0000"/>
                  </a:solidFill>
                </a:rPr>
                <a:t>Cryogenics Technician</a:t>
              </a:r>
            </a:p>
          </p:txBody>
        </p:sp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E36192BD-AD9E-9D40-BFAA-DF75B8FB9810}"/>
                </a:ext>
              </a:extLst>
            </p:cNvPr>
            <p:cNvSpPr/>
            <p:nvPr/>
          </p:nvSpPr>
          <p:spPr>
            <a:xfrm>
              <a:off x="220413" y="4294757"/>
              <a:ext cx="1843547" cy="49980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chemeClr val="tx1"/>
                  </a:solidFill>
                </a:rPr>
                <a:t>Check that the sub-system(s) is(are) safe before pressurization</a:t>
              </a:r>
            </a:p>
          </p:txBody>
        </p:sp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C6B89E56-FE9F-1D43-B94E-9D5F42DFC43E}"/>
                </a:ext>
              </a:extLst>
            </p:cNvPr>
            <p:cNvSpPr/>
            <p:nvPr/>
          </p:nvSpPr>
          <p:spPr>
            <a:xfrm>
              <a:off x="2333809" y="5118736"/>
              <a:ext cx="1473350" cy="49980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chemeClr val="tx1"/>
                  </a:solidFill>
                </a:rPr>
                <a:t>Update of the cryogenic system database</a:t>
              </a:r>
            </a:p>
          </p:txBody>
        </p:sp>
        <p:cxnSp>
          <p:nvCxnSpPr>
            <p:cNvPr id="119" name="Straight Arrow Connector 118">
              <a:extLst>
                <a:ext uri="{FF2B5EF4-FFF2-40B4-BE49-F238E27FC236}">
                  <a16:creationId xmlns:a16="http://schemas.microsoft.com/office/drawing/2014/main" id="{A1FAB878-3ACF-074D-B235-F723633AC9E1}"/>
                </a:ext>
              </a:extLst>
            </p:cNvPr>
            <p:cNvCxnSpPr/>
            <p:nvPr/>
          </p:nvCxnSpPr>
          <p:spPr>
            <a:xfrm>
              <a:off x="2069160" y="5366388"/>
              <a:ext cx="260696" cy="2252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94E53679-8F77-2142-8A1C-F533125A68ED}"/>
                </a:ext>
              </a:extLst>
            </p:cNvPr>
            <p:cNvSpPr/>
            <p:nvPr/>
          </p:nvSpPr>
          <p:spPr>
            <a:xfrm>
              <a:off x="225613" y="5103050"/>
              <a:ext cx="1843547" cy="49980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>
                  <a:solidFill>
                    <a:schemeClr val="tx1"/>
                  </a:solidFill>
                </a:rPr>
                <a:t>The sub-system(s) is(are) pressurized after final approval from the CT</a:t>
              </a:r>
            </a:p>
          </p:txBody>
        </p:sp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005DC05A-9336-FE4E-B0B9-1492DE0909C1}"/>
                </a:ext>
              </a:extLst>
            </p:cNvPr>
            <p:cNvGrpSpPr/>
            <p:nvPr/>
          </p:nvGrpSpPr>
          <p:grpSpPr>
            <a:xfrm>
              <a:off x="1843837" y="4089940"/>
              <a:ext cx="450645" cy="189272"/>
              <a:chOff x="3949290" y="4547419"/>
              <a:chExt cx="450645" cy="189272"/>
            </a:xfrm>
          </p:grpSpPr>
          <p:cxnSp>
            <p:nvCxnSpPr>
              <p:cNvPr id="138" name="Straight Connector 137">
                <a:extLst>
                  <a:ext uri="{FF2B5EF4-FFF2-40B4-BE49-F238E27FC236}">
                    <a16:creationId xmlns:a16="http://schemas.microsoft.com/office/drawing/2014/main" id="{6A14B44F-88AC-C84F-A373-37B666159AD2}"/>
                  </a:ext>
                </a:extLst>
              </p:cNvPr>
              <p:cNvCxnSpPr/>
              <p:nvPr/>
            </p:nvCxnSpPr>
            <p:spPr>
              <a:xfrm>
                <a:off x="3949290" y="4547419"/>
                <a:ext cx="450645" cy="0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  <a:prstDash val="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Straight Connector 138">
                <a:extLst>
                  <a:ext uri="{FF2B5EF4-FFF2-40B4-BE49-F238E27FC236}">
                    <a16:creationId xmlns:a16="http://schemas.microsoft.com/office/drawing/2014/main" id="{56AB28F8-1E71-6944-8C07-037A0DFE8E6A}"/>
                  </a:ext>
                </a:extLst>
              </p:cNvPr>
              <p:cNvCxnSpPr/>
              <p:nvPr/>
            </p:nvCxnSpPr>
            <p:spPr>
              <a:xfrm>
                <a:off x="3949290" y="4579373"/>
                <a:ext cx="0" cy="157318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  <a:prstDash val="dot"/>
                <a:tailEnd type="oval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638219CB-0893-3B40-BB61-D0B66DB94889}"/>
                </a:ext>
              </a:extLst>
            </p:cNvPr>
            <p:cNvSpPr txBox="1"/>
            <p:nvPr/>
          </p:nvSpPr>
          <p:spPr>
            <a:xfrm>
              <a:off x="2220736" y="3969132"/>
              <a:ext cx="1196258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solidFill>
                    <a:srgbClr val="FF0000"/>
                  </a:solidFill>
                </a:rPr>
                <a:t>Cryogenics Technician</a:t>
              </a:r>
            </a:p>
          </p:txBody>
        </p:sp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04A42353-667B-2444-8CBB-44A9D0A2FC52}"/>
                </a:ext>
              </a:extLst>
            </p:cNvPr>
            <p:cNvGrpSpPr/>
            <p:nvPr/>
          </p:nvGrpSpPr>
          <p:grpSpPr>
            <a:xfrm>
              <a:off x="1786478" y="4909869"/>
              <a:ext cx="1284949" cy="171958"/>
              <a:chOff x="3949290" y="4564733"/>
              <a:chExt cx="1284949" cy="171958"/>
            </a:xfrm>
          </p:grpSpPr>
          <p:cxnSp>
            <p:nvCxnSpPr>
              <p:cNvPr id="136" name="Straight Connector 135">
                <a:extLst>
                  <a:ext uri="{FF2B5EF4-FFF2-40B4-BE49-F238E27FC236}">
                    <a16:creationId xmlns:a16="http://schemas.microsoft.com/office/drawing/2014/main" id="{1CC16102-3C5A-114B-9C91-B1BA2F3CF112}"/>
                  </a:ext>
                </a:extLst>
              </p:cNvPr>
              <p:cNvCxnSpPr/>
              <p:nvPr/>
            </p:nvCxnSpPr>
            <p:spPr>
              <a:xfrm>
                <a:off x="3949290" y="4564733"/>
                <a:ext cx="1284949" cy="0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  <a:prstDash val="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Straight Connector 136">
                <a:extLst>
                  <a:ext uri="{FF2B5EF4-FFF2-40B4-BE49-F238E27FC236}">
                    <a16:creationId xmlns:a16="http://schemas.microsoft.com/office/drawing/2014/main" id="{3B843015-8862-EC4E-A63C-682F10BEA5DB}"/>
                  </a:ext>
                </a:extLst>
              </p:cNvPr>
              <p:cNvCxnSpPr/>
              <p:nvPr/>
            </p:nvCxnSpPr>
            <p:spPr>
              <a:xfrm>
                <a:off x="3949290" y="4579373"/>
                <a:ext cx="0" cy="157318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  <a:prstDash val="dot"/>
                <a:tailEnd type="oval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4" name="TextBox 123">
              <a:extLst>
                <a:ext uri="{FF2B5EF4-FFF2-40B4-BE49-F238E27FC236}">
                  <a16:creationId xmlns:a16="http://schemas.microsoft.com/office/drawing/2014/main" id="{B69E881D-E5B4-3441-8A67-967E1C102953}"/>
                </a:ext>
              </a:extLst>
            </p:cNvPr>
            <p:cNvSpPr txBox="1"/>
            <p:nvPr/>
          </p:nvSpPr>
          <p:spPr>
            <a:xfrm>
              <a:off x="3042852" y="4776860"/>
              <a:ext cx="1196258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solidFill>
                    <a:srgbClr val="FF0000"/>
                  </a:solidFill>
                </a:rPr>
                <a:t>Cryogenics Technician</a:t>
              </a:r>
            </a:p>
          </p:txBody>
        </p:sp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8D42D657-D3A8-6048-809A-5ADCCCADDB7C}"/>
                </a:ext>
              </a:extLst>
            </p:cNvPr>
            <p:cNvSpPr/>
            <p:nvPr/>
          </p:nvSpPr>
          <p:spPr>
            <a:xfrm>
              <a:off x="4078158" y="5107378"/>
              <a:ext cx="1801942" cy="49980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>
                  <a:solidFill>
                    <a:schemeClr val="tx1"/>
                  </a:solidFill>
                </a:rPr>
                <a:t>Information sent to the requester and sub-system owner(s) that the system(s) is(are) pressurized</a:t>
              </a:r>
            </a:p>
          </p:txBody>
        </p: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0280F0B6-49A1-314F-9609-CB5563AA7BD9}"/>
                </a:ext>
              </a:extLst>
            </p:cNvPr>
            <p:cNvCxnSpPr/>
            <p:nvPr/>
          </p:nvCxnSpPr>
          <p:spPr>
            <a:xfrm>
              <a:off x="3570828" y="4945330"/>
              <a:ext cx="0" cy="157318"/>
            </a:xfrm>
            <a:prstGeom prst="line">
              <a:avLst/>
            </a:prstGeom>
            <a:ln w="12700" cmpd="sng">
              <a:solidFill>
                <a:schemeClr val="tx1"/>
              </a:solidFill>
              <a:prstDash val="dot"/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7" name="Group 126">
              <a:extLst>
                <a:ext uri="{FF2B5EF4-FFF2-40B4-BE49-F238E27FC236}">
                  <a16:creationId xmlns:a16="http://schemas.microsoft.com/office/drawing/2014/main" id="{F0E01332-D0E9-0848-82C2-B2810ADDE751}"/>
                </a:ext>
              </a:extLst>
            </p:cNvPr>
            <p:cNvGrpSpPr/>
            <p:nvPr/>
          </p:nvGrpSpPr>
          <p:grpSpPr>
            <a:xfrm>
              <a:off x="4078158" y="4909869"/>
              <a:ext cx="1670720" cy="192779"/>
              <a:chOff x="1929320" y="4543912"/>
              <a:chExt cx="1670720" cy="192779"/>
            </a:xfrm>
          </p:grpSpPr>
          <p:cxnSp>
            <p:nvCxnSpPr>
              <p:cNvPr id="134" name="Straight Connector 133">
                <a:extLst>
                  <a:ext uri="{FF2B5EF4-FFF2-40B4-BE49-F238E27FC236}">
                    <a16:creationId xmlns:a16="http://schemas.microsoft.com/office/drawing/2014/main" id="{CCC3EB7C-3DEB-204B-90CA-DA6A024D441B}"/>
                  </a:ext>
                </a:extLst>
              </p:cNvPr>
              <p:cNvCxnSpPr/>
              <p:nvPr/>
            </p:nvCxnSpPr>
            <p:spPr>
              <a:xfrm>
                <a:off x="1929320" y="4543912"/>
                <a:ext cx="1670720" cy="0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  <a:prstDash val="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Straight Connector 134">
                <a:extLst>
                  <a:ext uri="{FF2B5EF4-FFF2-40B4-BE49-F238E27FC236}">
                    <a16:creationId xmlns:a16="http://schemas.microsoft.com/office/drawing/2014/main" id="{954EC79C-D1F1-A245-8C9F-3452227B984D}"/>
                  </a:ext>
                </a:extLst>
              </p:cNvPr>
              <p:cNvCxnSpPr/>
              <p:nvPr/>
            </p:nvCxnSpPr>
            <p:spPr>
              <a:xfrm>
                <a:off x="3600040" y="4579373"/>
                <a:ext cx="0" cy="157318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  <a:prstDash val="dot"/>
                <a:tailEnd type="oval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28" name="Straight Arrow Connector 127">
              <a:extLst>
                <a:ext uri="{FF2B5EF4-FFF2-40B4-BE49-F238E27FC236}">
                  <a16:creationId xmlns:a16="http://schemas.microsoft.com/office/drawing/2014/main" id="{7C6C76DE-4806-A046-A534-3F3AA0745DE2}"/>
                </a:ext>
              </a:extLst>
            </p:cNvPr>
            <p:cNvCxnSpPr/>
            <p:nvPr/>
          </p:nvCxnSpPr>
          <p:spPr>
            <a:xfrm>
              <a:off x="3807159" y="5364136"/>
              <a:ext cx="260696" cy="2252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Arrow Connector 128">
              <a:extLst>
                <a:ext uri="{FF2B5EF4-FFF2-40B4-BE49-F238E27FC236}">
                  <a16:creationId xmlns:a16="http://schemas.microsoft.com/office/drawing/2014/main" id="{C9FB9DAA-3BEB-A040-B6B2-29B1A9B3199B}"/>
                </a:ext>
              </a:extLst>
            </p:cNvPr>
            <p:cNvCxnSpPr/>
            <p:nvPr/>
          </p:nvCxnSpPr>
          <p:spPr>
            <a:xfrm flipH="1">
              <a:off x="1157620" y="1556920"/>
              <a:ext cx="2600" cy="281694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Arrow Connector 129">
              <a:extLst>
                <a:ext uri="{FF2B5EF4-FFF2-40B4-BE49-F238E27FC236}">
                  <a16:creationId xmlns:a16="http://schemas.microsoft.com/office/drawing/2014/main" id="{9D04EE3F-99DE-EE4F-9501-12D68DCCED03}"/>
                </a:ext>
              </a:extLst>
            </p:cNvPr>
            <p:cNvCxnSpPr/>
            <p:nvPr/>
          </p:nvCxnSpPr>
          <p:spPr>
            <a:xfrm flipH="1">
              <a:off x="1152159" y="2364927"/>
              <a:ext cx="2600" cy="281694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Arrow Connector 130">
              <a:extLst>
                <a:ext uri="{FF2B5EF4-FFF2-40B4-BE49-F238E27FC236}">
                  <a16:creationId xmlns:a16="http://schemas.microsoft.com/office/drawing/2014/main" id="{4465F1D5-7A0C-0F4F-BF34-9C295C6B25C0}"/>
                </a:ext>
              </a:extLst>
            </p:cNvPr>
            <p:cNvCxnSpPr/>
            <p:nvPr/>
          </p:nvCxnSpPr>
          <p:spPr>
            <a:xfrm flipH="1">
              <a:off x="1139587" y="3177305"/>
              <a:ext cx="2600" cy="281694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Arrow Connector 131">
              <a:extLst>
                <a:ext uri="{FF2B5EF4-FFF2-40B4-BE49-F238E27FC236}">
                  <a16:creationId xmlns:a16="http://schemas.microsoft.com/office/drawing/2014/main" id="{B80D55BC-1724-8C4B-9D6D-97CE2F3027CE}"/>
                </a:ext>
              </a:extLst>
            </p:cNvPr>
            <p:cNvCxnSpPr/>
            <p:nvPr/>
          </p:nvCxnSpPr>
          <p:spPr>
            <a:xfrm flipH="1">
              <a:off x="1134126" y="3983150"/>
              <a:ext cx="2600" cy="281694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Arrow Connector 132">
              <a:extLst>
                <a:ext uri="{FF2B5EF4-FFF2-40B4-BE49-F238E27FC236}">
                  <a16:creationId xmlns:a16="http://schemas.microsoft.com/office/drawing/2014/main" id="{1F747F5D-1F95-3E45-8A0D-FF4EC5B01D3B}"/>
                </a:ext>
              </a:extLst>
            </p:cNvPr>
            <p:cNvCxnSpPr/>
            <p:nvPr/>
          </p:nvCxnSpPr>
          <p:spPr>
            <a:xfrm flipH="1">
              <a:off x="1126954" y="4794564"/>
              <a:ext cx="2600" cy="281694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784144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120484-7B48-554F-871C-6E41EBE60E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(4.3) </a:t>
            </a:r>
            <a:r>
              <a:rPr lang="sv-SE" dirty="0" err="1"/>
              <a:t>Defining</a:t>
            </a:r>
            <a:r>
              <a:rPr lang="sv-SE" dirty="0"/>
              <a:t> de-</a:t>
            </a:r>
            <a:r>
              <a:rPr lang="sv-SE" dirty="0" err="1"/>
              <a:t>energisation</a:t>
            </a:r>
            <a:r>
              <a:rPr lang="sv-SE" dirty="0"/>
              <a:t> </a:t>
            </a:r>
            <a:r>
              <a:rPr lang="sv-SE" dirty="0" err="1"/>
              <a:t>procedure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10FC76-3062-A64C-95B8-853C02E0C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23</a:t>
            </a:fld>
            <a:endParaRPr lang="sv-SE"/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0F6BF526-B74E-A542-9F89-B5BE00D71FC2}"/>
              </a:ext>
            </a:extLst>
          </p:cNvPr>
          <p:cNvGrpSpPr/>
          <p:nvPr/>
        </p:nvGrpSpPr>
        <p:grpSpPr>
          <a:xfrm>
            <a:off x="18795" y="1480400"/>
            <a:ext cx="8279250" cy="5231682"/>
            <a:chOff x="-1908733" y="723163"/>
            <a:chExt cx="8279250" cy="5231682"/>
          </a:xfrm>
        </p:grpSpPr>
        <p:sp>
          <p:nvSpPr>
            <p:cNvPr id="54" name="Rounded Rectangle 53">
              <a:extLst>
                <a:ext uri="{FF2B5EF4-FFF2-40B4-BE49-F238E27FC236}">
                  <a16:creationId xmlns:a16="http://schemas.microsoft.com/office/drawing/2014/main" id="{001737D1-00D6-E140-B8C6-31BC2DB4D180}"/>
                </a:ext>
              </a:extLst>
            </p:cNvPr>
            <p:cNvSpPr/>
            <p:nvPr/>
          </p:nvSpPr>
          <p:spPr>
            <a:xfrm>
              <a:off x="-1908733" y="996941"/>
              <a:ext cx="1876321" cy="62080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chemeClr val="tx1"/>
                  </a:solidFill>
                </a:rPr>
                <a:t>Procedure for de-pressurization of cryogenics sub-system(s)</a:t>
              </a: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A8D9A08B-4D05-6C4C-872A-8980B36060BF}"/>
                </a:ext>
              </a:extLst>
            </p:cNvPr>
            <p:cNvSpPr/>
            <p:nvPr/>
          </p:nvSpPr>
          <p:spPr>
            <a:xfrm>
              <a:off x="281995" y="1054299"/>
              <a:ext cx="1843547" cy="49980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chemeClr val="tx1"/>
                  </a:solidFill>
                </a:rPr>
                <a:t>Make a request online for de-pressurization [1]</a:t>
              </a: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C435F29F-A539-7E4C-BA40-8283BCF6616A}"/>
                </a:ext>
              </a:extLst>
            </p:cNvPr>
            <p:cNvSpPr/>
            <p:nvPr/>
          </p:nvSpPr>
          <p:spPr>
            <a:xfrm>
              <a:off x="281995" y="1823551"/>
              <a:ext cx="1843547" cy="49980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chemeClr val="tx1"/>
                  </a:solidFill>
                </a:rPr>
                <a:t>Information sent to the CT</a:t>
              </a:r>
            </a:p>
          </p:txBody>
        </p:sp>
        <p:sp>
          <p:nvSpPr>
            <p:cNvPr id="57" name="Multidocument 56">
              <a:extLst>
                <a:ext uri="{FF2B5EF4-FFF2-40B4-BE49-F238E27FC236}">
                  <a16:creationId xmlns:a16="http://schemas.microsoft.com/office/drawing/2014/main" id="{B90B09D4-47F4-CA47-AEF6-D7072BD50923}"/>
                </a:ext>
              </a:extLst>
            </p:cNvPr>
            <p:cNvSpPr/>
            <p:nvPr/>
          </p:nvSpPr>
          <p:spPr>
            <a:xfrm>
              <a:off x="2279718" y="996941"/>
              <a:ext cx="800783" cy="599931"/>
            </a:xfrm>
            <a:prstGeom prst="flowChartMultidocumen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800" dirty="0">
                  <a:solidFill>
                    <a:schemeClr val="tx1"/>
                  </a:solidFill>
                </a:rPr>
                <a:t>Job description</a:t>
              </a:r>
            </a:p>
          </p:txBody>
        </p:sp>
        <p:sp>
          <p:nvSpPr>
            <p:cNvPr id="58" name="Multidocument 57">
              <a:extLst>
                <a:ext uri="{FF2B5EF4-FFF2-40B4-BE49-F238E27FC236}">
                  <a16:creationId xmlns:a16="http://schemas.microsoft.com/office/drawing/2014/main" id="{EAB5C9BB-3494-D841-B575-44E97EFCD4B6}"/>
                </a:ext>
              </a:extLst>
            </p:cNvPr>
            <p:cNvSpPr/>
            <p:nvPr/>
          </p:nvSpPr>
          <p:spPr>
            <a:xfrm>
              <a:off x="3168956" y="954175"/>
              <a:ext cx="732811" cy="599931"/>
            </a:xfrm>
            <a:prstGeom prst="flowChartMultidocumen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800" dirty="0">
                  <a:solidFill>
                    <a:schemeClr val="tx1"/>
                  </a:solidFill>
                </a:rPr>
                <a:t>Sub-system(s) affected</a:t>
              </a:r>
            </a:p>
          </p:txBody>
        </p:sp>
        <p:sp>
          <p:nvSpPr>
            <p:cNvPr id="59" name="Multidocument 58">
              <a:extLst>
                <a:ext uri="{FF2B5EF4-FFF2-40B4-BE49-F238E27FC236}">
                  <a16:creationId xmlns:a16="http://schemas.microsoft.com/office/drawing/2014/main" id="{919E2A5E-13B3-6048-99A2-1E2300A7E81A}"/>
                </a:ext>
              </a:extLst>
            </p:cNvPr>
            <p:cNvSpPr/>
            <p:nvPr/>
          </p:nvSpPr>
          <p:spPr>
            <a:xfrm>
              <a:off x="4001418" y="938607"/>
              <a:ext cx="672034" cy="599931"/>
            </a:xfrm>
            <a:prstGeom prst="flowChartMultidocumen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800" dirty="0">
                  <a:solidFill>
                    <a:schemeClr val="tx1"/>
                  </a:solidFill>
                </a:rPr>
                <a:t>Work duration</a:t>
              </a: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932271EF-C878-CB4F-86D1-092AD15FF2F9}"/>
                </a:ext>
              </a:extLst>
            </p:cNvPr>
            <p:cNvSpPr/>
            <p:nvPr/>
          </p:nvSpPr>
          <p:spPr>
            <a:xfrm>
              <a:off x="281995" y="3276140"/>
              <a:ext cx="1843547" cy="49980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chemeClr val="tx1"/>
                  </a:solidFill>
                </a:rPr>
                <a:t>Approval given to the CT to de-pressurize the sub-system(s)</a:t>
              </a:r>
            </a:p>
          </p:txBody>
        </p: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A96EDB49-A31A-1A4A-BE80-08CBAF74471E}"/>
                </a:ext>
              </a:extLst>
            </p:cNvPr>
            <p:cNvGrpSpPr/>
            <p:nvPr/>
          </p:nvGrpSpPr>
          <p:grpSpPr>
            <a:xfrm>
              <a:off x="1900219" y="843971"/>
              <a:ext cx="450645" cy="189272"/>
              <a:chOff x="3949290" y="4547419"/>
              <a:chExt cx="450645" cy="189272"/>
            </a:xfrm>
          </p:grpSpPr>
          <p:cxnSp>
            <p:nvCxnSpPr>
              <p:cNvPr id="151" name="Straight Connector 150">
                <a:extLst>
                  <a:ext uri="{FF2B5EF4-FFF2-40B4-BE49-F238E27FC236}">
                    <a16:creationId xmlns:a16="http://schemas.microsoft.com/office/drawing/2014/main" id="{5A3EB656-77F2-F441-99BF-5A3A8E705421}"/>
                  </a:ext>
                </a:extLst>
              </p:cNvPr>
              <p:cNvCxnSpPr/>
              <p:nvPr/>
            </p:nvCxnSpPr>
            <p:spPr>
              <a:xfrm>
                <a:off x="3949290" y="4547419"/>
                <a:ext cx="450645" cy="0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  <a:prstDash val="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Straight Connector 151">
                <a:extLst>
                  <a:ext uri="{FF2B5EF4-FFF2-40B4-BE49-F238E27FC236}">
                    <a16:creationId xmlns:a16="http://schemas.microsoft.com/office/drawing/2014/main" id="{5E343B7D-DFF2-0B4B-AD13-142B9876DFB3}"/>
                  </a:ext>
                </a:extLst>
              </p:cNvPr>
              <p:cNvCxnSpPr/>
              <p:nvPr/>
            </p:nvCxnSpPr>
            <p:spPr>
              <a:xfrm>
                <a:off x="3949290" y="4579373"/>
                <a:ext cx="0" cy="157318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  <a:prstDash val="dot"/>
                <a:tailEnd type="oval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40CCD37B-A51B-1341-8F49-10FE617B0E22}"/>
                </a:ext>
              </a:extLst>
            </p:cNvPr>
            <p:cNvSpPr txBox="1"/>
            <p:nvPr/>
          </p:nvSpPr>
          <p:spPr>
            <a:xfrm>
              <a:off x="2277118" y="723163"/>
              <a:ext cx="1196258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solidFill>
                    <a:srgbClr val="FF0000"/>
                  </a:solidFill>
                </a:rPr>
                <a:t>Operator</a:t>
              </a:r>
            </a:p>
          </p:txBody>
        </p: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AF726A89-FB13-9346-9080-3CE3EBA50913}"/>
                </a:ext>
              </a:extLst>
            </p:cNvPr>
            <p:cNvGrpSpPr/>
            <p:nvPr/>
          </p:nvGrpSpPr>
          <p:grpSpPr>
            <a:xfrm>
              <a:off x="1915089" y="3136746"/>
              <a:ext cx="450645" cy="135297"/>
              <a:chOff x="3949290" y="4601394"/>
              <a:chExt cx="450645" cy="135297"/>
            </a:xfrm>
          </p:grpSpPr>
          <p:cxnSp>
            <p:nvCxnSpPr>
              <p:cNvPr id="100" name="Straight Connector 99">
                <a:extLst>
                  <a:ext uri="{FF2B5EF4-FFF2-40B4-BE49-F238E27FC236}">
                    <a16:creationId xmlns:a16="http://schemas.microsoft.com/office/drawing/2014/main" id="{CC5EC890-FD3B-724D-A00C-0665D287C98A}"/>
                  </a:ext>
                </a:extLst>
              </p:cNvPr>
              <p:cNvCxnSpPr/>
              <p:nvPr/>
            </p:nvCxnSpPr>
            <p:spPr>
              <a:xfrm>
                <a:off x="3949290" y="4601394"/>
                <a:ext cx="450645" cy="0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  <a:prstDash val="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>
                <a:extLst>
                  <a:ext uri="{FF2B5EF4-FFF2-40B4-BE49-F238E27FC236}">
                    <a16:creationId xmlns:a16="http://schemas.microsoft.com/office/drawing/2014/main" id="{7EF8E1F8-4FD7-DB42-98BC-2BED172E94A7}"/>
                  </a:ext>
                </a:extLst>
              </p:cNvPr>
              <p:cNvCxnSpPr/>
              <p:nvPr/>
            </p:nvCxnSpPr>
            <p:spPr>
              <a:xfrm>
                <a:off x="3949290" y="4623773"/>
                <a:ext cx="0" cy="112918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  <a:prstDash val="dot"/>
                <a:tailEnd type="oval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92280616-3FC3-4E48-94CA-415A3D399F67}"/>
                </a:ext>
              </a:extLst>
            </p:cNvPr>
            <p:cNvSpPr txBox="1"/>
            <p:nvPr/>
          </p:nvSpPr>
          <p:spPr>
            <a:xfrm>
              <a:off x="2291987" y="3012763"/>
              <a:ext cx="134401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solidFill>
                    <a:srgbClr val="FF0000"/>
                  </a:solidFill>
                </a:rPr>
                <a:t>Sub-system owner(s) affected</a:t>
              </a:r>
            </a:p>
          </p:txBody>
        </p: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B463969A-9326-1B4E-8EB2-C9CE25863EBC}"/>
                </a:ext>
              </a:extLst>
            </p:cNvPr>
            <p:cNvCxnSpPr>
              <a:cxnSpLocks/>
              <a:stCxn id="54" idx="3"/>
              <a:endCxn id="55" idx="1"/>
            </p:cNvCxnSpPr>
            <p:nvPr/>
          </p:nvCxnSpPr>
          <p:spPr>
            <a:xfrm flipV="1">
              <a:off x="-32412" y="1304203"/>
              <a:ext cx="314407" cy="3141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FEFC9B0C-288E-194C-A132-FB4479FCDF16}"/>
                </a:ext>
              </a:extLst>
            </p:cNvPr>
            <p:cNvCxnSpPr>
              <a:stCxn id="55" idx="2"/>
              <a:endCxn id="56" idx="0"/>
            </p:cNvCxnSpPr>
            <p:nvPr/>
          </p:nvCxnSpPr>
          <p:spPr>
            <a:xfrm>
              <a:off x="1203769" y="1554106"/>
              <a:ext cx="0" cy="269445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Arrow Connector 66">
              <a:extLst>
                <a:ext uri="{FF2B5EF4-FFF2-40B4-BE49-F238E27FC236}">
                  <a16:creationId xmlns:a16="http://schemas.microsoft.com/office/drawing/2014/main" id="{E2DF91D3-112A-754F-99E1-D476455A9FDC}"/>
                </a:ext>
              </a:extLst>
            </p:cNvPr>
            <p:cNvCxnSpPr>
              <a:stCxn id="56" idx="2"/>
              <a:endCxn id="82" idx="0"/>
            </p:cNvCxnSpPr>
            <p:nvPr/>
          </p:nvCxnSpPr>
          <p:spPr>
            <a:xfrm>
              <a:off x="1203769" y="2323358"/>
              <a:ext cx="0" cy="213571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6D546795-E805-7E43-9EA5-55BB4659FABE}"/>
                </a:ext>
              </a:extLst>
            </p:cNvPr>
            <p:cNvSpPr/>
            <p:nvPr/>
          </p:nvSpPr>
          <p:spPr>
            <a:xfrm>
              <a:off x="281995" y="3994011"/>
              <a:ext cx="1843547" cy="49980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chemeClr val="tx1"/>
                  </a:solidFill>
                </a:rPr>
                <a:t>The sub-system(s) is(are) ready to be de-pressurized</a:t>
              </a:r>
            </a:p>
          </p:txBody>
        </p:sp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id="{35747CF9-F532-5343-A06A-ACE36AFBC848}"/>
                </a:ext>
              </a:extLst>
            </p:cNvPr>
            <p:cNvCxnSpPr>
              <a:stCxn id="60" idx="2"/>
              <a:endCxn id="68" idx="0"/>
            </p:cNvCxnSpPr>
            <p:nvPr/>
          </p:nvCxnSpPr>
          <p:spPr>
            <a:xfrm>
              <a:off x="1203769" y="3775947"/>
              <a:ext cx="0" cy="218064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EB7B13BB-3F95-6046-9B8E-586A5B7C9E47}"/>
                </a:ext>
              </a:extLst>
            </p:cNvPr>
            <p:cNvSpPr/>
            <p:nvPr/>
          </p:nvSpPr>
          <p:spPr>
            <a:xfrm>
              <a:off x="281995" y="4729225"/>
              <a:ext cx="1843547" cy="49980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>
                  <a:solidFill>
                    <a:schemeClr val="tx1"/>
                  </a:solidFill>
                </a:rPr>
                <a:t>The sub-system(s) is(are) de-pressurized after final approval from the CT</a:t>
              </a:r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DB9EEB6B-CD10-5543-A75D-8D49C437E29E}"/>
                </a:ext>
              </a:extLst>
            </p:cNvPr>
            <p:cNvSpPr/>
            <p:nvPr/>
          </p:nvSpPr>
          <p:spPr>
            <a:xfrm>
              <a:off x="4218614" y="5451224"/>
              <a:ext cx="2151903" cy="49980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>
                  <a:solidFill>
                    <a:schemeClr val="tx1"/>
                  </a:solidFill>
                </a:rPr>
                <a:t>Information sent to the requester and sub-system owner(s) that the sub-system(s) is(are) de-pressurized</a:t>
              </a:r>
            </a:p>
          </p:txBody>
        </p:sp>
        <p:cxnSp>
          <p:nvCxnSpPr>
            <p:cNvPr id="72" name="Straight Arrow Connector 71">
              <a:extLst>
                <a:ext uri="{FF2B5EF4-FFF2-40B4-BE49-F238E27FC236}">
                  <a16:creationId xmlns:a16="http://schemas.microsoft.com/office/drawing/2014/main" id="{863D6EC5-DBB1-9E41-BE38-68013AE32C85}"/>
                </a:ext>
              </a:extLst>
            </p:cNvPr>
            <p:cNvCxnSpPr>
              <a:stCxn id="74" idx="3"/>
            </p:cNvCxnSpPr>
            <p:nvPr/>
          </p:nvCxnSpPr>
          <p:spPr>
            <a:xfrm flipV="1">
              <a:off x="3906897" y="5693040"/>
              <a:ext cx="311717" cy="5744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FFA8C6E9-6E2B-7142-9D32-75EACCAF95A1}"/>
                </a:ext>
              </a:extLst>
            </p:cNvPr>
            <p:cNvCxnSpPr>
              <a:stCxn id="68" idx="2"/>
              <a:endCxn id="70" idx="0"/>
            </p:cNvCxnSpPr>
            <p:nvPr/>
          </p:nvCxnSpPr>
          <p:spPr>
            <a:xfrm>
              <a:off x="1203769" y="4493818"/>
              <a:ext cx="0" cy="235407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8CA46106-C325-3D43-BEAF-E0372D4BC623}"/>
                </a:ext>
              </a:extLst>
            </p:cNvPr>
            <p:cNvSpPr/>
            <p:nvPr/>
          </p:nvSpPr>
          <p:spPr>
            <a:xfrm>
              <a:off x="2375068" y="5448880"/>
              <a:ext cx="1531829" cy="49980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chemeClr val="tx1"/>
                  </a:solidFill>
                </a:rPr>
                <a:t>Update of the cryogenics system database [2]</a:t>
              </a:r>
            </a:p>
          </p:txBody>
        </p:sp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1F78C2B5-03AB-754F-B405-2313EC4C787E}"/>
                </a:ext>
              </a:extLst>
            </p:cNvPr>
            <p:cNvGrpSpPr/>
            <p:nvPr/>
          </p:nvGrpSpPr>
          <p:grpSpPr>
            <a:xfrm>
              <a:off x="1879715" y="3842313"/>
              <a:ext cx="376899" cy="123597"/>
              <a:chOff x="3949290" y="4613094"/>
              <a:chExt cx="376899" cy="123597"/>
            </a:xfrm>
          </p:grpSpPr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23BBACEF-957C-1A4A-8201-B460093B899C}"/>
                  </a:ext>
                </a:extLst>
              </p:cNvPr>
              <p:cNvCxnSpPr/>
              <p:nvPr/>
            </p:nvCxnSpPr>
            <p:spPr>
              <a:xfrm flipV="1">
                <a:off x="3949290" y="4613094"/>
                <a:ext cx="376899" cy="7350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  <a:prstDash val="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>
                <a:extLst>
                  <a:ext uri="{FF2B5EF4-FFF2-40B4-BE49-F238E27FC236}">
                    <a16:creationId xmlns:a16="http://schemas.microsoft.com/office/drawing/2014/main" id="{0BE0B850-6952-544B-87F3-D280F1DFD701}"/>
                  </a:ext>
                </a:extLst>
              </p:cNvPr>
              <p:cNvCxnSpPr/>
              <p:nvPr/>
            </p:nvCxnSpPr>
            <p:spPr>
              <a:xfrm>
                <a:off x="3949290" y="4642055"/>
                <a:ext cx="0" cy="94636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  <a:prstDash val="dot"/>
                <a:tailEnd type="oval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947B0D21-B72F-1B4E-BD00-886D16AF24B2}"/>
                </a:ext>
              </a:extLst>
            </p:cNvPr>
            <p:cNvSpPr txBox="1"/>
            <p:nvPr/>
          </p:nvSpPr>
          <p:spPr>
            <a:xfrm>
              <a:off x="2272003" y="3725066"/>
              <a:ext cx="1196258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solidFill>
                    <a:srgbClr val="FF0000"/>
                  </a:solidFill>
                </a:rPr>
                <a:t>Cryogenics Technician</a:t>
              </a:r>
            </a:p>
          </p:txBody>
        </p: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1C2B375F-D38B-1E41-8CB3-F259B4AE5504}"/>
                </a:ext>
              </a:extLst>
            </p:cNvPr>
            <p:cNvCxnSpPr/>
            <p:nvPr/>
          </p:nvCxnSpPr>
          <p:spPr>
            <a:xfrm>
              <a:off x="3253374" y="5297720"/>
              <a:ext cx="0" cy="157318"/>
            </a:xfrm>
            <a:prstGeom prst="line">
              <a:avLst/>
            </a:prstGeom>
            <a:ln w="12700" cmpd="sng">
              <a:solidFill>
                <a:schemeClr val="tx1"/>
              </a:solidFill>
              <a:prstDash val="dot"/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603D7145-0910-694B-AD96-F2A85125295D}"/>
                </a:ext>
              </a:extLst>
            </p:cNvPr>
            <p:cNvSpPr txBox="1"/>
            <p:nvPr/>
          </p:nvSpPr>
          <p:spPr>
            <a:xfrm>
              <a:off x="3541291" y="5157708"/>
              <a:ext cx="1196258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solidFill>
                    <a:srgbClr val="FF0000"/>
                  </a:solidFill>
                </a:rPr>
                <a:t>Cryogenics Technician</a:t>
              </a:r>
            </a:p>
          </p:txBody>
        </p: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639C1B5A-D01C-BD44-B724-9FE3089A05F3}"/>
                </a:ext>
              </a:extLst>
            </p:cNvPr>
            <p:cNvGrpSpPr/>
            <p:nvPr/>
          </p:nvGrpSpPr>
          <p:grpSpPr>
            <a:xfrm>
              <a:off x="4614540" y="5282517"/>
              <a:ext cx="1212703" cy="184884"/>
              <a:chOff x="2736587" y="4551807"/>
              <a:chExt cx="1212703" cy="184884"/>
            </a:xfrm>
          </p:grpSpPr>
          <p:cxnSp>
            <p:nvCxnSpPr>
              <p:cNvPr id="96" name="Straight Connector 95">
                <a:extLst>
                  <a:ext uri="{FF2B5EF4-FFF2-40B4-BE49-F238E27FC236}">
                    <a16:creationId xmlns:a16="http://schemas.microsoft.com/office/drawing/2014/main" id="{98E4B0B0-CD9C-5248-99EB-E76B1839DB74}"/>
                  </a:ext>
                </a:extLst>
              </p:cNvPr>
              <p:cNvCxnSpPr/>
              <p:nvPr/>
            </p:nvCxnSpPr>
            <p:spPr>
              <a:xfrm flipH="1">
                <a:off x="2736587" y="4551807"/>
                <a:ext cx="1212703" cy="0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  <a:prstDash val="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>
                <a:extLst>
                  <a:ext uri="{FF2B5EF4-FFF2-40B4-BE49-F238E27FC236}">
                    <a16:creationId xmlns:a16="http://schemas.microsoft.com/office/drawing/2014/main" id="{131389EC-D079-E34D-90C4-800E59D8DACD}"/>
                  </a:ext>
                </a:extLst>
              </p:cNvPr>
              <p:cNvCxnSpPr/>
              <p:nvPr/>
            </p:nvCxnSpPr>
            <p:spPr>
              <a:xfrm>
                <a:off x="3949290" y="4579373"/>
                <a:ext cx="0" cy="157318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  <a:prstDash val="dot"/>
                <a:tailEnd type="oval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E6E33A90-1C8D-F04C-AC55-9C2DC9394816}"/>
                </a:ext>
              </a:extLst>
            </p:cNvPr>
            <p:cNvSpPr/>
            <p:nvPr/>
          </p:nvSpPr>
          <p:spPr>
            <a:xfrm>
              <a:off x="284595" y="5455038"/>
              <a:ext cx="1843547" cy="49980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>
                  <a:solidFill>
                    <a:schemeClr val="tx1"/>
                  </a:solidFill>
                </a:rPr>
                <a:t>Implementation of safety measures (e.g. marking, signposting, valve blocking, etc.)</a:t>
              </a:r>
            </a:p>
          </p:txBody>
        </p: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8DAA6E52-5B44-724C-BFDA-4C58FCD698D3}"/>
                </a:ext>
              </a:extLst>
            </p:cNvPr>
            <p:cNvGrpSpPr/>
            <p:nvPr/>
          </p:nvGrpSpPr>
          <p:grpSpPr>
            <a:xfrm>
              <a:off x="1685710" y="5282517"/>
              <a:ext cx="1830181" cy="184885"/>
              <a:chOff x="3949290" y="4551806"/>
              <a:chExt cx="1830181" cy="184885"/>
            </a:xfrm>
          </p:grpSpPr>
          <p:cxnSp>
            <p:nvCxnSpPr>
              <p:cNvPr id="94" name="Straight Connector 93">
                <a:extLst>
                  <a:ext uri="{FF2B5EF4-FFF2-40B4-BE49-F238E27FC236}">
                    <a16:creationId xmlns:a16="http://schemas.microsoft.com/office/drawing/2014/main" id="{97EBD5E5-C812-FA4D-9F76-DBE07C636A51}"/>
                  </a:ext>
                </a:extLst>
              </p:cNvPr>
              <p:cNvCxnSpPr/>
              <p:nvPr/>
            </p:nvCxnSpPr>
            <p:spPr>
              <a:xfrm>
                <a:off x="3954490" y="4551806"/>
                <a:ext cx="1824981" cy="0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  <a:prstDash val="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Straight Connector 94">
                <a:extLst>
                  <a:ext uri="{FF2B5EF4-FFF2-40B4-BE49-F238E27FC236}">
                    <a16:creationId xmlns:a16="http://schemas.microsoft.com/office/drawing/2014/main" id="{CEF15E4F-034C-5245-B795-8CF3F8159991}"/>
                  </a:ext>
                </a:extLst>
              </p:cNvPr>
              <p:cNvCxnSpPr/>
              <p:nvPr/>
            </p:nvCxnSpPr>
            <p:spPr>
              <a:xfrm>
                <a:off x="3949290" y="4579373"/>
                <a:ext cx="0" cy="157318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  <a:prstDash val="dot"/>
                <a:tailEnd type="oval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AD577265-7041-0343-AD3E-6CE3A1166F6E}"/>
                </a:ext>
              </a:extLst>
            </p:cNvPr>
            <p:cNvSpPr/>
            <p:nvPr/>
          </p:nvSpPr>
          <p:spPr>
            <a:xfrm>
              <a:off x="281995" y="2536929"/>
              <a:ext cx="1843547" cy="49980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chemeClr val="tx1"/>
                  </a:solidFill>
                </a:rPr>
                <a:t>CT informs the affected sub-system owner(s)</a:t>
              </a:r>
            </a:p>
          </p:txBody>
        </p:sp>
        <p:cxnSp>
          <p:nvCxnSpPr>
            <p:cNvPr id="83" name="Straight Arrow Connector 82">
              <a:extLst>
                <a:ext uri="{FF2B5EF4-FFF2-40B4-BE49-F238E27FC236}">
                  <a16:creationId xmlns:a16="http://schemas.microsoft.com/office/drawing/2014/main" id="{74899966-8A47-3B47-8840-F217567A0A32}"/>
                </a:ext>
              </a:extLst>
            </p:cNvPr>
            <p:cNvCxnSpPr>
              <a:endCxn id="60" idx="0"/>
            </p:cNvCxnSpPr>
            <p:nvPr/>
          </p:nvCxnSpPr>
          <p:spPr>
            <a:xfrm>
              <a:off x="1202777" y="3036736"/>
              <a:ext cx="992" cy="239404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7F259CB7-CCBA-BE46-83AE-A9AE4F4E9EDF}"/>
                </a:ext>
              </a:extLst>
            </p:cNvPr>
            <p:cNvGrpSpPr/>
            <p:nvPr/>
          </p:nvGrpSpPr>
          <p:grpSpPr>
            <a:xfrm>
              <a:off x="1924759" y="2414321"/>
              <a:ext cx="450645" cy="122597"/>
              <a:chOff x="3949290" y="4614094"/>
              <a:chExt cx="450645" cy="122597"/>
            </a:xfrm>
          </p:grpSpPr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AAA3D619-FE64-554C-83DE-7023D98906D4}"/>
                  </a:ext>
                </a:extLst>
              </p:cNvPr>
              <p:cNvCxnSpPr/>
              <p:nvPr/>
            </p:nvCxnSpPr>
            <p:spPr>
              <a:xfrm>
                <a:off x="3949290" y="4614094"/>
                <a:ext cx="450645" cy="0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  <a:prstDash val="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id="{4840CD18-3278-1F4F-A8CD-13CE43184CC1}"/>
                  </a:ext>
                </a:extLst>
              </p:cNvPr>
              <p:cNvCxnSpPr/>
              <p:nvPr/>
            </p:nvCxnSpPr>
            <p:spPr>
              <a:xfrm>
                <a:off x="3949290" y="4642055"/>
                <a:ext cx="0" cy="94636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  <a:prstDash val="dot"/>
                <a:tailEnd type="oval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A7D3F59F-317C-1742-A708-4B6C88E7C8A5}"/>
                </a:ext>
              </a:extLst>
            </p:cNvPr>
            <p:cNvSpPr txBox="1"/>
            <p:nvPr/>
          </p:nvSpPr>
          <p:spPr>
            <a:xfrm>
              <a:off x="2301658" y="2293513"/>
              <a:ext cx="1196258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solidFill>
                    <a:srgbClr val="FF0000"/>
                  </a:solidFill>
                </a:rPr>
                <a:t>Cryogenics Technician</a:t>
              </a:r>
            </a:p>
          </p:txBody>
        </p:sp>
        <p:cxnSp>
          <p:nvCxnSpPr>
            <p:cNvPr id="86" name="Straight Arrow Connector 85">
              <a:extLst>
                <a:ext uri="{FF2B5EF4-FFF2-40B4-BE49-F238E27FC236}">
                  <a16:creationId xmlns:a16="http://schemas.microsoft.com/office/drawing/2014/main" id="{4888793C-7B3D-8C44-A5B1-3038A2355DE3}"/>
                </a:ext>
              </a:extLst>
            </p:cNvPr>
            <p:cNvCxnSpPr>
              <a:stCxn id="80" idx="3"/>
              <a:endCxn id="74" idx="1"/>
            </p:cNvCxnSpPr>
            <p:nvPr/>
          </p:nvCxnSpPr>
          <p:spPr>
            <a:xfrm flipV="1">
              <a:off x="2128142" y="5698784"/>
              <a:ext cx="246926" cy="6158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5E7C902C-1A74-B548-890C-60C0E5ECA7F3}"/>
                </a:ext>
              </a:extLst>
            </p:cNvPr>
            <p:cNvGrpSpPr/>
            <p:nvPr/>
          </p:nvGrpSpPr>
          <p:grpSpPr>
            <a:xfrm>
              <a:off x="1879715" y="4563125"/>
              <a:ext cx="450645" cy="160697"/>
              <a:chOff x="3949290" y="4575994"/>
              <a:chExt cx="450645" cy="160697"/>
            </a:xfrm>
          </p:grpSpPr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id="{462015C3-EB77-BA46-ACD3-1C78F43F5556}"/>
                  </a:ext>
                </a:extLst>
              </p:cNvPr>
              <p:cNvCxnSpPr/>
              <p:nvPr/>
            </p:nvCxnSpPr>
            <p:spPr>
              <a:xfrm>
                <a:off x="3949290" y="4575994"/>
                <a:ext cx="450645" cy="0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  <a:prstDash val="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47985B72-4DC7-784A-A6D2-DC68B74A0A30}"/>
                  </a:ext>
                </a:extLst>
              </p:cNvPr>
              <p:cNvCxnSpPr/>
              <p:nvPr/>
            </p:nvCxnSpPr>
            <p:spPr>
              <a:xfrm>
                <a:off x="3949290" y="4597895"/>
                <a:ext cx="0" cy="138796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  <a:prstDash val="dot"/>
                <a:tailEnd type="oval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223E0C09-8140-8342-931B-4716625B8BFB}"/>
                </a:ext>
              </a:extLst>
            </p:cNvPr>
            <p:cNvSpPr txBox="1"/>
            <p:nvPr/>
          </p:nvSpPr>
          <p:spPr>
            <a:xfrm>
              <a:off x="2256614" y="4442317"/>
              <a:ext cx="1196258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solidFill>
                    <a:srgbClr val="FF0000"/>
                  </a:solidFill>
                </a:rPr>
                <a:t>Cryogenics Technician</a:t>
              </a:r>
            </a:p>
          </p:txBody>
        </p:sp>
        <p:cxnSp>
          <p:nvCxnSpPr>
            <p:cNvPr id="89" name="Straight Arrow Connector 88">
              <a:extLst>
                <a:ext uri="{FF2B5EF4-FFF2-40B4-BE49-F238E27FC236}">
                  <a16:creationId xmlns:a16="http://schemas.microsoft.com/office/drawing/2014/main" id="{CF8322D1-939C-8C43-A081-50B311060692}"/>
                </a:ext>
              </a:extLst>
            </p:cNvPr>
            <p:cNvCxnSpPr/>
            <p:nvPr/>
          </p:nvCxnSpPr>
          <p:spPr>
            <a:xfrm>
              <a:off x="1202777" y="5218632"/>
              <a:ext cx="0" cy="235407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337270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A0CF3E-4C67-FB43-ABA2-AF011983D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(4.4) Realisation of procedure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BD3627-053B-324E-8D70-E0ED9471A9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Defining roles</a:t>
            </a:r>
          </a:p>
          <a:p>
            <a:pPr lvl="1"/>
            <a:r>
              <a:rPr lang="en-GB" dirty="0"/>
              <a:t>Sub-system owners and deputies</a:t>
            </a:r>
          </a:p>
          <a:p>
            <a:pPr lvl="1"/>
            <a:r>
              <a:rPr lang="en-GB" dirty="0"/>
              <a:t>Requesters</a:t>
            </a:r>
          </a:p>
          <a:p>
            <a:pPr lvl="1"/>
            <a:r>
              <a:rPr lang="en-GB" dirty="0"/>
              <a:t>Gate keeper and deputy</a:t>
            </a:r>
          </a:p>
          <a:p>
            <a:r>
              <a:rPr lang="en-GB" dirty="0"/>
              <a:t>Use </a:t>
            </a:r>
            <a:r>
              <a:rPr lang="en-GB" dirty="0" err="1"/>
              <a:t>Atlassian</a:t>
            </a:r>
            <a:r>
              <a:rPr lang="en-GB" dirty="0"/>
              <a:t> JIRA as database and request handling tool</a:t>
            </a:r>
          </a:p>
          <a:p>
            <a:r>
              <a:rPr lang="en-GB" dirty="0"/>
              <a:t>Continuously train and remind partners to follow procedure REGLIGIOUSLY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8AC3A8-E889-A34A-A0DB-3E4CFD2AA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90023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3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000"/>
                            </p:stCondLst>
                            <p:childTnLst>
                              <p:par>
                                <p:cTn id="11" presetID="3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3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9000"/>
                            </p:stCondLst>
                            <p:childTnLst>
                              <p:par>
                                <p:cTn id="14" presetID="3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3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7" presetID="3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3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0"/>
                            </p:stCondLst>
                            <p:childTnLst>
                              <p:par>
                                <p:cTn id="20" presetID="3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3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(4.5) Database of piping system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25</a:t>
            </a:fld>
            <a:endParaRPr lang="sv-SE"/>
          </a:p>
        </p:txBody>
      </p:sp>
      <p:pic>
        <p:nvPicPr>
          <p:cNvPr id="5" name="Picture 4" descr="Screen Shot 2018-04-23 at 15.42.43 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1484785"/>
            <a:ext cx="6480719" cy="702555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6EA1DAA-98E9-C544-8477-A4089E96CC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65"/>
          <a:stretch/>
        </p:blipFill>
        <p:spPr>
          <a:xfrm>
            <a:off x="5194216" y="1700808"/>
            <a:ext cx="3836848" cy="2866674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B3C4281D-1DF7-B945-8BE2-07883657B5B7}"/>
              </a:ext>
            </a:extLst>
          </p:cNvPr>
          <p:cNvCxnSpPr>
            <a:cxnSpLocks/>
          </p:cNvCxnSpPr>
          <p:nvPr/>
        </p:nvCxnSpPr>
        <p:spPr>
          <a:xfrm flipH="1">
            <a:off x="7187776" y="2420888"/>
            <a:ext cx="485740" cy="5101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E78904F-A286-2A49-B809-E2AE68436390}"/>
              </a:ext>
            </a:extLst>
          </p:cNvPr>
          <p:cNvCxnSpPr>
            <a:cxnSpLocks/>
          </p:cNvCxnSpPr>
          <p:nvPr/>
        </p:nvCxnSpPr>
        <p:spPr>
          <a:xfrm rot="10800000" flipV="1">
            <a:off x="4283968" y="2756457"/>
            <a:ext cx="1512168" cy="1198416"/>
          </a:xfrm>
          <a:prstGeom prst="curvedConnector3">
            <a:avLst>
              <a:gd name="adj1" fmla="val 49025"/>
            </a:avLst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73105DD-9249-024E-982D-066ADA8E13D8}"/>
              </a:ext>
            </a:extLst>
          </p:cNvPr>
          <p:cNvCxnSpPr>
            <a:cxnSpLocks/>
          </p:cNvCxnSpPr>
          <p:nvPr/>
        </p:nvCxnSpPr>
        <p:spPr>
          <a:xfrm rot="10800000" flipV="1">
            <a:off x="3816986" y="2969037"/>
            <a:ext cx="1979150" cy="1161288"/>
          </a:xfrm>
          <a:prstGeom prst="curvedConnector3">
            <a:avLst>
              <a:gd name="adj1" fmla="val 32115"/>
            </a:avLst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DC672E2-9FF1-424E-A6BD-005CB1EDF1CC}"/>
              </a:ext>
            </a:extLst>
          </p:cNvPr>
          <p:cNvCxnSpPr>
            <a:cxnSpLocks/>
          </p:cNvCxnSpPr>
          <p:nvPr/>
        </p:nvCxnSpPr>
        <p:spPr>
          <a:xfrm rot="10800000" flipV="1">
            <a:off x="3720265" y="3355664"/>
            <a:ext cx="2075873" cy="912169"/>
          </a:xfrm>
          <a:prstGeom prst="curvedConnector3">
            <a:avLst>
              <a:gd name="adj1" fmla="val 27265"/>
            </a:avLst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7730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08DE48-B53D-AB43-861F-EC817EAD69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(4.6) Realisation de-</a:t>
            </a:r>
            <a:r>
              <a:rPr lang="sv-SE" dirty="0" err="1"/>
              <a:t>energisation</a:t>
            </a:r>
            <a:r>
              <a:rPr lang="sv-SE" dirty="0"/>
              <a:t> </a:t>
            </a:r>
            <a:r>
              <a:rPr lang="sv-SE" dirty="0" err="1"/>
              <a:t>request</a:t>
            </a:r>
            <a:r>
              <a:rPr lang="sv-SE" dirty="0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14DF8C-3E1E-0A44-BF98-C0209D963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26</a:t>
            </a:fld>
            <a:endParaRPr lang="sv-S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6516E3C-B2AD-0A4C-A827-7BD88C54CE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5" y="1484784"/>
            <a:ext cx="6829675" cy="42707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CD1C869-19BC-2B4F-B880-583B808E3A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9447" y="2584447"/>
            <a:ext cx="4724412" cy="40129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349D087-48C2-BD41-B518-E02F47C613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1345" y="3068960"/>
            <a:ext cx="7178392" cy="3789040"/>
          </a:xfrm>
          <a:prstGeom prst="rect">
            <a:avLst/>
          </a:prstGeom>
        </p:spPr>
      </p:pic>
      <p:sp>
        <p:nvSpPr>
          <p:cNvPr id="3" name="Right Arrow 2">
            <a:extLst>
              <a:ext uri="{FF2B5EF4-FFF2-40B4-BE49-F238E27FC236}">
                <a16:creationId xmlns:a16="http://schemas.microsoft.com/office/drawing/2014/main" id="{46457940-A284-BB49-99DA-6E4A89525441}"/>
              </a:ext>
            </a:extLst>
          </p:cNvPr>
          <p:cNvSpPr/>
          <p:nvPr/>
        </p:nvSpPr>
        <p:spPr>
          <a:xfrm>
            <a:off x="323528" y="6021288"/>
            <a:ext cx="864096" cy="5040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906951C-2015-B145-87B9-BB53AC00C7CA}"/>
              </a:ext>
            </a:extLst>
          </p:cNvPr>
          <p:cNvSpPr txBox="1"/>
          <p:nvPr/>
        </p:nvSpPr>
        <p:spPr>
          <a:xfrm>
            <a:off x="1524200" y="5950565"/>
            <a:ext cx="4255279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tx2"/>
                </a:solidFill>
              </a:rPr>
              <a:t>After request is finalised the gate keeper is informed by automatic email notification</a:t>
            </a:r>
          </a:p>
        </p:txBody>
      </p:sp>
    </p:spTree>
    <p:extLst>
      <p:ext uri="{BB962C8B-B14F-4D97-AF65-F5344CB8AC3E}">
        <p14:creationId xmlns:p14="http://schemas.microsoft.com/office/powerpoint/2010/main" val="2864112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37DB23E-E8D7-CA41-B912-7061B2899F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420" b="2657"/>
          <a:stretch/>
        </p:blipFill>
        <p:spPr>
          <a:xfrm>
            <a:off x="3354" y="1412776"/>
            <a:ext cx="10905349" cy="54547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D0181F1-6BA3-9745-A148-00FF45111AB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369" b="3606"/>
          <a:stretch/>
        </p:blipFill>
        <p:spPr>
          <a:xfrm>
            <a:off x="-289302" y="1412776"/>
            <a:ext cx="11198006" cy="554461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9204DAB-F212-0445-B183-7221C75333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(4.7) Gate keeper adds details to request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46A65A-C347-364A-A8E4-FA39E8DC0A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27</a:t>
            </a:fld>
            <a:endParaRPr lang="sv-SE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C86166A-7BD3-E148-8610-9B4941E84B7D}"/>
              </a:ext>
            </a:extLst>
          </p:cNvPr>
          <p:cNvSpPr txBox="1"/>
          <p:nvPr/>
        </p:nvSpPr>
        <p:spPr>
          <a:xfrm>
            <a:off x="2819400" y="-2921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B2514CE-F5B6-AC4B-9147-1E25DA8FD6E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279" t="12200" r="28015" b="7301"/>
          <a:stretch/>
        </p:blipFill>
        <p:spPr>
          <a:xfrm>
            <a:off x="4047171" y="1497632"/>
            <a:ext cx="5127623" cy="53124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DAC37D5-E0B9-F244-85E7-4CCB91BF630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9067" t="13414" r="29187" b="7454"/>
          <a:stretch/>
        </p:blipFill>
        <p:spPr>
          <a:xfrm>
            <a:off x="4644008" y="1533839"/>
            <a:ext cx="4948327" cy="5276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373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501418-9422-E440-899C-7C33F7D7BA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(4.8) Gate keeper informs approver(s)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72F5E-89A1-934B-810B-7BD766D35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28</a:t>
            </a:fld>
            <a:endParaRPr lang="sv-SE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EB033D3-BDAA-6347-87B8-EAFECDE827D8}"/>
              </a:ext>
            </a:extLst>
          </p:cNvPr>
          <p:cNvSpPr txBox="1"/>
          <p:nvPr/>
        </p:nvSpPr>
        <p:spPr>
          <a:xfrm>
            <a:off x="6936059" y="-231945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A787DF-BDAA-064F-83C3-76DF2EEAE6CD}"/>
              </a:ext>
            </a:extLst>
          </p:cNvPr>
          <p:cNvSpPr txBox="1"/>
          <p:nvPr/>
        </p:nvSpPr>
        <p:spPr>
          <a:xfrm>
            <a:off x="9099395" y="-236405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BCCEFF3-4AD0-CD4E-916B-9DAFDD5C61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498" t="13601" r="10297" b="8000"/>
          <a:stretch/>
        </p:blipFill>
        <p:spPr>
          <a:xfrm>
            <a:off x="0" y="1417638"/>
            <a:ext cx="9277760" cy="544036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83CEE82-BAFB-BB4A-87C5-21E1B7A41ADF}"/>
              </a:ext>
            </a:extLst>
          </p:cNvPr>
          <p:cNvSpPr txBox="1"/>
          <p:nvPr/>
        </p:nvSpPr>
        <p:spPr>
          <a:xfrm>
            <a:off x="10214517" y="-216333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F176252-61A5-0344-8ECC-0AE4B3749C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482" y="1910934"/>
            <a:ext cx="7292637" cy="3534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090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3A14649-5A64-394A-86FE-11F786BA44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4531" t="14172" r="8652" b="8975"/>
          <a:stretch/>
        </p:blipFill>
        <p:spPr>
          <a:xfrm>
            <a:off x="0" y="1487214"/>
            <a:ext cx="9300966" cy="52342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A427D32-C574-8B4E-B2AD-302A213844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(4.9) Gate keeper prepares de-	energisation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2A25BA-4042-8743-916D-54CC32BEA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29</a:t>
            </a:fld>
            <a:endParaRPr lang="sv-S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94582E-AF64-194B-A00F-5B725DC313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067" t="12900" r="28841" b="7714"/>
          <a:stretch/>
        </p:blipFill>
        <p:spPr>
          <a:xfrm>
            <a:off x="1331640" y="1580932"/>
            <a:ext cx="4845599" cy="5140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86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Cryo Buildings"/>
          <p:cNvSpPr txBox="1"/>
          <p:nvPr/>
        </p:nvSpPr>
        <p:spPr>
          <a:xfrm>
            <a:off x="114461" y="-134012"/>
            <a:ext cx="8815326" cy="1447801"/>
          </a:xfrm>
          <a:prstGeom prst="rect">
            <a:avLst/>
          </a:prstGeom>
          <a:ln w="12700"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43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r>
              <a:t>Cryo Buildings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D0B92BF-7477-EF41-B2C4-E988D67D0D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5637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flythrough/>
      </p:transition>
    </mc:Choice>
    <mc:Fallback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C67D0D-21FD-A043-A0E0-9AE575274E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(4.9) Procedure in practice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62189B-8788-4840-B5BA-4EA5F0A293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30</a:t>
            </a:fld>
            <a:endParaRPr lang="sv-SE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8FF52B9-AB0E-064E-8CAF-8604C5B38B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r>
              <a:rPr lang="sv-SE" dirty="0" err="1"/>
              <a:t>Inform</a:t>
            </a:r>
            <a:r>
              <a:rPr lang="sv-SE" dirty="0"/>
              <a:t> </a:t>
            </a:r>
            <a:r>
              <a:rPr lang="sv-SE" dirty="0" err="1"/>
              <a:t>everybody</a:t>
            </a:r>
            <a:r>
              <a:rPr lang="sv-SE" dirty="0"/>
              <a:t> </a:t>
            </a:r>
            <a:r>
              <a:rPr lang="sv-SE" dirty="0" err="1"/>
              <a:t>involved</a:t>
            </a:r>
            <a:endParaRPr lang="sv-SE" dirty="0"/>
          </a:p>
          <a:p>
            <a:r>
              <a:rPr lang="sv-SE" dirty="0" err="1"/>
              <a:t>Mount</a:t>
            </a:r>
            <a:r>
              <a:rPr lang="sv-SE" dirty="0"/>
              <a:t> </a:t>
            </a:r>
            <a:r>
              <a:rPr lang="sv-SE" dirty="0" err="1"/>
              <a:t>warning</a:t>
            </a:r>
            <a:r>
              <a:rPr lang="sv-SE" dirty="0"/>
              <a:t> </a:t>
            </a:r>
            <a:r>
              <a:rPr lang="sv-SE" dirty="0" err="1"/>
              <a:t>signs</a:t>
            </a:r>
            <a:endParaRPr lang="sv-SE" dirty="0"/>
          </a:p>
          <a:p>
            <a:r>
              <a:rPr lang="sv-SE" dirty="0"/>
              <a:t>Block </a:t>
            </a:r>
            <a:r>
              <a:rPr lang="sv-SE" dirty="0" err="1"/>
              <a:t>valves</a:t>
            </a:r>
            <a:endParaRPr lang="sv-SE" dirty="0"/>
          </a:p>
          <a:p>
            <a:r>
              <a:rPr lang="sv-SE" dirty="0"/>
              <a:t>Etc.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E89B182-BFEF-A341-9BA1-F3ED2EABD4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6515" y="4253949"/>
            <a:ext cx="3093485" cy="232011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0EC3668-6342-9844-AA3A-C16F3FA4FD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4268802"/>
            <a:ext cx="3103823" cy="2327867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A405C135-B755-AC4A-A5EC-FDCB85225015}"/>
              </a:ext>
            </a:extLst>
          </p:cNvPr>
          <p:cNvGrpSpPr/>
          <p:nvPr/>
        </p:nvGrpSpPr>
        <p:grpSpPr>
          <a:xfrm>
            <a:off x="5220072" y="1532314"/>
            <a:ext cx="3689176" cy="2606959"/>
            <a:chOff x="5220072" y="1532314"/>
            <a:chExt cx="3689176" cy="260695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E6F81ED-DDC7-2240-B001-9B0F0392D73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0072" y="1532314"/>
              <a:ext cx="3689176" cy="2606959"/>
            </a:xfrm>
            <a:prstGeom prst="rect">
              <a:avLst/>
            </a:prstGeom>
          </p:spPr>
        </p:pic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040C40D4-92B4-2E46-B541-589B432B8991}"/>
                </a:ext>
              </a:extLst>
            </p:cNvPr>
            <p:cNvCxnSpPr>
              <a:cxnSpLocks/>
            </p:cNvCxnSpPr>
            <p:nvPr/>
          </p:nvCxnSpPr>
          <p:spPr>
            <a:xfrm>
              <a:off x="7727652" y="3622799"/>
              <a:ext cx="720080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BACA5760-091A-AE49-A4DA-BE996D574B59}"/>
                </a:ext>
              </a:extLst>
            </p:cNvPr>
            <p:cNvCxnSpPr>
              <a:cxnSpLocks/>
            </p:cNvCxnSpPr>
            <p:nvPr/>
          </p:nvCxnSpPr>
          <p:spPr>
            <a:xfrm>
              <a:off x="7737177" y="3737099"/>
              <a:ext cx="720080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76530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3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" dur="2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3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2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4" presetID="3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2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E80CA5-20A5-0245-A2AC-AF8660062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(4.10) De-energisation performed and 	  	  acknowledged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F543AF-F206-9E47-8601-7CA293BC6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31</a:t>
            </a:fld>
            <a:endParaRPr lang="sv-S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E4192EC-0A13-5B41-A21C-90F69FABED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56792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12229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4BEDDD-9A1A-4E49-AFA9-51CBD25002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(4.11) Piping status overview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A3AFDE-5248-EA44-AC36-BA03721C4A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32</a:t>
            </a:fld>
            <a:endParaRPr lang="sv-S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9025C2-52A7-CE4E-BD14-BA2EA99722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633" t="16200" r="6455" b="3698"/>
          <a:stretch/>
        </p:blipFill>
        <p:spPr>
          <a:xfrm>
            <a:off x="443132" y="1463413"/>
            <a:ext cx="7804520" cy="5417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5400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3D8E22-0861-C64A-8E1D-95B394F9B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(4.12) ODH and access </a:t>
            </a:r>
            <a:r>
              <a:rPr lang="sv-SE" dirty="0" err="1"/>
              <a:t>control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D9CEDD-8D89-2540-BE5C-0ECE28929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33</a:t>
            </a:fld>
            <a:endParaRPr lang="sv-SE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B320B84-CB22-B643-86BE-B620F58E4E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37" t="43065" r="70840" b="29654"/>
          <a:stretch/>
        </p:blipFill>
        <p:spPr>
          <a:xfrm>
            <a:off x="3163329" y="3737493"/>
            <a:ext cx="2160240" cy="281104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29040C5-E750-1742-BFCB-3013BFDC80B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50" t="19950" r="35905" b="52750"/>
          <a:stretch/>
        </p:blipFill>
        <p:spPr>
          <a:xfrm>
            <a:off x="5588899" y="1556792"/>
            <a:ext cx="1408149" cy="203399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DBF4CA8-34A3-E74C-ACD3-05DB3B652978}"/>
              </a:ext>
            </a:extLst>
          </p:cNvPr>
          <p:cNvSpPr txBox="1"/>
          <p:nvPr/>
        </p:nvSpPr>
        <p:spPr>
          <a:xfrm>
            <a:off x="107504" y="1556792"/>
            <a:ext cx="29617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Access control by information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3D27CCB-0543-2448-A24D-3FF527A0209D}"/>
              </a:ext>
            </a:extLst>
          </p:cNvPr>
          <p:cNvSpPr txBox="1"/>
          <p:nvPr/>
        </p:nvSpPr>
        <p:spPr>
          <a:xfrm>
            <a:off x="3163329" y="3091162"/>
            <a:ext cx="20078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Access control with card readers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752ED7E-F71C-9448-838E-DE24DAC5F5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0853" y="3353741"/>
            <a:ext cx="2272245" cy="300260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5756AF5-41DB-D547-B943-00286F759BF6}"/>
              </a:ext>
            </a:extLst>
          </p:cNvPr>
          <p:cNvSpPr txBox="1"/>
          <p:nvPr/>
        </p:nvSpPr>
        <p:spPr>
          <a:xfrm>
            <a:off x="4167255" y="1830925"/>
            <a:ext cx="15096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Personal ODH monitors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5C17E16-7E71-A04E-8E48-55278EE45F9B}"/>
              </a:ext>
            </a:extLst>
          </p:cNvPr>
          <p:cNvSpPr txBox="1"/>
          <p:nvPr/>
        </p:nvSpPr>
        <p:spPr>
          <a:xfrm>
            <a:off x="7092280" y="2568256"/>
            <a:ext cx="17586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Permanent ODH monitors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6C8A0C8-43AE-854E-82F2-CA3BE28FE403}"/>
              </a:ext>
            </a:extLst>
          </p:cNvPr>
          <p:cNvGrpSpPr/>
          <p:nvPr/>
        </p:nvGrpSpPr>
        <p:grpSpPr>
          <a:xfrm>
            <a:off x="251520" y="1926124"/>
            <a:ext cx="2474450" cy="3622738"/>
            <a:chOff x="251520" y="1926124"/>
            <a:chExt cx="2474450" cy="362273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50ABDE3-54CB-C046-A696-FB2B30F53B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83" t="6300" r="10942" b="12097"/>
            <a:stretch/>
          </p:blipFill>
          <p:spPr>
            <a:xfrm>
              <a:off x="251520" y="1926124"/>
              <a:ext cx="2474450" cy="3622738"/>
            </a:xfrm>
            <a:prstGeom prst="rect">
              <a:avLst/>
            </a:prstGeom>
          </p:spPr>
        </p:pic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10C3D967-EB33-5F42-AED9-B1E7D51E7F27}"/>
                </a:ext>
              </a:extLst>
            </p:cNvPr>
            <p:cNvCxnSpPr>
              <a:cxnSpLocks/>
            </p:cNvCxnSpPr>
            <p:nvPr/>
          </p:nvCxnSpPr>
          <p:spPr>
            <a:xfrm>
              <a:off x="1691680" y="5445224"/>
              <a:ext cx="720080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087836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Outline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AutoNum type="arabicParenR"/>
            </a:pPr>
            <a:endParaRPr lang="en-GB" sz="2000" dirty="0"/>
          </a:p>
          <a:p>
            <a:pPr>
              <a:spcBef>
                <a:spcPts val="480"/>
              </a:spcBef>
              <a:spcAft>
                <a:spcPts val="1200"/>
              </a:spcAft>
              <a:buFont typeface="Arial" panose="020B0604020202020204" pitchFamily="34" charset="0"/>
              <a:buAutoNum type="arabicParenR"/>
            </a:pPr>
            <a:r>
              <a:rPr lang="en-GB" dirty="0"/>
              <a:t>Cryogenic system overview and status</a:t>
            </a:r>
          </a:p>
          <a:p>
            <a:pPr>
              <a:spcBef>
                <a:spcPts val="480"/>
              </a:spcBef>
              <a:spcAft>
                <a:spcPts val="1200"/>
              </a:spcAft>
              <a:buFont typeface="Arial" panose="020B0604020202020204" pitchFamily="34" charset="0"/>
              <a:buAutoNum type="arabicParenR"/>
            </a:pPr>
            <a:r>
              <a:rPr lang="en-GB" dirty="0"/>
              <a:t>How do we prepare installation activities</a:t>
            </a:r>
          </a:p>
          <a:p>
            <a:pPr>
              <a:spcBef>
                <a:spcPts val="480"/>
              </a:spcBef>
              <a:spcAft>
                <a:spcPts val="1200"/>
              </a:spcAft>
              <a:buFont typeface="Arial" panose="020B0604020202020204" pitchFamily="34" charset="0"/>
              <a:buAutoNum type="arabicParenR"/>
            </a:pPr>
            <a:r>
              <a:rPr lang="en-GB" dirty="0"/>
              <a:t>What happens in parallel commissioning</a:t>
            </a:r>
          </a:p>
          <a:p>
            <a:pPr>
              <a:spcBef>
                <a:spcPts val="480"/>
              </a:spcBef>
              <a:spcAft>
                <a:spcPts val="1200"/>
              </a:spcAft>
              <a:buFont typeface="Arial" panose="020B0604020202020204" pitchFamily="34" charset="0"/>
              <a:buAutoNum type="arabicParenR"/>
            </a:pPr>
            <a:r>
              <a:rPr lang="en-GB" dirty="0"/>
              <a:t>A practical tool to ensure workers safety</a:t>
            </a:r>
          </a:p>
          <a:p>
            <a:pPr>
              <a:spcBef>
                <a:spcPts val="480"/>
              </a:spcBef>
              <a:spcAft>
                <a:spcPts val="1200"/>
              </a:spcAft>
              <a:buFont typeface="Arial" panose="020B0604020202020204" pitchFamily="34" charset="0"/>
              <a:buAutoNum type="arabicParenR"/>
            </a:pPr>
            <a:r>
              <a:rPr lang="en-GB" dirty="0"/>
              <a:t>Outlook and conclusions</a:t>
            </a:r>
          </a:p>
          <a:p>
            <a:pPr marL="0" indent="0">
              <a:buNone/>
            </a:pPr>
            <a:endParaRPr lang="en-GB" dirty="0"/>
          </a:p>
          <a:p>
            <a:pPr marL="457200" lvl="1" indent="0">
              <a:buNone/>
            </a:pPr>
            <a:endParaRPr lang="en-GB" sz="3200" dirty="0"/>
          </a:p>
          <a:p>
            <a:endParaRPr lang="en-GB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34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7216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01BBA8-8228-EB42-8D91-66E01B60A5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(5.1) </a:t>
            </a:r>
            <a:r>
              <a:rPr lang="sv-SE" dirty="0" err="1"/>
              <a:t>What</a:t>
            </a:r>
            <a:r>
              <a:rPr lang="sv-SE" dirty="0"/>
              <a:t> </a:t>
            </a:r>
            <a:r>
              <a:rPr lang="sv-SE" dirty="0" err="1"/>
              <a:t>next</a:t>
            </a:r>
            <a:endParaRPr lang="sv-S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1C3112-B1FA-514A-9965-8A2F6BF7F4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arenBoth"/>
            </a:pPr>
            <a:r>
              <a:rPr lang="sv-SE" dirty="0" err="1"/>
              <a:t>Include</a:t>
            </a:r>
            <a:r>
              <a:rPr lang="sv-SE" dirty="0"/>
              <a:t> </a:t>
            </a:r>
            <a:r>
              <a:rPr lang="sv-SE" dirty="0" err="1"/>
              <a:t>measurements</a:t>
            </a:r>
            <a:r>
              <a:rPr lang="sv-SE" dirty="0"/>
              <a:t>, </a:t>
            </a:r>
            <a:r>
              <a:rPr lang="sv-SE" dirty="0" err="1"/>
              <a:t>evacuation</a:t>
            </a:r>
            <a:r>
              <a:rPr lang="sv-SE" dirty="0"/>
              <a:t> and </a:t>
            </a:r>
            <a:r>
              <a:rPr lang="sv-SE" dirty="0" err="1"/>
              <a:t>purge</a:t>
            </a:r>
            <a:r>
              <a:rPr lang="sv-SE" dirty="0"/>
              <a:t> </a:t>
            </a:r>
            <a:r>
              <a:rPr lang="sv-SE" dirty="0" err="1"/>
              <a:t>points</a:t>
            </a:r>
            <a:r>
              <a:rPr lang="sv-SE" dirty="0"/>
              <a:t> in </a:t>
            </a:r>
            <a:r>
              <a:rPr lang="sv-SE" dirty="0" err="1"/>
              <a:t>database</a:t>
            </a:r>
            <a:endParaRPr lang="sv-SE" dirty="0"/>
          </a:p>
          <a:p>
            <a:pPr marL="514350" indent="-514350">
              <a:buAutoNum type="arabicParenBoth"/>
            </a:pPr>
            <a:r>
              <a:rPr lang="sv-SE" dirty="0" err="1"/>
              <a:t>Include</a:t>
            </a:r>
            <a:r>
              <a:rPr lang="sv-SE" dirty="0"/>
              <a:t> </a:t>
            </a:r>
            <a:r>
              <a:rPr lang="sv-SE" dirty="0" err="1"/>
              <a:t>circuits</a:t>
            </a:r>
            <a:r>
              <a:rPr lang="sv-SE" dirty="0"/>
              <a:t> inside </a:t>
            </a:r>
            <a:r>
              <a:rPr lang="sv-SE" dirty="0" err="1"/>
              <a:t>skids</a:t>
            </a:r>
            <a:r>
              <a:rPr lang="sv-SE" dirty="0"/>
              <a:t> in </a:t>
            </a:r>
            <a:r>
              <a:rPr lang="sv-SE" dirty="0" err="1"/>
              <a:t>database</a:t>
            </a:r>
            <a:endParaRPr lang="sv-SE" dirty="0"/>
          </a:p>
          <a:p>
            <a:pPr marL="514350" indent="-514350">
              <a:buFont typeface="Arial" panose="020B0604020202020204" pitchFamily="34" charset="0"/>
              <a:buAutoNum type="arabicParenBoth"/>
            </a:pPr>
            <a:r>
              <a:rPr lang="sv-SE" dirty="0"/>
              <a:t>Transform JIRA </a:t>
            </a:r>
            <a:r>
              <a:rPr lang="sv-SE" dirty="0" err="1"/>
              <a:t>tool</a:t>
            </a:r>
            <a:r>
              <a:rPr lang="sv-SE" dirty="0"/>
              <a:t> from </a:t>
            </a:r>
            <a:r>
              <a:rPr lang="sv-SE" dirty="0" err="1"/>
              <a:t>documentation</a:t>
            </a:r>
            <a:r>
              <a:rPr lang="sv-SE" dirty="0"/>
              <a:t> system to </a:t>
            </a:r>
            <a:r>
              <a:rPr lang="sv-SE" dirty="0" err="1"/>
              <a:t>work</a:t>
            </a:r>
            <a:r>
              <a:rPr lang="sv-SE" dirty="0"/>
              <a:t> order system</a:t>
            </a:r>
          </a:p>
          <a:p>
            <a:pPr marL="514350" indent="-514350">
              <a:buAutoNum type="arabicParenBoth"/>
            </a:pPr>
            <a:r>
              <a:rPr lang="sv-SE" dirty="0" err="1"/>
              <a:t>Use</a:t>
            </a:r>
            <a:r>
              <a:rPr lang="sv-SE" dirty="0"/>
              <a:t> </a:t>
            </a:r>
            <a:r>
              <a:rPr lang="sv-SE" dirty="0" err="1"/>
              <a:t>statistical</a:t>
            </a:r>
            <a:r>
              <a:rPr lang="sv-SE" dirty="0"/>
              <a:t> </a:t>
            </a:r>
            <a:r>
              <a:rPr lang="sv-SE" dirty="0" err="1"/>
              <a:t>tools</a:t>
            </a:r>
            <a:r>
              <a:rPr lang="sv-SE" dirty="0"/>
              <a:t> </a:t>
            </a:r>
            <a:r>
              <a:rPr lang="sv-SE" dirty="0" err="1"/>
              <a:t>offered</a:t>
            </a:r>
            <a:r>
              <a:rPr lang="sv-SE" dirty="0"/>
              <a:t> by JIRA </a:t>
            </a:r>
          </a:p>
          <a:p>
            <a:pPr marL="514350" indent="-514350">
              <a:buAutoNum type="arabicParenBoth"/>
            </a:pPr>
            <a:r>
              <a:rPr lang="sv-SE" dirty="0" err="1"/>
              <a:t>Connect</a:t>
            </a:r>
            <a:r>
              <a:rPr lang="sv-SE" dirty="0"/>
              <a:t> permanent ODH monitors to PPS and </a:t>
            </a:r>
            <a:r>
              <a:rPr lang="sv-SE" dirty="0" err="1"/>
              <a:t>backed-up</a:t>
            </a:r>
            <a:r>
              <a:rPr lang="sv-SE" dirty="0"/>
              <a:t> </a:t>
            </a:r>
            <a:r>
              <a:rPr lang="sv-SE" dirty="0" err="1"/>
              <a:t>power</a:t>
            </a:r>
            <a:endParaRPr lang="sv-SE" dirty="0"/>
          </a:p>
          <a:p>
            <a:pPr marL="514350" indent="-514350">
              <a:buAutoNum type="arabicParenBoth"/>
            </a:pPr>
            <a:r>
              <a:rPr lang="sv-SE" dirty="0"/>
              <a:t>Intelligent </a:t>
            </a:r>
            <a:r>
              <a:rPr lang="sv-SE" dirty="0" err="1"/>
              <a:t>card</a:t>
            </a:r>
            <a:r>
              <a:rPr lang="sv-SE" dirty="0"/>
              <a:t> </a:t>
            </a:r>
            <a:r>
              <a:rPr lang="sv-SE" dirty="0" err="1"/>
              <a:t>reader</a:t>
            </a:r>
            <a:r>
              <a:rPr lang="sv-SE" dirty="0"/>
              <a:t> system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9B1B79-B0F7-C344-8EF9-2D0BFDA71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35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87867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0"/>
                            </p:stCondLst>
                            <p:childTnLst>
                              <p:par>
                                <p:cTn id="8" presetID="3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" dur="5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" presetID="3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5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0"/>
                            </p:stCondLst>
                            <p:childTnLst>
                              <p:par>
                                <p:cTn id="14" presetID="3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5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A52AEE-A4B7-3D4A-8D17-148FE3FF5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36</a:t>
            </a:fld>
            <a:endParaRPr lang="sv-S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6B36CE-D4DB-4E4D-A22E-1C625340F6D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7CFCADD-306C-9B48-BF00-2A3AE61663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(5.2)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34025F-C205-4540-92BB-3C6479F8AB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Good progress on cryogenic systems installation at ESS</a:t>
            </a:r>
          </a:p>
          <a:p>
            <a:r>
              <a:rPr lang="en-GB" dirty="0"/>
              <a:t>Managing parallel installation and (pre-) commissioning activities is challenging</a:t>
            </a:r>
          </a:p>
          <a:p>
            <a:r>
              <a:rPr lang="en-GB" dirty="0"/>
              <a:t>Personal safety is absolute key</a:t>
            </a:r>
          </a:p>
          <a:p>
            <a:r>
              <a:rPr lang="en-GB" dirty="0"/>
              <a:t>Entire team to be involved early in system interconnections and procedures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371F32C-938E-5142-96C8-150323E4AAF7}"/>
              </a:ext>
            </a:extLst>
          </p:cNvPr>
          <p:cNvSpPr/>
          <p:nvPr/>
        </p:nvSpPr>
        <p:spPr>
          <a:xfrm>
            <a:off x="4050401" y="5589816"/>
            <a:ext cx="33973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Questions?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8" name="Bildobjekt 5" descr="ESS-vit-logga.png">
            <a:extLst>
              <a:ext uri="{FF2B5EF4-FFF2-40B4-BE49-F238E27FC236}">
                <a16:creationId xmlns:a16="http://schemas.microsoft.com/office/drawing/2014/main" id="{644AA159-9AE6-1C4B-99AA-4DFCDA180A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008" y="319530"/>
            <a:ext cx="1370480" cy="7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113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0"/>
                            </p:stCondLst>
                            <p:childTnLst>
                              <p:par>
                                <p:cTn id="8" presetID="3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" dur="5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" presetID="3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5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0"/>
                            </p:stCondLst>
                            <p:childTnLst>
                              <p:par>
                                <p:cTn id="14" presetID="3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5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Outline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AutoNum type="arabicParenR"/>
            </a:pPr>
            <a:endParaRPr lang="en-GB" sz="2000" dirty="0"/>
          </a:p>
          <a:p>
            <a:pPr>
              <a:spcBef>
                <a:spcPts val="480"/>
              </a:spcBef>
              <a:spcAft>
                <a:spcPts val="1200"/>
              </a:spcAft>
              <a:buFont typeface="Arial" panose="020B0604020202020204" pitchFamily="34" charset="0"/>
              <a:buAutoNum type="arabicParenR"/>
            </a:pPr>
            <a:r>
              <a:rPr lang="en-GB" dirty="0"/>
              <a:t>Cryogenic system overview and status</a:t>
            </a:r>
          </a:p>
          <a:p>
            <a:pPr>
              <a:spcBef>
                <a:spcPts val="480"/>
              </a:spcBef>
              <a:spcAft>
                <a:spcPts val="1200"/>
              </a:spcAft>
              <a:buFont typeface="Arial" panose="020B0604020202020204" pitchFamily="34" charset="0"/>
              <a:buAutoNum type="arabicParenR"/>
            </a:pPr>
            <a:r>
              <a:rPr lang="en-GB" dirty="0"/>
              <a:t>How do we prepare installation activities</a:t>
            </a:r>
          </a:p>
          <a:p>
            <a:pPr>
              <a:spcBef>
                <a:spcPts val="480"/>
              </a:spcBef>
              <a:spcAft>
                <a:spcPts val="1200"/>
              </a:spcAft>
              <a:buFont typeface="Arial" panose="020B0604020202020204" pitchFamily="34" charset="0"/>
              <a:buAutoNum type="arabicParenR"/>
            </a:pPr>
            <a:r>
              <a:rPr lang="en-GB" dirty="0"/>
              <a:t>What happens in parallel commissioning</a:t>
            </a:r>
          </a:p>
          <a:p>
            <a:pPr>
              <a:spcBef>
                <a:spcPts val="480"/>
              </a:spcBef>
              <a:spcAft>
                <a:spcPts val="1200"/>
              </a:spcAft>
              <a:buFont typeface="Arial" panose="020B0604020202020204" pitchFamily="34" charset="0"/>
              <a:buAutoNum type="arabicParenR"/>
            </a:pPr>
            <a:r>
              <a:rPr lang="en-GB" dirty="0"/>
              <a:t>A practical tool to ensure workers safety</a:t>
            </a:r>
          </a:p>
          <a:p>
            <a:pPr>
              <a:spcBef>
                <a:spcPts val="480"/>
              </a:spcBef>
              <a:spcAft>
                <a:spcPts val="1200"/>
              </a:spcAft>
              <a:buFont typeface="Arial" panose="020B0604020202020204" pitchFamily="34" charset="0"/>
              <a:buAutoNum type="arabicParenR"/>
            </a:pPr>
            <a:r>
              <a:rPr lang="en-GB" dirty="0"/>
              <a:t>Outlook and conclusions</a:t>
            </a:r>
          </a:p>
          <a:p>
            <a:pPr marL="0" indent="0">
              <a:buNone/>
            </a:pPr>
            <a:endParaRPr lang="en-GB" dirty="0"/>
          </a:p>
          <a:p>
            <a:pPr marL="457200" lvl="1" indent="0">
              <a:buNone/>
            </a:pPr>
            <a:endParaRPr lang="en-GB" sz="3200" dirty="0"/>
          </a:p>
          <a:p>
            <a:endParaRPr lang="en-GB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0664384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latshållare för innehåll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394" y="1600200"/>
            <a:ext cx="7281965" cy="48534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(1.2) Cryogenics at the site - overview</a:t>
            </a:r>
            <a:endParaRPr lang="en-GB" sz="2400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06970" y="2775195"/>
            <a:ext cx="2585509" cy="429846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800" dirty="0" err="1">
                <a:solidFill>
                  <a:schemeClr val="accent2"/>
                </a:solidFill>
              </a:rPr>
              <a:t>Cryo</a:t>
            </a:r>
            <a:r>
              <a:rPr lang="en-GB" sz="1800" dirty="0">
                <a:solidFill>
                  <a:schemeClr val="accent2"/>
                </a:solidFill>
              </a:rPr>
              <a:t> Compressor Building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87624" y="6309320"/>
            <a:ext cx="7056784" cy="365125"/>
          </a:xfrm>
        </p:spPr>
        <p:txBody>
          <a:bodyPr/>
          <a:lstStyle/>
          <a:p>
            <a:pPr algn="l"/>
            <a:r>
              <a:rPr lang="sv-SE" sz="1400" dirty="0" err="1">
                <a:solidFill>
                  <a:schemeClr val="tx1"/>
                </a:solidFill>
              </a:rPr>
              <a:t>Cryogenic</a:t>
            </a:r>
            <a:r>
              <a:rPr lang="sv-SE" sz="1400" dirty="0">
                <a:solidFill>
                  <a:schemeClr val="tx1"/>
                </a:solidFill>
              </a:rPr>
              <a:t> </a:t>
            </a:r>
            <a:r>
              <a:rPr lang="sv-SE" sz="1400" dirty="0" err="1">
                <a:solidFill>
                  <a:schemeClr val="tx1"/>
                </a:solidFill>
              </a:rPr>
              <a:t>equipment</a:t>
            </a:r>
            <a:r>
              <a:rPr lang="sv-SE" sz="1400" dirty="0">
                <a:solidFill>
                  <a:schemeClr val="tx1"/>
                </a:solidFill>
              </a:rPr>
              <a:t> and support </a:t>
            </a:r>
            <a:r>
              <a:rPr lang="sv-SE" sz="1400" dirty="0" err="1">
                <a:solidFill>
                  <a:schemeClr val="tx1"/>
                </a:solidFill>
              </a:rPr>
              <a:t>scattered</a:t>
            </a:r>
            <a:r>
              <a:rPr lang="sv-SE" sz="1400" dirty="0">
                <a:solidFill>
                  <a:schemeClr val="tx1"/>
                </a:solidFill>
              </a:rPr>
              <a:t> </a:t>
            </a:r>
            <a:r>
              <a:rPr lang="sv-SE" sz="1400" dirty="0" err="1">
                <a:solidFill>
                  <a:schemeClr val="tx1"/>
                </a:solidFill>
              </a:rPr>
              <a:t>across</a:t>
            </a:r>
            <a:r>
              <a:rPr lang="sv-SE" sz="1400" dirty="0">
                <a:solidFill>
                  <a:schemeClr val="tx1"/>
                </a:solidFill>
              </a:rPr>
              <a:t> the site, </a:t>
            </a:r>
            <a:r>
              <a:rPr lang="sv-SE" sz="1400" dirty="0" err="1">
                <a:solidFill>
                  <a:schemeClr val="tx1"/>
                </a:solidFill>
              </a:rPr>
              <a:t>main</a:t>
            </a:r>
            <a:r>
              <a:rPr lang="sv-SE" sz="1400" dirty="0">
                <a:solidFill>
                  <a:schemeClr val="tx1"/>
                </a:solidFill>
              </a:rPr>
              <a:t> </a:t>
            </a:r>
            <a:r>
              <a:rPr lang="sv-SE" sz="1400" dirty="0" err="1">
                <a:solidFill>
                  <a:schemeClr val="tx1"/>
                </a:solidFill>
              </a:rPr>
              <a:t>cryogenics</a:t>
            </a:r>
            <a:r>
              <a:rPr lang="sv-SE" sz="1400" dirty="0">
                <a:solidFill>
                  <a:schemeClr val="tx1"/>
                </a:solidFill>
              </a:rPr>
              <a:t> in </a:t>
            </a:r>
            <a:r>
              <a:rPr lang="sv-SE" sz="1400" dirty="0" err="1">
                <a:solidFill>
                  <a:schemeClr val="tx1"/>
                </a:solidFill>
              </a:rPr>
              <a:t>compressor</a:t>
            </a:r>
            <a:r>
              <a:rPr lang="sv-SE" sz="1400" dirty="0">
                <a:solidFill>
                  <a:schemeClr val="tx1"/>
                </a:solidFill>
              </a:rPr>
              <a:t> and coldbox </a:t>
            </a:r>
            <a:r>
              <a:rPr lang="sv-SE" sz="1400" dirty="0" err="1">
                <a:solidFill>
                  <a:schemeClr val="tx1"/>
                </a:solidFill>
              </a:rPr>
              <a:t>building</a:t>
            </a:r>
            <a:r>
              <a:rPr lang="sv-SE" sz="1400" dirty="0">
                <a:solidFill>
                  <a:schemeClr val="tx1"/>
                </a:solidFill>
              </a:rPr>
              <a:t>   </a:t>
            </a:r>
          </a:p>
          <a:p>
            <a:pPr algn="l">
              <a:lnSpc>
                <a:spcPct val="50000"/>
              </a:lnSpc>
            </a:pPr>
            <a:r>
              <a:rPr lang="sv-SE" dirty="0"/>
              <a:t> </a:t>
            </a:r>
            <a:endParaRPr lang="sv-SE" sz="1000" dirty="0">
              <a:solidFill>
                <a:srgbClr val="000000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F1480-C240-7241-B16F-974441BA4F7A}" type="datetime1">
              <a:rPr lang="en-US" smtClean="0"/>
              <a:t>6/4/18</a:t>
            </a:fld>
            <a:endParaRPr lang="sv-SE" dirty="0"/>
          </a:p>
        </p:txBody>
      </p:sp>
      <p:sp>
        <p:nvSpPr>
          <p:cNvPr id="7" name="Rectangle 6"/>
          <p:cNvSpPr/>
          <p:nvPr/>
        </p:nvSpPr>
        <p:spPr>
          <a:xfrm rot="860469">
            <a:off x="4824899" y="3190207"/>
            <a:ext cx="332838" cy="360040"/>
          </a:xfrm>
          <a:prstGeom prst="rect">
            <a:avLst/>
          </a:prstGeom>
          <a:solidFill>
            <a:schemeClr val="accent2">
              <a:alpha val="30000"/>
            </a:schemeClr>
          </a:soli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644007" y="3756697"/>
            <a:ext cx="360042" cy="119022"/>
          </a:xfrm>
          <a:prstGeom prst="rect">
            <a:avLst/>
          </a:prstGeom>
          <a:solidFill>
            <a:schemeClr val="accent2">
              <a:alpha val="30000"/>
            </a:schemeClr>
          </a:soli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419872" y="3933056"/>
            <a:ext cx="216024" cy="191030"/>
          </a:xfrm>
          <a:prstGeom prst="rect">
            <a:avLst/>
          </a:prstGeom>
          <a:solidFill>
            <a:schemeClr val="accent1">
              <a:alpha val="3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6300192" y="3127416"/>
            <a:ext cx="1558954" cy="2832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GB" sz="1800" dirty="0" err="1">
                <a:solidFill>
                  <a:schemeClr val="accent2"/>
                </a:solidFill>
              </a:rPr>
              <a:t>Coldbox</a:t>
            </a:r>
            <a:r>
              <a:rPr lang="en-GB" sz="1800" dirty="0">
                <a:solidFill>
                  <a:schemeClr val="accent2"/>
                </a:solidFill>
              </a:rPr>
              <a:t> Hall</a:t>
            </a:r>
            <a:endParaRPr lang="en-GB" sz="1800" dirty="0">
              <a:solidFill>
                <a:schemeClr val="tx2"/>
              </a:solidFill>
            </a:endParaRPr>
          </a:p>
        </p:txBody>
      </p:sp>
      <p:cxnSp>
        <p:nvCxnSpPr>
          <p:cNvPr id="13" name="Straight Arrow Connector 12"/>
          <p:cNvCxnSpPr>
            <a:cxnSpLocks/>
          </p:cNvCxnSpPr>
          <p:nvPr/>
        </p:nvCxnSpPr>
        <p:spPr>
          <a:xfrm flipH="1">
            <a:off x="5076056" y="3314840"/>
            <a:ext cx="1296144" cy="502800"/>
          </a:xfrm>
          <a:prstGeom prst="straightConnector1">
            <a:avLst/>
          </a:prstGeom>
          <a:ln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cxnSpLocks/>
          </p:cNvCxnSpPr>
          <p:nvPr/>
        </p:nvCxnSpPr>
        <p:spPr>
          <a:xfrm flipH="1">
            <a:off x="5220072" y="3045222"/>
            <a:ext cx="1080120" cy="311770"/>
          </a:xfrm>
          <a:prstGeom prst="straightConnector1">
            <a:avLst/>
          </a:prstGeom>
          <a:ln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Content Placeholder 2"/>
          <p:cNvSpPr txBox="1">
            <a:spLocks/>
          </p:cNvSpPr>
          <p:nvPr/>
        </p:nvSpPr>
        <p:spPr>
          <a:xfrm>
            <a:off x="3491286" y="1573237"/>
            <a:ext cx="1257611" cy="9007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1800" dirty="0">
                <a:solidFill>
                  <a:schemeClr val="tx2"/>
                </a:solidFill>
              </a:rPr>
              <a:t>Cryogenic Moderator Room</a:t>
            </a:r>
          </a:p>
        </p:txBody>
      </p:sp>
      <p:cxnSp>
        <p:nvCxnSpPr>
          <p:cNvPr id="17" name="Straight Arrow Connector 16"/>
          <p:cNvCxnSpPr>
            <a:endCxn id="11" idx="0"/>
          </p:cNvCxnSpPr>
          <p:nvPr/>
        </p:nvCxnSpPr>
        <p:spPr>
          <a:xfrm flipH="1">
            <a:off x="3527884" y="2564904"/>
            <a:ext cx="612068" cy="136815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2627784" y="3068960"/>
            <a:ext cx="216024" cy="191030"/>
          </a:xfrm>
          <a:prstGeom prst="rect">
            <a:avLst/>
          </a:prstGeom>
          <a:solidFill>
            <a:schemeClr val="accent1">
              <a:alpha val="3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3203848" y="3789040"/>
            <a:ext cx="216024" cy="191030"/>
          </a:xfrm>
          <a:prstGeom prst="rect">
            <a:avLst/>
          </a:prstGeom>
          <a:solidFill>
            <a:schemeClr val="accent1">
              <a:alpha val="3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3275856" y="4221088"/>
            <a:ext cx="216024" cy="191030"/>
          </a:xfrm>
          <a:prstGeom prst="rect">
            <a:avLst/>
          </a:prstGeom>
          <a:solidFill>
            <a:schemeClr val="accent1">
              <a:alpha val="3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Content Placeholder 2"/>
          <p:cNvSpPr txBox="1">
            <a:spLocks/>
          </p:cNvSpPr>
          <p:nvPr/>
        </p:nvSpPr>
        <p:spPr>
          <a:xfrm>
            <a:off x="10764" y="1844824"/>
            <a:ext cx="2580036" cy="46064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1800" dirty="0">
                <a:solidFill>
                  <a:schemeClr val="tx2"/>
                </a:solidFill>
              </a:rPr>
              <a:t>Neutron Instrument Halls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1043608" y="2204864"/>
            <a:ext cx="2160240" cy="158417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467544" y="2204864"/>
            <a:ext cx="2808312" cy="201622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1547664" y="2204864"/>
            <a:ext cx="1080120" cy="86409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4716016" y="4005064"/>
            <a:ext cx="2304256" cy="67563"/>
          </a:xfrm>
          <a:prstGeom prst="rect">
            <a:avLst/>
          </a:prstGeom>
          <a:solidFill>
            <a:schemeClr val="accent1">
              <a:alpha val="3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Arrow Connector 26"/>
          <p:cNvCxnSpPr/>
          <p:nvPr/>
        </p:nvCxnSpPr>
        <p:spPr>
          <a:xfrm flipH="1" flipV="1">
            <a:off x="5292080" y="4149080"/>
            <a:ext cx="1008112" cy="28803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Content Placeholder 2"/>
          <p:cNvSpPr txBox="1">
            <a:spLocks/>
          </p:cNvSpPr>
          <p:nvPr/>
        </p:nvSpPr>
        <p:spPr>
          <a:xfrm>
            <a:off x="6300192" y="4221088"/>
            <a:ext cx="1944216" cy="46064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1800" dirty="0">
                <a:solidFill>
                  <a:schemeClr val="tx2"/>
                </a:solidFill>
              </a:rPr>
              <a:t>Accelerator Tunnel</a:t>
            </a:r>
          </a:p>
        </p:txBody>
      </p:sp>
      <p:sp>
        <p:nvSpPr>
          <p:cNvPr id="8" name="Down Arrow 7">
            <a:extLst>
              <a:ext uri="{FF2B5EF4-FFF2-40B4-BE49-F238E27FC236}">
                <a16:creationId xmlns:a16="http://schemas.microsoft.com/office/drawing/2014/main" id="{6E151573-A0AC-5342-A76F-0EFF1FDE10D1}"/>
              </a:ext>
            </a:extLst>
          </p:cNvPr>
          <p:cNvSpPr/>
          <p:nvPr/>
        </p:nvSpPr>
        <p:spPr>
          <a:xfrm>
            <a:off x="4609431" y="2204864"/>
            <a:ext cx="650602" cy="797545"/>
          </a:xfrm>
          <a:prstGeom prst="downArrow">
            <a:avLst/>
          </a:prstGeom>
          <a:pattFill prst="pct25">
            <a:fgClr>
              <a:schemeClr val="accent2"/>
            </a:fgClr>
            <a:bgClr>
              <a:schemeClr val="bg1"/>
            </a:bgClr>
          </a:patt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18D1435-25D2-CE40-8EFE-FDA670E294B7}"/>
              </a:ext>
            </a:extLst>
          </p:cNvPr>
          <p:cNvSpPr/>
          <p:nvPr/>
        </p:nvSpPr>
        <p:spPr>
          <a:xfrm>
            <a:off x="4499992" y="3905162"/>
            <a:ext cx="191918" cy="74907"/>
          </a:xfrm>
          <a:prstGeom prst="rect">
            <a:avLst/>
          </a:prstGeom>
          <a:solidFill>
            <a:schemeClr val="accent1">
              <a:alpha val="3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0DA137C5-03B3-6D4A-917B-15F486614034}"/>
              </a:ext>
            </a:extLst>
          </p:cNvPr>
          <p:cNvSpPr txBox="1">
            <a:spLocks/>
          </p:cNvSpPr>
          <p:nvPr/>
        </p:nvSpPr>
        <p:spPr>
          <a:xfrm>
            <a:off x="3809862" y="4634020"/>
            <a:ext cx="2304256" cy="30824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GB" sz="1800" dirty="0" err="1">
                <a:solidFill>
                  <a:schemeClr val="tx2"/>
                </a:solidFill>
              </a:rPr>
              <a:t>Cryomodule</a:t>
            </a:r>
            <a:r>
              <a:rPr lang="en-GB" sz="1800" dirty="0">
                <a:solidFill>
                  <a:schemeClr val="tx2"/>
                </a:solidFill>
              </a:rPr>
              <a:t> </a:t>
            </a:r>
            <a:r>
              <a:rPr lang="en-GB" sz="1800" dirty="0" err="1">
                <a:solidFill>
                  <a:schemeClr val="tx2"/>
                </a:solidFill>
              </a:rPr>
              <a:t>Teststand</a:t>
            </a:r>
            <a:endParaRPr lang="en-GB" sz="1800" dirty="0">
              <a:solidFill>
                <a:schemeClr val="tx2"/>
              </a:solidFill>
            </a:endParaRP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C3ADF5B5-7401-A54E-A186-3F52336E6B7D}"/>
              </a:ext>
            </a:extLst>
          </p:cNvPr>
          <p:cNvCxnSpPr>
            <a:cxnSpLocks/>
          </p:cNvCxnSpPr>
          <p:nvPr/>
        </p:nvCxnSpPr>
        <p:spPr>
          <a:xfrm flipH="1" flipV="1">
            <a:off x="4572000" y="4036212"/>
            <a:ext cx="252029" cy="57351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3069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5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26" presetClass="emph" presetSubtype="0" repeatCount="indefinite" grpId="1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89" dur="3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1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  <p:bldP spid="7" grpId="0" animBg="1"/>
      <p:bldP spid="10" grpId="0" animBg="1"/>
      <p:bldP spid="11" grpId="0" animBg="1"/>
      <p:bldP spid="12" grpId="0" animBg="1"/>
      <p:bldP spid="16" grpId="0" animBg="1"/>
      <p:bldP spid="20" grpId="0" animBg="1"/>
      <p:bldP spid="21" grpId="0" animBg="1"/>
      <p:bldP spid="22" grpId="0" animBg="1"/>
      <p:bldP spid="25" grpId="0" animBg="1"/>
      <p:bldP spid="23" grpId="0" animBg="1"/>
      <p:bldP spid="29" grpId="0" animBg="1"/>
      <p:bldP spid="8" grpId="0" animBg="1"/>
      <p:bldP spid="8" grpId="1" animBg="1"/>
      <p:bldP spid="30" grpId="0" animBg="1"/>
      <p:bldP spid="3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Cryo Buildings"/>
          <p:cNvSpPr txBox="1"/>
          <p:nvPr/>
        </p:nvSpPr>
        <p:spPr>
          <a:xfrm>
            <a:off x="114461" y="-134012"/>
            <a:ext cx="8815326" cy="1447801"/>
          </a:xfrm>
          <a:prstGeom prst="rect">
            <a:avLst/>
          </a:prstGeom>
          <a:ln w="12700"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43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r>
              <a:t>Cryo Buildings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912D848-3573-B041-B18F-5110B666292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7118" y="0"/>
            <a:ext cx="8986980" cy="70424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999EBC7-1834-5649-A749-ED9BA1CD3F1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35DF4C5-D03F-D843-9B93-76828EEA228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0350D03-C938-704E-9D30-80458C8AA95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98" y="0"/>
            <a:ext cx="9144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4146C06-9550-F042-8D01-8892FD3CA1B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83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594457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Rectangle 185"/>
          <p:cNvSpPr/>
          <p:nvPr/>
        </p:nvSpPr>
        <p:spPr>
          <a:xfrm>
            <a:off x="4572000" y="1809750"/>
            <a:ext cx="1225748" cy="2987402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50"/>
          </a:p>
        </p:txBody>
      </p:sp>
      <p:sp>
        <p:nvSpPr>
          <p:cNvPr id="215" name="Rectangle 214"/>
          <p:cNvSpPr/>
          <p:nvPr/>
        </p:nvSpPr>
        <p:spPr>
          <a:xfrm>
            <a:off x="2627784" y="1811867"/>
            <a:ext cx="1952683" cy="623507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50"/>
          </a:p>
        </p:txBody>
      </p:sp>
      <p:sp>
        <p:nvSpPr>
          <p:cNvPr id="207" name="Shape 79"/>
          <p:cNvSpPr/>
          <p:nvPr/>
        </p:nvSpPr>
        <p:spPr>
          <a:xfrm flipH="1" flipV="1">
            <a:off x="1430867" y="2963333"/>
            <a:ext cx="4233010" cy="10102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385193" y="1814109"/>
            <a:ext cx="1234479" cy="597271"/>
            <a:chOff x="457200" y="1607592"/>
            <a:chExt cx="1234479" cy="597271"/>
          </a:xfrm>
        </p:grpSpPr>
        <p:sp>
          <p:nvSpPr>
            <p:cNvPr id="10" name="Shape 39"/>
            <p:cNvSpPr/>
            <p:nvPr/>
          </p:nvSpPr>
          <p:spPr>
            <a:xfrm>
              <a:off x="457200" y="1607592"/>
              <a:ext cx="1234479" cy="597271"/>
            </a:xfrm>
            <a:prstGeom prst="rect">
              <a:avLst/>
            </a:prstGeom>
            <a:solidFill>
              <a:srgbClr val="0094CA"/>
            </a:solidFill>
            <a:ln w="12700">
              <a:solidFill>
                <a:srgbClr val="0094CA"/>
              </a:solidFill>
              <a:miter lim="400000"/>
            </a:ln>
          </p:spPr>
          <p:txBody>
            <a:bodyPr lIns="0" tIns="0" rIns="0" bIns="0" anchor="ctr" anchorCtr="0"/>
            <a:lstStyle/>
            <a:p>
              <a:pPr lvl="0" algn="ctr">
                <a:tabLst>
                  <a:tab pos="838200" algn="l"/>
                </a:tabLst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1100">
                <a:latin typeface="+mj-lt"/>
              </a:endParaRPr>
            </a:p>
          </p:txBody>
        </p:sp>
        <p:sp>
          <p:nvSpPr>
            <p:cNvPr id="11" name="Shape 40"/>
            <p:cNvSpPr/>
            <p:nvPr/>
          </p:nvSpPr>
          <p:spPr>
            <a:xfrm>
              <a:off x="611560" y="1731045"/>
              <a:ext cx="925760" cy="35479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anchor="ctr" anchorCtr="0">
              <a:spAutoFit/>
            </a:bodyPr>
            <a:lstStyle>
              <a:lvl1pPr>
                <a:lnSpc>
                  <a:spcPts val="1400"/>
                </a:lnSpc>
                <a:tabLst>
                  <a:tab pos="457200" algn="l"/>
                  <a:tab pos="1371600" algn="l"/>
                </a:tabLst>
                <a:defRPr sz="1200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lvl="0" algn="ctr">
                <a:defRPr sz="1800"/>
              </a:pPr>
              <a:r>
                <a:rPr lang="en-US" sz="1100" dirty="0">
                  <a:latin typeface="+mj-lt"/>
                  <a:cs typeface="Calibri"/>
                </a:rPr>
                <a:t>Pure Helium </a:t>
              </a:r>
            </a:p>
            <a:p>
              <a:pPr lvl="0" algn="ctr">
                <a:defRPr sz="1800"/>
              </a:pPr>
              <a:r>
                <a:rPr lang="en-US" sz="1100" dirty="0">
                  <a:latin typeface="+mj-lt"/>
                  <a:cs typeface="Calibri"/>
                </a:rPr>
                <a:t>Gas Storage</a:t>
              </a:r>
            </a:p>
          </p:txBody>
        </p:sp>
      </p:grpSp>
      <p:sp>
        <p:nvSpPr>
          <p:cNvPr id="15" name="Shape 77"/>
          <p:cNvSpPr/>
          <p:nvPr/>
        </p:nvSpPr>
        <p:spPr>
          <a:xfrm flipV="1">
            <a:off x="755576" y="2125011"/>
            <a:ext cx="0" cy="703560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16" name="Shape 78"/>
          <p:cNvSpPr/>
          <p:nvPr/>
        </p:nvSpPr>
        <p:spPr>
          <a:xfrm>
            <a:off x="706245" y="2692114"/>
            <a:ext cx="93823" cy="128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1600"/>
                </a:moveTo>
                <a:lnTo>
                  <a:pt x="0" y="0"/>
                </a:lnTo>
                <a:cubicBezTo>
                  <a:pt x="3580" y="7178"/>
                  <a:pt x="17978" y="7178"/>
                  <a:pt x="21600" y="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17" name="Shape 79"/>
          <p:cNvSpPr/>
          <p:nvPr/>
        </p:nvSpPr>
        <p:spPr>
          <a:xfrm>
            <a:off x="1443608" y="2406693"/>
            <a:ext cx="0" cy="271512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18" name="Shape 80"/>
          <p:cNvSpPr/>
          <p:nvPr/>
        </p:nvSpPr>
        <p:spPr>
          <a:xfrm>
            <a:off x="706245" y="2421811"/>
            <a:ext cx="93823" cy="128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cubicBezTo>
                  <a:pt x="17968" y="14383"/>
                  <a:pt x="3569" y="14383"/>
                  <a:pt x="0" y="2160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19" name="Shape 81"/>
          <p:cNvSpPr/>
          <p:nvPr/>
        </p:nvSpPr>
        <p:spPr>
          <a:xfrm flipV="1">
            <a:off x="2959224" y="2406693"/>
            <a:ext cx="0" cy="199504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20" name="Shape 82"/>
          <p:cNvSpPr/>
          <p:nvPr/>
        </p:nvSpPr>
        <p:spPr>
          <a:xfrm>
            <a:off x="2908424" y="2549316"/>
            <a:ext cx="93823" cy="128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1600"/>
                </a:moveTo>
                <a:lnTo>
                  <a:pt x="0" y="0"/>
                </a:lnTo>
                <a:cubicBezTo>
                  <a:pt x="3538" y="7178"/>
                  <a:pt x="17936" y="7178"/>
                  <a:pt x="21600" y="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22" name="Shape 83"/>
          <p:cNvSpPr/>
          <p:nvPr/>
        </p:nvSpPr>
        <p:spPr>
          <a:xfrm>
            <a:off x="1439333" y="2671233"/>
            <a:ext cx="6589051" cy="0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23" name="Shape 85"/>
          <p:cNvSpPr/>
          <p:nvPr/>
        </p:nvSpPr>
        <p:spPr>
          <a:xfrm flipV="1">
            <a:off x="986408" y="2828571"/>
            <a:ext cx="0" cy="668040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24" name="Shape 86"/>
          <p:cNvSpPr/>
          <p:nvPr/>
        </p:nvSpPr>
        <p:spPr>
          <a:xfrm>
            <a:off x="935608" y="3188611"/>
            <a:ext cx="93823" cy="128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1600"/>
                </a:moveTo>
                <a:lnTo>
                  <a:pt x="0" y="0"/>
                </a:lnTo>
                <a:cubicBezTo>
                  <a:pt x="3580" y="7163"/>
                  <a:pt x="17978" y="7163"/>
                  <a:pt x="21600" y="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29" name="Shape 106"/>
          <p:cNvSpPr/>
          <p:nvPr/>
        </p:nvSpPr>
        <p:spPr>
          <a:xfrm>
            <a:off x="4965824" y="3188611"/>
            <a:ext cx="93823" cy="128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1600"/>
                </a:moveTo>
                <a:lnTo>
                  <a:pt x="0" y="0"/>
                </a:lnTo>
                <a:cubicBezTo>
                  <a:pt x="3490" y="7163"/>
                  <a:pt x="17889" y="7163"/>
                  <a:pt x="21600" y="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30" name="Shape 107"/>
          <p:cNvSpPr/>
          <p:nvPr/>
        </p:nvSpPr>
        <p:spPr>
          <a:xfrm>
            <a:off x="5473824" y="3039411"/>
            <a:ext cx="0" cy="457200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31" name="Shape 108"/>
          <p:cNvSpPr/>
          <p:nvPr/>
        </p:nvSpPr>
        <p:spPr>
          <a:xfrm>
            <a:off x="5423024" y="2977120"/>
            <a:ext cx="93823" cy="128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cubicBezTo>
                  <a:pt x="17878" y="14368"/>
                  <a:pt x="3480" y="14368"/>
                  <a:pt x="0" y="2160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32" name="Shape 118"/>
          <p:cNvSpPr/>
          <p:nvPr/>
        </p:nvSpPr>
        <p:spPr>
          <a:xfrm>
            <a:off x="6325590" y="4093889"/>
            <a:ext cx="93823" cy="128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1600"/>
                </a:moveTo>
                <a:lnTo>
                  <a:pt x="0" y="0"/>
                </a:lnTo>
                <a:cubicBezTo>
                  <a:pt x="3448" y="7129"/>
                  <a:pt x="17847" y="7129"/>
                  <a:pt x="21600" y="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 dirty="0">
              <a:latin typeface="+mj-lt"/>
            </a:endParaRPr>
          </a:p>
        </p:txBody>
      </p:sp>
      <p:sp>
        <p:nvSpPr>
          <p:cNvPr id="33" name="Shape 120"/>
          <p:cNvSpPr/>
          <p:nvPr/>
        </p:nvSpPr>
        <p:spPr>
          <a:xfrm>
            <a:off x="6439975" y="4830948"/>
            <a:ext cx="93823" cy="128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cubicBezTo>
                  <a:pt x="17836" y="14333"/>
                  <a:pt x="3438" y="14333"/>
                  <a:pt x="0" y="2160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 dirty="0">
              <a:latin typeface="+mj-lt"/>
            </a:endParaRPr>
          </a:p>
        </p:txBody>
      </p:sp>
      <p:sp>
        <p:nvSpPr>
          <p:cNvPr id="34" name="Shape 121"/>
          <p:cNvSpPr/>
          <p:nvPr/>
        </p:nvSpPr>
        <p:spPr>
          <a:xfrm flipV="1">
            <a:off x="6605281" y="3589874"/>
            <a:ext cx="0" cy="698335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35" name="Shape 122"/>
          <p:cNvSpPr/>
          <p:nvPr/>
        </p:nvSpPr>
        <p:spPr>
          <a:xfrm>
            <a:off x="6558675" y="4093890"/>
            <a:ext cx="93823" cy="128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1600"/>
                </a:moveTo>
                <a:lnTo>
                  <a:pt x="0" y="0"/>
                </a:lnTo>
                <a:cubicBezTo>
                  <a:pt x="3438" y="7144"/>
                  <a:pt x="17836" y="7144"/>
                  <a:pt x="21600" y="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 dirty="0">
              <a:latin typeface="+mj-lt"/>
            </a:endParaRPr>
          </a:p>
        </p:txBody>
      </p:sp>
      <p:sp>
        <p:nvSpPr>
          <p:cNvPr id="36" name="Shape 123"/>
          <p:cNvSpPr/>
          <p:nvPr/>
        </p:nvSpPr>
        <p:spPr>
          <a:xfrm flipV="1">
            <a:off x="6372200" y="3793074"/>
            <a:ext cx="0" cy="432131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37" name="Shape 124"/>
          <p:cNvSpPr/>
          <p:nvPr/>
        </p:nvSpPr>
        <p:spPr>
          <a:xfrm flipV="1">
            <a:off x="4283968" y="5731942"/>
            <a:ext cx="288156" cy="5559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38" name="Shape 126"/>
          <p:cNvSpPr/>
          <p:nvPr/>
        </p:nvSpPr>
        <p:spPr>
          <a:xfrm>
            <a:off x="4237360" y="2979862"/>
            <a:ext cx="93823" cy="128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cubicBezTo>
                  <a:pt x="17862" y="14368"/>
                  <a:pt x="3464" y="14368"/>
                  <a:pt x="0" y="2160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39" name="Shape 149"/>
          <p:cNvSpPr/>
          <p:nvPr/>
        </p:nvSpPr>
        <p:spPr>
          <a:xfrm flipV="1">
            <a:off x="7740352" y="3433118"/>
            <a:ext cx="0" cy="288032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40" name="Shape 150"/>
          <p:cNvSpPr/>
          <p:nvPr/>
        </p:nvSpPr>
        <p:spPr>
          <a:xfrm>
            <a:off x="7693744" y="3583484"/>
            <a:ext cx="93823" cy="128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1600"/>
                </a:moveTo>
                <a:lnTo>
                  <a:pt x="0" y="0"/>
                </a:lnTo>
                <a:cubicBezTo>
                  <a:pt x="3395" y="7163"/>
                  <a:pt x="17794" y="7163"/>
                  <a:pt x="21600" y="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41" name="Shape 152"/>
          <p:cNvSpPr/>
          <p:nvPr/>
        </p:nvSpPr>
        <p:spPr>
          <a:xfrm>
            <a:off x="8413874" y="3458511"/>
            <a:ext cx="93823" cy="128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cubicBezTo>
                  <a:pt x="17784" y="14368"/>
                  <a:pt x="3385" y="14368"/>
                  <a:pt x="0" y="2160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42" name="Shape 157"/>
          <p:cNvSpPr/>
          <p:nvPr/>
        </p:nvSpPr>
        <p:spPr>
          <a:xfrm flipH="1" flipV="1">
            <a:off x="3851920" y="4297214"/>
            <a:ext cx="685800" cy="127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43" name="Shape 158"/>
          <p:cNvSpPr/>
          <p:nvPr/>
        </p:nvSpPr>
        <p:spPr>
          <a:xfrm>
            <a:off x="4440684" y="4256349"/>
            <a:ext cx="128889" cy="938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0800"/>
                </a:moveTo>
                <a:lnTo>
                  <a:pt x="0" y="21600"/>
                </a:lnTo>
                <a:cubicBezTo>
                  <a:pt x="7129" y="17915"/>
                  <a:pt x="7129" y="3517"/>
                  <a:pt x="0" y="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44" name="Shape 159"/>
          <p:cNvSpPr/>
          <p:nvPr/>
        </p:nvSpPr>
        <p:spPr>
          <a:xfrm flipV="1">
            <a:off x="3851920" y="3937174"/>
            <a:ext cx="0" cy="360040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grpSp>
        <p:nvGrpSpPr>
          <p:cNvPr id="45" name="Group 44"/>
          <p:cNvGrpSpPr/>
          <p:nvPr/>
        </p:nvGrpSpPr>
        <p:grpSpPr>
          <a:xfrm>
            <a:off x="2654300" y="1837267"/>
            <a:ext cx="1229130" cy="575733"/>
            <a:chOff x="2339752" y="2852936"/>
            <a:chExt cx="1234479" cy="564089"/>
          </a:xfrm>
        </p:grpSpPr>
        <p:sp>
          <p:nvSpPr>
            <p:cNvPr id="46" name="Shape 39"/>
            <p:cNvSpPr/>
            <p:nvPr/>
          </p:nvSpPr>
          <p:spPr>
            <a:xfrm>
              <a:off x="2339752" y="2852936"/>
              <a:ext cx="1234479" cy="564089"/>
            </a:xfrm>
            <a:prstGeom prst="rect">
              <a:avLst/>
            </a:prstGeom>
            <a:solidFill>
              <a:srgbClr val="0094CA"/>
            </a:solidFill>
            <a:ln w="12700">
              <a:solidFill>
                <a:srgbClr val="0094CA"/>
              </a:solidFill>
              <a:miter lim="400000"/>
            </a:ln>
          </p:spPr>
          <p:txBody>
            <a:bodyPr lIns="0" tIns="0" rIns="0" bIns="0" anchor="ctr" anchorCtr="0"/>
            <a:lstStyle/>
            <a:p>
              <a:pPr lvl="0" algn="ctr">
                <a:tabLst>
                  <a:tab pos="838200" algn="l"/>
                </a:tabLst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1100" dirty="0">
                <a:latin typeface="+mj-lt"/>
              </a:endParaRPr>
            </a:p>
          </p:txBody>
        </p:sp>
        <p:sp>
          <p:nvSpPr>
            <p:cNvPr id="47" name="Shape 40"/>
            <p:cNvSpPr/>
            <p:nvPr/>
          </p:nvSpPr>
          <p:spPr>
            <a:xfrm>
              <a:off x="2445583" y="2974274"/>
              <a:ext cx="1008112" cy="35479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anchor="ctr" anchorCtr="0">
              <a:spAutoFit/>
            </a:bodyPr>
            <a:lstStyle>
              <a:lvl1pPr>
                <a:lnSpc>
                  <a:spcPts val="1400"/>
                </a:lnSpc>
                <a:tabLst>
                  <a:tab pos="457200" algn="l"/>
                  <a:tab pos="1371600" algn="l"/>
                </a:tabLst>
                <a:defRPr sz="1200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lvl="0" algn="ctr">
                <a:defRPr sz="1800"/>
              </a:pPr>
              <a:r>
                <a:rPr lang="en-US" sz="1100" dirty="0">
                  <a:latin typeface="+mj-lt"/>
                  <a:cs typeface="Calibri"/>
                </a:rPr>
                <a:t>Standalone Helium Purifier</a:t>
              </a:r>
              <a:endParaRPr sz="1100" dirty="0">
                <a:latin typeface="+mj-lt"/>
                <a:cs typeface="Calibri"/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4550833" y="1840590"/>
            <a:ext cx="1219159" cy="568178"/>
            <a:chOff x="2195736" y="2883651"/>
            <a:chExt cx="1296144" cy="597271"/>
          </a:xfrm>
        </p:grpSpPr>
        <p:sp>
          <p:nvSpPr>
            <p:cNvPr id="49" name="Shape 39"/>
            <p:cNvSpPr/>
            <p:nvPr/>
          </p:nvSpPr>
          <p:spPr>
            <a:xfrm>
              <a:off x="2195736" y="2883651"/>
              <a:ext cx="1296144" cy="597271"/>
            </a:xfrm>
            <a:prstGeom prst="rect">
              <a:avLst/>
            </a:prstGeom>
            <a:solidFill>
              <a:srgbClr val="0094CA"/>
            </a:solidFill>
            <a:ln w="12700">
              <a:solidFill>
                <a:srgbClr val="0094CA"/>
              </a:solidFill>
              <a:miter lim="400000"/>
            </a:ln>
          </p:spPr>
          <p:txBody>
            <a:bodyPr lIns="0" tIns="0" rIns="0" bIns="0" anchor="ctr" anchorCtr="0"/>
            <a:lstStyle/>
            <a:p>
              <a:pPr lvl="0" algn="ctr">
                <a:tabLst>
                  <a:tab pos="838200" algn="l"/>
                </a:tabLst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1100" dirty="0">
                <a:latin typeface="+mj-lt"/>
              </a:endParaRPr>
            </a:p>
          </p:txBody>
        </p:sp>
        <p:sp>
          <p:nvSpPr>
            <p:cNvPr id="50" name="Shape 40"/>
            <p:cNvSpPr/>
            <p:nvPr/>
          </p:nvSpPr>
          <p:spPr>
            <a:xfrm>
              <a:off x="2411760" y="2981059"/>
              <a:ext cx="1008112" cy="35479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anchor="ctr" anchorCtr="0">
              <a:spAutoFit/>
            </a:bodyPr>
            <a:lstStyle>
              <a:lvl1pPr>
                <a:lnSpc>
                  <a:spcPts val="1400"/>
                </a:lnSpc>
                <a:tabLst>
                  <a:tab pos="457200" algn="l"/>
                  <a:tab pos="1371600" algn="l"/>
                </a:tabLst>
                <a:defRPr sz="1200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lvl="0" algn="ctr">
                <a:defRPr sz="1800"/>
              </a:pPr>
              <a:r>
                <a:rPr lang="en-US" sz="1100" dirty="0">
                  <a:latin typeface="+mj-lt"/>
                  <a:cs typeface="Calibri"/>
                </a:rPr>
                <a:t>Helium Recovery System</a:t>
              </a:r>
              <a:endParaRPr sz="1100" dirty="0">
                <a:latin typeface="+mj-lt"/>
                <a:cs typeface="Calibri"/>
              </a:endParaRPr>
            </a:p>
          </p:txBody>
        </p:sp>
      </p:grpSp>
      <p:sp>
        <p:nvSpPr>
          <p:cNvPr id="56" name="Shape 84"/>
          <p:cNvSpPr/>
          <p:nvPr/>
        </p:nvSpPr>
        <p:spPr>
          <a:xfrm>
            <a:off x="5607628" y="2408520"/>
            <a:ext cx="93823" cy="128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cubicBezTo>
                  <a:pt x="17926" y="14383"/>
                  <a:pt x="3527" y="14383"/>
                  <a:pt x="0" y="2160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57" name="Shape 79"/>
          <p:cNvSpPr/>
          <p:nvPr/>
        </p:nvSpPr>
        <p:spPr>
          <a:xfrm flipH="1" flipV="1">
            <a:off x="749300" y="2827867"/>
            <a:ext cx="4270498" cy="704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59" name="Shape 80"/>
          <p:cNvSpPr/>
          <p:nvPr/>
        </p:nvSpPr>
        <p:spPr>
          <a:xfrm>
            <a:off x="937387" y="2828571"/>
            <a:ext cx="93823" cy="128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cubicBezTo>
                  <a:pt x="17968" y="14383"/>
                  <a:pt x="3569" y="14383"/>
                  <a:pt x="0" y="2160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60" name="Shape 80"/>
          <p:cNvSpPr/>
          <p:nvPr/>
        </p:nvSpPr>
        <p:spPr>
          <a:xfrm>
            <a:off x="4968129" y="2824648"/>
            <a:ext cx="93823" cy="128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cubicBezTo>
                  <a:pt x="17968" y="14383"/>
                  <a:pt x="3569" y="14383"/>
                  <a:pt x="0" y="2160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grpSp>
        <p:nvGrpSpPr>
          <p:cNvPr id="61" name="Group 60"/>
          <p:cNvGrpSpPr/>
          <p:nvPr/>
        </p:nvGrpSpPr>
        <p:grpSpPr>
          <a:xfrm>
            <a:off x="395536" y="3356992"/>
            <a:ext cx="1234479" cy="597271"/>
            <a:chOff x="457200" y="1631146"/>
            <a:chExt cx="1234479" cy="597271"/>
          </a:xfrm>
        </p:grpSpPr>
        <p:sp>
          <p:nvSpPr>
            <p:cNvPr id="62" name="Shape 39"/>
            <p:cNvSpPr/>
            <p:nvPr/>
          </p:nvSpPr>
          <p:spPr>
            <a:xfrm>
              <a:off x="457200" y="1631146"/>
              <a:ext cx="1234479" cy="597271"/>
            </a:xfrm>
            <a:prstGeom prst="rect">
              <a:avLst/>
            </a:prstGeom>
            <a:solidFill>
              <a:srgbClr val="0094CA"/>
            </a:solidFill>
            <a:ln w="12700">
              <a:solidFill>
                <a:srgbClr val="0094CA"/>
              </a:solidFill>
              <a:miter lim="400000"/>
            </a:ln>
          </p:spPr>
          <p:txBody>
            <a:bodyPr lIns="0" tIns="0" rIns="0" bIns="0" anchor="ctr" anchorCtr="0"/>
            <a:lstStyle/>
            <a:p>
              <a:pPr lvl="0" algn="ctr">
                <a:tabLst>
                  <a:tab pos="838200" algn="l"/>
                </a:tabLst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1100">
                <a:latin typeface="+mj-lt"/>
              </a:endParaRPr>
            </a:p>
          </p:txBody>
        </p:sp>
        <p:sp>
          <p:nvSpPr>
            <p:cNvPr id="63" name="Shape 40"/>
            <p:cNvSpPr/>
            <p:nvPr/>
          </p:nvSpPr>
          <p:spPr>
            <a:xfrm>
              <a:off x="611560" y="1731045"/>
              <a:ext cx="925760" cy="35479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anchor="ctr" anchorCtr="0">
              <a:spAutoFit/>
            </a:bodyPr>
            <a:lstStyle>
              <a:lvl1pPr>
                <a:lnSpc>
                  <a:spcPts val="1400"/>
                </a:lnSpc>
                <a:tabLst>
                  <a:tab pos="457200" algn="l"/>
                  <a:tab pos="1371600" algn="l"/>
                </a:tabLst>
                <a:defRPr sz="1200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lvl="0" algn="ctr">
                <a:defRPr sz="1800"/>
              </a:pPr>
              <a:r>
                <a:rPr lang="en-US" sz="1100" dirty="0">
                  <a:latin typeface="+mj-lt"/>
                  <a:cs typeface="Calibri"/>
                </a:rPr>
                <a:t>Accelerator</a:t>
              </a:r>
            </a:p>
            <a:p>
              <a:pPr lvl="0" algn="ctr">
                <a:defRPr sz="1800"/>
              </a:pPr>
              <a:r>
                <a:rPr lang="en-US" sz="1100" dirty="0">
                  <a:latin typeface="+mj-lt"/>
                  <a:cs typeface="Calibri"/>
                </a:rPr>
                <a:t>Cryoplant</a:t>
              </a:r>
              <a:endParaRPr sz="1100" dirty="0">
                <a:latin typeface="+mj-lt"/>
                <a:cs typeface="Calibri"/>
              </a:endParaRPr>
            </a:p>
          </p:txBody>
        </p:sp>
      </p:grpSp>
      <p:sp>
        <p:nvSpPr>
          <p:cNvPr id="67" name="Shape 84"/>
          <p:cNvSpPr/>
          <p:nvPr/>
        </p:nvSpPr>
        <p:spPr>
          <a:xfrm>
            <a:off x="1397298" y="2415573"/>
            <a:ext cx="93823" cy="128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cubicBezTo>
                  <a:pt x="17926" y="14383"/>
                  <a:pt x="3527" y="14383"/>
                  <a:pt x="0" y="2160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grpSp>
        <p:nvGrpSpPr>
          <p:cNvPr id="70" name="Group 69"/>
          <p:cNvGrpSpPr/>
          <p:nvPr/>
        </p:nvGrpSpPr>
        <p:grpSpPr>
          <a:xfrm>
            <a:off x="3359275" y="3327269"/>
            <a:ext cx="673099" cy="609600"/>
            <a:chOff x="2286001" y="3670300"/>
            <a:chExt cx="673099" cy="609600"/>
          </a:xfrm>
        </p:grpSpPr>
        <p:sp>
          <p:nvSpPr>
            <p:cNvPr id="71" name="Shape 49"/>
            <p:cNvSpPr/>
            <p:nvPr/>
          </p:nvSpPr>
          <p:spPr>
            <a:xfrm>
              <a:off x="2286001" y="3670300"/>
              <a:ext cx="654049" cy="609600"/>
            </a:xfrm>
            <a:prstGeom prst="rect">
              <a:avLst/>
            </a:prstGeom>
            <a:solidFill>
              <a:srgbClr val="0094CA"/>
            </a:solidFill>
            <a:ln w="12700">
              <a:solidFill>
                <a:srgbClr val="0094CA"/>
              </a:solidFill>
              <a:miter lim="400000"/>
            </a:ln>
          </p:spPr>
          <p:txBody>
            <a:bodyPr lIns="0" tIns="0" rIns="0" bIns="0" anchor="ctr" anchorCtr="0"/>
            <a:lstStyle/>
            <a:p>
              <a:pPr lvl="0" algn="ctr">
                <a:tabLst>
                  <a:tab pos="838200" algn="l"/>
                </a:tabLst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1100">
                <a:latin typeface="+mj-lt"/>
              </a:endParaRPr>
            </a:p>
          </p:txBody>
        </p:sp>
        <p:sp>
          <p:nvSpPr>
            <p:cNvPr id="72" name="Shape 50"/>
            <p:cNvSpPr/>
            <p:nvPr/>
          </p:nvSpPr>
          <p:spPr>
            <a:xfrm>
              <a:off x="2298700" y="3779292"/>
              <a:ext cx="660400" cy="35479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0" tIns="0" rIns="0" bIns="0" anchor="ctr" anchorCtr="0">
              <a:spAutoFit/>
            </a:bodyPr>
            <a:lstStyle>
              <a:lvl1pPr>
                <a:lnSpc>
                  <a:spcPts val="1400"/>
                </a:lnSpc>
                <a:tabLst>
                  <a:tab pos="457200" algn="l"/>
                  <a:tab pos="685800" algn="l"/>
                </a:tabLst>
                <a:defRPr sz="1200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lvl="0" algn="ctr">
                <a:defRPr sz="1800"/>
              </a:pPr>
              <a:r>
                <a:rPr lang="en-US" sz="1100" dirty="0">
                  <a:latin typeface="+mj-lt"/>
                </a:rPr>
                <a:t>5 m</a:t>
              </a:r>
              <a:r>
                <a:rPr lang="en-US" sz="1100" baseline="30000" dirty="0">
                  <a:latin typeface="+mj-lt"/>
                </a:rPr>
                <a:t>3</a:t>
              </a:r>
              <a:r>
                <a:rPr lang="en-US" sz="1100" dirty="0">
                  <a:latin typeface="+mj-lt"/>
                </a:rPr>
                <a:t>   </a:t>
              </a:r>
            </a:p>
            <a:p>
              <a:pPr lvl="0" algn="ctr">
                <a:defRPr sz="1800"/>
              </a:pPr>
              <a:r>
                <a:rPr lang="en-US" sz="1100" dirty="0" err="1">
                  <a:latin typeface="+mj-lt"/>
                </a:rPr>
                <a:t>LHe</a:t>
              </a:r>
              <a:r>
                <a:rPr lang="en-US" sz="1100" dirty="0">
                  <a:latin typeface="+mj-lt"/>
                </a:rPr>
                <a:t> </a:t>
              </a:r>
              <a:r>
                <a:rPr lang="en-US" sz="1100" dirty="0">
                  <a:latin typeface="+mj-lt"/>
                  <a:cs typeface="Calibri"/>
                </a:rPr>
                <a:t>Tank</a:t>
              </a:r>
              <a:endParaRPr sz="1100" dirty="0">
                <a:latin typeface="+mj-lt"/>
                <a:cs typeface="Calibri"/>
              </a:endParaRPr>
            </a:p>
          </p:txBody>
        </p:sp>
      </p:grpSp>
      <p:sp>
        <p:nvSpPr>
          <p:cNvPr id="73" name="Shape 101"/>
          <p:cNvSpPr/>
          <p:nvPr/>
        </p:nvSpPr>
        <p:spPr>
          <a:xfrm>
            <a:off x="3923928" y="2065093"/>
            <a:ext cx="673224" cy="0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5580112" y="2569022"/>
            <a:ext cx="144016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endParaRPr lang="en-US" sz="1100">
              <a:latin typeface="+mj-lt"/>
            </a:endParaRPr>
          </a:p>
        </p:txBody>
      </p:sp>
      <p:sp>
        <p:nvSpPr>
          <p:cNvPr id="75" name="Shape 102"/>
          <p:cNvSpPr/>
          <p:nvPr/>
        </p:nvSpPr>
        <p:spPr>
          <a:xfrm>
            <a:off x="3858270" y="2017751"/>
            <a:ext cx="128889" cy="938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21600" y="0"/>
                </a:lnTo>
                <a:cubicBezTo>
                  <a:pt x="14333" y="3538"/>
                  <a:pt x="14333" y="17936"/>
                  <a:pt x="21600" y="2160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76" name="Shape 79"/>
          <p:cNvSpPr/>
          <p:nvPr/>
        </p:nvSpPr>
        <p:spPr>
          <a:xfrm>
            <a:off x="5655295" y="2414067"/>
            <a:ext cx="0" cy="561975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77" name="Rectangle 76"/>
          <p:cNvSpPr/>
          <p:nvPr/>
        </p:nvSpPr>
        <p:spPr>
          <a:xfrm>
            <a:off x="4953248" y="2967162"/>
            <a:ext cx="129158" cy="1059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endParaRPr lang="en-US" sz="1100">
              <a:latin typeface="+mj-lt"/>
            </a:endParaRPr>
          </a:p>
        </p:txBody>
      </p:sp>
      <p:sp>
        <p:nvSpPr>
          <p:cNvPr id="78" name="Shape 105"/>
          <p:cNvSpPr/>
          <p:nvPr/>
        </p:nvSpPr>
        <p:spPr>
          <a:xfrm flipV="1">
            <a:off x="5016624" y="2839516"/>
            <a:ext cx="0" cy="485774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79" name="Shape 82"/>
          <p:cNvSpPr/>
          <p:nvPr/>
        </p:nvSpPr>
        <p:spPr>
          <a:xfrm>
            <a:off x="4735066" y="3195886"/>
            <a:ext cx="93823" cy="128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1600"/>
                </a:moveTo>
                <a:lnTo>
                  <a:pt x="0" y="0"/>
                </a:lnTo>
                <a:cubicBezTo>
                  <a:pt x="3538" y="7178"/>
                  <a:pt x="17936" y="7178"/>
                  <a:pt x="21600" y="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80" name="Rectangle 79"/>
          <p:cNvSpPr/>
          <p:nvPr/>
        </p:nvSpPr>
        <p:spPr>
          <a:xfrm>
            <a:off x="4709666" y="2641030"/>
            <a:ext cx="160908" cy="3985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endParaRPr lang="en-US" sz="1100">
              <a:latin typeface="+mj-lt"/>
            </a:endParaRPr>
          </a:p>
        </p:txBody>
      </p:sp>
      <p:sp>
        <p:nvSpPr>
          <p:cNvPr id="81" name="Shape 81"/>
          <p:cNvSpPr/>
          <p:nvPr/>
        </p:nvSpPr>
        <p:spPr>
          <a:xfrm flipV="1">
            <a:off x="4788024" y="2425006"/>
            <a:ext cx="0" cy="864096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grpSp>
        <p:nvGrpSpPr>
          <p:cNvPr id="82" name="Group 81"/>
          <p:cNvGrpSpPr/>
          <p:nvPr/>
        </p:nvGrpSpPr>
        <p:grpSpPr>
          <a:xfrm>
            <a:off x="7452320" y="2857054"/>
            <a:ext cx="1234479" cy="597271"/>
            <a:chOff x="457200" y="1607592"/>
            <a:chExt cx="1234479" cy="597271"/>
          </a:xfrm>
        </p:grpSpPr>
        <p:sp>
          <p:nvSpPr>
            <p:cNvPr id="83" name="Shape 39"/>
            <p:cNvSpPr/>
            <p:nvPr/>
          </p:nvSpPr>
          <p:spPr>
            <a:xfrm>
              <a:off x="457200" y="1607592"/>
              <a:ext cx="1234479" cy="597271"/>
            </a:xfrm>
            <a:prstGeom prst="rect">
              <a:avLst/>
            </a:prstGeom>
            <a:solidFill>
              <a:srgbClr val="0094CA"/>
            </a:solidFill>
            <a:ln w="12700">
              <a:solidFill>
                <a:srgbClr val="0094CA"/>
              </a:solidFill>
              <a:miter lim="400000"/>
            </a:ln>
          </p:spPr>
          <p:txBody>
            <a:bodyPr lIns="0" tIns="0" rIns="0" bIns="0" anchor="ctr" anchorCtr="0"/>
            <a:lstStyle/>
            <a:p>
              <a:pPr lvl="0" algn="ctr">
                <a:tabLst>
                  <a:tab pos="838200" algn="l"/>
                </a:tabLst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1100">
                <a:latin typeface="+mj-lt"/>
              </a:endParaRPr>
            </a:p>
          </p:txBody>
        </p:sp>
        <p:sp>
          <p:nvSpPr>
            <p:cNvPr id="84" name="Shape 40"/>
            <p:cNvSpPr/>
            <p:nvPr/>
          </p:nvSpPr>
          <p:spPr>
            <a:xfrm>
              <a:off x="601216" y="1632993"/>
              <a:ext cx="925760" cy="53689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anchor="ctr" anchorCtr="0">
              <a:spAutoFit/>
            </a:bodyPr>
            <a:lstStyle>
              <a:lvl1pPr>
                <a:lnSpc>
                  <a:spcPts val="1400"/>
                </a:lnSpc>
                <a:tabLst>
                  <a:tab pos="457200" algn="l"/>
                  <a:tab pos="1371600" algn="l"/>
                </a:tabLst>
                <a:defRPr sz="1200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lvl="0" algn="ctr">
                <a:defRPr sz="1800"/>
              </a:pPr>
              <a:r>
                <a:rPr lang="en-US" sz="1100" dirty="0">
                  <a:latin typeface="+mj-lt"/>
                  <a:cs typeface="Calibri"/>
                </a:rPr>
                <a:t>Target Moderator</a:t>
              </a:r>
            </a:p>
            <a:p>
              <a:pPr lvl="0" algn="ctr">
                <a:defRPr sz="1800"/>
              </a:pPr>
              <a:r>
                <a:rPr lang="en-US" sz="1100" dirty="0">
                  <a:latin typeface="+mj-lt"/>
                  <a:cs typeface="Calibri"/>
                </a:rPr>
                <a:t>Cryoplant</a:t>
              </a:r>
              <a:endParaRPr sz="1100" dirty="0">
                <a:latin typeface="+mj-lt"/>
                <a:cs typeface="Calibri"/>
              </a:endParaRPr>
            </a:p>
          </p:txBody>
        </p:sp>
      </p:grpSp>
      <p:sp>
        <p:nvSpPr>
          <p:cNvPr id="85" name="Shape 39"/>
          <p:cNvSpPr/>
          <p:nvPr/>
        </p:nvSpPr>
        <p:spPr>
          <a:xfrm>
            <a:off x="4601633" y="4225206"/>
            <a:ext cx="1168399" cy="554227"/>
          </a:xfrm>
          <a:prstGeom prst="rect">
            <a:avLst/>
          </a:prstGeom>
          <a:solidFill>
            <a:srgbClr val="0094CA"/>
          </a:solidFill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 dirty="0">
              <a:latin typeface="+mj-lt"/>
            </a:endParaRPr>
          </a:p>
        </p:txBody>
      </p:sp>
      <p:sp>
        <p:nvSpPr>
          <p:cNvPr id="86" name="Shape 40"/>
          <p:cNvSpPr/>
          <p:nvPr/>
        </p:nvSpPr>
        <p:spPr>
          <a:xfrm>
            <a:off x="4716016" y="4350172"/>
            <a:ext cx="925760" cy="3547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ctr" anchorCtr="0">
            <a:spAutoFit/>
          </a:bodyPr>
          <a:lstStyle>
            <a:lvl1pPr>
              <a:lnSpc>
                <a:spcPts val="1400"/>
              </a:lnSpc>
              <a:tabLst>
                <a:tab pos="457200" algn="l"/>
                <a:tab pos="1371600" algn="l"/>
              </a:tabLst>
              <a:defRPr sz="1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 algn="ctr">
              <a:defRPr sz="1800"/>
            </a:pPr>
            <a:r>
              <a:rPr lang="en-US" sz="1100" dirty="0" err="1">
                <a:latin typeface="+mj-lt"/>
                <a:cs typeface="Calibri"/>
              </a:rPr>
              <a:t>LHe</a:t>
            </a:r>
            <a:r>
              <a:rPr lang="en-US" sz="1100" dirty="0">
                <a:latin typeface="+mj-lt"/>
                <a:cs typeface="Calibri"/>
              </a:rPr>
              <a:t> Mobile </a:t>
            </a:r>
            <a:r>
              <a:rPr lang="en-US" sz="1100" dirty="0" err="1">
                <a:latin typeface="+mj-lt"/>
                <a:cs typeface="Calibri"/>
              </a:rPr>
              <a:t>Dewars</a:t>
            </a:r>
            <a:endParaRPr sz="1100" dirty="0">
              <a:latin typeface="+mj-lt"/>
              <a:cs typeface="Calibri"/>
            </a:endParaRPr>
          </a:p>
        </p:txBody>
      </p:sp>
      <p:sp>
        <p:nvSpPr>
          <p:cNvPr id="87" name="Shape 39"/>
          <p:cNvSpPr/>
          <p:nvPr/>
        </p:nvSpPr>
        <p:spPr>
          <a:xfrm>
            <a:off x="6012160" y="4225206"/>
            <a:ext cx="1234479" cy="597271"/>
          </a:xfrm>
          <a:prstGeom prst="rect">
            <a:avLst/>
          </a:prstGeom>
          <a:solidFill>
            <a:srgbClr val="0094CA"/>
          </a:solidFill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88" name="Shape 40"/>
          <p:cNvSpPr/>
          <p:nvPr/>
        </p:nvSpPr>
        <p:spPr>
          <a:xfrm>
            <a:off x="6144766" y="4267622"/>
            <a:ext cx="925760" cy="5343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ctr" anchorCtr="0">
            <a:spAutoFit/>
          </a:bodyPr>
          <a:lstStyle>
            <a:lvl1pPr>
              <a:lnSpc>
                <a:spcPts val="1400"/>
              </a:lnSpc>
              <a:tabLst>
                <a:tab pos="457200" algn="l"/>
                <a:tab pos="1371600" algn="l"/>
              </a:tabLst>
              <a:defRPr sz="1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 algn="ctr">
              <a:defRPr sz="1800"/>
            </a:pPr>
            <a:r>
              <a:rPr lang="en-US" sz="1100" dirty="0">
                <a:latin typeface="+mj-lt"/>
                <a:cs typeface="Calibri"/>
              </a:rPr>
              <a:t>Test Stand </a:t>
            </a:r>
            <a:r>
              <a:rPr lang="en-US" sz="1100" dirty="0" err="1">
                <a:latin typeface="+mj-lt"/>
                <a:cs typeface="Calibri"/>
              </a:rPr>
              <a:t>Cryodistribution</a:t>
            </a:r>
            <a:r>
              <a:rPr lang="en-US" sz="1100" dirty="0">
                <a:latin typeface="+mj-lt"/>
                <a:cs typeface="Calibri"/>
              </a:rPr>
              <a:t> System</a:t>
            </a:r>
            <a:endParaRPr sz="1100" dirty="0">
              <a:latin typeface="+mj-lt"/>
              <a:cs typeface="Calibri"/>
            </a:endParaRPr>
          </a:p>
        </p:txBody>
      </p:sp>
      <p:sp>
        <p:nvSpPr>
          <p:cNvPr id="89" name="Shape 39"/>
          <p:cNvSpPr/>
          <p:nvPr/>
        </p:nvSpPr>
        <p:spPr>
          <a:xfrm>
            <a:off x="4572000" y="5449342"/>
            <a:ext cx="1234479" cy="59727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schemeClr val="accent5">
                <a:lumMod val="40000"/>
                <a:lumOff val="60000"/>
              </a:schemeClr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90" name="Shape 40"/>
          <p:cNvSpPr/>
          <p:nvPr/>
        </p:nvSpPr>
        <p:spPr>
          <a:xfrm>
            <a:off x="4696966" y="5565428"/>
            <a:ext cx="1008112" cy="3547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ctr" anchorCtr="0">
            <a:spAutoFit/>
          </a:bodyPr>
          <a:lstStyle>
            <a:lvl1pPr>
              <a:lnSpc>
                <a:spcPts val="1400"/>
              </a:lnSpc>
              <a:tabLst>
                <a:tab pos="457200" algn="l"/>
                <a:tab pos="1371600" algn="l"/>
              </a:tabLst>
              <a:defRPr sz="1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 algn="ctr">
              <a:defRPr sz="1800"/>
            </a:pPr>
            <a:r>
              <a:rPr lang="en-US" sz="1100" dirty="0">
                <a:latin typeface="+mj-lt"/>
                <a:cs typeface="Calibri"/>
              </a:rPr>
              <a:t>Instruments &amp; Experiments</a:t>
            </a:r>
            <a:endParaRPr sz="1100" dirty="0">
              <a:latin typeface="+mj-lt"/>
              <a:cs typeface="Calibri"/>
            </a:endParaRPr>
          </a:p>
        </p:txBody>
      </p:sp>
      <p:sp>
        <p:nvSpPr>
          <p:cNvPr id="91" name="Shape 39"/>
          <p:cNvSpPr/>
          <p:nvPr/>
        </p:nvSpPr>
        <p:spPr>
          <a:xfrm>
            <a:off x="3131840" y="4585246"/>
            <a:ext cx="936104" cy="597271"/>
          </a:xfrm>
          <a:prstGeom prst="rect">
            <a:avLst/>
          </a:prstGeom>
          <a:solidFill>
            <a:srgbClr val="0094CA"/>
          </a:solidFill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92" name="Shape 40"/>
          <p:cNvSpPr/>
          <p:nvPr/>
        </p:nvSpPr>
        <p:spPr>
          <a:xfrm>
            <a:off x="3142184" y="4710106"/>
            <a:ext cx="925760" cy="3547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ctr" anchorCtr="0">
            <a:spAutoFit/>
          </a:bodyPr>
          <a:lstStyle>
            <a:lvl1pPr>
              <a:lnSpc>
                <a:spcPts val="1400"/>
              </a:lnSpc>
              <a:tabLst>
                <a:tab pos="457200" algn="l"/>
                <a:tab pos="1371600" algn="l"/>
              </a:tabLst>
              <a:defRPr sz="1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 algn="ctr">
              <a:defRPr sz="1800"/>
            </a:pPr>
            <a:r>
              <a:rPr lang="en-US" sz="1100" dirty="0">
                <a:latin typeface="+mj-lt"/>
                <a:cs typeface="Calibri"/>
              </a:rPr>
              <a:t>LN2 Storage Tanks</a:t>
            </a:r>
          </a:p>
        </p:txBody>
      </p:sp>
      <p:sp>
        <p:nvSpPr>
          <p:cNvPr id="93" name="Shape 39"/>
          <p:cNvSpPr/>
          <p:nvPr/>
        </p:nvSpPr>
        <p:spPr>
          <a:xfrm>
            <a:off x="3131840" y="5449342"/>
            <a:ext cx="936104" cy="59727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chemeClr val="accent6">
                <a:lumMod val="40000"/>
                <a:lumOff val="60000"/>
              </a:schemeClr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94" name="Shape 40"/>
          <p:cNvSpPr/>
          <p:nvPr/>
        </p:nvSpPr>
        <p:spPr>
          <a:xfrm>
            <a:off x="3106868" y="5559208"/>
            <a:ext cx="925760" cy="3547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ctr" anchorCtr="0">
            <a:spAutoFit/>
          </a:bodyPr>
          <a:lstStyle>
            <a:lvl1pPr>
              <a:lnSpc>
                <a:spcPts val="1400"/>
              </a:lnSpc>
              <a:tabLst>
                <a:tab pos="457200" algn="l"/>
                <a:tab pos="1371600" algn="l"/>
              </a:tabLst>
              <a:defRPr sz="1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 algn="ctr">
              <a:defRPr sz="1800"/>
            </a:pPr>
            <a:r>
              <a:rPr lang="en-US" sz="1100" dirty="0">
                <a:latin typeface="+mj-lt"/>
                <a:cs typeface="Calibri"/>
              </a:rPr>
              <a:t>LN2 Mobile </a:t>
            </a:r>
            <a:r>
              <a:rPr lang="en-US" sz="1100" dirty="0" err="1">
                <a:latin typeface="+mj-lt"/>
                <a:cs typeface="Calibri"/>
              </a:rPr>
              <a:t>Dewars</a:t>
            </a:r>
            <a:endParaRPr lang="en-US" sz="1100" dirty="0">
              <a:latin typeface="+mj-lt"/>
              <a:cs typeface="Calibri"/>
            </a:endParaRPr>
          </a:p>
        </p:txBody>
      </p:sp>
      <p:sp>
        <p:nvSpPr>
          <p:cNvPr id="95" name="Shape 39"/>
          <p:cNvSpPr/>
          <p:nvPr/>
        </p:nvSpPr>
        <p:spPr>
          <a:xfrm>
            <a:off x="395536" y="4585246"/>
            <a:ext cx="1152128" cy="597271"/>
          </a:xfrm>
          <a:prstGeom prst="rect">
            <a:avLst/>
          </a:prstGeom>
          <a:solidFill>
            <a:srgbClr val="0094CA"/>
          </a:solidFill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96" name="Shape 40"/>
          <p:cNvSpPr/>
          <p:nvPr/>
        </p:nvSpPr>
        <p:spPr>
          <a:xfrm>
            <a:off x="528141" y="4603013"/>
            <a:ext cx="925760" cy="536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ctr" anchorCtr="0">
            <a:spAutoFit/>
          </a:bodyPr>
          <a:lstStyle>
            <a:lvl1pPr>
              <a:lnSpc>
                <a:spcPts val="1400"/>
              </a:lnSpc>
              <a:tabLst>
                <a:tab pos="457200" algn="l"/>
                <a:tab pos="1371600" algn="l"/>
              </a:tabLst>
              <a:defRPr sz="1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 algn="ctr">
              <a:defRPr sz="1800"/>
            </a:pPr>
            <a:r>
              <a:rPr lang="en-US" sz="1100" dirty="0" err="1">
                <a:latin typeface="+mj-lt"/>
                <a:cs typeface="Calibri"/>
              </a:rPr>
              <a:t>Cryodistribution</a:t>
            </a:r>
            <a:r>
              <a:rPr lang="en-US" sz="1100" dirty="0">
                <a:latin typeface="+mj-lt"/>
                <a:cs typeface="Calibri"/>
              </a:rPr>
              <a:t> System for  Elliptical Linac</a:t>
            </a:r>
            <a:endParaRPr sz="1100" dirty="0">
              <a:latin typeface="+mj-lt"/>
              <a:cs typeface="Calibri"/>
            </a:endParaRPr>
          </a:p>
        </p:txBody>
      </p:sp>
      <p:sp>
        <p:nvSpPr>
          <p:cNvPr id="97" name="Shape 39"/>
          <p:cNvSpPr/>
          <p:nvPr/>
        </p:nvSpPr>
        <p:spPr>
          <a:xfrm>
            <a:off x="395536" y="5449342"/>
            <a:ext cx="1152128" cy="59727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12700">
            <a:solidFill>
              <a:schemeClr val="accent5">
                <a:lumMod val="40000"/>
                <a:lumOff val="60000"/>
              </a:schemeClr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98" name="Shape 40"/>
          <p:cNvSpPr/>
          <p:nvPr/>
        </p:nvSpPr>
        <p:spPr>
          <a:xfrm>
            <a:off x="482401" y="5530610"/>
            <a:ext cx="1008112" cy="3573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ctr" anchorCtr="0">
            <a:spAutoFit/>
          </a:bodyPr>
          <a:lstStyle>
            <a:lvl1pPr>
              <a:lnSpc>
                <a:spcPts val="1400"/>
              </a:lnSpc>
              <a:tabLst>
                <a:tab pos="457200" algn="l"/>
                <a:tab pos="1371600" algn="l"/>
              </a:tabLst>
              <a:defRPr sz="1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 algn="ctr">
              <a:defRPr sz="1800"/>
            </a:pPr>
            <a:r>
              <a:rPr lang="en-US" sz="1100" dirty="0">
                <a:latin typeface="+mj-lt"/>
                <a:cs typeface="Calibri"/>
              </a:rPr>
              <a:t>Elliptical</a:t>
            </a:r>
          </a:p>
          <a:p>
            <a:pPr lvl="0" algn="ctr">
              <a:defRPr sz="1800"/>
            </a:pPr>
            <a:r>
              <a:rPr lang="en-US" sz="1100" dirty="0" err="1">
                <a:latin typeface="+mj-lt"/>
                <a:cs typeface="Calibri"/>
              </a:rPr>
              <a:t>Cryomodules</a:t>
            </a:r>
            <a:endParaRPr sz="1100" dirty="0">
              <a:latin typeface="+mj-lt"/>
              <a:cs typeface="Calibri"/>
            </a:endParaRPr>
          </a:p>
        </p:txBody>
      </p:sp>
      <p:sp>
        <p:nvSpPr>
          <p:cNvPr id="99" name="Shape 39"/>
          <p:cNvSpPr/>
          <p:nvPr/>
        </p:nvSpPr>
        <p:spPr>
          <a:xfrm>
            <a:off x="6012160" y="5449342"/>
            <a:ext cx="1234479" cy="597271"/>
          </a:xfrm>
          <a:prstGeom prst="rect">
            <a:avLst/>
          </a:prstGeom>
          <a:solidFill>
            <a:srgbClr val="B7DEE8"/>
          </a:solidFill>
          <a:ln w="12700">
            <a:solidFill>
              <a:schemeClr val="accent5">
                <a:lumMod val="40000"/>
                <a:lumOff val="60000"/>
              </a:schemeClr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 dirty="0">
              <a:latin typeface="+mj-lt"/>
            </a:endParaRPr>
          </a:p>
        </p:txBody>
      </p:sp>
      <p:sp>
        <p:nvSpPr>
          <p:cNvPr id="100" name="Shape 40"/>
          <p:cNvSpPr/>
          <p:nvPr/>
        </p:nvSpPr>
        <p:spPr>
          <a:xfrm>
            <a:off x="6124426" y="5641131"/>
            <a:ext cx="1008112" cy="1778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ctr" anchorCtr="0">
            <a:spAutoFit/>
          </a:bodyPr>
          <a:lstStyle>
            <a:lvl1pPr>
              <a:lnSpc>
                <a:spcPts val="1400"/>
              </a:lnSpc>
              <a:tabLst>
                <a:tab pos="457200" algn="l"/>
                <a:tab pos="1371600" algn="l"/>
              </a:tabLst>
              <a:defRPr sz="1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 algn="ctr">
              <a:defRPr sz="1800"/>
            </a:pPr>
            <a:r>
              <a:rPr lang="en-US" sz="1100" dirty="0">
                <a:latin typeface="+mj-lt"/>
                <a:cs typeface="Calibri"/>
              </a:rPr>
              <a:t>Test Stand Lund 2</a:t>
            </a:r>
            <a:endParaRPr sz="1100" dirty="0">
              <a:latin typeface="+mj-lt"/>
              <a:cs typeface="Calibri"/>
            </a:endParaRPr>
          </a:p>
        </p:txBody>
      </p:sp>
      <p:sp>
        <p:nvSpPr>
          <p:cNvPr id="101" name="Shape 39"/>
          <p:cNvSpPr/>
          <p:nvPr/>
        </p:nvSpPr>
        <p:spPr>
          <a:xfrm>
            <a:off x="7452320" y="3721150"/>
            <a:ext cx="1234479" cy="597271"/>
          </a:xfrm>
          <a:prstGeom prst="rect">
            <a:avLst/>
          </a:prstGeom>
          <a:solidFill>
            <a:srgbClr val="0094CA"/>
          </a:solidFill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102" name="Shape 40"/>
          <p:cNvSpPr/>
          <p:nvPr/>
        </p:nvSpPr>
        <p:spPr>
          <a:xfrm>
            <a:off x="7584926" y="3763566"/>
            <a:ext cx="925760" cy="5343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ctr" anchorCtr="0">
            <a:spAutoFit/>
          </a:bodyPr>
          <a:lstStyle>
            <a:lvl1pPr>
              <a:lnSpc>
                <a:spcPts val="1400"/>
              </a:lnSpc>
              <a:tabLst>
                <a:tab pos="457200" algn="l"/>
                <a:tab pos="1371600" algn="l"/>
              </a:tabLst>
              <a:defRPr sz="1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 algn="ctr">
              <a:defRPr sz="1800"/>
            </a:pPr>
            <a:r>
              <a:rPr lang="en-US" sz="1100" dirty="0">
                <a:latin typeface="+mj-lt"/>
                <a:cs typeface="Calibri"/>
              </a:rPr>
              <a:t>Target </a:t>
            </a:r>
            <a:r>
              <a:rPr lang="en-US" sz="1100" dirty="0" err="1">
                <a:latin typeface="+mj-lt"/>
                <a:cs typeface="Calibri"/>
              </a:rPr>
              <a:t>Cryodistribution</a:t>
            </a:r>
            <a:r>
              <a:rPr lang="en-US" sz="1100" dirty="0">
                <a:latin typeface="+mj-lt"/>
                <a:cs typeface="Calibri"/>
              </a:rPr>
              <a:t> System</a:t>
            </a:r>
            <a:endParaRPr sz="1100" dirty="0">
              <a:latin typeface="+mj-lt"/>
              <a:cs typeface="Calibri"/>
            </a:endParaRPr>
          </a:p>
        </p:txBody>
      </p:sp>
      <p:sp>
        <p:nvSpPr>
          <p:cNvPr id="103" name="Shape 39"/>
          <p:cNvSpPr/>
          <p:nvPr/>
        </p:nvSpPr>
        <p:spPr>
          <a:xfrm>
            <a:off x="7452320" y="4585246"/>
            <a:ext cx="1234479" cy="59727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2700">
            <a:solidFill>
              <a:schemeClr val="accent4">
                <a:lumMod val="40000"/>
                <a:lumOff val="60000"/>
              </a:schemeClr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104" name="Shape 40"/>
          <p:cNvSpPr/>
          <p:nvPr/>
        </p:nvSpPr>
        <p:spPr>
          <a:xfrm>
            <a:off x="7606092" y="4675931"/>
            <a:ext cx="925760" cy="3547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ctr" anchorCtr="0">
            <a:spAutoFit/>
          </a:bodyPr>
          <a:lstStyle>
            <a:lvl1pPr>
              <a:lnSpc>
                <a:spcPts val="1400"/>
              </a:lnSpc>
              <a:tabLst>
                <a:tab pos="457200" algn="l"/>
                <a:tab pos="1371600" algn="l"/>
              </a:tabLst>
              <a:defRPr sz="1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 algn="ctr">
              <a:defRPr sz="1800"/>
            </a:pPr>
            <a:r>
              <a:rPr lang="en-US" sz="1100" dirty="0">
                <a:latin typeface="+mj-lt"/>
                <a:cs typeface="Calibri"/>
              </a:rPr>
              <a:t>Hydrogen Circulation Box</a:t>
            </a:r>
            <a:endParaRPr sz="1100" dirty="0">
              <a:latin typeface="+mj-lt"/>
              <a:cs typeface="Calibri"/>
            </a:endParaRPr>
          </a:p>
        </p:txBody>
      </p:sp>
      <p:sp>
        <p:nvSpPr>
          <p:cNvPr id="105" name="Shape 39"/>
          <p:cNvSpPr/>
          <p:nvPr/>
        </p:nvSpPr>
        <p:spPr>
          <a:xfrm>
            <a:off x="7452320" y="5449342"/>
            <a:ext cx="1234479" cy="59727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2700">
            <a:solidFill>
              <a:schemeClr val="accent4">
                <a:lumMod val="40000"/>
                <a:lumOff val="60000"/>
              </a:schemeClr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106" name="Shape 40"/>
          <p:cNvSpPr/>
          <p:nvPr/>
        </p:nvSpPr>
        <p:spPr>
          <a:xfrm>
            <a:off x="7616676" y="5550198"/>
            <a:ext cx="925760" cy="3547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ctr" anchorCtr="0">
            <a:spAutoFit/>
          </a:bodyPr>
          <a:lstStyle>
            <a:lvl1pPr>
              <a:lnSpc>
                <a:spcPts val="1400"/>
              </a:lnSpc>
              <a:tabLst>
                <a:tab pos="457200" algn="l"/>
                <a:tab pos="1371600" algn="l"/>
              </a:tabLst>
              <a:defRPr sz="1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 algn="ctr">
              <a:defRPr sz="1800"/>
            </a:pPr>
            <a:r>
              <a:rPr lang="en-US" sz="1100" dirty="0">
                <a:latin typeface="+mj-lt"/>
                <a:cs typeface="Calibri"/>
              </a:rPr>
              <a:t>Hydrogen Moderator</a:t>
            </a:r>
            <a:endParaRPr sz="1100" dirty="0">
              <a:latin typeface="+mj-lt"/>
              <a:cs typeface="Calibri"/>
            </a:endParaRPr>
          </a:p>
        </p:txBody>
      </p:sp>
      <p:sp>
        <p:nvSpPr>
          <p:cNvPr id="110" name="Shape 123"/>
          <p:cNvSpPr/>
          <p:nvPr/>
        </p:nvSpPr>
        <p:spPr>
          <a:xfrm flipH="1" flipV="1">
            <a:off x="5796136" y="3793158"/>
            <a:ext cx="576064" cy="0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111" name="Shape 123"/>
          <p:cNvSpPr/>
          <p:nvPr/>
        </p:nvSpPr>
        <p:spPr>
          <a:xfrm flipH="1" flipV="1">
            <a:off x="5804603" y="3589793"/>
            <a:ext cx="807988" cy="0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112" name="Shape 149"/>
          <p:cNvSpPr/>
          <p:nvPr/>
        </p:nvSpPr>
        <p:spPr>
          <a:xfrm flipV="1">
            <a:off x="8460432" y="3433118"/>
            <a:ext cx="0" cy="288032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113" name="Shape 149"/>
          <p:cNvSpPr/>
          <p:nvPr/>
        </p:nvSpPr>
        <p:spPr>
          <a:xfrm flipV="1">
            <a:off x="7734002" y="4290368"/>
            <a:ext cx="0" cy="288032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114" name="Shape 150"/>
          <p:cNvSpPr/>
          <p:nvPr/>
        </p:nvSpPr>
        <p:spPr>
          <a:xfrm>
            <a:off x="7687394" y="4453434"/>
            <a:ext cx="93823" cy="128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1600"/>
                </a:moveTo>
                <a:lnTo>
                  <a:pt x="0" y="0"/>
                </a:lnTo>
                <a:cubicBezTo>
                  <a:pt x="3395" y="7163"/>
                  <a:pt x="17794" y="7163"/>
                  <a:pt x="21600" y="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115" name="Shape 149"/>
          <p:cNvSpPr/>
          <p:nvPr/>
        </p:nvSpPr>
        <p:spPr>
          <a:xfrm flipH="1" flipV="1">
            <a:off x="8448800" y="4325416"/>
            <a:ext cx="5282" cy="252981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116" name="Shape 149"/>
          <p:cNvSpPr/>
          <p:nvPr/>
        </p:nvSpPr>
        <p:spPr>
          <a:xfrm flipV="1">
            <a:off x="7753052" y="5160318"/>
            <a:ext cx="0" cy="288032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117" name="Shape 150"/>
          <p:cNvSpPr/>
          <p:nvPr/>
        </p:nvSpPr>
        <p:spPr>
          <a:xfrm>
            <a:off x="7706444" y="5320209"/>
            <a:ext cx="93823" cy="128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1600"/>
                </a:moveTo>
                <a:lnTo>
                  <a:pt x="0" y="0"/>
                </a:lnTo>
                <a:cubicBezTo>
                  <a:pt x="3395" y="7163"/>
                  <a:pt x="17794" y="7163"/>
                  <a:pt x="2160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118" name="Shape 149"/>
          <p:cNvSpPr/>
          <p:nvPr/>
        </p:nvSpPr>
        <p:spPr>
          <a:xfrm flipH="1" flipV="1">
            <a:off x="8473131" y="5182667"/>
            <a:ext cx="0" cy="265682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121" name="Shape 97"/>
          <p:cNvSpPr/>
          <p:nvPr/>
        </p:nvSpPr>
        <p:spPr>
          <a:xfrm>
            <a:off x="4102224" y="3544211"/>
            <a:ext cx="457200" cy="127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122" name="Shape 98"/>
          <p:cNvSpPr/>
          <p:nvPr/>
        </p:nvSpPr>
        <p:spPr>
          <a:xfrm>
            <a:off x="4019571" y="3493411"/>
            <a:ext cx="128889" cy="938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21600" y="0"/>
                </a:lnTo>
                <a:cubicBezTo>
                  <a:pt x="14368" y="3543"/>
                  <a:pt x="14368" y="17941"/>
                  <a:pt x="21600" y="2160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123" name="Shape 99"/>
          <p:cNvSpPr/>
          <p:nvPr/>
        </p:nvSpPr>
        <p:spPr>
          <a:xfrm flipH="1" flipV="1">
            <a:off x="3995936" y="3772937"/>
            <a:ext cx="563488" cy="0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124" name="Shape 100"/>
          <p:cNvSpPr/>
          <p:nvPr/>
        </p:nvSpPr>
        <p:spPr>
          <a:xfrm>
            <a:off x="4432424" y="3722011"/>
            <a:ext cx="128889" cy="938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0800"/>
                </a:moveTo>
                <a:lnTo>
                  <a:pt x="0" y="21600"/>
                </a:lnTo>
                <a:cubicBezTo>
                  <a:pt x="7163" y="17936"/>
                  <a:pt x="7163" y="3538"/>
                  <a:pt x="0" y="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125" name="Shape 97"/>
          <p:cNvSpPr/>
          <p:nvPr/>
        </p:nvSpPr>
        <p:spPr>
          <a:xfrm>
            <a:off x="3995936" y="3649269"/>
            <a:ext cx="570384" cy="0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126" name="Shape 100"/>
          <p:cNvSpPr/>
          <p:nvPr/>
        </p:nvSpPr>
        <p:spPr>
          <a:xfrm>
            <a:off x="4440684" y="3598342"/>
            <a:ext cx="128889" cy="938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0800"/>
                </a:moveTo>
                <a:lnTo>
                  <a:pt x="0" y="21600"/>
                </a:lnTo>
                <a:cubicBezTo>
                  <a:pt x="7163" y="17936"/>
                  <a:pt x="7163" y="3538"/>
                  <a:pt x="0" y="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127" name="Rectangle 126"/>
          <p:cNvSpPr/>
          <p:nvPr/>
        </p:nvSpPr>
        <p:spPr>
          <a:xfrm>
            <a:off x="4195068" y="3505126"/>
            <a:ext cx="160908" cy="8640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endParaRPr lang="en-US" sz="1100">
              <a:latin typeface="+mj-lt"/>
            </a:endParaRPr>
          </a:p>
        </p:txBody>
      </p:sp>
      <p:sp>
        <p:nvSpPr>
          <p:cNvPr id="128" name="Shape 98"/>
          <p:cNvSpPr/>
          <p:nvPr/>
        </p:nvSpPr>
        <p:spPr>
          <a:xfrm>
            <a:off x="4283968" y="4513238"/>
            <a:ext cx="128889" cy="938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21600" y="0"/>
                </a:lnTo>
                <a:cubicBezTo>
                  <a:pt x="14368" y="3543"/>
                  <a:pt x="14368" y="17941"/>
                  <a:pt x="21600" y="2160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129" name="Shape 97"/>
          <p:cNvSpPr/>
          <p:nvPr/>
        </p:nvSpPr>
        <p:spPr>
          <a:xfrm flipV="1">
            <a:off x="4283968" y="4563542"/>
            <a:ext cx="281806" cy="0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130" name="Shape 90"/>
          <p:cNvSpPr/>
          <p:nvPr/>
        </p:nvSpPr>
        <p:spPr>
          <a:xfrm>
            <a:off x="4883348" y="5315365"/>
            <a:ext cx="93823" cy="128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1600"/>
                </a:moveTo>
                <a:lnTo>
                  <a:pt x="0" y="0"/>
                </a:lnTo>
                <a:cubicBezTo>
                  <a:pt x="3580" y="7144"/>
                  <a:pt x="17978" y="7144"/>
                  <a:pt x="21600" y="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131" name="Shape 152"/>
          <p:cNvSpPr/>
          <p:nvPr/>
        </p:nvSpPr>
        <p:spPr>
          <a:xfrm>
            <a:off x="8404349" y="4318936"/>
            <a:ext cx="93823" cy="128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cubicBezTo>
                  <a:pt x="17784" y="14368"/>
                  <a:pt x="3385" y="14368"/>
                  <a:pt x="0" y="2160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132" name="Shape 152"/>
          <p:cNvSpPr/>
          <p:nvPr/>
        </p:nvSpPr>
        <p:spPr>
          <a:xfrm>
            <a:off x="8426574" y="5180360"/>
            <a:ext cx="93823" cy="128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cubicBezTo>
                  <a:pt x="17784" y="14368"/>
                  <a:pt x="3385" y="14368"/>
                  <a:pt x="0" y="2160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133" name="Shape 123"/>
          <p:cNvSpPr/>
          <p:nvPr/>
        </p:nvSpPr>
        <p:spPr>
          <a:xfrm flipH="1" flipV="1">
            <a:off x="6486499" y="3683008"/>
            <a:ext cx="0" cy="542194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134" name="Shape 123"/>
          <p:cNvSpPr/>
          <p:nvPr/>
        </p:nvSpPr>
        <p:spPr>
          <a:xfrm flipH="1">
            <a:off x="5796136" y="3691476"/>
            <a:ext cx="693688" cy="0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135" name="Shape 98"/>
          <p:cNvSpPr/>
          <p:nvPr/>
        </p:nvSpPr>
        <p:spPr>
          <a:xfrm>
            <a:off x="5804602" y="3644262"/>
            <a:ext cx="128889" cy="938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21600" y="0"/>
                </a:lnTo>
                <a:cubicBezTo>
                  <a:pt x="14368" y="3543"/>
                  <a:pt x="14368" y="17941"/>
                  <a:pt x="21600" y="2160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136" name="Shape 123"/>
          <p:cNvSpPr/>
          <p:nvPr/>
        </p:nvSpPr>
        <p:spPr>
          <a:xfrm flipH="1" flipV="1">
            <a:off x="5813069" y="3492425"/>
            <a:ext cx="913822" cy="0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137" name="Shape 121"/>
          <p:cNvSpPr/>
          <p:nvPr/>
        </p:nvSpPr>
        <p:spPr>
          <a:xfrm flipV="1">
            <a:off x="6728048" y="3492508"/>
            <a:ext cx="0" cy="740833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138" name="Shape 98"/>
          <p:cNvSpPr/>
          <p:nvPr/>
        </p:nvSpPr>
        <p:spPr>
          <a:xfrm>
            <a:off x="5804602" y="3441063"/>
            <a:ext cx="128889" cy="938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21600" y="0"/>
                </a:lnTo>
                <a:cubicBezTo>
                  <a:pt x="14368" y="3543"/>
                  <a:pt x="14368" y="17941"/>
                  <a:pt x="21600" y="2160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139" name="Shape 118"/>
          <p:cNvSpPr/>
          <p:nvPr/>
        </p:nvSpPr>
        <p:spPr>
          <a:xfrm>
            <a:off x="6325590" y="5321555"/>
            <a:ext cx="93823" cy="128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1600"/>
                </a:moveTo>
                <a:lnTo>
                  <a:pt x="0" y="0"/>
                </a:lnTo>
                <a:cubicBezTo>
                  <a:pt x="3448" y="7129"/>
                  <a:pt x="17847" y="7129"/>
                  <a:pt x="21600" y="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 dirty="0">
              <a:latin typeface="+mj-lt"/>
            </a:endParaRPr>
          </a:p>
        </p:txBody>
      </p:sp>
      <p:sp>
        <p:nvSpPr>
          <p:cNvPr id="140" name="Shape 122"/>
          <p:cNvSpPr/>
          <p:nvPr/>
        </p:nvSpPr>
        <p:spPr>
          <a:xfrm>
            <a:off x="6558675" y="5320500"/>
            <a:ext cx="93823" cy="128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1600"/>
                </a:moveTo>
                <a:lnTo>
                  <a:pt x="0" y="0"/>
                </a:lnTo>
                <a:cubicBezTo>
                  <a:pt x="3438" y="7144"/>
                  <a:pt x="17836" y="7144"/>
                  <a:pt x="21600" y="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 dirty="0">
              <a:latin typeface="+mj-lt"/>
            </a:endParaRPr>
          </a:p>
        </p:txBody>
      </p:sp>
      <p:sp>
        <p:nvSpPr>
          <p:cNvPr id="141" name="Shape 120"/>
          <p:cNvSpPr/>
          <p:nvPr/>
        </p:nvSpPr>
        <p:spPr>
          <a:xfrm>
            <a:off x="6681397" y="4830901"/>
            <a:ext cx="93823" cy="128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cubicBezTo>
                  <a:pt x="17836" y="14333"/>
                  <a:pt x="3438" y="14333"/>
                  <a:pt x="0" y="2160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 dirty="0">
              <a:latin typeface="+mj-lt"/>
            </a:endParaRPr>
          </a:p>
        </p:txBody>
      </p:sp>
      <p:sp>
        <p:nvSpPr>
          <p:cNvPr id="142" name="Shape 120"/>
          <p:cNvSpPr/>
          <p:nvPr/>
        </p:nvSpPr>
        <p:spPr>
          <a:xfrm>
            <a:off x="852379" y="3950498"/>
            <a:ext cx="93823" cy="128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cubicBezTo>
                  <a:pt x="17836" y="14333"/>
                  <a:pt x="3438" y="14333"/>
                  <a:pt x="0" y="2160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 dirty="0">
              <a:latin typeface="+mj-lt"/>
            </a:endParaRPr>
          </a:p>
        </p:txBody>
      </p:sp>
      <p:sp>
        <p:nvSpPr>
          <p:cNvPr id="143" name="Shape 118"/>
          <p:cNvSpPr/>
          <p:nvPr/>
        </p:nvSpPr>
        <p:spPr>
          <a:xfrm>
            <a:off x="885552" y="4441105"/>
            <a:ext cx="93823" cy="128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1600"/>
                </a:moveTo>
                <a:lnTo>
                  <a:pt x="0" y="0"/>
                </a:lnTo>
                <a:cubicBezTo>
                  <a:pt x="3448" y="7129"/>
                  <a:pt x="17847" y="7129"/>
                  <a:pt x="21600" y="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 dirty="0">
              <a:latin typeface="+mj-lt"/>
            </a:endParaRPr>
          </a:p>
        </p:txBody>
      </p:sp>
      <p:sp>
        <p:nvSpPr>
          <p:cNvPr id="144" name="Shape 121"/>
          <p:cNvSpPr/>
          <p:nvPr/>
        </p:nvSpPr>
        <p:spPr>
          <a:xfrm flipV="1">
            <a:off x="1161701" y="3949791"/>
            <a:ext cx="0" cy="619100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145" name="Shape 122"/>
          <p:cNvSpPr/>
          <p:nvPr/>
        </p:nvSpPr>
        <p:spPr>
          <a:xfrm>
            <a:off x="1118637" y="4440050"/>
            <a:ext cx="93823" cy="128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1600"/>
                </a:moveTo>
                <a:lnTo>
                  <a:pt x="0" y="0"/>
                </a:lnTo>
                <a:cubicBezTo>
                  <a:pt x="3438" y="7144"/>
                  <a:pt x="17836" y="7144"/>
                  <a:pt x="21600" y="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 dirty="0">
              <a:latin typeface="+mj-lt"/>
            </a:endParaRPr>
          </a:p>
        </p:txBody>
      </p:sp>
      <p:sp>
        <p:nvSpPr>
          <p:cNvPr id="146" name="Shape 123"/>
          <p:cNvSpPr/>
          <p:nvPr/>
        </p:nvSpPr>
        <p:spPr>
          <a:xfrm flipV="1">
            <a:off x="928620" y="3945559"/>
            <a:ext cx="0" cy="622630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147" name="Shape 123"/>
          <p:cNvSpPr/>
          <p:nvPr/>
        </p:nvSpPr>
        <p:spPr>
          <a:xfrm flipH="1" flipV="1">
            <a:off x="1042919" y="3949791"/>
            <a:ext cx="0" cy="618395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148" name="Shape 121"/>
          <p:cNvSpPr/>
          <p:nvPr/>
        </p:nvSpPr>
        <p:spPr>
          <a:xfrm flipV="1">
            <a:off x="1284468" y="3793158"/>
            <a:ext cx="0" cy="783167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149" name="Shape 120"/>
          <p:cNvSpPr/>
          <p:nvPr/>
        </p:nvSpPr>
        <p:spPr>
          <a:xfrm>
            <a:off x="1093801" y="3941984"/>
            <a:ext cx="93823" cy="128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cubicBezTo>
                  <a:pt x="17836" y="14333"/>
                  <a:pt x="3438" y="14333"/>
                  <a:pt x="0" y="2160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 dirty="0">
              <a:latin typeface="+mj-lt"/>
            </a:endParaRPr>
          </a:p>
        </p:txBody>
      </p:sp>
      <p:sp>
        <p:nvSpPr>
          <p:cNvPr id="150" name="Shape 125"/>
          <p:cNvSpPr/>
          <p:nvPr/>
        </p:nvSpPr>
        <p:spPr>
          <a:xfrm flipH="1">
            <a:off x="4283968" y="3001070"/>
            <a:ext cx="1" cy="2743200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151" name="Shape 89"/>
          <p:cNvSpPr/>
          <p:nvPr/>
        </p:nvSpPr>
        <p:spPr>
          <a:xfrm flipV="1">
            <a:off x="4932040" y="4801270"/>
            <a:ext cx="0" cy="548258"/>
          </a:xfrm>
          <a:prstGeom prst="line">
            <a:avLst/>
          </a:prstGeom>
          <a:ln w="12700">
            <a:solidFill>
              <a:srgbClr val="0094CA"/>
            </a:solidFill>
            <a:prstDash val="sysDash"/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152" name="Shape 121"/>
          <p:cNvSpPr/>
          <p:nvPr/>
        </p:nvSpPr>
        <p:spPr>
          <a:xfrm flipV="1">
            <a:off x="6605281" y="4830241"/>
            <a:ext cx="0" cy="619100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153" name="Shape 123"/>
          <p:cNvSpPr/>
          <p:nvPr/>
        </p:nvSpPr>
        <p:spPr>
          <a:xfrm flipV="1">
            <a:off x="6372200" y="4826009"/>
            <a:ext cx="0" cy="622630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154" name="Shape 123"/>
          <p:cNvSpPr/>
          <p:nvPr/>
        </p:nvSpPr>
        <p:spPr>
          <a:xfrm flipH="1" flipV="1">
            <a:off x="6486499" y="4830241"/>
            <a:ext cx="0" cy="618395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155" name="Shape 121"/>
          <p:cNvSpPr/>
          <p:nvPr/>
        </p:nvSpPr>
        <p:spPr>
          <a:xfrm flipV="1">
            <a:off x="6728048" y="4826008"/>
            <a:ext cx="0" cy="630766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156" name="Shape 81"/>
          <p:cNvSpPr/>
          <p:nvPr/>
        </p:nvSpPr>
        <p:spPr>
          <a:xfrm flipV="1">
            <a:off x="3592873" y="5187993"/>
            <a:ext cx="0" cy="199504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157" name="Shape 82"/>
          <p:cNvSpPr/>
          <p:nvPr/>
        </p:nvSpPr>
        <p:spPr>
          <a:xfrm>
            <a:off x="3542073" y="5330616"/>
            <a:ext cx="93823" cy="128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1600"/>
                </a:moveTo>
                <a:lnTo>
                  <a:pt x="0" y="0"/>
                </a:lnTo>
                <a:cubicBezTo>
                  <a:pt x="3538" y="7178"/>
                  <a:pt x="17936" y="7178"/>
                  <a:pt x="21600" y="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158" name="Shape 120"/>
          <p:cNvSpPr/>
          <p:nvPr/>
        </p:nvSpPr>
        <p:spPr>
          <a:xfrm>
            <a:off x="827542" y="5190865"/>
            <a:ext cx="93823" cy="128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cubicBezTo>
                  <a:pt x="17836" y="14333"/>
                  <a:pt x="3438" y="14333"/>
                  <a:pt x="0" y="2160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 dirty="0">
              <a:latin typeface="+mj-lt"/>
            </a:endParaRPr>
          </a:p>
        </p:txBody>
      </p:sp>
      <p:sp>
        <p:nvSpPr>
          <p:cNvPr id="159" name="Shape 118"/>
          <p:cNvSpPr/>
          <p:nvPr/>
        </p:nvSpPr>
        <p:spPr>
          <a:xfrm>
            <a:off x="713157" y="5330105"/>
            <a:ext cx="93823" cy="128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1600"/>
                </a:moveTo>
                <a:lnTo>
                  <a:pt x="0" y="0"/>
                </a:lnTo>
                <a:cubicBezTo>
                  <a:pt x="3448" y="7129"/>
                  <a:pt x="17847" y="7129"/>
                  <a:pt x="21600" y="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 dirty="0">
              <a:latin typeface="+mj-lt"/>
            </a:endParaRPr>
          </a:p>
        </p:txBody>
      </p:sp>
      <p:sp>
        <p:nvSpPr>
          <p:cNvPr id="160" name="Shape 121"/>
          <p:cNvSpPr/>
          <p:nvPr/>
        </p:nvSpPr>
        <p:spPr>
          <a:xfrm flipV="1">
            <a:off x="992848" y="5198624"/>
            <a:ext cx="0" cy="249685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161" name="Shape 122"/>
          <p:cNvSpPr/>
          <p:nvPr/>
        </p:nvSpPr>
        <p:spPr>
          <a:xfrm>
            <a:off x="946242" y="5324816"/>
            <a:ext cx="93823" cy="128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1600"/>
                </a:moveTo>
                <a:lnTo>
                  <a:pt x="0" y="0"/>
                </a:lnTo>
                <a:cubicBezTo>
                  <a:pt x="3438" y="7144"/>
                  <a:pt x="17836" y="7144"/>
                  <a:pt x="21600" y="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 dirty="0">
              <a:latin typeface="+mj-lt"/>
            </a:endParaRPr>
          </a:p>
        </p:txBody>
      </p:sp>
      <p:sp>
        <p:nvSpPr>
          <p:cNvPr id="162" name="Shape 123"/>
          <p:cNvSpPr/>
          <p:nvPr/>
        </p:nvSpPr>
        <p:spPr>
          <a:xfrm flipV="1">
            <a:off x="759767" y="5157191"/>
            <a:ext cx="0" cy="299996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163" name="Shape 123"/>
          <p:cNvSpPr/>
          <p:nvPr/>
        </p:nvSpPr>
        <p:spPr>
          <a:xfrm flipH="1" flipV="1">
            <a:off x="874066" y="5198623"/>
            <a:ext cx="0" cy="249685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164" name="Shape 121"/>
          <p:cNvSpPr/>
          <p:nvPr/>
        </p:nvSpPr>
        <p:spPr>
          <a:xfrm flipV="1">
            <a:off x="1115615" y="5161309"/>
            <a:ext cx="0" cy="282766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165" name="Shape 120"/>
          <p:cNvSpPr/>
          <p:nvPr/>
        </p:nvSpPr>
        <p:spPr>
          <a:xfrm>
            <a:off x="1068964" y="5190817"/>
            <a:ext cx="93823" cy="128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cubicBezTo>
                  <a:pt x="17836" y="14333"/>
                  <a:pt x="3438" y="14333"/>
                  <a:pt x="0" y="2160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 dirty="0">
              <a:latin typeface="+mj-lt"/>
            </a:endParaRPr>
          </a:p>
        </p:txBody>
      </p:sp>
      <p:sp>
        <p:nvSpPr>
          <p:cNvPr id="166" name="Rectangle 165"/>
          <p:cNvSpPr/>
          <p:nvPr/>
        </p:nvSpPr>
        <p:spPr>
          <a:xfrm>
            <a:off x="755576" y="1659466"/>
            <a:ext cx="7920880" cy="1133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Shape 99"/>
          <p:cNvSpPr/>
          <p:nvPr/>
        </p:nvSpPr>
        <p:spPr>
          <a:xfrm flipH="1">
            <a:off x="4067944" y="5912546"/>
            <a:ext cx="504056" cy="0"/>
          </a:xfrm>
          <a:prstGeom prst="line">
            <a:avLst/>
          </a:prstGeom>
          <a:ln w="12700">
            <a:solidFill>
              <a:srgbClr val="0094CA"/>
            </a:solidFill>
            <a:prstDash val="sysDash"/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168" name="Shape 100"/>
          <p:cNvSpPr/>
          <p:nvPr/>
        </p:nvSpPr>
        <p:spPr>
          <a:xfrm>
            <a:off x="4449357" y="5872544"/>
            <a:ext cx="128889" cy="938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0800"/>
                </a:moveTo>
                <a:lnTo>
                  <a:pt x="0" y="21600"/>
                </a:lnTo>
                <a:cubicBezTo>
                  <a:pt x="7163" y="17936"/>
                  <a:pt x="7163" y="3538"/>
                  <a:pt x="0" y="0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170" name="Shape 39"/>
          <p:cNvSpPr/>
          <p:nvPr/>
        </p:nvSpPr>
        <p:spPr>
          <a:xfrm>
            <a:off x="1835696" y="4582308"/>
            <a:ext cx="1080120" cy="597271"/>
          </a:xfrm>
          <a:prstGeom prst="rect">
            <a:avLst/>
          </a:prstGeom>
          <a:solidFill>
            <a:srgbClr val="0094CA"/>
          </a:solidFill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171" name="Shape 40"/>
          <p:cNvSpPr/>
          <p:nvPr/>
        </p:nvSpPr>
        <p:spPr>
          <a:xfrm>
            <a:off x="1907704" y="4600075"/>
            <a:ext cx="925760" cy="536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ctr" anchorCtr="0">
            <a:spAutoFit/>
          </a:bodyPr>
          <a:lstStyle>
            <a:lvl1pPr>
              <a:lnSpc>
                <a:spcPts val="1400"/>
              </a:lnSpc>
              <a:tabLst>
                <a:tab pos="457200" algn="l"/>
                <a:tab pos="1371600" algn="l"/>
              </a:tabLst>
              <a:defRPr sz="1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 algn="ctr">
              <a:defRPr sz="1800"/>
            </a:pPr>
            <a:r>
              <a:rPr lang="en-US" sz="1100" dirty="0" err="1">
                <a:latin typeface="+mj-lt"/>
                <a:cs typeface="Calibri"/>
              </a:rPr>
              <a:t>Cryodistribution</a:t>
            </a:r>
            <a:r>
              <a:rPr lang="en-US" sz="1100" dirty="0">
                <a:latin typeface="+mj-lt"/>
                <a:cs typeface="Calibri"/>
              </a:rPr>
              <a:t> System for</a:t>
            </a:r>
          </a:p>
          <a:p>
            <a:pPr lvl="0" algn="ctr">
              <a:defRPr sz="1800"/>
            </a:pPr>
            <a:r>
              <a:rPr lang="pl-PL" sz="1100" dirty="0" err="1">
                <a:latin typeface="+mj-lt"/>
                <a:cs typeface="Calibri"/>
              </a:rPr>
              <a:t>Spoke</a:t>
            </a:r>
            <a:r>
              <a:rPr lang="pl-PL" sz="1100" dirty="0">
                <a:latin typeface="+mj-lt"/>
                <a:cs typeface="Calibri"/>
              </a:rPr>
              <a:t> Linac</a:t>
            </a:r>
            <a:endParaRPr sz="1100" dirty="0">
              <a:latin typeface="+mj-lt"/>
              <a:cs typeface="Calibri"/>
            </a:endParaRPr>
          </a:p>
        </p:txBody>
      </p:sp>
      <p:sp>
        <p:nvSpPr>
          <p:cNvPr id="173" name="Shape 39"/>
          <p:cNvSpPr/>
          <p:nvPr/>
        </p:nvSpPr>
        <p:spPr>
          <a:xfrm>
            <a:off x="1835696" y="5446404"/>
            <a:ext cx="1080120" cy="59727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12700">
            <a:solidFill>
              <a:schemeClr val="accent5">
                <a:lumMod val="40000"/>
                <a:lumOff val="60000"/>
              </a:schemeClr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174" name="Shape 40"/>
          <p:cNvSpPr/>
          <p:nvPr/>
        </p:nvSpPr>
        <p:spPr>
          <a:xfrm>
            <a:off x="1994569" y="5527672"/>
            <a:ext cx="777231" cy="3573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ctr" anchorCtr="0">
            <a:spAutoFit/>
          </a:bodyPr>
          <a:lstStyle>
            <a:lvl1pPr>
              <a:lnSpc>
                <a:spcPts val="1400"/>
              </a:lnSpc>
              <a:tabLst>
                <a:tab pos="457200" algn="l"/>
                <a:tab pos="1371600" algn="l"/>
              </a:tabLst>
              <a:defRPr sz="1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 algn="ctr">
              <a:defRPr sz="1800"/>
            </a:pPr>
            <a:r>
              <a:rPr lang="en-US" sz="1100" dirty="0">
                <a:latin typeface="+mj-lt"/>
                <a:cs typeface="Calibri"/>
              </a:rPr>
              <a:t>Spoke</a:t>
            </a:r>
          </a:p>
          <a:p>
            <a:pPr lvl="0" algn="ctr">
              <a:defRPr sz="1800"/>
            </a:pPr>
            <a:r>
              <a:rPr lang="en-US" sz="1100" dirty="0" err="1">
                <a:latin typeface="+mj-lt"/>
                <a:cs typeface="Calibri"/>
              </a:rPr>
              <a:t>Cryomodules</a:t>
            </a:r>
            <a:endParaRPr sz="1100" dirty="0">
              <a:latin typeface="+mj-lt"/>
              <a:cs typeface="Calibri"/>
            </a:endParaRPr>
          </a:p>
        </p:txBody>
      </p:sp>
      <p:sp>
        <p:nvSpPr>
          <p:cNvPr id="177" name="Shape 120"/>
          <p:cNvSpPr/>
          <p:nvPr/>
        </p:nvSpPr>
        <p:spPr>
          <a:xfrm>
            <a:off x="2267702" y="5187927"/>
            <a:ext cx="93823" cy="128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cubicBezTo>
                  <a:pt x="17836" y="14333"/>
                  <a:pt x="3438" y="14333"/>
                  <a:pt x="0" y="2160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 dirty="0">
              <a:latin typeface="+mj-lt"/>
            </a:endParaRPr>
          </a:p>
        </p:txBody>
      </p:sp>
      <p:sp>
        <p:nvSpPr>
          <p:cNvPr id="178" name="Shape 118"/>
          <p:cNvSpPr/>
          <p:nvPr/>
        </p:nvSpPr>
        <p:spPr>
          <a:xfrm>
            <a:off x="2153317" y="5327167"/>
            <a:ext cx="93823" cy="128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1600"/>
                </a:moveTo>
                <a:lnTo>
                  <a:pt x="0" y="0"/>
                </a:lnTo>
                <a:cubicBezTo>
                  <a:pt x="3448" y="7129"/>
                  <a:pt x="17847" y="7129"/>
                  <a:pt x="21600" y="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 dirty="0">
              <a:latin typeface="+mj-lt"/>
            </a:endParaRPr>
          </a:p>
        </p:txBody>
      </p:sp>
      <p:sp>
        <p:nvSpPr>
          <p:cNvPr id="179" name="Shape 121"/>
          <p:cNvSpPr/>
          <p:nvPr/>
        </p:nvSpPr>
        <p:spPr>
          <a:xfrm flipV="1">
            <a:off x="2433008" y="5195686"/>
            <a:ext cx="0" cy="249685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180" name="Shape 122"/>
          <p:cNvSpPr/>
          <p:nvPr/>
        </p:nvSpPr>
        <p:spPr>
          <a:xfrm>
            <a:off x="2386402" y="5321878"/>
            <a:ext cx="93823" cy="128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1600"/>
                </a:moveTo>
                <a:lnTo>
                  <a:pt x="0" y="0"/>
                </a:lnTo>
                <a:cubicBezTo>
                  <a:pt x="3438" y="7144"/>
                  <a:pt x="17836" y="7144"/>
                  <a:pt x="21600" y="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 dirty="0">
              <a:latin typeface="+mj-lt"/>
            </a:endParaRPr>
          </a:p>
        </p:txBody>
      </p:sp>
      <p:sp>
        <p:nvSpPr>
          <p:cNvPr id="181" name="Shape 123"/>
          <p:cNvSpPr/>
          <p:nvPr/>
        </p:nvSpPr>
        <p:spPr>
          <a:xfrm flipV="1">
            <a:off x="2199927" y="5154253"/>
            <a:ext cx="0" cy="299996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182" name="Shape 123"/>
          <p:cNvSpPr/>
          <p:nvPr/>
        </p:nvSpPr>
        <p:spPr>
          <a:xfrm flipH="1" flipV="1">
            <a:off x="2314226" y="5195685"/>
            <a:ext cx="0" cy="249685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183" name="Shape 121"/>
          <p:cNvSpPr/>
          <p:nvPr/>
        </p:nvSpPr>
        <p:spPr>
          <a:xfrm flipV="1">
            <a:off x="2555775" y="5158371"/>
            <a:ext cx="0" cy="282766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184" name="Shape 120"/>
          <p:cNvSpPr/>
          <p:nvPr/>
        </p:nvSpPr>
        <p:spPr>
          <a:xfrm>
            <a:off x="2509124" y="5187879"/>
            <a:ext cx="93823" cy="128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cubicBezTo>
                  <a:pt x="17836" y="14333"/>
                  <a:pt x="3438" y="14333"/>
                  <a:pt x="0" y="2160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 dirty="0">
              <a:latin typeface="+mj-lt"/>
            </a:endParaRPr>
          </a:p>
        </p:txBody>
      </p:sp>
      <p:sp>
        <p:nvSpPr>
          <p:cNvPr id="187" name="Shape 98"/>
          <p:cNvSpPr/>
          <p:nvPr/>
        </p:nvSpPr>
        <p:spPr>
          <a:xfrm>
            <a:off x="1547664" y="4703329"/>
            <a:ext cx="128889" cy="938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21600" y="0"/>
                </a:lnTo>
                <a:cubicBezTo>
                  <a:pt x="14368" y="3543"/>
                  <a:pt x="14368" y="17941"/>
                  <a:pt x="21600" y="2160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188" name="Shape 98"/>
          <p:cNvSpPr/>
          <p:nvPr/>
        </p:nvSpPr>
        <p:spPr>
          <a:xfrm>
            <a:off x="1562791" y="4919353"/>
            <a:ext cx="128889" cy="938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21600" y="0"/>
                </a:lnTo>
                <a:cubicBezTo>
                  <a:pt x="14368" y="3543"/>
                  <a:pt x="14368" y="17941"/>
                  <a:pt x="21600" y="2160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189" name="Shape 100"/>
          <p:cNvSpPr/>
          <p:nvPr/>
        </p:nvSpPr>
        <p:spPr>
          <a:xfrm>
            <a:off x="1706807" y="4797152"/>
            <a:ext cx="128889" cy="938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0800"/>
                </a:moveTo>
                <a:lnTo>
                  <a:pt x="0" y="21600"/>
                </a:lnTo>
                <a:cubicBezTo>
                  <a:pt x="7163" y="17936"/>
                  <a:pt x="7163" y="3538"/>
                  <a:pt x="0" y="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190" name="Shape 100"/>
          <p:cNvSpPr/>
          <p:nvPr/>
        </p:nvSpPr>
        <p:spPr>
          <a:xfrm>
            <a:off x="1691680" y="5013176"/>
            <a:ext cx="128889" cy="938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0800"/>
                </a:moveTo>
                <a:lnTo>
                  <a:pt x="0" y="21600"/>
                </a:lnTo>
                <a:cubicBezTo>
                  <a:pt x="7163" y="17936"/>
                  <a:pt x="7163" y="3538"/>
                  <a:pt x="0" y="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191" name="Shape 99"/>
          <p:cNvSpPr/>
          <p:nvPr/>
        </p:nvSpPr>
        <p:spPr>
          <a:xfrm flipH="1">
            <a:off x="1606459" y="4748660"/>
            <a:ext cx="216024" cy="0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192" name="Shape 99"/>
          <p:cNvSpPr/>
          <p:nvPr/>
        </p:nvSpPr>
        <p:spPr>
          <a:xfrm flipH="1">
            <a:off x="1547664" y="4844184"/>
            <a:ext cx="216024" cy="0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193" name="Shape 99"/>
          <p:cNvSpPr/>
          <p:nvPr/>
        </p:nvSpPr>
        <p:spPr>
          <a:xfrm flipH="1">
            <a:off x="1631431" y="4964684"/>
            <a:ext cx="216024" cy="0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194" name="Shape 99"/>
          <p:cNvSpPr/>
          <p:nvPr/>
        </p:nvSpPr>
        <p:spPr>
          <a:xfrm flipH="1">
            <a:off x="1547664" y="5061668"/>
            <a:ext cx="216024" cy="0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grpSp>
        <p:nvGrpSpPr>
          <p:cNvPr id="195" name="Group 194"/>
          <p:cNvGrpSpPr/>
          <p:nvPr/>
        </p:nvGrpSpPr>
        <p:grpSpPr>
          <a:xfrm>
            <a:off x="2314725" y="3339969"/>
            <a:ext cx="673099" cy="609600"/>
            <a:chOff x="2286001" y="3670300"/>
            <a:chExt cx="673099" cy="609600"/>
          </a:xfrm>
        </p:grpSpPr>
        <p:sp>
          <p:nvSpPr>
            <p:cNvPr id="196" name="Shape 49"/>
            <p:cNvSpPr/>
            <p:nvPr/>
          </p:nvSpPr>
          <p:spPr>
            <a:xfrm>
              <a:off x="2286001" y="3670300"/>
              <a:ext cx="654049" cy="609600"/>
            </a:xfrm>
            <a:prstGeom prst="rect">
              <a:avLst/>
            </a:prstGeom>
            <a:solidFill>
              <a:srgbClr val="0094CA"/>
            </a:solidFill>
            <a:ln w="12700">
              <a:solidFill>
                <a:srgbClr val="0094CA"/>
              </a:solidFill>
              <a:miter lim="400000"/>
            </a:ln>
          </p:spPr>
          <p:txBody>
            <a:bodyPr lIns="0" tIns="0" rIns="0" bIns="0" anchor="ctr" anchorCtr="0"/>
            <a:lstStyle/>
            <a:p>
              <a:pPr lvl="0" algn="ctr">
                <a:tabLst>
                  <a:tab pos="838200" algn="l"/>
                </a:tabLst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1100">
                <a:latin typeface="+mj-lt"/>
              </a:endParaRPr>
            </a:p>
          </p:txBody>
        </p:sp>
        <p:sp>
          <p:nvSpPr>
            <p:cNvPr id="197" name="Shape 50"/>
            <p:cNvSpPr/>
            <p:nvPr/>
          </p:nvSpPr>
          <p:spPr>
            <a:xfrm>
              <a:off x="2298700" y="3779292"/>
              <a:ext cx="660400" cy="35479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0" tIns="0" rIns="0" bIns="0" anchor="ctr" anchorCtr="0">
              <a:spAutoFit/>
            </a:bodyPr>
            <a:lstStyle>
              <a:lvl1pPr>
                <a:lnSpc>
                  <a:spcPts val="1400"/>
                </a:lnSpc>
                <a:tabLst>
                  <a:tab pos="457200" algn="l"/>
                  <a:tab pos="685800" algn="l"/>
                </a:tabLst>
                <a:defRPr sz="1200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lvl="0" algn="ctr">
                <a:defRPr sz="1800"/>
              </a:pPr>
              <a:r>
                <a:rPr lang="en-US" sz="1100" dirty="0">
                  <a:latin typeface="+mj-lt"/>
                </a:rPr>
                <a:t>20 m</a:t>
              </a:r>
              <a:r>
                <a:rPr lang="en-US" sz="1100" baseline="30000" dirty="0">
                  <a:latin typeface="+mj-lt"/>
                </a:rPr>
                <a:t>3</a:t>
              </a:r>
              <a:r>
                <a:rPr lang="en-US" sz="1100" dirty="0">
                  <a:latin typeface="+mj-lt"/>
                </a:rPr>
                <a:t>    </a:t>
              </a:r>
              <a:r>
                <a:rPr lang="en-US" sz="1100" dirty="0" err="1">
                  <a:latin typeface="+mj-lt"/>
                </a:rPr>
                <a:t>LHe</a:t>
              </a:r>
              <a:r>
                <a:rPr lang="en-US" sz="1100" dirty="0">
                  <a:latin typeface="+mj-lt"/>
                </a:rPr>
                <a:t> </a:t>
              </a:r>
              <a:r>
                <a:rPr lang="en-US" sz="1100" dirty="0">
                  <a:latin typeface="+mj-lt"/>
                  <a:cs typeface="Calibri"/>
                </a:rPr>
                <a:t>Tank</a:t>
              </a:r>
              <a:endParaRPr sz="1100" dirty="0">
                <a:latin typeface="+mj-lt"/>
                <a:cs typeface="Calibri"/>
              </a:endParaRPr>
            </a:p>
          </p:txBody>
        </p:sp>
      </p:grpSp>
      <p:sp>
        <p:nvSpPr>
          <p:cNvPr id="198" name="Shape 97"/>
          <p:cNvSpPr/>
          <p:nvPr/>
        </p:nvSpPr>
        <p:spPr>
          <a:xfrm>
            <a:off x="1701800" y="3530600"/>
            <a:ext cx="612924" cy="13739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199" name="Shape 98"/>
          <p:cNvSpPr/>
          <p:nvPr/>
        </p:nvSpPr>
        <p:spPr>
          <a:xfrm>
            <a:off x="1636606" y="3493411"/>
            <a:ext cx="128889" cy="938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21600" y="0"/>
                </a:lnTo>
                <a:cubicBezTo>
                  <a:pt x="14368" y="3543"/>
                  <a:pt x="14368" y="17941"/>
                  <a:pt x="21600" y="2160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200" name="Shape 99"/>
          <p:cNvSpPr/>
          <p:nvPr/>
        </p:nvSpPr>
        <p:spPr>
          <a:xfrm flipH="1" flipV="1">
            <a:off x="1629833" y="3763433"/>
            <a:ext cx="684891" cy="9504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201" name="Shape 100"/>
          <p:cNvSpPr/>
          <p:nvPr/>
        </p:nvSpPr>
        <p:spPr>
          <a:xfrm>
            <a:off x="2187724" y="3722011"/>
            <a:ext cx="128889" cy="938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0800"/>
                </a:moveTo>
                <a:lnTo>
                  <a:pt x="0" y="21600"/>
                </a:lnTo>
                <a:cubicBezTo>
                  <a:pt x="7163" y="17936"/>
                  <a:pt x="7163" y="3538"/>
                  <a:pt x="0" y="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202" name="Shape 79"/>
          <p:cNvSpPr/>
          <p:nvPr/>
        </p:nvSpPr>
        <p:spPr>
          <a:xfrm>
            <a:off x="1432372" y="3044595"/>
            <a:ext cx="0" cy="457200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203" name="Shape 84"/>
          <p:cNvSpPr/>
          <p:nvPr/>
        </p:nvSpPr>
        <p:spPr>
          <a:xfrm>
            <a:off x="1387880" y="2978097"/>
            <a:ext cx="93823" cy="128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cubicBezTo>
                  <a:pt x="17926" y="14383"/>
                  <a:pt x="3527" y="14383"/>
                  <a:pt x="0" y="2160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204" name="Shape 97"/>
          <p:cNvSpPr/>
          <p:nvPr/>
        </p:nvSpPr>
        <p:spPr>
          <a:xfrm>
            <a:off x="1714500" y="3636434"/>
            <a:ext cx="607120" cy="12836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205" name="Shape 98"/>
          <p:cNvSpPr/>
          <p:nvPr/>
        </p:nvSpPr>
        <p:spPr>
          <a:xfrm>
            <a:off x="1634124" y="3598342"/>
            <a:ext cx="128889" cy="938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21600" y="0"/>
                </a:lnTo>
                <a:cubicBezTo>
                  <a:pt x="14368" y="3543"/>
                  <a:pt x="14368" y="17941"/>
                  <a:pt x="21600" y="2160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185" name="Rectangle 184"/>
          <p:cNvSpPr/>
          <p:nvPr/>
        </p:nvSpPr>
        <p:spPr>
          <a:xfrm>
            <a:off x="395536" y="3356992"/>
            <a:ext cx="2569914" cy="590550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50"/>
          </a:p>
        </p:txBody>
      </p:sp>
      <p:sp>
        <p:nvSpPr>
          <p:cNvPr id="206" name="Rectangle 205"/>
          <p:cNvSpPr/>
          <p:nvPr/>
        </p:nvSpPr>
        <p:spPr>
          <a:xfrm>
            <a:off x="7452320" y="2852936"/>
            <a:ext cx="1225748" cy="1484114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50"/>
          </a:p>
        </p:txBody>
      </p:sp>
      <p:sp>
        <p:nvSpPr>
          <p:cNvPr id="208" name="Title 3"/>
          <p:cNvSpPr txBox="1">
            <a:spLocks/>
          </p:cNvSpPr>
          <p:nvPr/>
        </p:nvSpPr>
        <p:spPr>
          <a:xfrm>
            <a:off x="467544" y="26064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(1.3) System overview – block diagram</a:t>
            </a:r>
          </a:p>
        </p:txBody>
      </p:sp>
      <p:sp>
        <p:nvSpPr>
          <p:cNvPr id="209" name="Rectangle 208"/>
          <p:cNvSpPr/>
          <p:nvPr/>
        </p:nvSpPr>
        <p:spPr>
          <a:xfrm>
            <a:off x="395536" y="4581128"/>
            <a:ext cx="2538164" cy="590550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50"/>
          </a:p>
        </p:txBody>
      </p:sp>
      <p:sp>
        <p:nvSpPr>
          <p:cNvPr id="211" name="Rectangle 210"/>
          <p:cNvSpPr/>
          <p:nvPr/>
        </p:nvSpPr>
        <p:spPr>
          <a:xfrm>
            <a:off x="6012160" y="4221088"/>
            <a:ext cx="1225748" cy="590550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50"/>
          </a:p>
        </p:txBody>
      </p:sp>
      <p:sp>
        <p:nvSpPr>
          <p:cNvPr id="213" name="Shape 81"/>
          <p:cNvSpPr/>
          <p:nvPr/>
        </p:nvSpPr>
        <p:spPr>
          <a:xfrm flipV="1">
            <a:off x="8028384" y="2673995"/>
            <a:ext cx="0" cy="127496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214" name="Shape 82"/>
          <p:cNvSpPr/>
          <p:nvPr/>
        </p:nvSpPr>
        <p:spPr>
          <a:xfrm>
            <a:off x="7987109" y="2708920"/>
            <a:ext cx="93823" cy="128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1600"/>
                </a:moveTo>
                <a:lnTo>
                  <a:pt x="0" y="0"/>
                </a:lnTo>
                <a:cubicBezTo>
                  <a:pt x="3538" y="7178"/>
                  <a:pt x="17936" y="7178"/>
                  <a:pt x="21600" y="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216" name="Rectangle 215"/>
          <p:cNvSpPr/>
          <p:nvPr/>
        </p:nvSpPr>
        <p:spPr>
          <a:xfrm>
            <a:off x="3372851" y="3310467"/>
            <a:ext cx="1199149" cy="623507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50"/>
          </a:p>
        </p:txBody>
      </p:sp>
      <p:grpSp>
        <p:nvGrpSpPr>
          <p:cNvPr id="64" name="Group 63"/>
          <p:cNvGrpSpPr/>
          <p:nvPr/>
        </p:nvGrpSpPr>
        <p:grpSpPr>
          <a:xfrm>
            <a:off x="4555021" y="3325623"/>
            <a:ext cx="1215671" cy="597271"/>
            <a:chOff x="444033" y="1607592"/>
            <a:chExt cx="1256354" cy="597271"/>
          </a:xfrm>
        </p:grpSpPr>
        <p:sp>
          <p:nvSpPr>
            <p:cNvPr id="65" name="Shape 39"/>
            <p:cNvSpPr/>
            <p:nvPr/>
          </p:nvSpPr>
          <p:spPr>
            <a:xfrm>
              <a:off x="444033" y="1607592"/>
              <a:ext cx="1256354" cy="597271"/>
            </a:xfrm>
            <a:prstGeom prst="rect">
              <a:avLst/>
            </a:prstGeom>
            <a:solidFill>
              <a:srgbClr val="0094CA"/>
            </a:solidFill>
            <a:ln w="12700">
              <a:solidFill>
                <a:srgbClr val="0094CA"/>
              </a:solidFill>
              <a:miter lim="400000"/>
            </a:ln>
          </p:spPr>
          <p:txBody>
            <a:bodyPr lIns="0" tIns="0" rIns="0" bIns="0" anchor="ctr" anchorCtr="0"/>
            <a:lstStyle/>
            <a:p>
              <a:pPr lvl="0" algn="ctr">
                <a:tabLst>
                  <a:tab pos="838200" algn="l"/>
                </a:tabLst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1100">
                <a:latin typeface="+mj-lt"/>
              </a:endParaRPr>
            </a:p>
          </p:txBody>
        </p:sp>
        <p:sp>
          <p:nvSpPr>
            <p:cNvPr id="66" name="Shape 40"/>
            <p:cNvSpPr/>
            <p:nvPr/>
          </p:nvSpPr>
          <p:spPr>
            <a:xfrm>
              <a:off x="601216" y="1637828"/>
              <a:ext cx="925760" cy="53433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anchor="ctr" anchorCtr="0">
              <a:spAutoFit/>
            </a:bodyPr>
            <a:lstStyle>
              <a:lvl1pPr>
                <a:lnSpc>
                  <a:spcPts val="1400"/>
                </a:lnSpc>
                <a:tabLst>
                  <a:tab pos="457200" algn="l"/>
                  <a:tab pos="1371600" algn="l"/>
                </a:tabLst>
                <a:defRPr sz="1200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lvl="0" algn="ctr">
                <a:defRPr sz="1800"/>
              </a:pPr>
              <a:r>
                <a:rPr lang="en-US" sz="1100" dirty="0">
                  <a:latin typeface="+mj-lt"/>
                  <a:cs typeface="Calibri"/>
                </a:rPr>
                <a:t>Test &amp; Instrument Cryoplant</a:t>
              </a:r>
              <a:endParaRPr sz="1100" dirty="0">
                <a:latin typeface="+mj-lt"/>
                <a:cs typeface="Calibri"/>
              </a:endParaRPr>
            </a:p>
          </p:txBody>
        </p:sp>
      </p:grpSp>
      <p:sp>
        <p:nvSpPr>
          <p:cNvPr id="219" name="Rectangle 218"/>
          <p:cNvSpPr/>
          <p:nvPr/>
        </p:nvSpPr>
        <p:spPr>
          <a:xfrm>
            <a:off x="395536" y="1815151"/>
            <a:ext cx="1225748" cy="590550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50"/>
          </a:p>
        </p:txBody>
      </p:sp>
      <p:sp>
        <p:nvSpPr>
          <p:cNvPr id="221" name="Rectangle 220"/>
          <p:cNvSpPr/>
          <p:nvPr/>
        </p:nvSpPr>
        <p:spPr>
          <a:xfrm>
            <a:off x="3131840" y="4581128"/>
            <a:ext cx="957560" cy="590550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50"/>
          </a:p>
        </p:txBody>
      </p:sp>
    </p:spTree>
    <p:extLst>
      <p:ext uri="{BB962C8B-B14F-4D97-AF65-F5344CB8AC3E}">
        <p14:creationId xmlns:p14="http://schemas.microsoft.com/office/powerpoint/2010/main" val="34119254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(1.4) </a:t>
            </a:r>
            <a:r>
              <a:rPr lang="en-US" dirty="0"/>
              <a:t>Master Schedule WP11 Cryogenics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8</a:t>
            </a:fld>
            <a:endParaRPr lang="sv-S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8BE463-8033-2B46-AA0D-3C3E2CFAE1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7638"/>
            <a:ext cx="9144000" cy="5466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4239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MG_5359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07" t="25808" r="14483" b="11289"/>
          <a:stretch/>
        </p:blipFill>
        <p:spPr>
          <a:xfrm>
            <a:off x="251518" y="1484784"/>
            <a:ext cx="3417057" cy="2232248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9</a:t>
            </a:fld>
            <a:endParaRPr lang="en-GB" noProof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7211144" cy="1143000"/>
          </a:xfrm>
        </p:spPr>
        <p:txBody>
          <a:bodyPr/>
          <a:lstStyle/>
          <a:p>
            <a:r>
              <a:rPr lang="sv-SE" dirty="0"/>
              <a:t>(1.5) Test and Instruments </a:t>
            </a:r>
            <a:r>
              <a:rPr lang="sv-SE" dirty="0" err="1"/>
              <a:t>Cryoplant</a:t>
            </a:r>
            <a:endParaRPr lang="en-US" dirty="0"/>
          </a:p>
        </p:txBody>
      </p:sp>
      <p:pic>
        <p:nvPicPr>
          <p:cNvPr id="5" name="Image 14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56" t="29874" r="15539" b="2536"/>
          <a:stretch/>
        </p:blipFill>
        <p:spPr>
          <a:xfrm>
            <a:off x="1835696" y="3501008"/>
            <a:ext cx="2653054" cy="1512168"/>
          </a:xfrm>
          <a:prstGeom prst="rect">
            <a:avLst/>
          </a:prstGeom>
        </p:spPr>
      </p:pic>
      <p:pic>
        <p:nvPicPr>
          <p:cNvPr id="6" name="Picture 5" descr="IMG_2225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1484784"/>
            <a:ext cx="3348370" cy="2232248"/>
          </a:xfrm>
          <a:prstGeom prst="rect">
            <a:avLst/>
          </a:prstGeom>
        </p:spPr>
      </p:pic>
      <p:pic>
        <p:nvPicPr>
          <p:cNvPr id="2" name="Picture 1" descr="IMG_2220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13" t="4767" r="19053" b="6"/>
          <a:stretch/>
        </p:blipFill>
        <p:spPr>
          <a:xfrm>
            <a:off x="7336963" y="1700808"/>
            <a:ext cx="1555373" cy="1728192"/>
          </a:xfrm>
          <a:prstGeom prst="rect">
            <a:avLst/>
          </a:prstGeom>
        </p:spPr>
      </p:pic>
      <p:pic>
        <p:nvPicPr>
          <p:cNvPr id="7" name="Picture 6" descr="IMG_5434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5338523"/>
            <a:ext cx="1979712" cy="1484784"/>
          </a:xfrm>
          <a:prstGeom prst="rect">
            <a:avLst/>
          </a:prstGeom>
        </p:spPr>
      </p:pic>
      <p:pic>
        <p:nvPicPr>
          <p:cNvPr id="11" name="Picture 10" descr="IMG_2219.JP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1" t="12750" r="22213" b="-249"/>
          <a:stretch/>
        </p:blipFill>
        <p:spPr>
          <a:xfrm>
            <a:off x="179512" y="5085184"/>
            <a:ext cx="2030626" cy="151216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/>
          <a:srcRect l="11250" r="12679"/>
          <a:stretch/>
        </p:blipFill>
        <p:spPr>
          <a:xfrm>
            <a:off x="4964400" y="3861048"/>
            <a:ext cx="3891600" cy="2877979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>
          <a:xfrm>
            <a:off x="6300192" y="2636912"/>
            <a:ext cx="1224136" cy="0"/>
          </a:xfrm>
          <a:prstGeom prst="straightConnector1">
            <a:avLst/>
          </a:prstGeom>
          <a:ln w="57150" cmpd="sng">
            <a:solidFill>
              <a:srgbClr val="20FB5B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7596336" y="3356992"/>
            <a:ext cx="0" cy="864096"/>
          </a:xfrm>
          <a:prstGeom prst="straightConnector1">
            <a:avLst/>
          </a:prstGeom>
          <a:ln w="57150" cmpd="sng">
            <a:solidFill>
              <a:srgbClr val="20FB5B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6012160" y="4869160"/>
            <a:ext cx="1440160" cy="0"/>
          </a:xfrm>
          <a:prstGeom prst="straightConnector1">
            <a:avLst/>
          </a:prstGeom>
          <a:ln w="57150" cmpd="sng">
            <a:solidFill>
              <a:srgbClr val="20FB5B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 flipV="1">
            <a:off x="6372200" y="3284984"/>
            <a:ext cx="8384" cy="872480"/>
          </a:xfrm>
          <a:prstGeom prst="straightConnector1">
            <a:avLst/>
          </a:prstGeom>
          <a:ln w="57150" cmpd="sng">
            <a:solidFill>
              <a:srgbClr val="20FB5B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>
            <a:off x="4427984" y="4509120"/>
            <a:ext cx="2952328" cy="0"/>
          </a:xfrm>
          <a:prstGeom prst="straightConnector1">
            <a:avLst/>
          </a:prstGeom>
          <a:ln w="57150" cmpd="sng">
            <a:solidFill>
              <a:srgbClr val="20FB5B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1907704" y="5373216"/>
            <a:ext cx="1224136" cy="0"/>
          </a:xfrm>
          <a:prstGeom prst="straightConnector1">
            <a:avLst/>
          </a:prstGeom>
          <a:ln w="57150" cmpd="sng">
            <a:solidFill>
              <a:srgbClr val="20FB5B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611560" y="3068960"/>
            <a:ext cx="0" cy="2160240"/>
          </a:xfrm>
          <a:prstGeom prst="straightConnector1">
            <a:avLst/>
          </a:prstGeom>
          <a:ln w="57150" cmpd="sng">
            <a:solidFill>
              <a:srgbClr val="20FB5B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3500264" y="3653408"/>
            <a:ext cx="1224136" cy="0"/>
          </a:xfrm>
          <a:prstGeom prst="straightConnector1">
            <a:avLst/>
          </a:prstGeom>
          <a:ln w="57150" cmpd="sng">
            <a:solidFill>
              <a:srgbClr val="20FB5B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4211960" y="6309320"/>
            <a:ext cx="2520280" cy="0"/>
          </a:xfrm>
          <a:prstGeom prst="straightConnector1">
            <a:avLst/>
          </a:prstGeom>
          <a:ln w="57150" cmpd="sng">
            <a:solidFill>
              <a:srgbClr val="20FB5B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7919864" y="4221088"/>
            <a:ext cx="1224136" cy="0"/>
          </a:xfrm>
          <a:prstGeom prst="straightConnector1">
            <a:avLst/>
          </a:prstGeom>
          <a:ln w="57150" cmpd="sng">
            <a:solidFill>
              <a:srgbClr val="20FB5B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H="1">
            <a:off x="7847856" y="4437112"/>
            <a:ext cx="1296144" cy="0"/>
          </a:xfrm>
          <a:prstGeom prst="straightConnector1">
            <a:avLst/>
          </a:prstGeom>
          <a:ln w="57150" cmpd="sng">
            <a:solidFill>
              <a:srgbClr val="20FB5B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H="1" flipV="1">
            <a:off x="3419872" y="2780928"/>
            <a:ext cx="8384" cy="872480"/>
          </a:xfrm>
          <a:prstGeom prst="straightConnector1">
            <a:avLst/>
          </a:prstGeom>
          <a:ln w="57150" cmpd="sng">
            <a:solidFill>
              <a:srgbClr val="20FB5B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H="1" flipV="1">
            <a:off x="1331640" y="3068960"/>
            <a:ext cx="8384" cy="872480"/>
          </a:xfrm>
          <a:prstGeom prst="straightConnector1">
            <a:avLst/>
          </a:prstGeom>
          <a:ln w="57150" cmpd="sng">
            <a:solidFill>
              <a:srgbClr val="20FB5B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H="1" flipV="1">
            <a:off x="1619672" y="3068960"/>
            <a:ext cx="8384" cy="872480"/>
          </a:xfrm>
          <a:prstGeom prst="straightConnector1">
            <a:avLst/>
          </a:prstGeom>
          <a:ln w="57150" cmpd="sng">
            <a:solidFill>
              <a:srgbClr val="20FB5B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flipH="1" flipV="1">
            <a:off x="1043608" y="3068960"/>
            <a:ext cx="8384" cy="872480"/>
          </a:xfrm>
          <a:prstGeom prst="straightConnector1">
            <a:avLst/>
          </a:prstGeom>
          <a:ln w="57150" cmpd="sng">
            <a:solidFill>
              <a:srgbClr val="20FB5B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3069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ESS Core Powerpoint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 Core Powerpoint template.potx</Template>
  <TotalTime>86448</TotalTime>
  <Words>1187</Words>
  <Application>Microsoft Macintosh PowerPoint</Application>
  <PresentationFormat>On-screen Show (4:3)</PresentationFormat>
  <Paragraphs>257</Paragraphs>
  <Slides>36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3" baseType="lpstr">
      <vt:lpstr>ＭＳ Ｐゴシック</vt:lpstr>
      <vt:lpstr>Arial</vt:lpstr>
      <vt:lpstr>Calibri</vt:lpstr>
      <vt:lpstr>Gill Sans</vt:lpstr>
      <vt:lpstr>Helvetica</vt:lpstr>
      <vt:lpstr>Wingdings</vt:lpstr>
      <vt:lpstr>ESS Core Powerpoint template</vt:lpstr>
      <vt:lpstr>Cryogenics at the European Spallation Source  Challenges of parallel installation and commissioning activities</vt:lpstr>
      <vt:lpstr>Aerial view May 2018</vt:lpstr>
      <vt:lpstr>PowerPoint Presentation</vt:lpstr>
      <vt:lpstr>Outline</vt:lpstr>
      <vt:lpstr>(1.2) Cryogenics at the site - overview</vt:lpstr>
      <vt:lpstr>PowerPoint Presentation</vt:lpstr>
      <vt:lpstr>PowerPoint Presentation</vt:lpstr>
      <vt:lpstr>(1.4) Master Schedule WP11 Cryogenics</vt:lpstr>
      <vt:lpstr>(1.5) Test and Instruments Cryoplant</vt:lpstr>
      <vt:lpstr>(1.5) Test and Instruments Cryoplant</vt:lpstr>
      <vt:lpstr>(1.6) Accelerator Cryoplant</vt:lpstr>
      <vt:lpstr>(1.7) Target Moderator Cryoplant</vt:lpstr>
      <vt:lpstr>(1.7) Target Moderator Cryoplant</vt:lpstr>
      <vt:lpstr>Outline</vt:lpstr>
      <vt:lpstr>(2.1) Installation preparation</vt:lpstr>
      <vt:lpstr>(2.2) During installation</vt:lpstr>
      <vt:lpstr>(3) Pre-commissioning activities</vt:lpstr>
      <vt:lpstr>Outline</vt:lpstr>
      <vt:lpstr>(4.1) Integrated P&amp;ID</vt:lpstr>
      <vt:lpstr>(4.1) P&amp;IDs and derivates</vt:lpstr>
      <vt:lpstr>(4.2) Creating a database</vt:lpstr>
      <vt:lpstr>(4.3) Defining energisation procedure</vt:lpstr>
      <vt:lpstr>(4.3) Defining de-energisation procedure</vt:lpstr>
      <vt:lpstr>(4.4) Realisation of procedure</vt:lpstr>
      <vt:lpstr>(4.5) Database of piping system</vt:lpstr>
      <vt:lpstr>(4.6) Realisation de-energisation request </vt:lpstr>
      <vt:lpstr>(4.7) Gate keeper adds details to request</vt:lpstr>
      <vt:lpstr>(4.8) Gate keeper informs approver(s)</vt:lpstr>
      <vt:lpstr>(4.9) Gate keeper prepares de- energisation</vt:lpstr>
      <vt:lpstr>(4.9) Procedure in practice</vt:lpstr>
      <vt:lpstr>(4.10) De-energisation performed and       acknowledged</vt:lpstr>
      <vt:lpstr>(4.11) Piping status overview</vt:lpstr>
      <vt:lpstr>(4.12) ODH and access control</vt:lpstr>
      <vt:lpstr>Outline</vt:lpstr>
      <vt:lpstr>(5.1) What next</vt:lpstr>
      <vt:lpstr>(5.2) Summary</vt:lpstr>
    </vt:vector>
  </TitlesOfParts>
  <Company>ESS</Company>
  <LinksUpToDate>false</LinksUpToDate>
  <SharedDoc>false</SharedDoc>
  <HyperlinksChanged>false</HyperlinksChanged>
  <AppVersion>16.0011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Heléne Björkman</dc:creator>
  <cp:lastModifiedBy>Microsoft Office User</cp:lastModifiedBy>
  <cp:revision>399</cp:revision>
  <cp:lastPrinted>2014-08-27T13:00:18Z</cp:lastPrinted>
  <dcterms:created xsi:type="dcterms:W3CDTF">2013-10-29T16:05:10Z</dcterms:created>
  <dcterms:modified xsi:type="dcterms:W3CDTF">2018-06-04T23:09:29Z</dcterms:modified>
</cp:coreProperties>
</file>