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</p:sldMasterIdLst>
  <p:notesMasterIdLst>
    <p:notesMasterId r:id="rId35"/>
  </p:notesMasterIdLst>
  <p:sldIdLst>
    <p:sldId id="1214" r:id="rId2"/>
    <p:sldId id="1215" r:id="rId3"/>
    <p:sldId id="1216" r:id="rId4"/>
    <p:sldId id="1217" r:id="rId5"/>
    <p:sldId id="1158" r:id="rId6"/>
    <p:sldId id="1124" r:id="rId7"/>
    <p:sldId id="1183" r:id="rId8"/>
    <p:sldId id="1243" r:id="rId9"/>
    <p:sldId id="1218" r:id="rId10"/>
    <p:sldId id="1219" r:id="rId11"/>
    <p:sldId id="1220" r:id="rId12"/>
    <p:sldId id="1224" r:id="rId13"/>
    <p:sldId id="1225" r:id="rId14"/>
    <p:sldId id="1226" r:id="rId15"/>
    <p:sldId id="1227" r:id="rId16"/>
    <p:sldId id="1228" r:id="rId17"/>
    <p:sldId id="1229" r:id="rId18"/>
    <p:sldId id="1230" r:id="rId19"/>
    <p:sldId id="1221" r:id="rId20"/>
    <p:sldId id="1244" r:id="rId21"/>
    <p:sldId id="1222" r:id="rId22"/>
    <p:sldId id="1245" r:id="rId23"/>
    <p:sldId id="1232" r:id="rId24"/>
    <p:sldId id="1233" r:id="rId25"/>
    <p:sldId id="1234" r:id="rId26"/>
    <p:sldId id="1235" r:id="rId27"/>
    <p:sldId id="1236" r:id="rId28"/>
    <p:sldId id="1239" r:id="rId29"/>
    <p:sldId id="1151" r:id="rId30"/>
    <p:sldId id="1238" r:id="rId31"/>
    <p:sldId id="1241" r:id="rId32"/>
    <p:sldId id="1240" r:id="rId33"/>
    <p:sldId id="1242" r:id="rId34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pitchFamily="34" charset="0"/>
        <a:ea typeface="宋体" pitchFamily="2" charset="-122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pitchFamily="34" charset="0"/>
        <a:ea typeface="宋体" pitchFamily="2" charset="-122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pitchFamily="34" charset="0"/>
        <a:ea typeface="宋体" pitchFamily="2" charset="-122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pitchFamily="34" charset="0"/>
        <a:ea typeface="宋体" pitchFamily="2" charset="-122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2400" b="1" kern="1200">
        <a:solidFill>
          <a:schemeClr val="bg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sz="2400" b="1" kern="1200">
        <a:solidFill>
          <a:schemeClr val="bg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sz="2400" b="1" kern="1200">
        <a:solidFill>
          <a:schemeClr val="bg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sz="2400" b="1" kern="1200">
        <a:solidFill>
          <a:schemeClr val="bg1"/>
        </a:solidFill>
        <a:latin typeface="Arial" pitchFamily="34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66FF33"/>
    <a:srgbClr val="6600FF"/>
    <a:srgbClr val="333399"/>
    <a:srgbClr val="00CC00"/>
    <a:srgbClr val="660066"/>
    <a:srgbClr val="003366"/>
    <a:srgbClr val="FF00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74" autoAdjust="0"/>
  </p:normalViewPr>
  <p:slideViewPr>
    <p:cSldViewPr>
      <p:cViewPr varScale="1">
        <p:scale>
          <a:sx n="84" d="100"/>
          <a:sy n="84" d="100"/>
        </p:scale>
        <p:origin x="-1554" y="-66"/>
      </p:cViewPr>
      <p:guideLst>
        <p:guide orient="horz" pos="2122"/>
        <p:guide pos="288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7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1413" y="684213"/>
            <a:ext cx="4572000" cy="343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0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66F0F744-E699-4AED-875D-8313F875703C}" type="slidenum">
              <a:rPr lang="zh-CN" alt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9646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0F744-E699-4AED-875D-8313F875703C}" type="slidenum">
              <a:rPr lang="zh-CN" alt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692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86C765-627C-42EA-AA62-BD53F13BE1AE}" type="slidenum">
              <a:rPr lang="en-US" altLang="zh-CN" smtClean="0"/>
              <a:pPr>
                <a:defRPr/>
              </a:pPr>
              <a:t>20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1244711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0F744-E699-4AED-875D-8313F875703C}" type="slidenum">
              <a:rPr lang="zh-CN" alt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927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0F744-E699-4AED-875D-8313F875703C}" type="slidenum">
              <a:rPr lang="zh-CN" alt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692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0F744-E699-4AED-875D-8313F875703C}" type="slidenum">
              <a:rPr lang="zh-CN" alt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692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300BF7-D7C1-4819-8368-277EDCE343A3}" type="slidenum">
              <a:rPr lang="en-US" altLang="zh-CN"/>
              <a:pPr/>
              <a:t>7</a:t>
            </a:fld>
            <a:endParaRPr lang="en-US" altLang="zh-CN"/>
          </a:p>
        </p:txBody>
      </p:sp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90x120x35mm,2387g</a:t>
            </a:r>
          </a:p>
        </p:txBody>
      </p:sp>
      <p:sp>
        <p:nvSpPr>
          <p:cNvPr id="7172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r"/>
            <a:fld id="{3CB0D308-E3ED-4841-A58B-42070D592F7B}" type="slidenum">
              <a:rPr lang="en-US" altLang="zh-CN" sz="1200"/>
              <a:pPr algn="r"/>
              <a:t>7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33796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9pPr>
          </a:lstStyle>
          <a:p>
            <a:pPr eaLnBrk="1" hangingPunct="1"/>
            <a:fld id="{E8E01125-E92E-4918-B4DC-B8C174EA457F}" type="slidenum">
              <a:rPr lang="en-US" altLang="zh-CN" b="0" smtClean="0">
                <a:ea typeface="宋体" charset="-122"/>
              </a:rPr>
              <a:pPr eaLnBrk="1" hangingPunct="1"/>
              <a:t>9</a:t>
            </a:fld>
            <a:endParaRPr lang="en-US" altLang="zh-CN" b="0" smtClean="0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D942D1-A4DC-43F8-ADE9-AABB5A498860}" type="slidenum">
              <a:rPr lang="zh-CN" alt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286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01B7BA-C37D-4DE3-8ECE-DB3AF310769B}" type="slidenum">
              <a:rPr lang="zh-CN" alt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412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48463" y="0"/>
            <a:ext cx="2092325" cy="651351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68313" y="0"/>
            <a:ext cx="6127750" cy="651351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34DC34-CDE4-4206-8107-F69A368F6464}" type="slidenum">
              <a:rPr lang="zh-CN" alt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84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611188" y="0"/>
            <a:ext cx="8229600" cy="8683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468313" y="1484313"/>
            <a:ext cx="4038600" cy="24384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59313" y="1484313"/>
            <a:ext cx="4038600" cy="24384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8313" y="4075113"/>
            <a:ext cx="4038600" cy="24384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59313" y="4075113"/>
            <a:ext cx="4038600" cy="24384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65373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537325"/>
            <a:ext cx="28956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65373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fld id="{1E66BB90-721E-4BE7-B548-586BFA5527BF}" type="slidenum">
              <a:rPr lang="zh-CN" alt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791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5209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18A30-75D9-4114-8858-A64839FFC890}" type="slidenum">
              <a:rPr lang="zh-CN" alt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817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FD3F19-3205-4CCC-A14E-BE833E867294}" type="slidenum">
              <a:rPr lang="zh-CN" alt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48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68313" y="1484313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9313" y="1484313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779420-914D-4EB4-9876-46DC3A66C456}" type="slidenum">
              <a:rPr lang="zh-CN" alt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067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3A2289-3919-4DC7-994F-2076C6FE0C49}" type="slidenum">
              <a:rPr lang="zh-CN" alt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757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7515AA-DC55-4881-921B-3D5667DBC661}" type="slidenum">
              <a:rPr lang="zh-CN" alt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713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E74E19-3C3C-4FE8-B65B-E4745CDC8E97}" type="slidenum">
              <a:rPr lang="zh-CN" alt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38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8F23E8-750C-4481-9DEF-A61AE96210D4}" type="slidenum">
              <a:rPr lang="zh-CN" alt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082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1DC6F7-AB6E-404F-870D-13B00DC9C45A}" type="slidenum">
              <a:rPr lang="zh-CN" alt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249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4600"/>
            <a:ext cx="91440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12192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484313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37325"/>
            <a:ext cx="213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37325"/>
            <a:ext cx="2895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37325"/>
            <a:ext cx="213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097853CB-9EA1-495C-81E4-8D42416BB069}" type="slidenum">
              <a:rPr lang="zh-CN" altLang="en-US"/>
              <a:pPr/>
              <a:t>‹#›</a:t>
            </a:fld>
            <a:endParaRPr lang="en-US"/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0" y="836613"/>
            <a:ext cx="9144000" cy="1587"/>
          </a:xfrm>
          <a:prstGeom prst="line">
            <a:avLst/>
          </a:prstGeom>
          <a:noFill/>
          <a:ln w="152400" cmpd="tri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34" name="Text Box 10"/>
          <p:cNvSpPr txBox="1">
            <a:spLocks noChangeArrowheads="1"/>
          </p:cNvSpPr>
          <p:nvPr userDrawn="1"/>
        </p:nvSpPr>
        <p:spPr bwMode="auto">
          <a:xfrm>
            <a:off x="611188" y="6521450"/>
            <a:ext cx="79248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zh-CN" altLang="en-US" sz="1600" b="0">
                <a:latin typeface="黑体" pitchFamily="49" charset="-122"/>
                <a:ea typeface="黑体" pitchFamily="49" charset="-122"/>
              </a:rPr>
              <a:t>中国科学院理化技术研究所</a:t>
            </a:r>
            <a:r>
              <a:rPr lang="zh-CN" altLang="en-US" sz="1600" b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          </a:t>
            </a:r>
            <a:r>
              <a:rPr lang="en-US" sz="1600">
                <a:latin typeface="Arial Narrow" pitchFamily="34" charset="0"/>
                <a:ea typeface="黑体" pitchFamily="49" charset="-122"/>
              </a:rPr>
              <a:t>Technical Institute of Physics &amp; Chemistry</a:t>
            </a:r>
          </a:p>
        </p:txBody>
      </p:sp>
      <p:pic>
        <p:nvPicPr>
          <p:cNvPr id="1035" name="Picture 11" descr="to_cas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088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765" r:id="rId12"/>
    <p:sldLayoutId id="2147483767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imes New Roman" pitchFamily="18" charset="0"/>
          <a:ea typeface="黑体" pitchFamily="49" charset="-122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imes New Roman" pitchFamily="18" charset="0"/>
          <a:ea typeface="黑体" pitchFamily="49" charset="-122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imes New Roman" pitchFamily="18" charset="0"/>
          <a:ea typeface="黑体" pitchFamily="49" charset="-122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imes New Roman" pitchFamily="18" charset="0"/>
          <a:ea typeface="黑体" pitchFamily="49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imes New Roman" pitchFamily="18" charset="0"/>
          <a:ea typeface="黑体" pitchFamily="49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imes New Roman" pitchFamily="18" charset="0"/>
          <a:ea typeface="黑体" pitchFamily="49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imes New Roman" pitchFamily="18" charset="0"/>
          <a:ea typeface="黑体" pitchFamily="49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imes New Roman" pitchFamily="18" charset="0"/>
          <a:ea typeface="黑体" pitchFamily="49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6600FF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宋体" pitchFamily="2" charset="-122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u"/>
        <a:defRPr>
          <a:solidFill>
            <a:schemeClr val="tx1"/>
          </a:solidFill>
          <a:latin typeface="+mn-lt"/>
          <a:ea typeface="楷体_GB2312" pitchFamily="1" charset="-122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  <a:ea typeface="宋体" pitchFamily="2" charset="-122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ea typeface="宋体" pitchFamily="2" charset="-122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ea typeface="宋体" pitchFamily="2" charset="-122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ea typeface="宋体" pitchFamily="2" charset="-122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ea typeface="宋体" pitchFamily="2" charset="-122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ea typeface="宋体" pitchFamily="2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9.jpe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标题 1"/>
          <p:cNvSpPr>
            <a:spLocks noGrp="1"/>
          </p:cNvSpPr>
          <p:nvPr>
            <p:ph type="ctrTitle" idx="4294967295"/>
          </p:nvPr>
        </p:nvSpPr>
        <p:spPr>
          <a:xfrm>
            <a:off x="685800" y="1742951"/>
            <a:ext cx="7772400" cy="1470025"/>
          </a:xfrm>
        </p:spPr>
        <p:txBody>
          <a:bodyPr/>
          <a:lstStyle/>
          <a:p>
            <a:r>
              <a:rPr lang="en-US" altLang="zh-CN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Progress </a:t>
            </a:r>
            <a:r>
              <a:rPr lang="en-US" altLang="zh-CN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of Helium Refrigerators</a:t>
            </a:r>
            <a:br>
              <a:rPr lang="en-US" altLang="zh-CN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</a:br>
            <a:r>
              <a:rPr lang="en-US" altLang="zh-CN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in </a:t>
            </a:r>
            <a:r>
              <a:rPr lang="en-US" altLang="zh-CN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TIPC</a:t>
            </a:r>
            <a:endParaRPr lang="zh-CN" altLang="en-US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3" name="Text Box 829"/>
          <p:cNvSpPr txBox="1">
            <a:spLocks noChangeArrowheads="1"/>
          </p:cNvSpPr>
          <p:nvPr/>
        </p:nvSpPr>
        <p:spPr bwMode="auto">
          <a:xfrm>
            <a:off x="1165603" y="4473116"/>
            <a:ext cx="7239383" cy="175432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lnSpc>
                <a:spcPct val="150000"/>
              </a:lnSpc>
              <a:defRPr/>
            </a:pPr>
            <a:r>
              <a:rPr lang="en-US" altLang="zh-CN" sz="2800" b="1" dirty="0" smtClean="0">
                <a:solidFill>
                  <a:srgbClr val="6600FF"/>
                </a:solidFill>
                <a:latin typeface="+mn-lt"/>
                <a:ea typeface="黑体" panose="02010609060101010101" pitchFamily="49" charset="-122"/>
              </a:rPr>
              <a:t>Qing  LI</a:t>
            </a:r>
            <a:endParaRPr lang="en-US" altLang="zh-CN" sz="2800" b="1" dirty="0">
              <a:solidFill>
                <a:srgbClr val="6600FF"/>
              </a:solidFill>
              <a:latin typeface="+mn-lt"/>
              <a:ea typeface="黑体" panose="02010609060101010101" pitchFamily="49" charset="-122"/>
            </a:endParaRPr>
          </a:p>
          <a:p>
            <a:pPr algn="ctr" eaLnBrk="0" hangingPunct="0">
              <a:lnSpc>
                <a:spcPct val="150000"/>
              </a:lnSpc>
              <a:defRPr/>
            </a:pPr>
            <a:r>
              <a:rPr kumimoji="0" lang="en-US" altLang="zh-CN" sz="2400" b="1" dirty="0" smtClean="0">
                <a:solidFill>
                  <a:srgbClr val="6600FF"/>
                </a:solidFill>
                <a:latin typeface="+mn-lt"/>
                <a:ea typeface="黑体" panose="02010609060101010101" pitchFamily="49" charset="-122"/>
              </a:rPr>
              <a:t>Technical Institute of Physics &amp; </a:t>
            </a:r>
            <a:r>
              <a:rPr kumimoji="0" lang="en-US" altLang="zh-CN" sz="2400" b="1" dirty="0" smtClean="0">
                <a:solidFill>
                  <a:srgbClr val="6600FF"/>
                </a:solidFill>
                <a:latin typeface="+mn-lt"/>
                <a:ea typeface="黑体" panose="02010609060101010101" pitchFamily="49" charset="-122"/>
              </a:rPr>
              <a:t>Chemistry (TIPC)</a:t>
            </a:r>
            <a:endParaRPr kumimoji="0" lang="en-US" altLang="zh-CN" sz="2400" b="1" dirty="0" smtClean="0">
              <a:solidFill>
                <a:srgbClr val="6600FF"/>
              </a:solidFill>
              <a:latin typeface="+mn-lt"/>
              <a:ea typeface="黑体" panose="02010609060101010101" pitchFamily="49" charset="-122"/>
            </a:endParaRPr>
          </a:p>
          <a:p>
            <a:pPr algn="ctr" eaLnBrk="0" hangingPunct="0">
              <a:lnSpc>
                <a:spcPct val="150000"/>
              </a:lnSpc>
              <a:defRPr/>
            </a:pPr>
            <a:r>
              <a:rPr kumimoji="0" lang="en-US" altLang="zh-CN" sz="2000" b="1" dirty="0" smtClean="0">
                <a:solidFill>
                  <a:srgbClr val="6600FF"/>
                </a:solidFill>
                <a:latin typeface="+mn-lt"/>
                <a:ea typeface="黑体" panose="02010609060101010101" pitchFamily="49" charset="-122"/>
              </a:rPr>
              <a:t>June </a:t>
            </a:r>
            <a:r>
              <a:rPr kumimoji="0" lang="en-US" altLang="zh-CN" sz="2000" b="1" dirty="0" smtClean="0">
                <a:solidFill>
                  <a:srgbClr val="6600FF"/>
                </a:solidFill>
                <a:latin typeface="+mn-lt"/>
                <a:ea typeface="黑体" panose="02010609060101010101" pitchFamily="49" charset="-122"/>
              </a:rPr>
              <a:t>7</a:t>
            </a:r>
            <a:r>
              <a:rPr kumimoji="0" lang="en-US" altLang="zh-CN" sz="2000" b="1" baseline="30000" dirty="0" smtClean="0">
                <a:solidFill>
                  <a:srgbClr val="6600FF"/>
                </a:solidFill>
                <a:latin typeface="+mn-lt"/>
                <a:ea typeface="黑体" panose="02010609060101010101" pitchFamily="49" charset="-122"/>
              </a:rPr>
              <a:t>th</a:t>
            </a:r>
            <a:r>
              <a:rPr kumimoji="0" lang="en-US" altLang="zh-CN" sz="2000" b="1" dirty="0">
                <a:solidFill>
                  <a:srgbClr val="6600FF"/>
                </a:solidFill>
                <a:latin typeface="+mn-lt"/>
                <a:ea typeface="黑体" panose="02010609060101010101" pitchFamily="49" charset="-122"/>
              </a:rPr>
              <a:t>, </a:t>
            </a:r>
            <a:r>
              <a:rPr kumimoji="0" lang="en-US" altLang="zh-CN" sz="2000" b="1" dirty="0" smtClean="0">
                <a:solidFill>
                  <a:srgbClr val="6600FF"/>
                </a:solidFill>
                <a:latin typeface="+mn-lt"/>
                <a:ea typeface="黑体" panose="02010609060101010101" pitchFamily="49" charset="-122"/>
              </a:rPr>
              <a:t>2018</a:t>
            </a:r>
            <a:endParaRPr kumimoji="0" lang="zh-CN" altLang="en-US" sz="2000" b="1" dirty="0">
              <a:solidFill>
                <a:srgbClr val="6600FF"/>
              </a:solidFill>
              <a:latin typeface="+mn-lt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9318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287524" y="6093296"/>
            <a:ext cx="31683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矩形 38"/>
          <p:cNvSpPr>
            <a:spLocks noChangeAspect="1"/>
          </p:cNvSpPr>
          <p:nvPr/>
        </p:nvSpPr>
        <p:spPr bwMode="auto">
          <a:xfrm>
            <a:off x="303253" y="1412776"/>
            <a:ext cx="8569325" cy="212365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57505" indent="-357505"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822325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23063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383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25000"/>
              </a:lnSpc>
              <a:spcBef>
                <a:spcPct val="500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en-US" altLang="zh-CN" sz="2400" b="1" dirty="0">
                <a:solidFill>
                  <a:srgbClr val="3333FF"/>
                </a:solidFill>
                <a:latin typeface="+mn-lt"/>
                <a:ea typeface="黑体" panose="02010609060101010101" pitchFamily="49" charset="-122"/>
              </a:rPr>
              <a:t>2009-2012: </a:t>
            </a:r>
            <a:r>
              <a:rPr lang="en-US" altLang="zh-CN" sz="2400" b="1" dirty="0" smtClean="0">
                <a:solidFill>
                  <a:srgbClr val="3333FF"/>
                </a:solidFill>
                <a:latin typeface="+mn-lt"/>
                <a:ea typeface="黑体" panose="02010609060101010101" pitchFamily="49" charset="-122"/>
              </a:rPr>
              <a:t>2 kW@20K</a:t>
            </a:r>
            <a:r>
              <a:rPr lang="en-US" altLang="zh-CN" sz="2400" b="1" dirty="0" smtClean="0">
                <a:solidFill>
                  <a:srgbClr val="3333FF"/>
                </a:solidFill>
                <a:latin typeface="+mn-lt"/>
                <a:ea typeface="黑体" panose="02010609060101010101" pitchFamily="49" charset="-122"/>
              </a:rPr>
              <a:t>: </a:t>
            </a:r>
            <a:r>
              <a:rPr lang="en-US" altLang="zh-CN" sz="2000" dirty="0" smtClean="0">
                <a:solidFill>
                  <a:srgbClr val="3333FF"/>
                </a:solidFill>
                <a:ea typeface="黑体" panose="02010609060101010101" pitchFamily="49" charset="-122"/>
              </a:rPr>
              <a:t>R</a:t>
            </a:r>
            <a:r>
              <a:rPr lang="en-US" altLang="zh-CN" sz="2400" dirty="0" smtClean="0">
                <a:solidFill>
                  <a:srgbClr val="3333FF"/>
                </a:solidFill>
                <a:ea typeface="黑体" panose="02010609060101010101" pitchFamily="49" charset="-122"/>
              </a:rPr>
              <a:t>emote control</a:t>
            </a:r>
            <a:r>
              <a:rPr lang="en-US" altLang="zh-CN" sz="2400" dirty="0">
                <a:solidFill>
                  <a:srgbClr val="3333FF"/>
                </a:solidFill>
                <a:ea typeface="黑体" panose="02010609060101010101" pitchFamily="49" charset="-122"/>
              </a:rPr>
              <a:t>, </a:t>
            </a:r>
            <a:r>
              <a:rPr lang="en-US" altLang="zh-CN" sz="2400" dirty="0" smtClean="0">
                <a:solidFill>
                  <a:srgbClr val="3333FF"/>
                </a:solidFill>
                <a:ea typeface="黑体" panose="02010609060101010101" pitchFamily="49" charset="-122"/>
              </a:rPr>
              <a:t>30 </a:t>
            </a:r>
            <a:r>
              <a:rPr lang="en-US" altLang="zh-CN" sz="2400" dirty="0">
                <a:solidFill>
                  <a:srgbClr val="3333FF"/>
                </a:solidFill>
                <a:ea typeface="黑体" panose="02010609060101010101" pitchFamily="49" charset="-122"/>
              </a:rPr>
              <a:t>days </a:t>
            </a:r>
            <a:r>
              <a:rPr lang="en-US" altLang="zh-CN" sz="2400" dirty="0" smtClean="0">
                <a:solidFill>
                  <a:srgbClr val="3333FF"/>
                </a:solidFill>
                <a:ea typeface="黑体" panose="02010609060101010101" pitchFamily="49" charset="-122"/>
              </a:rPr>
              <a:t>stable operation,  no any problem </a:t>
            </a:r>
            <a:r>
              <a:rPr lang="en-US" altLang="zh-CN" sz="2400" dirty="0" smtClean="0">
                <a:solidFill>
                  <a:srgbClr val="3333FF"/>
                </a:solidFill>
                <a:ea typeface="黑体" panose="02010609060101010101" pitchFamily="49" charset="-122"/>
              </a:rPr>
              <a:t>even after </a:t>
            </a:r>
            <a:r>
              <a:rPr lang="en-US" altLang="zh-CN" sz="2400" dirty="0" smtClean="0">
                <a:solidFill>
                  <a:srgbClr val="3333FF"/>
                </a:solidFill>
                <a:ea typeface="黑体" panose="02010609060101010101" pitchFamily="49" charset="-122"/>
              </a:rPr>
              <a:t>one </a:t>
            </a:r>
            <a:r>
              <a:rPr lang="en-US" altLang="zh-CN" sz="2400" dirty="0" smtClean="0">
                <a:solidFill>
                  <a:srgbClr val="3333FF"/>
                </a:solidFill>
                <a:ea typeface="黑体" panose="02010609060101010101" pitchFamily="49" charset="-122"/>
              </a:rPr>
              <a:t>power net stop </a:t>
            </a:r>
            <a:endParaRPr lang="en-US" altLang="zh-CN" sz="2400" dirty="0" smtClean="0">
              <a:solidFill>
                <a:srgbClr val="3333FF"/>
              </a:solidFill>
              <a:ea typeface="黑体" panose="02010609060101010101" pitchFamily="49" charset="-122"/>
            </a:endParaRPr>
          </a:p>
          <a:p>
            <a:pPr algn="just" eaLnBrk="1" hangingPunct="1">
              <a:lnSpc>
                <a:spcPct val="125000"/>
              </a:lnSpc>
              <a:spcBef>
                <a:spcPct val="500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n"/>
            </a:pPr>
            <a:r>
              <a:rPr lang="en-US" altLang="zh-CN" sz="2400" dirty="0" smtClean="0">
                <a:solidFill>
                  <a:srgbClr val="3333FF"/>
                </a:solidFill>
                <a:ea typeface="黑体" panose="02010609060101010101" pitchFamily="49" charset="-122"/>
              </a:rPr>
              <a:t>Move to environmental</a:t>
            </a:r>
            <a:r>
              <a:rPr lang="en-US" altLang="zh-CN" sz="2400" dirty="0">
                <a:solidFill>
                  <a:srgbClr val="3333FF"/>
                </a:solidFill>
                <a:ea typeface="黑体" panose="02010609060101010101" pitchFamily="49" charset="-122"/>
              </a:rPr>
              <a:t> </a:t>
            </a:r>
            <a:r>
              <a:rPr lang="en-US" altLang="zh-CN" sz="2400" dirty="0" smtClean="0">
                <a:solidFill>
                  <a:srgbClr val="3333FF"/>
                </a:solidFill>
                <a:ea typeface="黑体" panose="02010609060101010101" pitchFamily="49" charset="-122"/>
              </a:rPr>
              <a:t>Simulation system </a:t>
            </a:r>
            <a:r>
              <a:rPr lang="en-US" altLang="zh-CN" sz="2400" dirty="0">
                <a:solidFill>
                  <a:srgbClr val="3333FF"/>
                </a:solidFill>
                <a:ea typeface="黑体" panose="02010609060101010101" pitchFamily="49" charset="-122"/>
              </a:rPr>
              <a:t>for </a:t>
            </a:r>
            <a:r>
              <a:rPr lang="en-US" altLang="zh-CN" sz="2400" dirty="0" smtClean="0">
                <a:solidFill>
                  <a:srgbClr val="3333FF"/>
                </a:solidFill>
                <a:ea typeface="黑体" panose="02010609060101010101" pitchFamily="49" charset="-122"/>
              </a:rPr>
              <a:t>launch </a:t>
            </a:r>
            <a:r>
              <a:rPr lang="en-US" altLang="zh-CN" sz="2400" dirty="0">
                <a:solidFill>
                  <a:srgbClr val="3333FF"/>
                </a:solidFill>
                <a:ea typeface="黑体" panose="02010609060101010101" pitchFamily="49" charset="-122"/>
              </a:rPr>
              <a:t>vehicle </a:t>
            </a:r>
            <a:r>
              <a:rPr lang="en-US" altLang="zh-CN" sz="2400" dirty="0" smtClean="0">
                <a:solidFill>
                  <a:srgbClr val="3333FF"/>
                </a:solidFill>
                <a:ea typeface="黑体" panose="02010609060101010101" pitchFamily="49" charset="-122"/>
              </a:rPr>
              <a:t>material </a:t>
            </a:r>
            <a:r>
              <a:rPr lang="en-US" altLang="zh-CN" sz="2400" dirty="0">
                <a:solidFill>
                  <a:srgbClr val="3333FF"/>
                </a:solidFill>
                <a:ea typeface="黑体" panose="02010609060101010101" pitchFamily="49" charset="-122"/>
              </a:rPr>
              <a:t>test </a:t>
            </a:r>
          </a:p>
        </p:txBody>
      </p:sp>
      <p:pic>
        <p:nvPicPr>
          <p:cNvPr id="5" name="图片 9"/>
          <p:cNvPicPr>
            <a:picLocks noChangeAspect="1" noChangeArrowheads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915" y="3519764"/>
            <a:ext cx="3744416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9" descr="http://www.ipc.ac.cn/xwzx/kydt/201405/W0201405136880173780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519764"/>
            <a:ext cx="2376264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87624" y="8955"/>
            <a:ext cx="7452828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20000"/>
              </a:spcBef>
            </a:pPr>
            <a:r>
              <a:rPr kumimoji="1" lang="en-US" altLang="zh-CN" sz="3000" dirty="0" smtClean="0">
                <a:latin typeface="+mj-lt"/>
              </a:rPr>
              <a:t>Helium Refrigerator </a:t>
            </a:r>
            <a:r>
              <a:rPr kumimoji="1" lang="en-US" altLang="zh-CN" sz="3000" dirty="0" smtClean="0">
                <a:solidFill>
                  <a:srgbClr val="3333FF"/>
                </a:solidFill>
                <a:latin typeface="+mj-lt"/>
              </a:rPr>
              <a:t>– 2kW@20K</a:t>
            </a:r>
            <a:endParaRPr kumimoji="1" lang="zh-CN" altLang="en-US" sz="30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82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287524" y="6151394"/>
            <a:ext cx="3168352" cy="5179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4" name="图片 29" descr="冷箱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" y="1708552"/>
            <a:ext cx="2206625" cy="2476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30" descr="高精滤油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93599"/>
            <a:ext cx="2138362" cy="2403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31" descr="压缩机组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96" y="1707179"/>
            <a:ext cx="2139950" cy="2503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圆角矩形 25"/>
          <p:cNvSpPr>
            <a:spLocks noChangeArrowheads="1"/>
          </p:cNvSpPr>
          <p:nvPr/>
        </p:nvSpPr>
        <p:spPr bwMode="auto">
          <a:xfrm>
            <a:off x="2527870" y="3527803"/>
            <a:ext cx="1762125" cy="66944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 algn="ctr">
            <a:solidFill>
              <a:schemeClr val="accent6"/>
            </a:solidFill>
            <a:round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kumimoji="1" lang="en-US" altLang="zh-CN" sz="18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Oil </a:t>
            </a:r>
            <a:r>
              <a:rPr kumimoji="1" lang="en-US" altLang="zh-CN" sz="1800" b="1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remover subsystem</a:t>
            </a:r>
            <a:endParaRPr kumimoji="1" lang="zh-CN" altLang="en-US" sz="1800" b="1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圆角矩形 26"/>
          <p:cNvSpPr>
            <a:spLocks noChangeArrowheads="1"/>
          </p:cNvSpPr>
          <p:nvPr/>
        </p:nvSpPr>
        <p:spPr bwMode="auto">
          <a:xfrm>
            <a:off x="106872" y="3599811"/>
            <a:ext cx="2124868" cy="65728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 algn="ctr">
            <a:solidFill>
              <a:schemeClr val="accent6"/>
            </a:solidFill>
            <a:round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indent="0" algn="ctr" eaLnBrk="1" hangingPunct="1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zh-CN" sz="1800" b="1" dirty="0">
                <a:latin typeface="+mn-lt"/>
                <a:cs typeface="Arial" panose="020B0604020202020204" pitchFamily="34" charset="0"/>
              </a:rPr>
              <a:t>Cold box (turbo-expander)</a:t>
            </a:r>
            <a:endParaRPr lang="zh-CN" altLang="en-US" sz="18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圆角矩形 27"/>
          <p:cNvSpPr>
            <a:spLocks noChangeArrowheads="1"/>
          </p:cNvSpPr>
          <p:nvPr/>
        </p:nvSpPr>
        <p:spPr bwMode="auto">
          <a:xfrm>
            <a:off x="4535996" y="3541383"/>
            <a:ext cx="2154079" cy="68302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 algn="ctr">
            <a:solidFill>
              <a:schemeClr val="accent6"/>
            </a:solidFill>
            <a:round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kumimoji="1" lang="en-US" altLang="zh-CN" sz="18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Helium compressor</a:t>
            </a:r>
            <a:endParaRPr kumimoji="1" lang="zh-CN" altLang="en-US" sz="1800" b="1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lum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41267"/>
            <a:ext cx="4249737" cy="2328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6732240" y="2048486"/>
            <a:ext cx="2411760" cy="1508105"/>
          </a:xfrm>
          <a:prstGeom prst="rect">
            <a:avLst/>
          </a:prstGeom>
          <a:solidFill>
            <a:srgbClr val="FFFF00"/>
          </a:solidFill>
          <a:ln w="6350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 dirty="0" smtClean="0">
                <a:latin typeface="+mn-lt"/>
                <a:ea typeface="黑体" panose="02010609060101010101" pitchFamily="49" charset="-122"/>
              </a:rPr>
              <a:t>72h operating test:</a:t>
            </a:r>
          </a:p>
          <a:p>
            <a:pPr marL="355600" indent="-355600" eaLnBrk="1" hangingPunct="1">
              <a:spcBef>
                <a:spcPct val="0"/>
              </a:spcBef>
              <a:buFont typeface="Wingdings" pitchFamily="2" charset="2"/>
              <a:buChar char="u"/>
            </a:pPr>
            <a:r>
              <a:rPr lang="en-US" altLang="zh-CN" sz="1800" dirty="0">
                <a:latin typeface="+mn-lt"/>
                <a:ea typeface="黑体" panose="02010609060101010101" pitchFamily="49" charset="-122"/>
              </a:rPr>
              <a:t>Cooling capacity: 10.8kW@19.7K</a:t>
            </a:r>
          </a:p>
          <a:p>
            <a:pPr marL="355600" indent="-355600" eaLnBrk="1" hangingPunct="1">
              <a:spcBef>
                <a:spcPct val="0"/>
              </a:spcBef>
              <a:buFont typeface="Wingdings" pitchFamily="2" charset="2"/>
              <a:buChar char="u"/>
            </a:pPr>
            <a:r>
              <a:rPr lang="en-US" altLang="zh-CN" sz="1800" dirty="0">
                <a:latin typeface="+mn-lt"/>
                <a:ea typeface="黑体" panose="02010609060101010101" pitchFamily="49" charset="-122"/>
              </a:rPr>
              <a:t>Turbine </a:t>
            </a:r>
            <a:r>
              <a:rPr lang="en-US" altLang="zh-CN" sz="1800" dirty="0" smtClean="0">
                <a:latin typeface="+mn-lt"/>
                <a:ea typeface="黑体" panose="02010609060101010101" pitchFamily="49" charset="-122"/>
              </a:rPr>
              <a:t>isentropic efficiency: </a:t>
            </a:r>
            <a:r>
              <a:rPr lang="en-US" altLang="zh-CN" sz="1800" dirty="0">
                <a:latin typeface="+mn-lt"/>
                <a:ea typeface="黑体" panose="02010609060101010101" pitchFamily="49" charset="-122"/>
                <a:sym typeface="Symbol" panose="05050102010706020507" pitchFamily="18" charset="2"/>
              </a:rPr>
              <a:t></a:t>
            </a:r>
            <a:r>
              <a:rPr lang="en-US" altLang="zh-CN" sz="1800" dirty="0">
                <a:latin typeface="+mn-lt"/>
                <a:ea typeface="黑体" panose="02010609060101010101" pitchFamily="49" charset="-122"/>
              </a:rPr>
              <a:t>76%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4" y="4332543"/>
            <a:ext cx="4027812" cy="2444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矩形 38"/>
          <p:cNvSpPr>
            <a:spLocks noChangeAspect="1"/>
          </p:cNvSpPr>
          <p:nvPr/>
        </p:nvSpPr>
        <p:spPr bwMode="auto">
          <a:xfrm>
            <a:off x="71500" y="980728"/>
            <a:ext cx="89649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CC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Clr>
                <a:schemeClr val="accent6"/>
              </a:buClr>
              <a:buFont typeface="Wingdings" panose="05000000000000000000" pitchFamily="2" charset="2"/>
              <a:buChar char="n"/>
            </a:pPr>
            <a:r>
              <a:rPr lang="en-US" altLang="zh-CN" sz="1800" dirty="0" smtClean="0">
                <a:latin typeface="+mn-lt"/>
                <a:ea typeface="黑体" panose="02010609060101010101" pitchFamily="49" charset="-122"/>
              </a:rPr>
              <a:t> </a:t>
            </a:r>
            <a:r>
              <a:rPr lang="en-US" altLang="zh-CN" sz="2400" b="1" dirty="0">
                <a:latin typeface="+mn-lt"/>
                <a:ea typeface="黑体" panose="02010609060101010101" pitchFamily="49" charset="-122"/>
              </a:rPr>
              <a:t>2010-2014: 10kW@20K </a:t>
            </a:r>
            <a:endParaRPr lang="zh-CN" altLang="en-US" sz="1800" dirty="0"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1187624" y="8955"/>
            <a:ext cx="7452828" cy="63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20000"/>
              </a:spcBef>
            </a:pPr>
            <a:r>
              <a:rPr kumimoji="1" lang="en-US" altLang="zh-CN" sz="3000" dirty="0" smtClean="0">
                <a:latin typeface="+mj-lt"/>
              </a:rPr>
              <a:t>Helium Refrigerator </a:t>
            </a:r>
            <a:r>
              <a:rPr kumimoji="1" lang="en-US" altLang="zh-CN" sz="3000" dirty="0" smtClean="0">
                <a:solidFill>
                  <a:srgbClr val="3333FF"/>
                </a:solidFill>
                <a:latin typeface="+mj-lt"/>
              </a:rPr>
              <a:t>– 10kW@20K</a:t>
            </a:r>
            <a:endParaRPr kumimoji="1" lang="zh-CN" altLang="en-US" sz="30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49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287524" y="6093296"/>
            <a:ext cx="31683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graphicFrame>
        <p:nvGraphicFramePr>
          <p:cNvPr id="6" name="Group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5782001"/>
              </p:ext>
            </p:extLst>
          </p:nvPr>
        </p:nvGraphicFramePr>
        <p:xfrm>
          <a:off x="611560" y="1340768"/>
          <a:ext cx="7825619" cy="4373464"/>
        </p:xfrm>
        <a:graphic>
          <a:graphicData uri="http://schemas.openxmlformats.org/drawingml/2006/table">
            <a:tbl>
              <a:tblPr/>
              <a:tblGrid>
                <a:gridCol w="16921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61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520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57522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936104"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99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Content</a:t>
                      </a:r>
                      <a:endParaRPr kumimoji="0" lang="zh-CN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91441" marR="91441" marT="45728" marB="45728" anchor="ctr" horzOverflow="overflow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99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Targets</a:t>
                      </a:r>
                      <a:endParaRPr kumimoji="0" lang="zh-CN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91441" marR="91441" marT="45728" marB="45728" anchor="ctr" horzOverflow="overflow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6064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99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System</a:t>
                      </a:r>
                    </a:p>
                  </a:txBody>
                  <a:tcPr marL="91441" marR="91441" marT="45728" marB="45728" anchor="ctr" horzOverflow="overflow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99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Cooling power</a:t>
                      </a:r>
                    </a:p>
                  </a:txBody>
                  <a:tcPr marL="91441" marR="91441" marT="45728" marB="45728" anchor="ctr" horzOverflow="overflow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99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Large one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91441" marR="91441" marT="45728" marB="45728" anchor="ctr" horzOverflow="overflow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99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2.5kW@4.5K</a:t>
                      </a:r>
                      <a:endParaRPr kumimoji="0" lang="zh-CN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91441" marR="91441" marT="45728" marB="45728" anchor="ctr" horzOverflow="overflow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0867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99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500W@2K</a:t>
                      </a:r>
                      <a:endParaRPr kumimoji="0" lang="zh-CN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91441" marR="91441" marT="45728" marB="45728" anchor="ctr" horzOverflow="overflow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45277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99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Small one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91441" marR="91441" marT="45728" marB="45728" anchor="ctr" horzOverflow="overflow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99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250W@4.5K</a:t>
                      </a:r>
                      <a:endParaRPr kumimoji="0" lang="zh-CN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91441" marR="91441" marT="45728" marB="45728" anchor="ctr" horzOverflow="overflow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64096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99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Key technology</a:t>
                      </a:r>
                      <a:endParaRPr kumimoji="0" lang="zh-CN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91441" marR="91441" marT="45728" marB="45728" anchor="ctr" horzOverflow="overflow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99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Turbine Expender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91441" marR="91441" marT="45728" marB="45728" anchor="ctr" horzOverflow="overflow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99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250 </a:t>
                      </a:r>
                      <a:r>
                        <a:rPr kumimoji="0" lang="en-US" altLang="zh-C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krpm</a:t>
                      </a:r>
                      <a:endParaRPr kumimoji="0" lang="en-US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+mn-lt"/>
                        <a:ea typeface="黑体" panose="02010609060101010101" pitchFamily="49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Eff.: 75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%</a:t>
                      </a:r>
                      <a:endParaRPr kumimoji="0" lang="zh-CN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91441" marR="91441" marT="45728" marB="45728" anchor="ctr" horzOverflow="overflow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48072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99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Cold Compressor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91441" marR="91441" marT="45728" marB="45728" anchor="ctr" horzOverflow="overflow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99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60 </a:t>
                      </a:r>
                      <a:r>
                        <a:rPr kumimoji="0" lang="en-US" altLang="zh-C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krpm</a:t>
                      </a:r>
                      <a:endParaRPr kumimoji="0" lang="en-US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+mn-lt"/>
                        <a:ea typeface="黑体" panose="02010609060101010101" pitchFamily="49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Eff.: 60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lt"/>
                          <a:ea typeface="黑体" panose="02010609060101010101" pitchFamily="49" charset="-122"/>
                        </a:rPr>
                        <a:t>%</a:t>
                      </a:r>
                      <a:endParaRPr kumimoji="0" lang="zh-CN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+mn-lt"/>
                        <a:ea typeface="黑体" panose="02010609060101010101" pitchFamily="49" charset="-122"/>
                      </a:endParaRPr>
                    </a:p>
                  </a:txBody>
                  <a:tcPr marL="91441" marR="91441" marT="45728" marB="45728" anchor="ctr" horzOverflow="overflow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1054509" y="8955"/>
            <a:ext cx="7837971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20000"/>
              </a:spcBef>
            </a:pPr>
            <a:r>
              <a:rPr kumimoji="1" lang="en-US" altLang="zh-CN" sz="3000" dirty="0" smtClean="0">
                <a:latin typeface="+mj-lt"/>
              </a:rPr>
              <a:t>Helium Refrigerator </a:t>
            </a:r>
            <a:r>
              <a:rPr kumimoji="1" lang="en-US" altLang="zh-CN" sz="3000" dirty="0" smtClean="0">
                <a:solidFill>
                  <a:srgbClr val="3333FF"/>
                </a:solidFill>
                <a:latin typeface="+mj-lt"/>
              </a:rPr>
              <a:t>– 2500W@4.5/500W@2K</a:t>
            </a:r>
            <a:endParaRPr kumimoji="1" lang="zh-CN" altLang="en-US" sz="30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43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6"/>
          <p:cNvGrpSpPr/>
          <p:nvPr/>
        </p:nvGrpSpPr>
        <p:grpSpPr bwMode="auto">
          <a:xfrm>
            <a:off x="71500" y="2060848"/>
            <a:ext cx="1911485" cy="991270"/>
            <a:chOff x="404" y="1980"/>
            <a:chExt cx="1507" cy="298"/>
          </a:xfrm>
          <a:solidFill>
            <a:srgbClr val="66FF33"/>
          </a:solidFill>
        </p:grpSpPr>
        <p:sp>
          <p:nvSpPr>
            <p:cNvPr id="21" name="Rectangle 7"/>
            <p:cNvSpPr>
              <a:spLocks noChangeArrowheads="1"/>
            </p:cNvSpPr>
            <p:nvPr/>
          </p:nvSpPr>
          <p:spPr bwMode="invGray">
            <a:xfrm>
              <a:off x="404" y="1980"/>
              <a:ext cx="1205" cy="29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20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" name="AutoShape 8"/>
            <p:cNvSpPr>
              <a:spLocks noChangeArrowheads="1"/>
            </p:cNvSpPr>
            <p:nvPr/>
          </p:nvSpPr>
          <p:spPr bwMode="invGray">
            <a:xfrm rot="5400000">
              <a:off x="1669" y="1974"/>
              <a:ext cx="133" cy="35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20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black">
          <a:xfrm>
            <a:off x="108899" y="2223514"/>
            <a:ext cx="1453629" cy="63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000" tIns="10800" rIns="18000" bIns="10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sz="2000" b="1" dirty="0">
                <a:latin typeface="+mn-lt"/>
                <a:ea typeface="黑体" panose="02010609060101010101" pitchFamily="49" charset="-122"/>
              </a:rPr>
              <a:t>4 K key technology</a:t>
            </a:r>
            <a:endParaRPr lang="zh-CN" altLang="en-US" sz="2000" b="1" dirty="0"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24" name="AutoShape 15"/>
          <p:cNvSpPr>
            <a:spLocks noChangeArrowheads="1"/>
          </p:cNvSpPr>
          <p:nvPr/>
        </p:nvSpPr>
        <p:spPr bwMode="gray">
          <a:xfrm>
            <a:off x="181038" y="3004492"/>
            <a:ext cx="1114425" cy="1114425"/>
          </a:xfrm>
          <a:prstGeom prst="diamond">
            <a:avLst/>
          </a:prstGeom>
          <a:solidFill>
            <a:srgbClr val="CCFFCC"/>
          </a:solidFill>
          <a:ln w="9525">
            <a:miter lim="800000"/>
          </a:ln>
          <a:scene3d>
            <a:camera prst="legacyPerspectiveBottom">
              <a:rot lat="20999993" lon="0" rev="0"/>
            </a:camera>
            <a:lightRig rig="legacyFlat4" dir="b"/>
          </a:scene3d>
          <a:sp3d extrusionH="1635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200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5" name="AutoShape 16"/>
          <p:cNvSpPr>
            <a:spLocks noChangeArrowheads="1"/>
          </p:cNvSpPr>
          <p:nvPr/>
        </p:nvSpPr>
        <p:spPr bwMode="gray">
          <a:xfrm>
            <a:off x="2087724" y="3051210"/>
            <a:ext cx="1114425" cy="1114425"/>
          </a:xfrm>
          <a:prstGeom prst="diamond">
            <a:avLst/>
          </a:prstGeom>
          <a:solidFill>
            <a:srgbClr val="FFFF99"/>
          </a:solidFill>
          <a:ln w="9525">
            <a:miter lim="800000"/>
          </a:ln>
          <a:scene3d>
            <a:camera prst="legacyPerspectiveBottom">
              <a:rot lat="20999993" lon="0" rev="0"/>
            </a:camera>
            <a:lightRig rig="legacyFlat4" dir="b"/>
          </a:scene3d>
          <a:sp3d extrusionH="163500" prstMaterial="legacyMatte">
            <a:bevelT w="13500" h="13500" prst="angle"/>
            <a:bevelB w="13500" h="13500" prst="angle"/>
            <a:extrusionClr>
              <a:srgbClr val="FFFF99"/>
            </a:extrusionClr>
          </a:sp3d>
        </p:spPr>
        <p:txBody>
          <a:bodyPr wrap="none" anchor="ctr">
            <a:flatTx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200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6" name="AutoShape 18"/>
          <p:cNvSpPr>
            <a:spLocks noChangeArrowheads="1"/>
          </p:cNvSpPr>
          <p:nvPr/>
        </p:nvSpPr>
        <p:spPr bwMode="gray">
          <a:xfrm>
            <a:off x="5796136" y="3051210"/>
            <a:ext cx="1114425" cy="1114425"/>
          </a:xfrm>
          <a:prstGeom prst="diamond">
            <a:avLst/>
          </a:prstGeom>
          <a:solidFill>
            <a:srgbClr val="99CC00"/>
          </a:solidFill>
          <a:ln w="9525">
            <a:miter lim="800000"/>
          </a:ln>
          <a:scene3d>
            <a:camera prst="legacyPerspectiveBottom">
              <a:rot lat="20999993" lon="0" rev="0"/>
            </a:camera>
            <a:lightRig rig="legacyFlat4" dir="b"/>
          </a:scene3d>
          <a:sp3d extrusionH="163500" prstMaterial="legacyMatte">
            <a:bevelT w="13500" h="13500" prst="angle"/>
            <a:bevelB w="13500" h="13500" prst="angle"/>
            <a:extrusionClr>
              <a:srgbClr val="99CC00"/>
            </a:extrusionClr>
          </a:sp3d>
        </p:spPr>
        <p:txBody>
          <a:bodyPr wrap="none" anchor="ctr">
            <a:flatTx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200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cxnSp>
        <p:nvCxnSpPr>
          <p:cNvPr id="27" name="AutoShape 19"/>
          <p:cNvCxnSpPr>
            <a:cxnSpLocks noChangeShapeType="1"/>
            <a:endCxn id="25" idx="1"/>
          </p:cNvCxnSpPr>
          <p:nvPr/>
        </p:nvCxnSpPr>
        <p:spPr bwMode="gray">
          <a:xfrm>
            <a:off x="1295463" y="3598557"/>
            <a:ext cx="792261" cy="9866"/>
          </a:xfrm>
          <a:prstGeom prst="straightConnector1">
            <a:avLst/>
          </a:prstGeom>
          <a:noFill/>
          <a:ln w="12700">
            <a:solidFill>
              <a:srgbClr val="333333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AutoShape 21"/>
          <p:cNvCxnSpPr>
            <a:cxnSpLocks noChangeShapeType="1"/>
            <a:stCxn id="42" idx="3"/>
            <a:endCxn id="26" idx="1"/>
          </p:cNvCxnSpPr>
          <p:nvPr/>
        </p:nvCxnSpPr>
        <p:spPr bwMode="gray">
          <a:xfrm flipV="1">
            <a:off x="5076056" y="3608423"/>
            <a:ext cx="720080" cy="16953"/>
          </a:xfrm>
          <a:prstGeom prst="straightConnector1">
            <a:avLst/>
          </a:prstGeom>
          <a:noFill/>
          <a:ln w="12700">
            <a:solidFill>
              <a:srgbClr val="333333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ext Box 22"/>
          <p:cNvSpPr txBox="1">
            <a:spLocks noChangeArrowheads="1"/>
          </p:cNvSpPr>
          <p:nvPr/>
        </p:nvSpPr>
        <p:spPr bwMode="gray">
          <a:xfrm>
            <a:off x="284225" y="3329929"/>
            <a:ext cx="8667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</a:rPr>
              <a:t>2015</a:t>
            </a:r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gray">
          <a:xfrm>
            <a:off x="2198849" y="3376648"/>
            <a:ext cx="866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</a:rPr>
              <a:t>2016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gray">
          <a:xfrm>
            <a:off x="5931074" y="3376648"/>
            <a:ext cx="866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sz="24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2018</a:t>
            </a:r>
            <a:endParaRPr lang="en-US" altLang="zh-CN" sz="24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32" name="AutoShape 39"/>
          <p:cNvSpPr>
            <a:spLocks noChangeArrowheads="1"/>
          </p:cNvSpPr>
          <p:nvPr/>
        </p:nvSpPr>
        <p:spPr bwMode="gray">
          <a:xfrm>
            <a:off x="7713285" y="3023542"/>
            <a:ext cx="1114425" cy="1114425"/>
          </a:xfrm>
          <a:prstGeom prst="diamond">
            <a:avLst/>
          </a:prstGeom>
          <a:solidFill>
            <a:srgbClr val="66FF33"/>
          </a:solidFill>
          <a:ln w="9525">
            <a:miter lim="800000"/>
          </a:ln>
          <a:scene3d>
            <a:camera prst="legacyPerspectiveBottom">
              <a:rot lat="20999993" lon="0" rev="0"/>
            </a:camera>
            <a:lightRig rig="legacyFlat4" dir="b"/>
          </a:scene3d>
          <a:sp3d extrusionH="163500" prstMaterial="legacyMatte">
            <a:bevelT w="13500" h="13500" prst="angle"/>
            <a:bevelB w="13500" h="13500" prst="angle"/>
            <a:extrusionClr>
              <a:srgbClr val="00FFFF"/>
            </a:extrusionClr>
          </a:sp3d>
        </p:spPr>
        <p:txBody>
          <a:bodyPr wrap="none" anchor="ctr">
            <a:flatTx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200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33" name="Text Box 40"/>
          <p:cNvSpPr txBox="1">
            <a:spLocks noChangeArrowheads="1"/>
          </p:cNvSpPr>
          <p:nvPr/>
        </p:nvSpPr>
        <p:spPr bwMode="gray">
          <a:xfrm>
            <a:off x="7794248" y="3348979"/>
            <a:ext cx="866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sz="24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2019</a:t>
            </a:r>
            <a:endParaRPr lang="en-US" altLang="zh-CN" sz="24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cxnSp>
        <p:nvCxnSpPr>
          <p:cNvPr id="34" name="AutoShape 41"/>
          <p:cNvCxnSpPr>
            <a:cxnSpLocks noChangeShapeType="1"/>
            <a:stCxn id="26" idx="3"/>
            <a:endCxn id="33" idx="1"/>
          </p:cNvCxnSpPr>
          <p:nvPr/>
        </p:nvCxnSpPr>
        <p:spPr bwMode="gray">
          <a:xfrm flipV="1">
            <a:off x="6910561" y="3579961"/>
            <a:ext cx="883687" cy="28462"/>
          </a:xfrm>
          <a:prstGeom prst="straightConnector1">
            <a:avLst/>
          </a:prstGeom>
          <a:noFill/>
          <a:ln w="12700">
            <a:solidFill>
              <a:srgbClr val="333333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5" name="Group 42"/>
          <p:cNvGrpSpPr/>
          <p:nvPr/>
        </p:nvGrpSpPr>
        <p:grpSpPr bwMode="auto">
          <a:xfrm>
            <a:off x="1943708" y="2096454"/>
            <a:ext cx="1916221" cy="1002381"/>
            <a:chOff x="261" y="1980"/>
            <a:chExt cx="1592" cy="298"/>
          </a:xfrm>
        </p:grpSpPr>
        <p:sp>
          <p:nvSpPr>
            <p:cNvPr id="36" name="Rectangle 43"/>
            <p:cNvSpPr>
              <a:spLocks noChangeArrowheads="1"/>
            </p:cNvSpPr>
            <p:nvPr/>
          </p:nvSpPr>
          <p:spPr bwMode="invGray">
            <a:xfrm>
              <a:off x="261" y="1980"/>
              <a:ext cx="1205" cy="298"/>
            </a:xfrm>
            <a:prstGeom prst="rect">
              <a:avLst/>
            </a:prstGeom>
            <a:solidFill>
              <a:srgbClr val="CC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20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" name="AutoShape 44"/>
            <p:cNvSpPr>
              <a:spLocks noChangeArrowheads="1"/>
            </p:cNvSpPr>
            <p:nvPr/>
          </p:nvSpPr>
          <p:spPr bwMode="invGray">
            <a:xfrm rot="5400000">
              <a:off x="1596" y="1931"/>
              <a:ext cx="96" cy="418"/>
            </a:xfrm>
            <a:prstGeom prst="triangle">
              <a:avLst>
                <a:gd name="adj" fmla="val 50000"/>
              </a:avLst>
            </a:prstGeom>
            <a:solidFill>
              <a:srgbClr val="CC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20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9" name="Group 54"/>
          <p:cNvGrpSpPr/>
          <p:nvPr/>
        </p:nvGrpSpPr>
        <p:grpSpPr bwMode="auto">
          <a:xfrm>
            <a:off x="7545011" y="2060848"/>
            <a:ext cx="1599497" cy="1002381"/>
            <a:chOff x="168" y="1980"/>
            <a:chExt cx="1529" cy="298"/>
          </a:xfrm>
          <a:solidFill>
            <a:srgbClr val="66FF33"/>
          </a:solidFill>
        </p:grpSpPr>
        <p:sp>
          <p:nvSpPr>
            <p:cNvPr id="40" name="Rectangle 55"/>
            <p:cNvSpPr>
              <a:spLocks noChangeArrowheads="1"/>
            </p:cNvSpPr>
            <p:nvPr/>
          </p:nvSpPr>
          <p:spPr bwMode="invGray">
            <a:xfrm>
              <a:off x="168" y="1980"/>
              <a:ext cx="1205" cy="29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20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" name="AutoShape 56"/>
            <p:cNvSpPr>
              <a:spLocks noChangeArrowheads="1"/>
            </p:cNvSpPr>
            <p:nvPr/>
          </p:nvSpPr>
          <p:spPr bwMode="invGray">
            <a:xfrm rot="5400000">
              <a:off x="1462" y="1973"/>
              <a:ext cx="146" cy="325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20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3" name="Group 58"/>
          <p:cNvGrpSpPr/>
          <p:nvPr/>
        </p:nvGrpSpPr>
        <p:grpSpPr bwMode="auto">
          <a:xfrm>
            <a:off x="5616116" y="2060848"/>
            <a:ext cx="1934520" cy="1002381"/>
            <a:chOff x="233" y="1980"/>
            <a:chExt cx="1575" cy="298"/>
          </a:xfrm>
        </p:grpSpPr>
        <p:sp>
          <p:nvSpPr>
            <p:cNvPr id="44" name="Rectangle 59"/>
            <p:cNvSpPr>
              <a:spLocks noChangeArrowheads="1"/>
            </p:cNvSpPr>
            <p:nvPr/>
          </p:nvSpPr>
          <p:spPr bwMode="invGray">
            <a:xfrm>
              <a:off x="233" y="1980"/>
              <a:ext cx="1205" cy="298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20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5" name="AutoShape 60"/>
            <p:cNvSpPr>
              <a:spLocks noChangeArrowheads="1"/>
            </p:cNvSpPr>
            <p:nvPr/>
          </p:nvSpPr>
          <p:spPr bwMode="invGray">
            <a:xfrm rot="5400000">
              <a:off x="1558" y="1941"/>
              <a:ext cx="100" cy="401"/>
            </a:xfrm>
            <a:prstGeom prst="triangle">
              <a:avLst>
                <a:gd name="adj" fmla="val 50000"/>
              </a:avLst>
            </a:pr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20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2" name="Text Box 9"/>
          <p:cNvSpPr txBox="1">
            <a:spLocks noChangeArrowheads="1"/>
          </p:cNvSpPr>
          <p:nvPr/>
        </p:nvSpPr>
        <p:spPr bwMode="black">
          <a:xfrm>
            <a:off x="1980630" y="2437045"/>
            <a:ext cx="1453629" cy="32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000" tIns="10800" rIns="18000" bIns="10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sz="2000" b="1" dirty="0">
                <a:latin typeface="+mn-lt"/>
                <a:ea typeface="黑体" panose="02010609060101010101" pitchFamily="49" charset="-122"/>
              </a:rPr>
              <a:t>4 K system</a:t>
            </a:r>
            <a:endParaRPr lang="zh-CN" altLang="en-US" sz="2000" b="1" dirty="0"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53" name="Text Box 9"/>
          <p:cNvSpPr txBox="1">
            <a:spLocks noChangeArrowheads="1"/>
          </p:cNvSpPr>
          <p:nvPr/>
        </p:nvSpPr>
        <p:spPr bwMode="black">
          <a:xfrm>
            <a:off x="5616116" y="2247551"/>
            <a:ext cx="1453629" cy="63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000" tIns="10800" rIns="18000" bIns="10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sz="2000" b="1" dirty="0">
                <a:latin typeface="+mn-lt"/>
                <a:ea typeface="黑体" panose="02010609060101010101" pitchFamily="49" charset="-122"/>
              </a:rPr>
              <a:t>2 K key technology</a:t>
            </a:r>
            <a:endParaRPr lang="zh-CN" altLang="en-US" sz="2000" b="1" dirty="0"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54" name="Text Box 9"/>
          <p:cNvSpPr txBox="1">
            <a:spLocks noChangeArrowheads="1"/>
          </p:cNvSpPr>
          <p:nvPr/>
        </p:nvSpPr>
        <p:spPr bwMode="black">
          <a:xfrm>
            <a:off x="7461853" y="2268131"/>
            <a:ext cx="1453629" cy="63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000" tIns="10800" rIns="18000" bIns="10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sz="2000" b="1" dirty="0">
                <a:latin typeface="+mn-lt"/>
                <a:ea typeface="黑体" panose="02010609060101010101" pitchFamily="49" charset="-122"/>
              </a:rPr>
              <a:t>4 K + 2 K system</a:t>
            </a:r>
            <a:endParaRPr lang="zh-CN" altLang="en-US" sz="2000" b="1" dirty="0"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42" name="AutoShape 16"/>
          <p:cNvSpPr>
            <a:spLocks noChangeArrowheads="1"/>
          </p:cNvSpPr>
          <p:nvPr/>
        </p:nvSpPr>
        <p:spPr bwMode="gray">
          <a:xfrm>
            <a:off x="3961631" y="3068163"/>
            <a:ext cx="1114425" cy="1114425"/>
          </a:xfrm>
          <a:prstGeom prst="diamond">
            <a:avLst/>
          </a:prstGeom>
          <a:solidFill>
            <a:srgbClr val="66FF33"/>
          </a:solidFill>
          <a:ln w="9525">
            <a:miter lim="800000"/>
          </a:ln>
          <a:scene3d>
            <a:camera prst="legacyPerspectiveBottom">
              <a:rot lat="20999993" lon="0" rev="0"/>
            </a:camera>
            <a:lightRig rig="legacyFlat4" dir="b"/>
          </a:scene3d>
          <a:sp3d extrusionH="163500" prstMaterial="legacyMatte">
            <a:bevelT w="13500" h="13500" prst="angle"/>
            <a:bevelB w="13500" h="13500" prst="angle"/>
            <a:extrusionClr>
              <a:srgbClr val="FFFF99"/>
            </a:extrusionClr>
          </a:sp3d>
        </p:spPr>
        <p:txBody>
          <a:bodyPr wrap="none" anchor="ctr">
            <a:flatTx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200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cxnSp>
        <p:nvCxnSpPr>
          <p:cNvPr id="46" name="AutoShape 19"/>
          <p:cNvCxnSpPr>
            <a:cxnSpLocks noChangeShapeType="1"/>
            <a:endCxn id="42" idx="1"/>
          </p:cNvCxnSpPr>
          <p:nvPr/>
        </p:nvCxnSpPr>
        <p:spPr bwMode="gray">
          <a:xfrm flipV="1">
            <a:off x="3247861" y="3625376"/>
            <a:ext cx="713770" cy="11622"/>
          </a:xfrm>
          <a:prstGeom prst="straightConnector1">
            <a:avLst/>
          </a:prstGeom>
          <a:noFill/>
          <a:ln w="12700">
            <a:solidFill>
              <a:srgbClr val="333333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" name="Text Box 23"/>
          <p:cNvSpPr txBox="1">
            <a:spLocks noChangeArrowheads="1"/>
          </p:cNvSpPr>
          <p:nvPr/>
        </p:nvSpPr>
        <p:spPr bwMode="gray">
          <a:xfrm>
            <a:off x="4072756" y="3393601"/>
            <a:ext cx="866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sz="24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2017</a:t>
            </a:r>
            <a:endParaRPr lang="en-US" altLang="zh-CN" sz="24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grpSp>
        <p:nvGrpSpPr>
          <p:cNvPr id="48" name="Group 42"/>
          <p:cNvGrpSpPr/>
          <p:nvPr/>
        </p:nvGrpSpPr>
        <p:grpSpPr bwMode="auto">
          <a:xfrm>
            <a:off x="3771903" y="2113407"/>
            <a:ext cx="1916221" cy="1002381"/>
            <a:chOff x="261" y="1980"/>
            <a:chExt cx="1592" cy="298"/>
          </a:xfrm>
          <a:solidFill>
            <a:srgbClr val="66FF33"/>
          </a:solidFill>
        </p:grpSpPr>
        <p:sp>
          <p:nvSpPr>
            <p:cNvPr id="49" name="Rectangle 43"/>
            <p:cNvSpPr>
              <a:spLocks noChangeArrowheads="1"/>
            </p:cNvSpPr>
            <p:nvPr/>
          </p:nvSpPr>
          <p:spPr bwMode="invGray">
            <a:xfrm>
              <a:off x="261" y="1980"/>
              <a:ext cx="1205" cy="29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20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0" name="AutoShape 44"/>
            <p:cNvSpPr>
              <a:spLocks noChangeArrowheads="1"/>
            </p:cNvSpPr>
            <p:nvPr/>
          </p:nvSpPr>
          <p:spPr bwMode="invGray">
            <a:xfrm rot="5400000">
              <a:off x="1596" y="1931"/>
              <a:ext cx="96" cy="418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200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5" name="Text Box 9"/>
          <p:cNvSpPr txBox="1">
            <a:spLocks noChangeArrowheads="1"/>
          </p:cNvSpPr>
          <p:nvPr/>
        </p:nvSpPr>
        <p:spPr bwMode="black">
          <a:xfrm>
            <a:off x="3808825" y="2453998"/>
            <a:ext cx="1453629" cy="32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000" tIns="10800" rIns="18000" bIns="10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sz="2000" b="1" dirty="0">
                <a:latin typeface="+mn-lt"/>
                <a:ea typeface="黑体" panose="02010609060101010101" pitchFamily="49" charset="-122"/>
              </a:rPr>
              <a:t>4 K system</a:t>
            </a:r>
            <a:endParaRPr lang="zh-CN" altLang="en-US" sz="2000" b="1" dirty="0"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56" name="AutoShape 16"/>
          <p:cNvSpPr>
            <a:spLocks noChangeArrowheads="1"/>
          </p:cNvSpPr>
          <p:nvPr/>
        </p:nvSpPr>
        <p:spPr bwMode="gray">
          <a:xfrm>
            <a:off x="3596201" y="4345655"/>
            <a:ext cx="1817710" cy="1690489"/>
          </a:xfrm>
          <a:prstGeom prst="diamond">
            <a:avLst/>
          </a:prstGeom>
          <a:solidFill>
            <a:srgbClr val="66FF33"/>
          </a:solidFill>
          <a:ln w="9525">
            <a:miter lim="800000"/>
          </a:ln>
          <a:scene3d>
            <a:camera prst="legacyPerspectiveBottom">
              <a:rot lat="20999993" lon="0" rev="0"/>
            </a:camera>
            <a:lightRig rig="legacyFlat4" dir="b"/>
          </a:scene3d>
          <a:sp3d extrusionH="163500" prstMaterial="legacyMatte">
            <a:bevelT w="13500" h="13500" prst="angle"/>
            <a:bevelB w="13500" h="13500" prst="angle"/>
            <a:extrusionClr>
              <a:srgbClr val="FFFF99"/>
            </a:extrusionClr>
          </a:sp3d>
        </p:spPr>
        <p:txBody>
          <a:bodyPr wrap="none" anchor="ctr">
            <a:flatTx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 dirty="0" smtClean="0">
                <a:solidFill>
                  <a:srgbClr val="0000FF"/>
                </a:solidFill>
                <a:latin typeface="Arial" panose="020B0604020202020204" pitchFamily="34" charset="0"/>
              </a:rPr>
              <a:t>Middle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 dirty="0" smtClean="0">
                <a:solidFill>
                  <a:srgbClr val="0000FF"/>
                </a:solidFill>
                <a:latin typeface="Arial" panose="020B0604020202020204" pitchFamily="34" charset="0"/>
              </a:rPr>
              <a:t>Point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 dirty="0" smtClean="0">
                <a:solidFill>
                  <a:srgbClr val="0000FF"/>
                </a:solidFill>
                <a:latin typeface="Arial" panose="020B0604020202020204" pitchFamily="34" charset="0"/>
              </a:rPr>
              <a:t>250W@4.5K</a:t>
            </a:r>
            <a:endParaRPr lang="zh-CN" altLang="en-US" sz="20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57" name="Rectangle 11"/>
          <p:cNvSpPr>
            <a:spLocks noChangeArrowheads="1"/>
          </p:cNvSpPr>
          <p:nvPr/>
        </p:nvSpPr>
        <p:spPr bwMode="auto">
          <a:xfrm>
            <a:off x="1054509" y="8955"/>
            <a:ext cx="7837971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20000"/>
              </a:spcBef>
            </a:pPr>
            <a:r>
              <a:rPr kumimoji="1" lang="en-US" altLang="zh-CN" sz="3000" dirty="0" smtClean="0">
                <a:latin typeface="+mj-lt"/>
              </a:rPr>
              <a:t>Helium Refrigerator </a:t>
            </a:r>
            <a:r>
              <a:rPr kumimoji="1" lang="en-US" altLang="zh-CN" sz="3000" dirty="0" smtClean="0">
                <a:solidFill>
                  <a:srgbClr val="3333FF"/>
                </a:solidFill>
                <a:latin typeface="+mj-lt"/>
              </a:rPr>
              <a:t>– 2500W@4.5/500W@2K</a:t>
            </a:r>
            <a:endParaRPr kumimoji="1" lang="zh-CN" altLang="en-US" sz="30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03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287524" y="6093296"/>
            <a:ext cx="31683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53" name="图片 860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5496" y="1952337"/>
            <a:ext cx="5076564" cy="454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6206BBD-5DB7-487B-A378-0C9E319B38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6" b="3800"/>
          <a:stretch/>
        </p:blipFill>
        <p:spPr>
          <a:xfrm>
            <a:off x="5200806" y="1952337"/>
            <a:ext cx="3871694" cy="4464995"/>
          </a:xfrm>
          <a:prstGeom prst="rect">
            <a:avLst/>
          </a:prstGeom>
        </p:spPr>
      </p:pic>
      <p:sp>
        <p:nvSpPr>
          <p:cNvPr id="51" name="TextBox 1"/>
          <p:cNvSpPr txBox="1">
            <a:spLocks noChangeArrowheads="1"/>
          </p:cNvSpPr>
          <p:nvPr/>
        </p:nvSpPr>
        <p:spPr bwMode="auto">
          <a:xfrm>
            <a:off x="2021996" y="5802326"/>
            <a:ext cx="5784083" cy="1055674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358775" indent="-342900" algn="ctr" eaLnBrk="0" hangingPunct="0"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ctr" eaLnBrk="0" hangingPunct="0"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ctr" eaLnBrk="0" hangingPunct="0"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ctr" eaLnBrk="0" hangingPunct="0"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ctr" eaLnBrk="0" hangingPunct="0"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5875" indent="0" eaLnBrk="1" hangingPunct="1">
              <a:lnSpc>
                <a:spcPct val="120000"/>
              </a:lnSpc>
              <a:spcAft>
                <a:spcPts val="600"/>
              </a:spcAft>
            </a:pPr>
            <a:r>
              <a:rPr lang="en-US" altLang="zh-CN" sz="2400" b="0" dirty="0">
                <a:latin typeface="+mn-lt"/>
              </a:rPr>
              <a:t>Compressor &amp; Cold </a:t>
            </a:r>
            <a:r>
              <a:rPr lang="en-US" altLang="zh-CN" sz="2400" b="0" dirty="0" smtClean="0">
                <a:latin typeface="+mn-lt"/>
              </a:rPr>
              <a:t>Box</a:t>
            </a:r>
          </a:p>
          <a:p>
            <a:pPr marL="15875" indent="0" eaLnBrk="1" hangingPunct="1">
              <a:lnSpc>
                <a:spcPct val="120000"/>
              </a:lnSpc>
              <a:spcAft>
                <a:spcPts val="600"/>
              </a:spcAft>
            </a:pPr>
            <a:r>
              <a:rPr lang="en-US" altLang="zh-CN" sz="2400" b="0" dirty="0" smtClean="0">
                <a:latin typeface="+mn-lt"/>
              </a:rPr>
              <a:t>Turbine expender speed: 250krpm</a:t>
            </a:r>
            <a:endParaRPr lang="en-US" altLang="zh-CN" sz="2400" b="0" dirty="0">
              <a:latin typeface="+mn-lt"/>
            </a:endParaRPr>
          </a:p>
        </p:txBody>
      </p:sp>
      <p:sp>
        <p:nvSpPr>
          <p:cNvPr id="10" name="矩形 38"/>
          <p:cNvSpPr>
            <a:spLocks noChangeAspect="1"/>
          </p:cNvSpPr>
          <p:nvPr/>
        </p:nvSpPr>
        <p:spPr bwMode="auto">
          <a:xfrm>
            <a:off x="71500" y="1124744"/>
            <a:ext cx="89649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CC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Clr>
                <a:schemeClr val="accent6"/>
              </a:buClr>
              <a:buFont typeface="Wingdings" panose="05000000000000000000" pitchFamily="2" charset="2"/>
              <a:buChar char="n"/>
            </a:pPr>
            <a:r>
              <a:rPr lang="en-US" altLang="zh-CN" sz="1800" dirty="0" smtClean="0">
                <a:latin typeface="+mn-lt"/>
                <a:ea typeface="黑体" panose="02010609060101010101" pitchFamily="49" charset="-122"/>
              </a:rPr>
              <a:t> </a:t>
            </a:r>
            <a:r>
              <a:rPr lang="en-US" altLang="zh-CN" sz="2400" b="1" dirty="0" smtClean="0">
                <a:latin typeface="+mn-lt"/>
                <a:ea typeface="黑体" panose="02010609060101010101" pitchFamily="49" charset="-122"/>
              </a:rPr>
              <a:t>2015-2017: </a:t>
            </a:r>
            <a:r>
              <a:rPr lang="en-US" altLang="zh-CN" sz="2400" b="1" dirty="0" smtClean="0">
                <a:latin typeface="+mn-lt"/>
                <a:ea typeface="黑体" panose="02010609060101010101" pitchFamily="49" charset="-122"/>
              </a:rPr>
              <a:t>250W@4.5K   (All key components were domestics.)</a:t>
            </a:r>
            <a:endParaRPr lang="zh-CN" altLang="en-US" sz="1800" dirty="0"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1187624" y="8955"/>
            <a:ext cx="7452828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20000"/>
              </a:spcBef>
            </a:pPr>
            <a:r>
              <a:rPr kumimoji="1" lang="en-US" altLang="zh-CN" sz="3000" dirty="0" smtClean="0">
                <a:latin typeface="+mj-lt"/>
              </a:rPr>
              <a:t>Helium Refrigerator </a:t>
            </a:r>
            <a:r>
              <a:rPr kumimoji="1" lang="en-US" altLang="zh-CN" sz="3000" dirty="0" smtClean="0">
                <a:solidFill>
                  <a:srgbClr val="3333FF"/>
                </a:solidFill>
                <a:latin typeface="+mj-lt"/>
              </a:rPr>
              <a:t>– 250W@4.5K</a:t>
            </a:r>
            <a:endParaRPr kumimoji="1" lang="zh-CN" altLang="en-US" sz="30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78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9416" y="2076620"/>
            <a:ext cx="7524836" cy="4484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椭圆 9"/>
          <p:cNvSpPr/>
          <p:nvPr/>
        </p:nvSpPr>
        <p:spPr>
          <a:xfrm>
            <a:off x="7766231" y="5696135"/>
            <a:ext cx="431800" cy="289149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0"/>
          </a:p>
        </p:txBody>
      </p:sp>
      <p:sp>
        <p:nvSpPr>
          <p:cNvPr id="11" name="椭圆 10"/>
          <p:cNvSpPr/>
          <p:nvPr/>
        </p:nvSpPr>
        <p:spPr>
          <a:xfrm>
            <a:off x="6038287" y="3143917"/>
            <a:ext cx="431800" cy="289149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0"/>
          </a:p>
        </p:txBody>
      </p:sp>
      <p:sp>
        <p:nvSpPr>
          <p:cNvPr id="12" name="椭圆 11"/>
          <p:cNvSpPr/>
          <p:nvPr/>
        </p:nvSpPr>
        <p:spPr>
          <a:xfrm>
            <a:off x="4021815" y="3145034"/>
            <a:ext cx="431800" cy="289149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0"/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755576" y="908720"/>
            <a:ext cx="7704856" cy="1200329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v"/>
              <a:defRPr kumimoji="1" sz="3200">
                <a:solidFill>
                  <a:srgbClr val="000099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p"/>
              <a:defRPr kumimoji="1"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333CC"/>
              </a:buClr>
              <a:buFont typeface="Wingdings" pitchFamily="2" charset="2"/>
              <a:buChar char="Ø"/>
              <a:defRPr kumimoji="1" sz="2400">
                <a:solidFill>
                  <a:srgbClr val="339966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None/>
            </a:pPr>
            <a:r>
              <a:rPr kumimoji="0" lang="en-US" altLang="zh-CN" sz="2400" dirty="0">
                <a:solidFill>
                  <a:srgbClr val="3333FF"/>
                </a:solidFill>
                <a:latin typeface="+mn-lt"/>
                <a:ea typeface="黑体" pitchFamily="49" charset="-122"/>
              </a:rPr>
              <a:t>M</a:t>
            </a:r>
            <a:r>
              <a:rPr kumimoji="0" lang="en-US" altLang="zh-CN" sz="2400" b="1" dirty="0" smtClean="0">
                <a:solidFill>
                  <a:srgbClr val="3333FF"/>
                </a:solidFill>
                <a:latin typeface="+mn-lt"/>
                <a:ea typeface="黑体" pitchFamily="49" charset="-122"/>
              </a:rPr>
              <a:t>aximal cooling capacity: </a:t>
            </a:r>
            <a:r>
              <a:rPr kumimoji="0" lang="en-US" altLang="zh-CN" sz="2400" b="1" dirty="0" smtClean="0">
                <a:solidFill>
                  <a:srgbClr val="3333FF"/>
                </a:solidFill>
                <a:latin typeface="+mn-lt"/>
                <a:ea typeface="黑体" pitchFamily="49" charset="-122"/>
              </a:rPr>
              <a:t> 317W@4.4K</a:t>
            </a:r>
            <a:endParaRPr kumimoji="0" lang="en-US" altLang="zh-CN" sz="2400" b="1" dirty="0" smtClean="0">
              <a:solidFill>
                <a:srgbClr val="3333FF"/>
              </a:solidFill>
              <a:latin typeface="+mn-lt"/>
              <a:ea typeface="黑体" pitchFamily="49" charset="-122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None/>
            </a:pPr>
            <a:r>
              <a:rPr kumimoji="0" lang="en-US" altLang="zh-CN" sz="2400" b="1" dirty="0" smtClean="0">
                <a:solidFill>
                  <a:srgbClr val="3333FF"/>
                </a:solidFill>
                <a:latin typeface="+mn-lt"/>
                <a:ea typeface="黑体" pitchFamily="49" charset="-122"/>
              </a:rPr>
              <a:t>turbine thermal efficiency: </a:t>
            </a:r>
            <a:r>
              <a:rPr lang="zh-CN" altLang="en-US" sz="2400" b="1" i="1" kern="100" dirty="0" smtClean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  <a:sym typeface="Symbol"/>
              </a:rPr>
              <a:t></a:t>
            </a:r>
            <a:r>
              <a:rPr lang="en-US" altLang="zh-CN" sz="2400" b="1" kern="100" baseline="-25000" dirty="0" smtClean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  <a:sym typeface="Symbol"/>
              </a:rPr>
              <a:t>T1</a:t>
            </a:r>
            <a:r>
              <a:rPr lang="en-US" altLang="zh-CN" sz="2400" b="1" kern="100" dirty="0" smtClean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=67.7%, </a:t>
            </a:r>
            <a:r>
              <a:rPr lang="zh-CN" altLang="en-US" sz="2400" b="1" i="1" kern="100" dirty="0" smtClean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  <a:sym typeface="Symbol"/>
              </a:rPr>
              <a:t></a:t>
            </a:r>
            <a:r>
              <a:rPr lang="en-US" altLang="zh-CN" sz="2400" b="1" kern="100" baseline="-25000" dirty="0" smtClean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  <a:sym typeface="Symbol"/>
              </a:rPr>
              <a:t>T2</a:t>
            </a:r>
            <a:r>
              <a:rPr lang="en-US" altLang="zh-CN" sz="2400" b="1" kern="100" dirty="0" smtClean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=66.4%</a:t>
            </a:r>
            <a:endParaRPr kumimoji="0" lang="zh-CN" altLang="en-US" sz="2400" b="1" dirty="0">
              <a:solidFill>
                <a:srgbClr val="3333FF"/>
              </a:solidFill>
              <a:latin typeface="+mn-lt"/>
              <a:ea typeface="黑体" pitchFamily="49" charset="-122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1187624" y="8955"/>
            <a:ext cx="7452828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20000"/>
              </a:spcBef>
            </a:pPr>
            <a:r>
              <a:rPr kumimoji="1" lang="en-US" altLang="zh-CN" sz="3000" dirty="0" smtClean="0">
                <a:latin typeface="+mj-lt"/>
              </a:rPr>
              <a:t>Helium Refrigerator </a:t>
            </a:r>
            <a:r>
              <a:rPr kumimoji="1" lang="en-US" altLang="zh-CN" sz="3000" dirty="0" smtClean="0">
                <a:solidFill>
                  <a:srgbClr val="3333FF"/>
                </a:solidFill>
                <a:latin typeface="+mj-lt"/>
              </a:rPr>
              <a:t>– 250W@4.5K</a:t>
            </a:r>
            <a:endParaRPr kumimoji="1" lang="zh-CN" altLang="en-US" sz="30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23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827584" y="980728"/>
            <a:ext cx="7740860" cy="1200329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v"/>
              <a:defRPr kumimoji="1" sz="3200">
                <a:solidFill>
                  <a:srgbClr val="000099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p"/>
              <a:defRPr kumimoji="1"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333CC"/>
              </a:buClr>
              <a:buFont typeface="Wingdings" pitchFamily="2" charset="2"/>
              <a:buChar char="Ø"/>
              <a:defRPr kumimoji="1" sz="2400">
                <a:solidFill>
                  <a:srgbClr val="339966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None/>
            </a:pPr>
            <a:r>
              <a:rPr kumimoji="0" lang="en-US" altLang="zh-CN" sz="2400" dirty="0">
                <a:solidFill>
                  <a:srgbClr val="3333FF"/>
                </a:solidFill>
                <a:latin typeface="+mn-lt"/>
                <a:ea typeface="黑体" pitchFamily="49" charset="-122"/>
              </a:rPr>
              <a:t>M</a:t>
            </a:r>
            <a:r>
              <a:rPr kumimoji="0" lang="en-US" altLang="zh-CN" sz="2400" b="1" dirty="0" smtClean="0">
                <a:solidFill>
                  <a:srgbClr val="3333FF"/>
                </a:solidFill>
                <a:latin typeface="+mn-lt"/>
                <a:ea typeface="黑体" pitchFamily="49" charset="-122"/>
              </a:rPr>
              <a:t>aximal liquefaction rate: </a:t>
            </a:r>
            <a:r>
              <a:rPr kumimoji="0" lang="en-US" altLang="zh-CN" sz="2400" b="1" dirty="0" smtClean="0">
                <a:solidFill>
                  <a:srgbClr val="3333FF"/>
                </a:solidFill>
                <a:latin typeface="+mn-lt"/>
                <a:ea typeface="黑体" pitchFamily="49" charset="-122"/>
              </a:rPr>
              <a:t>83 L/h</a:t>
            </a:r>
            <a:endParaRPr kumimoji="0" lang="en-US" altLang="zh-CN" sz="2400" b="1" dirty="0" smtClean="0">
              <a:solidFill>
                <a:srgbClr val="3333FF"/>
              </a:solidFill>
              <a:latin typeface="+mn-lt"/>
              <a:ea typeface="黑体" pitchFamily="49" charset="-122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None/>
            </a:pPr>
            <a:r>
              <a:rPr kumimoji="0" lang="en-US" altLang="zh-CN" sz="2400" b="1" dirty="0" smtClean="0">
                <a:solidFill>
                  <a:srgbClr val="3333FF"/>
                </a:solidFill>
                <a:latin typeface="+mn-lt"/>
                <a:ea typeface="黑体" pitchFamily="49" charset="-122"/>
              </a:rPr>
              <a:t>Turbine thermal efficiency: </a:t>
            </a:r>
            <a:r>
              <a:rPr lang="zh-CN" altLang="en-US" sz="2400" b="1" i="1" kern="100" dirty="0" smtClean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  <a:sym typeface="Symbol"/>
              </a:rPr>
              <a:t></a:t>
            </a:r>
            <a:r>
              <a:rPr lang="en-US" altLang="zh-CN" sz="2400" b="1" kern="100" baseline="-25000" dirty="0" smtClean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  <a:sym typeface="Symbol"/>
              </a:rPr>
              <a:t>T1</a:t>
            </a:r>
            <a:r>
              <a:rPr lang="en-US" altLang="zh-CN" sz="2400" b="1" kern="100" dirty="0" smtClean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=67.6%, </a:t>
            </a:r>
            <a:r>
              <a:rPr lang="zh-CN" altLang="en-US" sz="2400" b="1" i="1" kern="100" dirty="0" smtClean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  <a:sym typeface="Symbol"/>
              </a:rPr>
              <a:t></a:t>
            </a:r>
            <a:r>
              <a:rPr lang="en-US" altLang="zh-CN" sz="2400" b="1" kern="100" baseline="-25000" dirty="0" smtClean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  <a:sym typeface="Symbol"/>
              </a:rPr>
              <a:t>T2</a:t>
            </a:r>
            <a:r>
              <a:rPr lang="en-US" altLang="zh-CN" sz="2400" b="1" kern="100" dirty="0" smtClean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=72%</a:t>
            </a:r>
            <a:endParaRPr kumimoji="0" lang="zh-CN" altLang="en-US" sz="2400" b="1" dirty="0">
              <a:solidFill>
                <a:srgbClr val="3333FF"/>
              </a:solidFill>
              <a:latin typeface="+mn-lt"/>
              <a:ea typeface="黑体" pitchFamily="49" charset="-122"/>
            </a:endParaRPr>
          </a:p>
        </p:txBody>
      </p:sp>
      <p:pic>
        <p:nvPicPr>
          <p:cNvPr id="9" name="图片 8"/>
          <p:cNvPicPr/>
          <p:nvPr/>
        </p:nvPicPr>
        <p:blipFill>
          <a:blip r:embed="rId3"/>
          <a:stretch>
            <a:fillRect/>
          </a:stretch>
        </p:blipFill>
        <p:spPr>
          <a:xfrm>
            <a:off x="899592" y="2181056"/>
            <a:ext cx="7580263" cy="4272279"/>
          </a:xfrm>
          <a:prstGeom prst="rect">
            <a:avLst/>
          </a:prstGeom>
        </p:spPr>
      </p:pic>
      <p:sp>
        <p:nvSpPr>
          <p:cNvPr id="14" name="椭圆 13"/>
          <p:cNvSpPr/>
          <p:nvPr/>
        </p:nvSpPr>
        <p:spPr>
          <a:xfrm>
            <a:off x="6145015" y="3067843"/>
            <a:ext cx="431800" cy="289149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0"/>
          </a:p>
        </p:txBody>
      </p:sp>
      <p:sp>
        <p:nvSpPr>
          <p:cNvPr id="15" name="椭圆 14"/>
          <p:cNvSpPr/>
          <p:nvPr/>
        </p:nvSpPr>
        <p:spPr>
          <a:xfrm>
            <a:off x="4099341" y="3139851"/>
            <a:ext cx="431800" cy="289149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0"/>
          </a:p>
        </p:txBody>
      </p:sp>
      <p:sp>
        <p:nvSpPr>
          <p:cNvPr id="16" name="椭圆 15"/>
          <p:cNvSpPr/>
          <p:nvPr/>
        </p:nvSpPr>
        <p:spPr>
          <a:xfrm>
            <a:off x="7308304" y="4509120"/>
            <a:ext cx="431800" cy="504056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 b="0"/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87624" y="8955"/>
            <a:ext cx="7452828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20000"/>
              </a:spcBef>
            </a:pPr>
            <a:r>
              <a:rPr kumimoji="1" lang="en-US" altLang="zh-CN" sz="3000" dirty="0" smtClean="0">
                <a:latin typeface="+mj-lt"/>
              </a:rPr>
              <a:t>Helium Refrigerator </a:t>
            </a:r>
            <a:r>
              <a:rPr kumimoji="1" lang="en-US" altLang="zh-CN" sz="3000" dirty="0" smtClean="0">
                <a:solidFill>
                  <a:srgbClr val="3333FF"/>
                </a:solidFill>
                <a:latin typeface="+mj-lt"/>
              </a:rPr>
              <a:t>– 250W@4.5K</a:t>
            </a:r>
            <a:endParaRPr kumimoji="1" lang="zh-CN" altLang="en-US" sz="30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93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287524" y="6093296"/>
            <a:ext cx="31683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2" name="图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00" y="1812565"/>
            <a:ext cx="3005138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500" y="4028715"/>
            <a:ext cx="3000375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70300" y="1812565"/>
            <a:ext cx="2997200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6563" y="1812565"/>
            <a:ext cx="2786062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86563" y="4028715"/>
            <a:ext cx="2786062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 descr="D:\mmexport146710405905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14750" y="4027127"/>
            <a:ext cx="2928938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287523" y="6093296"/>
            <a:ext cx="878510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600" b="1" dirty="0">
                <a:solidFill>
                  <a:schemeClr val="accent6"/>
                </a:solidFill>
              </a:rPr>
              <a:t>Fujian </a:t>
            </a:r>
            <a:r>
              <a:rPr lang="en-US" altLang="zh-CN" sz="1600" b="1" dirty="0" err="1">
                <a:solidFill>
                  <a:schemeClr val="accent6"/>
                </a:solidFill>
              </a:rPr>
              <a:t>Snowkey</a:t>
            </a:r>
            <a:r>
              <a:rPr lang="en-US" altLang="zh-CN" sz="1600" b="1" dirty="0">
                <a:solidFill>
                  <a:schemeClr val="accent6"/>
                </a:solidFill>
              </a:rPr>
              <a:t> </a:t>
            </a:r>
            <a:r>
              <a:rPr lang="en-US" altLang="zh-CN" sz="1600" b="1" dirty="0" err="1">
                <a:solidFill>
                  <a:schemeClr val="accent6"/>
                </a:solidFill>
              </a:rPr>
              <a:t>Co.Ltd</a:t>
            </a:r>
            <a:r>
              <a:rPr lang="zh-CN" altLang="en-US" sz="1600" b="1" dirty="0">
                <a:solidFill>
                  <a:schemeClr val="accent6"/>
                </a:solidFill>
              </a:rPr>
              <a:t>                </a:t>
            </a:r>
            <a:r>
              <a:rPr lang="en-US" altLang="zh-CN" sz="1600" b="1" dirty="0">
                <a:solidFill>
                  <a:schemeClr val="accent6"/>
                </a:solidFill>
              </a:rPr>
              <a:t>Wuxi Compressor </a:t>
            </a:r>
            <a:r>
              <a:rPr lang="en-US" altLang="zh-CN" sz="1600" b="1" dirty="0" err="1">
                <a:solidFill>
                  <a:schemeClr val="accent6"/>
                </a:solidFill>
              </a:rPr>
              <a:t>Co.Ltd</a:t>
            </a:r>
            <a:r>
              <a:rPr lang="zh-CN" altLang="en-US" sz="1600" b="1" dirty="0">
                <a:solidFill>
                  <a:schemeClr val="accent6"/>
                </a:solidFill>
              </a:rPr>
              <a:t>            </a:t>
            </a:r>
            <a:r>
              <a:rPr lang="en-US" altLang="zh-CN" sz="1600" b="1" dirty="0">
                <a:solidFill>
                  <a:schemeClr val="accent6"/>
                </a:solidFill>
              </a:rPr>
              <a:t>Yantai Moon </a:t>
            </a:r>
            <a:r>
              <a:rPr lang="en-US" altLang="zh-CN" sz="1600" b="1" dirty="0" err="1">
                <a:solidFill>
                  <a:schemeClr val="accent6"/>
                </a:solidFill>
              </a:rPr>
              <a:t>Co.Ltd</a:t>
            </a:r>
            <a:endParaRPr lang="zh-CN" altLang="en-US" sz="1600" b="1" dirty="0">
              <a:solidFill>
                <a:schemeClr val="accent6"/>
              </a:solidFill>
            </a:endParaRPr>
          </a:p>
        </p:txBody>
      </p:sp>
      <p:sp>
        <p:nvSpPr>
          <p:cNvPr id="20" name="标题 1"/>
          <p:cNvSpPr txBox="1"/>
          <p:nvPr/>
        </p:nvSpPr>
        <p:spPr>
          <a:xfrm>
            <a:off x="214652" y="1240706"/>
            <a:ext cx="8641824" cy="496106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黑体" panose="02010609060101010101" pitchFamily="49" charset="-122"/>
                <a:cs typeface="+mj-cs"/>
              </a:rPr>
              <a:t>Development of Helium Screw Compressor</a:t>
            </a:r>
            <a:endParaRPr lang="zh-CN" altLang="en-US" sz="2400" b="1" dirty="0">
              <a:solidFill>
                <a:srgbClr val="002060"/>
              </a:solidFill>
              <a:latin typeface="+mn-lt"/>
              <a:ea typeface="黑体" panose="02010609060101010101" pitchFamily="49" charset="-122"/>
              <a:cs typeface="+mj-cs"/>
            </a:endParaRPr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1187624" y="8955"/>
            <a:ext cx="7452828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20000"/>
              </a:spcBef>
            </a:pPr>
            <a:r>
              <a:rPr kumimoji="1" lang="en-US" altLang="zh-CN" sz="3000" dirty="0" smtClean="0">
                <a:latin typeface="+mj-lt"/>
              </a:rPr>
              <a:t>Helium Refrigerator </a:t>
            </a:r>
            <a:r>
              <a:rPr kumimoji="1" lang="en-US" altLang="zh-CN" sz="3000" dirty="0" smtClean="0">
                <a:solidFill>
                  <a:srgbClr val="3333FF"/>
                </a:solidFill>
                <a:latin typeface="+mj-lt"/>
              </a:rPr>
              <a:t>– 250W@4.5K</a:t>
            </a:r>
            <a:endParaRPr kumimoji="1" lang="zh-CN" altLang="en-US" sz="30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45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330254" y="6093296"/>
            <a:ext cx="31683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0" name="标题 1"/>
          <p:cNvSpPr txBox="1"/>
          <p:nvPr/>
        </p:nvSpPr>
        <p:spPr>
          <a:xfrm>
            <a:off x="0" y="1340768"/>
            <a:ext cx="9144000" cy="54006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altLang="zh-CN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1-14 </a:t>
            </a:r>
            <a:r>
              <a:rPr lang="en-US" altLang="zh-CN" sz="24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bara helium </a:t>
            </a:r>
            <a:r>
              <a:rPr lang="en-US" altLang="zh-CN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compressors (25g/s)</a:t>
            </a:r>
            <a:endParaRPr lang="zh-CN" altLang="en-US" sz="24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5" descr="C:\Users\HU\Desktop\二期对比.jpg"/>
          <p:cNvPicPr>
            <a:picLocks noChangeAspect="1" noChangeArrowheads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 bwMode="auto">
          <a:xfrm>
            <a:off x="87313" y="2168860"/>
            <a:ext cx="8967787" cy="333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2915816" y="2168860"/>
            <a:ext cx="6139284" cy="313200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 dirty="0" smtClean="0">
                <a:solidFill>
                  <a:srgbClr val="0B192B"/>
                </a:solidFill>
              </a:rPr>
              <a:t>    </a:t>
            </a:r>
            <a:r>
              <a:rPr lang="en-US" altLang="zh-CN" sz="1600" b="1" dirty="0" err="1" smtClean="0">
                <a:solidFill>
                  <a:srgbClr val="0B192B"/>
                </a:solidFill>
              </a:rPr>
              <a:t>Kaesser</a:t>
            </a:r>
            <a:r>
              <a:rPr lang="en-US" altLang="zh-CN" sz="1600" b="1" dirty="0" smtClean="0">
                <a:solidFill>
                  <a:srgbClr val="0B192B"/>
                </a:solidFill>
              </a:rPr>
              <a:t>            </a:t>
            </a:r>
            <a:r>
              <a:rPr lang="en-US" altLang="zh-CN" sz="1600" b="1" dirty="0" err="1" smtClean="0">
                <a:solidFill>
                  <a:srgbClr val="0B192B"/>
                </a:solidFill>
              </a:rPr>
              <a:t>Snowkey</a:t>
            </a:r>
            <a:r>
              <a:rPr lang="en-US" altLang="zh-CN" sz="1600" b="1" dirty="0" smtClean="0">
                <a:solidFill>
                  <a:srgbClr val="0B192B"/>
                </a:solidFill>
              </a:rPr>
              <a:t>             Moon                   Wuxi</a:t>
            </a:r>
            <a:endParaRPr lang="zh-CN" altLang="en-US" sz="1600" b="1" dirty="0">
              <a:solidFill>
                <a:srgbClr val="0B192B"/>
              </a:solidFill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906318" y="3368943"/>
            <a:ext cx="1008112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200" b="1" dirty="0">
                <a:solidFill>
                  <a:srgbClr val="0B192B"/>
                </a:solidFill>
              </a:rPr>
              <a:t>Volumetric</a:t>
            </a:r>
            <a:endParaRPr lang="zh-CN" altLang="en-US" sz="1200" b="1" dirty="0">
              <a:solidFill>
                <a:srgbClr val="0B192B"/>
              </a:solidFill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908138" y="3670216"/>
            <a:ext cx="1008112" cy="25181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200" b="1" dirty="0">
                <a:solidFill>
                  <a:srgbClr val="0B192B"/>
                </a:solidFill>
              </a:rPr>
              <a:t>Adiabatic</a:t>
            </a:r>
            <a:endParaRPr lang="zh-CN" altLang="en-US" sz="1200" b="1" dirty="0">
              <a:solidFill>
                <a:srgbClr val="0B192B"/>
              </a:solidFill>
            </a:endParaRP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906318" y="3066306"/>
            <a:ext cx="1008112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200" b="1" dirty="0">
                <a:solidFill>
                  <a:srgbClr val="0B192B"/>
                </a:solidFill>
              </a:rPr>
              <a:t>Isothermal</a:t>
            </a:r>
            <a:endParaRPr lang="zh-CN" altLang="en-US" sz="1200" b="1" dirty="0">
              <a:solidFill>
                <a:srgbClr val="0B192B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87313" y="3066306"/>
            <a:ext cx="8967787" cy="855728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-508" y="5841268"/>
            <a:ext cx="9144000" cy="400110"/>
          </a:xfrm>
          <a:prstGeom prst="rect">
            <a:avLst/>
          </a:prstGeom>
          <a:solidFill>
            <a:srgbClr val="FFFFCC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v"/>
              <a:defRPr kumimoji="1" sz="3200">
                <a:solidFill>
                  <a:srgbClr val="000099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p"/>
              <a:defRPr kumimoji="1"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333CC"/>
              </a:buClr>
              <a:buFont typeface="Wingdings" pitchFamily="2" charset="2"/>
              <a:buChar char="Ø"/>
              <a:defRPr kumimoji="1" sz="2400">
                <a:solidFill>
                  <a:srgbClr val="339966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0" lang="en-US" altLang="zh-CN" sz="2000" b="1" dirty="0">
                <a:solidFill>
                  <a:srgbClr val="3333FF"/>
                </a:solidFill>
              </a:rPr>
              <a:t> </a:t>
            </a:r>
            <a:r>
              <a:rPr kumimoji="0" lang="en-US" altLang="zh-CN" sz="2000" b="1" dirty="0" smtClean="0">
                <a:solidFill>
                  <a:srgbClr val="3333FF"/>
                </a:solidFill>
              </a:rPr>
              <a:t>The performance</a:t>
            </a:r>
            <a:r>
              <a:rPr kumimoji="0" lang="en-US" altLang="zh-CN" sz="2000" b="1" dirty="0" smtClean="0">
                <a:solidFill>
                  <a:srgbClr val="3333FF"/>
                </a:solidFill>
                <a:latin typeface="+mj-lt"/>
              </a:rPr>
              <a:t>: close to the level of international products</a:t>
            </a:r>
            <a:endParaRPr kumimoji="0" lang="zh-CN" altLang="en-US" sz="2000" b="1" dirty="0">
              <a:solidFill>
                <a:srgbClr val="3333FF"/>
              </a:solidFill>
              <a:latin typeface="+mj-lt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187624" y="8955"/>
            <a:ext cx="7452828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20000"/>
              </a:spcBef>
            </a:pPr>
            <a:r>
              <a:rPr kumimoji="1" lang="en-US" altLang="zh-CN" sz="3000" dirty="0" smtClean="0">
                <a:latin typeface="+mj-lt"/>
              </a:rPr>
              <a:t>Helium Refrigerator </a:t>
            </a:r>
            <a:r>
              <a:rPr kumimoji="1" lang="en-US" altLang="zh-CN" sz="3000" dirty="0" smtClean="0">
                <a:solidFill>
                  <a:srgbClr val="3333FF"/>
                </a:solidFill>
                <a:latin typeface="+mj-lt"/>
              </a:rPr>
              <a:t>– 250W@4.5K</a:t>
            </a:r>
            <a:endParaRPr kumimoji="1" lang="zh-CN" altLang="en-US" sz="30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86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5496" y="2185987"/>
            <a:ext cx="4212467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" algn="l">
              <a:lnSpc>
                <a:spcPct val="120000"/>
              </a:lnSpc>
              <a:spcAft>
                <a:spcPts val="600"/>
              </a:spcAft>
              <a:defRPr/>
            </a:pPr>
            <a:r>
              <a:rPr lang="en-US" altLang="zh-CN" sz="2000" b="1" dirty="0">
                <a:solidFill>
                  <a:srgbClr val="3333FF"/>
                </a:solidFill>
                <a:latin typeface="+mn-lt"/>
              </a:rPr>
              <a:t>Systems for 4 K Tech. validation</a:t>
            </a:r>
          </a:p>
          <a:p>
            <a:pPr marL="360045" indent="-342900" algn="l">
              <a:lnSpc>
                <a:spcPct val="120000"/>
              </a:lnSpc>
              <a:spcAft>
                <a:spcPts val="600"/>
              </a:spcAft>
              <a:buFont typeface="Wingdings" pitchFamily="2" charset="2"/>
              <a:buChar char="u"/>
              <a:defRPr/>
            </a:pPr>
            <a:r>
              <a:rPr lang="en-US" altLang="zh-CN" sz="2000" b="1" dirty="0">
                <a:solidFill>
                  <a:srgbClr val="3333FF"/>
                </a:solidFill>
                <a:latin typeface="+mn-lt"/>
              </a:rPr>
              <a:t>40L/h He Liquefier A</a:t>
            </a:r>
            <a:r>
              <a:rPr lang="zh-CN" altLang="en-US" sz="2000" b="1" dirty="0">
                <a:solidFill>
                  <a:srgbClr val="3333FF"/>
                </a:solidFill>
                <a:latin typeface="+mn-lt"/>
              </a:rPr>
              <a:t>：</a:t>
            </a:r>
            <a:r>
              <a:rPr lang="en-US" altLang="zh-CN" sz="2000" b="1" dirty="0">
                <a:solidFill>
                  <a:srgbClr val="3333FF"/>
                </a:solidFill>
                <a:latin typeface="+mn-lt"/>
              </a:rPr>
              <a:t>48 L/h;</a:t>
            </a:r>
          </a:p>
          <a:p>
            <a:pPr marL="360045" indent="-342900" algn="l">
              <a:lnSpc>
                <a:spcPct val="120000"/>
              </a:lnSpc>
              <a:spcAft>
                <a:spcPts val="600"/>
              </a:spcAft>
              <a:buFont typeface="Wingdings" pitchFamily="2" charset="2"/>
              <a:buChar char="u"/>
              <a:defRPr/>
            </a:pPr>
            <a:r>
              <a:rPr lang="en-US" altLang="zh-CN" sz="2000" b="1" dirty="0" smtClean="0">
                <a:solidFill>
                  <a:srgbClr val="3333FF"/>
                </a:solidFill>
                <a:latin typeface="+mn-lt"/>
              </a:rPr>
              <a:t>Tested for one years;</a:t>
            </a:r>
          </a:p>
          <a:p>
            <a:pPr marL="360045" indent="-342900" algn="l">
              <a:lnSpc>
                <a:spcPct val="120000"/>
              </a:lnSpc>
              <a:spcAft>
                <a:spcPts val="600"/>
              </a:spcAft>
              <a:buFont typeface="Wingdings" pitchFamily="2" charset="2"/>
              <a:buChar char="u"/>
              <a:defRPr/>
            </a:pPr>
            <a:r>
              <a:rPr lang="en-US" altLang="zh-CN" sz="2000" b="1" dirty="0" smtClean="0">
                <a:solidFill>
                  <a:srgbClr val="3333FF"/>
                </a:solidFill>
                <a:latin typeface="+mn-lt"/>
              </a:rPr>
              <a:t>Applied </a:t>
            </a:r>
            <a:r>
              <a:rPr lang="en-US" altLang="zh-CN" sz="2000" b="1" dirty="0">
                <a:solidFill>
                  <a:srgbClr val="3333FF"/>
                </a:solidFill>
                <a:latin typeface="+mn-lt"/>
              </a:rPr>
              <a:t>in Ningbo Jansen NMR Technology Co., Ltd. </a:t>
            </a:r>
            <a:r>
              <a:rPr lang="en-US" altLang="zh-CN" sz="2000" b="1" dirty="0" smtClean="0">
                <a:solidFill>
                  <a:srgbClr val="3333FF"/>
                </a:solidFill>
                <a:latin typeface="+mn-lt"/>
              </a:rPr>
              <a:t>for </a:t>
            </a:r>
            <a:r>
              <a:rPr lang="en-US" altLang="zh-CN" sz="2000" b="1" dirty="0">
                <a:solidFill>
                  <a:srgbClr val="3333FF"/>
                </a:solidFill>
                <a:latin typeface="+mn-lt"/>
              </a:rPr>
              <a:t>helium extraction 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"/>
          <a:stretch/>
        </p:blipFill>
        <p:spPr>
          <a:xfrm>
            <a:off x="4175956" y="1520788"/>
            <a:ext cx="4930953" cy="3924436"/>
          </a:xfrm>
          <a:prstGeom prst="rect">
            <a:avLst/>
          </a:prstGeom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1187624" y="8955"/>
            <a:ext cx="7452828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20000"/>
              </a:spcBef>
            </a:pPr>
            <a:r>
              <a:rPr kumimoji="1" lang="en-US" altLang="zh-CN" sz="3000" dirty="0" smtClean="0">
                <a:latin typeface="+mj-lt"/>
              </a:rPr>
              <a:t>Helium Refrigerator </a:t>
            </a:r>
            <a:r>
              <a:rPr kumimoji="1" lang="en-US" altLang="zh-CN" sz="3000" dirty="0" smtClean="0">
                <a:solidFill>
                  <a:srgbClr val="3333FF"/>
                </a:solidFill>
                <a:latin typeface="+mj-lt"/>
              </a:rPr>
              <a:t>– L40A</a:t>
            </a:r>
            <a:endParaRPr kumimoji="1" lang="zh-CN" altLang="en-US" sz="30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3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53" name="标题 1"/>
          <p:cNvSpPr/>
          <p:nvPr/>
        </p:nvSpPr>
        <p:spPr bwMode="auto">
          <a:xfrm>
            <a:off x="1161858" y="41156"/>
            <a:ext cx="7072312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0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algn="ctr">
              <a:defRPr sz="40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ctr">
              <a:defRPr sz="40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ctr">
              <a:defRPr sz="40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ctr">
              <a:defRPr sz="40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en-US" altLang="zh-CN" dirty="0">
                <a:solidFill>
                  <a:srgbClr val="000099"/>
                </a:solidFill>
              </a:rPr>
              <a:t>Contents</a:t>
            </a:r>
            <a:endParaRPr lang="zh-CN" altLang="en-US" dirty="0">
              <a:solidFill>
                <a:srgbClr val="000099"/>
              </a:solidFill>
            </a:endParaRPr>
          </a:p>
        </p:txBody>
      </p:sp>
      <p:sp>
        <p:nvSpPr>
          <p:cNvPr id="447" name="Rectangle 2"/>
          <p:cNvSpPr>
            <a:spLocks noChangeArrowheads="1"/>
          </p:cNvSpPr>
          <p:nvPr/>
        </p:nvSpPr>
        <p:spPr bwMode="auto">
          <a:xfrm>
            <a:off x="1167125" y="2420888"/>
            <a:ext cx="7236804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457200" indent="-457200"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514350" indent="-514350" eaLnBrk="1" hangingPunct="1">
              <a:lnSpc>
                <a:spcPct val="125000"/>
              </a:lnSpc>
              <a:spcBef>
                <a:spcPct val="0"/>
              </a:spcBef>
              <a:spcAft>
                <a:spcPct val="25000"/>
              </a:spcAft>
              <a:buFont typeface="+mj-lt"/>
              <a:buAutoNum type="arabicPeriod"/>
            </a:pPr>
            <a:r>
              <a:rPr lang="en-US" altLang="zh-CN" sz="2800" b="1" dirty="0" smtClean="0">
                <a:solidFill>
                  <a:srgbClr val="6600FF"/>
                </a:solidFill>
                <a:ea typeface="黑体" panose="02010609060101010101" pitchFamily="49" charset="-122"/>
              </a:rPr>
              <a:t>Brief Introduction of TIPC</a:t>
            </a:r>
            <a:endParaRPr lang="en-US" altLang="zh-CN" sz="2800" b="1" dirty="0">
              <a:solidFill>
                <a:srgbClr val="6600FF"/>
              </a:solidFill>
              <a:ea typeface="黑体" panose="02010609060101010101" pitchFamily="49" charset="-122"/>
            </a:endParaRPr>
          </a:p>
          <a:p>
            <a:pPr marL="514350" indent="-514350" eaLnBrk="1" hangingPunct="1">
              <a:lnSpc>
                <a:spcPct val="125000"/>
              </a:lnSpc>
              <a:spcBef>
                <a:spcPct val="0"/>
              </a:spcBef>
              <a:spcAft>
                <a:spcPct val="25000"/>
              </a:spcAft>
              <a:buFont typeface="+mj-lt"/>
              <a:buAutoNum type="arabicPeriod"/>
            </a:pPr>
            <a:r>
              <a:rPr lang="en-US" altLang="zh-CN" sz="2800" b="1" dirty="0" smtClean="0">
                <a:ea typeface="黑体" panose="02010609060101010101" pitchFamily="49" charset="-122"/>
              </a:rPr>
              <a:t>Series Helium </a:t>
            </a:r>
            <a:r>
              <a:rPr lang="en-US" altLang="zh-CN" sz="2800" b="1" dirty="0" smtClean="0">
                <a:ea typeface="黑体" panose="02010609060101010101" pitchFamily="49" charset="-122"/>
              </a:rPr>
              <a:t>Refrigerators</a:t>
            </a:r>
            <a:endParaRPr lang="en-US" altLang="zh-CN" sz="2800" b="1" dirty="0" smtClean="0"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4369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611560" y="736246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3333FF"/>
                </a:solidFill>
              </a:rPr>
              <a:t>Re-design the new </a:t>
            </a:r>
            <a:r>
              <a:rPr lang="en-US" altLang="zh-CN" dirty="0" smtClean="0">
                <a:solidFill>
                  <a:srgbClr val="3333FF"/>
                </a:solidFill>
              </a:rPr>
              <a:t>L40B</a:t>
            </a:r>
            <a:endParaRPr lang="zh-CN" altLang="en-US" dirty="0">
              <a:solidFill>
                <a:srgbClr val="3333FF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9" y="1412776"/>
            <a:ext cx="2027349" cy="266046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111" y="1751564"/>
            <a:ext cx="1474322" cy="198288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2" r="15897"/>
          <a:stretch/>
        </p:blipFill>
        <p:spPr>
          <a:xfrm>
            <a:off x="3731024" y="1196752"/>
            <a:ext cx="2602267" cy="23689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364" y="1206626"/>
            <a:ext cx="2754252" cy="243839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829942"/>
            <a:ext cx="1584176" cy="2816312"/>
          </a:xfrm>
          <a:prstGeom prst="rect">
            <a:avLst/>
          </a:prstGeom>
        </p:spPr>
      </p:pic>
      <p:graphicFrame>
        <p:nvGraphicFramePr>
          <p:cNvPr id="15" name="表格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772691"/>
              </p:ext>
            </p:extLst>
          </p:nvPr>
        </p:nvGraphicFramePr>
        <p:xfrm>
          <a:off x="194038" y="4412027"/>
          <a:ext cx="463563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212"/>
                <a:gridCol w="1545212"/>
                <a:gridCol w="1545212"/>
              </a:tblGrid>
              <a:tr h="336037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Dim.(mm</a:t>
                      </a:r>
                      <a:r>
                        <a:rPr lang="en-US" altLang="zh-CN" dirty="0" smtClean="0"/>
                        <a:t>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High</a:t>
                      </a:r>
                      <a:r>
                        <a:rPr lang="en-US" altLang="zh-CN" baseline="0" dirty="0" smtClean="0"/>
                        <a:t> </a:t>
                      </a:r>
                      <a:r>
                        <a:rPr lang="en-US" altLang="zh-CN" dirty="0" smtClean="0"/>
                        <a:t>(mm</a:t>
                      </a:r>
                      <a:r>
                        <a:rPr lang="en-US" altLang="zh-CN" dirty="0" smtClean="0"/>
                        <a:t>)</a:t>
                      </a:r>
                      <a:endParaRPr lang="zh-CN" altLang="en-US" dirty="0"/>
                    </a:p>
                  </a:txBody>
                  <a:tcPr/>
                </a:tc>
              </a:tr>
              <a:tr h="336037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L40A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1816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2590</a:t>
                      </a:r>
                      <a:endParaRPr lang="zh-CN" altLang="en-US" dirty="0"/>
                    </a:p>
                  </a:txBody>
                  <a:tcPr/>
                </a:tc>
              </a:tr>
              <a:tr h="336037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L40B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1414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2295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文本框 15"/>
          <p:cNvSpPr txBox="1"/>
          <p:nvPr/>
        </p:nvSpPr>
        <p:spPr>
          <a:xfrm>
            <a:off x="5138" y="5586719"/>
            <a:ext cx="4824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dirty="0" smtClean="0">
                <a:solidFill>
                  <a:srgbClr val="3333FF"/>
                </a:solidFill>
              </a:rPr>
              <a:t>Redesign HX and tubes</a:t>
            </a:r>
            <a:r>
              <a:rPr lang="zh-CN" altLang="en-US" sz="2000" dirty="0" smtClean="0">
                <a:solidFill>
                  <a:srgbClr val="3333FF"/>
                </a:solidFill>
              </a:rPr>
              <a:t>，</a:t>
            </a:r>
            <a:r>
              <a:rPr lang="en-US" altLang="zh-CN" sz="2000" dirty="0" smtClean="0">
                <a:solidFill>
                  <a:srgbClr val="3333FF"/>
                </a:solidFill>
              </a:rPr>
              <a:t>L40B is smaller than L40A about </a:t>
            </a:r>
            <a:r>
              <a:rPr lang="en-US" altLang="zh-CN" sz="2000" b="1" dirty="0" smtClean="0">
                <a:solidFill>
                  <a:srgbClr val="3333FF"/>
                </a:solidFill>
              </a:rPr>
              <a:t>53</a:t>
            </a:r>
            <a:r>
              <a:rPr lang="en-US" altLang="zh-CN" sz="2000" b="1" dirty="0" smtClean="0">
                <a:solidFill>
                  <a:srgbClr val="3333FF"/>
                </a:solidFill>
              </a:rPr>
              <a:t>%</a:t>
            </a:r>
            <a:r>
              <a:rPr lang="zh-CN" altLang="en-US" sz="2000" dirty="0" smtClean="0">
                <a:solidFill>
                  <a:srgbClr val="3333FF"/>
                </a:solidFill>
              </a:rPr>
              <a:t>。</a:t>
            </a:r>
            <a:endParaRPr lang="zh-CN" altLang="en-US" sz="2000" dirty="0">
              <a:solidFill>
                <a:srgbClr val="3333FF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-2299" y="4001257"/>
            <a:ext cx="37869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0000FF"/>
                </a:solidFill>
                <a:latin typeface="+mn-ea"/>
                <a:ea typeface="+mn-ea"/>
              </a:defRPr>
            </a:lvl1pPr>
          </a:lstStyle>
          <a:p>
            <a:r>
              <a:rPr lang="en-US" altLang="zh-CN" dirty="0" smtClean="0"/>
              <a:t>L40A vs. L40B size of HX</a:t>
            </a:r>
            <a:endParaRPr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4829674" y="3460938"/>
            <a:ext cx="37869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0000FF"/>
                </a:solidFill>
                <a:latin typeface="+mn-ea"/>
                <a:ea typeface="+mn-ea"/>
              </a:defRPr>
            </a:lvl1pPr>
          </a:lstStyle>
          <a:p>
            <a:r>
              <a:rPr lang="en-US" altLang="zh-CN" dirty="0" smtClean="0"/>
              <a:t>L40A vs.L40B </a:t>
            </a:r>
            <a:r>
              <a:rPr lang="en-US" altLang="zh-CN" dirty="0" err="1" smtClean="0"/>
              <a:t>coldbox</a:t>
            </a:r>
            <a:endParaRPr lang="zh-CN" altLang="en-US" dirty="0"/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1187624" y="8955"/>
            <a:ext cx="7452828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20000"/>
              </a:spcBef>
            </a:pPr>
            <a:r>
              <a:rPr kumimoji="1" lang="en-US" altLang="zh-CN" sz="3000" dirty="0" smtClean="0">
                <a:latin typeface="+mj-lt"/>
              </a:rPr>
              <a:t>Helium Refrigerator </a:t>
            </a:r>
            <a:r>
              <a:rPr kumimoji="1" lang="en-US" altLang="zh-CN" sz="3000" dirty="0" smtClean="0">
                <a:solidFill>
                  <a:srgbClr val="3333FF"/>
                </a:solidFill>
                <a:latin typeface="+mj-lt"/>
              </a:rPr>
              <a:t>– L40B</a:t>
            </a:r>
            <a:endParaRPr kumimoji="1" lang="zh-CN" altLang="en-US" sz="30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14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05526" y="980728"/>
            <a:ext cx="8370930" cy="129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" algn="l">
              <a:lnSpc>
                <a:spcPct val="114000"/>
              </a:lnSpc>
              <a:spcAft>
                <a:spcPts val="600"/>
              </a:spcAft>
              <a:defRPr/>
            </a:pPr>
            <a:r>
              <a:rPr lang="en-US" altLang="zh-CN" sz="2000" b="1" dirty="0">
                <a:solidFill>
                  <a:srgbClr val="3333FF"/>
                </a:solidFill>
                <a:latin typeface="+mn-lt"/>
              </a:rPr>
              <a:t>Systems for 4 K Tech. validation</a:t>
            </a:r>
          </a:p>
          <a:p>
            <a:pPr marL="817245" lvl="1" indent="-342900" algn="l">
              <a:lnSpc>
                <a:spcPct val="114000"/>
              </a:lnSpc>
              <a:spcAft>
                <a:spcPts val="600"/>
              </a:spcAft>
              <a:buFont typeface="Wingdings" pitchFamily="2" charset="2"/>
              <a:buChar char="u"/>
              <a:defRPr/>
            </a:pPr>
            <a:r>
              <a:rPr lang="en-US" altLang="zh-CN" sz="2000" b="1" dirty="0" smtClean="0">
                <a:solidFill>
                  <a:srgbClr val="3333FF"/>
                </a:solidFill>
                <a:latin typeface="+mn-lt"/>
              </a:rPr>
              <a:t>Turbine </a:t>
            </a:r>
            <a:r>
              <a:rPr lang="en-US" altLang="zh-CN" sz="2000" b="1" dirty="0" smtClean="0">
                <a:solidFill>
                  <a:srgbClr val="3333FF"/>
                </a:solidFill>
                <a:latin typeface="+mn-lt"/>
              </a:rPr>
              <a:t>isentropic efficiency: 66%, 64%;</a:t>
            </a:r>
          </a:p>
          <a:p>
            <a:pPr marL="817245" lvl="1" indent="-342900" algn="l">
              <a:lnSpc>
                <a:spcPct val="114000"/>
              </a:lnSpc>
              <a:spcAft>
                <a:spcPts val="600"/>
              </a:spcAft>
              <a:buFont typeface="Wingdings" pitchFamily="2" charset="2"/>
              <a:buChar char="u"/>
              <a:defRPr/>
            </a:pPr>
            <a:r>
              <a:rPr lang="en-US" altLang="zh-CN" sz="2000" b="1" dirty="0" smtClean="0">
                <a:solidFill>
                  <a:srgbClr val="3333FF"/>
                </a:solidFill>
                <a:latin typeface="+mn-lt"/>
              </a:rPr>
              <a:t>Applied </a:t>
            </a:r>
            <a:r>
              <a:rPr lang="en-US" altLang="zh-CN" sz="2000" b="1" dirty="0">
                <a:solidFill>
                  <a:srgbClr val="3333FF"/>
                </a:solidFill>
                <a:latin typeface="+mn-lt"/>
              </a:rPr>
              <a:t>in </a:t>
            </a:r>
            <a:r>
              <a:rPr lang="en-US" altLang="zh-CN" sz="2000" b="1" dirty="0" smtClean="0">
                <a:solidFill>
                  <a:srgbClr val="3333FF"/>
                </a:solidFill>
                <a:latin typeface="+mn-lt"/>
              </a:rPr>
              <a:t>helium liquefaction workshop in TIPC </a:t>
            </a:r>
            <a:endParaRPr lang="en-US" altLang="zh-CN" sz="2000" b="1" dirty="0">
              <a:solidFill>
                <a:srgbClr val="3333FF"/>
              </a:solidFill>
              <a:latin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5" t="3257" r="3431" b="3795"/>
          <a:stretch/>
        </p:blipFill>
        <p:spPr>
          <a:xfrm>
            <a:off x="4716015" y="2351553"/>
            <a:ext cx="4131459" cy="251658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22" y="2381724"/>
            <a:ext cx="3755745" cy="2518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1187624" y="8955"/>
            <a:ext cx="7452828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20000"/>
              </a:spcBef>
            </a:pPr>
            <a:r>
              <a:rPr kumimoji="1" lang="en-US" altLang="zh-CN" sz="3000" dirty="0" smtClean="0">
                <a:latin typeface="+mj-lt"/>
              </a:rPr>
              <a:t>Helium Refrigerator </a:t>
            </a:r>
            <a:r>
              <a:rPr kumimoji="1" lang="en-US" altLang="zh-CN" sz="3000" dirty="0" smtClean="0">
                <a:solidFill>
                  <a:srgbClr val="3333FF"/>
                </a:solidFill>
                <a:latin typeface="+mj-lt"/>
              </a:rPr>
              <a:t>– L40B</a:t>
            </a:r>
            <a:endParaRPr kumimoji="1" lang="zh-CN" altLang="en-US" sz="3000" dirty="0">
              <a:solidFill>
                <a:srgbClr val="3333FF"/>
              </a:solidFill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2097294"/>
              </p:ext>
            </p:extLst>
          </p:nvPr>
        </p:nvGraphicFramePr>
        <p:xfrm>
          <a:off x="1043608" y="4876255"/>
          <a:ext cx="7032104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9013"/>
                <a:gridCol w="1720600"/>
                <a:gridCol w="1224136"/>
                <a:gridCol w="1450329"/>
                <a:gridCol w="175802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Condition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T1</a:t>
                      </a:r>
                      <a:r>
                        <a:rPr lang="zh-CN" altLang="en-US" baseline="0" dirty="0" smtClean="0"/>
                        <a:t> </a:t>
                      </a:r>
                      <a:r>
                        <a:rPr lang="en-US" altLang="zh-CN" baseline="0" dirty="0" smtClean="0"/>
                        <a:t>eff.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T2</a:t>
                      </a:r>
                      <a:r>
                        <a:rPr lang="zh-CN" altLang="en-US" baseline="0" dirty="0" smtClean="0"/>
                        <a:t> </a:t>
                      </a:r>
                      <a:r>
                        <a:rPr lang="en-US" altLang="zh-CN" baseline="0" dirty="0" smtClean="0"/>
                        <a:t>eff.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Mass</a:t>
                      </a:r>
                      <a:r>
                        <a:rPr lang="en-US" altLang="zh-CN" baseline="0" dirty="0" smtClean="0"/>
                        <a:t> </a:t>
                      </a:r>
                      <a:r>
                        <a:rPr lang="en-US" altLang="zh-CN" baseline="0" dirty="0" err="1" smtClean="0"/>
                        <a:t>flou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 smtClean="0"/>
                        <a:t>liquify</a:t>
                      </a:r>
                      <a:r>
                        <a:rPr lang="zh-CN" altLang="en-US" dirty="0" smtClean="0"/>
                        <a:t>（</a:t>
                      </a:r>
                      <a:r>
                        <a:rPr lang="en-US" altLang="zh-CN" dirty="0" smtClean="0"/>
                        <a:t>L/h</a:t>
                      </a:r>
                      <a:r>
                        <a:rPr lang="zh-CN" altLang="en-US" dirty="0" smtClean="0"/>
                        <a:t>）</a:t>
                      </a:r>
                      <a:endParaRPr lang="zh-CN" altLang="en-US" dirty="0"/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67.07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65.69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19.9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42</a:t>
                      </a:r>
                      <a:endParaRPr lang="zh-CN" altLang="en-US" dirty="0"/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69.27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65.74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22.4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56</a:t>
                      </a:r>
                      <a:endParaRPr lang="zh-CN" altLang="en-US" dirty="0"/>
                    </a:p>
                  </a:txBody>
                  <a:tcPr/>
                </a:tc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68.86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65.99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22.2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58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279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103438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mtClean="0">
                <a:solidFill>
                  <a:srgbClr val="3333FF"/>
                </a:solidFill>
              </a:rPr>
              <a:t>Temperature </a:t>
            </a:r>
            <a:r>
              <a:rPr lang="en-US" altLang="zh-CN" dirty="0" smtClean="0">
                <a:solidFill>
                  <a:srgbClr val="3333FF"/>
                </a:solidFill>
              </a:rPr>
              <a:t>curve of purifier processes at </a:t>
            </a:r>
            <a:r>
              <a:rPr lang="en-US" altLang="zh-CN" dirty="0" smtClean="0">
                <a:solidFill>
                  <a:srgbClr val="3333FF"/>
                </a:solidFill>
              </a:rPr>
              <a:t>95.7</a:t>
            </a:r>
            <a:r>
              <a:rPr lang="en-US" altLang="zh-CN" smtClean="0">
                <a:solidFill>
                  <a:srgbClr val="3333FF"/>
                </a:solidFill>
              </a:rPr>
              <a:t>% input</a:t>
            </a:r>
            <a:endParaRPr lang="zh-CN" altLang="en-US" dirty="0">
              <a:solidFill>
                <a:srgbClr val="3333FF"/>
              </a:solidFill>
            </a:endParaRPr>
          </a:p>
        </p:txBody>
      </p:sp>
      <p:pic>
        <p:nvPicPr>
          <p:cNvPr id="1026" name="Picture 2" descr="F:\Snap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738" y="1725707"/>
            <a:ext cx="70358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1187624" y="8955"/>
            <a:ext cx="7452828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20000"/>
              </a:spcBef>
            </a:pPr>
            <a:r>
              <a:rPr kumimoji="1" lang="en-US" altLang="zh-CN" sz="3000" dirty="0" smtClean="0">
                <a:latin typeface="+mj-lt"/>
              </a:rPr>
              <a:t>Helium Refrigerator </a:t>
            </a:r>
            <a:r>
              <a:rPr kumimoji="1" lang="en-US" altLang="zh-CN" sz="3000" dirty="0" smtClean="0">
                <a:solidFill>
                  <a:srgbClr val="3333FF"/>
                </a:solidFill>
                <a:latin typeface="+mj-lt"/>
              </a:rPr>
              <a:t>– L40B</a:t>
            </a:r>
            <a:endParaRPr kumimoji="1" lang="zh-CN" altLang="en-US" sz="30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63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54433" y="1124744"/>
            <a:ext cx="8882063" cy="2351413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355600" lvl="2" indent="-355600" algn="l">
              <a:lnSpc>
                <a:spcPct val="114000"/>
              </a:lnSpc>
              <a:spcBef>
                <a:spcPts val="600"/>
              </a:spcBef>
              <a:buFont typeface="Wingdings" pitchFamily="2" charset="2"/>
              <a:buChar char="u"/>
              <a:defRPr/>
            </a:pPr>
            <a:r>
              <a:rPr kumimoji="1" lang="en-US" altLang="zh-CN" sz="2000" b="1" dirty="0" smtClean="0">
                <a:solidFill>
                  <a:srgbClr val="000099"/>
                </a:solidFill>
                <a:latin typeface="+mn-lt"/>
                <a:ea typeface="微软雅黑" panose="020B0503020204020204" pitchFamily="34" charset="-122"/>
                <a:cs typeface="Times New Roman" pitchFamily="18" charset="0"/>
              </a:rPr>
              <a:t>The key </a:t>
            </a:r>
            <a:r>
              <a:rPr kumimoji="1" lang="en-US" altLang="zh-CN" sz="2000" b="1" dirty="0">
                <a:solidFill>
                  <a:srgbClr val="000099"/>
                </a:solidFill>
                <a:latin typeface="+mn-lt"/>
                <a:ea typeface="微软雅黑" panose="020B0503020204020204" pitchFamily="34" charset="-122"/>
                <a:cs typeface="Times New Roman" pitchFamily="18" charset="0"/>
              </a:rPr>
              <a:t>technology </a:t>
            </a:r>
            <a:r>
              <a:rPr kumimoji="1" lang="en-US" altLang="zh-CN" sz="2000" b="1" dirty="0" smtClean="0">
                <a:solidFill>
                  <a:srgbClr val="000099"/>
                </a:solidFill>
                <a:latin typeface="+mn-lt"/>
                <a:ea typeface="微软雅黑" panose="020B0503020204020204" pitchFamily="34" charset="-122"/>
                <a:cs typeface="Times New Roman" pitchFamily="18" charset="0"/>
              </a:rPr>
              <a:t>: matured and </a:t>
            </a:r>
            <a:r>
              <a:rPr kumimoji="1" lang="en-US" altLang="zh-CN" sz="2000" b="1" dirty="0">
                <a:solidFill>
                  <a:srgbClr val="000099"/>
                </a:solidFill>
                <a:latin typeface="+mn-lt"/>
                <a:ea typeface="微软雅黑" panose="020B0503020204020204" pitchFamily="34" charset="-122"/>
                <a:cs typeface="Times New Roman" pitchFamily="18" charset="0"/>
              </a:rPr>
              <a:t>gradually broken the </a:t>
            </a:r>
            <a:r>
              <a:rPr kumimoji="1" lang="en-US" altLang="zh-CN" sz="2000" b="1" dirty="0" smtClean="0">
                <a:solidFill>
                  <a:srgbClr val="000099"/>
                </a:solidFill>
                <a:latin typeface="+mn-lt"/>
                <a:ea typeface="微软雅黑" panose="020B0503020204020204" pitchFamily="34" charset="-122"/>
                <a:cs typeface="Times New Roman" pitchFamily="18" charset="0"/>
              </a:rPr>
              <a:t>international company monopoly.</a:t>
            </a:r>
          </a:p>
          <a:p>
            <a:pPr marL="355600" lvl="2" indent="-355600" algn="l">
              <a:lnSpc>
                <a:spcPct val="114000"/>
              </a:lnSpc>
              <a:spcBef>
                <a:spcPts val="600"/>
              </a:spcBef>
              <a:buFont typeface="Wingdings" pitchFamily="2" charset="2"/>
              <a:buChar char="u"/>
              <a:defRPr/>
            </a:pPr>
            <a:r>
              <a:rPr kumimoji="1" lang="en-US" altLang="zh-CN" sz="2000" b="1" dirty="0" err="1" smtClean="0">
                <a:solidFill>
                  <a:srgbClr val="000099"/>
                </a:solidFill>
                <a:latin typeface="+mn-lt"/>
                <a:ea typeface="微软雅黑" panose="020B0503020204020204" pitchFamily="34" charset="-122"/>
                <a:cs typeface="Times New Roman" pitchFamily="18" charset="0"/>
              </a:rPr>
              <a:t>FuhaiCryo</a:t>
            </a:r>
            <a:r>
              <a:rPr kumimoji="1" lang="en-US" altLang="zh-CN" sz="2000" b="1" dirty="0" smtClean="0">
                <a:solidFill>
                  <a:srgbClr val="000099"/>
                </a:solidFill>
                <a:latin typeface="+mn-lt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kumimoji="1" lang="en-US" altLang="zh-CN" sz="2000" b="1" dirty="0" err="1">
                <a:solidFill>
                  <a:srgbClr val="000099"/>
                </a:solidFill>
                <a:latin typeface="+mn-lt"/>
                <a:ea typeface="微软雅黑" panose="020B0503020204020204" pitchFamily="34" charset="-122"/>
                <a:cs typeface="Times New Roman" pitchFamily="18" charset="0"/>
              </a:rPr>
              <a:t>Co.Ltd</a:t>
            </a:r>
            <a:r>
              <a:rPr kumimoji="1" lang="en-US" altLang="zh-CN" sz="2000" b="1" dirty="0">
                <a:solidFill>
                  <a:srgbClr val="000099"/>
                </a:solidFill>
                <a:latin typeface="+mn-lt"/>
                <a:ea typeface="微软雅黑" panose="020B0503020204020204" pitchFamily="34" charset="-122"/>
                <a:cs typeface="Times New Roman" pitchFamily="18" charset="0"/>
              </a:rPr>
              <a:t>: order of </a:t>
            </a:r>
            <a:r>
              <a:rPr kumimoji="1" lang="en-US" altLang="zh-CN" sz="2000" b="1" dirty="0">
                <a:solidFill>
                  <a:srgbClr val="C00000"/>
                </a:solidFill>
                <a:latin typeface="+mn-lt"/>
                <a:ea typeface="微软雅黑" panose="020B0503020204020204" pitchFamily="34" charset="-122"/>
                <a:cs typeface="Times New Roman" pitchFamily="18" charset="0"/>
              </a:rPr>
              <a:t>120 million </a:t>
            </a:r>
            <a:r>
              <a:rPr kumimoji="1" lang="en-US" altLang="zh-CN" sz="2000" b="1" dirty="0" smtClean="0">
                <a:solidFill>
                  <a:srgbClr val="C00000"/>
                </a:solidFill>
                <a:latin typeface="+mn-lt"/>
                <a:ea typeface="微软雅黑" panose="020B0503020204020204" pitchFamily="34" charset="-122"/>
                <a:cs typeface="Times New Roman" pitchFamily="18" charset="0"/>
              </a:rPr>
              <a:t>RMB </a:t>
            </a:r>
            <a:r>
              <a:rPr kumimoji="1" lang="en-US" altLang="zh-CN" sz="2000" b="1" dirty="0">
                <a:solidFill>
                  <a:srgbClr val="000099"/>
                </a:solidFill>
                <a:latin typeface="+mn-lt"/>
                <a:ea typeface="微软雅黑" panose="020B0503020204020204" pitchFamily="34" charset="-122"/>
                <a:cs typeface="Times New Roman" pitchFamily="18" charset="0"/>
              </a:rPr>
              <a:t>in </a:t>
            </a:r>
            <a:r>
              <a:rPr kumimoji="1" lang="en-US" altLang="zh-CN" sz="2000" b="1" dirty="0" smtClean="0">
                <a:solidFill>
                  <a:srgbClr val="000099"/>
                </a:solidFill>
                <a:latin typeface="+mn-lt"/>
                <a:ea typeface="微软雅黑" panose="020B0503020204020204" pitchFamily="34" charset="-122"/>
                <a:cs typeface="Times New Roman" pitchFamily="18" charset="0"/>
              </a:rPr>
              <a:t>2017</a:t>
            </a:r>
          </a:p>
          <a:p>
            <a:pPr marL="355600" lvl="2" indent="-355600" algn="l">
              <a:lnSpc>
                <a:spcPct val="114000"/>
              </a:lnSpc>
              <a:spcBef>
                <a:spcPts val="600"/>
              </a:spcBef>
              <a:buFont typeface="Wingdings" pitchFamily="2" charset="2"/>
              <a:buChar char="u"/>
              <a:defRPr/>
            </a:pPr>
            <a:r>
              <a:rPr kumimoji="1" lang="en-US" altLang="zh-CN" sz="2000" dirty="0">
                <a:solidFill>
                  <a:srgbClr val="000099"/>
                </a:solidFill>
                <a:latin typeface="+mn-lt"/>
                <a:ea typeface="微软雅黑" panose="020B0503020204020204" pitchFamily="34" charset="-122"/>
                <a:cs typeface="Times New Roman" pitchFamily="18" charset="0"/>
              </a:rPr>
              <a:t>T</a:t>
            </a:r>
            <a:r>
              <a:rPr kumimoji="1" lang="en-US" altLang="zh-CN" sz="2000" b="1" dirty="0" smtClean="0">
                <a:solidFill>
                  <a:srgbClr val="000099"/>
                </a:solidFill>
                <a:latin typeface="+mn-lt"/>
                <a:ea typeface="微软雅黑" panose="020B0503020204020204" pitchFamily="34" charset="-122"/>
                <a:cs typeface="Times New Roman" pitchFamily="18" charset="0"/>
              </a:rPr>
              <a:t>he first </a:t>
            </a:r>
            <a:r>
              <a:rPr kumimoji="1" lang="en-US" altLang="zh-CN" sz="2000" b="1" dirty="0">
                <a:solidFill>
                  <a:srgbClr val="000099"/>
                </a:solidFill>
                <a:latin typeface="+mn-lt"/>
                <a:ea typeface="微软雅黑" panose="020B0503020204020204" pitchFamily="34" charset="-122"/>
                <a:cs typeface="Times New Roman" pitchFamily="18" charset="0"/>
              </a:rPr>
              <a:t>international </a:t>
            </a:r>
            <a:r>
              <a:rPr kumimoji="1" lang="en-US" altLang="zh-CN" sz="2000" b="1" dirty="0" smtClean="0">
                <a:solidFill>
                  <a:srgbClr val="000099"/>
                </a:solidFill>
                <a:latin typeface="+mn-lt"/>
                <a:ea typeface="微软雅黑" panose="020B0503020204020204" pitchFamily="34" charset="-122"/>
                <a:cs typeface="Times New Roman" pitchFamily="18" charset="0"/>
              </a:rPr>
              <a:t>contract</a:t>
            </a:r>
            <a:r>
              <a:rPr kumimoji="1" lang="en-US" altLang="zh-CN" sz="2000" b="1" dirty="0">
                <a:solidFill>
                  <a:srgbClr val="000099"/>
                </a:solidFill>
                <a:latin typeface="+mn-lt"/>
                <a:ea typeface="微软雅黑" panose="020B0503020204020204" pitchFamily="34" charset="-122"/>
                <a:cs typeface="Times New Roman" pitchFamily="18" charset="0"/>
              </a:rPr>
              <a:t>: Korean company </a:t>
            </a:r>
            <a:r>
              <a:rPr kumimoji="1" lang="en-US" altLang="zh-CN" sz="2000" b="1" dirty="0" err="1">
                <a:solidFill>
                  <a:srgbClr val="000099"/>
                </a:solidFill>
                <a:latin typeface="+mn-lt"/>
                <a:ea typeface="微软雅黑" panose="020B0503020204020204" pitchFamily="34" charset="-122"/>
                <a:cs typeface="Times New Roman" pitchFamily="18" charset="0"/>
              </a:rPr>
              <a:t>Vitzrotech</a:t>
            </a:r>
            <a:r>
              <a:rPr kumimoji="1" lang="en-US" altLang="zh-CN" sz="2000" b="1" dirty="0">
                <a:solidFill>
                  <a:srgbClr val="000099"/>
                </a:solidFill>
                <a:latin typeface="+mn-lt"/>
                <a:ea typeface="微软雅黑" panose="020B0503020204020204" pitchFamily="34" charset="-122"/>
                <a:cs typeface="Times New Roman" pitchFamily="18" charset="0"/>
              </a:rPr>
              <a:t> to supply a 200W@4.5K helium refrigerator to </a:t>
            </a:r>
            <a:r>
              <a:rPr kumimoji="1" lang="en-US" altLang="zh-CN" sz="2000" b="1" dirty="0">
                <a:solidFill>
                  <a:srgbClr val="C00000"/>
                </a:solidFill>
                <a:latin typeface="+mn-lt"/>
                <a:ea typeface="微软雅黑" panose="020B0503020204020204" pitchFamily="34" charset="-122"/>
                <a:cs typeface="Times New Roman" pitchFamily="18" charset="0"/>
              </a:rPr>
              <a:t>Korean National Nuclear Fusion Reaction Institute (NFRI</a:t>
            </a:r>
            <a:r>
              <a:rPr kumimoji="1" lang="en-US" altLang="zh-CN" sz="2000" b="1" dirty="0" smtClean="0">
                <a:solidFill>
                  <a:srgbClr val="C00000"/>
                </a:solidFill>
                <a:latin typeface="+mn-lt"/>
                <a:ea typeface="微软雅黑" panose="020B0503020204020204" pitchFamily="34" charset="-122"/>
                <a:cs typeface="Times New Roman" pitchFamily="18" charset="0"/>
              </a:rPr>
              <a:t>)</a:t>
            </a:r>
            <a:endParaRPr kumimoji="1" lang="en-US" altLang="zh-CN" sz="2000" b="1" dirty="0">
              <a:solidFill>
                <a:srgbClr val="C00000"/>
              </a:solidFill>
              <a:latin typeface="+mn-lt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3351594"/>
            <a:ext cx="3105596" cy="22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5460"/>
          <a:stretch/>
        </p:blipFill>
        <p:spPr bwMode="auto">
          <a:xfrm>
            <a:off x="3152551" y="3351594"/>
            <a:ext cx="2967621" cy="2273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6"/>
          <p:cNvSpPr/>
          <p:nvPr/>
        </p:nvSpPr>
        <p:spPr>
          <a:xfrm>
            <a:off x="-10269" y="5664150"/>
            <a:ext cx="3142109" cy="107721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rgbClr val="000099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Strategic cooperation </a:t>
            </a:r>
            <a:r>
              <a:rPr lang="en-US" altLang="zh-CN" sz="1600" dirty="0" smtClean="0">
                <a:solidFill>
                  <a:srgbClr val="000099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agreement-"</a:t>
            </a:r>
            <a:r>
              <a:rPr lang="en-US" altLang="zh-CN" sz="1600" dirty="0">
                <a:solidFill>
                  <a:srgbClr val="000099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large scale cryogenic refrigeration of China and South Korea " (Jan. 10</a:t>
            </a:r>
            <a:r>
              <a:rPr lang="en-US" altLang="zh-CN" sz="1600" baseline="30000" dirty="0">
                <a:solidFill>
                  <a:srgbClr val="000099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</a:t>
            </a:r>
            <a:r>
              <a:rPr lang="en-US" altLang="zh-CN" sz="1600" dirty="0">
                <a:solidFill>
                  <a:srgbClr val="000099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2017)</a:t>
            </a:r>
            <a:endParaRPr lang="zh-CN" altLang="en-US" sz="1600" dirty="0">
              <a:solidFill>
                <a:srgbClr val="000099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455876" y="5730351"/>
            <a:ext cx="2607581" cy="83099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000099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Signature of “200W@4.5K helium </a:t>
            </a:r>
            <a:r>
              <a:rPr lang="en-US" altLang="zh-CN" sz="1600" dirty="0">
                <a:solidFill>
                  <a:srgbClr val="000099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refrigerator” export contract (Nov. </a:t>
            </a:r>
            <a:r>
              <a:rPr lang="en-US" altLang="zh-CN" sz="1600" dirty="0" smtClean="0">
                <a:solidFill>
                  <a:srgbClr val="000099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21</a:t>
            </a:r>
            <a:r>
              <a:rPr lang="en-US" altLang="zh-CN" sz="1600" baseline="30000" dirty="0" smtClean="0">
                <a:solidFill>
                  <a:srgbClr val="000099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</a:t>
            </a:r>
            <a:r>
              <a:rPr lang="en-US" altLang="zh-CN" sz="1600" dirty="0" smtClean="0">
                <a:solidFill>
                  <a:srgbClr val="000099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zh-CN" sz="1600" dirty="0">
                <a:solidFill>
                  <a:srgbClr val="000099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2017)</a:t>
            </a:r>
            <a:endParaRPr lang="zh-CN" altLang="en-US" sz="1600" dirty="0">
              <a:solidFill>
                <a:srgbClr val="000099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2180" y="3351594"/>
            <a:ext cx="2906798" cy="2273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19"/>
          <p:cNvSpPr/>
          <p:nvPr/>
        </p:nvSpPr>
        <p:spPr>
          <a:xfrm>
            <a:off x="6382258" y="5832557"/>
            <a:ext cx="2690242" cy="58477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1600" dirty="0">
                <a:solidFill>
                  <a:srgbClr val="000099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British </a:t>
            </a:r>
            <a:r>
              <a:rPr lang="en-US" altLang="zh-CN" sz="1600" dirty="0" err="1">
                <a:solidFill>
                  <a:srgbClr val="000099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gasworld</a:t>
            </a:r>
            <a:r>
              <a:rPr lang="en-US" altLang="zh-CN" sz="1600" dirty="0">
                <a:solidFill>
                  <a:srgbClr val="000099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website releases </a:t>
            </a:r>
            <a:r>
              <a:rPr lang="en-US" altLang="zh-CN" sz="1600" dirty="0" smtClean="0">
                <a:solidFill>
                  <a:srgbClr val="000099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news (Dec. 6</a:t>
            </a:r>
            <a:r>
              <a:rPr lang="en-US" altLang="zh-CN" sz="1600" baseline="30000" dirty="0" smtClean="0">
                <a:solidFill>
                  <a:srgbClr val="000099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</a:t>
            </a:r>
            <a:r>
              <a:rPr lang="en-US" altLang="zh-CN" sz="1600" dirty="0" smtClean="0">
                <a:solidFill>
                  <a:srgbClr val="000099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2017)</a:t>
            </a:r>
            <a:endParaRPr lang="zh-CN" altLang="en-US" sz="1600" dirty="0">
              <a:solidFill>
                <a:srgbClr val="000099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187624" y="8955"/>
            <a:ext cx="7452828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20000"/>
              </a:spcBef>
            </a:pPr>
            <a:r>
              <a:rPr kumimoji="1" lang="en-US" altLang="zh-CN" sz="3000" dirty="0" smtClean="0">
                <a:latin typeface="+mj-lt"/>
              </a:rPr>
              <a:t>Helium Refrigerator </a:t>
            </a:r>
            <a:r>
              <a:rPr kumimoji="1" lang="en-US" altLang="zh-CN" sz="3000" dirty="0" smtClean="0">
                <a:solidFill>
                  <a:srgbClr val="3333FF"/>
                </a:solidFill>
                <a:latin typeface="+mj-lt"/>
              </a:rPr>
              <a:t>– 250W@4.5</a:t>
            </a:r>
            <a:endParaRPr kumimoji="1" lang="zh-CN" altLang="en-US" sz="30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63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87524" y="6093296"/>
            <a:ext cx="31683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35496" y="6093296"/>
            <a:ext cx="7181431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8775" indent="-342900" algn="ctr" eaLnBrk="0" hangingPunct="0"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ctr" eaLnBrk="0" hangingPunct="0"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ctr" eaLnBrk="0" hangingPunct="0"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ctr" eaLnBrk="0" hangingPunct="0"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ctr" eaLnBrk="0" hangingPunct="0"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1800" dirty="0">
                <a:solidFill>
                  <a:schemeClr val="accent6"/>
                </a:solidFill>
                <a:latin typeface="+mn-lt"/>
                <a:ea typeface="黑体" panose="02010609060101010101" pitchFamily="49" charset="-122"/>
              </a:rPr>
              <a:t>Overall design finished &amp; key parts are under development</a:t>
            </a:r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auto">
          <a:xfrm>
            <a:off x="188913" y="2256641"/>
            <a:ext cx="1079500" cy="169227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400">
              <a:latin typeface="Arial" panose="020B0604020202020204" pitchFamily="34" charset="0"/>
            </a:endParaRPr>
          </a:p>
        </p:txBody>
      </p:sp>
      <p:sp>
        <p:nvSpPr>
          <p:cNvPr id="11" name="Line 18"/>
          <p:cNvSpPr>
            <a:spLocks noChangeShapeType="1"/>
          </p:cNvSpPr>
          <p:nvPr/>
        </p:nvSpPr>
        <p:spPr bwMode="auto">
          <a:xfrm>
            <a:off x="369888" y="3191678"/>
            <a:ext cx="0" cy="649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" name="AutoShape 19"/>
          <p:cNvSpPr>
            <a:spLocks noChangeArrowheads="1"/>
          </p:cNvSpPr>
          <p:nvPr/>
        </p:nvSpPr>
        <p:spPr bwMode="auto">
          <a:xfrm flipV="1">
            <a:off x="227013" y="3409166"/>
            <a:ext cx="288925" cy="215900"/>
          </a:xfrm>
          <a:custGeom>
            <a:avLst/>
            <a:gdLst>
              <a:gd name="T0" fmla="*/ 3381613 w 21600"/>
              <a:gd name="T1" fmla="*/ 1079000 h 21600"/>
              <a:gd name="T2" fmla="*/ 1932360 w 21600"/>
              <a:gd name="T3" fmla="*/ 2158000 h 21600"/>
              <a:gd name="T4" fmla="*/ 483093 w 21600"/>
              <a:gd name="T5" fmla="*/ 1079000 h 21600"/>
              <a:gd name="T6" fmla="*/ 193236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3" name="Line 20"/>
          <p:cNvSpPr>
            <a:spLocks noChangeShapeType="1"/>
          </p:cNvSpPr>
          <p:nvPr/>
        </p:nvSpPr>
        <p:spPr bwMode="auto">
          <a:xfrm>
            <a:off x="1089025" y="3191678"/>
            <a:ext cx="0" cy="649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" name="AutoShape 21"/>
          <p:cNvSpPr>
            <a:spLocks noChangeArrowheads="1"/>
          </p:cNvSpPr>
          <p:nvPr/>
        </p:nvSpPr>
        <p:spPr bwMode="auto">
          <a:xfrm flipV="1">
            <a:off x="947738" y="3409166"/>
            <a:ext cx="288925" cy="215900"/>
          </a:xfrm>
          <a:custGeom>
            <a:avLst/>
            <a:gdLst>
              <a:gd name="T0" fmla="*/ 3381613 w 21600"/>
              <a:gd name="T1" fmla="*/ 1079000 h 21600"/>
              <a:gd name="T2" fmla="*/ 1932360 w 21600"/>
              <a:gd name="T3" fmla="*/ 2158000 h 21600"/>
              <a:gd name="T4" fmla="*/ 483093 w 21600"/>
              <a:gd name="T5" fmla="*/ 1079000 h 21600"/>
              <a:gd name="T6" fmla="*/ 193236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6" name="Line 22"/>
          <p:cNvSpPr>
            <a:spLocks noChangeShapeType="1"/>
          </p:cNvSpPr>
          <p:nvPr/>
        </p:nvSpPr>
        <p:spPr bwMode="auto">
          <a:xfrm>
            <a:off x="730250" y="3191678"/>
            <a:ext cx="0" cy="649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" name="AutoShape 23"/>
          <p:cNvSpPr>
            <a:spLocks noChangeArrowheads="1"/>
          </p:cNvSpPr>
          <p:nvPr/>
        </p:nvSpPr>
        <p:spPr bwMode="auto">
          <a:xfrm flipV="1">
            <a:off x="584200" y="3409166"/>
            <a:ext cx="288925" cy="215900"/>
          </a:xfrm>
          <a:custGeom>
            <a:avLst/>
            <a:gdLst>
              <a:gd name="T0" fmla="*/ 3381613 w 21600"/>
              <a:gd name="T1" fmla="*/ 1079000 h 21600"/>
              <a:gd name="T2" fmla="*/ 1932360 w 21600"/>
              <a:gd name="T3" fmla="*/ 2158000 h 21600"/>
              <a:gd name="T4" fmla="*/ 483093 w 21600"/>
              <a:gd name="T5" fmla="*/ 1079000 h 21600"/>
              <a:gd name="T6" fmla="*/ 193236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8" name="Line 24"/>
          <p:cNvSpPr>
            <a:spLocks noChangeShapeType="1"/>
          </p:cNvSpPr>
          <p:nvPr/>
        </p:nvSpPr>
        <p:spPr bwMode="auto">
          <a:xfrm>
            <a:off x="585788" y="2653516"/>
            <a:ext cx="0" cy="541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" name="AutoShape 25"/>
          <p:cNvSpPr>
            <a:spLocks noChangeArrowheads="1"/>
          </p:cNvSpPr>
          <p:nvPr/>
        </p:nvSpPr>
        <p:spPr bwMode="auto">
          <a:xfrm flipV="1">
            <a:off x="441325" y="2797978"/>
            <a:ext cx="288925" cy="215900"/>
          </a:xfrm>
          <a:custGeom>
            <a:avLst/>
            <a:gdLst>
              <a:gd name="T0" fmla="*/ 3381613 w 21600"/>
              <a:gd name="T1" fmla="*/ 1079000 h 21600"/>
              <a:gd name="T2" fmla="*/ 1932360 w 21600"/>
              <a:gd name="T3" fmla="*/ 2158000 h 21600"/>
              <a:gd name="T4" fmla="*/ 483093 w 21600"/>
              <a:gd name="T5" fmla="*/ 1079000 h 21600"/>
              <a:gd name="T6" fmla="*/ 193236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0" name="Line 26"/>
          <p:cNvSpPr>
            <a:spLocks noChangeShapeType="1"/>
          </p:cNvSpPr>
          <p:nvPr/>
        </p:nvSpPr>
        <p:spPr bwMode="auto">
          <a:xfrm>
            <a:off x="946150" y="2653516"/>
            <a:ext cx="0" cy="541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" name="AutoShape 27"/>
          <p:cNvSpPr>
            <a:spLocks noChangeArrowheads="1"/>
          </p:cNvSpPr>
          <p:nvPr/>
        </p:nvSpPr>
        <p:spPr bwMode="auto">
          <a:xfrm flipV="1">
            <a:off x="800100" y="2797978"/>
            <a:ext cx="288925" cy="215900"/>
          </a:xfrm>
          <a:custGeom>
            <a:avLst/>
            <a:gdLst>
              <a:gd name="T0" fmla="*/ 3381613 w 21600"/>
              <a:gd name="T1" fmla="*/ 1079000 h 21600"/>
              <a:gd name="T2" fmla="*/ 1932360 w 21600"/>
              <a:gd name="T3" fmla="*/ 2158000 h 21600"/>
              <a:gd name="T4" fmla="*/ 483093 w 21600"/>
              <a:gd name="T5" fmla="*/ 1079000 h 21600"/>
              <a:gd name="T6" fmla="*/ 193236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2" name="Line 28"/>
          <p:cNvSpPr>
            <a:spLocks noChangeShapeType="1"/>
          </p:cNvSpPr>
          <p:nvPr/>
        </p:nvSpPr>
        <p:spPr bwMode="auto">
          <a:xfrm>
            <a:off x="765175" y="2329666"/>
            <a:ext cx="0" cy="323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" name="Line 29"/>
          <p:cNvSpPr>
            <a:spLocks noChangeShapeType="1"/>
          </p:cNvSpPr>
          <p:nvPr/>
        </p:nvSpPr>
        <p:spPr bwMode="auto">
          <a:xfrm>
            <a:off x="585788" y="2653516"/>
            <a:ext cx="360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" name="AutoShape 30"/>
          <p:cNvSpPr>
            <a:spLocks noChangeArrowheads="1"/>
          </p:cNvSpPr>
          <p:nvPr/>
        </p:nvSpPr>
        <p:spPr bwMode="auto">
          <a:xfrm rot="5400000">
            <a:off x="694531" y="2400310"/>
            <a:ext cx="142875" cy="144462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400">
              <a:latin typeface="Arial" panose="020B0604020202020204" pitchFamily="34" charset="0"/>
            </a:endParaRPr>
          </a:p>
        </p:txBody>
      </p:sp>
      <p:sp>
        <p:nvSpPr>
          <p:cNvPr id="25" name="Rectangle 31"/>
          <p:cNvSpPr>
            <a:spLocks noChangeArrowheads="1"/>
          </p:cNvSpPr>
          <p:nvPr/>
        </p:nvSpPr>
        <p:spPr bwMode="auto">
          <a:xfrm>
            <a:off x="2493963" y="4669641"/>
            <a:ext cx="4392612" cy="1512887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400">
              <a:latin typeface="Arial" panose="020B0604020202020204" pitchFamily="34" charset="0"/>
            </a:endParaRPr>
          </a:p>
        </p:txBody>
      </p:sp>
      <p:sp>
        <p:nvSpPr>
          <p:cNvPr id="26" name="Rectangle 32"/>
          <p:cNvSpPr>
            <a:spLocks noChangeArrowheads="1"/>
          </p:cNvSpPr>
          <p:nvPr/>
        </p:nvSpPr>
        <p:spPr bwMode="auto">
          <a:xfrm>
            <a:off x="296863" y="4453741"/>
            <a:ext cx="1187450" cy="53975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400">
              <a:latin typeface="Arial" panose="020B0604020202020204" pitchFamily="34" charset="0"/>
            </a:endParaRPr>
          </a:p>
        </p:txBody>
      </p:sp>
      <p:sp>
        <p:nvSpPr>
          <p:cNvPr id="27" name="Rectangle 33"/>
          <p:cNvSpPr>
            <a:spLocks noChangeArrowheads="1"/>
          </p:cNvSpPr>
          <p:nvPr/>
        </p:nvSpPr>
        <p:spPr bwMode="auto">
          <a:xfrm>
            <a:off x="1377950" y="2256641"/>
            <a:ext cx="827088" cy="1692275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400">
              <a:latin typeface="Arial" panose="020B0604020202020204" pitchFamily="34" charset="0"/>
            </a:endParaRPr>
          </a:p>
        </p:txBody>
      </p:sp>
      <p:sp>
        <p:nvSpPr>
          <p:cNvPr id="28" name="Rectangle 34"/>
          <p:cNvSpPr>
            <a:spLocks noChangeArrowheads="1"/>
          </p:cNvSpPr>
          <p:nvPr/>
        </p:nvSpPr>
        <p:spPr bwMode="auto">
          <a:xfrm>
            <a:off x="2422525" y="1213653"/>
            <a:ext cx="5653088" cy="3240088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400">
              <a:latin typeface="Arial" panose="020B0604020202020204" pitchFamily="34" charset="0"/>
            </a:endParaRPr>
          </a:p>
        </p:txBody>
      </p:sp>
      <p:sp>
        <p:nvSpPr>
          <p:cNvPr id="29" name="Rectangle 35"/>
          <p:cNvSpPr>
            <a:spLocks noChangeArrowheads="1"/>
          </p:cNvSpPr>
          <p:nvPr/>
        </p:nvSpPr>
        <p:spPr bwMode="auto">
          <a:xfrm>
            <a:off x="6238875" y="4849028"/>
            <a:ext cx="250825" cy="684213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400">
              <a:latin typeface="Arial" panose="020B0604020202020204" pitchFamily="34" charset="0"/>
            </a:endParaRPr>
          </a:p>
        </p:txBody>
      </p:sp>
      <p:sp>
        <p:nvSpPr>
          <p:cNvPr id="30" name="Rectangle 36"/>
          <p:cNvSpPr>
            <a:spLocks noChangeArrowheads="1"/>
          </p:cNvSpPr>
          <p:nvPr/>
        </p:nvSpPr>
        <p:spPr bwMode="auto">
          <a:xfrm>
            <a:off x="2673350" y="4741078"/>
            <a:ext cx="214313" cy="865188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400">
              <a:latin typeface="Arial" panose="020B0604020202020204" pitchFamily="34" charset="0"/>
            </a:endParaRPr>
          </a:p>
        </p:txBody>
      </p:sp>
      <p:sp>
        <p:nvSpPr>
          <p:cNvPr id="31" name="Line 37"/>
          <p:cNvSpPr>
            <a:spLocks noChangeShapeType="1"/>
          </p:cNvSpPr>
          <p:nvPr/>
        </p:nvSpPr>
        <p:spPr bwMode="auto">
          <a:xfrm flipH="1">
            <a:off x="908050" y="4382303"/>
            <a:ext cx="792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2" name="Line 38"/>
          <p:cNvSpPr>
            <a:spLocks noChangeShapeType="1"/>
          </p:cNvSpPr>
          <p:nvPr/>
        </p:nvSpPr>
        <p:spPr bwMode="auto">
          <a:xfrm>
            <a:off x="1665288" y="2329666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3" name="AutoShape 39"/>
          <p:cNvSpPr>
            <a:spLocks noChangeArrowheads="1"/>
          </p:cNvSpPr>
          <p:nvPr/>
        </p:nvSpPr>
        <p:spPr bwMode="auto">
          <a:xfrm>
            <a:off x="1628775" y="2688441"/>
            <a:ext cx="73025" cy="142875"/>
          </a:xfrm>
          <a:prstGeom prst="flowChartCollate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400">
              <a:latin typeface="Arial" panose="020B0604020202020204" pitchFamily="34" charset="0"/>
            </a:endParaRPr>
          </a:p>
        </p:txBody>
      </p:sp>
      <p:sp>
        <p:nvSpPr>
          <p:cNvPr id="34" name="Line 40"/>
          <p:cNvSpPr>
            <a:spLocks noChangeShapeType="1"/>
          </p:cNvSpPr>
          <p:nvPr/>
        </p:nvSpPr>
        <p:spPr bwMode="auto">
          <a:xfrm>
            <a:off x="1485900" y="2328078"/>
            <a:ext cx="0" cy="828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5" name="AutoShape 41"/>
          <p:cNvSpPr>
            <a:spLocks noChangeArrowheads="1"/>
          </p:cNvSpPr>
          <p:nvPr/>
        </p:nvSpPr>
        <p:spPr bwMode="auto">
          <a:xfrm>
            <a:off x="1449388" y="2904341"/>
            <a:ext cx="73025" cy="142875"/>
          </a:xfrm>
          <a:prstGeom prst="flowChartCollate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400">
              <a:latin typeface="Arial" panose="020B0604020202020204" pitchFamily="34" charset="0"/>
            </a:endParaRPr>
          </a:p>
        </p:txBody>
      </p:sp>
      <p:sp>
        <p:nvSpPr>
          <p:cNvPr id="36" name="Line 42"/>
          <p:cNvSpPr>
            <a:spLocks noChangeShapeType="1"/>
          </p:cNvSpPr>
          <p:nvPr/>
        </p:nvSpPr>
        <p:spPr bwMode="auto">
          <a:xfrm>
            <a:off x="1846263" y="2328078"/>
            <a:ext cx="0" cy="828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7" name="AutoShape 43"/>
          <p:cNvSpPr>
            <a:spLocks noChangeArrowheads="1"/>
          </p:cNvSpPr>
          <p:nvPr/>
        </p:nvSpPr>
        <p:spPr bwMode="auto">
          <a:xfrm>
            <a:off x="1811338" y="2543978"/>
            <a:ext cx="73025" cy="142875"/>
          </a:xfrm>
          <a:prstGeom prst="flowChartCollate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400">
              <a:latin typeface="Arial" panose="020B0604020202020204" pitchFamily="34" charset="0"/>
            </a:endParaRPr>
          </a:p>
        </p:txBody>
      </p:sp>
      <p:sp>
        <p:nvSpPr>
          <p:cNvPr id="38" name="AutoShape 44"/>
          <p:cNvSpPr>
            <a:spLocks noChangeArrowheads="1"/>
          </p:cNvSpPr>
          <p:nvPr/>
        </p:nvSpPr>
        <p:spPr bwMode="auto">
          <a:xfrm rot="16200000">
            <a:off x="1881188" y="2832903"/>
            <a:ext cx="395288" cy="179387"/>
          </a:xfrm>
          <a:prstGeom prst="flowChartTerminator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400">
              <a:latin typeface="Arial" panose="020B0604020202020204" pitchFamily="34" charset="0"/>
            </a:endParaRPr>
          </a:p>
        </p:txBody>
      </p:sp>
      <p:sp>
        <p:nvSpPr>
          <p:cNvPr id="39" name="Line 45"/>
          <p:cNvSpPr>
            <a:spLocks noChangeShapeType="1"/>
          </p:cNvSpPr>
          <p:nvPr/>
        </p:nvSpPr>
        <p:spPr bwMode="auto">
          <a:xfrm>
            <a:off x="1846263" y="2940853"/>
            <a:ext cx="144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0" name="Line 46"/>
          <p:cNvSpPr>
            <a:spLocks noChangeShapeType="1"/>
          </p:cNvSpPr>
          <p:nvPr/>
        </p:nvSpPr>
        <p:spPr bwMode="auto">
          <a:xfrm>
            <a:off x="3249613" y="1069191"/>
            <a:ext cx="0" cy="684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1" name="Line 47"/>
          <p:cNvSpPr>
            <a:spLocks noChangeShapeType="1"/>
          </p:cNvSpPr>
          <p:nvPr/>
        </p:nvSpPr>
        <p:spPr bwMode="auto">
          <a:xfrm>
            <a:off x="4113213" y="1753403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" name="Line 48"/>
          <p:cNvSpPr>
            <a:spLocks noChangeShapeType="1"/>
          </p:cNvSpPr>
          <p:nvPr/>
        </p:nvSpPr>
        <p:spPr bwMode="auto">
          <a:xfrm>
            <a:off x="4113213" y="1753403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3" name="Rectangle 49"/>
          <p:cNvSpPr>
            <a:spLocks noChangeArrowheads="1"/>
          </p:cNvSpPr>
          <p:nvPr/>
        </p:nvSpPr>
        <p:spPr bwMode="auto">
          <a:xfrm>
            <a:off x="4221163" y="2077253"/>
            <a:ext cx="144462" cy="2052638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400">
              <a:latin typeface="Arial" panose="020B0604020202020204" pitchFamily="34" charset="0"/>
            </a:endParaRPr>
          </a:p>
        </p:txBody>
      </p:sp>
      <p:sp>
        <p:nvSpPr>
          <p:cNvPr id="44" name="AutoShape 50"/>
          <p:cNvSpPr>
            <a:spLocks noChangeArrowheads="1"/>
          </p:cNvSpPr>
          <p:nvPr/>
        </p:nvSpPr>
        <p:spPr bwMode="auto">
          <a:xfrm rot="16200000" flipV="1">
            <a:off x="4111625" y="1681966"/>
            <a:ext cx="288925" cy="142875"/>
          </a:xfrm>
          <a:custGeom>
            <a:avLst/>
            <a:gdLst>
              <a:gd name="T0" fmla="*/ 3381613 w 21600"/>
              <a:gd name="T1" fmla="*/ 472533 h 21600"/>
              <a:gd name="T2" fmla="*/ 1932360 w 21600"/>
              <a:gd name="T3" fmla="*/ 945059 h 21600"/>
              <a:gd name="T4" fmla="*/ 483093 w 21600"/>
              <a:gd name="T5" fmla="*/ 472533 h 21600"/>
              <a:gd name="T6" fmla="*/ 193236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66FF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5" name="AutoShape 51"/>
          <p:cNvSpPr>
            <a:spLocks noChangeArrowheads="1"/>
          </p:cNvSpPr>
          <p:nvPr/>
        </p:nvSpPr>
        <p:spPr bwMode="auto">
          <a:xfrm rot="16200000" flipV="1">
            <a:off x="4328319" y="1681172"/>
            <a:ext cx="288925" cy="144463"/>
          </a:xfrm>
          <a:custGeom>
            <a:avLst/>
            <a:gdLst>
              <a:gd name="T0" fmla="*/ 3381613 w 21600"/>
              <a:gd name="T1" fmla="*/ 483085 h 21600"/>
              <a:gd name="T2" fmla="*/ 1932360 w 21600"/>
              <a:gd name="T3" fmla="*/ 966170 h 21600"/>
              <a:gd name="T4" fmla="*/ 483093 w 21600"/>
              <a:gd name="T5" fmla="*/ 483085 h 21600"/>
              <a:gd name="T6" fmla="*/ 193236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66FF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6" name="Line 52"/>
          <p:cNvSpPr>
            <a:spLocks noChangeShapeType="1"/>
          </p:cNvSpPr>
          <p:nvPr/>
        </p:nvSpPr>
        <p:spPr bwMode="auto">
          <a:xfrm>
            <a:off x="4616450" y="2366178"/>
            <a:ext cx="0" cy="827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7" name="Rectangle 53"/>
          <p:cNvSpPr>
            <a:spLocks noChangeArrowheads="1"/>
          </p:cNvSpPr>
          <p:nvPr/>
        </p:nvSpPr>
        <p:spPr bwMode="auto">
          <a:xfrm>
            <a:off x="4760913" y="2075666"/>
            <a:ext cx="142875" cy="2052637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400">
              <a:latin typeface="Arial" panose="020B0604020202020204" pitchFamily="34" charset="0"/>
            </a:endParaRPr>
          </a:p>
        </p:txBody>
      </p:sp>
      <p:sp>
        <p:nvSpPr>
          <p:cNvPr id="48" name="Line 54"/>
          <p:cNvSpPr>
            <a:spLocks noChangeShapeType="1"/>
          </p:cNvSpPr>
          <p:nvPr/>
        </p:nvSpPr>
        <p:spPr bwMode="auto">
          <a:xfrm flipV="1">
            <a:off x="5732463" y="1753403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9" name="Line 55"/>
          <p:cNvSpPr>
            <a:spLocks noChangeShapeType="1"/>
          </p:cNvSpPr>
          <p:nvPr/>
        </p:nvSpPr>
        <p:spPr bwMode="auto">
          <a:xfrm>
            <a:off x="5732463" y="1753403"/>
            <a:ext cx="468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0" name="Line 56"/>
          <p:cNvSpPr>
            <a:spLocks noChangeShapeType="1"/>
          </p:cNvSpPr>
          <p:nvPr/>
        </p:nvSpPr>
        <p:spPr bwMode="auto">
          <a:xfrm>
            <a:off x="6200775" y="2364591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5" name="AutoShape 57"/>
          <p:cNvSpPr>
            <a:spLocks noChangeArrowheads="1"/>
          </p:cNvSpPr>
          <p:nvPr/>
        </p:nvSpPr>
        <p:spPr bwMode="auto">
          <a:xfrm rot="16200000" flipV="1">
            <a:off x="5841206" y="1681173"/>
            <a:ext cx="288925" cy="144462"/>
          </a:xfrm>
          <a:custGeom>
            <a:avLst/>
            <a:gdLst>
              <a:gd name="T0" fmla="*/ 3381613 w 21600"/>
              <a:gd name="T1" fmla="*/ 483095 h 21600"/>
              <a:gd name="T2" fmla="*/ 1932360 w 21600"/>
              <a:gd name="T3" fmla="*/ 966183 h 21600"/>
              <a:gd name="T4" fmla="*/ 483093 w 21600"/>
              <a:gd name="T5" fmla="*/ 483095 h 21600"/>
              <a:gd name="T6" fmla="*/ 193236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66FF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6" name="Rectangle 58"/>
          <p:cNvSpPr>
            <a:spLocks noChangeArrowheads="1"/>
          </p:cNvSpPr>
          <p:nvPr/>
        </p:nvSpPr>
        <p:spPr bwMode="auto">
          <a:xfrm>
            <a:off x="5913438" y="2075666"/>
            <a:ext cx="142875" cy="792162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400">
              <a:latin typeface="Arial" panose="020B0604020202020204" pitchFamily="34" charset="0"/>
            </a:endParaRPr>
          </a:p>
        </p:txBody>
      </p:sp>
      <p:sp>
        <p:nvSpPr>
          <p:cNvPr id="57" name="Rectangle 59"/>
          <p:cNvSpPr>
            <a:spLocks noChangeArrowheads="1"/>
          </p:cNvSpPr>
          <p:nvPr/>
        </p:nvSpPr>
        <p:spPr bwMode="auto">
          <a:xfrm>
            <a:off x="5303838" y="2077253"/>
            <a:ext cx="142875" cy="2052638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400">
              <a:latin typeface="Arial" panose="020B0604020202020204" pitchFamily="34" charset="0"/>
            </a:endParaRPr>
          </a:p>
        </p:txBody>
      </p:sp>
      <p:sp>
        <p:nvSpPr>
          <p:cNvPr id="58" name="Line 60"/>
          <p:cNvSpPr>
            <a:spLocks noChangeShapeType="1"/>
          </p:cNvSpPr>
          <p:nvPr/>
        </p:nvSpPr>
        <p:spPr bwMode="auto">
          <a:xfrm flipV="1">
            <a:off x="2709863" y="1069191"/>
            <a:ext cx="0" cy="684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9" name="Line 61"/>
          <p:cNvSpPr>
            <a:spLocks noChangeShapeType="1"/>
          </p:cNvSpPr>
          <p:nvPr/>
        </p:nvSpPr>
        <p:spPr bwMode="auto">
          <a:xfrm flipV="1">
            <a:off x="7424738" y="2582078"/>
            <a:ext cx="0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60" name="Group 62"/>
          <p:cNvGrpSpPr/>
          <p:nvPr/>
        </p:nvGrpSpPr>
        <p:grpSpPr bwMode="auto">
          <a:xfrm>
            <a:off x="8037513" y="5282416"/>
            <a:ext cx="900112" cy="973137"/>
            <a:chOff x="5171" y="1343"/>
            <a:chExt cx="363" cy="613"/>
          </a:xfrm>
        </p:grpSpPr>
        <p:sp>
          <p:nvSpPr>
            <p:cNvPr id="61" name="AutoShape 63"/>
            <p:cNvSpPr>
              <a:spLocks noChangeArrowheads="1"/>
            </p:cNvSpPr>
            <p:nvPr/>
          </p:nvSpPr>
          <p:spPr bwMode="auto">
            <a:xfrm flipV="1">
              <a:off x="5171" y="1434"/>
              <a:ext cx="363" cy="113"/>
            </a:xfrm>
            <a:custGeom>
              <a:avLst/>
              <a:gdLst>
                <a:gd name="T0" fmla="*/ 5 w 21600"/>
                <a:gd name="T1" fmla="*/ 0 h 21600"/>
                <a:gd name="T2" fmla="*/ 3 w 21600"/>
                <a:gd name="T3" fmla="*/ 1 h 21600"/>
                <a:gd name="T4" fmla="*/ 1 w 21600"/>
                <a:gd name="T5" fmla="*/ 0 h 21600"/>
                <a:gd name="T6" fmla="*/ 3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22 w 21600"/>
                <a:gd name="T13" fmla="*/ 4588 h 21600"/>
                <a:gd name="T14" fmla="*/ 17078 w 21600"/>
                <a:gd name="T15" fmla="*/ 1701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solidFill>
                <a:srgbClr val="99CCFF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2" name="Rectangle 64"/>
            <p:cNvSpPr>
              <a:spLocks noChangeArrowheads="1"/>
            </p:cNvSpPr>
            <p:nvPr/>
          </p:nvSpPr>
          <p:spPr bwMode="auto">
            <a:xfrm>
              <a:off x="5171" y="1547"/>
              <a:ext cx="363" cy="409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400">
                <a:latin typeface="Arial" panose="020B0604020202020204" pitchFamily="34" charset="0"/>
              </a:endParaRPr>
            </a:p>
          </p:txBody>
        </p:sp>
        <p:sp>
          <p:nvSpPr>
            <p:cNvPr id="63" name="Rectangle 65"/>
            <p:cNvSpPr>
              <a:spLocks noChangeArrowheads="1"/>
            </p:cNvSpPr>
            <p:nvPr/>
          </p:nvSpPr>
          <p:spPr bwMode="auto">
            <a:xfrm>
              <a:off x="5262" y="1343"/>
              <a:ext cx="181" cy="91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400">
                <a:latin typeface="Arial" panose="020B0604020202020204" pitchFamily="34" charset="0"/>
              </a:endParaRPr>
            </a:p>
          </p:txBody>
        </p:sp>
        <p:sp>
          <p:nvSpPr>
            <p:cNvPr id="64" name="Rectangle 66"/>
            <p:cNvSpPr>
              <a:spLocks noChangeArrowheads="1"/>
            </p:cNvSpPr>
            <p:nvPr/>
          </p:nvSpPr>
          <p:spPr bwMode="auto">
            <a:xfrm>
              <a:off x="5171" y="1752"/>
              <a:ext cx="363" cy="2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400">
                <a:latin typeface="Arial" panose="020B0604020202020204" pitchFamily="34" charset="0"/>
              </a:endParaRPr>
            </a:p>
          </p:txBody>
        </p:sp>
      </p:grpSp>
      <p:grpSp>
        <p:nvGrpSpPr>
          <p:cNvPr id="65" name="Group 67"/>
          <p:cNvGrpSpPr/>
          <p:nvPr/>
        </p:nvGrpSpPr>
        <p:grpSpPr bwMode="auto">
          <a:xfrm>
            <a:off x="7065963" y="5606266"/>
            <a:ext cx="792162" cy="973137"/>
            <a:chOff x="4853" y="2410"/>
            <a:chExt cx="363" cy="613"/>
          </a:xfrm>
        </p:grpSpPr>
        <p:sp>
          <p:nvSpPr>
            <p:cNvPr id="66" name="AutoShape 68"/>
            <p:cNvSpPr>
              <a:spLocks noChangeArrowheads="1"/>
            </p:cNvSpPr>
            <p:nvPr/>
          </p:nvSpPr>
          <p:spPr bwMode="auto">
            <a:xfrm flipV="1">
              <a:off x="4853" y="2501"/>
              <a:ext cx="363" cy="113"/>
            </a:xfrm>
            <a:custGeom>
              <a:avLst/>
              <a:gdLst>
                <a:gd name="T0" fmla="*/ 5 w 21600"/>
                <a:gd name="T1" fmla="*/ 0 h 21600"/>
                <a:gd name="T2" fmla="*/ 3 w 21600"/>
                <a:gd name="T3" fmla="*/ 1 h 21600"/>
                <a:gd name="T4" fmla="*/ 1 w 21600"/>
                <a:gd name="T5" fmla="*/ 0 h 21600"/>
                <a:gd name="T6" fmla="*/ 3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22 w 21600"/>
                <a:gd name="T13" fmla="*/ 4588 h 21600"/>
                <a:gd name="T14" fmla="*/ 17078 w 21600"/>
                <a:gd name="T15" fmla="*/ 1701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CCFF"/>
            </a:solidFill>
            <a:ln w="9525">
              <a:solidFill>
                <a:srgbClr val="99CCFF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7" name="Rectangle 69"/>
            <p:cNvSpPr>
              <a:spLocks noChangeArrowheads="1"/>
            </p:cNvSpPr>
            <p:nvPr/>
          </p:nvSpPr>
          <p:spPr bwMode="auto">
            <a:xfrm>
              <a:off x="4853" y="2614"/>
              <a:ext cx="363" cy="409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400">
                <a:latin typeface="Arial" panose="020B0604020202020204" pitchFamily="34" charset="0"/>
              </a:endParaRPr>
            </a:p>
          </p:txBody>
        </p:sp>
        <p:sp>
          <p:nvSpPr>
            <p:cNvPr id="68" name="Rectangle 70"/>
            <p:cNvSpPr>
              <a:spLocks noChangeArrowheads="1"/>
            </p:cNvSpPr>
            <p:nvPr/>
          </p:nvSpPr>
          <p:spPr bwMode="auto">
            <a:xfrm>
              <a:off x="4944" y="2410"/>
              <a:ext cx="181" cy="91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400">
                <a:latin typeface="Arial" panose="020B0604020202020204" pitchFamily="34" charset="0"/>
              </a:endParaRPr>
            </a:p>
          </p:txBody>
        </p:sp>
        <p:sp>
          <p:nvSpPr>
            <p:cNvPr id="69" name="Rectangle 71"/>
            <p:cNvSpPr>
              <a:spLocks noChangeArrowheads="1"/>
            </p:cNvSpPr>
            <p:nvPr/>
          </p:nvSpPr>
          <p:spPr bwMode="auto">
            <a:xfrm>
              <a:off x="4853" y="2819"/>
              <a:ext cx="363" cy="2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400">
                <a:latin typeface="Arial" panose="020B0604020202020204" pitchFamily="34" charset="0"/>
              </a:endParaRPr>
            </a:p>
          </p:txBody>
        </p:sp>
      </p:grpSp>
      <p:sp>
        <p:nvSpPr>
          <p:cNvPr id="70" name="Line 72"/>
          <p:cNvSpPr>
            <a:spLocks noChangeShapeType="1"/>
          </p:cNvSpPr>
          <p:nvPr/>
        </p:nvSpPr>
        <p:spPr bwMode="auto">
          <a:xfrm>
            <a:off x="7389813" y="5390366"/>
            <a:ext cx="0" cy="466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1" name="Line 73"/>
          <p:cNvSpPr>
            <a:spLocks noChangeShapeType="1"/>
          </p:cNvSpPr>
          <p:nvPr/>
        </p:nvSpPr>
        <p:spPr bwMode="auto">
          <a:xfrm>
            <a:off x="8577263" y="2328078"/>
            <a:ext cx="0" cy="3313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2" name="Line 74"/>
          <p:cNvSpPr>
            <a:spLocks noChangeShapeType="1"/>
          </p:cNvSpPr>
          <p:nvPr/>
        </p:nvSpPr>
        <p:spPr bwMode="auto">
          <a:xfrm>
            <a:off x="8469313" y="2580491"/>
            <a:ext cx="0" cy="2916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3" name="Line 75"/>
          <p:cNvSpPr>
            <a:spLocks noChangeShapeType="1"/>
          </p:cNvSpPr>
          <p:nvPr/>
        </p:nvSpPr>
        <p:spPr bwMode="auto">
          <a:xfrm>
            <a:off x="8362950" y="4741078"/>
            <a:ext cx="0" cy="1370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4" name="Line 76"/>
          <p:cNvSpPr>
            <a:spLocks noChangeShapeType="1"/>
          </p:cNvSpPr>
          <p:nvPr/>
        </p:nvSpPr>
        <p:spPr bwMode="auto">
          <a:xfrm flipV="1">
            <a:off x="7497763" y="4993491"/>
            <a:ext cx="0" cy="1044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5" name="AutoShape 77"/>
          <p:cNvSpPr>
            <a:spLocks noChangeArrowheads="1"/>
          </p:cNvSpPr>
          <p:nvPr/>
        </p:nvSpPr>
        <p:spPr bwMode="auto">
          <a:xfrm rot="10800000">
            <a:off x="3176588" y="1429553"/>
            <a:ext cx="144462" cy="180975"/>
          </a:xfrm>
          <a:prstGeom prst="flowChartCollate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400">
              <a:latin typeface="Arial" panose="020B0604020202020204" pitchFamily="34" charset="0"/>
            </a:endParaRPr>
          </a:p>
        </p:txBody>
      </p:sp>
      <p:sp>
        <p:nvSpPr>
          <p:cNvPr id="76" name="Line 78"/>
          <p:cNvSpPr>
            <a:spLocks noChangeShapeType="1"/>
          </p:cNvSpPr>
          <p:nvPr/>
        </p:nvSpPr>
        <p:spPr bwMode="auto">
          <a:xfrm flipV="1">
            <a:off x="908050" y="4922053"/>
            <a:ext cx="0" cy="468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7" name="Line 79"/>
          <p:cNvSpPr>
            <a:spLocks noChangeShapeType="1"/>
          </p:cNvSpPr>
          <p:nvPr/>
        </p:nvSpPr>
        <p:spPr bwMode="auto">
          <a:xfrm>
            <a:off x="5157788" y="1753403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8" name="Line 80"/>
          <p:cNvSpPr>
            <a:spLocks noChangeShapeType="1"/>
          </p:cNvSpPr>
          <p:nvPr/>
        </p:nvSpPr>
        <p:spPr bwMode="auto">
          <a:xfrm>
            <a:off x="5156200" y="1753403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9" name="AutoShape 81"/>
          <p:cNvSpPr>
            <a:spLocks noChangeArrowheads="1"/>
          </p:cNvSpPr>
          <p:nvPr/>
        </p:nvSpPr>
        <p:spPr bwMode="auto">
          <a:xfrm rot="16200000" flipV="1">
            <a:off x="5229225" y="1681966"/>
            <a:ext cx="288925" cy="142875"/>
          </a:xfrm>
          <a:custGeom>
            <a:avLst/>
            <a:gdLst>
              <a:gd name="T0" fmla="*/ 3381613 w 21600"/>
              <a:gd name="T1" fmla="*/ 472533 h 21600"/>
              <a:gd name="T2" fmla="*/ 1932360 w 21600"/>
              <a:gd name="T3" fmla="*/ 945059 h 21600"/>
              <a:gd name="T4" fmla="*/ 483093 w 21600"/>
              <a:gd name="T5" fmla="*/ 472533 h 21600"/>
              <a:gd name="T6" fmla="*/ 193236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66FF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80" name="Line 82"/>
          <p:cNvSpPr>
            <a:spLocks noChangeShapeType="1"/>
          </p:cNvSpPr>
          <p:nvPr/>
        </p:nvSpPr>
        <p:spPr bwMode="auto">
          <a:xfrm>
            <a:off x="5588000" y="2617003"/>
            <a:ext cx="0" cy="395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1" name="Line 83"/>
          <p:cNvSpPr>
            <a:spLocks noChangeShapeType="1"/>
          </p:cNvSpPr>
          <p:nvPr/>
        </p:nvSpPr>
        <p:spPr bwMode="auto">
          <a:xfrm>
            <a:off x="5591175" y="1751816"/>
            <a:ext cx="0" cy="539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" name="Line 84"/>
          <p:cNvSpPr>
            <a:spLocks noChangeShapeType="1"/>
          </p:cNvSpPr>
          <p:nvPr/>
        </p:nvSpPr>
        <p:spPr bwMode="auto">
          <a:xfrm>
            <a:off x="4616450" y="1753403"/>
            <a:ext cx="0" cy="539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3" name="Line 85"/>
          <p:cNvSpPr>
            <a:spLocks noChangeShapeType="1"/>
          </p:cNvSpPr>
          <p:nvPr/>
        </p:nvSpPr>
        <p:spPr bwMode="auto">
          <a:xfrm>
            <a:off x="2530475" y="2005816"/>
            <a:ext cx="0" cy="322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4" name="Line 86"/>
          <p:cNvSpPr>
            <a:spLocks noChangeShapeType="1"/>
          </p:cNvSpPr>
          <p:nvPr/>
        </p:nvSpPr>
        <p:spPr bwMode="auto">
          <a:xfrm flipV="1">
            <a:off x="3249613" y="2004228"/>
            <a:ext cx="0" cy="323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5" name="Rectangle 87"/>
          <p:cNvSpPr>
            <a:spLocks noChangeArrowheads="1"/>
          </p:cNvSpPr>
          <p:nvPr/>
        </p:nvSpPr>
        <p:spPr bwMode="auto">
          <a:xfrm>
            <a:off x="2889250" y="2221716"/>
            <a:ext cx="142875" cy="1908175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400">
              <a:latin typeface="Arial" panose="020B0604020202020204" pitchFamily="34" charset="0"/>
            </a:endParaRPr>
          </a:p>
        </p:txBody>
      </p:sp>
      <p:sp>
        <p:nvSpPr>
          <p:cNvPr id="86" name="Line 88"/>
          <p:cNvSpPr>
            <a:spLocks noChangeShapeType="1"/>
          </p:cNvSpPr>
          <p:nvPr/>
        </p:nvSpPr>
        <p:spPr bwMode="auto">
          <a:xfrm>
            <a:off x="368300" y="3193266"/>
            <a:ext cx="5221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7" name="Line 89"/>
          <p:cNvSpPr>
            <a:spLocks noChangeShapeType="1"/>
          </p:cNvSpPr>
          <p:nvPr/>
        </p:nvSpPr>
        <p:spPr bwMode="auto">
          <a:xfrm>
            <a:off x="5588000" y="2364591"/>
            <a:ext cx="0" cy="827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8" name="Rectangle 90"/>
          <p:cNvSpPr>
            <a:spLocks noChangeArrowheads="1"/>
          </p:cNvSpPr>
          <p:nvPr/>
        </p:nvSpPr>
        <p:spPr bwMode="auto">
          <a:xfrm>
            <a:off x="2854325" y="1645453"/>
            <a:ext cx="142875" cy="468313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400">
              <a:latin typeface="Arial" panose="020B0604020202020204" pitchFamily="34" charset="0"/>
            </a:endParaRPr>
          </a:p>
        </p:txBody>
      </p:sp>
      <p:sp>
        <p:nvSpPr>
          <p:cNvPr id="89" name="Line 91"/>
          <p:cNvSpPr>
            <a:spLocks noChangeShapeType="1"/>
          </p:cNvSpPr>
          <p:nvPr/>
        </p:nvSpPr>
        <p:spPr bwMode="auto">
          <a:xfrm flipH="1">
            <a:off x="2709863" y="1753403"/>
            <a:ext cx="539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0" name="Line 92"/>
          <p:cNvSpPr>
            <a:spLocks noChangeShapeType="1"/>
          </p:cNvSpPr>
          <p:nvPr/>
        </p:nvSpPr>
        <p:spPr bwMode="auto">
          <a:xfrm>
            <a:off x="2530475" y="2005816"/>
            <a:ext cx="719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1" name="Rectangle 93"/>
          <p:cNvSpPr>
            <a:spLocks noChangeArrowheads="1"/>
          </p:cNvSpPr>
          <p:nvPr/>
        </p:nvSpPr>
        <p:spPr bwMode="auto">
          <a:xfrm>
            <a:off x="3070225" y="1645453"/>
            <a:ext cx="71438" cy="468313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400">
              <a:latin typeface="Arial" panose="020B0604020202020204" pitchFamily="34" charset="0"/>
            </a:endParaRPr>
          </a:p>
        </p:txBody>
      </p:sp>
      <p:sp>
        <p:nvSpPr>
          <p:cNvPr id="92" name="AutoShape 94"/>
          <p:cNvSpPr>
            <a:spLocks noChangeArrowheads="1"/>
          </p:cNvSpPr>
          <p:nvPr/>
        </p:nvSpPr>
        <p:spPr bwMode="auto">
          <a:xfrm rot="10800000">
            <a:off x="5661025" y="1969303"/>
            <a:ext cx="144463" cy="180975"/>
          </a:xfrm>
          <a:prstGeom prst="flowChartCollate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400">
              <a:latin typeface="Arial" panose="020B0604020202020204" pitchFamily="34" charset="0"/>
            </a:endParaRPr>
          </a:p>
        </p:txBody>
      </p:sp>
      <p:sp>
        <p:nvSpPr>
          <p:cNvPr id="93" name="AutoShape 95"/>
          <p:cNvSpPr>
            <a:spLocks noChangeArrowheads="1"/>
          </p:cNvSpPr>
          <p:nvPr/>
        </p:nvSpPr>
        <p:spPr bwMode="auto">
          <a:xfrm rot="10800000">
            <a:off x="5084763" y="1969303"/>
            <a:ext cx="144462" cy="180975"/>
          </a:xfrm>
          <a:prstGeom prst="flowChartCollate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400">
              <a:latin typeface="Arial" panose="020B0604020202020204" pitchFamily="34" charset="0"/>
            </a:endParaRPr>
          </a:p>
        </p:txBody>
      </p:sp>
      <p:sp>
        <p:nvSpPr>
          <p:cNvPr id="94" name="AutoShape 96"/>
          <p:cNvSpPr>
            <a:spLocks noChangeArrowheads="1"/>
          </p:cNvSpPr>
          <p:nvPr/>
        </p:nvSpPr>
        <p:spPr bwMode="auto">
          <a:xfrm rot="10800000">
            <a:off x="4040188" y="1969303"/>
            <a:ext cx="144462" cy="180975"/>
          </a:xfrm>
          <a:prstGeom prst="flowChartCollate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400">
              <a:latin typeface="Arial" panose="020B0604020202020204" pitchFamily="34" charset="0"/>
            </a:endParaRPr>
          </a:p>
        </p:txBody>
      </p:sp>
      <p:sp>
        <p:nvSpPr>
          <p:cNvPr id="95" name="Line 97"/>
          <p:cNvSpPr>
            <a:spLocks noChangeShapeType="1"/>
          </p:cNvSpPr>
          <p:nvPr/>
        </p:nvSpPr>
        <p:spPr bwMode="auto">
          <a:xfrm>
            <a:off x="6092825" y="5390366"/>
            <a:ext cx="0" cy="323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6" name="Line 98"/>
          <p:cNvSpPr>
            <a:spLocks noChangeShapeType="1"/>
          </p:cNvSpPr>
          <p:nvPr/>
        </p:nvSpPr>
        <p:spPr bwMode="auto">
          <a:xfrm flipV="1">
            <a:off x="6562725" y="1753403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7" name="Line 99"/>
          <p:cNvSpPr>
            <a:spLocks noChangeShapeType="1"/>
          </p:cNvSpPr>
          <p:nvPr/>
        </p:nvSpPr>
        <p:spPr bwMode="auto">
          <a:xfrm>
            <a:off x="6562725" y="1751816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8" name="AutoShape 100"/>
          <p:cNvSpPr>
            <a:spLocks noChangeArrowheads="1"/>
          </p:cNvSpPr>
          <p:nvPr/>
        </p:nvSpPr>
        <p:spPr bwMode="auto">
          <a:xfrm rot="10800000">
            <a:off x="6489700" y="1969303"/>
            <a:ext cx="144463" cy="180975"/>
          </a:xfrm>
          <a:prstGeom prst="flowChartCollate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400">
              <a:latin typeface="Arial" panose="020B0604020202020204" pitchFamily="34" charset="0"/>
            </a:endParaRPr>
          </a:p>
        </p:txBody>
      </p:sp>
      <p:sp>
        <p:nvSpPr>
          <p:cNvPr id="99" name="Line 101"/>
          <p:cNvSpPr>
            <a:spLocks noChangeShapeType="1"/>
          </p:cNvSpPr>
          <p:nvPr/>
        </p:nvSpPr>
        <p:spPr bwMode="auto">
          <a:xfrm>
            <a:off x="6994525" y="1751816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0" name="Line 102"/>
          <p:cNvSpPr>
            <a:spLocks noChangeShapeType="1"/>
          </p:cNvSpPr>
          <p:nvPr/>
        </p:nvSpPr>
        <p:spPr bwMode="auto">
          <a:xfrm>
            <a:off x="2530475" y="2005816"/>
            <a:ext cx="719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1" name="Line 103"/>
          <p:cNvSpPr>
            <a:spLocks noChangeShapeType="1"/>
          </p:cNvSpPr>
          <p:nvPr/>
        </p:nvSpPr>
        <p:spPr bwMode="auto">
          <a:xfrm flipH="1">
            <a:off x="2709863" y="1753403"/>
            <a:ext cx="539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2" name="Line 104"/>
          <p:cNvSpPr>
            <a:spLocks noChangeShapeType="1"/>
          </p:cNvSpPr>
          <p:nvPr/>
        </p:nvSpPr>
        <p:spPr bwMode="auto">
          <a:xfrm>
            <a:off x="2530475" y="2005816"/>
            <a:ext cx="719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3" name="AutoShape 105"/>
          <p:cNvSpPr>
            <a:spLocks noChangeArrowheads="1"/>
          </p:cNvSpPr>
          <p:nvPr/>
        </p:nvSpPr>
        <p:spPr bwMode="auto">
          <a:xfrm rot="16200000">
            <a:off x="2620170" y="1914534"/>
            <a:ext cx="144462" cy="180975"/>
          </a:xfrm>
          <a:prstGeom prst="flowChartCollate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400">
              <a:latin typeface="Arial" panose="020B0604020202020204" pitchFamily="34" charset="0"/>
            </a:endParaRPr>
          </a:p>
        </p:txBody>
      </p:sp>
      <p:sp>
        <p:nvSpPr>
          <p:cNvPr id="104" name="Line 106"/>
          <p:cNvSpPr>
            <a:spLocks noChangeShapeType="1"/>
          </p:cNvSpPr>
          <p:nvPr/>
        </p:nvSpPr>
        <p:spPr bwMode="auto">
          <a:xfrm>
            <a:off x="6524625" y="5390366"/>
            <a:ext cx="8651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5" name="Line 107"/>
          <p:cNvSpPr>
            <a:spLocks noChangeShapeType="1"/>
          </p:cNvSpPr>
          <p:nvPr/>
        </p:nvSpPr>
        <p:spPr bwMode="auto">
          <a:xfrm>
            <a:off x="5084763" y="4345791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6" name="Line 108"/>
          <p:cNvSpPr>
            <a:spLocks noChangeShapeType="1"/>
          </p:cNvSpPr>
          <p:nvPr/>
        </p:nvSpPr>
        <p:spPr bwMode="auto">
          <a:xfrm flipH="1">
            <a:off x="5949950" y="4741078"/>
            <a:ext cx="241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7" name="Line 109"/>
          <p:cNvSpPr>
            <a:spLocks noChangeShapeType="1"/>
          </p:cNvSpPr>
          <p:nvPr/>
        </p:nvSpPr>
        <p:spPr bwMode="auto">
          <a:xfrm>
            <a:off x="5949950" y="4741078"/>
            <a:ext cx="0" cy="252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8" name="AutoShape 110"/>
          <p:cNvSpPr>
            <a:spLocks noChangeArrowheads="1"/>
          </p:cNvSpPr>
          <p:nvPr/>
        </p:nvSpPr>
        <p:spPr bwMode="auto">
          <a:xfrm rot="16200000">
            <a:off x="6619082" y="4651384"/>
            <a:ext cx="144462" cy="180975"/>
          </a:xfrm>
          <a:prstGeom prst="flowChartCollate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400">
              <a:latin typeface="Arial" panose="020B0604020202020204" pitchFamily="34" charset="0"/>
            </a:endParaRPr>
          </a:p>
        </p:txBody>
      </p:sp>
      <p:sp>
        <p:nvSpPr>
          <p:cNvPr id="109" name="Line 111"/>
          <p:cNvSpPr>
            <a:spLocks noChangeShapeType="1"/>
          </p:cNvSpPr>
          <p:nvPr/>
        </p:nvSpPr>
        <p:spPr bwMode="auto">
          <a:xfrm>
            <a:off x="7497763" y="1896278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0" name="Line 112"/>
          <p:cNvSpPr>
            <a:spLocks noChangeShapeType="1"/>
          </p:cNvSpPr>
          <p:nvPr/>
        </p:nvSpPr>
        <p:spPr bwMode="auto">
          <a:xfrm>
            <a:off x="7893050" y="1896278"/>
            <a:ext cx="107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1" name="Line 113"/>
          <p:cNvSpPr>
            <a:spLocks noChangeShapeType="1"/>
          </p:cNvSpPr>
          <p:nvPr/>
        </p:nvSpPr>
        <p:spPr bwMode="auto">
          <a:xfrm>
            <a:off x="8577263" y="3517116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" name="Line 114"/>
          <p:cNvSpPr>
            <a:spLocks noChangeShapeType="1"/>
          </p:cNvSpPr>
          <p:nvPr/>
        </p:nvSpPr>
        <p:spPr bwMode="auto">
          <a:xfrm flipV="1">
            <a:off x="8469313" y="430927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3" name="Line 115"/>
          <p:cNvSpPr>
            <a:spLocks noChangeShapeType="1"/>
          </p:cNvSpPr>
          <p:nvPr/>
        </p:nvSpPr>
        <p:spPr bwMode="auto">
          <a:xfrm flipH="1" flipV="1">
            <a:off x="8361363" y="5028416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4" name="Line 116"/>
          <p:cNvSpPr>
            <a:spLocks noChangeShapeType="1"/>
          </p:cNvSpPr>
          <p:nvPr/>
        </p:nvSpPr>
        <p:spPr bwMode="auto">
          <a:xfrm flipV="1">
            <a:off x="5084763" y="2545566"/>
            <a:ext cx="0" cy="2524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5" name="Line 117"/>
          <p:cNvSpPr>
            <a:spLocks noChangeShapeType="1"/>
          </p:cNvSpPr>
          <p:nvPr/>
        </p:nvSpPr>
        <p:spPr bwMode="auto">
          <a:xfrm>
            <a:off x="5481638" y="5390366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6" name="Line 118"/>
          <p:cNvSpPr>
            <a:spLocks noChangeShapeType="1"/>
          </p:cNvSpPr>
          <p:nvPr/>
        </p:nvSpPr>
        <p:spPr bwMode="auto">
          <a:xfrm>
            <a:off x="7497763" y="5282416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7" name="Line 119"/>
          <p:cNvSpPr>
            <a:spLocks noChangeShapeType="1"/>
          </p:cNvSpPr>
          <p:nvPr/>
        </p:nvSpPr>
        <p:spPr bwMode="auto">
          <a:xfrm flipH="1">
            <a:off x="6921500" y="5390366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8" name="Line 120"/>
          <p:cNvSpPr>
            <a:spLocks noChangeShapeType="1"/>
          </p:cNvSpPr>
          <p:nvPr/>
        </p:nvSpPr>
        <p:spPr bwMode="auto">
          <a:xfrm flipH="1">
            <a:off x="3465513" y="3193266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9" name="Line 121"/>
          <p:cNvSpPr>
            <a:spLocks noChangeShapeType="1"/>
          </p:cNvSpPr>
          <p:nvPr/>
        </p:nvSpPr>
        <p:spPr bwMode="auto">
          <a:xfrm flipH="1">
            <a:off x="3176588" y="3840966"/>
            <a:ext cx="250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0" name="Line 122"/>
          <p:cNvSpPr>
            <a:spLocks noChangeShapeType="1"/>
          </p:cNvSpPr>
          <p:nvPr/>
        </p:nvSpPr>
        <p:spPr bwMode="auto">
          <a:xfrm>
            <a:off x="4437063" y="2328078"/>
            <a:ext cx="107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1" name="Line 123"/>
          <p:cNvSpPr>
            <a:spLocks noChangeShapeType="1"/>
          </p:cNvSpPr>
          <p:nvPr/>
        </p:nvSpPr>
        <p:spPr bwMode="auto">
          <a:xfrm>
            <a:off x="3105150" y="2329666"/>
            <a:ext cx="107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2" name="Line 124"/>
          <p:cNvSpPr>
            <a:spLocks noChangeShapeType="1"/>
          </p:cNvSpPr>
          <p:nvPr/>
        </p:nvSpPr>
        <p:spPr bwMode="auto">
          <a:xfrm flipV="1">
            <a:off x="2530475" y="2148691"/>
            <a:ext cx="0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3" name="Line 125"/>
          <p:cNvSpPr>
            <a:spLocks noChangeShapeType="1"/>
          </p:cNvSpPr>
          <p:nvPr/>
        </p:nvSpPr>
        <p:spPr bwMode="auto">
          <a:xfrm>
            <a:off x="6994525" y="1932791"/>
            <a:ext cx="0" cy="179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4" name="Line 126"/>
          <p:cNvSpPr>
            <a:spLocks noChangeShapeType="1"/>
          </p:cNvSpPr>
          <p:nvPr/>
        </p:nvSpPr>
        <p:spPr bwMode="auto">
          <a:xfrm>
            <a:off x="3249613" y="2077253"/>
            <a:ext cx="0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5" name="Text Box 127"/>
          <p:cNvSpPr txBox="1">
            <a:spLocks noChangeArrowheads="1"/>
          </p:cNvSpPr>
          <p:nvPr/>
        </p:nvSpPr>
        <p:spPr bwMode="auto">
          <a:xfrm>
            <a:off x="133540" y="1708953"/>
            <a:ext cx="12410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 dirty="0" smtClean="0">
                <a:latin typeface="Arial" panose="020B0604020202020204" pitchFamily="34" charset="0"/>
              </a:rPr>
              <a:t>Compressor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 dirty="0">
                <a:latin typeface="Arial" panose="020B0604020202020204" pitchFamily="34" charset="0"/>
              </a:rPr>
              <a:t>a</a:t>
            </a:r>
            <a:r>
              <a:rPr lang="en-US" altLang="zh-CN" sz="1400" dirty="0" smtClean="0">
                <a:latin typeface="Arial" panose="020B0604020202020204" pitchFamily="34" charset="0"/>
              </a:rPr>
              <a:t>nd filter</a:t>
            </a:r>
            <a:endParaRPr lang="zh-CN" altLang="en-US" sz="1400" dirty="0">
              <a:latin typeface="Arial" panose="020B0604020202020204" pitchFamily="34" charset="0"/>
            </a:endParaRPr>
          </a:p>
        </p:txBody>
      </p:sp>
      <p:sp>
        <p:nvSpPr>
          <p:cNvPr id="126" name="Text Box 128"/>
          <p:cNvSpPr txBox="1">
            <a:spLocks noChangeArrowheads="1"/>
          </p:cNvSpPr>
          <p:nvPr/>
        </p:nvSpPr>
        <p:spPr bwMode="auto">
          <a:xfrm>
            <a:off x="1268413" y="1716891"/>
            <a:ext cx="10699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 dirty="0" smtClean="0">
                <a:latin typeface="Arial" panose="020B0604020202020204" pitchFamily="34" charset="0"/>
              </a:rPr>
              <a:t>Gas control</a:t>
            </a:r>
            <a:endParaRPr lang="zh-CN" altLang="en-US" sz="1400" dirty="0">
              <a:latin typeface="Arial" panose="020B0604020202020204" pitchFamily="34" charset="0"/>
            </a:endParaRPr>
          </a:p>
        </p:txBody>
      </p:sp>
      <p:sp>
        <p:nvSpPr>
          <p:cNvPr id="127" name="Text Box 129"/>
          <p:cNvSpPr txBox="1">
            <a:spLocks noChangeArrowheads="1"/>
          </p:cNvSpPr>
          <p:nvPr/>
        </p:nvSpPr>
        <p:spPr bwMode="auto">
          <a:xfrm>
            <a:off x="6561137" y="3806041"/>
            <a:ext cx="12223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 dirty="0" smtClean="0">
                <a:latin typeface="Arial" panose="020B0604020202020204" pitchFamily="34" charset="0"/>
              </a:rPr>
              <a:t>4K </a:t>
            </a:r>
            <a:r>
              <a:rPr lang="en-US" altLang="zh-CN" sz="1400" dirty="0" err="1" smtClean="0">
                <a:latin typeface="Arial" panose="020B0604020202020204" pitchFamily="34" charset="0"/>
              </a:rPr>
              <a:t>coldbox</a:t>
            </a:r>
            <a:endParaRPr lang="zh-CN" altLang="en-US" sz="1400" dirty="0">
              <a:latin typeface="Arial" panose="020B0604020202020204" pitchFamily="34" charset="0"/>
            </a:endParaRPr>
          </a:p>
        </p:txBody>
      </p:sp>
      <p:sp>
        <p:nvSpPr>
          <p:cNvPr id="128" name="Text Box 130"/>
          <p:cNvSpPr txBox="1">
            <a:spLocks noChangeArrowheads="1"/>
          </p:cNvSpPr>
          <p:nvPr/>
        </p:nvSpPr>
        <p:spPr bwMode="auto">
          <a:xfrm>
            <a:off x="5805487" y="5857091"/>
            <a:ext cx="12604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 dirty="0" smtClean="0">
                <a:latin typeface="Arial" panose="020B0604020202020204" pitchFamily="34" charset="0"/>
              </a:rPr>
              <a:t>2K </a:t>
            </a:r>
            <a:r>
              <a:rPr lang="en-US" altLang="zh-CN" sz="1400" dirty="0" err="1" smtClean="0">
                <a:latin typeface="Arial" panose="020B0604020202020204" pitchFamily="34" charset="0"/>
              </a:rPr>
              <a:t>ColdBox</a:t>
            </a:r>
            <a:endParaRPr lang="zh-CN" altLang="en-US" sz="1400" dirty="0">
              <a:latin typeface="Arial" panose="020B0604020202020204" pitchFamily="34" charset="0"/>
            </a:endParaRPr>
          </a:p>
        </p:txBody>
      </p:sp>
      <p:sp>
        <p:nvSpPr>
          <p:cNvPr id="129" name="Text Box 131"/>
          <p:cNvSpPr txBox="1">
            <a:spLocks noChangeArrowheads="1"/>
          </p:cNvSpPr>
          <p:nvPr/>
        </p:nvSpPr>
        <p:spPr bwMode="auto">
          <a:xfrm>
            <a:off x="4292599" y="1321603"/>
            <a:ext cx="176371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 dirty="0" smtClean="0">
                <a:latin typeface="Arial" panose="020B0604020202020204" pitchFamily="34" charset="0"/>
              </a:rPr>
              <a:t>Turbine expender</a:t>
            </a:r>
            <a:endParaRPr lang="zh-CN" altLang="en-US" sz="1400" dirty="0">
              <a:latin typeface="Arial" panose="020B0604020202020204" pitchFamily="34" charset="0"/>
            </a:endParaRPr>
          </a:p>
        </p:txBody>
      </p:sp>
      <p:sp>
        <p:nvSpPr>
          <p:cNvPr id="130" name="Text Box 132"/>
          <p:cNvSpPr txBox="1">
            <a:spLocks noChangeArrowheads="1"/>
          </p:cNvSpPr>
          <p:nvPr/>
        </p:nvSpPr>
        <p:spPr bwMode="auto">
          <a:xfrm>
            <a:off x="6992938" y="6001553"/>
            <a:ext cx="100806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 b="1" dirty="0" smtClean="0">
                <a:solidFill>
                  <a:schemeClr val="accent6"/>
                </a:solidFill>
                <a:latin typeface="Arial" panose="020B0604020202020204" pitchFamily="34" charset="0"/>
              </a:rPr>
              <a:t>2K </a:t>
            </a:r>
            <a:r>
              <a:rPr lang="en-US" altLang="zh-CN" sz="1400" b="1" dirty="0" err="1" smtClean="0">
                <a:solidFill>
                  <a:schemeClr val="accent6"/>
                </a:solidFill>
                <a:latin typeface="Arial" panose="020B0604020202020204" pitchFamily="34" charset="0"/>
              </a:rPr>
              <a:t>dewar</a:t>
            </a:r>
            <a:endParaRPr lang="zh-CN" altLang="en-US" sz="1400" b="1" dirty="0">
              <a:solidFill>
                <a:schemeClr val="accent6"/>
              </a:solidFill>
              <a:latin typeface="Arial" panose="020B0604020202020204" pitchFamily="34" charset="0"/>
            </a:endParaRPr>
          </a:p>
        </p:txBody>
      </p:sp>
      <p:sp>
        <p:nvSpPr>
          <p:cNvPr id="131" name="Text Box 133"/>
          <p:cNvSpPr txBox="1">
            <a:spLocks noChangeArrowheads="1"/>
          </p:cNvSpPr>
          <p:nvPr/>
        </p:nvSpPr>
        <p:spPr bwMode="auto">
          <a:xfrm>
            <a:off x="4067944" y="5893603"/>
            <a:ext cx="168828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 dirty="0" smtClean="0">
                <a:latin typeface="Arial" panose="020B0604020202020204" pitchFamily="34" charset="0"/>
              </a:rPr>
              <a:t>Cold Compressor</a:t>
            </a:r>
            <a:endParaRPr lang="zh-CN" altLang="en-US" sz="1400" dirty="0">
              <a:latin typeface="Arial" panose="020B0604020202020204" pitchFamily="34" charset="0"/>
            </a:endParaRPr>
          </a:p>
        </p:txBody>
      </p:sp>
      <p:sp>
        <p:nvSpPr>
          <p:cNvPr id="132" name="Text Box 134"/>
          <p:cNvSpPr txBox="1">
            <a:spLocks noChangeArrowheads="1"/>
          </p:cNvSpPr>
          <p:nvPr/>
        </p:nvSpPr>
        <p:spPr bwMode="auto">
          <a:xfrm>
            <a:off x="441325" y="5444341"/>
            <a:ext cx="144303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 dirty="0" err="1" smtClean="0">
                <a:latin typeface="Arial" panose="020B0604020202020204" pitchFamily="34" charset="0"/>
              </a:rPr>
              <a:t>Vacume</a:t>
            </a:r>
            <a:r>
              <a:rPr lang="en-US" altLang="zh-CN" sz="1400" dirty="0" smtClean="0">
                <a:latin typeface="Arial" panose="020B0604020202020204" pitchFamily="34" charset="0"/>
              </a:rPr>
              <a:t> Pump</a:t>
            </a:r>
            <a:endParaRPr lang="zh-CN" altLang="en-US" sz="1400" dirty="0">
              <a:latin typeface="Arial" panose="020B0604020202020204" pitchFamily="34" charset="0"/>
            </a:endParaRPr>
          </a:p>
        </p:txBody>
      </p:sp>
      <p:sp>
        <p:nvSpPr>
          <p:cNvPr id="133" name="Text Box 135"/>
          <p:cNvSpPr txBox="1">
            <a:spLocks noChangeArrowheads="1"/>
          </p:cNvSpPr>
          <p:nvPr/>
        </p:nvSpPr>
        <p:spPr bwMode="auto">
          <a:xfrm>
            <a:off x="2420938" y="4166403"/>
            <a:ext cx="1152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 dirty="0" smtClean="0">
                <a:latin typeface="Arial" panose="020B0604020202020204" pitchFamily="34" charset="0"/>
              </a:rPr>
              <a:t>HX</a:t>
            </a:r>
            <a:endParaRPr lang="zh-CN" altLang="en-US" sz="1400" dirty="0">
              <a:latin typeface="Arial" panose="020B0604020202020204" pitchFamily="34" charset="0"/>
            </a:endParaRPr>
          </a:p>
        </p:txBody>
      </p:sp>
      <p:sp>
        <p:nvSpPr>
          <p:cNvPr id="134" name="Text Box 136"/>
          <p:cNvSpPr txBox="1">
            <a:spLocks noChangeArrowheads="1"/>
          </p:cNvSpPr>
          <p:nvPr/>
        </p:nvSpPr>
        <p:spPr bwMode="auto">
          <a:xfrm>
            <a:off x="3032124" y="2401103"/>
            <a:ext cx="8286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 dirty="0" smtClean="0">
                <a:latin typeface="Arial" panose="020B0604020202020204" pitchFamily="34" charset="0"/>
              </a:rPr>
              <a:t>purifier</a:t>
            </a:r>
            <a:endParaRPr lang="zh-CN" altLang="en-US" sz="1400" dirty="0">
              <a:latin typeface="Arial" panose="020B0604020202020204" pitchFamily="34" charset="0"/>
            </a:endParaRPr>
          </a:p>
        </p:txBody>
      </p:sp>
      <p:sp>
        <p:nvSpPr>
          <p:cNvPr id="135" name="Text Box 137"/>
          <p:cNvSpPr txBox="1">
            <a:spLocks noChangeArrowheads="1"/>
          </p:cNvSpPr>
          <p:nvPr/>
        </p:nvSpPr>
        <p:spPr bwMode="auto">
          <a:xfrm>
            <a:off x="3321050" y="1321603"/>
            <a:ext cx="5397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 dirty="0" smtClean="0">
                <a:latin typeface="Arial" panose="020B0604020202020204" pitchFamily="34" charset="0"/>
              </a:rPr>
              <a:t>LN</a:t>
            </a:r>
            <a:endParaRPr lang="zh-CN" altLang="en-US" sz="1400" dirty="0">
              <a:latin typeface="Arial" panose="020B0604020202020204" pitchFamily="34" charset="0"/>
            </a:endParaRPr>
          </a:p>
        </p:txBody>
      </p:sp>
      <p:sp>
        <p:nvSpPr>
          <p:cNvPr id="136" name="Text Box 138"/>
          <p:cNvSpPr txBox="1">
            <a:spLocks noChangeArrowheads="1"/>
          </p:cNvSpPr>
          <p:nvPr/>
        </p:nvSpPr>
        <p:spPr bwMode="auto">
          <a:xfrm>
            <a:off x="6561138" y="3193266"/>
            <a:ext cx="971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CN" altLang="en-US" sz="1400" dirty="0">
                <a:latin typeface="Arial" panose="020B0604020202020204" pitchFamily="34" charset="0"/>
              </a:rPr>
              <a:t>低温阀门</a:t>
            </a:r>
          </a:p>
        </p:txBody>
      </p:sp>
      <p:sp>
        <p:nvSpPr>
          <p:cNvPr id="137" name="Text Box 139"/>
          <p:cNvSpPr txBox="1">
            <a:spLocks noChangeArrowheads="1"/>
          </p:cNvSpPr>
          <p:nvPr/>
        </p:nvSpPr>
        <p:spPr bwMode="auto">
          <a:xfrm>
            <a:off x="8134217" y="5752118"/>
            <a:ext cx="85452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 b="1" dirty="0" smtClean="0">
                <a:solidFill>
                  <a:schemeClr val="accent6"/>
                </a:solidFill>
                <a:latin typeface="Arial" panose="020B0604020202020204" pitchFamily="34" charset="0"/>
              </a:rPr>
              <a:t>4K </a:t>
            </a:r>
            <a:r>
              <a:rPr lang="en-US" altLang="zh-CN" sz="1400" b="1" dirty="0" err="1" smtClean="0">
                <a:solidFill>
                  <a:schemeClr val="accent6"/>
                </a:solidFill>
                <a:latin typeface="Arial" panose="020B0604020202020204" pitchFamily="34" charset="0"/>
              </a:rPr>
              <a:t>dewar</a:t>
            </a:r>
            <a:endParaRPr lang="zh-CN" altLang="en-US" sz="1400" b="1" dirty="0">
              <a:solidFill>
                <a:schemeClr val="accent6"/>
              </a:solidFill>
              <a:latin typeface="Arial" panose="020B0604020202020204" pitchFamily="34" charset="0"/>
            </a:endParaRPr>
          </a:p>
        </p:txBody>
      </p:sp>
      <p:sp>
        <p:nvSpPr>
          <p:cNvPr id="138" name="Line 140"/>
          <p:cNvSpPr>
            <a:spLocks noChangeShapeType="1"/>
          </p:cNvSpPr>
          <p:nvPr/>
        </p:nvSpPr>
        <p:spPr bwMode="auto">
          <a:xfrm>
            <a:off x="1846263" y="3228191"/>
            <a:ext cx="0" cy="612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9" name="AutoShape 141"/>
          <p:cNvSpPr>
            <a:spLocks noChangeArrowheads="1"/>
          </p:cNvSpPr>
          <p:nvPr/>
        </p:nvSpPr>
        <p:spPr bwMode="auto">
          <a:xfrm>
            <a:off x="1809750" y="3444091"/>
            <a:ext cx="73025" cy="142875"/>
          </a:xfrm>
          <a:prstGeom prst="flowChartCollate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400">
              <a:latin typeface="Arial" panose="020B0604020202020204" pitchFamily="34" charset="0"/>
            </a:endParaRPr>
          </a:p>
        </p:txBody>
      </p:sp>
      <p:sp>
        <p:nvSpPr>
          <p:cNvPr id="140" name="Line 142"/>
          <p:cNvSpPr>
            <a:spLocks noChangeShapeType="1"/>
          </p:cNvSpPr>
          <p:nvPr/>
        </p:nvSpPr>
        <p:spPr bwMode="auto">
          <a:xfrm>
            <a:off x="1485900" y="3228191"/>
            <a:ext cx="0" cy="612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1" name="Rectangle 143"/>
          <p:cNvSpPr>
            <a:spLocks noChangeArrowheads="1"/>
          </p:cNvSpPr>
          <p:nvPr/>
        </p:nvSpPr>
        <p:spPr bwMode="auto">
          <a:xfrm>
            <a:off x="3500438" y="4741078"/>
            <a:ext cx="252412" cy="865188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400">
              <a:latin typeface="Arial" panose="020B0604020202020204" pitchFamily="34" charset="0"/>
            </a:endParaRPr>
          </a:p>
        </p:txBody>
      </p:sp>
      <p:sp>
        <p:nvSpPr>
          <p:cNvPr id="142" name="Line 144"/>
          <p:cNvSpPr>
            <a:spLocks noChangeShapeType="1"/>
          </p:cNvSpPr>
          <p:nvPr/>
        </p:nvSpPr>
        <p:spPr bwMode="auto">
          <a:xfrm>
            <a:off x="2312988" y="4922053"/>
            <a:ext cx="2771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3" name="AutoShape 145"/>
          <p:cNvSpPr>
            <a:spLocks noChangeArrowheads="1"/>
          </p:cNvSpPr>
          <p:nvPr/>
        </p:nvSpPr>
        <p:spPr bwMode="auto">
          <a:xfrm flipV="1">
            <a:off x="3068638" y="4849028"/>
            <a:ext cx="252412" cy="144463"/>
          </a:xfrm>
          <a:prstGeom prst="hexagon">
            <a:avLst>
              <a:gd name="adj" fmla="val 43681"/>
              <a:gd name="vf" fmla="val 11547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400">
              <a:latin typeface="Arial" panose="020B0604020202020204" pitchFamily="34" charset="0"/>
            </a:endParaRPr>
          </a:p>
        </p:txBody>
      </p:sp>
      <p:sp>
        <p:nvSpPr>
          <p:cNvPr id="144" name="Line 146"/>
          <p:cNvSpPr>
            <a:spLocks noChangeShapeType="1"/>
          </p:cNvSpPr>
          <p:nvPr/>
        </p:nvSpPr>
        <p:spPr bwMode="auto">
          <a:xfrm>
            <a:off x="4184650" y="5390366"/>
            <a:ext cx="0" cy="323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5" name="Line 147"/>
          <p:cNvSpPr>
            <a:spLocks noChangeShapeType="1"/>
          </p:cNvSpPr>
          <p:nvPr/>
        </p:nvSpPr>
        <p:spPr bwMode="auto">
          <a:xfrm>
            <a:off x="909638" y="5390366"/>
            <a:ext cx="5616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6" name="AutoShape 148"/>
          <p:cNvSpPr>
            <a:spLocks noChangeArrowheads="1"/>
          </p:cNvSpPr>
          <p:nvPr/>
        </p:nvSpPr>
        <p:spPr bwMode="auto">
          <a:xfrm rot="16200000">
            <a:off x="4706144" y="4830772"/>
            <a:ext cx="144463" cy="180975"/>
          </a:xfrm>
          <a:prstGeom prst="flowChartCollate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400">
              <a:latin typeface="Arial" panose="020B0604020202020204" pitchFamily="34" charset="0"/>
            </a:endParaRPr>
          </a:p>
        </p:txBody>
      </p:sp>
      <p:sp>
        <p:nvSpPr>
          <p:cNvPr id="147" name="Line 149"/>
          <p:cNvSpPr>
            <a:spLocks noChangeShapeType="1"/>
          </p:cNvSpPr>
          <p:nvPr/>
        </p:nvSpPr>
        <p:spPr bwMode="auto">
          <a:xfrm>
            <a:off x="6200775" y="1751816"/>
            <a:ext cx="0" cy="539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8" name="Rectangle 150"/>
          <p:cNvSpPr>
            <a:spLocks noChangeArrowheads="1"/>
          </p:cNvSpPr>
          <p:nvPr/>
        </p:nvSpPr>
        <p:spPr bwMode="auto">
          <a:xfrm>
            <a:off x="7102475" y="2075666"/>
            <a:ext cx="142875" cy="792162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400">
              <a:latin typeface="Arial" panose="020B0604020202020204" pitchFamily="34" charset="0"/>
            </a:endParaRPr>
          </a:p>
        </p:txBody>
      </p:sp>
      <p:sp>
        <p:nvSpPr>
          <p:cNvPr id="149" name="Line 151"/>
          <p:cNvSpPr>
            <a:spLocks noChangeShapeType="1"/>
          </p:cNvSpPr>
          <p:nvPr/>
        </p:nvSpPr>
        <p:spPr bwMode="auto">
          <a:xfrm>
            <a:off x="765175" y="2329666"/>
            <a:ext cx="78120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0" name="AutoShape 152"/>
          <p:cNvSpPr>
            <a:spLocks noChangeArrowheads="1"/>
          </p:cNvSpPr>
          <p:nvPr/>
        </p:nvSpPr>
        <p:spPr bwMode="auto">
          <a:xfrm flipV="1">
            <a:off x="3321050" y="2256641"/>
            <a:ext cx="252413" cy="144462"/>
          </a:xfrm>
          <a:prstGeom prst="hexagon">
            <a:avLst>
              <a:gd name="adj" fmla="val 43682"/>
              <a:gd name="vf" fmla="val 11547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400">
              <a:latin typeface="Arial" panose="020B0604020202020204" pitchFamily="34" charset="0"/>
            </a:endParaRPr>
          </a:p>
        </p:txBody>
      </p:sp>
      <p:sp>
        <p:nvSpPr>
          <p:cNvPr id="151" name="Line 153"/>
          <p:cNvSpPr>
            <a:spLocks noChangeShapeType="1"/>
          </p:cNvSpPr>
          <p:nvPr/>
        </p:nvSpPr>
        <p:spPr bwMode="auto">
          <a:xfrm>
            <a:off x="368300" y="3840966"/>
            <a:ext cx="5364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2" name="AutoShape 154"/>
          <p:cNvSpPr>
            <a:spLocks noChangeArrowheads="1"/>
          </p:cNvSpPr>
          <p:nvPr/>
        </p:nvSpPr>
        <p:spPr bwMode="auto">
          <a:xfrm rot="16200000" flipV="1">
            <a:off x="6634956" y="1681173"/>
            <a:ext cx="288925" cy="144462"/>
          </a:xfrm>
          <a:custGeom>
            <a:avLst/>
            <a:gdLst>
              <a:gd name="T0" fmla="*/ 3381613 w 21600"/>
              <a:gd name="T1" fmla="*/ 483095 h 21600"/>
              <a:gd name="T2" fmla="*/ 1932360 w 21600"/>
              <a:gd name="T3" fmla="*/ 966183 h 21600"/>
              <a:gd name="T4" fmla="*/ 483093 w 21600"/>
              <a:gd name="T5" fmla="*/ 483095 h 21600"/>
              <a:gd name="T6" fmla="*/ 193236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66FF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3" name="AutoShape 155"/>
          <p:cNvSpPr>
            <a:spLocks noChangeArrowheads="1"/>
          </p:cNvSpPr>
          <p:nvPr/>
        </p:nvSpPr>
        <p:spPr bwMode="auto">
          <a:xfrm rot="16200000">
            <a:off x="6725445" y="2238384"/>
            <a:ext cx="144462" cy="180975"/>
          </a:xfrm>
          <a:prstGeom prst="flowChartCollate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400">
              <a:latin typeface="Arial" panose="020B0604020202020204" pitchFamily="34" charset="0"/>
            </a:endParaRPr>
          </a:p>
        </p:txBody>
      </p:sp>
      <p:sp>
        <p:nvSpPr>
          <p:cNvPr id="154" name="AutoShape 156"/>
          <p:cNvSpPr>
            <a:spLocks noChangeArrowheads="1"/>
          </p:cNvSpPr>
          <p:nvPr/>
        </p:nvSpPr>
        <p:spPr bwMode="auto">
          <a:xfrm rot="16200000">
            <a:off x="7622382" y="2238384"/>
            <a:ext cx="144462" cy="180975"/>
          </a:xfrm>
          <a:prstGeom prst="flowChartCollate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400">
              <a:latin typeface="Arial" panose="020B0604020202020204" pitchFamily="34" charset="0"/>
            </a:endParaRPr>
          </a:p>
        </p:txBody>
      </p:sp>
      <p:sp>
        <p:nvSpPr>
          <p:cNvPr id="155" name="Line 157"/>
          <p:cNvSpPr>
            <a:spLocks noChangeShapeType="1"/>
          </p:cNvSpPr>
          <p:nvPr/>
        </p:nvSpPr>
        <p:spPr bwMode="auto">
          <a:xfrm>
            <a:off x="7497763" y="1897866"/>
            <a:ext cx="0" cy="430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6" name="AutoShape 158"/>
          <p:cNvSpPr>
            <a:spLocks noChangeArrowheads="1"/>
          </p:cNvSpPr>
          <p:nvPr/>
        </p:nvSpPr>
        <p:spPr bwMode="auto">
          <a:xfrm rot="16200000">
            <a:off x="7622381" y="1804997"/>
            <a:ext cx="144463" cy="180975"/>
          </a:xfrm>
          <a:prstGeom prst="flowChartCollate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400">
              <a:latin typeface="Arial" panose="020B0604020202020204" pitchFamily="34" charset="0"/>
            </a:endParaRPr>
          </a:p>
        </p:txBody>
      </p:sp>
      <p:sp>
        <p:nvSpPr>
          <p:cNvPr id="157" name="Line 159"/>
          <p:cNvSpPr>
            <a:spLocks noChangeShapeType="1"/>
          </p:cNvSpPr>
          <p:nvPr/>
        </p:nvSpPr>
        <p:spPr bwMode="auto">
          <a:xfrm>
            <a:off x="7424738" y="3156753"/>
            <a:ext cx="433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8" name="Line 160"/>
          <p:cNvSpPr>
            <a:spLocks noChangeShapeType="1"/>
          </p:cNvSpPr>
          <p:nvPr/>
        </p:nvSpPr>
        <p:spPr bwMode="auto">
          <a:xfrm>
            <a:off x="7893050" y="2328078"/>
            <a:ext cx="107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9" name="Line 161"/>
          <p:cNvSpPr>
            <a:spLocks noChangeShapeType="1"/>
          </p:cNvSpPr>
          <p:nvPr/>
        </p:nvSpPr>
        <p:spPr bwMode="auto">
          <a:xfrm flipH="1">
            <a:off x="7929563" y="2582078"/>
            <a:ext cx="107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0" name="Line 162"/>
          <p:cNvSpPr>
            <a:spLocks noChangeShapeType="1"/>
          </p:cNvSpPr>
          <p:nvPr/>
        </p:nvSpPr>
        <p:spPr bwMode="auto">
          <a:xfrm flipH="1">
            <a:off x="7893050" y="3553628"/>
            <a:ext cx="107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1" name="Text Box 163"/>
          <p:cNvSpPr txBox="1">
            <a:spLocks noChangeArrowheads="1"/>
          </p:cNvSpPr>
          <p:nvPr/>
        </p:nvSpPr>
        <p:spPr bwMode="auto">
          <a:xfrm>
            <a:off x="2600325" y="5714216"/>
            <a:ext cx="125888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 dirty="0" err="1" smtClean="0">
                <a:latin typeface="Arial" panose="020B0604020202020204" pitchFamily="34" charset="0"/>
              </a:rPr>
              <a:t>Vacume</a:t>
            </a:r>
            <a:r>
              <a:rPr lang="en-US" altLang="zh-CN" sz="1400" dirty="0" smtClean="0">
                <a:latin typeface="Arial" panose="020B0604020202020204" pitchFamily="34" charset="0"/>
              </a:rPr>
              <a:t> HX</a:t>
            </a:r>
            <a:endParaRPr lang="zh-CN" altLang="en-US" sz="1400" dirty="0">
              <a:latin typeface="Arial" panose="020B0604020202020204" pitchFamily="34" charset="0"/>
            </a:endParaRPr>
          </a:p>
        </p:txBody>
      </p:sp>
      <p:sp>
        <p:nvSpPr>
          <p:cNvPr id="162" name="Line 164"/>
          <p:cNvSpPr>
            <a:spLocks noChangeShapeType="1"/>
          </p:cNvSpPr>
          <p:nvPr/>
        </p:nvSpPr>
        <p:spPr bwMode="auto">
          <a:xfrm flipH="1">
            <a:off x="1808163" y="5390366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3" name="Line 165"/>
          <p:cNvSpPr>
            <a:spLocks noChangeShapeType="1"/>
          </p:cNvSpPr>
          <p:nvPr/>
        </p:nvSpPr>
        <p:spPr bwMode="auto">
          <a:xfrm>
            <a:off x="2312988" y="4382303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4" name="Line 166"/>
          <p:cNvSpPr>
            <a:spLocks noChangeShapeType="1"/>
          </p:cNvSpPr>
          <p:nvPr/>
        </p:nvSpPr>
        <p:spPr bwMode="auto">
          <a:xfrm>
            <a:off x="1700213" y="4382303"/>
            <a:ext cx="0" cy="719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5" name="AutoShape 167"/>
          <p:cNvSpPr>
            <a:spLocks noChangeArrowheads="1"/>
          </p:cNvSpPr>
          <p:nvPr/>
        </p:nvSpPr>
        <p:spPr bwMode="auto">
          <a:xfrm>
            <a:off x="1665288" y="4669641"/>
            <a:ext cx="73025" cy="142875"/>
          </a:xfrm>
          <a:prstGeom prst="flowChartCollate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400">
              <a:latin typeface="Arial" panose="020B0604020202020204" pitchFamily="34" charset="0"/>
            </a:endParaRPr>
          </a:p>
        </p:txBody>
      </p:sp>
      <p:sp>
        <p:nvSpPr>
          <p:cNvPr id="166" name="AutoShape 168"/>
          <p:cNvSpPr>
            <a:spLocks noChangeArrowheads="1"/>
          </p:cNvSpPr>
          <p:nvPr/>
        </p:nvSpPr>
        <p:spPr bwMode="auto">
          <a:xfrm rot="16200000">
            <a:off x="5787231" y="5624522"/>
            <a:ext cx="144463" cy="180975"/>
          </a:xfrm>
          <a:prstGeom prst="flowChartCollate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400">
              <a:latin typeface="Arial" panose="020B0604020202020204" pitchFamily="34" charset="0"/>
            </a:endParaRPr>
          </a:p>
        </p:txBody>
      </p:sp>
      <p:sp>
        <p:nvSpPr>
          <p:cNvPr id="167" name="Text Box 169"/>
          <p:cNvSpPr txBox="1">
            <a:spLocks noChangeArrowheads="1"/>
          </p:cNvSpPr>
          <p:nvPr/>
        </p:nvSpPr>
        <p:spPr bwMode="auto">
          <a:xfrm>
            <a:off x="7858125" y="1645453"/>
            <a:ext cx="7572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200">
                <a:latin typeface="Arial" panose="020B0604020202020204" pitchFamily="34" charset="0"/>
              </a:rPr>
              <a:t>5KSHe</a:t>
            </a:r>
          </a:p>
        </p:txBody>
      </p:sp>
      <p:sp>
        <p:nvSpPr>
          <p:cNvPr id="168" name="Text Box 170"/>
          <p:cNvSpPr txBox="1">
            <a:spLocks noChangeArrowheads="1"/>
          </p:cNvSpPr>
          <p:nvPr/>
        </p:nvSpPr>
        <p:spPr bwMode="auto">
          <a:xfrm>
            <a:off x="7929563" y="2077253"/>
            <a:ext cx="828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200">
                <a:latin typeface="Arial" panose="020B0604020202020204" pitchFamily="34" charset="0"/>
              </a:rPr>
              <a:t>4K2PHe</a:t>
            </a:r>
          </a:p>
        </p:txBody>
      </p:sp>
      <p:sp>
        <p:nvSpPr>
          <p:cNvPr id="169" name="Line 171"/>
          <p:cNvSpPr>
            <a:spLocks noChangeShapeType="1"/>
          </p:cNvSpPr>
          <p:nvPr/>
        </p:nvSpPr>
        <p:spPr bwMode="auto">
          <a:xfrm>
            <a:off x="7031038" y="4993491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0" name="Text Box 172"/>
          <p:cNvSpPr txBox="1">
            <a:spLocks noChangeArrowheads="1"/>
          </p:cNvSpPr>
          <p:nvPr/>
        </p:nvSpPr>
        <p:spPr bwMode="auto">
          <a:xfrm>
            <a:off x="6886575" y="4741078"/>
            <a:ext cx="7556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200">
                <a:latin typeface="Arial" panose="020B0604020202020204" pitchFamily="34" charset="0"/>
              </a:rPr>
              <a:t>2KLHe</a:t>
            </a:r>
          </a:p>
        </p:txBody>
      </p:sp>
      <p:sp>
        <p:nvSpPr>
          <p:cNvPr id="171" name="Freeform 173"/>
          <p:cNvSpPr/>
          <p:nvPr/>
        </p:nvSpPr>
        <p:spPr bwMode="auto">
          <a:xfrm>
            <a:off x="4616450" y="2291566"/>
            <a:ext cx="36513" cy="73025"/>
          </a:xfrm>
          <a:custGeom>
            <a:avLst/>
            <a:gdLst>
              <a:gd name="T0" fmla="*/ 0 w 23"/>
              <a:gd name="T1" fmla="*/ 0 h 46"/>
              <a:gd name="T2" fmla="*/ 57962006 w 23"/>
              <a:gd name="T3" fmla="*/ 57964388 h 46"/>
              <a:gd name="T4" fmla="*/ 0 w 23"/>
              <a:gd name="T5" fmla="*/ 115927188 h 4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3" h="46">
                <a:moveTo>
                  <a:pt x="0" y="0"/>
                </a:moveTo>
                <a:cubicBezTo>
                  <a:pt x="11" y="7"/>
                  <a:pt x="23" y="15"/>
                  <a:pt x="23" y="23"/>
                </a:cubicBezTo>
                <a:cubicBezTo>
                  <a:pt x="23" y="31"/>
                  <a:pt x="11" y="38"/>
                  <a:pt x="0" y="4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2" name="Freeform 174"/>
          <p:cNvSpPr/>
          <p:nvPr/>
        </p:nvSpPr>
        <p:spPr bwMode="auto">
          <a:xfrm>
            <a:off x="5588000" y="2291566"/>
            <a:ext cx="36513" cy="73025"/>
          </a:xfrm>
          <a:custGeom>
            <a:avLst/>
            <a:gdLst>
              <a:gd name="T0" fmla="*/ 0 w 23"/>
              <a:gd name="T1" fmla="*/ 0 h 46"/>
              <a:gd name="T2" fmla="*/ 57962006 w 23"/>
              <a:gd name="T3" fmla="*/ 57964388 h 46"/>
              <a:gd name="T4" fmla="*/ 0 w 23"/>
              <a:gd name="T5" fmla="*/ 115927188 h 4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3" h="46">
                <a:moveTo>
                  <a:pt x="0" y="0"/>
                </a:moveTo>
                <a:cubicBezTo>
                  <a:pt x="11" y="7"/>
                  <a:pt x="23" y="15"/>
                  <a:pt x="23" y="23"/>
                </a:cubicBezTo>
                <a:cubicBezTo>
                  <a:pt x="23" y="31"/>
                  <a:pt x="11" y="38"/>
                  <a:pt x="0" y="4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3" name="Freeform 175"/>
          <p:cNvSpPr/>
          <p:nvPr/>
        </p:nvSpPr>
        <p:spPr bwMode="auto">
          <a:xfrm>
            <a:off x="6200775" y="2293153"/>
            <a:ext cx="36513" cy="73025"/>
          </a:xfrm>
          <a:custGeom>
            <a:avLst/>
            <a:gdLst>
              <a:gd name="T0" fmla="*/ 0 w 23"/>
              <a:gd name="T1" fmla="*/ 0 h 46"/>
              <a:gd name="T2" fmla="*/ 57962006 w 23"/>
              <a:gd name="T3" fmla="*/ 57964388 h 46"/>
              <a:gd name="T4" fmla="*/ 0 w 23"/>
              <a:gd name="T5" fmla="*/ 115927188 h 4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3" h="46">
                <a:moveTo>
                  <a:pt x="0" y="0"/>
                </a:moveTo>
                <a:cubicBezTo>
                  <a:pt x="11" y="7"/>
                  <a:pt x="23" y="15"/>
                  <a:pt x="23" y="23"/>
                </a:cubicBezTo>
                <a:cubicBezTo>
                  <a:pt x="23" y="31"/>
                  <a:pt x="11" y="38"/>
                  <a:pt x="0" y="4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4" name="Freeform 176"/>
          <p:cNvSpPr/>
          <p:nvPr/>
        </p:nvSpPr>
        <p:spPr bwMode="auto">
          <a:xfrm>
            <a:off x="1485900" y="3156753"/>
            <a:ext cx="36513" cy="73025"/>
          </a:xfrm>
          <a:custGeom>
            <a:avLst/>
            <a:gdLst>
              <a:gd name="T0" fmla="*/ 0 w 23"/>
              <a:gd name="T1" fmla="*/ 0 h 46"/>
              <a:gd name="T2" fmla="*/ 57962006 w 23"/>
              <a:gd name="T3" fmla="*/ 57964388 h 46"/>
              <a:gd name="T4" fmla="*/ 0 w 23"/>
              <a:gd name="T5" fmla="*/ 115927188 h 4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3" h="46">
                <a:moveTo>
                  <a:pt x="0" y="0"/>
                </a:moveTo>
                <a:cubicBezTo>
                  <a:pt x="11" y="7"/>
                  <a:pt x="23" y="15"/>
                  <a:pt x="23" y="23"/>
                </a:cubicBezTo>
                <a:cubicBezTo>
                  <a:pt x="23" y="31"/>
                  <a:pt x="11" y="38"/>
                  <a:pt x="0" y="4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5" name="Freeform 177"/>
          <p:cNvSpPr/>
          <p:nvPr/>
        </p:nvSpPr>
        <p:spPr bwMode="auto">
          <a:xfrm>
            <a:off x="1846263" y="3156753"/>
            <a:ext cx="36512" cy="73025"/>
          </a:xfrm>
          <a:custGeom>
            <a:avLst/>
            <a:gdLst>
              <a:gd name="T0" fmla="*/ 0 w 23"/>
              <a:gd name="T1" fmla="*/ 0 h 46"/>
              <a:gd name="T2" fmla="*/ 57965181 w 23"/>
              <a:gd name="T3" fmla="*/ 57964388 h 46"/>
              <a:gd name="T4" fmla="*/ 0 w 23"/>
              <a:gd name="T5" fmla="*/ 115927188 h 4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3" h="46">
                <a:moveTo>
                  <a:pt x="0" y="0"/>
                </a:moveTo>
                <a:cubicBezTo>
                  <a:pt x="11" y="7"/>
                  <a:pt x="23" y="15"/>
                  <a:pt x="23" y="23"/>
                </a:cubicBezTo>
                <a:cubicBezTo>
                  <a:pt x="23" y="31"/>
                  <a:pt x="11" y="38"/>
                  <a:pt x="0" y="4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6" name="Line 178"/>
          <p:cNvSpPr>
            <a:spLocks noChangeShapeType="1"/>
          </p:cNvSpPr>
          <p:nvPr/>
        </p:nvSpPr>
        <p:spPr bwMode="auto">
          <a:xfrm>
            <a:off x="5732463" y="2580491"/>
            <a:ext cx="0" cy="1260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7" name="Line 179"/>
          <p:cNvSpPr>
            <a:spLocks noChangeShapeType="1"/>
          </p:cNvSpPr>
          <p:nvPr/>
        </p:nvSpPr>
        <p:spPr bwMode="auto">
          <a:xfrm>
            <a:off x="5732463" y="2582078"/>
            <a:ext cx="2736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8" name="AutoShape 180"/>
          <p:cNvSpPr>
            <a:spLocks noChangeArrowheads="1"/>
          </p:cNvSpPr>
          <p:nvPr/>
        </p:nvSpPr>
        <p:spPr bwMode="auto">
          <a:xfrm rot="16200000">
            <a:off x="7620794" y="2490797"/>
            <a:ext cx="144463" cy="180975"/>
          </a:xfrm>
          <a:prstGeom prst="flowChartCollate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400">
              <a:latin typeface="Arial" panose="020B0604020202020204" pitchFamily="34" charset="0"/>
            </a:endParaRPr>
          </a:p>
        </p:txBody>
      </p:sp>
      <p:sp>
        <p:nvSpPr>
          <p:cNvPr id="179" name="Line 181"/>
          <p:cNvSpPr>
            <a:spLocks noChangeShapeType="1"/>
          </p:cNvSpPr>
          <p:nvPr/>
        </p:nvSpPr>
        <p:spPr bwMode="auto">
          <a:xfrm>
            <a:off x="7858125" y="3156753"/>
            <a:ext cx="0" cy="396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0" name="Line 182"/>
          <p:cNvSpPr>
            <a:spLocks noChangeShapeType="1"/>
          </p:cNvSpPr>
          <p:nvPr/>
        </p:nvSpPr>
        <p:spPr bwMode="auto">
          <a:xfrm flipH="1">
            <a:off x="3538538" y="4309278"/>
            <a:ext cx="45354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1" name="Line 183"/>
          <p:cNvSpPr>
            <a:spLocks noChangeShapeType="1"/>
          </p:cNvSpPr>
          <p:nvPr/>
        </p:nvSpPr>
        <p:spPr bwMode="auto">
          <a:xfrm>
            <a:off x="3536950" y="3840966"/>
            <a:ext cx="0" cy="468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2" name="Line 184"/>
          <p:cNvSpPr>
            <a:spLocks noChangeShapeType="1"/>
          </p:cNvSpPr>
          <p:nvPr/>
        </p:nvSpPr>
        <p:spPr bwMode="auto">
          <a:xfrm>
            <a:off x="5084763" y="3877478"/>
            <a:ext cx="0" cy="395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3" name="AutoShape 185"/>
          <p:cNvSpPr>
            <a:spLocks noChangeArrowheads="1"/>
          </p:cNvSpPr>
          <p:nvPr/>
        </p:nvSpPr>
        <p:spPr bwMode="auto">
          <a:xfrm rot="10800000">
            <a:off x="5013325" y="3985428"/>
            <a:ext cx="144463" cy="180975"/>
          </a:xfrm>
          <a:prstGeom prst="flowChartCollate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400">
              <a:latin typeface="Arial" panose="020B0604020202020204" pitchFamily="34" charset="0"/>
            </a:endParaRPr>
          </a:p>
        </p:txBody>
      </p:sp>
      <p:sp>
        <p:nvSpPr>
          <p:cNvPr id="184" name="Freeform 186"/>
          <p:cNvSpPr/>
          <p:nvPr/>
        </p:nvSpPr>
        <p:spPr bwMode="auto">
          <a:xfrm>
            <a:off x="5084763" y="4274353"/>
            <a:ext cx="36512" cy="73025"/>
          </a:xfrm>
          <a:custGeom>
            <a:avLst/>
            <a:gdLst>
              <a:gd name="T0" fmla="*/ 0 w 23"/>
              <a:gd name="T1" fmla="*/ 0 h 46"/>
              <a:gd name="T2" fmla="*/ 57965181 w 23"/>
              <a:gd name="T3" fmla="*/ 57964388 h 46"/>
              <a:gd name="T4" fmla="*/ 0 w 23"/>
              <a:gd name="T5" fmla="*/ 115927188 h 4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3" h="46">
                <a:moveTo>
                  <a:pt x="0" y="0"/>
                </a:moveTo>
                <a:cubicBezTo>
                  <a:pt x="11" y="7"/>
                  <a:pt x="23" y="15"/>
                  <a:pt x="23" y="23"/>
                </a:cubicBezTo>
                <a:cubicBezTo>
                  <a:pt x="23" y="31"/>
                  <a:pt x="11" y="38"/>
                  <a:pt x="0" y="4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5" name="Line 187"/>
          <p:cNvSpPr>
            <a:spLocks noChangeShapeType="1"/>
          </p:cNvSpPr>
          <p:nvPr/>
        </p:nvSpPr>
        <p:spPr bwMode="auto">
          <a:xfrm flipH="1" flipV="1">
            <a:off x="3536950" y="4021941"/>
            <a:ext cx="0" cy="2524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6" name="Line 188"/>
          <p:cNvSpPr>
            <a:spLocks noChangeShapeType="1"/>
          </p:cNvSpPr>
          <p:nvPr/>
        </p:nvSpPr>
        <p:spPr bwMode="auto">
          <a:xfrm>
            <a:off x="5732463" y="3120241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7" name="Line 189"/>
          <p:cNvSpPr>
            <a:spLocks noChangeShapeType="1"/>
          </p:cNvSpPr>
          <p:nvPr/>
        </p:nvSpPr>
        <p:spPr bwMode="auto">
          <a:xfrm>
            <a:off x="5984875" y="3553628"/>
            <a:ext cx="0" cy="755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8" name="Line 190"/>
          <p:cNvSpPr>
            <a:spLocks noChangeShapeType="1"/>
          </p:cNvSpPr>
          <p:nvPr/>
        </p:nvSpPr>
        <p:spPr bwMode="auto">
          <a:xfrm>
            <a:off x="5986463" y="3553628"/>
            <a:ext cx="20875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9" name="AutoShape 191"/>
          <p:cNvSpPr>
            <a:spLocks noChangeArrowheads="1"/>
          </p:cNvSpPr>
          <p:nvPr/>
        </p:nvSpPr>
        <p:spPr bwMode="auto">
          <a:xfrm rot="5400000">
            <a:off x="7623970" y="3067059"/>
            <a:ext cx="144462" cy="180975"/>
          </a:xfrm>
          <a:prstGeom prst="flowChartCollate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400">
              <a:latin typeface="Arial" panose="020B0604020202020204" pitchFamily="34" charset="0"/>
            </a:endParaRPr>
          </a:p>
        </p:txBody>
      </p:sp>
      <p:sp>
        <p:nvSpPr>
          <p:cNvPr id="190" name="Line 192"/>
          <p:cNvSpPr>
            <a:spLocks noChangeShapeType="1"/>
          </p:cNvSpPr>
          <p:nvPr/>
        </p:nvSpPr>
        <p:spPr bwMode="auto">
          <a:xfrm>
            <a:off x="5984875" y="3553628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1" name="Text Box 193"/>
          <p:cNvSpPr txBox="1">
            <a:spLocks noChangeArrowheads="1"/>
          </p:cNvSpPr>
          <p:nvPr/>
        </p:nvSpPr>
        <p:spPr bwMode="auto">
          <a:xfrm>
            <a:off x="7929563" y="2329666"/>
            <a:ext cx="720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200">
                <a:latin typeface="Arial" panose="020B0604020202020204" pitchFamily="34" charset="0"/>
              </a:rPr>
              <a:t>4KGHe</a:t>
            </a:r>
          </a:p>
        </p:txBody>
      </p:sp>
      <p:sp>
        <p:nvSpPr>
          <p:cNvPr id="192" name="Text Box 194"/>
          <p:cNvSpPr txBox="1">
            <a:spLocks noChangeArrowheads="1"/>
          </p:cNvSpPr>
          <p:nvPr/>
        </p:nvSpPr>
        <p:spPr bwMode="auto">
          <a:xfrm>
            <a:off x="7680325" y="4490253"/>
            <a:ext cx="7191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200">
                <a:latin typeface="Arial" panose="020B0604020202020204" pitchFamily="34" charset="0"/>
              </a:rPr>
              <a:t>4KLHe</a:t>
            </a:r>
          </a:p>
        </p:txBody>
      </p:sp>
      <p:sp>
        <p:nvSpPr>
          <p:cNvPr id="193" name="Text Box 195"/>
          <p:cNvSpPr txBox="1">
            <a:spLocks noChangeArrowheads="1"/>
          </p:cNvSpPr>
          <p:nvPr/>
        </p:nvSpPr>
        <p:spPr bwMode="auto">
          <a:xfrm>
            <a:off x="6815138" y="5137953"/>
            <a:ext cx="7556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200">
                <a:latin typeface="Arial" panose="020B0604020202020204" pitchFamily="34" charset="0"/>
              </a:rPr>
              <a:t>2KGHe</a:t>
            </a:r>
          </a:p>
        </p:txBody>
      </p:sp>
      <p:sp>
        <p:nvSpPr>
          <p:cNvPr id="194" name="Line 196"/>
          <p:cNvSpPr>
            <a:spLocks noChangeShapeType="1"/>
          </p:cNvSpPr>
          <p:nvPr/>
        </p:nvSpPr>
        <p:spPr bwMode="auto">
          <a:xfrm>
            <a:off x="908050" y="3840966"/>
            <a:ext cx="0" cy="684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5" name="Text Box 197"/>
          <p:cNvSpPr txBox="1">
            <a:spLocks noChangeArrowheads="1"/>
          </p:cNvSpPr>
          <p:nvPr/>
        </p:nvSpPr>
        <p:spPr bwMode="auto">
          <a:xfrm>
            <a:off x="5122863" y="4417228"/>
            <a:ext cx="7921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200">
                <a:latin typeface="Arial" panose="020B0604020202020204" pitchFamily="34" charset="0"/>
              </a:rPr>
              <a:t>20KGHe</a:t>
            </a:r>
          </a:p>
        </p:txBody>
      </p:sp>
      <p:sp>
        <p:nvSpPr>
          <p:cNvPr id="196" name="Line 198"/>
          <p:cNvSpPr>
            <a:spLocks noChangeShapeType="1"/>
          </p:cNvSpPr>
          <p:nvPr/>
        </p:nvSpPr>
        <p:spPr bwMode="auto">
          <a:xfrm flipV="1">
            <a:off x="6345238" y="1500991"/>
            <a:ext cx="1587" cy="828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7" name="AutoShape 199"/>
          <p:cNvSpPr>
            <a:spLocks noChangeArrowheads="1"/>
          </p:cNvSpPr>
          <p:nvPr/>
        </p:nvSpPr>
        <p:spPr bwMode="auto">
          <a:xfrm rot="10800000">
            <a:off x="6273800" y="1969303"/>
            <a:ext cx="144463" cy="180975"/>
          </a:xfrm>
          <a:prstGeom prst="flowChartCollate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400">
              <a:latin typeface="Arial" panose="020B0604020202020204" pitchFamily="34" charset="0"/>
            </a:endParaRPr>
          </a:p>
        </p:txBody>
      </p:sp>
      <p:sp>
        <p:nvSpPr>
          <p:cNvPr id="198" name="Line 200"/>
          <p:cNvSpPr>
            <a:spLocks noChangeShapeType="1"/>
          </p:cNvSpPr>
          <p:nvPr/>
        </p:nvSpPr>
        <p:spPr bwMode="auto">
          <a:xfrm>
            <a:off x="6345238" y="1500991"/>
            <a:ext cx="1008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9" name="Line 201"/>
          <p:cNvSpPr>
            <a:spLocks noChangeShapeType="1"/>
          </p:cNvSpPr>
          <p:nvPr/>
        </p:nvSpPr>
        <p:spPr bwMode="auto">
          <a:xfrm>
            <a:off x="7353300" y="1500991"/>
            <a:ext cx="0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0" name="Line 202"/>
          <p:cNvSpPr>
            <a:spLocks noChangeShapeType="1"/>
          </p:cNvSpPr>
          <p:nvPr/>
        </p:nvSpPr>
        <p:spPr bwMode="auto">
          <a:xfrm>
            <a:off x="7353300" y="236617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1" name="Freeform 203"/>
          <p:cNvSpPr/>
          <p:nvPr/>
        </p:nvSpPr>
        <p:spPr bwMode="auto">
          <a:xfrm>
            <a:off x="7353300" y="2293153"/>
            <a:ext cx="36513" cy="73025"/>
          </a:xfrm>
          <a:custGeom>
            <a:avLst/>
            <a:gdLst>
              <a:gd name="T0" fmla="*/ 0 w 23"/>
              <a:gd name="T1" fmla="*/ 0 h 46"/>
              <a:gd name="T2" fmla="*/ 57962006 w 23"/>
              <a:gd name="T3" fmla="*/ 57964388 h 46"/>
              <a:gd name="T4" fmla="*/ 0 w 23"/>
              <a:gd name="T5" fmla="*/ 115927188 h 4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3" h="46">
                <a:moveTo>
                  <a:pt x="0" y="0"/>
                </a:moveTo>
                <a:cubicBezTo>
                  <a:pt x="11" y="7"/>
                  <a:pt x="23" y="15"/>
                  <a:pt x="23" y="23"/>
                </a:cubicBezTo>
                <a:cubicBezTo>
                  <a:pt x="23" y="31"/>
                  <a:pt x="11" y="38"/>
                  <a:pt x="0" y="4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2" name="Line 204"/>
          <p:cNvSpPr>
            <a:spLocks noChangeShapeType="1"/>
          </p:cNvSpPr>
          <p:nvPr/>
        </p:nvSpPr>
        <p:spPr bwMode="auto">
          <a:xfrm>
            <a:off x="2997200" y="1645453"/>
            <a:ext cx="1079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3" name="Line 205"/>
          <p:cNvSpPr>
            <a:spLocks noChangeShapeType="1"/>
          </p:cNvSpPr>
          <p:nvPr/>
        </p:nvSpPr>
        <p:spPr bwMode="auto">
          <a:xfrm>
            <a:off x="2997200" y="2113766"/>
            <a:ext cx="1079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4" name="Text Box 206"/>
          <p:cNvSpPr txBox="1">
            <a:spLocks noChangeArrowheads="1"/>
          </p:cNvSpPr>
          <p:nvPr/>
        </p:nvSpPr>
        <p:spPr bwMode="auto">
          <a:xfrm>
            <a:off x="2781300" y="1716891"/>
            <a:ext cx="2508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>
                <a:solidFill>
                  <a:srgbClr val="FFFF99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05" name="Text Box 207"/>
          <p:cNvSpPr txBox="1">
            <a:spLocks noChangeArrowheads="1"/>
          </p:cNvSpPr>
          <p:nvPr/>
        </p:nvSpPr>
        <p:spPr bwMode="auto">
          <a:xfrm>
            <a:off x="2816225" y="2797978"/>
            <a:ext cx="2508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>
                <a:solidFill>
                  <a:srgbClr val="FFFF99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06" name="Text Box 208"/>
          <p:cNvSpPr txBox="1">
            <a:spLocks noChangeArrowheads="1"/>
          </p:cNvSpPr>
          <p:nvPr/>
        </p:nvSpPr>
        <p:spPr bwMode="auto">
          <a:xfrm>
            <a:off x="4149725" y="2797978"/>
            <a:ext cx="2508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>
                <a:solidFill>
                  <a:srgbClr val="FFFF99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207" name="Text Box 209"/>
          <p:cNvSpPr txBox="1">
            <a:spLocks noChangeArrowheads="1"/>
          </p:cNvSpPr>
          <p:nvPr/>
        </p:nvSpPr>
        <p:spPr bwMode="auto">
          <a:xfrm>
            <a:off x="4689475" y="2797978"/>
            <a:ext cx="2508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>
                <a:solidFill>
                  <a:srgbClr val="FFFF99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208" name="Text Box 210"/>
          <p:cNvSpPr txBox="1">
            <a:spLocks noChangeArrowheads="1"/>
          </p:cNvSpPr>
          <p:nvPr/>
        </p:nvSpPr>
        <p:spPr bwMode="auto">
          <a:xfrm>
            <a:off x="5230813" y="2797978"/>
            <a:ext cx="2508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>
                <a:solidFill>
                  <a:srgbClr val="FFFF99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209" name="Text Box 211"/>
          <p:cNvSpPr txBox="1">
            <a:spLocks noChangeArrowheads="1"/>
          </p:cNvSpPr>
          <p:nvPr/>
        </p:nvSpPr>
        <p:spPr bwMode="auto">
          <a:xfrm>
            <a:off x="5840413" y="2293153"/>
            <a:ext cx="2508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>
                <a:solidFill>
                  <a:srgbClr val="FFFF99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210" name="Text Box 212"/>
          <p:cNvSpPr txBox="1">
            <a:spLocks noChangeArrowheads="1"/>
          </p:cNvSpPr>
          <p:nvPr/>
        </p:nvSpPr>
        <p:spPr bwMode="auto">
          <a:xfrm>
            <a:off x="7031038" y="2293153"/>
            <a:ext cx="2508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>
                <a:solidFill>
                  <a:srgbClr val="FFFF99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211" name="Text Box 213"/>
          <p:cNvSpPr txBox="1">
            <a:spLocks noChangeArrowheads="1"/>
          </p:cNvSpPr>
          <p:nvPr/>
        </p:nvSpPr>
        <p:spPr bwMode="auto">
          <a:xfrm>
            <a:off x="2638425" y="4993491"/>
            <a:ext cx="2508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>
                <a:solidFill>
                  <a:srgbClr val="FFFF99"/>
                </a:solidFill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212" name="Text Box 214"/>
          <p:cNvSpPr txBox="1">
            <a:spLocks noChangeArrowheads="1"/>
          </p:cNvSpPr>
          <p:nvPr/>
        </p:nvSpPr>
        <p:spPr bwMode="auto">
          <a:xfrm>
            <a:off x="3392488" y="4993491"/>
            <a:ext cx="431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>
                <a:solidFill>
                  <a:srgbClr val="FFFF99"/>
                </a:solidFill>
                <a:latin typeface="Arial" panose="020B0604020202020204" pitchFamily="34" charset="0"/>
              </a:rPr>
              <a:t>10</a:t>
            </a:r>
          </a:p>
        </p:txBody>
      </p:sp>
      <p:sp>
        <p:nvSpPr>
          <p:cNvPr id="213" name="Text Box 215"/>
          <p:cNvSpPr txBox="1">
            <a:spLocks noChangeArrowheads="1"/>
          </p:cNvSpPr>
          <p:nvPr/>
        </p:nvSpPr>
        <p:spPr bwMode="auto">
          <a:xfrm>
            <a:off x="6165850" y="5030003"/>
            <a:ext cx="395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>
                <a:solidFill>
                  <a:srgbClr val="FFFF99"/>
                </a:solidFill>
                <a:latin typeface="Arial" panose="020B0604020202020204" pitchFamily="34" charset="0"/>
              </a:rPr>
              <a:t>11</a:t>
            </a:r>
          </a:p>
        </p:txBody>
      </p:sp>
      <p:sp>
        <p:nvSpPr>
          <p:cNvPr id="214" name="Line 216"/>
          <p:cNvSpPr>
            <a:spLocks noChangeShapeType="1"/>
          </p:cNvSpPr>
          <p:nvPr/>
        </p:nvSpPr>
        <p:spPr bwMode="auto">
          <a:xfrm>
            <a:off x="4184650" y="492205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5" name="Line 217"/>
          <p:cNvSpPr>
            <a:spLocks noChangeShapeType="1"/>
          </p:cNvSpPr>
          <p:nvPr/>
        </p:nvSpPr>
        <p:spPr bwMode="auto">
          <a:xfrm>
            <a:off x="5949950" y="4993491"/>
            <a:ext cx="154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6" name="Line 218"/>
          <p:cNvSpPr>
            <a:spLocks noChangeShapeType="1"/>
          </p:cNvSpPr>
          <p:nvPr/>
        </p:nvSpPr>
        <p:spPr bwMode="auto">
          <a:xfrm>
            <a:off x="4868863" y="5137953"/>
            <a:ext cx="179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7" name="Line 219"/>
          <p:cNvSpPr>
            <a:spLocks noChangeShapeType="1"/>
          </p:cNvSpPr>
          <p:nvPr/>
        </p:nvSpPr>
        <p:spPr bwMode="auto">
          <a:xfrm>
            <a:off x="5949950" y="4814103"/>
            <a:ext cx="0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8" name="AutoShape 220"/>
          <p:cNvSpPr>
            <a:spLocks noChangeArrowheads="1"/>
          </p:cNvSpPr>
          <p:nvPr/>
        </p:nvSpPr>
        <p:spPr bwMode="auto">
          <a:xfrm rot="16200000">
            <a:off x="6617494" y="4903797"/>
            <a:ext cx="144463" cy="180975"/>
          </a:xfrm>
          <a:prstGeom prst="flowChartCollate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400">
              <a:latin typeface="Arial" panose="020B0604020202020204" pitchFamily="34" charset="0"/>
            </a:endParaRPr>
          </a:p>
        </p:txBody>
      </p:sp>
      <p:grpSp>
        <p:nvGrpSpPr>
          <p:cNvPr id="219" name="Group 221"/>
          <p:cNvGrpSpPr/>
          <p:nvPr/>
        </p:nvGrpSpPr>
        <p:grpSpPr bwMode="auto">
          <a:xfrm rot="-5400000">
            <a:off x="4400550" y="5569753"/>
            <a:ext cx="288925" cy="288925"/>
            <a:chOff x="249" y="1888"/>
            <a:chExt cx="91" cy="91"/>
          </a:xfrm>
        </p:grpSpPr>
        <p:sp>
          <p:nvSpPr>
            <p:cNvPr id="220" name="Oval 222"/>
            <p:cNvSpPr>
              <a:spLocks noChangeArrowheads="1"/>
            </p:cNvSpPr>
            <p:nvPr/>
          </p:nvSpPr>
          <p:spPr bwMode="auto">
            <a:xfrm>
              <a:off x="249" y="1888"/>
              <a:ext cx="91" cy="91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400">
                <a:latin typeface="Arial" panose="020B0604020202020204" pitchFamily="34" charset="0"/>
              </a:endParaRPr>
            </a:p>
          </p:txBody>
        </p:sp>
        <p:sp>
          <p:nvSpPr>
            <p:cNvPr id="221" name="Line 223"/>
            <p:cNvSpPr>
              <a:spLocks noChangeShapeType="1"/>
            </p:cNvSpPr>
            <p:nvPr/>
          </p:nvSpPr>
          <p:spPr bwMode="auto">
            <a:xfrm flipH="1">
              <a:off x="259" y="1892"/>
              <a:ext cx="23" cy="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2" name="Line 224"/>
            <p:cNvSpPr>
              <a:spLocks noChangeShapeType="1"/>
            </p:cNvSpPr>
            <p:nvPr/>
          </p:nvSpPr>
          <p:spPr bwMode="auto">
            <a:xfrm>
              <a:off x="307" y="1892"/>
              <a:ext cx="23" cy="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23" name="Group 225"/>
          <p:cNvGrpSpPr/>
          <p:nvPr/>
        </p:nvGrpSpPr>
        <p:grpSpPr bwMode="auto">
          <a:xfrm rot="-5400000">
            <a:off x="4868863" y="5569753"/>
            <a:ext cx="288925" cy="288925"/>
            <a:chOff x="249" y="1888"/>
            <a:chExt cx="91" cy="91"/>
          </a:xfrm>
        </p:grpSpPr>
        <p:sp>
          <p:nvSpPr>
            <p:cNvPr id="224" name="Oval 226"/>
            <p:cNvSpPr>
              <a:spLocks noChangeArrowheads="1"/>
            </p:cNvSpPr>
            <p:nvPr/>
          </p:nvSpPr>
          <p:spPr bwMode="auto">
            <a:xfrm>
              <a:off x="249" y="1888"/>
              <a:ext cx="91" cy="91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400">
                <a:latin typeface="Arial" panose="020B0604020202020204" pitchFamily="34" charset="0"/>
              </a:endParaRPr>
            </a:p>
          </p:txBody>
        </p:sp>
        <p:sp>
          <p:nvSpPr>
            <p:cNvPr id="225" name="Line 227"/>
            <p:cNvSpPr>
              <a:spLocks noChangeShapeType="1"/>
            </p:cNvSpPr>
            <p:nvPr/>
          </p:nvSpPr>
          <p:spPr bwMode="auto">
            <a:xfrm flipH="1">
              <a:off x="259" y="1892"/>
              <a:ext cx="23" cy="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6" name="Line 228"/>
            <p:cNvSpPr>
              <a:spLocks noChangeShapeType="1"/>
            </p:cNvSpPr>
            <p:nvPr/>
          </p:nvSpPr>
          <p:spPr bwMode="auto">
            <a:xfrm>
              <a:off x="307" y="1892"/>
              <a:ext cx="23" cy="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27" name="Group 229"/>
          <p:cNvGrpSpPr/>
          <p:nvPr/>
        </p:nvGrpSpPr>
        <p:grpSpPr bwMode="auto">
          <a:xfrm rot="-5400000">
            <a:off x="5300663" y="5569753"/>
            <a:ext cx="288925" cy="288925"/>
            <a:chOff x="249" y="1888"/>
            <a:chExt cx="91" cy="91"/>
          </a:xfrm>
        </p:grpSpPr>
        <p:sp>
          <p:nvSpPr>
            <p:cNvPr id="228" name="Oval 230"/>
            <p:cNvSpPr>
              <a:spLocks noChangeArrowheads="1"/>
            </p:cNvSpPr>
            <p:nvPr/>
          </p:nvSpPr>
          <p:spPr bwMode="auto">
            <a:xfrm>
              <a:off x="249" y="1888"/>
              <a:ext cx="91" cy="91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400">
                <a:latin typeface="Arial" panose="020B0604020202020204" pitchFamily="34" charset="0"/>
              </a:endParaRPr>
            </a:p>
          </p:txBody>
        </p:sp>
        <p:sp>
          <p:nvSpPr>
            <p:cNvPr id="229" name="Line 231"/>
            <p:cNvSpPr>
              <a:spLocks noChangeShapeType="1"/>
            </p:cNvSpPr>
            <p:nvPr/>
          </p:nvSpPr>
          <p:spPr bwMode="auto">
            <a:xfrm flipH="1">
              <a:off x="259" y="1892"/>
              <a:ext cx="23" cy="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0" name="Line 232"/>
            <p:cNvSpPr>
              <a:spLocks noChangeShapeType="1"/>
            </p:cNvSpPr>
            <p:nvPr/>
          </p:nvSpPr>
          <p:spPr bwMode="auto">
            <a:xfrm>
              <a:off x="307" y="1892"/>
              <a:ext cx="23" cy="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31" name="Line 233"/>
          <p:cNvSpPr>
            <a:spLocks noChangeShapeType="1"/>
          </p:cNvSpPr>
          <p:nvPr/>
        </p:nvSpPr>
        <p:spPr bwMode="auto">
          <a:xfrm>
            <a:off x="4184650" y="5714216"/>
            <a:ext cx="1908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232" name="Group 234"/>
          <p:cNvGrpSpPr/>
          <p:nvPr/>
        </p:nvGrpSpPr>
        <p:grpSpPr bwMode="auto">
          <a:xfrm rot="-5400000">
            <a:off x="4400550" y="5569753"/>
            <a:ext cx="288925" cy="288925"/>
            <a:chOff x="249" y="1888"/>
            <a:chExt cx="91" cy="91"/>
          </a:xfrm>
        </p:grpSpPr>
        <p:sp>
          <p:nvSpPr>
            <p:cNvPr id="233" name="Oval 235"/>
            <p:cNvSpPr>
              <a:spLocks noChangeArrowheads="1"/>
            </p:cNvSpPr>
            <p:nvPr/>
          </p:nvSpPr>
          <p:spPr bwMode="auto">
            <a:xfrm>
              <a:off x="249" y="1888"/>
              <a:ext cx="91" cy="91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400">
                <a:latin typeface="Arial" panose="020B0604020202020204" pitchFamily="34" charset="0"/>
              </a:endParaRPr>
            </a:p>
          </p:txBody>
        </p:sp>
        <p:sp>
          <p:nvSpPr>
            <p:cNvPr id="234" name="Line 236"/>
            <p:cNvSpPr>
              <a:spLocks noChangeShapeType="1"/>
            </p:cNvSpPr>
            <p:nvPr/>
          </p:nvSpPr>
          <p:spPr bwMode="auto">
            <a:xfrm flipH="1">
              <a:off x="259" y="1892"/>
              <a:ext cx="23" cy="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5" name="Line 237"/>
            <p:cNvSpPr>
              <a:spLocks noChangeShapeType="1"/>
            </p:cNvSpPr>
            <p:nvPr/>
          </p:nvSpPr>
          <p:spPr bwMode="auto">
            <a:xfrm>
              <a:off x="307" y="1892"/>
              <a:ext cx="23" cy="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36" name="Group 238"/>
          <p:cNvGrpSpPr/>
          <p:nvPr/>
        </p:nvGrpSpPr>
        <p:grpSpPr bwMode="auto">
          <a:xfrm rot="-5400000">
            <a:off x="4868863" y="5569753"/>
            <a:ext cx="288925" cy="288925"/>
            <a:chOff x="249" y="1888"/>
            <a:chExt cx="91" cy="91"/>
          </a:xfrm>
        </p:grpSpPr>
        <p:sp>
          <p:nvSpPr>
            <p:cNvPr id="237" name="Oval 239"/>
            <p:cNvSpPr>
              <a:spLocks noChangeArrowheads="1"/>
            </p:cNvSpPr>
            <p:nvPr/>
          </p:nvSpPr>
          <p:spPr bwMode="auto">
            <a:xfrm>
              <a:off x="249" y="1888"/>
              <a:ext cx="91" cy="91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400">
                <a:latin typeface="Arial" panose="020B0604020202020204" pitchFamily="34" charset="0"/>
              </a:endParaRPr>
            </a:p>
          </p:txBody>
        </p:sp>
        <p:sp>
          <p:nvSpPr>
            <p:cNvPr id="238" name="Line 240"/>
            <p:cNvSpPr>
              <a:spLocks noChangeShapeType="1"/>
            </p:cNvSpPr>
            <p:nvPr/>
          </p:nvSpPr>
          <p:spPr bwMode="auto">
            <a:xfrm flipH="1">
              <a:off x="259" y="1892"/>
              <a:ext cx="23" cy="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9" name="Line 241"/>
            <p:cNvSpPr>
              <a:spLocks noChangeShapeType="1"/>
            </p:cNvSpPr>
            <p:nvPr/>
          </p:nvSpPr>
          <p:spPr bwMode="auto">
            <a:xfrm>
              <a:off x="307" y="1892"/>
              <a:ext cx="23" cy="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40" name="Group 242"/>
          <p:cNvGrpSpPr/>
          <p:nvPr/>
        </p:nvGrpSpPr>
        <p:grpSpPr bwMode="auto">
          <a:xfrm rot="-5400000">
            <a:off x="5300663" y="5569753"/>
            <a:ext cx="288925" cy="288925"/>
            <a:chOff x="249" y="1888"/>
            <a:chExt cx="91" cy="91"/>
          </a:xfrm>
        </p:grpSpPr>
        <p:sp>
          <p:nvSpPr>
            <p:cNvPr id="241" name="Oval 243"/>
            <p:cNvSpPr>
              <a:spLocks noChangeArrowheads="1"/>
            </p:cNvSpPr>
            <p:nvPr/>
          </p:nvSpPr>
          <p:spPr bwMode="auto">
            <a:xfrm>
              <a:off x="249" y="1888"/>
              <a:ext cx="91" cy="91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400">
                <a:latin typeface="Arial" panose="020B0604020202020204" pitchFamily="34" charset="0"/>
              </a:endParaRPr>
            </a:p>
          </p:txBody>
        </p:sp>
        <p:sp>
          <p:nvSpPr>
            <p:cNvPr id="242" name="Line 244"/>
            <p:cNvSpPr>
              <a:spLocks noChangeShapeType="1"/>
            </p:cNvSpPr>
            <p:nvPr/>
          </p:nvSpPr>
          <p:spPr bwMode="auto">
            <a:xfrm flipH="1">
              <a:off x="259" y="1892"/>
              <a:ext cx="23" cy="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3" name="Line 245"/>
            <p:cNvSpPr>
              <a:spLocks noChangeShapeType="1"/>
            </p:cNvSpPr>
            <p:nvPr/>
          </p:nvSpPr>
          <p:spPr bwMode="auto">
            <a:xfrm>
              <a:off x="307" y="1892"/>
              <a:ext cx="23" cy="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44" name="AutoShape 246"/>
          <p:cNvSpPr>
            <a:spLocks noChangeArrowheads="1"/>
          </p:cNvSpPr>
          <p:nvPr/>
        </p:nvSpPr>
        <p:spPr bwMode="auto">
          <a:xfrm rot="16200000">
            <a:off x="5787232" y="5622934"/>
            <a:ext cx="144462" cy="180975"/>
          </a:xfrm>
          <a:prstGeom prst="flowChartCollate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400">
              <a:latin typeface="Arial" panose="020B0604020202020204" pitchFamily="34" charset="0"/>
            </a:endParaRPr>
          </a:p>
        </p:txBody>
      </p:sp>
      <p:grpSp>
        <p:nvGrpSpPr>
          <p:cNvPr id="245" name="Group 247"/>
          <p:cNvGrpSpPr/>
          <p:nvPr/>
        </p:nvGrpSpPr>
        <p:grpSpPr bwMode="auto">
          <a:xfrm rot="-5400000">
            <a:off x="4400550" y="5568166"/>
            <a:ext cx="288925" cy="288925"/>
            <a:chOff x="249" y="1888"/>
            <a:chExt cx="91" cy="91"/>
          </a:xfrm>
        </p:grpSpPr>
        <p:sp>
          <p:nvSpPr>
            <p:cNvPr id="246" name="Oval 248"/>
            <p:cNvSpPr>
              <a:spLocks noChangeArrowheads="1"/>
            </p:cNvSpPr>
            <p:nvPr/>
          </p:nvSpPr>
          <p:spPr bwMode="auto">
            <a:xfrm>
              <a:off x="249" y="1888"/>
              <a:ext cx="91" cy="91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400">
                <a:latin typeface="Arial" panose="020B0604020202020204" pitchFamily="34" charset="0"/>
              </a:endParaRPr>
            </a:p>
          </p:txBody>
        </p:sp>
        <p:sp>
          <p:nvSpPr>
            <p:cNvPr id="247" name="Line 249"/>
            <p:cNvSpPr>
              <a:spLocks noChangeShapeType="1"/>
            </p:cNvSpPr>
            <p:nvPr/>
          </p:nvSpPr>
          <p:spPr bwMode="auto">
            <a:xfrm flipH="1">
              <a:off x="259" y="1892"/>
              <a:ext cx="23" cy="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8" name="Line 250"/>
            <p:cNvSpPr>
              <a:spLocks noChangeShapeType="1"/>
            </p:cNvSpPr>
            <p:nvPr/>
          </p:nvSpPr>
          <p:spPr bwMode="auto">
            <a:xfrm>
              <a:off x="307" y="1892"/>
              <a:ext cx="23" cy="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49" name="Group 251"/>
          <p:cNvGrpSpPr/>
          <p:nvPr/>
        </p:nvGrpSpPr>
        <p:grpSpPr bwMode="auto">
          <a:xfrm rot="-5400000">
            <a:off x="4868863" y="5568166"/>
            <a:ext cx="288925" cy="288925"/>
            <a:chOff x="249" y="1888"/>
            <a:chExt cx="91" cy="91"/>
          </a:xfrm>
        </p:grpSpPr>
        <p:sp>
          <p:nvSpPr>
            <p:cNvPr id="250" name="Oval 252"/>
            <p:cNvSpPr>
              <a:spLocks noChangeArrowheads="1"/>
            </p:cNvSpPr>
            <p:nvPr/>
          </p:nvSpPr>
          <p:spPr bwMode="auto">
            <a:xfrm>
              <a:off x="249" y="1888"/>
              <a:ext cx="91" cy="91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400">
                <a:latin typeface="Arial" panose="020B0604020202020204" pitchFamily="34" charset="0"/>
              </a:endParaRPr>
            </a:p>
          </p:txBody>
        </p:sp>
        <p:sp>
          <p:nvSpPr>
            <p:cNvPr id="251" name="Line 253"/>
            <p:cNvSpPr>
              <a:spLocks noChangeShapeType="1"/>
            </p:cNvSpPr>
            <p:nvPr/>
          </p:nvSpPr>
          <p:spPr bwMode="auto">
            <a:xfrm flipH="1">
              <a:off x="259" y="1892"/>
              <a:ext cx="23" cy="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2" name="Line 254"/>
            <p:cNvSpPr>
              <a:spLocks noChangeShapeType="1"/>
            </p:cNvSpPr>
            <p:nvPr/>
          </p:nvSpPr>
          <p:spPr bwMode="auto">
            <a:xfrm>
              <a:off x="307" y="1892"/>
              <a:ext cx="23" cy="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53" name="Group 255"/>
          <p:cNvGrpSpPr/>
          <p:nvPr/>
        </p:nvGrpSpPr>
        <p:grpSpPr bwMode="auto">
          <a:xfrm rot="-5400000">
            <a:off x="5300663" y="5568166"/>
            <a:ext cx="288925" cy="288925"/>
            <a:chOff x="249" y="1888"/>
            <a:chExt cx="91" cy="91"/>
          </a:xfrm>
        </p:grpSpPr>
        <p:sp>
          <p:nvSpPr>
            <p:cNvPr id="254" name="Oval 256"/>
            <p:cNvSpPr>
              <a:spLocks noChangeArrowheads="1"/>
            </p:cNvSpPr>
            <p:nvPr/>
          </p:nvSpPr>
          <p:spPr bwMode="auto">
            <a:xfrm>
              <a:off x="249" y="1888"/>
              <a:ext cx="91" cy="91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400">
                <a:latin typeface="Arial" panose="020B0604020202020204" pitchFamily="34" charset="0"/>
              </a:endParaRPr>
            </a:p>
          </p:txBody>
        </p:sp>
        <p:sp>
          <p:nvSpPr>
            <p:cNvPr id="255" name="Line 257"/>
            <p:cNvSpPr>
              <a:spLocks noChangeShapeType="1"/>
            </p:cNvSpPr>
            <p:nvPr/>
          </p:nvSpPr>
          <p:spPr bwMode="auto">
            <a:xfrm flipH="1">
              <a:off x="259" y="1892"/>
              <a:ext cx="23" cy="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" name="Line 258"/>
            <p:cNvSpPr>
              <a:spLocks noChangeShapeType="1"/>
            </p:cNvSpPr>
            <p:nvPr/>
          </p:nvSpPr>
          <p:spPr bwMode="auto">
            <a:xfrm>
              <a:off x="307" y="1892"/>
              <a:ext cx="23" cy="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57" name="AutoShape 259"/>
          <p:cNvSpPr>
            <a:spLocks noChangeArrowheads="1"/>
          </p:cNvSpPr>
          <p:nvPr/>
        </p:nvSpPr>
        <p:spPr bwMode="auto">
          <a:xfrm rot="16200000">
            <a:off x="6615907" y="5299084"/>
            <a:ext cx="144462" cy="180975"/>
          </a:xfrm>
          <a:prstGeom prst="flowChartCollate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400">
              <a:latin typeface="Arial" panose="020B0604020202020204" pitchFamily="34" charset="0"/>
            </a:endParaRPr>
          </a:p>
        </p:txBody>
      </p:sp>
      <p:sp>
        <p:nvSpPr>
          <p:cNvPr id="258" name="AutoShape 260"/>
          <p:cNvSpPr>
            <a:spLocks noChangeArrowheads="1"/>
          </p:cNvSpPr>
          <p:nvPr/>
        </p:nvSpPr>
        <p:spPr bwMode="auto">
          <a:xfrm rot="16200000">
            <a:off x="4995070" y="5299084"/>
            <a:ext cx="144462" cy="180975"/>
          </a:xfrm>
          <a:prstGeom prst="flowChartCollate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400">
              <a:latin typeface="Arial" panose="020B0604020202020204" pitchFamily="34" charset="0"/>
            </a:endParaRPr>
          </a:p>
        </p:txBody>
      </p:sp>
      <p:sp>
        <p:nvSpPr>
          <p:cNvPr id="259" name="Rectangle 261"/>
          <p:cNvSpPr>
            <a:spLocks noChangeArrowheads="1"/>
          </p:cNvSpPr>
          <p:nvPr/>
        </p:nvSpPr>
        <p:spPr bwMode="auto">
          <a:xfrm>
            <a:off x="3681413" y="2077253"/>
            <a:ext cx="144462" cy="2052638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400">
              <a:latin typeface="Arial" panose="020B0604020202020204" pitchFamily="34" charset="0"/>
            </a:endParaRPr>
          </a:p>
        </p:txBody>
      </p:sp>
      <p:sp>
        <p:nvSpPr>
          <p:cNvPr id="260" name="Text Box 262"/>
          <p:cNvSpPr txBox="1">
            <a:spLocks noChangeArrowheads="1"/>
          </p:cNvSpPr>
          <p:nvPr/>
        </p:nvSpPr>
        <p:spPr bwMode="auto">
          <a:xfrm>
            <a:off x="3609975" y="2797978"/>
            <a:ext cx="2508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>
                <a:solidFill>
                  <a:srgbClr val="FFFF99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61" name="Line 263"/>
          <p:cNvSpPr>
            <a:spLocks noChangeShapeType="1"/>
          </p:cNvSpPr>
          <p:nvPr/>
        </p:nvSpPr>
        <p:spPr bwMode="auto">
          <a:xfrm>
            <a:off x="3968750" y="1321603"/>
            <a:ext cx="0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62" name="Line 264"/>
          <p:cNvSpPr>
            <a:spLocks noChangeShapeType="1"/>
          </p:cNvSpPr>
          <p:nvPr/>
        </p:nvSpPr>
        <p:spPr bwMode="auto">
          <a:xfrm>
            <a:off x="3970338" y="1321603"/>
            <a:ext cx="3527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63" name="Line 265"/>
          <p:cNvSpPr>
            <a:spLocks noChangeShapeType="1"/>
          </p:cNvSpPr>
          <p:nvPr/>
        </p:nvSpPr>
        <p:spPr bwMode="auto">
          <a:xfrm>
            <a:off x="7893050" y="1500991"/>
            <a:ext cx="107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64" name="Text Box 266"/>
          <p:cNvSpPr txBox="1">
            <a:spLocks noChangeArrowheads="1"/>
          </p:cNvSpPr>
          <p:nvPr/>
        </p:nvSpPr>
        <p:spPr bwMode="auto">
          <a:xfrm>
            <a:off x="7858125" y="1245403"/>
            <a:ext cx="8270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200">
                <a:latin typeface="Arial" panose="020B0604020202020204" pitchFamily="34" charset="0"/>
              </a:rPr>
              <a:t>50KGHe</a:t>
            </a:r>
          </a:p>
        </p:txBody>
      </p:sp>
      <p:grpSp>
        <p:nvGrpSpPr>
          <p:cNvPr id="265" name="Group 267"/>
          <p:cNvGrpSpPr/>
          <p:nvPr/>
        </p:nvGrpSpPr>
        <p:grpSpPr bwMode="auto">
          <a:xfrm>
            <a:off x="8469313" y="6074578"/>
            <a:ext cx="323850" cy="142875"/>
            <a:chOff x="5375" y="3680"/>
            <a:chExt cx="204" cy="90"/>
          </a:xfrm>
        </p:grpSpPr>
        <p:grpSp>
          <p:nvGrpSpPr>
            <p:cNvPr id="266" name="Group 268"/>
            <p:cNvGrpSpPr/>
            <p:nvPr/>
          </p:nvGrpSpPr>
          <p:grpSpPr bwMode="auto">
            <a:xfrm flipV="1">
              <a:off x="5375" y="3680"/>
              <a:ext cx="204" cy="45"/>
              <a:chOff x="5284" y="3793"/>
              <a:chExt cx="318" cy="45"/>
            </a:xfrm>
          </p:grpSpPr>
          <p:sp>
            <p:nvSpPr>
              <p:cNvPr id="269" name="Line 269"/>
              <p:cNvSpPr>
                <a:spLocks noChangeShapeType="1"/>
              </p:cNvSpPr>
              <p:nvPr/>
            </p:nvSpPr>
            <p:spPr bwMode="auto">
              <a:xfrm>
                <a:off x="5284" y="3816"/>
                <a:ext cx="23" cy="2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0" name="Line 270"/>
              <p:cNvSpPr>
                <a:spLocks noChangeShapeType="1"/>
              </p:cNvSpPr>
              <p:nvPr/>
            </p:nvSpPr>
            <p:spPr bwMode="auto">
              <a:xfrm flipH="1">
                <a:off x="5307" y="3793"/>
                <a:ext cx="45" cy="4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1" name="Line 271"/>
              <p:cNvSpPr>
                <a:spLocks noChangeShapeType="1"/>
              </p:cNvSpPr>
              <p:nvPr/>
            </p:nvSpPr>
            <p:spPr bwMode="auto">
              <a:xfrm>
                <a:off x="5352" y="3793"/>
                <a:ext cx="45" cy="4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2" name="Line 272"/>
              <p:cNvSpPr>
                <a:spLocks noChangeShapeType="1"/>
              </p:cNvSpPr>
              <p:nvPr/>
            </p:nvSpPr>
            <p:spPr bwMode="auto">
              <a:xfrm flipH="1">
                <a:off x="5397" y="3793"/>
                <a:ext cx="45" cy="4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3" name="Line 273"/>
              <p:cNvSpPr>
                <a:spLocks noChangeShapeType="1"/>
              </p:cNvSpPr>
              <p:nvPr/>
            </p:nvSpPr>
            <p:spPr bwMode="auto">
              <a:xfrm>
                <a:off x="5443" y="3793"/>
                <a:ext cx="45" cy="4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4" name="Line 274"/>
              <p:cNvSpPr>
                <a:spLocks noChangeShapeType="1"/>
              </p:cNvSpPr>
              <p:nvPr/>
            </p:nvSpPr>
            <p:spPr bwMode="auto">
              <a:xfrm flipH="1">
                <a:off x="5579" y="3816"/>
                <a:ext cx="23" cy="2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5" name="Line 275"/>
              <p:cNvSpPr>
                <a:spLocks noChangeShapeType="1"/>
              </p:cNvSpPr>
              <p:nvPr/>
            </p:nvSpPr>
            <p:spPr bwMode="auto">
              <a:xfrm flipH="1">
                <a:off x="5488" y="3795"/>
                <a:ext cx="45" cy="4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6" name="Line 276"/>
              <p:cNvSpPr>
                <a:spLocks noChangeShapeType="1"/>
              </p:cNvSpPr>
              <p:nvPr/>
            </p:nvSpPr>
            <p:spPr bwMode="auto">
              <a:xfrm>
                <a:off x="5534" y="3795"/>
                <a:ext cx="45" cy="4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67" name="Line 277"/>
            <p:cNvSpPr>
              <a:spLocks noChangeShapeType="1"/>
            </p:cNvSpPr>
            <p:nvPr/>
          </p:nvSpPr>
          <p:spPr bwMode="auto">
            <a:xfrm>
              <a:off x="5375" y="3702"/>
              <a:ext cx="0" cy="6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8" name="Line 278"/>
            <p:cNvSpPr>
              <a:spLocks noChangeShapeType="1"/>
            </p:cNvSpPr>
            <p:nvPr/>
          </p:nvSpPr>
          <p:spPr bwMode="auto">
            <a:xfrm>
              <a:off x="5579" y="3702"/>
              <a:ext cx="0" cy="6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89" name="AutoShape 291"/>
          <p:cNvSpPr>
            <a:spLocks noChangeArrowheads="1"/>
          </p:cNvSpPr>
          <p:nvPr/>
        </p:nvSpPr>
        <p:spPr bwMode="auto">
          <a:xfrm rot="5400000">
            <a:off x="7623970" y="4219584"/>
            <a:ext cx="144462" cy="180975"/>
          </a:xfrm>
          <a:prstGeom prst="flowChartCollate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400">
              <a:latin typeface="Arial" panose="020B0604020202020204" pitchFamily="34" charset="0"/>
            </a:endParaRPr>
          </a:p>
        </p:txBody>
      </p:sp>
      <p:sp>
        <p:nvSpPr>
          <p:cNvPr id="290" name="Line 292"/>
          <p:cNvSpPr>
            <a:spLocks noChangeShapeType="1"/>
          </p:cNvSpPr>
          <p:nvPr/>
        </p:nvSpPr>
        <p:spPr bwMode="auto">
          <a:xfrm flipH="1">
            <a:off x="7929563" y="4309278"/>
            <a:ext cx="107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91" name="Text Box 293"/>
          <p:cNvSpPr txBox="1">
            <a:spLocks noChangeArrowheads="1"/>
          </p:cNvSpPr>
          <p:nvPr/>
        </p:nvSpPr>
        <p:spPr bwMode="auto">
          <a:xfrm>
            <a:off x="7894638" y="3837791"/>
            <a:ext cx="5032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200">
                <a:latin typeface="Arial" panose="020B0604020202020204" pitchFamily="34" charset="0"/>
              </a:rPr>
              <a:t>70KGHe</a:t>
            </a:r>
          </a:p>
        </p:txBody>
      </p:sp>
      <p:sp>
        <p:nvSpPr>
          <p:cNvPr id="292" name="Text Box 294"/>
          <p:cNvSpPr txBox="1">
            <a:spLocks noChangeArrowheads="1"/>
          </p:cNvSpPr>
          <p:nvPr/>
        </p:nvSpPr>
        <p:spPr bwMode="auto">
          <a:xfrm>
            <a:off x="7858125" y="3085316"/>
            <a:ext cx="612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200">
                <a:latin typeface="Arial" panose="020B0604020202020204" pitchFamily="34" charset="0"/>
              </a:rPr>
              <a:t>4-80K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200">
                <a:latin typeface="Arial" panose="020B0604020202020204" pitchFamily="34" charset="0"/>
              </a:rPr>
              <a:t>GHe</a:t>
            </a:r>
          </a:p>
        </p:txBody>
      </p:sp>
      <p:sp>
        <p:nvSpPr>
          <p:cNvPr id="293" name="AutoShape 295"/>
          <p:cNvSpPr>
            <a:spLocks noChangeArrowheads="1"/>
          </p:cNvSpPr>
          <p:nvPr/>
        </p:nvSpPr>
        <p:spPr bwMode="auto">
          <a:xfrm rot="5400000">
            <a:off x="7623970" y="3463934"/>
            <a:ext cx="144462" cy="180975"/>
          </a:xfrm>
          <a:prstGeom prst="flowChartCollate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400">
              <a:latin typeface="Arial" panose="020B0604020202020204" pitchFamily="34" charset="0"/>
            </a:endParaRPr>
          </a:p>
        </p:txBody>
      </p:sp>
      <p:sp>
        <p:nvSpPr>
          <p:cNvPr id="294" name="Line 296"/>
          <p:cNvSpPr>
            <a:spLocks noChangeShapeType="1"/>
          </p:cNvSpPr>
          <p:nvPr/>
        </p:nvSpPr>
        <p:spPr bwMode="auto">
          <a:xfrm flipH="1" flipV="1">
            <a:off x="7424738" y="2761466"/>
            <a:ext cx="0" cy="179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95" name="Line 297"/>
          <p:cNvSpPr>
            <a:spLocks noChangeShapeType="1"/>
          </p:cNvSpPr>
          <p:nvPr/>
        </p:nvSpPr>
        <p:spPr bwMode="auto">
          <a:xfrm>
            <a:off x="7858125" y="2582078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96" name="Line 298"/>
          <p:cNvSpPr>
            <a:spLocks noChangeShapeType="1"/>
          </p:cNvSpPr>
          <p:nvPr/>
        </p:nvSpPr>
        <p:spPr bwMode="auto">
          <a:xfrm flipH="1">
            <a:off x="7497763" y="2869416"/>
            <a:ext cx="360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97" name="AutoShape 299"/>
          <p:cNvSpPr>
            <a:spLocks noChangeArrowheads="1"/>
          </p:cNvSpPr>
          <p:nvPr/>
        </p:nvSpPr>
        <p:spPr bwMode="auto">
          <a:xfrm rot="16200000">
            <a:off x="7623969" y="2779722"/>
            <a:ext cx="144463" cy="180975"/>
          </a:xfrm>
          <a:prstGeom prst="flowChartCollate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400">
              <a:latin typeface="Arial" panose="020B0604020202020204" pitchFamily="34" charset="0"/>
            </a:endParaRPr>
          </a:p>
        </p:txBody>
      </p:sp>
      <p:sp>
        <p:nvSpPr>
          <p:cNvPr id="298" name="Line 300"/>
          <p:cNvSpPr>
            <a:spLocks noChangeShapeType="1"/>
          </p:cNvSpPr>
          <p:nvPr/>
        </p:nvSpPr>
        <p:spPr bwMode="auto">
          <a:xfrm>
            <a:off x="7497763" y="2869416"/>
            <a:ext cx="0" cy="2524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99" name="Line 301"/>
          <p:cNvSpPr>
            <a:spLocks noChangeShapeType="1"/>
          </p:cNvSpPr>
          <p:nvPr/>
        </p:nvSpPr>
        <p:spPr bwMode="auto">
          <a:xfrm>
            <a:off x="7497763" y="3193266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0" name="Line 302"/>
          <p:cNvSpPr>
            <a:spLocks noChangeShapeType="1"/>
          </p:cNvSpPr>
          <p:nvPr/>
        </p:nvSpPr>
        <p:spPr bwMode="auto">
          <a:xfrm>
            <a:off x="7497763" y="3301216"/>
            <a:ext cx="0" cy="109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1" name="Freeform 303"/>
          <p:cNvSpPr/>
          <p:nvPr/>
        </p:nvSpPr>
        <p:spPr bwMode="auto">
          <a:xfrm>
            <a:off x="7497763" y="3121828"/>
            <a:ext cx="36512" cy="73025"/>
          </a:xfrm>
          <a:custGeom>
            <a:avLst/>
            <a:gdLst>
              <a:gd name="T0" fmla="*/ 0 w 23"/>
              <a:gd name="T1" fmla="*/ 0 h 46"/>
              <a:gd name="T2" fmla="*/ 57965181 w 23"/>
              <a:gd name="T3" fmla="*/ 57964388 h 46"/>
              <a:gd name="T4" fmla="*/ 0 w 23"/>
              <a:gd name="T5" fmla="*/ 115927188 h 4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3" h="46">
                <a:moveTo>
                  <a:pt x="0" y="0"/>
                </a:moveTo>
                <a:cubicBezTo>
                  <a:pt x="11" y="7"/>
                  <a:pt x="23" y="15"/>
                  <a:pt x="23" y="23"/>
                </a:cubicBezTo>
                <a:cubicBezTo>
                  <a:pt x="23" y="31"/>
                  <a:pt x="11" y="38"/>
                  <a:pt x="0" y="4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2" name="Line 304"/>
          <p:cNvSpPr>
            <a:spLocks noChangeShapeType="1"/>
          </p:cNvSpPr>
          <p:nvPr/>
        </p:nvSpPr>
        <p:spPr bwMode="auto">
          <a:xfrm flipH="1">
            <a:off x="908050" y="5101441"/>
            <a:ext cx="792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3" name="Freeform 305"/>
          <p:cNvSpPr/>
          <p:nvPr/>
        </p:nvSpPr>
        <p:spPr bwMode="auto">
          <a:xfrm>
            <a:off x="5084763" y="3806041"/>
            <a:ext cx="36512" cy="73025"/>
          </a:xfrm>
          <a:custGeom>
            <a:avLst/>
            <a:gdLst>
              <a:gd name="T0" fmla="*/ 0 w 23"/>
              <a:gd name="T1" fmla="*/ 0 h 46"/>
              <a:gd name="T2" fmla="*/ 57965181 w 23"/>
              <a:gd name="T3" fmla="*/ 57964388 h 46"/>
              <a:gd name="T4" fmla="*/ 0 w 23"/>
              <a:gd name="T5" fmla="*/ 115927188 h 4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3" h="46">
                <a:moveTo>
                  <a:pt x="0" y="0"/>
                </a:moveTo>
                <a:cubicBezTo>
                  <a:pt x="11" y="7"/>
                  <a:pt x="23" y="15"/>
                  <a:pt x="23" y="23"/>
                </a:cubicBezTo>
                <a:cubicBezTo>
                  <a:pt x="23" y="31"/>
                  <a:pt x="11" y="38"/>
                  <a:pt x="0" y="4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4" name="Line 306"/>
          <p:cNvSpPr>
            <a:spLocks noChangeShapeType="1"/>
          </p:cNvSpPr>
          <p:nvPr/>
        </p:nvSpPr>
        <p:spPr bwMode="auto">
          <a:xfrm>
            <a:off x="5084763" y="3229778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5" name="Freeform 307"/>
          <p:cNvSpPr/>
          <p:nvPr/>
        </p:nvSpPr>
        <p:spPr bwMode="auto">
          <a:xfrm>
            <a:off x="5084763" y="3156753"/>
            <a:ext cx="36512" cy="73025"/>
          </a:xfrm>
          <a:custGeom>
            <a:avLst/>
            <a:gdLst>
              <a:gd name="T0" fmla="*/ 0 w 23"/>
              <a:gd name="T1" fmla="*/ 0 h 46"/>
              <a:gd name="T2" fmla="*/ 57965181 w 23"/>
              <a:gd name="T3" fmla="*/ 57964388 h 46"/>
              <a:gd name="T4" fmla="*/ 0 w 23"/>
              <a:gd name="T5" fmla="*/ 115927188 h 4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3" h="46">
                <a:moveTo>
                  <a:pt x="0" y="0"/>
                </a:moveTo>
                <a:cubicBezTo>
                  <a:pt x="11" y="7"/>
                  <a:pt x="23" y="15"/>
                  <a:pt x="23" y="23"/>
                </a:cubicBezTo>
                <a:cubicBezTo>
                  <a:pt x="23" y="31"/>
                  <a:pt x="11" y="38"/>
                  <a:pt x="0" y="4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6" name="Line 308"/>
          <p:cNvSpPr>
            <a:spLocks noChangeShapeType="1"/>
          </p:cNvSpPr>
          <p:nvPr/>
        </p:nvSpPr>
        <p:spPr bwMode="auto">
          <a:xfrm>
            <a:off x="5084763" y="2329666"/>
            <a:ext cx="0" cy="827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7" name="Line 309"/>
          <p:cNvSpPr>
            <a:spLocks noChangeShapeType="1"/>
          </p:cNvSpPr>
          <p:nvPr/>
        </p:nvSpPr>
        <p:spPr bwMode="auto">
          <a:xfrm>
            <a:off x="2312988" y="3877478"/>
            <a:ext cx="0" cy="1044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8" name="Freeform 310"/>
          <p:cNvSpPr/>
          <p:nvPr/>
        </p:nvSpPr>
        <p:spPr bwMode="auto">
          <a:xfrm>
            <a:off x="2311400" y="3804453"/>
            <a:ext cx="36513" cy="73025"/>
          </a:xfrm>
          <a:custGeom>
            <a:avLst/>
            <a:gdLst>
              <a:gd name="T0" fmla="*/ 0 w 23"/>
              <a:gd name="T1" fmla="*/ 0 h 46"/>
              <a:gd name="T2" fmla="*/ 57962006 w 23"/>
              <a:gd name="T3" fmla="*/ 57964388 h 46"/>
              <a:gd name="T4" fmla="*/ 0 w 23"/>
              <a:gd name="T5" fmla="*/ 115927188 h 4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3" h="46">
                <a:moveTo>
                  <a:pt x="0" y="0"/>
                </a:moveTo>
                <a:cubicBezTo>
                  <a:pt x="11" y="7"/>
                  <a:pt x="23" y="15"/>
                  <a:pt x="23" y="23"/>
                </a:cubicBezTo>
                <a:cubicBezTo>
                  <a:pt x="23" y="31"/>
                  <a:pt x="11" y="38"/>
                  <a:pt x="0" y="4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9" name="Line 311"/>
          <p:cNvSpPr>
            <a:spLocks noChangeShapeType="1"/>
          </p:cNvSpPr>
          <p:nvPr/>
        </p:nvSpPr>
        <p:spPr bwMode="auto">
          <a:xfrm>
            <a:off x="2311400" y="3228191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10" name="Freeform 312"/>
          <p:cNvSpPr/>
          <p:nvPr/>
        </p:nvSpPr>
        <p:spPr bwMode="auto">
          <a:xfrm>
            <a:off x="2311400" y="3155166"/>
            <a:ext cx="36513" cy="73025"/>
          </a:xfrm>
          <a:custGeom>
            <a:avLst/>
            <a:gdLst>
              <a:gd name="T0" fmla="*/ 0 w 23"/>
              <a:gd name="T1" fmla="*/ 0 h 46"/>
              <a:gd name="T2" fmla="*/ 57962006 w 23"/>
              <a:gd name="T3" fmla="*/ 57964388 h 46"/>
              <a:gd name="T4" fmla="*/ 0 w 23"/>
              <a:gd name="T5" fmla="*/ 115927188 h 4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3" h="46">
                <a:moveTo>
                  <a:pt x="0" y="0"/>
                </a:moveTo>
                <a:cubicBezTo>
                  <a:pt x="11" y="7"/>
                  <a:pt x="23" y="15"/>
                  <a:pt x="23" y="23"/>
                </a:cubicBezTo>
                <a:cubicBezTo>
                  <a:pt x="23" y="31"/>
                  <a:pt x="11" y="38"/>
                  <a:pt x="0" y="4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11" name="Line 313"/>
          <p:cNvSpPr>
            <a:spLocks noChangeShapeType="1"/>
          </p:cNvSpPr>
          <p:nvPr/>
        </p:nvSpPr>
        <p:spPr bwMode="auto">
          <a:xfrm>
            <a:off x="2311400" y="2328078"/>
            <a:ext cx="0" cy="827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12" name="Line 314"/>
          <p:cNvSpPr>
            <a:spLocks noChangeShapeType="1"/>
          </p:cNvSpPr>
          <p:nvPr/>
        </p:nvSpPr>
        <p:spPr bwMode="auto">
          <a:xfrm>
            <a:off x="476250" y="4525178"/>
            <a:ext cx="0" cy="395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13" name="Line 315"/>
          <p:cNvSpPr>
            <a:spLocks noChangeShapeType="1"/>
          </p:cNvSpPr>
          <p:nvPr/>
        </p:nvSpPr>
        <p:spPr bwMode="auto">
          <a:xfrm>
            <a:off x="763588" y="4525178"/>
            <a:ext cx="0" cy="395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14" name="Line 316"/>
          <p:cNvSpPr>
            <a:spLocks noChangeShapeType="1"/>
          </p:cNvSpPr>
          <p:nvPr/>
        </p:nvSpPr>
        <p:spPr bwMode="auto">
          <a:xfrm>
            <a:off x="1050925" y="4525178"/>
            <a:ext cx="0" cy="395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15" name="Line 317"/>
          <p:cNvSpPr>
            <a:spLocks noChangeShapeType="1"/>
          </p:cNvSpPr>
          <p:nvPr/>
        </p:nvSpPr>
        <p:spPr bwMode="auto">
          <a:xfrm>
            <a:off x="1339850" y="4525178"/>
            <a:ext cx="0" cy="395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316" name="Group 318"/>
          <p:cNvGrpSpPr/>
          <p:nvPr/>
        </p:nvGrpSpPr>
        <p:grpSpPr bwMode="auto">
          <a:xfrm>
            <a:off x="404813" y="4668053"/>
            <a:ext cx="144462" cy="144463"/>
            <a:chOff x="249" y="1888"/>
            <a:chExt cx="91" cy="91"/>
          </a:xfrm>
        </p:grpSpPr>
        <p:sp>
          <p:nvSpPr>
            <p:cNvPr id="317" name="Oval 319"/>
            <p:cNvSpPr>
              <a:spLocks noChangeArrowheads="1"/>
            </p:cNvSpPr>
            <p:nvPr/>
          </p:nvSpPr>
          <p:spPr bwMode="auto">
            <a:xfrm>
              <a:off x="249" y="1888"/>
              <a:ext cx="91" cy="91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400">
                <a:latin typeface="Arial" panose="020B0604020202020204" pitchFamily="34" charset="0"/>
              </a:endParaRPr>
            </a:p>
          </p:txBody>
        </p:sp>
        <p:sp>
          <p:nvSpPr>
            <p:cNvPr id="318" name="Line 320"/>
            <p:cNvSpPr>
              <a:spLocks noChangeShapeType="1"/>
            </p:cNvSpPr>
            <p:nvPr/>
          </p:nvSpPr>
          <p:spPr bwMode="auto">
            <a:xfrm flipH="1">
              <a:off x="259" y="1892"/>
              <a:ext cx="23" cy="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9" name="Line 321"/>
            <p:cNvSpPr>
              <a:spLocks noChangeShapeType="1"/>
            </p:cNvSpPr>
            <p:nvPr/>
          </p:nvSpPr>
          <p:spPr bwMode="auto">
            <a:xfrm>
              <a:off x="307" y="1892"/>
              <a:ext cx="23" cy="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20" name="Group 322"/>
          <p:cNvGrpSpPr/>
          <p:nvPr/>
        </p:nvGrpSpPr>
        <p:grpSpPr bwMode="auto">
          <a:xfrm>
            <a:off x="692150" y="4668053"/>
            <a:ext cx="144463" cy="144463"/>
            <a:chOff x="249" y="1888"/>
            <a:chExt cx="91" cy="91"/>
          </a:xfrm>
        </p:grpSpPr>
        <p:sp>
          <p:nvSpPr>
            <p:cNvPr id="321" name="Oval 323"/>
            <p:cNvSpPr>
              <a:spLocks noChangeArrowheads="1"/>
            </p:cNvSpPr>
            <p:nvPr/>
          </p:nvSpPr>
          <p:spPr bwMode="auto">
            <a:xfrm>
              <a:off x="249" y="1888"/>
              <a:ext cx="91" cy="91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400">
                <a:latin typeface="Arial" panose="020B0604020202020204" pitchFamily="34" charset="0"/>
              </a:endParaRPr>
            </a:p>
          </p:txBody>
        </p:sp>
        <p:sp>
          <p:nvSpPr>
            <p:cNvPr id="322" name="Line 324"/>
            <p:cNvSpPr>
              <a:spLocks noChangeShapeType="1"/>
            </p:cNvSpPr>
            <p:nvPr/>
          </p:nvSpPr>
          <p:spPr bwMode="auto">
            <a:xfrm flipH="1">
              <a:off x="259" y="1892"/>
              <a:ext cx="23" cy="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3" name="Line 325"/>
            <p:cNvSpPr>
              <a:spLocks noChangeShapeType="1"/>
            </p:cNvSpPr>
            <p:nvPr/>
          </p:nvSpPr>
          <p:spPr bwMode="auto">
            <a:xfrm>
              <a:off x="307" y="1892"/>
              <a:ext cx="23" cy="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24" name="Group 326"/>
          <p:cNvGrpSpPr/>
          <p:nvPr/>
        </p:nvGrpSpPr>
        <p:grpSpPr bwMode="auto">
          <a:xfrm>
            <a:off x="979488" y="4668053"/>
            <a:ext cx="144462" cy="144463"/>
            <a:chOff x="249" y="1888"/>
            <a:chExt cx="91" cy="91"/>
          </a:xfrm>
        </p:grpSpPr>
        <p:sp>
          <p:nvSpPr>
            <p:cNvPr id="325" name="Oval 327"/>
            <p:cNvSpPr>
              <a:spLocks noChangeArrowheads="1"/>
            </p:cNvSpPr>
            <p:nvPr/>
          </p:nvSpPr>
          <p:spPr bwMode="auto">
            <a:xfrm>
              <a:off x="249" y="1888"/>
              <a:ext cx="91" cy="91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400">
                <a:latin typeface="Arial" panose="020B0604020202020204" pitchFamily="34" charset="0"/>
              </a:endParaRPr>
            </a:p>
          </p:txBody>
        </p:sp>
        <p:sp>
          <p:nvSpPr>
            <p:cNvPr id="326" name="Line 328"/>
            <p:cNvSpPr>
              <a:spLocks noChangeShapeType="1"/>
            </p:cNvSpPr>
            <p:nvPr/>
          </p:nvSpPr>
          <p:spPr bwMode="auto">
            <a:xfrm flipH="1">
              <a:off x="259" y="1892"/>
              <a:ext cx="23" cy="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7" name="Line 329"/>
            <p:cNvSpPr>
              <a:spLocks noChangeShapeType="1"/>
            </p:cNvSpPr>
            <p:nvPr/>
          </p:nvSpPr>
          <p:spPr bwMode="auto">
            <a:xfrm>
              <a:off x="307" y="1892"/>
              <a:ext cx="23" cy="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28" name="Group 330"/>
          <p:cNvGrpSpPr/>
          <p:nvPr/>
        </p:nvGrpSpPr>
        <p:grpSpPr bwMode="auto">
          <a:xfrm>
            <a:off x="1268413" y="4669641"/>
            <a:ext cx="144462" cy="144462"/>
            <a:chOff x="249" y="1888"/>
            <a:chExt cx="91" cy="91"/>
          </a:xfrm>
        </p:grpSpPr>
        <p:sp>
          <p:nvSpPr>
            <p:cNvPr id="329" name="Oval 331"/>
            <p:cNvSpPr>
              <a:spLocks noChangeArrowheads="1"/>
            </p:cNvSpPr>
            <p:nvPr/>
          </p:nvSpPr>
          <p:spPr bwMode="auto">
            <a:xfrm>
              <a:off x="249" y="1888"/>
              <a:ext cx="91" cy="91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400">
                <a:latin typeface="Arial" panose="020B0604020202020204" pitchFamily="34" charset="0"/>
              </a:endParaRPr>
            </a:p>
          </p:txBody>
        </p:sp>
        <p:sp>
          <p:nvSpPr>
            <p:cNvPr id="330" name="Line 332"/>
            <p:cNvSpPr>
              <a:spLocks noChangeShapeType="1"/>
            </p:cNvSpPr>
            <p:nvPr/>
          </p:nvSpPr>
          <p:spPr bwMode="auto">
            <a:xfrm flipH="1">
              <a:off x="259" y="1892"/>
              <a:ext cx="23" cy="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1" name="Line 333"/>
            <p:cNvSpPr>
              <a:spLocks noChangeShapeType="1"/>
            </p:cNvSpPr>
            <p:nvPr/>
          </p:nvSpPr>
          <p:spPr bwMode="auto">
            <a:xfrm>
              <a:off x="307" y="1892"/>
              <a:ext cx="23" cy="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32" name="Line 334"/>
          <p:cNvSpPr>
            <a:spLocks noChangeShapeType="1"/>
          </p:cNvSpPr>
          <p:nvPr/>
        </p:nvSpPr>
        <p:spPr bwMode="auto">
          <a:xfrm>
            <a:off x="476250" y="4525178"/>
            <a:ext cx="8636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33" name="Line 335"/>
          <p:cNvSpPr>
            <a:spLocks noChangeShapeType="1"/>
          </p:cNvSpPr>
          <p:nvPr/>
        </p:nvSpPr>
        <p:spPr bwMode="auto">
          <a:xfrm>
            <a:off x="476250" y="4922053"/>
            <a:ext cx="8651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34" name="Line 336"/>
          <p:cNvSpPr>
            <a:spLocks noChangeShapeType="1"/>
          </p:cNvSpPr>
          <p:nvPr/>
        </p:nvSpPr>
        <p:spPr bwMode="auto">
          <a:xfrm>
            <a:off x="4329113" y="4922053"/>
            <a:ext cx="179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35" name="Line 337"/>
          <p:cNvSpPr>
            <a:spLocks noChangeShapeType="1"/>
          </p:cNvSpPr>
          <p:nvPr/>
        </p:nvSpPr>
        <p:spPr bwMode="auto">
          <a:xfrm>
            <a:off x="7497763" y="1321603"/>
            <a:ext cx="0" cy="179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36" name="Line 338"/>
          <p:cNvSpPr>
            <a:spLocks noChangeShapeType="1"/>
          </p:cNvSpPr>
          <p:nvPr/>
        </p:nvSpPr>
        <p:spPr bwMode="auto">
          <a:xfrm>
            <a:off x="7497763" y="1500991"/>
            <a:ext cx="581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37" name="AutoShape 339"/>
          <p:cNvSpPr>
            <a:spLocks noChangeArrowheads="1"/>
          </p:cNvSpPr>
          <p:nvPr/>
        </p:nvSpPr>
        <p:spPr bwMode="auto">
          <a:xfrm rot="16200000">
            <a:off x="7623969" y="1411297"/>
            <a:ext cx="144463" cy="180975"/>
          </a:xfrm>
          <a:prstGeom prst="flowChartCollate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400">
              <a:latin typeface="Arial" panose="020B0604020202020204" pitchFamily="34" charset="0"/>
            </a:endParaRPr>
          </a:p>
        </p:txBody>
      </p:sp>
      <p:sp>
        <p:nvSpPr>
          <p:cNvPr id="338" name="Line 340"/>
          <p:cNvSpPr>
            <a:spLocks noChangeShapeType="1"/>
          </p:cNvSpPr>
          <p:nvPr/>
        </p:nvSpPr>
        <p:spPr bwMode="auto">
          <a:xfrm>
            <a:off x="4186238" y="5137953"/>
            <a:ext cx="1908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39" name="Line 341"/>
          <p:cNvSpPr>
            <a:spLocks noChangeShapeType="1"/>
          </p:cNvSpPr>
          <p:nvPr/>
        </p:nvSpPr>
        <p:spPr bwMode="auto">
          <a:xfrm flipV="1">
            <a:off x="6094413" y="4993491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40" name="AutoShape 342"/>
          <p:cNvSpPr>
            <a:spLocks noChangeArrowheads="1"/>
          </p:cNvSpPr>
          <p:nvPr/>
        </p:nvSpPr>
        <p:spPr bwMode="auto">
          <a:xfrm rot="16200000">
            <a:off x="5249070" y="5048259"/>
            <a:ext cx="144462" cy="180975"/>
          </a:xfrm>
          <a:prstGeom prst="flowChartCollate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400">
              <a:latin typeface="Arial" panose="020B0604020202020204" pitchFamily="34" charset="0"/>
            </a:endParaRPr>
          </a:p>
        </p:txBody>
      </p:sp>
      <p:sp>
        <p:nvSpPr>
          <p:cNvPr id="341" name="Line 343"/>
          <p:cNvSpPr>
            <a:spLocks noChangeShapeType="1"/>
          </p:cNvSpPr>
          <p:nvPr/>
        </p:nvSpPr>
        <p:spPr bwMode="auto">
          <a:xfrm flipV="1">
            <a:off x="6094413" y="5030003"/>
            <a:ext cx="0" cy="34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43" name="Rectangle 11"/>
          <p:cNvSpPr>
            <a:spLocks noChangeArrowheads="1"/>
          </p:cNvSpPr>
          <p:nvPr/>
        </p:nvSpPr>
        <p:spPr bwMode="auto">
          <a:xfrm>
            <a:off x="1054509" y="8955"/>
            <a:ext cx="7837971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20000"/>
              </a:spcBef>
            </a:pPr>
            <a:r>
              <a:rPr kumimoji="1" lang="en-US" altLang="zh-CN" sz="3000" dirty="0" smtClean="0">
                <a:latin typeface="+mj-lt"/>
              </a:rPr>
              <a:t>Helium Refrigerator </a:t>
            </a:r>
            <a:r>
              <a:rPr kumimoji="1" lang="en-US" altLang="zh-CN" sz="3000" dirty="0" smtClean="0">
                <a:solidFill>
                  <a:srgbClr val="3333FF"/>
                </a:solidFill>
                <a:latin typeface="+mj-lt"/>
              </a:rPr>
              <a:t>– 2500W@4.5/500W@2K</a:t>
            </a:r>
            <a:endParaRPr kumimoji="1" lang="zh-CN" altLang="en-US" sz="30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26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60748"/>
            <a:ext cx="6889627" cy="4691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25"/>
          <p:cNvSpPr txBox="1">
            <a:spLocks noChangeArrowheads="1"/>
          </p:cNvSpPr>
          <p:nvPr/>
        </p:nvSpPr>
        <p:spPr bwMode="auto">
          <a:xfrm>
            <a:off x="-34738" y="2909792"/>
            <a:ext cx="23200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rgbClr val="0000FF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rgbClr val="0000FF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rgbClr val="0000FF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rgbClr val="0000FF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rgbClr val="0000FF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n-US" altLang="zh-CN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Helium compressor</a:t>
            </a:r>
            <a:endParaRPr lang="zh-CN" altLang="en-US" b="1" dirty="0">
              <a:solidFill>
                <a:srgbClr val="002060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21" name="TextBox 25"/>
          <p:cNvSpPr txBox="1">
            <a:spLocks noChangeArrowheads="1"/>
          </p:cNvSpPr>
          <p:nvPr/>
        </p:nvSpPr>
        <p:spPr bwMode="auto">
          <a:xfrm>
            <a:off x="57576" y="5651967"/>
            <a:ext cx="26921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rgbClr val="0000FF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rgbClr val="0000FF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rgbClr val="0000FF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rgbClr val="0000FF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rgbClr val="0000FF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n-US" altLang="zh-CN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Oil remover subsystem</a:t>
            </a:r>
            <a:endParaRPr lang="zh-CN" altLang="en-US" b="1" dirty="0">
              <a:solidFill>
                <a:srgbClr val="002060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22" name="TextBox 25"/>
          <p:cNvSpPr txBox="1">
            <a:spLocks noChangeArrowheads="1"/>
          </p:cNvSpPr>
          <p:nvPr/>
        </p:nvSpPr>
        <p:spPr bwMode="auto">
          <a:xfrm>
            <a:off x="6972871" y="4211351"/>
            <a:ext cx="18923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rgbClr val="0000FF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rgbClr val="0000FF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rgbClr val="0000FF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rgbClr val="0000FF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rgbClr val="0000FF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n-US" altLang="zh-CN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Vacuum pumps</a:t>
            </a:r>
            <a:endParaRPr lang="zh-CN" altLang="en-US" b="1" dirty="0">
              <a:solidFill>
                <a:srgbClr val="002060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23" name="TextBox 25"/>
          <p:cNvSpPr txBox="1">
            <a:spLocks noChangeArrowheads="1"/>
          </p:cNvSpPr>
          <p:nvPr/>
        </p:nvSpPr>
        <p:spPr bwMode="auto">
          <a:xfrm>
            <a:off x="6289054" y="4935517"/>
            <a:ext cx="219983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rgbClr val="0000FF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rgbClr val="0000FF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rgbClr val="0000FF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rgbClr val="0000FF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rgbClr val="0000FF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charset="0"/>
                <a:ea typeface="宋体" pitchFamily="2" charset="-122"/>
              </a:defRPr>
            </a:lvl9pPr>
          </a:lstStyle>
          <a:p>
            <a:pPr>
              <a:spcBef>
                <a:spcPts val="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n-US" altLang="zh-CN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2K cold box</a:t>
            </a:r>
          </a:p>
          <a:p>
            <a:pPr>
              <a:spcBef>
                <a:spcPts val="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n-US" altLang="zh-CN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(cold compressor)</a:t>
            </a:r>
            <a:endParaRPr lang="zh-CN" altLang="en-US" b="1" dirty="0">
              <a:solidFill>
                <a:srgbClr val="002060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24" name="TextBox 25"/>
          <p:cNvSpPr txBox="1">
            <a:spLocks noChangeArrowheads="1"/>
          </p:cNvSpPr>
          <p:nvPr/>
        </p:nvSpPr>
        <p:spPr bwMode="auto">
          <a:xfrm>
            <a:off x="4488421" y="5842170"/>
            <a:ext cx="34515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rgbClr val="0000FF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 sz="2000">
                <a:solidFill>
                  <a:srgbClr val="0000FF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sz="2000">
                <a:solidFill>
                  <a:srgbClr val="0000FF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sz="2000">
                <a:solidFill>
                  <a:srgbClr val="0000FF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sz="2000">
                <a:solidFill>
                  <a:srgbClr val="0000FF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FF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n-US" altLang="zh-CN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4K cold box (turbo-expander)</a:t>
            </a:r>
            <a:endParaRPr lang="zh-CN" altLang="en-US" b="1" dirty="0">
              <a:solidFill>
                <a:srgbClr val="002060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35496" y="6198403"/>
            <a:ext cx="7181431" cy="427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8775" indent="-342900" algn="ctr" eaLnBrk="0" hangingPunct="0"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ctr" eaLnBrk="0" hangingPunct="0"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ctr" eaLnBrk="0" hangingPunct="0"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ctr" eaLnBrk="0" hangingPunct="0"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ctr" eaLnBrk="0" hangingPunct="0"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2000" dirty="0" smtClean="0">
                <a:solidFill>
                  <a:schemeClr val="accent6"/>
                </a:solidFill>
                <a:latin typeface="+mn-lt"/>
                <a:ea typeface="黑体" panose="02010609060101010101" pitchFamily="49" charset="-122"/>
              </a:rPr>
              <a:t>3D configuration of system</a:t>
            </a:r>
            <a:endParaRPr lang="en-US" altLang="zh-CN" sz="2000" dirty="0">
              <a:solidFill>
                <a:schemeClr val="accent6"/>
              </a:solidFill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054509" y="8955"/>
            <a:ext cx="7837971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20000"/>
              </a:spcBef>
            </a:pPr>
            <a:r>
              <a:rPr kumimoji="1" lang="en-US" altLang="zh-CN" sz="3000" dirty="0" smtClean="0">
                <a:latin typeface="+mj-lt"/>
              </a:rPr>
              <a:t>Helium Refrigerator </a:t>
            </a:r>
            <a:r>
              <a:rPr kumimoji="1" lang="en-US" altLang="zh-CN" sz="3000" dirty="0" smtClean="0">
                <a:solidFill>
                  <a:srgbClr val="3333FF"/>
                </a:solidFill>
                <a:latin typeface="+mj-lt"/>
              </a:rPr>
              <a:t>– 2500W@4.5K</a:t>
            </a:r>
            <a:endParaRPr kumimoji="1" lang="zh-CN" altLang="en-US" sz="30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73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323528" y="6093296"/>
            <a:ext cx="31683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0" y="1124744"/>
            <a:ext cx="76683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8775" indent="-342900" eaLnBrk="0" hangingPunct="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v"/>
              <a:defRPr kumimoji="1" sz="3200">
                <a:solidFill>
                  <a:srgbClr val="000099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p"/>
              <a:defRPr kumimoji="1"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333CC"/>
              </a:buClr>
              <a:buFont typeface="Wingdings" pitchFamily="2" charset="2"/>
              <a:buChar char="Ø"/>
              <a:defRPr kumimoji="1" sz="2400">
                <a:solidFill>
                  <a:srgbClr val="339966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buFont typeface="Wingdings" pitchFamily="2" charset="2"/>
              <a:buChar char="n"/>
              <a:defRPr/>
            </a:pPr>
            <a:r>
              <a:rPr lang="en-US" altLang="zh-CN" sz="2400" b="1" dirty="0">
                <a:solidFill>
                  <a:schemeClr val="accent6"/>
                </a:solidFill>
                <a:latin typeface="+mn-lt"/>
                <a:ea typeface="黑体" panose="02010609060101010101" pitchFamily="49" charset="-122"/>
              </a:rPr>
              <a:t>Development of Helium Screw Compressor</a:t>
            </a:r>
            <a:endParaRPr lang="zh-CN" altLang="en-US" sz="2400" b="1" dirty="0">
              <a:solidFill>
                <a:schemeClr val="accent6"/>
              </a:solidFill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13" name="矩形 1"/>
          <p:cNvSpPr>
            <a:spLocks noChangeArrowheads="1"/>
          </p:cNvSpPr>
          <p:nvPr/>
        </p:nvSpPr>
        <p:spPr bwMode="auto">
          <a:xfrm>
            <a:off x="287524" y="1592796"/>
            <a:ext cx="45744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v"/>
              <a:defRPr kumimoji="1" sz="3200">
                <a:solidFill>
                  <a:srgbClr val="000099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p"/>
              <a:defRPr kumimoji="1"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333CC"/>
              </a:buClr>
              <a:buFont typeface="Wingdings" pitchFamily="2" charset="2"/>
              <a:buChar char="Ø"/>
              <a:defRPr kumimoji="1" sz="2400">
                <a:solidFill>
                  <a:srgbClr val="339966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285750" indent="-285750" eaLnBrk="1" hangingPunct="1">
              <a:spcBef>
                <a:spcPct val="0"/>
              </a:spcBef>
              <a:buClrTx/>
              <a:buFont typeface="Wingdings" pitchFamily="2" charset="2"/>
              <a:buChar char="u"/>
            </a:pPr>
            <a:r>
              <a:rPr kumimoji="0" lang="en-US" altLang="zh-CN" sz="1800" b="1" dirty="0" smtClean="0">
                <a:solidFill>
                  <a:srgbClr val="C00000"/>
                </a:solidFill>
                <a:latin typeface="+mn-lt"/>
                <a:ea typeface="黑体" pitchFamily="49" charset="-122"/>
              </a:rPr>
              <a:t>UK Houghton compressor</a:t>
            </a:r>
            <a:endParaRPr kumimoji="0" lang="zh-CN" altLang="en-US" sz="1800" b="1" dirty="0">
              <a:solidFill>
                <a:srgbClr val="C00000"/>
              </a:solidFill>
              <a:latin typeface="+mn-lt"/>
              <a:ea typeface="黑体" pitchFamily="49" charset="-122"/>
            </a:endParaRPr>
          </a:p>
        </p:txBody>
      </p:sp>
      <p:sp>
        <p:nvSpPr>
          <p:cNvPr id="15" name="矩形 18"/>
          <p:cNvSpPr>
            <a:spLocks noChangeArrowheads="1"/>
          </p:cNvSpPr>
          <p:nvPr/>
        </p:nvSpPr>
        <p:spPr bwMode="auto">
          <a:xfrm>
            <a:off x="5004048" y="3605485"/>
            <a:ext cx="41152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u"/>
            </a:pPr>
            <a:r>
              <a:rPr lang="en-US" altLang="zh-CN" sz="1800" b="1" dirty="0">
                <a:solidFill>
                  <a:srgbClr val="C00000"/>
                </a:solidFill>
                <a:latin typeface="+mn-lt"/>
                <a:ea typeface="黑体" pitchFamily="49" charset="-122"/>
              </a:rPr>
              <a:t>Fujian </a:t>
            </a:r>
            <a:r>
              <a:rPr lang="en-US" altLang="zh-CN" sz="1800" b="1" dirty="0" err="1">
                <a:solidFill>
                  <a:srgbClr val="C00000"/>
                </a:solidFill>
                <a:latin typeface="+mn-lt"/>
                <a:ea typeface="黑体" pitchFamily="49" charset="-122"/>
              </a:rPr>
              <a:t>Snowkey</a:t>
            </a:r>
            <a:r>
              <a:rPr lang="en-US" altLang="zh-CN" sz="1800" b="1" dirty="0">
                <a:solidFill>
                  <a:srgbClr val="C00000"/>
                </a:solidFill>
                <a:latin typeface="+mn-lt"/>
                <a:ea typeface="黑体" pitchFamily="49" charset="-122"/>
              </a:rPr>
              <a:t> </a:t>
            </a:r>
            <a:r>
              <a:rPr lang="en-US" altLang="zh-CN" sz="1800" b="1" dirty="0" err="1" smtClean="0">
                <a:solidFill>
                  <a:srgbClr val="C00000"/>
                </a:solidFill>
                <a:latin typeface="+mn-lt"/>
                <a:ea typeface="黑体" pitchFamily="49" charset="-122"/>
              </a:rPr>
              <a:t>Co.Ltd</a:t>
            </a:r>
            <a:r>
              <a:rPr lang="en-US" altLang="zh-CN" sz="1800" dirty="0">
                <a:solidFill>
                  <a:srgbClr val="C00000"/>
                </a:solidFill>
                <a:latin typeface="+mn-lt"/>
                <a:ea typeface="黑体" pitchFamily="49" charset="-122"/>
              </a:rPr>
              <a:t> </a:t>
            </a:r>
            <a:endParaRPr lang="zh-CN" altLang="en-US" sz="1800" b="1" dirty="0">
              <a:solidFill>
                <a:srgbClr val="C00000"/>
              </a:solidFill>
              <a:latin typeface="+mn-lt"/>
              <a:ea typeface="黑体" pitchFamily="49" charset="-122"/>
            </a:endParaRPr>
          </a:p>
        </p:txBody>
      </p:sp>
      <p:pic>
        <p:nvPicPr>
          <p:cNvPr id="21" name="Picture 3" descr="D:\02液氦到超流氦温区大型低温制冷\2017\20170119项目监理会\mmexport148472528890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551" y="1937469"/>
            <a:ext cx="3130550" cy="221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 descr="F:\二期_备份170317\171205之后压缩机方向文件_烟台冰轮监理会议ppt——2018年工作计划\171207_烟台冰轮验收照片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7714" y="4059001"/>
            <a:ext cx="3460750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1776" y="3082057"/>
            <a:ext cx="14255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1776" y="1916832"/>
            <a:ext cx="1425575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8" descr="雪人压缩机验收现场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7714" y="1736812"/>
            <a:ext cx="3460750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5338146" y="6363847"/>
            <a:ext cx="2627707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u"/>
            </a:pPr>
            <a:r>
              <a:rPr lang="en-US" altLang="zh-CN" sz="1800" b="1" dirty="0" err="1">
                <a:solidFill>
                  <a:srgbClr val="C00000"/>
                </a:solidFill>
                <a:latin typeface="+mn-lt"/>
                <a:ea typeface="黑体" pitchFamily="49" charset="-122"/>
              </a:rPr>
              <a:t>Yantai</a:t>
            </a:r>
            <a:r>
              <a:rPr lang="en-US" altLang="zh-CN" sz="1800" b="1" dirty="0">
                <a:solidFill>
                  <a:srgbClr val="C00000"/>
                </a:solidFill>
                <a:latin typeface="+mn-lt"/>
                <a:ea typeface="黑体" pitchFamily="49" charset="-122"/>
              </a:rPr>
              <a:t> Moon </a:t>
            </a:r>
            <a:r>
              <a:rPr lang="en-US" altLang="zh-CN" sz="1800" b="1" dirty="0" err="1">
                <a:solidFill>
                  <a:srgbClr val="C00000"/>
                </a:solidFill>
                <a:latin typeface="+mn-lt"/>
                <a:ea typeface="黑体" pitchFamily="49" charset="-122"/>
              </a:rPr>
              <a:t>Co.Ltd</a:t>
            </a:r>
            <a:endParaRPr lang="zh-CN" altLang="en-US" sz="1800" b="1" dirty="0">
              <a:solidFill>
                <a:srgbClr val="C00000"/>
              </a:solidFill>
              <a:latin typeface="+mn-lt"/>
              <a:ea typeface="黑体" pitchFamily="49" charset="-122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" t="3218"/>
          <a:stretch/>
        </p:blipFill>
        <p:spPr bwMode="auto">
          <a:xfrm>
            <a:off x="307453" y="4197427"/>
            <a:ext cx="4749747" cy="2660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1054509" y="8955"/>
            <a:ext cx="7837971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20000"/>
              </a:spcBef>
            </a:pPr>
            <a:r>
              <a:rPr kumimoji="1" lang="en-US" altLang="zh-CN" sz="3000" dirty="0" smtClean="0">
                <a:latin typeface="+mj-lt"/>
              </a:rPr>
              <a:t>Helium Refrigerator </a:t>
            </a:r>
            <a:r>
              <a:rPr kumimoji="1" lang="en-US" altLang="zh-CN" sz="3000" dirty="0" smtClean="0">
                <a:solidFill>
                  <a:srgbClr val="3333FF"/>
                </a:solidFill>
                <a:latin typeface="+mj-lt"/>
              </a:rPr>
              <a:t>– 2500W@4.5K</a:t>
            </a:r>
            <a:endParaRPr kumimoji="1" lang="zh-CN" altLang="en-US" sz="30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60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323528" y="5769260"/>
            <a:ext cx="31683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graphicFrame>
        <p:nvGraphicFramePr>
          <p:cNvPr id="18" name="表格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8469126"/>
              </p:ext>
            </p:extLst>
          </p:nvPr>
        </p:nvGraphicFramePr>
        <p:xfrm>
          <a:off x="71500" y="1808820"/>
          <a:ext cx="8964996" cy="3813000"/>
        </p:xfrm>
        <a:graphic>
          <a:graphicData uri="http://schemas.openxmlformats.org/drawingml/2006/table">
            <a:tbl>
              <a:tblPr/>
              <a:tblGrid>
                <a:gridCol w="2700300"/>
                <a:gridCol w="900100"/>
                <a:gridCol w="1656184"/>
                <a:gridCol w="1260140"/>
                <a:gridCol w="1188132"/>
                <a:gridCol w="1260140"/>
              </a:tblGrid>
              <a:tr h="4080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rgbClr val="C00000"/>
                          </a:solidFill>
                          <a:latin typeface="+mn-lt"/>
                          <a:ea typeface="+mj-ea"/>
                        </a:rPr>
                        <a:t>Parameter</a:t>
                      </a:r>
                      <a:endParaRPr lang="zh-CN" sz="1800" b="1" kern="100" dirty="0">
                        <a:solidFill>
                          <a:srgbClr val="C00000"/>
                        </a:solidFill>
                        <a:latin typeface="+mn-lt"/>
                        <a:ea typeface="+mj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rgbClr val="C00000"/>
                          </a:solidFill>
                          <a:latin typeface="+mn-lt"/>
                          <a:ea typeface="+mj-ea"/>
                        </a:rPr>
                        <a:t>Unit</a:t>
                      </a:r>
                      <a:endParaRPr lang="zh-CN" sz="1800" b="1" kern="100" dirty="0">
                        <a:solidFill>
                          <a:srgbClr val="C00000"/>
                        </a:solidFill>
                        <a:latin typeface="+mn-lt"/>
                        <a:ea typeface="+mj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rgbClr val="C00000"/>
                          </a:solidFill>
                          <a:latin typeface="+mn-lt"/>
                          <a:ea typeface="+mj-ea"/>
                        </a:rPr>
                        <a:t>Japan </a:t>
                      </a:r>
                      <a:r>
                        <a:rPr lang="en-US" altLang="zh-CN" sz="1800" b="1" kern="100" dirty="0" err="1" smtClean="0">
                          <a:solidFill>
                            <a:srgbClr val="C00000"/>
                          </a:solidFill>
                          <a:latin typeface="+mn-lt"/>
                          <a:ea typeface="+mj-ea"/>
                        </a:rPr>
                        <a:t>Kawasakawa</a:t>
                      </a:r>
                      <a:endParaRPr lang="zh-CN" sz="1800" b="1" kern="100" dirty="0">
                        <a:solidFill>
                          <a:srgbClr val="C00000"/>
                        </a:solidFill>
                        <a:latin typeface="+mn-lt"/>
                        <a:ea typeface="+mj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en-US" altLang="zh-CN" sz="1800" b="1" dirty="0" smtClean="0">
                          <a:solidFill>
                            <a:srgbClr val="C00000"/>
                          </a:solidFill>
                          <a:latin typeface="+mn-lt"/>
                          <a:ea typeface="黑体" pitchFamily="49" charset="-122"/>
                        </a:rPr>
                        <a:t>UK Houghton </a:t>
                      </a:r>
                      <a:endParaRPr lang="zh-CN" sz="1800" b="1" kern="100" dirty="0">
                        <a:solidFill>
                          <a:srgbClr val="C00000"/>
                        </a:solidFill>
                        <a:latin typeface="+mn-lt"/>
                        <a:ea typeface="+mj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b="1" dirty="0" err="1" smtClean="0">
                          <a:solidFill>
                            <a:srgbClr val="C00000"/>
                          </a:solidFill>
                          <a:latin typeface="+mn-lt"/>
                          <a:ea typeface="黑体" pitchFamily="49" charset="-122"/>
                        </a:rPr>
                        <a:t>Yantai</a:t>
                      </a:r>
                      <a:r>
                        <a:rPr lang="en-US" altLang="zh-CN" b="1" dirty="0" smtClean="0">
                          <a:solidFill>
                            <a:srgbClr val="C00000"/>
                          </a:solidFill>
                          <a:latin typeface="+mn-lt"/>
                          <a:ea typeface="黑体" pitchFamily="49" charset="-122"/>
                        </a:rPr>
                        <a:t> Moon </a:t>
                      </a:r>
                      <a:endParaRPr lang="zh-CN" sz="1800" b="1" kern="100" dirty="0">
                        <a:solidFill>
                          <a:srgbClr val="C00000"/>
                        </a:solidFill>
                        <a:latin typeface="+mn-lt"/>
                        <a:ea typeface="+mj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b="1" dirty="0" err="1" smtClean="0">
                          <a:solidFill>
                            <a:srgbClr val="C00000"/>
                          </a:solidFill>
                          <a:latin typeface="+mn-lt"/>
                          <a:ea typeface="黑体" pitchFamily="49" charset="-122"/>
                        </a:rPr>
                        <a:t>Snowkey</a:t>
                      </a:r>
                      <a:endParaRPr lang="zh-CN" sz="1800" b="1" kern="100" dirty="0">
                        <a:solidFill>
                          <a:srgbClr val="C00000"/>
                        </a:solidFill>
                        <a:latin typeface="+mn-lt"/>
                        <a:ea typeface="+mj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</a:tr>
              <a:tr h="4080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rgbClr val="000099"/>
                          </a:solidFill>
                          <a:latin typeface="+mn-lt"/>
                          <a:ea typeface="宋体"/>
                        </a:rPr>
                        <a:t>Volumetric efficiency</a:t>
                      </a:r>
                      <a:endParaRPr lang="zh-CN" sz="1800" b="1" kern="100" dirty="0">
                        <a:solidFill>
                          <a:srgbClr val="000099"/>
                        </a:solidFill>
                        <a:latin typeface="+mn-lt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0099"/>
                          </a:solidFill>
                          <a:latin typeface="+mn-lt"/>
                          <a:ea typeface="宋体"/>
                        </a:rPr>
                        <a:t>%</a:t>
                      </a:r>
                      <a:endParaRPr lang="zh-CN" sz="1800" b="1" kern="100" dirty="0">
                        <a:solidFill>
                          <a:srgbClr val="000099"/>
                        </a:solidFill>
                        <a:latin typeface="+mn-lt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 smtClean="0">
                          <a:solidFill>
                            <a:srgbClr val="000099"/>
                          </a:solidFill>
                          <a:latin typeface="+mn-lt"/>
                          <a:ea typeface="宋体"/>
                        </a:rPr>
                        <a:t>83.0</a:t>
                      </a:r>
                      <a:endParaRPr lang="zh-CN" sz="1800" b="1" kern="100" dirty="0">
                        <a:solidFill>
                          <a:srgbClr val="000099"/>
                        </a:solidFill>
                        <a:latin typeface="+mn-lt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rgbClr val="000099"/>
                          </a:solidFill>
                          <a:latin typeface="+mn-lt"/>
                          <a:ea typeface="宋体"/>
                        </a:rPr>
                        <a:t>81.06</a:t>
                      </a:r>
                      <a:endParaRPr lang="zh-CN" sz="1800" b="1" kern="100">
                        <a:solidFill>
                          <a:srgbClr val="000099"/>
                        </a:solidFill>
                        <a:latin typeface="+mn-lt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0099"/>
                          </a:solidFill>
                          <a:latin typeface="+mn-lt"/>
                          <a:ea typeface="宋体"/>
                        </a:rPr>
                        <a:t>93.7</a:t>
                      </a:r>
                      <a:endParaRPr lang="zh-CN" sz="1800" b="1" kern="100" dirty="0">
                        <a:solidFill>
                          <a:srgbClr val="000099"/>
                        </a:solidFill>
                        <a:latin typeface="+mn-lt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rgbClr val="000099"/>
                          </a:solidFill>
                          <a:latin typeface="+mn-lt"/>
                          <a:ea typeface="宋体"/>
                        </a:rPr>
                        <a:t>92.4</a:t>
                      </a:r>
                      <a:endParaRPr lang="zh-CN" sz="1800" b="1" kern="100">
                        <a:solidFill>
                          <a:srgbClr val="000099"/>
                        </a:solidFill>
                        <a:latin typeface="+mn-lt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</a:tr>
              <a:tr h="4080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rgbClr val="000099"/>
                          </a:solidFill>
                          <a:latin typeface="+mn-lt"/>
                          <a:ea typeface="宋体"/>
                        </a:rPr>
                        <a:t>Isothermal efficiency</a:t>
                      </a:r>
                      <a:endParaRPr lang="zh-CN" sz="1800" b="1" kern="100" dirty="0">
                        <a:solidFill>
                          <a:srgbClr val="000099"/>
                        </a:solidFill>
                        <a:latin typeface="+mn-lt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2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0099"/>
                          </a:solidFill>
                          <a:latin typeface="+mn-lt"/>
                          <a:ea typeface="宋体"/>
                        </a:rPr>
                        <a:t>%</a:t>
                      </a:r>
                      <a:endParaRPr lang="zh-CN" sz="1800" b="1" kern="100" dirty="0">
                        <a:solidFill>
                          <a:srgbClr val="000099"/>
                        </a:solidFill>
                        <a:latin typeface="+mn-lt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2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 smtClean="0">
                          <a:solidFill>
                            <a:srgbClr val="000099"/>
                          </a:solidFill>
                          <a:latin typeface="+mn-lt"/>
                          <a:ea typeface="宋体"/>
                        </a:rPr>
                        <a:t>52.9</a:t>
                      </a:r>
                      <a:endParaRPr lang="zh-CN" sz="1800" b="1" kern="100" dirty="0">
                        <a:solidFill>
                          <a:srgbClr val="000099"/>
                        </a:solidFill>
                        <a:latin typeface="+mn-lt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2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0099"/>
                          </a:solidFill>
                          <a:latin typeface="+mn-lt"/>
                          <a:ea typeface="宋体"/>
                        </a:rPr>
                        <a:t>53.1</a:t>
                      </a:r>
                      <a:endParaRPr lang="zh-CN" sz="1800" b="1" kern="100" dirty="0">
                        <a:solidFill>
                          <a:srgbClr val="000099"/>
                        </a:solidFill>
                        <a:latin typeface="+mn-lt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2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0099"/>
                          </a:solidFill>
                          <a:latin typeface="+mn-lt"/>
                          <a:ea typeface="宋体"/>
                        </a:rPr>
                        <a:t>63.1</a:t>
                      </a:r>
                      <a:endParaRPr lang="zh-CN" sz="1800" b="1" kern="100" dirty="0">
                        <a:solidFill>
                          <a:srgbClr val="000099"/>
                        </a:solidFill>
                        <a:latin typeface="+mn-lt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2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0099"/>
                          </a:solidFill>
                          <a:latin typeface="+mn-lt"/>
                          <a:ea typeface="宋体"/>
                        </a:rPr>
                        <a:t>61.0</a:t>
                      </a:r>
                      <a:endParaRPr lang="zh-CN" sz="1800" b="1" kern="100" dirty="0">
                        <a:solidFill>
                          <a:srgbClr val="000099"/>
                        </a:solidFill>
                        <a:latin typeface="+mn-lt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B2E9"/>
                    </a:solidFill>
                  </a:tcPr>
                </a:tc>
              </a:tr>
              <a:tr h="4080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</a:rPr>
                        <a:t>Adiabatic efficiency</a:t>
                      </a:r>
                      <a:endParaRPr lang="zh-CN" sz="1800" b="1" kern="100" dirty="0">
                        <a:solidFill>
                          <a:srgbClr val="000099"/>
                        </a:solidFill>
                        <a:latin typeface="+mn-lt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0099"/>
                          </a:solidFill>
                          <a:latin typeface="+mn-lt"/>
                          <a:ea typeface="宋体"/>
                        </a:rPr>
                        <a:t>%</a:t>
                      </a:r>
                      <a:endParaRPr lang="zh-CN" sz="1800" b="1" kern="100" dirty="0">
                        <a:solidFill>
                          <a:srgbClr val="000099"/>
                        </a:solidFill>
                        <a:latin typeface="+mn-lt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rgbClr val="000099"/>
                          </a:solidFill>
                          <a:latin typeface="+mn-lt"/>
                          <a:ea typeface="宋体"/>
                        </a:rPr>
                        <a:t>-</a:t>
                      </a:r>
                      <a:endParaRPr lang="zh-CN" sz="1800" b="1" kern="100" dirty="0">
                        <a:solidFill>
                          <a:srgbClr val="000099"/>
                        </a:solidFill>
                        <a:latin typeface="+mn-lt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0099"/>
                          </a:solidFill>
                          <a:latin typeface="+mn-lt"/>
                          <a:ea typeface="宋体"/>
                        </a:rPr>
                        <a:t>74.4</a:t>
                      </a:r>
                      <a:endParaRPr lang="zh-CN" sz="1800" b="1" kern="100" dirty="0">
                        <a:solidFill>
                          <a:srgbClr val="000099"/>
                        </a:solidFill>
                        <a:latin typeface="+mn-lt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0099"/>
                          </a:solidFill>
                          <a:latin typeface="+mn-lt"/>
                          <a:ea typeface="宋体"/>
                        </a:rPr>
                        <a:t>88.4</a:t>
                      </a:r>
                      <a:endParaRPr lang="zh-CN" sz="1800" b="1" kern="100" dirty="0">
                        <a:solidFill>
                          <a:srgbClr val="000099"/>
                        </a:solidFill>
                        <a:latin typeface="+mn-lt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0099"/>
                          </a:solidFill>
                          <a:latin typeface="+mn-lt"/>
                          <a:ea typeface="宋体"/>
                        </a:rPr>
                        <a:t>84.9</a:t>
                      </a:r>
                      <a:endParaRPr lang="zh-CN" sz="1800" b="1" kern="100" dirty="0">
                        <a:solidFill>
                          <a:srgbClr val="000099"/>
                        </a:solidFill>
                        <a:latin typeface="+mn-lt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</a:tr>
              <a:tr h="4080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rgbClr val="000099"/>
                          </a:solidFill>
                          <a:latin typeface="+mn-lt"/>
                          <a:ea typeface="宋体"/>
                        </a:rPr>
                        <a:t>Mass flow rate</a:t>
                      </a:r>
                      <a:endParaRPr lang="zh-CN" sz="1800" b="1" kern="100" dirty="0">
                        <a:solidFill>
                          <a:srgbClr val="000099"/>
                        </a:solidFill>
                        <a:latin typeface="+mn-lt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81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0099"/>
                          </a:solidFill>
                          <a:latin typeface="+mn-lt"/>
                          <a:ea typeface="宋体"/>
                        </a:rPr>
                        <a:t>g/s</a:t>
                      </a:r>
                      <a:endParaRPr lang="zh-CN" sz="1800" b="1" kern="100" dirty="0">
                        <a:solidFill>
                          <a:srgbClr val="000099"/>
                        </a:solidFill>
                        <a:latin typeface="+mn-lt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81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0099"/>
                          </a:solidFill>
                          <a:latin typeface="+mn-lt"/>
                          <a:ea typeface="宋体"/>
                        </a:rPr>
                        <a:t>-</a:t>
                      </a:r>
                      <a:endParaRPr lang="zh-CN" sz="1800" b="1" kern="100" dirty="0">
                        <a:solidFill>
                          <a:srgbClr val="000099"/>
                        </a:solidFill>
                        <a:latin typeface="+mn-lt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81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0099"/>
                          </a:solidFill>
                          <a:latin typeface="+mn-lt"/>
                          <a:ea typeface="宋体"/>
                        </a:rPr>
                        <a:t>380.8</a:t>
                      </a:r>
                      <a:endParaRPr lang="zh-CN" sz="1800" b="1" kern="100" dirty="0">
                        <a:solidFill>
                          <a:srgbClr val="000099"/>
                        </a:solidFill>
                        <a:latin typeface="+mn-lt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81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0099"/>
                          </a:solidFill>
                          <a:latin typeface="+mn-lt"/>
                          <a:ea typeface="宋体"/>
                        </a:rPr>
                        <a:t>439.3</a:t>
                      </a:r>
                      <a:endParaRPr lang="zh-CN" sz="1800" b="1" kern="100" dirty="0">
                        <a:solidFill>
                          <a:srgbClr val="000099"/>
                        </a:solidFill>
                        <a:latin typeface="+mn-lt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81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0099"/>
                          </a:solidFill>
                          <a:latin typeface="+mn-lt"/>
                          <a:ea typeface="宋体"/>
                        </a:rPr>
                        <a:t>422.9</a:t>
                      </a:r>
                      <a:endParaRPr lang="zh-CN" sz="1800" b="1" kern="100" dirty="0">
                        <a:solidFill>
                          <a:srgbClr val="000099"/>
                        </a:solidFill>
                        <a:latin typeface="+mn-lt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81DB"/>
                    </a:solidFill>
                  </a:tcPr>
                </a:tc>
              </a:tr>
              <a:tr h="4080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</a:rPr>
                        <a:t>oil content</a:t>
                      </a:r>
                      <a:endParaRPr lang="zh-CN" sz="1800" b="1" kern="100" dirty="0">
                        <a:solidFill>
                          <a:srgbClr val="000099"/>
                        </a:solidFill>
                        <a:latin typeface="+mn-lt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rgbClr val="000099"/>
                          </a:solidFill>
                          <a:latin typeface="+mn-lt"/>
                          <a:ea typeface="宋体"/>
                        </a:rPr>
                        <a:t>ppmW</a:t>
                      </a:r>
                      <a:endParaRPr lang="zh-CN" sz="1800" b="1" kern="100">
                        <a:solidFill>
                          <a:srgbClr val="000099"/>
                        </a:solidFill>
                        <a:latin typeface="+mn-lt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0099"/>
                          </a:solidFill>
                          <a:latin typeface="+mn-lt"/>
                          <a:ea typeface="宋体"/>
                        </a:rPr>
                        <a:t>-</a:t>
                      </a:r>
                      <a:endParaRPr lang="zh-CN" sz="1800" b="1" kern="100" dirty="0">
                        <a:solidFill>
                          <a:srgbClr val="000099"/>
                        </a:solidFill>
                        <a:latin typeface="+mn-lt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0099"/>
                          </a:solidFill>
                          <a:latin typeface="+mn-lt"/>
                          <a:ea typeface="宋体"/>
                        </a:rPr>
                        <a:t>-</a:t>
                      </a:r>
                      <a:endParaRPr lang="zh-CN" sz="1800" b="1" kern="100" dirty="0">
                        <a:solidFill>
                          <a:srgbClr val="000099"/>
                        </a:solidFill>
                        <a:latin typeface="+mn-lt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0099"/>
                          </a:solidFill>
                          <a:latin typeface="+mn-lt"/>
                          <a:ea typeface="宋体"/>
                        </a:rPr>
                        <a:t>2</a:t>
                      </a:r>
                      <a:endParaRPr lang="zh-CN" sz="1800" b="1" kern="100" dirty="0">
                        <a:solidFill>
                          <a:srgbClr val="000099"/>
                        </a:solidFill>
                        <a:latin typeface="+mn-lt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0099"/>
                          </a:solidFill>
                          <a:highlight>
                            <a:srgbClr val="00FF00"/>
                          </a:highlight>
                          <a:latin typeface="+mn-lt"/>
                          <a:ea typeface="宋体"/>
                        </a:rPr>
                        <a:t>20.9</a:t>
                      </a:r>
                      <a:endParaRPr lang="zh-CN" sz="1800" b="1" kern="100" dirty="0">
                        <a:solidFill>
                          <a:srgbClr val="000099"/>
                        </a:solidFill>
                        <a:latin typeface="+mn-lt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</a:tr>
              <a:tr h="4080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</a:rPr>
                        <a:t>Oil leakage of shaft seal</a:t>
                      </a:r>
                      <a:endParaRPr lang="zh-CN" sz="1800" b="1" kern="100" dirty="0">
                        <a:solidFill>
                          <a:srgbClr val="000099"/>
                        </a:solidFill>
                        <a:latin typeface="+mn-lt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rgbClr val="000099"/>
                          </a:solidFill>
                          <a:latin typeface="+mn-lt"/>
                          <a:ea typeface="宋体"/>
                        </a:rPr>
                        <a:t>ml/day</a:t>
                      </a:r>
                      <a:endParaRPr lang="zh-CN" sz="1800" b="1" kern="100">
                        <a:solidFill>
                          <a:srgbClr val="000099"/>
                        </a:solidFill>
                        <a:latin typeface="+mn-lt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0099"/>
                          </a:solidFill>
                          <a:latin typeface="+mn-lt"/>
                          <a:ea typeface="宋体"/>
                        </a:rPr>
                        <a:t>-</a:t>
                      </a:r>
                      <a:endParaRPr lang="zh-CN" sz="1800" b="1" kern="100" dirty="0">
                        <a:solidFill>
                          <a:srgbClr val="000099"/>
                        </a:solidFill>
                        <a:latin typeface="+mn-lt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0099"/>
                          </a:solidFill>
                          <a:latin typeface="+mn-lt"/>
                          <a:ea typeface="宋体"/>
                        </a:rPr>
                        <a:t>-</a:t>
                      </a:r>
                      <a:endParaRPr lang="zh-CN" sz="1800" b="1" kern="100" dirty="0">
                        <a:solidFill>
                          <a:srgbClr val="000099"/>
                        </a:solidFill>
                        <a:latin typeface="+mn-lt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0099"/>
                          </a:solidFill>
                          <a:latin typeface="+mn-lt"/>
                          <a:ea typeface="宋体"/>
                        </a:rPr>
                        <a:t>50</a:t>
                      </a:r>
                      <a:endParaRPr lang="zh-CN" sz="1800" b="1" kern="100" dirty="0">
                        <a:solidFill>
                          <a:srgbClr val="000099"/>
                        </a:solidFill>
                        <a:latin typeface="+mn-lt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0099"/>
                          </a:solidFill>
                          <a:latin typeface="+mn-lt"/>
                          <a:ea typeface="宋体"/>
                        </a:rPr>
                        <a:t>94.3</a:t>
                      </a:r>
                      <a:endParaRPr lang="zh-CN" sz="1800" b="1" kern="100" dirty="0">
                        <a:solidFill>
                          <a:srgbClr val="000099"/>
                        </a:solidFill>
                        <a:latin typeface="+mn-lt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</a:tr>
              <a:tr h="4080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</a:rPr>
                        <a:t>Leakage rate</a:t>
                      </a:r>
                      <a:endParaRPr lang="zh-CN" sz="1800" b="1" kern="100" dirty="0">
                        <a:solidFill>
                          <a:srgbClr val="000099"/>
                        </a:solidFill>
                        <a:latin typeface="+mn-lt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0099"/>
                          </a:solidFill>
                          <a:latin typeface="+mn-lt"/>
                          <a:ea typeface="宋体"/>
                        </a:rPr>
                        <a:t>Pam</a:t>
                      </a:r>
                      <a:r>
                        <a:rPr lang="en-US" sz="1800" b="1" kern="100" baseline="30000" dirty="0">
                          <a:solidFill>
                            <a:srgbClr val="000099"/>
                          </a:solidFill>
                          <a:latin typeface="+mn-lt"/>
                          <a:ea typeface="宋体"/>
                        </a:rPr>
                        <a:t>3</a:t>
                      </a:r>
                      <a:r>
                        <a:rPr lang="en-US" sz="1800" b="1" kern="100" dirty="0">
                          <a:solidFill>
                            <a:srgbClr val="000099"/>
                          </a:solidFill>
                          <a:latin typeface="+mn-lt"/>
                          <a:ea typeface="宋体"/>
                        </a:rPr>
                        <a:t>/s</a:t>
                      </a:r>
                      <a:endParaRPr lang="zh-CN" sz="1800" b="1" kern="100" dirty="0">
                        <a:solidFill>
                          <a:srgbClr val="000099"/>
                        </a:solidFill>
                        <a:latin typeface="+mn-lt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rgbClr val="000099"/>
                          </a:solidFill>
                          <a:latin typeface="+mn-lt"/>
                          <a:ea typeface="宋体"/>
                        </a:rPr>
                        <a:t>-</a:t>
                      </a:r>
                      <a:endParaRPr lang="zh-CN" sz="1800" b="1" kern="100">
                        <a:solidFill>
                          <a:srgbClr val="000099"/>
                        </a:solidFill>
                        <a:latin typeface="+mn-lt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0099"/>
                          </a:solidFill>
                          <a:latin typeface="+mn-lt"/>
                          <a:ea typeface="宋体"/>
                        </a:rPr>
                        <a:t>-</a:t>
                      </a:r>
                      <a:endParaRPr lang="zh-CN" sz="1800" b="1" kern="100" dirty="0">
                        <a:solidFill>
                          <a:srgbClr val="000099"/>
                        </a:solidFill>
                        <a:latin typeface="+mn-lt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0099"/>
                          </a:solidFill>
                          <a:latin typeface="+mn-lt"/>
                          <a:ea typeface="宋体"/>
                        </a:rPr>
                        <a:t>8.0</a:t>
                      </a:r>
                      <a:r>
                        <a:rPr lang="zh-CN" sz="1800" b="1" kern="100" dirty="0">
                          <a:solidFill>
                            <a:srgbClr val="000099"/>
                          </a:solidFill>
                          <a:latin typeface="+mn-lt"/>
                          <a:ea typeface="宋体"/>
                        </a:rPr>
                        <a:t>×</a:t>
                      </a:r>
                      <a:r>
                        <a:rPr lang="en-US" sz="1800" b="1" kern="100" dirty="0">
                          <a:solidFill>
                            <a:srgbClr val="000099"/>
                          </a:solidFill>
                          <a:latin typeface="+mn-lt"/>
                          <a:ea typeface="宋体"/>
                        </a:rPr>
                        <a:t>10</a:t>
                      </a:r>
                      <a:r>
                        <a:rPr lang="en-US" sz="1800" b="1" kern="100" baseline="30000" dirty="0">
                          <a:solidFill>
                            <a:srgbClr val="000099"/>
                          </a:solidFill>
                          <a:latin typeface="+mn-lt"/>
                          <a:ea typeface="宋体"/>
                        </a:rPr>
                        <a:t>-7</a:t>
                      </a:r>
                      <a:endParaRPr lang="zh-CN" sz="3200" b="1" kern="100" dirty="0">
                        <a:solidFill>
                          <a:srgbClr val="000099"/>
                        </a:solidFill>
                        <a:latin typeface="+mn-lt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0099"/>
                          </a:solidFill>
                          <a:latin typeface="+mn-lt"/>
                          <a:ea typeface="宋体"/>
                        </a:rPr>
                        <a:t>7.6</a:t>
                      </a:r>
                      <a:r>
                        <a:rPr lang="zh-CN" sz="1800" b="1" kern="100" dirty="0">
                          <a:solidFill>
                            <a:srgbClr val="000099"/>
                          </a:solidFill>
                          <a:latin typeface="+mn-lt"/>
                          <a:ea typeface="宋体"/>
                        </a:rPr>
                        <a:t>×</a:t>
                      </a:r>
                      <a:r>
                        <a:rPr lang="en-US" sz="1800" b="1" kern="100" dirty="0">
                          <a:solidFill>
                            <a:srgbClr val="000099"/>
                          </a:solidFill>
                          <a:latin typeface="+mn-lt"/>
                          <a:ea typeface="宋体"/>
                        </a:rPr>
                        <a:t>10</a:t>
                      </a:r>
                      <a:r>
                        <a:rPr lang="en-US" sz="1800" b="1" kern="100" baseline="30000" dirty="0">
                          <a:solidFill>
                            <a:srgbClr val="000099"/>
                          </a:solidFill>
                          <a:latin typeface="+mn-lt"/>
                          <a:ea typeface="宋体"/>
                        </a:rPr>
                        <a:t>-6</a:t>
                      </a:r>
                      <a:endParaRPr lang="zh-CN" sz="3200" b="1" kern="100" dirty="0">
                        <a:solidFill>
                          <a:srgbClr val="000099"/>
                        </a:solidFill>
                        <a:latin typeface="+mn-lt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</a:tr>
              <a:tr h="4080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rgbClr val="000099"/>
                          </a:solidFill>
                          <a:latin typeface="+mn-lt"/>
                          <a:ea typeface="+mn-ea"/>
                        </a:rPr>
                        <a:t>Noise level</a:t>
                      </a:r>
                      <a:endParaRPr lang="zh-CN" sz="1800" b="1" kern="100" dirty="0">
                        <a:solidFill>
                          <a:srgbClr val="000099"/>
                        </a:solidFill>
                        <a:latin typeface="+mn-lt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rgbClr val="000099"/>
                          </a:solidFill>
                          <a:latin typeface="+mn-lt"/>
                          <a:ea typeface="宋体"/>
                        </a:rPr>
                        <a:t>dB</a:t>
                      </a:r>
                      <a:endParaRPr lang="zh-CN" sz="1800" b="1" kern="100">
                        <a:solidFill>
                          <a:srgbClr val="000099"/>
                        </a:solidFill>
                        <a:latin typeface="+mn-lt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0099"/>
                          </a:solidFill>
                          <a:latin typeface="+mn-lt"/>
                          <a:ea typeface="宋体"/>
                        </a:rPr>
                        <a:t>-</a:t>
                      </a:r>
                      <a:endParaRPr lang="zh-CN" sz="1800" b="1" kern="100" dirty="0">
                        <a:solidFill>
                          <a:srgbClr val="000099"/>
                        </a:solidFill>
                        <a:latin typeface="+mn-lt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rgbClr val="000099"/>
                          </a:solidFill>
                          <a:latin typeface="+mn-lt"/>
                          <a:ea typeface="宋体"/>
                        </a:rPr>
                        <a:t>-</a:t>
                      </a:r>
                      <a:endParaRPr lang="zh-CN" sz="1800" b="1" kern="100">
                        <a:solidFill>
                          <a:srgbClr val="000099"/>
                        </a:solidFill>
                        <a:latin typeface="+mn-lt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0099"/>
                          </a:solidFill>
                          <a:latin typeface="+mn-lt"/>
                          <a:ea typeface="宋体"/>
                        </a:rPr>
                        <a:t>97.4</a:t>
                      </a:r>
                      <a:endParaRPr lang="zh-CN" sz="1800" b="1" kern="100" dirty="0">
                        <a:solidFill>
                          <a:srgbClr val="000099"/>
                        </a:solidFill>
                        <a:latin typeface="+mn-lt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0099"/>
                          </a:solidFill>
                          <a:latin typeface="+mn-lt"/>
                          <a:ea typeface="宋体"/>
                        </a:rPr>
                        <a:t>97.8</a:t>
                      </a:r>
                      <a:endParaRPr lang="zh-CN" sz="1800" b="1" kern="100" dirty="0">
                        <a:solidFill>
                          <a:srgbClr val="000099"/>
                        </a:solidFill>
                        <a:latin typeface="+mn-lt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</a:tr>
            </a:tbl>
          </a:graphicData>
        </a:graphic>
      </p:graphicFrame>
      <p:sp>
        <p:nvSpPr>
          <p:cNvPr id="8" name="标题 1"/>
          <p:cNvSpPr txBox="1"/>
          <p:nvPr/>
        </p:nvSpPr>
        <p:spPr>
          <a:xfrm>
            <a:off x="0" y="1196752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358775" indent="-342900" algn="ctr" eaLnBrk="0" hangingPunct="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n"/>
              <a:defRPr kumimoji="1" sz="2400" b="1">
                <a:solidFill>
                  <a:schemeClr val="accent6"/>
                </a:solidFill>
                <a:latin typeface="+mn-lt"/>
                <a:ea typeface="黑体" panose="02010609060101010101" pitchFamily="49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p"/>
              <a:defRPr kumimoji="1" sz="2800"/>
            </a:lvl2pPr>
            <a:lvl3pPr marL="1143000" indent="-228600" eaLnBrk="0" hangingPunct="0">
              <a:spcBef>
                <a:spcPct val="20000"/>
              </a:spcBef>
              <a:buClr>
                <a:srgbClr val="3333CC"/>
              </a:buClr>
              <a:buFont typeface="Wingdings" pitchFamily="2" charset="2"/>
              <a:buChar char="Ø"/>
              <a:defRPr kumimoji="1" sz="2400">
                <a:solidFill>
                  <a:srgbClr val="339966"/>
                </a:solidFill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n"/>
              <a:defRPr kumimoji="1" sz="2000"/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/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/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/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/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/>
            </a:lvl9pPr>
          </a:lstStyle>
          <a:p>
            <a:pPr marL="15875" indent="0">
              <a:buNone/>
            </a:pPr>
            <a:r>
              <a:rPr lang="en-US" altLang="zh-CN" dirty="0" smtClean="0">
                <a:solidFill>
                  <a:srgbClr val="3333FF"/>
                </a:solidFill>
              </a:rPr>
              <a:t>1-20 </a:t>
            </a:r>
            <a:r>
              <a:rPr lang="en-US" altLang="zh-CN" dirty="0">
                <a:solidFill>
                  <a:srgbClr val="3333FF"/>
                </a:solidFill>
              </a:rPr>
              <a:t>bara helium compressors</a:t>
            </a:r>
            <a:endParaRPr lang="zh-CN" altLang="en-US" dirty="0">
              <a:solidFill>
                <a:srgbClr val="3333FF"/>
              </a:solidFill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508" y="5841268"/>
            <a:ext cx="9144000" cy="400110"/>
          </a:xfrm>
          <a:prstGeom prst="rect">
            <a:avLst/>
          </a:prstGeom>
          <a:solidFill>
            <a:srgbClr val="FFFFCC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v"/>
              <a:defRPr kumimoji="1" sz="3200">
                <a:solidFill>
                  <a:srgbClr val="000099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p"/>
              <a:defRPr kumimoji="1"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3333CC"/>
              </a:buClr>
              <a:buFont typeface="Wingdings" pitchFamily="2" charset="2"/>
              <a:buChar char="Ø"/>
              <a:defRPr kumimoji="1" sz="2400">
                <a:solidFill>
                  <a:srgbClr val="339966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0" lang="en-US" altLang="zh-CN" sz="2000" b="1" dirty="0">
                <a:solidFill>
                  <a:srgbClr val="FF0000"/>
                </a:solidFill>
              </a:rPr>
              <a:t> </a:t>
            </a:r>
            <a:r>
              <a:rPr kumimoji="0" lang="en-US" altLang="zh-CN" sz="2000" dirty="0">
                <a:solidFill>
                  <a:srgbClr val="3333FF"/>
                </a:solidFill>
                <a:latin typeface="+mn-lt"/>
              </a:rPr>
              <a:t>P</a:t>
            </a:r>
            <a:r>
              <a:rPr kumimoji="0" lang="en-US" altLang="zh-CN" sz="2000" b="1" dirty="0" smtClean="0">
                <a:solidFill>
                  <a:srgbClr val="3333FF"/>
                </a:solidFill>
                <a:latin typeface="+mn-lt"/>
              </a:rPr>
              <a:t>erformance : beyond the level of international products (tested by helium gas)</a:t>
            </a:r>
            <a:endParaRPr kumimoji="0" lang="zh-CN" altLang="en-US" sz="2000" b="1" dirty="0">
              <a:solidFill>
                <a:srgbClr val="3333FF"/>
              </a:solidFill>
              <a:latin typeface="+mn-lt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054509" y="8955"/>
            <a:ext cx="7837971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20000"/>
              </a:spcBef>
            </a:pPr>
            <a:r>
              <a:rPr kumimoji="1" lang="en-US" altLang="zh-CN" sz="3000" dirty="0" smtClean="0">
                <a:latin typeface="+mj-lt"/>
              </a:rPr>
              <a:t>Helium Refrigerator </a:t>
            </a:r>
            <a:r>
              <a:rPr kumimoji="1" lang="en-US" altLang="zh-CN" sz="3000" dirty="0" smtClean="0">
                <a:solidFill>
                  <a:srgbClr val="3333FF"/>
                </a:solidFill>
                <a:latin typeface="+mj-lt"/>
              </a:rPr>
              <a:t>– 2500W@4.5K</a:t>
            </a:r>
            <a:endParaRPr kumimoji="1" lang="zh-CN" altLang="en-US" sz="30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65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287338" y="1340768"/>
            <a:ext cx="4537075" cy="47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358775" indent="-342900" eaLnBrk="0" hangingPunct="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n"/>
              <a:defRPr kumimoji="1" sz="2400" b="1">
                <a:solidFill>
                  <a:schemeClr val="accent6"/>
                </a:solidFill>
                <a:latin typeface="+mn-lt"/>
                <a:ea typeface="黑体" panose="02010609060101010101" pitchFamily="49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p"/>
              <a:defRPr kumimoji="1" sz="2800"/>
            </a:lvl2pPr>
            <a:lvl3pPr marL="1143000" indent="-228600" eaLnBrk="0" hangingPunct="0">
              <a:spcBef>
                <a:spcPct val="20000"/>
              </a:spcBef>
              <a:buClr>
                <a:srgbClr val="3333CC"/>
              </a:buClr>
              <a:buFont typeface="Wingdings" pitchFamily="2" charset="2"/>
              <a:buChar char="Ø"/>
              <a:defRPr kumimoji="1" sz="2400">
                <a:solidFill>
                  <a:srgbClr val="339966"/>
                </a:solidFill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n"/>
              <a:defRPr kumimoji="1" sz="2000"/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/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/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/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/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/>
            </a:lvl9pPr>
          </a:lstStyle>
          <a:p>
            <a:r>
              <a:rPr lang="en-US" altLang="zh-CN" dirty="0" smtClean="0"/>
              <a:t>Cold box</a:t>
            </a:r>
            <a:endParaRPr lang="en-US" altLang="zh-CN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" r="6657"/>
          <a:stretch/>
        </p:blipFill>
        <p:spPr>
          <a:xfrm>
            <a:off x="-15201" y="1849993"/>
            <a:ext cx="3603009" cy="4195094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1322" y="2256613"/>
            <a:ext cx="5549190" cy="334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4103377" y="1340768"/>
            <a:ext cx="4537075" cy="47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358775" indent="-342900" eaLnBrk="0" hangingPunct="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n"/>
              <a:defRPr kumimoji="1" sz="2400" b="1">
                <a:solidFill>
                  <a:schemeClr val="accent6"/>
                </a:solidFill>
                <a:latin typeface="+mn-lt"/>
                <a:ea typeface="黑体" panose="02010609060101010101" pitchFamily="49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p"/>
              <a:defRPr kumimoji="1" sz="2800"/>
            </a:lvl2pPr>
            <a:lvl3pPr marL="1143000" indent="-228600" eaLnBrk="0" hangingPunct="0">
              <a:spcBef>
                <a:spcPct val="20000"/>
              </a:spcBef>
              <a:buClr>
                <a:srgbClr val="3333CC"/>
              </a:buClr>
              <a:buFont typeface="Wingdings" pitchFamily="2" charset="2"/>
              <a:buChar char="Ø"/>
              <a:defRPr kumimoji="1" sz="2400">
                <a:solidFill>
                  <a:srgbClr val="339966"/>
                </a:solidFill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n"/>
              <a:defRPr kumimoji="1" sz="2000"/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/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/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/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/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/>
            </a:lvl9pPr>
          </a:lstStyle>
          <a:p>
            <a:r>
              <a:rPr lang="en-US" altLang="zh-CN" dirty="0" smtClean="0"/>
              <a:t>Vacuum pump</a:t>
            </a:r>
            <a:endParaRPr lang="en-US" altLang="zh-CN" dirty="0"/>
          </a:p>
        </p:txBody>
      </p:sp>
      <p:sp>
        <p:nvSpPr>
          <p:cNvPr id="2" name="矩形 1"/>
          <p:cNvSpPr/>
          <p:nvPr/>
        </p:nvSpPr>
        <p:spPr>
          <a:xfrm>
            <a:off x="1" y="6045087"/>
            <a:ext cx="9144000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5875" eaLnBrk="0" hangingPunct="0">
              <a:spcBef>
                <a:spcPct val="20000"/>
              </a:spcBef>
              <a:buClr>
                <a:srgbClr val="000099"/>
              </a:buClr>
            </a:pPr>
            <a:r>
              <a:rPr kumimoji="1" lang="en-US" altLang="zh-CN" sz="2000" b="1" dirty="0">
                <a:solidFill>
                  <a:srgbClr val="3333FF"/>
                </a:solidFill>
                <a:latin typeface="+mn-lt"/>
                <a:ea typeface="黑体" panose="02010609060101010101" pitchFamily="49" charset="-122"/>
              </a:rPr>
              <a:t>Integration of 2.5kW@4.5K </a:t>
            </a:r>
            <a:r>
              <a:rPr kumimoji="1" lang="en-US" altLang="zh-CN" sz="2000" b="1" dirty="0" err="1">
                <a:solidFill>
                  <a:srgbClr val="3333FF"/>
                </a:solidFill>
                <a:latin typeface="+mn-lt"/>
                <a:ea typeface="黑体" panose="02010609060101010101" pitchFamily="49" charset="-122"/>
              </a:rPr>
              <a:t>cryo</a:t>
            </a:r>
            <a:r>
              <a:rPr kumimoji="1" lang="en-US" altLang="zh-CN" sz="2000" b="1" dirty="0">
                <a:solidFill>
                  <a:srgbClr val="3333FF"/>
                </a:solidFill>
                <a:latin typeface="+mn-lt"/>
                <a:ea typeface="黑体" panose="02010609060101010101" pitchFamily="49" charset="-122"/>
              </a:rPr>
              <a:t>-plant will be </a:t>
            </a:r>
            <a:r>
              <a:rPr kumimoji="1" lang="en-US" altLang="zh-CN" sz="2000" b="1" dirty="0" smtClean="0">
                <a:solidFill>
                  <a:srgbClr val="3333FF"/>
                </a:solidFill>
                <a:latin typeface="+mn-lt"/>
                <a:ea typeface="黑体" panose="02010609060101010101" pitchFamily="49" charset="-122"/>
              </a:rPr>
              <a:t>finished </a:t>
            </a:r>
            <a:r>
              <a:rPr kumimoji="1" lang="en-US" altLang="zh-CN" sz="2000" b="1" dirty="0">
                <a:solidFill>
                  <a:srgbClr val="3333FF"/>
                </a:solidFill>
                <a:latin typeface="+mn-lt"/>
                <a:ea typeface="黑体" panose="02010609060101010101" pitchFamily="49" charset="-122"/>
              </a:rPr>
              <a:t>at the end of this year</a:t>
            </a:r>
            <a:endParaRPr kumimoji="1" lang="zh-CN" altLang="en-US" sz="2000" b="1" dirty="0">
              <a:solidFill>
                <a:srgbClr val="3333FF"/>
              </a:solidFill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1054509" y="8955"/>
            <a:ext cx="7837971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20000"/>
              </a:spcBef>
            </a:pPr>
            <a:r>
              <a:rPr kumimoji="1" lang="en-US" altLang="zh-CN" sz="3000" dirty="0" smtClean="0">
                <a:latin typeface="+mj-lt"/>
              </a:rPr>
              <a:t>Helium Refrigerator </a:t>
            </a:r>
            <a:r>
              <a:rPr kumimoji="1" lang="en-US" altLang="zh-CN" sz="3000" dirty="0" smtClean="0">
                <a:solidFill>
                  <a:srgbClr val="3333FF"/>
                </a:solidFill>
                <a:latin typeface="+mj-lt"/>
              </a:rPr>
              <a:t>– 500W@2K</a:t>
            </a:r>
            <a:endParaRPr kumimoji="1" lang="zh-CN" altLang="en-US" sz="30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7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"/>
          <p:cNvSpPr>
            <a:spLocks noChangeArrowheads="1"/>
          </p:cNvSpPr>
          <p:nvPr/>
        </p:nvSpPr>
        <p:spPr bwMode="auto">
          <a:xfrm>
            <a:off x="747687" y="1484784"/>
            <a:ext cx="5753139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623888" lvl="2" indent="-265113" algn="l">
              <a:lnSpc>
                <a:spcPct val="150000"/>
              </a:lnSpc>
              <a:buFont typeface="Wingdings" pitchFamily="2" charset="2"/>
              <a:buChar char="u"/>
            </a:pPr>
            <a:r>
              <a:rPr lang="en-US" altLang="zh-CN" sz="2000" dirty="0" smtClean="0">
                <a:solidFill>
                  <a:srgbClr val="003399"/>
                </a:solidFill>
              </a:rPr>
              <a:t>Magnet  bearing</a:t>
            </a:r>
          </a:p>
          <a:p>
            <a:pPr marL="623888" lvl="2" indent="-265113" algn="l">
              <a:lnSpc>
                <a:spcPct val="150000"/>
              </a:lnSpc>
              <a:buFont typeface="Wingdings" pitchFamily="2" charset="2"/>
              <a:buChar char="u"/>
            </a:pPr>
            <a:r>
              <a:rPr lang="en-US" altLang="zh-CN" sz="2000" dirty="0" smtClean="0">
                <a:solidFill>
                  <a:srgbClr val="003399"/>
                </a:solidFill>
              </a:rPr>
              <a:t>High speed motor </a:t>
            </a:r>
            <a:r>
              <a:rPr lang="en-US" altLang="zh-CN" sz="2000" dirty="0" smtClean="0">
                <a:solidFill>
                  <a:srgbClr val="003399"/>
                </a:solidFill>
              </a:rPr>
              <a:t>speed</a:t>
            </a:r>
            <a:r>
              <a:rPr lang="en-US" altLang="zh-CN" sz="2000" dirty="0" smtClean="0">
                <a:solidFill>
                  <a:srgbClr val="003399"/>
                </a:solidFill>
              </a:rPr>
              <a:t>:  60 </a:t>
            </a:r>
            <a:r>
              <a:rPr lang="en-US" altLang="zh-CN" sz="2000" dirty="0" err="1" smtClean="0">
                <a:solidFill>
                  <a:srgbClr val="003399"/>
                </a:solidFill>
              </a:rPr>
              <a:t>krpm</a:t>
            </a:r>
            <a:endParaRPr lang="en-US" altLang="zh-CN" sz="2000" dirty="0" smtClean="0">
              <a:solidFill>
                <a:srgbClr val="003399"/>
              </a:solidFill>
            </a:endParaRPr>
          </a:p>
          <a:p>
            <a:pPr marL="623888" lvl="2" indent="-265113" algn="l">
              <a:lnSpc>
                <a:spcPct val="150000"/>
              </a:lnSpc>
              <a:buFont typeface="Wingdings" pitchFamily="2" charset="2"/>
              <a:buChar char="u"/>
            </a:pPr>
            <a:r>
              <a:rPr lang="en-US" altLang="zh-CN" sz="2000" dirty="0" smtClean="0">
                <a:solidFill>
                  <a:srgbClr val="003399"/>
                </a:solidFill>
              </a:rPr>
              <a:t>Test rig will be finished in next month</a:t>
            </a:r>
            <a:endParaRPr lang="en-US" altLang="zh-CN" sz="2000" dirty="0" smtClean="0">
              <a:solidFill>
                <a:srgbClr val="003399"/>
              </a:solidFill>
            </a:endParaRPr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133480" y="928670"/>
            <a:ext cx="5367897" cy="60939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358775" indent="-342900" algn="ctr" eaLnBrk="0" hangingPunct="0"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ctr" eaLnBrk="0" hangingPunct="0"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ctr" eaLnBrk="0" hangingPunct="0"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ctr" eaLnBrk="0" hangingPunct="0"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ctr" eaLnBrk="0" hangingPunct="0"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  <a:spcAft>
                <a:spcPts val="600"/>
              </a:spcAft>
              <a:defRPr/>
            </a:pPr>
            <a:r>
              <a:rPr lang="en-US" altLang="zh-CN" sz="2800" dirty="0" smtClean="0">
                <a:solidFill>
                  <a:schemeClr val="accent6"/>
                </a:solidFill>
                <a:latin typeface="+mn-lt"/>
                <a:ea typeface="黑体" panose="02010609060101010101" pitchFamily="49" charset="-122"/>
              </a:rPr>
              <a:t>Main challenge cold compressor</a:t>
            </a:r>
            <a:endParaRPr lang="en-US" altLang="zh-CN" sz="2800" dirty="0">
              <a:solidFill>
                <a:schemeClr val="accent6"/>
              </a:solidFill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4" name="矩形 14"/>
          <p:cNvSpPr>
            <a:spLocks noChangeArrowheads="1"/>
          </p:cNvSpPr>
          <p:nvPr/>
        </p:nvSpPr>
        <p:spPr bwMode="auto">
          <a:xfrm>
            <a:off x="463550" y="6048375"/>
            <a:ext cx="20113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</a:pPr>
            <a:r>
              <a:rPr lang="en-US" altLang="zh-CN" sz="140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15krpm</a:t>
            </a:r>
            <a:r>
              <a:rPr lang="zh-CN" altLang="en-US" sz="140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冷压缩机样机</a:t>
            </a:r>
            <a:endParaRPr lang="en-US" altLang="zh-CN" sz="1400"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5" name="矩形 15"/>
          <p:cNvSpPr>
            <a:spLocks noChangeArrowheads="1"/>
          </p:cNvSpPr>
          <p:nvPr/>
        </p:nvSpPr>
        <p:spPr bwMode="auto">
          <a:xfrm>
            <a:off x="2787650" y="4718050"/>
            <a:ext cx="1404938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</a:pPr>
            <a:r>
              <a:rPr lang="zh-CN" altLang="en-US" sz="140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电磁悬浮轴承</a:t>
            </a:r>
            <a:endParaRPr lang="en-US" altLang="zh-CN" sz="1400"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6" name="矩形 16"/>
          <p:cNvSpPr>
            <a:spLocks noChangeArrowheads="1"/>
          </p:cNvSpPr>
          <p:nvPr/>
        </p:nvSpPr>
        <p:spPr bwMode="auto">
          <a:xfrm>
            <a:off x="4333875" y="6034088"/>
            <a:ext cx="1584325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</a:pPr>
            <a:r>
              <a:rPr lang="zh-CN" altLang="en-US" sz="140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叶轮和长轴设计</a:t>
            </a:r>
            <a:endParaRPr lang="en-US" altLang="zh-CN" sz="1400"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</p:txBody>
      </p:sp>
      <p:pic>
        <p:nvPicPr>
          <p:cNvPr id="7" name="图片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33875" y="4956175"/>
            <a:ext cx="173990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33875" y="3852863"/>
            <a:ext cx="1695450" cy="109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:\02液氦到超流氦温区大型低温制冷\2017\20170119项目监理会\IMG_20161223_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86075" y="3438525"/>
            <a:ext cx="968375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4095750"/>
            <a:ext cx="2295525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D:\02液氦到超流氦温区大型低温制冷\2017\20170119项目监理会\IMG_20161223_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81313" y="5133975"/>
            <a:ext cx="968375" cy="129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00838" y="3357563"/>
            <a:ext cx="1800225" cy="278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矩形 24"/>
          <p:cNvSpPr>
            <a:spLocks noChangeArrowheads="1"/>
          </p:cNvSpPr>
          <p:nvPr/>
        </p:nvSpPr>
        <p:spPr bwMode="auto">
          <a:xfrm>
            <a:off x="6594475" y="6224588"/>
            <a:ext cx="2408238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</a:pPr>
            <a:r>
              <a:rPr lang="en-US" altLang="zh-CN" sz="140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60krpm</a:t>
            </a:r>
            <a:r>
              <a:rPr lang="zh-CN" altLang="en-US" sz="140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冷压缩机实验样机</a:t>
            </a:r>
            <a:endParaRPr lang="en-US" altLang="zh-CN" sz="1400"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1054509" y="8955"/>
            <a:ext cx="7837971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20000"/>
              </a:spcBef>
            </a:pPr>
            <a:r>
              <a:rPr kumimoji="1" lang="en-US" altLang="zh-CN" sz="3000" dirty="0" smtClean="0">
                <a:latin typeface="+mj-lt"/>
              </a:rPr>
              <a:t>Helium Refrigerator </a:t>
            </a:r>
            <a:r>
              <a:rPr kumimoji="1" lang="en-US" altLang="zh-CN" sz="3000" dirty="0" smtClean="0">
                <a:solidFill>
                  <a:srgbClr val="3333FF"/>
                </a:solidFill>
                <a:latin typeface="+mj-lt"/>
              </a:rPr>
              <a:t>– 500W@2K</a:t>
            </a:r>
            <a:endParaRPr kumimoji="1" lang="zh-CN" altLang="en-US" sz="30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94" name="Rectangle 10"/>
          <p:cNvSpPr>
            <a:spLocks noChangeArrowheads="1"/>
          </p:cNvSpPr>
          <p:nvPr/>
        </p:nvSpPr>
        <p:spPr bwMode="auto">
          <a:xfrm>
            <a:off x="0" y="4581128"/>
            <a:ext cx="9144000" cy="397032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5600" indent="-3556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349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p"/>
            </a:pPr>
            <a:r>
              <a:rPr kumimoji="1" lang="en-US" altLang="zh-CN" sz="1800" b="0" dirty="0" smtClean="0">
                <a:latin typeface="+mn-lt"/>
              </a:rPr>
              <a:t>Founded </a:t>
            </a:r>
            <a:r>
              <a:rPr kumimoji="1" lang="en-US" altLang="zh-CN" sz="1800" b="0" dirty="0" smtClean="0">
                <a:latin typeface="+mn-lt"/>
              </a:rPr>
              <a:t>in </a:t>
            </a:r>
            <a:r>
              <a:rPr kumimoji="1" lang="en-US" altLang="zh-CN" sz="1800" b="0" dirty="0">
                <a:latin typeface="+mn-lt"/>
              </a:rPr>
              <a:t>1999; Former Cryogenic </a:t>
            </a:r>
            <a:r>
              <a:rPr kumimoji="1" lang="en-US" altLang="zh-CN" sz="1800" b="0" dirty="0" smtClean="0">
                <a:latin typeface="+mn-lt"/>
              </a:rPr>
              <a:t>Laboratory </a:t>
            </a:r>
            <a:r>
              <a:rPr kumimoji="1" lang="en-US" altLang="zh-CN" sz="1800" b="0" dirty="0">
                <a:latin typeface="+mn-lt"/>
              </a:rPr>
              <a:t>and Institute of Photographic Chemistry;</a:t>
            </a:r>
          </a:p>
        </p:txBody>
      </p:sp>
      <p:sp>
        <p:nvSpPr>
          <p:cNvPr id="323597" name="Rectangle 13"/>
          <p:cNvSpPr>
            <a:spLocks noChangeArrowheads="1"/>
          </p:cNvSpPr>
          <p:nvPr/>
        </p:nvSpPr>
        <p:spPr bwMode="auto">
          <a:xfrm>
            <a:off x="0" y="5949280"/>
            <a:ext cx="9144000" cy="374974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5600" indent="-3556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349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p"/>
            </a:pPr>
            <a:r>
              <a:rPr lang="en-US" altLang="zh-CN" sz="1800" dirty="0" smtClean="0">
                <a:latin typeface="+mn-lt"/>
              </a:rPr>
              <a:t>Cryogenics parts </a:t>
            </a:r>
            <a:r>
              <a:rPr lang="en-US" altLang="zh-CN" sz="1800" dirty="0" smtClean="0">
                <a:latin typeface="+mn-lt"/>
              </a:rPr>
              <a:t>is the </a:t>
            </a:r>
            <a:r>
              <a:rPr lang="en-US" altLang="zh-CN" sz="1800" dirty="0" smtClean="0">
                <a:latin typeface="+mn-lt"/>
              </a:rPr>
              <a:t>Only </a:t>
            </a:r>
            <a:r>
              <a:rPr lang="en-US" altLang="zh-CN" sz="1800" dirty="0">
                <a:latin typeface="+mn-lt"/>
              </a:rPr>
              <a:t>national synthetic institute of </a:t>
            </a:r>
            <a:r>
              <a:rPr lang="en-US" altLang="zh-CN" sz="1800" dirty="0" smtClean="0">
                <a:latin typeface="+mn-lt"/>
              </a:rPr>
              <a:t>cryogenics</a:t>
            </a:r>
            <a:endParaRPr lang="en-US" altLang="zh-CN" sz="1800" dirty="0">
              <a:latin typeface="+mn-lt"/>
            </a:endParaRPr>
          </a:p>
        </p:txBody>
      </p:sp>
      <p:sp>
        <p:nvSpPr>
          <p:cNvPr id="323598" name="Rectangle 14"/>
          <p:cNvSpPr>
            <a:spLocks noChangeArrowheads="1"/>
          </p:cNvSpPr>
          <p:nvPr/>
        </p:nvSpPr>
        <p:spPr bwMode="auto">
          <a:xfrm>
            <a:off x="0" y="5085184"/>
            <a:ext cx="9160190" cy="701731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5600" indent="-3556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349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p"/>
            </a:pPr>
            <a:r>
              <a:rPr lang="en-US" altLang="zh-CN" sz="1800" dirty="0">
                <a:latin typeface="+mn-lt"/>
              </a:rPr>
              <a:t>510 staffs, including </a:t>
            </a:r>
            <a:r>
              <a:rPr lang="en-US" altLang="zh-CN" sz="1800" dirty="0" smtClean="0">
                <a:latin typeface="+mn-lt"/>
              </a:rPr>
              <a:t>5 </a:t>
            </a:r>
            <a:r>
              <a:rPr lang="en-US" altLang="zh-CN" sz="1800" dirty="0">
                <a:latin typeface="+mn-lt"/>
              </a:rPr>
              <a:t>Members of CAS, </a:t>
            </a:r>
            <a:r>
              <a:rPr lang="en-US" altLang="zh-CN" sz="1800" dirty="0" smtClean="0">
                <a:latin typeface="+mn-lt"/>
              </a:rPr>
              <a:t>1 </a:t>
            </a:r>
            <a:r>
              <a:rPr lang="en-US" altLang="zh-CN" sz="1800" dirty="0">
                <a:latin typeface="+mn-lt"/>
              </a:rPr>
              <a:t>Members of CAE, </a:t>
            </a:r>
            <a:r>
              <a:rPr lang="en-US" altLang="zh-CN" sz="1800" dirty="0" smtClean="0">
                <a:latin typeface="+mn-lt"/>
              </a:rPr>
              <a:t>86 professors </a:t>
            </a:r>
            <a:r>
              <a:rPr lang="en-US" altLang="zh-CN" sz="1800" dirty="0">
                <a:latin typeface="+mn-lt"/>
              </a:rPr>
              <a:t>and </a:t>
            </a:r>
            <a:r>
              <a:rPr lang="en-US" altLang="zh-CN" sz="1800" dirty="0" smtClean="0">
                <a:latin typeface="+mn-lt"/>
              </a:rPr>
              <a:t>149 </a:t>
            </a:r>
            <a:r>
              <a:rPr lang="en-US" altLang="zh-CN" sz="1800" dirty="0">
                <a:latin typeface="+mn-lt"/>
              </a:rPr>
              <a:t>associate </a:t>
            </a:r>
            <a:r>
              <a:rPr lang="en-US" altLang="zh-CN" sz="1800" dirty="0" smtClean="0">
                <a:latin typeface="+mn-lt"/>
              </a:rPr>
              <a:t>professors</a:t>
            </a:r>
            <a:r>
              <a:rPr kumimoji="1" lang="en-US" altLang="zh-CN" sz="1800" b="0" dirty="0" smtClean="0">
                <a:latin typeface="+mn-lt"/>
              </a:rPr>
              <a:t>, </a:t>
            </a:r>
            <a:r>
              <a:rPr lang="en-US" altLang="zh-CN" sz="1800" dirty="0">
                <a:latin typeface="+mn-lt"/>
              </a:rPr>
              <a:t>over </a:t>
            </a:r>
            <a:r>
              <a:rPr lang="en-US" altLang="zh-CN" sz="1800" dirty="0" smtClean="0">
                <a:latin typeface="+mn-lt"/>
              </a:rPr>
              <a:t>500 enrollment </a:t>
            </a:r>
            <a:r>
              <a:rPr lang="en-US" altLang="zh-CN" sz="1800" dirty="0">
                <a:latin typeface="+mn-lt"/>
              </a:rPr>
              <a:t>of graduate students</a:t>
            </a:r>
            <a:endParaRPr kumimoji="1" lang="en-US" altLang="zh-CN" sz="1800" b="0" dirty="0">
              <a:latin typeface="+mn-lt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8"/>
          <a:stretch>
            <a:fillRect/>
          </a:stretch>
        </p:blipFill>
        <p:spPr bwMode="auto">
          <a:xfrm>
            <a:off x="2059815" y="1065147"/>
            <a:ext cx="5040560" cy="324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1187624" y="13990"/>
            <a:ext cx="7452828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20000"/>
              </a:spcBef>
            </a:pPr>
            <a:r>
              <a:rPr kumimoji="1" lang="en-US" altLang="zh-CN" sz="3000" dirty="0" smtClean="0">
                <a:solidFill>
                  <a:schemeClr val="accent2"/>
                </a:solidFill>
                <a:latin typeface="+mj-lt"/>
              </a:rPr>
              <a:t>Introduction of TIPC</a:t>
            </a:r>
            <a:endParaRPr kumimoji="1" lang="zh-CN" altLang="en-US" sz="30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14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323528" y="6093296"/>
            <a:ext cx="31683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矩形 2"/>
          <p:cNvSpPr>
            <a:spLocks noChangeArrowheads="1"/>
          </p:cNvSpPr>
          <p:nvPr/>
        </p:nvSpPr>
        <p:spPr bwMode="auto">
          <a:xfrm>
            <a:off x="250825" y="1731987"/>
            <a:ext cx="8569325" cy="413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v"/>
              <a:defRPr kumimoji="1" sz="3200">
                <a:solidFill>
                  <a:srgbClr val="000099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p"/>
              <a:defRPr kumimoji="1"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623888" indent="-265113" eaLnBrk="0" hangingPunct="0">
              <a:spcBef>
                <a:spcPct val="20000"/>
              </a:spcBef>
              <a:buClr>
                <a:srgbClr val="3333CC"/>
              </a:buClr>
              <a:buFont typeface="Wingdings" pitchFamily="2" charset="2"/>
              <a:buChar char="Ø"/>
              <a:defRPr kumimoji="1" sz="2400">
                <a:solidFill>
                  <a:srgbClr val="339966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lvl="2" eaLnBrk="1" hangingPunct="1">
              <a:lnSpc>
                <a:spcPct val="150000"/>
              </a:lnSpc>
              <a:spcBef>
                <a:spcPct val="0"/>
              </a:spcBef>
              <a:buClrTx/>
            </a:pPr>
            <a:r>
              <a:rPr kumimoji="0" lang="en-US" altLang="zh-CN" sz="1600" b="1" dirty="0" smtClean="0">
                <a:solidFill>
                  <a:srgbClr val="000099"/>
                </a:solidFill>
                <a:latin typeface="+mn-lt"/>
                <a:ea typeface="幼圆" pitchFamily="49" charset="-122"/>
              </a:rPr>
              <a:t>Finished 60krpm speed test in the room temperature</a:t>
            </a:r>
            <a:endParaRPr kumimoji="0" lang="en-US" altLang="zh-CN" sz="1600" b="1" dirty="0">
              <a:solidFill>
                <a:srgbClr val="000099"/>
              </a:solidFill>
              <a:latin typeface="+mn-lt"/>
              <a:ea typeface="幼圆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377" y="2276872"/>
            <a:ext cx="5292588" cy="3961188"/>
          </a:xfrm>
          <a:prstGeom prst="rect">
            <a:avLst/>
          </a:prstGeom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-508" y="1196752"/>
            <a:ext cx="79568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358775" indent="-342900" eaLnBrk="0" hangingPunct="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n"/>
              <a:defRPr kumimoji="1" sz="2400" b="1">
                <a:solidFill>
                  <a:schemeClr val="accent6"/>
                </a:solidFill>
                <a:latin typeface="+mn-lt"/>
                <a:ea typeface="黑体" panose="02010609060101010101" pitchFamily="49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p"/>
              <a:defRPr kumimoji="1" sz="2800"/>
            </a:lvl2pPr>
            <a:lvl3pPr marL="1143000" indent="-228600" eaLnBrk="0" hangingPunct="0">
              <a:spcBef>
                <a:spcPct val="20000"/>
              </a:spcBef>
              <a:buClr>
                <a:srgbClr val="3333CC"/>
              </a:buClr>
              <a:buFont typeface="Wingdings" pitchFamily="2" charset="2"/>
              <a:buChar char="Ø"/>
              <a:defRPr kumimoji="1" sz="2400">
                <a:solidFill>
                  <a:srgbClr val="339966"/>
                </a:solidFill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n"/>
              <a:defRPr kumimoji="1" sz="2000"/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/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/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/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/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/>
            </a:lvl9pPr>
          </a:lstStyle>
          <a:p>
            <a:r>
              <a:rPr lang="en-US" altLang="zh-CN" dirty="0"/>
              <a:t>Cold compressor (developed by Czech company) </a:t>
            </a: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1054509" y="8955"/>
            <a:ext cx="7837971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20000"/>
              </a:spcBef>
            </a:pPr>
            <a:r>
              <a:rPr kumimoji="1" lang="en-US" altLang="zh-CN" sz="3000" dirty="0" smtClean="0">
                <a:latin typeface="+mj-lt"/>
              </a:rPr>
              <a:t>Helium Refrigerator </a:t>
            </a:r>
            <a:r>
              <a:rPr kumimoji="1" lang="en-US" altLang="zh-CN" sz="3000" dirty="0" smtClean="0">
                <a:solidFill>
                  <a:srgbClr val="3333FF"/>
                </a:solidFill>
                <a:latin typeface="+mj-lt"/>
              </a:rPr>
              <a:t>– 500W@2K</a:t>
            </a:r>
            <a:endParaRPr kumimoji="1" lang="zh-CN" altLang="en-US" sz="30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13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38"/>
          <p:cNvSpPr>
            <a:spLocks noChangeAspect="1"/>
          </p:cNvSpPr>
          <p:nvPr/>
        </p:nvSpPr>
        <p:spPr bwMode="auto">
          <a:xfrm>
            <a:off x="251520" y="1196752"/>
            <a:ext cx="7632848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CC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265430" indent="-265430" algn="just" ea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chemeClr val="accent6"/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2400" b="1" dirty="0" smtClean="0">
                <a:latin typeface="+mn-lt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latin typeface="+mn-lt"/>
                <a:ea typeface="黑体" panose="02010609060101010101" pitchFamily="49" charset="-122"/>
                <a:cs typeface="Arial" panose="020B0604020202020204" pitchFamily="34" charset="0"/>
              </a:rPr>
              <a:t>Products &amp; </a:t>
            </a:r>
            <a:r>
              <a:rPr lang="en-US" altLang="zh-CN" sz="2400" b="1" dirty="0" smtClean="0">
                <a:latin typeface="+mn-lt"/>
                <a:ea typeface="黑体" panose="02010609060101010101" pitchFamily="49" charset="-122"/>
                <a:cs typeface="Arial" panose="020B0604020202020204" pitchFamily="34" charset="0"/>
              </a:rPr>
              <a:t>Engineering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chemeClr val="accent6"/>
              </a:buClr>
              <a:buNone/>
              <a:defRPr/>
            </a:pPr>
            <a:r>
              <a:rPr lang="en-US" altLang="zh-CN" sz="2400" dirty="0">
                <a:solidFill>
                  <a:srgbClr val="3333FF"/>
                </a:solidFill>
                <a:latin typeface="+mn-lt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400" dirty="0" smtClean="0">
                <a:solidFill>
                  <a:srgbClr val="3333FF"/>
                </a:solidFill>
                <a:latin typeface="+mn-lt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zh-CN" altLang="en-US" sz="2000" b="1" dirty="0" smtClean="0">
                <a:solidFill>
                  <a:srgbClr val="3333FF"/>
                </a:solidFill>
                <a:latin typeface="+mn-lt"/>
                <a:ea typeface="黑体" panose="02010609060101010101" pitchFamily="49" charset="-122"/>
                <a:cs typeface="Arial" panose="020B0604020202020204" pitchFamily="34" charset="0"/>
              </a:rPr>
              <a:t>（</a:t>
            </a:r>
            <a:r>
              <a:rPr lang="en-US" altLang="zh-CN" sz="2000" b="1" dirty="0" err="1" smtClean="0">
                <a:solidFill>
                  <a:srgbClr val="3333FF"/>
                </a:solidFill>
                <a:latin typeface="+mn-lt"/>
                <a:ea typeface="黑体" panose="02010609060101010101" pitchFamily="49" charset="-122"/>
                <a:cs typeface="Arial" panose="020B0604020202020204" pitchFamily="34" charset="0"/>
              </a:rPr>
              <a:t>Fuhai</a:t>
            </a:r>
            <a:r>
              <a:rPr lang="en-US" altLang="zh-CN" sz="2000" b="1" dirty="0" smtClean="0">
                <a:solidFill>
                  <a:srgbClr val="3333FF"/>
                </a:solidFill>
                <a:latin typeface="+mn-lt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 err="1" smtClean="0">
                <a:solidFill>
                  <a:srgbClr val="3333FF"/>
                </a:solidFill>
                <a:latin typeface="+mn-lt"/>
                <a:ea typeface="黑体" panose="02010609060101010101" pitchFamily="49" charset="-122"/>
                <a:cs typeface="Arial" panose="020B0604020202020204" pitchFamily="34" charset="0"/>
              </a:rPr>
              <a:t>Cryo</a:t>
            </a:r>
            <a:r>
              <a:rPr lang="en-US" altLang="zh-CN" sz="2000" b="1" dirty="0" smtClean="0">
                <a:solidFill>
                  <a:srgbClr val="3333FF"/>
                </a:solidFill>
                <a:latin typeface="+mn-lt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 err="1" smtClean="0">
                <a:solidFill>
                  <a:srgbClr val="3333FF"/>
                </a:solidFill>
                <a:latin typeface="+mn-lt"/>
                <a:ea typeface="黑体" panose="02010609060101010101" pitchFamily="49" charset="-122"/>
                <a:cs typeface="Arial" panose="020B0604020202020204" pitchFamily="34" charset="0"/>
              </a:rPr>
              <a:t>Co.Ltd</a:t>
            </a:r>
            <a:r>
              <a:rPr lang="en-US" altLang="zh-CN" sz="2000" b="1" dirty="0" smtClean="0">
                <a:solidFill>
                  <a:srgbClr val="3333FF"/>
                </a:solidFill>
                <a:latin typeface="+mn-lt"/>
                <a:ea typeface="黑体" panose="02010609060101010101" pitchFamily="49" charset="-122"/>
                <a:cs typeface="Arial" panose="020B0604020202020204" pitchFamily="34" charset="0"/>
              </a:rPr>
              <a:t> and </a:t>
            </a:r>
            <a:r>
              <a:rPr lang="en-US" altLang="zh-CN" sz="2000" b="1" dirty="0" err="1" smtClean="0">
                <a:solidFill>
                  <a:srgbClr val="3333FF"/>
                </a:solidFill>
                <a:latin typeface="+mn-lt"/>
                <a:ea typeface="黑体" panose="02010609060101010101" pitchFamily="49" charset="-122"/>
                <a:cs typeface="Arial" panose="020B0604020202020204" pitchFamily="34" charset="0"/>
              </a:rPr>
              <a:t>Zhongshan</a:t>
            </a:r>
            <a:r>
              <a:rPr lang="en-US" altLang="zh-CN" sz="2000" b="1" dirty="0" smtClean="0">
                <a:solidFill>
                  <a:srgbClr val="3333FF"/>
                </a:solidFill>
                <a:latin typeface="+mn-lt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 err="1" smtClean="0">
                <a:solidFill>
                  <a:srgbClr val="3333FF"/>
                </a:solidFill>
                <a:latin typeface="+mn-lt"/>
                <a:ea typeface="黑体" panose="02010609060101010101" pitchFamily="49" charset="-122"/>
                <a:cs typeface="Arial" panose="020B0604020202020204" pitchFamily="34" charset="0"/>
              </a:rPr>
              <a:t>Fuhai</a:t>
            </a:r>
            <a:r>
              <a:rPr lang="en-US" altLang="zh-CN" sz="2000" b="1" dirty="0" smtClean="0">
                <a:solidFill>
                  <a:srgbClr val="3333FF"/>
                </a:solidFill>
                <a:latin typeface="+mn-lt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 err="1" smtClean="0">
                <a:solidFill>
                  <a:srgbClr val="3333FF"/>
                </a:solidFill>
                <a:latin typeface="+mn-lt"/>
                <a:ea typeface="黑体" panose="02010609060101010101" pitchFamily="49" charset="-122"/>
                <a:cs typeface="Arial" panose="020B0604020202020204" pitchFamily="34" charset="0"/>
              </a:rPr>
              <a:t>Cryo</a:t>
            </a:r>
            <a:r>
              <a:rPr lang="en-US" altLang="zh-CN" sz="2000" dirty="0">
                <a:solidFill>
                  <a:srgbClr val="3333FF"/>
                </a:solidFill>
                <a:latin typeface="+mn-lt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3333FF"/>
                </a:solidFill>
                <a:latin typeface="+mn-lt"/>
                <a:ea typeface="黑体" panose="02010609060101010101" pitchFamily="49" charset="-122"/>
                <a:cs typeface="Arial" panose="020B0604020202020204" pitchFamily="34" charset="0"/>
              </a:rPr>
              <a:t>Co.Ltd</a:t>
            </a:r>
            <a:r>
              <a:rPr lang="en-US" altLang="zh-CN" sz="2000" b="1" dirty="0" smtClean="0">
                <a:solidFill>
                  <a:srgbClr val="3333FF"/>
                </a:solidFill>
                <a:latin typeface="+mn-lt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zh-CN" altLang="en-US" sz="2000" b="1" dirty="0" smtClean="0">
                <a:solidFill>
                  <a:srgbClr val="3333FF"/>
                </a:solidFill>
                <a:latin typeface="+mn-lt"/>
                <a:ea typeface="黑体" panose="02010609060101010101" pitchFamily="49" charset="-122"/>
                <a:cs typeface="Arial" panose="020B0604020202020204" pitchFamily="34" charset="0"/>
              </a:rPr>
              <a:t>）</a:t>
            </a:r>
            <a:r>
              <a:rPr lang="en-US" altLang="zh-CN" sz="2000" b="1" dirty="0" smtClean="0">
                <a:solidFill>
                  <a:srgbClr val="3333FF"/>
                </a:solidFill>
                <a:latin typeface="+mn-lt"/>
                <a:ea typeface="黑体" panose="02010609060101010101" pitchFamily="49" charset="-122"/>
                <a:cs typeface="Arial" panose="020B0604020202020204" pitchFamily="34" charset="0"/>
              </a:rPr>
              <a:t>:</a:t>
            </a:r>
            <a:endParaRPr lang="en-US" altLang="zh-CN" sz="2000" b="1" dirty="0">
              <a:solidFill>
                <a:srgbClr val="3333FF"/>
              </a:solidFill>
              <a:latin typeface="+mn-lt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0000CC"/>
              </a:buClr>
              <a:buFontTx/>
              <a:buNone/>
              <a:defRPr/>
            </a:pPr>
            <a:r>
              <a:rPr lang="en-US" altLang="zh-CN" sz="2000" b="1" dirty="0">
                <a:latin typeface="+mn-lt"/>
                <a:ea typeface="黑体" panose="02010609060101010101" pitchFamily="49" charset="-122"/>
                <a:cs typeface="Arial" panose="020B0604020202020204" pitchFamily="34" charset="0"/>
              </a:rPr>
              <a:t>    1) Products: </a:t>
            </a:r>
            <a:r>
              <a:rPr lang="en-US" altLang="zh-CN" sz="2000" b="1" dirty="0" smtClean="0">
                <a:latin typeface="+mn-lt"/>
                <a:ea typeface="黑体" panose="02010609060101010101" pitchFamily="49" charset="-122"/>
                <a:cs typeface="Arial" panose="020B0604020202020204" pitchFamily="34" charset="0"/>
              </a:rPr>
              <a:t>Helium </a:t>
            </a:r>
            <a:r>
              <a:rPr lang="en-US" altLang="zh-CN" sz="2000" b="1" dirty="0">
                <a:latin typeface="+mn-lt"/>
                <a:ea typeface="黑体" panose="02010609060101010101" pitchFamily="49" charset="-122"/>
                <a:cs typeface="Arial" panose="020B0604020202020204" pitchFamily="34" charset="0"/>
              </a:rPr>
              <a:t>liquefiers and Refrigerators;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0000CC"/>
              </a:buClr>
              <a:buFontTx/>
              <a:buNone/>
              <a:defRPr/>
            </a:pPr>
            <a:r>
              <a:rPr lang="en-US" altLang="zh-CN" sz="2000" b="1" dirty="0">
                <a:latin typeface="+mn-lt"/>
                <a:ea typeface="黑体" panose="02010609060101010101" pitchFamily="49" charset="-122"/>
                <a:cs typeface="Arial" panose="020B0604020202020204" pitchFamily="34" charset="0"/>
              </a:rPr>
              <a:t>    2) Engineering: Cryogenic system for Large Scientific Facilities;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0000CC"/>
              </a:buClr>
              <a:buFontTx/>
              <a:buNone/>
              <a:defRPr/>
            </a:pPr>
            <a:r>
              <a:rPr lang="en-US" altLang="zh-CN" sz="2000" b="1" dirty="0">
                <a:latin typeface="+mn-lt"/>
                <a:ea typeface="黑体" panose="02010609060101010101" pitchFamily="49" charset="-122"/>
                <a:cs typeface="Arial" panose="020B0604020202020204" pitchFamily="34" charset="0"/>
              </a:rPr>
              <a:t>    3) Helium resource </a:t>
            </a:r>
            <a:r>
              <a:rPr lang="en-US" altLang="zh-CN" sz="2000" b="1" dirty="0" smtClean="0">
                <a:latin typeface="+mn-lt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latin typeface="+mn-lt"/>
                <a:ea typeface="黑体" panose="02010609060101010101" pitchFamily="49" charset="-122"/>
                <a:cs typeface="Arial" panose="020B0604020202020204" pitchFamily="34" charset="0"/>
              </a:rPr>
              <a:t>(helium extraction from BOG of LNG) </a:t>
            </a:r>
            <a:endParaRPr lang="en-US" altLang="zh-CN" sz="2000" b="1" dirty="0" smtClean="0">
              <a:latin typeface="+mn-lt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0000CC"/>
              </a:buClr>
              <a:buFontTx/>
              <a:buNone/>
              <a:defRPr/>
            </a:pPr>
            <a:r>
              <a:rPr lang="en-US" altLang="zh-CN" sz="2000" dirty="0" smtClean="0">
                <a:ea typeface="黑体" panose="02010609060101010101" pitchFamily="49" charset="-122"/>
                <a:cs typeface="Arial" panose="020B0604020202020204" pitchFamily="34" charset="0"/>
              </a:rPr>
              <a:t>    4) Products: Hydrogen liquefiers and refrigerator  </a:t>
            </a:r>
            <a:endParaRPr lang="en-US" altLang="zh-CN" sz="2000" b="1" dirty="0" smtClean="0">
              <a:latin typeface="+mn-lt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0000CC"/>
              </a:buClr>
              <a:buFontTx/>
              <a:buNone/>
              <a:defRPr/>
            </a:pPr>
            <a:endParaRPr lang="en-US" altLang="zh-CN" sz="2000" b="1" dirty="0">
              <a:latin typeface="+mn-lt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1054509" y="8955"/>
            <a:ext cx="7837971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20000"/>
              </a:spcBef>
            </a:pPr>
            <a:r>
              <a:rPr kumimoji="1" lang="en-US" altLang="zh-CN" sz="3000" dirty="0" smtClean="0">
                <a:latin typeface="+mj-lt"/>
              </a:rPr>
              <a:t>Helium Refrigerator </a:t>
            </a:r>
            <a:r>
              <a:rPr kumimoji="1" lang="en-US" altLang="zh-CN" sz="3000" dirty="0" smtClean="0">
                <a:solidFill>
                  <a:srgbClr val="3333FF"/>
                </a:solidFill>
                <a:latin typeface="+mj-lt"/>
              </a:rPr>
              <a:t>– commercialization</a:t>
            </a:r>
            <a:endParaRPr kumimoji="1" lang="zh-CN" altLang="en-US" sz="30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72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23254" y="2784232"/>
            <a:ext cx="538534" cy="1546533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>
            <a:off x="411286" y="3719270"/>
            <a:ext cx="0" cy="649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auto">
          <a:xfrm flipV="1">
            <a:off x="228958" y="3846679"/>
            <a:ext cx="363538" cy="2159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411286" y="2874720"/>
            <a:ext cx="0" cy="865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 flipV="1">
            <a:off x="228958" y="3343032"/>
            <a:ext cx="363538" cy="2159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endParaRPr lang="zh-CN" altLang="en-US">
              <a:solidFill>
                <a:srgbClr val="FFC000"/>
              </a:solidFill>
            </a:endParaRPr>
          </a:p>
        </p:txBody>
      </p:sp>
      <p:sp>
        <p:nvSpPr>
          <p:cNvPr id="15" name="AutoShape 15"/>
          <p:cNvSpPr>
            <a:spLocks noChangeArrowheads="1"/>
          </p:cNvSpPr>
          <p:nvPr/>
        </p:nvSpPr>
        <p:spPr bwMode="auto">
          <a:xfrm rot="5400000">
            <a:off x="340083" y="3018389"/>
            <a:ext cx="142875" cy="144462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6" name="Rectangle 17"/>
          <p:cNvSpPr>
            <a:spLocks noChangeArrowheads="1"/>
          </p:cNvSpPr>
          <p:nvPr/>
        </p:nvSpPr>
        <p:spPr bwMode="auto">
          <a:xfrm>
            <a:off x="123254" y="4437050"/>
            <a:ext cx="1440160" cy="71595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843334" y="2784233"/>
            <a:ext cx="972108" cy="1531936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" name="Line 23"/>
          <p:cNvSpPr>
            <a:spLocks noChangeShapeType="1"/>
          </p:cNvSpPr>
          <p:nvPr/>
        </p:nvSpPr>
        <p:spPr bwMode="auto">
          <a:xfrm>
            <a:off x="1275976" y="2874720"/>
            <a:ext cx="0" cy="865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" name="AutoShape 24"/>
          <p:cNvSpPr>
            <a:spLocks noChangeArrowheads="1"/>
          </p:cNvSpPr>
          <p:nvPr/>
        </p:nvSpPr>
        <p:spPr bwMode="auto">
          <a:xfrm>
            <a:off x="1239463" y="3162702"/>
            <a:ext cx="73025" cy="142875"/>
          </a:xfrm>
          <a:prstGeom prst="flowChartCollate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1" name="Line 25"/>
          <p:cNvSpPr>
            <a:spLocks noChangeShapeType="1"/>
          </p:cNvSpPr>
          <p:nvPr/>
        </p:nvSpPr>
        <p:spPr bwMode="auto">
          <a:xfrm>
            <a:off x="1024580" y="2874720"/>
            <a:ext cx="0" cy="844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" name="AutoShape 26"/>
          <p:cNvSpPr>
            <a:spLocks noChangeArrowheads="1"/>
          </p:cNvSpPr>
          <p:nvPr/>
        </p:nvSpPr>
        <p:spPr bwMode="auto">
          <a:xfrm>
            <a:off x="988068" y="3270714"/>
            <a:ext cx="73025" cy="142875"/>
          </a:xfrm>
          <a:prstGeom prst="flowChartCollate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3" name="Line 27"/>
          <p:cNvSpPr>
            <a:spLocks noChangeShapeType="1"/>
          </p:cNvSpPr>
          <p:nvPr/>
        </p:nvSpPr>
        <p:spPr bwMode="auto">
          <a:xfrm>
            <a:off x="1456951" y="2874720"/>
            <a:ext cx="0" cy="844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" name="AutoShape 28"/>
          <p:cNvSpPr>
            <a:spLocks noChangeArrowheads="1"/>
          </p:cNvSpPr>
          <p:nvPr/>
        </p:nvSpPr>
        <p:spPr bwMode="auto">
          <a:xfrm>
            <a:off x="1402446" y="3071570"/>
            <a:ext cx="107156" cy="142875"/>
          </a:xfrm>
          <a:prstGeom prst="flowChartCollate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5" name="AutoShape 29"/>
          <p:cNvSpPr>
            <a:spLocks noChangeArrowheads="1"/>
          </p:cNvSpPr>
          <p:nvPr/>
        </p:nvSpPr>
        <p:spPr bwMode="auto">
          <a:xfrm rot="-5400000">
            <a:off x="1478477" y="3373892"/>
            <a:ext cx="395287" cy="152590"/>
          </a:xfrm>
          <a:prstGeom prst="flowChartTerminator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6" name="Line 30"/>
          <p:cNvSpPr>
            <a:spLocks noChangeShapeType="1"/>
          </p:cNvSpPr>
          <p:nvPr/>
        </p:nvSpPr>
        <p:spPr bwMode="auto">
          <a:xfrm>
            <a:off x="1456951" y="3468445"/>
            <a:ext cx="144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7" name="Line 32"/>
          <p:cNvSpPr>
            <a:spLocks noChangeShapeType="1"/>
          </p:cNvSpPr>
          <p:nvPr/>
        </p:nvSpPr>
        <p:spPr bwMode="auto">
          <a:xfrm>
            <a:off x="4263714" y="1614207"/>
            <a:ext cx="0" cy="12605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8" name="Line 33"/>
          <p:cNvSpPr>
            <a:spLocks noChangeShapeType="1"/>
          </p:cNvSpPr>
          <p:nvPr/>
        </p:nvSpPr>
        <p:spPr bwMode="auto">
          <a:xfrm>
            <a:off x="4265884" y="2280995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9" name="Rectangle 34"/>
          <p:cNvSpPr>
            <a:spLocks noChangeArrowheads="1"/>
          </p:cNvSpPr>
          <p:nvPr/>
        </p:nvSpPr>
        <p:spPr bwMode="auto">
          <a:xfrm>
            <a:off x="4373512" y="2750100"/>
            <a:ext cx="144462" cy="257763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0" name="AutoShape 35"/>
          <p:cNvSpPr>
            <a:spLocks noChangeArrowheads="1"/>
          </p:cNvSpPr>
          <p:nvPr/>
        </p:nvSpPr>
        <p:spPr bwMode="auto">
          <a:xfrm rot="16200000" flipV="1">
            <a:off x="4264296" y="2209557"/>
            <a:ext cx="288925" cy="142875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FF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1" name="AutoShape 36"/>
          <p:cNvSpPr>
            <a:spLocks noChangeArrowheads="1"/>
          </p:cNvSpPr>
          <p:nvPr/>
        </p:nvSpPr>
        <p:spPr bwMode="auto">
          <a:xfrm rot="16200000" flipV="1">
            <a:off x="4480990" y="2208763"/>
            <a:ext cx="288925" cy="144463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FF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2" name="Line 37"/>
          <p:cNvSpPr>
            <a:spLocks noChangeShapeType="1"/>
          </p:cNvSpPr>
          <p:nvPr/>
        </p:nvSpPr>
        <p:spPr bwMode="auto">
          <a:xfrm>
            <a:off x="4768414" y="3091153"/>
            <a:ext cx="0" cy="14345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3" name="Rectangle 38"/>
          <p:cNvSpPr>
            <a:spLocks noChangeArrowheads="1"/>
          </p:cNvSpPr>
          <p:nvPr/>
        </p:nvSpPr>
        <p:spPr bwMode="auto">
          <a:xfrm>
            <a:off x="5020703" y="2750099"/>
            <a:ext cx="142875" cy="2577631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4" name="Line 39"/>
          <p:cNvSpPr>
            <a:spLocks noChangeShapeType="1"/>
          </p:cNvSpPr>
          <p:nvPr/>
        </p:nvSpPr>
        <p:spPr bwMode="auto">
          <a:xfrm flipV="1">
            <a:off x="6026892" y="2280995"/>
            <a:ext cx="0" cy="593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5" name="Line 40"/>
          <p:cNvSpPr>
            <a:spLocks noChangeShapeType="1"/>
          </p:cNvSpPr>
          <p:nvPr/>
        </p:nvSpPr>
        <p:spPr bwMode="auto">
          <a:xfrm>
            <a:off x="6027909" y="2280995"/>
            <a:ext cx="50405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6" name="Line 41"/>
          <p:cNvSpPr>
            <a:spLocks noChangeShapeType="1"/>
          </p:cNvSpPr>
          <p:nvPr/>
        </p:nvSpPr>
        <p:spPr bwMode="auto">
          <a:xfrm>
            <a:off x="6534805" y="2496894"/>
            <a:ext cx="0" cy="196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7" name="AutoShape 42"/>
          <p:cNvSpPr>
            <a:spLocks noChangeArrowheads="1"/>
          </p:cNvSpPr>
          <p:nvPr/>
        </p:nvSpPr>
        <p:spPr bwMode="auto">
          <a:xfrm rot="16200000" flipV="1">
            <a:off x="6027239" y="2208764"/>
            <a:ext cx="288925" cy="144462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FF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8" name="Rectangle 43"/>
          <p:cNvSpPr>
            <a:spLocks noChangeArrowheads="1"/>
          </p:cNvSpPr>
          <p:nvPr/>
        </p:nvSpPr>
        <p:spPr bwMode="auto">
          <a:xfrm>
            <a:off x="6229486" y="2750100"/>
            <a:ext cx="142875" cy="502446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9" name="Rectangle 44"/>
          <p:cNvSpPr>
            <a:spLocks noChangeArrowheads="1"/>
          </p:cNvSpPr>
          <p:nvPr/>
        </p:nvSpPr>
        <p:spPr bwMode="auto">
          <a:xfrm>
            <a:off x="5527624" y="2750100"/>
            <a:ext cx="141287" cy="257763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0" name="Line 63"/>
          <p:cNvSpPr>
            <a:spLocks noChangeShapeType="1"/>
          </p:cNvSpPr>
          <p:nvPr/>
        </p:nvSpPr>
        <p:spPr bwMode="auto">
          <a:xfrm flipV="1">
            <a:off x="1131366" y="5008166"/>
            <a:ext cx="0" cy="1883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1" name="Line 64"/>
          <p:cNvSpPr>
            <a:spLocks noChangeShapeType="1"/>
          </p:cNvSpPr>
          <p:nvPr/>
        </p:nvSpPr>
        <p:spPr bwMode="auto">
          <a:xfrm>
            <a:off x="5417578" y="2280995"/>
            <a:ext cx="0" cy="593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" name="Line 65"/>
          <p:cNvSpPr>
            <a:spLocks noChangeShapeType="1"/>
          </p:cNvSpPr>
          <p:nvPr/>
        </p:nvSpPr>
        <p:spPr bwMode="auto">
          <a:xfrm>
            <a:off x="5415990" y="2280995"/>
            <a:ext cx="416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3" name="AutoShape 66"/>
          <p:cNvSpPr>
            <a:spLocks noChangeArrowheads="1"/>
          </p:cNvSpPr>
          <p:nvPr/>
        </p:nvSpPr>
        <p:spPr bwMode="auto">
          <a:xfrm rot="16200000" flipV="1">
            <a:off x="5489015" y="2209557"/>
            <a:ext cx="288925" cy="142875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FF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4" name="Line 67"/>
          <p:cNvSpPr>
            <a:spLocks noChangeShapeType="1"/>
          </p:cNvSpPr>
          <p:nvPr/>
        </p:nvSpPr>
        <p:spPr bwMode="auto">
          <a:xfrm>
            <a:off x="5832140" y="3144595"/>
            <a:ext cx="0" cy="395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5" name="Line 68"/>
          <p:cNvSpPr>
            <a:spLocks noChangeShapeType="1"/>
          </p:cNvSpPr>
          <p:nvPr/>
        </p:nvSpPr>
        <p:spPr bwMode="auto">
          <a:xfrm>
            <a:off x="5832140" y="2279407"/>
            <a:ext cx="0" cy="55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6" name="Line 69"/>
          <p:cNvSpPr>
            <a:spLocks noChangeShapeType="1"/>
          </p:cNvSpPr>
          <p:nvPr/>
        </p:nvSpPr>
        <p:spPr bwMode="auto">
          <a:xfrm>
            <a:off x="4768414" y="2280995"/>
            <a:ext cx="0" cy="557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7" name="Line 70"/>
          <p:cNvSpPr>
            <a:spLocks noChangeShapeType="1"/>
          </p:cNvSpPr>
          <p:nvPr/>
        </p:nvSpPr>
        <p:spPr bwMode="auto">
          <a:xfrm flipH="1">
            <a:off x="1887445" y="1038367"/>
            <a:ext cx="0" cy="14759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8" name="Line 71"/>
          <p:cNvSpPr>
            <a:spLocks noChangeShapeType="1"/>
          </p:cNvSpPr>
          <p:nvPr/>
        </p:nvSpPr>
        <p:spPr bwMode="auto">
          <a:xfrm flipV="1">
            <a:off x="3039131" y="2136531"/>
            <a:ext cx="0" cy="738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9" name="Rectangle 72"/>
          <p:cNvSpPr>
            <a:spLocks noChangeArrowheads="1"/>
          </p:cNvSpPr>
          <p:nvPr/>
        </p:nvSpPr>
        <p:spPr bwMode="auto">
          <a:xfrm>
            <a:off x="2553490" y="2750098"/>
            <a:ext cx="323703" cy="2577631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0" name="Line 74"/>
          <p:cNvSpPr>
            <a:spLocks noChangeShapeType="1"/>
          </p:cNvSpPr>
          <p:nvPr/>
        </p:nvSpPr>
        <p:spPr bwMode="auto">
          <a:xfrm>
            <a:off x="5832140" y="2911232"/>
            <a:ext cx="0" cy="125948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1" name="Rectangle 75"/>
          <p:cNvSpPr>
            <a:spLocks noChangeArrowheads="1"/>
          </p:cNvSpPr>
          <p:nvPr/>
        </p:nvSpPr>
        <p:spPr bwMode="auto">
          <a:xfrm>
            <a:off x="2715318" y="1397835"/>
            <a:ext cx="463112" cy="107379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2" name="Line 76"/>
          <p:cNvSpPr>
            <a:spLocks noChangeShapeType="1"/>
          </p:cNvSpPr>
          <p:nvPr/>
        </p:nvSpPr>
        <p:spPr bwMode="auto">
          <a:xfrm flipH="1" flipV="1">
            <a:off x="2301944" y="2136457"/>
            <a:ext cx="73712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3" name="Rectangle 78"/>
          <p:cNvSpPr>
            <a:spLocks noChangeArrowheads="1"/>
          </p:cNvSpPr>
          <p:nvPr/>
        </p:nvSpPr>
        <p:spPr bwMode="auto">
          <a:xfrm>
            <a:off x="2577303" y="1722443"/>
            <a:ext cx="461767" cy="207428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4" name="AutoShape 79"/>
          <p:cNvSpPr>
            <a:spLocks noChangeArrowheads="1"/>
          </p:cNvSpPr>
          <p:nvPr/>
        </p:nvSpPr>
        <p:spPr bwMode="auto">
          <a:xfrm rot="-10800000">
            <a:off x="5955454" y="2496895"/>
            <a:ext cx="144463" cy="180975"/>
          </a:xfrm>
          <a:prstGeom prst="flowChartCollate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5" name="AutoShape 80"/>
          <p:cNvSpPr>
            <a:spLocks noChangeArrowheads="1"/>
          </p:cNvSpPr>
          <p:nvPr/>
        </p:nvSpPr>
        <p:spPr bwMode="auto">
          <a:xfrm rot="-10800000">
            <a:off x="5344553" y="2496895"/>
            <a:ext cx="144462" cy="180975"/>
          </a:xfrm>
          <a:prstGeom prst="flowChartCollate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6" name="AutoShape 81"/>
          <p:cNvSpPr>
            <a:spLocks noChangeArrowheads="1"/>
          </p:cNvSpPr>
          <p:nvPr/>
        </p:nvSpPr>
        <p:spPr bwMode="auto">
          <a:xfrm rot="-10800000">
            <a:off x="4192859" y="2527944"/>
            <a:ext cx="144462" cy="180975"/>
          </a:xfrm>
          <a:prstGeom prst="flowChartCollate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7" name="Line 83"/>
          <p:cNvSpPr>
            <a:spLocks noChangeShapeType="1"/>
          </p:cNvSpPr>
          <p:nvPr/>
        </p:nvSpPr>
        <p:spPr bwMode="auto">
          <a:xfrm flipV="1">
            <a:off x="6964261" y="2280995"/>
            <a:ext cx="0" cy="593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8" name="Line 84"/>
          <p:cNvSpPr>
            <a:spLocks noChangeShapeType="1"/>
          </p:cNvSpPr>
          <p:nvPr/>
        </p:nvSpPr>
        <p:spPr bwMode="auto">
          <a:xfrm>
            <a:off x="6964261" y="2279407"/>
            <a:ext cx="4138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9" name="AutoShape 85"/>
          <p:cNvSpPr>
            <a:spLocks noChangeArrowheads="1"/>
          </p:cNvSpPr>
          <p:nvPr/>
        </p:nvSpPr>
        <p:spPr bwMode="auto">
          <a:xfrm rot="-10800000">
            <a:off x="6891236" y="2496895"/>
            <a:ext cx="144463" cy="180975"/>
          </a:xfrm>
          <a:prstGeom prst="flowChartCollate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0" name="Line 86"/>
          <p:cNvSpPr>
            <a:spLocks noChangeShapeType="1"/>
          </p:cNvSpPr>
          <p:nvPr/>
        </p:nvSpPr>
        <p:spPr bwMode="auto">
          <a:xfrm>
            <a:off x="7378105" y="2279407"/>
            <a:ext cx="0" cy="595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1" name="Line 88"/>
          <p:cNvSpPr>
            <a:spLocks noChangeShapeType="1"/>
          </p:cNvSpPr>
          <p:nvPr/>
        </p:nvSpPr>
        <p:spPr bwMode="auto">
          <a:xfrm flipH="1">
            <a:off x="1887446" y="1038367"/>
            <a:ext cx="89794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2" name="Line 89"/>
          <p:cNvSpPr>
            <a:spLocks noChangeShapeType="1"/>
          </p:cNvSpPr>
          <p:nvPr/>
        </p:nvSpPr>
        <p:spPr bwMode="auto">
          <a:xfrm>
            <a:off x="2966553" y="2010326"/>
            <a:ext cx="3245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3" name="Line 105"/>
          <p:cNvSpPr>
            <a:spLocks noChangeShapeType="1"/>
          </p:cNvSpPr>
          <p:nvPr/>
        </p:nvSpPr>
        <p:spPr bwMode="auto">
          <a:xfrm flipH="1">
            <a:off x="1959520" y="3753035"/>
            <a:ext cx="107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4" name="Line 106"/>
          <p:cNvSpPr>
            <a:spLocks noChangeShapeType="1"/>
          </p:cNvSpPr>
          <p:nvPr/>
        </p:nvSpPr>
        <p:spPr bwMode="auto">
          <a:xfrm flipH="1">
            <a:off x="1959458" y="4206719"/>
            <a:ext cx="14401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5" name="Line 107"/>
          <p:cNvSpPr>
            <a:spLocks noChangeShapeType="1"/>
          </p:cNvSpPr>
          <p:nvPr/>
        </p:nvSpPr>
        <p:spPr bwMode="auto">
          <a:xfrm>
            <a:off x="5235883" y="2874720"/>
            <a:ext cx="107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6" name="Line 108"/>
          <p:cNvSpPr>
            <a:spLocks noChangeShapeType="1"/>
          </p:cNvSpPr>
          <p:nvPr/>
        </p:nvSpPr>
        <p:spPr bwMode="auto">
          <a:xfrm>
            <a:off x="3111648" y="2874720"/>
            <a:ext cx="107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7" name="Line 109"/>
          <p:cNvSpPr>
            <a:spLocks noChangeShapeType="1"/>
          </p:cNvSpPr>
          <p:nvPr/>
        </p:nvSpPr>
        <p:spPr bwMode="auto">
          <a:xfrm flipV="1">
            <a:off x="1887450" y="2082483"/>
            <a:ext cx="0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8" name="Line 110"/>
          <p:cNvSpPr>
            <a:spLocks noChangeShapeType="1"/>
          </p:cNvSpPr>
          <p:nvPr/>
        </p:nvSpPr>
        <p:spPr bwMode="auto">
          <a:xfrm>
            <a:off x="7378105" y="2460382"/>
            <a:ext cx="0" cy="179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9" name="Line 111"/>
          <p:cNvSpPr>
            <a:spLocks noChangeShapeType="1"/>
          </p:cNvSpPr>
          <p:nvPr/>
        </p:nvSpPr>
        <p:spPr bwMode="auto">
          <a:xfrm>
            <a:off x="3039131" y="2450857"/>
            <a:ext cx="0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0" name="Line 125"/>
          <p:cNvSpPr>
            <a:spLocks noChangeShapeType="1"/>
          </p:cNvSpPr>
          <p:nvPr/>
        </p:nvSpPr>
        <p:spPr bwMode="auto">
          <a:xfrm flipH="1">
            <a:off x="1456950" y="3789039"/>
            <a:ext cx="0" cy="418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1" name="AutoShape 126"/>
          <p:cNvSpPr>
            <a:spLocks noChangeArrowheads="1"/>
          </p:cNvSpPr>
          <p:nvPr/>
        </p:nvSpPr>
        <p:spPr bwMode="auto">
          <a:xfrm>
            <a:off x="1404377" y="3919828"/>
            <a:ext cx="108744" cy="142875"/>
          </a:xfrm>
          <a:prstGeom prst="flowChartCollate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72" name="Line 127"/>
          <p:cNvSpPr>
            <a:spLocks noChangeShapeType="1"/>
          </p:cNvSpPr>
          <p:nvPr/>
        </p:nvSpPr>
        <p:spPr bwMode="auto">
          <a:xfrm>
            <a:off x="1026056" y="3789039"/>
            <a:ext cx="0" cy="42111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3" name="Line 134"/>
          <p:cNvSpPr>
            <a:spLocks noChangeShapeType="1"/>
          </p:cNvSpPr>
          <p:nvPr/>
        </p:nvSpPr>
        <p:spPr bwMode="auto">
          <a:xfrm>
            <a:off x="6534805" y="2279407"/>
            <a:ext cx="0" cy="55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4" name="Rectangle 135"/>
          <p:cNvSpPr>
            <a:spLocks noChangeArrowheads="1"/>
          </p:cNvSpPr>
          <p:nvPr/>
        </p:nvSpPr>
        <p:spPr bwMode="auto">
          <a:xfrm>
            <a:off x="7596336" y="2750100"/>
            <a:ext cx="142875" cy="502446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75" name="AutoShape 139"/>
          <p:cNvSpPr>
            <a:spLocks noChangeArrowheads="1"/>
          </p:cNvSpPr>
          <p:nvPr/>
        </p:nvSpPr>
        <p:spPr bwMode="auto">
          <a:xfrm rot="16200000" flipV="1">
            <a:off x="7036492" y="2208764"/>
            <a:ext cx="288925" cy="144462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FF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76" name="Line 144"/>
          <p:cNvSpPr>
            <a:spLocks noChangeShapeType="1"/>
          </p:cNvSpPr>
          <p:nvPr/>
        </p:nvSpPr>
        <p:spPr bwMode="auto">
          <a:xfrm>
            <a:off x="8008129" y="3818761"/>
            <a:ext cx="28803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7" name="Line 149"/>
          <p:cNvSpPr>
            <a:spLocks noChangeShapeType="1"/>
          </p:cNvSpPr>
          <p:nvPr/>
        </p:nvSpPr>
        <p:spPr bwMode="auto">
          <a:xfrm flipH="1">
            <a:off x="1742541" y="5193196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8" name="Line 151"/>
          <p:cNvSpPr>
            <a:spLocks noChangeShapeType="1"/>
          </p:cNvSpPr>
          <p:nvPr/>
        </p:nvSpPr>
        <p:spPr bwMode="auto">
          <a:xfrm>
            <a:off x="1437400" y="4506905"/>
            <a:ext cx="0" cy="5807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9" name="AutoShape 152"/>
          <p:cNvSpPr>
            <a:spLocks noChangeArrowheads="1"/>
          </p:cNvSpPr>
          <p:nvPr/>
        </p:nvSpPr>
        <p:spPr bwMode="auto">
          <a:xfrm>
            <a:off x="1383395" y="4741119"/>
            <a:ext cx="108011" cy="128041"/>
          </a:xfrm>
          <a:prstGeom prst="flowChartCollate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80" name="Freeform 158"/>
          <p:cNvSpPr/>
          <p:nvPr/>
        </p:nvSpPr>
        <p:spPr bwMode="auto">
          <a:xfrm>
            <a:off x="4768414" y="2838207"/>
            <a:ext cx="36513" cy="73025"/>
          </a:xfrm>
          <a:custGeom>
            <a:avLst/>
            <a:gdLst>
              <a:gd name="T0" fmla="*/ 0 w 23"/>
              <a:gd name="T1" fmla="*/ 0 h 46"/>
              <a:gd name="T2" fmla="*/ 23 w 23"/>
              <a:gd name="T3" fmla="*/ 23 h 46"/>
              <a:gd name="T4" fmla="*/ 0 w 23"/>
              <a:gd name="T5" fmla="*/ 4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46">
                <a:moveTo>
                  <a:pt x="0" y="0"/>
                </a:moveTo>
                <a:cubicBezTo>
                  <a:pt x="11" y="7"/>
                  <a:pt x="23" y="15"/>
                  <a:pt x="23" y="23"/>
                </a:cubicBezTo>
                <a:cubicBezTo>
                  <a:pt x="23" y="31"/>
                  <a:pt x="11" y="38"/>
                  <a:pt x="0" y="4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1" name="Freeform 159"/>
          <p:cNvSpPr/>
          <p:nvPr/>
        </p:nvSpPr>
        <p:spPr bwMode="auto">
          <a:xfrm>
            <a:off x="5831631" y="2838207"/>
            <a:ext cx="36513" cy="73025"/>
          </a:xfrm>
          <a:custGeom>
            <a:avLst/>
            <a:gdLst>
              <a:gd name="T0" fmla="*/ 0 w 23"/>
              <a:gd name="T1" fmla="*/ 0 h 46"/>
              <a:gd name="T2" fmla="*/ 23 w 23"/>
              <a:gd name="T3" fmla="*/ 23 h 46"/>
              <a:gd name="T4" fmla="*/ 0 w 23"/>
              <a:gd name="T5" fmla="*/ 4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46">
                <a:moveTo>
                  <a:pt x="0" y="0"/>
                </a:moveTo>
                <a:cubicBezTo>
                  <a:pt x="11" y="7"/>
                  <a:pt x="23" y="15"/>
                  <a:pt x="23" y="23"/>
                </a:cubicBezTo>
                <a:cubicBezTo>
                  <a:pt x="23" y="31"/>
                  <a:pt x="11" y="38"/>
                  <a:pt x="0" y="4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" name="Freeform 160"/>
          <p:cNvSpPr/>
          <p:nvPr/>
        </p:nvSpPr>
        <p:spPr bwMode="auto">
          <a:xfrm>
            <a:off x="6535413" y="2838207"/>
            <a:ext cx="36513" cy="73025"/>
          </a:xfrm>
          <a:custGeom>
            <a:avLst/>
            <a:gdLst>
              <a:gd name="T0" fmla="*/ 0 w 23"/>
              <a:gd name="T1" fmla="*/ 0 h 46"/>
              <a:gd name="T2" fmla="*/ 23 w 23"/>
              <a:gd name="T3" fmla="*/ 23 h 46"/>
              <a:gd name="T4" fmla="*/ 0 w 23"/>
              <a:gd name="T5" fmla="*/ 4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46">
                <a:moveTo>
                  <a:pt x="0" y="0"/>
                </a:moveTo>
                <a:cubicBezTo>
                  <a:pt x="11" y="7"/>
                  <a:pt x="23" y="15"/>
                  <a:pt x="23" y="23"/>
                </a:cubicBezTo>
                <a:cubicBezTo>
                  <a:pt x="23" y="31"/>
                  <a:pt x="11" y="38"/>
                  <a:pt x="0" y="4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3" name="Freeform 161"/>
          <p:cNvSpPr/>
          <p:nvPr/>
        </p:nvSpPr>
        <p:spPr bwMode="auto">
          <a:xfrm>
            <a:off x="1024580" y="3716014"/>
            <a:ext cx="36513" cy="73025"/>
          </a:xfrm>
          <a:custGeom>
            <a:avLst/>
            <a:gdLst>
              <a:gd name="T0" fmla="*/ 0 w 23"/>
              <a:gd name="T1" fmla="*/ 0 h 46"/>
              <a:gd name="T2" fmla="*/ 23 w 23"/>
              <a:gd name="T3" fmla="*/ 23 h 46"/>
              <a:gd name="T4" fmla="*/ 0 w 23"/>
              <a:gd name="T5" fmla="*/ 4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46">
                <a:moveTo>
                  <a:pt x="0" y="0"/>
                </a:moveTo>
                <a:cubicBezTo>
                  <a:pt x="11" y="7"/>
                  <a:pt x="23" y="15"/>
                  <a:pt x="23" y="23"/>
                </a:cubicBezTo>
                <a:cubicBezTo>
                  <a:pt x="23" y="31"/>
                  <a:pt x="11" y="38"/>
                  <a:pt x="0" y="4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4" name="Freeform 162"/>
          <p:cNvSpPr/>
          <p:nvPr/>
        </p:nvSpPr>
        <p:spPr bwMode="auto">
          <a:xfrm>
            <a:off x="1456951" y="3716014"/>
            <a:ext cx="36512" cy="73025"/>
          </a:xfrm>
          <a:custGeom>
            <a:avLst/>
            <a:gdLst>
              <a:gd name="T0" fmla="*/ 0 w 23"/>
              <a:gd name="T1" fmla="*/ 0 h 46"/>
              <a:gd name="T2" fmla="*/ 23 w 23"/>
              <a:gd name="T3" fmla="*/ 23 h 46"/>
              <a:gd name="T4" fmla="*/ 0 w 23"/>
              <a:gd name="T5" fmla="*/ 4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46">
                <a:moveTo>
                  <a:pt x="0" y="0"/>
                </a:moveTo>
                <a:cubicBezTo>
                  <a:pt x="11" y="7"/>
                  <a:pt x="23" y="15"/>
                  <a:pt x="23" y="23"/>
                </a:cubicBezTo>
                <a:cubicBezTo>
                  <a:pt x="23" y="31"/>
                  <a:pt x="11" y="38"/>
                  <a:pt x="0" y="4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5" name="Line 163"/>
          <p:cNvSpPr>
            <a:spLocks noChangeShapeType="1"/>
          </p:cNvSpPr>
          <p:nvPr/>
        </p:nvSpPr>
        <p:spPr bwMode="auto">
          <a:xfrm>
            <a:off x="6027909" y="3126599"/>
            <a:ext cx="0" cy="108355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6" name="Line 164"/>
          <p:cNvSpPr>
            <a:spLocks noChangeShapeType="1"/>
          </p:cNvSpPr>
          <p:nvPr/>
        </p:nvSpPr>
        <p:spPr bwMode="auto">
          <a:xfrm>
            <a:off x="6027909" y="3126599"/>
            <a:ext cx="237922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7" name="Line 169"/>
          <p:cNvSpPr>
            <a:spLocks noChangeShapeType="1"/>
          </p:cNvSpPr>
          <p:nvPr/>
        </p:nvSpPr>
        <p:spPr bwMode="auto">
          <a:xfrm>
            <a:off x="3217324" y="5234146"/>
            <a:ext cx="0" cy="57111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8" name="Freeform 171"/>
          <p:cNvSpPr/>
          <p:nvPr/>
        </p:nvSpPr>
        <p:spPr bwMode="auto">
          <a:xfrm>
            <a:off x="3217324" y="5161122"/>
            <a:ext cx="36512" cy="73025"/>
          </a:xfrm>
          <a:custGeom>
            <a:avLst/>
            <a:gdLst>
              <a:gd name="T0" fmla="*/ 0 w 23"/>
              <a:gd name="T1" fmla="*/ 0 h 46"/>
              <a:gd name="T2" fmla="*/ 23 w 23"/>
              <a:gd name="T3" fmla="*/ 23 h 46"/>
              <a:gd name="T4" fmla="*/ 0 w 23"/>
              <a:gd name="T5" fmla="*/ 4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46">
                <a:moveTo>
                  <a:pt x="0" y="0"/>
                </a:moveTo>
                <a:cubicBezTo>
                  <a:pt x="11" y="7"/>
                  <a:pt x="23" y="15"/>
                  <a:pt x="23" y="23"/>
                </a:cubicBezTo>
                <a:cubicBezTo>
                  <a:pt x="23" y="31"/>
                  <a:pt x="11" y="38"/>
                  <a:pt x="0" y="4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9" name="Line 173"/>
          <p:cNvSpPr>
            <a:spLocks noChangeShapeType="1"/>
          </p:cNvSpPr>
          <p:nvPr/>
        </p:nvSpPr>
        <p:spPr bwMode="auto">
          <a:xfrm>
            <a:off x="6027909" y="3647832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0" name="Line 181"/>
          <p:cNvSpPr>
            <a:spLocks noChangeShapeType="1"/>
          </p:cNvSpPr>
          <p:nvPr/>
        </p:nvSpPr>
        <p:spPr bwMode="auto">
          <a:xfrm>
            <a:off x="411286" y="4368557"/>
            <a:ext cx="0" cy="21287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1" name="Line 183"/>
          <p:cNvSpPr>
            <a:spLocks noChangeShapeType="1"/>
          </p:cNvSpPr>
          <p:nvPr/>
        </p:nvSpPr>
        <p:spPr bwMode="auto">
          <a:xfrm flipV="1">
            <a:off x="6744777" y="2046045"/>
            <a:ext cx="1587" cy="828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2" name="AutoShape 184"/>
          <p:cNvSpPr>
            <a:spLocks noChangeArrowheads="1"/>
          </p:cNvSpPr>
          <p:nvPr/>
        </p:nvSpPr>
        <p:spPr bwMode="auto">
          <a:xfrm rot="-10800000">
            <a:off x="6675981" y="2496895"/>
            <a:ext cx="144463" cy="180975"/>
          </a:xfrm>
          <a:prstGeom prst="flowChartCollate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93" name="Line 185"/>
          <p:cNvSpPr>
            <a:spLocks noChangeShapeType="1"/>
          </p:cNvSpPr>
          <p:nvPr/>
        </p:nvSpPr>
        <p:spPr bwMode="auto">
          <a:xfrm>
            <a:off x="4968045" y="2046045"/>
            <a:ext cx="289707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4" name="Line 186"/>
          <p:cNvSpPr>
            <a:spLocks noChangeShapeType="1"/>
          </p:cNvSpPr>
          <p:nvPr/>
        </p:nvSpPr>
        <p:spPr bwMode="auto">
          <a:xfrm>
            <a:off x="7865118" y="2046045"/>
            <a:ext cx="0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5" name="Line 187"/>
          <p:cNvSpPr>
            <a:spLocks noChangeShapeType="1"/>
          </p:cNvSpPr>
          <p:nvPr/>
        </p:nvSpPr>
        <p:spPr bwMode="auto">
          <a:xfrm>
            <a:off x="7865118" y="2298196"/>
            <a:ext cx="0" cy="198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6" name="Freeform 188"/>
          <p:cNvSpPr/>
          <p:nvPr/>
        </p:nvSpPr>
        <p:spPr bwMode="auto">
          <a:xfrm>
            <a:off x="7865118" y="2838207"/>
            <a:ext cx="36513" cy="73025"/>
          </a:xfrm>
          <a:custGeom>
            <a:avLst/>
            <a:gdLst>
              <a:gd name="T0" fmla="*/ 0 w 23"/>
              <a:gd name="T1" fmla="*/ 0 h 46"/>
              <a:gd name="T2" fmla="*/ 23 w 23"/>
              <a:gd name="T3" fmla="*/ 23 h 46"/>
              <a:gd name="T4" fmla="*/ 0 w 23"/>
              <a:gd name="T5" fmla="*/ 4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46">
                <a:moveTo>
                  <a:pt x="0" y="0"/>
                </a:moveTo>
                <a:cubicBezTo>
                  <a:pt x="11" y="7"/>
                  <a:pt x="23" y="15"/>
                  <a:pt x="23" y="23"/>
                </a:cubicBezTo>
                <a:cubicBezTo>
                  <a:pt x="23" y="31"/>
                  <a:pt x="11" y="38"/>
                  <a:pt x="0" y="4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7" name="Text Box 191"/>
          <p:cNvSpPr txBox="1">
            <a:spLocks noChangeArrowheads="1"/>
          </p:cNvSpPr>
          <p:nvPr/>
        </p:nvSpPr>
        <p:spPr bwMode="auto">
          <a:xfrm>
            <a:off x="2752749" y="1669671"/>
            <a:ext cx="2508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zh-CN" sz="1400" b="1" dirty="0">
                <a:solidFill>
                  <a:srgbClr val="FFFF99"/>
                </a:solidFill>
              </a:rPr>
              <a:t>1</a:t>
            </a:r>
          </a:p>
        </p:txBody>
      </p:sp>
      <p:sp>
        <p:nvSpPr>
          <p:cNvPr id="98" name="Text Box 192"/>
          <p:cNvSpPr txBox="1">
            <a:spLocks noChangeArrowheads="1"/>
          </p:cNvSpPr>
          <p:nvPr/>
        </p:nvSpPr>
        <p:spPr bwMode="auto">
          <a:xfrm>
            <a:off x="2571526" y="3234611"/>
            <a:ext cx="2508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zh-CN" sz="1400" b="1" dirty="0">
                <a:solidFill>
                  <a:srgbClr val="FFFF99"/>
                </a:solidFill>
              </a:rPr>
              <a:t>2</a:t>
            </a:r>
          </a:p>
        </p:txBody>
      </p:sp>
      <p:sp>
        <p:nvSpPr>
          <p:cNvPr id="99" name="Text Box 193"/>
          <p:cNvSpPr txBox="1">
            <a:spLocks noChangeArrowheads="1"/>
          </p:cNvSpPr>
          <p:nvPr/>
        </p:nvSpPr>
        <p:spPr bwMode="auto">
          <a:xfrm>
            <a:off x="4302074" y="3325570"/>
            <a:ext cx="2508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zh-CN" sz="1400" b="1">
                <a:solidFill>
                  <a:srgbClr val="FFFF99"/>
                </a:solidFill>
              </a:rPr>
              <a:t>4</a:t>
            </a:r>
          </a:p>
        </p:txBody>
      </p:sp>
      <p:sp>
        <p:nvSpPr>
          <p:cNvPr id="100" name="Text Box 194"/>
          <p:cNvSpPr txBox="1">
            <a:spLocks noChangeArrowheads="1"/>
          </p:cNvSpPr>
          <p:nvPr/>
        </p:nvSpPr>
        <p:spPr bwMode="auto">
          <a:xfrm>
            <a:off x="4949265" y="3325570"/>
            <a:ext cx="2508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zh-CN" sz="1400" b="1">
                <a:solidFill>
                  <a:srgbClr val="FFFF99"/>
                </a:solidFill>
              </a:rPr>
              <a:t>5</a:t>
            </a:r>
          </a:p>
        </p:txBody>
      </p:sp>
      <p:sp>
        <p:nvSpPr>
          <p:cNvPr id="101" name="Text Box 195"/>
          <p:cNvSpPr txBox="1">
            <a:spLocks noChangeArrowheads="1"/>
          </p:cNvSpPr>
          <p:nvPr/>
        </p:nvSpPr>
        <p:spPr bwMode="auto">
          <a:xfrm>
            <a:off x="5487849" y="3325570"/>
            <a:ext cx="2508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zh-CN" sz="1400" b="1" dirty="0">
                <a:solidFill>
                  <a:srgbClr val="FFFF99"/>
                </a:solidFill>
              </a:rPr>
              <a:t>6</a:t>
            </a:r>
          </a:p>
        </p:txBody>
      </p:sp>
      <p:sp>
        <p:nvSpPr>
          <p:cNvPr id="102" name="Text Box 196"/>
          <p:cNvSpPr txBox="1">
            <a:spLocks noChangeArrowheads="1"/>
          </p:cNvSpPr>
          <p:nvPr/>
        </p:nvSpPr>
        <p:spPr bwMode="auto">
          <a:xfrm>
            <a:off x="6173128" y="2837412"/>
            <a:ext cx="2508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zh-CN" sz="1400" b="1" dirty="0">
                <a:solidFill>
                  <a:srgbClr val="FFFF99"/>
                </a:solidFill>
              </a:rPr>
              <a:t>7</a:t>
            </a:r>
          </a:p>
        </p:txBody>
      </p:sp>
      <p:sp>
        <p:nvSpPr>
          <p:cNvPr id="103" name="Text Box 197"/>
          <p:cNvSpPr txBox="1">
            <a:spLocks noChangeArrowheads="1"/>
          </p:cNvSpPr>
          <p:nvPr/>
        </p:nvSpPr>
        <p:spPr bwMode="auto">
          <a:xfrm>
            <a:off x="7581789" y="2836167"/>
            <a:ext cx="19456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CN" sz="1400" b="1" dirty="0">
                <a:solidFill>
                  <a:srgbClr val="FFFF99"/>
                </a:solidFill>
              </a:rPr>
              <a:t>8</a:t>
            </a:r>
          </a:p>
        </p:txBody>
      </p:sp>
      <p:sp>
        <p:nvSpPr>
          <p:cNvPr id="104" name="Rectangle 246"/>
          <p:cNvSpPr>
            <a:spLocks noChangeArrowheads="1"/>
          </p:cNvSpPr>
          <p:nvPr/>
        </p:nvSpPr>
        <p:spPr bwMode="auto">
          <a:xfrm>
            <a:off x="3832621" y="2750099"/>
            <a:ext cx="144463" cy="2577631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5" name="Text Box 247"/>
          <p:cNvSpPr txBox="1">
            <a:spLocks noChangeArrowheads="1"/>
          </p:cNvSpPr>
          <p:nvPr/>
        </p:nvSpPr>
        <p:spPr bwMode="auto">
          <a:xfrm>
            <a:off x="3761184" y="3325570"/>
            <a:ext cx="2508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zh-CN" sz="1400" b="1">
                <a:solidFill>
                  <a:srgbClr val="FFFF99"/>
                </a:solidFill>
              </a:rPr>
              <a:t>3</a:t>
            </a:r>
          </a:p>
        </p:txBody>
      </p:sp>
      <p:sp>
        <p:nvSpPr>
          <p:cNvPr id="106" name="Line 248"/>
          <p:cNvSpPr>
            <a:spLocks noChangeShapeType="1"/>
          </p:cNvSpPr>
          <p:nvPr/>
        </p:nvSpPr>
        <p:spPr bwMode="auto">
          <a:xfrm>
            <a:off x="4894435" y="1866458"/>
            <a:ext cx="0" cy="100826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7" name="Line 249"/>
          <p:cNvSpPr>
            <a:spLocks noChangeShapeType="1"/>
          </p:cNvSpPr>
          <p:nvPr/>
        </p:nvSpPr>
        <p:spPr bwMode="auto">
          <a:xfrm flipV="1">
            <a:off x="4895812" y="1866459"/>
            <a:ext cx="411888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8" name="Line 287"/>
          <p:cNvSpPr>
            <a:spLocks noChangeShapeType="1"/>
          </p:cNvSpPr>
          <p:nvPr/>
        </p:nvSpPr>
        <p:spPr bwMode="auto">
          <a:xfrm>
            <a:off x="8495661" y="3809149"/>
            <a:ext cx="0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9" name="Line 300"/>
          <p:cNvSpPr>
            <a:spLocks noChangeShapeType="1"/>
          </p:cNvSpPr>
          <p:nvPr/>
        </p:nvSpPr>
        <p:spPr bwMode="auto">
          <a:xfrm flipH="1">
            <a:off x="338998" y="4581427"/>
            <a:ext cx="280" cy="43174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10" name="Group 307"/>
          <p:cNvGrpSpPr/>
          <p:nvPr/>
        </p:nvGrpSpPr>
        <p:grpSpPr bwMode="auto">
          <a:xfrm>
            <a:off x="231266" y="4689139"/>
            <a:ext cx="219553" cy="216025"/>
            <a:chOff x="249" y="1888"/>
            <a:chExt cx="91" cy="91"/>
          </a:xfrm>
          <a:solidFill>
            <a:srgbClr val="FFC000"/>
          </a:solidFill>
        </p:grpSpPr>
        <p:sp>
          <p:nvSpPr>
            <p:cNvPr id="111" name="Oval 308"/>
            <p:cNvSpPr>
              <a:spLocks noChangeArrowheads="1"/>
            </p:cNvSpPr>
            <p:nvPr/>
          </p:nvSpPr>
          <p:spPr bwMode="auto">
            <a:xfrm>
              <a:off x="249" y="1888"/>
              <a:ext cx="91" cy="91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12" name="Line 309"/>
            <p:cNvSpPr>
              <a:spLocks noChangeShapeType="1"/>
            </p:cNvSpPr>
            <p:nvPr/>
          </p:nvSpPr>
          <p:spPr bwMode="auto">
            <a:xfrm flipH="1">
              <a:off x="259" y="1892"/>
              <a:ext cx="23" cy="68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3" name="Line 310"/>
            <p:cNvSpPr>
              <a:spLocks noChangeShapeType="1"/>
            </p:cNvSpPr>
            <p:nvPr/>
          </p:nvSpPr>
          <p:spPr bwMode="auto">
            <a:xfrm>
              <a:off x="307" y="1892"/>
              <a:ext cx="23" cy="68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14" name="Line 319"/>
          <p:cNvSpPr>
            <a:spLocks noChangeShapeType="1"/>
          </p:cNvSpPr>
          <p:nvPr/>
        </p:nvSpPr>
        <p:spPr bwMode="auto">
          <a:xfrm>
            <a:off x="339278" y="4581128"/>
            <a:ext cx="86233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5" name="Line 320"/>
          <p:cNvSpPr>
            <a:spLocks noChangeShapeType="1"/>
          </p:cNvSpPr>
          <p:nvPr/>
        </p:nvSpPr>
        <p:spPr bwMode="auto">
          <a:xfrm>
            <a:off x="338999" y="5013176"/>
            <a:ext cx="8643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6" name="AutoShape 324"/>
          <p:cNvSpPr>
            <a:spLocks noChangeArrowheads="1"/>
          </p:cNvSpPr>
          <p:nvPr/>
        </p:nvSpPr>
        <p:spPr bwMode="auto">
          <a:xfrm rot="-5400000">
            <a:off x="8206407" y="1775748"/>
            <a:ext cx="144462" cy="180975"/>
          </a:xfrm>
          <a:prstGeom prst="flowChartCollate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17" name="Line 362"/>
          <p:cNvSpPr>
            <a:spLocks noChangeShapeType="1"/>
          </p:cNvSpPr>
          <p:nvPr/>
        </p:nvSpPr>
        <p:spPr bwMode="auto">
          <a:xfrm flipV="1">
            <a:off x="3724671" y="2046045"/>
            <a:ext cx="0" cy="828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8" name="Line 363"/>
          <p:cNvSpPr>
            <a:spLocks noChangeShapeType="1"/>
          </p:cNvSpPr>
          <p:nvPr/>
        </p:nvSpPr>
        <p:spPr bwMode="auto">
          <a:xfrm>
            <a:off x="3724671" y="2046045"/>
            <a:ext cx="4681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9" name="Freeform 364"/>
          <p:cNvSpPr/>
          <p:nvPr/>
        </p:nvSpPr>
        <p:spPr bwMode="auto">
          <a:xfrm>
            <a:off x="4823581" y="1976194"/>
            <a:ext cx="144463" cy="71438"/>
          </a:xfrm>
          <a:custGeom>
            <a:avLst/>
            <a:gdLst>
              <a:gd name="T0" fmla="*/ 0 w 91"/>
              <a:gd name="T1" fmla="*/ 45 h 45"/>
              <a:gd name="T2" fmla="*/ 46 w 91"/>
              <a:gd name="T3" fmla="*/ 0 h 45"/>
              <a:gd name="T4" fmla="*/ 91 w 91"/>
              <a:gd name="T5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1" h="45">
                <a:moveTo>
                  <a:pt x="0" y="45"/>
                </a:moveTo>
                <a:cubicBezTo>
                  <a:pt x="15" y="22"/>
                  <a:pt x="31" y="0"/>
                  <a:pt x="46" y="0"/>
                </a:cubicBezTo>
                <a:cubicBezTo>
                  <a:pt x="61" y="0"/>
                  <a:pt x="76" y="22"/>
                  <a:pt x="91" y="4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0" name="Line 365"/>
          <p:cNvSpPr>
            <a:spLocks noChangeShapeType="1"/>
          </p:cNvSpPr>
          <p:nvPr/>
        </p:nvSpPr>
        <p:spPr bwMode="auto">
          <a:xfrm flipV="1">
            <a:off x="3724671" y="2227020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1" name="Line 366"/>
          <p:cNvSpPr>
            <a:spLocks noChangeShapeType="1"/>
          </p:cNvSpPr>
          <p:nvPr/>
        </p:nvSpPr>
        <p:spPr bwMode="auto">
          <a:xfrm flipV="1">
            <a:off x="6746364" y="2153995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2" name="Line 367"/>
          <p:cNvSpPr>
            <a:spLocks noChangeShapeType="1"/>
          </p:cNvSpPr>
          <p:nvPr/>
        </p:nvSpPr>
        <p:spPr bwMode="auto">
          <a:xfrm>
            <a:off x="6820928" y="2046045"/>
            <a:ext cx="360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3" name="AutoShape 368"/>
          <p:cNvSpPr>
            <a:spLocks noChangeArrowheads="1"/>
          </p:cNvSpPr>
          <p:nvPr/>
        </p:nvSpPr>
        <p:spPr bwMode="auto">
          <a:xfrm rot="-10800000">
            <a:off x="3651646" y="2477845"/>
            <a:ext cx="144463" cy="180975"/>
          </a:xfrm>
          <a:prstGeom prst="flowChartCollate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24" name="Line 291"/>
          <p:cNvSpPr>
            <a:spLocks noChangeShapeType="1"/>
          </p:cNvSpPr>
          <p:nvPr/>
        </p:nvSpPr>
        <p:spPr bwMode="auto">
          <a:xfrm flipH="1">
            <a:off x="3219598" y="4245389"/>
            <a:ext cx="0" cy="91573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5" name="Freeform 292"/>
          <p:cNvSpPr/>
          <p:nvPr/>
        </p:nvSpPr>
        <p:spPr bwMode="auto">
          <a:xfrm>
            <a:off x="3217597" y="4172364"/>
            <a:ext cx="36512" cy="73025"/>
          </a:xfrm>
          <a:custGeom>
            <a:avLst/>
            <a:gdLst>
              <a:gd name="T0" fmla="*/ 0 w 23"/>
              <a:gd name="T1" fmla="*/ 0 h 46"/>
              <a:gd name="T2" fmla="*/ 23 w 23"/>
              <a:gd name="T3" fmla="*/ 23 h 46"/>
              <a:gd name="T4" fmla="*/ 0 w 23"/>
              <a:gd name="T5" fmla="*/ 4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46">
                <a:moveTo>
                  <a:pt x="0" y="0"/>
                </a:moveTo>
                <a:cubicBezTo>
                  <a:pt x="11" y="7"/>
                  <a:pt x="23" y="15"/>
                  <a:pt x="23" y="23"/>
                </a:cubicBezTo>
                <a:cubicBezTo>
                  <a:pt x="23" y="31"/>
                  <a:pt x="11" y="38"/>
                  <a:pt x="0" y="4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6" name="Line 293"/>
          <p:cNvSpPr>
            <a:spLocks noChangeShapeType="1"/>
          </p:cNvSpPr>
          <p:nvPr/>
        </p:nvSpPr>
        <p:spPr bwMode="auto">
          <a:xfrm flipH="1">
            <a:off x="3217324" y="3752526"/>
            <a:ext cx="0" cy="4283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7" name="Line 172"/>
          <p:cNvSpPr>
            <a:spLocks noChangeShapeType="1"/>
          </p:cNvSpPr>
          <p:nvPr/>
        </p:nvSpPr>
        <p:spPr bwMode="auto">
          <a:xfrm flipH="1" flipV="1">
            <a:off x="3217597" y="3869288"/>
            <a:ext cx="0" cy="252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8" name="Line 167"/>
          <p:cNvSpPr>
            <a:spLocks noChangeShapeType="1"/>
          </p:cNvSpPr>
          <p:nvPr/>
        </p:nvSpPr>
        <p:spPr bwMode="auto">
          <a:xfrm flipH="1">
            <a:off x="2355807" y="5805263"/>
            <a:ext cx="665888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9" name="Line 167"/>
          <p:cNvSpPr>
            <a:spLocks noChangeShapeType="1"/>
          </p:cNvSpPr>
          <p:nvPr/>
        </p:nvSpPr>
        <p:spPr bwMode="auto">
          <a:xfrm flipH="1">
            <a:off x="4265882" y="1614431"/>
            <a:ext cx="47488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0" name="Line 70"/>
          <p:cNvSpPr>
            <a:spLocks noChangeShapeType="1"/>
          </p:cNvSpPr>
          <p:nvPr/>
        </p:nvSpPr>
        <p:spPr bwMode="auto">
          <a:xfrm>
            <a:off x="1617389" y="2010326"/>
            <a:ext cx="0" cy="86415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1" name="Line 109"/>
          <p:cNvSpPr>
            <a:spLocks noChangeShapeType="1"/>
          </p:cNvSpPr>
          <p:nvPr/>
        </p:nvSpPr>
        <p:spPr bwMode="auto">
          <a:xfrm flipV="1">
            <a:off x="1617389" y="1975400"/>
            <a:ext cx="0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2" name="AutoShape 357"/>
          <p:cNvSpPr>
            <a:spLocks noChangeArrowheads="1"/>
          </p:cNvSpPr>
          <p:nvPr/>
        </p:nvSpPr>
        <p:spPr bwMode="auto">
          <a:xfrm>
            <a:off x="1563414" y="2191300"/>
            <a:ext cx="107950" cy="142875"/>
          </a:xfrm>
          <a:prstGeom prst="flowChartCollate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33" name="Line 132"/>
          <p:cNvSpPr>
            <a:spLocks noChangeShapeType="1"/>
          </p:cNvSpPr>
          <p:nvPr/>
        </p:nvSpPr>
        <p:spPr bwMode="auto">
          <a:xfrm>
            <a:off x="1131365" y="5193196"/>
            <a:ext cx="788332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4" name="Line 291"/>
          <p:cNvSpPr>
            <a:spLocks noChangeShapeType="1"/>
          </p:cNvSpPr>
          <p:nvPr/>
        </p:nvSpPr>
        <p:spPr bwMode="auto">
          <a:xfrm flipH="1">
            <a:off x="2716298" y="4240276"/>
            <a:ext cx="0" cy="9208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5" name="Line 291"/>
          <p:cNvSpPr>
            <a:spLocks noChangeShapeType="1"/>
          </p:cNvSpPr>
          <p:nvPr/>
        </p:nvSpPr>
        <p:spPr bwMode="auto">
          <a:xfrm flipH="1">
            <a:off x="2716295" y="3753034"/>
            <a:ext cx="0" cy="4176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6" name="Freeform 290"/>
          <p:cNvSpPr/>
          <p:nvPr/>
        </p:nvSpPr>
        <p:spPr bwMode="auto">
          <a:xfrm>
            <a:off x="2714586" y="4170715"/>
            <a:ext cx="36512" cy="73025"/>
          </a:xfrm>
          <a:custGeom>
            <a:avLst/>
            <a:gdLst>
              <a:gd name="T0" fmla="*/ 0 w 23"/>
              <a:gd name="T1" fmla="*/ 0 h 46"/>
              <a:gd name="T2" fmla="*/ 23 w 23"/>
              <a:gd name="T3" fmla="*/ 23 h 46"/>
              <a:gd name="T4" fmla="*/ 0 w 23"/>
              <a:gd name="T5" fmla="*/ 4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46">
                <a:moveTo>
                  <a:pt x="0" y="0"/>
                </a:moveTo>
                <a:cubicBezTo>
                  <a:pt x="11" y="7"/>
                  <a:pt x="23" y="15"/>
                  <a:pt x="23" y="23"/>
                </a:cubicBezTo>
                <a:cubicBezTo>
                  <a:pt x="23" y="31"/>
                  <a:pt x="11" y="38"/>
                  <a:pt x="0" y="4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7" name="Line 73"/>
          <p:cNvSpPr>
            <a:spLocks noChangeShapeType="1"/>
          </p:cNvSpPr>
          <p:nvPr/>
        </p:nvSpPr>
        <p:spPr bwMode="auto">
          <a:xfrm>
            <a:off x="412315" y="3753035"/>
            <a:ext cx="5419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8" name="Line 89"/>
          <p:cNvSpPr>
            <a:spLocks noChangeShapeType="1"/>
          </p:cNvSpPr>
          <p:nvPr/>
        </p:nvSpPr>
        <p:spPr bwMode="auto">
          <a:xfrm>
            <a:off x="1167877" y="3054690"/>
            <a:ext cx="10809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9" name="Line 70"/>
          <p:cNvSpPr>
            <a:spLocks noChangeShapeType="1"/>
          </p:cNvSpPr>
          <p:nvPr/>
        </p:nvSpPr>
        <p:spPr bwMode="auto">
          <a:xfrm>
            <a:off x="1167877" y="3054690"/>
            <a:ext cx="0" cy="35660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0" name="AutoShape 24"/>
          <p:cNvSpPr>
            <a:spLocks noChangeArrowheads="1"/>
          </p:cNvSpPr>
          <p:nvPr/>
        </p:nvSpPr>
        <p:spPr bwMode="auto">
          <a:xfrm>
            <a:off x="1131365" y="3162702"/>
            <a:ext cx="73025" cy="142875"/>
          </a:xfrm>
          <a:prstGeom prst="flowChartCollate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41" name="Line 89"/>
          <p:cNvSpPr>
            <a:spLocks noChangeShapeType="1"/>
          </p:cNvSpPr>
          <p:nvPr/>
        </p:nvSpPr>
        <p:spPr bwMode="auto">
          <a:xfrm>
            <a:off x="1167877" y="3414730"/>
            <a:ext cx="10809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2" name="Line 70"/>
          <p:cNvSpPr>
            <a:spLocks noChangeShapeType="1"/>
          </p:cNvSpPr>
          <p:nvPr/>
        </p:nvSpPr>
        <p:spPr bwMode="auto">
          <a:xfrm>
            <a:off x="917163" y="3173460"/>
            <a:ext cx="0" cy="35660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3" name="AutoShape 26"/>
          <p:cNvSpPr>
            <a:spLocks noChangeArrowheads="1"/>
          </p:cNvSpPr>
          <p:nvPr/>
        </p:nvSpPr>
        <p:spPr bwMode="auto">
          <a:xfrm>
            <a:off x="879337" y="3270714"/>
            <a:ext cx="73025" cy="142875"/>
          </a:xfrm>
          <a:prstGeom prst="flowChartCollate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44" name="Line 89"/>
          <p:cNvSpPr>
            <a:spLocks noChangeShapeType="1"/>
          </p:cNvSpPr>
          <p:nvPr/>
        </p:nvSpPr>
        <p:spPr bwMode="auto">
          <a:xfrm>
            <a:off x="917958" y="3173460"/>
            <a:ext cx="10809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5" name="Line 89"/>
          <p:cNvSpPr>
            <a:spLocks noChangeShapeType="1"/>
          </p:cNvSpPr>
          <p:nvPr/>
        </p:nvSpPr>
        <p:spPr bwMode="auto">
          <a:xfrm>
            <a:off x="917957" y="3530940"/>
            <a:ext cx="10809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6" name="Freeform 364"/>
          <p:cNvSpPr/>
          <p:nvPr/>
        </p:nvSpPr>
        <p:spPr bwMode="auto">
          <a:xfrm>
            <a:off x="4193652" y="1974607"/>
            <a:ext cx="144463" cy="71438"/>
          </a:xfrm>
          <a:custGeom>
            <a:avLst/>
            <a:gdLst>
              <a:gd name="T0" fmla="*/ 0 w 91"/>
              <a:gd name="T1" fmla="*/ 45 h 45"/>
              <a:gd name="T2" fmla="*/ 46 w 91"/>
              <a:gd name="T3" fmla="*/ 0 h 45"/>
              <a:gd name="T4" fmla="*/ 91 w 91"/>
              <a:gd name="T5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1" h="45">
                <a:moveTo>
                  <a:pt x="0" y="45"/>
                </a:moveTo>
                <a:cubicBezTo>
                  <a:pt x="15" y="22"/>
                  <a:pt x="31" y="0"/>
                  <a:pt x="46" y="0"/>
                </a:cubicBezTo>
                <a:cubicBezTo>
                  <a:pt x="61" y="0"/>
                  <a:pt x="76" y="22"/>
                  <a:pt x="91" y="4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7" name="Line 363"/>
          <p:cNvSpPr>
            <a:spLocks noChangeShapeType="1"/>
          </p:cNvSpPr>
          <p:nvPr/>
        </p:nvSpPr>
        <p:spPr bwMode="auto">
          <a:xfrm>
            <a:off x="4336111" y="2046045"/>
            <a:ext cx="48747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8" name="AutoShape 324"/>
          <p:cNvSpPr>
            <a:spLocks noChangeArrowheads="1"/>
          </p:cNvSpPr>
          <p:nvPr/>
        </p:nvSpPr>
        <p:spPr bwMode="auto">
          <a:xfrm rot="-5400000">
            <a:off x="8206407" y="1523720"/>
            <a:ext cx="144462" cy="180975"/>
          </a:xfrm>
          <a:prstGeom prst="flowChartCollate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49" name="Line 366"/>
          <p:cNvSpPr>
            <a:spLocks noChangeShapeType="1"/>
          </p:cNvSpPr>
          <p:nvPr/>
        </p:nvSpPr>
        <p:spPr bwMode="auto">
          <a:xfrm flipV="1">
            <a:off x="4263714" y="2384437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0" name="Line 287"/>
          <p:cNvSpPr>
            <a:spLocks noChangeShapeType="1"/>
          </p:cNvSpPr>
          <p:nvPr/>
        </p:nvSpPr>
        <p:spPr bwMode="auto">
          <a:xfrm>
            <a:off x="4263714" y="1736811"/>
            <a:ext cx="0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1" name="Line 366"/>
          <p:cNvSpPr>
            <a:spLocks noChangeShapeType="1"/>
          </p:cNvSpPr>
          <p:nvPr/>
        </p:nvSpPr>
        <p:spPr bwMode="auto">
          <a:xfrm flipV="1">
            <a:off x="4894435" y="2373417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2" name="Line 291"/>
          <p:cNvSpPr>
            <a:spLocks noChangeShapeType="1"/>
          </p:cNvSpPr>
          <p:nvPr/>
        </p:nvSpPr>
        <p:spPr bwMode="auto">
          <a:xfrm flipH="1">
            <a:off x="2716297" y="2262503"/>
            <a:ext cx="0" cy="6138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3" name="Line 149"/>
          <p:cNvSpPr>
            <a:spLocks noChangeShapeType="1"/>
          </p:cNvSpPr>
          <p:nvPr/>
        </p:nvSpPr>
        <p:spPr bwMode="auto">
          <a:xfrm flipH="1">
            <a:off x="3363105" y="1434411"/>
            <a:ext cx="0" cy="10123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4" name="AutoShape 133"/>
          <p:cNvSpPr>
            <a:spLocks noChangeArrowheads="1"/>
          </p:cNvSpPr>
          <p:nvPr/>
        </p:nvSpPr>
        <p:spPr bwMode="auto">
          <a:xfrm rot="-10800000">
            <a:off x="2643086" y="2370516"/>
            <a:ext cx="144463" cy="180975"/>
          </a:xfrm>
          <a:prstGeom prst="flowChartCollate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5" name="Freeform 364"/>
          <p:cNvSpPr/>
          <p:nvPr/>
        </p:nvSpPr>
        <p:spPr bwMode="auto">
          <a:xfrm>
            <a:off x="2967123" y="2190495"/>
            <a:ext cx="144463" cy="71438"/>
          </a:xfrm>
          <a:custGeom>
            <a:avLst/>
            <a:gdLst>
              <a:gd name="T0" fmla="*/ 0 w 91"/>
              <a:gd name="T1" fmla="*/ 45 h 45"/>
              <a:gd name="T2" fmla="*/ 46 w 91"/>
              <a:gd name="T3" fmla="*/ 0 h 45"/>
              <a:gd name="T4" fmla="*/ 91 w 91"/>
              <a:gd name="T5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1" h="45">
                <a:moveTo>
                  <a:pt x="0" y="45"/>
                </a:moveTo>
                <a:cubicBezTo>
                  <a:pt x="15" y="22"/>
                  <a:pt x="31" y="0"/>
                  <a:pt x="46" y="0"/>
                </a:cubicBezTo>
                <a:cubicBezTo>
                  <a:pt x="61" y="0"/>
                  <a:pt x="76" y="22"/>
                  <a:pt x="91" y="4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6" name="Line 96"/>
          <p:cNvSpPr>
            <a:spLocks noChangeShapeType="1"/>
          </p:cNvSpPr>
          <p:nvPr/>
        </p:nvSpPr>
        <p:spPr bwMode="auto">
          <a:xfrm>
            <a:off x="2716298" y="2261933"/>
            <a:ext cx="25123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7" name="Line 96"/>
          <p:cNvSpPr>
            <a:spLocks noChangeShapeType="1"/>
          </p:cNvSpPr>
          <p:nvPr/>
        </p:nvSpPr>
        <p:spPr bwMode="auto">
          <a:xfrm flipV="1">
            <a:off x="3111586" y="2262950"/>
            <a:ext cx="50354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8" name="AutoShape 35"/>
          <p:cNvSpPr>
            <a:spLocks noChangeArrowheads="1"/>
          </p:cNvSpPr>
          <p:nvPr/>
        </p:nvSpPr>
        <p:spPr bwMode="auto">
          <a:xfrm rot="16200000" flipV="1">
            <a:off x="3110569" y="2196369"/>
            <a:ext cx="288925" cy="142875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FF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9" name="Line 37"/>
          <p:cNvSpPr>
            <a:spLocks noChangeShapeType="1"/>
          </p:cNvSpPr>
          <p:nvPr/>
        </p:nvSpPr>
        <p:spPr bwMode="auto">
          <a:xfrm>
            <a:off x="3615306" y="2983624"/>
            <a:ext cx="0" cy="2869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0" name="Line 69"/>
          <p:cNvSpPr>
            <a:spLocks noChangeShapeType="1"/>
          </p:cNvSpPr>
          <p:nvPr/>
        </p:nvSpPr>
        <p:spPr bwMode="auto">
          <a:xfrm>
            <a:off x="3615306" y="2261933"/>
            <a:ext cx="0" cy="57663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1" name="Freeform 158"/>
          <p:cNvSpPr/>
          <p:nvPr/>
        </p:nvSpPr>
        <p:spPr bwMode="auto">
          <a:xfrm>
            <a:off x="3615133" y="2838567"/>
            <a:ext cx="36513" cy="73025"/>
          </a:xfrm>
          <a:custGeom>
            <a:avLst/>
            <a:gdLst>
              <a:gd name="T0" fmla="*/ 0 w 23"/>
              <a:gd name="T1" fmla="*/ 0 h 46"/>
              <a:gd name="T2" fmla="*/ 23 w 23"/>
              <a:gd name="T3" fmla="*/ 23 h 46"/>
              <a:gd name="T4" fmla="*/ 0 w 23"/>
              <a:gd name="T5" fmla="*/ 4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46">
                <a:moveTo>
                  <a:pt x="0" y="0"/>
                </a:moveTo>
                <a:cubicBezTo>
                  <a:pt x="11" y="7"/>
                  <a:pt x="23" y="15"/>
                  <a:pt x="23" y="23"/>
                </a:cubicBezTo>
                <a:cubicBezTo>
                  <a:pt x="23" y="31"/>
                  <a:pt x="11" y="38"/>
                  <a:pt x="0" y="4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2" name="Line 31"/>
          <p:cNvSpPr>
            <a:spLocks noChangeShapeType="1"/>
          </p:cNvSpPr>
          <p:nvPr/>
        </p:nvSpPr>
        <p:spPr bwMode="auto">
          <a:xfrm>
            <a:off x="2787550" y="1038368"/>
            <a:ext cx="0" cy="9864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3" name="Line 76"/>
          <p:cNvSpPr>
            <a:spLocks noChangeShapeType="1"/>
          </p:cNvSpPr>
          <p:nvPr/>
        </p:nvSpPr>
        <p:spPr bwMode="auto">
          <a:xfrm flipH="1" flipV="1">
            <a:off x="2967533" y="1647249"/>
            <a:ext cx="0" cy="363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4" name="Line 31"/>
          <p:cNvSpPr>
            <a:spLocks noChangeShapeType="1"/>
          </p:cNvSpPr>
          <p:nvPr/>
        </p:nvSpPr>
        <p:spPr bwMode="auto">
          <a:xfrm>
            <a:off x="3100454" y="1146379"/>
            <a:ext cx="0" cy="43140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5" name="Line 109"/>
          <p:cNvSpPr>
            <a:spLocks noChangeShapeType="1"/>
          </p:cNvSpPr>
          <p:nvPr/>
        </p:nvSpPr>
        <p:spPr bwMode="auto">
          <a:xfrm flipV="1">
            <a:off x="3099945" y="1016732"/>
            <a:ext cx="0" cy="187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6" name="Line 89"/>
          <p:cNvSpPr>
            <a:spLocks noChangeShapeType="1"/>
          </p:cNvSpPr>
          <p:nvPr/>
        </p:nvSpPr>
        <p:spPr bwMode="auto">
          <a:xfrm>
            <a:off x="3101892" y="1578427"/>
            <a:ext cx="18509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7" name="Line 291"/>
          <p:cNvSpPr>
            <a:spLocks noChangeShapeType="1"/>
          </p:cNvSpPr>
          <p:nvPr/>
        </p:nvSpPr>
        <p:spPr bwMode="auto">
          <a:xfrm flipH="1">
            <a:off x="3286986" y="1963259"/>
            <a:ext cx="0" cy="486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8" name="Line 291"/>
          <p:cNvSpPr>
            <a:spLocks noChangeShapeType="1"/>
          </p:cNvSpPr>
          <p:nvPr/>
        </p:nvSpPr>
        <p:spPr bwMode="auto">
          <a:xfrm flipH="1">
            <a:off x="3291097" y="1578427"/>
            <a:ext cx="0" cy="9643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9" name="Line 76"/>
          <p:cNvSpPr>
            <a:spLocks noChangeShapeType="1"/>
          </p:cNvSpPr>
          <p:nvPr/>
        </p:nvSpPr>
        <p:spPr bwMode="auto">
          <a:xfrm flipH="1" flipV="1">
            <a:off x="3363105" y="1038367"/>
            <a:ext cx="0" cy="657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0" name="Line 89"/>
          <p:cNvSpPr>
            <a:spLocks noChangeShapeType="1"/>
          </p:cNvSpPr>
          <p:nvPr/>
        </p:nvSpPr>
        <p:spPr bwMode="auto">
          <a:xfrm>
            <a:off x="2966553" y="1647249"/>
            <a:ext cx="27068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1" name="Line 291"/>
          <p:cNvSpPr>
            <a:spLocks noChangeShapeType="1"/>
          </p:cNvSpPr>
          <p:nvPr/>
        </p:nvSpPr>
        <p:spPr bwMode="auto">
          <a:xfrm flipH="1">
            <a:off x="3237233" y="1647250"/>
            <a:ext cx="0" cy="4821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2" name="流程图: 延期 171"/>
          <p:cNvSpPr/>
          <p:nvPr/>
        </p:nvSpPr>
        <p:spPr>
          <a:xfrm rot="5400000">
            <a:off x="3203029" y="1769407"/>
            <a:ext cx="167911" cy="217109"/>
          </a:xfrm>
          <a:prstGeom prst="flowChartDelay">
            <a:avLst/>
          </a:prstGeom>
          <a:solidFill>
            <a:srgbClr val="CCEC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3" name="流程图: 延期 172"/>
          <p:cNvSpPr/>
          <p:nvPr/>
        </p:nvSpPr>
        <p:spPr>
          <a:xfrm rot="16200000">
            <a:off x="3227652" y="1626116"/>
            <a:ext cx="118667" cy="217109"/>
          </a:xfrm>
          <a:prstGeom prst="flowChartDelay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4" name="Line 136"/>
          <p:cNvSpPr>
            <a:spLocks noChangeShapeType="1"/>
          </p:cNvSpPr>
          <p:nvPr/>
        </p:nvSpPr>
        <p:spPr bwMode="auto">
          <a:xfrm>
            <a:off x="412315" y="2874720"/>
            <a:ext cx="808334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5" name="Line 138"/>
          <p:cNvSpPr>
            <a:spLocks noChangeShapeType="1"/>
          </p:cNvSpPr>
          <p:nvPr/>
        </p:nvSpPr>
        <p:spPr bwMode="auto">
          <a:xfrm>
            <a:off x="412316" y="4206719"/>
            <a:ext cx="561457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6" name="AutoShape 356"/>
          <p:cNvSpPr>
            <a:spLocks noChangeArrowheads="1"/>
          </p:cNvSpPr>
          <p:nvPr/>
        </p:nvSpPr>
        <p:spPr bwMode="auto">
          <a:xfrm rot="-5400000">
            <a:off x="1978061" y="2804869"/>
            <a:ext cx="107950" cy="142875"/>
          </a:xfrm>
          <a:prstGeom prst="flowChartCollate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77" name="AutoShape 140"/>
          <p:cNvSpPr>
            <a:spLocks noChangeArrowheads="1"/>
          </p:cNvSpPr>
          <p:nvPr/>
        </p:nvSpPr>
        <p:spPr bwMode="auto">
          <a:xfrm rot="-5400000">
            <a:off x="7126981" y="2783438"/>
            <a:ext cx="144462" cy="180975"/>
          </a:xfrm>
          <a:prstGeom prst="flowChartCollate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78" name="AutoShape 137"/>
          <p:cNvSpPr>
            <a:spLocks noChangeArrowheads="1"/>
          </p:cNvSpPr>
          <p:nvPr/>
        </p:nvSpPr>
        <p:spPr bwMode="auto">
          <a:xfrm flipV="1">
            <a:off x="3282261" y="2802563"/>
            <a:ext cx="252413" cy="144462"/>
          </a:xfrm>
          <a:prstGeom prst="hexagon">
            <a:avLst>
              <a:gd name="adj" fmla="val 43682"/>
              <a:gd name="vf" fmla="val 11547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79" name="Line 89"/>
          <p:cNvSpPr>
            <a:spLocks noChangeShapeType="1"/>
          </p:cNvSpPr>
          <p:nvPr/>
        </p:nvSpPr>
        <p:spPr bwMode="auto">
          <a:xfrm>
            <a:off x="2463515" y="2024843"/>
            <a:ext cx="32187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0" name="Line 31"/>
          <p:cNvSpPr>
            <a:spLocks noChangeShapeType="1"/>
          </p:cNvSpPr>
          <p:nvPr/>
        </p:nvSpPr>
        <p:spPr bwMode="auto">
          <a:xfrm>
            <a:off x="2463514" y="1038368"/>
            <a:ext cx="0" cy="99100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1" name="Line 76"/>
          <p:cNvSpPr>
            <a:spLocks noChangeShapeType="1"/>
          </p:cNvSpPr>
          <p:nvPr/>
        </p:nvSpPr>
        <p:spPr bwMode="auto">
          <a:xfrm flipH="1">
            <a:off x="2463513" y="1628799"/>
            <a:ext cx="21551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2" name="Line 31"/>
          <p:cNvSpPr>
            <a:spLocks noChangeShapeType="1"/>
          </p:cNvSpPr>
          <p:nvPr/>
        </p:nvSpPr>
        <p:spPr bwMode="auto">
          <a:xfrm>
            <a:off x="2679538" y="1626645"/>
            <a:ext cx="0" cy="36219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3" name="AutoShape 357"/>
          <p:cNvSpPr>
            <a:spLocks noChangeArrowheads="1"/>
          </p:cNvSpPr>
          <p:nvPr/>
        </p:nvSpPr>
        <p:spPr bwMode="auto">
          <a:xfrm>
            <a:off x="2408524" y="1196751"/>
            <a:ext cx="107950" cy="142875"/>
          </a:xfrm>
          <a:prstGeom prst="flowChartCollate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84" name="Line 76"/>
          <p:cNvSpPr>
            <a:spLocks noChangeShapeType="1"/>
          </p:cNvSpPr>
          <p:nvPr/>
        </p:nvSpPr>
        <p:spPr bwMode="auto">
          <a:xfrm flipH="1">
            <a:off x="1617388" y="2518338"/>
            <a:ext cx="27005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5" name="Line 111"/>
          <p:cNvSpPr>
            <a:spLocks noChangeShapeType="1"/>
          </p:cNvSpPr>
          <p:nvPr/>
        </p:nvSpPr>
        <p:spPr bwMode="auto">
          <a:xfrm>
            <a:off x="2787550" y="1542423"/>
            <a:ext cx="0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6" name="Line 111"/>
          <p:cNvSpPr>
            <a:spLocks noChangeShapeType="1"/>
          </p:cNvSpPr>
          <p:nvPr/>
        </p:nvSpPr>
        <p:spPr bwMode="auto">
          <a:xfrm flipH="1" flipV="1">
            <a:off x="2463514" y="1700807"/>
            <a:ext cx="0" cy="11776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7" name="Line 111"/>
          <p:cNvSpPr>
            <a:spLocks noChangeShapeType="1"/>
          </p:cNvSpPr>
          <p:nvPr/>
        </p:nvSpPr>
        <p:spPr bwMode="auto">
          <a:xfrm flipH="1">
            <a:off x="2462310" y="1448779"/>
            <a:ext cx="1204" cy="96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8" name="Line 31"/>
          <p:cNvSpPr>
            <a:spLocks noChangeShapeType="1"/>
          </p:cNvSpPr>
          <p:nvPr/>
        </p:nvSpPr>
        <p:spPr bwMode="auto">
          <a:xfrm>
            <a:off x="2302546" y="1038367"/>
            <a:ext cx="0" cy="10980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9" name="AutoShape 357"/>
          <p:cNvSpPr>
            <a:spLocks noChangeArrowheads="1"/>
          </p:cNvSpPr>
          <p:nvPr/>
        </p:nvSpPr>
        <p:spPr bwMode="auto">
          <a:xfrm>
            <a:off x="2247552" y="1196751"/>
            <a:ext cx="107950" cy="142875"/>
          </a:xfrm>
          <a:prstGeom prst="flowChartCollate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0" name="Line 111"/>
          <p:cNvSpPr>
            <a:spLocks noChangeShapeType="1"/>
          </p:cNvSpPr>
          <p:nvPr/>
        </p:nvSpPr>
        <p:spPr bwMode="auto">
          <a:xfrm flipH="1">
            <a:off x="2301343" y="1532424"/>
            <a:ext cx="1204" cy="96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1" name="Freeform 158"/>
          <p:cNvSpPr/>
          <p:nvPr/>
        </p:nvSpPr>
        <p:spPr bwMode="auto">
          <a:xfrm>
            <a:off x="2679029" y="1988839"/>
            <a:ext cx="36513" cy="73025"/>
          </a:xfrm>
          <a:custGeom>
            <a:avLst/>
            <a:gdLst>
              <a:gd name="T0" fmla="*/ 0 w 23"/>
              <a:gd name="T1" fmla="*/ 0 h 46"/>
              <a:gd name="T2" fmla="*/ 23 w 23"/>
              <a:gd name="T3" fmla="*/ 23 h 46"/>
              <a:gd name="T4" fmla="*/ 0 w 23"/>
              <a:gd name="T5" fmla="*/ 4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46">
                <a:moveTo>
                  <a:pt x="0" y="0"/>
                </a:moveTo>
                <a:cubicBezTo>
                  <a:pt x="11" y="7"/>
                  <a:pt x="23" y="15"/>
                  <a:pt x="23" y="23"/>
                </a:cubicBezTo>
                <a:cubicBezTo>
                  <a:pt x="23" y="31"/>
                  <a:pt x="11" y="38"/>
                  <a:pt x="0" y="4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2" name="Line 31"/>
          <p:cNvSpPr>
            <a:spLocks noChangeShapeType="1"/>
          </p:cNvSpPr>
          <p:nvPr/>
        </p:nvSpPr>
        <p:spPr bwMode="auto">
          <a:xfrm>
            <a:off x="2683815" y="2061864"/>
            <a:ext cx="0" cy="7459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3" name="Line 367"/>
          <p:cNvSpPr>
            <a:spLocks noChangeShapeType="1"/>
          </p:cNvSpPr>
          <p:nvPr/>
        </p:nvSpPr>
        <p:spPr bwMode="auto">
          <a:xfrm>
            <a:off x="2516501" y="1628799"/>
            <a:ext cx="1095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4" name="Line 367"/>
          <p:cNvSpPr>
            <a:spLocks noChangeShapeType="1"/>
          </p:cNvSpPr>
          <p:nvPr/>
        </p:nvSpPr>
        <p:spPr bwMode="auto">
          <a:xfrm>
            <a:off x="2778439" y="2136532"/>
            <a:ext cx="1095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5" name="AutoShape 357"/>
          <p:cNvSpPr>
            <a:spLocks noChangeArrowheads="1"/>
          </p:cNvSpPr>
          <p:nvPr/>
        </p:nvSpPr>
        <p:spPr bwMode="auto">
          <a:xfrm>
            <a:off x="2732556" y="1197892"/>
            <a:ext cx="107950" cy="142875"/>
          </a:xfrm>
          <a:prstGeom prst="flowChartCollate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6" name="AutoShape 35"/>
          <p:cNvSpPr>
            <a:spLocks noChangeArrowheads="1"/>
          </p:cNvSpPr>
          <p:nvPr/>
        </p:nvSpPr>
        <p:spPr bwMode="auto">
          <a:xfrm rot="16200000" flipV="1">
            <a:off x="3327734" y="2185385"/>
            <a:ext cx="288925" cy="142875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FF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7" name="AutoShape 357"/>
          <p:cNvSpPr>
            <a:spLocks noChangeArrowheads="1"/>
          </p:cNvSpPr>
          <p:nvPr/>
        </p:nvSpPr>
        <p:spPr bwMode="auto">
          <a:xfrm>
            <a:off x="3313383" y="1201435"/>
            <a:ext cx="107950" cy="142875"/>
          </a:xfrm>
          <a:prstGeom prst="flowChartCollate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8" name="AutoShape 140"/>
          <p:cNvSpPr>
            <a:spLocks noChangeArrowheads="1"/>
          </p:cNvSpPr>
          <p:nvPr/>
        </p:nvSpPr>
        <p:spPr bwMode="auto">
          <a:xfrm rot="-5400000">
            <a:off x="8169446" y="2783438"/>
            <a:ext cx="144462" cy="180975"/>
          </a:xfrm>
          <a:prstGeom prst="flowChartCollate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9" name="流程图: 延期 198"/>
          <p:cNvSpPr/>
          <p:nvPr/>
        </p:nvSpPr>
        <p:spPr>
          <a:xfrm rot="5400000">
            <a:off x="8364859" y="3277885"/>
            <a:ext cx="258589" cy="445067"/>
          </a:xfrm>
          <a:prstGeom prst="flowChartDelay">
            <a:avLst/>
          </a:prstGeom>
          <a:solidFill>
            <a:srgbClr val="CCEC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0" name="Line 166"/>
          <p:cNvSpPr>
            <a:spLocks noChangeShapeType="1"/>
          </p:cNvSpPr>
          <p:nvPr/>
        </p:nvSpPr>
        <p:spPr bwMode="auto">
          <a:xfrm>
            <a:off x="8494155" y="3412885"/>
            <a:ext cx="90038" cy="277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1" name="Line 166"/>
          <p:cNvSpPr>
            <a:spLocks noChangeShapeType="1"/>
          </p:cNvSpPr>
          <p:nvPr/>
        </p:nvSpPr>
        <p:spPr bwMode="auto">
          <a:xfrm>
            <a:off x="8402610" y="3564231"/>
            <a:ext cx="90038" cy="277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2" name="Line 166"/>
          <p:cNvSpPr>
            <a:spLocks noChangeShapeType="1"/>
          </p:cNvSpPr>
          <p:nvPr/>
        </p:nvSpPr>
        <p:spPr bwMode="auto">
          <a:xfrm flipH="1">
            <a:off x="8404116" y="3440667"/>
            <a:ext cx="177064" cy="4008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3" name="Line 166"/>
          <p:cNvSpPr>
            <a:spLocks noChangeShapeType="1"/>
          </p:cNvSpPr>
          <p:nvPr/>
        </p:nvSpPr>
        <p:spPr bwMode="auto">
          <a:xfrm>
            <a:off x="8402277" y="3482871"/>
            <a:ext cx="177064" cy="4008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4" name="Line 166"/>
          <p:cNvSpPr>
            <a:spLocks noChangeShapeType="1"/>
          </p:cNvSpPr>
          <p:nvPr/>
        </p:nvSpPr>
        <p:spPr bwMode="auto">
          <a:xfrm flipH="1">
            <a:off x="8407129" y="3521629"/>
            <a:ext cx="177064" cy="4008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5" name="Line 144"/>
          <p:cNvSpPr>
            <a:spLocks noChangeShapeType="1"/>
          </p:cNvSpPr>
          <p:nvPr/>
        </p:nvSpPr>
        <p:spPr bwMode="auto">
          <a:xfrm>
            <a:off x="8495661" y="3738667"/>
            <a:ext cx="48457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6" name="Line 166"/>
          <p:cNvSpPr>
            <a:spLocks noChangeShapeType="1"/>
          </p:cNvSpPr>
          <p:nvPr/>
        </p:nvSpPr>
        <p:spPr bwMode="auto">
          <a:xfrm>
            <a:off x="8407129" y="3125545"/>
            <a:ext cx="0" cy="12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7" name="Line 285"/>
          <p:cNvSpPr>
            <a:spLocks noChangeShapeType="1"/>
          </p:cNvSpPr>
          <p:nvPr/>
        </p:nvSpPr>
        <p:spPr bwMode="auto">
          <a:xfrm>
            <a:off x="8044133" y="2623894"/>
            <a:ext cx="0" cy="252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8" name="Line 144"/>
          <p:cNvSpPr>
            <a:spLocks noChangeShapeType="1"/>
          </p:cNvSpPr>
          <p:nvPr/>
        </p:nvSpPr>
        <p:spPr bwMode="auto">
          <a:xfrm>
            <a:off x="8044133" y="2622543"/>
            <a:ext cx="54006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9" name="AutoShape 140"/>
          <p:cNvSpPr>
            <a:spLocks noChangeArrowheads="1"/>
          </p:cNvSpPr>
          <p:nvPr/>
        </p:nvSpPr>
        <p:spPr bwMode="auto">
          <a:xfrm rot="-5400000">
            <a:off x="8278414" y="2530763"/>
            <a:ext cx="144462" cy="180975"/>
          </a:xfrm>
          <a:prstGeom prst="flowChartCollate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10" name="Line 166"/>
          <p:cNvSpPr>
            <a:spLocks noChangeShapeType="1"/>
          </p:cNvSpPr>
          <p:nvPr/>
        </p:nvSpPr>
        <p:spPr bwMode="auto">
          <a:xfrm>
            <a:off x="8584193" y="2623894"/>
            <a:ext cx="0" cy="62100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1" name="AutoShape 140"/>
          <p:cNvSpPr>
            <a:spLocks noChangeArrowheads="1"/>
          </p:cNvSpPr>
          <p:nvPr/>
        </p:nvSpPr>
        <p:spPr bwMode="auto">
          <a:xfrm rot="-5400000">
            <a:off x="8674459" y="3649419"/>
            <a:ext cx="144462" cy="180975"/>
          </a:xfrm>
          <a:prstGeom prst="flowChartCollate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12" name="Line 367"/>
          <p:cNvSpPr>
            <a:spLocks noChangeShapeType="1"/>
          </p:cNvSpPr>
          <p:nvPr/>
        </p:nvSpPr>
        <p:spPr bwMode="auto">
          <a:xfrm>
            <a:off x="8844162" y="3738667"/>
            <a:ext cx="13607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3" name="流程图: 延期 212"/>
          <p:cNvSpPr/>
          <p:nvPr/>
        </p:nvSpPr>
        <p:spPr>
          <a:xfrm rot="5400000">
            <a:off x="8281346" y="4592029"/>
            <a:ext cx="268671" cy="421038"/>
          </a:xfrm>
          <a:prstGeom prst="flowChartDelay">
            <a:avLst/>
          </a:prstGeom>
          <a:solidFill>
            <a:srgbClr val="CCEC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4" name="Rectangle 135"/>
          <p:cNvSpPr>
            <a:spLocks noChangeArrowheads="1"/>
          </p:cNvSpPr>
          <p:nvPr/>
        </p:nvSpPr>
        <p:spPr bwMode="auto">
          <a:xfrm>
            <a:off x="8188149" y="3960619"/>
            <a:ext cx="396044" cy="17409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15" name="Line 166"/>
          <p:cNvSpPr>
            <a:spLocks noChangeShapeType="1"/>
          </p:cNvSpPr>
          <p:nvPr/>
        </p:nvSpPr>
        <p:spPr bwMode="auto">
          <a:xfrm>
            <a:off x="8495661" y="3592012"/>
            <a:ext cx="0" cy="94708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6" name="AutoShape 85"/>
          <p:cNvSpPr>
            <a:spLocks noChangeArrowheads="1"/>
          </p:cNvSpPr>
          <p:nvPr/>
        </p:nvSpPr>
        <p:spPr bwMode="auto">
          <a:xfrm rot="-10800000">
            <a:off x="8423429" y="4225682"/>
            <a:ext cx="144463" cy="180975"/>
          </a:xfrm>
          <a:prstGeom prst="flowChartCollate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17" name="Line 166"/>
          <p:cNvSpPr>
            <a:spLocks noChangeShapeType="1"/>
          </p:cNvSpPr>
          <p:nvPr/>
        </p:nvSpPr>
        <p:spPr bwMode="auto">
          <a:xfrm>
            <a:off x="8296161" y="3818760"/>
            <a:ext cx="0" cy="724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8" name="Text Box 197"/>
          <p:cNvSpPr txBox="1">
            <a:spLocks noChangeArrowheads="1"/>
          </p:cNvSpPr>
          <p:nvPr/>
        </p:nvSpPr>
        <p:spPr bwMode="auto">
          <a:xfrm>
            <a:off x="8271620" y="3890719"/>
            <a:ext cx="2508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zh-CN" sz="1400" b="1" dirty="0" smtClean="0">
                <a:solidFill>
                  <a:srgbClr val="FFFF99"/>
                </a:solidFill>
              </a:rPr>
              <a:t>9</a:t>
            </a:r>
            <a:endParaRPr lang="en-US" altLang="zh-CN" sz="1400" b="1" dirty="0">
              <a:solidFill>
                <a:srgbClr val="FFFF99"/>
              </a:solidFill>
            </a:endParaRPr>
          </a:p>
        </p:txBody>
      </p:sp>
      <p:sp>
        <p:nvSpPr>
          <p:cNvPr id="219" name="AutoShape 140"/>
          <p:cNvSpPr>
            <a:spLocks noChangeArrowheads="1"/>
          </p:cNvSpPr>
          <p:nvPr/>
        </p:nvSpPr>
        <p:spPr bwMode="auto">
          <a:xfrm rot="-5400000">
            <a:off x="8638455" y="5102485"/>
            <a:ext cx="144462" cy="180975"/>
          </a:xfrm>
          <a:prstGeom prst="flowChartCollate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20" name="Line 174"/>
          <p:cNvSpPr>
            <a:spLocks noChangeShapeType="1"/>
          </p:cNvSpPr>
          <p:nvPr/>
        </p:nvSpPr>
        <p:spPr bwMode="auto">
          <a:xfrm>
            <a:off x="7718310" y="3631163"/>
            <a:ext cx="0" cy="15615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1" name="AutoShape 85"/>
          <p:cNvSpPr>
            <a:spLocks noChangeArrowheads="1"/>
          </p:cNvSpPr>
          <p:nvPr/>
        </p:nvSpPr>
        <p:spPr bwMode="auto">
          <a:xfrm rot="-10800000">
            <a:off x="7647641" y="4241768"/>
            <a:ext cx="144463" cy="180975"/>
          </a:xfrm>
          <a:prstGeom prst="flowChartCollate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22" name="Line 166"/>
          <p:cNvSpPr>
            <a:spLocks noChangeShapeType="1"/>
          </p:cNvSpPr>
          <p:nvPr/>
        </p:nvSpPr>
        <p:spPr bwMode="auto">
          <a:xfrm>
            <a:off x="8008129" y="3814932"/>
            <a:ext cx="0" cy="137892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3" name="AutoShape 85"/>
          <p:cNvSpPr>
            <a:spLocks noChangeArrowheads="1"/>
          </p:cNvSpPr>
          <p:nvPr/>
        </p:nvSpPr>
        <p:spPr bwMode="auto">
          <a:xfrm rot="-10800000">
            <a:off x="7936121" y="4240277"/>
            <a:ext cx="144463" cy="180975"/>
          </a:xfrm>
          <a:prstGeom prst="flowChartCollate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24" name="Line 173"/>
          <p:cNvSpPr>
            <a:spLocks noChangeShapeType="1"/>
          </p:cNvSpPr>
          <p:nvPr/>
        </p:nvSpPr>
        <p:spPr bwMode="auto">
          <a:xfrm>
            <a:off x="8008353" y="4690384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5" name="AutoShape 140"/>
          <p:cNvSpPr>
            <a:spLocks noChangeArrowheads="1"/>
          </p:cNvSpPr>
          <p:nvPr/>
        </p:nvSpPr>
        <p:spPr bwMode="auto">
          <a:xfrm rot="-5400000">
            <a:off x="6082170" y="5106059"/>
            <a:ext cx="144462" cy="180975"/>
          </a:xfrm>
          <a:prstGeom prst="flowChartCollate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26" name="Line 144"/>
          <p:cNvSpPr>
            <a:spLocks noChangeShapeType="1"/>
          </p:cNvSpPr>
          <p:nvPr/>
        </p:nvSpPr>
        <p:spPr bwMode="auto">
          <a:xfrm>
            <a:off x="7718310" y="3630655"/>
            <a:ext cx="14235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7" name="Line 172"/>
          <p:cNvSpPr>
            <a:spLocks noChangeShapeType="1"/>
          </p:cNvSpPr>
          <p:nvPr/>
        </p:nvSpPr>
        <p:spPr bwMode="auto">
          <a:xfrm flipH="1" flipV="1">
            <a:off x="7864114" y="3288338"/>
            <a:ext cx="0" cy="19734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8" name="Line 277"/>
          <p:cNvSpPr>
            <a:spLocks noChangeShapeType="1"/>
          </p:cNvSpPr>
          <p:nvPr/>
        </p:nvSpPr>
        <p:spPr bwMode="auto">
          <a:xfrm flipH="1">
            <a:off x="8097214" y="3126599"/>
            <a:ext cx="107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9" name="Line 186"/>
          <p:cNvSpPr>
            <a:spLocks noChangeShapeType="1"/>
          </p:cNvSpPr>
          <p:nvPr/>
        </p:nvSpPr>
        <p:spPr bwMode="auto">
          <a:xfrm>
            <a:off x="7864113" y="2911592"/>
            <a:ext cx="0" cy="21500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0" name="Line 277"/>
          <p:cNvSpPr>
            <a:spLocks noChangeShapeType="1"/>
          </p:cNvSpPr>
          <p:nvPr/>
        </p:nvSpPr>
        <p:spPr bwMode="auto">
          <a:xfrm flipH="1">
            <a:off x="6892067" y="3126599"/>
            <a:ext cx="107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1" name="Line 186"/>
          <p:cNvSpPr>
            <a:spLocks noChangeShapeType="1"/>
          </p:cNvSpPr>
          <p:nvPr/>
        </p:nvSpPr>
        <p:spPr bwMode="auto">
          <a:xfrm>
            <a:off x="6531965" y="2911592"/>
            <a:ext cx="0" cy="21500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2" name="Line 69"/>
          <p:cNvSpPr>
            <a:spLocks noChangeShapeType="1"/>
          </p:cNvSpPr>
          <p:nvPr/>
        </p:nvSpPr>
        <p:spPr bwMode="auto">
          <a:xfrm>
            <a:off x="4768414" y="2910438"/>
            <a:ext cx="0" cy="842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3" name="Line 69"/>
          <p:cNvSpPr>
            <a:spLocks noChangeShapeType="1"/>
          </p:cNvSpPr>
          <p:nvPr/>
        </p:nvSpPr>
        <p:spPr bwMode="auto">
          <a:xfrm>
            <a:off x="3615133" y="2911591"/>
            <a:ext cx="0" cy="84144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4" name="Line 277"/>
          <p:cNvSpPr>
            <a:spLocks noChangeShapeType="1"/>
          </p:cNvSpPr>
          <p:nvPr/>
        </p:nvSpPr>
        <p:spPr bwMode="auto">
          <a:xfrm flipH="1">
            <a:off x="8872288" y="5193854"/>
            <a:ext cx="107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5" name="Line 277"/>
          <p:cNvSpPr>
            <a:spLocks noChangeShapeType="1"/>
          </p:cNvSpPr>
          <p:nvPr/>
        </p:nvSpPr>
        <p:spPr bwMode="auto">
          <a:xfrm flipH="1">
            <a:off x="8152207" y="5193196"/>
            <a:ext cx="107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6" name="Line 277"/>
          <p:cNvSpPr>
            <a:spLocks noChangeShapeType="1"/>
          </p:cNvSpPr>
          <p:nvPr/>
        </p:nvSpPr>
        <p:spPr bwMode="auto">
          <a:xfrm flipH="1">
            <a:off x="7560394" y="5193196"/>
            <a:ext cx="107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7" name="Line 277"/>
          <p:cNvSpPr>
            <a:spLocks noChangeShapeType="1"/>
          </p:cNvSpPr>
          <p:nvPr/>
        </p:nvSpPr>
        <p:spPr bwMode="auto">
          <a:xfrm flipH="1">
            <a:off x="8872288" y="5805263"/>
            <a:ext cx="107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8" name="AutoShape 133"/>
          <p:cNvSpPr>
            <a:spLocks noChangeArrowheads="1"/>
          </p:cNvSpPr>
          <p:nvPr/>
        </p:nvSpPr>
        <p:spPr bwMode="auto">
          <a:xfrm rot="-10800000">
            <a:off x="3147366" y="5480272"/>
            <a:ext cx="144463" cy="180975"/>
          </a:xfrm>
          <a:prstGeom prst="flowChartCollate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39" name="Line 169"/>
          <p:cNvSpPr>
            <a:spLocks noChangeShapeType="1"/>
          </p:cNvSpPr>
          <p:nvPr/>
        </p:nvSpPr>
        <p:spPr bwMode="auto">
          <a:xfrm>
            <a:off x="2713493" y="5234147"/>
            <a:ext cx="0" cy="57111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0" name="Freeform 171"/>
          <p:cNvSpPr/>
          <p:nvPr/>
        </p:nvSpPr>
        <p:spPr bwMode="auto">
          <a:xfrm>
            <a:off x="2713493" y="5157192"/>
            <a:ext cx="36512" cy="73025"/>
          </a:xfrm>
          <a:custGeom>
            <a:avLst/>
            <a:gdLst>
              <a:gd name="T0" fmla="*/ 0 w 23"/>
              <a:gd name="T1" fmla="*/ 0 h 46"/>
              <a:gd name="T2" fmla="*/ 23 w 23"/>
              <a:gd name="T3" fmla="*/ 23 h 46"/>
              <a:gd name="T4" fmla="*/ 0 w 23"/>
              <a:gd name="T5" fmla="*/ 4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46">
                <a:moveTo>
                  <a:pt x="0" y="0"/>
                </a:moveTo>
                <a:cubicBezTo>
                  <a:pt x="11" y="7"/>
                  <a:pt x="23" y="15"/>
                  <a:pt x="23" y="23"/>
                </a:cubicBezTo>
                <a:cubicBezTo>
                  <a:pt x="23" y="31"/>
                  <a:pt x="11" y="38"/>
                  <a:pt x="0" y="4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1" name="AutoShape 133"/>
          <p:cNvSpPr>
            <a:spLocks noChangeArrowheads="1"/>
          </p:cNvSpPr>
          <p:nvPr/>
        </p:nvSpPr>
        <p:spPr bwMode="auto">
          <a:xfrm rot="-10800000">
            <a:off x="2643535" y="5480272"/>
            <a:ext cx="144463" cy="180975"/>
          </a:xfrm>
          <a:prstGeom prst="flowChartCollate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42" name="Line 367"/>
          <p:cNvSpPr>
            <a:spLocks noChangeShapeType="1"/>
          </p:cNvSpPr>
          <p:nvPr/>
        </p:nvSpPr>
        <p:spPr bwMode="auto">
          <a:xfrm>
            <a:off x="661788" y="2876306"/>
            <a:ext cx="1095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3" name="Line 106"/>
          <p:cNvSpPr>
            <a:spLocks noChangeShapeType="1"/>
          </p:cNvSpPr>
          <p:nvPr/>
        </p:nvSpPr>
        <p:spPr bwMode="auto">
          <a:xfrm flipH="1">
            <a:off x="698635" y="4206719"/>
            <a:ext cx="10869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4" name="Line 367"/>
          <p:cNvSpPr>
            <a:spLocks noChangeShapeType="1"/>
          </p:cNvSpPr>
          <p:nvPr/>
        </p:nvSpPr>
        <p:spPr bwMode="auto">
          <a:xfrm>
            <a:off x="2247777" y="2874571"/>
            <a:ext cx="1095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5" name="Line 172"/>
          <p:cNvSpPr>
            <a:spLocks noChangeShapeType="1"/>
          </p:cNvSpPr>
          <p:nvPr/>
        </p:nvSpPr>
        <p:spPr bwMode="auto">
          <a:xfrm flipH="1" flipV="1">
            <a:off x="2717745" y="3863917"/>
            <a:ext cx="0" cy="116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8" name="Line 169"/>
          <p:cNvSpPr>
            <a:spLocks noChangeShapeType="1"/>
          </p:cNvSpPr>
          <p:nvPr/>
        </p:nvSpPr>
        <p:spPr bwMode="auto">
          <a:xfrm>
            <a:off x="5832140" y="5234145"/>
            <a:ext cx="0" cy="5670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9" name="Freeform 171"/>
          <p:cNvSpPr/>
          <p:nvPr/>
        </p:nvSpPr>
        <p:spPr bwMode="auto">
          <a:xfrm>
            <a:off x="5832140" y="5157192"/>
            <a:ext cx="36512" cy="73025"/>
          </a:xfrm>
          <a:custGeom>
            <a:avLst/>
            <a:gdLst>
              <a:gd name="T0" fmla="*/ 0 w 23"/>
              <a:gd name="T1" fmla="*/ 0 h 46"/>
              <a:gd name="T2" fmla="*/ 23 w 23"/>
              <a:gd name="T3" fmla="*/ 23 h 46"/>
              <a:gd name="T4" fmla="*/ 0 w 23"/>
              <a:gd name="T5" fmla="*/ 4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46">
                <a:moveTo>
                  <a:pt x="0" y="0"/>
                </a:moveTo>
                <a:cubicBezTo>
                  <a:pt x="11" y="7"/>
                  <a:pt x="23" y="15"/>
                  <a:pt x="23" y="23"/>
                </a:cubicBezTo>
                <a:cubicBezTo>
                  <a:pt x="23" y="31"/>
                  <a:pt x="11" y="38"/>
                  <a:pt x="0" y="4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1" name="Line 172"/>
          <p:cNvSpPr>
            <a:spLocks noChangeShapeType="1"/>
          </p:cNvSpPr>
          <p:nvPr/>
        </p:nvSpPr>
        <p:spPr bwMode="auto">
          <a:xfrm flipH="1" flipV="1">
            <a:off x="5832140" y="4626035"/>
            <a:ext cx="0" cy="135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2" name="Line 277"/>
          <p:cNvSpPr>
            <a:spLocks noChangeShapeType="1"/>
          </p:cNvSpPr>
          <p:nvPr/>
        </p:nvSpPr>
        <p:spPr bwMode="auto">
          <a:xfrm flipH="1">
            <a:off x="5343833" y="3753035"/>
            <a:ext cx="107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3" name="Freeform 171"/>
          <p:cNvSpPr/>
          <p:nvPr/>
        </p:nvSpPr>
        <p:spPr bwMode="auto">
          <a:xfrm>
            <a:off x="5832140" y="4170715"/>
            <a:ext cx="36512" cy="73025"/>
          </a:xfrm>
          <a:custGeom>
            <a:avLst/>
            <a:gdLst>
              <a:gd name="T0" fmla="*/ 0 w 23"/>
              <a:gd name="T1" fmla="*/ 0 h 46"/>
              <a:gd name="T2" fmla="*/ 23 w 23"/>
              <a:gd name="T3" fmla="*/ 23 h 46"/>
              <a:gd name="T4" fmla="*/ 0 w 23"/>
              <a:gd name="T5" fmla="*/ 4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46">
                <a:moveTo>
                  <a:pt x="0" y="0"/>
                </a:moveTo>
                <a:cubicBezTo>
                  <a:pt x="11" y="7"/>
                  <a:pt x="23" y="15"/>
                  <a:pt x="23" y="23"/>
                </a:cubicBezTo>
                <a:cubicBezTo>
                  <a:pt x="23" y="31"/>
                  <a:pt x="11" y="38"/>
                  <a:pt x="0" y="4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4" name="Line 174"/>
          <p:cNvSpPr>
            <a:spLocks noChangeShapeType="1"/>
          </p:cNvSpPr>
          <p:nvPr/>
        </p:nvSpPr>
        <p:spPr bwMode="auto">
          <a:xfrm>
            <a:off x="5832140" y="4242723"/>
            <a:ext cx="0" cy="91839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5" name="Line 172"/>
          <p:cNvSpPr>
            <a:spLocks noChangeShapeType="1"/>
          </p:cNvSpPr>
          <p:nvPr/>
        </p:nvSpPr>
        <p:spPr bwMode="auto">
          <a:xfrm flipH="1" flipV="1">
            <a:off x="7718310" y="3937365"/>
            <a:ext cx="0" cy="19734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6" name="Line 173"/>
          <p:cNvSpPr>
            <a:spLocks noChangeShapeType="1"/>
          </p:cNvSpPr>
          <p:nvPr/>
        </p:nvSpPr>
        <p:spPr bwMode="auto">
          <a:xfrm>
            <a:off x="8008353" y="3882683"/>
            <a:ext cx="0" cy="13873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7" name="Line 172"/>
          <p:cNvSpPr>
            <a:spLocks noChangeShapeType="1"/>
          </p:cNvSpPr>
          <p:nvPr/>
        </p:nvSpPr>
        <p:spPr bwMode="auto">
          <a:xfrm flipH="1" flipV="1">
            <a:off x="8296161" y="4235155"/>
            <a:ext cx="0" cy="13340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8" name="Line 105"/>
          <p:cNvSpPr>
            <a:spLocks noChangeShapeType="1"/>
          </p:cNvSpPr>
          <p:nvPr/>
        </p:nvSpPr>
        <p:spPr bwMode="auto">
          <a:xfrm flipH="1">
            <a:off x="698301" y="3753035"/>
            <a:ext cx="107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9" name="Line 109"/>
          <p:cNvSpPr>
            <a:spLocks noChangeShapeType="1"/>
          </p:cNvSpPr>
          <p:nvPr/>
        </p:nvSpPr>
        <p:spPr bwMode="auto">
          <a:xfrm flipV="1">
            <a:off x="411286" y="4329100"/>
            <a:ext cx="0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60" name="Line 166"/>
          <p:cNvSpPr>
            <a:spLocks noChangeShapeType="1"/>
          </p:cNvSpPr>
          <p:nvPr/>
        </p:nvSpPr>
        <p:spPr bwMode="auto">
          <a:xfrm>
            <a:off x="8352420" y="5197875"/>
            <a:ext cx="0" cy="61206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61" name="AutoShape 85"/>
          <p:cNvSpPr>
            <a:spLocks noChangeArrowheads="1"/>
          </p:cNvSpPr>
          <p:nvPr/>
        </p:nvSpPr>
        <p:spPr bwMode="auto">
          <a:xfrm rot="-10800000">
            <a:off x="8280412" y="5337212"/>
            <a:ext cx="144463" cy="180975"/>
          </a:xfrm>
          <a:prstGeom prst="flowChartCollate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62" name="Line 173"/>
          <p:cNvSpPr>
            <a:spLocks noChangeShapeType="1"/>
          </p:cNvSpPr>
          <p:nvPr/>
        </p:nvSpPr>
        <p:spPr bwMode="auto">
          <a:xfrm>
            <a:off x="8352420" y="5604345"/>
            <a:ext cx="0" cy="9290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63" name="Line 277"/>
          <p:cNvSpPr>
            <a:spLocks noChangeShapeType="1"/>
          </p:cNvSpPr>
          <p:nvPr/>
        </p:nvSpPr>
        <p:spPr bwMode="auto">
          <a:xfrm flipH="1">
            <a:off x="6802337" y="5805263"/>
            <a:ext cx="107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64" name="Line 144"/>
          <p:cNvSpPr>
            <a:spLocks noChangeShapeType="1"/>
          </p:cNvSpPr>
          <p:nvPr/>
        </p:nvSpPr>
        <p:spPr bwMode="auto">
          <a:xfrm flipV="1">
            <a:off x="5992251" y="4690384"/>
            <a:ext cx="1403810" cy="27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65" name="AutoShape 140"/>
          <p:cNvSpPr>
            <a:spLocks noChangeArrowheads="1"/>
          </p:cNvSpPr>
          <p:nvPr/>
        </p:nvSpPr>
        <p:spPr bwMode="auto">
          <a:xfrm rot="-5400000">
            <a:off x="6586227" y="4598875"/>
            <a:ext cx="144462" cy="180975"/>
          </a:xfrm>
          <a:prstGeom prst="flowChartCollate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66" name="Line 169"/>
          <p:cNvSpPr>
            <a:spLocks noChangeShapeType="1"/>
          </p:cNvSpPr>
          <p:nvPr/>
        </p:nvSpPr>
        <p:spPr bwMode="auto">
          <a:xfrm>
            <a:off x="5991905" y="4689139"/>
            <a:ext cx="0" cy="49923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67" name="Line 169"/>
          <p:cNvSpPr>
            <a:spLocks noChangeShapeType="1"/>
          </p:cNvSpPr>
          <p:nvPr/>
        </p:nvSpPr>
        <p:spPr bwMode="auto">
          <a:xfrm flipH="1">
            <a:off x="7396060" y="4690383"/>
            <a:ext cx="1" cy="50230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68" name="Line 172"/>
          <p:cNvSpPr>
            <a:spLocks noChangeShapeType="1"/>
          </p:cNvSpPr>
          <p:nvPr/>
        </p:nvSpPr>
        <p:spPr bwMode="auto">
          <a:xfrm flipH="1" flipV="1">
            <a:off x="7396062" y="4856998"/>
            <a:ext cx="0" cy="19734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69" name="Line 172"/>
          <p:cNvSpPr>
            <a:spLocks noChangeShapeType="1"/>
          </p:cNvSpPr>
          <p:nvPr/>
        </p:nvSpPr>
        <p:spPr bwMode="auto">
          <a:xfrm flipH="1">
            <a:off x="5991905" y="4936881"/>
            <a:ext cx="0" cy="13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70" name="Line 277"/>
          <p:cNvSpPr>
            <a:spLocks noChangeShapeType="1"/>
          </p:cNvSpPr>
          <p:nvPr/>
        </p:nvSpPr>
        <p:spPr bwMode="auto">
          <a:xfrm flipH="1">
            <a:off x="5343895" y="5193196"/>
            <a:ext cx="107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71" name="Line 277"/>
          <p:cNvSpPr>
            <a:spLocks noChangeShapeType="1"/>
          </p:cNvSpPr>
          <p:nvPr/>
        </p:nvSpPr>
        <p:spPr bwMode="auto">
          <a:xfrm flipH="1">
            <a:off x="8820534" y="1614431"/>
            <a:ext cx="107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72" name="Line 367"/>
          <p:cNvSpPr>
            <a:spLocks noChangeShapeType="1"/>
          </p:cNvSpPr>
          <p:nvPr/>
        </p:nvSpPr>
        <p:spPr bwMode="auto">
          <a:xfrm>
            <a:off x="8820472" y="1866459"/>
            <a:ext cx="11784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73" name="Line 301"/>
          <p:cNvSpPr>
            <a:spLocks noChangeShapeType="1"/>
          </p:cNvSpPr>
          <p:nvPr/>
        </p:nvSpPr>
        <p:spPr bwMode="auto">
          <a:xfrm>
            <a:off x="627310" y="4581428"/>
            <a:ext cx="0" cy="43174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74" name="Line 301"/>
          <p:cNvSpPr>
            <a:spLocks noChangeShapeType="1"/>
          </p:cNvSpPr>
          <p:nvPr/>
        </p:nvSpPr>
        <p:spPr bwMode="auto">
          <a:xfrm>
            <a:off x="1203374" y="4581428"/>
            <a:ext cx="0" cy="43174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75" name="Line 320"/>
          <p:cNvSpPr>
            <a:spLocks noChangeShapeType="1"/>
          </p:cNvSpPr>
          <p:nvPr/>
        </p:nvSpPr>
        <p:spPr bwMode="auto">
          <a:xfrm>
            <a:off x="1131366" y="5085184"/>
            <a:ext cx="30603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76" name="Line 320"/>
          <p:cNvSpPr>
            <a:spLocks noChangeShapeType="1"/>
          </p:cNvSpPr>
          <p:nvPr/>
        </p:nvSpPr>
        <p:spPr bwMode="auto">
          <a:xfrm>
            <a:off x="411286" y="4509120"/>
            <a:ext cx="10261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77" name="Line 109"/>
          <p:cNvSpPr>
            <a:spLocks noChangeShapeType="1"/>
          </p:cNvSpPr>
          <p:nvPr/>
        </p:nvSpPr>
        <p:spPr bwMode="auto">
          <a:xfrm flipV="1">
            <a:off x="411286" y="3609019"/>
            <a:ext cx="0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78" name="Line 173"/>
          <p:cNvSpPr>
            <a:spLocks noChangeShapeType="1"/>
          </p:cNvSpPr>
          <p:nvPr/>
        </p:nvSpPr>
        <p:spPr bwMode="auto">
          <a:xfrm flipV="1">
            <a:off x="7864113" y="5626260"/>
            <a:ext cx="0" cy="9290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79" name="流程图: 延期 278"/>
          <p:cNvSpPr/>
          <p:nvPr/>
        </p:nvSpPr>
        <p:spPr>
          <a:xfrm rot="16200000">
            <a:off x="8328907" y="4370910"/>
            <a:ext cx="173553" cy="421036"/>
          </a:xfrm>
          <a:prstGeom prst="flowChartDelay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0" name="流程图: 延期 279"/>
          <p:cNvSpPr/>
          <p:nvPr/>
        </p:nvSpPr>
        <p:spPr>
          <a:xfrm rot="16200000">
            <a:off x="8407381" y="3061810"/>
            <a:ext cx="173553" cy="445067"/>
          </a:xfrm>
          <a:prstGeom prst="flowChartDelay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1" name="Line 166"/>
          <p:cNvSpPr>
            <a:spLocks noChangeShapeType="1"/>
          </p:cNvSpPr>
          <p:nvPr/>
        </p:nvSpPr>
        <p:spPr bwMode="auto">
          <a:xfrm>
            <a:off x="8494155" y="2873926"/>
            <a:ext cx="0" cy="53896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82" name="Text Box 118"/>
          <p:cNvSpPr txBox="1">
            <a:spLocks noChangeArrowheads="1"/>
          </p:cNvSpPr>
          <p:nvPr/>
        </p:nvSpPr>
        <p:spPr bwMode="auto">
          <a:xfrm>
            <a:off x="6001173" y="4774542"/>
            <a:ext cx="144943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1200" dirty="0" smtClean="0">
                <a:solidFill>
                  <a:srgbClr val="0000FF"/>
                </a:solidFill>
              </a:rPr>
              <a:t>Cold compressor</a:t>
            </a:r>
            <a:endParaRPr lang="zh-CN" altLang="en-US" sz="1200" b="1" dirty="0">
              <a:solidFill>
                <a:srgbClr val="0000FF"/>
              </a:solidFill>
            </a:endParaRPr>
          </a:p>
        </p:txBody>
      </p:sp>
      <p:grpSp>
        <p:nvGrpSpPr>
          <p:cNvPr id="283" name="Group 214"/>
          <p:cNvGrpSpPr/>
          <p:nvPr/>
        </p:nvGrpSpPr>
        <p:grpSpPr bwMode="auto">
          <a:xfrm rot="-5400000">
            <a:off x="7018943" y="5048224"/>
            <a:ext cx="288925" cy="288925"/>
            <a:chOff x="249" y="1888"/>
            <a:chExt cx="91" cy="91"/>
          </a:xfrm>
          <a:solidFill>
            <a:srgbClr val="FFFF00"/>
          </a:solidFill>
        </p:grpSpPr>
        <p:sp>
          <p:nvSpPr>
            <p:cNvPr id="284" name="Oval 215"/>
            <p:cNvSpPr>
              <a:spLocks noChangeArrowheads="1"/>
            </p:cNvSpPr>
            <p:nvPr/>
          </p:nvSpPr>
          <p:spPr bwMode="auto">
            <a:xfrm>
              <a:off x="249" y="1888"/>
              <a:ext cx="91" cy="91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85" name="Line 216"/>
            <p:cNvSpPr>
              <a:spLocks noChangeShapeType="1"/>
            </p:cNvSpPr>
            <p:nvPr/>
          </p:nvSpPr>
          <p:spPr bwMode="auto">
            <a:xfrm flipH="1">
              <a:off x="259" y="1892"/>
              <a:ext cx="23" cy="68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6" name="Line 217"/>
            <p:cNvSpPr>
              <a:spLocks noChangeShapeType="1"/>
            </p:cNvSpPr>
            <p:nvPr/>
          </p:nvSpPr>
          <p:spPr bwMode="auto">
            <a:xfrm>
              <a:off x="307" y="1892"/>
              <a:ext cx="23" cy="68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87" name="Group 210"/>
          <p:cNvGrpSpPr/>
          <p:nvPr/>
        </p:nvGrpSpPr>
        <p:grpSpPr bwMode="auto">
          <a:xfrm rot="-5400000">
            <a:off x="6675981" y="5048224"/>
            <a:ext cx="288925" cy="288925"/>
            <a:chOff x="249" y="1888"/>
            <a:chExt cx="91" cy="91"/>
          </a:xfrm>
          <a:solidFill>
            <a:srgbClr val="FFFF00"/>
          </a:solidFill>
        </p:grpSpPr>
        <p:sp>
          <p:nvSpPr>
            <p:cNvPr id="288" name="Oval 211"/>
            <p:cNvSpPr>
              <a:spLocks noChangeArrowheads="1"/>
            </p:cNvSpPr>
            <p:nvPr/>
          </p:nvSpPr>
          <p:spPr bwMode="auto">
            <a:xfrm>
              <a:off x="249" y="1888"/>
              <a:ext cx="91" cy="91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89" name="Line 212"/>
            <p:cNvSpPr>
              <a:spLocks noChangeShapeType="1"/>
            </p:cNvSpPr>
            <p:nvPr/>
          </p:nvSpPr>
          <p:spPr bwMode="auto">
            <a:xfrm flipH="1">
              <a:off x="259" y="1892"/>
              <a:ext cx="23" cy="68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0" name="Line 213"/>
            <p:cNvSpPr>
              <a:spLocks noChangeShapeType="1"/>
            </p:cNvSpPr>
            <p:nvPr/>
          </p:nvSpPr>
          <p:spPr bwMode="auto">
            <a:xfrm>
              <a:off x="307" y="1892"/>
              <a:ext cx="23" cy="68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91" name="Group 206"/>
          <p:cNvGrpSpPr/>
          <p:nvPr/>
        </p:nvGrpSpPr>
        <p:grpSpPr bwMode="auto">
          <a:xfrm rot="-5400000">
            <a:off x="6315941" y="5048224"/>
            <a:ext cx="288925" cy="288925"/>
            <a:chOff x="249" y="1888"/>
            <a:chExt cx="91" cy="91"/>
          </a:xfrm>
          <a:solidFill>
            <a:srgbClr val="FFFF00"/>
          </a:solidFill>
        </p:grpSpPr>
        <p:sp>
          <p:nvSpPr>
            <p:cNvPr id="292" name="Oval 207"/>
            <p:cNvSpPr>
              <a:spLocks noChangeArrowheads="1"/>
            </p:cNvSpPr>
            <p:nvPr/>
          </p:nvSpPr>
          <p:spPr bwMode="auto">
            <a:xfrm>
              <a:off x="249" y="1888"/>
              <a:ext cx="91" cy="91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93" name="Line 208"/>
            <p:cNvSpPr>
              <a:spLocks noChangeShapeType="1"/>
            </p:cNvSpPr>
            <p:nvPr/>
          </p:nvSpPr>
          <p:spPr bwMode="auto">
            <a:xfrm flipH="1">
              <a:off x="259" y="1892"/>
              <a:ext cx="23" cy="68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4" name="Line 209"/>
            <p:cNvSpPr>
              <a:spLocks noChangeShapeType="1"/>
            </p:cNvSpPr>
            <p:nvPr/>
          </p:nvSpPr>
          <p:spPr bwMode="auto">
            <a:xfrm>
              <a:off x="307" y="1892"/>
              <a:ext cx="23" cy="68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95" name="组合 294"/>
          <p:cNvGrpSpPr/>
          <p:nvPr/>
        </p:nvGrpSpPr>
        <p:grpSpPr>
          <a:xfrm>
            <a:off x="6351599" y="5376054"/>
            <a:ext cx="218628" cy="72008"/>
            <a:chOff x="4461384" y="5985284"/>
            <a:chExt cx="218628" cy="72008"/>
          </a:xfrm>
        </p:grpSpPr>
        <p:cxnSp>
          <p:nvCxnSpPr>
            <p:cNvPr id="296" name="直接连接符 295"/>
            <p:cNvCxnSpPr/>
            <p:nvPr/>
          </p:nvCxnSpPr>
          <p:spPr>
            <a:xfrm flipV="1">
              <a:off x="4461384" y="5985284"/>
              <a:ext cx="37306" cy="6588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直接连接符 296"/>
            <p:cNvCxnSpPr/>
            <p:nvPr/>
          </p:nvCxnSpPr>
          <p:spPr>
            <a:xfrm flipH="1" flipV="1">
              <a:off x="4498690" y="5985284"/>
              <a:ext cx="37306" cy="6588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直接连接符 297"/>
            <p:cNvCxnSpPr/>
            <p:nvPr/>
          </p:nvCxnSpPr>
          <p:spPr>
            <a:xfrm flipV="1">
              <a:off x="4533392" y="5991410"/>
              <a:ext cx="37306" cy="6588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直接连接符 298"/>
            <p:cNvCxnSpPr/>
            <p:nvPr/>
          </p:nvCxnSpPr>
          <p:spPr>
            <a:xfrm flipH="1" flipV="1">
              <a:off x="4570698" y="5991410"/>
              <a:ext cx="37306" cy="6588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直接连接符 299"/>
            <p:cNvCxnSpPr/>
            <p:nvPr/>
          </p:nvCxnSpPr>
          <p:spPr>
            <a:xfrm flipV="1">
              <a:off x="4605400" y="5991410"/>
              <a:ext cx="37306" cy="6588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直接连接符 300"/>
            <p:cNvCxnSpPr/>
            <p:nvPr/>
          </p:nvCxnSpPr>
          <p:spPr>
            <a:xfrm flipH="1" flipV="1">
              <a:off x="4642706" y="5991410"/>
              <a:ext cx="37306" cy="6588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2" name="组合 301"/>
          <p:cNvGrpSpPr/>
          <p:nvPr/>
        </p:nvGrpSpPr>
        <p:grpSpPr>
          <a:xfrm>
            <a:off x="6711129" y="5372991"/>
            <a:ext cx="218628" cy="72008"/>
            <a:chOff x="4461384" y="5985284"/>
            <a:chExt cx="218628" cy="72008"/>
          </a:xfrm>
        </p:grpSpPr>
        <p:cxnSp>
          <p:nvCxnSpPr>
            <p:cNvPr id="303" name="直接连接符 302"/>
            <p:cNvCxnSpPr/>
            <p:nvPr/>
          </p:nvCxnSpPr>
          <p:spPr>
            <a:xfrm flipV="1">
              <a:off x="4461384" y="5985284"/>
              <a:ext cx="37306" cy="6588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直接连接符 303"/>
            <p:cNvCxnSpPr/>
            <p:nvPr/>
          </p:nvCxnSpPr>
          <p:spPr>
            <a:xfrm flipH="1" flipV="1">
              <a:off x="4498690" y="5985284"/>
              <a:ext cx="37306" cy="6588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直接连接符 304"/>
            <p:cNvCxnSpPr/>
            <p:nvPr/>
          </p:nvCxnSpPr>
          <p:spPr>
            <a:xfrm flipV="1">
              <a:off x="4533392" y="5991410"/>
              <a:ext cx="37306" cy="6588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直接连接符 305"/>
            <p:cNvCxnSpPr/>
            <p:nvPr/>
          </p:nvCxnSpPr>
          <p:spPr>
            <a:xfrm flipH="1" flipV="1">
              <a:off x="4570698" y="5991410"/>
              <a:ext cx="37306" cy="6588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直接连接符 306"/>
            <p:cNvCxnSpPr/>
            <p:nvPr/>
          </p:nvCxnSpPr>
          <p:spPr>
            <a:xfrm flipV="1">
              <a:off x="4605400" y="5991410"/>
              <a:ext cx="37306" cy="6588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直接连接符 307"/>
            <p:cNvCxnSpPr/>
            <p:nvPr/>
          </p:nvCxnSpPr>
          <p:spPr>
            <a:xfrm flipH="1" flipV="1">
              <a:off x="4642706" y="5991410"/>
              <a:ext cx="37306" cy="6588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9" name="组合 308"/>
          <p:cNvGrpSpPr/>
          <p:nvPr/>
        </p:nvGrpSpPr>
        <p:grpSpPr>
          <a:xfrm>
            <a:off x="7054947" y="5372991"/>
            <a:ext cx="218628" cy="72008"/>
            <a:chOff x="4461384" y="5985284"/>
            <a:chExt cx="218628" cy="72008"/>
          </a:xfrm>
        </p:grpSpPr>
        <p:cxnSp>
          <p:nvCxnSpPr>
            <p:cNvPr id="310" name="直接连接符 309"/>
            <p:cNvCxnSpPr/>
            <p:nvPr/>
          </p:nvCxnSpPr>
          <p:spPr>
            <a:xfrm flipV="1">
              <a:off x="4461384" y="5985284"/>
              <a:ext cx="37306" cy="6588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直接连接符 310"/>
            <p:cNvCxnSpPr/>
            <p:nvPr/>
          </p:nvCxnSpPr>
          <p:spPr>
            <a:xfrm flipH="1" flipV="1">
              <a:off x="4498690" y="5985284"/>
              <a:ext cx="37306" cy="6588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直接连接符 311"/>
            <p:cNvCxnSpPr/>
            <p:nvPr/>
          </p:nvCxnSpPr>
          <p:spPr>
            <a:xfrm flipV="1">
              <a:off x="4533392" y="5991410"/>
              <a:ext cx="37306" cy="6588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直接连接符 312"/>
            <p:cNvCxnSpPr/>
            <p:nvPr/>
          </p:nvCxnSpPr>
          <p:spPr>
            <a:xfrm flipH="1" flipV="1">
              <a:off x="4570698" y="5991410"/>
              <a:ext cx="37306" cy="6588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直接连接符 313"/>
            <p:cNvCxnSpPr/>
            <p:nvPr/>
          </p:nvCxnSpPr>
          <p:spPr>
            <a:xfrm flipV="1">
              <a:off x="4605400" y="5991410"/>
              <a:ext cx="37306" cy="6588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直接连接符 314"/>
            <p:cNvCxnSpPr/>
            <p:nvPr/>
          </p:nvCxnSpPr>
          <p:spPr>
            <a:xfrm flipH="1" flipV="1">
              <a:off x="4642706" y="5991410"/>
              <a:ext cx="37306" cy="6588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6" name="Line 359"/>
          <p:cNvSpPr>
            <a:spLocks noChangeShapeType="1"/>
          </p:cNvSpPr>
          <p:nvPr/>
        </p:nvSpPr>
        <p:spPr bwMode="auto">
          <a:xfrm>
            <a:off x="6927414" y="5444999"/>
            <a:ext cx="1309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17" name="Line 359"/>
          <p:cNvSpPr>
            <a:spLocks noChangeShapeType="1"/>
          </p:cNvSpPr>
          <p:nvPr/>
        </p:nvSpPr>
        <p:spPr bwMode="auto">
          <a:xfrm>
            <a:off x="6570227" y="5444999"/>
            <a:ext cx="14175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18" name="Line 106"/>
          <p:cNvSpPr>
            <a:spLocks noChangeShapeType="1"/>
          </p:cNvSpPr>
          <p:nvPr/>
        </p:nvSpPr>
        <p:spPr bwMode="auto">
          <a:xfrm flipH="1">
            <a:off x="1243792" y="4509120"/>
            <a:ext cx="10869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319" name="Group 307"/>
          <p:cNvGrpSpPr/>
          <p:nvPr/>
        </p:nvGrpSpPr>
        <p:grpSpPr bwMode="auto">
          <a:xfrm>
            <a:off x="519298" y="4689140"/>
            <a:ext cx="219553" cy="216025"/>
            <a:chOff x="249" y="1888"/>
            <a:chExt cx="91" cy="91"/>
          </a:xfrm>
          <a:solidFill>
            <a:srgbClr val="FFC000"/>
          </a:solidFill>
        </p:grpSpPr>
        <p:sp>
          <p:nvSpPr>
            <p:cNvPr id="320" name="Oval 308"/>
            <p:cNvSpPr>
              <a:spLocks noChangeArrowheads="1"/>
            </p:cNvSpPr>
            <p:nvPr/>
          </p:nvSpPr>
          <p:spPr bwMode="auto">
            <a:xfrm>
              <a:off x="249" y="1888"/>
              <a:ext cx="91" cy="91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21" name="Line 309"/>
            <p:cNvSpPr>
              <a:spLocks noChangeShapeType="1"/>
            </p:cNvSpPr>
            <p:nvPr/>
          </p:nvSpPr>
          <p:spPr bwMode="auto">
            <a:xfrm flipH="1">
              <a:off x="259" y="1892"/>
              <a:ext cx="23" cy="68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2" name="Line 310"/>
            <p:cNvSpPr>
              <a:spLocks noChangeShapeType="1"/>
            </p:cNvSpPr>
            <p:nvPr/>
          </p:nvSpPr>
          <p:spPr bwMode="auto">
            <a:xfrm>
              <a:off x="307" y="1892"/>
              <a:ext cx="23" cy="68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23" name="Group 307"/>
          <p:cNvGrpSpPr/>
          <p:nvPr/>
        </p:nvGrpSpPr>
        <p:grpSpPr bwMode="auto">
          <a:xfrm>
            <a:off x="1091833" y="4689140"/>
            <a:ext cx="219553" cy="216025"/>
            <a:chOff x="249" y="1888"/>
            <a:chExt cx="91" cy="91"/>
          </a:xfrm>
          <a:solidFill>
            <a:srgbClr val="FFC000"/>
          </a:solidFill>
        </p:grpSpPr>
        <p:sp>
          <p:nvSpPr>
            <p:cNvPr id="324" name="Oval 308"/>
            <p:cNvSpPr>
              <a:spLocks noChangeArrowheads="1"/>
            </p:cNvSpPr>
            <p:nvPr/>
          </p:nvSpPr>
          <p:spPr bwMode="auto">
            <a:xfrm>
              <a:off x="249" y="1888"/>
              <a:ext cx="91" cy="91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25" name="Line 309"/>
            <p:cNvSpPr>
              <a:spLocks noChangeShapeType="1"/>
            </p:cNvSpPr>
            <p:nvPr/>
          </p:nvSpPr>
          <p:spPr bwMode="auto">
            <a:xfrm flipH="1">
              <a:off x="259" y="1892"/>
              <a:ext cx="23" cy="68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6" name="Line 310"/>
            <p:cNvSpPr>
              <a:spLocks noChangeShapeType="1"/>
            </p:cNvSpPr>
            <p:nvPr/>
          </p:nvSpPr>
          <p:spPr bwMode="auto">
            <a:xfrm>
              <a:off x="307" y="1892"/>
              <a:ext cx="23" cy="68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27" name="Line 301"/>
          <p:cNvSpPr>
            <a:spLocks noChangeShapeType="1"/>
          </p:cNvSpPr>
          <p:nvPr/>
        </p:nvSpPr>
        <p:spPr bwMode="auto">
          <a:xfrm>
            <a:off x="915342" y="4581128"/>
            <a:ext cx="0" cy="43174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328" name="Group 307"/>
          <p:cNvGrpSpPr/>
          <p:nvPr/>
        </p:nvGrpSpPr>
        <p:grpSpPr bwMode="auto">
          <a:xfrm>
            <a:off x="803801" y="4689140"/>
            <a:ext cx="219553" cy="216025"/>
            <a:chOff x="249" y="1888"/>
            <a:chExt cx="91" cy="91"/>
          </a:xfrm>
          <a:solidFill>
            <a:srgbClr val="FFC000"/>
          </a:solidFill>
        </p:grpSpPr>
        <p:sp>
          <p:nvSpPr>
            <p:cNvPr id="329" name="Oval 308"/>
            <p:cNvSpPr>
              <a:spLocks noChangeArrowheads="1"/>
            </p:cNvSpPr>
            <p:nvPr/>
          </p:nvSpPr>
          <p:spPr bwMode="auto">
            <a:xfrm>
              <a:off x="249" y="1888"/>
              <a:ext cx="91" cy="91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30" name="Line 309"/>
            <p:cNvSpPr>
              <a:spLocks noChangeShapeType="1"/>
            </p:cNvSpPr>
            <p:nvPr/>
          </p:nvSpPr>
          <p:spPr bwMode="auto">
            <a:xfrm flipH="1">
              <a:off x="259" y="1892"/>
              <a:ext cx="23" cy="68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1" name="Line 310"/>
            <p:cNvSpPr>
              <a:spLocks noChangeShapeType="1"/>
            </p:cNvSpPr>
            <p:nvPr/>
          </p:nvSpPr>
          <p:spPr bwMode="auto">
            <a:xfrm>
              <a:off x="307" y="1892"/>
              <a:ext cx="23" cy="68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32" name="组合 331"/>
          <p:cNvGrpSpPr/>
          <p:nvPr/>
        </p:nvGrpSpPr>
        <p:grpSpPr>
          <a:xfrm>
            <a:off x="4263714" y="5949279"/>
            <a:ext cx="655884" cy="72008"/>
            <a:chOff x="4892565" y="5823017"/>
            <a:chExt cx="655884" cy="72008"/>
          </a:xfrm>
        </p:grpSpPr>
        <p:grpSp>
          <p:nvGrpSpPr>
            <p:cNvPr id="333" name="组合 332"/>
            <p:cNvGrpSpPr/>
            <p:nvPr/>
          </p:nvGrpSpPr>
          <p:grpSpPr>
            <a:xfrm>
              <a:off x="4892565" y="5823017"/>
              <a:ext cx="218628" cy="72008"/>
              <a:chOff x="4461384" y="5985284"/>
              <a:chExt cx="218628" cy="72008"/>
            </a:xfrm>
          </p:grpSpPr>
          <p:cxnSp>
            <p:nvCxnSpPr>
              <p:cNvPr id="348" name="直接连接符 347"/>
              <p:cNvCxnSpPr/>
              <p:nvPr/>
            </p:nvCxnSpPr>
            <p:spPr>
              <a:xfrm flipV="1">
                <a:off x="4461384" y="5985284"/>
                <a:ext cx="37306" cy="6588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9" name="直接连接符 348"/>
              <p:cNvCxnSpPr/>
              <p:nvPr/>
            </p:nvCxnSpPr>
            <p:spPr>
              <a:xfrm flipH="1" flipV="1">
                <a:off x="4498690" y="5985284"/>
                <a:ext cx="37306" cy="6588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0" name="直接连接符 349"/>
              <p:cNvCxnSpPr/>
              <p:nvPr/>
            </p:nvCxnSpPr>
            <p:spPr>
              <a:xfrm flipV="1">
                <a:off x="4533392" y="5991410"/>
                <a:ext cx="37306" cy="6588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直接连接符 350"/>
              <p:cNvCxnSpPr/>
              <p:nvPr/>
            </p:nvCxnSpPr>
            <p:spPr>
              <a:xfrm flipH="1" flipV="1">
                <a:off x="4570698" y="5991410"/>
                <a:ext cx="37306" cy="6588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2" name="直接连接符 351"/>
              <p:cNvCxnSpPr/>
              <p:nvPr/>
            </p:nvCxnSpPr>
            <p:spPr>
              <a:xfrm flipV="1">
                <a:off x="4605400" y="5991410"/>
                <a:ext cx="37306" cy="6588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3" name="直接连接符 352"/>
              <p:cNvCxnSpPr/>
              <p:nvPr/>
            </p:nvCxnSpPr>
            <p:spPr>
              <a:xfrm flipH="1" flipV="1">
                <a:off x="4642706" y="5991410"/>
                <a:ext cx="37306" cy="6588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4" name="组合 333"/>
            <p:cNvGrpSpPr/>
            <p:nvPr/>
          </p:nvGrpSpPr>
          <p:grpSpPr>
            <a:xfrm>
              <a:off x="5111193" y="5823017"/>
              <a:ext cx="218628" cy="72008"/>
              <a:chOff x="4461384" y="5985284"/>
              <a:chExt cx="218628" cy="72008"/>
            </a:xfrm>
          </p:grpSpPr>
          <p:cxnSp>
            <p:nvCxnSpPr>
              <p:cNvPr id="342" name="直接连接符 341"/>
              <p:cNvCxnSpPr/>
              <p:nvPr/>
            </p:nvCxnSpPr>
            <p:spPr>
              <a:xfrm flipV="1">
                <a:off x="4461384" y="5985284"/>
                <a:ext cx="37306" cy="6588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直接连接符 342"/>
              <p:cNvCxnSpPr/>
              <p:nvPr/>
            </p:nvCxnSpPr>
            <p:spPr>
              <a:xfrm flipH="1" flipV="1">
                <a:off x="4498690" y="5985284"/>
                <a:ext cx="37306" cy="6588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4" name="直接连接符 343"/>
              <p:cNvCxnSpPr/>
              <p:nvPr/>
            </p:nvCxnSpPr>
            <p:spPr>
              <a:xfrm flipV="1">
                <a:off x="4533392" y="5991410"/>
                <a:ext cx="37306" cy="6588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5" name="直接连接符 344"/>
              <p:cNvCxnSpPr/>
              <p:nvPr/>
            </p:nvCxnSpPr>
            <p:spPr>
              <a:xfrm flipH="1" flipV="1">
                <a:off x="4570698" y="5991410"/>
                <a:ext cx="37306" cy="6588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6" name="直接连接符 345"/>
              <p:cNvCxnSpPr/>
              <p:nvPr/>
            </p:nvCxnSpPr>
            <p:spPr>
              <a:xfrm flipV="1">
                <a:off x="4605400" y="5991410"/>
                <a:ext cx="37306" cy="6588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7" name="直接连接符 346"/>
              <p:cNvCxnSpPr/>
              <p:nvPr/>
            </p:nvCxnSpPr>
            <p:spPr>
              <a:xfrm flipH="1" flipV="1">
                <a:off x="4642706" y="5991410"/>
                <a:ext cx="37306" cy="6588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5" name="组合 334"/>
            <p:cNvGrpSpPr/>
            <p:nvPr/>
          </p:nvGrpSpPr>
          <p:grpSpPr>
            <a:xfrm>
              <a:off x="5329821" y="5823017"/>
              <a:ext cx="218628" cy="72008"/>
              <a:chOff x="4461384" y="5985284"/>
              <a:chExt cx="218628" cy="72008"/>
            </a:xfrm>
          </p:grpSpPr>
          <p:cxnSp>
            <p:nvCxnSpPr>
              <p:cNvPr id="336" name="直接连接符 335"/>
              <p:cNvCxnSpPr/>
              <p:nvPr/>
            </p:nvCxnSpPr>
            <p:spPr>
              <a:xfrm flipV="1">
                <a:off x="4461384" y="5985284"/>
                <a:ext cx="37306" cy="6588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7" name="直接连接符 336"/>
              <p:cNvCxnSpPr/>
              <p:nvPr/>
            </p:nvCxnSpPr>
            <p:spPr>
              <a:xfrm flipH="1" flipV="1">
                <a:off x="4498690" y="5985284"/>
                <a:ext cx="37306" cy="6588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" name="直接连接符 337"/>
              <p:cNvCxnSpPr/>
              <p:nvPr/>
            </p:nvCxnSpPr>
            <p:spPr>
              <a:xfrm flipV="1">
                <a:off x="4533392" y="5991410"/>
                <a:ext cx="37306" cy="6588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9" name="直接连接符 338"/>
              <p:cNvCxnSpPr/>
              <p:nvPr/>
            </p:nvCxnSpPr>
            <p:spPr>
              <a:xfrm flipH="1" flipV="1">
                <a:off x="4570698" y="5991410"/>
                <a:ext cx="37306" cy="6588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直接连接符 339"/>
              <p:cNvCxnSpPr/>
              <p:nvPr/>
            </p:nvCxnSpPr>
            <p:spPr>
              <a:xfrm flipV="1">
                <a:off x="4605400" y="5991410"/>
                <a:ext cx="37306" cy="6588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1" name="直接连接符 340"/>
              <p:cNvCxnSpPr/>
              <p:nvPr/>
            </p:nvCxnSpPr>
            <p:spPr>
              <a:xfrm flipH="1" flipV="1">
                <a:off x="4642706" y="5991410"/>
                <a:ext cx="37306" cy="6588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4" name="Line 69"/>
          <p:cNvSpPr>
            <a:spLocks noChangeShapeType="1"/>
          </p:cNvSpPr>
          <p:nvPr/>
        </p:nvSpPr>
        <p:spPr bwMode="auto">
          <a:xfrm>
            <a:off x="7488324" y="1870037"/>
            <a:ext cx="0" cy="133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55" name="Line 293"/>
          <p:cNvSpPr>
            <a:spLocks noChangeShapeType="1"/>
          </p:cNvSpPr>
          <p:nvPr/>
        </p:nvSpPr>
        <p:spPr bwMode="auto">
          <a:xfrm flipH="1">
            <a:off x="7488324" y="2077780"/>
            <a:ext cx="0" cy="760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56" name="Line 172"/>
          <p:cNvSpPr>
            <a:spLocks noChangeShapeType="1"/>
          </p:cNvSpPr>
          <p:nvPr/>
        </p:nvSpPr>
        <p:spPr bwMode="auto">
          <a:xfrm flipH="1">
            <a:off x="7488324" y="2376226"/>
            <a:ext cx="0" cy="13813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57" name="Line 169"/>
          <p:cNvSpPr>
            <a:spLocks noChangeShapeType="1"/>
          </p:cNvSpPr>
          <p:nvPr/>
        </p:nvSpPr>
        <p:spPr bwMode="auto">
          <a:xfrm>
            <a:off x="7489569" y="2914256"/>
            <a:ext cx="0" cy="17689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58" name="Freeform 171"/>
          <p:cNvSpPr/>
          <p:nvPr/>
        </p:nvSpPr>
        <p:spPr bwMode="auto">
          <a:xfrm>
            <a:off x="7488324" y="3089032"/>
            <a:ext cx="36512" cy="73025"/>
          </a:xfrm>
          <a:custGeom>
            <a:avLst/>
            <a:gdLst>
              <a:gd name="T0" fmla="*/ 0 w 23"/>
              <a:gd name="T1" fmla="*/ 0 h 46"/>
              <a:gd name="T2" fmla="*/ 23 w 23"/>
              <a:gd name="T3" fmla="*/ 23 h 46"/>
              <a:gd name="T4" fmla="*/ 0 w 23"/>
              <a:gd name="T5" fmla="*/ 4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46">
                <a:moveTo>
                  <a:pt x="0" y="0"/>
                </a:moveTo>
                <a:cubicBezTo>
                  <a:pt x="11" y="7"/>
                  <a:pt x="23" y="15"/>
                  <a:pt x="23" y="23"/>
                </a:cubicBezTo>
                <a:cubicBezTo>
                  <a:pt x="23" y="31"/>
                  <a:pt x="11" y="38"/>
                  <a:pt x="0" y="4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59" name="Line 291"/>
          <p:cNvSpPr>
            <a:spLocks noChangeShapeType="1"/>
          </p:cNvSpPr>
          <p:nvPr/>
        </p:nvSpPr>
        <p:spPr bwMode="auto">
          <a:xfrm flipH="1">
            <a:off x="7486041" y="3161338"/>
            <a:ext cx="0" cy="1991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60" name="Freeform 292"/>
          <p:cNvSpPr/>
          <p:nvPr/>
        </p:nvSpPr>
        <p:spPr bwMode="auto">
          <a:xfrm>
            <a:off x="7488324" y="2838601"/>
            <a:ext cx="36512" cy="73025"/>
          </a:xfrm>
          <a:custGeom>
            <a:avLst/>
            <a:gdLst>
              <a:gd name="T0" fmla="*/ 0 w 23"/>
              <a:gd name="T1" fmla="*/ 0 h 46"/>
              <a:gd name="T2" fmla="*/ 23 w 23"/>
              <a:gd name="T3" fmla="*/ 23 h 46"/>
              <a:gd name="T4" fmla="*/ 0 w 23"/>
              <a:gd name="T5" fmla="*/ 4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46">
                <a:moveTo>
                  <a:pt x="0" y="0"/>
                </a:moveTo>
                <a:cubicBezTo>
                  <a:pt x="11" y="7"/>
                  <a:pt x="23" y="15"/>
                  <a:pt x="23" y="23"/>
                </a:cubicBezTo>
                <a:cubicBezTo>
                  <a:pt x="23" y="31"/>
                  <a:pt x="11" y="38"/>
                  <a:pt x="0" y="4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61" name="Freeform 292"/>
          <p:cNvSpPr/>
          <p:nvPr/>
        </p:nvSpPr>
        <p:spPr bwMode="auto">
          <a:xfrm>
            <a:off x="7488324" y="2004755"/>
            <a:ext cx="36512" cy="73025"/>
          </a:xfrm>
          <a:custGeom>
            <a:avLst/>
            <a:gdLst>
              <a:gd name="T0" fmla="*/ 0 w 23"/>
              <a:gd name="T1" fmla="*/ 0 h 46"/>
              <a:gd name="T2" fmla="*/ 23 w 23"/>
              <a:gd name="T3" fmla="*/ 23 h 46"/>
              <a:gd name="T4" fmla="*/ 0 w 23"/>
              <a:gd name="T5" fmla="*/ 4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46">
                <a:moveTo>
                  <a:pt x="0" y="0"/>
                </a:moveTo>
                <a:cubicBezTo>
                  <a:pt x="11" y="7"/>
                  <a:pt x="23" y="15"/>
                  <a:pt x="23" y="23"/>
                </a:cubicBezTo>
                <a:cubicBezTo>
                  <a:pt x="23" y="31"/>
                  <a:pt x="11" y="38"/>
                  <a:pt x="0" y="4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62" name="AutoShape 42"/>
          <p:cNvSpPr>
            <a:spLocks noChangeArrowheads="1"/>
          </p:cNvSpPr>
          <p:nvPr/>
        </p:nvSpPr>
        <p:spPr bwMode="auto">
          <a:xfrm rot="16200000" flipV="1">
            <a:off x="6243263" y="2207175"/>
            <a:ext cx="288925" cy="144462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FF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63" name="Line 144"/>
          <p:cNvSpPr>
            <a:spLocks noChangeShapeType="1"/>
          </p:cNvSpPr>
          <p:nvPr/>
        </p:nvSpPr>
        <p:spPr bwMode="auto">
          <a:xfrm>
            <a:off x="6171701" y="5445223"/>
            <a:ext cx="17989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64" name="Freeform 171"/>
          <p:cNvSpPr/>
          <p:nvPr/>
        </p:nvSpPr>
        <p:spPr bwMode="auto">
          <a:xfrm>
            <a:off x="7487816" y="5157191"/>
            <a:ext cx="36512" cy="73025"/>
          </a:xfrm>
          <a:custGeom>
            <a:avLst/>
            <a:gdLst>
              <a:gd name="T0" fmla="*/ 0 w 23"/>
              <a:gd name="T1" fmla="*/ 0 h 46"/>
              <a:gd name="T2" fmla="*/ 23 w 23"/>
              <a:gd name="T3" fmla="*/ 23 h 46"/>
              <a:gd name="T4" fmla="*/ 0 w 23"/>
              <a:gd name="T5" fmla="*/ 4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46">
                <a:moveTo>
                  <a:pt x="0" y="0"/>
                </a:moveTo>
                <a:cubicBezTo>
                  <a:pt x="11" y="7"/>
                  <a:pt x="23" y="15"/>
                  <a:pt x="23" y="23"/>
                </a:cubicBezTo>
                <a:cubicBezTo>
                  <a:pt x="23" y="31"/>
                  <a:pt x="11" y="38"/>
                  <a:pt x="0" y="4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65" name="AutoShape 133"/>
          <p:cNvSpPr>
            <a:spLocks noChangeArrowheads="1"/>
          </p:cNvSpPr>
          <p:nvPr/>
        </p:nvSpPr>
        <p:spPr bwMode="auto">
          <a:xfrm rot="-10800000">
            <a:off x="5760132" y="5444268"/>
            <a:ext cx="144463" cy="180975"/>
          </a:xfrm>
          <a:prstGeom prst="flowChartCollate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66" name="Line 359"/>
          <p:cNvSpPr>
            <a:spLocks noChangeShapeType="1"/>
          </p:cNvSpPr>
          <p:nvPr/>
        </p:nvSpPr>
        <p:spPr bwMode="auto">
          <a:xfrm>
            <a:off x="7273575" y="5445223"/>
            <a:ext cx="21246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67" name="Line 167"/>
          <p:cNvSpPr>
            <a:spLocks noChangeShapeType="1"/>
          </p:cNvSpPr>
          <p:nvPr/>
        </p:nvSpPr>
        <p:spPr bwMode="auto">
          <a:xfrm flipH="1">
            <a:off x="4919597" y="6021287"/>
            <a:ext cx="125352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68" name="Line 367"/>
          <p:cNvSpPr>
            <a:spLocks noChangeShapeType="1"/>
          </p:cNvSpPr>
          <p:nvPr/>
        </p:nvSpPr>
        <p:spPr bwMode="auto">
          <a:xfrm rot="5400000">
            <a:off x="7398233" y="4386810"/>
            <a:ext cx="18018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69" name="Line 32"/>
          <p:cNvSpPr>
            <a:spLocks noChangeShapeType="1"/>
          </p:cNvSpPr>
          <p:nvPr/>
        </p:nvSpPr>
        <p:spPr bwMode="auto">
          <a:xfrm>
            <a:off x="4119698" y="2281064"/>
            <a:ext cx="0" cy="557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70" name="Line 167"/>
          <p:cNvSpPr>
            <a:spLocks noChangeShapeType="1"/>
          </p:cNvSpPr>
          <p:nvPr/>
        </p:nvSpPr>
        <p:spPr bwMode="auto">
          <a:xfrm flipH="1">
            <a:off x="4119697" y="6021287"/>
            <a:ext cx="14401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71" name="Line 167"/>
          <p:cNvSpPr>
            <a:spLocks noChangeShapeType="1"/>
          </p:cNvSpPr>
          <p:nvPr/>
        </p:nvSpPr>
        <p:spPr bwMode="auto">
          <a:xfrm flipH="1">
            <a:off x="4119697" y="2279406"/>
            <a:ext cx="14401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oval" w="sm" len="sm"/>
            <a:tailEnd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72" name="AutoShape 324"/>
          <p:cNvSpPr>
            <a:spLocks noChangeArrowheads="1"/>
          </p:cNvSpPr>
          <p:nvPr/>
        </p:nvSpPr>
        <p:spPr bwMode="auto">
          <a:xfrm flipV="1">
            <a:off x="7413810" y="3486700"/>
            <a:ext cx="144462" cy="180975"/>
          </a:xfrm>
          <a:prstGeom prst="flowChartCollate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73" name="Line 169"/>
          <p:cNvSpPr>
            <a:spLocks noChangeShapeType="1"/>
          </p:cNvSpPr>
          <p:nvPr/>
        </p:nvSpPr>
        <p:spPr bwMode="auto">
          <a:xfrm>
            <a:off x="7486041" y="5228164"/>
            <a:ext cx="0" cy="21989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74" name="Line 169"/>
          <p:cNvSpPr>
            <a:spLocks noChangeShapeType="1"/>
          </p:cNvSpPr>
          <p:nvPr/>
        </p:nvSpPr>
        <p:spPr bwMode="auto">
          <a:xfrm>
            <a:off x="6171701" y="5441936"/>
            <a:ext cx="0" cy="3314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75" name="Freeform 171"/>
          <p:cNvSpPr/>
          <p:nvPr/>
        </p:nvSpPr>
        <p:spPr bwMode="auto">
          <a:xfrm>
            <a:off x="6169518" y="5773427"/>
            <a:ext cx="36512" cy="73025"/>
          </a:xfrm>
          <a:custGeom>
            <a:avLst/>
            <a:gdLst>
              <a:gd name="T0" fmla="*/ 0 w 23"/>
              <a:gd name="T1" fmla="*/ 0 h 46"/>
              <a:gd name="T2" fmla="*/ 23 w 23"/>
              <a:gd name="T3" fmla="*/ 23 h 46"/>
              <a:gd name="T4" fmla="*/ 0 w 23"/>
              <a:gd name="T5" fmla="*/ 4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46">
                <a:moveTo>
                  <a:pt x="0" y="0"/>
                </a:moveTo>
                <a:cubicBezTo>
                  <a:pt x="11" y="7"/>
                  <a:pt x="23" y="15"/>
                  <a:pt x="23" y="23"/>
                </a:cubicBezTo>
                <a:cubicBezTo>
                  <a:pt x="23" y="31"/>
                  <a:pt x="11" y="38"/>
                  <a:pt x="0" y="4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76" name="Line 169"/>
          <p:cNvSpPr>
            <a:spLocks noChangeShapeType="1"/>
          </p:cNvSpPr>
          <p:nvPr/>
        </p:nvSpPr>
        <p:spPr bwMode="auto">
          <a:xfrm>
            <a:off x="6171701" y="5846452"/>
            <a:ext cx="0" cy="18002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77" name="Line 277"/>
          <p:cNvSpPr>
            <a:spLocks noChangeShapeType="1"/>
          </p:cNvSpPr>
          <p:nvPr/>
        </p:nvSpPr>
        <p:spPr bwMode="auto">
          <a:xfrm flipH="1">
            <a:off x="5451846" y="6021288"/>
            <a:ext cx="107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78" name="Freeform 171"/>
          <p:cNvSpPr/>
          <p:nvPr/>
        </p:nvSpPr>
        <p:spPr bwMode="auto">
          <a:xfrm>
            <a:off x="4120378" y="5768750"/>
            <a:ext cx="36512" cy="73025"/>
          </a:xfrm>
          <a:custGeom>
            <a:avLst/>
            <a:gdLst>
              <a:gd name="T0" fmla="*/ 0 w 23"/>
              <a:gd name="T1" fmla="*/ 0 h 46"/>
              <a:gd name="T2" fmla="*/ 23 w 23"/>
              <a:gd name="T3" fmla="*/ 23 h 46"/>
              <a:gd name="T4" fmla="*/ 0 w 23"/>
              <a:gd name="T5" fmla="*/ 4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46">
                <a:moveTo>
                  <a:pt x="0" y="0"/>
                </a:moveTo>
                <a:cubicBezTo>
                  <a:pt x="11" y="7"/>
                  <a:pt x="23" y="15"/>
                  <a:pt x="23" y="23"/>
                </a:cubicBezTo>
                <a:cubicBezTo>
                  <a:pt x="23" y="31"/>
                  <a:pt x="11" y="38"/>
                  <a:pt x="0" y="4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79" name="Freeform 171"/>
          <p:cNvSpPr/>
          <p:nvPr/>
        </p:nvSpPr>
        <p:spPr bwMode="auto">
          <a:xfrm>
            <a:off x="4122958" y="5159349"/>
            <a:ext cx="36512" cy="73025"/>
          </a:xfrm>
          <a:custGeom>
            <a:avLst/>
            <a:gdLst>
              <a:gd name="T0" fmla="*/ 0 w 23"/>
              <a:gd name="T1" fmla="*/ 0 h 46"/>
              <a:gd name="T2" fmla="*/ 23 w 23"/>
              <a:gd name="T3" fmla="*/ 23 h 46"/>
              <a:gd name="T4" fmla="*/ 0 w 23"/>
              <a:gd name="T5" fmla="*/ 4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46">
                <a:moveTo>
                  <a:pt x="0" y="0"/>
                </a:moveTo>
                <a:cubicBezTo>
                  <a:pt x="11" y="7"/>
                  <a:pt x="23" y="15"/>
                  <a:pt x="23" y="23"/>
                </a:cubicBezTo>
                <a:cubicBezTo>
                  <a:pt x="23" y="31"/>
                  <a:pt x="11" y="38"/>
                  <a:pt x="0" y="4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80" name="Line 169"/>
          <p:cNvSpPr>
            <a:spLocks noChangeShapeType="1"/>
          </p:cNvSpPr>
          <p:nvPr/>
        </p:nvSpPr>
        <p:spPr bwMode="auto">
          <a:xfrm>
            <a:off x="4119697" y="5234147"/>
            <a:ext cx="0" cy="5392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81" name="Line 169"/>
          <p:cNvSpPr>
            <a:spLocks noChangeShapeType="1"/>
          </p:cNvSpPr>
          <p:nvPr/>
        </p:nvSpPr>
        <p:spPr bwMode="auto">
          <a:xfrm>
            <a:off x="4118635" y="5841775"/>
            <a:ext cx="0" cy="179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82" name="Freeform 171"/>
          <p:cNvSpPr/>
          <p:nvPr/>
        </p:nvSpPr>
        <p:spPr bwMode="auto">
          <a:xfrm>
            <a:off x="4120378" y="4168742"/>
            <a:ext cx="36512" cy="73025"/>
          </a:xfrm>
          <a:custGeom>
            <a:avLst/>
            <a:gdLst>
              <a:gd name="T0" fmla="*/ 0 w 23"/>
              <a:gd name="T1" fmla="*/ 0 h 46"/>
              <a:gd name="T2" fmla="*/ 23 w 23"/>
              <a:gd name="T3" fmla="*/ 23 h 46"/>
              <a:gd name="T4" fmla="*/ 0 w 23"/>
              <a:gd name="T5" fmla="*/ 4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46">
                <a:moveTo>
                  <a:pt x="0" y="0"/>
                </a:moveTo>
                <a:cubicBezTo>
                  <a:pt x="11" y="7"/>
                  <a:pt x="23" y="15"/>
                  <a:pt x="23" y="23"/>
                </a:cubicBezTo>
                <a:cubicBezTo>
                  <a:pt x="23" y="31"/>
                  <a:pt x="11" y="38"/>
                  <a:pt x="0" y="4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83" name="Line 169"/>
          <p:cNvSpPr>
            <a:spLocks noChangeShapeType="1"/>
          </p:cNvSpPr>
          <p:nvPr/>
        </p:nvSpPr>
        <p:spPr bwMode="auto">
          <a:xfrm>
            <a:off x="4122958" y="4243740"/>
            <a:ext cx="0" cy="91738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84" name="Freeform 171"/>
          <p:cNvSpPr/>
          <p:nvPr/>
        </p:nvSpPr>
        <p:spPr bwMode="auto">
          <a:xfrm>
            <a:off x="4118233" y="3716522"/>
            <a:ext cx="36512" cy="73025"/>
          </a:xfrm>
          <a:custGeom>
            <a:avLst/>
            <a:gdLst>
              <a:gd name="T0" fmla="*/ 0 w 23"/>
              <a:gd name="T1" fmla="*/ 0 h 46"/>
              <a:gd name="T2" fmla="*/ 23 w 23"/>
              <a:gd name="T3" fmla="*/ 23 h 46"/>
              <a:gd name="T4" fmla="*/ 0 w 23"/>
              <a:gd name="T5" fmla="*/ 4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46">
                <a:moveTo>
                  <a:pt x="0" y="0"/>
                </a:moveTo>
                <a:cubicBezTo>
                  <a:pt x="11" y="7"/>
                  <a:pt x="23" y="15"/>
                  <a:pt x="23" y="23"/>
                </a:cubicBezTo>
                <a:cubicBezTo>
                  <a:pt x="23" y="31"/>
                  <a:pt x="11" y="38"/>
                  <a:pt x="0" y="4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85" name="Line 293"/>
          <p:cNvSpPr>
            <a:spLocks noChangeShapeType="1"/>
          </p:cNvSpPr>
          <p:nvPr/>
        </p:nvSpPr>
        <p:spPr bwMode="auto">
          <a:xfrm flipH="1">
            <a:off x="4118233" y="3789547"/>
            <a:ext cx="0" cy="38116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86" name="Freeform 171"/>
          <p:cNvSpPr/>
          <p:nvPr/>
        </p:nvSpPr>
        <p:spPr bwMode="auto">
          <a:xfrm>
            <a:off x="4120378" y="2837412"/>
            <a:ext cx="36512" cy="73025"/>
          </a:xfrm>
          <a:custGeom>
            <a:avLst/>
            <a:gdLst>
              <a:gd name="T0" fmla="*/ 0 w 23"/>
              <a:gd name="T1" fmla="*/ 0 h 46"/>
              <a:gd name="T2" fmla="*/ 23 w 23"/>
              <a:gd name="T3" fmla="*/ 23 h 46"/>
              <a:gd name="T4" fmla="*/ 0 w 23"/>
              <a:gd name="T5" fmla="*/ 4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46">
                <a:moveTo>
                  <a:pt x="0" y="0"/>
                </a:moveTo>
                <a:cubicBezTo>
                  <a:pt x="11" y="7"/>
                  <a:pt x="23" y="15"/>
                  <a:pt x="23" y="23"/>
                </a:cubicBezTo>
                <a:cubicBezTo>
                  <a:pt x="23" y="31"/>
                  <a:pt x="11" y="38"/>
                  <a:pt x="0" y="4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87" name="Line 69"/>
          <p:cNvSpPr>
            <a:spLocks noChangeShapeType="1"/>
          </p:cNvSpPr>
          <p:nvPr/>
        </p:nvSpPr>
        <p:spPr bwMode="auto">
          <a:xfrm>
            <a:off x="4118233" y="2911592"/>
            <a:ext cx="0" cy="80442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88" name="Line 366"/>
          <p:cNvSpPr>
            <a:spLocks noChangeShapeType="1"/>
          </p:cNvSpPr>
          <p:nvPr/>
        </p:nvSpPr>
        <p:spPr bwMode="auto">
          <a:xfrm flipV="1">
            <a:off x="4119698" y="2384883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89" name="Text Box 251"/>
          <p:cNvSpPr txBox="1">
            <a:spLocks noChangeArrowheads="1"/>
          </p:cNvSpPr>
          <p:nvPr/>
        </p:nvSpPr>
        <p:spPr bwMode="auto">
          <a:xfrm>
            <a:off x="8352420" y="1880827"/>
            <a:ext cx="68407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CN" sz="1000" b="1" dirty="0">
                <a:solidFill>
                  <a:srgbClr val="0000FF"/>
                </a:solidFill>
              </a:rPr>
              <a:t>50KGHe</a:t>
            </a:r>
          </a:p>
        </p:txBody>
      </p:sp>
      <p:sp>
        <p:nvSpPr>
          <p:cNvPr id="390" name="Text Box 278"/>
          <p:cNvSpPr txBox="1">
            <a:spLocks noChangeArrowheads="1"/>
          </p:cNvSpPr>
          <p:nvPr/>
        </p:nvSpPr>
        <p:spPr bwMode="auto">
          <a:xfrm>
            <a:off x="8332166" y="1382578"/>
            <a:ext cx="74033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CN" sz="1000" b="1" dirty="0" smtClean="0">
                <a:solidFill>
                  <a:srgbClr val="0000FF"/>
                </a:solidFill>
              </a:rPr>
              <a:t>70KGHe</a:t>
            </a:r>
            <a:endParaRPr lang="en-US" altLang="zh-CN" sz="1000" b="1" dirty="0">
              <a:solidFill>
                <a:srgbClr val="0000FF"/>
              </a:solidFill>
            </a:endParaRPr>
          </a:p>
        </p:txBody>
      </p:sp>
      <p:sp>
        <p:nvSpPr>
          <p:cNvPr id="391" name="Text Box 154"/>
          <p:cNvSpPr txBox="1">
            <a:spLocks noChangeArrowheads="1"/>
          </p:cNvSpPr>
          <p:nvPr/>
        </p:nvSpPr>
        <p:spPr bwMode="auto">
          <a:xfrm>
            <a:off x="8603263" y="3806609"/>
            <a:ext cx="43204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CN" sz="1000" b="1" dirty="0" smtClean="0">
                <a:solidFill>
                  <a:srgbClr val="0000FF"/>
                </a:solidFill>
              </a:rPr>
              <a:t>4K</a:t>
            </a:r>
          </a:p>
          <a:p>
            <a:pPr algn="ctr" eaLnBrk="0" hangingPunct="0"/>
            <a:r>
              <a:rPr lang="en-US" altLang="zh-CN" sz="1000" b="1" dirty="0" err="1" smtClean="0">
                <a:solidFill>
                  <a:srgbClr val="0000FF"/>
                </a:solidFill>
              </a:rPr>
              <a:t>SHe</a:t>
            </a:r>
            <a:endParaRPr lang="en-US" altLang="zh-CN" sz="1000" b="1" dirty="0">
              <a:solidFill>
                <a:srgbClr val="0000FF"/>
              </a:solidFill>
            </a:endParaRPr>
          </a:p>
        </p:txBody>
      </p:sp>
      <p:sp>
        <p:nvSpPr>
          <p:cNvPr id="392" name="Text Box 251"/>
          <p:cNvSpPr txBox="1">
            <a:spLocks noChangeArrowheads="1"/>
          </p:cNvSpPr>
          <p:nvPr/>
        </p:nvSpPr>
        <p:spPr bwMode="auto">
          <a:xfrm>
            <a:off x="8388424" y="5271010"/>
            <a:ext cx="64833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CN" sz="1000" b="1" dirty="0" smtClean="0">
                <a:solidFill>
                  <a:srgbClr val="0000FF"/>
                </a:solidFill>
              </a:rPr>
              <a:t>2KGHe</a:t>
            </a:r>
            <a:endParaRPr lang="en-US" altLang="zh-CN" sz="1000" b="1" dirty="0">
              <a:solidFill>
                <a:srgbClr val="0000FF"/>
              </a:solidFill>
            </a:endParaRPr>
          </a:p>
        </p:txBody>
      </p:sp>
      <p:sp>
        <p:nvSpPr>
          <p:cNvPr id="393" name="Text Box 278"/>
          <p:cNvSpPr txBox="1">
            <a:spLocks noChangeArrowheads="1"/>
          </p:cNvSpPr>
          <p:nvPr/>
        </p:nvSpPr>
        <p:spPr bwMode="auto">
          <a:xfrm>
            <a:off x="8151189" y="5801197"/>
            <a:ext cx="86505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CN" sz="1000" b="1" dirty="0" smtClean="0">
                <a:solidFill>
                  <a:srgbClr val="0000FF"/>
                </a:solidFill>
              </a:rPr>
              <a:t>4-300KGHe</a:t>
            </a:r>
            <a:endParaRPr lang="en-US" altLang="zh-CN" sz="1000" b="1" dirty="0">
              <a:solidFill>
                <a:srgbClr val="0000FF"/>
              </a:solidFill>
            </a:endParaRPr>
          </a:p>
        </p:txBody>
      </p:sp>
      <p:sp>
        <p:nvSpPr>
          <p:cNvPr id="394" name="Line 291"/>
          <p:cNvSpPr>
            <a:spLocks noChangeShapeType="1"/>
          </p:cNvSpPr>
          <p:nvPr/>
        </p:nvSpPr>
        <p:spPr bwMode="auto">
          <a:xfrm flipH="1">
            <a:off x="2355810" y="4240785"/>
            <a:ext cx="0" cy="9208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95" name="Line 291"/>
          <p:cNvSpPr>
            <a:spLocks noChangeShapeType="1"/>
          </p:cNvSpPr>
          <p:nvPr/>
        </p:nvSpPr>
        <p:spPr bwMode="auto">
          <a:xfrm flipH="1">
            <a:off x="2355807" y="3753035"/>
            <a:ext cx="1508" cy="4181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96" name="Freeform 290"/>
          <p:cNvSpPr/>
          <p:nvPr/>
        </p:nvSpPr>
        <p:spPr bwMode="auto">
          <a:xfrm>
            <a:off x="2354098" y="4171224"/>
            <a:ext cx="36512" cy="73025"/>
          </a:xfrm>
          <a:custGeom>
            <a:avLst/>
            <a:gdLst>
              <a:gd name="T0" fmla="*/ 0 w 23"/>
              <a:gd name="T1" fmla="*/ 0 h 46"/>
              <a:gd name="T2" fmla="*/ 23 w 23"/>
              <a:gd name="T3" fmla="*/ 23 h 46"/>
              <a:gd name="T4" fmla="*/ 0 w 23"/>
              <a:gd name="T5" fmla="*/ 4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46">
                <a:moveTo>
                  <a:pt x="0" y="0"/>
                </a:moveTo>
                <a:cubicBezTo>
                  <a:pt x="11" y="7"/>
                  <a:pt x="23" y="15"/>
                  <a:pt x="23" y="23"/>
                </a:cubicBezTo>
                <a:cubicBezTo>
                  <a:pt x="23" y="31"/>
                  <a:pt x="11" y="38"/>
                  <a:pt x="0" y="4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97" name="Line 169"/>
          <p:cNvSpPr>
            <a:spLocks noChangeShapeType="1"/>
          </p:cNvSpPr>
          <p:nvPr/>
        </p:nvSpPr>
        <p:spPr bwMode="auto">
          <a:xfrm>
            <a:off x="2353005" y="5234656"/>
            <a:ext cx="0" cy="57111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98" name="Freeform 171"/>
          <p:cNvSpPr/>
          <p:nvPr/>
        </p:nvSpPr>
        <p:spPr bwMode="auto">
          <a:xfrm>
            <a:off x="2353005" y="5157701"/>
            <a:ext cx="36512" cy="73025"/>
          </a:xfrm>
          <a:custGeom>
            <a:avLst/>
            <a:gdLst>
              <a:gd name="T0" fmla="*/ 0 w 23"/>
              <a:gd name="T1" fmla="*/ 0 h 46"/>
              <a:gd name="T2" fmla="*/ 23 w 23"/>
              <a:gd name="T3" fmla="*/ 23 h 46"/>
              <a:gd name="T4" fmla="*/ 0 w 23"/>
              <a:gd name="T5" fmla="*/ 4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46">
                <a:moveTo>
                  <a:pt x="0" y="0"/>
                </a:moveTo>
                <a:cubicBezTo>
                  <a:pt x="11" y="7"/>
                  <a:pt x="23" y="15"/>
                  <a:pt x="23" y="23"/>
                </a:cubicBezTo>
                <a:cubicBezTo>
                  <a:pt x="23" y="31"/>
                  <a:pt x="11" y="38"/>
                  <a:pt x="0" y="4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99" name="AutoShape 133"/>
          <p:cNvSpPr>
            <a:spLocks noChangeArrowheads="1"/>
          </p:cNvSpPr>
          <p:nvPr/>
        </p:nvSpPr>
        <p:spPr bwMode="auto">
          <a:xfrm rot="-10800000">
            <a:off x="2283047" y="5480781"/>
            <a:ext cx="144463" cy="180975"/>
          </a:xfrm>
          <a:prstGeom prst="flowChartCollate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00" name="Line 172"/>
          <p:cNvSpPr>
            <a:spLocks noChangeShapeType="1"/>
          </p:cNvSpPr>
          <p:nvPr/>
        </p:nvSpPr>
        <p:spPr bwMode="auto">
          <a:xfrm flipH="1" flipV="1">
            <a:off x="2355502" y="3864426"/>
            <a:ext cx="0" cy="1256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01" name="Line 277"/>
          <p:cNvSpPr>
            <a:spLocks noChangeShapeType="1"/>
          </p:cNvSpPr>
          <p:nvPr/>
        </p:nvSpPr>
        <p:spPr bwMode="auto">
          <a:xfrm flipH="1">
            <a:off x="3543634" y="5805263"/>
            <a:ext cx="107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02" name="Line 174"/>
          <p:cNvSpPr>
            <a:spLocks noChangeShapeType="1"/>
          </p:cNvSpPr>
          <p:nvPr/>
        </p:nvSpPr>
        <p:spPr bwMode="auto">
          <a:xfrm>
            <a:off x="7864114" y="5230217"/>
            <a:ext cx="0" cy="57504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03" name="AutoShape 85"/>
          <p:cNvSpPr>
            <a:spLocks noChangeArrowheads="1"/>
          </p:cNvSpPr>
          <p:nvPr/>
        </p:nvSpPr>
        <p:spPr bwMode="auto">
          <a:xfrm rot="-10800000">
            <a:off x="7792106" y="5336256"/>
            <a:ext cx="144463" cy="180975"/>
          </a:xfrm>
          <a:prstGeom prst="flowChartCollate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04" name="Line 174"/>
          <p:cNvSpPr>
            <a:spLocks noChangeShapeType="1"/>
          </p:cNvSpPr>
          <p:nvPr/>
        </p:nvSpPr>
        <p:spPr bwMode="auto">
          <a:xfrm flipV="1">
            <a:off x="7864114" y="3127119"/>
            <a:ext cx="0" cy="203223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05" name="Freeform 171"/>
          <p:cNvSpPr/>
          <p:nvPr/>
        </p:nvSpPr>
        <p:spPr bwMode="auto">
          <a:xfrm>
            <a:off x="7860663" y="5157701"/>
            <a:ext cx="36512" cy="73025"/>
          </a:xfrm>
          <a:custGeom>
            <a:avLst/>
            <a:gdLst>
              <a:gd name="T0" fmla="*/ 0 w 23"/>
              <a:gd name="T1" fmla="*/ 0 h 46"/>
              <a:gd name="T2" fmla="*/ 23 w 23"/>
              <a:gd name="T3" fmla="*/ 23 h 46"/>
              <a:gd name="T4" fmla="*/ 0 w 23"/>
              <a:gd name="T5" fmla="*/ 4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46">
                <a:moveTo>
                  <a:pt x="0" y="0"/>
                </a:moveTo>
                <a:cubicBezTo>
                  <a:pt x="11" y="7"/>
                  <a:pt x="23" y="15"/>
                  <a:pt x="23" y="23"/>
                </a:cubicBezTo>
                <a:cubicBezTo>
                  <a:pt x="23" y="31"/>
                  <a:pt x="11" y="38"/>
                  <a:pt x="0" y="4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06" name="Line 172"/>
          <p:cNvSpPr>
            <a:spLocks noChangeShapeType="1"/>
          </p:cNvSpPr>
          <p:nvPr/>
        </p:nvSpPr>
        <p:spPr bwMode="auto">
          <a:xfrm flipH="1" flipV="1">
            <a:off x="7864114" y="4563801"/>
            <a:ext cx="0" cy="19734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07" name="Text Box 114"/>
          <p:cNvSpPr txBox="1">
            <a:spLocks noChangeArrowheads="1"/>
          </p:cNvSpPr>
          <p:nvPr/>
        </p:nvSpPr>
        <p:spPr bwMode="auto">
          <a:xfrm>
            <a:off x="5300734" y="1187090"/>
            <a:ext cx="22575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CN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2-4K </a:t>
            </a:r>
            <a:r>
              <a:rPr lang="en-US" altLang="zh-CN" b="1" dirty="0" err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coldbox</a:t>
            </a:r>
            <a:endParaRPr lang="zh-CN" altLang="en-US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08" name="Text Box 121"/>
          <p:cNvSpPr txBox="1">
            <a:spLocks noChangeArrowheads="1"/>
          </p:cNvSpPr>
          <p:nvPr/>
        </p:nvSpPr>
        <p:spPr bwMode="auto">
          <a:xfrm>
            <a:off x="3111586" y="2960947"/>
            <a:ext cx="538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zh-CN" altLang="en-US" sz="1200" b="1" dirty="0">
                <a:solidFill>
                  <a:srgbClr val="0000FF"/>
                </a:solidFill>
              </a:rPr>
              <a:t>内纯</a:t>
            </a:r>
          </a:p>
          <a:p>
            <a:pPr algn="ctr" eaLnBrk="0" hangingPunct="0"/>
            <a:r>
              <a:rPr lang="zh-CN" altLang="en-US" sz="1200" b="1" dirty="0">
                <a:solidFill>
                  <a:srgbClr val="0000FF"/>
                </a:solidFill>
              </a:rPr>
              <a:t>化器</a:t>
            </a:r>
          </a:p>
        </p:txBody>
      </p:sp>
      <p:sp>
        <p:nvSpPr>
          <p:cNvPr id="409" name="Text Box 116"/>
          <p:cNvSpPr txBox="1">
            <a:spLocks noChangeArrowheads="1"/>
          </p:cNvSpPr>
          <p:nvPr/>
        </p:nvSpPr>
        <p:spPr bwMode="auto">
          <a:xfrm>
            <a:off x="4282367" y="1695467"/>
            <a:ext cx="159679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CN" sz="1200" b="1" dirty="0" smtClean="0">
                <a:solidFill>
                  <a:srgbClr val="0000FF"/>
                </a:solidFill>
              </a:rPr>
              <a:t>Turbine expenders</a:t>
            </a:r>
            <a:endParaRPr lang="zh-CN" altLang="en-US" sz="1200" b="1" dirty="0">
              <a:solidFill>
                <a:srgbClr val="0000FF"/>
              </a:solidFill>
            </a:endParaRPr>
          </a:p>
        </p:txBody>
      </p:sp>
      <p:sp>
        <p:nvSpPr>
          <p:cNvPr id="410" name="Text Box 122"/>
          <p:cNvSpPr txBox="1">
            <a:spLocks noChangeArrowheads="1"/>
          </p:cNvSpPr>
          <p:nvPr/>
        </p:nvSpPr>
        <p:spPr bwMode="auto">
          <a:xfrm>
            <a:off x="3327610" y="1124743"/>
            <a:ext cx="90301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CN" sz="1200" b="1" dirty="0" smtClean="0">
                <a:solidFill>
                  <a:srgbClr val="0000FF"/>
                </a:solidFill>
              </a:rPr>
              <a:t>LN</a:t>
            </a:r>
            <a:endParaRPr lang="zh-CN" altLang="en-US" sz="1200" b="1" dirty="0">
              <a:solidFill>
                <a:srgbClr val="0000FF"/>
              </a:solidFill>
            </a:endParaRPr>
          </a:p>
        </p:txBody>
      </p:sp>
      <p:sp>
        <p:nvSpPr>
          <p:cNvPr id="411" name="Text Box 112"/>
          <p:cNvSpPr txBox="1">
            <a:spLocks noChangeArrowheads="1"/>
          </p:cNvSpPr>
          <p:nvPr/>
        </p:nvSpPr>
        <p:spPr bwMode="auto">
          <a:xfrm>
            <a:off x="107504" y="2114984"/>
            <a:ext cx="8455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CN" sz="1200" b="1" dirty="0" smtClean="0">
                <a:solidFill>
                  <a:srgbClr val="0000FF"/>
                </a:solidFill>
              </a:rPr>
              <a:t>Compressor and filter</a:t>
            </a:r>
            <a:endParaRPr lang="zh-CN" altLang="en-US" sz="1200" b="1" dirty="0">
              <a:solidFill>
                <a:srgbClr val="0000FF"/>
              </a:solidFill>
            </a:endParaRPr>
          </a:p>
        </p:txBody>
      </p:sp>
      <p:sp>
        <p:nvSpPr>
          <p:cNvPr id="412" name="Text Box 113"/>
          <p:cNvSpPr txBox="1">
            <a:spLocks noChangeArrowheads="1"/>
          </p:cNvSpPr>
          <p:nvPr/>
        </p:nvSpPr>
        <p:spPr bwMode="auto">
          <a:xfrm>
            <a:off x="870478" y="2355266"/>
            <a:ext cx="8008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CN" sz="1200" b="1" dirty="0" smtClean="0">
                <a:solidFill>
                  <a:srgbClr val="0000FF"/>
                </a:solidFill>
              </a:rPr>
              <a:t>Gas system</a:t>
            </a:r>
            <a:endParaRPr lang="zh-CN" altLang="en-US" sz="1200" b="1" dirty="0">
              <a:solidFill>
                <a:srgbClr val="0000FF"/>
              </a:solidFill>
            </a:endParaRPr>
          </a:p>
        </p:txBody>
      </p:sp>
      <p:sp>
        <p:nvSpPr>
          <p:cNvPr id="414" name="Text Box 119"/>
          <p:cNvSpPr txBox="1">
            <a:spLocks noChangeArrowheads="1"/>
          </p:cNvSpPr>
          <p:nvPr/>
        </p:nvSpPr>
        <p:spPr bwMode="auto">
          <a:xfrm>
            <a:off x="191720" y="5164235"/>
            <a:ext cx="9001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zh-CN" sz="1200" b="1" dirty="0" err="1" smtClean="0">
                <a:solidFill>
                  <a:srgbClr val="0000FF"/>
                </a:solidFill>
              </a:rPr>
              <a:t>Vacumm</a:t>
            </a:r>
            <a:r>
              <a:rPr lang="en-US" altLang="zh-CN" sz="1200" b="1" dirty="0" smtClean="0">
                <a:solidFill>
                  <a:srgbClr val="0000FF"/>
                </a:solidFill>
              </a:rPr>
              <a:t> pump</a:t>
            </a:r>
            <a:endParaRPr lang="zh-CN" altLang="en-US" sz="1200" b="1" dirty="0">
              <a:solidFill>
                <a:srgbClr val="0000FF"/>
              </a:solidFill>
            </a:endParaRPr>
          </a:p>
        </p:txBody>
      </p:sp>
      <p:sp>
        <p:nvSpPr>
          <p:cNvPr id="415" name="Text Box 123"/>
          <p:cNvSpPr txBox="1">
            <a:spLocks noChangeArrowheads="1"/>
          </p:cNvSpPr>
          <p:nvPr/>
        </p:nvSpPr>
        <p:spPr bwMode="auto">
          <a:xfrm>
            <a:off x="6184424" y="4332255"/>
            <a:ext cx="9715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zh-CN" sz="1200" b="1" dirty="0" smtClean="0">
                <a:solidFill>
                  <a:srgbClr val="0000FF"/>
                </a:solidFill>
              </a:rPr>
              <a:t>valve</a:t>
            </a:r>
            <a:endParaRPr lang="zh-CN" altLang="en-US" sz="1200" b="1" dirty="0">
              <a:solidFill>
                <a:srgbClr val="0000FF"/>
              </a:solidFill>
            </a:endParaRPr>
          </a:p>
        </p:txBody>
      </p:sp>
      <p:sp>
        <p:nvSpPr>
          <p:cNvPr id="416" name="Text Box 120"/>
          <p:cNvSpPr txBox="1">
            <a:spLocks noChangeArrowheads="1"/>
          </p:cNvSpPr>
          <p:nvPr/>
        </p:nvSpPr>
        <p:spPr bwMode="auto">
          <a:xfrm>
            <a:off x="3297236" y="4301856"/>
            <a:ext cx="55424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CN" sz="1200" b="1" dirty="0" smtClean="0">
                <a:solidFill>
                  <a:srgbClr val="0000FF"/>
                </a:solidFill>
              </a:rPr>
              <a:t>HX</a:t>
            </a:r>
            <a:endParaRPr lang="zh-CN" altLang="en-US" sz="1200" b="1" dirty="0">
              <a:solidFill>
                <a:srgbClr val="0000FF"/>
              </a:solidFill>
            </a:endParaRPr>
          </a:p>
        </p:txBody>
      </p:sp>
      <p:sp>
        <p:nvSpPr>
          <p:cNvPr id="247" name="Rectangle 2"/>
          <p:cNvSpPr txBox="1">
            <a:spLocks noChangeArrowheads="1"/>
          </p:cNvSpPr>
          <p:nvPr/>
        </p:nvSpPr>
        <p:spPr>
          <a:xfrm>
            <a:off x="0" y="6165304"/>
            <a:ext cx="9144508" cy="69269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 algn="l">
              <a:buFont typeface="Wingdings" pitchFamily="2" charset="2"/>
              <a:buChar char="n"/>
            </a:pPr>
            <a:r>
              <a:rPr lang="en-US" altLang="zh-CN" sz="1800" dirty="0">
                <a:solidFill>
                  <a:schemeClr val="accent6"/>
                </a:solidFill>
                <a:latin typeface="华文中宋"/>
                <a:ea typeface="华文中宋"/>
                <a:cs typeface="Arial" panose="020B0604020202020204" pitchFamily="34" charset="0"/>
                <a:sym typeface="Symbol"/>
              </a:rPr>
              <a:t></a:t>
            </a:r>
            <a:r>
              <a:rPr lang="en-US" altLang="zh-CN" sz="1800" dirty="0">
                <a:solidFill>
                  <a:schemeClr val="accent6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10kW@4.5K</a:t>
            </a:r>
            <a:r>
              <a:rPr lang="zh-CN" altLang="en-US" sz="1800" dirty="0">
                <a:solidFill>
                  <a:schemeClr val="accent6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1800" dirty="0" err="1">
                <a:solidFill>
                  <a:schemeClr val="accent6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Cryo</a:t>
            </a:r>
            <a:r>
              <a:rPr lang="en-US" altLang="zh-CN" sz="1800" dirty="0">
                <a:solidFill>
                  <a:schemeClr val="accent6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-plant key technologies </a:t>
            </a:r>
            <a:r>
              <a:rPr lang="en-US" altLang="zh-CN" sz="1800" dirty="0" smtClean="0">
                <a:solidFill>
                  <a:schemeClr val="accent6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development (for </a:t>
            </a:r>
            <a:r>
              <a:rPr lang="en-US" altLang="zh-CN" sz="1800" kern="0" dirty="0" smtClean="0">
                <a:solidFill>
                  <a:srgbClr val="FF0000"/>
                </a:solidFill>
                <a:ea typeface="黑体" panose="02010609060101010101" pitchFamily="49" charset="-122"/>
              </a:rPr>
              <a:t>ADS-HIAF)</a:t>
            </a:r>
          </a:p>
          <a:p>
            <a:pPr marL="285750" indent="-285750" algn="l">
              <a:buFont typeface="Wingdings" pitchFamily="2" charset="2"/>
              <a:buChar char="n"/>
            </a:pPr>
            <a:r>
              <a:rPr lang="en-US" altLang="zh-CN" sz="1800" dirty="0" smtClean="0">
                <a:solidFill>
                  <a:schemeClr val="accent6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Performance </a:t>
            </a:r>
            <a:r>
              <a:rPr lang="en-US" altLang="zh-CN" sz="1800" dirty="0">
                <a:solidFill>
                  <a:schemeClr val="accent6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improvement of Key Components (TB, CC, MC, HX, etc. </a:t>
            </a:r>
            <a:r>
              <a:rPr lang="en-US" altLang="zh-CN" sz="1800" dirty="0" smtClean="0">
                <a:solidFill>
                  <a:schemeClr val="accent6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)</a:t>
            </a:r>
            <a:endParaRPr lang="en-US" altLang="zh-CN" sz="2800" dirty="0">
              <a:solidFill>
                <a:schemeClr val="accent6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418" name="Rectangle 11"/>
          <p:cNvSpPr>
            <a:spLocks noChangeArrowheads="1"/>
          </p:cNvSpPr>
          <p:nvPr/>
        </p:nvSpPr>
        <p:spPr bwMode="auto">
          <a:xfrm>
            <a:off x="1054509" y="8955"/>
            <a:ext cx="7837971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20000"/>
              </a:spcBef>
            </a:pPr>
            <a:r>
              <a:rPr kumimoji="1" lang="en-US" altLang="zh-CN" sz="3000" dirty="0" smtClean="0">
                <a:latin typeface="+mj-lt"/>
              </a:rPr>
              <a:t>Helium Refrigerator </a:t>
            </a:r>
            <a:r>
              <a:rPr kumimoji="1" lang="en-US" altLang="zh-CN" sz="3000" dirty="0" smtClean="0">
                <a:solidFill>
                  <a:srgbClr val="3333FF"/>
                </a:solidFill>
                <a:latin typeface="+mj-lt"/>
              </a:rPr>
              <a:t>– Near future</a:t>
            </a:r>
            <a:endParaRPr kumimoji="1" lang="zh-CN" altLang="en-US" sz="30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54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4" name="Text Box 831"/>
          <p:cNvSpPr txBox="1">
            <a:spLocks noChangeArrowheads="1"/>
          </p:cNvSpPr>
          <p:nvPr/>
        </p:nvSpPr>
        <p:spPr bwMode="auto">
          <a:xfrm>
            <a:off x="1007605" y="2737373"/>
            <a:ext cx="7299784" cy="830997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4800" b="0" dirty="0" smtClean="0">
                <a:solidFill>
                  <a:schemeClr val="accent2"/>
                </a:solidFill>
                <a:latin typeface="+mn-lt"/>
                <a:ea typeface="隶书" panose="02010509060101010101" pitchFamily="49" charset="-122"/>
              </a:rPr>
              <a:t>Thanks for your attention</a:t>
            </a:r>
            <a:endParaRPr lang="zh-CN" altLang="en-US" sz="4800" b="0" dirty="0">
              <a:solidFill>
                <a:schemeClr val="accent2"/>
              </a:solidFill>
              <a:latin typeface="+mn-lt"/>
              <a:ea typeface="隶书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30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2276872"/>
            <a:ext cx="4001820" cy="2913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639" y="2276872"/>
            <a:ext cx="3883825" cy="291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1259632" y="35774"/>
            <a:ext cx="7452828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20000"/>
              </a:spcBef>
            </a:pPr>
            <a:r>
              <a:rPr kumimoji="1" lang="en-US" altLang="zh-CN" sz="3000" dirty="0" smtClean="0">
                <a:solidFill>
                  <a:schemeClr val="accent2"/>
                </a:solidFill>
                <a:latin typeface="+mj-lt"/>
              </a:rPr>
              <a:t>1. Brief </a:t>
            </a:r>
            <a:r>
              <a:rPr kumimoji="1" lang="en-US" altLang="zh-CN" sz="3000" dirty="0">
                <a:solidFill>
                  <a:schemeClr val="accent2"/>
                </a:solidFill>
                <a:latin typeface="+mj-lt"/>
              </a:rPr>
              <a:t>Introduction </a:t>
            </a:r>
            <a:r>
              <a:rPr kumimoji="1" lang="en-US" altLang="zh-CN" sz="3000" dirty="0" smtClean="0">
                <a:solidFill>
                  <a:schemeClr val="accent2"/>
                </a:solidFill>
                <a:latin typeface="+mj-lt"/>
              </a:rPr>
              <a:t>of TIPC</a:t>
            </a:r>
            <a:endParaRPr kumimoji="1" lang="zh-CN" altLang="en-US" sz="3000" dirty="0">
              <a:solidFill>
                <a:srgbClr val="3333FF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12629" y="1124744"/>
            <a:ext cx="892971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kern="0" dirty="0" smtClean="0">
                <a:solidFill>
                  <a:sysClr val="windowText" lastClr="000000"/>
                </a:solidFill>
                <a:latin typeface="+mn-lt"/>
                <a:ea typeface="宋体" charset="-122"/>
                <a:cs typeface="Arial" charset="0"/>
              </a:rPr>
              <a:t>Campus of </a:t>
            </a:r>
            <a:r>
              <a:rPr lang="en-US" altLang="zh-CN" sz="2400" kern="0" dirty="0" smtClean="0">
                <a:solidFill>
                  <a:sysClr val="windowText" lastClr="000000"/>
                </a:solidFill>
                <a:latin typeface="+mn-lt"/>
                <a:ea typeface="宋体" charset="-122"/>
                <a:cs typeface="Arial" charset="0"/>
              </a:rPr>
              <a:t>LANG FANG (in </a:t>
            </a:r>
            <a:r>
              <a:rPr lang="en-US" altLang="zh-CN" sz="2400" kern="0" dirty="0" err="1" smtClean="0">
                <a:solidFill>
                  <a:sysClr val="windowText" lastClr="000000"/>
                </a:solidFill>
                <a:latin typeface="+mn-lt"/>
                <a:ea typeface="宋体" charset="-122"/>
                <a:cs typeface="Arial" charset="0"/>
              </a:rPr>
              <a:t>Hebei</a:t>
            </a:r>
            <a:r>
              <a:rPr lang="en-US" altLang="zh-CN" sz="2400" kern="0" dirty="0" smtClean="0">
                <a:solidFill>
                  <a:sysClr val="windowText" lastClr="000000"/>
                </a:solidFill>
                <a:latin typeface="+mn-lt"/>
                <a:ea typeface="宋体" charset="-122"/>
                <a:cs typeface="Arial" charset="0"/>
              </a:rPr>
              <a:t> Provence)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kern="0" dirty="0" smtClean="0">
                <a:solidFill>
                  <a:sysClr val="windowText" lastClr="000000"/>
                </a:solidFill>
                <a:latin typeface="+mn-lt"/>
                <a:ea typeface="宋体" charset="-122"/>
                <a:cs typeface="Arial" charset="0"/>
              </a:rPr>
              <a:t>93380 </a:t>
            </a:r>
            <a:r>
              <a:rPr lang="en-US" altLang="zh-CN" sz="2400" kern="0" dirty="0">
                <a:solidFill>
                  <a:sysClr val="windowText" lastClr="000000"/>
                </a:solidFill>
                <a:latin typeface="+mn-lt"/>
                <a:ea typeface="宋体" charset="-122"/>
                <a:cs typeface="Arial" charset="0"/>
              </a:rPr>
              <a:t>square meter (</a:t>
            </a:r>
            <a:r>
              <a:rPr lang="en-US" altLang="zh-CN" sz="2400" kern="0" dirty="0" smtClean="0">
                <a:solidFill>
                  <a:sysClr val="windowText" lastClr="000000"/>
                </a:solidFill>
                <a:latin typeface="+mn-lt"/>
                <a:ea typeface="宋体" charset="-122"/>
                <a:cs typeface="Arial" charset="0"/>
              </a:rPr>
              <a:t>140 Mu) </a:t>
            </a:r>
            <a:endParaRPr lang="zh-CN" altLang="en-US" sz="2400" kern="0" dirty="0">
              <a:solidFill>
                <a:sysClr val="windowText" lastClr="000000"/>
              </a:solidFill>
              <a:latin typeface="+mn-lt"/>
              <a:ea typeface="宋体" charset="-122"/>
              <a:cs typeface="Arial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424794" y="5379603"/>
            <a:ext cx="6675598" cy="830997"/>
          </a:xfrm>
          <a:prstGeom prst="rect">
            <a:avLst/>
          </a:prstGeom>
          <a:solidFill>
            <a:srgbClr val="4AB1E4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400" kern="0" dirty="0" smtClean="0">
                <a:solidFill>
                  <a:sysClr val="windowText" lastClr="000000"/>
                </a:solidFill>
                <a:latin typeface="+mn-lt"/>
                <a:ea typeface="宋体" charset="-122"/>
                <a:cs typeface="Arial" charset="0"/>
              </a:rPr>
              <a:t>Building of </a:t>
            </a:r>
            <a:r>
              <a:rPr lang="en-US" altLang="zh-CN" kern="0" dirty="0" smtClean="0">
                <a:solidFill>
                  <a:sysClr val="windowText" lastClr="000000"/>
                </a:solidFill>
                <a:latin typeface="+mn-lt"/>
                <a:ea typeface="宋体" charset="-122"/>
                <a:cs typeface="Arial" charset="0"/>
              </a:rPr>
              <a:t>base </a:t>
            </a:r>
            <a:r>
              <a:rPr lang="en-US" altLang="zh-CN" sz="2400" kern="0" dirty="0" smtClean="0">
                <a:solidFill>
                  <a:sysClr val="windowText" lastClr="000000"/>
                </a:solidFill>
                <a:latin typeface="+mn-lt"/>
                <a:ea typeface="宋体" charset="-122"/>
                <a:cs typeface="Arial" charset="0"/>
              </a:rPr>
              <a:t>for large scale refrigerator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400" kern="0" dirty="0" smtClean="0">
                <a:solidFill>
                  <a:sysClr val="windowText" lastClr="000000"/>
                </a:solidFill>
                <a:latin typeface="+mn-lt"/>
                <a:ea typeface="宋体" charset="-122"/>
                <a:cs typeface="Arial" charset="0"/>
              </a:rPr>
              <a:t>7000 </a:t>
            </a:r>
            <a:r>
              <a:rPr lang="en-US" altLang="zh-CN" sz="2400" kern="0" dirty="0">
                <a:solidFill>
                  <a:sysClr val="windowText" lastClr="000000"/>
                </a:solidFill>
                <a:latin typeface="+mn-lt"/>
                <a:ea typeface="宋体" charset="-122"/>
                <a:cs typeface="Arial" charset="0"/>
              </a:rPr>
              <a:t>m2</a:t>
            </a:r>
            <a:endParaRPr lang="zh-CN" altLang="en-US" sz="2400" kern="0" dirty="0">
              <a:solidFill>
                <a:sysClr val="windowText" lastClr="000000"/>
              </a:solidFill>
              <a:latin typeface="+mn-lt"/>
              <a:ea typeface="宋体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04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1285860"/>
            <a:ext cx="3071834" cy="4257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授权证书-1306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1875" y="1371600"/>
            <a:ext cx="3030538" cy="422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071538" y="142852"/>
            <a:ext cx="77867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chemeClr val="tx1"/>
                </a:solidFill>
                <a:ea typeface="方正隶书简体" pitchFamily="2" charset="-122"/>
              </a:rPr>
              <a:t>National low temperature calibration system</a:t>
            </a:r>
            <a:endParaRPr lang="zh-CN" altLang="en-US" b="1" dirty="0">
              <a:solidFill>
                <a:schemeClr val="tx1"/>
              </a:solidFill>
              <a:ea typeface="方正隶书简体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85725"/>
            <a:ext cx="8229600" cy="679450"/>
          </a:xfrm>
        </p:spPr>
        <p:txBody>
          <a:bodyPr/>
          <a:lstStyle/>
          <a:p>
            <a:r>
              <a:rPr lang="en-US" b="1"/>
              <a:t>Content</a:t>
            </a: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519136"/>
            <a:ext cx="8905875" cy="626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17"/>
          <p:cNvSpPr txBox="1">
            <a:spLocks noChangeArrowheads="1"/>
          </p:cNvSpPr>
          <p:nvPr/>
        </p:nvSpPr>
        <p:spPr bwMode="auto">
          <a:xfrm>
            <a:off x="1214414" y="44430"/>
            <a:ext cx="7200900" cy="954107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zh-CN" altLang="en-US" sz="2800" b="0" dirty="0">
                <a:cs typeface="Arial" pitchFamily="34" charset="0"/>
              </a:rPr>
              <a:t>Synthetic low temp. test </a:t>
            </a:r>
            <a:r>
              <a:rPr lang="zh-CN" altLang="en-US" sz="2800" b="0" dirty="0" smtClean="0">
                <a:cs typeface="Arial" pitchFamily="34" charset="0"/>
              </a:rPr>
              <a:t>system</a:t>
            </a:r>
            <a:endParaRPr lang="en-US" altLang="zh-CN" sz="2800" b="0" dirty="0" smtClean="0">
              <a:cs typeface="Arial" pitchFamily="34" charset="0"/>
            </a:endParaRPr>
          </a:p>
          <a:p>
            <a:pPr algn="ctr"/>
            <a:r>
              <a:rPr lang="en-US" altLang="zh-CN" sz="2800" b="0" dirty="0" smtClean="0">
                <a:cs typeface="Arial" pitchFamily="34" charset="0"/>
              </a:rPr>
              <a:t>In </a:t>
            </a:r>
            <a:r>
              <a:rPr lang="en-US" altLang="zh-CN" sz="2800" b="0" dirty="0" smtClean="0">
                <a:cs typeface="Arial" pitchFamily="34" charset="0"/>
              </a:rPr>
              <a:t>TIPC</a:t>
            </a:r>
            <a:endParaRPr lang="zh-CN" altLang="en-US" sz="2800" b="0" dirty="0"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100_548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42" y="3993348"/>
            <a:ext cx="3279482" cy="245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4258447" y="4205382"/>
            <a:ext cx="4057969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b="0" dirty="0" smtClean="0">
                <a:solidFill>
                  <a:schemeClr val="tx1"/>
                </a:solidFill>
                <a:ea typeface="黑体" pitchFamily="49" charset="-122"/>
                <a:cs typeface="Arial" pitchFamily="34" charset="0"/>
              </a:rPr>
              <a:t>ITER Org. Prof. </a:t>
            </a:r>
            <a:r>
              <a:rPr lang="en-US" altLang="zh-CN" sz="2000" b="0" dirty="0" err="1" smtClean="0">
                <a:solidFill>
                  <a:schemeClr val="tx1"/>
                </a:solidFill>
                <a:ea typeface="黑体" pitchFamily="49" charset="-122"/>
                <a:cs typeface="Arial" pitchFamily="34" charset="0"/>
              </a:rPr>
              <a:t>Libeyre</a:t>
            </a:r>
            <a:r>
              <a:rPr lang="en-US" altLang="zh-CN" sz="2000" b="0" dirty="0" smtClean="0">
                <a:solidFill>
                  <a:schemeClr val="tx1"/>
                </a:solidFill>
                <a:ea typeface="黑体" pitchFamily="49" charset="-122"/>
                <a:cs typeface="Arial" pitchFamily="34" charset="0"/>
              </a:rPr>
              <a:t>, </a:t>
            </a:r>
            <a:endParaRPr lang="zh-CN" altLang="en-US" sz="2000" b="0" dirty="0">
              <a:solidFill>
                <a:schemeClr val="tx1"/>
              </a:solidFill>
              <a:ea typeface="黑体" pitchFamily="49" charset="-122"/>
              <a:cs typeface="Arial" pitchFamily="34" charset="0"/>
            </a:endParaRPr>
          </a:p>
          <a:p>
            <a:r>
              <a:rPr lang="en-US" altLang="zh-CN" sz="2000" b="0" dirty="0" smtClean="0">
                <a:solidFill>
                  <a:schemeClr val="tx1"/>
                </a:solidFill>
                <a:ea typeface="黑体" pitchFamily="49" charset="-122"/>
                <a:cs typeface="Arial" pitchFamily="34" charset="0"/>
              </a:rPr>
              <a:t>CERN </a:t>
            </a:r>
            <a:r>
              <a:rPr lang="en-US" altLang="zh-CN" sz="2000" b="0" dirty="0" err="1" smtClean="0">
                <a:solidFill>
                  <a:schemeClr val="tx1"/>
                </a:solidFill>
                <a:ea typeface="黑体" pitchFamily="49" charset="-122"/>
                <a:cs typeface="Arial" pitchFamily="34" charset="0"/>
              </a:rPr>
              <a:t>Prof.Sgobba</a:t>
            </a:r>
            <a:endParaRPr lang="en-US" altLang="zh-CN" sz="2000" b="0" dirty="0" smtClean="0">
              <a:solidFill>
                <a:schemeClr val="tx1"/>
              </a:solidFill>
              <a:ea typeface="黑体" pitchFamily="49" charset="-122"/>
              <a:cs typeface="Arial" pitchFamily="34" charset="0"/>
            </a:endParaRPr>
          </a:p>
          <a:p>
            <a:r>
              <a:rPr lang="en-US" altLang="zh-CN" sz="2000" b="0" dirty="0" smtClean="0">
                <a:solidFill>
                  <a:schemeClr val="tx1"/>
                </a:solidFill>
                <a:ea typeface="黑体" pitchFamily="49" charset="-122"/>
                <a:cs typeface="Arial" pitchFamily="34" charset="0"/>
              </a:rPr>
              <a:t>Visit TIPC</a:t>
            </a:r>
            <a:endParaRPr lang="zh-CN" altLang="en-US" sz="2000" b="0" dirty="0">
              <a:solidFill>
                <a:schemeClr val="tx1"/>
              </a:solidFill>
              <a:ea typeface="黑体" pitchFamily="49" charset="-122"/>
              <a:cs typeface="Arial" pitchFamily="34" charset="0"/>
            </a:endParaRPr>
          </a:p>
          <a:p>
            <a:r>
              <a:rPr lang="en-US" altLang="zh-CN" sz="2000" b="0" dirty="0" smtClean="0">
                <a:solidFill>
                  <a:schemeClr val="tx1"/>
                </a:solidFill>
                <a:ea typeface="黑体" pitchFamily="49" charset="-122"/>
                <a:cs typeface="Arial" pitchFamily="34" charset="0"/>
              </a:rPr>
              <a:t>To check the cryogenic test facility</a:t>
            </a:r>
            <a:endParaRPr lang="zh-CN" altLang="en-US" sz="2000" b="0" dirty="0">
              <a:solidFill>
                <a:schemeClr val="tx1"/>
              </a:solidFill>
              <a:ea typeface="黑体" pitchFamily="49" charset="-122"/>
              <a:cs typeface="Arial" pitchFamily="34" charset="0"/>
            </a:endParaRPr>
          </a:p>
          <a:p>
            <a:r>
              <a:rPr lang="en-US" altLang="zh-CN" sz="2000" b="0" dirty="0" smtClean="0">
                <a:solidFill>
                  <a:schemeClr val="tx1"/>
                </a:solidFill>
                <a:ea typeface="黑体" pitchFamily="49" charset="-122"/>
                <a:cs typeface="Arial" pitchFamily="34" charset="0"/>
              </a:rPr>
              <a:t>and quality system</a:t>
            </a:r>
            <a:endParaRPr lang="zh-CN" altLang="en-US" sz="2000" b="0" dirty="0">
              <a:solidFill>
                <a:schemeClr val="tx1"/>
              </a:solidFill>
              <a:ea typeface="黑体" pitchFamily="49" charset="-122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7442568" cy="2274639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1"/>
          <p:cNvSpPr>
            <a:spLocks noChangeArrowheads="1"/>
          </p:cNvSpPr>
          <p:nvPr/>
        </p:nvSpPr>
        <p:spPr bwMode="auto">
          <a:xfrm>
            <a:off x="285720" y="980728"/>
            <a:ext cx="8572528" cy="46166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2000"/>
              </a:spcBef>
            </a:pPr>
            <a:r>
              <a:rPr lang="en-US" altLang="zh-CN" b="1" dirty="0" smtClean="0">
                <a:solidFill>
                  <a:srgbClr val="000099"/>
                </a:solidFill>
                <a:latin typeface="Times New Roman" pitchFamily="18" charset="0"/>
                <a:ea typeface="楷体_GB2312"/>
                <a:cs typeface="Times New Roman" pitchFamily="18" charset="0"/>
              </a:rPr>
              <a:t>ITER authorized on low temperature </a:t>
            </a:r>
            <a:r>
              <a:rPr lang="en-US" altLang="zh-CN" b="1" dirty="0" smtClean="0">
                <a:solidFill>
                  <a:srgbClr val="000099"/>
                </a:solidFill>
                <a:latin typeface="Times New Roman" pitchFamily="18" charset="0"/>
                <a:ea typeface="楷体_GB2312"/>
                <a:cs typeface="Times New Roman" pitchFamily="18" charset="0"/>
              </a:rPr>
              <a:t>material in 2013</a:t>
            </a:r>
            <a:endParaRPr lang="en-US" altLang="zh-CN" b="1" dirty="0">
              <a:solidFill>
                <a:srgbClr val="000099"/>
              </a:solidFill>
              <a:latin typeface="Times New Roman" pitchFamily="18" charset="0"/>
              <a:ea typeface="楷体_GB231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89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53" name="标题 1"/>
          <p:cNvSpPr/>
          <p:nvPr/>
        </p:nvSpPr>
        <p:spPr bwMode="auto">
          <a:xfrm>
            <a:off x="1161858" y="41156"/>
            <a:ext cx="7072312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0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algn="ctr">
              <a:defRPr sz="40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ctr">
              <a:defRPr sz="40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ctr">
              <a:defRPr sz="40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ctr">
              <a:defRPr sz="40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en-US" altLang="zh-CN" dirty="0">
                <a:solidFill>
                  <a:srgbClr val="000099"/>
                </a:solidFill>
              </a:rPr>
              <a:t>Contents</a:t>
            </a:r>
            <a:endParaRPr lang="zh-CN" altLang="en-US" dirty="0">
              <a:solidFill>
                <a:srgbClr val="000099"/>
              </a:solidFill>
            </a:endParaRPr>
          </a:p>
        </p:txBody>
      </p:sp>
      <p:sp>
        <p:nvSpPr>
          <p:cNvPr id="447" name="Rectangle 2"/>
          <p:cNvSpPr>
            <a:spLocks noChangeArrowheads="1"/>
          </p:cNvSpPr>
          <p:nvPr/>
        </p:nvSpPr>
        <p:spPr bwMode="auto">
          <a:xfrm>
            <a:off x="1184766" y="2780928"/>
            <a:ext cx="7236804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457200" indent="-457200"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514350" indent="-514350" eaLnBrk="1" hangingPunct="1">
              <a:lnSpc>
                <a:spcPct val="125000"/>
              </a:lnSpc>
              <a:spcBef>
                <a:spcPct val="0"/>
              </a:spcBef>
              <a:spcAft>
                <a:spcPct val="25000"/>
              </a:spcAft>
              <a:buFont typeface="+mj-lt"/>
              <a:buAutoNum type="arabicPeriod"/>
            </a:pPr>
            <a:r>
              <a:rPr lang="en-US" altLang="zh-CN" sz="2800" b="1" dirty="0" smtClean="0">
                <a:ea typeface="黑体" panose="02010609060101010101" pitchFamily="49" charset="-122"/>
              </a:rPr>
              <a:t>Brief Introduction of TIPC</a:t>
            </a:r>
            <a:endParaRPr lang="en-US" altLang="zh-CN" sz="2800" b="1" dirty="0">
              <a:ea typeface="黑体" panose="02010609060101010101" pitchFamily="49" charset="-122"/>
            </a:endParaRPr>
          </a:p>
          <a:p>
            <a:pPr marL="514350" indent="-514350" eaLnBrk="1" hangingPunct="1">
              <a:lnSpc>
                <a:spcPct val="125000"/>
              </a:lnSpc>
              <a:spcBef>
                <a:spcPct val="0"/>
              </a:spcBef>
              <a:spcAft>
                <a:spcPct val="25000"/>
              </a:spcAft>
              <a:buFont typeface="+mj-lt"/>
              <a:buAutoNum type="arabicPeriod"/>
            </a:pPr>
            <a:r>
              <a:rPr lang="en-US" altLang="zh-CN" sz="2800" b="1" dirty="0" smtClean="0">
                <a:solidFill>
                  <a:srgbClr val="3333FF"/>
                </a:solidFill>
                <a:ea typeface="黑体" panose="02010609060101010101" pitchFamily="49" charset="-122"/>
              </a:rPr>
              <a:t>Progress of </a:t>
            </a:r>
            <a:r>
              <a:rPr lang="en-US" altLang="zh-CN" sz="2800" b="1" dirty="0" smtClean="0">
                <a:solidFill>
                  <a:srgbClr val="3333FF"/>
                </a:solidFill>
                <a:ea typeface="黑体" panose="02010609060101010101" pitchFamily="49" charset="-122"/>
              </a:rPr>
              <a:t>Helium </a:t>
            </a:r>
            <a:r>
              <a:rPr lang="en-US" altLang="zh-CN" sz="2800" b="1" dirty="0" smtClean="0">
                <a:solidFill>
                  <a:srgbClr val="3333FF"/>
                </a:solidFill>
                <a:ea typeface="黑体" panose="02010609060101010101" pitchFamily="49" charset="-122"/>
              </a:rPr>
              <a:t>Refrigerators</a:t>
            </a:r>
            <a:endParaRPr lang="en-US" altLang="zh-CN" sz="2800" b="1" dirty="0" smtClean="0">
              <a:solidFill>
                <a:srgbClr val="3333FF"/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2557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71464" y="1512652"/>
            <a:ext cx="79928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kumimoji="1" lang="en-US" altLang="zh-CN" sz="2800" dirty="0" smtClean="0">
                <a:solidFill>
                  <a:schemeClr val="tx1"/>
                </a:solidFill>
                <a:latin typeface="+mj-lt"/>
                <a:ea typeface="黑体" pitchFamily="49" charset="-122"/>
              </a:rPr>
              <a:t>Helium Refrigerators</a:t>
            </a:r>
          </a:p>
          <a:p>
            <a:pPr marL="725488" lvl="2" indent="-342900" algn="l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kumimoji="1" lang="en-US" altLang="zh-CN" sz="2800" dirty="0" smtClean="0">
                <a:solidFill>
                  <a:srgbClr val="3333FF"/>
                </a:solidFill>
                <a:latin typeface="+mj-lt"/>
                <a:ea typeface="黑体" pitchFamily="49" charset="-122"/>
              </a:rPr>
              <a:t> 2kW@20K </a:t>
            </a:r>
          </a:p>
          <a:p>
            <a:pPr marL="725488" lvl="2" indent="-342900" algn="l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kumimoji="1" lang="en-US" altLang="zh-CN" sz="2800" dirty="0">
                <a:solidFill>
                  <a:srgbClr val="3333FF"/>
                </a:solidFill>
                <a:latin typeface="+mj-lt"/>
                <a:ea typeface="黑体" pitchFamily="49" charset="-122"/>
              </a:rPr>
              <a:t> </a:t>
            </a:r>
            <a:r>
              <a:rPr kumimoji="1" lang="en-US" altLang="zh-CN" sz="2800" dirty="0" smtClean="0">
                <a:solidFill>
                  <a:srgbClr val="3333FF"/>
                </a:solidFill>
                <a:latin typeface="+mj-lt"/>
                <a:ea typeface="黑体" pitchFamily="49" charset="-122"/>
              </a:rPr>
              <a:t>10kW@20K </a:t>
            </a:r>
            <a:endParaRPr kumimoji="1" lang="en-US" altLang="zh-CN" sz="2800" dirty="0">
              <a:solidFill>
                <a:srgbClr val="3333FF"/>
              </a:solidFill>
              <a:latin typeface="+mj-lt"/>
              <a:ea typeface="黑体" pitchFamily="49" charset="-122"/>
            </a:endParaRPr>
          </a:p>
          <a:p>
            <a:pPr marL="725488" lvl="2" indent="-342900" algn="l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kumimoji="1" lang="en-US" altLang="zh-CN" sz="2800" dirty="0">
                <a:solidFill>
                  <a:srgbClr val="3333FF"/>
                </a:solidFill>
                <a:latin typeface="+mj-lt"/>
                <a:ea typeface="黑体" pitchFamily="49" charset="-122"/>
              </a:rPr>
              <a:t> 250W@4.5K</a:t>
            </a:r>
          </a:p>
          <a:p>
            <a:pPr marL="725488" lvl="2" indent="-342900" algn="l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kumimoji="1" lang="en-US" altLang="zh-CN" sz="2800" dirty="0" smtClean="0">
                <a:solidFill>
                  <a:srgbClr val="3333FF"/>
                </a:solidFill>
                <a:latin typeface="+mj-lt"/>
                <a:ea typeface="黑体" pitchFamily="49" charset="-122"/>
              </a:rPr>
              <a:t>Helium </a:t>
            </a:r>
            <a:r>
              <a:rPr kumimoji="1" lang="en-US" altLang="zh-CN" sz="2800" dirty="0">
                <a:solidFill>
                  <a:srgbClr val="3333FF"/>
                </a:solidFill>
                <a:latin typeface="+mj-lt"/>
                <a:ea typeface="黑体" pitchFamily="49" charset="-122"/>
              </a:rPr>
              <a:t>liquefier L40 (40l/h</a:t>
            </a:r>
            <a:r>
              <a:rPr kumimoji="1" lang="en-US" altLang="zh-CN" sz="2800" dirty="0" smtClean="0">
                <a:solidFill>
                  <a:srgbClr val="3333FF"/>
                </a:solidFill>
                <a:latin typeface="+mj-lt"/>
                <a:ea typeface="黑体" pitchFamily="49" charset="-122"/>
              </a:rPr>
              <a:t>)(L40A, L40B)</a:t>
            </a:r>
            <a:endParaRPr kumimoji="1" lang="en-US" altLang="zh-CN" sz="2800" dirty="0">
              <a:solidFill>
                <a:srgbClr val="3333FF"/>
              </a:solidFill>
              <a:latin typeface="+mj-lt"/>
              <a:ea typeface="黑体" pitchFamily="49" charset="-122"/>
            </a:endParaRPr>
          </a:p>
          <a:p>
            <a:pPr marL="725488" lvl="2" indent="-342900" algn="l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kumimoji="1" lang="en-US" altLang="zh-CN" sz="2800" dirty="0" smtClean="0">
                <a:solidFill>
                  <a:schemeClr val="tx1"/>
                </a:solidFill>
                <a:latin typeface="+mj-lt"/>
                <a:ea typeface="黑体" pitchFamily="49" charset="-122"/>
              </a:rPr>
              <a:t>2.5kW@4.5K/500W@2K</a:t>
            </a:r>
            <a:endParaRPr kumimoji="1" lang="zh-CN" altLang="en-US" sz="2800" dirty="0">
              <a:solidFill>
                <a:schemeClr val="tx1"/>
              </a:solidFill>
              <a:latin typeface="+mj-lt"/>
              <a:ea typeface="黑体" pitchFamily="49" charset="-122"/>
            </a:endParaRPr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1187624" y="8955"/>
            <a:ext cx="7452828" cy="63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20000"/>
              </a:spcBef>
            </a:pPr>
            <a:r>
              <a:rPr kumimoji="1" lang="en-US" altLang="zh-CN" sz="3000" dirty="0" smtClean="0">
                <a:latin typeface="+mj-lt"/>
              </a:rPr>
              <a:t>Helium Refrigerator</a:t>
            </a:r>
            <a:endParaRPr kumimoji="1" lang="zh-CN" altLang="en-US" sz="3000" dirty="0"/>
          </a:p>
        </p:txBody>
      </p:sp>
    </p:spTree>
    <p:extLst>
      <p:ext uri="{BB962C8B-B14F-4D97-AF65-F5344CB8AC3E}">
        <p14:creationId xmlns:p14="http://schemas.microsoft.com/office/powerpoint/2010/main" val="312932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400TGp_globalcity_light_ani">
  <a:themeElements>
    <a:clrScheme name="2_400TGp_globalcity_light_ani 3">
      <a:dk1>
        <a:srgbClr val="080808"/>
      </a:dk1>
      <a:lt1>
        <a:srgbClr val="FFFFFF"/>
      </a:lt1>
      <a:dk2>
        <a:srgbClr val="A59A55"/>
      </a:dk2>
      <a:lt2>
        <a:srgbClr val="DDDDDD"/>
      </a:lt2>
      <a:accent1>
        <a:srgbClr val="4AB1E4"/>
      </a:accent1>
      <a:accent2>
        <a:srgbClr val="8F038F"/>
      </a:accent2>
      <a:accent3>
        <a:srgbClr val="FFFFFF"/>
      </a:accent3>
      <a:accent4>
        <a:srgbClr val="060606"/>
      </a:accent4>
      <a:accent5>
        <a:srgbClr val="B1D5EF"/>
      </a:accent5>
      <a:accent6>
        <a:srgbClr val="810281"/>
      </a:accent6>
      <a:hlink>
        <a:srgbClr val="F77A1D"/>
      </a:hlink>
      <a:folHlink>
        <a:srgbClr val="5BBE4E"/>
      </a:folHlink>
    </a:clrScheme>
    <a:fontScheme name="2_400TGp_globalcity_light_ani">
      <a:majorFont>
        <a:latin typeface="Times New Roman"/>
        <a:ea typeface="黑体"/>
        <a:cs typeface=""/>
      </a:majorFont>
      <a:minorFont>
        <a:latin typeface="Times New Roman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66FF">
            <a:alpha val="21999"/>
          </a:srgb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66FF">
            <a:alpha val="21999"/>
          </a:srgb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2_400TGp_globalcity_light_ani 1">
        <a:dk1>
          <a:srgbClr val="5F5F5F"/>
        </a:dk1>
        <a:lt1>
          <a:srgbClr val="FFFFFF"/>
        </a:lt1>
        <a:dk2>
          <a:srgbClr val="C36609"/>
        </a:dk2>
        <a:lt2>
          <a:srgbClr val="DDDDDD"/>
        </a:lt2>
        <a:accent1>
          <a:srgbClr val="D2B94E"/>
        </a:accent1>
        <a:accent2>
          <a:srgbClr val="2395B9"/>
        </a:accent2>
        <a:accent3>
          <a:srgbClr val="FFFFFF"/>
        </a:accent3>
        <a:accent4>
          <a:srgbClr val="505050"/>
        </a:accent4>
        <a:accent5>
          <a:srgbClr val="E5D9B2"/>
        </a:accent5>
        <a:accent6>
          <a:srgbClr val="1F87A7"/>
        </a:accent6>
        <a:hlink>
          <a:srgbClr val="5C984E"/>
        </a:hlink>
        <a:folHlink>
          <a:srgbClr val="B5C77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400TGp_globalcity_light_ani 2">
        <a:dk1>
          <a:srgbClr val="5F5F5F"/>
        </a:dk1>
        <a:lt1>
          <a:srgbClr val="FFFFFF"/>
        </a:lt1>
        <a:dk2>
          <a:srgbClr val="9FC591"/>
        </a:dk2>
        <a:lt2>
          <a:srgbClr val="DDDDDD"/>
        </a:lt2>
        <a:accent1>
          <a:srgbClr val="7B82B7"/>
        </a:accent1>
        <a:accent2>
          <a:srgbClr val="8D337C"/>
        </a:accent2>
        <a:accent3>
          <a:srgbClr val="FFFFFF"/>
        </a:accent3>
        <a:accent4>
          <a:srgbClr val="505050"/>
        </a:accent4>
        <a:accent5>
          <a:srgbClr val="BFC1D8"/>
        </a:accent5>
        <a:accent6>
          <a:srgbClr val="7F2D70"/>
        </a:accent6>
        <a:hlink>
          <a:srgbClr val="CC87E1"/>
        </a:hlink>
        <a:folHlink>
          <a:srgbClr val="76C5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400TGp_globalcity_light_ani 3">
        <a:dk1>
          <a:srgbClr val="080808"/>
        </a:dk1>
        <a:lt1>
          <a:srgbClr val="FFFFFF"/>
        </a:lt1>
        <a:dk2>
          <a:srgbClr val="A59A55"/>
        </a:dk2>
        <a:lt2>
          <a:srgbClr val="DDDDDD"/>
        </a:lt2>
        <a:accent1>
          <a:srgbClr val="4AB1E4"/>
        </a:accent1>
        <a:accent2>
          <a:srgbClr val="8F038F"/>
        </a:accent2>
        <a:accent3>
          <a:srgbClr val="FFFFFF"/>
        </a:accent3>
        <a:accent4>
          <a:srgbClr val="060606"/>
        </a:accent4>
        <a:accent5>
          <a:srgbClr val="B1D5EF"/>
        </a:accent5>
        <a:accent6>
          <a:srgbClr val="810281"/>
        </a:accent6>
        <a:hlink>
          <a:srgbClr val="F77A1D"/>
        </a:hlink>
        <a:folHlink>
          <a:srgbClr val="5BBE4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1863</TotalTime>
  <Pages>0</Pages>
  <Words>1101</Words>
  <Characters>0</Characters>
  <Application>Microsoft Office PowerPoint</Application>
  <DocSecurity>0</DocSecurity>
  <PresentationFormat>全屏显示(4:3)</PresentationFormat>
  <Lines>0</Lines>
  <Paragraphs>320</Paragraphs>
  <Slides>33</Slides>
  <Notes>26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34" baseType="lpstr">
      <vt:lpstr>2_400TGp_globalcity_light_ani</vt:lpstr>
      <vt:lpstr>Progress of Helium Refrigerators in TIPC</vt:lpstr>
      <vt:lpstr>PowerPoint 演示文稿</vt:lpstr>
      <vt:lpstr>PowerPoint 演示文稿</vt:lpstr>
      <vt:lpstr>PowerPoint 演示文稿</vt:lpstr>
      <vt:lpstr>PowerPoint 演示文稿</vt:lpstr>
      <vt:lpstr>Content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comp</Company>
  <LinksUpToDate>false</LinksUpToDate>
  <CharactersWithSpaces>0</CharactersWithSpaces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PowerTemplate</dc:title>
  <dc:creator>osci</dc:creator>
  <cp:lastModifiedBy>hydro</cp:lastModifiedBy>
  <cp:revision>2013</cp:revision>
  <cp:lastPrinted>1899-12-30T00:00:00Z</cp:lastPrinted>
  <dcterms:created xsi:type="dcterms:W3CDTF">2009-03-10T00:24:11Z</dcterms:created>
  <dcterms:modified xsi:type="dcterms:W3CDTF">2018-06-07T00:13:40Z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2052-6.6.0.2877</vt:lpwstr>
  </property>
</Properties>
</file>