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6" r:id="rId2"/>
    <p:sldId id="270" r:id="rId3"/>
    <p:sldId id="257" r:id="rId4"/>
    <p:sldId id="262" r:id="rId5"/>
    <p:sldId id="263" r:id="rId6"/>
    <p:sldId id="264" r:id="rId7"/>
    <p:sldId id="277" r:id="rId8"/>
    <p:sldId id="260" r:id="rId9"/>
    <p:sldId id="278" r:id="rId10"/>
    <p:sldId id="272" r:id="rId11"/>
    <p:sldId id="265" r:id="rId12"/>
    <p:sldId id="273" r:id="rId13"/>
    <p:sldId id="266" r:id="rId14"/>
    <p:sldId id="267" r:id="rId15"/>
    <p:sldId id="268" r:id="rId16"/>
    <p:sldId id="269" r:id="rId17"/>
    <p:sldId id="274" r:id="rId18"/>
    <p:sldId id="276" r:id="rId19"/>
    <p:sldId id="279" r:id="rId20"/>
    <p:sldId id="271" r:id="rId21"/>
    <p:sldId id="259" r:id="rId22"/>
    <p:sldId id="258" r:id="rId23"/>
    <p:sldId id="261" r:id="rId24"/>
  </p:sldIdLst>
  <p:sldSz cx="9144000" cy="6858000" type="screen4x3"/>
  <p:notesSz cx="6802438" cy="99345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A8F58"/>
    <a:srgbClr val="C4BD97"/>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1" autoAdjust="0"/>
    <p:restoredTop sz="79190" autoAdjust="0"/>
  </p:normalViewPr>
  <p:slideViewPr>
    <p:cSldViewPr>
      <p:cViewPr>
        <p:scale>
          <a:sx n="80" d="100"/>
          <a:sy n="80" d="100"/>
        </p:scale>
        <p:origin x="102" y="12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7988"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2863" y="0"/>
            <a:ext cx="2947987" cy="496888"/>
          </a:xfrm>
          <a:prstGeom prst="rect">
            <a:avLst/>
          </a:prstGeom>
        </p:spPr>
        <p:txBody>
          <a:bodyPr vert="horz" lIns="91440" tIns="45720" rIns="91440" bIns="45720" rtlCol="0"/>
          <a:lstStyle>
            <a:lvl1pPr algn="r">
              <a:defRPr sz="1200"/>
            </a:lvl1pPr>
          </a:lstStyle>
          <a:p>
            <a:fld id="{B732DDAF-4A5A-49EB-887A-05FFBADE3ADD}" type="datetimeFigureOut">
              <a:rPr kumimoji="1" lang="ja-JP" altLang="en-US" smtClean="0"/>
              <a:t>2018/6/5</a:t>
            </a:fld>
            <a:endParaRPr kumimoji="1" lang="ja-JP" altLang="en-US"/>
          </a:p>
        </p:txBody>
      </p:sp>
      <p:sp>
        <p:nvSpPr>
          <p:cNvPr id="4" name="フッター プレースホルダー 3"/>
          <p:cNvSpPr>
            <a:spLocks noGrp="1"/>
          </p:cNvSpPr>
          <p:nvPr>
            <p:ph type="ftr" sz="quarter" idx="2"/>
          </p:nvPr>
        </p:nvSpPr>
        <p:spPr>
          <a:xfrm>
            <a:off x="0" y="9436100"/>
            <a:ext cx="2947988"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2863" y="9436100"/>
            <a:ext cx="2947987" cy="496888"/>
          </a:xfrm>
          <a:prstGeom prst="rect">
            <a:avLst/>
          </a:prstGeom>
        </p:spPr>
        <p:txBody>
          <a:bodyPr vert="horz" lIns="91440" tIns="45720" rIns="91440" bIns="45720" rtlCol="0" anchor="b"/>
          <a:lstStyle>
            <a:lvl1pPr algn="r">
              <a:defRPr sz="1200"/>
            </a:lvl1pPr>
          </a:lstStyle>
          <a:p>
            <a:fld id="{33972187-6924-49AD-AEC0-9AAF21E348D9}" type="slidenum">
              <a:rPr kumimoji="1" lang="ja-JP" altLang="en-US" smtClean="0"/>
              <a:t>‹#›</a:t>
            </a:fld>
            <a:endParaRPr kumimoji="1" lang="ja-JP" altLang="en-US"/>
          </a:p>
        </p:txBody>
      </p:sp>
    </p:spTree>
    <p:extLst>
      <p:ext uri="{BB962C8B-B14F-4D97-AF65-F5344CB8AC3E}">
        <p14:creationId xmlns:p14="http://schemas.microsoft.com/office/powerpoint/2010/main" val="762101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7723" cy="4967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3141" y="0"/>
            <a:ext cx="2947723" cy="496729"/>
          </a:xfrm>
          <a:prstGeom prst="rect">
            <a:avLst/>
          </a:prstGeom>
        </p:spPr>
        <p:txBody>
          <a:bodyPr vert="horz" lIns="91440" tIns="45720" rIns="91440" bIns="45720" rtlCol="0"/>
          <a:lstStyle>
            <a:lvl1pPr algn="r">
              <a:defRPr sz="1200"/>
            </a:lvl1pPr>
          </a:lstStyle>
          <a:p>
            <a:fld id="{C231AB8C-1B1E-4245-96C0-B79743C13AF7}" type="datetimeFigureOut">
              <a:rPr kumimoji="1" lang="ja-JP" altLang="en-US" smtClean="0"/>
              <a:pPr/>
              <a:t>2018/6/5</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7288" cy="37258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244" y="4718923"/>
            <a:ext cx="5441950" cy="4470559"/>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36122"/>
            <a:ext cx="2947723" cy="49672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3141" y="9436122"/>
            <a:ext cx="2947723" cy="496729"/>
          </a:xfrm>
          <a:prstGeom prst="rect">
            <a:avLst/>
          </a:prstGeom>
        </p:spPr>
        <p:txBody>
          <a:bodyPr vert="horz" lIns="91440" tIns="45720" rIns="91440" bIns="45720" rtlCol="0" anchor="b"/>
          <a:lstStyle>
            <a:lvl1pPr algn="r">
              <a:defRPr sz="1200"/>
            </a:lvl1pPr>
          </a:lstStyle>
          <a:p>
            <a:fld id="{142A9D9A-B9CB-49E5-8ED1-FED581460587}" type="slidenum">
              <a:rPr kumimoji="1" lang="ja-JP" altLang="en-US" smtClean="0"/>
              <a:pPr/>
              <a:t>‹#›</a:t>
            </a:fld>
            <a:endParaRPr kumimoji="1" lang="ja-JP" altLang="en-US"/>
          </a:p>
        </p:txBody>
      </p:sp>
    </p:spTree>
    <p:extLst>
      <p:ext uri="{BB962C8B-B14F-4D97-AF65-F5344CB8AC3E}">
        <p14:creationId xmlns:p14="http://schemas.microsoft.com/office/powerpoint/2010/main" val="32207922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Yasuhiro</a:t>
            </a:r>
            <a:r>
              <a:rPr kumimoji="1" lang="en-US" altLang="ja-JP" baseline="0" dirty="0" smtClean="0"/>
              <a:t> </a:t>
            </a:r>
            <a:r>
              <a:rPr kumimoji="1" lang="en-US" altLang="ja-JP" baseline="0" dirty="0" err="1" smtClean="0"/>
              <a:t>Makida</a:t>
            </a:r>
            <a:r>
              <a:rPr kumimoji="1" lang="en-US" altLang="ja-JP" baseline="0" dirty="0" smtClean="0"/>
              <a:t> from KEK. I’d like to talk about “Radiation control of J-PARC superconducting neutrino cryogenic facility”.</a:t>
            </a:r>
          </a:p>
          <a:p>
            <a:r>
              <a:rPr kumimoji="1" lang="en-US" altLang="ja-JP" dirty="0" smtClean="0"/>
              <a:t>500 kW &amp; 30 GeV proton beam has been transported through a superconducting neutrino beam line in J-PARC since 2009.</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After 3 years operation, tritium </a:t>
            </a:r>
            <a:r>
              <a:rPr lang="en-US" altLang="ja-JP" sz="1200" baseline="30000" dirty="0" smtClean="0"/>
              <a:t>3</a:t>
            </a:r>
            <a:r>
              <a:rPr lang="en-US" altLang="ja-JP" sz="1200" dirty="0" smtClean="0"/>
              <a:t>H has been detected in refrigerant He. Even a just detectable quantity, releasing He from cryogenic</a:t>
            </a:r>
            <a:r>
              <a:rPr lang="en-US" altLang="ja-JP" sz="1200" baseline="0" dirty="0" smtClean="0"/>
              <a:t> system </a:t>
            </a:r>
            <a:r>
              <a:rPr lang="en-US" altLang="ja-JP" sz="1200" dirty="0" smtClean="0"/>
              <a:t>during maintenances became strongly regulated and troublesome. </a:t>
            </a:r>
          </a:p>
          <a:p>
            <a:r>
              <a:rPr kumimoji="1" lang="en-US" altLang="ja-JP" dirty="0" smtClean="0"/>
              <a:t>I’d like to gather instances in other cryogenic facilities during</a:t>
            </a:r>
            <a:r>
              <a:rPr kumimoji="1" lang="en-US" altLang="ja-JP" baseline="0" dirty="0" smtClean="0"/>
              <a:t> this workshop.</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42A9D9A-B9CB-49E5-8ED1-FED581460587}" type="slidenum">
              <a:rPr kumimoji="1" lang="ja-JP" altLang="en-US" smtClean="0"/>
              <a:pPr/>
              <a:t>1</a:t>
            </a:fld>
            <a:endParaRPr kumimoji="1" lang="ja-JP" altLang="en-US"/>
          </a:p>
        </p:txBody>
      </p:sp>
    </p:spTree>
    <p:extLst>
      <p:ext uri="{BB962C8B-B14F-4D97-AF65-F5344CB8AC3E}">
        <p14:creationId xmlns:p14="http://schemas.microsoft.com/office/powerpoint/2010/main" val="3818968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Tritium</a:t>
            </a:r>
            <a:r>
              <a:rPr kumimoji="1" lang="en-US" altLang="ja-JP" baseline="0" dirty="0" smtClean="0"/>
              <a:t> exists as hydrogen HT or water HTO elements. These boiling point and melting points are summarized in this list.</a:t>
            </a:r>
          </a:p>
          <a:p>
            <a:r>
              <a:rPr kumimoji="1" lang="en-US" altLang="ja-JP" baseline="0" dirty="0" smtClean="0"/>
              <a:t>Tritium is checked by liquid scintillator supplied by Hitachi-</a:t>
            </a:r>
            <a:r>
              <a:rPr kumimoji="1" lang="en-US" altLang="ja-JP" baseline="0" dirty="0" err="1" smtClean="0"/>
              <a:t>Aloka</a:t>
            </a:r>
            <a:r>
              <a:rPr kumimoji="1" lang="en-US" altLang="ja-JP" baseline="0" dirty="0" smtClean="0"/>
              <a:t>. Its precision is 5 </a:t>
            </a:r>
            <a:r>
              <a:rPr kumimoji="1" lang="en-US" altLang="ja-JP" baseline="0" dirty="0" err="1" smtClean="0"/>
              <a:t>Bq</a:t>
            </a:r>
            <a:r>
              <a:rPr kumimoji="1" lang="en-US" altLang="ja-JP" baseline="0" dirty="0" smtClean="0"/>
              <a:t>/L</a:t>
            </a:r>
          </a:p>
          <a:p>
            <a:r>
              <a:rPr kumimoji="1" lang="en-US" altLang="ja-JP" baseline="0" dirty="0" smtClean="0"/>
              <a:t>Measurement are summarized in this list. T2K experiment started in 2009</a:t>
            </a:r>
          </a:p>
          <a:p>
            <a:r>
              <a:rPr kumimoji="1" lang="en-US" altLang="ja-JP" baseline="0" dirty="0" smtClean="0"/>
              <a:t>After 3 years operation, HT has been detected. But these values are much smaller than exhaustion limit and near by precision of  the detector.</a:t>
            </a:r>
          </a:p>
          <a:p>
            <a:r>
              <a:rPr kumimoji="1" lang="en-US" altLang="ja-JP" baseline="0" dirty="0" smtClean="0"/>
              <a:t>And concerning that helium gas has not been exchanged and measured values are independent of beam power, neutrino beam has been focused well. </a:t>
            </a:r>
          </a:p>
          <a:p>
            <a:endParaRPr kumimoji="1" lang="ja-JP" altLang="en-US" dirty="0"/>
          </a:p>
        </p:txBody>
      </p:sp>
      <p:sp>
        <p:nvSpPr>
          <p:cNvPr id="4" name="スライド番号プレースホルダー 3"/>
          <p:cNvSpPr>
            <a:spLocks noGrp="1"/>
          </p:cNvSpPr>
          <p:nvPr>
            <p:ph type="sldNum" sz="quarter" idx="10"/>
          </p:nvPr>
        </p:nvSpPr>
        <p:spPr/>
        <p:txBody>
          <a:bodyPr/>
          <a:lstStyle/>
          <a:p>
            <a:fld id="{142A9D9A-B9CB-49E5-8ED1-FED581460587}" type="slidenum">
              <a:rPr kumimoji="1" lang="ja-JP" altLang="en-US" smtClean="0"/>
              <a:pPr/>
              <a:t>11</a:t>
            </a:fld>
            <a:endParaRPr kumimoji="1" lang="ja-JP" altLang="en-US"/>
          </a:p>
        </p:txBody>
      </p:sp>
    </p:spTree>
    <p:extLst>
      <p:ext uri="{BB962C8B-B14F-4D97-AF65-F5344CB8AC3E}">
        <p14:creationId xmlns:p14="http://schemas.microsoft.com/office/powerpoint/2010/main" val="1365883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Regulation</a:t>
            </a:r>
            <a:r>
              <a:rPr kumimoji="1" lang="en-US" altLang="ja-JP" baseline="0" dirty="0" smtClean="0"/>
              <a:t> in  Japan, its name is Law Concerning Prevention from Radiation Hazards due to Radio‐Isotopes, </a:t>
            </a:r>
            <a:r>
              <a:rPr kumimoji="1" lang="en-US" altLang="ja-JP" baseline="0" dirty="0" err="1" smtClean="0"/>
              <a:t>etc</a:t>
            </a:r>
            <a:r>
              <a:rPr kumimoji="1" lang="en-US" altLang="ja-JP" baseline="0" dirty="0" smtClean="0"/>
              <a:t>, is almost same with ICRP90.</a:t>
            </a:r>
          </a:p>
          <a:p>
            <a:r>
              <a:rPr kumimoji="1" lang="en-US" altLang="ja-JP" baseline="0" dirty="0" smtClean="0"/>
              <a:t>It shows that tritium allowable limit in discharging gaseous waste in several elements are these numbers.</a:t>
            </a:r>
          </a:p>
          <a:p>
            <a:r>
              <a:rPr kumimoji="1" lang="en-US" altLang="ja-JP" baseline="0" dirty="0" smtClean="0"/>
              <a:t>Measured HT of less than 50 </a:t>
            </a:r>
            <a:r>
              <a:rPr kumimoji="1" lang="en-US" altLang="ja-JP" baseline="0" dirty="0" err="1" smtClean="0"/>
              <a:t>Bq</a:t>
            </a:r>
            <a:r>
              <a:rPr kumimoji="1" lang="en-US" altLang="ja-JP" baseline="0" dirty="0" smtClean="0"/>
              <a:t>/L, but radiation management in J-PARC requires,</a:t>
            </a:r>
          </a:p>
          <a:p>
            <a:r>
              <a:rPr kumimoji="1" lang="en-US" altLang="ja-JP" baseline="0" dirty="0" smtClean="0"/>
              <a:t>Gaseous waste must be vent through authorized vent stack with radiation monitor. Even small gas vent from maintained equipment must follow the guideline. The work place, where gaseous waste is vent, is set as a radiation  management area temporally.</a:t>
            </a:r>
          </a:p>
          <a:p>
            <a:r>
              <a:rPr kumimoji="1" lang="en-US" altLang="ja-JP" baseline="0" dirty="0" smtClean="0"/>
              <a:t>I think everybody who make maintenance work of cryogenic plant can image what these requirements result in.</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142A9D9A-B9CB-49E5-8ED1-FED581460587}" type="slidenum">
              <a:rPr kumimoji="1" lang="ja-JP" altLang="en-US" smtClean="0"/>
              <a:pPr/>
              <a:t>12</a:t>
            </a:fld>
            <a:endParaRPr kumimoji="1" lang="ja-JP" altLang="en-US"/>
          </a:p>
        </p:txBody>
      </p:sp>
    </p:spTree>
    <p:extLst>
      <p:ext uri="{BB962C8B-B14F-4D97-AF65-F5344CB8AC3E}">
        <p14:creationId xmlns:p14="http://schemas.microsoft.com/office/powerpoint/2010/main" val="3830807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nSpc>
                <a:spcPts val="2000"/>
              </a:lnSpc>
              <a:buFont typeface="Arial" pitchFamily="34" charset="0"/>
              <a:buNone/>
            </a:pPr>
            <a:r>
              <a:rPr lang="en-US" altLang="ja-JP" sz="1200" b="0" dirty="0" smtClean="0"/>
              <a:t>On the other hand, management</a:t>
            </a:r>
            <a:r>
              <a:rPr lang="en-US" altLang="ja-JP" sz="1200" b="0" baseline="0" dirty="0" smtClean="0"/>
              <a:t> kindly treat </a:t>
            </a:r>
            <a:endParaRPr lang="en-US" altLang="ja-JP" sz="1200" b="0" dirty="0" smtClean="0"/>
          </a:p>
          <a:p>
            <a:pPr marL="0" indent="0">
              <a:lnSpc>
                <a:spcPts val="2000"/>
              </a:lnSpc>
              <a:buFont typeface="Arial" pitchFamily="34" charset="0"/>
              <a:buNone/>
            </a:pPr>
            <a:r>
              <a:rPr lang="en-US" altLang="ja-JP" sz="1200" b="0" dirty="0" smtClean="0"/>
              <a:t>Nu </a:t>
            </a:r>
            <a:r>
              <a:rPr lang="en-US" altLang="ja-JP" sz="1200" b="0" dirty="0" smtClean="0"/>
              <a:t>cryogenic system, which is designed and is inspected by High Pressure Gas Regulation, holds enough air-tightness to prevent tritium leakage.</a:t>
            </a:r>
          </a:p>
          <a:p>
            <a:pPr marL="0" indent="0">
              <a:lnSpc>
                <a:spcPts val="2000"/>
              </a:lnSpc>
              <a:buFont typeface="Arial" pitchFamily="34" charset="0"/>
              <a:buNone/>
            </a:pPr>
            <a:r>
              <a:rPr lang="en-US" altLang="ja-JP" sz="1200" b="0" dirty="0" smtClean="0">
                <a:solidFill>
                  <a:srgbClr val="FF0000"/>
                </a:solidFill>
              </a:rPr>
              <a:t>Consequently, Nu cryogenic area on surface need not become radiation management area permanently. </a:t>
            </a:r>
            <a:endParaRPr lang="en-US" altLang="ja-JP" sz="1200" b="0" dirty="0" smtClean="0">
              <a:solidFill>
                <a:srgbClr val="FF0000"/>
              </a:solidFill>
            </a:endParaRPr>
          </a:p>
          <a:p>
            <a:pPr marL="0" indent="0">
              <a:lnSpc>
                <a:spcPts val="2000"/>
              </a:lnSpc>
              <a:buFont typeface="Arial" pitchFamily="34" charset="0"/>
              <a:buNone/>
            </a:pPr>
            <a:r>
              <a:rPr lang="en-US" altLang="ja-JP" sz="1200" b="0" dirty="0" smtClean="0">
                <a:solidFill>
                  <a:srgbClr val="FF0000"/>
                </a:solidFill>
              </a:rPr>
              <a:t>Radiation management area is </a:t>
            </a:r>
            <a:r>
              <a:rPr lang="en-US" altLang="ja-JP" sz="1200" b="0" dirty="0" smtClean="0">
                <a:solidFill>
                  <a:srgbClr val="FF0000"/>
                </a:solidFill>
              </a:rPr>
              <a:t>only set, when the helium gas part is exposed</a:t>
            </a:r>
            <a:r>
              <a:rPr lang="en-US" altLang="ja-JP" sz="1200" b="0" dirty="0" smtClean="0"/>
              <a:t>. </a:t>
            </a:r>
          </a:p>
          <a:p>
            <a:endParaRPr kumimoji="1" lang="ja-JP" altLang="en-US" dirty="0"/>
          </a:p>
        </p:txBody>
      </p:sp>
      <p:sp>
        <p:nvSpPr>
          <p:cNvPr id="4" name="スライド番号プレースホルダー 3"/>
          <p:cNvSpPr>
            <a:spLocks noGrp="1"/>
          </p:cNvSpPr>
          <p:nvPr>
            <p:ph type="sldNum" sz="quarter" idx="10"/>
          </p:nvPr>
        </p:nvSpPr>
        <p:spPr/>
        <p:txBody>
          <a:bodyPr/>
          <a:lstStyle/>
          <a:p>
            <a:fld id="{142A9D9A-B9CB-49E5-8ED1-FED581460587}" type="slidenum">
              <a:rPr kumimoji="1" lang="ja-JP" altLang="en-US" smtClean="0"/>
              <a:pPr/>
              <a:t>13</a:t>
            </a:fld>
            <a:endParaRPr kumimoji="1" lang="ja-JP" altLang="en-US"/>
          </a:p>
        </p:txBody>
      </p:sp>
    </p:spTree>
    <p:extLst>
      <p:ext uri="{BB962C8B-B14F-4D97-AF65-F5344CB8AC3E}">
        <p14:creationId xmlns:p14="http://schemas.microsoft.com/office/powerpoint/2010/main" val="1549643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figure shows the schematic radiation management at maintenance.</a:t>
            </a:r>
          </a:p>
          <a:p>
            <a:r>
              <a:rPr kumimoji="1" lang="en-US" altLang="ja-JP" dirty="0" smtClean="0"/>
              <a:t>Radiation management area needs</a:t>
            </a:r>
            <a:r>
              <a:rPr kumimoji="1" lang="en-US" altLang="ja-JP" baseline="0" dirty="0" smtClean="0"/>
              <a:t> double sealing.</a:t>
            </a:r>
          </a:p>
          <a:p>
            <a:r>
              <a:rPr kumimoji="1" lang="en-US" altLang="ja-JP" baseline="0" dirty="0" smtClean="0"/>
              <a:t>Backup boundary surrounds main management area.</a:t>
            </a:r>
          </a:p>
          <a:p>
            <a:r>
              <a:rPr kumimoji="1" lang="en-US" altLang="ja-JP" baseline="0" dirty="0" smtClean="0"/>
              <a:t>In the main, 1</a:t>
            </a:r>
            <a:r>
              <a:rPr kumimoji="1" lang="en-US" altLang="ja-JP" baseline="30000" dirty="0" smtClean="0"/>
              <a:t>st</a:t>
            </a:r>
            <a:r>
              <a:rPr kumimoji="1" lang="en-US" altLang="ja-JP" baseline="0" dirty="0" smtClean="0"/>
              <a:t>, management area needs ventilation flow which goes from atmosphere to official vent stack with radiation monitor.</a:t>
            </a:r>
          </a:p>
          <a:p>
            <a:r>
              <a:rPr kumimoji="1" lang="en-US" altLang="ja-JP" baseline="0" dirty="0" smtClean="0"/>
              <a:t>We make ventilation flow by using a vacuum pumping lines.</a:t>
            </a:r>
          </a:p>
          <a:p>
            <a:r>
              <a:rPr kumimoji="1" lang="en-US" altLang="ja-JP" baseline="0" dirty="0" smtClean="0"/>
              <a:t>Of course every exhaust gas flows from relief valves are lined to the vent stack.</a:t>
            </a:r>
            <a:endParaRPr kumimoji="1" lang="ja-JP" altLang="en-US" dirty="0"/>
          </a:p>
        </p:txBody>
      </p:sp>
      <p:sp>
        <p:nvSpPr>
          <p:cNvPr id="4" name="スライド番号プレースホルダー 3"/>
          <p:cNvSpPr>
            <a:spLocks noGrp="1"/>
          </p:cNvSpPr>
          <p:nvPr>
            <p:ph type="sldNum" sz="quarter" idx="10"/>
          </p:nvPr>
        </p:nvSpPr>
        <p:spPr/>
        <p:txBody>
          <a:bodyPr/>
          <a:lstStyle/>
          <a:p>
            <a:fld id="{142A9D9A-B9CB-49E5-8ED1-FED581460587}" type="slidenum">
              <a:rPr kumimoji="1" lang="ja-JP" altLang="en-US" smtClean="0"/>
              <a:pPr/>
              <a:t>14</a:t>
            </a:fld>
            <a:endParaRPr kumimoji="1" lang="ja-JP" altLang="en-US"/>
          </a:p>
        </p:txBody>
      </p:sp>
    </p:spTree>
    <p:extLst>
      <p:ext uri="{BB962C8B-B14F-4D97-AF65-F5344CB8AC3E}">
        <p14:creationId xmlns:p14="http://schemas.microsoft.com/office/powerpoint/2010/main" val="3018100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Filter</a:t>
            </a:r>
            <a:r>
              <a:rPr kumimoji="1" lang="en-US" altLang="ja-JP" baseline="0" dirty="0" smtClean="0"/>
              <a:t> elements or charcoal in oil separators are regularly exchanged.</a:t>
            </a:r>
          </a:p>
          <a:p>
            <a:r>
              <a:rPr kumimoji="1" lang="en-US" altLang="ja-JP" baseline="0" dirty="0" smtClean="0"/>
              <a:t>As main seal, a large plastic room covering separators was constructed. Which is ventilated by 400 m3/h blower.</a:t>
            </a:r>
          </a:p>
          <a:p>
            <a:r>
              <a:rPr kumimoji="1" lang="en-US" altLang="ja-JP" baseline="0" dirty="0" smtClean="0"/>
              <a:t>And cryogenic room becomes backup radiation area, where workers change shoes and wear additional cloths and sign their name at the entrance,</a:t>
            </a:r>
          </a:p>
          <a:p>
            <a:r>
              <a:rPr kumimoji="1" lang="en-US" altLang="ja-JP" baseline="0" dirty="0" smtClean="0"/>
              <a:t>Pre and post processes are also required.</a:t>
            </a:r>
          </a:p>
          <a:p>
            <a:r>
              <a:rPr kumimoji="1" lang="en-US" altLang="ja-JP" baseline="0"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142A9D9A-B9CB-49E5-8ED1-FED581460587}" type="slidenum">
              <a:rPr kumimoji="1" lang="ja-JP" altLang="en-US" smtClean="0"/>
              <a:pPr/>
              <a:t>15</a:t>
            </a:fld>
            <a:endParaRPr kumimoji="1" lang="ja-JP" altLang="en-US"/>
          </a:p>
        </p:txBody>
      </p:sp>
    </p:spTree>
    <p:extLst>
      <p:ext uri="{BB962C8B-B14F-4D97-AF65-F5344CB8AC3E}">
        <p14:creationId xmlns:p14="http://schemas.microsoft.com/office/powerpoint/2010/main" val="2086326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Every summer, all relief valves are to be checked and corrected.</a:t>
            </a:r>
          </a:p>
          <a:p>
            <a:r>
              <a:rPr kumimoji="1" lang="en-US" altLang="ja-JP" dirty="0" smtClean="0"/>
              <a:t>Outside, relief</a:t>
            </a:r>
            <a:r>
              <a:rPr kumimoji="1" lang="en-US" altLang="ja-JP" baseline="0" dirty="0" smtClean="0"/>
              <a:t> valves of tanks are removed, too.</a:t>
            </a:r>
          </a:p>
          <a:p>
            <a:r>
              <a:rPr kumimoji="1" lang="en-US" altLang="ja-JP" baseline="0" dirty="0" smtClean="0"/>
              <a:t>For this work, boundary of backup sealed are made by rope.</a:t>
            </a:r>
          </a:p>
          <a:p>
            <a:r>
              <a:rPr kumimoji="1" lang="en-US" altLang="ja-JP" baseline="0" dirty="0" smtClean="0"/>
              <a:t>Radiation management staffs smear this area.</a:t>
            </a:r>
          </a:p>
          <a:p>
            <a:r>
              <a:rPr kumimoji="1" lang="en-US" altLang="ja-JP" baseline="0" dirty="0" smtClean="0"/>
              <a:t>Connect vacuum vent line to the pipe between a relief valve and stop valve for it. And venting </a:t>
            </a:r>
          </a:p>
          <a:p>
            <a:r>
              <a:rPr kumimoji="1" lang="en-US" altLang="ja-JP" baseline="0" dirty="0" smtClean="0"/>
              <a:t>Worker, who dresses protection wear covers a plastic back as a main seal.</a:t>
            </a:r>
          </a:p>
          <a:p>
            <a:r>
              <a:rPr kumimoji="1" lang="en-US" altLang="ja-JP" baseline="0" dirty="0" smtClean="0"/>
              <a:t>He uses wrench to disconnect the relief valve over the plastic bag.</a:t>
            </a:r>
          </a:p>
          <a:p>
            <a:r>
              <a:rPr kumimoji="1" lang="en-US" altLang="ja-JP" baseline="0" dirty="0" smtClean="0"/>
              <a:t>Removed relief valve is kept inside the bag until smear inspection.</a:t>
            </a:r>
          </a:p>
          <a:p>
            <a:r>
              <a:rPr kumimoji="1" lang="en-US" altLang="ja-JP" baseline="0" dirty="0" smtClean="0"/>
              <a:t>I introduces two example, please understand why I told “pose” “inefficiency” and “discontent”</a:t>
            </a:r>
          </a:p>
          <a:p>
            <a:endParaRPr kumimoji="1" lang="en-US" altLang="ja-JP" baseline="0" dirty="0" smtClean="0"/>
          </a:p>
          <a:p>
            <a:endParaRPr kumimoji="1" lang="en-US" altLang="ja-JP" baseline="0"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42A9D9A-B9CB-49E5-8ED1-FED581460587}" type="slidenum">
              <a:rPr kumimoji="1" lang="ja-JP" altLang="en-US" smtClean="0"/>
              <a:pPr/>
              <a:t>16</a:t>
            </a:fld>
            <a:endParaRPr kumimoji="1" lang="ja-JP" altLang="en-US"/>
          </a:p>
        </p:txBody>
      </p:sp>
    </p:spTree>
    <p:extLst>
      <p:ext uri="{BB962C8B-B14F-4D97-AF65-F5344CB8AC3E}">
        <p14:creationId xmlns:p14="http://schemas.microsoft.com/office/powerpoint/2010/main" val="79020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 summarize</a:t>
            </a:r>
            <a:r>
              <a:rPr kumimoji="1" lang="en-US" altLang="ja-JP" baseline="0" dirty="0" smtClean="0"/>
              <a:t> the problems of radiation management following later.</a:t>
            </a:r>
          </a:p>
          <a:p>
            <a:r>
              <a:rPr kumimoji="1" lang="en-US" altLang="ja-JP" dirty="0" smtClean="0"/>
              <a:t>Quick repair is obstructed.</a:t>
            </a:r>
          </a:p>
          <a:p>
            <a:r>
              <a:rPr kumimoji="1" lang="en-US" altLang="ja-JP" dirty="0" smtClean="0"/>
              <a:t>Some makers refuse to treat equipment from radio-active area.</a:t>
            </a:r>
          </a:p>
          <a:p>
            <a:r>
              <a:rPr kumimoji="1" lang="en-US" altLang="ja-JP" dirty="0" smtClean="0"/>
              <a:t>Radioactive(???) wastes are increasing.</a:t>
            </a:r>
          </a:p>
          <a:p>
            <a:r>
              <a:rPr kumimoji="1" lang="en-US" altLang="ja-JP" dirty="0" smtClean="0"/>
              <a:t>Heatstroke due to layering a protective clothing.</a:t>
            </a:r>
          </a:p>
          <a:p>
            <a:r>
              <a:rPr kumimoji="1" lang="en-US" altLang="ja-JP" dirty="0" smtClean="0"/>
              <a:t>Discontents of cryogenic workers due to obstructions for radiation(???) safety. Every summer I must</a:t>
            </a:r>
            <a:r>
              <a:rPr kumimoji="1" lang="en-US" altLang="ja-JP" baseline="0" dirty="0" smtClean="0"/>
              <a:t> calm cryogenic workers’ discontents.</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42A9D9A-B9CB-49E5-8ED1-FED581460587}" type="slidenum">
              <a:rPr kumimoji="1" lang="ja-JP" altLang="en-US" smtClean="0"/>
              <a:pPr/>
              <a:t>17</a:t>
            </a:fld>
            <a:endParaRPr kumimoji="1" lang="ja-JP" altLang="en-US"/>
          </a:p>
        </p:txBody>
      </p:sp>
    </p:spTree>
    <p:extLst>
      <p:ext uri="{BB962C8B-B14F-4D97-AF65-F5344CB8AC3E}">
        <p14:creationId xmlns:p14="http://schemas.microsoft.com/office/powerpoint/2010/main" val="2265636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Since 2009, the neutrino cryogenic system has contributed to T2K experiment in J-PARC without any troubles.</a:t>
            </a:r>
          </a:p>
          <a:p>
            <a:r>
              <a:rPr kumimoji="1" lang="en-US" altLang="ja-JP" dirty="0" smtClean="0"/>
              <a:t>Very few HT(tritium) has been detected in cryogen He. But maintenance process became strongly regulated and troublesome. </a:t>
            </a:r>
          </a:p>
          <a:p>
            <a:r>
              <a:rPr kumimoji="1" lang="en-US" altLang="ja-JP" dirty="0" smtClean="0"/>
              <a:t>I’d like to know how manage tritium in refrigerator in other laboratories.</a:t>
            </a:r>
          </a:p>
          <a:p>
            <a:r>
              <a:rPr kumimoji="1" lang="en-US" altLang="ja-JP" dirty="0" smtClean="0"/>
              <a:t>Is tritium in your refrigerator checked?</a:t>
            </a:r>
          </a:p>
          <a:p>
            <a:r>
              <a:rPr kumimoji="1" lang="en-US" altLang="ja-JP" dirty="0" smtClean="0"/>
              <a:t>If tritium is detected, how is it managed ?</a:t>
            </a:r>
          </a:p>
          <a:p>
            <a:endParaRPr kumimoji="1" lang="ja-JP" altLang="en-US" dirty="0"/>
          </a:p>
        </p:txBody>
      </p:sp>
      <p:sp>
        <p:nvSpPr>
          <p:cNvPr id="4" name="スライド番号プレースホルダー 3"/>
          <p:cNvSpPr>
            <a:spLocks noGrp="1"/>
          </p:cNvSpPr>
          <p:nvPr>
            <p:ph type="sldNum" sz="quarter" idx="10"/>
          </p:nvPr>
        </p:nvSpPr>
        <p:spPr/>
        <p:txBody>
          <a:bodyPr/>
          <a:lstStyle/>
          <a:p>
            <a:fld id="{142A9D9A-B9CB-49E5-8ED1-FED581460587}" type="slidenum">
              <a:rPr kumimoji="1" lang="ja-JP" altLang="en-US" smtClean="0"/>
              <a:pPr/>
              <a:t>18</a:t>
            </a:fld>
            <a:endParaRPr kumimoji="1" lang="ja-JP" altLang="en-US"/>
          </a:p>
        </p:txBody>
      </p:sp>
    </p:spTree>
    <p:extLst>
      <p:ext uri="{BB962C8B-B14F-4D97-AF65-F5344CB8AC3E}">
        <p14:creationId xmlns:p14="http://schemas.microsoft.com/office/powerpoint/2010/main" val="3853590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sz="1100" dirty="0"/>
              <a:t>The proton beams emitted by the Main Ring synchrotron are directed westward through the </a:t>
            </a:r>
            <a:r>
              <a:rPr lang="en-US" altLang="ja-JP" sz="1100" b="1" dirty="0"/>
              <a:t>primary beam line</a:t>
            </a:r>
            <a:r>
              <a:rPr lang="en-US" altLang="ja-JP" sz="1100" dirty="0"/>
              <a:t>, where many normal-conducting / super-conducting magnets and beam monitors are placed along the trajectory. At the </a:t>
            </a:r>
            <a:r>
              <a:rPr lang="en-US" altLang="ja-JP" sz="1100" b="1" dirty="0"/>
              <a:t>target station</a:t>
            </a:r>
            <a:r>
              <a:rPr lang="en-US" altLang="ja-JP" sz="1100" dirty="0"/>
              <a:t> the protons collide with a </a:t>
            </a:r>
            <a:r>
              <a:rPr lang="en-US" altLang="ja-JP" sz="1100" b="1" dirty="0"/>
              <a:t>target</a:t>
            </a:r>
            <a:r>
              <a:rPr lang="en-US" altLang="ja-JP" sz="1100" dirty="0"/>
              <a:t> composed of graphite rods and produce numerous daughter particles. Among these particles, the positively charged π-mesons –the parents of </a:t>
            </a:r>
            <a:r>
              <a:rPr lang="en-US" altLang="ja-JP" sz="1100" dirty="0" err="1"/>
              <a:t>muon</a:t>
            </a:r>
            <a:r>
              <a:rPr lang="en-US" altLang="ja-JP" sz="1100" dirty="0"/>
              <a:t> neutrinos– converge in the forward direction under the effect of magnetic </a:t>
            </a:r>
            <a:r>
              <a:rPr lang="en-US" altLang="ja-JP" sz="1100" dirty="0" err="1"/>
              <a:t>horns.</a:t>
            </a:r>
            <a:r>
              <a:rPr lang="en-US" altLang="ja-JP" sz="1100" b="1" dirty="0" err="1"/>
              <a:t>Magnetic</a:t>
            </a:r>
            <a:r>
              <a:rPr lang="en-US" altLang="ja-JP" sz="1100" b="1" dirty="0"/>
              <a:t> horns</a:t>
            </a:r>
            <a:r>
              <a:rPr lang="en-US" altLang="ja-JP" sz="1100" dirty="0"/>
              <a:t> are magnets designed to focus charged π-mesons by applying a few hundred thousand amperes of pulsed current synchronized with each beam shot. The π-mesons then decay into pairs, each comprising a </a:t>
            </a:r>
            <a:r>
              <a:rPr lang="en-US" altLang="ja-JP" sz="1100" dirty="0" err="1"/>
              <a:t>muon</a:t>
            </a:r>
            <a:r>
              <a:rPr lang="en-US" altLang="ja-JP" sz="1100" dirty="0"/>
              <a:t> and </a:t>
            </a:r>
            <a:r>
              <a:rPr lang="en-US" altLang="ja-JP" sz="1100" dirty="0" err="1"/>
              <a:t>muon</a:t>
            </a:r>
            <a:r>
              <a:rPr lang="en-US" altLang="ja-JP" sz="1100" dirty="0"/>
              <a:t> neutrino, during the flight in a 100-m-long tunnel (</a:t>
            </a:r>
            <a:r>
              <a:rPr lang="en-US" altLang="ja-JP" sz="1100" b="1" dirty="0"/>
              <a:t>decay volume</a:t>
            </a:r>
            <a:r>
              <a:rPr lang="en-US" altLang="ja-JP" sz="1100" dirty="0"/>
              <a:t>). All the neutrinos (and a small fraction of </a:t>
            </a:r>
            <a:r>
              <a:rPr lang="en-US" altLang="ja-JP" sz="1100" dirty="0" err="1"/>
              <a:t>muons</a:t>
            </a:r>
            <a:r>
              <a:rPr lang="en-US" altLang="ja-JP" sz="1100" dirty="0"/>
              <a:t>) escape from the facility, whereas all the other particles such as the remaining protons and </a:t>
            </a:r>
            <a:r>
              <a:rPr lang="en-US" altLang="ja-JP" sz="1100" dirty="0" err="1"/>
              <a:t>undecayed</a:t>
            </a:r>
            <a:r>
              <a:rPr lang="en-US" altLang="ja-JP" sz="1100" dirty="0"/>
              <a:t> π-mesons are absorbed by a </a:t>
            </a:r>
            <a:r>
              <a:rPr lang="en-US" altLang="ja-JP" sz="1100" b="1" dirty="0"/>
              <a:t>beam dump</a:t>
            </a:r>
            <a:r>
              <a:rPr lang="en-US" altLang="ja-JP" sz="1100" dirty="0"/>
              <a:t> composed of large graphite blocks.</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FD14515-5339-48F0-AF2A-D83D16EAE6EC}" type="slidenum">
              <a:rPr lang="en-US" altLang="ja-JP" smtClean="0"/>
              <a:pPr>
                <a:defRPr/>
              </a:pPr>
              <a:t>21</a:t>
            </a:fld>
            <a:endParaRPr lang="en-US"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76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285750" indent="-285750">
              <a:buFont typeface="Arial" panose="020B0604020202020204" pitchFamily="34" charset="0"/>
              <a:buChar char="•"/>
            </a:pPr>
            <a:r>
              <a:rPr lang="en-US" altLang="ja-JP" sz="1200" dirty="0" smtClean="0"/>
              <a:t>The T2K (Tokai to </a:t>
            </a:r>
            <a:r>
              <a:rPr lang="en-US" altLang="ja-JP" sz="1200" dirty="0" err="1" smtClean="0"/>
              <a:t>Kamioka</a:t>
            </a:r>
            <a:r>
              <a:rPr lang="en-US" altLang="ja-JP" sz="1200" dirty="0" smtClean="0"/>
              <a:t>)</a:t>
            </a:r>
            <a:r>
              <a:rPr lang="el-GR" altLang="ja-JP" sz="1200" dirty="0" smtClean="0"/>
              <a:t> </a:t>
            </a:r>
            <a:r>
              <a:rPr lang="en-US" altLang="ja-JP" sz="1200" dirty="0" smtClean="0"/>
              <a:t>experiment is a neutrino-oscillation experiment to study nature of neutrinos. </a:t>
            </a:r>
          </a:p>
          <a:p>
            <a:pPr marL="285750" indent="-285750">
              <a:buFont typeface="Arial" panose="020B0604020202020204" pitchFamily="34" charset="0"/>
              <a:buChar char="•"/>
            </a:pPr>
            <a:r>
              <a:rPr lang="en-US" altLang="ja-JP" sz="1200" dirty="0" smtClean="0"/>
              <a:t>Artificial neutrino beam generated in the J-PARC is shoot toward the 50kton water Cherenkov detector, Super-</a:t>
            </a:r>
            <a:r>
              <a:rPr lang="en-US" altLang="ja-JP" sz="1200" dirty="0" err="1" smtClean="0"/>
              <a:t>Kamiomande</a:t>
            </a:r>
            <a:r>
              <a:rPr lang="en-US" altLang="ja-JP" sz="1200" dirty="0" smtClean="0"/>
              <a:t>, which is located about 1000m underground in </a:t>
            </a:r>
            <a:r>
              <a:rPr lang="en-US" altLang="ja-JP" sz="1200" dirty="0" err="1" smtClean="0"/>
              <a:t>Kamioka</a:t>
            </a:r>
            <a:r>
              <a:rPr lang="en-US" altLang="ja-JP" sz="1200" dirty="0" smtClean="0"/>
              <a:t> mine (Gifu) and is 295km away from Tokai.</a:t>
            </a:r>
          </a:p>
          <a:p>
            <a:pPr marL="285750" indent="-285750">
              <a:buFont typeface="Arial" panose="020B0604020202020204" pitchFamily="34" charset="0"/>
              <a:buChar char="•"/>
            </a:pPr>
            <a:r>
              <a:rPr lang="en-US" altLang="ja-JP" sz="1200" dirty="0" smtClean="0">
                <a:solidFill>
                  <a:srgbClr val="0070C0"/>
                </a:solidFill>
              </a:rPr>
              <a:t>http://j-parc.jp/Neutrino/en/index.html</a:t>
            </a:r>
            <a:endParaRPr lang="ja-JP" altLang="en-US" sz="1200" dirty="0" smtClean="0">
              <a:solidFill>
                <a:srgbClr val="0070C0"/>
              </a:solidFill>
            </a:endParaRPr>
          </a:p>
          <a:p>
            <a:pPr eaLnBrk="1" hangingPunct="1">
              <a:spcBef>
                <a:spcPct val="0"/>
              </a:spcBef>
            </a:pPr>
            <a:endParaRPr lang="ja-JP" altLang="en-US" dirty="0" smtClean="0"/>
          </a:p>
        </p:txBody>
      </p:sp>
      <p:sp>
        <p:nvSpPr>
          <p:cNvPr id="27652" name="スライド番号プレースホルダ 3"/>
          <p:cNvSpPr txBox="1">
            <a:spLocks noGrp="1"/>
          </p:cNvSpPr>
          <p:nvPr/>
        </p:nvSpPr>
        <p:spPr bwMode="auto">
          <a:xfrm>
            <a:off x="3852656" y="9436342"/>
            <a:ext cx="2948198" cy="496648"/>
          </a:xfrm>
          <a:prstGeom prst="rect">
            <a:avLst/>
          </a:prstGeom>
          <a:noFill/>
          <a:ln w="9525">
            <a:noFill/>
            <a:miter lim="800000"/>
            <a:headEnd/>
            <a:tailEnd/>
          </a:ln>
        </p:spPr>
        <p:txBody>
          <a:bodyPr lIns="90645" tIns="45323" rIns="90645" bIns="45323" anchor="b"/>
          <a:lstStyle/>
          <a:p>
            <a:pPr algn="r" defTabSz="453227"/>
            <a:fld id="{15C4168F-0A50-46D9-894A-8BCA3035190C}" type="slidenum">
              <a:rPr lang="ja-JP" altLang="en-US" sz="1200">
                <a:latin typeface="Calibri" pitchFamily="34" charset="0"/>
              </a:rPr>
              <a:pPr algn="r" defTabSz="453227"/>
              <a:t>22</a:t>
            </a:fld>
            <a:endParaRPr lang="en-US" altLang="ja-JP" sz="12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These are contents of my presentation </a:t>
            </a:r>
            <a:endParaRPr kumimoji="1" lang="ja-JP" altLang="en-US" dirty="0"/>
          </a:p>
        </p:txBody>
      </p:sp>
      <p:sp>
        <p:nvSpPr>
          <p:cNvPr id="4" name="スライド番号プレースホルダー 3"/>
          <p:cNvSpPr>
            <a:spLocks noGrp="1"/>
          </p:cNvSpPr>
          <p:nvPr>
            <p:ph type="sldNum" sz="quarter" idx="10"/>
          </p:nvPr>
        </p:nvSpPr>
        <p:spPr/>
        <p:txBody>
          <a:bodyPr/>
          <a:lstStyle/>
          <a:p>
            <a:fld id="{142A9D9A-B9CB-49E5-8ED1-FED581460587}" type="slidenum">
              <a:rPr kumimoji="1" lang="ja-JP" altLang="en-US" smtClean="0"/>
              <a:pPr/>
              <a:t>2</a:t>
            </a:fld>
            <a:endParaRPr kumimoji="1" lang="ja-JP" altLang="en-US"/>
          </a:p>
        </p:txBody>
      </p:sp>
    </p:spTree>
    <p:extLst>
      <p:ext uri="{BB962C8B-B14F-4D97-AF65-F5344CB8AC3E}">
        <p14:creationId xmlns:p14="http://schemas.microsoft.com/office/powerpoint/2010/main" val="3258005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4BDC310-4FBD-469A-9231-73A60F206F9B}" type="slidenum">
              <a:rPr lang="en-US" altLang="ja-JP" smtClean="0">
                <a:latin typeface="Arial" pitchFamily="34" charset="0"/>
              </a:rPr>
              <a:pPr/>
              <a:t>23</a:t>
            </a:fld>
            <a:endParaRPr lang="en-US" altLang="ja-JP" smtClean="0">
              <a:latin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ja-JP"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66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ja-JP" sz="1200" dirty="0" smtClean="0"/>
              <a:t>The J-PARC accelerator complex consists </a:t>
            </a:r>
            <a:r>
              <a:rPr lang="en-US" altLang="ja-JP" sz="1200" dirty="0" smtClean="0"/>
              <a:t>of a </a:t>
            </a:r>
            <a:r>
              <a:rPr lang="en-US" altLang="ja-JP" sz="1200" dirty="0" smtClean="0"/>
              <a:t>linear accelerator, 3GeV rapid cycle synchrotron (RCS,) and a 50 GeV (now 30 ) synchrotron. </a:t>
            </a:r>
          </a:p>
          <a:p>
            <a:pPr marL="0" marR="0" indent="0" algn="l" defTabSz="914400" rtl="0" eaLnBrk="1" fontAlgn="auto" latinLnBrk="0" hangingPunct="1">
              <a:lnSpc>
                <a:spcPct val="100000"/>
              </a:lnSpc>
              <a:spcBef>
                <a:spcPct val="0"/>
              </a:spcBef>
              <a:spcAft>
                <a:spcPts val="0"/>
              </a:spcAft>
              <a:buClrTx/>
              <a:buSzTx/>
              <a:buFontTx/>
              <a:buNone/>
              <a:tabLst/>
              <a:defRPr/>
            </a:pPr>
            <a:r>
              <a:rPr lang="en-US" altLang="ja-JP" sz="1200" dirty="0" smtClean="0"/>
              <a:t>J-PARC </a:t>
            </a:r>
            <a:r>
              <a:rPr lang="en-US" altLang="ja-JP" sz="1200" dirty="0" smtClean="0"/>
              <a:t>accelerator provides a high intensity proton beam </a:t>
            </a:r>
            <a:r>
              <a:rPr lang="en-US" altLang="ja-JP" sz="1200" dirty="0" smtClean="0"/>
              <a:t>of 500 kW</a:t>
            </a:r>
            <a:r>
              <a:rPr lang="en-US" altLang="ja-JP" sz="1200" baseline="0" dirty="0" smtClean="0"/>
              <a:t> </a:t>
            </a:r>
            <a:r>
              <a:rPr lang="en-US" altLang="ja-JP" sz="1200" dirty="0" smtClean="0"/>
              <a:t>for </a:t>
            </a:r>
            <a:r>
              <a:rPr lang="en-US" altLang="ja-JP" sz="1200" dirty="0" smtClean="0"/>
              <a:t>the experimental facilities (materials and life science, hadron physics, </a:t>
            </a:r>
            <a:r>
              <a:rPr lang="en-US" altLang="ja-JP" sz="1200" dirty="0" smtClean="0">
                <a:solidFill>
                  <a:srgbClr val="FF0000"/>
                </a:solidFill>
              </a:rPr>
              <a:t>neutrino physics</a:t>
            </a:r>
            <a:r>
              <a:rPr lang="en-US" altLang="ja-JP" sz="1200" dirty="0" smtClean="0"/>
              <a:t>). </a:t>
            </a:r>
          </a:p>
          <a:p>
            <a:pPr marL="0" marR="0" indent="0" algn="l" defTabSz="914400" rtl="0" eaLnBrk="1" fontAlgn="auto" latinLnBrk="0" hangingPunct="1">
              <a:lnSpc>
                <a:spcPct val="100000"/>
              </a:lnSpc>
              <a:spcBef>
                <a:spcPct val="0"/>
              </a:spcBef>
              <a:spcAft>
                <a:spcPts val="0"/>
              </a:spcAft>
              <a:buClrTx/>
              <a:buSzTx/>
              <a:buFontTx/>
              <a:buNone/>
              <a:tabLst/>
              <a:defRPr/>
            </a:pPr>
            <a:r>
              <a:rPr lang="en-US" altLang="ja-JP" sz="1200" dirty="0" smtClean="0"/>
              <a:t>My talk</a:t>
            </a:r>
            <a:r>
              <a:rPr lang="en-US" altLang="ja-JP" sz="1200" baseline="0" dirty="0" smtClean="0"/>
              <a:t> is about this neutrino beam line superconducting magnet system.</a:t>
            </a:r>
            <a:endParaRPr lang="en-US" altLang="ja-JP" sz="1200" dirty="0" smtClean="0"/>
          </a:p>
        </p:txBody>
      </p:sp>
      <p:sp>
        <p:nvSpPr>
          <p:cNvPr id="26628" name="スライド番号プレースホルダ 3"/>
          <p:cNvSpPr txBox="1">
            <a:spLocks noGrp="1"/>
          </p:cNvSpPr>
          <p:nvPr/>
        </p:nvSpPr>
        <p:spPr bwMode="auto">
          <a:xfrm>
            <a:off x="3852656" y="9436342"/>
            <a:ext cx="2948198" cy="496648"/>
          </a:xfrm>
          <a:prstGeom prst="rect">
            <a:avLst/>
          </a:prstGeom>
          <a:noFill/>
          <a:ln w="9525">
            <a:noFill/>
            <a:miter lim="800000"/>
            <a:headEnd/>
            <a:tailEnd/>
          </a:ln>
        </p:spPr>
        <p:txBody>
          <a:bodyPr lIns="90645" tIns="45323" rIns="90645" bIns="45323" anchor="b"/>
          <a:lstStyle/>
          <a:p>
            <a:pPr algn="r" defTabSz="453227"/>
            <a:fld id="{01DDAC85-BAA3-480C-95FF-260C82FA62AC}" type="slidenum">
              <a:rPr lang="ja-JP" altLang="en-US" sz="1200">
                <a:latin typeface="Calibri" pitchFamily="34" charset="0"/>
              </a:rPr>
              <a:pPr algn="r" defTabSz="453227"/>
              <a:t>3</a:t>
            </a:fld>
            <a:endParaRPr lang="en-US" altLang="ja-JP" sz="1200"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96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dirty="0" smtClean="0"/>
              <a:t>Bird</a:t>
            </a:r>
            <a:r>
              <a:rPr lang="en-US" altLang="ja-JP" baseline="0" dirty="0" smtClean="0"/>
              <a:t> view of the </a:t>
            </a:r>
            <a:r>
              <a:rPr lang="en-US" altLang="ja-JP" dirty="0" smtClean="0"/>
              <a:t>cryogenic</a:t>
            </a:r>
            <a:r>
              <a:rPr lang="en-US" altLang="ja-JP" baseline="0" dirty="0" smtClean="0"/>
              <a:t> system for neutrino beam </a:t>
            </a:r>
            <a:r>
              <a:rPr lang="en-US" altLang="ja-JP" baseline="0" dirty="0" smtClean="0"/>
              <a:t>line </a:t>
            </a:r>
            <a:r>
              <a:rPr lang="en-US" altLang="ja-JP" baseline="0" dirty="0" smtClean="0"/>
              <a:t>near by the pacific ocean.</a:t>
            </a:r>
          </a:p>
          <a:p>
            <a:pPr eaLnBrk="1" hangingPunct="1">
              <a:spcBef>
                <a:spcPct val="0"/>
              </a:spcBef>
            </a:pPr>
            <a:r>
              <a:rPr lang="en-US" altLang="ja-JP" dirty="0" smtClean="0"/>
              <a:t>Cryogenic devices, 4 He tanks, 1 LN2 CE, a compressor, a cold box, a sub-cooler and a current lead box, are set on surface. </a:t>
            </a:r>
          </a:p>
          <a:p>
            <a:pPr eaLnBrk="1" hangingPunct="1">
              <a:spcBef>
                <a:spcPct val="0"/>
              </a:spcBef>
            </a:pPr>
            <a:r>
              <a:rPr lang="en-US" altLang="ja-JP" dirty="0" smtClean="0"/>
              <a:t>28 superconducting magnets </a:t>
            </a:r>
            <a:r>
              <a:rPr lang="en-US" altLang="ja-JP" dirty="0" smtClean="0"/>
              <a:t>are </a:t>
            </a:r>
            <a:r>
              <a:rPr lang="en-US" altLang="ja-JP" dirty="0" smtClean="0"/>
              <a:t>lined under </a:t>
            </a:r>
            <a:r>
              <a:rPr lang="en-US" altLang="ja-JP" dirty="0" smtClean="0"/>
              <a:t>ground and </a:t>
            </a:r>
            <a:r>
              <a:rPr lang="en-US" altLang="ja-JP" dirty="0" smtClean="0"/>
              <a:t>are cooled</a:t>
            </a:r>
            <a:r>
              <a:rPr lang="en-US" altLang="ja-JP" baseline="0" dirty="0" smtClean="0"/>
              <a:t> by </a:t>
            </a:r>
            <a:r>
              <a:rPr lang="en-US" altLang="ja-JP" dirty="0" smtClean="0"/>
              <a:t>SHE from the surface</a:t>
            </a:r>
            <a:r>
              <a:rPr lang="en-US" altLang="ja-JP" baseline="0" dirty="0" smtClean="0"/>
              <a:t> plant</a:t>
            </a:r>
            <a:r>
              <a:rPr lang="en-US" altLang="ja-JP" dirty="0" smtClean="0"/>
              <a:t>.</a:t>
            </a:r>
            <a:endParaRPr lang="en-US" altLang="ja-JP" dirty="0" smtClean="0"/>
          </a:p>
          <a:p>
            <a:pPr eaLnBrk="1" hangingPunct="1">
              <a:spcBef>
                <a:spcPct val="0"/>
              </a:spcBef>
            </a:pPr>
            <a:r>
              <a:rPr lang="en-US" altLang="ja-JP" dirty="0" smtClean="0"/>
              <a:t>By the way 5m tsunami arrived after east</a:t>
            </a:r>
            <a:r>
              <a:rPr lang="en-US" altLang="ja-JP" baseline="0" dirty="0" smtClean="0"/>
              <a:t> Japan earthquake on 11 March 2011</a:t>
            </a:r>
            <a:endParaRPr lang="en-US" altLang="ja-JP" dirty="0" smtClean="0"/>
          </a:p>
          <a:p>
            <a:pPr eaLnBrk="1" hangingPunct="1">
              <a:spcBef>
                <a:spcPct val="0"/>
              </a:spcBef>
            </a:pPr>
            <a:endParaRPr lang="en-US" altLang="ja-JP" dirty="0" smtClean="0"/>
          </a:p>
          <a:p>
            <a:pPr eaLnBrk="1" hangingPunct="1">
              <a:spcBef>
                <a:spcPct val="0"/>
              </a:spcBef>
            </a:pPr>
            <a:endParaRPr lang="ja-JP" altLang="en-US" dirty="0" smtClean="0"/>
          </a:p>
        </p:txBody>
      </p:sp>
      <p:sp>
        <p:nvSpPr>
          <p:cNvPr id="29700" name="スライド番号プレースホルダ 3"/>
          <p:cNvSpPr txBox="1">
            <a:spLocks noGrp="1"/>
          </p:cNvSpPr>
          <p:nvPr/>
        </p:nvSpPr>
        <p:spPr bwMode="auto">
          <a:xfrm>
            <a:off x="3852656" y="9436342"/>
            <a:ext cx="2948198" cy="496648"/>
          </a:xfrm>
          <a:prstGeom prst="rect">
            <a:avLst/>
          </a:prstGeom>
          <a:noFill/>
          <a:ln w="9525">
            <a:noFill/>
            <a:miter lim="800000"/>
            <a:headEnd/>
            <a:tailEnd/>
          </a:ln>
        </p:spPr>
        <p:txBody>
          <a:bodyPr lIns="90645" tIns="45323" rIns="90645" bIns="45323" anchor="b"/>
          <a:lstStyle/>
          <a:p>
            <a:pPr algn="r" defTabSz="453227"/>
            <a:fld id="{3FD309B8-5D10-47A7-BDC4-2EA6AB643C66}" type="slidenum">
              <a:rPr lang="ja-JP" altLang="en-US" sz="1200">
                <a:latin typeface="Calibri" pitchFamily="34" charset="0"/>
              </a:rPr>
              <a:pPr algn="r" defTabSz="453227"/>
              <a:t>4</a:t>
            </a:fld>
            <a:endParaRPr lang="en-US" altLang="ja-JP" sz="1200"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07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ja-JP" dirty="0" smtClean="0"/>
              <a:t>This</a:t>
            </a:r>
            <a:r>
              <a:rPr lang="en-US" altLang="ja-JP" baseline="0" dirty="0" smtClean="0"/>
              <a:t> figure shows layout of the superconducting magnet system.</a:t>
            </a:r>
          </a:p>
          <a:p>
            <a:pPr eaLnBrk="1" hangingPunct="1"/>
            <a:r>
              <a:rPr lang="en-US" altLang="ja-JP" baseline="0" dirty="0" smtClean="0"/>
              <a:t>28 superconducting magnets were set in the arc section of neutrino beam tunnel with a level of -12 m, a radius of 105m and a length of 150 m.</a:t>
            </a:r>
          </a:p>
          <a:p>
            <a:pPr eaLnBrk="1" hangingPunct="1"/>
            <a:r>
              <a:rPr lang="en-US" altLang="ja-JP" baseline="0" dirty="0" smtClean="0"/>
              <a:t>The magnet string is connected with cryogenic system on surface through 90 m transfer line, which includes superconducting bus line. This cold mass has a inventory of 3900 L, a weight of 225 ton and heat leak of 220 W.</a:t>
            </a:r>
          </a:p>
          <a:p>
            <a:pPr eaLnBrk="1" hangingPunct="1"/>
            <a:r>
              <a:rPr lang="en-US" altLang="ja-JP" baseline="0" dirty="0" smtClean="0"/>
              <a:t>In the worst case, beam loss is predicted 150 W, but now it is negligible.</a:t>
            </a:r>
          </a:p>
          <a:p>
            <a:pPr eaLnBrk="1" hangingPunct="1"/>
            <a:r>
              <a:rPr lang="en-US" altLang="ja-JP" baseline="0" dirty="0" smtClean="0"/>
              <a:t>Cryogenic system has a cooling capacity of 1500 W at 4.5K, and </a:t>
            </a:r>
            <a:r>
              <a:rPr lang="en-US" altLang="ja-JP" baseline="0" dirty="0" smtClean="0"/>
              <a:t>supplies </a:t>
            </a:r>
            <a:r>
              <a:rPr lang="en-US" altLang="ja-JP" baseline="0" dirty="0" smtClean="0"/>
              <a:t>300 g/s SHE flow </a:t>
            </a:r>
            <a:r>
              <a:rPr lang="en-US" altLang="ja-JP" baseline="0" dirty="0" smtClean="0"/>
              <a:t>through </a:t>
            </a:r>
            <a:r>
              <a:rPr lang="en-US" altLang="ja-JP" baseline="0" dirty="0" smtClean="0"/>
              <a:t>magnets.</a:t>
            </a:r>
          </a:p>
          <a:p>
            <a:pPr eaLnBrk="1" hangingPunct="1"/>
            <a:endParaRPr lang="en-US" altLang="ja-JP" baseline="0" dirty="0" smtClean="0"/>
          </a:p>
        </p:txBody>
      </p:sp>
      <p:sp>
        <p:nvSpPr>
          <p:cNvPr id="4" name="スライド番号プレースホルダ 3"/>
          <p:cNvSpPr>
            <a:spLocks noGrp="1"/>
          </p:cNvSpPr>
          <p:nvPr>
            <p:ph type="sldNum" sz="quarter" idx="5"/>
          </p:nvPr>
        </p:nvSpPr>
        <p:spPr/>
        <p:txBody>
          <a:bodyPr/>
          <a:lstStyle/>
          <a:p>
            <a:pPr>
              <a:defRPr/>
            </a:pPr>
            <a:fld id="{DD9BD3D3-139C-419C-BDEB-4BFEECC1914F}" type="slidenum">
              <a:rPr lang="ja-JP" altLang="en-US" smtClean="0"/>
              <a:pPr>
                <a:defRPr/>
              </a:pPr>
              <a:t>5</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8"/>
          <p:cNvSpPr>
            <a:spLocks noGrp="1" noChangeArrowheads="1"/>
          </p:cNvSpPr>
          <p:nvPr>
            <p:ph type="sldNum" sz="quarter"/>
          </p:nvPr>
        </p:nvSpPr>
        <p:spPr>
          <a:noFill/>
        </p:spPr>
        <p:txBody>
          <a:bodyPr/>
          <a:lstStyle/>
          <a:p>
            <a:pPr>
              <a:buFont typeface="Times New Roman" pitchFamily="18" charset="0"/>
              <a:buNone/>
            </a:pPr>
            <a:fld id="{ED9EAC6F-0F8C-49CB-A040-4804C1BB6BCD}" type="slidenum">
              <a:rPr lang="en-US" altLang="ja-JP" smtClean="0">
                <a:latin typeface="Calibri" pitchFamily="34" charset="0"/>
              </a:rPr>
              <a:pPr>
                <a:buFont typeface="Times New Roman" pitchFamily="18" charset="0"/>
                <a:buNone/>
              </a:pPr>
              <a:t>6</a:t>
            </a:fld>
            <a:endParaRPr lang="en-US" altLang="ja-JP" smtClean="0">
              <a:latin typeface="Calibri" pitchFamily="34" charset="0"/>
            </a:endParaRPr>
          </a:p>
        </p:txBody>
      </p:sp>
      <p:sp>
        <p:nvSpPr>
          <p:cNvPr id="23555" name="Text Box 1"/>
          <p:cNvSpPr txBox="1">
            <a:spLocks noChangeArrowheads="1"/>
          </p:cNvSpPr>
          <p:nvPr/>
        </p:nvSpPr>
        <p:spPr bwMode="auto">
          <a:xfrm>
            <a:off x="1133740" y="745093"/>
            <a:ext cx="4534959" cy="3725466"/>
          </a:xfrm>
          <a:prstGeom prst="rect">
            <a:avLst/>
          </a:prstGeom>
          <a:solidFill>
            <a:srgbClr val="FFFFFF"/>
          </a:solidFill>
          <a:ln w="9525">
            <a:solidFill>
              <a:srgbClr val="000000"/>
            </a:solidFill>
            <a:miter lim="800000"/>
            <a:headEnd/>
            <a:tailEnd/>
          </a:ln>
        </p:spPr>
        <p:txBody>
          <a:bodyPr wrap="none" lIns="91431" tIns="45716" rIns="91431" bIns="45716" anchor="ctr"/>
          <a:lstStyle/>
          <a:p>
            <a:endParaRPr lang="ja-JP" altLang="en-US"/>
          </a:p>
        </p:txBody>
      </p:sp>
      <p:sp>
        <p:nvSpPr>
          <p:cNvPr id="23556" name="Rectangle 2"/>
          <p:cNvSpPr>
            <a:spLocks noGrp="1" noChangeArrowheads="1"/>
          </p:cNvSpPr>
          <p:nvPr>
            <p:ph type="body"/>
          </p:nvPr>
        </p:nvSpPr>
        <p:spPr>
          <a:xfrm>
            <a:off x="680244" y="4718923"/>
            <a:ext cx="5440376" cy="4470559"/>
          </a:xfrm>
          <a:noFill/>
          <a:ln/>
        </p:spPr>
        <p:txBody>
          <a:bodyPr wrap="none" anchor="ctr"/>
          <a:lstStyle/>
          <a:p>
            <a:pPr indent="422041" algn="just"/>
            <a:r>
              <a:rPr lang="en-US" altLang="ja-JP" dirty="0" smtClean="0"/>
              <a:t>This figure shows a</a:t>
            </a:r>
            <a:r>
              <a:rPr lang="en-US" altLang="ja-JP" baseline="0" dirty="0" smtClean="0"/>
              <a:t> conceptual flow diagram.</a:t>
            </a:r>
          </a:p>
          <a:p>
            <a:pPr indent="422041" algn="just"/>
            <a:r>
              <a:rPr lang="en-US" altLang="ja-JP" dirty="0" smtClean="0"/>
              <a:t>The refrigerator is basically Claude type with three turbines. A part of pressurized helium with a flow rate of 150 g/s is divided into a two-stage expansion turbine unit, where the helium gas with a flow rate of 70 g/s works adiabatically with a pressure release from 1.4 </a:t>
            </a:r>
            <a:r>
              <a:rPr lang="en-US" altLang="ja-JP" dirty="0" err="1" smtClean="0"/>
              <a:t>MPa</a:t>
            </a:r>
            <a:r>
              <a:rPr lang="en-US" altLang="ja-JP" dirty="0" smtClean="0"/>
              <a:t> to 0.13 </a:t>
            </a:r>
            <a:r>
              <a:rPr lang="en-US" altLang="ja-JP" dirty="0" err="1" smtClean="0"/>
              <a:t>MPa</a:t>
            </a:r>
            <a:r>
              <a:rPr lang="en-US" altLang="ja-JP" dirty="0" smtClean="0"/>
              <a:t>. Before reaching the turbine unit, the divided helium gas goes the long way around the radiation shield line in the magnets. At third expansion turbine, the rest part of pressurized helium gas with a flow rate about 80 g/s adiabatically expands to SHE region with a pressure of 0.4 </a:t>
            </a:r>
            <a:r>
              <a:rPr lang="en-US" altLang="ja-JP" dirty="0" err="1" smtClean="0"/>
              <a:t>MPa</a:t>
            </a:r>
            <a:r>
              <a:rPr lang="en-US" altLang="ja-JP" dirty="0" smtClean="0"/>
              <a:t>. The SHE is transferred into a sub-cooler, where the SHE is liquefied with a expansion to 0.13 </a:t>
            </a:r>
            <a:r>
              <a:rPr lang="en-US" altLang="ja-JP" dirty="0" err="1" smtClean="0"/>
              <a:t>MPa</a:t>
            </a:r>
            <a:r>
              <a:rPr lang="en-US" altLang="ja-JP" dirty="0" smtClean="0"/>
              <a:t> through the JT valve. </a:t>
            </a:r>
          </a:p>
          <a:p>
            <a:pPr indent="422041" algn="just"/>
            <a:r>
              <a:rPr lang="en-US" altLang="ja-JP" dirty="0" smtClean="0"/>
              <a:t>A centrifugal pump installed into the sub-cooler circulates SHE flow with a nominal rate of 300 g/s through the magnet as coolant. Its maximum pressure head is 0.1 </a:t>
            </a:r>
            <a:r>
              <a:rPr lang="en-US" altLang="ja-JP" dirty="0" err="1" smtClean="0"/>
              <a:t>MPa</a:t>
            </a:r>
            <a:r>
              <a:rPr lang="en-US" altLang="ja-JP" dirty="0" smtClean="0"/>
              <a:t>. The pumped SHE stream is after-cooled down to 4.5 K in heat exchanger with liquid helium in the reservoir tank and the magnets can be kept under 4.8 K. The return SHE stream from the magnets is pre-cooled for stable pump inlet condition. The pressure in the connection line among the SHE turbine outlet, SHE pump outlet and the JT valve inlet was kept at 0.4 </a:t>
            </a:r>
            <a:r>
              <a:rPr lang="en-US" altLang="ja-JP" dirty="0" err="1" smtClean="0"/>
              <a:t>MPa</a:t>
            </a:r>
            <a:r>
              <a:rPr lang="en-US" altLang="ja-JP" dirty="0" smtClean="0"/>
              <a:t> by the JT valve feed-back operation. This control scheme spontaneously complements the current leads cooling gas which falls out from the pumped circulation. And base pressure in pumped SHE circulation is controlled by the JT valve, too.</a:t>
            </a:r>
          </a:p>
          <a:p>
            <a:endParaRPr lang="ja-JP" altLang="ja-JP"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is operation</a:t>
            </a:r>
            <a:r>
              <a:rPr kumimoji="1" lang="en-US" altLang="ja-JP" baseline="0" dirty="0" smtClean="0"/>
              <a:t> history</a:t>
            </a:r>
            <a:endParaRPr kumimoji="1" lang="ja-JP" altLang="en-US" dirty="0"/>
          </a:p>
        </p:txBody>
      </p:sp>
      <p:sp>
        <p:nvSpPr>
          <p:cNvPr id="4" name="スライド番号プレースホルダー 3"/>
          <p:cNvSpPr>
            <a:spLocks noGrp="1"/>
          </p:cNvSpPr>
          <p:nvPr>
            <p:ph type="sldNum" sz="quarter" idx="10"/>
          </p:nvPr>
        </p:nvSpPr>
        <p:spPr/>
        <p:txBody>
          <a:bodyPr/>
          <a:lstStyle/>
          <a:p>
            <a:fld id="{142A9D9A-B9CB-49E5-8ED1-FED581460587}" type="slidenum">
              <a:rPr kumimoji="1" lang="ja-JP" altLang="en-US" smtClean="0"/>
              <a:pPr/>
              <a:t>7</a:t>
            </a:fld>
            <a:endParaRPr kumimoji="1" lang="ja-JP" altLang="en-US"/>
          </a:p>
        </p:txBody>
      </p:sp>
    </p:spTree>
    <p:extLst>
      <p:ext uri="{BB962C8B-B14F-4D97-AF65-F5344CB8AC3E}">
        <p14:creationId xmlns:p14="http://schemas.microsoft.com/office/powerpoint/2010/main" val="3288934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This graph shows a history of neutrino beam line</a:t>
            </a:r>
            <a:r>
              <a:rPr kumimoji="1" lang="en-US" altLang="ja-JP" baseline="0" dirty="0" smtClean="0"/>
              <a:t> from 2009.</a:t>
            </a:r>
          </a:p>
          <a:p>
            <a:r>
              <a:rPr kumimoji="1" lang="en-US" altLang="ja-JP" baseline="0" dirty="0" smtClean="0"/>
              <a:t>Effort by accelerator part has increased beam power gradually. Now it is almost 500 kW.</a:t>
            </a:r>
          </a:p>
          <a:p>
            <a:r>
              <a:rPr kumimoji="1" lang="en-US" altLang="ja-JP" baseline="0" dirty="0" smtClean="0"/>
              <a:t>Even if two long interval, number of POT, proton on target, has been integrated.</a:t>
            </a:r>
          </a:p>
          <a:p>
            <a:r>
              <a:rPr kumimoji="1" lang="en-US" altLang="ja-JP" baseline="0" dirty="0" smtClean="0"/>
              <a:t>The cryogenic system </a:t>
            </a:r>
            <a:r>
              <a:rPr kumimoji="1" lang="en-US" altLang="ja-JP" baseline="0" dirty="0" smtClean="0"/>
              <a:t>has been running </a:t>
            </a:r>
            <a:r>
              <a:rPr kumimoji="1" lang="en-US" altLang="ja-JP" baseline="0" dirty="0" smtClean="0"/>
              <a:t>well without suspending beam line operation and has been contributing the successful physics results.</a:t>
            </a:r>
          </a:p>
          <a:p>
            <a:r>
              <a:rPr kumimoji="1" lang="en-US" altLang="ja-JP" baseline="0" dirty="0" smtClean="0"/>
              <a:t>Operation integration time of the cryogenic system is 42000 </a:t>
            </a:r>
            <a:r>
              <a:rPr kumimoji="1" lang="en-US" altLang="ja-JP" baseline="0" dirty="0" smtClean="0"/>
              <a:t>hours </a:t>
            </a:r>
            <a:r>
              <a:rPr kumimoji="1" lang="en-US" altLang="ja-JP" baseline="0" dirty="0" smtClean="0"/>
              <a:t>now.</a:t>
            </a:r>
          </a:p>
          <a:p>
            <a:endParaRPr kumimoji="1" lang="ja-JP" altLang="en-US" dirty="0"/>
          </a:p>
        </p:txBody>
      </p:sp>
      <p:sp>
        <p:nvSpPr>
          <p:cNvPr id="4" name="スライド番号プレースホルダ 3"/>
          <p:cNvSpPr>
            <a:spLocks noGrp="1"/>
          </p:cNvSpPr>
          <p:nvPr>
            <p:ph type="sldNum" sz="quarter" idx="10"/>
          </p:nvPr>
        </p:nvSpPr>
        <p:spPr/>
        <p:txBody>
          <a:bodyPr/>
          <a:lstStyle/>
          <a:p>
            <a:fld id="{2819738A-0DE3-4266-A9AF-68130829E5E0}"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Tritium is well known</a:t>
            </a:r>
            <a:r>
              <a:rPr kumimoji="1" lang="en-US" altLang="ja-JP" baseline="0" dirty="0" smtClean="0"/>
              <a:t> radioactive isotope of hydrogen.</a:t>
            </a:r>
          </a:p>
          <a:p>
            <a:r>
              <a:rPr kumimoji="1" lang="en-US" altLang="ja-JP" baseline="0" dirty="0" smtClean="0"/>
              <a:t>It decays into helium-3 by beta decay as in this nuclear equation.</a:t>
            </a:r>
          </a:p>
          <a:p>
            <a:r>
              <a:rPr kumimoji="1" lang="en-US" altLang="ja-JP" baseline="0" dirty="0" smtClean="0"/>
              <a:t>Conversely, helium 3 is transmuted into tritium in nuclear reaction, because helium 3 has a large cross section with thermal neutrons, which expel proton from helium 3.</a:t>
            </a:r>
          </a:p>
          <a:p>
            <a:r>
              <a:rPr kumimoji="1" lang="en-US" altLang="ja-JP" baseline="0" dirty="0" smtClean="0"/>
              <a:t>It is said that atomic ration of helium 3 in usual helium gas is about 1.4 ppm.</a:t>
            </a:r>
          </a:p>
          <a:p>
            <a:r>
              <a:rPr kumimoji="1" lang="en-US" altLang="ja-JP" baseline="0" dirty="0" smtClean="0"/>
              <a:t>Reaction cross section of helium 4 is 0.87 barn, which value is very small as compared to that of helium 3.</a:t>
            </a:r>
          </a:p>
          <a:p>
            <a:r>
              <a:rPr kumimoji="1" lang="en-US" altLang="ja-JP" baseline="0" dirty="0" smtClean="0"/>
              <a:t>In the design work, we predicted tritium transmutation in helium gas may be 54 </a:t>
            </a:r>
            <a:r>
              <a:rPr kumimoji="1" lang="en-US" altLang="ja-JP" baseline="0" dirty="0" err="1" smtClean="0"/>
              <a:t>Bq</a:t>
            </a:r>
            <a:r>
              <a:rPr kumimoji="1" lang="en-US" altLang="ja-JP" baseline="0" dirty="0" smtClean="0"/>
              <a:t>/cm3 in the worst beam loss, 1 W/m along the magnet, case.</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So, after every beam operations and magnet temperature over 25 K, tritium has been checked. Fortunately, actual beam loss in the operation is negligible.</a:t>
            </a:r>
          </a:p>
          <a:p>
            <a:endParaRPr kumimoji="1" lang="en-US" altLang="ja-JP" baseline="0" dirty="0" smtClean="0"/>
          </a:p>
          <a:p>
            <a:r>
              <a:rPr kumimoji="1" lang="en-US" altLang="ja-JP" baseline="0"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142A9D9A-B9CB-49E5-8ED1-FED581460587}" type="slidenum">
              <a:rPr kumimoji="1" lang="ja-JP" altLang="en-US" smtClean="0"/>
              <a:pPr/>
              <a:t>10</a:t>
            </a:fld>
            <a:endParaRPr kumimoji="1" lang="ja-JP" altLang="en-US"/>
          </a:p>
        </p:txBody>
      </p:sp>
    </p:spTree>
    <p:extLst>
      <p:ext uri="{BB962C8B-B14F-4D97-AF65-F5344CB8AC3E}">
        <p14:creationId xmlns:p14="http://schemas.microsoft.com/office/powerpoint/2010/main" val="2943608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2018/6/5</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Cryo-Ops 2018</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2018/6/5</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Cryo-Ops 2018</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2018/6/5</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Cryo-Ops 2018</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2018/6/5</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Cryo-Ops 2018</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kumimoji="1" lang="en-US" altLang="ja-JP" smtClean="0"/>
              <a:t>2018/6/5</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Cryo-Ops 2018</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kumimoji="1" lang="en-US" altLang="ja-JP" smtClean="0"/>
              <a:t>2018/6/5</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Cryo-Ops 2018</a:t>
            </a:r>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2018/6/5</a:t>
            </a:r>
            <a:endParaRPr kumimoji="1" lang="ja-JP" altLang="en-US"/>
          </a:p>
        </p:txBody>
      </p:sp>
      <p:sp>
        <p:nvSpPr>
          <p:cNvPr id="8" name="フッター プレースホルダ 7"/>
          <p:cNvSpPr>
            <a:spLocks noGrp="1"/>
          </p:cNvSpPr>
          <p:nvPr>
            <p:ph type="ftr" sz="quarter" idx="11"/>
          </p:nvPr>
        </p:nvSpPr>
        <p:spPr/>
        <p:txBody>
          <a:bodyPr/>
          <a:lstStyle/>
          <a:p>
            <a:r>
              <a:rPr kumimoji="1" lang="en-US" altLang="ja-JP" smtClean="0"/>
              <a:t>Cryo-Ops 2018</a:t>
            </a:r>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kumimoji="1" lang="en-US" altLang="ja-JP" smtClean="0"/>
              <a:t>2018/6/5</a:t>
            </a:r>
            <a:endParaRPr kumimoji="1" lang="ja-JP" altLang="en-US"/>
          </a:p>
        </p:txBody>
      </p:sp>
      <p:sp>
        <p:nvSpPr>
          <p:cNvPr id="4" name="フッター プレースホルダ 3"/>
          <p:cNvSpPr>
            <a:spLocks noGrp="1"/>
          </p:cNvSpPr>
          <p:nvPr>
            <p:ph type="ftr" sz="quarter" idx="11"/>
          </p:nvPr>
        </p:nvSpPr>
        <p:spPr/>
        <p:txBody>
          <a:bodyPr/>
          <a:lstStyle/>
          <a:p>
            <a:r>
              <a:rPr kumimoji="1" lang="en-US" altLang="ja-JP" smtClean="0"/>
              <a:t>Cryo-Ops 2018</a:t>
            </a:r>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2018/6/5</a:t>
            </a:r>
            <a:endParaRPr kumimoji="1" lang="ja-JP" altLang="en-US"/>
          </a:p>
        </p:txBody>
      </p:sp>
      <p:sp>
        <p:nvSpPr>
          <p:cNvPr id="3" name="フッター プレースホルダ 2"/>
          <p:cNvSpPr>
            <a:spLocks noGrp="1"/>
          </p:cNvSpPr>
          <p:nvPr>
            <p:ph type="ftr" sz="quarter" idx="11"/>
          </p:nvPr>
        </p:nvSpPr>
        <p:spPr/>
        <p:txBody>
          <a:bodyPr/>
          <a:lstStyle/>
          <a:p>
            <a:r>
              <a:rPr kumimoji="1" lang="en-US" altLang="ja-JP" smtClean="0"/>
              <a:t>Cryo-Ops 2018</a:t>
            </a:r>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2018/6/5</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Cryo-Ops 2018</a:t>
            </a:r>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2018/6/5</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Cryo-Ops 2018</a:t>
            </a:r>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2018/6/5</a:t>
            </a:r>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Cryo-Ops 2018</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188640"/>
            <a:ext cx="8712968" cy="2232248"/>
          </a:xfrm>
        </p:spPr>
        <p:txBody>
          <a:bodyPr>
            <a:normAutofit/>
          </a:bodyPr>
          <a:lstStyle/>
          <a:p>
            <a:r>
              <a:rPr lang="en-US" altLang="ja-JP" b="1" dirty="0"/>
              <a:t>Radiation control of </a:t>
            </a:r>
            <a:r>
              <a:rPr lang="en-US" altLang="ja-JP" b="1" dirty="0" smtClean="0"/>
              <a:t/>
            </a:r>
            <a:br>
              <a:rPr lang="en-US" altLang="ja-JP" b="1" dirty="0" smtClean="0"/>
            </a:br>
            <a:r>
              <a:rPr lang="en-US" altLang="ja-JP" b="1" dirty="0" smtClean="0"/>
              <a:t>J-PARC </a:t>
            </a:r>
            <a:r>
              <a:rPr lang="en-US" altLang="ja-JP" b="1" dirty="0"/>
              <a:t>superconducting neutrino cryogenic facility</a:t>
            </a:r>
            <a:endParaRPr kumimoji="1" lang="ja-JP" altLang="en-US" dirty="0"/>
          </a:p>
        </p:txBody>
      </p:sp>
      <p:sp>
        <p:nvSpPr>
          <p:cNvPr id="3" name="サブタイトル 2"/>
          <p:cNvSpPr>
            <a:spLocks noGrp="1"/>
          </p:cNvSpPr>
          <p:nvPr>
            <p:ph type="subTitle" idx="1"/>
          </p:nvPr>
        </p:nvSpPr>
        <p:spPr>
          <a:xfrm>
            <a:off x="467544" y="2420888"/>
            <a:ext cx="8424936" cy="1752600"/>
          </a:xfrm>
        </p:spPr>
        <p:txBody>
          <a:bodyPr/>
          <a:lstStyle/>
          <a:p>
            <a:r>
              <a:rPr kumimoji="1" lang="en-US" altLang="ja-JP" dirty="0" smtClean="0"/>
              <a:t>Yasuhiro </a:t>
            </a:r>
            <a:r>
              <a:rPr kumimoji="1" lang="en-US" altLang="ja-JP" dirty="0" err="1" smtClean="0"/>
              <a:t>Makida</a:t>
            </a:r>
            <a:r>
              <a:rPr kumimoji="1" lang="en-US" altLang="ja-JP" dirty="0" smtClean="0"/>
              <a:t> (KEK) </a:t>
            </a:r>
            <a:r>
              <a:rPr lang="en-US" altLang="ja-JP" sz="2400" dirty="0" smtClean="0"/>
              <a:t>&amp; </a:t>
            </a:r>
            <a:r>
              <a:rPr kumimoji="1" lang="en-US" altLang="ja-JP" sz="2400" dirty="0" smtClean="0"/>
              <a:t>J-PARC cryogenic section member</a:t>
            </a:r>
            <a:endParaRPr kumimoji="1" lang="ja-JP" altLang="en-US" dirty="0"/>
          </a:p>
        </p:txBody>
      </p:sp>
      <p:sp>
        <p:nvSpPr>
          <p:cNvPr id="5" name="テキスト ボックス 4"/>
          <p:cNvSpPr txBox="1"/>
          <p:nvPr/>
        </p:nvSpPr>
        <p:spPr>
          <a:xfrm>
            <a:off x="467544" y="3068960"/>
            <a:ext cx="8424936" cy="1384995"/>
          </a:xfrm>
          <a:prstGeom prst="rect">
            <a:avLst/>
          </a:prstGeom>
          <a:noFill/>
        </p:spPr>
        <p:txBody>
          <a:bodyPr wrap="square" rtlCol="0">
            <a:spAutoFit/>
          </a:bodyPr>
          <a:lstStyle/>
          <a:p>
            <a:pPr algn="ctr"/>
            <a:r>
              <a:rPr kumimoji="1" lang="en-US" altLang="ja-JP" sz="2800" u="sng" dirty="0" smtClean="0"/>
              <a:t>Introduction</a:t>
            </a:r>
          </a:p>
          <a:p>
            <a:r>
              <a:rPr kumimoji="1" lang="en-US" altLang="ja-JP" sz="2800" dirty="0" smtClean="0"/>
              <a:t>500 kW &amp; 30 </a:t>
            </a:r>
            <a:r>
              <a:rPr kumimoji="1" lang="en-US" altLang="ja-JP" sz="2800" dirty="0" err="1" smtClean="0"/>
              <a:t>GeV</a:t>
            </a:r>
            <a:r>
              <a:rPr lang="ja-JP" altLang="en-US" sz="2800" dirty="0" smtClean="0"/>
              <a:t> </a:t>
            </a:r>
            <a:r>
              <a:rPr lang="en-US" altLang="ja-JP" sz="2800" dirty="0" smtClean="0"/>
              <a:t>proton beam has been transported through a superconducting neutrino beam line in J-PARC.</a:t>
            </a:r>
          </a:p>
        </p:txBody>
      </p:sp>
      <p:sp>
        <p:nvSpPr>
          <p:cNvPr id="6" name="テキスト ボックス 5"/>
          <p:cNvSpPr txBox="1"/>
          <p:nvPr/>
        </p:nvSpPr>
        <p:spPr>
          <a:xfrm>
            <a:off x="539552" y="4365104"/>
            <a:ext cx="8424936" cy="1815882"/>
          </a:xfrm>
          <a:prstGeom prst="rect">
            <a:avLst/>
          </a:prstGeom>
          <a:noFill/>
        </p:spPr>
        <p:txBody>
          <a:bodyPr wrap="square" rtlCol="0">
            <a:spAutoFit/>
          </a:bodyPr>
          <a:lstStyle/>
          <a:p>
            <a:r>
              <a:rPr lang="en-US" altLang="ja-JP" sz="2800" dirty="0" smtClean="0"/>
              <a:t>After 3 years operation, tritium </a:t>
            </a:r>
            <a:r>
              <a:rPr lang="en-US" altLang="ja-JP" sz="2800" baseline="30000" dirty="0" smtClean="0"/>
              <a:t>3</a:t>
            </a:r>
            <a:r>
              <a:rPr lang="en-US" altLang="ja-JP" sz="2800" dirty="0" smtClean="0"/>
              <a:t>H has been detected in refrigerant He. Even a just detectable quantity, releasing He from cryogenic system became strongly regulated and troublesome. </a:t>
            </a:r>
          </a:p>
        </p:txBody>
      </p:sp>
      <p:sp>
        <p:nvSpPr>
          <p:cNvPr id="7" name="テキスト ボックス 6"/>
          <p:cNvSpPr txBox="1"/>
          <p:nvPr/>
        </p:nvSpPr>
        <p:spPr>
          <a:xfrm>
            <a:off x="467544" y="6093296"/>
            <a:ext cx="8424936" cy="523220"/>
          </a:xfrm>
          <a:prstGeom prst="rect">
            <a:avLst/>
          </a:prstGeom>
          <a:noFill/>
        </p:spPr>
        <p:txBody>
          <a:bodyPr wrap="square" rtlCol="0">
            <a:spAutoFit/>
          </a:bodyPr>
          <a:lstStyle/>
          <a:p>
            <a:r>
              <a:rPr lang="en-US" altLang="ja-JP" sz="2800" b="1" dirty="0" smtClean="0">
                <a:solidFill>
                  <a:srgbClr val="FF0000"/>
                </a:solidFill>
              </a:rPr>
              <a:t>I’d like to gather instances in other cryogenic facilities.</a:t>
            </a:r>
          </a:p>
        </p:txBody>
      </p:sp>
    </p:spTree>
    <p:extLst>
      <p:ext uri="{BB962C8B-B14F-4D97-AF65-F5344CB8AC3E}">
        <p14:creationId xmlns:p14="http://schemas.microsoft.com/office/powerpoint/2010/main" val="426013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3100"/>
                                        <p:tgtEl>
                                          <p:spTgt spid="6">
                                            <p:txEl>
                                              <p:pRg st="0" end="0"/>
                                            </p:txEl>
                                          </p:spTgt>
                                        </p:tgtEl>
                                      </p:cBhvr>
                                    </p:animEffect>
                                  </p:childTnLst>
                                </p:cTn>
                              </p:par>
                            </p:childTnLst>
                          </p:cTn>
                        </p:par>
                        <p:par>
                          <p:cTn id="15" fill="hold">
                            <p:stCondLst>
                              <p:cond delay="5100"/>
                            </p:stCondLst>
                            <p:childTnLst>
                              <p:par>
                                <p:cTn id="16" presetID="10" presetClass="entr" presetSubtype="0"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64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6" grpId="0" build="p"/>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2018/6/5</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Cryo-Ops 2018</a:t>
            </a:r>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10</a:t>
            </a:fld>
            <a:endParaRPr kumimoji="1" lang="ja-JP" altLang="en-US" dirty="0"/>
          </a:p>
        </p:txBody>
      </p:sp>
      <p:sp>
        <p:nvSpPr>
          <p:cNvPr id="5" name="Rectangle 2"/>
          <p:cNvSpPr txBox="1">
            <a:spLocks noChangeArrowheads="1"/>
          </p:cNvSpPr>
          <p:nvPr/>
        </p:nvSpPr>
        <p:spPr>
          <a:xfrm>
            <a:off x="179512" y="95290"/>
            <a:ext cx="8784976" cy="764704"/>
          </a:xfrm>
          <a:prstGeom prst="rect">
            <a:avLst/>
          </a:prstGeom>
          <a:solidFill>
            <a:srgbClr val="00B050"/>
          </a:solidFill>
        </p:spPr>
        <p:txBody>
          <a:bodyPr vert="horz" lIns="91440" tIns="45720" rIns="91440" bIns="45720" rtlCol="0" anchor="ctr">
            <a:normAutofit/>
          </a:bodyPr>
          <a:lstStyle>
            <a:lvl1pPr marL="838200" indent="-838200" algn="ctr" defTabSz="457200">
              <a:spcBef>
                <a:spcPct val="0"/>
              </a:spcBef>
              <a:buNone/>
              <a:defRPr sz="2800">
                <a:solidFill>
                  <a:schemeClr val="bg1"/>
                </a:solidFill>
                <a:latin typeface="Arial" charset="0"/>
                <a:ea typeface="+mj-ea"/>
                <a:cs typeface="+mj-cs"/>
              </a:defRPr>
            </a:lvl1pPr>
          </a:lstStyle>
          <a:p>
            <a:r>
              <a:rPr lang="en-US" altLang="ja-JP" dirty="0" smtClean="0"/>
              <a:t>Tritium Production in </a:t>
            </a:r>
            <a:r>
              <a:rPr lang="en-US" altLang="ja-JP" dirty="0" smtClean="0"/>
              <a:t>Helium </a:t>
            </a:r>
            <a:endParaRPr lang="en-US" altLang="ja-JP" dirty="0"/>
          </a:p>
        </p:txBody>
      </p:sp>
      <p:sp>
        <p:nvSpPr>
          <p:cNvPr id="8" name="正方形/長方形 7"/>
          <p:cNvSpPr/>
          <p:nvPr/>
        </p:nvSpPr>
        <p:spPr>
          <a:xfrm>
            <a:off x="168537" y="885788"/>
            <a:ext cx="5544616" cy="400110"/>
          </a:xfrm>
          <a:prstGeom prst="rect">
            <a:avLst/>
          </a:prstGeom>
        </p:spPr>
        <p:txBody>
          <a:bodyPr wrap="square">
            <a:spAutoFit/>
          </a:bodyPr>
          <a:lstStyle/>
          <a:p>
            <a:r>
              <a:rPr lang="en-US" altLang="ja-JP" sz="2000" b="1" dirty="0"/>
              <a:t>Tritium</a:t>
            </a:r>
            <a:r>
              <a:rPr lang="en-US" altLang="ja-JP" sz="2000" dirty="0"/>
              <a:t> </a:t>
            </a:r>
            <a:r>
              <a:rPr lang="en-US" altLang="ja-JP" sz="2000" dirty="0" smtClean="0"/>
              <a:t> is a</a:t>
            </a:r>
            <a:r>
              <a:rPr lang="en-US" altLang="ja-JP" sz="2000" dirty="0"/>
              <a:t> radioactive </a:t>
            </a:r>
            <a:r>
              <a:rPr lang="en-US" altLang="ja-JP" sz="2000" u="sng" dirty="0"/>
              <a:t>isotope of </a:t>
            </a:r>
            <a:r>
              <a:rPr lang="en-US" altLang="ja-JP" sz="2000" u="sng" dirty="0" smtClean="0"/>
              <a:t>hydrogen.</a:t>
            </a:r>
            <a:endParaRPr lang="ja-JP" altLang="en-US" sz="2000" dirty="0"/>
          </a:p>
        </p:txBody>
      </p:sp>
      <p:sp>
        <p:nvSpPr>
          <p:cNvPr id="10" name="円/楕円 9"/>
          <p:cNvSpPr/>
          <p:nvPr/>
        </p:nvSpPr>
        <p:spPr>
          <a:xfrm>
            <a:off x="323528" y="1612504"/>
            <a:ext cx="576064" cy="576064"/>
          </a:xfrm>
          <a:prstGeom prst="ellipse">
            <a:avLst/>
          </a:prstGeom>
          <a:gradFill flip="none" rotWithShape="1">
            <a:gsLst>
              <a:gs pos="100000">
                <a:schemeClr val="tx2"/>
              </a:gs>
              <a:gs pos="44000">
                <a:schemeClr val="accent1">
                  <a:tint val="44500"/>
                  <a:satMod val="160000"/>
                </a:schemeClr>
              </a:gs>
              <a:gs pos="1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n</a:t>
            </a:r>
            <a:endParaRPr kumimoji="1" lang="ja-JP" altLang="en-US" dirty="0">
              <a:solidFill>
                <a:schemeClr val="tx1"/>
              </a:solidFill>
            </a:endParaRPr>
          </a:p>
        </p:txBody>
      </p:sp>
      <p:sp>
        <p:nvSpPr>
          <p:cNvPr id="11" name="円/楕円 10"/>
          <p:cNvSpPr/>
          <p:nvPr/>
        </p:nvSpPr>
        <p:spPr>
          <a:xfrm>
            <a:off x="323528" y="2188568"/>
            <a:ext cx="576064" cy="576064"/>
          </a:xfrm>
          <a:prstGeom prst="ellipse">
            <a:avLst/>
          </a:prstGeom>
          <a:gradFill flip="none" rotWithShape="1">
            <a:gsLst>
              <a:gs pos="100000">
                <a:srgbClr val="FF0000"/>
              </a:gs>
              <a:gs pos="94000">
                <a:srgbClr val="FF0000"/>
              </a:gs>
              <a:gs pos="1000">
                <a:schemeClr val="bg1"/>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p</a:t>
            </a:r>
            <a:endParaRPr kumimoji="1" lang="ja-JP" altLang="en-US" dirty="0">
              <a:solidFill>
                <a:schemeClr val="tx1"/>
              </a:solidFill>
            </a:endParaRPr>
          </a:p>
        </p:txBody>
      </p:sp>
      <p:sp>
        <p:nvSpPr>
          <p:cNvPr id="13" name="右矢印 12"/>
          <p:cNvSpPr/>
          <p:nvPr/>
        </p:nvSpPr>
        <p:spPr>
          <a:xfrm>
            <a:off x="1691680" y="1902244"/>
            <a:ext cx="86409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2713860" y="1612504"/>
            <a:ext cx="576064" cy="576064"/>
          </a:xfrm>
          <a:prstGeom prst="ellipse">
            <a:avLst/>
          </a:prstGeom>
          <a:gradFill flip="none" rotWithShape="1">
            <a:gsLst>
              <a:gs pos="100000">
                <a:schemeClr val="tx2"/>
              </a:gs>
              <a:gs pos="44000">
                <a:schemeClr val="accent1">
                  <a:tint val="44500"/>
                  <a:satMod val="160000"/>
                </a:schemeClr>
              </a:gs>
              <a:gs pos="1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n</a:t>
            </a:r>
            <a:endParaRPr kumimoji="1" lang="ja-JP" altLang="en-US" dirty="0">
              <a:solidFill>
                <a:schemeClr val="tx1"/>
              </a:solidFill>
            </a:endParaRPr>
          </a:p>
        </p:txBody>
      </p:sp>
      <p:sp>
        <p:nvSpPr>
          <p:cNvPr id="15" name="円/楕円 14"/>
          <p:cNvSpPr/>
          <p:nvPr/>
        </p:nvSpPr>
        <p:spPr>
          <a:xfrm>
            <a:off x="2713860" y="2188568"/>
            <a:ext cx="576064" cy="576064"/>
          </a:xfrm>
          <a:prstGeom prst="ellipse">
            <a:avLst/>
          </a:prstGeom>
          <a:gradFill flip="none" rotWithShape="1">
            <a:gsLst>
              <a:gs pos="100000">
                <a:srgbClr val="FF0000"/>
              </a:gs>
              <a:gs pos="94000">
                <a:srgbClr val="FF0000"/>
              </a:gs>
              <a:gs pos="1000">
                <a:schemeClr val="bg1"/>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p</a:t>
            </a:r>
            <a:endParaRPr kumimoji="1" lang="ja-JP" altLang="en-US" dirty="0">
              <a:solidFill>
                <a:schemeClr val="tx1"/>
              </a:solidFill>
            </a:endParaRPr>
          </a:p>
        </p:txBody>
      </p:sp>
      <p:sp>
        <p:nvSpPr>
          <p:cNvPr id="19" name="十字形 18"/>
          <p:cNvSpPr/>
          <p:nvPr/>
        </p:nvSpPr>
        <p:spPr>
          <a:xfrm>
            <a:off x="3995936" y="2046260"/>
            <a:ext cx="360000" cy="360000"/>
          </a:xfrm>
          <a:prstGeom prst="plus">
            <a:avLst>
              <a:gd name="adj" fmla="val 389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十字形 20"/>
          <p:cNvSpPr/>
          <p:nvPr/>
        </p:nvSpPr>
        <p:spPr>
          <a:xfrm>
            <a:off x="5076056" y="2046260"/>
            <a:ext cx="360000" cy="360000"/>
          </a:xfrm>
          <a:prstGeom prst="plus">
            <a:avLst>
              <a:gd name="adj" fmla="val 389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22" name="十字形 21"/>
          <p:cNvSpPr/>
          <p:nvPr/>
        </p:nvSpPr>
        <p:spPr>
          <a:xfrm>
            <a:off x="6084168" y="2046260"/>
            <a:ext cx="360000" cy="360000"/>
          </a:xfrm>
          <a:prstGeom prst="plus">
            <a:avLst>
              <a:gd name="adj" fmla="val 389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26" name="テキスト ボックス 25"/>
          <p:cNvSpPr txBox="1"/>
          <p:nvPr/>
        </p:nvSpPr>
        <p:spPr>
          <a:xfrm>
            <a:off x="4398140" y="1840722"/>
            <a:ext cx="936104" cy="707886"/>
          </a:xfrm>
          <a:prstGeom prst="rect">
            <a:avLst/>
          </a:prstGeom>
          <a:noFill/>
        </p:spPr>
        <p:txBody>
          <a:bodyPr wrap="square" rtlCol="0">
            <a:spAutoFit/>
          </a:bodyPr>
          <a:lstStyle/>
          <a:p>
            <a:r>
              <a:rPr lang="en-US" altLang="ja-JP"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t>
            </a:r>
            <a:r>
              <a:rPr lang="en-US" altLang="ja-JP" sz="4000" b="1"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kumimoji="1" lang="ja-JP" altLang="en-US" sz="4000"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mc:AlternateContent xmlns:mc="http://schemas.openxmlformats.org/markup-compatibility/2006" xmlns:a14="http://schemas.microsoft.com/office/drawing/2010/main">
        <mc:Choice Requires="a14">
          <p:sp>
            <p:nvSpPr>
              <p:cNvPr id="28" name="正方形/長方形 27"/>
              <p:cNvSpPr/>
              <p:nvPr/>
            </p:nvSpPr>
            <p:spPr>
              <a:xfrm>
                <a:off x="5540776" y="1871500"/>
                <a:ext cx="567784" cy="646331"/>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acc>
                        <m:accPr>
                          <m:chr m:val="̅"/>
                          <m:ctrlPr>
                            <a:rPr lang="ja-JP" altLang="en-US" sz="3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Math"/>
                            </a:rPr>
                          </m:ctrlPr>
                        </m:accPr>
                        <m:e>
                          <m:r>
                            <a:rPr lang="el-GR" altLang="ja-JP" sz="3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Math"/>
                            </a:rPr>
                            <m:t>𝜸</m:t>
                          </m:r>
                        </m:e>
                      </m:acc>
                    </m:oMath>
                  </m:oMathPara>
                </a14:m>
                <a:endParaRPr lang="ja-JP"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mc:Choice>
        <mc:Fallback xmlns="">
          <p:sp>
            <p:nvSpPr>
              <p:cNvPr id="28" name="正方形/長方形 27"/>
              <p:cNvSpPr>
                <a:spLocks noRot="1" noChangeAspect="1" noMove="1" noResize="1" noEditPoints="1" noAdjustHandles="1" noChangeArrowheads="1" noChangeShapeType="1" noTextEdit="1"/>
              </p:cNvSpPr>
              <p:nvPr/>
            </p:nvSpPr>
            <p:spPr>
              <a:xfrm>
                <a:off x="5540776" y="1871500"/>
                <a:ext cx="567784" cy="646331"/>
              </a:xfrm>
              <a:prstGeom prst="rect">
                <a:avLst/>
              </a:prstGeom>
              <a:blipFill rotWithShape="1">
                <a:blip r:embed="rId3"/>
                <a:stretch>
                  <a:fillRect/>
                </a:stretch>
              </a:blipFill>
            </p:spPr>
            <p:txBody>
              <a:bodyPr/>
              <a:lstStyle/>
              <a:p>
                <a:r>
                  <a:rPr lang="ja-JP" altLang="en-US">
                    <a:noFill/>
                  </a:rPr>
                  <a:t> </a:t>
                </a:r>
              </a:p>
            </p:txBody>
          </p:sp>
        </mc:Fallback>
      </mc:AlternateContent>
      <p:sp>
        <p:nvSpPr>
          <p:cNvPr id="29" name="正方形/長方形 28"/>
          <p:cNvSpPr/>
          <p:nvPr/>
        </p:nvSpPr>
        <p:spPr>
          <a:xfrm>
            <a:off x="6459906" y="1871500"/>
            <a:ext cx="1646138" cy="646331"/>
          </a:xfrm>
          <a:prstGeom prst="rect">
            <a:avLst/>
          </a:prstGeom>
          <a:noFill/>
        </p:spPr>
        <p:txBody>
          <a:bodyPr wrap="square" lIns="91440" tIns="45720" rIns="91440" bIns="45720">
            <a:spAutoFit/>
          </a:bodyPr>
          <a:lstStyle/>
          <a:p>
            <a:pPr algn="ctr"/>
            <a:r>
              <a:rPr lang="en-US" altLang="ja-JP"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18 </a:t>
            </a:r>
            <a:r>
              <a:rPr lang="en-US" altLang="ja-JP" sz="36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keV</a:t>
            </a:r>
            <a:endParaRPr lang="ja-JP" alt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0" name="正方形/長方形 29"/>
          <p:cNvSpPr/>
          <p:nvPr/>
        </p:nvSpPr>
        <p:spPr>
          <a:xfrm>
            <a:off x="4175936" y="2406260"/>
            <a:ext cx="963212" cy="369332"/>
          </a:xfrm>
          <a:prstGeom prst="rect">
            <a:avLst/>
          </a:prstGeom>
        </p:spPr>
        <p:txBody>
          <a:bodyPr wrap="none">
            <a:spAutoFit/>
          </a:bodyPr>
          <a:lstStyle/>
          <a:p>
            <a:r>
              <a:rPr lang="en-US" altLang="ja-JP" dirty="0" smtClean="0"/>
              <a:t>electron</a:t>
            </a:r>
            <a:endParaRPr lang="ja-JP" altLang="en-US" dirty="0"/>
          </a:p>
        </p:txBody>
      </p:sp>
      <p:sp>
        <p:nvSpPr>
          <p:cNvPr id="31" name="正方形/長方形 30"/>
          <p:cNvSpPr/>
          <p:nvPr/>
        </p:nvSpPr>
        <p:spPr>
          <a:xfrm>
            <a:off x="5255470" y="2474312"/>
            <a:ext cx="1357551" cy="369332"/>
          </a:xfrm>
          <a:prstGeom prst="rect">
            <a:avLst/>
          </a:prstGeom>
        </p:spPr>
        <p:txBody>
          <a:bodyPr wrap="none">
            <a:spAutoFit/>
          </a:bodyPr>
          <a:lstStyle/>
          <a:p>
            <a:r>
              <a:rPr lang="en-US" altLang="ja-JP" dirty="0" smtClean="0"/>
              <a:t>antineutrino</a:t>
            </a:r>
            <a:endParaRPr lang="ja-JP" altLang="en-US" dirty="0"/>
          </a:p>
        </p:txBody>
      </p:sp>
      <p:sp>
        <p:nvSpPr>
          <p:cNvPr id="32" name="正方形/長方形 31"/>
          <p:cNvSpPr/>
          <p:nvPr/>
        </p:nvSpPr>
        <p:spPr>
          <a:xfrm>
            <a:off x="1507604" y="1289338"/>
            <a:ext cx="1062278" cy="646331"/>
          </a:xfrm>
          <a:prstGeom prst="rect">
            <a:avLst/>
          </a:prstGeom>
        </p:spPr>
        <p:txBody>
          <a:bodyPr wrap="none">
            <a:spAutoFit/>
          </a:bodyPr>
          <a:lstStyle/>
          <a:p>
            <a:r>
              <a:rPr lang="el-GR" altLang="ja-JP" b="1" i="1" dirty="0" smtClean="0">
                <a:solidFill>
                  <a:srgbClr val="FF0000"/>
                </a:solidFill>
              </a:rPr>
              <a:t>β</a:t>
            </a:r>
            <a:r>
              <a:rPr lang="el-GR" altLang="ja-JP" b="1" dirty="0" smtClean="0">
                <a:solidFill>
                  <a:srgbClr val="FF0000"/>
                </a:solidFill>
              </a:rPr>
              <a:t>-</a:t>
            </a:r>
            <a:r>
              <a:rPr lang="en-US" altLang="ja-JP" b="1" dirty="0" smtClean="0">
                <a:solidFill>
                  <a:srgbClr val="FF0000"/>
                </a:solidFill>
              </a:rPr>
              <a:t>decay</a:t>
            </a:r>
          </a:p>
          <a:p>
            <a:r>
              <a:rPr lang="en-US" altLang="ja-JP" b="1" dirty="0" smtClean="0">
                <a:solidFill>
                  <a:srgbClr val="FF0000"/>
                </a:solidFill>
              </a:rPr>
              <a:t>12.3 Year</a:t>
            </a:r>
            <a:endParaRPr lang="ja-JP" altLang="en-US" b="1" dirty="0">
              <a:solidFill>
                <a:srgbClr val="FF0000"/>
              </a:solidFill>
            </a:endParaRPr>
          </a:p>
        </p:txBody>
      </p:sp>
      <p:sp>
        <p:nvSpPr>
          <p:cNvPr id="33" name="正方形/長方形 32"/>
          <p:cNvSpPr/>
          <p:nvPr/>
        </p:nvSpPr>
        <p:spPr>
          <a:xfrm>
            <a:off x="236712" y="3212976"/>
            <a:ext cx="8295728" cy="400110"/>
          </a:xfrm>
          <a:prstGeom prst="rect">
            <a:avLst/>
          </a:prstGeom>
        </p:spPr>
        <p:txBody>
          <a:bodyPr wrap="square">
            <a:spAutoFit/>
          </a:bodyPr>
          <a:lstStyle/>
          <a:p>
            <a:r>
              <a:rPr lang="en-US" altLang="ja-JP" sz="2000" b="1" dirty="0" smtClean="0"/>
              <a:t>Helium 3</a:t>
            </a:r>
            <a:r>
              <a:rPr lang="en-US" altLang="ja-JP" sz="2000" dirty="0"/>
              <a:t>  has a very large cross section for reacting with thermal </a:t>
            </a:r>
            <a:r>
              <a:rPr lang="en-US" altLang="ja-JP" sz="2000" dirty="0" smtClean="0"/>
              <a:t>neutrons.</a:t>
            </a:r>
            <a:endParaRPr lang="ja-JP" altLang="en-US" sz="2000" dirty="0"/>
          </a:p>
        </p:txBody>
      </p:sp>
      <p:sp>
        <p:nvSpPr>
          <p:cNvPr id="34" name="正方形/長方形 33"/>
          <p:cNvSpPr/>
          <p:nvPr/>
        </p:nvSpPr>
        <p:spPr>
          <a:xfrm>
            <a:off x="-45820" y="2843644"/>
            <a:ext cx="1268424" cy="369332"/>
          </a:xfrm>
          <a:prstGeom prst="rect">
            <a:avLst/>
          </a:prstGeom>
        </p:spPr>
        <p:txBody>
          <a:bodyPr wrap="none">
            <a:spAutoFit/>
          </a:bodyPr>
          <a:lstStyle/>
          <a:p>
            <a:r>
              <a:rPr lang="en-US" altLang="ja-JP" dirty="0" smtClean="0"/>
              <a:t>Tritium(</a:t>
            </a:r>
            <a:r>
              <a:rPr lang="en-US" altLang="ja-JP" baseline="30000" dirty="0" smtClean="0"/>
              <a:t>3</a:t>
            </a:r>
            <a:r>
              <a:rPr lang="en-US" altLang="ja-JP" dirty="0" smtClean="0"/>
              <a:t>H )</a:t>
            </a:r>
            <a:endParaRPr lang="ja-JP" altLang="en-US" dirty="0"/>
          </a:p>
        </p:txBody>
      </p:sp>
      <p:sp>
        <p:nvSpPr>
          <p:cNvPr id="35" name="円/楕円 34"/>
          <p:cNvSpPr/>
          <p:nvPr/>
        </p:nvSpPr>
        <p:spPr>
          <a:xfrm>
            <a:off x="252144" y="3645024"/>
            <a:ext cx="576064" cy="576064"/>
          </a:xfrm>
          <a:prstGeom prst="ellipse">
            <a:avLst/>
          </a:prstGeom>
          <a:gradFill flip="none" rotWithShape="1">
            <a:gsLst>
              <a:gs pos="100000">
                <a:schemeClr val="tx2"/>
              </a:gs>
              <a:gs pos="44000">
                <a:schemeClr val="accent1">
                  <a:tint val="44500"/>
                  <a:satMod val="160000"/>
                </a:schemeClr>
              </a:gs>
              <a:gs pos="1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n</a:t>
            </a:r>
            <a:endParaRPr kumimoji="1" lang="ja-JP" altLang="en-US" dirty="0">
              <a:solidFill>
                <a:schemeClr val="tx1"/>
              </a:solidFill>
            </a:endParaRPr>
          </a:p>
        </p:txBody>
      </p:sp>
      <p:sp>
        <p:nvSpPr>
          <p:cNvPr id="36" name="円/楕円 35"/>
          <p:cNvSpPr/>
          <p:nvPr/>
        </p:nvSpPr>
        <p:spPr>
          <a:xfrm>
            <a:off x="252144" y="4221088"/>
            <a:ext cx="576064" cy="576064"/>
          </a:xfrm>
          <a:prstGeom prst="ellipse">
            <a:avLst/>
          </a:prstGeom>
          <a:gradFill flip="none" rotWithShape="1">
            <a:gsLst>
              <a:gs pos="100000">
                <a:srgbClr val="FF0000"/>
              </a:gs>
              <a:gs pos="94000">
                <a:srgbClr val="FF0000"/>
              </a:gs>
              <a:gs pos="1000">
                <a:schemeClr val="bg1"/>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p</a:t>
            </a:r>
            <a:endParaRPr kumimoji="1" lang="ja-JP" altLang="en-US" dirty="0">
              <a:solidFill>
                <a:schemeClr val="tx1"/>
              </a:solidFill>
            </a:endParaRPr>
          </a:p>
        </p:txBody>
      </p:sp>
      <p:sp>
        <p:nvSpPr>
          <p:cNvPr id="37" name="円/楕円 36"/>
          <p:cNvSpPr/>
          <p:nvPr/>
        </p:nvSpPr>
        <p:spPr>
          <a:xfrm>
            <a:off x="771936" y="3933056"/>
            <a:ext cx="576064" cy="576064"/>
          </a:xfrm>
          <a:prstGeom prst="ellipse">
            <a:avLst/>
          </a:prstGeom>
          <a:gradFill flip="none" rotWithShape="1">
            <a:gsLst>
              <a:gs pos="100000">
                <a:srgbClr val="FF0000"/>
              </a:gs>
              <a:gs pos="94000">
                <a:srgbClr val="FF0000"/>
              </a:gs>
              <a:gs pos="1000">
                <a:schemeClr val="bg1"/>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p</a:t>
            </a:r>
            <a:endParaRPr lang="ja-JP" altLang="en-US" dirty="0">
              <a:solidFill>
                <a:schemeClr val="tx1"/>
              </a:solidFill>
            </a:endParaRPr>
          </a:p>
        </p:txBody>
      </p:sp>
      <p:sp>
        <p:nvSpPr>
          <p:cNvPr id="38" name="右矢印 37"/>
          <p:cNvSpPr/>
          <p:nvPr/>
        </p:nvSpPr>
        <p:spPr>
          <a:xfrm>
            <a:off x="1819215" y="3933056"/>
            <a:ext cx="86409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4547204" y="3739834"/>
            <a:ext cx="576064" cy="576064"/>
          </a:xfrm>
          <a:prstGeom prst="ellipse">
            <a:avLst/>
          </a:prstGeom>
          <a:gradFill flip="none" rotWithShape="1">
            <a:gsLst>
              <a:gs pos="100000">
                <a:srgbClr val="FF0000"/>
              </a:gs>
              <a:gs pos="94000">
                <a:srgbClr val="FF0000"/>
              </a:gs>
              <a:gs pos="1000">
                <a:schemeClr val="bg1"/>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p</a:t>
            </a:r>
            <a:endParaRPr kumimoji="1" lang="ja-JP" altLang="en-US" dirty="0">
              <a:solidFill>
                <a:schemeClr val="tx1"/>
              </a:solidFill>
            </a:endParaRPr>
          </a:p>
        </p:txBody>
      </p:sp>
      <p:sp>
        <p:nvSpPr>
          <p:cNvPr id="44" name="円/楕円 43"/>
          <p:cNvSpPr/>
          <p:nvPr/>
        </p:nvSpPr>
        <p:spPr>
          <a:xfrm>
            <a:off x="828208" y="1913611"/>
            <a:ext cx="576064" cy="576064"/>
          </a:xfrm>
          <a:prstGeom prst="ellipse">
            <a:avLst/>
          </a:prstGeom>
          <a:gradFill flip="none" rotWithShape="1">
            <a:gsLst>
              <a:gs pos="100000">
                <a:schemeClr val="tx2"/>
              </a:gs>
              <a:gs pos="44000">
                <a:schemeClr val="accent1">
                  <a:tint val="44500"/>
                  <a:satMod val="160000"/>
                </a:schemeClr>
              </a:gs>
              <a:gs pos="1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n</a:t>
            </a:r>
            <a:endParaRPr kumimoji="1" lang="ja-JP" altLang="en-US" dirty="0">
              <a:solidFill>
                <a:schemeClr val="tx1"/>
              </a:solidFill>
            </a:endParaRPr>
          </a:p>
        </p:txBody>
      </p:sp>
      <p:sp>
        <p:nvSpPr>
          <p:cNvPr id="45" name="円/楕円 44"/>
          <p:cNvSpPr/>
          <p:nvPr/>
        </p:nvSpPr>
        <p:spPr>
          <a:xfrm>
            <a:off x="3218540" y="1906633"/>
            <a:ext cx="576064" cy="576064"/>
          </a:xfrm>
          <a:prstGeom prst="ellipse">
            <a:avLst/>
          </a:prstGeom>
          <a:gradFill flip="none" rotWithShape="1">
            <a:gsLst>
              <a:gs pos="100000">
                <a:srgbClr val="FF0000"/>
              </a:gs>
              <a:gs pos="94000">
                <a:srgbClr val="FF0000"/>
              </a:gs>
              <a:gs pos="1000">
                <a:schemeClr val="bg1"/>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p</a:t>
            </a:r>
            <a:endParaRPr kumimoji="1" lang="ja-JP" altLang="en-US" dirty="0">
              <a:solidFill>
                <a:schemeClr val="tx1"/>
              </a:solidFill>
            </a:endParaRPr>
          </a:p>
        </p:txBody>
      </p:sp>
      <p:sp>
        <p:nvSpPr>
          <p:cNvPr id="46" name="正方形/長方形 45"/>
          <p:cNvSpPr/>
          <p:nvPr/>
        </p:nvSpPr>
        <p:spPr>
          <a:xfrm>
            <a:off x="2945200" y="2806569"/>
            <a:ext cx="522900" cy="369332"/>
          </a:xfrm>
          <a:prstGeom prst="rect">
            <a:avLst/>
          </a:prstGeom>
        </p:spPr>
        <p:txBody>
          <a:bodyPr wrap="none">
            <a:spAutoFit/>
          </a:bodyPr>
          <a:lstStyle/>
          <a:p>
            <a:r>
              <a:rPr lang="en-US" altLang="ja-JP" baseline="30000" dirty="0" smtClean="0"/>
              <a:t>3</a:t>
            </a:r>
            <a:r>
              <a:rPr lang="en-US" altLang="ja-JP" dirty="0" smtClean="0"/>
              <a:t>He</a:t>
            </a:r>
            <a:endParaRPr lang="ja-JP" altLang="en-US" dirty="0"/>
          </a:p>
        </p:txBody>
      </p:sp>
      <p:sp>
        <p:nvSpPr>
          <p:cNvPr id="47" name="円/楕円 46"/>
          <p:cNvSpPr/>
          <p:nvPr/>
        </p:nvSpPr>
        <p:spPr>
          <a:xfrm>
            <a:off x="771936" y="5126459"/>
            <a:ext cx="576064" cy="576064"/>
          </a:xfrm>
          <a:prstGeom prst="ellipse">
            <a:avLst/>
          </a:prstGeom>
          <a:gradFill flip="none" rotWithShape="1">
            <a:gsLst>
              <a:gs pos="100000">
                <a:schemeClr val="tx2"/>
              </a:gs>
              <a:gs pos="44000">
                <a:schemeClr val="accent1">
                  <a:tint val="44500"/>
                  <a:satMod val="160000"/>
                </a:schemeClr>
              </a:gs>
              <a:gs pos="1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n</a:t>
            </a:r>
            <a:endParaRPr kumimoji="1" lang="ja-JP" altLang="en-US" dirty="0">
              <a:solidFill>
                <a:schemeClr val="tx1"/>
              </a:solidFill>
            </a:endParaRPr>
          </a:p>
        </p:txBody>
      </p:sp>
      <p:cxnSp>
        <p:nvCxnSpPr>
          <p:cNvPr id="50" name="直線矢印コネクタ 49"/>
          <p:cNvCxnSpPr>
            <a:stCxn id="47" idx="0"/>
          </p:cNvCxnSpPr>
          <p:nvPr/>
        </p:nvCxnSpPr>
        <p:spPr>
          <a:xfrm flipV="1">
            <a:off x="1059968" y="4653136"/>
            <a:ext cx="0" cy="47332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3" name="円/楕円 52"/>
          <p:cNvSpPr/>
          <p:nvPr/>
        </p:nvSpPr>
        <p:spPr>
          <a:xfrm>
            <a:off x="3195282" y="3643316"/>
            <a:ext cx="576064" cy="576064"/>
          </a:xfrm>
          <a:prstGeom prst="ellipse">
            <a:avLst/>
          </a:prstGeom>
          <a:gradFill flip="none" rotWithShape="1">
            <a:gsLst>
              <a:gs pos="100000">
                <a:schemeClr val="tx2"/>
              </a:gs>
              <a:gs pos="44000">
                <a:schemeClr val="accent1">
                  <a:tint val="44500"/>
                  <a:satMod val="160000"/>
                </a:schemeClr>
              </a:gs>
              <a:gs pos="1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n</a:t>
            </a:r>
            <a:endParaRPr kumimoji="1" lang="ja-JP" altLang="en-US" dirty="0">
              <a:solidFill>
                <a:schemeClr val="tx1"/>
              </a:solidFill>
            </a:endParaRPr>
          </a:p>
        </p:txBody>
      </p:sp>
      <p:sp>
        <p:nvSpPr>
          <p:cNvPr id="54" name="円/楕円 53"/>
          <p:cNvSpPr/>
          <p:nvPr/>
        </p:nvSpPr>
        <p:spPr>
          <a:xfrm>
            <a:off x="3195282" y="4219380"/>
            <a:ext cx="576064" cy="576064"/>
          </a:xfrm>
          <a:prstGeom prst="ellipse">
            <a:avLst/>
          </a:prstGeom>
          <a:gradFill flip="none" rotWithShape="1">
            <a:gsLst>
              <a:gs pos="100000">
                <a:srgbClr val="FF0000"/>
              </a:gs>
              <a:gs pos="94000">
                <a:srgbClr val="FF0000"/>
              </a:gs>
              <a:gs pos="1000">
                <a:schemeClr val="bg1"/>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p</a:t>
            </a:r>
            <a:endParaRPr kumimoji="1" lang="ja-JP" altLang="en-US" dirty="0">
              <a:solidFill>
                <a:schemeClr val="tx1"/>
              </a:solidFill>
            </a:endParaRPr>
          </a:p>
        </p:txBody>
      </p:sp>
      <p:sp>
        <p:nvSpPr>
          <p:cNvPr id="55" name="円/楕円 54"/>
          <p:cNvSpPr/>
          <p:nvPr/>
        </p:nvSpPr>
        <p:spPr>
          <a:xfrm>
            <a:off x="3715074" y="3931348"/>
            <a:ext cx="576064" cy="576064"/>
          </a:xfrm>
          <a:prstGeom prst="ellipse">
            <a:avLst/>
          </a:prstGeom>
          <a:gradFill flip="none" rotWithShape="1">
            <a:gsLst>
              <a:gs pos="100000">
                <a:schemeClr val="tx2"/>
              </a:gs>
              <a:gs pos="44000">
                <a:schemeClr val="accent1">
                  <a:tint val="44500"/>
                  <a:satMod val="160000"/>
                </a:schemeClr>
              </a:gs>
              <a:gs pos="1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n</a:t>
            </a:r>
            <a:endParaRPr lang="ja-JP" altLang="en-US" dirty="0">
              <a:solidFill>
                <a:schemeClr val="tx1"/>
              </a:solidFill>
            </a:endParaRPr>
          </a:p>
        </p:txBody>
      </p:sp>
      <p:cxnSp>
        <p:nvCxnSpPr>
          <p:cNvPr id="57" name="曲線コネクタ 56"/>
          <p:cNvCxnSpPr/>
          <p:nvPr/>
        </p:nvCxnSpPr>
        <p:spPr>
          <a:xfrm flipV="1">
            <a:off x="5076058" y="3645024"/>
            <a:ext cx="565288" cy="288032"/>
          </a:xfrm>
          <a:prstGeom prst="curved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a:off x="233469" y="4800066"/>
            <a:ext cx="522900" cy="369332"/>
          </a:xfrm>
          <a:prstGeom prst="rect">
            <a:avLst/>
          </a:prstGeom>
        </p:spPr>
        <p:txBody>
          <a:bodyPr wrap="none">
            <a:spAutoFit/>
          </a:bodyPr>
          <a:lstStyle/>
          <a:p>
            <a:r>
              <a:rPr lang="en-US" altLang="ja-JP" baseline="30000" dirty="0" smtClean="0"/>
              <a:t>3</a:t>
            </a:r>
            <a:r>
              <a:rPr lang="en-US" altLang="ja-JP" dirty="0" smtClean="0"/>
              <a:t>He</a:t>
            </a:r>
            <a:endParaRPr lang="ja-JP" altLang="en-US" dirty="0"/>
          </a:p>
        </p:txBody>
      </p:sp>
      <p:sp>
        <p:nvSpPr>
          <p:cNvPr id="70" name="正方形/長方形 69"/>
          <p:cNvSpPr/>
          <p:nvPr/>
        </p:nvSpPr>
        <p:spPr>
          <a:xfrm>
            <a:off x="3225886" y="5045159"/>
            <a:ext cx="766557" cy="369332"/>
          </a:xfrm>
          <a:prstGeom prst="rect">
            <a:avLst/>
          </a:prstGeom>
        </p:spPr>
        <p:txBody>
          <a:bodyPr wrap="none">
            <a:spAutoFit/>
          </a:bodyPr>
          <a:lstStyle/>
          <a:p>
            <a:r>
              <a:rPr lang="en-US" altLang="ja-JP" dirty="0" smtClean="0"/>
              <a:t>T (</a:t>
            </a:r>
            <a:r>
              <a:rPr lang="en-US" altLang="ja-JP" baseline="30000" dirty="0" smtClean="0"/>
              <a:t>3</a:t>
            </a:r>
            <a:r>
              <a:rPr lang="en-US" altLang="ja-JP" dirty="0" smtClean="0"/>
              <a:t>H )</a:t>
            </a:r>
            <a:endParaRPr lang="ja-JP" altLang="en-US" dirty="0"/>
          </a:p>
        </p:txBody>
      </p:sp>
      <p:sp>
        <p:nvSpPr>
          <p:cNvPr id="71" name="正方形/長方形 70"/>
          <p:cNvSpPr/>
          <p:nvPr/>
        </p:nvSpPr>
        <p:spPr>
          <a:xfrm>
            <a:off x="255701" y="5719912"/>
            <a:ext cx="7232557" cy="1015663"/>
          </a:xfrm>
          <a:prstGeom prst="rect">
            <a:avLst/>
          </a:prstGeom>
        </p:spPr>
        <p:txBody>
          <a:bodyPr wrap="none">
            <a:spAutoFit/>
          </a:bodyPr>
          <a:lstStyle/>
          <a:p>
            <a:r>
              <a:rPr lang="en-US" altLang="ja-JP" sz="2000" b="1" dirty="0" smtClean="0"/>
              <a:t>Atomic ratio </a:t>
            </a:r>
            <a:r>
              <a:rPr lang="en-US" altLang="ja-JP" sz="2000" dirty="0" smtClean="0"/>
              <a:t>of  </a:t>
            </a:r>
            <a:r>
              <a:rPr lang="en-US" altLang="ja-JP" sz="2000" baseline="30000" dirty="0"/>
              <a:t>3</a:t>
            </a:r>
            <a:r>
              <a:rPr lang="en-US" altLang="ja-JP" sz="2000" dirty="0" smtClean="0"/>
              <a:t>He is </a:t>
            </a:r>
            <a:r>
              <a:rPr lang="en-US" altLang="ja-JP" sz="2000" b="1" dirty="0" smtClean="0"/>
              <a:t>~1.4 ppm.</a:t>
            </a:r>
          </a:p>
          <a:p>
            <a:r>
              <a:rPr lang="en-US" altLang="ja-JP" sz="2000" b="1" dirty="0" smtClean="0"/>
              <a:t>Reaction cross section </a:t>
            </a:r>
            <a:r>
              <a:rPr lang="en-US" altLang="ja-JP" sz="2000" dirty="0" smtClean="0"/>
              <a:t>of </a:t>
            </a:r>
            <a:r>
              <a:rPr lang="en-US" altLang="ja-JP" sz="2000" baseline="30000" dirty="0"/>
              <a:t>3</a:t>
            </a:r>
            <a:r>
              <a:rPr lang="en-US" altLang="ja-JP" sz="2000" dirty="0" smtClean="0"/>
              <a:t>He is </a:t>
            </a:r>
            <a:r>
              <a:rPr lang="en-US" altLang="ja-JP" sz="2000" b="1" dirty="0" smtClean="0"/>
              <a:t>5.3 X 10</a:t>
            </a:r>
            <a:r>
              <a:rPr lang="en-US" altLang="ja-JP" sz="2000" b="1" baseline="30000" dirty="0" smtClean="0"/>
              <a:t>3</a:t>
            </a:r>
            <a:r>
              <a:rPr lang="en-US" altLang="ja-JP" sz="2000" b="1" dirty="0" smtClean="0"/>
              <a:t> barn  &gt;&gt;  0.87 barn in </a:t>
            </a:r>
            <a:r>
              <a:rPr lang="en-US" altLang="ja-JP" sz="2000" b="1" baseline="30000" dirty="0"/>
              <a:t>4</a:t>
            </a:r>
            <a:r>
              <a:rPr lang="en-US" altLang="ja-JP" sz="2000" b="1" dirty="0" smtClean="0"/>
              <a:t>He</a:t>
            </a:r>
          </a:p>
          <a:p>
            <a:endParaRPr lang="ja-JP" altLang="en-US" sz="2000" dirty="0"/>
          </a:p>
        </p:txBody>
      </p:sp>
      <p:sp>
        <p:nvSpPr>
          <p:cNvPr id="72" name="十字形 71"/>
          <p:cNvSpPr/>
          <p:nvPr/>
        </p:nvSpPr>
        <p:spPr>
          <a:xfrm>
            <a:off x="5461346" y="3911827"/>
            <a:ext cx="360000" cy="360000"/>
          </a:xfrm>
          <a:prstGeom prst="plus">
            <a:avLst>
              <a:gd name="adj" fmla="val 389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73" name="正方形/長方形 72"/>
          <p:cNvSpPr/>
          <p:nvPr/>
        </p:nvSpPr>
        <p:spPr>
          <a:xfrm>
            <a:off x="5739864" y="3776713"/>
            <a:ext cx="2047284" cy="646331"/>
          </a:xfrm>
          <a:prstGeom prst="rect">
            <a:avLst/>
          </a:prstGeom>
          <a:noFill/>
        </p:spPr>
        <p:txBody>
          <a:bodyPr wrap="square" lIns="91440" tIns="45720" rIns="91440" bIns="45720">
            <a:spAutoFit/>
          </a:bodyPr>
          <a:lstStyle/>
          <a:p>
            <a:pPr algn="ctr"/>
            <a:r>
              <a:rPr lang="en-US" altLang="ja-JP"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764 </a:t>
            </a:r>
            <a:r>
              <a:rPr lang="en-US" altLang="ja-JP" sz="36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keV</a:t>
            </a:r>
            <a:endParaRPr lang="ja-JP" alt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5" name="テキスト ボックス 74"/>
          <p:cNvSpPr txBox="1"/>
          <p:nvPr/>
        </p:nvSpPr>
        <p:spPr>
          <a:xfrm>
            <a:off x="4698880" y="4491161"/>
            <a:ext cx="4129252" cy="1477328"/>
          </a:xfrm>
          <a:prstGeom prst="rect">
            <a:avLst/>
          </a:prstGeom>
          <a:noFill/>
          <a:ln>
            <a:solidFill>
              <a:schemeClr val="tx1"/>
            </a:solidFill>
          </a:ln>
        </p:spPr>
        <p:txBody>
          <a:bodyPr wrap="square" rtlCol="0">
            <a:spAutoFit/>
          </a:bodyPr>
          <a:lstStyle/>
          <a:p>
            <a:r>
              <a:rPr kumimoji="1" lang="en-US" altLang="ja-JP" b="1" dirty="0" smtClean="0">
                <a:solidFill>
                  <a:schemeClr val="accent2">
                    <a:lumMod val="75000"/>
                  </a:schemeClr>
                </a:solidFill>
              </a:rPr>
              <a:t>In the worst beam loss 1 W/m case</a:t>
            </a:r>
            <a:r>
              <a:rPr kumimoji="1" lang="en-US" altLang="ja-JP" dirty="0" smtClean="0"/>
              <a:t>, </a:t>
            </a:r>
          </a:p>
          <a:p>
            <a:r>
              <a:rPr lang="en-US" altLang="ja-JP" dirty="0" smtClean="0"/>
              <a:t>54 </a:t>
            </a:r>
            <a:r>
              <a:rPr lang="en-US" altLang="ja-JP" dirty="0" err="1" smtClean="0"/>
              <a:t>Bq</a:t>
            </a:r>
            <a:r>
              <a:rPr lang="en-US" altLang="ja-JP" dirty="0" smtClean="0"/>
              <a:t>/cm</a:t>
            </a:r>
            <a:r>
              <a:rPr lang="en-US" altLang="ja-JP" baseline="30000" dirty="0" smtClean="0"/>
              <a:t>3</a:t>
            </a:r>
            <a:r>
              <a:rPr lang="en-US" altLang="ja-JP" dirty="0" smtClean="0"/>
              <a:t> (SHE 400 </a:t>
            </a:r>
            <a:r>
              <a:rPr lang="en-US" altLang="ja-JP" dirty="0" err="1" smtClean="0"/>
              <a:t>kPa</a:t>
            </a:r>
            <a:r>
              <a:rPr lang="en-US" altLang="ja-JP" dirty="0" smtClean="0"/>
              <a:t>, 4.5 K) </a:t>
            </a:r>
            <a:r>
              <a:rPr lang="en-US" altLang="ja-JP" baseline="30000" dirty="0"/>
              <a:t>3</a:t>
            </a:r>
            <a:r>
              <a:rPr lang="en-US" altLang="ja-JP" dirty="0" smtClean="0"/>
              <a:t>H production is  predicted.</a:t>
            </a:r>
          </a:p>
          <a:p>
            <a:r>
              <a:rPr lang="en-US" altLang="ja-JP" b="1" baseline="30000" dirty="0">
                <a:solidFill>
                  <a:srgbClr val="FF0000"/>
                </a:solidFill>
              </a:rPr>
              <a:t>3</a:t>
            </a:r>
            <a:r>
              <a:rPr kumimoji="1" lang="en-US" altLang="ja-JP" b="1" dirty="0" smtClean="0">
                <a:solidFill>
                  <a:srgbClr val="FF0000"/>
                </a:solidFill>
              </a:rPr>
              <a:t>H in He has been checked at 25 K after beam time.</a:t>
            </a:r>
            <a:endParaRPr kumimoji="1" lang="ja-JP" altLang="en-US" b="1" dirty="0">
              <a:solidFill>
                <a:srgbClr val="FF0000"/>
              </a:solidFill>
            </a:endParaRPr>
          </a:p>
        </p:txBody>
      </p:sp>
      <p:sp>
        <p:nvSpPr>
          <p:cNvPr id="78" name="正方形/長方形 77"/>
          <p:cNvSpPr/>
          <p:nvPr/>
        </p:nvSpPr>
        <p:spPr>
          <a:xfrm>
            <a:off x="1472867" y="5077773"/>
            <a:ext cx="1127232" cy="646331"/>
          </a:xfrm>
          <a:prstGeom prst="rect">
            <a:avLst/>
          </a:prstGeom>
        </p:spPr>
        <p:txBody>
          <a:bodyPr wrap="none">
            <a:spAutoFit/>
          </a:bodyPr>
          <a:lstStyle/>
          <a:p>
            <a:r>
              <a:rPr lang="en-US" altLang="ja-JP" dirty="0" smtClean="0"/>
              <a:t>from</a:t>
            </a:r>
          </a:p>
          <a:p>
            <a:r>
              <a:rPr lang="en-US" altLang="ja-JP" dirty="0" smtClean="0"/>
              <a:t>Beam loss</a:t>
            </a:r>
            <a:endParaRPr lang="ja-JP" altLang="en-US" dirty="0"/>
          </a:p>
        </p:txBody>
      </p:sp>
    </p:spTree>
    <p:extLst>
      <p:ext uri="{BB962C8B-B14F-4D97-AF65-F5344CB8AC3E}">
        <p14:creationId xmlns:p14="http://schemas.microsoft.com/office/powerpoint/2010/main" val="96694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000"/>
                                        <p:tgtEl>
                                          <p:spTgt spid="29"/>
                                        </p:tgtEl>
                                      </p:cBhvr>
                                    </p:animEffect>
                                    <p:anim calcmode="lin" valueType="num">
                                      <p:cBhvr>
                                        <p:cTn id="63" dur="1000" fill="hold"/>
                                        <p:tgtEl>
                                          <p:spTgt spid="29"/>
                                        </p:tgtEl>
                                        <p:attrNameLst>
                                          <p:attrName>ppt_x</p:attrName>
                                        </p:attrNameLst>
                                      </p:cBhvr>
                                      <p:tavLst>
                                        <p:tav tm="0">
                                          <p:val>
                                            <p:strVal val="#ppt_x"/>
                                          </p:val>
                                        </p:tav>
                                        <p:tav tm="100000">
                                          <p:val>
                                            <p:strVal val="#ppt_x"/>
                                          </p:val>
                                        </p:tav>
                                      </p:tavLst>
                                    </p:anim>
                                    <p:anim calcmode="lin" valueType="num">
                                      <p:cBhvr>
                                        <p:cTn id="64" dur="1000" fill="hold"/>
                                        <p:tgtEl>
                                          <p:spTgt spid="2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anim calcmode="lin" valueType="num">
                                      <p:cBhvr>
                                        <p:cTn id="68" dur="1000" fill="hold"/>
                                        <p:tgtEl>
                                          <p:spTgt spid="30"/>
                                        </p:tgtEl>
                                        <p:attrNameLst>
                                          <p:attrName>ppt_x</p:attrName>
                                        </p:attrNameLst>
                                      </p:cBhvr>
                                      <p:tavLst>
                                        <p:tav tm="0">
                                          <p:val>
                                            <p:strVal val="#ppt_x"/>
                                          </p:val>
                                        </p:tav>
                                        <p:tav tm="100000">
                                          <p:val>
                                            <p:strVal val="#ppt_x"/>
                                          </p:val>
                                        </p:tav>
                                      </p:tavLst>
                                    </p:anim>
                                    <p:anim calcmode="lin" valueType="num">
                                      <p:cBhvr>
                                        <p:cTn id="69" dur="1000" fill="hold"/>
                                        <p:tgtEl>
                                          <p:spTgt spid="3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1000" fill="hold"/>
                                        <p:tgtEl>
                                          <p:spTgt spid="3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1000"/>
                                        <p:tgtEl>
                                          <p:spTgt spid="34"/>
                                        </p:tgtEl>
                                      </p:cBhvr>
                                    </p:animEffect>
                                    <p:anim calcmode="lin" valueType="num">
                                      <p:cBhvr>
                                        <p:cTn id="83" dur="1000" fill="hold"/>
                                        <p:tgtEl>
                                          <p:spTgt spid="34"/>
                                        </p:tgtEl>
                                        <p:attrNameLst>
                                          <p:attrName>ppt_x</p:attrName>
                                        </p:attrNameLst>
                                      </p:cBhvr>
                                      <p:tavLst>
                                        <p:tav tm="0">
                                          <p:val>
                                            <p:strVal val="#ppt_x"/>
                                          </p:val>
                                        </p:tav>
                                        <p:tav tm="100000">
                                          <p:val>
                                            <p:strVal val="#ppt_x"/>
                                          </p:val>
                                        </p:tav>
                                      </p:tavLst>
                                    </p:anim>
                                    <p:anim calcmode="lin" valueType="num">
                                      <p:cBhvr>
                                        <p:cTn id="84" dur="1000" fill="hold"/>
                                        <p:tgtEl>
                                          <p:spTgt spid="3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1000"/>
                                        <p:tgtEl>
                                          <p:spTgt spid="44"/>
                                        </p:tgtEl>
                                      </p:cBhvr>
                                    </p:animEffect>
                                    <p:anim calcmode="lin" valueType="num">
                                      <p:cBhvr>
                                        <p:cTn id="88" dur="1000" fill="hold"/>
                                        <p:tgtEl>
                                          <p:spTgt spid="44"/>
                                        </p:tgtEl>
                                        <p:attrNameLst>
                                          <p:attrName>ppt_x</p:attrName>
                                        </p:attrNameLst>
                                      </p:cBhvr>
                                      <p:tavLst>
                                        <p:tav tm="0">
                                          <p:val>
                                            <p:strVal val="#ppt_x"/>
                                          </p:val>
                                        </p:tav>
                                        <p:tav tm="100000">
                                          <p:val>
                                            <p:strVal val="#ppt_x"/>
                                          </p:val>
                                        </p:tav>
                                      </p:tavLst>
                                    </p:anim>
                                    <p:anim calcmode="lin" valueType="num">
                                      <p:cBhvr>
                                        <p:cTn id="89" dur="1000" fill="hold"/>
                                        <p:tgtEl>
                                          <p:spTgt spid="4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1000"/>
                                        <p:tgtEl>
                                          <p:spTgt spid="45"/>
                                        </p:tgtEl>
                                      </p:cBhvr>
                                    </p:animEffect>
                                    <p:anim calcmode="lin" valueType="num">
                                      <p:cBhvr>
                                        <p:cTn id="93" dur="1000" fill="hold"/>
                                        <p:tgtEl>
                                          <p:spTgt spid="45"/>
                                        </p:tgtEl>
                                        <p:attrNameLst>
                                          <p:attrName>ppt_x</p:attrName>
                                        </p:attrNameLst>
                                      </p:cBhvr>
                                      <p:tavLst>
                                        <p:tav tm="0">
                                          <p:val>
                                            <p:strVal val="#ppt_x"/>
                                          </p:val>
                                        </p:tav>
                                        <p:tav tm="100000">
                                          <p:val>
                                            <p:strVal val="#ppt_x"/>
                                          </p:val>
                                        </p:tav>
                                      </p:tavLst>
                                    </p:anim>
                                    <p:anim calcmode="lin" valueType="num">
                                      <p:cBhvr>
                                        <p:cTn id="94" dur="1000" fill="hold"/>
                                        <p:tgtEl>
                                          <p:spTgt spid="45"/>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1000"/>
                                        <p:tgtEl>
                                          <p:spTgt spid="46"/>
                                        </p:tgtEl>
                                      </p:cBhvr>
                                    </p:animEffect>
                                    <p:anim calcmode="lin" valueType="num">
                                      <p:cBhvr>
                                        <p:cTn id="98" dur="1000" fill="hold"/>
                                        <p:tgtEl>
                                          <p:spTgt spid="46"/>
                                        </p:tgtEl>
                                        <p:attrNameLst>
                                          <p:attrName>ppt_x</p:attrName>
                                        </p:attrNameLst>
                                      </p:cBhvr>
                                      <p:tavLst>
                                        <p:tav tm="0">
                                          <p:val>
                                            <p:strVal val="#ppt_x"/>
                                          </p:val>
                                        </p:tav>
                                        <p:tav tm="100000">
                                          <p:val>
                                            <p:strVal val="#ppt_x"/>
                                          </p:val>
                                        </p:tav>
                                      </p:tavLst>
                                    </p:anim>
                                    <p:anim calcmode="lin" valueType="num">
                                      <p:cBhvr>
                                        <p:cTn id="9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1000"/>
                                        <p:tgtEl>
                                          <p:spTgt spid="35"/>
                                        </p:tgtEl>
                                      </p:cBhvr>
                                    </p:animEffect>
                                    <p:anim calcmode="lin" valueType="num">
                                      <p:cBhvr>
                                        <p:cTn id="105" dur="1000" fill="hold"/>
                                        <p:tgtEl>
                                          <p:spTgt spid="35"/>
                                        </p:tgtEl>
                                        <p:attrNameLst>
                                          <p:attrName>ppt_x</p:attrName>
                                        </p:attrNameLst>
                                      </p:cBhvr>
                                      <p:tavLst>
                                        <p:tav tm="0">
                                          <p:val>
                                            <p:strVal val="#ppt_x"/>
                                          </p:val>
                                        </p:tav>
                                        <p:tav tm="100000">
                                          <p:val>
                                            <p:strVal val="#ppt_x"/>
                                          </p:val>
                                        </p:tav>
                                      </p:tavLst>
                                    </p:anim>
                                    <p:anim calcmode="lin" valueType="num">
                                      <p:cBhvr>
                                        <p:cTn id="106" dur="1000" fill="hold"/>
                                        <p:tgtEl>
                                          <p:spTgt spid="35"/>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fade">
                                      <p:cBhvr>
                                        <p:cTn id="114" dur="1000"/>
                                        <p:tgtEl>
                                          <p:spTgt spid="37"/>
                                        </p:tgtEl>
                                      </p:cBhvr>
                                    </p:animEffect>
                                    <p:anim calcmode="lin" valueType="num">
                                      <p:cBhvr>
                                        <p:cTn id="115" dur="1000" fill="hold"/>
                                        <p:tgtEl>
                                          <p:spTgt spid="37"/>
                                        </p:tgtEl>
                                        <p:attrNameLst>
                                          <p:attrName>ppt_x</p:attrName>
                                        </p:attrNameLst>
                                      </p:cBhvr>
                                      <p:tavLst>
                                        <p:tav tm="0">
                                          <p:val>
                                            <p:strVal val="#ppt_x"/>
                                          </p:val>
                                        </p:tav>
                                        <p:tav tm="100000">
                                          <p:val>
                                            <p:strVal val="#ppt_x"/>
                                          </p:val>
                                        </p:tav>
                                      </p:tavLst>
                                    </p:anim>
                                    <p:anim calcmode="lin" valueType="num">
                                      <p:cBhvr>
                                        <p:cTn id="116" dur="1000" fill="hold"/>
                                        <p:tgtEl>
                                          <p:spTgt spid="37"/>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1000"/>
                                        <p:tgtEl>
                                          <p:spTgt spid="38"/>
                                        </p:tgtEl>
                                      </p:cBhvr>
                                    </p:animEffect>
                                    <p:anim calcmode="lin" valueType="num">
                                      <p:cBhvr>
                                        <p:cTn id="120" dur="1000" fill="hold"/>
                                        <p:tgtEl>
                                          <p:spTgt spid="38"/>
                                        </p:tgtEl>
                                        <p:attrNameLst>
                                          <p:attrName>ppt_x</p:attrName>
                                        </p:attrNameLst>
                                      </p:cBhvr>
                                      <p:tavLst>
                                        <p:tav tm="0">
                                          <p:val>
                                            <p:strVal val="#ppt_x"/>
                                          </p:val>
                                        </p:tav>
                                        <p:tav tm="100000">
                                          <p:val>
                                            <p:strVal val="#ppt_x"/>
                                          </p:val>
                                        </p:tav>
                                      </p:tavLst>
                                    </p:anim>
                                    <p:anim calcmode="lin" valueType="num">
                                      <p:cBhvr>
                                        <p:cTn id="121" dur="1000" fill="hold"/>
                                        <p:tgtEl>
                                          <p:spTgt spid="38"/>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0"/>
                                        </p:tgtEl>
                                        <p:attrNameLst>
                                          <p:attrName>style.visibility</p:attrName>
                                        </p:attrNameLst>
                                      </p:cBhvr>
                                      <p:to>
                                        <p:strVal val="visible"/>
                                      </p:to>
                                    </p:set>
                                    <p:animEffect transition="in" filter="fade">
                                      <p:cBhvr>
                                        <p:cTn id="124" dur="1000"/>
                                        <p:tgtEl>
                                          <p:spTgt spid="40"/>
                                        </p:tgtEl>
                                      </p:cBhvr>
                                    </p:animEffect>
                                    <p:anim calcmode="lin" valueType="num">
                                      <p:cBhvr>
                                        <p:cTn id="125" dur="1000" fill="hold"/>
                                        <p:tgtEl>
                                          <p:spTgt spid="40"/>
                                        </p:tgtEl>
                                        <p:attrNameLst>
                                          <p:attrName>ppt_x</p:attrName>
                                        </p:attrNameLst>
                                      </p:cBhvr>
                                      <p:tavLst>
                                        <p:tav tm="0">
                                          <p:val>
                                            <p:strVal val="#ppt_x"/>
                                          </p:val>
                                        </p:tav>
                                        <p:tav tm="100000">
                                          <p:val>
                                            <p:strVal val="#ppt_x"/>
                                          </p:val>
                                        </p:tav>
                                      </p:tavLst>
                                    </p:anim>
                                    <p:anim calcmode="lin" valueType="num">
                                      <p:cBhvr>
                                        <p:cTn id="126" dur="1000" fill="hold"/>
                                        <p:tgtEl>
                                          <p:spTgt spid="40"/>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47"/>
                                        </p:tgtEl>
                                        <p:attrNameLst>
                                          <p:attrName>style.visibility</p:attrName>
                                        </p:attrNameLst>
                                      </p:cBhvr>
                                      <p:to>
                                        <p:strVal val="visible"/>
                                      </p:to>
                                    </p:set>
                                    <p:animEffect transition="in" filter="fade">
                                      <p:cBhvr>
                                        <p:cTn id="129" dur="1000"/>
                                        <p:tgtEl>
                                          <p:spTgt spid="47"/>
                                        </p:tgtEl>
                                      </p:cBhvr>
                                    </p:animEffect>
                                    <p:anim calcmode="lin" valueType="num">
                                      <p:cBhvr>
                                        <p:cTn id="130" dur="1000" fill="hold"/>
                                        <p:tgtEl>
                                          <p:spTgt spid="47"/>
                                        </p:tgtEl>
                                        <p:attrNameLst>
                                          <p:attrName>ppt_x</p:attrName>
                                        </p:attrNameLst>
                                      </p:cBhvr>
                                      <p:tavLst>
                                        <p:tav tm="0">
                                          <p:val>
                                            <p:strVal val="#ppt_x"/>
                                          </p:val>
                                        </p:tav>
                                        <p:tav tm="100000">
                                          <p:val>
                                            <p:strVal val="#ppt_x"/>
                                          </p:val>
                                        </p:tav>
                                      </p:tavLst>
                                    </p:anim>
                                    <p:anim calcmode="lin" valueType="num">
                                      <p:cBhvr>
                                        <p:cTn id="131" dur="1000" fill="hold"/>
                                        <p:tgtEl>
                                          <p:spTgt spid="47"/>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1000" fill="hold"/>
                                        <p:tgtEl>
                                          <p:spTgt spid="50"/>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Effect transition="in" filter="fade">
                                      <p:cBhvr>
                                        <p:cTn id="139" dur="1000"/>
                                        <p:tgtEl>
                                          <p:spTgt spid="53"/>
                                        </p:tgtEl>
                                      </p:cBhvr>
                                    </p:animEffect>
                                    <p:anim calcmode="lin" valueType="num">
                                      <p:cBhvr>
                                        <p:cTn id="140" dur="1000" fill="hold"/>
                                        <p:tgtEl>
                                          <p:spTgt spid="53"/>
                                        </p:tgtEl>
                                        <p:attrNameLst>
                                          <p:attrName>ppt_x</p:attrName>
                                        </p:attrNameLst>
                                      </p:cBhvr>
                                      <p:tavLst>
                                        <p:tav tm="0">
                                          <p:val>
                                            <p:strVal val="#ppt_x"/>
                                          </p:val>
                                        </p:tav>
                                        <p:tav tm="100000">
                                          <p:val>
                                            <p:strVal val="#ppt_x"/>
                                          </p:val>
                                        </p:tav>
                                      </p:tavLst>
                                    </p:anim>
                                    <p:anim calcmode="lin" valueType="num">
                                      <p:cBhvr>
                                        <p:cTn id="141" dur="1000" fill="hold"/>
                                        <p:tgtEl>
                                          <p:spTgt spid="53"/>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54"/>
                                        </p:tgtEl>
                                        <p:attrNameLst>
                                          <p:attrName>style.visibility</p:attrName>
                                        </p:attrNameLst>
                                      </p:cBhvr>
                                      <p:to>
                                        <p:strVal val="visible"/>
                                      </p:to>
                                    </p:set>
                                    <p:animEffect transition="in" filter="fade">
                                      <p:cBhvr>
                                        <p:cTn id="144" dur="1000"/>
                                        <p:tgtEl>
                                          <p:spTgt spid="54"/>
                                        </p:tgtEl>
                                      </p:cBhvr>
                                    </p:animEffect>
                                    <p:anim calcmode="lin" valueType="num">
                                      <p:cBhvr>
                                        <p:cTn id="145" dur="1000" fill="hold"/>
                                        <p:tgtEl>
                                          <p:spTgt spid="54"/>
                                        </p:tgtEl>
                                        <p:attrNameLst>
                                          <p:attrName>ppt_x</p:attrName>
                                        </p:attrNameLst>
                                      </p:cBhvr>
                                      <p:tavLst>
                                        <p:tav tm="0">
                                          <p:val>
                                            <p:strVal val="#ppt_x"/>
                                          </p:val>
                                        </p:tav>
                                        <p:tav tm="100000">
                                          <p:val>
                                            <p:strVal val="#ppt_x"/>
                                          </p:val>
                                        </p:tav>
                                      </p:tavLst>
                                    </p:anim>
                                    <p:anim calcmode="lin" valueType="num">
                                      <p:cBhvr>
                                        <p:cTn id="146" dur="1000" fill="hold"/>
                                        <p:tgtEl>
                                          <p:spTgt spid="54"/>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55"/>
                                        </p:tgtEl>
                                        <p:attrNameLst>
                                          <p:attrName>style.visibility</p:attrName>
                                        </p:attrNameLst>
                                      </p:cBhvr>
                                      <p:to>
                                        <p:strVal val="visible"/>
                                      </p:to>
                                    </p:set>
                                    <p:animEffect transition="in" filter="fade">
                                      <p:cBhvr>
                                        <p:cTn id="149" dur="1000"/>
                                        <p:tgtEl>
                                          <p:spTgt spid="55"/>
                                        </p:tgtEl>
                                      </p:cBhvr>
                                    </p:animEffect>
                                    <p:anim calcmode="lin" valueType="num">
                                      <p:cBhvr>
                                        <p:cTn id="150" dur="1000" fill="hold"/>
                                        <p:tgtEl>
                                          <p:spTgt spid="55"/>
                                        </p:tgtEl>
                                        <p:attrNameLst>
                                          <p:attrName>ppt_x</p:attrName>
                                        </p:attrNameLst>
                                      </p:cBhvr>
                                      <p:tavLst>
                                        <p:tav tm="0">
                                          <p:val>
                                            <p:strVal val="#ppt_x"/>
                                          </p:val>
                                        </p:tav>
                                        <p:tav tm="100000">
                                          <p:val>
                                            <p:strVal val="#ppt_x"/>
                                          </p:val>
                                        </p:tav>
                                      </p:tavLst>
                                    </p:anim>
                                    <p:anim calcmode="lin" valueType="num">
                                      <p:cBhvr>
                                        <p:cTn id="151" dur="1000" fill="hold"/>
                                        <p:tgtEl>
                                          <p:spTgt spid="55"/>
                                        </p:tgtEl>
                                        <p:attrNameLst>
                                          <p:attrName>ppt_y</p:attrName>
                                        </p:attrNameLst>
                                      </p:cBhvr>
                                      <p:tavLst>
                                        <p:tav tm="0">
                                          <p:val>
                                            <p:strVal val="#ppt_y+.1"/>
                                          </p:val>
                                        </p:tav>
                                        <p:tav tm="100000">
                                          <p:val>
                                            <p:strVal val="#ppt_y"/>
                                          </p:val>
                                        </p:tav>
                                      </p:tavLst>
                                    </p:anim>
                                  </p:childTnLst>
                                </p:cTn>
                              </p:par>
                              <p:par>
                                <p:cTn id="152" presetID="42" presetClass="entr" presetSubtype="0" fill="hold" nodeType="withEffect">
                                  <p:stCondLst>
                                    <p:cond delay="0"/>
                                  </p:stCondLst>
                                  <p:childTnLst>
                                    <p:set>
                                      <p:cBhvr>
                                        <p:cTn id="153" dur="1" fill="hold">
                                          <p:stCondLst>
                                            <p:cond delay="0"/>
                                          </p:stCondLst>
                                        </p:cTn>
                                        <p:tgtEl>
                                          <p:spTgt spid="57"/>
                                        </p:tgtEl>
                                        <p:attrNameLst>
                                          <p:attrName>style.visibility</p:attrName>
                                        </p:attrNameLst>
                                      </p:cBhvr>
                                      <p:to>
                                        <p:strVal val="visible"/>
                                      </p:to>
                                    </p:set>
                                    <p:animEffect transition="in" filter="fade">
                                      <p:cBhvr>
                                        <p:cTn id="154" dur="1000"/>
                                        <p:tgtEl>
                                          <p:spTgt spid="57"/>
                                        </p:tgtEl>
                                      </p:cBhvr>
                                    </p:animEffect>
                                    <p:anim calcmode="lin" valueType="num">
                                      <p:cBhvr>
                                        <p:cTn id="155" dur="1000" fill="hold"/>
                                        <p:tgtEl>
                                          <p:spTgt spid="57"/>
                                        </p:tgtEl>
                                        <p:attrNameLst>
                                          <p:attrName>ppt_x</p:attrName>
                                        </p:attrNameLst>
                                      </p:cBhvr>
                                      <p:tavLst>
                                        <p:tav tm="0">
                                          <p:val>
                                            <p:strVal val="#ppt_x"/>
                                          </p:val>
                                        </p:tav>
                                        <p:tav tm="100000">
                                          <p:val>
                                            <p:strVal val="#ppt_x"/>
                                          </p:val>
                                        </p:tav>
                                      </p:tavLst>
                                    </p:anim>
                                    <p:anim calcmode="lin" valueType="num">
                                      <p:cBhvr>
                                        <p:cTn id="156" dur="1000" fill="hold"/>
                                        <p:tgtEl>
                                          <p:spTgt spid="57"/>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69"/>
                                        </p:tgtEl>
                                        <p:attrNameLst>
                                          <p:attrName>style.visibility</p:attrName>
                                        </p:attrNameLst>
                                      </p:cBhvr>
                                      <p:to>
                                        <p:strVal val="visible"/>
                                      </p:to>
                                    </p:set>
                                    <p:animEffect transition="in" filter="fade">
                                      <p:cBhvr>
                                        <p:cTn id="159" dur="1000"/>
                                        <p:tgtEl>
                                          <p:spTgt spid="69"/>
                                        </p:tgtEl>
                                      </p:cBhvr>
                                    </p:animEffect>
                                    <p:anim calcmode="lin" valueType="num">
                                      <p:cBhvr>
                                        <p:cTn id="160" dur="1000" fill="hold"/>
                                        <p:tgtEl>
                                          <p:spTgt spid="69"/>
                                        </p:tgtEl>
                                        <p:attrNameLst>
                                          <p:attrName>ppt_x</p:attrName>
                                        </p:attrNameLst>
                                      </p:cBhvr>
                                      <p:tavLst>
                                        <p:tav tm="0">
                                          <p:val>
                                            <p:strVal val="#ppt_x"/>
                                          </p:val>
                                        </p:tav>
                                        <p:tav tm="100000">
                                          <p:val>
                                            <p:strVal val="#ppt_x"/>
                                          </p:val>
                                        </p:tav>
                                      </p:tavLst>
                                    </p:anim>
                                    <p:anim calcmode="lin" valueType="num">
                                      <p:cBhvr>
                                        <p:cTn id="161" dur="1000" fill="hold"/>
                                        <p:tgtEl>
                                          <p:spTgt spid="69"/>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70"/>
                                        </p:tgtEl>
                                        <p:attrNameLst>
                                          <p:attrName>style.visibility</p:attrName>
                                        </p:attrNameLst>
                                      </p:cBhvr>
                                      <p:to>
                                        <p:strVal val="visible"/>
                                      </p:to>
                                    </p:set>
                                    <p:animEffect transition="in" filter="fade">
                                      <p:cBhvr>
                                        <p:cTn id="164" dur="1000"/>
                                        <p:tgtEl>
                                          <p:spTgt spid="70"/>
                                        </p:tgtEl>
                                      </p:cBhvr>
                                    </p:animEffect>
                                    <p:anim calcmode="lin" valueType="num">
                                      <p:cBhvr>
                                        <p:cTn id="165" dur="1000" fill="hold"/>
                                        <p:tgtEl>
                                          <p:spTgt spid="70"/>
                                        </p:tgtEl>
                                        <p:attrNameLst>
                                          <p:attrName>ppt_x</p:attrName>
                                        </p:attrNameLst>
                                      </p:cBhvr>
                                      <p:tavLst>
                                        <p:tav tm="0">
                                          <p:val>
                                            <p:strVal val="#ppt_x"/>
                                          </p:val>
                                        </p:tav>
                                        <p:tav tm="100000">
                                          <p:val>
                                            <p:strVal val="#ppt_x"/>
                                          </p:val>
                                        </p:tav>
                                      </p:tavLst>
                                    </p:anim>
                                    <p:anim calcmode="lin" valueType="num">
                                      <p:cBhvr>
                                        <p:cTn id="166" dur="1000" fill="hold"/>
                                        <p:tgtEl>
                                          <p:spTgt spid="70"/>
                                        </p:tgtEl>
                                        <p:attrNameLst>
                                          <p:attrName>ppt_y</p:attrName>
                                        </p:attrNameLst>
                                      </p:cBhvr>
                                      <p:tavLst>
                                        <p:tav tm="0">
                                          <p:val>
                                            <p:strVal val="#ppt_y+.1"/>
                                          </p:val>
                                        </p:tav>
                                        <p:tav tm="100000">
                                          <p:val>
                                            <p:strVal val="#ppt_y"/>
                                          </p:val>
                                        </p:tav>
                                      </p:tavLst>
                                    </p:anim>
                                  </p:childTnLst>
                                </p:cTn>
                              </p:par>
                              <p:par>
                                <p:cTn id="167" presetID="42" presetClass="entr" presetSubtype="0" fill="hold" grpId="0" nodeType="withEffect">
                                  <p:stCondLst>
                                    <p:cond delay="0"/>
                                  </p:stCondLst>
                                  <p:childTnLst>
                                    <p:set>
                                      <p:cBhvr>
                                        <p:cTn id="168" dur="1" fill="hold">
                                          <p:stCondLst>
                                            <p:cond delay="0"/>
                                          </p:stCondLst>
                                        </p:cTn>
                                        <p:tgtEl>
                                          <p:spTgt spid="72"/>
                                        </p:tgtEl>
                                        <p:attrNameLst>
                                          <p:attrName>style.visibility</p:attrName>
                                        </p:attrNameLst>
                                      </p:cBhvr>
                                      <p:to>
                                        <p:strVal val="visible"/>
                                      </p:to>
                                    </p:set>
                                    <p:animEffect transition="in" filter="fade">
                                      <p:cBhvr>
                                        <p:cTn id="169" dur="1000"/>
                                        <p:tgtEl>
                                          <p:spTgt spid="72"/>
                                        </p:tgtEl>
                                      </p:cBhvr>
                                    </p:animEffect>
                                    <p:anim calcmode="lin" valueType="num">
                                      <p:cBhvr>
                                        <p:cTn id="170" dur="1000" fill="hold"/>
                                        <p:tgtEl>
                                          <p:spTgt spid="72"/>
                                        </p:tgtEl>
                                        <p:attrNameLst>
                                          <p:attrName>ppt_x</p:attrName>
                                        </p:attrNameLst>
                                      </p:cBhvr>
                                      <p:tavLst>
                                        <p:tav tm="0">
                                          <p:val>
                                            <p:strVal val="#ppt_x"/>
                                          </p:val>
                                        </p:tav>
                                        <p:tav tm="100000">
                                          <p:val>
                                            <p:strVal val="#ppt_x"/>
                                          </p:val>
                                        </p:tav>
                                      </p:tavLst>
                                    </p:anim>
                                    <p:anim calcmode="lin" valueType="num">
                                      <p:cBhvr>
                                        <p:cTn id="171" dur="1000" fill="hold"/>
                                        <p:tgtEl>
                                          <p:spTgt spid="72"/>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3"/>
                                        </p:tgtEl>
                                        <p:attrNameLst>
                                          <p:attrName>style.visibility</p:attrName>
                                        </p:attrNameLst>
                                      </p:cBhvr>
                                      <p:to>
                                        <p:strVal val="visible"/>
                                      </p:to>
                                    </p:set>
                                    <p:animEffect transition="in" filter="fade">
                                      <p:cBhvr>
                                        <p:cTn id="174" dur="1000"/>
                                        <p:tgtEl>
                                          <p:spTgt spid="33"/>
                                        </p:tgtEl>
                                      </p:cBhvr>
                                    </p:animEffect>
                                    <p:anim calcmode="lin" valueType="num">
                                      <p:cBhvr>
                                        <p:cTn id="175" dur="1000" fill="hold"/>
                                        <p:tgtEl>
                                          <p:spTgt spid="33"/>
                                        </p:tgtEl>
                                        <p:attrNameLst>
                                          <p:attrName>ppt_x</p:attrName>
                                        </p:attrNameLst>
                                      </p:cBhvr>
                                      <p:tavLst>
                                        <p:tav tm="0">
                                          <p:val>
                                            <p:strVal val="#ppt_x"/>
                                          </p:val>
                                        </p:tav>
                                        <p:tav tm="100000">
                                          <p:val>
                                            <p:strVal val="#ppt_x"/>
                                          </p:val>
                                        </p:tav>
                                      </p:tavLst>
                                    </p:anim>
                                    <p:anim calcmode="lin" valueType="num">
                                      <p:cBhvr>
                                        <p:cTn id="176" dur="1000" fill="hold"/>
                                        <p:tgtEl>
                                          <p:spTgt spid="33"/>
                                        </p:tgtEl>
                                        <p:attrNameLst>
                                          <p:attrName>ppt_y</p:attrName>
                                        </p:attrNameLst>
                                      </p:cBhvr>
                                      <p:tavLst>
                                        <p:tav tm="0">
                                          <p:val>
                                            <p:strVal val="#ppt_y+.1"/>
                                          </p:val>
                                        </p:tav>
                                        <p:tav tm="100000">
                                          <p:val>
                                            <p:strVal val="#ppt_y"/>
                                          </p:val>
                                        </p:tav>
                                      </p:tavLst>
                                    </p:anim>
                                  </p:childTnLst>
                                </p:cTn>
                              </p:par>
                              <p:par>
                                <p:cTn id="177" presetID="42" presetClass="entr" presetSubtype="0" fill="hold" grpId="0" nodeType="withEffect">
                                  <p:stCondLst>
                                    <p:cond delay="0"/>
                                  </p:stCondLst>
                                  <p:childTnLst>
                                    <p:set>
                                      <p:cBhvr>
                                        <p:cTn id="178" dur="1" fill="hold">
                                          <p:stCondLst>
                                            <p:cond delay="0"/>
                                          </p:stCondLst>
                                        </p:cTn>
                                        <p:tgtEl>
                                          <p:spTgt spid="73"/>
                                        </p:tgtEl>
                                        <p:attrNameLst>
                                          <p:attrName>style.visibility</p:attrName>
                                        </p:attrNameLst>
                                      </p:cBhvr>
                                      <p:to>
                                        <p:strVal val="visible"/>
                                      </p:to>
                                    </p:set>
                                    <p:animEffect transition="in" filter="fade">
                                      <p:cBhvr>
                                        <p:cTn id="179" dur="1000"/>
                                        <p:tgtEl>
                                          <p:spTgt spid="73"/>
                                        </p:tgtEl>
                                      </p:cBhvr>
                                    </p:animEffect>
                                    <p:anim calcmode="lin" valueType="num">
                                      <p:cBhvr>
                                        <p:cTn id="180" dur="1000" fill="hold"/>
                                        <p:tgtEl>
                                          <p:spTgt spid="73"/>
                                        </p:tgtEl>
                                        <p:attrNameLst>
                                          <p:attrName>ppt_x</p:attrName>
                                        </p:attrNameLst>
                                      </p:cBhvr>
                                      <p:tavLst>
                                        <p:tav tm="0">
                                          <p:val>
                                            <p:strVal val="#ppt_x"/>
                                          </p:val>
                                        </p:tav>
                                        <p:tav tm="100000">
                                          <p:val>
                                            <p:strVal val="#ppt_x"/>
                                          </p:val>
                                        </p:tav>
                                      </p:tavLst>
                                    </p:anim>
                                    <p:anim calcmode="lin" valueType="num">
                                      <p:cBhvr>
                                        <p:cTn id="181" dur="1000" fill="hold"/>
                                        <p:tgtEl>
                                          <p:spTgt spid="73"/>
                                        </p:tgtEl>
                                        <p:attrNameLst>
                                          <p:attrName>ppt_y</p:attrName>
                                        </p:attrNameLst>
                                      </p:cBhvr>
                                      <p:tavLst>
                                        <p:tav tm="0">
                                          <p:val>
                                            <p:strVal val="#ppt_y+.1"/>
                                          </p:val>
                                        </p:tav>
                                        <p:tav tm="100000">
                                          <p:val>
                                            <p:strVal val="#ppt_y"/>
                                          </p:val>
                                        </p:tav>
                                      </p:tavLst>
                                    </p:anim>
                                  </p:childTnLst>
                                </p:cTn>
                              </p:par>
                              <p:par>
                                <p:cTn id="182" presetID="42" presetClass="entr" presetSubtype="0" fill="hold" grpId="0" nodeType="withEffect">
                                  <p:stCondLst>
                                    <p:cond delay="0"/>
                                  </p:stCondLst>
                                  <p:childTnLst>
                                    <p:set>
                                      <p:cBhvr>
                                        <p:cTn id="183" dur="1" fill="hold">
                                          <p:stCondLst>
                                            <p:cond delay="0"/>
                                          </p:stCondLst>
                                        </p:cTn>
                                        <p:tgtEl>
                                          <p:spTgt spid="78"/>
                                        </p:tgtEl>
                                        <p:attrNameLst>
                                          <p:attrName>style.visibility</p:attrName>
                                        </p:attrNameLst>
                                      </p:cBhvr>
                                      <p:to>
                                        <p:strVal val="visible"/>
                                      </p:to>
                                    </p:set>
                                    <p:animEffect transition="in" filter="fade">
                                      <p:cBhvr>
                                        <p:cTn id="184" dur="1000"/>
                                        <p:tgtEl>
                                          <p:spTgt spid="78"/>
                                        </p:tgtEl>
                                      </p:cBhvr>
                                    </p:animEffect>
                                    <p:anim calcmode="lin" valueType="num">
                                      <p:cBhvr>
                                        <p:cTn id="185" dur="1000" fill="hold"/>
                                        <p:tgtEl>
                                          <p:spTgt spid="78"/>
                                        </p:tgtEl>
                                        <p:attrNameLst>
                                          <p:attrName>ppt_x</p:attrName>
                                        </p:attrNameLst>
                                      </p:cBhvr>
                                      <p:tavLst>
                                        <p:tav tm="0">
                                          <p:val>
                                            <p:strVal val="#ppt_x"/>
                                          </p:val>
                                        </p:tav>
                                        <p:tav tm="100000">
                                          <p:val>
                                            <p:strVal val="#ppt_x"/>
                                          </p:val>
                                        </p:tav>
                                      </p:tavLst>
                                    </p:anim>
                                    <p:anim calcmode="lin" valueType="num">
                                      <p:cBhvr>
                                        <p:cTn id="186"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42" presetClass="entr" presetSubtype="0" fill="hold" grpId="0" nodeType="clickEffect">
                                  <p:stCondLst>
                                    <p:cond delay="0"/>
                                  </p:stCondLst>
                                  <p:childTnLst>
                                    <p:set>
                                      <p:cBhvr>
                                        <p:cTn id="190" dur="1" fill="hold">
                                          <p:stCondLst>
                                            <p:cond delay="0"/>
                                          </p:stCondLst>
                                        </p:cTn>
                                        <p:tgtEl>
                                          <p:spTgt spid="71"/>
                                        </p:tgtEl>
                                        <p:attrNameLst>
                                          <p:attrName>style.visibility</p:attrName>
                                        </p:attrNameLst>
                                      </p:cBhvr>
                                      <p:to>
                                        <p:strVal val="visible"/>
                                      </p:to>
                                    </p:set>
                                    <p:animEffect transition="in" filter="fade">
                                      <p:cBhvr>
                                        <p:cTn id="191" dur="1000"/>
                                        <p:tgtEl>
                                          <p:spTgt spid="71"/>
                                        </p:tgtEl>
                                      </p:cBhvr>
                                    </p:animEffect>
                                    <p:anim calcmode="lin" valueType="num">
                                      <p:cBhvr>
                                        <p:cTn id="192" dur="1000" fill="hold"/>
                                        <p:tgtEl>
                                          <p:spTgt spid="71"/>
                                        </p:tgtEl>
                                        <p:attrNameLst>
                                          <p:attrName>ppt_x</p:attrName>
                                        </p:attrNameLst>
                                      </p:cBhvr>
                                      <p:tavLst>
                                        <p:tav tm="0">
                                          <p:val>
                                            <p:strVal val="#ppt_x"/>
                                          </p:val>
                                        </p:tav>
                                        <p:tav tm="100000">
                                          <p:val>
                                            <p:strVal val="#ppt_x"/>
                                          </p:val>
                                        </p:tav>
                                      </p:tavLst>
                                    </p:anim>
                                    <p:anim calcmode="lin" valueType="num">
                                      <p:cBhvr>
                                        <p:cTn id="193"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42" presetClass="entr" presetSubtype="0" fill="hold" grpId="0" nodeType="clickEffect">
                                  <p:stCondLst>
                                    <p:cond delay="0"/>
                                  </p:stCondLst>
                                  <p:childTnLst>
                                    <p:set>
                                      <p:cBhvr>
                                        <p:cTn id="197" dur="1" fill="hold">
                                          <p:stCondLst>
                                            <p:cond delay="0"/>
                                          </p:stCondLst>
                                        </p:cTn>
                                        <p:tgtEl>
                                          <p:spTgt spid="75"/>
                                        </p:tgtEl>
                                        <p:attrNameLst>
                                          <p:attrName>style.visibility</p:attrName>
                                        </p:attrNameLst>
                                      </p:cBhvr>
                                      <p:to>
                                        <p:strVal val="visible"/>
                                      </p:to>
                                    </p:set>
                                    <p:animEffect transition="in" filter="fade">
                                      <p:cBhvr>
                                        <p:cTn id="198" dur="1000"/>
                                        <p:tgtEl>
                                          <p:spTgt spid="75"/>
                                        </p:tgtEl>
                                      </p:cBhvr>
                                    </p:animEffect>
                                    <p:anim calcmode="lin" valueType="num">
                                      <p:cBhvr>
                                        <p:cTn id="199" dur="1000" fill="hold"/>
                                        <p:tgtEl>
                                          <p:spTgt spid="75"/>
                                        </p:tgtEl>
                                        <p:attrNameLst>
                                          <p:attrName>ppt_x</p:attrName>
                                        </p:attrNameLst>
                                      </p:cBhvr>
                                      <p:tavLst>
                                        <p:tav tm="0">
                                          <p:val>
                                            <p:strVal val="#ppt_x"/>
                                          </p:val>
                                        </p:tav>
                                        <p:tav tm="100000">
                                          <p:val>
                                            <p:strVal val="#ppt_x"/>
                                          </p:val>
                                        </p:tav>
                                      </p:tavLst>
                                    </p:anim>
                                    <p:anim calcmode="lin" valueType="num">
                                      <p:cBhvr>
                                        <p:cTn id="200"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3" grpId="0" animBg="1"/>
      <p:bldP spid="14" grpId="0" animBg="1"/>
      <p:bldP spid="15" grpId="0" animBg="1"/>
      <p:bldP spid="19" grpId="0" animBg="1"/>
      <p:bldP spid="21" grpId="0" animBg="1"/>
      <p:bldP spid="22" grpId="0" animBg="1"/>
      <p:bldP spid="26" grpId="0"/>
      <p:bldP spid="28" grpId="0"/>
      <p:bldP spid="29" grpId="0"/>
      <p:bldP spid="30" grpId="0"/>
      <p:bldP spid="31" grpId="0"/>
      <p:bldP spid="32" grpId="0"/>
      <p:bldP spid="33" grpId="0"/>
      <p:bldP spid="34" grpId="0"/>
      <p:bldP spid="35" grpId="0" animBg="1"/>
      <p:bldP spid="36" grpId="0" animBg="1"/>
      <p:bldP spid="37" grpId="0" animBg="1"/>
      <p:bldP spid="38" grpId="0" animBg="1"/>
      <p:bldP spid="40" grpId="0" animBg="1"/>
      <p:bldP spid="44" grpId="0" animBg="1"/>
      <p:bldP spid="45" grpId="0" animBg="1"/>
      <p:bldP spid="46" grpId="0"/>
      <p:bldP spid="47" grpId="0" animBg="1"/>
      <p:bldP spid="53" grpId="0" animBg="1"/>
      <p:bldP spid="54" grpId="0" animBg="1"/>
      <p:bldP spid="55" grpId="0" animBg="1"/>
      <p:bldP spid="69" grpId="0"/>
      <p:bldP spid="70" grpId="0"/>
      <p:bldP spid="71" grpId="0"/>
      <p:bldP spid="72" grpId="0" animBg="1"/>
      <p:bldP spid="73" grpId="0"/>
      <p:bldP spid="75" grpId="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95706306"/>
              </p:ext>
            </p:extLst>
          </p:nvPr>
        </p:nvGraphicFramePr>
        <p:xfrm>
          <a:off x="323529" y="1268760"/>
          <a:ext cx="4896544" cy="2554605"/>
        </p:xfrm>
        <a:graphic>
          <a:graphicData uri="http://schemas.openxmlformats.org/drawingml/2006/table">
            <a:tbl>
              <a:tblPr>
                <a:tableStyleId>{BC89EF96-8CEA-46FF-86C4-4CE0E7609802}</a:tableStyleId>
              </a:tblPr>
              <a:tblGrid>
                <a:gridCol w="1224135"/>
                <a:gridCol w="1071119"/>
                <a:gridCol w="1233137"/>
                <a:gridCol w="1368153"/>
              </a:tblGrid>
              <a:tr h="161925">
                <a:tc>
                  <a:txBody>
                    <a:bodyPr/>
                    <a:lstStyle/>
                    <a:p>
                      <a:pPr algn="l" fontAlgn="b"/>
                      <a:endParaRPr lang="ja-JP" altLang="en-US" sz="1800" b="0" i="0" u="none" strike="noStrike" dirty="0">
                        <a:effectLst/>
                        <a:latin typeface="TakaoPGothic"/>
                      </a:endParaRPr>
                    </a:p>
                  </a:txBody>
                  <a:tcPr marL="9525" marR="9525" marT="9525" marB="0" anchor="b"/>
                </a:tc>
                <a:tc>
                  <a:txBody>
                    <a:bodyPr/>
                    <a:lstStyle/>
                    <a:p>
                      <a:pPr algn="l" fontAlgn="b"/>
                      <a:r>
                        <a:rPr lang="en-US" sz="1800" u="none" strike="noStrike" dirty="0">
                          <a:effectLst/>
                        </a:rPr>
                        <a:t>HT (</a:t>
                      </a:r>
                      <a:r>
                        <a:rPr lang="en-US" sz="1800" u="none" strike="noStrike" dirty="0" err="1">
                          <a:effectLst/>
                        </a:rPr>
                        <a:t>Bq</a:t>
                      </a:r>
                      <a:r>
                        <a:rPr lang="en-US" sz="1800" u="none" strike="noStrike" dirty="0">
                          <a:effectLst/>
                        </a:rPr>
                        <a:t>/L)</a:t>
                      </a:r>
                      <a:endParaRPr lang="en-US" sz="1800" b="0" i="0" u="none" strike="noStrike" dirty="0">
                        <a:effectLst/>
                        <a:latin typeface="TakaoPGothic"/>
                      </a:endParaRPr>
                    </a:p>
                  </a:txBody>
                  <a:tcPr marL="9525" marR="9525" marT="9525" marB="0" anchor="b"/>
                </a:tc>
                <a:tc>
                  <a:txBody>
                    <a:bodyPr/>
                    <a:lstStyle/>
                    <a:p>
                      <a:pPr algn="l" fontAlgn="b"/>
                      <a:r>
                        <a:rPr lang="en-US" sz="1800" u="none" strike="noStrike" dirty="0" smtClean="0">
                          <a:effectLst/>
                        </a:rPr>
                        <a:t>HTO </a:t>
                      </a:r>
                      <a:r>
                        <a:rPr lang="en-US" sz="1800" u="none" strike="noStrike" dirty="0">
                          <a:effectLst/>
                        </a:rPr>
                        <a:t>(</a:t>
                      </a:r>
                      <a:r>
                        <a:rPr lang="en-US" sz="1800" u="none" strike="noStrike" dirty="0" err="1">
                          <a:effectLst/>
                        </a:rPr>
                        <a:t>Bq</a:t>
                      </a:r>
                      <a:r>
                        <a:rPr lang="en-US" sz="1800" u="none" strike="noStrike" dirty="0">
                          <a:effectLst/>
                        </a:rPr>
                        <a:t>/L)</a:t>
                      </a:r>
                      <a:endParaRPr lang="en-US" sz="1800" b="0" i="0" u="none" strike="noStrike" dirty="0">
                        <a:effectLst/>
                        <a:latin typeface="TakaoPGothic"/>
                      </a:endParaRPr>
                    </a:p>
                  </a:txBody>
                  <a:tcPr marL="9525" marR="9525" marT="9525" marB="0" anchor="b"/>
                </a:tc>
                <a:tc>
                  <a:txBody>
                    <a:bodyPr/>
                    <a:lstStyle/>
                    <a:p>
                      <a:pPr algn="l" fontAlgn="b"/>
                      <a:r>
                        <a:rPr kumimoji="1" lang="en-US" sz="1800" u="none" strike="noStrike" kern="1200" dirty="0" smtClean="0">
                          <a:solidFill>
                            <a:schemeClr val="tx1"/>
                          </a:solidFill>
                          <a:effectLst/>
                          <a:latin typeface="+mn-lt"/>
                          <a:ea typeface="+mn-ea"/>
                          <a:cs typeface="+mn-cs"/>
                        </a:rPr>
                        <a:t>Beam P (kW)</a:t>
                      </a:r>
                      <a:endParaRPr kumimoji="1" lang="en-US" sz="1800" u="none" strike="noStrike" kern="1200" dirty="0">
                        <a:solidFill>
                          <a:schemeClr val="tx1"/>
                        </a:solidFill>
                        <a:effectLst/>
                        <a:latin typeface="+mn-lt"/>
                        <a:ea typeface="+mn-ea"/>
                        <a:cs typeface="+mn-cs"/>
                      </a:endParaRPr>
                    </a:p>
                  </a:txBody>
                  <a:tcPr marL="9525" marR="9525" marT="9525" marB="0" anchor="b"/>
                </a:tc>
              </a:tr>
              <a:tr h="161925">
                <a:tc>
                  <a:txBody>
                    <a:bodyPr/>
                    <a:lstStyle/>
                    <a:p>
                      <a:pPr algn="l" fontAlgn="b"/>
                      <a:r>
                        <a:rPr lang="en-US" altLang="ja-JP" sz="1800" u="none" strike="noStrike" dirty="0" smtClean="0">
                          <a:effectLst/>
                        </a:rPr>
                        <a:t>May/2010</a:t>
                      </a:r>
                      <a:endParaRPr lang="ja-JP" altLang="en-US" sz="1800" b="0" i="0" u="none" strike="noStrike" dirty="0">
                        <a:effectLst/>
                        <a:latin typeface="TakaoPGothic"/>
                      </a:endParaRPr>
                    </a:p>
                  </a:txBody>
                  <a:tcPr marL="9525" marR="9525" marT="9525" marB="0" anchor="b"/>
                </a:tc>
                <a:tc>
                  <a:txBody>
                    <a:bodyPr/>
                    <a:lstStyle/>
                    <a:p>
                      <a:pPr algn="l" fontAlgn="b"/>
                      <a:r>
                        <a:rPr lang="en-US" altLang="ja-JP" sz="1800" u="none" strike="noStrike">
                          <a:effectLst/>
                        </a:rPr>
                        <a:t>0</a:t>
                      </a:r>
                      <a:endParaRPr lang="en-US" altLang="ja-JP" sz="1800" b="0" i="0" u="none" strike="noStrike">
                        <a:effectLst/>
                        <a:latin typeface="TakaoPGothic"/>
                      </a:endParaRPr>
                    </a:p>
                  </a:txBody>
                  <a:tcPr marL="9525" marR="9525" marT="9525" marB="0" anchor="b"/>
                </a:tc>
                <a:tc>
                  <a:txBody>
                    <a:bodyPr/>
                    <a:lstStyle/>
                    <a:p>
                      <a:pPr algn="l" fontAlgn="b"/>
                      <a:r>
                        <a:rPr lang="en-US" altLang="ja-JP" sz="1800" u="none" strike="noStrike" dirty="0">
                          <a:effectLst/>
                        </a:rPr>
                        <a:t>0.082</a:t>
                      </a:r>
                      <a:endParaRPr lang="en-US" altLang="ja-JP" sz="1800" b="0" i="0" u="none" strike="noStrike" dirty="0">
                        <a:effectLst/>
                        <a:latin typeface="TakaoPGothic"/>
                      </a:endParaRPr>
                    </a:p>
                  </a:txBody>
                  <a:tcPr marL="9525" marR="9525" marT="9525" marB="0" anchor="b"/>
                </a:tc>
                <a:tc>
                  <a:txBody>
                    <a:bodyPr/>
                    <a:lstStyle/>
                    <a:p>
                      <a:pPr algn="l" fontAlgn="b"/>
                      <a:r>
                        <a:rPr kumimoji="1" lang="en-US" altLang="ja-JP" sz="1800" u="none" strike="noStrike" kern="1200" dirty="0" smtClean="0">
                          <a:solidFill>
                            <a:schemeClr val="tx1"/>
                          </a:solidFill>
                          <a:effectLst/>
                          <a:latin typeface="+mn-lt"/>
                          <a:ea typeface="+mn-ea"/>
                          <a:cs typeface="+mn-cs"/>
                        </a:rPr>
                        <a:t>~ 80</a:t>
                      </a:r>
                      <a:endParaRPr kumimoji="1" lang="en-US" altLang="ja-JP" sz="1800" u="none" strike="noStrike" kern="1200" dirty="0">
                        <a:solidFill>
                          <a:schemeClr val="tx1"/>
                        </a:solidFill>
                        <a:effectLst/>
                        <a:latin typeface="+mn-lt"/>
                        <a:ea typeface="+mn-ea"/>
                        <a:cs typeface="+mn-cs"/>
                      </a:endParaRPr>
                    </a:p>
                  </a:txBody>
                  <a:tcPr marL="9525" marR="9525" marT="9525" marB="0" anchor="b"/>
                </a:tc>
              </a:tr>
              <a:tr h="161925">
                <a:tc>
                  <a:txBody>
                    <a:bodyPr/>
                    <a:lstStyle/>
                    <a:p>
                      <a:pPr algn="l" fontAlgn="b"/>
                      <a:r>
                        <a:rPr lang="en-US" altLang="ja-JP" sz="1800" u="none" strike="noStrike" dirty="0" smtClean="0">
                          <a:effectLst/>
                        </a:rPr>
                        <a:t>July/2010</a:t>
                      </a:r>
                      <a:endParaRPr lang="ja-JP" altLang="en-US" sz="1800" b="0" i="0" u="none" strike="noStrike" dirty="0">
                        <a:effectLst/>
                        <a:latin typeface="TakaoPGothic"/>
                      </a:endParaRPr>
                    </a:p>
                  </a:txBody>
                  <a:tcPr marL="9525" marR="9525" marT="9525" marB="0" anchor="b"/>
                </a:tc>
                <a:tc>
                  <a:txBody>
                    <a:bodyPr/>
                    <a:lstStyle/>
                    <a:p>
                      <a:pPr algn="l" fontAlgn="b"/>
                      <a:r>
                        <a:rPr lang="en-US" altLang="ja-JP" sz="1800" u="none" strike="noStrike" dirty="0">
                          <a:effectLst/>
                        </a:rPr>
                        <a:t>0</a:t>
                      </a:r>
                      <a:endParaRPr lang="en-US" altLang="ja-JP" sz="1800" b="0" i="0" u="none" strike="noStrike" dirty="0">
                        <a:effectLst/>
                        <a:latin typeface="TakaoPGothic"/>
                      </a:endParaRPr>
                    </a:p>
                  </a:txBody>
                  <a:tcPr marL="9525" marR="9525" marT="9525" marB="0" anchor="b"/>
                </a:tc>
                <a:tc>
                  <a:txBody>
                    <a:bodyPr/>
                    <a:lstStyle/>
                    <a:p>
                      <a:pPr algn="l" fontAlgn="b"/>
                      <a:r>
                        <a:rPr lang="en-US" altLang="ja-JP" sz="1800" u="none" strike="noStrike" dirty="0">
                          <a:effectLst/>
                        </a:rPr>
                        <a:t>0</a:t>
                      </a:r>
                      <a:endParaRPr lang="en-US" altLang="ja-JP" sz="1800" b="0" i="0" u="none" strike="noStrike" dirty="0">
                        <a:effectLst/>
                        <a:latin typeface="TakaoPGothic"/>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1" lang="en-US" altLang="ja-JP" sz="1800" u="none" strike="noStrike" kern="1200" dirty="0" smtClean="0">
                          <a:solidFill>
                            <a:schemeClr val="tx1"/>
                          </a:solidFill>
                          <a:effectLst/>
                          <a:latin typeface="+mn-lt"/>
                          <a:ea typeface="+mn-ea"/>
                          <a:cs typeface="+mn-cs"/>
                        </a:rPr>
                        <a:t>~ 80</a:t>
                      </a:r>
                    </a:p>
                  </a:txBody>
                  <a:tcPr marL="9525" marR="9525" marT="9525" marB="0" anchor="b"/>
                </a:tc>
              </a:tr>
              <a:tr h="161925">
                <a:tc>
                  <a:txBody>
                    <a:bodyPr/>
                    <a:lstStyle/>
                    <a:p>
                      <a:pPr algn="l" fontAlgn="b"/>
                      <a:r>
                        <a:rPr lang="en-US" altLang="ja-JP" sz="1800" u="none" strike="noStrike" dirty="0" smtClean="0">
                          <a:effectLst/>
                        </a:rPr>
                        <a:t>Sep./2012</a:t>
                      </a:r>
                      <a:endParaRPr lang="ja-JP" altLang="en-US" sz="1800" b="0" i="0" u="none" strike="noStrike" dirty="0">
                        <a:effectLst/>
                        <a:latin typeface="TakaoPGothic"/>
                      </a:endParaRPr>
                    </a:p>
                  </a:txBody>
                  <a:tcPr marL="9525" marR="9525" marT="9525" marB="0" anchor="b"/>
                </a:tc>
                <a:tc>
                  <a:txBody>
                    <a:bodyPr/>
                    <a:lstStyle/>
                    <a:p>
                      <a:pPr algn="l" fontAlgn="b"/>
                      <a:r>
                        <a:rPr lang="en-US" altLang="ja-JP" sz="1800" u="none" strike="noStrike">
                          <a:effectLst/>
                        </a:rPr>
                        <a:t>48.2</a:t>
                      </a:r>
                      <a:endParaRPr lang="en-US" altLang="ja-JP" sz="1800" b="0" i="0" u="none" strike="noStrike">
                        <a:effectLst/>
                        <a:latin typeface="TakaoPGothic"/>
                      </a:endParaRPr>
                    </a:p>
                  </a:txBody>
                  <a:tcPr marL="9525" marR="9525" marT="9525" marB="0" anchor="b"/>
                </a:tc>
                <a:tc>
                  <a:txBody>
                    <a:bodyPr/>
                    <a:lstStyle/>
                    <a:p>
                      <a:pPr algn="l" fontAlgn="b"/>
                      <a:r>
                        <a:rPr lang="en-US" altLang="ja-JP" sz="1800" u="none" strike="noStrike" dirty="0">
                          <a:effectLst/>
                        </a:rPr>
                        <a:t>2.4</a:t>
                      </a:r>
                      <a:endParaRPr lang="en-US" altLang="ja-JP" sz="1800" b="0" i="0" u="none" strike="noStrike" dirty="0">
                        <a:effectLst/>
                        <a:latin typeface="TakaoPGothic"/>
                      </a:endParaRPr>
                    </a:p>
                  </a:txBody>
                  <a:tcPr marL="9525" marR="9525" marT="9525" marB="0" anchor="b"/>
                </a:tc>
                <a:tc>
                  <a:txBody>
                    <a:bodyPr/>
                    <a:lstStyle/>
                    <a:p>
                      <a:pPr algn="l" fontAlgn="b"/>
                      <a:r>
                        <a:rPr kumimoji="1" lang="en-US" altLang="ja-JP" sz="1800" u="none" strike="noStrike" kern="1200" dirty="0" smtClean="0">
                          <a:solidFill>
                            <a:schemeClr val="tx1"/>
                          </a:solidFill>
                          <a:effectLst/>
                          <a:latin typeface="+mn-lt"/>
                          <a:ea typeface="+mn-ea"/>
                          <a:cs typeface="+mn-cs"/>
                        </a:rPr>
                        <a:t>~ 200</a:t>
                      </a:r>
                      <a:endParaRPr kumimoji="1" lang="en-US" altLang="ja-JP" sz="1800" u="none" strike="noStrike" kern="1200" dirty="0">
                        <a:solidFill>
                          <a:schemeClr val="tx1"/>
                        </a:solidFill>
                        <a:effectLst/>
                        <a:latin typeface="+mn-lt"/>
                        <a:ea typeface="+mn-ea"/>
                        <a:cs typeface="+mn-cs"/>
                      </a:endParaRPr>
                    </a:p>
                  </a:txBody>
                  <a:tcPr marL="9525" marR="9525" marT="9525" marB="0" anchor="b"/>
                </a:tc>
              </a:tr>
              <a:tr h="161925">
                <a:tc>
                  <a:txBody>
                    <a:bodyPr/>
                    <a:lstStyle/>
                    <a:p>
                      <a:pPr algn="l" fontAlgn="b"/>
                      <a:r>
                        <a:rPr lang="en-US" altLang="ja-JP" sz="1800" u="none" strike="noStrike" dirty="0" smtClean="0">
                          <a:effectLst/>
                        </a:rPr>
                        <a:t>Dec./2012</a:t>
                      </a:r>
                      <a:endParaRPr lang="ja-JP" altLang="en-US" sz="1800" b="0" i="0" u="none" strike="noStrike" dirty="0">
                        <a:effectLst/>
                        <a:latin typeface="TakaoPGothic"/>
                      </a:endParaRPr>
                    </a:p>
                  </a:txBody>
                  <a:tcPr marL="9525" marR="9525" marT="9525" marB="0" anchor="b"/>
                </a:tc>
                <a:tc>
                  <a:txBody>
                    <a:bodyPr/>
                    <a:lstStyle/>
                    <a:p>
                      <a:pPr algn="l" fontAlgn="b"/>
                      <a:r>
                        <a:rPr lang="en-US" altLang="ja-JP" sz="1800" u="none" strike="noStrike">
                          <a:effectLst/>
                        </a:rPr>
                        <a:t>28</a:t>
                      </a:r>
                      <a:endParaRPr lang="en-US" altLang="ja-JP" sz="1800" b="0" i="0" u="none" strike="noStrike">
                        <a:effectLst/>
                        <a:latin typeface="TakaoPGothic"/>
                      </a:endParaRPr>
                    </a:p>
                  </a:txBody>
                  <a:tcPr marL="9525" marR="9525" marT="9525" marB="0" anchor="b"/>
                </a:tc>
                <a:tc>
                  <a:txBody>
                    <a:bodyPr/>
                    <a:lstStyle/>
                    <a:p>
                      <a:pPr algn="l" fontAlgn="b"/>
                      <a:r>
                        <a:rPr lang="en-US" altLang="ja-JP" sz="1800" u="none" strike="noStrike" dirty="0">
                          <a:effectLst/>
                        </a:rPr>
                        <a:t>0</a:t>
                      </a:r>
                      <a:endParaRPr lang="en-US" altLang="ja-JP" sz="1800" b="0" i="0" u="none" strike="noStrike" dirty="0">
                        <a:effectLst/>
                        <a:latin typeface="TakaoPGothic"/>
                      </a:endParaRPr>
                    </a:p>
                  </a:txBody>
                  <a:tcPr marL="9525" marR="9525" marT="9525" marB="0" anchor="b"/>
                </a:tc>
                <a:tc>
                  <a:txBody>
                    <a:bodyPr/>
                    <a:lstStyle/>
                    <a:p>
                      <a:pPr algn="l" fontAlgn="b"/>
                      <a:r>
                        <a:rPr kumimoji="1" lang="en-US" altLang="ja-JP" sz="1800" u="none" strike="noStrike" kern="1200" dirty="0" smtClean="0">
                          <a:solidFill>
                            <a:schemeClr val="tx1"/>
                          </a:solidFill>
                          <a:effectLst/>
                          <a:latin typeface="+mn-lt"/>
                          <a:ea typeface="+mn-ea"/>
                          <a:cs typeface="+mn-cs"/>
                        </a:rPr>
                        <a:t>~</a:t>
                      </a:r>
                      <a:r>
                        <a:rPr kumimoji="1" lang="en-US" altLang="ja-JP" sz="1800" u="none" strike="noStrike" kern="1200" baseline="0" dirty="0" smtClean="0">
                          <a:solidFill>
                            <a:schemeClr val="tx1"/>
                          </a:solidFill>
                          <a:effectLst/>
                          <a:latin typeface="+mn-lt"/>
                          <a:ea typeface="+mn-ea"/>
                          <a:cs typeface="+mn-cs"/>
                        </a:rPr>
                        <a:t> 220</a:t>
                      </a:r>
                      <a:endParaRPr kumimoji="1" lang="en-US" altLang="ja-JP" sz="1800" u="none" strike="noStrike" kern="1200" dirty="0">
                        <a:solidFill>
                          <a:schemeClr val="tx1"/>
                        </a:solidFill>
                        <a:effectLst/>
                        <a:latin typeface="+mn-lt"/>
                        <a:ea typeface="+mn-ea"/>
                        <a:cs typeface="+mn-cs"/>
                      </a:endParaRPr>
                    </a:p>
                  </a:txBody>
                  <a:tcPr marL="9525" marR="9525" marT="9525" marB="0" anchor="b"/>
                </a:tc>
              </a:tr>
              <a:tr h="161925">
                <a:tc>
                  <a:txBody>
                    <a:bodyPr/>
                    <a:lstStyle/>
                    <a:p>
                      <a:pPr algn="l" fontAlgn="b"/>
                      <a:r>
                        <a:rPr lang="en-US" altLang="ja-JP" sz="1800" u="none" strike="noStrike" dirty="0" smtClean="0">
                          <a:effectLst/>
                        </a:rPr>
                        <a:t>Aug./2013</a:t>
                      </a:r>
                      <a:endParaRPr lang="ja-JP" altLang="en-US" sz="1800" b="0" i="0" u="none" strike="noStrike" dirty="0">
                        <a:effectLst/>
                        <a:latin typeface="TakaoPGothic"/>
                      </a:endParaRPr>
                    </a:p>
                  </a:txBody>
                  <a:tcPr marL="9525" marR="9525" marT="9525" marB="0" anchor="b"/>
                </a:tc>
                <a:tc>
                  <a:txBody>
                    <a:bodyPr/>
                    <a:lstStyle/>
                    <a:p>
                      <a:pPr algn="l" fontAlgn="b"/>
                      <a:r>
                        <a:rPr lang="en-US" altLang="ja-JP" sz="1800" u="none" strike="noStrike" dirty="0">
                          <a:solidFill>
                            <a:schemeClr val="tx1"/>
                          </a:solidFill>
                          <a:effectLst/>
                        </a:rPr>
                        <a:t>37.5</a:t>
                      </a:r>
                      <a:endParaRPr lang="en-US" altLang="ja-JP" sz="1800" b="0" i="0" u="none" strike="noStrike" dirty="0">
                        <a:solidFill>
                          <a:schemeClr val="tx1"/>
                        </a:solidFill>
                        <a:effectLst/>
                        <a:latin typeface="TakaoPGothic"/>
                      </a:endParaRPr>
                    </a:p>
                  </a:txBody>
                  <a:tcPr marL="9525" marR="9525" marT="9525" marB="0" anchor="b">
                    <a:solidFill>
                      <a:schemeClr val="accent3">
                        <a:lumMod val="20000"/>
                        <a:lumOff val="80000"/>
                      </a:schemeClr>
                    </a:solidFill>
                  </a:tcPr>
                </a:tc>
                <a:tc>
                  <a:txBody>
                    <a:bodyPr/>
                    <a:lstStyle/>
                    <a:p>
                      <a:pPr algn="l" fontAlgn="b"/>
                      <a:r>
                        <a:rPr lang="en-US" altLang="ja-JP" sz="1800" u="none" strike="noStrike" dirty="0">
                          <a:solidFill>
                            <a:schemeClr val="tx1"/>
                          </a:solidFill>
                          <a:effectLst/>
                        </a:rPr>
                        <a:t>0</a:t>
                      </a:r>
                      <a:endParaRPr lang="en-US" altLang="ja-JP" sz="1800" b="0" i="0" u="none" strike="noStrike" dirty="0">
                        <a:solidFill>
                          <a:schemeClr val="tx1"/>
                        </a:solidFill>
                        <a:effectLst/>
                        <a:latin typeface="TakaoPGothic"/>
                      </a:endParaRPr>
                    </a:p>
                  </a:txBody>
                  <a:tcPr marL="9525" marR="9525" marT="9525" marB="0" anchor="b"/>
                </a:tc>
                <a:tc>
                  <a:txBody>
                    <a:bodyPr/>
                    <a:lstStyle/>
                    <a:p>
                      <a:pPr algn="l" fontAlgn="b"/>
                      <a:r>
                        <a:rPr kumimoji="1" lang="en-US" altLang="ja-JP" sz="1800" u="none" strike="noStrike" kern="1200" dirty="0" smtClean="0">
                          <a:solidFill>
                            <a:schemeClr val="tx1"/>
                          </a:solidFill>
                          <a:effectLst/>
                          <a:latin typeface="+mn-lt"/>
                          <a:ea typeface="+mn-ea"/>
                          <a:cs typeface="+mn-cs"/>
                        </a:rPr>
                        <a:t>~ 230</a:t>
                      </a:r>
                      <a:endParaRPr kumimoji="1" lang="en-US" altLang="ja-JP" sz="1800" u="none" strike="noStrike" kern="1200" dirty="0">
                        <a:solidFill>
                          <a:schemeClr val="tx1"/>
                        </a:solidFill>
                        <a:effectLst/>
                        <a:latin typeface="+mn-lt"/>
                        <a:ea typeface="+mn-ea"/>
                        <a:cs typeface="+mn-cs"/>
                      </a:endParaRPr>
                    </a:p>
                  </a:txBody>
                  <a:tcPr marL="9525" marR="9525" marT="9525" marB="0" anchor="b"/>
                </a:tc>
              </a:tr>
              <a:tr h="161925">
                <a:tc>
                  <a:txBody>
                    <a:bodyPr/>
                    <a:lstStyle/>
                    <a:p>
                      <a:pPr marL="0" algn="l" defTabSz="914400" rtl="0" eaLnBrk="1" fontAlgn="b" latinLnBrk="0" hangingPunct="1"/>
                      <a:r>
                        <a:rPr kumimoji="1" lang="en-US" altLang="ja-JP" sz="1800" u="none" strike="noStrike" kern="1200" dirty="0" smtClean="0">
                          <a:solidFill>
                            <a:schemeClr val="tx1"/>
                          </a:solidFill>
                          <a:effectLst/>
                          <a:latin typeface="+mn-lt"/>
                          <a:ea typeface="+mn-ea"/>
                          <a:cs typeface="+mn-cs"/>
                        </a:rPr>
                        <a:t>July/2014</a:t>
                      </a:r>
                      <a:endParaRPr kumimoji="1" lang="ja-JP" altLang="en-US" sz="1800" u="none" strike="noStrike" kern="1200" dirty="0">
                        <a:solidFill>
                          <a:schemeClr val="tx1"/>
                        </a:solidFill>
                        <a:effectLst/>
                        <a:latin typeface="+mn-lt"/>
                        <a:ea typeface="+mn-ea"/>
                        <a:cs typeface="+mn-cs"/>
                      </a:endParaRPr>
                    </a:p>
                  </a:txBody>
                  <a:tcPr marL="9525" marR="9525" marT="9525" marB="0" anchor="b"/>
                </a:tc>
                <a:tc>
                  <a:txBody>
                    <a:bodyPr/>
                    <a:lstStyle/>
                    <a:p>
                      <a:pPr marL="0" algn="l" defTabSz="914400" rtl="0" eaLnBrk="1" fontAlgn="b" latinLnBrk="0" hangingPunct="1"/>
                      <a:r>
                        <a:rPr kumimoji="1" lang="en-US" altLang="ja-JP" sz="1800" u="none" strike="noStrike" kern="1200" dirty="0" smtClean="0">
                          <a:solidFill>
                            <a:schemeClr val="tx1"/>
                          </a:solidFill>
                          <a:effectLst/>
                          <a:latin typeface="+mn-lt"/>
                          <a:ea typeface="+mn-ea"/>
                          <a:cs typeface="+mn-cs"/>
                        </a:rPr>
                        <a:t>40.5</a:t>
                      </a:r>
                      <a:endParaRPr kumimoji="1" lang="en-US" altLang="ja-JP" sz="1800" u="none" strike="noStrike" kern="1200" dirty="0">
                        <a:solidFill>
                          <a:schemeClr val="tx1"/>
                        </a:solidFill>
                        <a:effectLst/>
                        <a:latin typeface="+mn-lt"/>
                        <a:ea typeface="+mn-ea"/>
                        <a:cs typeface="+mn-cs"/>
                      </a:endParaRPr>
                    </a:p>
                  </a:txBody>
                  <a:tcPr marL="9525" marR="9525" marT="9525" marB="0" anchor="b">
                    <a:solidFill>
                      <a:schemeClr val="accent3">
                        <a:lumMod val="20000"/>
                        <a:lumOff val="80000"/>
                      </a:schemeClr>
                    </a:solidFill>
                  </a:tcPr>
                </a:tc>
                <a:tc>
                  <a:txBody>
                    <a:bodyPr/>
                    <a:lstStyle/>
                    <a:p>
                      <a:pPr marL="0" algn="l" defTabSz="914400" rtl="0" eaLnBrk="1" fontAlgn="b" latinLnBrk="0" hangingPunct="1"/>
                      <a:r>
                        <a:rPr kumimoji="1" lang="en-US" altLang="ja-JP" sz="1800" u="none" strike="noStrike" kern="1200" dirty="0" smtClean="0">
                          <a:solidFill>
                            <a:schemeClr val="tx1"/>
                          </a:solidFill>
                          <a:effectLst/>
                          <a:latin typeface="+mn-lt"/>
                          <a:ea typeface="+mn-ea"/>
                          <a:cs typeface="+mn-cs"/>
                        </a:rPr>
                        <a:t>0</a:t>
                      </a:r>
                      <a:endParaRPr kumimoji="1" lang="en-US" altLang="ja-JP" sz="1800" u="none" strike="noStrike" kern="1200" dirty="0">
                        <a:solidFill>
                          <a:schemeClr val="tx1"/>
                        </a:solidFill>
                        <a:effectLst/>
                        <a:latin typeface="+mn-lt"/>
                        <a:ea typeface="+mn-ea"/>
                        <a:cs typeface="+mn-cs"/>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1" lang="en-US" altLang="ja-JP" sz="1800" u="none" strike="noStrike" kern="1200" dirty="0" smtClean="0">
                          <a:solidFill>
                            <a:schemeClr val="tx1"/>
                          </a:solidFill>
                          <a:effectLst/>
                          <a:latin typeface="+mn-lt"/>
                          <a:ea typeface="+mn-ea"/>
                          <a:cs typeface="+mn-cs"/>
                        </a:rPr>
                        <a:t>~ 250</a:t>
                      </a:r>
                    </a:p>
                  </a:txBody>
                  <a:tcPr marL="9525" marR="9525" marT="9525" marB="0" anchor="b"/>
                </a:tc>
              </a:tr>
              <a:tr h="161925">
                <a:tc>
                  <a:txBody>
                    <a:bodyPr/>
                    <a:lstStyle/>
                    <a:p>
                      <a:pPr marL="0" algn="l" defTabSz="914400" rtl="0" eaLnBrk="1" fontAlgn="b" latinLnBrk="0" hangingPunct="1"/>
                      <a:r>
                        <a:rPr kumimoji="1" lang="en-US" altLang="ja-JP" sz="1800" u="none" strike="noStrike" kern="1200" dirty="0" smtClean="0">
                          <a:solidFill>
                            <a:schemeClr val="tx1"/>
                          </a:solidFill>
                          <a:effectLst/>
                          <a:latin typeface="+mn-lt"/>
                          <a:ea typeface="+mn-ea"/>
                          <a:cs typeface="+mn-cs"/>
                        </a:rPr>
                        <a:t>Aug./2015</a:t>
                      </a:r>
                      <a:endParaRPr kumimoji="1" lang="ja-JP" altLang="en-US" sz="1800" u="none" strike="noStrike" kern="1200" dirty="0">
                        <a:solidFill>
                          <a:schemeClr val="tx1"/>
                        </a:solidFill>
                        <a:effectLst/>
                        <a:latin typeface="+mn-lt"/>
                        <a:ea typeface="+mn-ea"/>
                        <a:cs typeface="+mn-cs"/>
                      </a:endParaRPr>
                    </a:p>
                  </a:txBody>
                  <a:tcPr marL="9525" marR="9525" marT="9525" marB="0" anchor="b"/>
                </a:tc>
                <a:tc>
                  <a:txBody>
                    <a:bodyPr/>
                    <a:lstStyle/>
                    <a:p>
                      <a:pPr marL="0" algn="l" defTabSz="914400" rtl="0" eaLnBrk="1" fontAlgn="b" latinLnBrk="0" hangingPunct="1"/>
                      <a:r>
                        <a:rPr kumimoji="1" lang="en-US" altLang="ja-JP" sz="1800" u="none" strike="noStrike" kern="1200" dirty="0" smtClean="0">
                          <a:solidFill>
                            <a:schemeClr val="tx1"/>
                          </a:solidFill>
                          <a:effectLst/>
                          <a:latin typeface="+mn-lt"/>
                          <a:ea typeface="+mn-ea"/>
                          <a:cs typeface="+mn-cs"/>
                        </a:rPr>
                        <a:t>33.0</a:t>
                      </a:r>
                      <a:endParaRPr kumimoji="1" lang="en-US" altLang="ja-JP" sz="1800" u="none" strike="noStrike" kern="1200" dirty="0">
                        <a:solidFill>
                          <a:schemeClr val="tx1"/>
                        </a:solidFill>
                        <a:effectLst/>
                        <a:latin typeface="+mn-lt"/>
                        <a:ea typeface="+mn-ea"/>
                        <a:cs typeface="+mn-cs"/>
                      </a:endParaRPr>
                    </a:p>
                  </a:txBody>
                  <a:tcPr marL="9525" marR="9525" marT="9525" marB="0" anchor="b">
                    <a:solidFill>
                      <a:schemeClr val="accent3">
                        <a:lumMod val="20000"/>
                        <a:lumOff val="80000"/>
                      </a:schemeClr>
                    </a:solidFill>
                  </a:tcPr>
                </a:tc>
                <a:tc>
                  <a:txBody>
                    <a:bodyPr/>
                    <a:lstStyle/>
                    <a:p>
                      <a:pPr marL="0" algn="l" defTabSz="914400" rtl="0" eaLnBrk="1" fontAlgn="b" latinLnBrk="0" hangingPunct="1"/>
                      <a:r>
                        <a:rPr kumimoji="1" lang="en-US" altLang="ja-JP" sz="1800" u="none" strike="noStrike" kern="1200" dirty="0" smtClean="0">
                          <a:solidFill>
                            <a:schemeClr val="tx1"/>
                          </a:solidFill>
                          <a:effectLst/>
                          <a:latin typeface="+mn-lt"/>
                          <a:ea typeface="+mn-ea"/>
                          <a:cs typeface="+mn-cs"/>
                        </a:rPr>
                        <a:t>0</a:t>
                      </a:r>
                      <a:endParaRPr kumimoji="1" lang="en-US" altLang="ja-JP" sz="1800" u="none" strike="noStrike" kern="1200" dirty="0">
                        <a:solidFill>
                          <a:schemeClr val="tx1"/>
                        </a:solidFill>
                        <a:effectLst/>
                        <a:latin typeface="+mn-lt"/>
                        <a:ea typeface="+mn-ea"/>
                        <a:cs typeface="+mn-cs"/>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1" lang="en-US" altLang="ja-JP" sz="1800" u="none" strike="noStrike" kern="1200" dirty="0" smtClean="0">
                          <a:solidFill>
                            <a:schemeClr val="tx1"/>
                          </a:solidFill>
                          <a:effectLst/>
                          <a:latin typeface="+mn-lt"/>
                          <a:ea typeface="+mn-ea"/>
                          <a:cs typeface="+mn-cs"/>
                        </a:rPr>
                        <a:t>~ 300</a:t>
                      </a:r>
                    </a:p>
                  </a:txBody>
                  <a:tcPr marL="9525" marR="9525" marT="9525" marB="0" anchor="b"/>
                </a:tc>
              </a:tr>
              <a:tr h="161925">
                <a:tc>
                  <a:txBody>
                    <a:bodyPr/>
                    <a:lstStyle/>
                    <a:p>
                      <a:pPr marL="0" algn="l" defTabSz="914400" rtl="0" eaLnBrk="1" fontAlgn="b" latinLnBrk="0" hangingPunct="1"/>
                      <a:r>
                        <a:rPr kumimoji="1" lang="en-US" altLang="ja-JP" sz="1800" u="none" strike="noStrike" kern="1200" dirty="0" smtClean="0">
                          <a:solidFill>
                            <a:schemeClr val="tx1"/>
                          </a:solidFill>
                          <a:effectLst/>
                          <a:latin typeface="+mn-lt"/>
                          <a:ea typeface="+mn-ea"/>
                          <a:cs typeface="+mn-cs"/>
                        </a:rPr>
                        <a:t>July./2016</a:t>
                      </a:r>
                      <a:endParaRPr kumimoji="1" lang="ja-JP" altLang="en-US" sz="1800" u="none" strike="noStrike" kern="1200" dirty="0">
                        <a:solidFill>
                          <a:schemeClr val="tx1"/>
                        </a:solidFill>
                        <a:effectLst/>
                        <a:latin typeface="+mn-lt"/>
                        <a:ea typeface="+mn-ea"/>
                        <a:cs typeface="+mn-cs"/>
                      </a:endParaRPr>
                    </a:p>
                  </a:txBody>
                  <a:tcPr marL="9525" marR="9525" marT="9525" marB="0" anchor="b"/>
                </a:tc>
                <a:tc>
                  <a:txBody>
                    <a:bodyPr/>
                    <a:lstStyle/>
                    <a:p>
                      <a:pPr marL="0" algn="l" defTabSz="914400" rtl="0" eaLnBrk="1" fontAlgn="b" latinLnBrk="0" hangingPunct="1"/>
                      <a:r>
                        <a:rPr kumimoji="1" lang="en-US" altLang="ja-JP" sz="1800" u="none" strike="noStrike" kern="1200" dirty="0" smtClean="0">
                          <a:solidFill>
                            <a:schemeClr val="tx1"/>
                          </a:solidFill>
                          <a:effectLst/>
                          <a:latin typeface="+mn-lt"/>
                          <a:ea typeface="+mn-ea"/>
                          <a:cs typeface="+mn-cs"/>
                        </a:rPr>
                        <a:t>22.0</a:t>
                      </a:r>
                      <a:endParaRPr kumimoji="1" lang="en-US" altLang="ja-JP" sz="1800" u="none" strike="noStrike" kern="1200" dirty="0">
                        <a:solidFill>
                          <a:schemeClr val="tx1"/>
                        </a:solidFill>
                        <a:effectLst/>
                        <a:latin typeface="+mn-lt"/>
                        <a:ea typeface="+mn-ea"/>
                        <a:cs typeface="+mn-cs"/>
                      </a:endParaRPr>
                    </a:p>
                  </a:txBody>
                  <a:tcPr marL="9525" marR="9525" marT="9525" marB="0" anchor="b">
                    <a:solidFill>
                      <a:schemeClr val="accent3">
                        <a:lumMod val="20000"/>
                        <a:lumOff val="80000"/>
                      </a:schemeClr>
                    </a:solidFill>
                  </a:tcPr>
                </a:tc>
                <a:tc>
                  <a:txBody>
                    <a:bodyPr/>
                    <a:lstStyle/>
                    <a:p>
                      <a:pPr marL="0" algn="l" defTabSz="914400" rtl="0" eaLnBrk="1" fontAlgn="b" latinLnBrk="0" hangingPunct="1"/>
                      <a:r>
                        <a:rPr kumimoji="1" lang="en-US" altLang="ja-JP" sz="1800" u="none" strike="noStrike" kern="1200" dirty="0" smtClean="0">
                          <a:solidFill>
                            <a:schemeClr val="tx1"/>
                          </a:solidFill>
                          <a:effectLst/>
                          <a:latin typeface="+mn-lt"/>
                          <a:ea typeface="+mn-ea"/>
                          <a:cs typeface="+mn-cs"/>
                        </a:rPr>
                        <a:t>0</a:t>
                      </a:r>
                      <a:endParaRPr kumimoji="1" lang="en-US" altLang="ja-JP" sz="1800" u="none" strike="noStrike" kern="1200" dirty="0">
                        <a:solidFill>
                          <a:schemeClr val="tx1"/>
                        </a:solidFill>
                        <a:effectLst/>
                        <a:latin typeface="+mn-lt"/>
                        <a:ea typeface="+mn-ea"/>
                        <a:cs typeface="+mn-cs"/>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1" lang="en-US" altLang="ja-JP" sz="1800" u="none" strike="noStrike" kern="1200" dirty="0" smtClean="0">
                          <a:solidFill>
                            <a:schemeClr val="tx1"/>
                          </a:solidFill>
                          <a:effectLst/>
                          <a:latin typeface="+mn-lt"/>
                          <a:ea typeface="+mn-ea"/>
                          <a:cs typeface="+mn-cs"/>
                        </a:rPr>
                        <a:t>~ 400</a:t>
                      </a:r>
                    </a:p>
                  </a:txBody>
                  <a:tcPr marL="9525" marR="9525" marT="9525" marB="0" anchor="b"/>
                </a:tc>
              </a:tr>
            </a:tbl>
          </a:graphicData>
        </a:graphic>
      </p:graphicFrame>
      <p:sp>
        <p:nvSpPr>
          <p:cNvPr id="3" name="タイトル 2"/>
          <p:cNvSpPr>
            <a:spLocks noGrp="1"/>
          </p:cNvSpPr>
          <p:nvPr>
            <p:ph type="title"/>
          </p:nvPr>
        </p:nvSpPr>
        <p:spPr>
          <a:xfrm>
            <a:off x="421196" y="188640"/>
            <a:ext cx="8229600" cy="591989"/>
          </a:xfrm>
          <a:solidFill>
            <a:srgbClr val="00B050"/>
          </a:solidFill>
        </p:spPr>
        <p:txBody>
          <a:bodyPr vert="horz" lIns="91440" tIns="45720" rIns="91440" bIns="45720" rtlCol="0" anchor="ctr">
            <a:normAutofit/>
          </a:bodyPr>
          <a:lstStyle/>
          <a:p>
            <a:pPr marL="838200" indent="-838200" defTabSz="457200"/>
            <a:r>
              <a:rPr lang="en-US" altLang="ja-JP" sz="2800" dirty="0">
                <a:solidFill>
                  <a:schemeClr val="bg1"/>
                </a:solidFill>
                <a:latin typeface="Arial" charset="0"/>
              </a:rPr>
              <a:t>Measurement Record of Tritium (HT &amp; HTO)</a:t>
            </a:r>
            <a:endParaRPr lang="ja-JP" altLang="en-US" sz="2800" dirty="0">
              <a:solidFill>
                <a:schemeClr val="bg1"/>
              </a:solidFill>
              <a:latin typeface="Arial" charset="0"/>
            </a:endParaRPr>
          </a:p>
        </p:txBody>
      </p:sp>
      <p:graphicFrame>
        <p:nvGraphicFramePr>
          <p:cNvPr id="17" name="表 16"/>
          <p:cNvGraphicFramePr>
            <a:graphicFrameLocks noGrp="1"/>
          </p:cNvGraphicFramePr>
          <p:nvPr>
            <p:extLst>
              <p:ext uri="{D42A27DB-BD31-4B8C-83A1-F6EECF244321}">
                <p14:modId xmlns:p14="http://schemas.microsoft.com/office/powerpoint/2010/main" val="2255826804"/>
              </p:ext>
            </p:extLst>
          </p:nvPr>
        </p:nvGraphicFramePr>
        <p:xfrm>
          <a:off x="5292080" y="1239933"/>
          <a:ext cx="3706689" cy="1623040"/>
        </p:xfrm>
        <a:graphic>
          <a:graphicData uri="http://schemas.openxmlformats.org/drawingml/2006/table">
            <a:tbl>
              <a:tblPr firstRow="1" bandRow="1">
                <a:tableStyleId>{5C22544A-7EE6-4342-B048-85BDC9FD1C3A}</a:tableStyleId>
              </a:tblPr>
              <a:tblGrid>
                <a:gridCol w="2016224"/>
                <a:gridCol w="864096"/>
                <a:gridCol w="826369"/>
              </a:tblGrid>
              <a:tr h="262384">
                <a:tc>
                  <a:txBody>
                    <a:bodyPr/>
                    <a:lstStyle/>
                    <a:p>
                      <a:endParaRPr kumimoji="1" lang="ja-JP" altLang="en-US" sz="2000" dirty="0"/>
                    </a:p>
                  </a:txBody>
                  <a:tcPr/>
                </a:tc>
                <a:tc>
                  <a:txBody>
                    <a:bodyPr/>
                    <a:lstStyle/>
                    <a:p>
                      <a:r>
                        <a:rPr kumimoji="1" lang="en-US" altLang="ja-JP" sz="2000" dirty="0" smtClean="0"/>
                        <a:t>HT</a:t>
                      </a:r>
                      <a:endParaRPr kumimoji="1" lang="ja-JP" altLang="en-US" sz="2000" dirty="0"/>
                    </a:p>
                  </a:txBody>
                  <a:tcPr/>
                </a:tc>
                <a:tc>
                  <a:txBody>
                    <a:bodyPr/>
                    <a:lstStyle/>
                    <a:p>
                      <a:r>
                        <a:rPr kumimoji="1" lang="en-US" altLang="ja-JP" sz="2000" dirty="0" smtClean="0"/>
                        <a:t>HTO</a:t>
                      </a:r>
                      <a:endParaRPr kumimoji="1" lang="ja-JP" altLang="en-US" sz="2000" dirty="0"/>
                    </a:p>
                  </a:txBody>
                  <a:tcPr/>
                </a:tc>
              </a:tr>
              <a:tr h="282312">
                <a:tc>
                  <a:txBody>
                    <a:bodyPr/>
                    <a:lstStyle/>
                    <a:p>
                      <a:r>
                        <a:rPr kumimoji="1" lang="en-US" altLang="ja-JP" sz="2000" dirty="0" smtClean="0"/>
                        <a:t>Boiling Point (K)</a:t>
                      </a:r>
                      <a:endParaRPr kumimoji="1" lang="ja-JP" altLang="en-US" sz="2000" dirty="0"/>
                    </a:p>
                  </a:txBody>
                  <a:tcPr/>
                </a:tc>
                <a:tc>
                  <a:txBody>
                    <a:bodyPr/>
                    <a:lstStyle/>
                    <a:p>
                      <a:r>
                        <a:rPr kumimoji="1" lang="en-US" altLang="ja-JP" sz="2000" dirty="0" smtClean="0"/>
                        <a:t>25</a:t>
                      </a:r>
                      <a:endParaRPr kumimoji="1" lang="ja-JP" altLang="en-US" sz="2000" dirty="0"/>
                    </a:p>
                  </a:txBody>
                  <a:tcPr/>
                </a:tc>
                <a:tc>
                  <a:txBody>
                    <a:bodyPr/>
                    <a:lstStyle/>
                    <a:p>
                      <a:r>
                        <a:rPr kumimoji="1" lang="en-US" altLang="ja-JP" sz="2000" dirty="0" smtClean="0"/>
                        <a:t>373</a:t>
                      </a:r>
                      <a:endParaRPr kumimoji="1" lang="ja-JP" altLang="en-US" sz="2000" dirty="0"/>
                    </a:p>
                  </a:txBody>
                  <a:tcPr/>
                </a:tc>
              </a:tr>
              <a:tr h="262384">
                <a:tc>
                  <a:txBody>
                    <a:bodyPr/>
                    <a:lstStyle/>
                    <a:p>
                      <a:r>
                        <a:rPr kumimoji="1" lang="en-US" altLang="ja-JP" sz="2000" dirty="0" smtClean="0"/>
                        <a:t>Melting Point (K)</a:t>
                      </a:r>
                      <a:endParaRPr kumimoji="1" lang="ja-JP" altLang="en-US" sz="2000" dirty="0"/>
                    </a:p>
                  </a:txBody>
                  <a:tcPr/>
                </a:tc>
                <a:tc>
                  <a:txBody>
                    <a:bodyPr/>
                    <a:lstStyle/>
                    <a:p>
                      <a:r>
                        <a:rPr kumimoji="1" lang="en-US" altLang="ja-JP" sz="2000" dirty="0" smtClean="0"/>
                        <a:t>20.4</a:t>
                      </a:r>
                      <a:endParaRPr kumimoji="1" lang="ja-JP" altLang="en-US" sz="2000" dirty="0"/>
                    </a:p>
                  </a:txBody>
                  <a:tcPr/>
                </a:tc>
                <a:tc>
                  <a:txBody>
                    <a:bodyPr/>
                    <a:lstStyle/>
                    <a:p>
                      <a:r>
                        <a:rPr kumimoji="1" lang="en-US" altLang="ja-JP" sz="2000" dirty="0" smtClean="0"/>
                        <a:t>277.5</a:t>
                      </a:r>
                      <a:endParaRPr kumimoji="1" lang="ja-JP" altLang="en-US" sz="2000" dirty="0"/>
                    </a:p>
                  </a:txBody>
                  <a:tcPr/>
                </a:tc>
              </a:tr>
              <a:tr h="434320">
                <a:tc>
                  <a:txBody>
                    <a:bodyPr/>
                    <a:lstStyle/>
                    <a:p>
                      <a:r>
                        <a:rPr kumimoji="1" lang="en-US" altLang="ja-JP" sz="2000" dirty="0" smtClean="0"/>
                        <a:t>A. Limit * (</a:t>
                      </a:r>
                      <a:r>
                        <a:rPr kumimoji="1" lang="en-US" altLang="ja-JP" sz="2000" dirty="0" err="1" smtClean="0"/>
                        <a:t>Bq</a:t>
                      </a:r>
                      <a:r>
                        <a:rPr kumimoji="1" lang="en-US" altLang="ja-JP" sz="2000" dirty="0" smtClean="0"/>
                        <a:t>/L)</a:t>
                      </a:r>
                      <a:endParaRPr kumimoji="1" lang="ja-JP" altLang="en-US" sz="2000" dirty="0"/>
                    </a:p>
                  </a:txBody>
                  <a:tcPr/>
                </a:tc>
                <a:tc>
                  <a:txBody>
                    <a:bodyPr/>
                    <a:lstStyle/>
                    <a:p>
                      <a:r>
                        <a:rPr kumimoji="1" lang="en-US" altLang="ja-JP" sz="2000" b="1" dirty="0" smtClean="0">
                          <a:solidFill>
                            <a:srgbClr val="FF0000"/>
                          </a:solidFill>
                        </a:rPr>
                        <a:t>70000</a:t>
                      </a:r>
                      <a:endParaRPr kumimoji="1" lang="ja-JP" altLang="en-US" sz="2000" b="1" dirty="0">
                        <a:solidFill>
                          <a:srgbClr val="FF0000"/>
                        </a:solidFill>
                      </a:endParaRPr>
                    </a:p>
                  </a:txBody>
                  <a:tcPr/>
                </a:tc>
                <a:tc>
                  <a:txBody>
                    <a:bodyPr/>
                    <a:lstStyle/>
                    <a:p>
                      <a:r>
                        <a:rPr kumimoji="1" lang="en-US" altLang="ja-JP" sz="2000" dirty="0" smtClean="0"/>
                        <a:t>5</a:t>
                      </a:r>
                      <a:endParaRPr kumimoji="1" lang="ja-JP" altLang="en-US" sz="2000" dirty="0"/>
                    </a:p>
                  </a:txBody>
                  <a:tcPr/>
                </a:tc>
              </a:tr>
            </a:tbl>
          </a:graphicData>
        </a:graphic>
      </p:graphicFrame>
      <p:sp>
        <p:nvSpPr>
          <p:cNvPr id="27" name="角丸四角形吹き出し 26"/>
          <p:cNvSpPr/>
          <p:nvPr/>
        </p:nvSpPr>
        <p:spPr>
          <a:xfrm>
            <a:off x="1115615" y="4108790"/>
            <a:ext cx="2915005" cy="410597"/>
          </a:xfrm>
          <a:prstGeom prst="wedgeRoundRectCallout">
            <a:avLst>
              <a:gd name="adj1" fmla="val -16988"/>
              <a:gd name="adj2" fmla="val -135848"/>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&lt;&lt; A. Limit, ~  Precision</a:t>
            </a:r>
            <a:endParaRPr kumimoji="1" lang="ja-JP" altLang="en-US" dirty="0">
              <a:solidFill>
                <a:srgbClr val="FF0000"/>
              </a:solidFill>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18629" t="20913" r="11527" b="8407"/>
          <a:stretch/>
        </p:blipFill>
        <p:spPr>
          <a:xfrm rot="5400000">
            <a:off x="5377573" y="3367504"/>
            <a:ext cx="3672412" cy="2787291"/>
          </a:xfrm>
          <a:prstGeom prst="rect">
            <a:avLst/>
          </a:prstGeom>
        </p:spPr>
      </p:pic>
      <p:sp>
        <p:nvSpPr>
          <p:cNvPr id="5" name="テキスト ボックス 4"/>
          <p:cNvSpPr txBox="1"/>
          <p:nvPr/>
        </p:nvSpPr>
        <p:spPr>
          <a:xfrm>
            <a:off x="5508104" y="5099700"/>
            <a:ext cx="3529408" cy="1569660"/>
          </a:xfrm>
          <a:prstGeom prst="rect">
            <a:avLst/>
          </a:prstGeom>
          <a:solidFill>
            <a:srgbClr val="FFFFFF">
              <a:alpha val="58824"/>
            </a:srgbClr>
          </a:solidFill>
          <a:ln>
            <a:noFill/>
          </a:ln>
        </p:spPr>
        <p:txBody>
          <a:bodyPr wrap="square" rtlCol="0">
            <a:spAutoFit/>
          </a:bodyPr>
          <a:lstStyle/>
          <a:p>
            <a:pPr algn="ctr"/>
            <a:r>
              <a:rPr lang="en-US" altLang="ja-JP" sz="2400" b="1" dirty="0" smtClean="0"/>
              <a:t>Hitachi-</a:t>
            </a:r>
            <a:r>
              <a:rPr lang="en-US" altLang="ja-JP" sz="2400" b="1" dirty="0" err="1" smtClean="0"/>
              <a:t>Aloka</a:t>
            </a:r>
            <a:r>
              <a:rPr lang="en-US" altLang="ja-JP" sz="2400" b="1" dirty="0" smtClean="0"/>
              <a:t> LSC-LB7</a:t>
            </a:r>
          </a:p>
          <a:p>
            <a:pPr algn="ctr"/>
            <a:r>
              <a:rPr lang="en-US" altLang="ja-JP" sz="2400" dirty="0" smtClean="0"/>
              <a:t>Specimen is analyzed </a:t>
            </a:r>
          </a:p>
          <a:p>
            <a:pPr algn="ctr"/>
            <a:r>
              <a:rPr lang="en-US" altLang="ja-JP" sz="2400" dirty="0" smtClean="0"/>
              <a:t>by Liquid scintillator </a:t>
            </a:r>
          </a:p>
          <a:p>
            <a:pPr algn="ctr"/>
            <a:r>
              <a:rPr lang="en-US" altLang="ja-JP" sz="2400" dirty="0" smtClean="0"/>
              <a:t>with </a:t>
            </a:r>
            <a:r>
              <a:rPr lang="en-US" altLang="ja-JP" sz="2400" b="1" dirty="0" smtClean="0"/>
              <a:t>p</a:t>
            </a:r>
            <a:r>
              <a:rPr kumimoji="1" lang="en-US" altLang="ja-JP" sz="2400" b="1" dirty="0" smtClean="0"/>
              <a:t>recision of </a:t>
            </a:r>
            <a:r>
              <a:rPr lang="en-US" altLang="ja-JP" sz="2400" b="1" dirty="0" smtClean="0"/>
              <a:t>5 </a:t>
            </a:r>
            <a:r>
              <a:rPr lang="en-US" altLang="ja-JP" sz="2400" b="1" dirty="0" err="1" smtClean="0"/>
              <a:t>Bq</a:t>
            </a:r>
            <a:r>
              <a:rPr lang="en-US" altLang="ja-JP" sz="2400" b="1" dirty="0" smtClean="0"/>
              <a:t>/L</a:t>
            </a:r>
            <a:r>
              <a:rPr lang="en-US" altLang="ja-JP" sz="2400" dirty="0" smtClean="0"/>
              <a:t>.</a:t>
            </a:r>
          </a:p>
        </p:txBody>
      </p:sp>
      <p:sp>
        <p:nvSpPr>
          <p:cNvPr id="7" name="テキスト ボックス 6"/>
          <p:cNvSpPr txBox="1"/>
          <p:nvPr/>
        </p:nvSpPr>
        <p:spPr>
          <a:xfrm>
            <a:off x="120019" y="4437112"/>
            <a:ext cx="5700114" cy="2308324"/>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400" dirty="0" smtClean="0"/>
              <a:t>HTO </a:t>
            </a:r>
            <a:r>
              <a:rPr kumimoji="1" lang="ja-JP" altLang="en-US" sz="2400" dirty="0" smtClean="0"/>
              <a:t>（</a:t>
            </a:r>
            <a:r>
              <a:rPr kumimoji="1" lang="en-US" altLang="ja-JP" sz="2400" dirty="0" smtClean="0"/>
              <a:t>Water) has not been detected.</a:t>
            </a:r>
          </a:p>
          <a:p>
            <a:pPr marL="285750" indent="-285750">
              <a:buFont typeface="Arial" panose="020B0604020202020204" pitchFamily="34" charset="0"/>
              <a:buChar char="•"/>
            </a:pPr>
            <a:r>
              <a:rPr lang="en-US" altLang="ja-JP" sz="2400" b="1" dirty="0" smtClean="0">
                <a:solidFill>
                  <a:schemeClr val="accent6">
                    <a:lumMod val="50000"/>
                  </a:schemeClr>
                </a:solidFill>
              </a:rPr>
              <a:t>HT (Hydrogen gas) has been detected.</a:t>
            </a:r>
          </a:p>
          <a:p>
            <a:pPr marL="285750" indent="-285750">
              <a:buFont typeface="Arial" panose="020B0604020202020204" pitchFamily="34" charset="0"/>
              <a:buChar char="•"/>
            </a:pPr>
            <a:r>
              <a:rPr lang="en-US" altLang="ja-JP" sz="2400" dirty="0" smtClean="0"/>
              <a:t>HT value  </a:t>
            </a:r>
            <a:r>
              <a:rPr lang="en-US" altLang="ja-JP" sz="2400" b="1" dirty="0" smtClean="0"/>
              <a:t>is  independent of beam power</a:t>
            </a:r>
            <a:r>
              <a:rPr lang="en-US" altLang="ja-JP" sz="2400" dirty="0" smtClean="0"/>
              <a:t>.</a:t>
            </a:r>
          </a:p>
          <a:p>
            <a:pPr marL="742950" lvl="1" indent="-285750">
              <a:buFont typeface="Arial" panose="020B0604020202020204" pitchFamily="34" charset="0"/>
              <a:buChar char="•"/>
            </a:pPr>
            <a:r>
              <a:rPr lang="en-US" altLang="ja-JP" sz="2400" dirty="0"/>
              <a:t>He has not been exchanged</a:t>
            </a:r>
            <a:r>
              <a:rPr lang="en-US" altLang="ja-JP" sz="2400" dirty="0" smtClean="0"/>
              <a:t>. HT accumulates.</a:t>
            </a:r>
            <a:endParaRPr lang="ja-JP" altLang="en-US" sz="2400" dirty="0"/>
          </a:p>
          <a:p>
            <a:pPr marL="742950" lvl="1" indent="-285750">
              <a:buFont typeface="Arial" panose="020B0604020202020204" pitchFamily="34" charset="0"/>
              <a:buChar char="•"/>
            </a:pPr>
            <a:r>
              <a:rPr lang="en-US" altLang="ja-JP" sz="2400" b="1" dirty="0" smtClean="0">
                <a:solidFill>
                  <a:srgbClr val="FF0000"/>
                </a:solidFill>
              </a:rPr>
              <a:t>Well beam focus.</a:t>
            </a:r>
          </a:p>
        </p:txBody>
      </p:sp>
      <p:sp>
        <p:nvSpPr>
          <p:cNvPr id="9" name="正方形/長方形 8"/>
          <p:cNvSpPr/>
          <p:nvPr/>
        </p:nvSpPr>
        <p:spPr>
          <a:xfrm>
            <a:off x="1547664" y="1268760"/>
            <a:ext cx="1025453" cy="25922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851920" y="1268760"/>
            <a:ext cx="1368152" cy="25922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1403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animBg="1"/>
      <p:bldP spid="7" grpId="0"/>
      <p:bldP spid="9"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4992" y="188640"/>
            <a:ext cx="8577336" cy="634082"/>
          </a:xfrm>
          <a:solidFill>
            <a:srgbClr val="00B050"/>
          </a:solidFill>
        </p:spPr>
        <p:txBody>
          <a:bodyPr vert="horz" lIns="91440" tIns="45720" rIns="91440" bIns="45720" rtlCol="0" anchor="ctr">
            <a:normAutofit/>
          </a:bodyPr>
          <a:lstStyle/>
          <a:p>
            <a:pPr marL="838200" indent="-838200" defTabSz="457200"/>
            <a:r>
              <a:rPr lang="en-US" altLang="ja-JP" sz="2800" dirty="0">
                <a:solidFill>
                  <a:schemeClr val="bg1"/>
                </a:solidFill>
                <a:latin typeface="Arial" charset="0"/>
              </a:rPr>
              <a:t>Requirement by Radiation Management </a:t>
            </a:r>
            <a:r>
              <a:rPr lang="en-US" altLang="ja-JP" sz="2800" dirty="0" smtClean="0">
                <a:solidFill>
                  <a:schemeClr val="bg1"/>
                </a:solidFill>
                <a:latin typeface="Arial" charset="0"/>
              </a:rPr>
              <a:t>in J-PARC</a:t>
            </a:r>
            <a:endParaRPr lang="ja-JP" altLang="en-US" sz="2800" dirty="0">
              <a:solidFill>
                <a:schemeClr val="bg1"/>
              </a:solidFill>
              <a:latin typeface="Arial" charset="0"/>
            </a:endParaRP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solidFill>
                  <a:schemeClr val="tx1"/>
                </a:solidFill>
              </a:rPr>
              <a:pPr/>
              <a:t>12</a:t>
            </a:fld>
            <a:endParaRPr kumimoji="1" lang="ja-JP" altLang="en-US" dirty="0">
              <a:solidFill>
                <a:schemeClr val="tx1"/>
              </a:solidFill>
            </a:endParaRPr>
          </a:p>
        </p:txBody>
      </p:sp>
      <p:sp>
        <p:nvSpPr>
          <p:cNvPr id="7" name="テキスト ボックス 6"/>
          <p:cNvSpPr txBox="1"/>
          <p:nvPr/>
        </p:nvSpPr>
        <p:spPr>
          <a:xfrm>
            <a:off x="286407" y="3480945"/>
            <a:ext cx="6707583" cy="463846"/>
          </a:xfrm>
          <a:prstGeom prst="rect">
            <a:avLst/>
          </a:prstGeom>
          <a:noFill/>
          <a:ln w="28440">
            <a:noFill/>
            <a:miter lim="800000"/>
            <a:headEnd/>
            <a:tailEnd/>
          </a:ln>
        </p:spPr>
        <p:txBody>
          <a:bodyPr wrap="none" lIns="90000" tIns="46800" rIns="90000" bIns="46800" rtlCol="0">
            <a:spAutoFit/>
          </a:bodyPr>
          <a:lstStyle/>
          <a:p>
            <a:pPr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2400" b="1" dirty="0" smtClean="0">
                <a:solidFill>
                  <a:schemeClr val="accent2">
                    <a:lumMod val="75000"/>
                  </a:schemeClr>
                </a:solidFill>
                <a:latin typeface="HGP創英角ﾎﾟｯﾌﾟ体" pitchFamily="50" charset="-128"/>
                <a:ea typeface="HGP創英角ﾎﾟｯﾌﾟ体" pitchFamily="50" charset="-128"/>
              </a:rPr>
              <a:t>Radiation Management  in  J-PARC requires </a:t>
            </a:r>
          </a:p>
        </p:txBody>
      </p:sp>
      <p:sp>
        <p:nvSpPr>
          <p:cNvPr id="8" name="スライド番号プレースホルダ 13"/>
          <p:cNvSpPr txBox="1">
            <a:spLocks/>
          </p:cNvSpPr>
          <p:nvPr/>
        </p:nvSpPr>
        <p:spPr>
          <a:xfrm>
            <a:off x="6705600" y="65087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solidFill>
                <a:schemeClr val="tx1"/>
              </a:solidFill>
            </a:endParaRPr>
          </a:p>
        </p:txBody>
      </p:sp>
      <p:sp>
        <p:nvSpPr>
          <p:cNvPr id="10" name="正方形/長方形 9"/>
          <p:cNvSpPr/>
          <p:nvPr/>
        </p:nvSpPr>
        <p:spPr>
          <a:xfrm>
            <a:off x="286408" y="1472489"/>
            <a:ext cx="4005403" cy="1200329"/>
          </a:xfrm>
          <a:prstGeom prst="rect">
            <a:avLst/>
          </a:prstGeom>
          <a:ln>
            <a:solidFill>
              <a:schemeClr val="tx1"/>
            </a:solidFill>
          </a:ln>
        </p:spPr>
        <p:txBody>
          <a:bodyPr wrap="square">
            <a:spAutoFit/>
          </a:bodyPr>
          <a:lstStyle/>
          <a:p>
            <a:r>
              <a:rPr lang="en-US" altLang="ja-JP" sz="2400" dirty="0" smtClean="0"/>
              <a:t>Law Concerning Prevention from Radiation Hazards due to Radio‐Isotopes, etc. (≈ ICRP90)</a:t>
            </a:r>
            <a:endParaRPr lang="en-US" altLang="ja-JP" sz="2400" dirty="0"/>
          </a:p>
        </p:txBody>
      </p:sp>
      <p:sp>
        <p:nvSpPr>
          <p:cNvPr id="11" name="右矢印 10"/>
          <p:cNvSpPr/>
          <p:nvPr/>
        </p:nvSpPr>
        <p:spPr>
          <a:xfrm>
            <a:off x="4496868" y="1838378"/>
            <a:ext cx="219148" cy="468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bwMode="auto">
          <a:xfrm>
            <a:off x="286408" y="908720"/>
            <a:ext cx="1694993" cy="463846"/>
          </a:xfrm>
          <a:prstGeom prst="rect">
            <a:avLst/>
          </a:prstGeom>
          <a:noFill/>
          <a:ln w="28440">
            <a:noFill/>
            <a:miter lim="800000"/>
            <a:headEnd/>
            <a:tailEnd/>
          </a:ln>
        </p:spPr>
        <p:txBody>
          <a:bodyPr wrap="none" lIns="90000" tIns="46800" rIns="90000" bIns="46800" rtlCol="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2400" b="1" dirty="0" smtClean="0">
                <a:solidFill>
                  <a:schemeClr val="accent2">
                    <a:lumMod val="75000"/>
                  </a:schemeClr>
                </a:solidFill>
                <a:latin typeface="HGP創英角ﾎﾟｯﾌﾟ体" pitchFamily="50" charset="-128"/>
                <a:ea typeface="HGP創英角ﾎﾟｯﾌﾟ体" pitchFamily="50" charset="-128"/>
              </a:rPr>
              <a:t>Regulation</a:t>
            </a:r>
            <a:endParaRPr kumimoji="1" lang="ja-JP" altLang="en-US" sz="2400" b="1" dirty="0" smtClean="0">
              <a:solidFill>
                <a:schemeClr val="accent2">
                  <a:lumMod val="75000"/>
                </a:schemeClr>
              </a:solidFill>
              <a:latin typeface="HGP創英角ﾎﾟｯﾌﾟ体" pitchFamily="50" charset="-128"/>
              <a:ea typeface="HGP創英角ﾎﾟｯﾌﾟ体" pitchFamily="50" charset="-128"/>
            </a:endParaRPr>
          </a:p>
        </p:txBody>
      </p:sp>
      <p:sp>
        <p:nvSpPr>
          <p:cNvPr id="13" name="テキスト ボックス 12"/>
          <p:cNvSpPr txBox="1"/>
          <p:nvPr/>
        </p:nvSpPr>
        <p:spPr>
          <a:xfrm>
            <a:off x="220472" y="3944791"/>
            <a:ext cx="8552791" cy="1938992"/>
          </a:xfrm>
          <a:prstGeom prst="rect">
            <a:avLst/>
          </a:prstGeom>
          <a:ln>
            <a:solidFill>
              <a:schemeClr val="tx1"/>
            </a:solidFill>
          </a:ln>
        </p:spPr>
        <p:txBody>
          <a:bodyPr wrap="square">
            <a:spAutoFit/>
          </a:bodyPr>
          <a:lstStyle>
            <a:defPPr>
              <a:defRPr lang="ja-JP"/>
            </a:defPPr>
            <a:lvl1pPr>
              <a:defRPr sz="2400"/>
            </a:lvl1pPr>
          </a:lstStyle>
          <a:p>
            <a:pPr marL="342900" indent="-342900">
              <a:buFont typeface="Arial" panose="020B0604020202020204" pitchFamily="34" charset="0"/>
              <a:buChar char="•"/>
            </a:pPr>
            <a:r>
              <a:rPr lang="en-US" altLang="ja-JP" dirty="0"/>
              <a:t>Gaseous waste must </a:t>
            </a:r>
            <a:r>
              <a:rPr lang="en-US" altLang="ja-JP" b="1" dirty="0">
                <a:solidFill>
                  <a:srgbClr val="FF0000"/>
                </a:solidFill>
              </a:rPr>
              <a:t>be vent through authorized vent stack with radiation monitor</a:t>
            </a:r>
            <a:r>
              <a:rPr lang="en-US" altLang="ja-JP" dirty="0"/>
              <a:t>. Even small gas vent from maintained equipment must follow the guideline.</a:t>
            </a:r>
          </a:p>
          <a:p>
            <a:pPr marL="342900" indent="-342900">
              <a:buFont typeface="Arial" panose="020B0604020202020204" pitchFamily="34" charset="0"/>
              <a:buChar char="•"/>
            </a:pPr>
            <a:r>
              <a:rPr lang="en-US" altLang="ja-JP" b="1" dirty="0">
                <a:solidFill>
                  <a:srgbClr val="FF0000"/>
                </a:solidFill>
              </a:rPr>
              <a:t>The work place</a:t>
            </a:r>
            <a:r>
              <a:rPr lang="en-US" altLang="ja-JP" dirty="0"/>
              <a:t>, where gaseous waste is vent, </a:t>
            </a:r>
            <a:r>
              <a:rPr lang="en-US" altLang="ja-JP" b="1" dirty="0">
                <a:solidFill>
                  <a:srgbClr val="FF0000"/>
                </a:solidFill>
              </a:rPr>
              <a:t>is set as a radiation  management area temporally.</a:t>
            </a:r>
            <a:endParaRPr lang="ja-JP" altLang="en-US" b="1" dirty="0">
              <a:solidFill>
                <a:srgbClr val="FF0000"/>
              </a:solidFill>
            </a:endParaRPr>
          </a:p>
        </p:txBody>
      </p:sp>
      <p:sp>
        <p:nvSpPr>
          <p:cNvPr id="14" name="日付プレースホルダ 15"/>
          <p:cNvSpPr txBox="1">
            <a:spLocks/>
          </p:cNvSpPr>
          <p:nvPr/>
        </p:nvSpPr>
        <p:spPr>
          <a:xfrm>
            <a:off x="609600" y="6508750"/>
            <a:ext cx="2133600"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solidFill>
                  <a:schemeClr val="tx1"/>
                </a:solidFill>
              </a:rPr>
              <a:t>2018/6/5</a:t>
            </a:r>
            <a:endParaRPr lang="ja-JP" altLang="en-US" dirty="0">
              <a:solidFill>
                <a:schemeClr val="tx1"/>
              </a:solidFill>
            </a:endParaRPr>
          </a:p>
        </p:txBody>
      </p:sp>
      <p:sp>
        <p:nvSpPr>
          <p:cNvPr id="15" name="フッター プレースホルダ 20"/>
          <p:cNvSpPr txBox="1">
            <a:spLocks/>
          </p:cNvSpPr>
          <p:nvPr/>
        </p:nvSpPr>
        <p:spPr>
          <a:xfrm>
            <a:off x="3276600" y="6508750"/>
            <a:ext cx="28956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err="1" smtClean="0">
                <a:solidFill>
                  <a:schemeClr val="tx1"/>
                </a:solidFill>
              </a:rPr>
              <a:t>Cryo</a:t>
            </a:r>
            <a:r>
              <a:rPr lang="en-US" altLang="ja-JP" dirty="0" smtClean="0">
                <a:solidFill>
                  <a:schemeClr val="tx1"/>
                </a:solidFill>
              </a:rPr>
              <a:t>-Ops 2018</a:t>
            </a:r>
            <a:endParaRPr lang="ja-JP" altLang="en-US" dirty="0">
              <a:solidFill>
                <a:schemeClr val="tx1"/>
              </a:solidFill>
            </a:endParaRPr>
          </a:p>
        </p:txBody>
      </p:sp>
      <p:graphicFrame>
        <p:nvGraphicFramePr>
          <p:cNvPr id="17" name="表 16"/>
          <p:cNvGraphicFramePr>
            <a:graphicFrameLocks noGrp="1"/>
          </p:cNvGraphicFramePr>
          <p:nvPr>
            <p:extLst>
              <p:ext uri="{D42A27DB-BD31-4B8C-83A1-F6EECF244321}">
                <p14:modId xmlns:p14="http://schemas.microsoft.com/office/powerpoint/2010/main" val="1451490378"/>
              </p:ext>
            </p:extLst>
          </p:nvPr>
        </p:nvGraphicFramePr>
        <p:xfrm>
          <a:off x="4813853" y="1094687"/>
          <a:ext cx="4064000" cy="2346960"/>
        </p:xfrm>
        <a:graphic>
          <a:graphicData uri="http://schemas.openxmlformats.org/drawingml/2006/table">
            <a:tbl>
              <a:tblPr firstRow="1" bandRow="1">
                <a:tableStyleId>{5C22544A-7EE6-4342-B048-85BDC9FD1C3A}</a:tableStyleId>
              </a:tblPr>
              <a:tblGrid>
                <a:gridCol w="2032000"/>
                <a:gridCol w="2032000"/>
              </a:tblGrid>
              <a:tr h="370840">
                <a:tc gridSpan="2">
                  <a:txBody>
                    <a:bodyPr/>
                    <a:lstStyle/>
                    <a:p>
                      <a:r>
                        <a:rPr kumimoji="1" lang="en-US" altLang="ja-JP" sz="2400" baseline="30000" dirty="0" smtClean="0"/>
                        <a:t>3</a:t>
                      </a:r>
                      <a:r>
                        <a:rPr kumimoji="1" lang="en-US" altLang="ja-JP" sz="2400" dirty="0" smtClean="0"/>
                        <a:t>H allowable limit</a:t>
                      </a:r>
                      <a:r>
                        <a:rPr kumimoji="1" lang="en-US" altLang="ja-JP" sz="2400" baseline="0" dirty="0" smtClean="0"/>
                        <a:t> (</a:t>
                      </a:r>
                      <a:r>
                        <a:rPr kumimoji="1" lang="en-US" altLang="ja-JP" sz="2400" baseline="0" dirty="0" err="1" smtClean="0"/>
                        <a:t>Bq</a:t>
                      </a:r>
                      <a:r>
                        <a:rPr kumimoji="1" lang="en-US" altLang="ja-JP" sz="2400" baseline="0" dirty="0" smtClean="0"/>
                        <a:t>/L)</a:t>
                      </a:r>
                      <a:endParaRPr kumimoji="1" lang="en-US" altLang="ja-JP" sz="2400" dirty="0" smtClean="0"/>
                    </a:p>
                    <a:p>
                      <a:r>
                        <a:rPr kumimoji="1" lang="en-US" altLang="ja-JP" sz="2000" dirty="0" smtClean="0"/>
                        <a:t>in discharging gaseous waste</a:t>
                      </a:r>
                      <a:endParaRPr kumimoji="1" lang="ja-JP" altLang="en-US" sz="2000" dirty="0"/>
                    </a:p>
                  </a:txBody>
                  <a:tcPr/>
                </a:tc>
                <a:tc hMerge="1">
                  <a:txBody>
                    <a:bodyPr/>
                    <a:lstStyle/>
                    <a:p>
                      <a:endParaRPr kumimoji="1" lang="ja-JP" altLang="en-US" dirty="0"/>
                    </a:p>
                  </a:txBody>
                  <a:tcPr/>
                </a:tc>
              </a:tr>
              <a:tr h="370840">
                <a:tc>
                  <a:txBody>
                    <a:bodyPr/>
                    <a:lstStyle/>
                    <a:p>
                      <a:r>
                        <a:rPr kumimoji="1" lang="en-US" altLang="ja-JP" sz="2000" b="1" dirty="0" smtClean="0">
                          <a:solidFill>
                            <a:srgbClr val="FF0000"/>
                          </a:solidFill>
                        </a:rPr>
                        <a:t>Hydrogen</a:t>
                      </a:r>
                      <a:r>
                        <a:rPr kumimoji="1" lang="en-US" altLang="ja-JP" sz="2000" b="1" baseline="0" dirty="0" smtClean="0">
                          <a:solidFill>
                            <a:srgbClr val="FF0000"/>
                          </a:solidFill>
                        </a:rPr>
                        <a:t>  (HT)</a:t>
                      </a:r>
                      <a:endParaRPr kumimoji="1" lang="ja-JP" altLang="en-US" sz="2000" b="1" dirty="0">
                        <a:solidFill>
                          <a:srgbClr val="FF0000"/>
                        </a:solidFill>
                      </a:endParaRPr>
                    </a:p>
                  </a:txBody>
                  <a:tcPr/>
                </a:tc>
                <a:tc>
                  <a:txBody>
                    <a:bodyPr/>
                    <a:lstStyle/>
                    <a:p>
                      <a:r>
                        <a:rPr kumimoji="1" lang="en-US" altLang="ja-JP" sz="2000" b="1" dirty="0" smtClean="0">
                          <a:solidFill>
                            <a:srgbClr val="FF0000"/>
                          </a:solidFill>
                        </a:rPr>
                        <a:t>70000</a:t>
                      </a:r>
                      <a:endParaRPr kumimoji="1" lang="ja-JP" altLang="en-US" sz="2000" b="1" dirty="0">
                        <a:solidFill>
                          <a:srgbClr val="FF0000"/>
                        </a:solidFill>
                      </a:endParaRPr>
                    </a:p>
                  </a:txBody>
                  <a:tcPr/>
                </a:tc>
              </a:tr>
              <a:tr h="370840">
                <a:tc>
                  <a:txBody>
                    <a:bodyPr/>
                    <a:lstStyle/>
                    <a:p>
                      <a:r>
                        <a:rPr kumimoji="1" lang="en-US" altLang="ja-JP" sz="2000" dirty="0" smtClean="0"/>
                        <a:t>Methane</a:t>
                      </a:r>
                      <a:endParaRPr kumimoji="1" lang="ja-JP" altLang="en-US" sz="2000" dirty="0"/>
                    </a:p>
                  </a:txBody>
                  <a:tcPr/>
                </a:tc>
                <a:tc>
                  <a:txBody>
                    <a:bodyPr/>
                    <a:lstStyle/>
                    <a:p>
                      <a:r>
                        <a:rPr kumimoji="1" lang="en-US" altLang="ja-JP" sz="2000" dirty="0" smtClean="0"/>
                        <a:t>700</a:t>
                      </a:r>
                      <a:endParaRPr kumimoji="1" lang="ja-JP" altLang="en-US" sz="2000" dirty="0"/>
                    </a:p>
                  </a:txBody>
                  <a:tcPr/>
                </a:tc>
              </a:tr>
              <a:tr h="370840">
                <a:tc>
                  <a:txBody>
                    <a:bodyPr/>
                    <a:lstStyle/>
                    <a:p>
                      <a:r>
                        <a:rPr kumimoji="1" lang="en-US" altLang="ja-JP" sz="2000" dirty="0" smtClean="0"/>
                        <a:t>Water (HTO)</a:t>
                      </a:r>
                      <a:endParaRPr kumimoji="1" lang="ja-JP" altLang="en-US" sz="2000" dirty="0"/>
                    </a:p>
                  </a:txBody>
                  <a:tcPr/>
                </a:tc>
                <a:tc>
                  <a:txBody>
                    <a:bodyPr/>
                    <a:lstStyle/>
                    <a:p>
                      <a:r>
                        <a:rPr kumimoji="1" lang="en-US" altLang="ja-JP" sz="2000" dirty="0" smtClean="0"/>
                        <a:t>5</a:t>
                      </a:r>
                      <a:endParaRPr kumimoji="1" lang="ja-JP" altLang="en-US" sz="2000" dirty="0"/>
                    </a:p>
                  </a:txBody>
                  <a:tcPr/>
                </a:tc>
              </a:tr>
              <a:tr h="370840">
                <a:tc>
                  <a:txBody>
                    <a:bodyPr/>
                    <a:lstStyle/>
                    <a:p>
                      <a:r>
                        <a:rPr kumimoji="1" lang="en-US" altLang="ja-JP" sz="2000" dirty="0" smtClean="0"/>
                        <a:t>Organic Matter</a:t>
                      </a:r>
                      <a:endParaRPr kumimoji="1" lang="ja-JP" altLang="en-US" sz="2000" dirty="0"/>
                    </a:p>
                  </a:txBody>
                  <a:tcPr/>
                </a:tc>
                <a:tc>
                  <a:txBody>
                    <a:bodyPr/>
                    <a:lstStyle/>
                    <a:p>
                      <a:r>
                        <a:rPr kumimoji="1" lang="en-US" altLang="ja-JP" sz="2000" dirty="0" smtClean="0"/>
                        <a:t>3</a:t>
                      </a:r>
                      <a:endParaRPr kumimoji="1" lang="ja-JP" altLang="en-US" sz="2000" dirty="0"/>
                    </a:p>
                  </a:txBody>
                  <a:tcPr/>
                </a:tc>
              </a:tr>
            </a:tbl>
          </a:graphicData>
        </a:graphic>
      </p:graphicFrame>
      <p:sp>
        <p:nvSpPr>
          <p:cNvPr id="18" name="テキスト ボックス 17"/>
          <p:cNvSpPr txBox="1"/>
          <p:nvPr/>
        </p:nvSpPr>
        <p:spPr>
          <a:xfrm>
            <a:off x="166030" y="2875793"/>
            <a:ext cx="4851777" cy="523220"/>
          </a:xfrm>
          <a:prstGeom prst="rect">
            <a:avLst/>
          </a:prstGeom>
          <a:noFill/>
        </p:spPr>
        <p:txBody>
          <a:bodyPr wrap="none" rtlCol="0">
            <a:spAutoFit/>
          </a:bodyPr>
          <a:lstStyle/>
          <a:p>
            <a:r>
              <a:rPr kumimoji="1" lang="en-US" altLang="ja-JP"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Measured HT &lt; 50 </a:t>
            </a:r>
            <a:r>
              <a:rPr kumimoji="1" lang="en-US" altLang="ja-JP"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Bq</a:t>
            </a:r>
            <a:r>
              <a:rPr kumimoji="1" lang="en-US" altLang="ja-JP"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/L  , but…</a:t>
            </a:r>
            <a:endParaRPr kumimoji="1" lang="ja-JP" alt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0" name="テキスト ボックス 19"/>
          <p:cNvSpPr txBox="1"/>
          <p:nvPr/>
        </p:nvSpPr>
        <p:spPr>
          <a:xfrm>
            <a:off x="1338266" y="5883783"/>
            <a:ext cx="7434997" cy="461665"/>
          </a:xfrm>
          <a:prstGeom prst="rect">
            <a:avLst/>
          </a:prstGeom>
          <a:noFill/>
        </p:spPr>
        <p:txBody>
          <a:bodyPr wrap="square" rtlCol="0">
            <a:spAutoFit/>
          </a:bodyPr>
          <a:lstStyle/>
          <a:p>
            <a:r>
              <a:rPr lang="ja-JP" alt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altLang="ja-JP"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COST, POSE, DELAY, </a:t>
            </a:r>
            <a:r>
              <a:rPr lang="en-US" altLang="ja-JP"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INEFFICENCY,,,,</a:t>
            </a:r>
            <a:r>
              <a:rPr lang="en-US" altLang="ja-JP"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DISCONTENT </a:t>
            </a:r>
            <a:endParaRPr kumimoji="1" lang="ja-JP" alt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61770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p:bldP spid="13" grpId="0" animBg="1"/>
      <p:bldP spid="1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227585"/>
            <a:ext cx="8229600" cy="537119"/>
          </a:xfrm>
          <a:solidFill>
            <a:srgbClr val="00B050"/>
          </a:solidFill>
        </p:spPr>
        <p:txBody>
          <a:bodyPr vert="horz" lIns="91440" tIns="45720" rIns="91440" bIns="45720" rtlCol="0" anchor="ctr">
            <a:normAutofit/>
          </a:bodyPr>
          <a:lstStyle/>
          <a:p>
            <a:pPr marL="838200" indent="-838200" defTabSz="457200"/>
            <a:r>
              <a:rPr lang="en-US" altLang="ja-JP" sz="2800" dirty="0">
                <a:solidFill>
                  <a:schemeClr val="bg1"/>
                </a:solidFill>
                <a:latin typeface="Arial" charset="0"/>
              </a:rPr>
              <a:t>Same Operation &amp; Modified Maintenance </a:t>
            </a:r>
            <a:endParaRPr lang="ja-JP" altLang="en-US" sz="2800" dirty="0">
              <a:solidFill>
                <a:schemeClr val="bg1"/>
              </a:solidFill>
              <a:latin typeface="Arial" charset="0"/>
            </a:endParaRPr>
          </a:p>
        </p:txBody>
      </p:sp>
      <p:sp>
        <p:nvSpPr>
          <p:cNvPr id="4" name="テキスト ボックス 3"/>
          <p:cNvSpPr txBox="1"/>
          <p:nvPr/>
        </p:nvSpPr>
        <p:spPr>
          <a:xfrm>
            <a:off x="467544" y="980728"/>
            <a:ext cx="5968598" cy="402291"/>
          </a:xfrm>
          <a:prstGeom prst="rect">
            <a:avLst/>
          </a:prstGeom>
          <a:noFill/>
          <a:ln w="28440">
            <a:noFill/>
            <a:miter lim="800000"/>
            <a:headEnd/>
            <a:tailEnd/>
          </a:ln>
        </p:spPr>
        <p:txBody>
          <a:bodyPr wrap="none" lIns="90000" tIns="46800" rIns="90000" bIns="46800" rtlCol="0">
            <a:spAutoFit/>
          </a:bodyPr>
          <a:lstStyle/>
          <a:p>
            <a:pPr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2000" b="1" dirty="0" smtClean="0">
                <a:solidFill>
                  <a:schemeClr val="accent2">
                    <a:lumMod val="75000"/>
                  </a:schemeClr>
                </a:solidFill>
                <a:latin typeface="HGP創英角ﾎﾟｯﾌﾟ体" pitchFamily="50" charset="-128"/>
                <a:ea typeface="HGP創英角ﾎﾟｯﾌﾟ体" pitchFamily="50" charset="-128"/>
              </a:rPr>
              <a:t>Kindly Radiation Management in J-PARC accept</a:t>
            </a:r>
          </a:p>
        </p:txBody>
      </p:sp>
      <p:sp>
        <p:nvSpPr>
          <p:cNvPr id="5" name="テキスト ボックス 4"/>
          <p:cNvSpPr txBox="1"/>
          <p:nvPr/>
        </p:nvSpPr>
        <p:spPr>
          <a:xfrm>
            <a:off x="611560" y="1415127"/>
            <a:ext cx="8352928" cy="1025922"/>
          </a:xfrm>
          <a:prstGeom prst="rect">
            <a:avLst/>
          </a:prstGeom>
          <a:noFill/>
          <a:ln>
            <a:solidFill>
              <a:srgbClr val="FF0000"/>
            </a:solidFill>
          </a:ln>
        </p:spPr>
        <p:txBody>
          <a:bodyPr wrap="square" lIns="72000" tIns="0" rIns="36000" bIns="0" rtlCol="0">
            <a:spAutoFit/>
          </a:bodyPr>
          <a:lstStyle/>
          <a:p>
            <a:pPr>
              <a:lnSpc>
                <a:spcPts val="2000"/>
              </a:lnSpc>
            </a:pPr>
            <a:r>
              <a:rPr lang="en-US" altLang="ja-JP" sz="2000" b="1" dirty="0" smtClean="0"/>
              <a:t>Nu cryogenic system </a:t>
            </a:r>
          </a:p>
          <a:p>
            <a:pPr marL="342900" indent="-342900">
              <a:lnSpc>
                <a:spcPts val="2000"/>
              </a:lnSpc>
              <a:buFont typeface="Arial" pitchFamily="34" charset="0"/>
              <a:buChar char="•"/>
            </a:pPr>
            <a:r>
              <a:rPr lang="en-US" altLang="ja-JP" sz="2000" b="1" dirty="0" smtClean="0"/>
              <a:t>is designed and is inspected by High Pressure Gas Regulation.</a:t>
            </a:r>
          </a:p>
          <a:p>
            <a:pPr marL="342900" indent="-342900">
              <a:lnSpc>
                <a:spcPts val="2000"/>
              </a:lnSpc>
              <a:buFont typeface="Arial" pitchFamily="34" charset="0"/>
              <a:buChar char="•"/>
            </a:pPr>
            <a:r>
              <a:rPr lang="en-US" altLang="ja-JP" sz="2000" b="1" dirty="0" smtClean="0"/>
              <a:t>holds enough air-tightness to prevent tritium leakage.</a:t>
            </a:r>
          </a:p>
          <a:p>
            <a:pPr marL="342900" indent="-342900">
              <a:lnSpc>
                <a:spcPts val="2000"/>
              </a:lnSpc>
              <a:buFont typeface="Arial" pitchFamily="34" charset="0"/>
              <a:buChar char="•"/>
            </a:pPr>
            <a:r>
              <a:rPr lang="en-US" altLang="ja-JP" sz="2000" b="1" dirty="0" smtClean="0">
                <a:solidFill>
                  <a:srgbClr val="FF0000"/>
                </a:solidFill>
              </a:rPr>
              <a:t>need not in a radiation management area at operation.</a:t>
            </a:r>
            <a:endParaRPr lang="en-US" altLang="ja-JP" sz="2000" b="1" dirty="0" smtClean="0"/>
          </a:p>
        </p:txBody>
      </p:sp>
      <p:pic>
        <p:nvPicPr>
          <p:cNvPr id="20" name="図 19" descr="haitizu-makida-tent_cladding.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676125" y="3032666"/>
            <a:ext cx="3059884" cy="2262687"/>
          </a:xfrm>
          <a:prstGeom prst="rect">
            <a:avLst/>
          </a:prstGeom>
        </p:spPr>
      </p:pic>
      <p:sp>
        <p:nvSpPr>
          <p:cNvPr id="21" name="テキスト ボックス 20"/>
          <p:cNvSpPr txBox="1"/>
          <p:nvPr/>
        </p:nvSpPr>
        <p:spPr>
          <a:xfrm>
            <a:off x="1997745" y="5409509"/>
            <a:ext cx="1134095" cy="276999"/>
          </a:xfrm>
          <a:prstGeom prst="rect">
            <a:avLst/>
          </a:prstGeom>
          <a:solidFill>
            <a:schemeClr val="bg1"/>
          </a:solidFill>
          <a:ln>
            <a:solidFill>
              <a:schemeClr val="tx1"/>
            </a:solidFill>
          </a:ln>
        </p:spPr>
        <p:txBody>
          <a:bodyPr wrap="square" lIns="0" tIns="0" rIns="0" bIns="0" rtlCol="0">
            <a:spAutoFit/>
          </a:bodyPr>
          <a:lstStyle/>
          <a:p>
            <a:r>
              <a:rPr lang="en-US" altLang="ja-JP" dirty="0" err="1" smtClean="0"/>
              <a:t>Cryo</a:t>
            </a:r>
            <a:r>
              <a:rPr lang="en-US" altLang="ja-JP" dirty="0" smtClean="0"/>
              <a:t>. Room</a:t>
            </a:r>
            <a:endParaRPr lang="ja-JP" altLang="en-US" dirty="0"/>
          </a:p>
        </p:txBody>
      </p:sp>
      <p:sp>
        <p:nvSpPr>
          <p:cNvPr id="22" name="テキスト ボックス 21"/>
          <p:cNvSpPr txBox="1"/>
          <p:nvPr/>
        </p:nvSpPr>
        <p:spPr>
          <a:xfrm>
            <a:off x="179512" y="5408929"/>
            <a:ext cx="1669702" cy="276999"/>
          </a:xfrm>
          <a:prstGeom prst="rect">
            <a:avLst/>
          </a:prstGeom>
          <a:solidFill>
            <a:schemeClr val="bg1"/>
          </a:solidFill>
          <a:ln>
            <a:solidFill>
              <a:schemeClr val="tx1"/>
            </a:solidFill>
          </a:ln>
        </p:spPr>
        <p:txBody>
          <a:bodyPr wrap="square" lIns="0" tIns="0" rIns="0" bIns="0" rtlCol="0">
            <a:spAutoFit/>
          </a:bodyPr>
          <a:lstStyle/>
          <a:p>
            <a:r>
              <a:rPr kumimoji="1" lang="en-US" altLang="ja-JP" dirty="0" smtClean="0"/>
              <a:t>Tank Yard Cover</a:t>
            </a:r>
            <a:endParaRPr kumimoji="1" lang="ja-JP" altLang="en-US" dirty="0"/>
          </a:p>
        </p:txBody>
      </p:sp>
      <p:sp>
        <p:nvSpPr>
          <p:cNvPr id="23" name="テキスト ボックス 22"/>
          <p:cNvSpPr txBox="1"/>
          <p:nvPr/>
        </p:nvSpPr>
        <p:spPr>
          <a:xfrm>
            <a:off x="1324197" y="5215910"/>
            <a:ext cx="216024" cy="169277"/>
          </a:xfrm>
          <a:prstGeom prst="rect">
            <a:avLst/>
          </a:prstGeom>
          <a:solidFill>
            <a:schemeClr val="bg1"/>
          </a:solidFill>
          <a:ln>
            <a:noFill/>
          </a:ln>
        </p:spPr>
        <p:txBody>
          <a:bodyPr wrap="square" lIns="0" tIns="0" rIns="0" bIns="0" rtlCol="0">
            <a:spAutoFit/>
          </a:bodyPr>
          <a:lstStyle/>
          <a:p>
            <a:r>
              <a:rPr lang="en-US" altLang="ja-JP" sz="1100" dirty="0" smtClean="0"/>
              <a:t>Air</a:t>
            </a:r>
            <a:endParaRPr kumimoji="1" lang="ja-JP" altLang="en-US" sz="1100" dirty="0"/>
          </a:p>
        </p:txBody>
      </p:sp>
      <p:sp>
        <p:nvSpPr>
          <p:cNvPr id="27" name="下矢印 26"/>
          <p:cNvSpPr/>
          <p:nvPr/>
        </p:nvSpPr>
        <p:spPr>
          <a:xfrm rot="16200000">
            <a:off x="2591092" y="3823690"/>
            <a:ext cx="147164" cy="248785"/>
          </a:xfrm>
          <a:prstGeom prst="downArrow">
            <a:avLst/>
          </a:prstGeom>
          <a:solidFill>
            <a:srgbClr val="8EB4E3">
              <a:alpha val="7098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下矢印 27"/>
          <p:cNvSpPr/>
          <p:nvPr/>
        </p:nvSpPr>
        <p:spPr>
          <a:xfrm rot="10800000">
            <a:off x="1319152" y="5034986"/>
            <a:ext cx="161249" cy="227054"/>
          </a:xfrm>
          <a:prstGeom prst="downArrow">
            <a:avLst/>
          </a:prstGeom>
          <a:solidFill>
            <a:srgbClr val="8EB4E3">
              <a:alpha val="7098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下矢印 28"/>
          <p:cNvSpPr/>
          <p:nvPr/>
        </p:nvSpPr>
        <p:spPr>
          <a:xfrm rot="16200000">
            <a:off x="1651239" y="4105405"/>
            <a:ext cx="147164" cy="248785"/>
          </a:xfrm>
          <a:prstGeom prst="downArrow">
            <a:avLst/>
          </a:prstGeom>
          <a:solidFill>
            <a:srgbClr val="8EB4E3">
              <a:alpha val="7098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下矢印 29"/>
          <p:cNvSpPr/>
          <p:nvPr/>
        </p:nvSpPr>
        <p:spPr>
          <a:xfrm rot="16200000">
            <a:off x="2194879" y="3882556"/>
            <a:ext cx="147164" cy="248785"/>
          </a:xfrm>
          <a:prstGeom prst="downArrow">
            <a:avLst/>
          </a:prstGeom>
          <a:solidFill>
            <a:srgbClr val="8EB4E3">
              <a:alpha val="7098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下矢印 30"/>
          <p:cNvSpPr/>
          <p:nvPr/>
        </p:nvSpPr>
        <p:spPr>
          <a:xfrm rot="5400000">
            <a:off x="2412576" y="3226176"/>
            <a:ext cx="195518" cy="234963"/>
          </a:xfrm>
          <a:prstGeom prst="downArrow">
            <a:avLst/>
          </a:prstGeom>
          <a:solidFill>
            <a:srgbClr val="8EB4E3">
              <a:alpha val="7098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円/楕円 31"/>
          <p:cNvSpPr/>
          <p:nvPr/>
        </p:nvSpPr>
        <p:spPr>
          <a:xfrm>
            <a:off x="2123337" y="3245898"/>
            <a:ext cx="283548" cy="2587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33" name="テキスト ボックス 32"/>
          <p:cNvSpPr txBox="1"/>
          <p:nvPr/>
        </p:nvSpPr>
        <p:spPr>
          <a:xfrm>
            <a:off x="467544" y="3032666"/>
            <a:ext cx="1576733" cy="276999"/>
          </a:xfrm>
          <a:prstGeom prst="rect">
            <a:avLst/>
          </a:prstGeom>
          <a:solidFill>
            <a:schemeClr val="bg1"/>
          </a:solidFill>
          <a:ln>
            <a:solidFill>
              <a:srgbClr val="FF0000"/>
            </a:solidFill>
          </a:ln>
        </p:spPr>
        <p:txBody>
          <a:bodyPr wrap="square" lIns="0" tIns="0" rIns="0" bIns="0" rtlCol="0">
            <a:spAutoFit/>
          </a:bodyPr>
          <a:lstStyle/>
          <a:p>
            <a:r>
              <a:rPr lang="en-US" altLang="ja-JP" dirty="0" smtClean="0"/>
              <a:t>New Vent Stack</a:t>
            </a:r>
            <a:endParaRPr lang="ja-JP" altLang="en-US" dirty="0"/>
          </a:p>
        </p:txBody>
      </p:sp>
      <p:sp>
        <p:nvSpPr>
          <p:cNvPr id="37" name="テキスト ボックス 36"/>
          <p:cNvSpPr txBox="1"/>
          <p:nvPr/>
        </p:nvSpPr>
        <p:spPr>
          <a:xfrm>
            <a:off x="1828253" y="3752746"/>
            <a:ext cx="307765" cy="169277"/>
          </a:xfrm>
          <a:prstGeom prst="rect">
            <a:avLst/>
          </a:prstGeom>
          <a:solidFill>
            <a:schemeClr val="bg1"/>
          </a:solidFill>
          <a:ln>
            <a:noFill/>
          </a:ln>
        </p:spPr>
        <p:txBody>
          <a:bodyPr wrap="square" lIns="0" tIns="0" rIns="0" bIns="0" rtlCol="0">
            <a:spAutoFit/>
          </a:bodyPr>
          <a:lstStyle/>
          <a:p>
            <a:r>
              <a:rPr kumimoji="1" lang="en-US" altLang="ja-JP" sz="1100" dirty="0" smtClean="0"/>
              <a:t>Tank</a:t>
            </a:r>
            <a:endParaRPr kumimoji="1" lang="ja-JP" altLang="en-US" sz="1100" dirty="0"/>
          </a:p>
        </p:txBody>
      </p:sp>
      <p:sp>
        <p:nvSpPr>
          <p:cNvPr id="38" name="テキスト ボックス 37"/>
          <p:cNvSpPr txBox="1"/>
          <p:nvPr/>
        </p:nvSpPr>
        <p:spPr>
          <a:xfrm>
            <a:off x="2044277" y="4112787"/>
            <a:ext cx="523789" cy="123111"/>
          </a:xfrm>
          <a:prstGeom prst="rect">
            <a:avLst/>
          </a:prstGeom>
          <a:solidFill>
            <a:schemeClr val="bg1"/>
          </a:solidFill>
          <a:ln>
            <a:noFill/>
          </a:ln>
        </p:spPr>
        <p:txBody>
          <a:bodyPr wrap="square" lIns="0" tIns="0" rIns="0" bIns="0" rtlCol="0">
            <a:spAutoFit/>
          </a:bodyPr>
          <a:lstStyle/>
          <a:p>
            <a:r>
              <a:rPr kumimoji="1" lang="en-US" altLang="ja-JP" sz="800" dirty="0" smtClean="0"/>
              <a:t>Evaporator</a:t>
            </a:r>
            <a:endParaRPr kumimoji="1" lang="ja-JP" altLang="en-US" sz="800" dirty="0"/>
          </a:p>
        </p:txBody>
      </p:sp>
      <p:pic>
        <p:nvPicPr>
          <p:cNvPr id="6" name="図 5" descr="NU1-BufferTank.pdf"/>
          <p:cNvPicPr>
            <a:picLocks noChangeAspect="1"/>
          </p:cNvPicPr>
          <p:nvPr/>
        </p:nvPicPr>
        <p:blipFill>
          <a:blip r:embed="rId4" cstate="print"/>
          <a:srcRect l="6555" r="21331" b="3332"/>
          <a:stretch>
            <a:fillRect/>
          </a:stretch>
        </p:blipFill>
        <p:spPr>
          <a:xfrm>
            <a:off x="4893201" y="2534384"/>
            <a:ext cx="4229061" cy="4005718"/>
          </a:xfrm>
          <a:prstGeom prst="rect">
            <a:avLst/>
          </a:prstGeom>
        </p:spPr>
      </p:pic>
      <p:sp>
        <p:nvSpPr>
          <p:cNvPr id="7" name="角丸四角形 6"/>
          <p:cNvSpPr/>
          <p:nvPr/>
        </p:nvSpPr>
        <p:spPr>
          <a:xfrm>
            <a:off x="5181233" y="4479254"/>
            <a:ext cx="864096" cy="144016"/>
          </a:xfrm>
          <a:prstGeom prst="roundRect">
            <a:avLst/>
          </a:prstGeom>
          <a:solidFill>
            <a:srgbClr val="FF0000">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7341473" y="2751062"/>
            <a:ext cx="1584176" cy="3384376"/>
          </a:xfrm>
          <a:prstGeom prst="roundRect">
            <a:avLst/>
          </a:prstGeom>
          <a:solidFill>
            <a:srgbClr val="FF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6117337" y="3543150"/>
            <a:ext cx="864096" cy="144016"/>
          </a:xfrm>
          <a:prstGeom prst="roundRect">
            <a:avLst/>
          </a:prstGeom>
          <a:solidFill>
            <a:srgbClr val="FF0000">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auto">
          <a:xfrm>
            <a:off x="4232350" y="2588714"/>
            <a:ext cx="2242114" cy="648512"/>
          </a:xfrm>
          <a:prstGeom prst="rect">
            <a:avLst/>
          </a:prstGeom>
          <a:noFill/>
          <a:ln w="28440">
            <a:solidFill>
              <a:srgbClr val="FF0000"/>
            </a:solidFill>
            <a:miter lim="800000"/>
            <a:headEnd/>
            <a:tailEnd/>
          </a:ln>
        </p:spPr>
        <p:txBody>
          <a:bodyPr wrap="square" lIns="90000" tIns="46800" rIns="90000" bIns="46800" rtlCol="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1" lang="en-US" altLang="ja-JP" dirty="0" smtClean="0">
                <a:solidFill>
                  <a:srgbClr val="000000"/>
                </a:solidFill>
              </a:rPr>
              <a:t>Temporal Radiation Management Area</a:t>
            </a:r>
            <a:endParaRPr kumimoji="1" lang="ja-JP" altLang="en-US" dirty="0" smtClean="0">
              <a:solidFill>
                <a:srgbClr val="000000"/>
              </a:solidFill>
            </a:endParaRPr>
          </a:p>
        </p:txBody>
      </p:sp>
      <p:cxnSp>
        <p:nvCxnSpPr>
          <p:cNvPr id="12" name="直線矢印コネクタ 11"/>
          <p:cNvCxnSpPr/>
          <p:nvPr/>
        </p:nvCxnSpPr>
        <p:spPr>
          <a:xfrm>
            <a:off x="5353407" y="3273951"/>
            <a:ext cx="295878" cy="11944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endCxn id="9" idx="0"/>
          </p:cNvCxnSpPr>
          <p:nvPr/>
        </p:nvCxnSpPr>
        <p:spPr>
          <a:xfrm>
            <a:off x="6117337" y="3273951"/>
            <a:ext cx="432048" cy="2691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10" idx="3"/>
          </p:cNvCxnSpPr>
          <p:nvPr/>
        </p:nvCxnSpPr>
        <p:spPr>
          <a:xfrm>
            <a:off x="6474464" y="2912970"/>
            <a:ext cx="1142262" cy="1798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5469265" y="5127325"/>
            <a:ext cx="307765" cy="169277"/>
          </a:xfrm>
          <a:prstGeom prst="rect">
            <a:avLst/>
          </a:prstGeom>
          <a:solidFill>
            <a:schemeClr val="bg1"/>
          </a:solidFill>
          <a:ln>
            <a:noFill/>
          </a:ln>
        </p:spPr>
        <p:txBody>
          <a:bodyPr wrap="square" lIns="0" tIns="0" rIns="0" bIns="0" rtlCol="0">
            <a:spAutoFit/>
          </a:bodyPr>
          <a:lstStyle/>
          <a:p>
            <a:r>
              <a:rPr kumimoji="1" lang="en-US" altLang="ja-JP" sz="1100" dirty="0" smtClean="0"/>
              <a:t>Tank</a:t>
            </a:r>
            <a:endParaRPr kumimoji="1" lang="ja-JP" altLang="en-US" sz="1100" dirty="0"/>
          </a:p>
        </p:txBody>
      </p:sp>
      <p:sp>
        <p:nvSpPr>
          <p:cNvPr id="40" name="テキスト ボックス 39"/>
          <p:cNvSpPr txBox="1"/>
          <p:nvPr/>
        </p:nvSpPr>
        <p:spPr>
          <a:xfrm>
            <a:off x="6333361" y="4335238"/>
            <a:ext cx="307765" cy="169277"/>
          </a:xfrm>
          <a:prstGeom prst="rect">
            <a:avLst/>
          </a:prstGeom>
          <a:solidFill>
            <a:schemeClr val="bg1"/>
          </a:solidFill>
          <a:ln>
            <a:noFill/>
          </a:ln>
        </p:spPr>
        <p:txBody>
          <a:bodyPr wrap="square" lIns="0" tIns="0" rIns="0" bIns="0" rtlCol="0">
            <a:spAutoFit/>
          </a:bodyPr>
          <a:lstStyle/>
          <a:p>
            <a:r>
              <a:rPr kumimoji="1" lang="en-US" altLang="ja-JP" sz="1100" dirty="0" smtClean="0"/>
              <a:t>Tank</a:t>
            </a:r>
            <a:endParaRPr kumimoji="1" lang="ja-JP" altLang="en-US" sz="1100" dirty="0"/>
          </a:p>
        </p:txBody>
      </p:sp>
      <p:sp>
        <p:nvSpPr>
          <p:cNvPr id="41" name="テキスト ボックス 40"/>
          <p:cNvSpPr txBox="1"/>
          <p:nvPr/>
        </p:nvSpPr>
        <p:spPr>
          <a:xfrm>
            <a:off x="6837417" y="4695278"/>
            <a:ext cx="523789" cy="123111"/>
          </a:xfrm>
          <a:prstGeom prst="rect">
            <a:avLst/>
          </a:prstGeom>
          <a:solidFill>
            <a:schemeClr val="bg1"/>
          </a:solidFill>
          <a:ln>
            <a:noFill/>
          </a:ln>
        </p:spPr>
        <p:txBody>
          <a:bodyPr wrap="square" lIns="0" tIns="0" rIns="0" bIns="0" rtlCol="0">
            <a:spAutoFit/>
          </a:bodyPr>
          <a:lstStyle/>
          <a:p>
            <a:r>
              <a:rPr kumimoji="1" lang="en-US" altLang="ja-JP" sz="800" dirty="0" smtClean="0"/>
              <a:t>Evaporator</a:t>
            </a:r>
            <a:endParaRPr kumimoji="1" lang="ja-JP" altLang="en-US" sz="800" dirty="0"/>
          </a:p>
        </p:txBody>
      </p:sp>
      <p:sp>
        <p:nvSpPr>
          <p:cNvPr id="42" name="テキスト ボックス 41"/>
          <p:cNvSpPr txBox="1"/>
          <p:nvPr/>
        </p:nvSpPr>
        <p:spPr>
          <a:xfrm>
            <a:off x="8061553" y="5631382"/>
            <a:ext cx="307765" cy="169277"/>
          </a:xfrm>
          <a:prstGeom prst="rect">
            <a:avLst/>
          </a:prstGeom>
          <a:solidFill>
            <a:schemeClr val="bg1"/>
          </a:solidFill>
          <a:ln>
            <a:noFill/>
          </a:ln>
        </p:spPr>
        <p:txBody>
          <a:bodyPr wrap="square" lIns="0" tIns="0" rIns="0" bIns="0" rtlCol="0">
            <a:spAutoFit/>
          </a:bodyPr>
          <a:lstStyle/>
          <a:p>
            <a:r>
              <a:rPr lang="en-US" altLang="ja-JP" sz="1100" dirty="0" smtClean="0"/>
              <a:t>MCP</a:t>
            </a:r>
            <a:endParaRPr kumimoji="1" lang="ja-JP" altLang="en-US" sz="1100" dirty="0"/>
          </a:p>
        </p:txBody>
      </p:sp>
      <p:sp>
        <p:nvSpPr>
          <p:cNvPr id="43" name="テキスト ボックス 42"/>
          <p:cNvSpPr txBox="1"/>
          <p:nvPr/>
        </p:nvSpPr>
        <p:spPr>
          <a:xfrm>
            <a:off x="8205569" y="5271342"/>
            <a:ext cx="648072" cy="123111"/>
          </a:xfrm>
          <a:prstGeom prst="rect">
            <a:avLst/>
          </a:prstGeom>
          <a:solidFill>
            <a:schemeClr val="bg1"/>
          </a:solidFill>
          <a:ln>
            <a:noFill/>
          </a:ln>
        </p:spPr>
        <p:txBody>
          <a:bodyPr wrap="square" lIns="0" tIns="0" rIns="0" bIns="0" rtlCol="0">
            <a:spAutoFit/>
          </a:bodyPr>
          <a:lstStyle/>
          <a:p>
            <a:r>
              <a:rPr kumimoji="1" lang="en-US" altLang="ja-JP" sz="800" dirty="0" smtClean="0"/>
              <a:t>Oil Separator</a:t>
            </a:r>
            <a:endParaRPr kumimoji="1" lang="ja-JP" altLang="en-US" sz="800" dirty="0"/>
          </a:p>
        </p:txBody>
      </p:sp>
      <p:sp>
        <p:nvSpPr>
          <p:cNvPr id="44" name="テキスト ボックス 43"/>
          <p:cNvSpPr txBox="1"/>
          <p:nvPr/>
        </p:nvSpPr>
        <p:spPr>
          <a:xfrm>
            <a:off x="8061554" y="4335238"/>
            <a:ext cx="216024" cy="169277"/>
          </a:xfrm>
          <a:prstGeom prst="rect">
            <a:avLst/>
          </a:prstGeom>
          <a:solidFill>
            <a:schemeClr val="bg1"/>
          </a:solidFill>
          <a:ln>
            <a:noFill/>
          </a:ln>
        </p:spPr>
        <p:txBody>
          <a:bodyPr wrap="square" lIns="0" tIns="0" rIns="0" bIns="0" rtlCol="0">
            <a:spAutoFit/>
          </a:bodyPr>
          <a:lstStyle/>
          <a:p>
            <a:r>
              <a:rPr lang="en-US" altLang="ja-JP" sz="1100" dirty="0" smtClean="0"/>
              <a:t>CB</a:t>
            </a:r>
            <a:endParaRPr kumimoji="1" lang="ja-JP" altLang="en-US" sz="1100" dirty="0"/>
          </a:p>
        </p:txBody>
      </p:sp>
      <p:sp>
        <p:nvSpPr>
          <p:cNvPr id="45" name="テキスト ボックス 44"/>
          <p:cNvSpPr txBox="1"/>
          <p:nvPr/>
        </p:nvSpPr>
        <p:spPr>
          <a:xfrm>
            <a:off x="8061553" y="3687166"/>
            <a:ext cx="576064" cy="169277"/>
          </a:xfrm>
          <a:prstGeom prst="rect">
            <a:avLst/>
          </a:prstGeom>
          <a:solidFill>
            <a:schemeClr val="bg1"/>
          </a:solidFill>
          <a:ln>
            <a:noFill/>
          </a:ln>
        </p:spPr>
        <p:txBody>
          <a:bodyPr wrap="square" lIns="0" tIns="0" rIns="0" bIns="0" rtlCol="0">
            <a:spAutoFit/>
          </a:bodyPr>
          <a:lstStyle/>
          <a:p>
            <a:r>
              <a:rPr lang="en-US" altLang="ja-JP" sz="1100" dirty="0" err="1" smtClean="0"/>
              <a:t>Subcooler</a:t>
            </a:r>
            <a:endParaRPr kumimoji="1" lang="ja-JP" altLang="en-US" sz="1100" dirty="0"/>
          </a:p>
        </p:txBody>
      </p:sp>
      <p:sp>
        <p:nvSpPr>
          <p:cNvPr id="46" name="テキスト ボックス 45"/>
          <p:cNvSpPr txBox="1"/>
          <p:nvPr/>
        </p:nvSpPr>
        <p:spPr>
          <a:xfrm>
            <a:off x="8277577" y="3399134"/>
            <a:ext cx="504056" cy="169277"/>
          </a:xfrm>
          <a:prstGeom prst="rect">
            <a:avLst/>
          </a:prstGeom>
          <a:solidFill>
            <a:schemeClr val="bg1"/>
          </a:solidFill>
          <a:ln>
            <a:noFill/>
          </a:ln>
        </p:spPr>
        <p:txBody>
          <a:bodyPr wrap="square" lIns="0" tIns="0" rIns="0" bIns="0" rtlCol="0">
            <a:spAutoFit/>
          </a:bodyPr>
          <a:lstStyle/>
          <a:p>
            <a:r>
              <a:rPr lang="en-US" altLang="ja-JP" sz="1100" dirty="0" smtClean="0"/>
              <a:t>C/L Box</a:t>
            </a:r>
            <a:endParaRPr kumimoji="1" lang="ja-JP" altLang="en-US" sz="1100" dirty="0"/>
          </a:p>
        </p:txBody>
      </p:sp>
      <p:sp>
        <p:nvSpPr>
          <p:cNvPr id="34" name="テキスト ボックス 33"/>
          <p:cNvSpPr txBox="1"/>
          <p:nvPr/>
        </p:nvSpPr>
        <p:spPr>
          <a:xfrm>
            <a:off x="604117" y="2528610"/>
            <a:ext cx="1393628" cy="402291"/>
          </a:xfrm>
          <a:prstGeom prst="rect">
            <a:avLst/>
          </a:prstGeom>
          <a:noFill/>
          <a:ln w="28440">
            <a:noFill/>
            <a:miter lim="800000"/>
            <a:headEnd/>
            <a:tailEnd/>
          </a:ln>
        </p:spPr>
        <p:txBody>
          <a:bodyPr wrap="none" lIns="90000" tIns="46800" rIns="90000" bIns="46800" rtlCol="0">
            <a:spAutoFit/>
          </a:bodyPr>
          <a:lstStyle/>
          <a:p>
            <a:pPr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2000" b="1" i="1" dirty="0" smtClean="0">
                <a:solidFill>
                  <a:schemeClr val="accent2">
                    <a:lumMod val="75000"/>
                  </a:schemeClr>
                </a:solidFill>
                <a:latin typeface="HGP創英角ﾎﾟｯﾌﾟ体" pitchFamily="50" charset="-128"/>
                <a:ea typeface="HGP創英角ﾎﾟｯﾌﾟ体" pitchFamily="50" charset="-128"/>
              </a:rPr>
              <a:t>Otherwise</a:t>
            </a:r>
          </a:p>
        </p:txBody>
      </p:sp>
      <p:cxnSp>
        <p:nvCxnSpPr>
          <p:cNvPr id="36" name="直線矢印コネクタ 35"/>
          <p:cNvCxnSpPr>
            <a:stCxn id="33" idx="3"/>
            <a:endCxn id="32" idx="0"/>
          </p:cNvCxnSpPr>
          <p:nvPr/>
        </p:nvCxnSpPr>
        <p:spPr>
          <a:xfrm>
            <a:off x="2044277" y="3171166"/>
            <a:ext cx="220834" cy="747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2404317" y="3104674"/>
            <a:ext cx="216024" cy="169277"/>
          </a:xfrm>
          <a:prstGeom prst="rect">
            <a:avLst/>
          </a:prstGeom>
          <a:solidFill>
            <a:schemeClr val="bg1"/>
          </a:solidFill>
          <a:ln>
            <a:noFill/>
          </a:ln>
        </p:spPr>
        <p:txBody>
          <a:bodyPr wrap="square" lIns="0" tIns="0" rIns="0" bIns="0" rtlCol="0">
            <a:spAutoFit/>
          </a:bodyPr>
          <a:lstStyle/>
          <a:p>
            <a:r>
              <a:rPr lang="en-US" altLang="ja-JP" sz="1100" dirty="0" smtClean="0"/>
              <a:t>Air</a:t>
            </a:r>
            <a:endParaRPr kumimoji="1" lang="ja-JP" altLang="en-US" sz="1100" dirty="0"/>
          </a:p>
        </p:txBody>
      </p:sp>
      <p:pic>
        <p:nvPicPr>
          <p:cNvPr id="48" name="図 3" descr="専門部会090324-2.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1900261" y="5768970"/>
            <a:ext cx="1440160" cy="832678"/>
          </a:xfrm>
          <a:prstGeom prst="rect">
            <a:avLst/>
          </a:prstGeom>
          <a:noFill/>
          <a:ln w="9525">
            <a:noFill/>
            <a:miter lim="800000"/>
            <a:headEnd/>
            <a:tailEnd/>
          </a:ln>
        </p:spPr>
      </p:pic>
      <p:pic>
        <p:nvPicPr>
          <p:cNvPr id="49" name="Picture 2" descr="保冷・保温テント倉庫外観"/>
          <p:cNvPicPr>
            <a:picLocks noChangeAspect="1" noChangeArrowheads="1"/>
          </p:cNvPicPr>
          <p:nvPr/>
        </p:nvPicPr>
        <p:blipFill>
          <a:blip r:embed="rId6" cstate="print"/>
          <a:srcRect/>
          <a:stretch>
            <a:fillRect/>
          </a:stretch>
        </p:blipFill>
        <p:spPr bwMode="auto">
          <a:xfrm>
            <a:off x="604117" y="5768970"/>
            <a:ext cx="1223659" cy="733225"/>
          </a:xfrm>
          <a:prstGeom prst="rect">
            <a:avLst/>
          </a:prstGeom>
          <a:noFill/>
        </p:spPr>
      </p:pic>
      <p:cxnSp>
        <p:nvCxnSpPr>
          <p:cNvPr id="51" name="直線コネクタ 50"/>
          <p:cNvCxnSpPr/>
          <p:nvPr/>
        </p:nvCxnSpPr>
        <p:spPr>
          <a:xfrm>
            <a:off x="4139952" y="2552186"/>
            <a:ext cx="0" cy="4149080"/>
          </a:xfrm>
          <a:prstGeom prst="line">
            <a:avLst/>
          </a:prstGeom>
          <a:ln w="60325"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角丸四角形 52"/>
          <p:cNvSpPr/>
          <p:nvPr/>
        </p:nvSpPr>
        <p:spPr>
          <a:xfrm>
            <a:off x="2627784" y="3068960"/>
            <a:ext cx="1152128" cy="2160240"/>
          </a:xfrm>
          <a:prstGeom prst="roundRect">
            <a:avLst/>
          </a:prstGeom>
          <a:solidFill>
            <a:srgbClr val="FF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日付プレースホルダ 49"/>
          <p:cNvSpPr>
            <a:spLocks noGrp="1"/>
          </p:cNvSpPr>
          <p:nvPr>
            <p:ph type="dt" sz="half" idx="10"/>
          </p:nvPr>
        </p:nvSpPr>
        <p:spPr/>
        <p:txBody>
          <a:bodyPr/>
          <a:lstStyle/>
          <a:p>
            <a:r>
              <a:rPr kumimoji="1" lang="en-US" altLang="ja-JP" smtClean="0"/>
              <a:t>2018/6/5</a:t>
            </a:r>
            <a:endParaRPr kumimoji="1" lang="ja-JP" altLang="en-US"/>
          </a:p>
        </p:txBody>
      </p:sp>
      <p:sp>
        <p:nvSpPr>
          <p:cNvPr id="52" name="スライド番号プレースホルダ 51"/>
          <p:cNvSpPr>
            <a:spLocks noGrp="1"/>
          </p:cNvSpPr>
          <p:nvPr>
            <p:ph type="sldNum" sz="quarter" idx="12"/>
          </p:nvPr>
        </p:nvSpPr>
        <p:spPr/>
        <p:txBody>
          <a:bodyPr/>
          <a:lstStyle/>
          <a:p>
            <a:fld id="{D2D8002D-B5B0-4BAC-B1F6-782DDCCE6D9C}" type="slidenum">
              <a:rPr kumimoji="1" lang="ja-JP" altLang="en-US" smtClean="0"/>
              <a:pPr/>
              <a:t>13</a:t>
            </a:fld>
            <a:endParaRPr kumimoji="1" lang="ja-JP" altLang="en-US"/>
          </a:p>
        </p:txBody>
      </p:sp>
      <p:sp>
        <p:nvSpPr>
          <p:cNvPr id="54" name="フッター プレースホルダ 53"/>
          <p:cNvSpPr>
            <a:spLocks noGrp="1"/>
          </p:cNvSpPr>
          <p:nvPr>
            <p:ph type="ftr" sz="quarter" idx="11"/>
          </p:nvPr>
        </p:nvSpPr>
        <p:spPr/>
        <p:txBody>
          <a:bodyPr/>
          <a:lstStyle/>
          <a:p>
            <a:r>
              <a:rPr kumimoji="1" lang="en-US" altLang="ja-JP" smtClean="0"/>
              <a:t>Cryo-Ops 2018</a:t>
            </a:r>
            <a:endParaRPr kumimoji="1" lang="ja-JP" altLang="en-US"/>
          </a:p>
        </p:txBody>
      </p:sp>
    </p:spTree>
    <p:extLst>
      <p:ext uri="{BB962C8B-B14F-4D97-AF65-F5344CB8AC3E}">
        <p14:creationId xmlns:p14="http://schemas.microsoft.com/office/powerpoint/2010/main" val="21636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1000"/>
                                        <p:tgtEl>
                                          <p:spTgt spid="38"/>
                                        </p:tgtEl>
                                      </p:cBhvr>
                                    </p:animEffect>
                                    <p:anim calcmode="lin" valueType="num">
                                      <p:cBhvr>
                                        <p:cTn id="60" dur="1000" fill="hold"/>
                                        <p:tgtEl>
                                          <p:spTgt spid="38"/>
                                        </p:tgtEl>
                                        <p:attrNameLst>
                                          <p:attrName>ppt_x</p:attrName>
                                        </p:attrNameLst>
                                      </p:cBhvr>
                                      <p:tavLst>
                                        <p:tav tm="0">
                                          <p:val>
                                            <p:strVal val="#ppt_x"/>
                                          </p:val>
                                        </p:tav>
                                        <p:tav tm="100000">
                                          <p:val>
                                            <p:strVal val="#ppt_x"/>
                                          </p:val>
                                        </p:tav>
                                      </p:tavLst>
                                    </p:anim>
                                    <p:anim calcmode="lin" valueType="num">
                                      <p:cBhvr>
                                        <p:cTn id="6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1000"/>
                                        <p:tgtEl>
                                          <p:spTgt spid="53"/>
                                        </p:tgtEl>
                                      </p:cBhvr>
                                    </p:animEffect>
                                    <p:anim calcmode="lin" valueType="num">
                                      <p:cBhvr>
                                        <p:cTn id="77" dur="1000" fill="hold"/>
                                        <p:tgtEl>
                                          <p:spTgt spid="53"/>
                                        </p:tgtEl>
                                        <p:attrNameLst>
                                          <p:attrName>ppt_x</p:attrName>
                                        </p:attrNameLst>
                                      </p:cBhvr>
                                      <p:tavLst>
                                        <p:tav tm="0">
                                          <p:val>
                                            <p:strVal val="#ppt_x"/>
                                          </p:val>
                                        </p:tav>
                                        <p:tav tm="100000">
                                          <p:val>
                                            <p:strVal val="#ppt_x"/>
                                          </p:val>
                                        </p:tav>
                                      </p:tavLst>
                                    </p:anim>
                                    <p:anim calcmode="lin" valueType="num">
                                      <p:cBhvr>
                                        <p:cTn id="7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1000" fill="hold"/>
                                        <p:tgtEl>
                                          <p:spTgt spid="22"/>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1000"/>
                                        <p:tgtEl>
                                          <p:spTgt spid="49"/>
                                        </p:tgtEl>
                                      </p:cBhvr>
                                    </p:animEffect>
                                    <p:anim calcmode="lin" valueType="num">
                                      <p:cBhvr>
                                        <p:cTn id="89" dur="1000" fill="hold"/>
                                        <p:tgtEl>
                                          <p:spTgt spid="49"/>
                                        </p:tgtEl>
                                        <p:attrNameLst>
                                          <p:attrName>ppt_x</p:attrName>
                                        </p:attrNameLst>
                                      </p:cBhvr>
                                      <p:tavLst>
                                        <p:tav tm="0">
                                          <p:val>
                                            <p:strVal val="#ppt_x"/>
                                          </p:val>
                                        </p:tav>
                                        <p:tav tm="100000">
                                          <p:val>
                                            <p:strVal val="#ppt_x"/>
                                          </p:val>
                                        </p:tav>
                                      </p:tavLst>
                                    </p:anim>
                                    <p:anim calcmode="lin" valueType="num">
                                      <p:cBhvr>
                                        <p:cTn id="9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1000"/>
                                        <p:tgtEl>
                                          <p:spTgt spid="27"/>
                                        </p:tgtEl>
                                      </p:cBhvr>
                                    </p:animEffect>
                                    <p:anim calcmode="lin" valueType="num">
                                      <p:cBhvr>
                                        <p:cTn id="96" dur="1000" fill="hold"/>
                                        <p:tgtEl>
                                          <p:spTgt spid="27"/>
                                        </p:tgtEl>
                                        <p:attrNameLst>
                                          <p:attrName>ppt_x</p:attrName>
                                        </p:attrNameLst>
                                      </p:cBhvr>
                                      <p:tavLst>
                                        <p:tav tm="0">
                                          <p:val>
                                            <p:strVal val="#ppt_x"/>
                                          </p:val>
                                        </p:tav>
                                        <p:tav tm="100000">
                                          <p:val>
                                            <p:strVal val="#ppt_x"/>
                                          </p:val>
                                        </p:tav>
                                      </p:tavLst>
                                    </p:anim>
                                    <p:anim calcmode="lin" valueType="num">
                                      <p:cBhvr>
                                        <p:cTn id="97" dur="1000" fill="hold"/>
                                        <p:tgtEl>
                                          <p:spTgt spid="27"/>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fade">
                                      <p:cBhvr>
                                        <p:cTn id="100" dur="1000"/>
                                        <p:tgtEl>
                                          <p:spTgt spid="31"/>
                                        </p:tgtEl>
                                      </p:cBhvr>
                                    </p:animEffect>
                                    <p:anim calcmode="lin" valueType="num">
                                      <p:cBhvr>
                                        <p:cTn id="101" dur="1000" fill="hold"/>
                                        <p:tgtEl>
                                          <p:spTgt spid="31"/>
                                        </p:tgtEl>
                                        <p:attrNameLst>
                                          <p:attrName>ppt_x</p:attrName>
                                        </p:attrNameLst>
                                      </p:cBhvr>
                                      <p:tavLst>
                                        <p:tav tm="0">
                                          <p:val>
                                            <p:strVal val="#ppt_x"/>
                                          </p:val>
                                        </p:tav>
                                        <p:tav tm="100000">
                                          <p:val>
                                            <p:strVal val="#ppt_x"/>
                                          </p:val>
                                        </p:tav>
                                      </p:tavLst>
                                    </p:anim>
                                    <p:anim calcmode="lin" valueType="num">
                                      <p:cBhvr>
                                        <p:cTn id="102" dur="1000" fill="hold"/>
                                        <p:tgtEl>
                                          <p:spTgt spid="31"/>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fade">
                                      <p:cBhvr>
                                        <p:cTn id="105" dur="1000"/>
                                        <p:tgtEl>
                                          <p:spTgt spid="47"/>
                                        </p:tgtEl>
                                      </p:cBhvr>
                                    </p:animEffect>
                                    <p:anim calcmode="lin" valueType="num">
                                      <p:cBhvr>
                                        <p:cTn id="106" dur="1000" fill="hold"/>
                                        <p:tgtEl>
                                          <p:spTgt spid="47"/>
                                        </p:tgtEl>
                                        <p:attrNameLst>
                                          <p:attrName>ppt_x</p:attrName>
                                        </p:attrNameLst>
                                      </p:cBhvr>
                                      <p:tavLst>
                                        <p:tav tm="0">
                                          <p:val>
                                            <p:strVal val="#ppt_x"/>
                                          </p:val>
                                        </p:tav>
                                        <p:tav tm="100000">
                                          <p:val>
                                            <p:strVal val="#ppt_x"/>
                                          </p:val>
                                        </p:tav>
                                      </p:tavLst>
                                    </p:anim>
                                    <p:anim calcmode="lin" valueType="num">
                                      <p:cBhvr>
                                        <p:cTn id="107" dur="1000" fill="hold"/>
                                        <p:tgtEl>
                                          <p:spTgt spid="47"/>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1000"/>
                                        <p:tgtEl>
                                          <p:spTgt spid="29"/>
                                        </p:tgtEl>
                                      </p:cBhvr>
                                    </p:animEffect>
                                    <p:anim calcmode="lin" valueType="num">
                                      <p:cBhvr>
                                        <p:cTn id="111" dur="1000" fill="hold"/>
                                        <p:tgtEl>
                                          <p:spTgt spid="29"/>
                                        </p:tgtEl>
                                        <p:attrNameLst>
                                          <p:attrName>ppt_x</p:attrName>
                                        </p:attrNameLst>
                                      </p:cBhvr>
                                      <p:tavLst>
                                        <p:tav tm="0">
                                          <p:val>
                                            <p:strVal val="#ppt_x"/>
                                          </p:val>
                                        </p:tav>
                                        <p:tav tm="100000">
                                          <p:val>
                                            <p:strVal val="#ppt_x"/>
                                          </p:val>
                                        </p:tav>
                                      </p:tavLst>
                                    </p:anim>
                                    <p:anim calcmode="lin" valueType="num">
                                      <p:cBhvr>
                                        <p:cTn id="112" dur="1000" fill="hold"/>
                                        <p:tgtEl>
                                          <p:spTgt spid="2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fade">
                                      <p:cBhvr>
                                        <p:cTn id="115" dur="1000"/>
                                        <p:tgtEl>
                                          <p:spTgt spid="30"/>
                                        </p:tgtEl>
                                      </p:cBhvr>
                                    </p:animEffect>
                                    <p:anim calcmode="lin" valueType="num">
                                      <p:cBhvr>
                                        <p:cTn id="116" dur="1000" fill="hold"/>
                                        <p:tgtEl>
                                          <p:spTgt spid="30"/>
                                        </p:tgtEl>
                                        <p:attrNameLst>
                                          <p:attrName>ppt_x</p:attrName>
                                        </p:attrNameLst>
                                      </p:cBhvr>
                                      <p:tavLst>
                                        <p:tav tm="0">
                                          <p:val>
                                            <p:strVal val="#ppt_x"/>
                                          </p:val>
                                        </p:tav>
                                        <p:tav tm="100000">
                                          <p:val>
                                            <p:strVal val="#ppt_x"/>
                                          </p:val>
                                        </p:tav>
                                      </p:tavLst>
                                    </p:anim>
                                    <p:anim calcmode="lin" valueType="num">
                                      <p:cBhvr>
                                        <p:cTn id="117" dur="1000" fill="hold"/>
                                        <p:tgtEl>
                                          <p:spTgt spid="30"/>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fade">
                                      <p:cBhvr>
                                        <p:cTn id="125" dur="1000"/>
                                        <p:tgtEl>
                                          <p:spTgt spid="28"/>
                                        </p:tgtEl>
                                      </p:cBhvr>
                                    </p:animEffect>
                                    <p:anim calcmode="lin" valueType="num">
                                      <p:cBhvr>
                                        <p:cTn id="126" dur="1000" fill="hold"/>
                                        <p:tgtEl>
                                          <p:spTgt spid="28"/>
                                        </p:tgtEl>
                                        <p:attrNameLst>
                                          <p:attrName>ppt_x</p:attrName>
                                        </p:attrNameLst>
                                      </p:cBhvr>
                                      <p:tavLst>
                                        <p:tav tm="0">
                                          <p:val>
                                            <p:strVal val="#ppt_x"/>
                                          </p:val>
                                        </p:tav>
                                        <p:tav tm="100000">
                                          <p:val>
                                            <p:strVal val="#ppt_x"/>
                                          </p:val>
                                        </p:tav>
                                      </p:tavLst>
                                    </p:anim>
                                    <p:anim calcmode="lin" valueType="num">
                                      <p:cBhvr>
                                        <p:cTn id="127" dur="1000" fill="hold"/>
                                        <p:tgtEl>
                                          <p:spTgt spid="28"/>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33"/>
                                        </p:tgtEl>
                                        <p:attrNameLst>
                                          <p:attrName>style.visibility</p:attrName>
                                        </p:attrNameLst>
                                      </p:cBhvr>
                                      <p:to>
                                        <p:strVal val="visible"/>
                                      </p:to>
                                    </p:set>
                                    <p:animEffect transition="in" filter="fade">
                                      <p:cBhvr>
                                        <p:cTn id="130" dur="1000"/>
                                        <p:tgtEl>
                                          <p:spTgt spid="33"/>
                                        </p:tgtEl>
                                      </p:cBhvr>
                                    </p:animEffect>
                                    <p:anim calcmode="lin" valueType="num">
                                      <p:cBhvr>
                                        <p:cTn id="131" dur="1000" fill="hold"/>
                                        <p:tgtEl>
                                          <p:spTgt spid="33"/>
                                        </p:tgtEl>
                                        <p:attrNameLst>
                                          <p:attrName>ppt_x</p:attrName>
                                        </p:attrNameLst>
                                      </p:cBhvr>
                                      <p:tavLst>
                                        <p:tav tm="0">
                                          <p:val>
                                            <p:strVal val="#ppt_x"/>
                                          </p:val>
                                        </p:tav>
                                        <p:tav tm="100000">
                                          <p:val>
                                            <p:strVal val="#ppt_x"/>
                                          </p:val>
                                        </p:tav>
                                      </p:tavLst>
                                    </p:anim>
                                    <p:anim calcmode="lin" valueType="num">
                                      <p:cBhvr>
                                        <p:cTn id="132" dur="1000" fill="hold"/>
                                        <p:tgtEl>
                                          <p:spTgt spid="33"/>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1000"/>
                                        <p:tgtEl>
                                          <p:spTgt spid="36"/>
                                        </p:tgtEl>
                                      </p:cBhvr>
                                    </p:animEffect>
                                    <p:anim calcmode="lin" valueType="num">
                                      <p:cBhvr>
                                        <p:cTn id="136" dur="1000" fill="hold"/>
                                        <p:tgtEl>
                                          <p:spTgt spid="36"/>
                                        </p:tgtEl>
                                        <p:attrNameLst>
                                          <p:attrName>ppt_x</p:attrName>
                                        </p:attrNameLst>
                                      </p:cBhvr>
                                      <p:tavLst>
                                        <p:tav tm="0">
                                          <p:val>
                                            <p:strVal val="#ppt_x"/>
                                          </p:val>
                                        </p:tav>
                                        <p:tav tm="100000">
                                          <p:val>
                                            <p:strVal val="#ppt_x"/>
                                          </p:val>
                                        </p:tav>
                                      </p:tavLst>
                                    </p:anim>
                                    <p:anim calcmode="lin" valueType="num">
                                      <p:cBhvr>
                                        <p:cTn id="137" dur="1000" fill="hold"/>
                                        <p:tgtEl>
                                          <p:spTgt spid="36"/>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7" grpId="0" animBg="1"/>
      <p:bldP spid="28" grpId="0" animBg="1"/>
      <p:bldP spid="29" grpId="0" animBg="1"/>
      <p:bldP spid="30" grpId="0" animBg="1"/>
      <p:bldP spid="31" grpId="0" animBg="1"/>
      <p:bldP spid="32" grpId="0" animBg="1"/>
      <p:bldP spid="33" grpId="0" animBg="1"/>
      <p:bldP spid="37" grpId="0" animBg="1"/>
      <p:bldP spid="38" grpId="0" animBg="1"/>
      <p:bldP spid="7" grpId="0" animBg="1"/>
      <p:bldP spid="8" grpId="0" animBg="1"/>
      <p:bldP spid="9" grpId="0" animBg="1"/>
      <p:bldP spid="10" grpId="0" animBg="1"/>
      <p:bldP spid="34" grpId="0"/>
      <p:bldP spid="47"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490066"/>
          </a:xfrm>
          <a:solidFill>
            <a:srgbClr val="00B050"/>
          </a:solidFill>
        </p:spPr>
        <p:txBody>
          <a:bodyPr vert="horz" lIns="91440" tIns="45720" rIns="91440" bIns="45720" rtlCol="0" anchor="ctr">
            <a:normAutofit fontScale="90000"/>
          </a:bodyPr>
          <a:lstStyle/>
          <a:p>
            <a:pPr marL="838200" indent="-838200" defTabSz="457200"/>
            <a:r>
              <a:rPr lang="en-US" altLang="ja-JP" sz="2800" dirty="0" smtClean="0">
                <a:solidFill>
                  <a:schemeClr val="bg1"/>
                </a:solidFill>
                <a:latin typeface="Arial" charset="0"/>
              </a:rPr>
              <a:t>Temporal </a:t>
            </a:r>
            <a:r>
              <a:rPr lang="en-US" altLang="ja-JP" sz="2800" dirty="0">
                <a:solidFill>
                  <a:schemeClr val="bg1"/>
                </a:solidFill>
                <a:latin typeface="Arial" charset="0"/>
              </a:rPr>
              <a:t>Radiation Management</a:t>
            </a:r>
            <a:endParaRPr lang="ja-JP" altLang="en-US" sz="2800" dirty="0">
              <a:solidFill>
                <a:schemeClr val="bg1"/>
              </a:solidFill>
              <a:latin typeface="Arial" charset="0"/>
            </a:endParaRPr>
          </a:p>
        </p:txBody>
      </p:sp>
      <p:cxnSp>
        <p:nvCxnSpPr>
          <p:cNvPr id="4" name="直線コネクタ 3"/>
          <p:cNvCxnSpPr/>
          <p:nvPr/>
        </p:nvCxnSpPr>
        <p:spPr>
          <a:xfrm rot="5400000">
            <a:off x="6008215" y="2430555"/>
            <a:ext cx="381794" cy="143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 name="正方形/長方形 4"/>
          <p:cNvSpPr/>
          <p:nvPr/>
        </p:nvSpPr>
        <p:spPr>
          <a:xfrm>
            <a:off x="2520267" y="4525722"/>
            <a:ext cx="5097646" cy="382173"/>
          </a:xfrm>
          <a:prstGeom prst="rect">
            <a:avLst/>
          </a:prstGeom>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6" name="正方形/長方形 5"/>
          <p:cNvSpPr/>
          <p:nvPr/>
        </p:nvSpPr>
        <p:spPr>
          <a:xfrm>
            <a:off x="2195736" y="1988840"/>
            <a:ext cx="5301398" cy="45719"/>
          </a:xfrm>
          <a:prstGeom prst="rect">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dirty="0">
              <a:solidFill>
                <a:schemeClr val="tx1"/>
              </a:solidFill>
            </a:endParaRPr>
          </a:p>
        </p:txBody>
      </p:sp>
      <p:sp>
        <p:nvSpPr>
          <p:cNvPr id="7" name="正方形/長方形 6"/>
          <p:cNvSpPr/>
          <p:nvPr/>
        </p:nvSpPr>
        <p:spPr>
          <a:xfrm>
            <a:off x="1145883" y="3462359"/>
            <a:ext cx="7008352" cy="278969"/>
          </a:xfrm>
          <a:prstGeom prst="rect">
            <a:avLst/>
          </a:prstGeom>
          <a:gradFill>
            <a:gsLst>
              <a:gs pos="18000">
                <a:schemeClr val="accent5">
                  <a:lumMod val="75000"/>
                </a:scheme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sp>
        <p:nvSpPr>
          <p:cNvPr id="8" name="正方形/長方形 7"/>
          <p:cNvSpPr/>
          <p:nvPr/>
        </p:nvSpPr>
        <p:spPr>
          <a:xfrm>
            <a:off x="5220072" y="2625027"/>
            <a:ext cx="576064" cy="833019"/>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kumimoji="1" lang="en-US" altLang="ja-JP" dirty="0" smtClean="0">
                <a:solidFill>
                  <a:srgbClr val="000000"/>
                </a:solidFill>
              </a:rPr>
              <a:t>MCP</a:t>
            </a:r>
            <a:endParaRPr kumimoji="1" lang="ja-JP" altLang="en-US" dirty="0">
              <a:solidFill>
                <a:srgbClr val="000000"/>
              </a:solidFill>
            </a:endParaRPr>
          </a:p>
        </p:txBody>
      </p:sp>
      <p:sp>
        <p:nvSpPr>
          <p:cNvPr id="9" name="テキスト ボックス 8"/>
          <p:cNvSpPr txBox="1"/>
          <p:nvPr/>
        </p:nvSpPr>
        <p:spPr>
          <a:xfrm>
            <a:off x="7642107" y="3122411"/>
            <a:ext cx="781814" cy="306589"/>
          </a:xfrm>
          <a:prstGeom prst="rect">
            <a:avLst/>
          </a:prstGeom>
          <a:solidFill>
            <a:srgbClr val="FFFFFF">
              <a:alpha val="68000"/>
            </a:srgbClr>
          </a:solidFill>
        </p:spPr>
        <p:txBody>
          <a:bodyPr wrap="square" rtlCol="0">
            <a:spAutoFit/>
          </a:bodyPr>
          <a:lstStyle/>
          <a:p>
            <a:r>
              <a:rPr lang="en-US" altLang="ja-JP" sz="1400" i="1" dirty="0" smtClean="0">
                <a:solidFill>
                  <a:srgbClr val="800000"/>
                </a:solidFill>
              </a:rPr>
              <a:t>Surface</a:t>
            </a:r>
            <a:endParaRPr kumimoji="1" lang="ja-JP" altLang="en-US" sz="1400" i="1" dirty="0">
              <a:solidFill>
                <a:srgbClr val="800000"/>
              </a:solidFill>
            </a:endParaRPr>
          </a:p>
        </p:txBody>
      </p:sp>
      <p:sp>
        <p:nvSpPr>
          <p:cNvPr id="10" name="テキスト ボックス 9"/>
          <p:cNvSpPr txBox="1"/>
          <p:nvPr/>
        </p:nvSpPr>
        <p:spPr>
          <a:xfrm>
            <a:off x="7381552" y="5116265"/>
            <a:ext cx="1042368" cy="646331"/>
          </a:xfrm>
          <a:prstGeom prst="rect">
            <a:avLst/>
          </a:prstGeom>
          <a:noFill/>
        </p:spPr>
        <p:txBody>
          <a:bodyPr wrap="square" rtlCol="0">
            <a:spAutoFit/>
          </a:bodyPr>
          <a:lstStyle/>
          <a:p>
            <a:r>
              <a:rPr kumimoji="1" lang="en-US" altLang="ja-JP" dirty="0" smtClean="0"/>
              <a:t>Vacuum Vessel</a:t>
            </a:r>
            <a:endParaRPr kumimoji="1" lang="ja-JP" altLang="en-US" dirty="0"/>
          </a:p>
        </p:txBody>
      </p:sp>
      <p:sp>
        <p:nvSpPr>
          <p:cNvPr id="11" name="円柱 10"/>
          <p:cNvSpPr/>
          <p:nvPr/>
        </p:nvSpPr>
        <p:spPr>
          <a:xfrm rot="5400000">
            <a:off x="4620368" y="1853939"/>
            <a:ext cx="964853" cy="5669666"/>
          </a:xfrm>
          <a:prstGeom prst="can">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rgbClr val="FFFFFF"/>
              </a:solidFill>
            </a:endParaRPr>
          </a:p>
        </p:txBody>
      </p:sp>
      <p:sp>
        <p:nvSpPr>
          <p:cNvPr id="12" name="正方形/長方形 11"/>
          <p:cNvSpPr/>
          <p:nvPr/>
        </p:nvSpPr>
        <p:spPr>
          <a:xfrm>
            <a:off x="3214105"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13" name="正方形/長方形 12"/>
          <p:cNvSpPr/>
          <p:nvPr/>
        </p:nvSpPr>
        <p:spPr>
          <a:xfrm>
            <a:off x="3405575"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cxnSp>
        <p:nvCxnSpPr>
          <p:cNvPr id="14" name="直線コネクタ 13"/>
          <p:cNvCxnSpPr/>
          <p:nvPr/>
        </p:nvCxnSpPr>
        <p:spPr>
          <a:xfrm rot="5400000">
            <a:off x="-1057248" y="3945328"/>
            <a:ext cx="4059284"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a:off x="971600" y="5949280"/>
            <a:ext cx="6105640" cy="256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6" name="正方形/長方形 15"/>
          <p:cNvSpPr/>
          <p:nvPr/>
        </p:nvSpPr>
        <p:spPr>
          <a:xfrm>
            <a:off x="3597045"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17" name="正方形/長方形 16"/>
          <p:cNvSpPr/>
          <p:nvPr/>
        </p:nvSpPr>
        <p:spPr>
          <a:xfrm>
            <a:off x="3788514"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18" name="正方形/長方形 17"/>
          <p:cNvSpPr/>
          <p:nvPr/>
        </p:nvSpPr>
        <p:spPr>
          <a:xfrm>
            <a:off x="3979984"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19" name="正方形/長方形 18"/>
          <p:cNvSpPr/>
          <p:nvPr/>
        </p:nvSpPr>
        <p:spPr>
          <a:xfrm>
            <a:off x="4171453"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20" name="正方形/長方形 19"/>
          <p:cNvSpPr/>
          <p:nvPr/>
        </p:nvSpPr>
        <p:spPr>
          <a:xfrm>
            <a:off x="4362923"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21" name="正方形/長方形 20"/>
          <p:cNvSpPr/>
          <p:nvPr/>
        </p:nvSpPr>
        <p:spPr>
          <a:xfrm>
            <a:off x="4554393"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22" name="正方形/長方形 21"/>
          <p:cNvSpPr/>
          <p:nvPr/>
        </p:nvSpPr>
        <p:spPr>
          <a:xfrm>
            <a:off x="4745863"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23" name="正方形/長方形 22"/>
          <p:cNvSpPr/>
          <p:nvPr/>
        </p:nvSpPr>
        <p:spPr>
          <a:xfrm>
            <a:off x="4937333"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24" name="正方形/長方形 23"/>
          <p:cNvSpPr/>
          <p:nvPr/>
        </p:nvSpPr>
        <p:spPr>
          <a:xfrm>
            <a:off x="5128802"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25" name="正方形/長方形 24"/>
          <p:cNvSpPr/>
          <p:nvPr/>
        </p:nvSpPr>
        <p:spPr>
          <a:xfrm>
            <a:off x="5320272"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26" name="正方形/長方形 25"/>
          <p:cNvSpPr/>
          <p:nvPr/>
        </p:nvSpPr>
        <p:spPr>
          <a:xfrm>
            <a:off x="5511741"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27" name="正方形/長方形 26"/>
          <p:cNvSpPr/>
          <p:nvPr/>
        </p:nvSpPr>
        <p:spPr>
          <a:xfrm>
            <a:off x="5703211"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28" name="正方形/長方形 27"/>
          <p:cNvSpPr/>
          <p:nvPr/>
        </p:nvSpPr>
        <p:spPr>
          <a:xfrm>
            <a:off x="5894680"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29" name="正方形/長方形 28"/>
          <p:cNvSpPr/>
          <p:nvPr/>
        </p:nvSpPr>
        <p:spPr>
          <a:xfrm>
            <a:off x="6086150"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30" name="正方形/長方形 29"/>
          <p:cNvSpPr/>
          <p:nvPr/>
        </p:nvSpPr>
        <p:spPr>
          <a:xfrm>
            <a:off x="6277620"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31" name="正方形/長方形 30"/>
          <p:cNvSpPr/>
          <p:nvPr/>
        </p:nvSpPr>
        <p:spPr>
          <a:xfrm>
            <a:off x="6469090"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32" name="正方形/長方形 31"/>
          <p:cNvSpPr/>
          <p:nvPr/>
        </p:nvSpPr>
        <p:spPr>
          <a:xfrm>
            <a:off x="6660560"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33" name="正方形/長方形 32"/>
          <p:cNvSpPr/>
          <p:nvPr/>
        </p:nvSpPr>
        <p:spPr>
          <a:xfrm>
            <a:off x="6852029"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34" name="正方形/長方形 33"/>
          <p:cNvSpPr/>
          <p:nvPr/>
        </p:nvSpPr>
        <p:spPr>
          <a:xfrm>
            <a:off x="7043499"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35" name="正方形/長方形 34"/>
          <p:cNvSpPr/>
          <p:nvPr/>
        </p:nvSpPr>
        <p:spPr>
          <a:xfrm>
            <a:off x="7234968"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36" name="正方形/長方形 35"/>
          <p:cNvSpPr/>
          <p:nvPr/>
        </p:nvSpPr>
        <p:spPr>
          <a:xfrm>
            <a:off x="7426438"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37" name="正方形/長方形 36"/>
          <p:cNvSpPr/>
          <p:nvPr/>
        </p:nvSpPr>
        <p:spPr>
          <a:xfrm>
            <a:off x="2448226"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38" name="正方形/長方形 37"/>
          <p:cNvSpPr/>
          <p:nvPr/>
        </p:nvSpPr>
        <p:spPr>
          <a:xfrm>
            <a:off x="2639696"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39" name="正方形/長方形 38"/>
          <p:cNvSpPr/>
          <p:nvPr/>
        </p:nvSpPr>
        <p:spPr>
          <a:xfrm>
            <a:off x="2831166"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40" name="正方形/長方形 39"/>
          <p:cNvSpPr/>
          <p:nvPr/>
        </p:nvSpPr>
        <p:spPr>
          <a:xfrm>
            <a:off x="3022635" y="4460200"/>
            <a:ext cx="70696" cy="5010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p>
        </p:txBody>
      </p:sp>
      <p:sp>
        <p:nvSpPr>
          <p:cNvPr id="41" name="正方形/長方形 40"/>
          <p:cNvSpPr/>
          <p:nvPr/>
        </p:nvSpPr>
        <p:spPr>
          <a:xfrm>
            <a:off x="2448226" y="2635990"/>
            <a:ext cx="37732" cy="1824209"/>
          </a:xfrm>
          <a:prstGeom prst="rect">
            <a:avLst/>
          </a:prstGeo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sp>
        <p:nvSpPr>
          <p:cNvPr id="42" name="正方形/長方形 41"/>
          <p:cNvSpPr/>
          <p:nvPr/>
        </p:nvSpPr>
        <p:spPr>
          <a:xfrm>
            <a:off x="3275856" y="2625027"/>
            <a:ext cx="707498" cy="833019"/>
          </a:xfrm>
          <a:prstGeom prst="rect">
            <a:avLst/>
          </a:prstGeom>
          <a:ln/>
        </p:spPr>
        <p:style>
          <a:lnRef idx="1">
            <a:schemeClr val="accent4"/>
          </a:lnRef>
          <a:fillRef idx="2">
            <a:schemeClr val="accent4"/>
          </a:fillRef>
          <a:effectRef idx="1">
            <a:schemeClr val="accent4"/>
          </a:effectRef>
          <a:fontRef idx="minor">
            <a:schemeClr val="dk1"/>
          </a:fontRef>
        </p:style>
        <p:txBody>
          <a:bodyPr lIns="36000" rIns="36000" rtlCol="0" anchor="ctr"/>
          <a:lstStyle/>
          <a:p>
            <a:pPr algn="ctr"/>
            <a:r>
              <a:rPr kumimoji="1" lang="en-US" altLang="ja-JP" sz="1600" b="1" dirty="0" smtClean="0">
                <a:solidFill>
                  <a:srgbClr val="000090"/>
                </a:solidFill>
                <a:latin typeface="Times New Roman"/>
                <a:cs typeface="Times New Roman"/>
              </a:rPr>
              <a:t>Sub-</a:t>
            </a:r>
          </a:p>
          <a:p>
            <a:pPr algn="ctr"/>
            <a:r>
              <a:rPr lang="en-US" altLang="ja-JP" sz="1600" b="1" dirty="0" smtClean="0">
                <a:solidFill>
                  <a:srgbClr val="000090"/>
                </a:solidFill>
                <a:latin typeface="Times New Roman"/>
                <a:cs typeface="Times New Roman"/>
              </a:rPr>
              <a:t>Cooler</a:t>
            </a:r>
            <a:endParaRPr kumimoji="1" lang="ja-JP" altLang="en-US" sz="1600" b="1" dirty="0">
              <a:solidFill>
                <a:srgbClr val="000090"/>
              </a:solidFill>
              <a:latin typeface="Times New Roman"/>
              <a:cs typeface="Times New Roman"/>
            </a:endParaRPr>
          </a:p>
        </p:txBody>
      </p:sp>
      <p:sp>
        <p:nvSpPr>
          <p:cNvPr id="43" name="正方形/長方形 42"/>
          <p:cNvSpPr/>
          <p:nvPr/>
        </p:nvSpPr>
        <p:spPr>
          <a:xfrm>
            <a:off x="4305908" y="2625027"/>
            <a:ext cx="645104" cy="83733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b="1" dirty="0" smtClean="0">
                <a:solidFill>
                  <a:srgbClr val="000090"/>
                </a:solidFill>
                <a:latin typeface="Times New Roman"/>
                <a:cs typeface="Times New Roman"/>
              </a:rPr>
              <a:t>CB</a:t>
            </a:r>
            <a:endParaRPr kumimoji="1" lang="ja-JP" altLang="en-US" sz="1600" b="1" dirty="0">
              <a:solidFill>
                <a:srgbClr val="000090"/>
              </a:solidFill>
              <a:latin typeface="Times New Roman"/>
              <a:cs typeface="Times New Roman"/>
            </a:endParaRPr>
          </a:p>
        </p:txBody>
      </p:sp>
      <p:sp>
        <p:nvSpPr>
          <p:cNvPr id="44" name="正方形/長方形 43"/>
          <p:cNvSpPr/>
          <p:nvPr/>
        </p:nvSpPr>
        <p:spPr>
          <a:xfrm>
            <a:off x="6728809" y="2633213"/>
            <a:ext cx="957349" cy="749058"/>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dirty="0" smtClean="0">
                <a:solidFill>
                  <a:srgbClr val="000000"/>
                </a:solidFill>
              </a:rPr>
              <a:t>Tank</a:t>
            </a:r>
            <a:endParaRPr kumimoji="1" lang="ja-JP" altLang="en-US" sz="2000" dirty="0">
              <a:solidFill>
                <a:srgbClr val="000000"/>
              </a:solidFill>
            </a:endParaRPr>
          </a:p>
        </p:txBody>
      </p:sp>
      <p:grpSp>
        <p:nvGrpSpPr>
          <p:cNvPr id="45" name="図形グループ 224"/>
          <p:cNvGrpSpPr/>
          <p:nvPr/>
        </p:nvGrpSpPr>
        <p:grpSpPr>
          <a:xfrm>
            <a:off x="3196998" y="5171817"/>
            <a:ext cx="344146" cy="621500"/>
            <a:chOff x="4436182" y="3209782"/>
            <a:chExt cx="1125542" cy="1832823"/>
          </a:xfrm>
        </p:grpSpPr>
        <p:cxnSp>
          <p:nvCxnSpPr>
            <p:cNvPr id="46" name="直線コネクタ 45"/>
            <p:cNvCxnSpPr/>
            <p:nvPr/>
          </p:nvCxnSpPr>
          <p:spPr>
            <a:xfrm rot="5400000">
              <a:off x="3751776" y="4125400"/>
              <a:ext cx="183282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直線コネクタ 46"/>
            <p:cNvCxnSpPr>
              <a:stCxn id="54" idx="0"/>
            </p:cNvCxnSpPr>
            <p:nvPr/>
          </p:nvCxnSpPr>
          <p:spPr>
            <a:xfrm rot="16200000" flipH="1">
              <a:off x="4861458" y="3967075"/>
              <a:ext cx="1588" cy="38654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フリーフォーム 47"/>
            <p:cNvSpPr/>
            <p:nvPr/>
          </p:nvSpPr>
          <p:spPr>
            <a:xfrm>
              <a:off x="5036207" y="3888828"/>
              <a:ext cx="525517" cy="508000"/>
            </a:xfrm>
            <a:custGeom>
              <a:avLst/>
              <a:gdLst>
                <a:gd name="connsiteX0" fmla="*/ 0 w 525517"/>
                <a:gd name="connsiteY0" fmla="*/ 271517 h 508000"/>
                <a:gd name="connsiteX1" fmla="*/ 183931 w 525517"/>
                <a:gd name="connsiteY1" fmla="*/ 508000 h 508000"/>
                <a:gd name="connsiteX2" fmla="*/ 367862 w 525517"/>
                <a:gd name="connsiteY2" fmla="*/ 0 h 508000"/>
                <a:gd name="connsiteX3" fmla="*/ 525517 w 525517"/>
                <a:gd name="connsiteY3" fmla="*/ 289034 h 508000"/>
              </a:gdLst>
              <a:ahLst/>
              <a:cxnLst>
                <a:cxn ang="0">
                  <a:pos x="connsiteX0" y="connsiteY0"/>
                </a:cxn>
                <a:cxn ang="0">
                  <a:pos x="connsiteX1" y="connsiteY1"/>
                </a:cxn>
                <a:cxn ang="0">
                  <a:pos x="connsiteX2" y="connsiteY2"/>
                </a:cxn>
                <a:cxn ang="0">
                  <a:pos x="connsiteX3" y="connsiteY3"/>
                </a:cxn>
              </a:cxnLst>
              <a:rect l="l" t="t" r="r" b="b"/>
              <a:pathLst>
                <a:path w="525517" h="508000">
                  <a:moveTo>
                    <a:pt x="0" y="271517"/>
                  </a:moveTo>
                  <a:lnTo>
                    <a:pt x="183931" y="508000"/>
                  </a:lnTo>
                  <a:lnTo>
                    <a:pt x="367862" y="0"/>
                  </a:lnTo>
                  <a:lnTo>
                    <a:pt x="525517" y="289034"/>
                  </a:lnTo>
                </a:path>
              </a:pathLst>
            </a:cu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400" dirty="0"/>
            </a:p>
          </p:txBody>
        </p:sp>
        <p:cxnSp>
          <p:nvCxnSpPr>
            <p:cNvPr id="49" name="直線コネクタ 48"/>
            <p:cNvCxnSpPr/>
            <p:nvPr/>
          </p:nvCxnSpPr>
          <p:spPr>
            <a:xfrm>
              <a:off x="4436182" y="3380828"/>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直線コネクタ 49"/>
            <p:cNvCxnSpPr/>
            <p:nvPr/>
          </p:nvCxnSpPr>
          <p:spPr>
            <a:xfrm>
              <a:off x="4436182" y="3554412"/>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直線コネクタ 50"/>
            <p:cNvCxnSpPr/>
            <p:nvPr/>
          </p:nvCxnSpPr>
          <p:spPr>
            <a:xfrm>
              <a:off x="4436182" y="4710550"/>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直線コネクタ 51"/>
            <p:cNvCxnSpPr/>
            <p:nvPr/>
          </p:nvCxnSpPr>
          <p:spPr>
            <a:xfrm>
              <a:off x="4436182" y="4884134"/>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二等辺三角形 52"/>
            <p:cNvSpPr/>
            <p:nvPr/>
          </p:nvSpPr>
          <p:spPr>
            <a:xfrm>
              <a:off x="4436182" y="4160345"/>
              <a:ext cx="464010" cy="400009"/>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sp>
          <p:nvSpPr>
            <p:cNvPr id="54" name="二等辺三角形 53"/>
            <p:cNvSpPr/>
            <p:nvPr/>
          </p:nvSpPr>
          <p:spPr>
            <a:xfrm rot="10800000">
              <a:off x="4436183" y="3760337"/>
              <a:ext cx="464010" cy="400009"/>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grpSp>
      <p:sp>
        <p:nvSpPr>
          <p:cNvPr id="55" name="正方形/長方形 54"/>
          <p:cNvSpPr/>
          <p:nvPr/>
        </p:nvSpPr>
        <p:spPr>
          <a:xfrm>
            <a:off x="2205799" y="2635990"/>
            <a:ext cx="737489" cy="82636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smtClean="0">
                <a:solidFill>
                  <a:srgbClr val="000090"/>
                </a:solidFill>
                <a:latin typeface="Times New Roman"/>
                <a:cs typeface="Times New Roman"/>
              </a:rPr>
              <a:t>CL</a:t>
            </a:r>
          </a:p>
          <a:p>
            <a:pPr algn="ctr"/>
            <a:r>
              <a:rPr kumimoji="1" lang="en-US" altLang="ja-JP" sz="1600" b="1" dirty="0" smtClean="0">
                <a:solidFill>
                  <a:srgbClr val="000090"/>
                </a:solidFill>
                <a:latin typeface="Times New Roman"/>
                <a:cs typeface="Times New Roman"/>
              </a:rPr>
              <a:t>BOX</a:t>
            </a:r>
            <a:endParaRPr kumimoji="1" lang="ja-JP" altLang="en-US" sz="1600" b="1" dirty="0">
              <a:solidFill>
                <a:srgbClr val="000090"/>
              </a:solidFill>
              <a:latin typeface="Times New Roman"/>
              <a:cs typeface="Times New Roman"/>
            </a:endParaRPr>
          </a:p>
        </p:txBody>
      </p:sp>
      <p:grpSp>
        <p:nvGrpSpPr>
          <p:cNvPr id="56" name="図形グループ 225"/>
          <p:cNvGrpSpPr/>
          <p:nvPr/>
        </p:nvGrpSpPr>
        <p:grpSpPr>
          <a:xfrm>
            <a:off x="4224704" y="5171817"/>
            <a:ext cx="344146" cy="621500"/>
            <a:chOff x="4436182" y="3209782"/>
            <a:chExt cx="1125542" cy="1832823"/>
          </a:xfrm>
        </p:grpSpPr>
        <p:cxnSp>
          <p:nvCxnSpPr>
            <p:cNvPr id="57" name="直線コネクタ 56"/>
            <p:cNvCxnSpPr/>
            <p:nvPr/>
          </p:nvCxnSpPr>
          <p:spPr>
            <a:xfrm rot="5400000">
              <a:off x="3751776" y="4125400"/>
              <a:ext cx="183282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直線コネクタ 57"/>
            <p:cNvCxnSpPr>
              <a:stCxn id="65" idx="0"/>
            </p:cNvCxnSpPr>
            <p:nvPr/>
          </p:nvCxnSpPr>
          <p:spPr>
            <a:xfrm rot="16200000" flipH="1">
              <a:off x="4861458" y="3967075"/>
              <a:ext cx="1588" cy="38654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フリーフォーム 58"/>
            <p:cNvSpPr/>
            <p:nvPr/>
          </p:nvSpPr>
          <p:spPr>
            <a:xfrm>
              <a:off x="5036207" y="3888828"/>
              <a:ext cx="525517" cy="508000"/>
            </a:xfrm>
            <a:custGeom>
              <a:avLst/>
              <a:gdLst>
                <a:gd name="connsiteX0" fmla="*/ 0 w 525517"/>
                <a:gd name="connsiteY0" fmla="*/ 271517 h 508000"/>
                <a:gd name="connsiteX1" fmla="*/ 183931 w 525517"/>
                <a:gd name="connsiteY1" fmla="*/ 508000 h 508000"/>
                <a:gd name="connsiteX2" fmla="*/ 367862 w 525517"/>
                <a:gd name="connsiteY2" fmla="*/ 0 h 508000"/>
                <a:gd name="connsiteX3" fmla="*/ 525517 w 525517"/>
                <a:gd name="connsiteY3" fmla="*/ 289034 h 508000"/>
              </a:gdLst>
              <a:ahLst/>
              <a:cxnLst>
                <a:cxn ang="0">
                  <a:pos x="connsiteX0" y="connsiteY0"/>
                </a:cxn>
                <a:cxn ang="0">
                  <a:pos x="connsiteX1" y="connsiteY1"/>
                </a:cxn>
                <a:cxn ang="0">
                  <a:pos x="connsiteX2" y="connsiteY2"/>
                </a:cxn>
                <a:cxn ang="0">
                  <a:pos x="connsiteX3" y="connsiteY3"/>
                </a:cxn>
              </a:cxnLst>
              <a:rect l="l" t="t" r="r" b="b"/>
              <a:pathLst>
                <a:path w="525517" h="508000">
                  <a:moveTo>
                    <a:pt x="0" y="271517"/>
                  </a:moveTo>
                  <a:lnTo>
                    <a:pt x="183931" y="508000"/>
                  </a:lnTo>
                  <a:lnTo>
                    <a:pt x="367862" y="0"/>
                  </a:lnTo>
                  <a:lnTo>
                    <a:pt x="525517" y="289034"/>
                  </a:lnTo>
                </a:path>
              </a:pathLst>
            </a:cu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400" dirty="0"/>
            </a:p>
          </p:txBody>
        </p:sp>
        <p:cxnSp>
          <p:nvCxnSpPr>
            <p:cNvPr id="60" name="直線コネクタ 59"/>
            <p:cNvCxnSpPr/>
            <p:nvPr/>
          </p:nvCxnSpPr>
          <p:spPr>
            <a:xfrm>
              <a:off x="4436182" y="3380828"/>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直線コネクタ 60"/>
            <p:cNvCxnSpPr/>
            <p:nvPr/>
          </p:nvCxnSpPr>
          <p:spPr>
            <a:xfrm>
              <a:off x="4436182" y="3554412"/>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直線コネクタ 61"/>
            <p:cNvCxnSpPr/>
            <p:nvPr/>
          </p:nvCxnSpPr>
          <p:spPr>
            <a:xfrm>
              <a:off x="4436182" y="4710550"/>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a:off x="4436182" y="4884134"/>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二等辺三角形 63"/>
            <p:cNvSpPr/>
            <p:nvPr/>
          </p:nvSpPr>
          <p:spPr>
            <a:xfrm>
              <a:off x="4436182" y="4160345"/>
              <a:ext cx="464010" cy="400009"/>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sp>
          <p:nvSpPr>
            <p:cNvPr id="65" name="二等辺三角形 64"/>
            <p:cNvSpPr/>
            <p:nvPr/>
          </p:nvSpPr>
          <p:spPr>
            <a:xfrm rot="10800000">
              <a:off x="4436183" y="3760337"/>
              <a:ext cx="464010" cy="400009"/>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grpSp>
      <p:grpSp>
        <p:nvGrpSpPr>
          <p:cNvPr id="66" name="図形グループ 235"/>
          <p:cNvGrpSpPr/>
          <p:nvPr/>
        </p:nvGrpSpPr>
        <p:grpSpPr>
          <a:xfrm>
            <a:off x="5885861" y="5171817"/>
            <a:ext cx="344146" cy="621500"/>
            <a:chOff x="4436182" y="3209782"/>
            <a:chExt cx="1125542" cy="1832823"/>
          </a:xfrm>
        </p:grpSpPr>
        <p:cxnSp>
          <p:nvCxnSpPr>
            <p:cNvPr id="67" name="直線コネクタ 66"/>
            <p:cNvCxnSpPr/>
            <p:nvPr/>
          </p:nvCxnSpPr>
          <p:spPr>
            <a:xfrm rot="5400000">
              <a:off x="3751776" y="4125400"/>
              <a:ext cx="183282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a:stCxn id="75" idx="0"/>
            </p:cNvCxnSpPr>
            <p:nvPr/>
          </p:nvCxnSpPr>
          <p:spPr>
            <a:xfrm rot="16200000" flipH="1">
              <a:off x="4861458" y="3967075"/>
              <a:ext cx="1588" cy="38654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フリーフォーム 68"/>
            <p:cNvSpPr/>
            <p:nvPr/>
          </p:nvSpPr>
          <p:spPr>
            <a:xfrm>
              <a:off x="5036207" y="3888828"/>
              <a:ext cx="525517" cy="508000"/>
            </a:xfrm>
            <a:custGeom>
              <a:avLst/>
              <a:gdLst>
                <a:gd name="connsiteX0" fmla="*/ 0 w 525517"/>
                <a:gd name="connsiteY0" fmla="*/ 271517 h 508000"/>
                <a:gd name="connsiteX1" fmla="*/ 183931 w 525517"/>
                <a:gd name="connsiteY1" fmla="*/ 508000 h 508000"/>
                <a:gd name="connsiteX2" fmla="*/ 367862 w 525517"/>
                <a:gd name="connsiteY2" fmla="*/ 0 h 508000"/>
                <a:gd name="connsiteX3" fmla="*/ 525517 w 525517"/>
                <a:gd name="connsiteY3" fmla="*/ 289034 h 508000"/>
              </a:gdLst>
              <a:ahLst/>
              <a:cxnLst>
                <a:cxn ang="0">
                  <a:pos x="connsiteX0" y="connsiteY0"/>
                </a:cxn>
                <a:cxn ang="0">
                  <a:pos x="connsiteX1" y="connsiteY1"/>
                </a:cxn>
                <a:cxn ang="0">
                  <a:pos x="connsiteX2" y="connsiteY2"/>
                </a:cxn>
                <a:cxn ang="0">
                  <a:pos x="connsiteX3" y="connsiteY3"/>
                </a:cxn>
              </a:cxnLst>
              <a:rect l="l" t="t" r="r" b="b"/>
              <a:pathLst>
                <a:path w="525517" h="508000">
                  <a:moveTo>
                    <a:pt x="0" y="271517"/>
                  </a:moveTo>
                  <a:lnTo>
                    <a:pt x="183931" y="508000"/>
                  </a:lnTo>
                  <a:lnTo>
                    <a:pt x="367862" y="0"/>
                  </a:lnTo>
                  <a:lnTo>
                    <a:pt x="525517" y="289034"/>
                  </a:lnTo>
                </a:path>
              </a:pathLst>
            </a:cu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400" dirty="0"/>
            </a:p>
          </p:txBody>
        </p:sp>
        <p:cxnSp>
          <p:nvCxnSpPr>
            <p:cNvPr id="70" name="直線コネクタ 69"/>
            <p:cNvCxnSpPr/>
            <p:nvPr/>
          </p:nvCxnSpPr>
          <p:spPr>
            <a:xfrm>
              <a:off x="4436182" y="3380828"/>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直線コネクタ 70"/>
            <p:cNvCxnSpPr/>
            <p:nvPr/>
          </p:nvCxnSpPr>
          <p:spPr>
            <a:xfrm>
              <a:off x="4436182" y="3554412"/>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a:off x="4436182" y="4710550"/>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直線コネクタ 72"/>
            <p:cNvCxnSpPr/>
            <p:nvPr/>
          </p:nvCxnSpPr>
          <p:spPr>
            <a:xfrm>
              <a:off x="4436182" y="4884134"/>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二等辺三角形 73"/>
            <p:cNvSpPr/>
            <p:nvPr/>
          </p:nvSpPr>
          <p:spPr>
            <a:xfrm>
              <a:off x="4436182" y="4160345"/>
              <a:ext cx="464010" cy="400009"/>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sp>
          <p:nvSpPr>
            <p:cNvPr id="75" name="二等辺三角形 74"/>
            <p:cNvSpPr/>
            <p:nvPr/>
          </p:nvSpPr>
          <p:spPr>
            <a:xfrm rot="10800000">
              <a:off x="4436183" y="3760337"/>
              <a:ext cx="464010" cy="400009"/>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grpSp>
      <p:grpSp>
        <p:nvGrpSpPr>
          <p:cNvPr id="76" name="図形グループ 245"/>
          <p:cNvGrpSpPr/>
          <p:nvPr/>
        </p:nvGrpSpPr>
        <p:grpSpPr>
          <a:xfrm>
            <a:off x="7006058" y="5163182"/>
            <a:ext cx="344146" cy="621500"/>
            <a:chOff x="4436182" y="3209782"/>
            <a:chExt cx="1125542" cy="1832823"/>
          </a:xfrm>
        </p:grpSpPr>
        <p:cxnSp>
          <p:nvCxnSpPr>
            <p:cNvPr id="77" name="直線コネクタ 76"/>
            <p:cNvCxnSpPr/>
            <p:nvPr/>
          </p:nvCxnSpPr>
          <p:spPr>
            <a:xfrm rot="5400000">
              <a:off x="3751776" y="4125400"/>
              <a:ext cx="183282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直線コネクタ 77"/>
            <p:cNvCxnSpPr>
              <a:stCxn id="85" idx="0"/>
            </p:cNvCxnSpPr>
            <p:nvPr/>
          </p:nvCxnSpPr>
          <p:spPr>
            <a:xfrm rot="16200000" flipH="1">
              <a:off x="4861458" y="3967075"/>
              <a:ext cx="1588" cy="38654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フリーフォーム 78"/>
            <p:cNvSpPr/>
            <p:nvPr/>
          </p:nvSpPr>
          <p:spPr>
            <a:xfrm>
              <a:off x="5036207" y="3888828"/>
              <a:ext cx="525517" cy="508000"/>
            </a:xfrm>
            <a:custGeom>
              <a:avLst/>
              <a:gdLst>
                <a:gd name="connsiteX0" fmla="*/ 0 w 525517"/>
                <a:gd name="connsiteY0" fmla="*/ 271517 h 508000"/>
                <a:gd name="connsiteX1" fmla="*/ 183931 w 525517"/>
                <a:gd name="connsiteY1" fmla="*/ 508000 h 508000"/>
                <a:gd name="connsiteX2" fmla="*/ 367862 w 525517"/>
                <a:gd name="connsiteY2" fmla="*/ 0 h 508000"/>
                <a:gd name="connsiteX3" fmla="*/ 525517 w 525517"/>
                <a:gd name="connsiteY3" fmla="*/ 289034 h 508000"/>
              </a:gdLst>
              <a:ahLst/>
              <a:cxnLst>
                <a:cxn ang="0">
                  <a:pos x="connsiteX0" y="connsiteY0"/>
                </a:cxn>
                <a:cxn ang="0">
                  <a:pos x="connsiteX1" y="connsiteY1"/>
                </a:cxn>
                <a:cxn ang="0">
                  <a:pos x="connsiteX2" y="connsiteY2"/>
                </a:cxn>
                <a:cxn ang="0">
                  <a:pos x="connsiteX3" y="connsiteY3"/>
                </a:cxn>
              </a:cxnLst>
              <a:rect l="l" t="t" r="r" b="b"/>
              <a:pathLst>
                <a:path w="525517" h="508000">
                  <a:moveTo>
                    <a:pt x="0" y="271517"/>
                  </a:moveTo>
                  <a:lnTo>
                    <a:pt x="183931" y="508000"/>
                  </a:lnTo>
                  <a:lnTo>
                    <a:pt x="367862" y="0"/>
                  </a:lnTo>
                  <a:lnTo>
                    <a:pt x="525517" y="289034"/>
                  </a:lnTo>
                </a:path>
              </a:pathLst>
            </a:cu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400" dirty="0"/>
            </a:p>
          </p:txBody>
        </p:sp>
        <p:cxnSp>
          <p:nvCxnSpPr>
            <p:cNvPr id="80" name="直線コネクタ 79"/>
            <p:cNvCxnSpPr/>
            <p:nvPr/>
          </p:nvCxnSpPr>
          <p:spPr>
            <a:xfrm>
              <a:off x="4436182" y="3380828"/>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直線コネクタ 80"/>
            <p:cNvCxnSpPr/>
            <p:nvPr/>
          </p:nvCxnSpPr>
          <p:spPr>
            <a:xfrm>
              <a:off x="4436182" y="3554412"/>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直線コネクタ 81"/>
            <p:cNvCxnSpPr/>
            <p:nvPr/>
          </p:nvCxnSpPr>
          <p:spPr>
            <a:xfrm>
              <a:off x="4436182" y="4710550"/>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直線コネクタ 82"/>
            <p:cNvCxnSpPr/>
            <p:nvPr/>
          </p:nvCxnSpPr>
          <p:spPr>
            <a:xfrm>
              <a:off x="4436182" y="4884134"/>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二等辺三角形 83"/>
            <p:cNvSpPr/>
            <p:nvPr/>
          </p:nvSpPr>
          <p:spPr>
            <a:xfrm>
              <a:off x="4436182" y="4160345"/>
              <a:ext cx="464010" cy="400009"/>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sp>
          <p:nvSpPr>
            <p:cNvPr id="85" name="二等辺三角形 84"/>
            <p:cNvSpPr/>
            <p:nvPr/>
          </p:nvSpPr>
          <p:spPr>
            <a:xfrm rot="10800000">
              <a:off x="4436183" y="3760337"/>
              <a:ext cx="464010" cy="400009"/>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grpSp>
      <p:grpSp>
        <p:nvGrpSpPr>
          <p:cNvPr id="86" name="図形グループ 256"/>
          <p:cNvGrpSpPr/>
          <p:nvPr/>
        </p:nvGrpSpPr>
        <p:grpSpPr>
          <a:xfrm rot="10800000">
            <a:off x="5523170" y="4857799"/>
            <a:ext cx="344146" cy="936245"/>
            <a:chOff x="4436182" y="3207639"/>
            <a:chExt cx="1125542" cy="2761016"/>
          </a:xfrm>
        </p:grpSpPr>
        <p:cxnSp>
          <p:nvCxnSpPr>
            <p:cNvPr id="87" name="直線コネクタ 86"/>
            <p:cNvCxnSpPr/>
            <p:nvPr/>
          </p:nvCxnSpPr>
          <p:spPr>
            <a:xfrm rot="16200000" flipH="1" flipV="1">
              <a:off x="3288473" y="4586004"/>
              <a:ext cx="2761016" cy="428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直線コネクタ 87"/>
            <p:cNvCxnSpPr>
              <a:stCxn id="95" idx="0"/>
            </p:cNvCxnSpPr>
            <p:nvPr/>
          </p:nvCxnSpPr>
          <p:spPr>
            <a:xfrm rot="16200000" flipH="1">
              <a:off x="4861458" y="3967075"/>
              <a:ext cx="1588" cy="38654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フリーフォーム 88"/>
            <p:cNvSpPr/>
            <p:nvPr/>
          </p:nvSpPr>
          <p:spPr>
            <a:xfrm>
              <a:off x="5036207" y="3888828"/>
              <a:ext cx="525517" cy="508000"/>
            </a:xfrm>
            <a:custGeom>
              <a:avLst/>
              <a:gdLst>
                <a:gd name="connsiteX0" fmla="*/ 0 w 525517"/>
                <a:gd name="connsiteY0" fmla="*/ 271517 h 508000"/>
                <a:gd name="connsiteX1" fmla="*/ 183931 w 525517"/>
                <a:gd name="connsiteY1" fmla="*/ 508000 h 508000"/>
                <a:gd name="connsiteX2" fmla="*/ 367862 w 525517"/>
                <a:gd name="connsiteY2" fmla="*/ 0 h 508000"/>
                <a:gd name="connsiteX3" fmla="*/ 525517 w 525517"/>
                <a:gd name="connsiteY3" fmla="*/ 289034 h 508000"/>
              </a:gdLst>
              <a:ahLst/>
              <a:cxnLst>
                <a:cxn ang="0">
                  <a:pos x="connsiteX0" y="connsiteY0"/>
                </a:cxn>
                <a:cxn ang="0">
                  <a:pos x="connsiteX1" y="connsiteY1"/>
                </a:cxn>
                <a:cxn ang="0">
                  <a:pos x="connsiteX2" y="connsiteY2"/>
                </a:cxn>
                <a:cxn ang="0">
                  <a:pos x="connsiteX3" y="connsiteY3"/>
                </a:cxn>
              </a:cxnLst>
              <a:rect l="l" t="t" r="r" b="b"/>
              <a:pathLst>
                <a:path w="525517" h="508000">
                  <a:moveTo>
                    <a:pt x="0" y="271517"/>
                  </a:moveTo>
                  <a:lnTo>
                    <a:pt x="183931" y="508000"/>
                  </a:lnTo>
                  <a:lnTo>
                    <a:pt x="367862" y="0"/>
                  </a:lnTo>
                  <a:lnTo>
                    <a:pt x="525517" y="289034"/>
                  </a:lnTo>
                </a:path>
              </a:pathLst>
            </a:cu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400" dirty="0"/>
            </a:p>
          </p:txBody>
        </p:sp>
        <p:cxnSp>
          <p:nvCxnSpPr>
            <p:cNvPr id="90" name="直線コネクタ 89"/>
            <p:cNvCxnSpPr/>
            <p:nvPr/>
          </p:nvCxnSpPr>
          <p:spPr>
            <a:xfrm>
              <a:off x="4436182" y="3380828"/>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直線コネクタ 90"/>
            <p:cNvCxnSpPr/>
            <p:nvPr/>
          </p:nvCxnSpPr>
          <p:spPr>
            <a:xfrm>
              <a:off x="4436182" y="3554412"/>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直線コネクタ 91"/>
            <p:cNvCxnSpPr/>
            <p:nvPr/>
          </p:nvCxnSpPr>
          <p:spPr>
            <a:xfrm>
              <a:off x="4436182" y="4710550"/>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直線コネクタ 92"/>
            <p:cNvCxnSpPr/>
            <p:nvPr/>
          </p:nvCxnSpPr>
          <p:spPr>
            <a:xfrm>
              <a:off x="4436182" y="4884134"/>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4" name="二等辺三角形 93"/>
            <p:cNvSpPr/>
            <p:nvPr/>
          </p:nvSpPr>
          <p:spPr>
            <a:xfrm>
              <a:off x="4436182" y="4160345"/>
              <a:ext cx="464010" cy="400009"/>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sp>
          <p:nvSpPr>
            <p:cNvPr id="95" name="二等辺三角形 94"/>
            <p:cNvSpPr/>
            <p:nvPr/>
          </p:nvSpPr>
          <p:spPr>
            <a:xfrm rot="10800000">
              <a:off x="4436183" y="3760337"/>
              <a:ext cx="464010" cy="400009"/>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grpSp>
      <p:grpSp>
        <p:nvGrpSpPr>
          <p:cNvPr id="96" name="図形グループ 267"/>
          <p:cNvGrpSpPr/>
          <p:nvPr/>
        </p:nvGrpSpPr>
        <p:grpSpPr>
          <a:xfrm rot="10800000">
            <a:off x="2838394" y="4864424"/>
            <a:ext cx="344146" cy="936245"/>
            <a:chOff x="4436182" y="3207639"/>
            <a:chExt cx="1125542" cy="2761016"/>
          </a:xfrm>
        </p:grpSpPr>
        <p:cxnSp>
          <p:nvCxnSpPr>
            <p:cNvPr id="97" name="直線コネクタ 96"/>
            <p:cNvCxnSpPr/>
            <p:nvPr/>
          </p:nvCxnSpPr>
          <p:spPr>
            <a:xfrm rot="16200000" flipH="1" flipV="1">
              <a:off x="3288473" y="4586004"/>
              <a:ext cx="2761016" cy="428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直線コネクタ 97"/>
            <p:cNvCxnSpPr>
              <a:stCxn id="105" idx="0"/>
            </p:cNvCxnSpPr>
            <p:nvPr/>
          </p:nvCxnSpPr>
          <p:spPr>
            <a:xfrm rot="16200000" flipH="1">
              <a:off x="4861458" y="3967075"/>
              <a:ext cx="1588" cy="38654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9" name="フリーフォーム 98"/>
            <p:cNvSpPr/>
            <p:nvPr/>
          </p:nvSpPr>
          <p:spPr>
            <a:xfrm>
              <a:off x="5036207" y="3888828"/>
              <a:ext cx="525517" cy="508000"/>
            </a:xfrm>
            <a:custGeom>
              <a:avLst/>
              <a:gdLst>
                <a:gd name="connsiteX0" fmla="*/ 0 w 525517"/>
                <a:gd name="connsiteY0" fmla="*/ 271517 h 508000"/>
                <a:gd name="connsiteX1" fmla="*/ 183931 w 525517"/>
                <a:gd name="connsiteY1" fmla="*/ 508000 h 508000"/>
                <a:gd name="connsiteX2" fmla="*/ 367862 w 525517"/>
                <a:gd name="connsiteY2" fmla="*/ 0 h 508000"/>
                <a:gd name="connsiteX3" fmla="*/ 525517 w 525517"/>
                <a:gd name="connsiteY3" fmla="*/ 289034 h 508000"/>
              </a:gdLst>
              <a:ahLst/>
              <a:cxnLst>
                <a:cxn ang="0">
                  <a:pos x="connsiteX0" y="connsiteY0"/>
                </a:cxn>
                <a:cxn ang="0">
                  <a:pos x="connsiteX1" y="connsiteY1"/>
                </a:cxn>
                <a:cxn ang="0">
                  <a:pos x="connsiteX2" y="connsiteY2"/>
                </a:cxn>
                <a:cxn ang="0">
                  <a:pos x="connsiteX3" y="connsiteY3"/>
                </a:cxn>
              </a:cxnLst>
              <a:rect l="l" t="t" r="r" b="b"/>
              <a:pathLst>
                <a:path w="525517" h="508000">
                  <a:moveTo>
                    <a:pt x="0" y="271517"/>
                  </a:moveTo>
                  <a:lnTo>
                    <a:pt x="183931" y="508000"/>
                  </a:lnTo>
                  <a:lnTo>
                    <a:pt x="367862" y="0"/>
                  </a:lnTo>
                  <a:lnTo>
                    <a:pt x="525517" y="289034"/>
                  </a:lnTo>
                </a:path>
              </a:pathLst>
            </a:cu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400" dirty="0"/>
            </a:p>
          </p:txBody>
        </p:sp>
        <p:cxnSp>
          <p:nvCxnSpPr>
            <p:cNvPr id="100" name="直線コネクタ 99"/>
            <p:cNvCxnSpPr/>
            <p:nvPr/>
          </p:nvCxnSpPr>
          <p:spPr>
            <a:xfrm>
              <a:off x="4436182" y="3380828"/>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直線コネクタ 100"/>
            <p:cNvCxnSpPr/>
            <p:nvPr/>
          </p:nvCxnSpPr>
          <p:spPr>
            <a:xfrm>
              <a:off x="4436182" y="3554412"/>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直線コネクタ 101"/>
            <p:cNvCxnSpPr/>
            <p:nvPr/>
          </p:nvCxnSpPr>
          <p:spPr>
            <a:xfrm>
              <a:off x="4436182" y="4710550"/>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直線コネクタ 102"/>
            <p:cNvCxnSpPr/>
            <p:nvPr/>
          </p:nvCxnSpPr>
          <p:spPr>
            <a:xfrm>
              <a:off x="4436182" y="4884134"/>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二等辺三角形 103"/>
            <p:cNvSpPr/>
            <p:nvPr/>
          </p:nvSpPr>
          <p:spPr>
            <a:xfrm>
              <a:off x="4436182" y="4160345"/>
              <a:ext cx="464010" cy="400009"/>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sp>
          <p:nvSpPr>
            <p:cNvPr id="105" name="二等辺三角形 104"/>
            <p:cNvSpPr/>
            <p:nvPr/>
          </p:nvSpPr>
          <p:spPr>
            <a:xfrm rot="10800000">
              <a:off x="4436183" y="3760337"/>
              <a:ext cx="464010" cy="400009"/>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grpSp>
      <p:sp>
        <p:nvSpPr>
          <p:cNvPr id="106" name="台形 105"/>
          <p:cNvSpPr/>
          <p:nvPr/>
        </p:nvSpPr>
        <p:spPr>
          <a:xfrm>
            <a:off x="870332" y="1837685"/>
            <a:ext cx="216024" cy="606236"/>
          </a:xfrm>
          <a:prstGeom prst="trapezoid">
            <a:avLst/>
          </a:prstGeom>
          <a:gradFill>
            <a:gsLst>
              <a:gs pos="0">
                <a:schemeClr val="bg1">
                  <a:lumMod val="50000"/>
                </a:schemeClr>
              </a:gs>
              <a:gs pos="100000">
                <a:schemeClr val="bg1"/>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cxnSp>
        <p:nvCxnSpPr>
          <p:cNvPr id="107" name="直線コネクタ 106"/>
          <p:cNvCxnSpPr/>
          <p:nvPr/>
        </p:nvCxnSpPr>
        <p:spPr>
          <a:xfrm rot="5400000">
            <a:off x="4202989" y="5877649"/>
            <a:ext cx="185791" cy="131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8" name="直線コネクタ 107"/>
          <p:cNvCxnSpPr/>
          <p:nvPr/>
        </p:nvCxnSpPr>
        <p:spPr>
          <a:xfrm rot="5400000">
            <a:off x="6974554" y="5869608"/>
            <a:ext cx="201778" cy="131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9" name="直線コネクタ 108"/>
          <p:cNvCxnSpPr/>
          <p:nvPr/>
        </p:nvCxnSpPr>
        <p:spPr>
          <a:xfrm>
            <a:off x="3117092" y="5800669"/>
            <a:ext cx="151087" cy="145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0" name="直線コネクタ 109"/>
          <p:cNvCxnSpPr/>
          <p:nvPr/>
        </p:nvCxnSpPr>
        <p:spPr>
          <a:xfrm>
            <a:off x="5799001" y="5794106"/>
            <a:ext cx="151087" cy="145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1" name="直線コネクタ 110"/>
          <p:cNvCxnSpPr/>
          <p:nvPr/>
        </p:nvCxnSpPr>
        <p:spPr>
          <a:xfrm rot="5400000">
            <a:off x="5800790" y="5885975"/>
            <a:ext cx="168828" cy="131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2" name="直線コネクタ 111"/>
          <p:cNvCxnSpPr/>
          <p:nvPr/>
        </p:nvCxnSpPr>
        <p:spPr>
          <a:xfrm rot="5400000">
            <a:off x="3090243" y="5886857"/>
            <a:ext cx="168828" cy="131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3" name="直線コネクタ 112"/>
          <p:cNvCxnSpPr/>
          <p:nvPr/>
        </p:nvCxnSpPr>
        <p:spPr>
          <a:xfrm>
            <a:off x="2114211" y="2239580"/>
            <a:ext cx="4889436"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4" name="直線コネクタ 113"/>
          <p:cNvCxnSpPr/>
          <p:nvPr/>
        </p:nvCxnSpPr>
        <p:spPr>
          <a:xfrm rot="5400000">
            <a:off x="250656" y="4103135"/>
            <a:ext cx="3728698"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115" name="図形グループ 343"/>
          <p:cNvGrpSpPr/>
          <p:nvPr/>
        </p:nvGrpSpPr>
        <p:grpSpPr>
          <a:xfrm>
            <a:off x="6935104" y="2244751"/>
            <a:ext cx="216643" cy="391239"/>
            <a:chOff x="4436182" y="3209782"/>
            <a:chExt cx="1125542" cy="1832823"/>
          </a:xfrm>
        </p:grpSpPr>
        <p:cxnSp>
          <p:nvCxnSpPr>
            <p:cNvPr id="116" name="直線コネクタ 115"/>
            <p:cNvCxnSpPr/>
            <p:nvPr/>
          </p:nvCxnSpPr>
          <p:spPr>
            <a:xfrm rot="5400000">
              <a:off x="3751776" y="4125400"/>
              <a:ext cx="183282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7" name="直線コネクタ 116"/>
            <p:cNvCxnSpPr>
              <a:stCxn id="124" idx="0"/>
            </p:cNvCxnSpPr>
            <p:nvPr/>
          </p:nvCxnSpPr>
          <p:spPr>
            <a:xfrm rot="16200000" flipH="1">
              <a:off x="4861458" y="3967075"/>
              <a:ext cx="1588" cy="38654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8" name="フリーフォーム 117"/>
            <p:cNvSpPr/>
            <p:nvPr/>
          </p:nvSpPr>
          <p:spPr>
            <a:xfrm>
              <a:off x="5036207" y="3888828"/>
              <a:ext cx="525517" cy="508000"/>
            </a:xfrm>
            <a:custGeom>
              <a:avLst/>
              <a:gdLst>
                <a:gd name="connsiteX0" fmla="*/ 0 w 525517"/>
                <a:gd name="connsiteY0" fmla="*/ 271517 h 508000"/>
                <a:gd name="connsiteX1" fmla="*/ 183931 w 525517"/>
                <a:gd name="connsiteY1" fmla="*/ 508000 h 508000"/>
                <a:gd name="connsiteX2" fmla="*/ 367862 w 525517"/>
                <a:gd name="connsiteY2" fmla="*/ 0 h 508000"/>
                <a:gd name="connsiteX3" fmla="*/ 525517 w 525517"/>
                <a:gd name="connsiteY3" fmla="*/ 289034 h 508000"/>
              </a:gdLst>
              <a:ahLst/>
              <a:cxnLst>
                <a:cxn ang="0">
                  <a:pos x="connsiteX0" y="connsiteY0"/>
                </a:cxn>
                <a:cxn ang="0">
                  <a:pos x="connsiteX1" y="connsiteY1"/>
                </a:cxn>
                <a:cxn ang="0">
                  <a:pos x="connsiteX2" y="connsiteY2"/>
                </a:cxn>
                <a:cxn ang="0">
                  <a:pos x="connsiteX3" y="connsiteY3"/>
                </a:cxn>
              </a:cxnLst>
              <a:rect l="l" t="t" r="r" b="b"/>
              <a:pathLst>
                <a:path w="525517" h="508000">
                  <a:moveTo>
                    <a:pt x="0" y="271517"/>
                  </a:moveTo>
                  <a:lnTo>
                    <a:pt x="183931" y="508000"/>
                  </a:lnTo>
                  <a:lnTo>
                    <a:pt x="367862" y="0"/>
                  </a:lnTo>
                  <a:lnTo>
                    <a:pt x="525517" y="289034"/>
                  </a:lnTo>
                </a:path>
              </a:pathLst>
            </a:cu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400" dirty="0"/>
            </a:p>
          </p:txBody>
        </p:sp>
        <p:cxnSp>
          <p:nvCxnSpPr>
            <p:cNvPr id="119" name="直線コネクタ 118"/>
            <p:cNvCxnSpPr/>
            <p:nvPr/>
          </p:nvCxnSpPr>
          <p:spPr>
            <a:xfrm>
              <a:off x="4436182" y="3380828"/>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直線コネクタ 119"/>
            <p:cNvCxnSpPr/>
            <p:nvPr/>
          </p:nvCxnSpPr>
          <p:spPr>
            <a:xfrm>
              <a:off x="4436182" y="3554412"/>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直線コネクタ 120"/>
            <p:cNvCxnSpPr/>
            <p:nvPr/>
          </p:nvCxnSpPr>
          <p:spPr>
            <a:xfrm>
              <a:off x="4436182" y="4710550"/>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直線コネクタ 121"/>
            <p:cNvCxnSpPr/>
            <p:nvPr/>
          </p:nvCxnSpPr>
          <p:spPr>
            <a:xfrm>
              <a:off x="4436182" y="4884134"/>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3" name="二等辺三角形 122"/>
            <p:cNvSpPr/>
            <p:nvPr/>
          </p:nvSpPr>
          <p:spPr>
            <a:xfrm>
              <a:off x="4436182" y="4160345"/>
              <a:ext cx="464010" cy="400009"/>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sp>
          <p:nvSpPr>
            <p:cNvPr id="124" name="二等辺三角形 123"/>
            <p:cNvSpPr/>
            <p:nvPr/>
          </p:nvSpPr>
          <p:spPr>
            <a:xfrm rot="10800000">
              <a:off x="4436183" y="3760337"/>
              <a:ext cx="464010" cy="400009"/>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grpSp>
      <p:grpSp>
        <p:nvGrpSpPr>
          <p:cNvPr id="125" name="図形グループ 353"/>
          <p:cNvGrpSpPr/>
          <p:nvPr/>
        </p:nvGrpSpPr>
        <p:grpSpPr>
          <a:xfrm>
            <a:off x="5429553" y="2243854"/>
            <a:ext cx="216643" cy="391239"/>
            <a:chOff x="4436182" y="3209782"/>
            <a:chExt cx="1125542" cy="1832823"/>
          </a:xfrm>
        </p:grpSpPr>
        <p:cxnSp>
          <p:nvCxnSpPr>
            <p:cNvPr id="126" name="直線コネクタ 125"/>
            <p:cNvCxnSpPr/>
            <p:nvPr/>
          </p:nvCxnSpPr>
          <p:spPr>
            <a:xfrm rot="5400000">
              <a:off x="3751776" y="4125400"/>
              <a:ext cx="183282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直線コネクタ 126"/>
            <p:cNvCxnSpPr>
              <a:stCxn id="134" idx="0"/>
            </p:cNvCxnSpPr>
            <p:nvPr/>
          </p:nvCxnSpPr>
          <p:spPr>
            <a:xfrm rot="16200000" flipH="1">
              <a:off x="4861458" y="3967075"/>
              <a:ext cx="1588" cy="38654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8" name="フリーフォーム 127"/>
            <p:cNvSpPr/>
            <p:nvPr/>
          </p:nvSpPr>
          <p:spPr>
            <a:xfrm>
              <a:off x="5036207" y="3888828"/>
              <a:ext cx="525517" cy="508000"/>
            </a:xfrm>
            <a:custGeom>
              <a:avLst/>
              <a:gdLst>
                <a:gd name="connsiteX0" fmla="*/ 0 w 525517"/>
                <a:gd name="connsiteY0" fmla="*/ 271517 h 508000"/>
                <a:gd name="connsiteX1" fmla="*/ 183931 w 525517"/>
                <a:gd name="connsiteY1" fmla="*/ 508000 h 508000"/>
                <a:gd name="connsiteX2" fmla="*/ 367862 w 525517"/>
                <a:gd name="connsiteY2" fmla="*/ 0 h 508000"/>
                <a:gd name="connsiteX3" fmla="*/ 525517 w 525517"/>
                <a:gd name="connsiteY3" fmla="*/ 289034 h 508000"/>
              </a:gdLst>
              <a:ahLst/>
              <a:cxnLst>
                <a:cxn ang="0">
                  <a:pos x="connsiteX0" y="connsiteY0"/>
                </a:cxn>
                <a:cxn ang="0">
                  <a:pos x="connsiteX1" y="connsiteY1"/>
                </a:cxn>
                <a:cxn ang="0">
                  <a:pos x="connsiteX2" y="connsiteY2"/>
                </a:cxn>
                <a:cxn ang="0">
                  <a:pos x="connsiteX3" y="connsiteY3"/>
                </a:cxn>
              </a:cxnLst>
              <a:rect l="l" t="t" r="r" b="b"/>
              <a:pathLst>
                <a:path w="525517" h="508000">
                  <a:moveTo>
                    <a:pt x="0" y="271517"/>
                  </a:moveTo>
                  <a:lnTo>
                    <a:pt x="183931" y="508000"/>
                  </a:lnTo>
                  <a:lnTo>
                    <a:pt x="367862" y="0"/>
                  </a:lnTo>
                  <a:lnTo>
                    <a:pt x="525517" y="289034"/>
                  </a:lnTo>
                </a:path>
              </a:pathLst>
            </a:cu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400" dirty="0"/>
            </a:p>
          </p:txBody>
        </p:sp>
        <p:cxnSp>
          <p:nvCxnSpPr>
            <p:cNvPr id="129" name="直線コネクタ 128"/>
            <p:cNvCxnSpPr/>
            <p:nvPr/>
          </p:nvCxnSpPr>
          <p:spPr>
            <a:xfrm>
              <a:off x="4436182" y="3380828"/>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直線コネクタ 129"/>
            <p:cNvCxnSpPr/>
            <p:nvPr/>
          </p:nvCxnSpPr>
          <p:spPr>
            <a:xfrm>
              <a:off x="4436182" y="3554412"/>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1" name="直線コネクタ 130"/>
            <p:cNvCxnSpPr/>
            <p:nvPr/>
          </p:nvCxnSpPr>
          <p:spPr>
            <a:xfrm>
              <a:off x="4436182" y="4710550"/>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2" name="直線コネクタ 131"/>
            <p:cNvCxnSpPr/>
            <p:nvPr/>
          </p:nvCxnSpPr>
          <p:spPr>
            <a:xfrm>
              <a:off x="4436182" y="4884134"/>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3" name="二等辺三角形 132"/>
            <p:cNvSpPr/>
            <p:nvPr/>
          </p:nvSpPr>
          <p:spPr>
            <a:xfrm>
              <a:off x="4436182" y="4160345"/>
              <a:ext cx="464010" cy="400009"/>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sp>
          <p:nvSpPr>
            <p:cNvPr id="134" name="二等辺三角形 133"/>
            <p:cNvSpPr/>
            <p:nvPr/>
          </p:nvSpPr>
          <p:spPr>
            <a:xfrm rot="10800000">
              <a:off x="4436183" y="3760337"/>
              <a:ext cx="464010" cy="400009"/>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grpSp>
      <p:grpSp>
        <p:nvGrpSpPr>
          <p:cNvPr id="135" name="図形グループ 363"/>
          <p:cNvGrpSpPr/>
          <p:nvPr/>
        </p:nvGrpSpPr>
        <p:grpSpPr>
          <a:xfrm>
            <a:off x="4592979" y="2251871"/>
            <a:ext cx="216643" cy="391239"/>
            <a:chOff x="4436182" y="3209782"/>
            <a:chExt cx="1125542" cy="1832823"/>
          </a:xfrm>
        </p:grpSpPr>
        <p:cxnSp>
          <p:nvCxnSpPr>
            <p:cNvPr id="136" name="直線コネクタ 135"/>
            <p:cNvCxnSpPr/>
            <p:nvPr/>
          </p:nvCxnSpPr>
          <p:spPr>
            <a:xfrm rot="5400000">
              <a:off x="3751776" y="4125400"/>
              <a:ext cx="183282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7" name="直線コネクタ 136"/>
            <p:cNvCxnSpPr>
              <a:stCxn id="144" idx="0"/>
            </p:cNvCxnSpPr>
            <p:nvPr/>
          </p:nvCxnSpPr>
          <p:spPr>
            <a:xfrm rot="16200000" flipH="1">
              <a:off x="4861458" y="3967075"/>
              <a:ext cx="1588" cy="38654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8" name="フリーフォーム 137"/>
            <p:cNvSpPr/>
            <p:nvPr/>
          </p:nvSpPr>
          <p:spPr>
            <a:xfrm>
              <a:off x="5036207" y="3888828"/>
              <a:ext cx="525517" cy="508000"/>
            </a:xfrm>
            <a:custGeom>
              <a:avLst/>
              <a:gdLst>
                <a:gd name="connsiteX0" fmla="*/ 0 w 525517"/>
                <a:gd name="connsiteY0" fmla="*/ 271517 h 508000"/>
                <a:gd name="connsiteX1" fmla="*/ 183931 w 525517"/>
                <a:gd name="connsiteY1" fmla="*/ 508000 h 508000"/>
                <a:gd name="connsiteX2" fmla="*/ 367862 w 525517"/>
                <a:gd name="connsiteY2" fmla="*/ 0 h 508000"/>
                <a:gd name="connsiteX3" fmla="*/ 525517 w 525517"/>
                <a:gd name="connsiteY3" fmla="*/ 289034 h 508000"/>
              </a:gdLst>
              <a:ahLst/>
              <a:cxnLst>
                <a:cxn ang="0">
                  <a:pos x="connsiteX0" y="connsiteY0"/>
                </a:cxn>
                <a:cxn ang="0">
                  <a:pos x="connsiteX1" y="connsiteY1"/>
                </a:cxn>
                <a:cxn ang="0">
                  <a:pos x="connsiteX2" y="connsiteY2"/>
                </a:cxn>
                <a:cxn ang="0">
                  <a:pos x="connsiteX3" y="connsiteY3"/>
                </a:cxn>
              </a:cxnLst>
              <a:rect l="l" t="t" r="r" b="b"/>
              <a:pathLst>
                <a:path w="525517" h="508000">
                  <a:moveTo>
                    <a:pt x="0" y="271517"/>
                  </a:moveTo>
                  <a:lnTo>
                    <a:pt x="183931" y="508000"/>
                  </a:lnTo>
                  <a:lnTo>
                    <a:pt x="367862" y="0"/>
                  </a:lnTo>
                  <a:lnTo>
                    <a:pt x="525517" y="289034"/>
                  </a:lnTo>
                </a:path>
              </a:pathLst>
            </a:cu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400" dirty="0"/>
            </a:p>
          </p:txBody>
        </p:sp>
        <p:cxnSp>
          <p:nvCxnSpPr>
            <p:cNvPr id="139" name="直線コネクタ 138"/>
            <p:cNvCxnSpPr/>
            <p:nvPr/>
          </p:nvCxnSpPr>
          <p:spPr>
            <a:xfrm>
              <a:off x="4436182" y="3380828"/>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0" name="直線コネクタ 139"/>
            <p:cNvCxnSpPr/>
            <p:nvPr/>
          </p:nvCxnSpPr>
          <p:spPr>
            <a:xfrm>
              <a:off x="4436182" y="3554412"/>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1" name="直線コネクタ 140"/>
            <p:cNvCxnSpPr/>
            <p:nvPr/>
          </p:nvCxnSpPr>
          <p:spPr>
            <a:xfrm>
              <a:off x="4436182" y="4710550"/>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直線コネクタ 141"/>
            <p:cNvCxnSpPr/>
            <p:nvPr/>
          </p:nvCxnSpPr>
          <p:spPr>
            <a:xfrm>
              <a:off x="4436182" y="4884134"/>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3" name="二等辺三角形 142"/>
            <p:cNvSpPr/>
            <p:nvPr/>
          </p:nvSpPr>
          <p:spPr>
            <a:xfrm>
              <a:off x="4436182" y="4160345"/>
              <a:ext cx="464010" cy="400009"/>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sp>
          <p:nvSpPr>
            <p:cNvPr id="144" name="二等辺三角形 143"/>
            <p:cNvSpPr/>
            <p:nvPr/>
          </p:nvSpPr>
          <p:spPr>
            <a:xfrm rot="10800000">
              <a:off x="4436183" y="3760337"/>
              <a:ext cx="464010" cy="400009"/>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grpSp>
      <p:grpSp>
        <p:nvGrpSpPr>
          <p:cNvPr id="145" name="図形グループ 373"/>
          <p:cNvGrpSpPr/>
          <p:nvPr/>
        </p:nvGrpSpPr>
        <p:grpSpPr>
          <a:xfrm>
            <a:off x="3635630" y="2244750"/>
            <a:ext cx="216643" cy="391239"/>
            <a:chOff x="4436182" y="3209782"/>
            <a:chExt cx="1125542" cy="1832823"/>
          </a:xfrm>
        </p:grpSpPr>
        <p:cxnSp>
          <p:nvCxnSpPr>
            <p:cNvPr id="146" name="直線コネクタ 145"/>
            <p:cNvCxnSpPr/>
            <p:nvPr/>
          </p:nvCxnSpPr>
          <p:spPr>
            <a:xfrm rot="5400000">
              <a:off x="3751776" y="4125400"/>
              <a:ext cx="183282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7" name="直線コネクタ 146"/>
            <p:cNvCxnSpPr>
              <a:stCxn id="154" idx="0"/>
            </p:cNvCxnSpPr>
            <p:nvPr/>
          </p:nvCxnSpPr>
          <p:spPr>
            <a:xfrm rot="16200000" flipH="1">
              <a:off x="4861458" y="3967075"/>
              <a:ext cx="1588" cy="38654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8" name="フリーフォーム 147"/>
            <p:cNvSpPr/>
            <p:nvPr/>
          </p:nvSpPr>
          <p:spPr>
            <a:xfrm>
              <a:off x="5036207" y="3888828"/>
              <a:ext cx="525517" cy="508000"/>
            </a:xfrm>
            <a:custGeom>
              <a:avLst/>
              <a:gdLst>
                <a:gd name="connsiteX0" fmla="*/ 0 w 525517"/>
                <a:gd name="connsiteY0" fmla="*/ 271517 h 508000"/>
                <a:gd name="connsiteX1" fmla="*/ 183931 w 525517"/>
                <a:gd name="connsiteY1" fmla="*/ 508000 h 508000"/>
                <a:gd name="connsiteX2" fmla="*/ 367862 w 525517"/>
                <a:gd name="connsiteY2" fmla="*/ 0 h 508000"/>
                <a:gd name="connsiteX3" fmla="*/ 525517 w 525517"/>
                <a:gd name="connsiteY3" fmla="*/ 289034 h 508000"/>
              </a:gdLst>
              <a:ahLst/>
              <a:cxnLst>
                <a:cxn ang="0">
                  <a:pos x="connsiteX0" y="connsiteY0"/>
                </a:cxn>
                <a:cxn ang="0">
                  <a:pos x="connsiteX1" y="connsiteY1"/>
                </a:cxn>
                <a:cxn ang="0">
                  <a:pos x="connsiteX2" y="connsiteY2"/>
                </a:cxn>
                <a:cxn ang="0">
                  <a:pos x="connsiteX3" y="connsiteY3"/>
                </a:cxn>
              </a:cxnLst>
              <a:rect l="l" t="t" r="r" b="b"/>
              <a:pathLst>
                <a:path w="525517" h="508000">
                  <a:moveTo>
                    <a:pt x="0" y="271517"/>
                  </a:moveTo>
                  <a:lnTo>
                    <a:pt x="183931" y="508000"/>
                  </a:lnTo>
                  <a:lnTo>
                    <a:pt x="367862" y="0"/>
                  </a:lnTo>
                  <a:lnTo>
                    <a:pt x="525517" y="289034"/>
                  </a:lnTo>
                </a:path>
              </a:pathLst>
            </a:cu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400" dirty="0"/>
            </a:p>
          </p:txBody>
        </p:sp>
        <p:cxnSp>
          <p:nvCxnSpPr>
            <p:cNvPr id="149" name="直線コネクタ 148"/>
            <p:cNvCxnSpPr/>
            <p:nvPr/>
          </p:nvCxnSpPr>
          <p:spPr>
            <a:xfrm>
              <a:off x="4436182" y="3380828"/>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直線コネクタ 149"/>
            <p:cNvCxnSpPr/>
            <p:nvPr/>
          </p:nvCxnSpPr>
          <p:spPr>
            <a:xfrm>
              <a:off x="4436182" y="3554412"/>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1" name="直線コネクタ 150"/>
            <p:cNvCxnSpPr/>
            <p:nvPr/>
          </p:nvCxnSpPr>
          <p:spPr>
            <a:xfrm>
              <a:off x="4436182" y="4710550"/>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直線コネクタ 151"/>
            <p:cNvCxnSpPr/>
            <p:nvPr/>
          </p:nvCxnSpPr>
          <p:spPr>
            <a:xfrm>
              <a:off x="4436182" y="4884134"/>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3" name="二等辺三角形 152"/>
            <p:cNvSpPr/>
            <p:nvPr/>
          </p:nvSpPr>
          <p:spPr>
            <a:xfrm>
              <a:off x="4436182" y="4160345"/>
              <a:ext cx="464010" cy="400009"/>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sp>
          <p:nvSpPr>
            <p:cNvPr id="154" name="二等辺三角形 153"/>
            <p:cNvSpPr/>
            <p:nvPr/>
          </p:nvSpPr>
          <p:spPr>
            <a:xfrm rot="10800000">
              <a:off x="4436183" y="3760337"/>
              <a:ext cx="464010" cy="400009"/>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grpSp>
      <p:grpSp>
        <p:nvGrpSpPr>
          <p:cNvPr id="155" name="図形グループ 383"/>
          <p:cNvGrpSpPr/>
          <p:nvPr/>
        </p:nvGrpSpPr>
        <p:grpSpPr>
          <a:xfrm>
            <a:off x="2547333" y="2252210"/>
            <a:ext cx="216643" cy="391239"/>
            <a:chOff x="4436182" y="3209782"/>
            <a:chExt cx="1125542" cy="1832823"/>
          </a:xfrm>
        </p:grpSpPr>
        <p:cxnSp>
          <p:nvCxnSpPr>
            <p:cNvPr id="156" name="直線コネクタ 155"/>
            <p:cNvCxnSpPr/>
            <p:nvPr/>
          </p:nvCxnSpPr>
          <p:spPr>
            <a:xfrm rot="5400000">
              <a:off x="3751776" y="4125400"/>
              <a:ext cx="183282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直線コネクタ 156"/>
            <p:cNvCxnSpPr>
              <a:stCxn id="164" idx="0"/>
            </p:cNvCxnSpPr>
            <p:nvPr/>
          </p:nvCxnSpPr>
          <p:spPr>
            <a:xfrm rot="16200000" flipH="1">
              <a:off x="4861458" y="3967075"/>
              <a:ext cx="1588" cy="38654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8" name="フリーフォーム 157"/>
            <p:cNvSpPr/>
            <p:nvPr/>
          </p:nvSpPr>
          <p:spPr>
            <a:xfrm>
              <a:off x="5036207" y="3888828"/>
              <a:ext cx="525517" cy="508000"/>
            </a:xfrm>
            <a:custGeom>
              <a:avLst/>
              <a:gdLst>
                <a:gd name="connsiteX0" fmla="*/ 0 w 525517"/>
                <a:gd name="connsiteY0" fmla="*/ 271517 h 508000"/>
                <a:gd name="connsiteX1" fmla="*/ 183931 w 525517"/>
                <a:gd name="connsiteY1" fmla="*/ 508000 h 508000"/>
                <a:gd name="connsiteX2" fmla="*/ 367862 w 525517"/>
                <a:gd name="connsiteY2" fmla="*/ 0 h 508000"/>
                <a:gd name="connsiteX3" fmla="*/ 525517 w 525517"/>
                <a:gd name="connsiteY3" fmla="*/ 289034 h 508000"/>
              </a:gdLst>
              <a:ahLst/>
              <a:cxnLst>
                <a:cxn ang="0">
                  <a:pos x="connsiteX0" y="connsiteY0"/>
                </a:cxn>
                <a:cxn ang="0">
                  <a:pos x="connsiteX1" y="connsiteY1"/>
                </a:cxn>
                <a:cxn ang="0">
                  <a:pos x="connsiteX2" y="connsiteY2"/>
                </a:cxn>
                <a:cxn ang="0">
                  <a:pos x="connsiteX3" y="connsiteY3"/>
                </a:cxn>
              </a:cxnLst>
              <a:rect l="l" t="t" r="r" b="b"/>
              <a:pathLst>
                <a:path w="525517" h="508000">
                  <a:moveTo>
                    <a:pt x="0" y="271517"/>
                  </a:moveTo>
                  <a:lnTo>
                    <a:pt x="183931" y="508000"/>
                  </a:lnTo>
                  <a:lnTo>
                    <a:pt x="367862" y="0"/>
                  </a:lnTo>
                  <a:lnTo>
                    <a:pt x="525517" y="289034"/>
                  </a:lnTo>
                </a:path>
              </a:pathLst>
            </a:cu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400" dirty="0"/>
            </a:p>
          </p:txBody>
        </p:sp>
        <p:cxnSp>
          <p:nvCxnSpPr>
            <p:cNvPr id="159" name="直線コネクタ 158"/>
            <p:cNvCxnSpPr/>
            <p:nvPr/>
          </p:nvCxnSpPr>
          <p:spPr>
            <a:xfrm>
              <a:off x="4436182" y="3380828"/>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0" name="直線コネクタ 159"/>
            <p:cNvCxnSpPr/>
            <p:nvPr/>
          </p:nvCxnSpPr>
          <p:spPr>
            <a:xfrm>
              <a:off x="4436182" y="3554412"/>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1" name="直線コネクタ 160"/>
            <p:cNvCxnSpPr/>
            <p:nvPr/>
          </p:nvCxnSpPr>
          <p:spPr>
            <a:xfrm>
              <a:off x="4436182" y="4710550"/>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2" name="直線コネクタ 161"/>
            <p:cNvCxnSpPr/>
            <p:nvPr/>
          </p:nvCxnSpPr>
          <p:spPr>
            <a:xfrm>
              <a:off x="4436182" y="4884134"/>
              <a:ext cx="4640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3" name="二等辺三角形 162"/>
            <p:cNvSpPr/>
            <p:nvPr/>
          </p:nvSpPr>
          <p:spPr>
            <a:xfrm>
              <a:off x="4436182" y="4160345"/>
              <a:ext cx="464010" cy="400009"/>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sp>
          <p:nvSpPr>
            <p:cNvPr id="164" name="二等辺三角形 163"/>
            <p:cNvSpPr/>
            <p:nvPr/>
          </p:nvSpPr>
          <p:spPr>
            <a:xfrm rot="10800000">
              <a:off x="4436183" y="3760337"/>
              <a:ext cx="464010" cy="400009"/>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grpSp>
      <p:cxnSp>
        <p:nvCxnSpPr>
          <p:cNvPr id="165" name="直線コネクタ 164"/>
          <p:cNvCxnSpPr/>
          <p:nvPr/>
        </p:nvCxnSpPr>
        <p:spPr>
          <a:xfrm>
            <a:off x="3137356" y="3742782"/>
            <a:ext cx="3818680" cy="145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166" name="図形グループ 196"/>
          <p:cNvGrpSpPr/>
          <p:nvPr/>
        </p:nvGrpSpPr>
        <p:grpSpPr>
          <a:xfrm>
            <a:off x="3092549" y="3743509"/>
            <a:ext cx="165527" cy="771318"/>
            <a:chOff x="7460442" y="2366909"/>
            <a:chExt cx="200570" cy="842736"/>
          </a:xfrm>
        </p:grpSpPr>
        <p:cxnSp>
          <p:nvCxnSpPr>
            <p:cNvPr id="167" name="直線コネクタ 166"/>
            <p:cNvCxnSpPr/>
            <p:nvPr/>
          </p:nvCxnSpPr>
          <p:spPr>
            <a:xfrm rot="5400000">
              <a:off x="7093367" y="2787483"/>
              <a:ext cx="842736"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8" name="直線コネクタ 167"/>
            <p:cNvCxnSpPr>
              <a:stCxn id="170" idx="0"/>
            </p:cNvCxnSpPr>
            <p:nvPr/>
          </p:nvCxnSpPr>
          <p:spPr>
            <a:xfrm rot="16200000" flipH="1">
              <a:off x="7559628" y="2542737"/>
              <a:ext cx="370" cy="901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9" name="二等辺三角形 168"/>
            <p:cNvSpPr/>
            <p:nvPr/>
          </p:nvSpPr>
          <p:spPr>
            <a:xfrm>
              <a:off x="7460442" y="2587814"/>
              <a:ext cx="108220" cy="93293"/>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sp>
          <p:nvSpPr>
            <p:cNvPr id="170" name="二等辺三角形 169"/>
            <p:cNvSpPr/>
            <p:nvPr/>
          </p:nvSpPr>
          <p:spPr>
            <a:xfrm rot="10800000">
              <a:off x="7460442" y="2494522"/>
              <a:ext cx="108220" cy="93293"/>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sp>
          <p:nvSpPr>
            <p:cNvPr id="171" name="正方形/長方形 170"/>
            <p:cNvSpPr/>
            <p:nvPr/>
          </p:nvSpPr>
          <p:spPr>
            <a:xfrm>
              <a:off x="7606783" y="2534384"/>
              <a:ext cx="54229" cy="10722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grpSp>
      <p:grpSp>
        <p:nvGrpSpPr>
          <p:cNvPr id="172" name="図形グループ 200"/>
          <p:cNvGrpSpPr/>
          <p:nvPr/>
        </p:nvGrpSpPr>
        <p:grpSpPr>
          <a:xfrm>
            <a:off x="4237544" y="3739850"/>
            <a:ext cx="165527" cy="780789"/>
            <a:chOff x="7460442" y="2366909"/>
            <a:chExt cx="200570" cy="853084"/>
          </a:xfrm>
        </p:grpSpPr>
        <p:cxnSp>
          <p:nvCxnSpPr>
            <p:cNvPr id="173" name="直線コネクタ 172"/>
            <p:cNvCxnSpPr/>
            <p:nvPr/>
          </p:nvCxnSpPr>
          <p:spPr>
            <a:xfrm rot="5400000">
              <a:off x="7088193" y="2792657"/>
              <a:ext cx="85308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4" name="直線コネクタ 173"/>
            <p:cNvCxnSpPr>
              <a:stCxn id="176" idx="0"/>
            </p:cNvCxnSpPr>
            <p:nvPr/>
          </p:nvCxnSpPr>
          <p:spPr>
            <a:xfrm rot="16200000" flipH="1">
              <a:off x="7559628" y="2542737"/>
              <a:ext cx="370" cy="901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5" name="二等辺三角形 174"/>
            <p:cNvSpPr/>
            <p:nvPr/>
          </p:nvSpPr>
          <p:spPr>
            <a:xfrm>
              <a:off x="7460442" y="2587814"/>
              <a:ext cx="108220" cy="93293"/>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sp>
          <p:nvSpPr>
            <p:cNvPr id="176" name="二等辺三角形 175"/>
            <p:cNvSpPr/>
            <p:nvPr/>
          </p:nvSpPr>
          <p:spPr>
            <a:xfrm rot="10800000">
              <a:off x="7460442" y="2494522"/>
              <a:ext cx="108220" cy="93293"/>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sp>
          <p:nvSpPr>
            <p:cNvPr id="177" name="正方形/長方形 176"/>
            <p:cNvSpPr/>
            <p:nvPr/>
          </p:nvSpPr>
          <p:spPr>
            <a:xfrm>
              <a:off x="7606783" y="2534384"/>
              <a:ext cx="54229" cy="10722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grpSp>
      <p:grpSp>
        <p:nvGrpSpPr>
          <p:cNvPr id="178" name="図形グループ 208"/>
          <p:cNvGrpSpPr/>
          <p:nvPr/>
        </p:nvGrpSpPr>
        <p:grpSpPr>
          <a:xfrm>
            <a:off x="5784560" y="3746090"/>
            <a:ext cx="165527" cy="780359"/>
            <a:chOff x="7460442" y="2366908"/>
            <a:chExt cx="200570" cy="852615"/>
          </a:xfrm>
        </p:grpSpPr>
        <p:cxnSp>
          <p:nvCxnSpPr>
            <p:cNvPr id="179" name="直線コネクタ 178"/>
            <p:cNvCxnSpPr/>
            <p:nvPr/>
          </p:nvCxnSpPr>
          <p:spPr>
            <a:xfrm rot="5400000">
              <a:off x="7088428" y="2792422"/>
              <a:ext cx="852615"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0" name="直線コネクタ 179"/>
            <p:cNvCxnSpPr>
              <a:stCxn id="182" idx="0"/>
            </p:cNvCxnSpPr>
            <p:nvPr/>
          </p:nvCxnSpPr>
          <p:spPr>
            <a:xfrm rot="16200000" flipH="1">
              <a:off x="7559628" y="2542737"/>
              <a:ext cx="370" cy="901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1" name="二等辺三角形 180"/>
            <p:cNvSpPr/>
            <p:nvPr/>
          </p:nvSpPr>
          <p:spPr>
            <a:xfrm>
              <a:off x="7460442" y="2587814"/>
              <a:ext cx="108220" cy="93293"/>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sp>
          <p:nvSpPr>
            <p:cNvPr id="182" name="二等辺三角形 181"/>
            <p:cNvSpPr/>
            <p:nvPr/>
          </p:nvSpPr>
          <p:spPr>
            <a:xfrm rot="10800000">
              <a:off x="7460442" y="2494522"/>
              <a:ext cx="108220" cy="93293"/>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sp>
          <p:nvSpPr>
            <p:cNvPr id="183" name="正方形/長方形 182"/>
            <p:cNvSpPr/>
            <p:nvPr/>
          </p:nvSpPr>
          <p:spPr>
            <a:xfrm>
              <a:off x="7606783" y="2534384"/>
              <a:ext cx="54229" cy="10722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grpSp>
      <p:grpSp>
        <p:nvGrpSpPr>
          <p:cNvPr id="184" name="図形グループ 219"/>
          <p:cNvGrpSpPr/>
          <p:nvPr/>
        </p:nvGrpSpPr>
        <p:grpSpPr>
          <a:xfrm>
            <a:off x="6911226" y="3734038"/>
            <a:ext cx="165527" cy="787328"/>
            <a:chOff x="7460442" y="2366908"/>
            <a:chExt cx="200570" cy="860229"/>
          </a:xfrm>
        </p:grpSpPr>
        <p:cxnSp>
          <p:nvCxnSpPr>
            <p:cNvPr id="185" name="直線コネクタ 184"/>
            <p:cNvCxnSpPr/>
            <p:nvPr/>
          </p:nvCxnSpPr>
          <p:spPr>
            <a:xfrm rot="5400000">
              <a:off x="7084621" y="2796229"/>
              <a:ext cx="860229"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6" name="直線コネクタ 185"/>
            <p:cNvCxnSpPr>
              <a:stCxn id="188" idx="0"/>
            </p:cNvCxnSpPr>
            <p:nvPr/>
          </p:nvCxnSpPr>
          <p:spPr>
            <a:xfrm rot="16200000" flipH="1">
              <a:off x="7559628" y="2542737"/>
              <a:ext cx="370" cy="901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7" name="二等辺三角形 186"/>
            <p:cNvSpPr/>
            <p:nvPr/>
          </p:nvSpPr>
          <p:spPr>
            <a:xfrm>
              <a:off x="7460442" y="2587814"/>
              <a:ext cx="108220" cy="93293"/>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sp>
          <p:nvSpPr>
            <p:cNvPr id="188" name="二等辺三角形 187"/>
            <p:cNvSpPr/>
            <p:nvPr/>
          </p:nvSpPr>
          <p:spPr>
            <a:xfrm rot="10800000">
              <a:off x="7460442" y="2494522"/>
              <a:ext cx="108220" cy="93293"/>
            </a:xfrm>
            <a:prstGeom prst="triangl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sp>
          <p:nvSpPr>
            <p:cNvPr id="189" name="正方形/長方形 188"/>
            <p:cNvSpPr/>
            <p:nvPr/>
          </p:nvSpPr>
          <p:spPr>
            <a:xfrm>
              <a:off x="7606783" y="2534384"/>
              <a:ext cx="54229" cy="10722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grpSp>
      <p:sp>
        <p:nvSpPr>
          <p:cNvPr id="190" name="円柱 189"/>
          <p:cNvSpPr/>
          <p:nvPr/>
        </p:nvSpPr>
        <p:spPr>
          <a:xfrm rot="5400000">
            <a:off x="4934023" y="1977136"/>
            <a:ext cx="302943" cy="5472962"/>
          </a:xfrm>
          <a:prstGeom prst="can">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p>
        </p:txBody>
      </p:sp>
      <p:cxnSp>
        <p:nvCxnSpPr>
          <p:cNvPr id="191" name="直線コネクタ 190"/>
          <p:cNvCxnSpPr/>
          <p:nvPr/>
        </p:nvCxnSpPr>
        <p:spPr>
          <a:xfrm rot="5400000">
            <a:off x="6079653" y="3525371"/>
            <a:ext cx="475112" cy="131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92" name="正方形/長方形 191"/>
          <p:cNvSpPr/>
          <p:nvPr/>
        </p:nvSpPr>
        <p:spPr>
          <a:xfrm>
            <a:off x="5904297" y="2468180"/>
            <a:ext cx="591063" cy="654232"/>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altLang="ja-JP" sz="1400" dirty="0" smtClean="0">
                <a:solidFill>
                  <a:srgbClr val="000000"/>
                </a:solidFill>
              </a:rPr>
              <a:t>Vac.</a:t>
            </a:r>
          </a:p>
          <a:p>
            <a:pPr algn="ctr"/>
            <a:r>
              <a:rPr lang="en-US" altLang="ja-JP" sz="1400" dirty="0" smtClean="0">
                <a:solidFill>
                  <a:srgbClr val="000000"/>
                </a:solidFill>
              </a:rPr>
              <a:t>Pump</a:t>
            </a:r>
            <a:endParaRPr lang="en-US" altLang="ja-JP" sz="1400" dirty="0">
              <a:solidFill>
                <a:srgbClr val="000000"/>
              </a:solidFill>
            </a:endParaRPr>
          </a:p>
        </p:txBody>
      </p:sp>
      <p:sp>
        <p:nvSpPr>
          <p:cNvPr id="194" name="テキスト ボックス 193"/>
          <p:cNvSpPr txBox="1"/>
          <p:nvPr/>
        </p:nvSpPr>
        <p:spPr>
          <a:xfrm>
            <a:off x="395536" y="1124744"/>
            <a:ext cx="1320634" cy="646331"/>
          </a:xfrm>
          <a:prstGeom prst="rect">
            <a:avLst/>
          </a:prstGeom>
          <a:noFill/>
        </p:spPr>
        <p:txBody>
          <a:bodyPr wrap="square" rtlCol="0">
            <a:spAutoFit/>
          </a:bodyPr>
          <a:lstStyle/>
          <a:p>
            <a:r>
              <a:rPr kumimoji="1" lang="en-US" altLang="ja-JP" b="1" dirty="0" smtClean="0"/>
              <a:t>Existing Vent Stack </a:t>
            </a:r>
            <a:endParaRPr kumimoji="1" lang="ja-JP" altLang="en-US" b="1" dirty="0"/>
          </a:p>
        </p:txBody>
      </p:sp>
      <p:sp>
        <p:nvSpPr>
          <p:cNvPr id="195" name="正方形/長方形 194"/>
          <p:cNvSpPr/>
          <p:nvPr/>
        </p:nvSpPr>
        <p:spPr>
          <a:xfrm>
            <a:off x="1847278" y="1628800"/>
            <a:ext cx="4740946" cy="1829980"/>
          </a:xfrm>
          <a:prstGeom prst="rect">
            <a:avLst/>
          </a:prstGeom>
          <a:noFill/>
          <a:ln w="25400" cap="flat" cmpd="sng" algn="ctr">
            <a:solidFill>
              <a:schemeClr val="accent5">
                <a:lumMod val="60000"/>
                <a:lumOff val="40000"/>
              </a:schemeClr>
            </a:solidFill>
            <a:prstDash val="solid"/>
            <a:round/>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p>
        </p:txBody>
      </p:sp>
      <p:sp>
        <p:nvSpPr>
          <p:cNvPr id="196" name="テキスト ボックス 195"/>
          <p:cNvSpPr txBox="1"/>
          <p:nvPr/>
        </p:nvSpPr>
        <p:spPr>
          <a:xfrm>
            <a:off x="1907704" y="980728"/>
            <a:ext cx="2664296" cy="646331"/>
          </a:xfrm>
          <a:prstGeom prst="rect">
            <a:avLst/>
          </a:prstGeom>
          <a:noFill/>
        </p:spPr>
        <p:txBody>
          <a:bodyPr wrap="square" rtlCol="0">
            <a:spAutoFit/>
          </a:bodyPr>
          <a:lstStyle/>
          <a:p>
            <a:r>
              <a:rPr lang="en-US" altLang="ja-JP" dirty="0" smtClean="0">
                <a:solidFill>
                  <a:srgbClr val="008000"/>
                </a:solidFill>
              </a:rPr>
              <a:t>Cryogenics Room</a:t>
            </a:r>
          </a:p>
          <a:p>
            <a:r>
              <a:rPr lang="en-US" altLang="ja-JP" dirty="0" smtClean="0">
                <a:solidFill>
                  <a:srgbClr val="008000"/>
                </a:solidFill>
              </a:rPr>
              <a:t> = Temporal Backup Seal</a:t>
            </a:r>
            <a:endParaRPr kumimoji="1" lang="ja-JP" altLang="en-US" dirty="0">
              <a:solidFill>
                <a:srgbClr val="008000"/>
              </a:solidFill>
            </a:endParaRPr>
          </a:p>
        </p:txBody>
      </p:sp>
      <p:cxnSp>
        <p:nvCxnSpPr>
          <p:cNvPr id="197" name="直線コネクタ 196"/>
          <p:cNvCxnSpPr/>
          <p:nvPr/>
        </p:nvCxnSpPr>
        <p:spPr>
          <a:xfrm>
            <a:off x="6316553" y="3306380"/>
            <a:ext cx="412256"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98" name="テキスト ボックス 197"/>
          <p:cNvSpPr txBox="1"/>
          <p:nvPr/>
        </p:nvSpPr>
        <p:spPr>
          <a:xfrm>
            <a:off x="467544" y="2564904"/>
            <a:ext cx="1008112" cy="553998"/>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algn="ctr"/>
            <a:r>
              <a:rPr kumimoji="1" lang="en-US" altLang="ja-JP" dirty="0" smtClean="0">
                <a:solidFill>
                  <a:srgbClr val="FF0000"/>
                </a:solidFill>
              </a:rPr>
              <a:t>Radiation Monitor</a:t>
            </a:r>
            <a:endParaRPr kumimoji="1" lang="ja-JP" altLang="en-US" dirty="0">
              <a:solidFill>
                <a:srgbClr val="FF0000"/>
              </a:solidFill>
            </a:endParaRPr>
          </a:p>
        </p:txBody>
      </p:sp>
      <p:sp>
        <p:nvSpPr>
          <p:cNvPr id="201" name="テキスト ボックス 200"/>
          <p:cNvSpPr txBox="1"/>
          <p:nvPr/>
        </p:nvSpPr>
        <p:spPr>
          <a:xfrm>
            <a:off x="6539786" y="4565427"/>
            <a:ext cx="1282599" cy="369332"/>
          </a:xfrm>
          <a:prstGeom prst="rect">
            <a:avLst/>
          </a:prstGeom>
          <a:noFill/>
        </p:spPr>
        <p:txBody>
          <a:bodyPr wrap="square" rtlCol="0">
            <a:spAutoFit/>
          </a:bodyPr>
          <a:lstStyle/>
          <a:p>
            <a:r>
              <a:rPr kumimoji="1" lang="en-US" altLang="ja-JP" dirty="0" smtClean="0"/>
              <a:t>Beam Pipe</a:t>
            </a:r>
            <a:endParaRPr kumimoji="1" lang="ja-JP" altLang="en-US" dirty="0"/>
          </a:p>
        </p:txBody>
      </p:sp>
      <p:sp>
        <p:nvSpPr>
          <p:cNvPr id="202" name="テキスト ボックス 201"/>
          <p:cNvSpPr txBox="1"/>
          <p:nvPr/>
        </p:nvSpPr>
        <p:spPr>
          <a:xfrm>
            <a:off x="7020272" y="3717032"/>
            <a:ext cx="1944216" cy="523220"/>
          </a:xfrm>
          <a:prstGeom prst="rect">
            <a:avLst/>
          </a:prstGeom>
          <a:solidFill>
            <a:srgbClr val="FFFFFF">
              <a:alpha val="68000"/>
            </a:srgbClr>
          </a:solidFill>
        </p:spPr>
        <p:txBody>
          <a:bodyPr wrap="square" rtlCol="0">
            <a:spAutoFit/>
          </a:bodyPr>
          <a:lstStyle/>
          <a:p>
            <a:r>
              <a:rPr kumimoji="1" lang="en-US" altLang="ja-JP" sz="1400" i="1" dirty="0" smtClean="0">
                <a:solidFill>
                  <a:srgbClr val="800000"/>
                </a:solidFill>
              </a:rPr>
              <a:t>Under Ground</a:t>
            </a:r>
          </a:p>
          <a:p>
            <a:r>
              <a:rPr lang="en-US" altLang="ja-JP" sz="1400" i="1" dirty="0" smtClean="0">
                <a:solidFill>
                  <a:srgbClr val="800000"/>
                </a:solidFill>
              </a:rPr>
              <a:t>Radiation Management </a:t>
            </a:r>
            <a:endParaRPr kumimoji="1" lang="ja-JP" altLang="en-US" sz="1400" i="1" dirty="0">
              <a:solidFill>
                <a:srgbClr val="800000"/>
              </a:solidFill>
            </a:endParaRPr>
          </a:p>
        </p:txBody>
      </p:sp>
      <p:sp>
        <p:nvSpPr>
          <p:cNvPr id="210" name="テキスト ボックス 209"/>
          <p:cNvSpPr txBox="1"/>
          <p:nvPr/>
        </p:nvSpPr>
        <p:spPr>
          <a:xfrm rot="16200000">
            <a:off x="-156552" y="4310351"/>
            <a:ext cx="1844001" cy="369332"/>
          </a:xfrm>
          <a:prstGeom prst="rect">
            <a:avLst/>
          </a:prstGeom>
          <a:noFill/>
        </p:spPr>
        <p:txBody>
          <a:bodyPr wrap="square" rtlCol="0">
            <a:spAutoFit/>
          </a:bodyPr>
          <a:lstStyle/>
          <a:p>
            <a:r>
              <a:rPr kumimoji="1" lang="en-US" altLang="ja-JP" dirty="0" smtClean="0"/>
              <a:t>He Vent Line</a:t>
            </a:r>
            <a:endParaRPr kumimoji="1" lang="ja-JP" altLang="en-US" dirty="0"/>
          </a:p>
        </p:txBody>
      </p:sp>
      <p:sp>
        <p:nvSpPr>
          <p:cNvPr id="217" name="正方形/長方形 216"/>
          <p:cNvSpPr/>
          <p:nvPr/>
        </p:nvSpPr>
        <p:spPr>
          <a:xfrm>
            <a:off x="3083694" y="5849211"/>
            <a:ext cx="197691" cy="988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400" dirty="0"/>
          </a:p>
        </p:txBody>
      </p:sp>
      <p:sp>
        <p:nvSpPr>
          <p:cNvPr id="218" name="正方形/長方形 217"/>
          <p:cNvSpPr/>
          <p:nvPr/>
        </p:nvSpPr>
        <p:spPr>
          <a:xfrm>
            <a:off x="4216383" y="5826971"/>
            <a:ext cx="197691" cy="988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400" dirty="0"/>
          </a:p>
        </p:txBody>
      </p:sp>
      <p:sp>
        <p:nvSpPr>
          <p:cNvPr id="219" name="正方形/長方形 218"/>
          <p:cNvSpPr/>
          <p:nvPr/>
        </p:nvSpPr>
        <p:spPr>
          <a:xfrm>
            <a:off x="5806487" y="5803098"/>
            <a:ext cx="197691" cy="988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400" dirty="0"/>
          </a:p>
        </p:txBody>
      </p:sp>
      <p:sp>
        <p:nvSpPr>
          <p:cNvPr id="220" name="正方形/長方形 219"/>
          <p:cNvSpPr/>
          <p:nvPr/>
        </p:nvSpPr>
        <p:spPr>
          <a:xfrm>
            <a:off x="6991831" y="5788164"/>
            <a:ext cx="197691" cy="988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400" dirty="0"/>
          </a:p>
        </p:txBody>
      </p:sp>
      <p:sp>
        <p:nvSpPr>
          <p:cNvPr id="221" name="正方形/長方形 220"/>
          <p:cNvSpPr/>
          <p:nvPr/>
        </p:nvSpPr>
        <p:spPr>
          <a:xfrm>
            <a:off x="1259632" y="5805264"/>
            <a:ext cx="125691" cy="271513"/>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400" dirty="0"/>
          </a:p>
        </p:txBody>
      </p:sp>
      <p:sp>
        <p:nvSpPr>
          <p:cNvPr id="226" name="テキスト ボックス 225"/>
          <p:cNvSpPr txBox="1"/>
          <p:nvPr/>
        </p:nvSpPr>
        <p:spPr>
          <a:xfrm>
            <a:off x="395536" y="6165304"/>
            <a:ext cx="2016224" cy="276999"/>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algn="ctr"/>
            <a:r>
              <a:rPr kumimoji="1" lang="en-US" altLang="ja-JP" dirty="0" smtClean="0">
                <a:solidFill>
                  <a:srgbClr val="FF0000"/>
                </a:solidFill>
              </a:rPr>
              <a:t>0.1 mm Metal Mesh </a:t>
            </a:r>
            <a:endParaRPr kumimoji="1" lang="ja-JP" altLang="en-US" dirty="0">
              <a:solidFill>
                <a:srgbClr val="FF0000"/>
              </a:solidFill>
            </a:endParaRPr>
          </a:p>
        </p:txBody>
      </p:sp>
      <p:sp>
        <p:nvSpPr>
          <p:cNvPr id="227" name="テキスト ボックス 226"/>
          <p:cNvSpPr txBox="1"/>
          <p:nvPr/>
        </p:nvSpPr>
        <p:spPr>
          <a:xfrm>
            <a:off x="2987824" y="6021288"/>
            <a:ext cx="4176464" cy="2880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algn="ctr"/>
            <a:r>
              <a:rPr kumimoji="1" lang="en-US" altLang="ja-JP" dirty="0" smtClean="0">
                <a:solidFill>
                  <a:srgbClr val="FF0000"/>
                </a:solidFill>
              </a:rPr>
              <a:t>1 mm Metal Mesh </a:t>
            </a:r>
            <a:endParaRPr kumimoji="1" lang="ja-JP" altLang="en-US" dirty="0">
              <a:solidFill>
                <a:srgbClr val="FF0000"/>
              </a:solidFill>
            </a:endParaRPr>
          </a:p>
        </p:txBody>
      </p:sp>
      <p:sp>
        <p:nvSpPr>
          <p:cNvPr id="228" name="正方形/長方形 227"/>
          <p:cNvSpPr/>
          <p:nvPr/>
        </p:nvSpPr>
        <p:spPr>
          <a:xfrm>
            <a:off x="4493772" y="3861048"/>
            <a:ext cx="926857" cy="369332"/>
          </a:xfrm>
          <a:prstGeom prst="rect">
            <a:avLst/>
          </a:prstGeom>
        </p:spPr>
        <p:txBody>
          <a:bodyPr wrap="none">
            <a:spAutoFit/>
          </a:bodyPr>
          <a:lstStyle/>
          <a:p>
            <a:pPr algn="ctr"/>
            <a:r>
              <a:rPr lang="en-US" altLang="ja-JP" b="1" dirty="0" smtClean="0">
                <a:solidFill>
                  <a:srgbClr val="000000"/>
                </a:solidFill>
              </a:rPr>
              <a:t>Magnet</a:t>
            </a:r>
            <a:endParaRPr lang="ja-JP" altLang="en-US" b="1" dirty="0">
              <a:solidFill>
                <a:srgbClr val="000000"/>
              </a:solidFill>
            </a:endParaRPr>
          </a:p>
        </p:txBody>
      </p:sp>
      <p:sp>
        <p:nvSpPr>
          <p:cNvPr id="229" name="フリーフォーム 228"/>
          <p:cNvSpPr/>
          <p:nvPr/>
        </p:nvSpPr>
        <p:spPr>
          <a:xfrm>
            <a:off x="2267744" y="1988840"/>
            <a:ext cx="190500" cy="605117"/>
          </a:xfrm>
          <a:custGeom>
            <a:avLst/>
            <a:gdLst>
              <a:gd name="connsiteX0" fmla="*/ 138953 w 190500"/>
              <a:gd name="connsiteY0" fmla="*/ 0 h 605117"/>
              <a:gd name="connsiteX1" fmla="*/ 4482 w 190500"/>
              <a:gd name="connsiteY1" fmla="*/ 201706 h 605117"/>
              <a:gd name="connsiteX2" fmla="*/ 165847 w 190500"/>
              <a:gd name="connsiteY2" fmla="*/ 457200 h 605117"/>
              <a:gd name="connsiteX3" fmla="*/ 152400 w 190500"/>
              <a:gd name="connsiteY3" fmla="*/ 605117 h 605117"/>
            </a:gdLst>
            <a:ahLst/>
            <a:cxnLst>
              <a:cxn ang="0">
                <a:pos x="connsiteX0" y="connsiteY0"/>
              </a:cxn>
              <a:cxn ang="0">
                <a:pos x="connsiteX1" y="connsiteY1"/>
              </a:cxn>
              <a:cxn ang="0">
                <a:pos x="connsiteX2" y="connsiteY2"/>
              </a:cxn>
              <a:cxn ang="0">
                <a:pos x="connsiteX3" y="connsiteY3"/>
              </a:cxn>
            </a:cxnLst>
            <a:rect l="l" t="t" r="r" b="b"/>
            <a:pathLst>
              <a:path w="190500" h="605117">
                <a:moveTo>
                  <a:pt x="138953" y="0"/>
                </a:moveTo>
                <a:cubicBezTo>
                  <a:pt x="69476" y="62753"/>
                  <a:pt x="0" y="125506"/>
                  <a:pt x="4482" y="201706"/>
                </a:cubicBezTo>
                <a:cubicBezTo>
                  <a:pt x="8964" y="277906"/>
                  <a:pt x="141194" y="389965"/>
                  <a:pt x="165847" y="457200"/>
                </a:cubicBezTo>
                <a:cubicBezTo>
                  <a:pt x="190500" y="524435"/>
                  <a:pt x="156882" y="540123"/>
                  <a:pt x="152400" y="605117"/>
                </a:cubicBezTo>
              </a:path>
            </a:pathLst>
          </a:custGeom>
          <a:ln w="38100">
            <a:solidFill>
              <a:srgbClr val="7030A0"/>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30" name="フリーフォーム 229"/>
          <p:cNvSpPr/>
          <p:nvPr/>
        </p:nvSpPr>
        <p:spPr>
          <a:xfrm>
            <a:off x="3347864" y="1988840"/>
            <a:ext cx="190500" cy="605117"/>
          </a:xfrm>
          <a:custGeom>
            <a:avLst/>
            <a:gdLst>
              <a:gd name="connsiteX0" fmla="*/ 138953 w 190500"/>
              <a:gd name="connsiteY0" fmla="*/ 0 h 605117"/>
              <a:gd name="connsiteX1" fmla="*/ 4482 w 190500"/>
              <a:gd name="connsiteY1" fmla="*/ 201706 h 605117"/>
              <a:gd name="connsiteX2" fmla="*/ 165847 w 190500"/>
              <a:gd name="connsiteY2" fmla="*/ 457200 h 605117"/>
              <a:gd name="connsiteX3" fmla="*/ 152400 w 190500"/>
              <a:gd name="connsiteY3" fmla="*/ 605117 h 605117"/>
            </a:gdLst>
            <a:ahLst/>
            <a:cxnLst>
              <a:cxn ang="0">
                <a:pos x="connsiteX0" y="connsiteY0"/>
              </a:cxn>
              <a:cxn ang="0">
                <a:pos x="connsiteX1" y="connsiteY1"/>
              </a:cxn>
              <a:cxn ang="0">
                <a:pos x="connsiteX2" y="connsiteY2"/>
              </a:cxn>
              <a:cxn ang="0">
                <a:pos x="connsiteX3" y="connsiteY3"/>
              </a:cxn>
            </a:cxnLst>
            <a:rect l="l" t="t" r="r" b="b"/>
            <a:pathLst>
              <a:path w="190500" h="605117">
                <a:moveTo>
                  <a:pt x="138953" y="0"/>
                </a:moveTo>
                <a:cubicBezTo>
                  <a:pt x="69476" y="62753"/>
                  <a:pt x="0" y="125506"/>
                  <a:pt x="4482" y="201706"/>
                </a:cubicBezTo>
                <a:cubicBezTo>
                  <a:pt x="8964" y="277906"/>
                  <a:pt x="141194" y="389965"/>
                  <a:pt x="165847" y="457200"/>
                </a:cubicBezTo>
                <a:cubicBezTo>
                  <a:pt x="190500" y="524435"/>
                  <a:pt x="156882" y="540123"/>
                  <a:pt x="152400" y="605117"/>
                </a:cubicBezTo>
              </a:path>
            </a:pathLst>
          </a:custGeom>
          <a:ln w="38100">
            <a:solidFill>
              <a:srgbClr val="7030A0"/>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p>
        </p:txBody>
      </p:sp>
      <p:sp>
        <p:nvSpPr>
          <p:cNvPr id="231" name="フリーフォーム 230"/>
          <p:cNvSpPr/>
          <p:nvPr/>
        </p:nvSpPr>
        <p:spPr>
          <a:xfrm>
            <a:off x="4355976" y="2002287"/>
            <a:ext cx="190500" cy="605117"/>
          </a:xfrm>
          <a:custGeom>
            <a:avLst/>
            <a:gdLst>
              <a:gd name="connsiteX0" fmla="*/ 138953 w 190500"/>
              <a:gd name="connsiteY0" fmla="*/ 0 h 605117"/>
              <a:gd name="connsiteX1" fmla="*/ 4482 w 190500"/>
              <a:gd name="connsiteY1" fmla="*/ 201706 h 605117"/>
              <a:gd name="connsiteX2" fmla="*/ 165847 w 190500"/>
              <a:gd name="connsiteY2" fmla="*/ 457200 h 605117"/>
              <a:gd name="connsiteX3" fmla="*/ 152400 w 190500"/>
              <a:gd name="connsiteY3" fmla="*/ 605117 h 605117"/>
            </a:gdLst>
            <a:ahLst/>
            <a:cxnLst>
              <a:cxn ang="0">
                <a:pos x="connsiteX0" y="connsiteY0"/>
              </a:cxn>
              <a:cxn ang="0">
                <a:pos x="connsiteX1" y="connsiteY1"/>
              </a:cxn>
              <a:cxn ang="0">
                <a:pos x="connsiteX2" y="connsiteY2"/>
              </a:cxn>
              <a:cxn ang="0">
                <a:pos x="connsiteX3" y="connsiteY3"/>
              </a:cxn>
            </a:cxnLst>
            <a:rect l="l" t="t" r="r" b="b"/>
            <a:pathLst>
              <a:path w="190500" h="605117">
                <a:moveTo>
                  <a:pt x="138953" y="0"/>
                </a:moveTo>
                <a:cubicBezTo>
                  <a:pt x="69476" y="62753"/>
                  <a:pt x="0" y="125506"/>
                  <a:pt x="4482" y="201706"/>
                </a:cubicBezTo>
                <a:cubicBezTo>
                  <a:pt x="8964" y="277906"/>
                  <a:pt x="141194" y="389965"/>
                  <a:pt x="165847" y="457200"/>
                </a:cubicBezTo>
                <a:cubicBezTo>
                  <a:pt x="190500" y="524435"/>
                  <a:pt x="156882" y="540123"/>
                  <a:pt x="152400" y="605117"/>
                </a:cubicBezTo>
              </a:path>
            </a:pathLst>
          </a:custGeom>
          <a:ln w="38100">
            <a:solidFill>
              <a:srgbClr val="7030A0"/>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p>
        </p:txBody>
      </p:sp>
      <p:cxnSp>
        <p:nvCxnSpPr>
          <p:cNvPr id="235" name="直線コネクタ 234"/>
          <p:cNvCxnSpPr/>
          <p:nvPr/>
        </p:nvCxnSpPr>
        <p:spPr>
          <a:xfrm>
            <a:off x="4860032" y="1124744"/>
            <a:ext cx="792088" cy="0"/>
          </a:xfrm>
          <a:prstGeom prst="line">
            <a:avLst/>
          </a:prstGeom>
          <a:ln w="38100">
            <a:solidFill>
              <a:srgbClr val="7030A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6" name="テキスト ボックス 235"/>
          <p:cNvSpPr txBox="1"/>
          <p:nvPr/>
        </p:nvSpPr>
        <p:spPr>
          <a:xfrm>
            <a:off x="5580112" y="980728"/>
            <a:ext cx="2016224" cy="276999"/>
          </a:xfrm>
          <a:prstGeom prst="rect">
            <a:avLst/>
          </a:prstGeom>
          <a:ln>
            <a:noFill/>
          </a:ln>
          <a:effectLst/>
        </p:spPr>
        <p:style>
          <a:lnRef idx="2">
            <a:schemeClr val="accent1"/>
          </a:lnRef>
          <a:fillRef idx="0">
            <a:schemeClr val="accent1"/>
          </a:fillRef>
          <a:effectRef idx="1">
            <a:schemeClr val="accent1"/>
          </a:effectRef>
          <a:fontRef idx="minor">
            <a:schemeClr val="tx1"/>
          </a:fontRef>
        </p:style>
        <p:txBody>
          <a:bodyPr wrap="square" lIns="0" tIns="0" rIns="0" bIns="0" rtlCol="0">
            <a:spAutoFit/>
          </a:bodyPr>
          <a:lstStyle/>
          <a:p>
            <a:pPr algn="ctr"/>
            <a:r>
              <a:rPr kumimoji="1" lang="en-US" altLang="ja-JP" dirty="0" smtClean="0">
                <a:solidFill>
                  <a:srgbClr val="7030A0"/>
                </a:solidFill>
              </a:rPr>
              <a:t>Temporal Vent Line </a:t>
            </a:r>
            <a:endParaRPr kumimoji="1" lang="ja-JP" altLang="en-US" dirty="0">
              <a:solidFill>
                <a:srgbClr val="7030A0"/>
              </a:solidFill>
            </a:endParaRPr>
          </a:p>
        </p:txBody>
      </p:sp>
      <p:sp>
        <p:nvSpPr>
          <p:cNvPr id="237" name="フリーフォーム 236"/>
          <p:cNvSpPr/>
          <p:nvPr/>
        </p:nvSpPr>
        <p:spPr>
          <a:xfrm>
            <a:off x="5148064" y="2031795"/>
            <a:ext cx="190500" cy="605117"/>
          </a:xfrm>
          <a:custGeom>
            <a:avLst/>
            <a:gdLst>
              <a:gd name="connsiteX0" fmla="*/ 138953 w 190500"/>
              <a:gd name="connsiteY0" fmla="*/ 0 h 605117"/>
              <a:gd name="connsiteX1" fmla="*/ 4482 w 190500"/>
              <a:gd name="connsiteY1" fmla="*/ 201706 h 605117"/>
              <a:gd name="connsiteX2" fmla="*/ 165847 w 190500"/>
              <a:gd name="connsiteY2" fmla="*/ 457200 h 605117"/>
              <a:gd name="connsiteX3" fmla="*/ 152400 w 190500"/>
              <a:gd name="connsiteY3" fmla="*/ 605117 h 605117"/>
            </a:gdLst>
            <a:ahLst/>
            <a:cxnLst>
              <a:cxn ang="0">
                <a:pos x="connsiteX0" y="connsiteY0"/>
              </a:cxn>
              <a:cxn ang="0">
                <a:pos x="connsiteX1" y="connsiteY1"/>
              </a:cxn>
              <a:cxn ang="0">
                <a:pos x="connsiteX2" y="connsiteY2"/>
              </a:cxn>
              <a:cxn ang="0">
                <a:pos x="connsiteX3" y="connsiteY3"/>
              </a:cxn>
            </a:cxnLst>
            <a:rect l="l" t="t" r="r" b="b"/>
            <a:pathLst>
              <a:path w="190500" h="605117">
                <a:moveTo>
                  <a:pt x="138953" y="0"/>
                </a:moveTo>
                <a:cubicBezTo>
                  <a:pt x="69476" y="62753"/>
                  <a:pt x="0" y="125506"/>
                  <a:pt x="4482" y="201706"/>
                </a:cubicBezTo>
                <a:cubicBezTo>
                  <a:pt x="8964" y="277906"/>
                  <a:pt x="141194" y="389965"/>
                  <a:pt x="165847" y="457200"/>
                </a:cubicBezTo>
                <a:cubicBezTo>
                  <a:pt x="190500" y="524435"/>
                  <a:pt x="156882" y="540123"/>
                  <a:pt x="152400" y="605117"/>
                </a:cubicBezTo>
              </a:path>
            </a:pathLst>
          </a:custGeom>
          <a:ln w="38100">
            <a:solidFill>
              <a:srgbClr val="7030A0"/>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p>
        </p:txBody>
      </p:sp>
      <p:sp>
        <p:nvSpPr>
          <p:cNvPr id="238" name="フリーフォーム 237"/>
          <p:cNvSpPr/>
          <p:nvPr/>
        </p:nvSpPr>
        <p:spPr>
          <a:xfrm>
            <a:off x="7308304" y="2047401"/>
            <a:ext cx="190500" cy="605117"/>
          </a:xfrm>
          <a:custGeom>
            <a:avLst/>
            <a:gdLst>
              <a:gd name="connsiteX0" fmla="*/ 138953 w 190500"/>
              <a:gd name="connsiteY0" fmla="*/ 0 h 605117"/>
              <a:gd name="connsiteX1" fmla="*/ 4482 w 190500"/>
              <a:gd name="connsiteY1" fmla="*/ 201706 h 605117"/>
              <a:gd name="connsiteX2" fmla="*/ 165847 w 190500"/>
              <a:gd name="connsiteY2" fmla="*/ 457200 h 605117"/>
              <a:gd name="connsiteX3" fmla="*/ 152400 w 190500"/>
              <a:gd name="connsiteY3" fmla="*/ 605117 h 605117"/>
            </a:gdLst>
            <a:ahLst/>
            <a:cxnLst>
              <a:cxn ang="0">
                <a:pos x="connsiteX0" y="connsiteY0"/>
              </a:cxn>
              <a:cxn ang="0">
                <a:pos x="connsiteX1" y="connsiteY1"/>
              </a:cxn>
              <a:cxn ang="0">
                <a:pos x="connsiteX2" y="connsiteY2"/>
              </a:cxn>
              <a:cxn ang="0">
                <a:pos x="connsiteX3" y="connsiteY3"/>
              </a:cxn>
            </a:cxnLst>
            <a:rect l="l" t="t" r="r" b="b"/>
            <a:pathLst>
              <a:path w="190500" h="605117">
                <a:moveTo>
                  <a:pt x="138953" y="0"/>
                </a:moveTo>
                <a:cubicBezTo>
                  <a:pt x="69476" y="62753"/>
                  <a:pt x="0" y="125506"/>
                  <a:pt x="4482" y="201706"/>
                </a:cubicBezTo>
                <a:cubicBezTo>
                  <a:pt x="8964" y="277906"/>
                  <a:pt x="141194" y="389965"/>
                  <a:pt x="165847" y="457200"/>
                </a:cubicBezTo>
                <a:cubicBezTo>
                  <a:pt x="190500" y="524435"/>
                  <a:pt x="156882" y="540123"/>
                  <a:pt x="152400" y="605117"/>
                </a:cubicBezTo>
              </a:path>
            </a:pathLst>
          </a:custGeom>
          <a:ln w="38100">
            <a:solidFill>
              <a:srgbClr val="7030A0"/>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p>
        </p:txBody>
      </p:sp>
      <p:sp>
        <p:nvSpPr>
          <p:cNvPr id="239" name="正方形/長方形 238"/>
          <p:cNvSpPr/>
          <p:nvPr/>
        </p:nvSpPr>
        <p:spPr>
          <a:xfrm rot="16200000">
            <a:off x="6179036" y="2254012"/>
            <a:ext cx="432048" cy="45719"/>
          </a:xfrm>
          <a:prstGeom prst="rect">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dirty="0">
              <a:solidFill>
                <a:schemeClr val="tx1"/>
              </a:solidFill>
            </a:endParaRPr>
          </a:p>
        </p:txBody>
      </p:sp>
      <p:sp>
        <p:nvSpPr>
          <p:cNvPr id="240" name="角丸四角形 239"/>
          <p:cNvSpPr/>
          <p:nvPr/>
        </p:nvSpPr>
        <p:spPr>
          <a:xfrm>
            <a:off x="2267744" y="2564904"/>
            <a:ext cx="288032" cy="144016"/>
          </a:xfrm>
          <a:prstGeom prst="roundRect">
            <a:avLst/>
          </a:prstGeom>
          <a:ln w="38100">
            <a:solidFill>
              <a:srgbClr val="7030A0"/>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schemeClr val="tx1"/>
              </a:solidFill>
            </a:endParaRPr>
          </a:p>
        </p:txBody>
      </p:sp>
      <p:sp>
        <p:nvSpPr>
          <p:cNvPr id="241" name="角丸四角形 240"/>
          <p:cNvSpPr/>
          <p:nvPr/>
        </p:nvSpPr>
        <p:spPr>
          <a:xfrm>
            <a:off x="5220072" y="1340768"/>
            <a:ext cx="288032" cy="144016"/>
          </a:xfrm>
          <a:prstGeom prst="roundRect">
            <a:avLst/>
          </a:prstGeom>
          <a:ln w="38100">
            <a:solidFill>
              <a:srgbClr val="7030A0"/>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p>
        </p:txBody>
      </p:sp>
      <p:sp>
        <p:nvSpPr>
          <p:cNvPr id="242" name="テキスト ボックス 241"/>
          <p:cNvSpPr txBox="1"/>
          <p:nvPr/>
        </p:nvSpPr>
        <p:spPr>
          <a:xfrm>
            <a:off x="5580112" y="1268760"/>
            <a:ext cx="2016224" cy="276999"/>
          </a:xfrm>
          <a:prstGeom prst="rect">
            <a:avLst/>
          </a:prstGeom>
          <a:ln>
            <a:noFill/>
          </a:ln>
          <a:effectLst/>
        </p:spPr>
        <p:style>
          <a:lnRef idx="2">
            <a:schemeClr val="accent1"/>
          </a:lnRef>
          <a:fillRef idx="0">
            <a:schemeClr val="accent1"/>
          </a:fillRef>
          <a:effectRef idx="1">
            <a:schemeClr val="accent1"/>
          </a:effectRef>
          <a:fontRef idx="minor">
            <a:schemeClr val="tx1"/>
          </a:fontRef>
        </p:style>
        <p:txBody>
          <a:bodyPr wrap="square" lIns="0" tIns="0" rIns="0" bIns="0" rtlCol="0">
            <a:spAutoFit/>
          </a:bodyPr>
          <a:lstStyle/>
          <a:p>
            <a:pPr algn="ctr"/>
            <a:r>
              <a:rPr kumimoji="1" lang="en-US" altLang="ja-JP" dirty="0" smtClean="0">
                <a:solidFill>
                  <a:srgbClr val="7030A0"/>
                </a:solidFill>
              </a:rPr>
              <a:t>Temporal 1</a:t>
            </a:r>
            <a:r>
              <a:rPr kumimoji="1" lang="en-US" altLang="ja-JP" baseline="30000" dirty="0" smtClean="0">
                <a:solidFill>
                  <a:srgbClr val="7030A0"/>
                </a:solidFill>
              </a:rPr>
              <a:t>st</a:t>
            </a:r>
            <a:r>
              <a:rPr kumimoji="1" lang="en-US" altLang="ja-JP" dirty="0" smtClean="0">
                <a:solidFill>
                  <a:srgbClr val="7030A0"/>
                </a:solidFill>
              </a:rPr>
              <a:t> Seal</a:t>
            </a:r>
            <a:endParaRPr kumimoji="1" lang="ja-JP" altLang="en-US" dirty="0">
              <a:solidFill>
                <a:srgbClr val="7030A0"/>
              </a:solidFill>
            </a:endParaRPr>
          </a:p>
        </p:txBody>
      </p:sp>
      <p:sp>
        <p:nvSpPr>
          <p:cNvPr id="243" name="角丸四角形 242"/>
          <p:cNvSpPr/>
          <p:nvPr/>
        </p:nvSpPr>
        <p:spPr>
          <a:xfrm>
            <a:off x="3347864" y="2564904"/>
            <a:ext cx="288032" cy="144016"/>
          </a:xfrm>
          <a:prstGeom prst="roundRect">
            <a:avLst/>
          </a:prstGeom>
          <a:ln w="38100">
            <a:solidFill>
              <a:srgbClr val="7030A0"/>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schemeClr val="tx1"/>
              </a:solidFill>
            </a:endParaRPr>
          </a:p>
        </p:txBody>
      </p:sp>
      <p:sp>
        <p:nvSpPr>
          <p:cNvPr id="244" name="角丸四角形 243"/>
          <p:cNvSpPr/>
          <p:nvPr/>
        </p:nvSpPr>
        <p:spPr>
          <a:xfrm>
            <a:off x="4355976" y="2564904"/>
            <a:ext cx="288032" cy="144016"/>
          </a:xfrm>
          <a:prstGeom prst="roundRect">
            <a:avLst/>
          </a:prstGeom>
          <a:ln w="38100">
            <a:solidFill>
              <a:srgbClr val="7030A0"/>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schemeClr val="tx1"/>
              </a:solidFill>
            </a:endParaRPr>
          </a:p>
        </p:txBody>
      </p:sp>
      <p:sp>
        <p:nvSpPr>
          <p:cNvPr id="245" name="角丸四角形 244"/>
          <p:cNvSpPr/>
          <p:nvPr/>
        </p:nvSpPr>
        <p:spPr>
          <a:xfrm>
            <a:off x="5148064" y="2564904"/>
            <a:ext cx="288032" cy="144016"/>
          </a:xfrm>
          <a:prstGeom prst="roundRect">
            <a:avLst/>
          </a:prstGeom>
          <a:ln w="38100">
            <a:solidFill>
              <a:srgbClr val="7030A0"/>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schemeClr val="tx1"/>
              </a:solidFill>
            </a:endParaRPr>
          </a:p>
        </p:txBody>
      </p:sp>
      <p:sp>
        <p:nvSpPr>
          <p:cNvPr id="246" name="角丸四角形 245"/>
          <p:cNvSpPr/>
          <p:nvPr/>
        </p:nvSpPr>
        <p:spPr>
          <a:xfrm>
            <a:off x="7308304" y="2564904"/>
            <a:ext cx="288032" cy="144016"/>
          </a:xfrm>
          <a:prstGeom prst="roundRect">
            <a:avLst/>
          </a:prstGeom>
          <a:ln w="38100">
            <a:solidFill>
              <a:srgbClr val="7030A0"/>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schemeClr val="tx1"/>
              </a:solidFill>
            </a:endParaRPr>
          </a:p>
        </p:txBody>
      </p:sp>
      <p:sp>
        <p:nvSpPr>
          <p:cNvPr id="247" name="正方形/長方形 246"/>
          <p:cNvSpPr/>
          <p:nvPr/>
        </p:nvSpPr>
        <p:spPr>
          <a:xfrm flipH="1" flipV="1">
            <a:off x="7236296" y="2420888"/>
            <a:ext cx="792088" cy="432048"/>
          </a:xfrm>
          <a:prstGeom prst="rect">
            <a:avLst/>
          </a:prstGeom>
          <a:noFill/>
          <a:ln w="76200" cap="flat" cmpd="sng" algn="ctr">
            <a:solidFill>
              <a:srgbClr val="008000"/>
            </a:solidFill>
            <a:prstDash val="sysDash"/>
            <a:round/>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dirty="0"/>
          </a:p>
        </p:txBody>
      </p:sp>
      <p:sp>
        <p:nvSpPr>
          <p:cNvPr id="248" name="正方形/長方形 247"/>
          <p:cNvSpPr/>
          <p:nvPr/>
        </p:nvSpPr>
        <p:spPr>
          <a:xfrm>
            <a:off x="7524328" y="1927732"/>
            <a:ext cx="862993" cy="534762"/>
          </a:xfrm>
          <a:prstGeom prst="rect">
            <a:avLst/>
          </a:prstGeom>
        </p:spPr>
        <p:txBody>
          <a:bodyPr wrap="none">
            <a:spAutoFit/>
          </a:bodyPr>
          <a:lstStyle/>
          <a:p>
            <a:pPr>
              <a:lnSpc>
                <a:spcPts val="1700"/>
              </a:lnSpc>
            </a:pPr>
            <a:r>
              <a:rPr lang="en-US" altLang="ja-JP" dirty="0" smtClean="0">
                <a:solidFill>
                  <a:srgbClr val="008000"/>
                </a:solidFill>
              </a:rPr>
              <a:t>Backup</a:t>
            </a:r>
          </a:p>
          <a:p>
            <a:pPr>
              <a:lnSpc>
                <a:spcPts val="1700"/>
              </a:lnSpc>
            </a:pPr>
            <a:r>
              <a:rPr lang="en-US" altLang="ja-JP" dirty="0" smtClean="0">
                <a:solidFill>
                  <a:srgbClr val="008000"/>
                </a:solidFill>
              </a:rPr>
              <a:t> Seal</a:t>
            </a:r>
            <a:endParaRPr lang="ja-JP" altLang="en-US" dirty="0"/>
          </a:p>
        </p:txBody>
      </p:sp>
      <p:sp>
        <p:nvSpPr>
          <p:cNvPr id="249" name="右矢印 248"/>
          <p:cNvSpPr/>
          <p:nvPr/>
        </p:nvSpPr>
        <p:spPr>
          <a:xfrm>
            <a:off x="5652120" y="1903385"/>
            <a:ext cx="216024" cy="216024"/>
          </a:xfrm>
          <a:prstGeom prst="rightArrow">
            <a:avLst/>
          </a:prstGeom>
          <a:ln w="38100">
            <a:solidFill>
              <a:srgbClr val="7030A0"/>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schemeClr val="tx1"/>
              </a:solidFill>
            </a:endParaRPr>
          </a:p>
        </p:txBody>
      </p:sp>
      <p:sp>
        <p:nvSpPr>
          <p:cNvPr id="250" name="右矢印 249"/>
          <p:cNvSpPr/>
          <p:nvPr/>
        </p:nvSpPr>
        <p:spPr>
          <a:xfrm flipH="1">
            <a:off x="6948264" y="1889938"/>
            <a:ext cx="216024" cy="216024"/>
          </a:xfrm>
          <a:prstGeom prst="rightArrow">
            <a:avLst/>
          </a:prstGeom>
          <a:ln w="38100">
            <a:solidFill>
              <a:srgbClr val="7030A0"/>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schemeClr val="tx1"/>
              </a:solidFill>
            </a:endParaRPr>
          </a:p>
        </p:txBody>
      </p:sp>
      <p:sp>
        <p:nvSpPr>
          <p:cNvPr id="251" name="右矢印 250"/>
          <p:cNvSpPr/>
          <p:nvPr/>
        </p:nvSpPr>
        <p:spPr>
          <a:xfrm rot="16200000" flipH="1">
            <a:off x="6285562" y="1988840"/>
            <a:ext cx="216024" cy="216024"/>
          </a:xfrm>
          <a:prstGeom prst="rightArrow">
            <a:avLst/>
          </a:prstGeom>
          <a:ln w="38100">
            <a:solidFill>
              <a:srgbClr val="7030A0"/>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schemeClr val="tx1"/>
              </a:solidFill>
            </a:endParaRPr>
          </a:p>
        </p:txBody>
      </p:sp>
      <p:sp>
        <p:nvSpPr>
          <p:cNvPr id="252" name="右矢印 251"/>
          <p:cNvSpPr/>
          <p:nvPr/>
        </p:nvSpPr>
        <p:spPr>
          <a:xfrm flipH="1">
            <a:off x="5796136" y="2132856"/>
            <a:ext cx="216024" cy="216024"/>
          </a:xfrm>
          <a:prstGeom prst="rightArrow">
            <a:avLst/>
          </a:prstGeom>
          <a:ln w="38100">
            <a:solidFill>
              <a:srgbClr val="7030A0"/>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schemeClr val="tx1"/>
              </a:solidFill>
            </a:endParaRPr>
          </a:p>
        </p:txBody>
      </p:sp>
      <p:sp>
        <p:nvSpPr>
          <p:cNvPr id="253" name="右矢印 252"/>
          <p:cNvSpPr/>
          <p:nvPr/>
        </p:nvSpPr>
        <p:spPr>
          <a:xfrm rot="16200000" flipH="1">
            <a:off x="2022459" y="4293096"/>
            <a:ext cx="216024" cy="216024"/>
          </a:xfrm>
          <a:prstGeom prst="rightArrow">
            <a:avLst/>
          </a:prstGeom>
          <a:ln w="38100">
            <a:solidFill>
              <a:srgbClr val="7030A0"/>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schemeClr val="tx1"/>
              </a:solidFill>
            </a:endParaRPr>
          </a:p>
        </p:txBody>
      </p:sp>
      <p:sp>
        <p:nvSpPr>
          <p:cNvPr id="254" name="右矢印 253"/>
          <p:cNvSpPr/>
          <p:nvPr/>
        </p:nvSpPr>
        <p:spPr>
          <a:xfrm rot="5400000" flipH="1">
            <a:off x="870332" y="3801849"/>
            <a:ext cx="216024" cy="216024"/>
          </a:xfrm>
          <a:prstGeom prst="rightArrow">
            <a:avLst/>
          </a:prstGeom>
          <a:ln w="38100">
            <a:solidFill>
              <a:srgbClr val="7030A0"/>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schemeClr val="tx1"/>
              </a:solidFill>
            </a:endParaRPr>
          </a:p>
        </p:txBody>
      </p:sp>
      <p:sp>
        <p:nvSpPr>
          <p:cNvPr id="232" name="日付プレースホルダ 231"/>
          <p:cNvSpPr>
            <a:spLocks noGrp="1"/>
          </p:cNvSpPr>
          <p:nvPr>
            <p:ph type="dt" sz="half" idx="10"/>
          </p:nvPr>
        </p:nvSpPr>
        <p:spPr/>
        <p:txBody>
          <a:bodyPr/>
          <a:lstStyle/>
          <a:p>
            <a:r>
              <a:rPr kumimoji="1" lang="en-US" altLang="ja-JP" smtClean="0"/>
              <a:t>2018/6/5</a:t>
            </a:r>
            <a:endParaRPr kumimoji="1" lang="ja-JP" altLang="en-US"/>
          </a:p>
        </p:txBody>
      </p:sp>
      <p:sp>
        <p:nvSpPr>
          <p:cNvPr id="233" name="スライド番号プレースホルダ 232"/>
          <p:cNvSpPr>
            <a:spLocks noGrp="1"/>
          </p:cNvSpPr>
          <p:nvPr>
            <p:ph type="sldNum" sz="quarter" idx="12"/>
          </p:nvPr>
        </p:nvSpPr>
        <p:spPr/>
        <p:txBody>
          <a:bodyPr/>
          <a:lstStyle/>
          <a:p>
            <a:fld id="{D2D8002D-B5B0-4BAC-B1F6-782DDCCE6D9C}" type="slidenum">
              <a:rPr kumimoji="1" lang="ja-JP" altLang="en-US" smtClean="0"/>
              <a:pPr/>
              <a:t>14</a:t>
            </a:fld>
            <a:endParaRPr kumimoji="1" lang="ja-JP" altLang="en-US"/>
          </a:p>
        </p:txBody>
      </p:sp>
      <p:sp>
        <p:nvSpPr>
          <p:cNvPr id="234" name="フッター プレースホルダ 233"/>
          <p:cNvSpPr>
            <a:spLocks noGrp="1"/>
          </p:cNvSpPr>
          <p:nvPr>
            <p:ph type="ftr" sz="quarter" idx="11"/>
          </p:nvPr>
        </p:nvSpPr>
        <p:spPr/>
        <p:txBody>
          <a:bodyPr/>
          <a:lstStyle/>
          <a:p>
            <a:r>
              <a:rPr kumimoji="1" lang="en-US" altLang="ja-JP" smtClean="0"/>
              <a:t>Cryo-Ops 2018</a:t>
            </a:r>
            <a:endParaRPr kumimoji="1" lang="ja-JP" altLang="en-US"/>
          </a:p>
        </p:txBody>
      </p:sp>
      <p:sp>
        <p:nvSpPr>
          <p:cNvPr id="256" name="正方形/長方形 255"/>
          <p:cNvSpPr/>
          <p:nvPr/>
        </p:nvSpPr>
        <p:spPr>
          <a:xfrm>
            <a:off x="1847278" y="1628800"/>
            <a:ext cx="4740946" cy="1829980"/>
          </a:xfrm>
          <a:prstGeom prst="rect">
            <a:avLst/>
          </a:prstGeom>
          <a:noFill/>
          <a:ln w="76200" cap="flat" cmpd="sng" algn="ctr">
            <a:solidFill>
              <a:srgbClr val="008000"/>
            </a:solidFill>
            <a:prstDash val="sysDash"/>
            <a:round/>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p>
        </p:txBody>
      </p:sp>
      <p:sp>
        <p:nvSpPr>
          <p:cNvPr id="257" name="正方形/長方形 256"/>
          <p:cNvSpPr/>
          <p:nvPr/>
        </p:nvSpPr>
        <p:spPr>
          <a:xfrm>
            <a:off x="5907748" y="2467164"/>
            <a:ext cx="591063" cy="654232"/>
          </a:xfrm>
          <a:prstGeom prst="rect">
            <a:avLst/>
          </a:pr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altLang="ja-JP" sz="1400" dirty="0">
              <a:solidFill>
                <a:srgbClr val="000000"/>
              </a:solidFill>
            </a:endParaRPr>
          </a:p>
        </p:txBody>
      </p:sp>
    </p:spTree>
    <p:extLst>
      <p:ext uri="{BB962C8B-B14F-4D97-AF65-F5344CB8AC3E}">
        <p14:creationId xmlns:p14="http://schemas.microsoft.com/office/powerpoint/2010/main" val="14228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1000"/>
                                        <p:tgtEl>
                                          <p:spTgt spid="256"/>
                                        </p:tgtEl>
                                      </p:cBhvr>
                                    </p:animEffect>
                                    <p:anim calcmode="lin" valueType="num">
                                      <p:cBhvr>
                                        <p:cTn id="8" dur="1000" fill="hold"/>
                                        <p:tgtEl>
                                          <p:spTgt spid="256"/>
                                        </p:tgtEl>
                                        <p:attrNameLst>
                                          <p:attrName>ppt_x</p:attrName>
                                        </p:attrNameLst>
                                      </p:cBhvr>
                                      <p:tavLst>
                                        <p:tav tm="0">
                                          <p:val>
                                            <p:strVal val="#ppt_x"/>
                                          </p:val>
                                        </p:tav>
                                        <p:tav tm="100000">
                                          <p:val>
                                            <p:strVal val="#ppt_x"/>
                                          </p:val>
                                        </p:tav>
                                      </p:tavLst>
                                    </p:anim>
                                    <p:anim calcmode="lin" valueType="num">
                                      <p:cBhvr>
                                        <p:cTn id="9" dur="1000" fill="hold"/>
                                        <p:tgtEl>
                                          <p:spTgt spid="25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6"/>
                                        </p:tgtEl>
                                        <p:attrNameLst>
                                          <p:attrName>style.visibility</p:attrName>
                                        </p:attrNameLst>
                                      </p:cBhvr>
                                      <p:to>
                                        <p:strVal val="visible"/>
                                      </p:to>
                                    </p:set>
                                    <p:animEffect transition="in" filter="fade">
                                      <p:cBhvr>
                                        <p:cTn id="12" dur="1000"/>
                                        <p:tgtEl>
                                          <p:spTgt spid="196"/>
                                        </p:tgtEl>
                                      </p:cBhvr>
                                    </p:animEffect>
                                    <p:anim calcmode="lin" valueType="num">
                                      <p:cBhvr>
                                        <p:cTn id="13" dur="1000" fill="hold"/>
                                        <p:tgtEl>
                                          <p:spTgt spid="196"/>
                                        </p:tgtEl>
                                        <p:attrNameLst>
                                          <p:attrName>ppt_x</p:attrName>
                                        </p:attrNameLst>
                                      </p:cBhvr>
                                      <p:tavLst>
                                        <p:tav tm="0">
                                          <p:val>
                                            <p:strVal val="#ppt_x"/>
                                          </p:val>
                                        </p:tav>
                                        <p:tav tm="100000">
                                          <p:val>
                                            <p:strVal val="#ppt_x"/>
                                          </p:val>
                                        </p:tav>
                                      </p:tavLst>
                                    </p:anim>
                                    <p:anim calcmode="lin" valueType="num">
                                      <p:cBhvr>
                                        <p:cTn id="14" dur="1000" fill="hold"/>
                                        <p:tgtEl>
                                          <p:spTgt spid="19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7"/>
                                        </p:tgtEl>
                                        <p:attrNameLst>
                                          <p:attrName>style.visibility</p:attrName>
                                        </p:attrNameLst>
                                      </p:cBhvr>
                                      <p:to>
                                        <p:strVal val="visible"/>
                                      </p:to>
                                    </p:set>
                                    <p:animEffect transition="in" filter="fade">
                                      <p:cBhvr>
                                        <p:cTn id="19" dur="1000"/>
                                        <p:tgtEl>
                                          <p:spTgt spid="247"/>
                                        </p:tgtEl>
                                      </p:cBhvr>
                                    </p:animEffect>
                                    <p:anim calcmode="lin" valueType="num">
                                      <p:cBhvr>
                                        <p:cTn id="20" dur="1000" fill="hold"/>
                                        <p:tgtEl>
                                          <p:spTgt spid="247"/>
                                        </p:tgtEl>
                                        <p:attrNameLst>
                                          <p:attrName>ppt_x</p:attrName>
                                        </p:attrNameLst>
                                      </p:cBhvr>
                                      <p:tavLst>
                                        <p:tav tm="0">
                                          <p:val>
                                            <p:strVal val="#ppt_x"/>
                                          </p:val>
                                        </p:tav>
                                        <p:tav tm="100000">
                                          <p:val>
                                            <p:strVal val="#ppt_x"/>
                                          </p:val>
                                        </p:tav>
                                      </p:tavLst>
                                    </p:anim>
                                    <p:anim calcmode="lin" valueType="num">
                                      <p:cBhvr>
                                        <p:cTn id="21" dur="1000" fill="hold"/>
                                        <p:tgtEl>
                                          <p:spTgt spid="24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8"/>
                                        </p:tgtEl>
                                        <p:attrNameLst>
                                          <p:attrName>style.visibility</p:attrName>
                                        </p:attrNameLst>
                                      </p:cBhvr>
                                      <p:to>
                                        <p:strVal val="visible"/>
                                      </p:to>
                                    </p:set>
                                    <p:animEffect transition="in" filter="fade">
                                      <p:cBhvr>
                                        <p:cTn id="24" dur="1000"/>
                                        <p:tgtEl>
                                          <p:spTgt spid="248"/>
                                        </p:tgtEl>
                                      </p:cBhvr>
                                    </p:animEffect>
                                    <p:anim calcmode="lin" valueType="num">
                                      <p:cBhvr>
                                        <p:cTn id="25" dur="1000" fill="hold"/>
                                        <p:tgtEl>
                                          <p:spTgt spid="248"/>
                                        </p:tgtEl>
                                        <p:attrNameLst>
                                          <p:attrName>ppt_x</p:attrName>
                                        </p:attrNameLst>
                                      </p:cBhvr>
                                      <p:tavLst>
                                        <p:tav tm="0">
                                          <p:val>
                                            <p:strVal val="#ppt_x"/>
                                          </p:val>
                                        </p:tav>
                                        <p:tav tm="100000">
                                          <p:val>
                                            <p:strVal val="#ppt_x"/>
                                          </p:val>
                                        </p:tav>
                                      </p:tavLst>
                                    </p:anim>
                                    <p:anim calcmode="lin" valueType="num">
                                      <p:cBhvr>
                                        <p:cTn id="26" dur="1000" fill="hold"/>
                                        <p:tgtEl>
                                          <p:spTgt spid="24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40"/>
                                        </p:tgtEl>
                                        <p:attrNameLst>
                                          <p:attrName>style.visibility</p:attrName>
                                        </p:attrNameLst>
                                      </p:cBhvr>
                                      <p:to>
                                        <p:strVal val="visible"/>
                                      </p:to>
                                    </p:set>
                                    <p:animEffect transition="in" filter="fade">
                                      <p:cBhvr>
                                        <p:cTn id="31" dur="1000"/>
                                        <p:tgtEl>
                                          <p:spTgt spid="240"/>
                                        </p:tgtEl>
                                      </p:cBhvr>
                                    </p:animEffect>
                                    <p:anim calcmode="lin" valueType="num">
                                      <p:cBhvr>
                                        <p:cTn id="32" dur="1000" fill="hold"/>
                                        <p:tgtEl>
                                          <p:spTgt spid="240"/>
                                        </p:tgtEl>
                                        <p:attrNameLst>
                                          <p:attrName>ppt_x</p:attrName>
                                        </p:attrNameLst>
                                      </p:cBhvr>
                                      <p:tavLst>
                                        <p:tav tm="0">
                                          <p:val>
                                            <p:strVal val="#ppt_x"/>
                                          </p:val>
                                        </p:tav>
                                        <p:tav tm="100000">
                                          <p:val>
                                            <p:strVal val="#ppt_x"/>
                                          </p:val>
                                        </p:tav>
                                      </p:tavLst>
                                    </p:anim>
                                    <p:anim calcmode="lin" valueType="num">
                                      <p:cBhvr>
                                        <p:cTn id="33" dur="1000" fill="hold"/>
                                        <p:tgtEl>
                                          <p:spTgt spid="24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29"/>
                                        </p:tgtEl>
                                        <p:attrNameLst>
                                          <p:attrName>style.visibility</p:attrName>
                                        </p:attrNameLst>
                                      </p:cBhvr>
                                      <p:to>
                                        <p:strVal val="visible"/>
                                      </p:to>
                                    </p:set>
                                    <p:animEffect transition="in" filter="fade">
                                      <p:cBhvr>
                                        <p:cTn id="36" dur="1000"/>
                                        <p:tgtEl>
                                          <p:spTgt spid="229"/>
                                        </p:tgtEl>
                                      </p:cBhvr>
                                    </p:animEffect>
                                    <p:anim calcmode="lin" valueType="num">
                                      <p:cBhvr>
                                        <p:cTn id="37" dur="1000" fill="hold"/>
                                        <p:tgtEl>
                                          <p:spTgt spid="229"/>
                                        </p:tgtEl>
                                        <p:attrNameLst>
                                          <p:attrName>ppt_x</p:attrName>
                                        </p:attrNameLst>
                                      </p:cBhvr>
                                      <p:tavLst>
                                        <p:tav tm="0">
                                          <p:val>
                                            <p:strVal val="#ppt_x"/>
                                          </p:val>
                                        </p:tav>
                                        <p:tav tm="100000">
                                          <p:val>
                                            <p:strVal val="#ppt_x"/>
                                          </p:val>
                                        </p:tav>
                                      </p:tavLst>
                                    </p:anim>
                                    <p:anim calcmode="lin" valueType="num">
                                      <p:cBhvr>
                                        <p:cTn id="38" dur="1000" fill="hold"/>
                                        <p:tgtEl>
                                          <p:spTgt spid="22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30"/>
                                        </p:tgtEl>
                                        <p:attrNameLst>
                                          <p:attrName>style.visibility</p:attrName>
                                        </p:attrNameLst>
                                      </p:cBhvr>
                                      <p:to>
                                        <p:strVal val="visible"/>
                                      </p:to>
                                    </p:set>
                                    <p:animEffect transition="in" filter="fade">
                                      <p:cBhvr>
                                        <p:cTn id="41" dur="1000"/>
                                        <p:tgtEl>
                                          <p:spTgt spid="230"/>
                                        </p:tgtEl>
                                      </p:cBhvr>
                                    </p:animEffect>
                                    <p:anim calcmode="lin" valueType="num">
                                      <p:cBhvr>
                                        <p:cTn id="42" dur="1000" fill="hold"/>
                                        <p:tgtEl>
                                          <p:spTgt spid="230"/>
                                        </p:tgtEl>
                                        <p:attrNameLst>
                                          <p:attrName>ppt_x</p:attrName>
                                        </p:attrNameLst>
                                      </p:cBhvr>
                                      <p:tavLst>
                                        <p:tav tm="0">
                                          <p:val>
                                            <p:strVal val="#ppt_x"/>
                                          </p:val>
                                        </p:tav>
                                        <p:tav tm="100000">
                                          <p:val>
                                            <p:strVal val="#ppt_x"/>
                                          </p:val>
                                        </p:tav>
                                      </p:tavLst>
                                    </p:anim>
                                    <p:anim calcmode="lin" valueType="num">
                                      <p:cBhvr>
                                        <p:cTn id="43" dur="1000" fill="hold"/>
                                        <p:tgtEl>
                                          <p:spTgt spid="23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43"/>
                                        </p:tgtEl>
                                        <p:attrNameLst>
                                          <p:attrName>style.visibility</p:attrName>
                                        </p:attrNameLst>
                                      </p:cBhvr>
                                      <p:to>
                                        <p:strVal val="visible"/>
                                      </p:to>
                                    </p:set>
                                    <p:animEffect transition="in" filter="fade">
                                      <p:cBhvr>
                                        <p:cTn id="46" dur="1000"/>
                                        <p:tgtEl>
                                          <p:spTgt spid="243"/>
                                        </p:tgtEl>
                                      </p:cBhvr>
                                    </p:animEffect>
                                    <p:anim calcmode="lin" valueType="num">
                                      <p:cBhvr>
                                        <p:cTn id="47" dur="1000" fill="hold"/>
                                        <p:tgtEl>
                                          <p:spTgt spid="243"/>
                                        </p:tgtEl>
                                        <p:attrNameLst>
                                          <p:attrName>ppt_x</p:attrName>
                                        </p:attrNameLst>
                                      </p:cBhvr>
                                      <p:tavLst>
                                        <p:tav tm="0">
                                          <p:val>
                                            <p:strVal val="#ppt_x"/>
                                          </p:val>
                                        </p:tav>
                                        <p:tav tm="100000">
                                          <p:val>
                                            <p:strVal val="#ppt_x"/>
                                          </p:val>
                                        </p:tav>
                                      </p:tavLst>
                                    </p:anim>
                                    <p:anim calcmode="lin" valueType="num">
                                      <p:cBhvr>
                                        <p:cTn id="48" dur="1000" fill="hold"/>
                                        <p:tgtEl>
                                          <p:spTgt spid="2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44"/>
                                        </p:tgtEl>
                                        <p:attrNameLst>
                                          <p:attrName>style.visibility</p:attrName>
                                        </p:attrNameLst>
                                      </p:cBhvr>
                                      <p:to>
                                        <p:strVal val="visible"/>
                                      </p:to>
                                    </p:set>
                                    <p:animEffect transition="in" filter="fade">
                                      <p:cBhvr>
                                        <p:cTn id="51" dur="1000"/>
                                        <p:tgtEl>
                                          <p:spTgt spid="244"/>
                                        </p:tgtEl>
                                      </p:cBhvr>
                                    </p:animEffect>
                                    <p:anim calcmode="lin" valueType="num">
                                      <p:cBhvr>
                                        <p:cTn id="52" dur="1000" fill="hold"/>
                                        <p:tgtEl>
                                          <p:spTgt spid="244"/>
                                        </p:tgtEl>
                                        <p:attrNameLst>
                                          <p:attrName>ppt_x</p:attrName>
                                        </p:attrNameLst>
                                      </p:cBhvr>
                                      <p:tavLst>
                                        <p:tav tm="0">
                                          <p:val>
                                            <p:strVal val="#ppt_x"/>
                                          </p:val>
                                        </p:tav>
                                        <p:tav tm="100000">
                                          <p:val>
                                            <p:strVal val="#ppt_x"/>
                                          </p:val>
                                        </p:tav>
                                      </p:tavLst>
                                    </p:anim>
                                    <p:anim calcmode="lin" valueType="num">
                                      <p:cBhvr>
                                        <p:cTn id="53" dur="1000" fill="hold"/>
                                        <p:tgtEl>
                                          <p:spTgt spid="24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31"/>
                                        </p:tgtEl>
                                        <p:attrNameLst>
                                          <p:attrName>style.visibility</p:attrName>
                                        </p:attrNameLst>
                                      </p:cBhvr>
                                      <p:to>
                                        <p:strVal val="visible"/>
                                      </p:to>
                                    </p:set>
                                    <p:animEffect transition="in" filter="fade">
                                      <p:cBhvr>
                                        <p:cTn id="56" dur="1000"/>
                                        <p:tgtEl>
                                          <p:spTgt spid="231"/>
                                        </p:tgtEl>
                                      </p:cBhvr>
                                    </p:animEffect>
                                    <p:anim calcmode="lin" valueType="num">
                                      <p:cBhvr>
                                        <p:cTn id="57" dur="1000" fill="hold"/>
                                        <p:tgtEl>
                                          <p:spTgt spid="231"/>
                                        </p:tgtEl>
                                        <p:attrNameLst>
                                          <p:attrName>ppt_x</p:attrName>
                                        </p:attrNameLst>
                                      </p:cBhvr>
                                      <p:tavLst>
                                        <p:tav tm="0">
                                          <p:val>
                                            <p:strVal val="#ppt_x"/>
                                          </p:val>
                                        </p:tav>
                                        <p:tav tm="100000">
                                          <p:val>
                                            <p:strVal val="#ppt_x"/>
                                          </p:val>
                                        </p:tav>
                                      </p:tavLst>
                                    </p:anim>
                                    <p:anim calcmode="lin" valueType="num">
                                      <p:cBhvr>
                                        <p:cTn id="58" dur="1000" fill="hold"/>
                                        <p:tgtEl>
                                          <p:spTgt spid="23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37"/>
                                        </p:tgtEl>
                                        <p:attrNameLst>
                                          <p:attrName>style.visibility</p:attrName>
                                        </p:attrNameLst>
                                      </p:cBhvr>
                                      <p:to>
                                        <p:strVal val="visible"/>
                                      </p:to>
                                    </p:set>
                                    <p:animEffect transition="in" filter="fade">
                                      <p:cBhvr>
                                        <p:cTn id="61" dur="1000"/>
                                        <p:tgtEl>
                                          <p:spTgt spid="237"/>
                                        </p:tgtEl>
                                      </p:cBhvr>
                                    </p:animEffect>
                                    <p:anim calcmode="lin" valueType="num">
                                      <p:cBhvr>
                                        <p:cTn id="62" dur="1000" fill="hold"/>
                                        <p:tgtEl>
                                          <p:spTgt spid="237"/>
                                        </p:tgtEl>
                                        <p:attrNameLst>
                                          <p:attrName>ppt_x</p:attrName>
                                        </p:attrNameLst>
                                      </p:cBhvr>
                                      <p:tavLst>
                                        <p:tav tm="0">
                                          <p:val>
                                            <p:strVal val="#ppt_x"/>
                                          </p:val>
                                        </p:tav>
                                        <p:tav tm="100000">
                                          <p:val>
                                            <p:strVal val="#ppt_x"/>
                                          </p:val>
                                        </p:tav>
                                      </p:tavLst>
                                    </p:anim>
                                    <p:anim calcmode="lin" valueType="num">
                                      <p:cBhvr>
                                        <p:cTn id="63" dur="1000" fill="hold"/>
                                        <p:tgtEl>
                                          <p:spTgt spid="23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45"/>
                                        </p:tgtEl>
                                        <p:attrNameLst>
                                          <p:attrName>style.visibility</p:attrName>
                                        </p:attrNameLst>
                                      </p:cBhvr>
                                      <p:to>
                                        <p:strVal val="visible"/>
                                      </p:to>
                                    </p:set>
                                    <p:animEffect transition="in" filter="fade">
                                      <p:cBhvr>
                                        <p:cTn id="66" dur="1000"/>
                                        <p:tgtEl>
                                          <p:spTgt spid="245"/>
                                        </p:tgtEl>
                                      </p:cBhvr>
                                    </p:animEffect>
                                    <p:anim calcmode="lin" valueType="num">
                                      <p:cBhvr>
                                        <p:cTn id="67" dur="1000" fill="hold"/>
                                        <p:tgtEl>
                                          <p:spTgt spid="245"/>
                                        </p:tgtEl>
                                        <p:attrNameLst>
                                          <p:attrName>ppt_x</p:attrName>
                                        </p:attrNameLst>
                                      </p:cBhvr>
                                      <p:tavLst>
                                        <p:tav tm="0">
                                          <p:val>
                                            <p:strVal val="#ppt_x"/>
                                          </p:val>
                                        </p:tav>
                                        <p:tav tm="100000">
                                          <p:val>
                                            <p:strVal val="#ppt_x"/>
                                          </p:val>
                                        </p:tav>
                                      </p:tavLst>
                                    </p:anim>
                                    <p:anim calcmode="lin" valueType="num">
                                      <p:cBhvr>
                                        <p:cTn id="68" dur="1000" fill="hold"/>
                                        <p:tgtEl>
                                          <p:spTgt spid="24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38"/>
                                        </p:tgtEl>
                                        <p:attrNameLst>
                                          <p:attrName>style.visibility</p:attrName>
                                        </p:attrNameLst>
                                      </p:cBhvr>
                                      <p:to>
                                        <p:strVal val="visible"/>
                                      </p:to>
                                    </p:set>
                                    <p:animEffect transition="in" filter="fade">
                                      <p:cBhvr>
                                        <p:cTn id="71" dur="1000"/>
                                        <p:tgtEl>
                                          <p:spTgt spid="238"/>
                                        </p:tgtEl>
                                      </p:cBhvr>
                                    </p:animEffect>
                                    <p:anim calcmode="lin" valueType="num">
                                      <p:cBhvr>
                                        <p:cTn id="72" dur="1000" fill="hold"/>
                                        <p:tgtEl>
                                          <p:spTgt spid="238"/>
                                        </p:tgtEl>
                                        <p:attrNameLst>
                                          <p:attrName>ppt_x</p:attrName>
                                        </p:attrNameLst>
                                      </p:cBhvr>
                                      <p:tavLst>
                                        <p:tav tm="0">
                                          <p:val>
                                            <p:strVal val="#ppt_x"/>
                                          </p:val>
                                        </p:tav>
                                        <p:tav tm="100000">
                                          <p:val>
                                            <p:strVal val="#ppt_x"/>
                                          </p:val>
                                        </p:tav>
                                      </p:tavLst>
                                    </p:anim>
                                    <p:anim calcmode="lin" valueType="num">
                                      <p:cBhvr>
                                        <p:cTn id="73" dur="1000" fill="hold"/>
                                        <p:tgtEl>
                                          <p:spTgt spid="23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46"/>
                                        </p:tgtEl>
                                        <p:attrNameLst>
                                          <p:attrName>style.visibility</p:attrName>
                                        </p:attrNameLst>
                                      </p:cBhvr>
                                      <p:to>
                                        <p:strVal val="visible"/>
                                      </p:to>
                                    </p:set>
                                    <p:animEffect transition="in" filter="fade">
                                      <p:cBhvr>
                                        <p:cTn id="76" dur="1000"/>
                                        <p:tgtEl>
                                          <p:spTgt spid="246"/>
                                        </p:tgtEl>
                                      </p:cBhvr>
                                    </p:animEffect>
                                    <p:anim calcmode="lin" valueType="num">
                                      <p:cBhvr>
                                        <p:cTn id="77" dur="1000" fill="hold"/>
                                        <p:tgtEl>
                                          <p:spTgt spid="246"/>
                                        </p:tgtEl>
                                        <p:attrNameLst>
                                          <p:attrName>ppt_x</p:attrName>
                                        </p:attrNameLst>
                                      </p:cBhvr>
                                      <p:tavLst>
                                        <p:tav tm="0">
                                          <p:val>
                                            <p:strVal val="#ppt_x"/>
                                          </p:val>
                                        </p:tav>
                                        <p:tav tm="100000">
                                          <p:val>
                                            <p:strVal val="#ppt_x"/>
                                          </p:val>
                                        </p:tav>
                                      </p:tavLst>
                                    </p:anim>
                                    <p:anim calcmode="lin" valueType="num">
                                      <p:cBhvr>
                                        <p:cTn id="78" dur="1000" fill="hold"/>
                                        <p:tgtEl>
                                          <p:spTgt spid="246"/>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36"/>
                                        </p:tgtEl>
                                        <p:attrNameLst>
                                          <p:attrName>style.visibility</p:attrName>
                                        </p:attrNameLst>
                                      </p:cBhvr>
                                      <p:to>
                                        <p:strVal val="visible"/>
                                      </p:to>
                                    </p:set>
                                    <p:animEffect transition="in" filter="fade">
                                      <p:cBhvr>
                                        <p:cTn id="81" dur="1000"/>
                                        <p:tgtEl>
                                          <p:spTgt spid="236"/>
                                        </p:tgtEl>
                                      </p:cBhvr>
                                    </p:animEffect>
                                    <p:anim calcmode="lin" valueType="num">
                                      <p:cBhvr>
                                        <p:cTn id="82" dur="1000" fill="hold"/>
                                        <p:tgtEl>
                                          <p:spTgt spid="236"/>
                                        </p:tgtEl>
                                        <p:attrNameLst>
                                          <p:attrName>ppt_x</p:attrName>
                                        </p:attrNameLst>
                                      </p:cBhvr>
                                      <p:tavLst>
                                        <p:tav tm="0">
                                          <p:val>
                                            <p:strVal val="#ppt_x"/>
                                          </p:val>
                                        </p:tav>
                                        <p:tav tm="100000">
                                          <p:val>
                                            <p:strVal val="#ppt_x"/>
                                          </p:val>
                                        </p:tav>
                                      </p:tavLst>
                                    </p:anim>
                                    <p:anim calcmode="lin" valueType="num">
                                      <p:cBhvr>
                                        <p:cTn id="83" dur="1000" fill="hold"/>
                                        <p:tgtEl>
                                          <p:spTgt spid="23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42"/>
                                        </p:tgtEl>
                                        <p:attrNameLst>
                                          <p:attrName>style.visibility</p:attrName>
                                        </p:attrNameLst>
                                      </p:cBhvr>
                                      <p:to>
                                        <p:strVal val="visible"/>
                                      </p:to>
                                    </p:set>
                                    <p:animEffect transition="in" filter="fade">
                                      <p:cBhvr>
                                        <p:cTn id="86" dur="1000"/>
                                        <p:tgtEl>
                                          <p:spTgt spid="242"/>
                                        </p:tgtEl>
                                      </p:cBhvr>
                                    </p:animEffect>
                                    <p:anim calcmode="lin" valueType="num">
                                      <p:cBhvr>
                                        <p:cTn id="87" dur="1000" fill="hold"/>
                                        <p:tgtEl>
                                          <p:spTgt spid="242"/>
                                        </p:tgtEl>
                                        <p:attrNameLst>
                                          <p:attrName>ppt_x</p:attrName>
                                        </p:attrNameLst>
                                      </p:cBhvr>
                                      <p:tavLst>
                                        <p:tav tm="0">
                                          <p:val>
                                            <p:strVal val="#ppt_x"/>
                                          </p:val>
                                        </p:tav>
                                        <p:tav tm="100000">
                                          <p:val>
                                            <p:strVal val="#ppt_x"/>
                                          </p:val>
                                        </p:tav>
                                      </p:tavLst>
                                    </p:anim>
                                    <p:anim calcmode="lin" valueType="num">
                                      <p:cBhvr>
                                        <p:cTn id="88" dur="1000" fill="hold"/>
                                        <p:tgtEl>
                                          <p:spTgt spid="242"/>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235"/>
                                        </p:tgtEl>
                                        <p:attrNameLst>
                                          <p:attrName>style.visibility</p:attrName>
                                        </p:attrNameLst>
                                      </p:cBhvr>
                                      <p:to>
                                        <p:strVal val="visible"/>
                                      </p:to>
                                    </p:set>
                                    <p:animEffect transition="in" filter="fade">
                                      <p:cBhvr>
                                        <p:cTn id="91" dur="1000"/>
                                        <p:tgtEl>
                                          <p:spTgt spid="235"/>
                                        </p:tgtEl>
                                      </p:cBhvr>
                                    </p:animEffect>
                                    <p:anim calcmode="lin" valueType="num">
                                      <p:cBhvr>
                                        <p:cTn id="92" dur="1000" fill="hold"/>
                                        <p:tgtEl>
                                          <p:spTgt spid="235"/>
                                        </p:tgtEl>
                                        <p:attrNameLst>
                                          <p:attrName>ppt_x</p:attrName>
                                        </p:attrNameLst>
                                      </p:cBhvr>
                                      <p:tavLst>
                                        <p:tav tm="0">
                                          <p:val>
                                            <p:strVal val="#ppt_x"/>
                                          </p:val>
                                        </p:tav>
                                        <p:tav tm="100000">
                                          <p:val>
                                            <p:strVal val="#ppt_x"/>
                                          </p:val>
                                        </p:tav>
                                      </p:tavLst>
                                    </p:anim>
                                    <p:anim calcmode="lin" valueType="num">
                                      <p:cBhvr>
                                        <p:cTn id="93" dur="1000" fill="hold"/>
                                        <p:tgtEl>
                                          <p:spTgt spid="235"/>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41"/>
                                        </p:tgtEl>
                                        <p:attrNameLst>
                                          <p:attrName>style.visibility</p:attrName>
                                        </p:attrNameLst>
                                      </p:cBhvr>
                                      <p:to>
                                        <p:strVal val="visible"/>
                                      </p:to>
                                    </p:set>
                                    <p:animEffect transition="in" filter="fade">
                                      <p:cBhvr>
                                        <p:cTn id="96" dur="1000"/>
                                        <p:tgtEl>
                                          <p:spTgt spid="241"/>
                                        </p:tgtEl>
                                      </p:cBhvr>
                                    </p:animEffect>
                                    <p:anim calcmode="lin" valueType="num">
                                      <p:cBhvr>
                                        <p:cTn id="97" dur="1000" fill="hold"/>
                                        <p:tgtEl>
                                          <p:spTgt spid="241"/>
                                        </p:tgtEl>
                                        <p:attrNameLst>
                                          <p:attrName>ppt_x</p:attrName>
                                        </p:attrNameLst>
                                      </p:cBhvr>
                                      <p:tavLst>
                                        <p:tav tm="0">
                                          <p:val>
                                            <p:strVal val="#ppt_x"/>
                                          </p:val>
                                        </p:tav>
                                        <p:tav tm="100000">
                                          <p:val>
                                            <p:strVal val="#ppt_x"/>
                                          </p:val>
                                        </p:tav>
                                      </p:tavLst>
                                    </p:anim>
                                    <p:anim calcmode="lin" valueType="num">
                                      <p:cBhvr>
                                        <p:cTn id="98" dur="1000" fill="hold"/>
                                        <p:tgtEl>
                                          <p:spTgt spid="241"/>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257"/>
                                        </p:tgtEl>
                                        <p:attrNameLst>
                                          <p:attrName>style.visibility</p:attrName>
                                        </p:attrNameLst>
                                      </p:cBhvr>
                                      <p:to>
                                        <p:strVal val="visible"/>
                                      </p:to>
                                    </p:set>
                                    <p:animEffect transition="in" filter="fade">
                                      <p:cBhvr>
                                        <p:cTn id="103" dur="1000"/>
                                        <p:tgtEl>
                                          <p:spTgt spid="257"/>
                                        </p:tgtEl>
                                      </p:cBhvr>
                                    </p:animEffect>
                                    <p:anim calcmode="lin" valueType="num">
                                      <p:cBhvr>
                                        <p:cTn id="104" dur="1000" fill="hold"/>
                                        <p:tgtEl>
                                          <p:spTgt spid="257"/>
                                        </p:tgtEl>
                                        <p:attrNameLst>
                                          <p:attrName>ppt_x</p:attrName>
                                        </p:attrNameLst>
                                      </p:cBhvr>
                                      <p:tavLst>
                                        <p:tav tm="0">
                                          <p:val>
                                            <p:strVal val="#ppt_x"/>
                                          </p:val>
                                        </p:tav>
                                        <p:tav tm="100000">
                                          <p:val>
                                            <p:strVal val="#ppt_x"/>
                                          </p:val>
                                        </p:tav>
                                      </p:tavLst>
                                    </p:anim>
                                    <p:anim calcmode="lin" valueType="num">
                                      <p:cBhvr>
                                        <p:cTn id="105" dur="1000" fill="hold"/>
                                        <p:tgtEl>
                                          <p:spTgt spid="25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250"/>
                                        </p:tgtEl>
                                        <p:attrNameLst>
                                          <p:attrName>style.visibility</p:attrName>
                                        </p:attrNameLst>
                                      </p:cBhvr>
                                      <p:to>
                                        <p:strVal val="visible"/>
                                      </p:to>
                                    </p:set>
                                    <p:animEffect transition="in" filter="fade">
                                      <p:cBhvr>
                                        <p:cTn id="108" dur="1000"/>
                                        <p:tgtEl>
                                          <p:spTgt spid="250"/>
                                        </p:tgtEl>
                                      </p:cBhvr>
                                    </p:animEffect>
                                    <p:anim calcmode="lin" valueType="num">
                                      <p:cBhvr>
                                        <p:cTn id="109" dur="1000" fill="hold"/>
                                        <p:tgtEl>
                                          <p:spTgt spid="250"/>
                                        </p:tgtEl>
                                        <p:attrNameLst>
                                          <p:attrName>ppt_x</p:attrName>
                                        </p:attrNameLst>
                                      </p:cBhvr>
                                      <p:tavLst>
                                        <p:tav tm="0">
                                          <p:val>
                                            <p:strVal val="#ppt_x"/>
                                          </p:val>
                                        </p:tav>
                                        <p:tav tm="100000">
                                          <p:val>
                                            <p:strVal val="#ppt_x"/>
                                          </p:val>
                                        </p:tav>
                                      </p:tavLst>
                                    </p:anim>
                                    <p:anim calcmode="lin" valueType="num">
                                      <p:cBhvr>
                                        <p:cTn id="110" dur="1000" fill="hold"/>
                                        <p:tgtEl>
                                          <p:spTgt spid="250"/>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51"/>
                                        </p:tgtEl>
                                        <p:attrNameLst>
                                          <p:attrName>style.visibility</p:attrName>
                                        </p:attrNameLst>
                                      </p:cBhvr>
                                      <p:to>
                                        <p:strVal val="visible"/>
                                      </p:to>
                                    </p:set>
                                    <p:animEffect transition="in" filter="fade">
                                      <p:cBhvr>
                                        <p:cTn id="113" dur="1000"/>
                                        <p:tgtEl>
                                          <p:spTgt spid="251"/>
                                        </p:tgtEl>
                                      </p:cBhvr>
                                    </p:animEffect>
                                    <p:anim calcmode="lin" valueType="num">
                                      <p:cBhvr>
                                        <p:cTn id="114" dur="1000" fill="hold"/>
                                        <p:tgtEl>
                                          <p:spTgt spid="251"/>
                                        </p:tgtEl>
                                        <p:attrNameLst>
                                          <p:attrName>ppt_x</p:attrName>
                                        </p:attrNameLst>
                                      </p:cBhvr>
                                      <p:tavLst>
                                        <p:tav tm="0">
                                          <p:val>
                                            <p:strVal val="#ppt_x"/>
                                          </p:val>
                                        </p:tav>
                                        <p:tav tm="100000">
                                          <p:val>
                                            <p:strVal val="#ppt_x"/>
                                          </p:val>
                                        </p:tav>
                                      </p:tavLst>
                                    </p:anim>
                                    <p:anim calcmode="lin" valueType="num">
                                      <p:cBhvr>
                                        <p:cTn id="115" dur="1000" fill="hold"/>
                                        <p:tgtEl>
                                          <p:spTgt spid="251"/>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252"/>
                                        </p:tgtEl>
                                        <p:attrNameLst>
                                          <p:attrName>style.visibility</p:attrName>
                                        </p:attrNameLst>
                                      </p:cBhvr>
                                      <p:to>
                                        <p:strVal val="visible"/>
                                      </p:to>
                                    </p:set>
                                    <p:animEffect transition="in" filter="fade">
                                      <p:cBhvr>
                                        <p:cTn id="118" dur="1000"/>
                                        <p:tgtEl>
                                          <p:spTgt spid="252"/>
                                        </p:tgtEl>
                                      </p:cBhvr>
                                    </p:animEffect>
                                    <p:anim calcmode="lin" valueType="num">
                                      <p:cBhvr>
                                        <p:cTn id="119" dur="1000" fill="hold"/>
                                        <p:tgtEl>
                                          <p:spTgt spid="252"/>
                                        </p:tgtEl>
                                        <p:attrNameLst>
                                          <p:attrName>ppt_x</p:attrName>
                                        </p:attrNameLst>
                                      </p:cBhvr>
                                      <p:tavLst>
                                        <p:tav tm="0">
                                          <p:val>
                                            <p:strVal val="#ppt_x"/>
                                          </p:val>
                                        </p:tav>
                                        <p:tav tm="100000">
                                          <p:val>
                                            <p:strVal val="#ppt_x"/>
                                          </p:val>
                                        </p:tav>
                                      </p:tavLst>
                                    </p:anim>
                                    <p:anim calcmode="lin" valueType="num">
                                      <p:cBhvr>
                                        <p:cTn id="120" dur="1000" fill="hold"/>
                                        <p:tgtEl>
                                          <p:spTgt spid="252"/>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249"/>
                                        </p:tgtEl>
                                        <p:attrNameLst>
                                          <p:attrName>style.visibility</p:attrName>
                                        </p:attrNameLst>
                                      </p:cBhvr>
                                      <p:to>
                                        <p:strVal val="visible"/>
                                      </p:to>
                                    </p:set>
                                    <p:animEffect transition="in" filter="fade">
                                      <p:cBhvr>
                                        <p:cTn id="123" dur="1000"/>
                                        <p:tgtEl>
                                          <p:spTgt spid="249"/>
                                        </p:tgtEl>
                                      </p:cBhvr>
                                    </p:animEffect>
                                    <p:anim calcmode="lin" valueType="num">
                                      <p:cBhvr>
                                        <p:cTn id="124" dur="1000" fill="hold"/>
                                        <p:tgtEl>
                                          <p:spTgt spid="249"/>
                                        </p:tgtEl>
                                        <p:attrNameLst>
                                          <p:attrName>ppt_x</p:attrName>
                                        </p:attrNameLst>
                                      </p:cBhvr>
                                      <p:tavLst>
                                        <p:tav tm="0">
                                          <p:val>
                                            <p:strVal val="#ppt_x"/>
                                          </p:val>
                                        </p:tav>
                                        <p:tav tm="100000">
                                          <p:val>
                                            <p:strVal val="#ppt_x"/>
                                          </p:val>
                                        </p:tav>
                                      </p:tavLst>
                                    </p:anim>
                                    <p:anim calcmode="lin" valueType="num">
                                      <p:cBhvr>
                                        <p:cTn id="125" dur="1000" fill="hold"/>
                                        <p:tgtEl>
                                          <p:spTgt spid="249"/>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253"/>
                                        </p:tgtEl>
                                        <p:attrNameLst>
                                          <p:attrName>style.visibility</p:attrName>
                                        </p:attrNameLst>
                                      </p:cBhvr>
                                      <p:to>
                                        <p:strVal val="visible"/>
                                      </p:to>
                                    </p:set>
                                    <p:animEffect transition="in" filter="fade">
                                      <p:cBhvr>
                                        <p:cTn id="128" dur="1000"/>
                                        <p:tgtEl>
                                          <p:spTgt spid="253"/>
                                        </p:tgtEl>
                                      </p:cBhvr>
                                    </p:animEffect>
                                    <p:anim calcmode="lin" valueType="num">
                                      <p:cBhvr>
                                        <p:cTn id="129" dur="1000" fill="hold"/>
                                        <p:tgtEl>
                                          <p:spTgt spid="253"/>
                                        </p:tgtEl>
                                        <p:attrNameLst>
                                          <p:attrName>ppt_x</p:attrName>
                                        </p:attrNameLst>
                                      </p:cBhvr>
                                      <p:tavLst>
                                        <p:tav tm="0">
                                          <p:val>
                                            <p:strVal val="#ppt_x"/>
                                          </p:val>
                                        </p:tav>
                                        <p:tav tm="100000">
                                          <p:val>
                                            <p:strVal val="#ppt_x"/>
                                          </p:val>
                                        </p:tav>
                                      </p:tavLst>
                                    </p:anim>
                                    <p:anim calcmode="lin" valueType="num">
                                      <p:cBhvr>
                                        <p:cTn id="130" dur="1000" fill="hold"/>
                                        <p:tgtEl>
                                          <p:spTgt spid="253"/>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254"/>
                                        </p:tgtEl>
                                        <p:attrNameLst>
                                          <p:attrName>style.visibility</p:attrName>
                                        </p:attrNameLst>
                                      </p:cBhvr>
                                      <p:to>
                                        <p:strVal val="visible"/>
                                      </p:to>
                                    </p:set>
                                    <p:animEffect transition="in" filter="fade">
                                      <p:cBhvr>
                                        <p:cTn id="133" dur="1000"/>
                                        <p:tgtEl>
                                          <p:spTgt spid="254"/>
                                        </p:tgtEl>
                                      </p:cBhvr>
                                    </p:animEffect>
                                    <p:anim calcmode="lin" valueType="num">
                                      <p:cBhvr>
                                        <p:cTn id="134" dur="1000" fill="hold"/>
                                        <p:tgtEl>
                                          <p:spTgt spid="254"/>
                                        </p:tgtEl>
                                        <p:attrNameLst>
                                          <p:attrName>ppt_x</p:attrName>
                                        </p:attrNameLst>
                                      </p:cBhvr>
                                      <p:tavLst>
                                        <p:tav tm="0">
                                          <p:val>
                                            <p:strVal val="#ppt_x"/>
                                          </p:val>
                                        </p:tav>
                                        <p:tav tm="100000">
                                          <p:val>
                                            <p:strVal val="#ppt_x"/>
                                          </p:val>
                                        </p:tav>
                                      </p:tavLst>
                                    </p:anim>
                                    <p:anim calcmode="lin" valueType="num">
                                      <p:cBhvr>
                                        <p:cTn id="135" dur="1000" fill="hold"/>
                                        <p:tgtEl>
                                          <p:spTgt spid="2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229" grpId="0" animBg="1"/>
      <p:bldP spid="230" grpId="0" animBg="1"/>
      <p:bldP spid="231" grpId="0" animBg="1"/>
      <p:bldP spid="236" grpId="0"/>
      <p:bldP spid="237" grpId="0" animBg="1"/>
      <p:bldP spid="238" grpId="0" animBg="1"/>
      <p:bldP spid="240" grpId="0" animBg="1"/>
      <p:bldP spid="241" grpId="0" animBg="1"/>
      <p:bldP spid="242" grpId="0"/>
      <p:bldP spid="243" grpId="0" animBg="1"/>
      <p:bldP spid="244" grpId="0" animBg="1"/>
      <p:bldP spid="245" grpId="0" animBg="1"/>
      <p:bldP spid="246" grpId="0" animBg="1"/>
      <p:bldP spid="247" grpId="0" animBg="1"/>
      <p:bldP spid="248" grpId="0"/>
      <p:bldP spid="249" grpId="0" animBg="1"/>
      <p:bldP spid="250" grpId="0" animBg="1"/>
      <p:bldP spid="251" grpId="0" animBg="1"/>
      <p:bldP spid="252" grpId="0" animBg="1"/>
      <p:bldP spid="253" grpId="0" animBg="1"/>
      <p:bldP spid="254" grpId="0" animBg="1"/>
      <p:bldP spid="256" grpId="0" animBg="1"/>
      <p:bldP spid="2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2616" y="152738"/>
            <a:ext cx="8229600" cy="539958"/>
          </a:xfrm>
          <a:solidFill>
            <a:srgbClr val="00B050"/>
          </a:solidFill>
        </p:spPr>
        <p:txBody>
          <a:bodyPr vert="horz" lIns="91440" tIns="45720" rIns="91440" bIns="45720" rtlCol="0" anchor="ctr">
            <a:normAutofit fontScale="90000"/>
          </a:bodyPr>
          <a:lstStyle/>
          <a:p>
            <a:pPr marL="838200" indent="-838200" defTabSz="457200"/>
            <a:r>
              <a:rPr lang="en-US" altLang="ja-JP" sz="2200" dirty="0">
                <a:solidFill>
                  <a:schemeClr val="bg1"/>
                </a:solidFill>
                <a:latin typeface="Arial" charset="0"/>
              </a:rPr>
              <a:t>Actual Method </a:t>
            </a:r>
            <a:r>
              <a:rPr lang="en-US" altLang="ja-JP" sz="2800" dirty="0">
                <a:solidFill>
                  <a:schemeClr val="bg1"/>
                </a:solidFill>
                <a:latin typeface="Arial" charset="0"/>
              </a:rPr>
              <a:t>: </a:t>
            </a:r>
            <a:r>
              <a:rPr lang="en-US" altLang="ja-JP" sz="2800" dirty="0" smtClean="0">
                <a:solidFill>
                  <a:schemeClr val="bg1"/>
                </a:solidFill>
                <a:latin typeface="Arial" charset="0"/>
              </a:rPr>
              <a:t>Filter </a:t>
            </a:r>
            <a:r>
              <a:rPr lang="en-US" altLang="ja-JP" sz="2800" dirty="0">
                <a:solidFill>
                  <a:schemeClr val="bg1"/>
                </a:solidFill>
                <a:latin typeface="Arial" charset="0"/>
              </a:rPr>
              <a:t>Exchange at 2nd,3rd Oil Separator</a:t>
            </a:r>
            <a:endParaRPr lang="ja-JP" altLang="en-US" sz="2800" dirty="0">
              <a:solidFill>
                <a:schemeClr val="bg1"/>
              </a:solidFill>
              <a:latin typeface="Arial" charset="0"/>
            </a:endParaRPr>
          </a:p>
        </p:txBody>
      </p:sp>
      <p:pic>
        <p:nvPicPr>
          <p:cNvPr id="4" name="図 3" descr="IMG_082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072629"/>
            <a:ext cx="2355942" cy="3141256"/>
          </a:xfrm>
          <a:prstGeom prst="rect">
            <a:avLst/>
          </a:prstGeom>
        </p:spPr>
      </p:pic>
      <p:pic>
        <p:nvPicPr>
          <p:cNvPr id="5" name="図 4" descr="IMG_082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800" y="1144637"/>
            <a:ext cx="2016224" cy="1512168"/>
          </a:xfrm>
          <a:prstGeom prst="rect">
            <a:avLst/>
          </a:prstGeom>
        </p:spPr>
      </p:pic>
      <p:sp>
        <p:nvSpPr>
          <p:cNvPr id="6" name="テキスト ボックス 5"/>
          <p:cNvSpPr txBox="1"/>
          <p:nvPr/>
        </p:nvSpPr>
        <p:spPr bwMode="auto">
          <a:xfrm>
            <a:off x="251520" y="4312989"/>
            <a:ext cx="4032448" cy="1859100"/>
          </a:xfrm>
          <a:prstGeom prst="rect">
            <a:avLst/>
          </a:prstGeom>
          <a:noFill/>
          <a:ln w="28440">
            <a:solidFill>
              <a:srgbClr val="00B0F0"/>
            </a:solidFill>
            <a:miter lim="800000"/>
            <a:headEnd/>
            <a:tailEnd/>
          </a:ln>
        </p:spPr>
        <p:txBody>
          <a:bodyPr wrap="square" lIns="90000" tIns="46800" rIns="90000" bIns="46800" rtlCol="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2400" b="1" dirty="0" smtClean="0">
                <a:solidFill>
                  <a:srgbClr val="0000FF"/>
                </a:solidFill>
              </a:rPr>
              <a:t>1</a:t>
            </a:r>
            <a:r>
              <a:rPr lang="en-US" altLang="ja-JP" sz="2400" b="1" baseline="30000" dirty="0" smtClean="0">
                <a:solidFill>
                  <a:srgbClr val="0000FF"/>
                </a:solidFill>
              </a:rPr>
              <a:t>st</a:t>
            </a:r>
            <a:r>
              <a:rPr lang="en-US" altLang="ja-JP" sz="2400" b="1" dirty="0" smtClean="0">
                <a:solidFill>
                  <a:srgbClr val="0000FF"/>
                </a:solidFill>
              </a:rPr>
              <a:t> seal  </a:t>
            </a:r>
            <a:endParaRPr lang="ja-JP" altLang="en-US" sz="2400" b="1" dirty="0" smtClean="0">
              <a:solidFill>
                <a:srgbClr val="0000FF"/>
              </a:solidFill>
            </a:endParaRPr>
          </a:p>
          <a:p>
            <a:pPr>
              <a:lnSpc>
                <a:spcPts val="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1" lang="en-US" altLang="ja-JP" sz="2000" dirty="0" smtClean="0">
                <a:solidFill>
                  <a:srgbClr val="000000"/>
                </a:solidFill>
              </a:rPr>
              <a:t>Oil Separator Unit is covered by an air-tight plastic sheet room.</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2400" b="1" dirty="0" smtClean="0">
                <a:solidFill>
                  <a:srgbClr val="0000FF"/>
                </a:solidFill>
              </a:rPr>
              <a:t>Backup seal</a:t>
            </a:r>
          </a:p>
          <a:p>
            <a:pPr>
              <a:lnSpc>
                <a:spcPts val="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2000" dirty="0" smtClean="0">
                <a:solidFill>
                  <a:srgbClr val="000000"/>
                </a:solidFill>
              </a:rPr>
              <a:t>Cryogenic Room becomes radiation management area.</a:t>
            </a:r>
          </a:p>
        </p:txBody>
      </p:sp>
      <p:sp>
        <p:nvSpPr>
          <p:cNvPr id="7" name="テキスト ボックス 6"/>
          <p:cNvSpPr txBox="1"/>
          <p:nvPr/>
        </p:nvSpPr>
        <p:spPr bwMode="auto">
          <a:xfrm>
            <a:off x="2771800" y="2728813"/>
            <a:ext cx="2016224" cy="1325620"/>
          </a:xfrm>
          <a:prstGeom prst="rect">
            <a:avLst/>
          </a:prstGeom>
          <a:noFill/>
          <a:ln w="28440">
            <a:solidFill>
              <a:srgbClr val="00B0F0"/>
            </a:solidFill>
            <a:miter lim="800000"/>
            <a:headEnd/>
            <a:tailEnd/>
          </a:ln>
        </p:spPr>
        <p:txBody>
          <a:bodyPr wrap="square" lIns="90000" tIns="46800" rIns="90000" bIns="46800" rtlCol="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1" lang="en-US" altLang="ja-JP" sz="2000" dirty="0" smtClean="0">
                <a:solidFill>
                  <a:srgbClr val="000000"/>
                </a:solidFill>
              </a:rPr>
              <a:t>400 m</a:t>
            </a:r>
            <a:r>
              <a:rPr kumimoji="1" lang="en-US" altLang="ja-JP" sz="2000" baseline="30000" dirty="0" smtClean="0">
                <a:solidFill>
                  <a:srgbClr val="000000"/>
                </a:solidFill>
              </a:rPr>
              <a:t>3</a:t>
            </a:r>
            <a:r>
              <a:rPr kumimoji="1" lang="en-US" altLang="ja-JP" sz="2000" dirty="0" smtClean="0">
                <a:solidFill>
                  <a:srgbClr val="000000"/>
                </a:solidFill>
              </a:rPr>
              <a:t>/h blower exhausts air from the room to the vent line.</a:t>
            </a:r>
            <a:endParaRPr kumimoji="1" lang="ja-JP" altLang="en-US" sz="2000" dirty="0" smtClean="0">
              <a:solidFill>
                <a:srgbClr val="000000"/>
              </a:solidFill>
            </a:endParaRPr>
          </a:p>
        </p:txBody>
      </p:sp>
      <p:grpSp>
        <p:nvGrpSpPr>
          <p:cNvPr id="17" name="グループ化 16"/>
          <p:cNvGrpSpPr/>
          <p:nvPr/>
        </p:nvGrpSpPr>
        <p:grpSpPr>
          <a:xfrm>
            <a:off x="5112060" y="3212976"/>
            <a:ext cx="3744416" cy="1728192"/>
            <a:chOff x="5076056" y="3573016"/>
            <a:chExt cx="3744416" cy="1728192"/>
          </a:xfrm>
        </p:grpSpPr>
        <p:sp>
          <p:nvSpPr>
            <p:cNvPr id="16" name="テキスト ボックス 15"/>
            <p:cNvSpPr txBox="1"/>
            <p:nvPr/>
          </p:nvSpPr>
          <p:spPr bwMode="auto">
            <a:xfrm>
              <a:off x="5076056" y="3573016"/>
              <a:ext cx="3744416"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2400" dirty="0" smtClean="0">
                  <a:solidFill>
                    <a:schemeClr val="lt1"/>
                  </a:solidFill>
                </a:rPr>
                <a:t>Oil Filter Exchange</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ja-JP" sz="2400" dirty="0" smtClean="0"/>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ja-JP" sz="2400" dirty="0" smtClean="0">
                <a:solidFill>
                  <a:schemeClr val="lt1"/>
                </a:solidFill>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ja-JP" sz="2400" dirty="0" smtClean="0"/>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ja-JP" altLang="en-US" sz="2400" dirty="0" smtClean="0">
                <a:solidFill>
                  <a:schemeClr val="lt1"/>
                </a:solidFill>
              </a:endParaRPr>
            </a:p>
          </p:txBody>
        </p:sp>
        <p:pic>
          <p:nvPicPr>
            <p:cNvPr id="9" name="図 8" descr="Mycom2014-0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3944121"/>
              <a:ext cx="1679803" cy="1257337"/>
            </a:xfrm>
            <a:prstGeom prst="rect">
              <a:avLst/>
            </a:prstGeom>
          </p:spPr>
        </p:pic>
        <p:pic>
          <p:nvPicPr>
            <p:cNvPr id="10" name="図 9" descr="Mycom2014-0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272" y="3960747"/>
              <a:ext cx="1656184" cy="1233538"/>
            </a:xfrm>
            <a:prstGeom prst="rect">
              <a:avLst/>
            </a:prstGeom>
          </p:spPr>
        </p:pic>
      </p:grpSp>
      <p:sp>
        <p:nvSpPr>
          <p:cNvPr id="11" name="正方形/長方形 10"/>
          <p:cNvSpPr/>
          <p:nvPr/>
        </p:nvSpPr>
        <p:spPr>
          <a:xfrm>
            <a:off x="5040052" y="1844824"/>
            <a:ext cx="388843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smtClean="0"/>
              <a:t>Radiation Safety Check</a:t>
            </a:r>
          </a:p>
          <a:p>
            <a:pPr algn="ctr"/>
            <a:r>
              <a:rPr kumimoji="1" lang="en-US" altLang="ja-JP" sz="2400" dirty="0" smtClean="0"/>
              <a:t>By gas sampling and smearing.  </a:t>
            </a:r>
            <a:r>
              <a:rPr kumimoji="1" lang="en-US" altLang="ja-JP" sz="2400" dirty="0" smtClean="0">
                <a:solidFill>
                  <a:srgbClr val="FFFF00"/>
                </a:solidFill>
              </a:rPr>
              <a:t>Analysis takes 1day</a:t>
            </a:r>
            <a:endParaRPr kumimoji="1" lang="ja-JP" altLang="en-US" sz="2400" dirty="0">
              <a:solidFill>
                <a:srgbClr val="FFFF00"/>
              </a:solidFill>
            </a:endParaRPr>
          </a:p>
        </p:txBody>
      </p:sp>
      <p:sp>
        <p:nvSpPr>
          <p:cNvPr id="14" name="正方形/長方形 13"/>
          <p:cNvSpPr/>
          <p:nvPr/>
        </p:nvSpPr>
        <p:spPr>
          <a:xfrm>
            <a:off x="5076056" y="1124744"/>
            <a:ext cx="38164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smtClean="0"/>
              <a:t>Setting Management Area</a:t>
            </a:r>
            <a:endParaRPr kumimoji="1" lang="ja-JP" altLang="en-US" sz="2400" dirty="0"/>
          </a:p>
        </p:txBody>
      </p:sp>
      <p:sp>
        <p:nvSpPr>
          <p:cNvPr id="18" name="正方形/長方形 17"/>
          <p:cNvSpPr/>
          <p:nvPr/>
        </p:nvSpPr>
        <p:spPr>
          <a:xfrm>
            <a:off x="4932040" y="5229200"/>
            <a:ext cx="410445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smtClean="0"/>
              <a:t>Radiation Safety Check</a:t>
            </a:r>
          </a:p>
          <a:p>
            <a:pPr algn="ctr"/>
            <a:r>
              <a:rPr kumimoji="1" lang="en-US" altLang="ja-JP" sz="2400" dirty="0" smtClean="0"/>
              <a:t>By smearing.  </a:t>
            </a:r>
            <a:r>
              <a:rPr kumimoji="1" lang="en-US" altLang="ja-JP" sz="2400" dirty="0" smtClean="0">
                <a:solidFill>
                  <a:srgbClr val="FFFF00"/>
                </a:solidFill>
              </a:rPr>
              <a:t>Analysis takes 1day</a:t>
            </a:r>
            <a:endParaRPr kumimoji="1" lang="ja-JP" altLang="en-US" sz="2400" dirty="0">
              <a:solidFill>
                <a:srgbClr val="FFFF00"/>
              </a:solidFill>
            </a:endParaRPr>
          </a:p>
        </p:txBody>
      </p:sp>
      <p:sp>
        <p:nvSpPr>
          <p:cNvPr id="19" name="正方形/長方形 18"/>
          <p:cNvSpPr/>
          <p:nvPr/>
        </p:nvSpPr>
        <p:spPr>
          <a:xfrm>
            <a:off x="5076056" y="6165304"/>
            <a:ext cx="38164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smtClean="0"/>
              <a:t>Cancel Management Area</a:t>
            </a:r>
            <a:endParaRPr kumimoji="1" lang="ja-JP" altLang="en-US" sz="2400" dirty="0"/>
          </a:p>
        </p:txBody>
      </p:sp>
      <p:cxnSp>
        <p:nvCxnSpPr>
          <p:cNvPr id="21" name="直線矢印コネクタ 20"/>
          <p:cNvCxnSpPr>
            <a:stCxn id="14" idx="2"/>
            <a:endCxn id="11" idx="0"/>
          </p:cNvCxnSpPr>
          <p:nvPr/>
        </p:nvCxnSpPr>
        <p:spPr>
          <a:xfrm>
            <a:off x="6984268" y="1556792"/>
            <a:ext cx="0" cy="28803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11" idx="2"/>
            <a:endCxn id="16" idx="0"/>
          </p:cNvCxnSpPr>
          <p:nvPr/>
        </p:nvCxnSpPr>
        <p:spPr>
          <a:xfrm>
            <a:off x="6984268" y="2924944"/>
            <a:ext cx="0" cy="28803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16" idx="2"/>
            <a:endCxn id="18" idx="0"/>
          </p:cNvCxnSpPr>
          <p:nvPr/>
        </p:nvCxnSpPr>
        <p:spPr>
          <a:xfrm>
            <a:off x="6984268" y="4941168"/>
            <a:ext cx="0" cy="28803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18" idx="2"/>
            <a:endCxn id="19" idx="0"/>
          </p:cNvCxnSpPr>
          <p:nvPr/>
        </p:nvCxnSpPr>
        <p:spPr>
          <a:xfrm>
            <a:off x="6984268" y="5949280"/>
            <a:ext cx="0" cy="21602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日付プレースホルダ 19"/>
          <p:cNvSpPr>
            <a:spLocks noGrp="1"/>
          </p:cNvSpPr>
          <p:nvPr>
            <p:ph type="dt" sz="half" idx="10"/>
          </p:nvPr>
        </p:nvSpPr>
        <p:spPr>
          <a:xfrm>
            <a:off x="457200" y="5872187"/>
            <a:ext cx="2133600" cy="365125"/>
          </a:xfrm>
        </p:spPr>
        <p:txBody>
          <a:bodyPr/>
          <a:lstStyle/>
          <a:p>
            <a:r>
              <a:rPr kumimoji="1" lang="en-US" altLang="ja-JP" smtClean="0"/>
              <a:t>2018/6/5</a:t>
            </a:r>
            <a:endParaRPr kumimoji="1" lang="ja-JP" altLang="en-US"/>
          </a:p>
        </p:txBody>
      </p:sp>
      <p:sp>
        <p:nvSpPr>
          <p:cNvPr id="25" name="スライド番号プレースホルダ 24"/>
          <p:cNvSpPr>
            <a:spLocks noGrp="1"/>
          </p:cNvSpPr>
          <p:nvPr>
            <p:ph type="sldNum" sz="quarter" idx="12"/>
          </p:nvPr>
        </p:nvSpPr>
        <p:spPr/>
        <p:txBody>
          <a:bodyPr/>
          <a:lstStyle/>
          <a:p>
            <a:fld id="{D2D8002D-B5B0-4BAC-B1F6-782DDCCE6D9C}" type="slidenum">
              <a:rPr kumimoji="1" lang="ja-JP" altLang="en-US" smtClean="0"/>
              <a:pPr/>
              <a:t>15</a:t>
            </a:fld>
            <a:endParaRPr kumimoji="1" lang="ja-JP" altLang="en-US"/>
          </a:p>
        </p:txBody>
      </p:sp>
      <p:sp>
        <p:nvSpPr>
          <p:cNvPr id="26" name="フッター プレースホルダ 25"/>
          <p:cNvSpPr>
            <a:spLocks noGrp="1"/>
          </p:cNvSpPr>
          <p:nvPr>
            <p:ph type="ftr" sz="quarter" idx="11"/>
          </p:nvPr>
        </p:nvSpPr>
        <p:spPr/>
        <p:txBody>
          <a:bodyPr/>
          <a:lstStyle/>
          <a:p>
            <a:r>
              <a:rPr kumimoji="1" lang="en-US" altLang="ja-JP" smtClean="0"/>
              <a:t>Cryo-Ops 2018</a:t>
            </a:r>
            <a:endParaRPr kumimoji="1" lang="ja-JP" altLang="en-US"/>
          </a:p>
        </p:txBody>
      </p:sp>
    </p:spTree>
    <p:extLst>
      <p:ext uri="{BB962C8B-B14F-4D97-AF65-F5344CB8AC3E}">
        <p14:creationId xmlns:p14="http://schemas.microsoft.com/office/powerpoint/2010/main" val="142280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67544" y="116632"/>
            <a:ext cx="8229600" cy="628194"/>
          </a:xfrm>
          <a:solidFill>
            <a:srgbClr val="00B050"/>
          </a:solidFill>
        </p:spPr>
        <p:txBody>
          <a:bodyPr vert="horz" lIns="91440" tIns="45720" rIns="91440" bIns="45720" rtlCol="0" anchor="ctr">
            <a:normAutofit fontScale="90000"/>
          </a:bodyPr>
          <a:lstStyle/>
          <a:p>
            <a:pPr marL="838200" indent="-838200" defTabSz="457200"/>
            <a:r>
              <a:rPr lang="en-US" altLang="ja-JP" sz="2000" dirty="0">
                <a:solidFill>
                  <a:schemeClr val="bg1"/>
                </a:solidFill>
                <a:latin typeface="Arial" charset="0"/>
              </a:rPr>
              <a:t>Actual </a:t>
            </a:r>
            <a:r>
              <a:rPr lang="en-US" altLang="ja-JP" sz="2000" dirty="0" smtClean="0">
                <a:solidFill>
                  <a:schemeClr val="bg1"/>
                </a:solidFill>
                <a:latin typeface="Arial" charset="0"/>
              </a:rPr>
              <a:t>Method : </a:t>
            </a:r>
            <a:r>
              <a:rPr lang="en-US" altLang="ja-JP" sz="2800" dirty="0" smtClean="0">
                <a:solidFill>
                  <a:schemeClr val="bg1"/>
                </a:solidFill>
                <a:latin typeface="Arial" charset="0"/>
              </a:rPr>
              <a:t>Relief </a:t>
            </a:r>
            <a:r>
              <a:rPr lang="en-US" altLang="ja-JP" sz="2800" dirty="0">
                <a:solidFill>
                  <a:schemeClr val="bg1"/>
                </a:solidFill>
                <a:latin typeface="Arial" charset="0"/>
              </a:rPr>
              <a:t>Valve Exchange at outdoor Tanks</a:t>
            </a:r>
            <a:endParaRPr lang="ja-JP" altLang="en-US" sz="2800" dirty="0">
              <a:solidFill>
                <a:schemeClr val="bg1"/>
              </a:solidFill>
              <a:latin typeface="Arial" charset="0"/>
            </a:endParaRPr>
          </a:p>
        </p:txBody>
      </p:sp>
      <p:pic>
        <p:nvPicPr>
          <p:cNvPr id="5" name="図 4" descr="IMG_194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1124744"/>
            <a:ext cx="1620180" cy="2160240"/>
          </a:xfrm>
          <a:prstGeom prst="rect">
            <a:avLst/>
          </a:prstGeom>
          <a:ln>
            <a:solidFill>
              <a:schemeClr val="tx1"/>
            </a:solidFill>
          </a:ln>
        </p:spPr>
      </p:pic>
      <p:pic>
        <p:nvPicPr>
          <p:cNvPr id="6" name="図 5" descr="IMG_088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501008"/>
            <a:ext cx="2112234" cy="1584176"/>
          </a:xfrm>
          <a:prstGeom prst="rect">
            <a:avLst/>
          </a:prstGeom>
        </p:spPr>
      </p:pic>
      <p:pic>
        <p:nvPicPr>
          <p:cNvPr id="7" name="図 6" descr="IMG_0875.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2809904"/>
            <a:ext cx="1728192" cy="2304256"/>
          </a:xfrm>
          <a:prstGeom prst="rect">
            <a:avLst/>
          </a:prstGeom>
          <a:ln>
            <a:solidFill>
              <a:schemeClr val="tx1"/>
            </a:solidFill>
          </a:ln>
        </p:spPr>
      </p:pic>
      <p:pic>
        <p:nvPicPr>
          <p:cNvPr id="8" name="図 7" descr="IMG_0877.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560" y="1124745"/>
            <a:ext cx="1620180" cy="2160240"/>
          </a:xfrm>
          <a:prstGeom prst="rect">
            <a:avLst/>
          </a:prstGeom>
          <a:ln>
            <a:solidFill>
              <a:schemeClr val="tx1"/>
            </a:solidFill>
          </a:ln>
        </p:spPr>
      </p:pic>
      <p:cxnSp>
        <p:nvCxnSpPr>
          <p:cNvPr id="10" name="直線矢印コネクタ 9"/>
          <p:cNvCxnSpPr/>
          <p:nvPr/>
        </p:nvCxnSpPr>
        <p:spPr>
          <a:xfrm flipV="1">
            <a:off x="2843808" y="2132856"/>
            <a:ext cx="144016"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bwMode="auto">
          <a:xfrm>
            <a:off x="3414332" y="1148685"/>
            <a:ext cx="299112" cy="246221"/>
          </a:xfrm>
          <a:prstGeom prst="rect">
            <a:avLst/>
          </a:prstGeom>
          <a:solidFill>
            <a:schemeClr val="bg1"/>
          </a:solidFill>
          <a:ln w="3175">
            <a:solidFill>
              <a:schemeClr val="tx1"/>
            </a:solidFill>
            <a:miter lim="800000"/>
            <a:headEnd/>
            <a:tailEnd/>
          </a:ln>
        </p:spPr>
        <p:txBody>
          <a:bodyPr wrap="none" lIns="36000" tIns="0" rIns="36000" bIns="0" rtlCol="0">
            <a:spAutoFit/>
          </a:bodyPr>
          <a:lstStyle>
            <a:defPPr>
              <a:defRPr lang="ja-JP"/>
            </a:defPPr>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defRPr>
            </a:lvl1pPr>
          </a:lstStyle>
          <a:p>
            <a:r>
              <a:rPr lang="en-US" altLang="ja-JP" dirty="0"/>
              <a:t>RV</a:t>
            </a:r>
            <a:endParaRPr lang="ja-JP" altLang="en-US" dirty="0"/>
          </a:p>
        </p:txBody>
      </p:sp>
      <p:sp>
        <p:nvSpPr>
          <p:cNvPr id="12" name="テキスト ボックス 11"/>
          <p:cNvSpPr txBox="1"/>
          <p:nvPr/>
        </p:nvSpPr>
        <p:spPr bwMode="auto">
          <a:xfrm>
            <a:off x="1763688" y="1052736"/>
            <a:ext cx="713584" cy="246221"/>
          </a:xfrm>
          <a:prstGeom prst="rect">
            <a:avLst/>
          </a:prstGeom>
          <a:solidFill>
            <a:schemeClr val="bg1"/>
          </a:solidFill>
          <a:ln w="3175">
            <a:solidFill>
              <a:schemeClr val="tx1"/>
            </a:solidFill>
            <a:miter lim="800000"/>
            <a:headEnd/>
            <a:tailEnd/>
          </a:ln>
        </p:spPr>
        <p:txBody>
          <a:bodyPr wrap="none" lIns="36000" tIns="0" rIns="36000" bIns="0" rtlCol="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1600" dirty="0" smtClean="0">
                <a:solidFill>
                  <a:srgbClr val="000000"/>
                </a:solidFill>
              </a:rPr>
              <a:t>RV vent</a:t>
            </a:r>
            <a:endParaRPr lang="ja-JP" altLang="en-US" sz="1600" dirty="0" smtClean="0">
              <a:solidFill>
                <a:srgbClr val="000000"/>
              </a:solidFill>
            </a:endParaRPr>
          </a:p>
        </p:txBody>
      </p:sp>
      <p:sp>
        <p:nvSpPr>
          <p:cNvPr id="13" name="テキスト ボックス 12"/>
          <p:cNvSpPr txBox="1"/>
          <p:nvPr/>
        </p:nvSpPr>
        <p:spPr bwMode="auto">
          <a:xfrm>
            <a:off x="3563888" y="2636912"/>
            <a:ext cx="867866" cy="246221"/>
          </a:xfrm>
          <a:prstGeom prst="rect">
            <a:avLst/>
          </a:prstGeom>
          <a:solidFill>
            <a:schemeClr val="bg1"/>
          </a:solidFill>
          <a:ln w="3175">
            <a:solidFill>
              <a:schemeClr val="tx1"/>
            </a:solidFill>
            <a:miter lim="800000"/>
            <a:headEnd/>
            <a:tailEnd/>
          </a:ln>
        </p:spPr>
        <p:txBody>
          <a:bodyPr wrap="none" lIns="0" tIns="0" rIns="0" bIns="0" rtlCol="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1" lang="en-US" altLang="ja-JP" sz="1600" dirty="0" smtClean="0">
                <a:solidFill>
                  <a:srgbClr val="000000"/>
                </a:solidFill>
              </a:rPr>
              <a:t>Stop Valve</a:t>
            </a:r>
            <a:endParaRPr kumimoji="1" lang="ja-JP" altLang="en-US" sz="1600" dirty="0" smtClean="0">
              <a:solidFill>
                <a:srgbClr val="000000"/>
              </a:solidFill>
            </a:endParaRPr>
          </a:p>
        </p:txBody>
      </p:sp>
      <p:cxnSp>
        <p:nvCxnSpPr>
          <p:cNvPr id="15" name="直線矢印コネクタ 14"/>
          <p:cNvCxnSpPr>
            <a:stCxn id="12" idx="2"/>
          </p:cNvCxnSpPr>
          <p:nvPr/>
        </p:nvCxnSpPr>
        <p:spPr>
          <a:xfrm>
            <a:off x="2120480" y="1298957"/>
            <a:ext cx="651320" cy="9779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bwMode="auto">
          <a:xfrm>
            <a:off x="1545767" y="2780928"/>
            <a:ext cx="1617421" cy="492443"/>
          </a:xfrm>
          <a:prstGeom prst="rect">
            <a:avLst/>
          </a:prstGeom>
          <a:solidFill>
            <a:schemeClr val="bg1"/>
          </a:solidFill>
          <a:ln w="28440">
            <a:solidFill>
              <a:srgbClr val="00B0F0"/>
            </a:solidFill>
            <a:miter lim="800000"/>
            <a:headEnd/>
            <a:tailEnd/>
          </a:ln>
        </p:spPr>
        <p:txBody>
          <a:bodyPr wrap="none" lIns="36000" tIns="0" rIns="36000" bIns="0" rtlCol="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1600" dirty="0" smtClean="0">
                <a:solidFill>
                  <a:srgbClr val="000000"/>
                </a:solidFill>
              </a:rPr>
              <a:t>He must be vent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1600" dirty="0" smtClean="0">
                <a:solidFill>
                  <a:srgbClr val="000000"/>
                </a:solidFill>
              </a:rPr>
              <a:t>before RV removal</a:t>
            </a:r>
            <a:endParaRPr lang="ja-JP" altLang="en-US" sz="1600" dirty="0" smtClean="0">
              <a:solidFill>
                <a:srgbClr val="000000"/>
              </a:solidFill>
            </a:endParaRPr>
          </a:p>
        </p:txBody>
      </p:sp>
      <p:sp>
        <p:nvSpPr>
          <p:cNvPr id="18" name="円/楕円 17"/>
          <p:cNvSpPr/>
          <p:nvPr/>
        </p:nvSpPr>
        <p:spPr>
          <a:xfrm rot="16200000">
            <a:off x="2859601" y="1898370"/>
            <a:ext cx="936000" cy="288000"/>
          </a:xfrm>
          <a:prstGeom prst="ellipse">
            <a:avLst/>
          </a:prstGeom>
          <a:noFill/>
          <a:ln w="28440">
            <a:solidFill>
              <a:srgbClr val="00B0F0"/>
            </a:solidFill>
            <a:miter lim="800000"/>
            <a:headEnd/>
            <a:tailEnd/>
          </a:ln>
        </p:spPr>
        <p:txBody>
          <a:bodyPr wrap="square" lIns="90000" tIns="46800" rIns="90000" bIns="46800" rtlCol="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ja-JP" altLang="en-US" sz="1600" dirty="0" smtClean="0">
              <a:solidFill>
                <a:srgbClr val="000000"/>
              </a:solidFill>
            </a:endParaRPr>
          </a:p>
        </p:txBody>
      </p:sp>
      <p:cxnSp>
        <p:nvCxnSpPr>
          <p:cNvPr id="19" name="直線矢印コネクタ 18"/>
          <p:cNvCxnSpPr/>
          <p:nvPr/>
        </p:nvCxnSpPr>
        <p:spPr>
          <a:xfrm flipH="1">
            <a:off x="467544" y="2703113"/>
            <a:ext cx="288032"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bwMode="auto">
          <a:xfrm>
            <a:off x="1954256" y="3408311"/>
            <a:ext cx="2746689" cy="553998"/>
          </a:xfrm>
          <a:prstGeom prst="rect">
            <a:avLst/>
          </a:prstGeom>
          <a:solidFill>
            <a:schemeClr val="bg1"/>
          </a:solidFill>
          <a:ln w="28440">
            <a:solidFill>
              <a:srgbClr val="FF0000"/>
            </a:solidFill>
            <a:miter lim="800000"/>
            <a:headEnd/>
            <a:tailEnd/>
          </a:ln>
        </p:spPr>
        <p:txBody>
          <a:bodyPr wrap="square" lIns="36000" tIns="0" rIns="0" bIns="0" rtlCol="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1" lang="en-US" altLang="ja-JP" b="1" dirty="0" smtClean="0">
                <a:solidFill>
                  <a:srgbClr val="FF0000"/>
                </a:solidFill>
              </a:rPr>
              <a:t>Rope set management area</a:t>
            </a:r>
            <a:endParaRPr lang="en-US" altLang="ja-JP" b="1" dirty="0" smtClean="0">
              <a:solidFill>
                <a:srgbClr val="FF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1" lang="en-US" altLang="ja-JP" b="1" dirty="0" smtClean="0">
                <a:solidFill>
                  <a:srgbClr val="FF0000"/>
                </a:solidFill>
              </a:rPr>
              <a:t>Rope is back-up seal ???</a:t>
            </a:r>
          </a:p>
        </p:txBody>
      </p:sp>
      <p:cxnSp>
        <p:nvCxnSpPr>
          <p:cNvPr id="22" name="直線矢印コネクタ 21"/>
          <p:cNvCxnSpPr>
            <a:stCxn id="17" idx="3"/>
            <a:endCxn id="18" idx="2"/>
          </p:cNvCxnSpPr>
          <p:nvPr/>
        </p:nvCxnSpPr>
        <p:spPr>
          <a:xfrm flipV="1">
            <a:off x="3163188" y="2510370"/>
            <a:ext cx="164413" cy="516780"/>
          </a:xfrm>
          <a:prstGeom prst="straightConnector1">
            <a:avLst/>
          </a:prstGeom>
          <a:noFill/>
          <a:ln w="28440">
            <a:solidFill>
              <a:srgbClr val="00B0F0"/>
            </a:solidFill>
            <a:miter lim="800000"/>
            <a:headEnd type="none" w="med" len="med"/>
            <a:tailEnd type="arrow" w="med" len="med"/>
          </a:ln>
        </p:spPr>
      </p:cxnSp>
      <p:sp>
        <p:nvSpPr>
          <p:cNvPr id="29" name="テキスト ボックス 28"/>
          <p:cNvSpPr txBox="1"/>
          <p:nvPr/>
        </p:nvSpPr>
        <p:spPr bwMode="auto">
          <a:xfrm>
            <a:off x="4644008" y="4621717"/>
            <a:ext cx="1800200" cy="492443"/>
          </a:xfrm>
          <a:prstGeom prst="rect">
            <a:avLst/>
          </a:prstGeom>
          <a:solidFill>
            <a:srgbClr val="FFFFFF">
              <a:alpha val="45882"/>
            </a:srgbClr>
          </a:solidFill>
          <a:ln w="28440">
            <a:solidFill>
              <a:srgbClr val="FF0000"/>
            </a:solidFill>
            <a:miter lim="800000"/>
            <a:headEnd/>
            <a:tailEnd/>
          </a:ln>
        </p:spPr>
        <p:txBody>
          <a:bodyPr wrap="square" lIns="36000" tIns="0" rIns="0" bIns="0" rtlCol="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1" lang="en-US" altLang="ja-JP" sz="1600" dirty="0" smtClean="0">
                <a:solidFill>
                  <a:srgbClr val="000000"/>
                </a:solidFill>
              </a:rPr>
              <a:t>Wrench is kept inside plastic bag as 1</a:t>
            </a:r>
            <a:r>
              <a:rPr kumimoji="1" lang="en-US" altLang="ja-JP" sz="1600" baseline="30000" dirty="0" smtClean="0">
                <a:solidFill>
                  <a:srgbClr val="000000"/>
                </a:solidFill>
              </a:rPr>
              <a:t>st</a:t>
            </a:r>
            <a:r>
              <a:rPr kumimoji="1" lang="en-US" altLang="ja-JP" sz="1600" dirty="0" smtClean="0">
                <a:solidFill>
                  <a:srgbClr val="000000"/>
                </a:solidFill>
              </a:rPr>
              <a:t> seal. </a:t>
            </a:r>
          </a:p>
        </p:txBody>
      </p:sp>
      <p:sp>
        <p:nvSpPr>
          <p:cNvPr id="30" name="正方形/長方形 29"/>
          <p:cNvSpPr/>
          <p:nvPr/>
        </p:nvSpPr>
        <p:spPr>
          <a:xfrm>
            <a:off x="4644008" y="1844824"/>
            <a:ext cx="439248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800"/>
              </a:lnSpc>
            </a:pPr>
            <a:r>
              <a:rPr lang="en-US" altLang="ja-JP" sz="2400" dirty="0" smtClean="0"/>
              <a:t>Radiation Safety Check</a:t>
            </a:r>
          </a:p>
          <a:p>
            <a:pPr algn="ctr">
              <a:lnSpc>
                <a:spcPts val="1800"/>
              </a:lnSpc>
            </a:pPr>
            <a:r>
              <a:rPr kumimoji="1" lang="en-US" altLang="ja-JP" sz="2400" dirty="0" smtClean="0"/>
              <a:t>By smearing. </a:t>
            </a:r>
            <a:r>
              <a:rPr kumimoji="1" lang="en-US" altLang="ja-JP" sz="2400" dirty="0" smtClean="0">
                <a:solidFill>
                  <a:srgbClr val="FFFF00"/>
                </a:solidFill>
              </a:rPr>
              <a:t>Analysis takes 1day</a:t>
            </a:r>
            <a:endParaRPr kumimoji="1" lang="ja-JP" altLang="en-US" sz="2400" dirty="0">
              <a:solidFill>
                <a:srgbClr val="FFFF00"/>
              </a:solidFill>
            </a:endParaRPr>
          </a:p>
        </p:txBody>
      </p:sp>
      <p:sp>
        <p:nvSpPr>
          <p:cNvPr id="31" name="正方形/長方形 30"/>
          <p:cNvSpPr/>
          <p:nvPr/>
        </p:nvSpPr>
        <p:spPr>
          <a:xfrm>
            <a:off x="4932040" y="1124744"/>
            <a:ext cx="38164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smtClean="0"/>
              <a:t>Setting Management Area</a:t>
            </a:r>
            <a:endParaRPr kumimoji="1" lang="ja-JP" altLang="en-US" sz="2400" dirty="0"/>
          </a:p>
        </p:txBody>
      </p:sp>
      <p:cxnSp>
        <p:nvCxnSpPr>
          <p:cNvPr id="32" name="直線矢印コネクタ 31"/>
          <p:cNvCxnSpPr/>
          <p:nvPr/>
        </p:nvCxnSpPr>
        <p:spPr>
          <a:xfrm>
            <a:off x="6840252" y="1556792"/>
            <a:ext cx="0" cy="28803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30" idx="2"/>
            <a:endCxn id="7" idx="0"/>
          </p:cNvCxnSpPr>
          <p:nvPr/>
        </p:nvCxnSpPr>
        <p:spPr>
          <a:xfrm flipH="1">
            <a:off x="5652120" y="2492896"/>
            <a:ext cx="1188132" cy="3170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4773968" y="5348402"/>
            <a:ext cx="4176464" cy="600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800"/>
              </a:lnSpc>
            </a:pPr>
            <a:r>
              <a:rPr lang="en-US" altLang="ja-JP" sz="2400" dirty="0" smtClean="0"/>
              <a:t>Radiation Safety Check</a:t>
            </a:r>
          </a:p>
          <a:p>
            <a:pPr algn="ctr">
              <a:lnSpc>
                <a:spcPts val="1800"/>
              </a:lnSpc>
            </a:pPr>
            <a:r>
              <a:rPr lang="en-US" altLang="ja-JP" sz="2400" dirty="0" smtClean="0"/>
              <a:t>By smearing. </a:t>
            </a:r>
            <a:r>
              <a:rPr lang="en-US" altLang="ja-JP" sz="2400" dirty="0" smtClean="0">
                <a:solidFill>
                  <a:srgbClr val="FFFF00"/>
                </a:solidFill>
              </a:rPr>
              <a:t>Analysis takes </a:t>
            </a:r>
            <a:r>
              <a:rPr lang="en-US" altLang="ja-JP" sz="2400" dirty="0">
                <a:solidFill>
                  <a:srgbClr val="FFFF00"/>
                </a:solidFill>
              </a:rPr>
              <a:t>1</a:t>
            </a:r>
            <a:r>
              <a:rPr lang="en-US" altLang="ja-JP" sz="2400" dirty="0" smtClean="0">
                <a:solidFill>
                  <a:srgbClr val="FFFF00"/>
                </a:solidFill>
              </a:rPr>
              <a:t>day</a:t>
            </a:r>
            <a:endParaRPr lang="ja-JP" altLang="en-US" sz="2400" dirty="0" smtClean="0">
              <a:solidFill>
                <a:srgbClr val="FFFF00"/>
              </a:solidFill>
            </a:endParaRPr>
          </a:p>
        </p:txBody>
      </p:sp>
      <p:cxnSp>
        <p:nvCxnSpPr>
          <p:cNvPr id="49" name="直線矢印コネクタ 48"/>
          <p:cNvCxnSpPr>
            <a:stCxn id="7" idx="1"/>
          </p:cNvCxnSpPr>
          <p:nvPr/>
        </p:nvCxnSpPr>
        <p:spPr>
          <a:xfrm flipH="1">
            <a:off x="3563888" y="3962032"/>
            <a:ext cx="1224136" cy="148319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4953988" y="6194280"/>
            <a:ext cx="38164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smtClean="0"/>
              <a:t>Cancel Management Area</a:t>
            </a:r>
            <a:endParaRPr kumimoji="1" lang="ja-JP" altLang="en-US" sz="2400" dirty="0"/>
          </a:p>
        </p:txBody>
      </p:sp>
      <p:sp>
        <p:nvSpPr>
          <p:cNvPr id="65" name="正方形/長方形 64"/>
          <p:cNvSpPr/>
          <p:nvPr/>
        </p:nvSpPr>
        <p:spPr>
          <a:xfrm>
            <a:off x="395536" y="5445224"/>
            <a:ext cx="41044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smtClean="0"/>
              <a:t>Removed RV Smear Inspection </a:t>
            </a:r>
            <a:endParaRPr kumimoji="1" lang="ja-JP" altLang="en-US" sz="2400" dirty="0"/>
          </a:p>
        </p:txBody>
      </p:sp>
      <p:sp>
        <p:nvSpPr>
          <p:cNvPr id="66" name="正方形/長方形 65"/>
          <p:cNvSpPr/>
          <p:nvPr/>
        </p:nvSpPr>
        <p:spPr>
          <a:xfrm>
            <a:off x="394672" y="6165304"/>
            <a:ext cx="41044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smtClean="0"/>
              <a:t>Send RV to maker for calibration</a:t>
            </a:r>
            <a:endParaRPr kumimoji="1" lang="ja-JP" altLang="en-US" sz="2400" dirty="0"/>
          </a:p>
        </p:txBody>
      </p:sp>
      <p:cxnSp>
        <p:nvCxnSpPr>
          <p:cNvPr id="69" name="直線矢印コネクタ 68"/>
          <p:cNvCxnSpPr>
            <a:endCxn id="44" idx="0"/>
          </p:cNvCxnSpPr>
          <p:nvPr/>
        </p:nvCxnSpPr>
        <p:spPr>
          <a:xfrm>
            <a:off x="6516216" y="3962309"/>
            <a:ext cx="345984" cy="138609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a:stCxn id="44" idx="2"/>
            <a:endCxn id="59" idx="0"/>
          </p:cNvCxnSpPr>
          <p:nvPr/>
        </p:nvCxnSpPr>
        <p:spPr>
          <a:xfrm>
            <a:off x="6862200" y="5949280"/>
            <a:ext cx="0" cy="245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a:stCxn id="65" idx="2"/>
            <a:endCxn id="66" idx="0"/>
          </p:cNvCxnSpPr>
          <p:nvPr/>
        </p:nvCxnSpPr>
        <p:spPr>
          <a:xfrm flipH="1">
            <a:off x="2446900" y="5877272"/>
            <a:ext cx="864" cy="28803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78" name="図 77" descr="IMG_0871a.jpg"/>
          <p:cNvPicPr>
            <a:picLocks noChangeAspect="1"/>
          </p:cNvPicPr>
          <p:nvPr/>
        </p:nvPicPr>
        <p:blipFill>
          <a:blip r:embed="rId7" cstate="print">
            <a:extLst>
              <a:ext uri="{28A0092B-C50C-407E-A947-70E740481C1C}">
                <a14:useLocalDpi xmlns:a14="http://schemas.microsoft.com/office/drawing/2010/main" val="0"/>
              </a:ext>
            </a:extLst>
          </a:blip>
          <a:srcRect l="8207" r="22556" b="14206"/>
          <a:stretch>
            <a:fillRect/>
          </a:stretch>
        </p:blipFill>
        <p:spPr>
          <a:xfrm>
            <a:off x="6948264" y="2636912"/>
            <a:ext cx="1584176" cy="2617335"/>
          </a:xfrm>
          <a:prstGeom prst="rect">
            <a:avLst/>
          </a:prstGeom>
        </p:spPr>
      </p:pic>
      <p:sp>
        <p:nvSpPr>
          <p:cNvPr id="34" name="日付プレースホルダ 33"/>
          <p:cNvSpPr>
            <a:spLocks noGrp="1"/>
          </p:cNvSpPr>
          <p:nvPr>
            <p:ph type="dt" sz="half" idx="10"/>
          </p:nvPr>
        </p:nvSpPr>
        <p:spPr/>
        <p:txBody>
          <a:bodyPr/>
          <a:lstStyle/>
          <a:p>
            <a:r>
              <a:rPr kumimoji="1" lang="en-US" altLang="ja-JP" smtClean="0"/>
              <a:t>2018/6/5</a:t>
            </a:r>
            <a:endParaRPr kumimoji="1" lang="ja-JP" altLang="en-US"/>
          </a:p>
        </p:txBody>
      </p:sp>
      <p:sp>
        <p:nvSpPr>
          <p:cNvPr id="35" name="スライド番号プレースホルダ 34"/>
          <p:cNvSpPr>
            <a:spLocks noGrp="1"/>
          </p:cNvSpPr>
          <p:nvPr>
            <p:ph type="sldNum" sz="quarter" idx="12"/>
          </p:nvPr>
        </p:nvSpPr>
        <p:spPr/>
        <p:txBody>
          <a:bodyPr/>
          <a:lstStyle/>
          <a:p>
            <a:fld id="{D2D8002D-B5B0-4BAC-B1F6-782DDCCE6D9C}" type="slidenum">
              <a:rPr kumimoji="1" lang="ja-JP" altLang="en-US" smtClean="0"/>
              <a:pPr/>
              <a:t>16</a:t>
            </a:fld>
            <a:endParaRPr kumimoji="1" lang="ja-JP" altLang="en-US"/>
          </a:p>
        </p:txBody>
      </p:sp>
      <p:sp>
        <p:nvSpPr>
          <p:cNvPr id="36" name="フッター プレースホルダ 35"/>
          <p:cNvSpPr>
            <a:spLocks noGrp="1"/>
          </p:cNvSpPr>
          <p:nvPr>
            <p:ph type="ftr" sz="quarter" idx="11"/>
          </p:nvPr>
        </p:nvSpPr>
        <p:spPr/>
        <p:txBody>
          <a:bodyPr/>
          <a:lstStyle/>
          <a:p>
            <a:r>
              <a:rPr kumimoji="1" lang="en-US" altLang="ja-JP" smtClean="0"/>
              <a:t>Cryo-Ops 2018</a:t>
            </a:r>
            <a:endParaRPr kumimoji="1" lang="ja-JP" altLang="en-US"/>
          </a:p>
        </p:txBody>
      </p:sp>
    </p:spTree>
    <p:extLst>
      <p:ext uri="{BB962C8B-B14F-4D97-AF65-F5344CB8AC3E}">
        <p14:creationId xmlns:p14="http://schemas.microsoft.com/office/powerpoint/2010/main" val="322805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fade">
                                      <p:cBhvr>
                                        <p:cTn id="36" dur="1000"/>
                                        <p:tgtEl>
                                          <p:spTgt spid="78"/>
                                        </p:tgtEl>
                                      </p:cBhvr>
                                    </p:animEffect>
                                    <p:anim calcmode="lin" valueType="num">
                                      <p:cBhvr>
                                        <p:cTn id="37" dur="1000" fill="hold"/>
                                        <p:tgtEl>
                                          <p:spTgt spid="78"/>
                                        </p:tgtEl>
                                        <p:attrNameLst>
                                          <p:attrName>ppt_x</p:attrName>
                                        </p:attrNameLst>
                                      </p:cBhvr>
                                      <p:tavLst>
                                        <p:tav tm="0">
                                          <p:val>
                                            <p:strVal val="#ppt_x"/>
                                          </p:val>
                                        </p:tav>
                                        <p:tav tm="100000">
                                          <p:val>
                                            <p:strVal val="#ppt_x"/>
                                          </p:val>
                                        </p:tav>
                                      </p:tavLst>
                                    </p:anim>
                                    <p:anim calcmode="lin" valueType="num">
                                      <p:cBhvr>
                                        <p:cTn id="3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1000"/>
                                        <p:tgtEl>
                                          <p:spTgt spid="7"/>
                                        </p:tgtEl>
                                      </p:cBhvr>
                                    </p:animEffect>
                                    <p:anim calcmode="lin" valueType="num">
                                      <p:cBhvr>
                                        <p:cTn id="76" dur="1000" fill="hold"/>
                                        <p:tgtEl>
                                          <p:spTgt spid="7"/>
                                        </p:tgtEl>
                                        <p:attrNameLst>
                                          <p:attrName>ppt_x</p:attrName>
                                        </p:attrNameLst>
                                      </p:cBhvr>
                                      <p:tavLst>
                                        <p:tav tm="0">
                                          <p:val>
                                            <p:strVal val="#ppt_x"/>
                                          </p:val>
                                        </p:tav>
                                        <p:tav tm="100000">
                                          <p:val>
                                            <p:strVal val="#ppt_x"/>
                                          </p:val>
                                        </p:tav>
                                      </p:tavLst>
                                    </p:anim>
                                    <p:anim calcmode="lin" valueType="num">
                                      <p:cBhvr>
                                        <p:cTn id="77" dur="1000" fill="hold"/>
                                        <p:tgtEl>
                                          <p:spTgt spid="7"/>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1000"/>
                                        <p:tgtEl>
                                          <p:spTgt spid="33"/>
                                        </p:tgtEl>
                                      </p:cBhvr>
                                    </p:animEffect>
                                    <p:anim calcmode="lin" valueType="num">
                                      <p:cBhvr>
                                        <p:cTn id="81" dur="1000" fill="hold"/>
                                        <p:tgtEl>
                                          <p:spTgt spid="33"/>
                                        </p:tgtEl>
                                        <p:attrNameLst>
                                          <p:attrName>ppt_x</p:attrName>
                                        </p:attrNameLst>
                                      </p:cBhvr>
                                      <p:tavLst>
                                        <p:tav tm="0">
                                          <p:val>
                                            <p:strVal val="#ppt_x"/>
                                          </p:val>
                                        </p:tav>
                                        <p:tav tm="100000">
                                          <p:val>
                                            <p:strVal val="#ppt_x"/>
                                          </p:val>
                                        </p:tav>
                                      </p:tavLst>
                                    </p:anim>
                                    <p:anim calcmode="lin" valueType="num">
                                      <p:cBhvr>
                                        <p:cTn id="8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1000"/>
                                        <p:tgtEl>
                                          <p:spTgt spid="69"/>
                                        </p:tgtEl>
                                      </p:cBhvr>
                                    </p:animEffect>
                                    <p:anim calcmode="lin" valueType="num">
                                      <p:cBhvr>
                                        <p:cTn id="88" dur="1000" fill="hold"/>
                                        <p:tgtEl>
                                          <p:spTgt spid="69"/>
                                        </p:tgtEl>
                                        <p:attrNameLst>
                                          <p:attrName>ppt_x</p:attrName>
                                        </p:attrNameLst>
                                      </p:cBhvr>
                                      <p:tavLst>
                                        <p:tav tm="0">
                                          <p:val>
                                            <p:strVal val="#ppt_x"/>
                                          </p:val>
                                        </p:tav>
                                        <p:tav tm="100000">
                                          <p:val>
                                            <p:strVal val="#ppt_x"/>
                                          </p:val>
                                        </p:tav>
                                      </p:tavLst>
                                    </p:anim>
                                    <p:anim calcmode="lin" valueType="num">
                                      <p:cBhvr>
                                        <p:cTn id="89" dur="1000" fill="hold"/>
                                        <p:tgtEl>
                                          <p:spTgt spid="6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1000"/>
                                        <p:tgtEl>
                                          <p:spTgt spid="44"/>
                                        </p:tgtEl>
                                      </p:cBhvr>
                                    </p:animEffect>
                                    <p:anim calcmode="lin" valueType="num">
                                      <p:cBhvr>
                                        <p:cTn id="93" dur="1000" fill="hold"/>
                                        <p:tgtEl>
                                          <p:spTgt spid="44"/>
                                        </p:tgtEl>
                                        <p:attrNameLst>
                                          <p:attrName>ppt_x</p:attrName>
                                        </p:attrNameLst>
                                      </p:cBhvr>
                                      <p:tavLst>
                                        <p:tav tm="0">
                                          <p:val>
                                            <p:strVal val="#ppt_x"/>
                                          </p:val>
                                        </p:tav>
                                        <p:tav tm="100000">
                                          <p:val>
                                            <p:strVal val="#ppt_x"/>
                                          </p:val>
                                        </p:tav>
                                      </p:tavLst>
                                    </p:anim>
                                    <p:anim calcmode="lin" valueType="num">
                                      <p:cBhvr>
                                        <p:cTn id="94" dur="1000" fill="hold"/>
                                        <p:tgtEl>
                                          <p:spTgt spid="44"/>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fade">
                                      <p:cBhvr>
                                        <p:cTn id="97" dur="1000"/>
                                        <p:tgtEl>
                                          <p:spTgt spid="72"/>
                                        </p:tgtEl>
                                      </p:cBhvr>
                                    </p:animEffect>
                                    <p:anim calcmode="lin" valueType="num">
                                      <p:cBhvr>
                                        <p:cTn id="98" dur="1000" fill="hold"/>
                                        <p:tgtEl>
                                          <p:spTgt spid="72"/>
                                        </p:tgtEl>
                                        <p:attrNameLst>
                                          <p:attrName>ppt_x</p:attrName>
                                        </p:attrNameLst>
                                      </p:cBhvr>
                                      <p:tavLst>
                                        <p:tav tm="0">
                                          <p:val>
                                            <p:strVal val="#ppt_x"/>
                                          </p:val>
                                        </p:tav>
                                        <p:tav tm="100000">
                                          <p:val>
                                            <p:strVal val="#ppt_x"/>
                                          </p:val>
                                        </p:tav>
                                      </p:tavLst>
                                    </p:anim>
                                    <p:anim calcmode="lin" valueType="num">
                                      <p:cBhvr>
                                        <p:cTn id="99" dur="1000" fill="hold"/>
                                        <p:tgtEl>
                                          <p:spTgt spid="7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fade">
                                      <p:cBhvr>
                                        <p:cTn id="102" dur="1000"/>
                                        <p:tgtEl>
                                          <p:spTgt spid="59"/>
                                        </p:tgtEl>
                                      </p:cBhvr>
                                    </p:animEffect>
                                    <p:anim calcmode="lin" valueType="num">
                                      <p:cBhvr>
                                        <p:cTn id="103" dur="1000" fill="hold"/>
                                        <p:tgtEl>
                                          <p:spTgt spid="59"/>
                                        </p:tgtEl>
                                        <p:attrNameLst>
                                          <p:attrName>ppt_x</p:attrName>
                                        </p:attrNameLst>
                                      </p:cBhvr>
                                      <p:tavLst>
                                        <p:tav tm="0">
                                          <p:val>
                                            <p:strVal val="#ppt_x"/>
                                          </p:val>
                                        </p:tav>
                                        <p:tav tm="100000">
                                          <p:val>
                                            <p:strVal val="#ppt_x"/>
                                          </p:val>
                                        </p:tav>
                                      </p:tavLst>
                                    </p:anim>
                                    <p:anim calcmode="lin" valueType="num">
                                      <p:cBhvr>
                                        <p:cTn id="104"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fade">
                                      <p:cBhvr>
                                        <p:cTn id="109" dur="1000"/>
                                        <p:tgtEl>
                                          <p:spTgt spid="49"/>
                                        </p:tgtEl>
                                      </p:cBhvr>
                                    </p:animEffect>
                                    <p:anim calcmode="lin" valueType="num">
                                      <p:cBhvr>
                                        <p:cTn id="110" dur="1000" fill="hold"/>
                                        <p:tgtEl>
                                          <p:spTgt spid="49"/>
                                        </p:tgtEl>
                                        <p:attrNameLst>
                                          <p:attrName>ppt_x</p:attrName>
                                        </p:attrNameLst>
                                      </p:cBhvr>
                                      <p:tavLst>
                                        <p:tav tm="0">
                                          <p:val>
                                            <p:strVal val="#ppt_x"/>
                                          </p:val>
                                        </p:tav>
                                        <p:tav tm="100000">
                                          <p:val>
                                            <p:strVal val="#ppt_x"/>
                                          </p:val>
                                        </p:tav>
                                      </p:tavLst>
                                    </p:anim>
                                    <p:anim calcmode="lin" valueType="num">
                                      <p:cBhvr>
                                        <p:cTn id="111" dur="1000" fill="hold"/>
                                        <p:tgtEl>
                                          <p:spTgt spid="49"/>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75"/>
                                        </p:tgtEl>
                                        <p:attrNameLst>
                                          <p:attrName>style.visibility</p:attrName>
                                        </p:attrNameLst>
                                      </p:cBhvr>
                                      <p:to>
                                        <p:strVal val="visible"/>
                                      </p:to>
                                    </p:set>
                                    <p:animEffect transition="in" filter="fade">
                                      <p:cBhvr>
                                        <p:cTn id="119" dur="1000"/>
                                        <p:tgtEl>
                                          <p:spTgt spid="75"/>
                                        </p:tgtEl>
                                      </p:cBhvr>
                                    </p:animEffect>
                                    <p:anim calcmode="lin" valueType="num">
                                      <p:cBhvr>
                                        <p:cTn id="120" dur="1000" fill="hold"/>
                                        <p:tgtEl>
                                          <p:spTgt spid="75"/>
                                        </p:tgtEl>
                                        <p:attrNameLst>
                                          <p:attrName>ppt_x</p:attrName>
                                        </p:attrNameLst>
                                      </p:cBhvr>
                                      <p:tavLst>
                                        <p:tav tm="0">
                                          <p:val>
                                            <p:strVal val="#ppt_x"/>
                                          </p:val>
                                        </p:tav>
                                        <p:tav tm="100000">
                                          <p:val>
                                            <p:strVal val="#ppt_x"/>
                                          </p:val>
                                        </p:tav>
                                      </p:tavLst>
                                    </p:anim>
                                    <p:anim calcmode="lin" valueType="num">
                                      <p:cBhvr>
                                        <p:cTn id="121" dur="1000" fill="hold"/>
                                        <p:tgtEl>
                                          <p:spTgt spid="75"/>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6"/>
                                        </p:tgtEl>
                                        <p:attrNameLst>
                                          <p:attrName>style.visibility</p:attrName>
                                        </p:attrNameLst>
                                      </p:cBhvr>
                                      <p:to>
                                        <p:strVal val="visible"/>
                                      </p:to>
                                    </p:set>
                                    <p:animEffect transition="in" filter="fade">
                                      <p:cBhvr>
                                        <p:cTn id="124" dur="1000"/>
                                        <p:tgtEl>
                                          <p:spTgt spid="66"/>
                                        </p:tgtEl>
                                      </p:cBhvr>
                                    </p:animEffect>
                                    <p:anim calcmode="lin" valueType="num">
                                      <p:cBhvr>
                                        <p:cTn id="125" dur="1000" fill="hold"/>
                                        <p:tgtEl>
                                          <p:spTgt spid="66"/>
                                        </p:tgtEl>
                                        <p:attrNameLst>
                                          <p:attrName>ppt_x</p:attrName>
                                        </p:attrNameLst>
                                      </p:cBhvr>
                                      <p:tavLst>
                                        <p:tav tm="0">
                                          <p:val>
                                            <p:strVal val="#ppt_x"/>
                                          </p:val>
                                        </p:tav>
                                        <p:tav tm="100000">
                                          <p:val>
                                            <p:strVal val="#ppt_x"/>
                                          </p:val>
                                        </p:tav>
                                      </p:tavLst>
                                    </p:anim>
                                    <p:anim calcmode="lin" valueType="num">
                                      <p:cBhvr>
                                        <p:cTn id="12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P spid="29" grpId="0" animBg="1"/>
      <p:bldP spid="30" grpId="0" animBg="1"/>
      <p:bldP spid="31" grpId="0" animBg="1"/>
      <p:bldP spid="44" grpId="0" animBg="1"/>
      <p:bldP spid="59" grpId="0" animBg="1"/>
      <p:bldP spid="65" grpId="0" animBg="1"/>
      <p:bldP spid="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a:solidFill>
            <a:srgbClr val="00B050"/>
          </a:solidFill>
        </p:spPr>
        <p:txBody>
          <a:bodyPr vert="horz" lIns="91440" tIns="45720" rIns="91440" bIns="45720" rtlCol="0" anchor="ctr">
            <a:normAutofit fontScale="90000"/>
          </a:bodyPr>
          <a:lstStyle/>
          <a:p>
            <a:pPr marL="838200" indent="-838200" defTabSz="457200"/>
            <a:r>
              <a:rPr lang="en-US" altLang="ja-JP" sz="4000" dirty="0">
                <a:solidFill>
                  <a:schemeClr val="bg1"/>
                </a:solidFill>
                <a:latin typeface="Arial" charset="0"/>
              </a:rPr>
              <a:t>Problems</a:t>
            </a:r>
            <a:endParaRPr lang="ja-JP" altLang="en-US" sz="4000" dirty="0">
              <a:solidFill>
                <a:schemeClr val="bg1"/>
              </a:solidFill>
              <a:latin typeface="Arial" charset="0"/>
            </a:endParaRPr>
          </a:p>
        </p:txBody>
      </p:sp>
      <p:sp>
        <p:nvSpPr>
          <p:cNvPr id="3" name="コンテンツ プレースホルダー 2"/>
          <p:cNvSpPr>
            <a:spLocks noGrp="1"/>
          </p:cNvSpPr>
          <p:nvPr>
            <p:ph idx="1"/>
          </p:nvPr>
        </p:nvSpPr>
        <p:spPr>
          <a:xfrm>
            <a:off x="539552" y="1052736"/>
            <a:ext cx="8229600" cy="4525963"/>
          </a:xfrm>
        </p:spPr>
        <p:txBody>
          <a:bodyPr/>
          <a:lstStyle/>
          <a:p>
            <a:r>
              <a:rPr kumimoji="1" lang="en-US" altLang="ja-JP" dirty="0" smtClean="0"/>
              <a:t>Quick repair is obstructed.</a:t>
            </a:r>
          </a:p>
          <a:p>
            <a:r>
              <a:rPr lang="en-US" altLang="ja-JP" dirty="0" smtClean="0"/>
              <a:t>Some makers refuse to treat equipment from radio-active area.</a:t>
            </a:r>
          </a:p>
          <a:p>
            <a:r>
              <a:rPr kumimoji="1" lang="en-US" altLang="ja-JP" dirty="0" smtClean="0"/>
              <a:t>Radioactive(???) wastes are increasing.</a:t>
            </a:r>
          </a:p>
          <a:p>
            <a:r>
              <a:rPr lang="en-US" altLang="ja-JP" dirty="0" smtClean="0"/>
              <a:t>Heatstroke due to layering a protective clothing.</a:t>
            </a:r>
          </a:p>
          <a:p>
            <a:r>
              <a:rPr kumimoji="1" lang="en-US" altLang="ja-JP" dirty="0" smtClean="0"/>
              <a:t>Discontents of cryogenic workers due to obstructions for radiation(???) safety.</a:t>
            </a:r>
          </a:p>
          <a:p>
            <a:pPr marL="0" indent="0">
              <a:buNone/>
            </a:pP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2018/6/5</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dirty="0" err="1" smtClean="0"/>
              <a:t>Cryo</a:t>
            </a:r>
            <a:r>
              <a:rPr kumimoji="1" lang="en-US" altLang="ja-JP" dirty="0" smtClean="0"/>
              <a:t>-Ops 2018</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17</a:t>
            </a:fld>
            <a:endParaRPr kumimoji="1" lang="ja-JP" altLang="en-US" dirty="0"/>
          </a:p>
        </p:txBody>
      </p:sp>
    </p:spTree>
    <p:extLst>
      <p:ext uri="{BB962C8B-B14F-4D97-AF65-F5344CB8AC3E}">
        <p14:creationId xmlns:p14="http://schemas.microsoft.com/office/powerpoint/2010/main" val="955009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a:solidFill>
            <a:srgbClr val="00B050"/>
          </a:solidFill>
        </p:spPr>
        <p:txBody>
          <a:bodyPr vert="horz" lIns="91440" tIns="45720" rIns="91440" bIns="45720" rtlCol="0" anchor="ctr">
            <a:normAutofit fontScale="90000"/>
          </a:bodyPr>
          <a:lstStyle/>
          <a:p>
            <a:pPr marL="838200" indent="-838200" defTabSz="457200"/>
            <a:r>
              <a:rPr lang="en-US" altLang="ja-JP" sz="4000" dirty="0" smtClean="0">
                <a:solidFill>
                  <a:schemeClr val="bg1"/>
                </a:solidFill>
                <a:latin typeface="Arial" charset="0"/>
              </a:rPr>
              <a:t>Summary &amp; </a:t>
            </a:r>
            <a:r>
              <a:rPr lang="en-US" altLang="ja-JP" sz="4000" dirty="0" smtClean="0">
                <a:solidFill>
                  <a:schemeClr val="bg1"/>
                </a:solidFill>
                <a:latin typeface="Arial" charset="0"/>
              </a:rPr>
              <a:t>Questionnaires</a:t>
            </a:r>
            <a:endParaRPr lang="ja-JP" altLang="en-US" sz="4000" dirty="0">
              <a:solidFill>
                <a:schemeClr val="bg1"/>
              </a:solidFill>
              <a:latin typeface="Arial" charset="0"/>
            </a:endParaRPr>
          </a:p>
        </p:txBody>
      </p:sp>
      <p:sp>
        <p:nvSpPr>
          <p:cNvPr id="3" name="コンテンツ プレースホルダー 2"/>
          <p:cNvSpPr>
            <a:spLocks noGrp="1"/>
          </p:cNvSpPr>
          <p:nvPr>
            <p:ph idx="1"/>
          </p:nvPr>
        </p:nvSpPr>
        <p:spPr>
          <a:xfrm>
            <a:off x="539552" y="1052736"/>
            <a:ext cx="8229600" cy="5328592"/>
          </a:xfrm>
        </p:spPr>
        <p:txBody>
          <a:bodyPr>
            <a:normAutofit/>
          </a:bodyPr>
          <a:lstStyle/>
          <a:p>
            <a:r>
              <a:rPr kumimoji="1" lang="en-US" altLang="ja-JP" dirty="0" smtClean="0"/>
              <a:t>Since 2009, the neutrino cryogeni</a:t>
            </a:r>
            <a:r>
              <a:rPr lang="en-US" altLang="ja-JP" dirty="0" smtClean="0"/>
              <a:t>c system has contributed to T2K experiment in J-PARC without any troubles</a:t>
            </a:r>
            <a:r>
              <a:rPr kumimoji="1" lang="en-US" altLang="ja-JP" dirty="0" smtClean="0"/>
              <a:t>.</a:t>
            </a:r>
          </a:p>
          <a:p>
            <a:r>
              <a:rPr lang="en-US" altLang="ja-JP" dirty="0" smtClean="0"/>
              <a:t>Very few HT(tritium) has been detected in cryogen He. </a:t>
            </a:r>
            <a:r>
              <a:rPr lang="en-US" altLang="ja-JP" dirty="0"/>
              <a:t>But </a:t>
            </a:r>
            <a:r>
              <a:rPr lang="en-US" altLang="ja-JP" dirty="0" smtClean="0"/>
              <a:t>maintenance process </a:t>
            </a:r>
            <a:r>
              <a:rPr lang="en-US" altLang="ja-JP" dirty="0"/>
              <a:t>became strongly regulated and troublesome. </a:t>
            </a:r>
            <a:endParaRPr lang="en-US" altLang="ja-JP" dirty="0" smtClean="0"/>
          </a:p>
          <a:p>
            <a:r>
              <a:rPr kumimoji="1" lang="en-US" altLang="ja-JP" dirty="0" smtClean="0"/>
              <a:t>I’d like to know how manage tritium in refrigerator in other laboratories.</a:t>
            </a:r>
          </a:p>
          <a:p>
            <a:pPr marL="971550" lvl="1" indent="-514350">
              <a:buFont typeface="+mj-ea"/>
              <a:buAutoNum type="circleNumDbPlain"/>
            </a:pPr>
            <a:r>
              <a:rPr lang="en-US" altLang="ja-JP" dirty="0" smtClean="0"/>
              <a:t>Is tritium in your refrigerator checked?</a:t>
            </a:r>
          </a:p>
          <a:p>
            <a:pPr marL="971550" lvl="1" indent="-514350">
              <a:buFont typeface="+mj-ea"/>
              <a:buAutoNum type="circleNumDbPlain"/>
            </a:pPr>
            <a:r>
              <a:rPr kumimoji="1" lang="en-US" altLang="ja-JP" dirty="0" smtClean="0"/>
              <a:t>If tritium is detected, how is it managed ?</a:t>
            </a:r>
          </a:p>
          <a:p>
            <a:endParaRPr kumimoji="1" lang="en-US" altLang="ja-JP" dirty="0" smtClean="0"/>
          </a:p>
          <a:p>
            <a:endParaRPr kumimoji="1" lang="en-US" altLang="ja-JP" dirty="0" smtClean="0"/>
          </a:p>
          <a:p>
            <a:pPr marL="0" indent="0">
              <a:buNone/>
            </a:pP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2018/6/5</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dirty="0" err="1" smtClean="0"/>
              <a:t>Cryo</a:t>
            </a:r>
            <a:r>
              <a:rPr kumimoji="1" lang="en-US" altLang="ja-JP" dirty="0" smtClean="0"/>
              <a:t>-Ops 2018</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18</a:t>
            </a:fld>
            <a:endParaRPr kumimoji="1" lang="ja-JP" altLang="en-US" dirty="0"/>
          </a:p>
        </p:txBody>
      </p:sp>
    </p:spTree>
    <p:extLst>
      <p:ext uri="{BB962C8B-B14F-4D97-AF65-F5344CB8AC3E}">
        <p14:creationId xmlns:p14="http://schemas.microsoft.com/office/powerpoint/2010/main" val="3259930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en-US" altLang="ja-JP" dirty="0" smtClean="0"/>
              <a:t>Thank you </a:t>
            </a:r>
            <a:endParaRPr kumimoji="1" lang="ja-JP" altLang="en-US" dirty="0"/>
          </a:p>
        </p:txBody>
      </p:sp>
      <p:sp>
        <p:nvSpPr>
          <p:cNvPr id="8" name="サブタイトル 7"/>
          <p:cNvSpPr>
            <a:spLocks noGrp="1"/>
          </p:cNvSpPr>
          <p:nvPr>
            <p:ph type="subTitle" idx="1"/>
          </p:nvPr>
        </p:nvSpPr>
        <p:spPr/>
        <p:txBody>
          <a:bodyPr/>
          <a:lstStyle/>
          <a:p>
            <a:r>
              <a:rPr kumimoji="1" lang="en-US" altLang="ja-JP" dirty="0" smtClean="0"/>
              <a:t>for hearing my complaint.</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2018/6/5</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Cryo-Ops 2018</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19</a:t>
            </a:fld>
            <a:endParaRPr kumimoji="1" lang="ja-JP" altLang="en-US"/>
          </a:p>
        </p:txBody>
      </p:sp>
    </p:spTree>
    <p:extLst>
      <p:ext uri="{BB962C8B-B14F-4D97-AF65-F5344CB8AC3E}">
        <p14:creationId xmlns:p14="http://schemas.microsoft.com/office/powerpoint/2010/main" val="3545757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 2"/>
          <p:cNvSpPr>
            <a:spLocks noGrp="1"/>
          </p:cNvSpPr>
          <p:nvPr>
            <p:ph idx="1"/>
          </p:nvPr>
        </p:nvSpPr>
        <p:spPr/>
        <p:txBody>
          <a:bodyPr/>
          <a:lstStyle/>
          <a:p>
            <a:pPr marL="514350" indent="-514350">
              <a:buFont typeface="+mj-lt"/>
              <a:buAutoNum type="arabicPeriod"/>
            </a:pPr>
            <a:r>
              <a:rPr kumimoji="1" lang="en-US" altLang="ja-JP" dirty="0" smtClean="0"/>
              <a:t>Introduction </a:t>
            </a:r>
          </a:p>
          <a:p>
            <a:pPr marL="400050" lvl="1" indent="0">
              <a:buNone/>
            </a:pPr>
            <a:r>
              <a:rPr kumimoji="1" lang="en-US" altLang="ja-JP" dirty="0" smtClean="0"/>
              <a:t>J-PARC, T2K project, T2K SC magnets system</a:t>
            </a:r>
          </a:p>
          <a:p>
            <a:pPr marL="514350" indent="-514350">
              <a:buFont typeface="+mj-lt"/>
              <a:buAutoNum type="arabicPeriod"/>
            </a:pPr>
            <a:r>
              <a:rPr kumimoji="1" lang="en-US" altLang="ja-JP" dirty="0" smtClean="0">
                <a:solidFill>
                  <a:schemeClr val="tx1">
                    <a:lumMod val="65000"/>
                    <a:lumOff val="35000"/>
                  </a:schemeClr>
                </a:solidFill>
              </a:rPr>
              <a:t>Operation History </a:t>
            </a:r>
          </a:p>
          <a:p>
            <a:pPr marL="514350" indent="-514350">
              <a:buFont typeface="+mj-lt"/>
              <a:buAutoNum type="arabicPeriod"/>
            </a:pPr>
            <a:r>
              <a:rPr lang="en-US" altLang="ja-JP" dirty="0" smtClean="0">
                <a:solidFill>
                  <a:schemeClr val="tx1">
                    <a:lumMod val="65000"/>
                    <a:lumOff val="35000"/>
                  </a:schemeClr>
                </a:solidFill>
              </a:rPr>
              <a:t>Tritium Problem</a:t>
            </a:r>
          </a:p>
          <a:p>
            <a:pPr marL="514350" indent="-514350">
              <a:buFont typeface="+mj-lt"/>
              <a:buAutoNum type="arabicPeriod"/>
            </a:pPr>
            <a:r>
              <a:rPr lang="en-US" altLang="ja-JP" dirty="0" smtClean="0">
                <a:solidFill>
                  <a:schemeClr val="tx1">
                    <a:lumMod val="65000"/>
                    <a:lumOff val="35000"/>
                  </a:schemeClr>
                </a:solidFill>
              </a:rPr>
              <a:t>Summary</a:t>
            </a:r>
          </a:p>
          <a:p>
            <a:pPr marL="514350" indent="-514350">
              <a:buFont typeface="+mj-lt"/>
              <a:buAutoNum type="arabicPeriod"/>
            </a:pP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2018/6/5</a:t>
            </a:r>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2</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Cryo-Ops 2018</a:t>
            </a:r>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en-US" altLang="ja-JP" dirty="0" smtClean="0"/>
              <a:t>Backup</a:t>
            </a:r>
            <a:endParaRPr kumimoji="1" lang="ja-JP" altLang="en-US" dirty="0"/>
          </a:p>
        </p:txBody>
      </p:sp>
      <p:sp>
        <p:nvSpPr>
          <p:cNvPr id="8" name="サブタイトル 7"/>
          <p:cNvSpPr>
            <a:spLocks noGrp="1"/>
          </p:cNvSpPr>
          <p:nvPr>
            <p:ph type="subTitle"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2018/6/5</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Cryo-Ops 2018</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20</a:t>
            </a:fld>
            <a:endParaRPr kumimoji="1" lang="ja-JP" altLang="en-US"/>
          </a:p>
        </p:txBody>
      </p:sp>
    </p:spTree>
    <p:extLst>
      <p:ext uri="{BB962C8B-B14F-4D97-AF65-F5344CB8AC3E}">
        <p14:creationId xmlns:p14="http://schemas.microsoft.com/office/powerpoint/2010/main" val="4195420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スライド番号プレースホルダ 4"/>
          <p:cNvSpPr txBox="1">
            <a:spLocks noGrp="1"/>
          </p:cNvSpPr>
          <p:nvPr/>
        </p:nvSpPr>
        <p:spPr bwMode="auto">
          <a:xfrm>
            <a:off x="3124200" y="5761038"/>
            <a:ext cx="2895600" cy="476250"/>
          </a:xfrm>
          <a:prstGeom prst="rect">
            <a:avLst/>
          </a:prstGeom>
          <a:noFill/>
          <a:ln w="9525">
            <a:noFill/>
            <a:miter lim="800000"/>
            <a:headEnd/>
            <a:tailEnd/>
          </a:ln>
        </p:spPr>
        <p:txBody>
          <a:bodyPr/>
          <a:lstStyle/>
          <a:p>
            <a:pPr algn="ctr"/>
            <a:fld id="{34552ED0-65A1-44D5-8542-08DF4E149A45}" type="slidenum">
              <a:rPr lang="en-US" altLang="ja-JP" sz="1400"/>
              <a:pPr algn="ctr"/>
              <a:t>21</a:t>
            </a:fld>
            <a:endParaRPr lang="en-US" altLang="ja-JP" sz="1400"/>
          </a:p>
        </p:txBody>
      </p:sp>
      <p:pic>
        <p:nvPicPr>
          <p:cNvPr id="14340" name="Picture 17" descr="T2K-Beamline"/>
          <p:cNvPicPr>
            <a:picLocks noChangeAspect="1" noChangeArrowheads="1"/>
          </p:cNvPicPr>
          <p:nvPr/>
        </p:nvPicPr>
        <p:blipFill>
          <a:blip r:embed="rId3" cstate="print"/>
          <a:srcRect r="-124" b="7999"/>
          <a:stretch>
            <a:fillRect/>
          </a:stretch>
        </p:blipFill>
        <p:spPr bwMode="auto">
          <a:xfrm>
            <a:off x="0" y="692696"/>
            <a:ext cx="9042400" cy="5527675"/>
          </a:xfrm>
          <a:prstGeom prst="rect">
            <a:avLst/>
          </a:prstGeom>
          <a:noFill/>
          <a:ln w="9525">
            <a:noFill/>
            <a:miter lim="800000"/>
            <a:headEnd/>
            <a:tailEnd/>
          </a:ln>
        </p:spPr>
      </p:pic>
      <p:sp>
        <p:nvSpPr>
          <p:cNvPr id="237586" name="Text Box 18"/>
          <p:cNvSpPr txBox="1">
            <a:spLocks noChangeArrowheads="1"/>
          </p:cNvSpPr>
          <p:nvPr/>
        </p:nvSpPr>
        <p:spPr bwMode="auto">
          <a:xfrm>
            <a:off x="7161213" y="2865438"/>
            <a:ext cx="1858962" cy="304800"/>
          </a:xfrm>
          <a:prstGeom prst="rect">
            <a:avLst/>
          </a:prstGeom>
          <a:noFill/>
          <a:ln w="9525">
            <a:noFill/>
            <a:miter lim="800000"/>
            <a:headEnd/>
            <a:tailEnd/>
          </a:ln>
          <a:effectLst/>
        </p:spPr>
        <p:txBody>
          <a:bodyPr wrap="none">
            <a:spAutoFit/>
          </a:bodyPr>
          <a:lstStyle/>
          <a:p>
            <a:pPr>
              <a:defRPr/>
            </a:pPr>
            <a:r>
              <a:rPr lang="en-US" altLang="ja-JP" sz="1400" b="1" dirty="0">
                <a:effectLst>
                  <a:outerShdw blurRad="38100" dist="38100" dir="2700000" algn="tl">
                    <a:srgbClr val="C0C0C0"/>
                  </a:outerShdw>
                </a:effectLst>
                <a:latin typeface="Arial" charset="0"/>
              </a:rPr>
              <a:t>Preparation Section</a:t>
            </a:r>
          </a:p>
        </p:txBody>
      </p:sp>
      <p:sp>
        <p:nvSpPr>
          <p:cNvPr id="237587" name="Text Box 19"/>
          <p:cNvSpPr txBox="1">
            <a:spLocks noChangeArrowheads="1"/>
          </p:cNvSpPr>
          <p:nvPr/>
        </p:nvSpPr>
        <p:spPr bwMode="auto">
          <a:xfrm>
            <a:off x="5364088" y="5373216"/>
            <a:ext cx="2273300" cy="307975"/>
          </a:xfrm>
          <a:prstGeom prst="rect">
            <a:avLst/>
          </a:prstGeom>
          <a:noFill/>
          <a:ln w="9525">
            <a:noFill/>
            <a:miter lim="800000"/>
            <a:headEnd/>
            <a:tailEnd/>
          </a:ln>
          <a:effectLst/>
        </p:spPr>
        <p:txBody>
          <a:bodyPr wrap="none">
            <a:spAutoFit/>
          </a:bodyPr>
          <a:lstStyle/>
          <a:p>
            <a:pPr>
              <a:defRPr/>
            </a:pPr>
            <a:r>
              <a:rPr lang="en-US" altLang="ja-JP" sz="1400" b="1" dirty="0">
                <a:effectLst>
                  <a:outerShdw blurRad="38100" dist="38100" dir="2700000" algn="tl">
                    <a:srgbClr val="C0C0C0"/>
                  </a:outerShdw>
                </a:effectLst>
                <a:latin typeface="Arial" charset="0"/>
              </a:rPr>
              <a:t>SC combined </a:t>
            </a:r>
            <a:r>
              <a:rPr lang="en-US" altLang="ja-JP" sz="1400" b="1" dirty="0" err="1">
                <a:effectLst>
                  <a:outerShdw blurRad="38100" dist="38100" dir="2700000" algn="tl">
                    <a:srgbClr val="C0C0C0"/>
                  </a:outerShdw>
                </a:effectLst>
                <a:latin typeface="Arial" charset="0"/>
              </a:rPr>
              <a:t>func</a:t>
            </a:r>
            <a:r>
              <a:rPr lang="en-US" altLang="ja-JP" sz="1400" b="1" dirty="0">
                <a:effectLst>
                  <a:outerShdw blurRad="38100" dist="38100" dir="2700000" algn="tl">
                    <a:srgbClr val="C0C0C0"/>
                  </a:outerShdw>
                </a:effectLst>
                <a:latin typeface="Arial" charset="0"/>
              </a:rPr>
              <a:t> </a:t>
            </a:r>
            <a:r>
              <a:rPr lang="en-US" altLang="ja-JP" sz="1400" b="1" dirty="0" err="1">
                <a:effectLst>
                  <a:outerShdw blurRad="38100" dist="38100" dir="2700000" algn="tl">
                    <a:srgbClr val="C0C0C0"/>
                  </a:outerShdw>
                </a:effectLst>
                <a:latin typeface="Arial" charset="0"/>
              </a:rPr>
              <a:t>mags</a:t>
            </a:r>
            <a:endParaRPr lang="en-US" altLang="ja-JP" sz="1400" b="1" dirty="0">
              <a:effectLst>
                <a:outerShdw blurRad="38100" dist="38100" dir="2700000" algn="tl">
                  <a:srgbClr val="C0C0C0"/>
                </a:outerShdw>
              </a:effectLst>
              <a:latin typeface="Arial" charset="0"/>
            </a:endParaRPr>
          </a:p>
        </p:txBody>
      </p:sp>
      <p:sp>
        <p:nvSpPr>
          <p:cNvPr id="237588" name="Text Box 20"/>
          <p:cNvSpPr txBox="1">
            <a:spLocks noChangeArrowheads="1"/>
          </p:cNvSpPr>
          <p:nvPr/>
        </p:nvSpPr>
        <p:spPr bwMode="auto">
          <a:xfrm>
            <a:off x="2125663" y="1727200"/>
            <a:ext cx="1879600" cy="304800"/>
          </a:xfrm>
          <a:prstGeom prst="rect">
            <a:avLst/>
          </a:prstGeom>
          <a:noFill/>
          <a:ln w="9525">
            <a:noFill/>
            <a:miter lim="800000"/>
            <a:headEnd/>
            <a:tailEnd/>
          </a:ln>
          <a:effectLst/>
        </p:spPr>
        <p:txBody>
          <a:bodyPr wrap="none">
            <a:spAutoFit/>
          </a:bodyPr>
          <a:lstStyle/>
          <a:p>
            <a:pPr>
              <a:defRPr/>
            </a:pPr>
            <a:r>
              <a:rPr lang="en-US" altLang="ja-JP" sz="1400" b="1">
                <a:effectLst>
                  <a:outerShdw blurRad="38100" dist="38100" dir="2700000" algn="tl">
                    <a:srgbClr val="C0C0C0"/>
                  </a:outerShdw>
                </a:effectLst>
                <a:latin typeface="Arial" charset="0"/>
              </a:rPr>
              <a:t>Target-Horn System</a:t>
            </a:r>
          </a:p>
        </p:txBody>
      </p:sp>
      <p:sp>
        <p:nvSpPr>
          <p:cNvPr id="237589" name="Text Box 21"/>
          <p:cNvSpPr txBox="1">
            <a:spLocks noChangeArrowheads="1"/>
          </p:cNvSpPr>
          <p:nvPr/>
        </p:nvSpPr>
        <p:spPr bwMode="auto">
          <a:xfrm>
            <a:off x="5489575" y="1992313"/>
            <a:ext cx="1374775" cy="304800"/>
          </a:xfrm>
          <a:prstGeom prst="rect">
            <a:avLst/>
          </a:prstGeom>
          <a:noFill/>
          <a:ln w="9525">
            <a:noFill/>
            <a:miter lim="800000"/>
            <a:headEnd/>
            <a:tailEnd/>
          </a:ln>
          <a:effectLst/>
        </p:spPr>
        <p:txBody>
          <a:bodyPr wrap="none">
            <a:spAutoFit/>
          </a:bodyPr>
          <a:lstStyle/>
          <a:p>
            <a:pPr>
              <a:defRPr/>
            </a:pPr>
            <a:r>
              <a:rPr lang="en-US" altLang="ja-JP" sz="1400" b="1">
                <a:effectLst>
                  <a:outerShdw blurRad="38100" dist="38100" dir="2700000" algn="tl">
                    <a:srgbClr val="C0C0C0"/>
                  </a:outerShdw>
                </a:effectLst>
                <a:latin typeface="Arial" charset="0"/>
              </a:rPr>
              <a:t>Target Station</a:t>
            </a:r>
          </a:p>
        </p:txBody>
      </p:sp>
      <p:sp>
        <p:nvSpPr>
          <p:cNvPr id="237591" name="Text Box 23"/>
          <p:cNvSpPr txBox="1">
            <a:spLocks noChangeArrowheads="1"/>
          </p:cNvSpPr>
          <p:nvPr/>
        </p:nvSpPr>
        <p:spPr bwMode="auto">
          <a:xfrm>
            <a:off x="3997325" y="5522913"/>
            <a:ext cx="1397000" cy="304800"/>
          </a:xfrm>
          <a:prstGeom prst="rect">
            <a:avLst/>
          </a:prstGeom>
          <a:noFill/>
          <a:ln w="9525">
            <a:noFill/>
            <a:miter lim="800000"/>
            <a:headEnd/>
            <a:tailEnd/>
          </a:ln>
          <a:effectLst/>
        </p:spPr>
        <p:txBody>
          <a:bodyPr wrap="none">
            <a:spAutoFit/>
          </a:bodyPr>
          <a:lstStyle/>
          <a:p>
            <a:pPr>
              <a:defRPr/>
            </a:pPr>
            <a:r>
              <a:rPr lang="en-US" altLang="ja-JP" sz="1400" b="1">
                <a:effectLst>
                  <a:outerShdw blurRad="38100" dist="38100" dir="2700000" algn="tl">
                    <a:srgbClr val="C0C0C0"/>
                  </a:outerShdw>
                </a:effectLst>
                <a:latin typeface="Arial" charset="0"/>
              </a:rPr>
              <a:t>Decay Volume</a:t>
            </a:r>
          </a:p>
        </p:txBody>
      </p:sp>
      <p:sp>
        <p:nvSpPr>
          <p:cNvPr id="237592" name="Text Box 24"/>
          <p:cNvSpPr txBox="1">
            <a:spLocks noChangeArrowheads="1"/>
          </p:cNvSpPr>
          <p:nvPr/>
        </p:nvSpPr>
        <p:spPr bwMode="auto">
          <a:xfrm>
            <a:off x="2574925" y="5519738"/>
            <a:ext cx="1220788" cy="304800"/>
          </a:xfrm>
          <a:prstGeom prst="rect">
            <a:avLst/>
          </a:prstGeom>
          <a:noFill/>
          <a:ln w="9525">
            <a:noFill/>
            <a:miter lim="800000"/>
            <a:headEnd/>
            <a:tailEnd/>
          </a:ln>
          <a:effectLst/>
        </p:spPr>
        <p:txBody>
          <a:bodyPr wrap="none">
            <a:spAutoFit/>
          </a:bodyPr>
          <a:lstStyle/>
          <a:p>
            <a:pPr>
              <a:defRPr/>
            </a:pPr>
            <a:r>
              <a:rPr lang="en-US" altLang="ja-JP" sz="1400" b="1">
                <a:effectLst>
                  <a:outerShdw blurRad="38100" dist="38100" dir="2700000" algn="tl">
                    <a:srgbClr val="C0C0C0"/>
                  </a:outerShdw>
                </a:effectLst>
                <a:latin typeface="Arial" charset="0"/>
              </a:rPr>
              <a:t>Beam Dump</a:t>
            </a:r>
          </a:p>
        </p:txBody>
      </p:sp>
      <p:sp>
        <p:nvSpPr>
          <p:cNvPr id="237593" name="AutoShape 25"/>
          <p:cNvSpPr>
            <a:spLocks noChangeArrowheads="1"/>
          </p:cNvSpPr>
          <p:nvPr/>
        </p:nvSpPr>
        <p:spPr bwMode="auto">
          <a:xfrm>
            <a:off x="6400800" y="2544763"/>
            <a:ext cx="809625" cy="538162"/>
          </a:xfrm>
          <a:prstGeom prst="wedgeRoundRectCallout">
            <a:avLst>
              <a:gd name="adj1" fmla="val -38630"/>
              <a:gd name="adj2" fmla="val 92477"/>
              <a:gd name="adj3" fmla="val 16667"/>
            </a:avLst>
          </a:prstGeom>
          <a:solidFill>
            <a:srgbClr val="EAF5F6"/>
          </a:solidFill>
          <a:ln w="9525">
            <a:solidFill>
              <a:srgbClr val="009900"/>
            </a:solidFill>
            <a:miter lim="800000"/>
            <a:headEnd/>
            <a:tailEnd/>
          </a:ln>
        </p:spPr>
        <p:txBody>
          <a:bodyPr/>
          <a:lstStyle/>
          <a:p>
            <a:pPr>
              <a:defRPr/>
            </a:pPr>
            <a:r>
              <a:rPr lang="en-US" altLang="ja-JP" sz="1000" b="1" dirty="0">
                <a:effectLst>
                  <a:outerShdw blurRad="38100" dist="38100" dir="2700000" algn="tl">
                    <a:srgbClr val="FFFFFF"/>
                  </a:outerShdw>
                </a:effectLst>
                <a:latin typeface="Arial" charset="0"/>
              </a:rPr>
              <a:t>Final Focusing</a:t>
            </a:r>
          </a:p>
          <a:p>
            <a:pPr>
              <a:defRPr/>
            </a:pPr>
            <a:r>
              <a:rPr lang="en-US" altLang="ja-JP" sz="1000" b="1" dirty="0">
                <a:effectLst>
                  <a:outerShdw blurRad="38100" dist="38100" dir="2700000" algn="tl">
                    <a:srgbClr val="FFFFFF"/>
                  </a:outerShdw>
                </a:effectLst>
                <a:latin typeface="Arial" charset="0"/>
              </a:rPr>
              <a:t>Section</a:t>
            </a:r>
          </a:p>
        </p:txBody>
      </p:sp>
      <p:sp>
        <p:nvSpPr>
          <p:cNvPr id="237594" name="AutoShape 26"/>
          <p:cNvSpPr>
            <a:spLocks noChangeArrowheads="1"/>
          </p:cNvSpPr>
          <p:nvPr/>
        </p:nvSpPr>
        <p:spPr bwMode="auto">
          <a:xfrm>
            <a:off x="2465388" y="2243138"/>
            <a:ext cx="1157287" cy="395287"/>
          </a:xfrm>
          <a:prstGeom prst="wedgeRoundRectCallout">
            <a:avLst>
              <a:gd name="adj1" fmla="val 103500"/>
              <a:gd name="adj2" fmla="val 221083"/>
              <a:gd name="adj3" fmla="val 16667"/>
            </a:avLst>
          </a:prstGeom>
          <a:solidFill>
            <a:srgbClr val="EAF5F6"/>
          </a:solidFill>
          <a:ln w="9525">
            <a:solidFill>
              <a:srgbClr val="009900"/>
            </a:solidFill>
            <a:miter lim="800000"/>
            <a:headEnd/>
            <a:tailEnd/>
          </a:ln>
        </p:spPr>
        <p:txBody>
          <a:bodyPr/>
          <a:lstStyle/>
          <a:p>
            <a:pPr>
              <a:defRPr/>
            </a:pPr>
            <a:r>
              <a:rPr lang="en-US" altLang="ja-JP" sz="1000" b="1">
                <a:effectLst>
                  <a:outerShdw blurRad="38100" dist="38100" dir="2700000" algn="tl">
                    <a:srgbClr val="FFFFFF"/>
                  </a:outerShdw>
                </a:effectLst>
                <a:latin typeface="Arial" charset="0"/>
              </a:rPr>
              <a:t>Muon Monitoring Pit</a:t>
            </a:r>
          </a:p>
        </p:txBody>
      </p:sp>
      <p:sp>
        <p:nvSpPr>
          <p:cNvPr id="237595" name="Text Box 27"/>
          <p:cNvSpPr txBox="1">
            <a:spLocks noChangeArrowheads="1"/>
          </p:cNvSpPr>
          <p:nvPr/>
        </p:nvSpPr>
        <p:spPr bwMode="auto">
          <a:xfrm>
            <a:off x="279400" y="5526088"/>
            <a:ext cx="2222500" cy="304800"/>
          </a:xfrm>
          <a:prstGeom prst="rect">
            <a:avLst/>
          </a:prstGeom>
          <a:noFill/>
          <a:ln w="9525">
            <a:noFill/>
            <a:miter lim="800000"/>
            <a:headEnd/>
            <a:tailEnd/>
          </a:ln>
          <a:effectLst/>
        </p:spPr>
        <p:txBody>
          <a:bodyPr>
            <a:spAutoFit/>
          </a:bodyPr>
          <a:lstStyle/>
          <a:p>
            <a:pPr>
              <a:defRPr/>
            </a:pPr>
            <a:r>
              <a:rPr lang="en-US" altLang="ja-JP" sz="1400" b="1">
                <a:effectLst>
                  <a:outerShdw blurRad="38100" dist="38100" dir="2700000" algn="tl">
                    <a:srgbClr val="C0C0C0"/>
                  </a:outerShdw>
                </a:effectLst>
                <a:latin typeface="Arial" charset="0"/>
              </a:rPr>
              <a:t>Near Neutrino Detector</a:t>
            </a:r>
          </a:p>
        </p:txBody>
      </p:sp>
      <p:sp>
        <p:nvSpPr>
          <p:cNvPr id="237596" name="Text Box 28"/>
          <p:cNvSpPr txBox="1">
            <a:spLocks noChangeArrowheads="1"/>
          </p:cNvSpPr>
          <p:nvPr/>
        </p:nvSpPr>
        <p:spPr bwMode="auto">
          <a:xfrm>
            <a:off x="184150" y="2700338"/>
            <a:ext cx="1800225" cy="517525"/>
          </a:xfrm>
          <a:prstGeom prst="rect">
            <a:avLst/>
          </a:prstGeom>
          <a:noFill/>
          <a:ln w="9525">
            <a:noFill/>
            <a:miter lim="800000"/>
            <a:headEnd/>
            <a:tailEnd/>
          </a:ln>
          <a:effectLst/>
        </p:spPr>
        <p:txBody>
          <a:bodyPr wrap="none">
            <a:spAutoFit/>
          </a:bodyPr>
          <a:lstStyle/>
          <a:p>
            <a:pPr>
              <a:defRPr/>
            </a:pPr>
            <a:r>
              <a:rPr lang="en-US" altLang="ja-JP" sz="1400" b="1" i="1">
                <a:solidFill>
                  <a:srgbClr val="FF6600"/>
                </a:solidFill>
                <a:effectLst>
                  <a:outerShdw blurRad="38100" dist="38100" dir="2700000" algn="tl">
                    <a:srgbClr val="C0C0C0"/>
                  </a:outerShdw>
                </a:effectLst>
                <a:latin typeface="Arial" charset="0"/>
              </a:rPr>
              <a:t>295km  to </a:t>
            </a:r>
          </a:p>
          <a:p>
            <a:pPr>
              <a:defRPr/>
            </a:pPr>
            <a:r>
              <a:rPr lang="en-US" altLang="ja-JP" sz="1400" b="1" i="1">
                <a:solidFill>
                  <a:srgbClr val="FF6600"/>
                </a:solidFill>
                <a:effectLst>
                  <a:outerShdw blurRad="38100" dist="38100" dir="2700000" algn="tl">
                    <a:srgbClr val="C0C0C0"/>
                  </a:outerShdw>
                </a:effectLst>
                <a:latin typeface="Arial" charset="0"/>
              </a:rPr>
              <a:t>Super-Kamiokande</a:t>
            </a:r>
          </a:p>
        </p:txBody>
      </p:sp>
      <p:pic>
        <p:nvPicPr>
          <p:cNvPr id="14352" name="Picture 35" descr="hadron-absorber"/>
          <p:cNvPicPr>
            <a:picLocks noChangeAspect="1" noChangeArrowheads="1"/>
          </p:cNvPicPr>
          <p:nvPr/>
        </p:nvPicPr>
        <p:blipFill>
          <a:blip r:embed="rId4" cstate="print"/>
          <a:srcRect/>
          <a:stretch>
            <a:fillRect/>
          </a:stretch>
        </p:blipFill>
        <p:spPr bwMode="auto">
          <a:xfrm>
            <a:off x="2622550" y="4140200"/>
            <a:ext cx="1066800" cy="1447800"/>
          </a:xfrm>
          <a:prstGeom prst="rect">
            <a:avLst/>
          </a:prstGeom>
          <a:noFill/>
          <a:ln w="9525">
            <a:noFill/>
            <a:miter lim="800000"/>
            <a:headEnd/>
            <a:tailEnd/>
          </a:ln>
        </p:spPr>
      </p:pic>
      <p:sp>
        <p:nvSpPr>
          <p:cNvPr id="14353" name="Line 36"/>
          <p:cNvSpPr>
            <a:spLocks noChangeShapeType="1"/>
          </p:cNvSpPr>
          <p:nvPr/>
        </p:nvSpPr>
        <p:spPr bwMode="auto">
          <a:xfrm>
            <a:off x="4424363" y="3546475"/>
            <a:ext cx="1841500" cy="0"/>
          </a:xfrm>
          <a:prstGeom prst="line">
            <a:avLst/>
          </a:prstGeom>
          <a:noFill/>
          <a:ln w="9525">
            <a:solidFill>
              <a:schemeClr val="folHlink"/>
            </a:solidFill>
            <a:round/>
            <a:headEnd type="diamond" w="med" len="med"/>
            <a:tailEnd type="diamond" w="med" len="med"/>
          </a:ln>
        </p:spPr>
        <p:txBody>
          <a:bodyPr/>
          <a:lstStyle/>
          <a:p>
            <a:endParaRPr lang="ja-JP" altLang="en-US"/>
          </a:p>
        </p:txBody>
      </p:sp>
      <p:sp>
        <p:nvSpPr>
          <p:cNvPr id="237605" name="Text Box 37"/>
          <p:cNvSpPr txBox="1">
            <a:spLocks noChangeArrowheads="1"/>
          </p:cNvSpPr>
          <p:nvPr/>
        </p:nvSpPr>
        <p:spPr bwMode="auto">
          <a:xfrm>
            <a:off x="5067300" y="3521075"/>
            <a:ext cx="638175" cy="304800"/>
          </a:xfrm>
          <a:prstGeom prst="rect">
            <a:avLst/>
          </a:prstGeom>
          <a:noFill/>
          <a:ln w="9525">
            <a:noFill/>
            <a:miter lim="800000"/>
            <a:headEnd/>
            <a:tailEnd/>
          </a:ln>
          <a:effectLst/>
        </p:spPr>
        <p:txBody>
          <a:bodyPr wrap="none">
            <a:spAutoFit/>
          </a:bodyPr>
          <a:lstStyle/>
          <a:p>
            <a:pPr>
              <a:defRPr/>
            </a:pPr>
            <a:r>
              <a:rPr lang="en-US" altLang="ja-JP" sz="1400" b="1">
                <a:solidFill>
                  <a:srgbClr val="00CC00"/>
                </a:solidFill>
                <a:effectLst>
                  <a:outerShdw blurRad="38100" dist="38100" dir="2700000" algn="tl">
                    <a:srgbClr val="C0C0C0"/>
                  </a:outerShdw>
                </a:effectLst>
                <a:latin typeface="Arial" charset="0"/>
              </a:rPr>
              <a:t>100m</a:t>
            </a:r>
          </a:p>
        </p:txBody>
      </p:sp>
      <p:sp>
        <p:nvSpPr>
          <p:cNvPr id="21" name="タイトル 6"/>
          <p:cNvSpPr>
            <a:spLocks noGrp="1"/>
          </p:cNvSpPr>
          <p:nvPr>
            <p:ph type="title" idx="4294967295"/>
          </p:nvPr>
        </p:nvSpPr>
        <p:spPr>
          <a:xfrm>
            <a:off x="467544" y="0"/>
            <a:ext cx="8229600" cy="785813"/>
          </a:xfrm>
        </p:spPr>
        <p:txBody>
          <a:bodyPr>
            <a:normAutofit fontScale="90000"/>
          </a:bodyPr>
          <a:lstStyle/>
          <a:p>
            <a:pPr defTabSz="457200"/>
            <a:r>
              <a:rPr lang="en-US" altLang="ja-JP" sz="3200" dirty="0" smtClean="0"/>
              <a:t>T2K neutrino facility </a:t>
            </a:r>
            <a:r>
              <a:rPr lang="en-US" altLang="ja-JP" sz="3600" dirty="0" smtClean="0"/>
              <a:t>in J-PARC</a:t>
            </a:r>
            <a:r>
              <a:rPr lang="en-US" altLang="ja-JP" sz="3600" dirty="0"/>
              <a:t/>
            </a:r>
            <a:br>
              <a:rPr lang="en-US" altLang="ja-JP" sz="3600" dirty="0"/>
            </a:br>
            <a:r>
              <a:rPr lang="en-US" altLang="ja-JP" sz="2000" dirty="0"/>
              <a:t>http://j-parc.jp/Neutrino/en/nu-facility.html</a:t>
            </a:r>
            <a:endParaRPr lang="ja-JP" altLang="en-US" sz="3600" dirty="0" smtClean="0"/>
          </a:p>
        </p:txBody>
      </p:sp>
      <p:pic>
        <p:nvPicPr>
          <p:cNvPr id="27650" name="Picture 2" descr="Normal Conducting Magnets at Preparation Section "/>
          <p:cNvPicPr>
            <a:picLocks noChangeAspect="1" noChangeArrowheads="1"/>
          </p:cNvPicPr>
          <p:nvPr/>
        </p:nvPicPr>
        <p:blipFill>
          <a:blip r:embed="rId5" cstate="print"/>
          <a:srcRect/>
          <a:stretch>
            <a:fillRect/>
          </a:stretch>
        </p:blipFill>
        <p:spPr bwMode="auto">
          <a:xfrm>
            <a:off x="7236296" y="1706466"/>
            <a:ext cx="1656183" cy="1242138"/>
          </a:xfrm>
          <a:prstGeom prst="rect">
            <a:avLst/>
          </a:prstGeom>
          <a:noFill/>
        </p:spPr>
      </p:pic>
      <p:pic>
        <p:nvPicPr>
          <p:cNvPr id="27652" name="Picture 4" descr="Superconductiong Combined Function Magnets at Arc Section 2"/>
          <p:cNvPicPr>
            <a:picLocks noChangeAspect="1" noChangeArrowheads="1"/>
          </p:cNvPicPr>
          <p:nvPr/>
        </p:nvPicPr>
        <p:blipFill>
          <a:blip r:embed="rId6" cstate="print"/>
          <a:srcRect r="6250" b="16667"/>
          <a:stretch>
            <a:fillRect/>
          </a:stretch>
        </p:blipFill>
        <p:spPr bwMode="auto">
          <a:xfrm>
            <a:off x="5508103" y="4221088"/>
            <a:ext cx="1728193" cy="1152128"/>
          </a:xfrm>
          <a:prstGeom prst="rect">
            <a:avLst/>
          </a:prstGeom>
          <a:noFill/>
        </p:spPr>
      </p:pic>
      <p:pic>
        <p:nvPicPr>
          <p:cNvPr id="27654" name="Picture 6" descr="Horn3"/>
          <p:cNvPicPr>
            <a:picLocks noChangeAspect="1" noChangeArrowheads="1"/>
          </p:cNvPicPr>
          <p:nvPr/>
        </p:nvPicPr>
        <p:blipFill>
          <a:blip r:embed="rId7" cstate="print"/>
          <a:srcRect b="8772"/>
          <a:stretch>
            <a:fillRect/>
          </a:stretch>
        </p:blipFill>
        <p:spPr bwMode="auto">
          <a:xfrm>
            <a:off x="3203848" y="836712"/>
            <a:ext cx="1368152" cy="936104"/>
          </a:xfrm>
          <a:prstGeom prst="rect">
            <a:avLst/>
          </a:prstGeom>
          <a:noFill/>
        </p:spPr>
      </p:pic>
      <p:sp>
        <p:nvSpPr>
          <p:cNvPr id="23" name="Text Box 19"/>
          <p:cNvSpPr txBox="1">
            <a:spLocks noChangeArrowheads="1"/>
          </p:cNvSpPr>
          <p:nvPr/>
        </p:nvSpPr>
        <p:spPr bwMode="auto">
          <a:xfrm>
            <a:off x="251520" y="5805264"/>
            <a:ext cx="8336449" cy="923330"/>
          </a:xfrm>
          <a:prstGeom prst="rect">
            <a:avLst/>
          </a:prstGeom>
          <a:noFill/>
          <a:ln w="9525">
            <a:noFill/>
            <a:miter lim="800000"/>
            <a:headEnd/>
            <a:tailEnd/>
          </a:ln>
        </p:spPr>
        <p:txBody>
          <a:bodyPr wrap="none">
            <a:spAutoFit/>
          </a:bodyPr>
          <a:lstStyle/>
          <a:p>
            <a:pPr marL="285750" indent="-285750">
              <a:buFont typeface="Arial" panose="020B0604020202020204" pitchFamily="34" charset="0"/>
              <a:buChar char="•"/>
            </a:pPr>
            <a:r>
              <a:rPr lang="en-US" altLang="ja-JP" dirty="0" smtClean="0"/>
              <a:t>P beams accelerated up to 30 </a:t>
            </a:r>
            <a:r>
              <a:rPr lang="en-US" altLang="ja-JP" dirty="0" err="1" smtClean="0"/>
              <a:t>GeV</a:t>
            </a:r>
            <a:r>
              <a:rPr lang="en-US" altLang="ja-JP" dirty="0" smtClean="0"/>
              <a:t> are directed westward through the Primary Part .</a:t>
            </a:r>
          </a:p>
          <a:p>
            <a:pPr marL="285750" indent="-285750">
              <a:buFont typeface="Arial" panose="020B0604020202020204" pitchFamily="34" charset="0"/>
              <a:buChar char="•"/>
            </a:pPr>
            <a:r>
              <a:rPr lang="en-US" altLang="ja-JP" dirty="0"/>
              <a:t>A string of SC. Mag is a core part in the Primary Part.</a:t>
            </a:r>
          </a:p>
          <a:p>
            <a:pPr marL="285750" indent="-285750">
              <a:buFont typeface="Arial" panose="020B0604020202020204" pitchFamily="34" charset="0"/>
              <a:buChar char="•"/>
            </a:pPr>
            <a:r>
              <a:rPr lang="en-US" altLang="ja-JP" dirty="0" smtClean="0"/>
              <a:t>P collide with a graphite target and produce </a:t>
            </a:r>
            <a:r>
              <a:rPr lang="en-US" altLang="ja-JP" dirty="0" smtClean="0">
                <a:sym typeface="Symbol"/>
              </a:rPr>
              <a:t>-mesons, which </a:t>
            </a:r>
            <a:r>
              <a:rPr lang="en-US" altLang="ja-JP" dirty="0" smtClean="0"/>
              <a:t> decay into neutrinos.</a:t>
            </a:r>
          </a:p>
        </p:txBody>
      </p:sp>
      <p:sp>
        <p:nvSpPr>
          <p:cNvPr id="2" name="円弧 1"/>
          <p:cNvSpPr/>
          <p:nvPr/>
        </p:nvSpPr>
        <p:spPr>
          <a:xfrm>
            <a:off x="6770151" y="3684588"/>
            <a:ext cx="1620564" cy="3952278"/>
          </a:xfrm>
          <a:prstGeom prst="arc">
            <a:avLst>
              <a:gd name="adj1" fmla="val 17160324"/>
              <a:gd name="adj2" fmla="val 18892968"/>
            </a:avLst>
          </a:prstGeom>
          <a:ln w="571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円弧 23"/>
          <p:cNvSpPr/>
          <p:nvPr/>
        </p:nvSpPr>
        <p:spPr>
          <a:xfrm>
            <a:off x="4521200" y="2544763"/>
            <a:ext cx="3869515" cy="5420741"/>
          </a:xfrm>
          <a:prstGeom prst="arc">
            <a:avLst>
              <a:gd name="adj1" fmla="val 16458127"/>
              <a:gd name="adj2" fmla="val 1175239"/>
            </a:avLst>
          </a:prstGeom>
          <a:ln w="571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bwMode="auto">
          <a:xfrm>
            <a:off x="8172400" y="3712876"/>
            <a:ext cx="957611" cy="586957"/>
          </a:xfrm>
          <a:prstGeom prst="rect">
            <a:avLst/>
          </a:prstGeom>
          <a:noFill/>
          <a:ln w="28440">
            <a:noFill/>
            <a:miter lim="800000"/>
            <a:headEnd/>
            <a:tailEnd/>
          </a:ln>
        </p:spPr>
        <p:txBody>
          <a:bodyPr wrap="none" lIns="90000" tIns="46800" rIns="90000" bIns="46800" rtlCol="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1" lang="en-US" altLang="ja-JP" sz="1600" dirty="0" smtClean="0">
                <a:solidFill>
                  <a:srgbClr val="FF0000"/>
                </a:solidFill>
              </a:rPr>
              <a:t>30 </a:t>
            </a:r>
            <a:r>
              <a:rPr kumimoji="1" lang="en-US" altLang="ja-JP" sz="1600" dirty="0" err="1" smtClean="0">
                <a:solidFill>
                  <a:srgbClr val="FF0000"/>
                </a:solidFill>
              </a:rPr>
              <a:t>GeV</a:t>
            </a:r>
            <a:endParaRPr kumimoji="1" lang="en-US" altLang="ja-JP" sz="1600" dirty="0" smtClean="0">
              <a:solidFill>
                <a:srgbClr val="FF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1600" dirty="0">
                <a:solidFill>
                  <a:srgbClr val="FF0000"/>
                </a:solidFill>
              </a:rPr>
              <a:t> </a:t>
            </a:r>
            <a:r>
              <a:rPr lang="en-US" altLang="ja-JP" sz="1600" dirty="0" smtClean="0">
                <a:solidFill>
                  <a:srgbClr val="FF0000"/>
                </a:solidFill>
              </a:rPr>
              <a:t>(50 </a:t>
            </a:r>
            <a:r>
              <a:rPr lang="en-US" altLang="ja-JP" sz="1600" dirty="0" err="1" smtClean="0">
                <a:solidFill>
                  <a:srgbClr val="FF0000"/>
                </a:solidFill>
              </a:rPr>
              <a:t>GeV</a:t>
            </a:r>
            <a:r>
              <a:rPr lang="en-US" altLang="ja-JP" sz="1600" dirty="0" smtClean="0">
                <a:solidFill>
                  <a:srgbClr val="FF0000"/>
                </a:solidFill>
              </a:rPr>
              <a:t>)</a:t>
            </a:r>
            <a:endParaRPr kumimoji="1" lang="ja-JP" altLang="en-US" sz="1600" dirty="0" smtClean="0">
              <a:solidFill>
                <a:srgbClr val="FF0000"/>
              </a:solidFill>
            </a:endParaRPr>
          </a:p>
        </p:txBody>
      </p:sp>
      <p:sp>
        <p:nvSpPr>
          <p:cNvPr id="5" name="正方形/長方形 4"/>
          <p:cNvSpPr>
            <a:spLocks/>
          </p:cNvSpPr>
          <p:nvPr/>
        </p:nvSpPr>
        <p:spPr>
          <a:xfrm>
            <a:off x="4132536" y="2083100"/>
            <a:ext cx="1109323" cy="868761"/>
          </a:xfrm>
          <a:prstGeom prst="rect">
            <a:avLst/>
          </a:prstGeom>
          <a:noFill/>
        </p:spPr>
        <p:txBody>
          <a:bodyPr wrap="none" lIns="91440" tIns="45720" rIns="91440" bIns="45720">
            <a:spAutoFit/>
          </a:bodyPr>
          <a:lstStyle/>
          <a:p>
            <a:pPr algn="ctr"/>
            <a:r>
              <a:rPr lang="en-US" altLang="ja-JP"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MR</a:t>
            </a:r>
            <a:endParaRPr lang="ja-JP"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7" name="正方形/長方形 26"/>
          <p:cNvSpPr/>
          <p:nvPr/>
        </p:nvSpPr>
        <p:spPr>
          <a:xfrm>
            <a:off x="4860032" y="2780928"/>
            <a:ext cx="1013419" cy="923330"/>
          </a:xfrm>
          <a:prstGeom prst="rect">
            <a:avLst/>
          </a:prstGeom>
          <a:noFill/>
        </p:spPr>
        <p:txBody>
          <a:bodyPr wrap="none" lIns="91440" tIns="45720" rIns="91440" bIns="45720">
            <a:spAutoFit/>
          </a:bodyPr>
          <a:lstStyle/>
          <a:p>
            <a:pPr algn="ctr"/>
            <a:r>
              <a:rPr lang="en-US" altLang="ja-JP"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Nu</a:t>
            </a:r>
            <a:endParaRPr lang="ja-JP"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円弧 5"/>
          <p:cNvSpPr/>
          <p:nvPr/>
        </p:nvSpPr>
        <p:spPr>
          <a:xfrm>
            <a:off x="5681605" y="3319370"/>
            <a:ext cx="2382782" cy="2221303"/>
          </a:xfrm>
          <a:prstGeom prst="arc">
            <a:avLst>
              <a:gd name="adj1" fmla="val 17327677"/>
              <a:gd name="adj2" fmla="val 20254476"/>
            </a:avLst>
          </a:prstGeom>
          <a:ln w="571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cxnSp>
        <p:nvCxnSpPr>
          <p:cNvPr id="8" name="直線矢印コネクタ 7"/>
          <p:cNvCxnSpPr/>
          <p:nvPr/>
        </p:nvCxnSpPr>
        <p:spPr>
          <a:xfrm flipH="1">
            <a:off x="6176962" y="3319370"/>
            <a:ext cx="62865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日付プレースホルダ 28"/>
          <p:cNvSpPr>
            <a:spLocks noGrp="1"/>
          </p:cNvSpPr>
          <p:nvPr>
            <p:ph type="dt" sz="half" idx="10"/>
          </p:nvPr>
        </p:nvSpPr>
        <p:spPr/>
        <p:txBody>
          <a:bodyPr/>
          <a:lstStyle/>
          <a:p>
            <a:r>
              <a:rPr kumimoji="1" lang="en-US" altLang="ja-JP" smtClean="0"/>
              <a:t>2018/6/5</a:t>
            </a:r>
            <a:endParaRPr kumimoji="1" lang="ja-JP" altLang="en-US"/>
          </a:p>
        </p:txBody>
      </p:sp>
      <p:sp>
        <p:nvSpPr>
          <p:cNvPr id="30" name="スライド番号プレースホルダ 29"/>
          <p:cNvSpPr>
            <a:spLocks noGrp="1"/>
          </p:cNvSpPr>
          <p:nvPr>
            <p:ph type="sldNum" sz="quarter" idx="12"/>
          </p:nvPr>
        </p:nvSpPr>
        <p:spPr/>
        <p:txBody>
          <a:bodyPr/>
          <a:lstStyle/>
          <a:p>
            <a:fld id="{D2D8002D-B5B0-4BAC-B1F6-782DDCCE6D9C}" type="slidenum">
              <a:rPr kumimoji="1" lang="ja-JP" altLang="en-US" smtClean="0"/>
              <a:pPr/>
              <a:t>21</a:t>
            </a:fld>
            <a:endParaRPr kumimoji="1" lang="ja-JP" altLang="en-US"/>
          </a:p>
        </p:txBody>
      </p:sp>
      <p:sp>
        <p:nvSpPr>
          <p:cNvPr id="31" name="フッター プレースホルダ 30"/>
          <p:cNvSpPr>
            <a:spLocks noGrp="1"/>
          </p:cNvSpPr>
          <p:nvPr>
            <p:ph type="ftr" sz="quarter" idx="11"/>
          </p:nvPr>
        </p:nvSpPr>
        <p:spPr/>
        <p:txBody>
          <a:bodyPr/>
          <a:lstStyle/>
          <a:p>
            <a:r>
              <a:rPr kumimoji="1" lang="en-US" altLang="ja-JP" smtClean="0"/>
              <a:t>Cryo-Ops 2018</a:t>
            </a:r>
            <a:endParaRPr kumimoji="1" lang="ja-JP" altLang="en-US"/>
          </a:p>
        </p:txBody>
      </p:sp>
      <p:sp>
        <p:nvSpPr>
          <p:cNvPr id="32" name="円弧 31"/>
          <p:cNvSpPr/>
          <p:nvPr/>
        </p:nvSpPr>
        <p:spPr>
          <a:xfrm>
            <a:off x="2966244" y="2304595"/>
            <a:ext cx="5046662" cy="3526293"/>
          </a:xfrm>
          <a:prstGeom prst="arc">
            <a:avLst>
              <a:gd name="adj1" fmla="val 13889780"/>
              <a:gd name="adj2" fmla="val 17918684"/>
            </a:avLst>
          </a:prstGeom>
          <a:ln w="571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 name="直線矢印コネクタ 6"/>
          <p:cNvCxnSpPr>
            <a:endCxn id="32" idx="0"/>
          </p:cNvCxnSpPr>
          <p:nvPr/>
        </p:nvCxnSpPr>
        <p:spPr>
          <a:xfrm flipV="1">
            <a:off x="2723100" y="2526683"/>
            <a:ext cx="1540500" cy="1146794"/>
          </a:xfrm>
          <a:prstGeom prst="straightConnector1">
            <a:avLst/>
          </a:prstGeom>
          <a:ln w="571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円弧 40"/>
          <p:cNvSpPr/>
          <p:nvPr/>
        </p:nvSpPr>
        <p:spPr>
          <a:xfrm>
            <a:off x="1547664" y="3495196"/>
            <a:ext cx="3797449" cy="5153417"/>
          </a:xfrm>
          <a:prstGeom prst="arc">
            <a:avLst>
              <a:gd name="adj1" fmla="val 13675409"/>
              <a:gd name="adj2" fmla="val 15112190"/>
            </a:avLst>
          </a:prstGeom>
          <a:ln w="571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6985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xit" presetSubtype="0" fill="hold" grpId="0" nodeType="withEffect">
                                  <p:stCondLst>
                                    <p:cond delay="0"/>
                                  </p:stCondLst>
                                  <p:childTnLst>
                                    <p:animEffect transition="out" filter="fade">
                                      <p:cBhvr>
                                        <p:cTn id="23" dur="1500"/>
                                        <p:tgtEl>
                                          <p:spTgt spid="24"/>
                                        </p:tgtEl>
                                      </p:cBhvr>
                                    </p:animEffect>
                                    <p:set>
                                      <p:cBhvr>
                                        <p:cTn id="24" dur="1" fill="hold">
                                          <p:stCondLst>
                                            <p:cond delay="1499"/>
                                          </p:stCondLst>
                                        </p:cTn>
                                        <p:tgtEl>
                                          <p:spTgt spid="24"/>
                                        </p:tgtEl>
                                        <p:attrNameLst>
                                          <p:attrName>style.visibility</p:attrName>
                                        </p:attrNameLst>
                                      </p:cBhvr>
                                      <p:to>
                                        <p:strVal val="hidden"/>
                                      </p:to>
                                    </p:se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250"/>
                                        <p:tgtEl>
                                          <p:spTgt spid="6"/>
                                        </p:tgtEl>
                                      </p:cBhvr>
                                    </p:animEffect>
                                  </p:childTnLst>
                                </p:cTn>
                              </p:par>
                              <p:par>
                                <p:cTn id="29" presetID="10" presetClass="exit" presetSubtype="0" fill="hold" grpId="1" nodeType="withEffect">
                                  <p:stCondLst>
                                    <p:cond delay="0"/>
                                  </p:stCondLst>
                                  <p:childTnLst>
                                    <p:animEffect transition="out" filter="fade">
                                      <p:cBhvr>
                                        <p:cTn id="30" dur="1250"/>
                                        <p:tgtEl>
                                          <p:spTgt spid="2"/>
                                        </p:tgtEl>
                                      </p:cBhvr>
                                    </p:animEffect>
                                    <p:set>
                                      <p:cBhvr>
                                        <p:cTn id="31" dur="1" fill="hold">
                                          <p:stCondLst>
                                            <p:cond delay="1249"/>
                                          </p:stCondLst>
                                        </p:cTn>
                                        <p:tgtEl>
                                          <p:spTgt spid="2"/>
                                        </p:tgtEl>
                                        <p:attrNameLst>
                                          <p:attrName>style.visibility</p:attrName>
                                        </p:attrNameLst>
                                      </p:cBhvr>
                                      <p:to>
                                        <p:strVal val="hidden"/>
                                      </p:to>
                                    </p:set>
                                  </p:childTnLst>
                                </p:cTn>
                              </p:par>
                            </p:childTnLst>
                          </p:cTn>
                        </p:par>
                        <p:par>
                          <p:cTn id="32" fill="hold">
                            <p:stCondLst>
                              <p:cond delay="275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750"/>
                                        <p:tgtEl>
                                          <p:spTgt spid="8"/>
                                        </p:tgtEl>
                                      </p:cBhvr>
                                    </p:animEffect>
                                  </p:childTnLst>
                                </p:cTn>
                              </p:par>
                              <p:par>
                                <p:cTn id="36" presetID="10" presetClass="exit" presetSubtype="0" fill="hold" grpId="1" nodeType="withEffect">
                                  <p:stCondLst>
                                    <p:cond delay="0"/>
                                  </p:stCondLst>
                                  <p:childTnLst>
                                    <p:animEffect transition="out" filter="fade">
                                      <p:cBhvr>
                                        <p:cTn id="37" dur="1500"/>
                                        <p:tgtEl>
                                          <p:spTgt spid="6"/>
                                        </p:tgtEl>
                                      </p:cBhvr>
                                    </p:animEffect>
                                    <p:set>
                                      <p:cBhvr>
                                        <p:cTn id="38" dur="1" fill="hold">
                                          <p:stCondLst>
                                            <p:cond delay="1499"/>
                                          </p:stCondLst>
                                        </p:cTn>
                                        <p:tgtEl>
                                          <p:spTgt spid="6"/>
                                        </p:tgtEl>
                                        <p:attrNameLst>
                                          <p:attrName>style.visibility</p:attrName>
                                        </p:attrNameLst>
                                      </p:cBhvr>
                                      <p:to>
                                        <p:strVal val="hidden"/>
                                      </p:to>
                                    </p:set>
                                  </p:childTnLst>
                                </p:cTn>
                              </p:par>
                            </p:childTnLst>
                          </p:cTn>
                        </p:par>
                        <p:par>
                          <p:cTn id="39" fill="hold">
                            <p:stCondLst>
                              <p:cond delay="4500"/>
                            </p:stCondLst>
                            <p:childTnLst>
                              <p:par>
                                <p:cTn id="40" presetID="10" presetClass="exit" presetSubtype="0" fill="hold" nodeType="afterEffect">
                                  <p:stCondLst>
                                    <p:cond delay="0"/>
                                  </p:stCondLst>
                                  <p:childTnLst>
                                    <p:animEffect transition="out" filter="fade">
                                      <p:cBhvr>
                                        <p:cTn id="41" dur="1250"/>
                                        <p:tgtEl>
                                          <p:spTgt spid="8"/>
                                        </p:tgtEl>
                                      </p:cBhvr>
                                    </p:animEffect>
                                    <p:set>
                                      <p:cBhvr>
                                        <p:cTn id="42" dur="1" fill="hold">
                                          <p:stCondLst>
                                            <p:cond delay="1249"/>
                                          </p:stCondLst>
                                        </p:cTn>
                                        <p:tgtEl>
                                          <p:spTgt spid="8"/>
                                        </p:tgtEl>
                                        <p:attrNameLst>
                                          <p:attrName>style.visibility</p:attrName>
                                        </p:attrNameLst>
                                      </p:cBhvr>
                                      <p:to>
                                        <p:strVal val="hidden"/>
                                      </p:to>
                                    </p:set>
                                  </p:childTnLst>
                                </p:cTn>
                              </p:par>
                            </p:childTnLst>
                          </p:cTn>
                        </p:par>
                        <p:par>
                          <p:cTn id="43" fill="hold">
                            <p:stCondLst>
                              <p:cond delay="5750"/>
                            </p:stCondLst>
                            <p:childTnLst>
                              <p:par>
                                <p:cTn id="44" presetID="10" presetClass="entr" presetSubtype="0" fill="hold" grpId="2"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4" grpId="0" animBg="1"/>
      <p:bldP spid="24" grpId="1" animBg="1"/>
      <p:bldP spid="24" grpId="2" animBg="1"/>
      <p:bldP spid="6" grpId="0" animBg="1"/>
      <p:bldP spid="6" grpId="1"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2987824" y="188640"/>
            <a:ext cx="2967571" cy="523220"/>
          </a:xfrm>
          <a:prstGeom prst="rect">
            <a:avLst/>
          </a:prstGeom>
          <a:solidFill>
            <a:srgbClr val="00B050"/>
          </a:solidFill>
        </p:spPr>
        <p:txBody>
          <a:bodyPr vert="horz" lIns="91440" tIns="45720" rIns="91440" bIns="45720" rtlCol="0" anchor="ctr">
            <a:normAutofit/>
          </a:bodyPr>
          <a:lstStyle/>
          <a:p>
            <a:pPr marL="838200" indent="-838200" algn="ctr" defTabSz="457200">
              <a:spcBef>
                <a:spcPct val="0"/>
              </a:spcBef>
            </a:pPr>
            <a:r>
              <a:rPr lang="en-US" altLang="ja-JP" sz="2800" dirty="0">
                <a:solidFill>
                  <a:schemeClr val="bg1"/>
                </a:solidFill>
                <a:latin typeface="Arial" charset="0"/>
                <a:ea typeface="+mj-ea"/>
                <a:cs typeface="+mj-cs"/>
              </a:rPr>
              <a:t>T2K experiment</a:t>
            </a:r>
            <a:endParaRPr lang="ja-JP" altLang="en-US" sz="2800" dirty="0">
              <a:solidFill>
                <a:schemeClr val="bg1"/>
              </a:solidFill>
              <a:latin typeface="Arial" charset="0"/>
              <a:ea typeface="+mj-ea"/>
              <a:cs typeface="+mj-cs"/>
            </a:endParaRPr>
          </a:p>
        </p:txBody>
      </p:sp>
      <p:sp>
        <p:nvSpPr>
          <p:cNvPr id="7" name="日付プレースホルダ 6"/>
          <p:cNvSpPr>
            <a:spLocks noGrp="1"/>
          </p:cNvSpPr>
          <p:nvPr>
            <p:ph type="dt" sz="half" idx="10"/>
          </p:nvPr>
        </p:nvSpPr>
        <p:spPr/>
        <p:txBody>
          <a:bodyPr/>
          <a:lstStyle/>
          <a:p>
            <a:r>
              <a:rPr kumimoji="1" lang="en-US" altLang="ja-JP" smtClean="0"/>
              <a:t>2018/6/5</a:t>
            </a:r>
            <a:endParaRPr kumimoji="1" lang="ja-JP" altLang="en-US"/>
          </a:p>
        </p:txBody>
      </p:sp>
      <p:sp>
        <p:nvSpPr>
          <p:cNvPr id="8" name="スライド番号プレースホルダ 7"/>
          <p:cNvSpPr>
            <a:spLocks noGrp="1"/>
          </p:cNvSpPr>
          <p:nvPr>
            <p:ph type="sldNum" sz="quarter" idx="12"/>
          </p:nvPr>
        </p:nvSpPr>
        <p:spPr/>
        <p:txBody>
          <a:bodyPr/>
          <a:lstStyle/>
          <a:p>
            <a:fld id="{D2D8002D-B5B0-4BAC-B1F6-782DDCCE6D9C}" type="slidenum">
              <a:rPr kumimoji="1" lang="ja-JP" altLang="en-US" smtClean="0"/>
              <a:pPr/>
              <a:t>22</a:t>
            </a:fld>
            <a:endParaRPr kumimoji="1" lang="ja-JP" altLang="en-US"/>
          </a:p>
        </p:txBody>
      </p:sp>
      <p:sp>
        <p:nvSpPr>
          <p:cNvPr id="9" name="フッター プレースホルダ 8"/>
          <p:cNvSpPr>
            <a:spLocks noGrp="1"/>
          </p:cNvSpPr>
          <p:nvPr>
            <p:ph type="ftr" sz="quarter" idx="11"/>
          </p:nvPr>
        </p:nvSpPr>
        <p:spPr/>
        <p:txBody>
          <a:bodyPr/>
          <a:lstStyle/>
          <a:p>
            <a:r>
              <a:rPr kumimoji="1" lang="en-US" altLang="ja-JP" dirty="0" err="1" smtClean="0"/>
              <a:t>Cryo</a:t>
            </a:r>
            <a:r>
              <a:rPr kumimoji="1" lang="en-US" altLang="ja-JP" dirty="0" smtClean="0"/>
              <a:t>-Ops 2018</a:t>
            </a:r>
            <a:endParaRPr kumimoji="1" lang="ja-JP" altLang="en-US"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88" y="994458"/>
            <a:ext cx="8820472" cy="5294838"/>
          </a:xfrm>
          <a:prstGeom prst="rect">
            <a:avLst/>
          </a:prstGeom>
        </p:spPr>
      </p:pic>
      <p:sp>
        <p:nvSpPr>
          <p:cNvPr id="6" name="正方形/長方形 5"/>
          <p:cNvSpPr/>
          <p:nvPr/>
        </p:nvSpPr>
        <p:spPr>
          <a:xfrm>
            <a:off x="1763688" y="711860"/>
            <a:ext cx="5976664" cy="523220"/>
          </a:xfrm>
          <a:prstGeom prst="rect">
            <a:avLst/>
          </a:prstGeom>
        </p:spPr>
        <p:txBody>
          <a:bodyPr wrap="square">
            <a:spAutoFit/>
          </a:bodyPr>
          <a:lstStyle/>
          <a:p>
            <a:r>
              <a:rPr lang="en-US" altLang="ja-JP" sz="2800" dirty="0" smtClean="0">
                <a:solidFill>
                  <a:srgbClr val="0070C0"/>
                </a:solidFill>
              </a:rPr>
              <a:t>http://j-parc.jp/Neutrino/en/index.html</a:t>
            </a:r>
            <a:endParaRPr lang="ja-JP" altLang="en-US" sz="2800" dirty="0">
              <a:solidFill>
                <a:srgbClr val="0070C0"/>
              </a:solidFill>
            </a:endParaRPr>
          </a:p>
        </p:txBody>
      </p:sp>
      <p:sp>
        <p:nvSpPr>
          <p:cNvPr id="4" name="正方形/長方形 3"/>
          <p:cNvSpPr/>
          <p:nvPr/>
        </p:nvSpPr>
        <p:spPr>
          <a:xfrm>
            <a:off x="483896" y="4349422"/>
            <a:ext cx="4320480" cy="1815882"/>
          </a:xfrm>
          <a:prstGeom prst="rect">
            <a:avLst/>
          </a:prstGeom>
        </p:spPr>
        <p:txBody>
          <a:bodyPr wrap="square">
            <a:spAutoFit/>
          </a:bodyPr>
          <a:lstStyle/>
          <a:p>
            <a:r>
              <a:rPr lang="en-US" altLang="ja-JP" sz="2800" b="1" dirty="0">
                <a:solidFill>
                  <a:schemeClr val="bg1"/>
                </a:solidFill>
              </a:rPr>
              <a:t>The T2K (Tokai to </a:t>
            </a:r>
            <a:r>
              <a:rPr lang="en-US" altLang="ja-JP" sz="2800" b="1" dirty="0" err="1">
                <a:solidFill>
                  <a:schemeClr val="bg1"/>
                </a:solidFill>
              </a:rPr>
              <a:t>Kamioka</a:t>
            </a:r>
            <a:r>
              <a:rPr lang="en-US" altLang="ja-JP" sz="2800" b="1" dirty="0">
                <a:solidFill>
                  <a:schemeClr val="bg1"/>
                </a:solidFill>
              </a:rPr>
              <a:t>)</a:t>
            </a:r>
            <a:r>
              <a:rPr lang="el-GR" altLang="ja-JP" sz="2800" b="1" dirty="0">
                <a:solidFill>
                  <a:schemeClr val="bg1"/>
                </a:solidFill>
              </a:rPr>
              <a:t> </a:t>
            </a:r>
            <a:r>
              <a:rPr lang="en-US" altLang="ja-JP" sz="2800" b="1" dirty="0">
                <a:solidFill>
                  <a:schemeClr val="bg1"/>
                </a:solidFill>
              </a:rPr>
              <a:t>experiment is a neutrino-oscillation experiment to study nature of neutrinos</a:t>
            </a:r>
            <a:endParaRPr lang="ja-JP" altLang="en-US" sz="2800" b="1" dirty="0">
              <a:solidFill>
                <a:schemeClr val="bg1"/>
              </a:solidFill>
            </a:endParaRPr>
          </a:p>
        </p:txBody>
      </p:sp>
      <p:sp>
        <p:nvSpPr>
          <p:cNvPr id="12" name="正方形/長方形 11"/>
          <p:cNvSpPr/>
          <p:nvPr/>
        </p:nvSpPr>
        <p:spPr>
          <a:xfrm>
            <a:off x="755576" y="3431322"/>
            <a:ext cx="6204553" cy="2677656"/>
          </a:xfrm>
          <a:prstGeom prst="rect">
            <a:avLst/>
          </a:prstGeom>
        </p:spPr>
        <p:txBody>
          <a:bodyPr wrap="square">
            <a:spAutoFit/>
          </a:bodyPr>
          <a:lstStyle/>
          <a:p>
            <a:r>
              <a:rPr lang="en-US" altLang="ja-JP" sz="2800" b="1" dirty="0">
                <a:solidFill>
                  <a:schemeClr val="bg1"/>
                </a:solidFill>
              </a:rPr>
              <a:t>Artificial neutrino beam generated in the J-PARC is shoot toward the 50kton water Cherenkov detector, Super-</a:t>
            </a:r>
            <a:r>
              <a:rPr lang="en-US" altLang="ja-JP" sz="2800" b="1" dirty="0" err="1">
                <a:solidFill>
                  <a:schemeClr val="bg1"/>
                </a:solidFill>
              </a:rPr>
              <a:t>Kamiomande</a:t>
            </a:r>
            <a:r>
              <a:rPr lang="en-US" altLang="ja-JP" sz="2800" b="1" dirty="0">
                <a:solidFill>
                  <a:schemeClr val="bg1"/>
                </a:solidFill>
              </a:rPr>
              <a:t>, which is located about 1000m underground in </a:t>
            </a:r>
            <a:r>
              <a:rPr lang="en-US" altLang="ja-JP" sz="2800" b="1" dirty="0" err="1">
                <a:solidFill>
                  <a:schemeClr val="bg1"/>
                </a:solidFill>
              </a:rPr>
              <a:t>Kamioka</a:t>
            </a:r>
            <a:r>
              <a:rPr lang="en-US" altLang="ja-JP" sz="2800" b="1" dirty="0">
                <a:solidFill>
                  <a:schemeClr val="bg1"/>
                </a:solidFill>
              </a:rPr>
              <a:t> mine (Gifu) and is 295km away from Tokai.</a:t>
            </a:r>
          </a:p>
        </p:txBody>
      </p:sp>
    </p:spTree>
    <p:extLst>
      <p:ext uri="{BB962C8B-B14F-4D97-AF65-F5344CB8AC3E}">
        <p14:creationId xmlns:p14="http://schemas.microsoft.com/office/powerpoint/2010/main" val="3853793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xit" presetSubtype="1" fill="hold" grpId="1" nodeType="with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0-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図 8"/>
          <p:cNvPicPr>
            <a:picLocks noChangeAspect="1"/>
          </p:cNvPicPr>
          <p:nvPr/>
        </p:nvPicPr>
        <p:blipFill>
          <a:blip r:embed="rId3" cstate="print"/>
          <a:srcRect/>
          <a:stretch>
            <a:fillRect/>
          </a:stretch>
        </p:blipFill>
        <p:spPr bwMode="auto">
          <a:xfrm>
            <a:off x="4920456" y="1363663"/>
            <a:ext cx="3911600" cy="5213350"/>
          </a:xfrm>
          <a:prstGeom prst="rect">
            <a:avLst/>
          </a:prstGeom>
          <a:noFill/>
          <a:ln w="9525">
            <a:noFill/>
            <a:miter lim="800000"/>
            <a:headEnd/>
            <a:tailEnd/>
          </a:ln>
        </p:spPr>
      </p:pic>
      <p:sp>
        <p:nvSpPr>
          <p:cNvPr id="19459" name="Rectangle 6"/>
          <p:cNvSpPr>
            <a:spLocks noGrp="1" noChangeArrowheads="1"/>
          </p:cNvSpPr>
          <p:nvPr>
            <p:ph type="sldNum" sz="quarter" idx="12"/>
          </p:nvPr>
        </p:nvSpPr>
        <p:spPr>
          <a:xfrm>
            <a:off x="8507413" y="6577013"/>
            <a:ext cx="649287" cy="188912"/>
          </a:xfrm>
          <a:noFill/>
        </p:spPr>
        <p:txBody>
          <a:bodyPr anchor="t"/>
          <a:lstStyle/>
          <a:p>
            <a:fld id="{395CB7F9-F6FC-46B8-923E-9848701F88D0}" type="slidenum">
              <a:rPr kumimoji="1" lang="en-US" altLang="ja-JP">
                <a:solidFill>
                  <a:schemeClr val="tx1"/>
                </a:solidFill>
                <a:effectLst/>
                <a:latin typeface="Arial" pitchFamily="34" charset="0"/>
              </a:rPr>
              <a:pPr/>
              <a:t>23</a:t>
            </a:fld>
            <a:endParaRPr kumimoji="1" lang="en-US" altLang="ja-JP">
              <a:solidFill>
                <a:schemeClr val="tx1"/>
              </a:solidFill>
              <a:effectLst/>
              <a:latin typeface="Arial" pitchFamily="34" charset="0"/>
            </a:endParaRPr>
          </a:p>
        </p:txBody>
      </p:sp>
      <p:sp>
        <p:nvSpPr>
          <p:cNvPr id="19460" name="スライド番号プレースホルダ 5"/>
          <p:cNvSpPr txBox="1">
            <a:spLocks noGrp="1"/>
          </p:cNvSpPr>
          <p:nvPr/>
        </p:nvSpPr>
        <p:spPr bwMode="auto">
          <a:xfrm>
            <a:off x="8507413" y="6577013"/>
            <a:ext cx="649287" cy="188912"/>
          </a:xfrm>
          <a:prstGeom prst="rect">
            <a:avLst/>
          </a:prstGeom>
          <a:noFill/>
          <a:ln w="9525">
            <a:noFill/>
            <a:miter lim="800000"/>
            <a:headEnd/>
            <a:tailEnd/>
          </a:ln>
        </p:spPr>
        <p:txBody>
          <a:bodyPr/>
          <a:lstStyle/>
          <a:p>
            <a:pPr algn="r"/>
            <a:fld id="{D10C11DB-0C4D-4066-AD4A-3C641250C223}" type="slidenum">
              <a:rPr lang="en-US" altLang="ja-JP" sz="1400"/>
              <a:pPr algn="r"/>
              <a:t>23</a:t>
            </a:fld>
            <a:endParaRPr lang="en-US" altLang="ja-JP" sz="1400"/>
          </a:p>
        </p:txBody>
      </p:sp>
      <p:sp>
        <p:nvSpPr>
          <p:cNvPr id="95234" name="Rectangle 2"/>
          <p:cNvSpPr>
            <a:spLocks noGrp="1" noChangeArrowheads="1"/>
          </p:cNvSpPr>
          <p:nvPr>
            <p:ph type="title" idx="4294967295"/>
          </p:nvPr>
        </p:nvSpPr>
        <p:spPr>
          <a:xfrm>
            <a:off x="179512" y="0"/>
            <a:ext cx="8784976" cy="1143000"/>
          </a:xfrm>
        </p:spPr>
        <p:txBody>
          <a:bodyPr>
            <a:normAutofit/>
          </a:bodyPr>
          <a:lstStyle/>
          <a:p>
            <a:r>
              <a:rPr lang="en-US" altLang="ja-JP" sz="3200" dirty="0" smtClean="0"/>
              <a:t>Primary line components </a:t>
            </a:r>
            <a:br>
              <a:rPr lang="en-US" altLang="ja-JP" sz="3200" dirty="0" smtClean="0"/>
            </a:br>
            <a:r>
              <a:rPr lang="en-US" altLang="ja-JP" sz="3200" dirty="0" smtClean="0"/>
              <a:t>- One string of Superconducting Magnets -                       </a:t>
            </a:r>
            <a:endParaRPr lang="en-US" altLang="ja-JP" sz="3200" dirty="0"/>
          </a:p>
        </p:txBody>
      </p:sp>
      <p:pic>
        <p:nvPicPr>
          <p:cNvPr id="19469" name="Picture 13"/>
          <p:cNvPicPr>
            <a:picLocks noChangeAspect="1" noChangeArrowheads="1"/>
          </p:cNvPicPr>
          <p:nvPr/>
        </p:nvPicPr>
        <p:blipFill>
          <a:blip r:embed="rId4" cstate="print"/>
          <a:srcRect/>
          <a:stretch>
            <a:fillRect/>
          </a:stretch>
        </p:blipFill>
        <p:spPr bwMode="auto">
          <a:xfrm>
            <a:off x="968704" y="4572944"/>
            <a:ext cx="3367088" cy="1697037"/>
          </a:xfrm>
          <a:prstGeom prst="rect">
            <a:avLst/>
          </a:prstGeom>
          <a:noFill/>
        </p:spPr>
      </p:pic>
      <p:pic>
        <p:nvPicPr>
          <p:cNvPr id="19471" name="Picture 15"/>
          <p:cNvPicPr>
            <a:picLocks noChangeAspect="1" noChangeArrowheads="1"/>
          </p:cNvPicPr>
          <p:nvPr/>
        </p:nvPicPr>
        <p:blipFill>
          <a:blip r:embed="rId5" cstate="print"/>
          <a:srcRect/>
          <a:stretch>
            <a:fillRect/>
          </a:stretch>
        </p:blipFill>
        <p:spPr bwMode="auto">
          <a:xfrm>
            <a:off x="492273" y="1332485"/>
            <a:ext cx="4319951" cy="3240459"/>
          </a:xfrm>
          <a:prstGeom prst="rect">
            <a:avLst/>
          </a:prstGeom>
          <a:noFill/>
          <a:ln w="9525">
            <a:noFill/>
            <a:miter lim="800000"/>
            <a:headEnd/>
            <a:tailEnd/>
          </a:ln>
          <a:effectLst/>
        </p:spPr>
      </p:pic>
      <p:sp>
        <p:nvSpPr>
          <p:cNvPr id="10" name="テキスト ボックス 9"/>
          <p:cNvSpPr txBox="1"/>
          <p:nvPr/>
        </p:nvSpPr>
        <p:spPr bwMode="auto">
          <a:xfrm>
            <a:off x="4872648" y="1268760"/>
            <a:ext cx="4019832" cy="1941173"/>
          </a:xfrm>
          <a:prstGeom prst="rect">
            <a:avLst/>
          </a:prstGeom>
          <a:solidFill>
            <a:srgbClr val="9A8F58">
              <a:alpha val="40784"/>
            </a:srgbClr>
          </a:solidFill>
          <a:ln w="28440">
            <a:solidFill>
              <a:srgbClr val="00B0F0">
                <a:alpha val="34902"/>
              </a:srgbClr>
            </a:solidFill>
            <a:miter lim="800000"/>
            <a:headEnd/>
            <a:tailEnd/>
          </a:ln>
        </p:spPr>
        <p:txBody>
          <a:bodyPr wrap="square" lIns="90000" tIns="46800" rIns="90000" bIns="46800" rtlCol="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2400" dirty="0" smtClean="0">
                <a:solidFill>
                  <a:schemeClr val="bg1"/>
                </a:solidFill>
              </a:rPr>
              <a:t>The neutrino beam line has a bending section with a radius of 105 m, where single string of 28 superconducting magnets has been installed. </a:t>
            </a:r>
            <a:endParaRPr kumimoji="1" lang="ja-JP" altLang="en-US" sz="2400" dirty="0" smtClean="0">
              <a:solidFill>
                <a:schemeClr val="bg1"/>
              </a:solidFill>
            </a:endParaRPr>
          </a:p>
        </p:txBody>
      </p:sp>
      <p:sp>
        <p:nvSpPr>
          <p:cNvPr id="9" name="日付プレースホルダ 8"/>
          <p:cNvSpPr>
            <a:spLocks noGrp="1"/>
          </p:cNvSpPr>
          <p:nvPr>
            <p:ph type="dt" sz="half" idx="10"/>
          </p:nvPr>
        </p:nvSpPr>
        <p:spPr/>
        <p:txBody>
          <a:bodyPr/>
          <a:lstStyle/>
          <a:p>
            <a:r>
              <a:rPr kumimoji="1" lang="en-US" altLang="ja-JP" smtClean="0"/>
              <a:t>2018/6/5</a:t>
            </a:r>
            <a:endParaRPr kumimoji="1" lang="ja-JP" altLang="en-US"/>
          </a:p>
        </p:txBody>
      </p:sp>
      <p:sp>
        <p:nvSpPr>
          <p:cNvPr id="11" name="フッター プレースホルダ 10"/>
          <p:cNvSpPr>
            <a:spLocks noGrp="1"/>
          </p:cNvSpPr>
          <p:nvPr>
            <p:ph type="ftr" sz="quarter" idx="11"/>
          </p:nvPr>
        </p:nvSpPr>
        <p:spPr/>
        <p:txBody>
          <a:bodyPr/>
          <a:lstStyle/>
          <a:p>
            <a:r>
              <a:rPr kumimoji="1" lang="en-US" altLang="ja-JP" smtClean="0"/>
              <a:t>Cryo-Ops 2018</a:t>
            </a:r>
            <a:endParaRPr kumimoji="1" lang="ja-JP" altLang="en-US"/>
          </a:p>
        </p:txBody>
      </p:sp>
      <p:sp>
        <p:nvSpPr>
          <p:cNvPr id="12" name="テキスト ボックス 11"/>
          <p:cNvSpPr txBox="1"/>
          <p:nvPr/>
        </p:nvSpPr>
        <p:spPr bwMode="auto">
          <a:xfrm>
            <a:off x="3612084" y="3294457"/>
            <a:ext cx="5159548" cy="1941173"/>
          </a:xfrm>
          <a:prstGeom prst="rect">
            <a:avLst/>
          </a:prstGeom>
          <a:solidFill>
            <a:srgbClr val="9A8F58">
              <a:alpha val="40784"/>
            </a:srgbClr>
          </a:solidFill>
          <a:ln w="28440">
            <a:solidFill>
              <a:srgbClr val="00B0F0">
                <a:alpha val="34902"/>
              </a:srgbClr>
            </a:solidFill>
            <a:miter lim="800000"/>
            <a:headEnd/>
            <a:tailEnd/>
          </a:ln>
        </p:spPr>
        <p:txBody>
          <a:bodyPr wrap="square" lIns="90000" tIns="46800" rIns="90000" bIns="46800" rtlCol="0">
            <a:spAutoFit/>
          </a:bodyPr>
          <a:lstStyle>
            <a:defPPr>
              <a:defRPr lang="ja-JP"/>
            </a:defPPr>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defRPr>
            </a:lvl1pPr>
          </a:lstStyle>
          <a:p>
            <a:r>
              <a:rPr lang="en-US" altLang="ja-JP" dirty="0"/>
              <a:t>The magnet design is very unique. It has a combined function of 2.6 T dipole field with 19.6 T/m  quadrupole field gradient by a left-right asymmetric  distribution of conductors.</a:t>
            </a:r>
            <a:endParaRPr lang="ja-JP" altLang="en-US" dirty="0"/>
          </a:p>
        </p:txBody>
      </p:sp>
    </p:spTree>
    <p:extLst>
      <p:ext uri="{BB962C8B-B14F-4D97-AF65-F5344CB8AC3E}">
        <p14:creationId xmlns:p14="http://schemas.microsoft.com/office/powerpoint/2010/main" val="378819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J-PARC_1e.jpg"/>
          <p:cNvPicPr>
            <a:picLocks noChangeAspect="1"/>
          </p:cNvPicPr>
          <p:nvPr/>
        </p:nvPicPr>
        <p:blipFill>
          <a:blip r:embed="rId3" cstate="print"/>
          <a:srcRect b="3846"/>
          <a:stretch>
            <a:fillRect/>
          </a:stretch>
        </p:blipFill>
        <p:spPr>
          <a:xfrm>
            <a:off x="827585" y="754294"/>
            <a:ext cx="7416824" cy="5721676"/>
          </a:xfrm>
          <a:prstGeom prst="rect">
            <a:avLst/>
          </a:prstGeom>
        </p:spPr>
      </p:pic>
      <p:sp>
        <p:nvSpPr>
          <p:cNvPr id="10242" name="タイトル 1"/>
          <p:cNvSpPr>
            <a:spLocks noGrp="1"/>
          </p:cNvSpPr>
          <p:nvPr>
            <p:ph type="title"/>
          </p:nvPr>
        </p:nvSpPr>
        <p:spPr>
          <a:xfrm>
            <a:off x="214282" y="72009"/>
            <a:ext cx="8578850" cy="620687"/>
          </a:xfrm>
          <a:solidFill>
            <a:srgbClr val="00B050"/>
          </a:solidFill>
        </p:spPr>
        <p:txBody>
          <a:bodyPr>
            <a:normAutofit/>
          </a:bodyPr>
          <a:lstStyle/>
          <a:p>
            <a:pPr marL="838200" indent="-838200" defTabSz="457200" eaLnBrk="1" hangingPunct="1"/>
            <a:r>
              <a:rPr lang="en-US" altLang="ja-JP" sz="2800" dirty="0" smtClean="0">
                <a:solidFill>
                  <a:schemeClr val="bg1"/>
                </a:solidFill>
                <a:latin typeface="Arial" charset="0"/>
              </a:rPr>
              <a:t>Japan Proton Accelerator Research Complex</a:t>
            </a:r>
            <a:endParaRPr lang="ja-JP" altLang="en-US" sz="2800" dirty="0" smtClean="0">
              <a:solidFill>
                <a:schemeClr val="bg1"/>
              </a:solidFill>
              <a:latin typeface="Arial" charset="0"/>
            </a:endParaRPr>
          </a:p>
        </p:txBody>
      </p:sp>
      <p:pic>
        <p:nvPicPr>
          <p:cNvPr id="10243" name="図 4" descr="cgview-j.jpg"/>
          <p:cNvPicPr>
            <a:picLocks noGrp="1" noChangeAspect="1"/>
          </p:cNvPicPr>
          <p:nvPr>
            <p:ph idx="1"/>
          </p:nvPr>
        </p:nvPicPr>
        <p:blipFill>
          <a:blip r:embed="rId4" cstate="print"/>
          <a:srcRect/>
          <a:stretch>
            <a:fillRect/>
          </a:stretch>
        </p:blipFill>
        <p:spPr>
          <a:xfrm>
            <a:off x="10764688" y="2564904"/>
            <a:ext cx="7796176" cy="4950312"/>
          </a:xfrm>
          <a:noFill/>
        </p:spPr>
      </p:pic>
      <p:sp>
        <p:nvSpPr>
          <p:cNvPr id="10244" name="Text Box 12"/>
          <p:cNvSpPr txBox="1">
            <a:spLocks noChangeArrowheads="1"/>
          </p:cNvSpPr>
          <p:nvPr/>
        </p:nvSpPr>
        <p:spPr bwMode="auto">
          <a:xfrm>
            <a:off x="2771800" y="764704"/>
            <a:ext cx="1008062" cy="246221"/>
          </a:xfrm>
          <a:prstGeom prst="rect">
            <a:avLst/>
          </a:prstGeom>
          <a:solidFill>
            <a:srgbClr val="FFCC99"/>
          </a:solidFill>
          <a:ln w="9525">
            <a:noFill/>
            <a:miter lim="800000"/>
            <a:headEnd/>
            <a:tailEnd/>
          </a:ln>
        </p:spPr>
        <p:txBody>
          <a:bodyPr lIns="0" tIns="0" rIns="0" bIns="0">
            <a:spAutoFit/>
          </a:bodyPr>
          <a:lstStyle/>
          <a:p>
            <a:pPr algn="ctr"/>
            <a:r>
              <a:rPr lang="en-US" altLang="ja-JP" sz="1600" dirty="0" smtClean="0"/>
              <a:t>330 </a:t>
            </a:r>
            <a:r>
              <a:rPr lang="en-US" altLang="ja-JP" sz="1600" dirty="0"/>
              <a:t>m </a:t>
            </a:r>
          </a:p>
        </p:txBody>
      </p:sp>
      <p:sp>
        <p:nvSpPr>
          <p:cNvPr id="10245" name="Text Box 13"/>
          <p:cNvSpPr txBox="1">
            <a:spLocks noChangeArrowheads="1"/>
          </p:cNvSpPr>
          <p:nvPr/>
        </p:nvSpPr>
        <p:spPr bwMode="auto">
          <a:xfrm>
            <a:off x="7164288" y="1412776"/>
            <a:ext cx="1800200" cy="246221"/>
          </a:xfrm>
          <a:prstGeom prst="rect">
            <a:avLst/>
          </a:prstGeom>
          <a:solidFill>
            <a:srgbClr val="FFCC99"/>
          </a:solidFill>
          <a:ln w="9525">
            <a:noFill/>
            <a:miter lim="800000"/>
            <a:headEnd/>
            <a:tailEnd/>
          </a:ln>
        </p:spPr>
        <p:txBody>
          <a:bodyPr wrap="square" lIns="0" tIns="0" rIns="0" bIns="0">
            <a:spAutoFit/>
          </a:bodyPr>
          <a:lstStyle/>
          <a:p>
            <a:pPr algn="ctr"/>
            <a:r>
              <a:rPr lang="en-US" altLang="ja-JP" sz="1600" dirty="0" smtClean="0"/>
              <a:t>350 </a:t>
            </a:r>
            <a:r>
              <a:rPr lang="en-US" altLang="ja-JP" sz="1600" dirty="0"/>
              <a:t>m circ. , 25 Hz</a:t>
            </a:r>
          </a:p>
        </p:txBody>
      </p:sp>
      <p:sp>
        <p:nvSpPr>
          <p:cNvPr id="10246" name="Text Box 14"/>
          <p:cNvSpPr txBox="1">
            <a:spLocks noChangeArrowheads="1"/>
          </p:cNvSpPr>
          <p:nvPr/>
        </p:nvSpPr>
        <p:spPr bwMode="auto">
          <a:xfrm>
            <a:off x="323528" y="3573016"/>
            <a:ext cx="2066230" cy="355276"/>
          </a:xfrm>
          <a:prstGeom prst="rect">
            <a:avLst/>
          </a:prstGeom>
          <a:solidFill>
            <a:srgbClr val="FFCC99"/>
          </a:solidFill>
          <a:ln w="9525">
            <a:noFill/>
            <a:miter lim="800000"/>
            <a:headEnd/>
            <a:tailEnd/>
          </a:ln>
        </p:spPr>
        <p:txBody>
          <a:bodyPr wrap="square" lIns="0" tIns="0" rIns="0" bIns="108000">
            <a:spAutoFit/>
          </a:bodyPr>
          <a:lstStyle/>
          <a:p>
            <a:pPr algn="ctr"/>
            <a:r>
              <a:rPr lang="en-US" altLang="ja-JP" sz="1600" dirty="0" smtClean="0"/>
              <a:t>1500 </a:t>
            </a:r>
            <a:r>
              <a:rPr lang="en-US" altLang="ja-JP" sz="1600" dirty="0"/>
              <a:t>m circ., 25 </a:t>
            </a:r>
            <a:r>
              <a:rPr lang="en-US" altLang="ja-JP" sz="1600" dirty="0" smtClean="0"/>
              <a:t>Hz</a:t>
            </a:r>
          </a:p>
        </p:txBody>
      </p:sp>
      <p:sp>
        <p:nvSpPr>
          <p:cNvPr id="13" name="テキスト ボックス 12"/>
          <p:cNvSpPr txBox="1"/>
          <p:nvPr/>
        </p:nvSpPr>
        <p:spPr>
          <a:xfrm>
            <a:off x="1547664" y="1052736"/>
            <a:ext cx="2254143" cy="400110"/>
          </a:xfrm>
          <a:prstGeom prst="rect">
            <a:avLst/>
          </a:prstGeom>
          <a:solidFill>
            <a:schemeClr val="tx2">
              <a:lumMod val="60000"/>
              <a:lumOff val="40000"/>
            </a:schemeClr>
          </a:solidFill>
        </p:spPr>
        <p:txBody>
          <a:bodyPr wrap="none" rtlCol="0">
            <a:spAutoFit/>
          </a:bodyPr>
          <a:lstStyle/>
          <a:p>
            <a:r>
              <a:rPr kumimoji="1" lang="en-US" altLang="ja-JP" sz="2000" b="1" dirty="0" smtClean="0">
                <a:solidFill>
                  <a:srgbClr val="FFFF00"/>
                </a:solidFill>
              </a:rPr>
              <a:t>Jan, 2007, 181 MeV</a:t>
            </a:r>
            <a:endParaRPr kumimoji="1" lang="ja-JP" altLang="en-US" sz="2000" b="1" dirty="0">
              <a:solidFill>
                <a:srgbClr val="FFFF00"/>
              </a:solidFill>
            </a:endParaRPr>
          </a:p>
        </p:txBody>
      </p:sp>
      <p:sp>
        <p:nvSpPr>
          <p:cNvPr id="16" name="テキスト ボックス 15"/>
          <p:cNvSpPr txBox="1"/>
          <p:nvPr/>
        </p:nvSpPr>
        <p:spPr>
          <a:xfrm>
            <a:off x="6876256" y="1700808"/>
            <a:ext cx="1991379" cy="400110"/>
          </a:xfrm>
          <a:prstGeom prst="rect">
            <a:avLst/>
          </a:prstGeom>
          <a:solidFill>
            <a:schemeClr val="accent1">
              <a:lumMod val="75000"/>
            </a:schemeClr>
          </a:solidFill>
        </p:spPr>
        <p:txBody>
          <a:bodyPr wrap="none" rtlCol="0">
            <a:spAutoFit/>
          </a:bodyPr>
          <a:lstStyle/>
          <a:p>
            <a:r>
              <a:rPr kumimoji="1" lang="en-US" altLang="ja-JP" sz="2000" b="1" dirty="0" smtClean="0">
                <a:solidFill>
                  <a:srgbClr val="FFFF00"/>
                </a:solidFill>
              </a:rPr>
              <a:t>Nov, 2007 3 </a:t>
            </a:r>
            <a:r>
              <a:rPr kumimoji="1" lang="en-US" altLang="ja-JP" sz="2000" b="1" dirty="0" err="1" smtClean="0">
                <a:solidFill>
                  <a:srgbClr val="FFFF00"/>
                </a:solidFill>
              </a:rPr>
              <a:t>GeV</a:t>
            </a:r>
            <a:endParaRPr kumimoji="1" lang="ja-JP" altLang="en-US" sz="2000" b="1" dirty="0">
              <a:solidFill>
                <a:srgbClr val="FFFF00"/>
              </a:solidFill>
            </a:endParaRPr>
          </a:p>
        </p:txBody>
      </p:sp>
      <p:sp>
        <p:nvSpPr>
          <p:cNvPr id="17" name="テキスト ボックス 16"/>
          <p:cNvSpPr txBox="1"/>
          <p:nvPr/>
        </p:nvSpPr>
        <p:spPr>
          <a:xfrm>
            <a:off x="323528" y="3933056"/>
            <a:ext cx="2313454" cy="400110"/>
          </a:xfrm>
          <a:prstGeom prst="rect">
            <a:avLst/>
          </a:prstGeom>
          <a:solidFill>
            <a:schemeClr val="accent1">
              <a:lumMod val="75000"/>
            </a:schemeClr>
          </a:solidFill>
        </p:spPr>
        <p:txBody>
          <a:bodyPr wrap="none" rtlCol="0">
            <a:spAutoFit/>
          </a:bodyPr>
          <a:lstStyle/>
          <a:p>
            <a:r>
              <a:rPr kumimoji="1" lang="en-US" altLang="ja-JP" sz="2000" b="1" dirty="0" smtClean="0">
                <a:solidFill>
                  <a:srgbClr val="FFFF00"/>
                </a:solidFill>
              </a:rPr>
              <a:t>Dec, 2008 MR beam</a:t>
            </a:r>
            <a:endParaRPr kumimoji="1" lang="ja-JP" altLang="en-US" sz="2000" b="1" dirty="0">
              <a:solidFill>
                <a:srgbClr val="FFFF00"/>
              </a:solidFill>
            </a:endParaRPr>
          </a:p>
        </p:txBody>
      </p:sp>
      <p:sp>
        <p:nvSpPr>
          <p:cNvPr id="20" name="テキスト ボックス 19"/>
          <p:cNvSpPr txBox="1"/>
          <p:nvPr/>
        </p:nvSpPr>
        <p:spPr>
          <a:xfrm>
            <a:off x="1259632" y="3140968"/>
            <a:ext cx="2994602" cy="400110"/>
          </a:xfrm>
          <a:prstGeom prst="rect">
            <a:avLst/>
          </a:prstGeom>
          <a:solidFill>
            <a:schemeClr val="accent1">
              <a:lumMod val="75000"/>
            </a:schemeClr>
          </a:solidFill>
        </p:spPr>
        <p:txBody>
          <a:bodyPr wrap="none" rtlCol="0">
            <a:spAutoFit/>
          </a:bodyPr>
          <a:lstStyle/>
          <a:p>
            <a:r>
              <a:rPr kumimoji="1" lang="en-US" altLang="ja-JP" sz="2000" b="1" dirty="0" smtClean="0">
                <a:solidFill>
                  <a:srgbClr val="FFFF00"/>
                </a:solidFill>
              </a:rPr>
              <a:t>Apr., 2009  Neutrino Beam</a:t>
            </a:r>
            <a:endParaRPr kumimoji="1" lang="ja-JP" altLang="en-US" sz="2000" b="1" dirty="0">
              <a:solidFill>
                <a:srgbClr val="FFFF00"/>
              </a:solidFill>
            </a:endParaRPr>
          </a:p>
        </p:txBody>
      </p:sp>
      <p:sp>
        <p:nvSpPr>
          <p:cNvPr id="18" name="日付プレースホルダ 17"/>
          <p:cNvSpPr>
            <a:spLocks noGrp="1"/>
          </p:cNvSpPr>
          <p:nvPr>
            <p:ph type="dt" sz="half" idx="10"/>
          </p:nvPr>
        </p:nvSpPr>
        <p:spPr/>
        <p:txBody>
          <a:bodyPr/>
          <a:lstStyle/>
          <a:p>
            <a:r>
              <a:rPr kumimoji="1" lang="en-US" altLang="ja-JP" smtClean="0"/>
              <a:t>2018/6/5</a:t>
            </a:r>
            <a:endParaRPr kumimoji="1" lang="ja-JP" altLang="en-US"/>
          </a:p>
        </p:txBody>
      </p:sp>
      <p:sp>
        <p:nvSpPr>
          <p:cNvPr id="21" name="スライド番号プレースホルダ 20"/>
          <p:cNvSpPr>
            <a:spLocks noGrp="1"/>
          </p:cNvSpPr>
          <p:nvPr>
            <p:ph type="sldNum" sz="quarter" idx="12"/>
          </p:nvPr>
        </p:nvSpPr>
        <p:spPr/>
        <p:txBody>
          <a:bodyPr/>
          <a:lstStyle/>
          <a:p>
            <a:fld id="{D2D8002D-B5B0-4BAC-B1F6-782DDCCE6D9C}" type="slidenum">
              <a:rPr kumimoji="1" lang="ja-JP" altLang="en-US" smtClean="0"/>
              <a:pPr/>
              <a:t>3</a:t>
            </a:fld>
            <a:endParaRPr kumimoji="1" lang="ja-JP" altLang="en-US"/>
          </a:p>
        </p:txBody>
      </p:sp>
      <p:sp>
        <p:nvSpPr>
          <p:cNvPr id="22" name="フッター プレースホルダ 21"/>
          <p:cNvSpPr>
            <a:spLocks noGrp="1"/>
          </p:cNvSpPr>
          <p:nvPr>
            <p:ph type="ftr" sz="quarter" idx="11"/>
          </p:nvPr>
        </p:nvSpPr>
        <p:spPr/>
        <p:txBody>
          <a:bodyPr/>
          <a:lstStyle/>
          <a:p>
            <a:r>
              <a:rPr kumimoji="1" lang="en-US" altLang="ja-JP" smtClean="0"/>
              <a:t>Cryo-Ops 2018</a:t>
            </a:r>
            <a:endParaRPr kumimoji="1" lang="ja-JP" alt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746179"/>
            <a:ext cx="3960440" cy="264515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線矢印コネクタ 2"/>
          <p:cNvCxnSpPr>
            <a:stCxn id="1026" idx="0"/>
          </p:cNvCxnSpPr>
          <p:nvPr/>
        </p:nvCxnSpPr>
        <p:spPr>
          <a:xfrm flipH="1" flipV="1">
            <a:off x="6012160" y="3140969"/>
            <a:ext cx="684076" cy="60521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13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244"/>
                                        </p:tgtEl>
                                        <p:attrNameLst>
                                          <p:attrName>style.visibility</p:attrName>
                                        </p:attrNameLst>
                                      </p:cBhvr>
                                      <p:to>
                                        <p:strVal val="visible"/>
                                      </p:to>
                                    </p:set>
                                    <p:anim calcmode="lin" valueType="num">
                                      <p:cBhvr additive="base">
                                        <p:cTn id="11" dur="500" fill="hold"/>
                                        <p:tgtEl>
                                          <p:spTgt spid="10244"/>
                                        </p:tgtEl>
                                        <p:attrNameLst>
                                          <p:attrName>ppt_x</p:attrName>
                                        </p:attrNameLst>
                                      </p:cBhvr>
                                      <p:tavLst>
                                        <p:tav tm="0">
                                          <p:val>
                                            <p:strVal val="0-#ppt_w/2"/>
                                          </p:val>
                                        </p:tav>
                                        <p:tav tm="100000">
                                          <p:val>
                                            <p:strVal val="#ppt_x"/>
                                          </p:val>
                                        </p:tav>
                                      </p:tavLst>
                                    </p:anim>
                                    <p:anim calcmode="lin" valueType="num">
                                      <p:cBhvr additive="base">
                                        <p:cTn id="12" dur="500" fill="hold"/>
                                        <p:tgtEl>
                                          <p:spTgt spid="1024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8" fill="hold" grpId="1" nodeType="clickEffect">
                                  <p:stCondLst>
                                    <p:cond delay="0"/>
                                  </p:stCondLst>
                                  <p:childTnLst>
                                    <p:anim calcmode="lin" valueType="num">
                                      <p:cBhvr additive="base">
                                        <p:cTn id="16" dur="500"/>
                                        <p:tgtEl>
                                          <p:spTgt spid="13"/>
                                        </p:tgtEl>
                                        <p:attrNameLst>
                                          <p:attrName>ppt_x</p:attrName>
                                        </p:attrNameLst>
                                      </p:cBhvr>
                                      <p:tavLst>
                                        <p:tav tm="0">
                                          <p:val>
                                            <p:strVal val="ppt_x"/>
                                          </p:val>
                                        </p:tav>
                                        <p:tav tm="100000">
                                          <p:val>
                                            <p:strVal val="0-ppt_w/2"/>
                                          </p:val>
                                        </p:tav>
                                      </p:tavLst>
                                    </p:anim>
                                    <p:anim calcmode="lin" valueType="num">
                                      <p:cBhvr additive="base">
                                        <p:cTn id="17" dur="500"/>
                                        <p:tgtEl>
                                          <p:spTgt spid="13"/>
                                        </p:tgtEl>
                                        <p:attrNameLst>
                                          <p:attrName>ppt_y</p:attrName>
                                        </p:attrNameLst>
                                      </p:cBhvr>
                                      <p:tavLst>
                                        <p:tav tm="0">
                                          <p:val>
                                            <p:strVal val="ppt_y"/>
                                          </p:val>
                                        </p:tav>
                                        <p:tav tm="100000">
                                          <p:val>
                                            <p:strVal val="ppt_y"/>
                                          </p:val>
                                        </p:tav>
                                      </p:tavLst>
                                    </p:anim>
                                    <p:set>
                                      <p:cBhvr>
                                        <p:cTn id="18" dur="1" fill="hold">
                                          <p:stCondLst>
                                            <p:cond delay="499"/>
                                          </p:stCondLst>
                                        </p:cTn>
                                        <p:tgtEl>
                                          <p:spTgt spid="13"/>
                                        </p:tgtEl>
                                        <p:attrNameLst>
                                          <p:attrName>style.visibility</p:attrName>
                                        </p:attrNameLst>
                                      </p:cBhvr>
                                      <p:to>
                                        <p:strVal val="hidden"/>
                                      </p:to>
                                    </p:set>
                                  </p:childTnLst>
                                </p:cTn>
                              </p:par>
                              <p:par>
                                <p:cTn id="19" presetID="2" presetClass="exit" presetSubtype="8" fill="hold" grpId="1" nodeType="withEffect">
                                  <p:stCondLst>
                                    <p:cond delay="0"/>
                                  </p:stCondLst>
                                  <p:childTnLst>
                                    <p:anim calcmode="lin" valueType="num">
                                      <p:cBhvr additive="base">
                                        <p:cTn id="20" dur="500"/>
                                        <p:tgtEl>
                                          <p:spTgt spid="10244"/>
                                        </p:tgtEl>
                                        <p:attrNameLst>
                                          <p:attrName>ppt_x</p:attrName>
                                        </p:attrNameLst>
                                      </p:cBhvr>
                                      <p:tavLst>
                                        <p:tav tm="0">
                                          <p:val>
                                            <p:strVal val="ppt_x"/>
                                          </p:val>
                                        </p:tav>
                                        <p:tav tm="100000">
                                          <p:val>
                                            <p:strVal val="0-ppt_w/2"/>
                                          </p:val>
                                        </p:tav>
                                      </p:tavLst>
                                    </p:anim>
                                    <p:anim calcmode="lin" valueType="num">
                                      <p:cBhvr additive="base">
                                        <p:cTn id="21" dur="500"/>
                                        <p:tgtEl>
                                          <p:spTgt spid="10244"/>
                                        </p:tgtEl>
                                        <p:attrNameLst>
                                          <p:attrName>ppt_y</p:attrName>
                                        </p:attrNameLst>
                                      </p:cBhvr>
                                      <p:tavLst>
                                        <p:tav tm="0">
                                          <p:val>
                                            <p:strVal val="ppt_y"/>
                                          </p:val>
                                        </p:tav>
                                        <p:tav tm="100000">
                                          <p:val>
                                            <p:strVal val="ppt_y"/>
                                          </p:val>
                                        </p:tav>
                                      </p:tavLst>
                                    </p:anim>
                                    <p:set>
                                      <p:cBhvr>
                                        <p:cTn id="22" dur="1" fill="hold">
                                          <p:stCondLst>
                                            <p:cond delay="499"/>
                                          </p:stCondLst>
                                        </p:cTn>
                                        <p:tgtEl>
                                          <p:spTgt spid="10244"/>
                                        </p:tgtEl>
                                        <p:attrNameLst>
                                          <p:attrName>style.visibility</p:attrName>
                                        </p:attrNameLst>
                                      </p:cBhvr>
                                      <p:to>
                                        <p:strVal val="hidden"/>
                                      </p:to>
                                    </p:set>
                                  </p:childTnLst>
                                </p:cTn>
                              </p:par>
                              <p:par>
                                <p:cTn id="23" presetID="2" presetClass="entr" presetSubtype="2"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1+#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0245"/>
                                        </p:tgtEl>
                                        <p:attrNameLst>
                                          <p:attrName>style.visibility</p:attrName>
                                        </p:attrNameLst>
                                      </p:cBhvr>
                                      <p:to>
                                        <p:strVal val="visible"/>
                                      </p:to>
                                    </p:set>
                                    <p:anim calcmode="lin" valueType="num">
                                      <p:cBhvr additive="base">
                                        <p:cTn id="29" dur="500" fill="hold"/>
                                        <p:tgtEl>
                                          <p:spTgt spid="10245"/>
                                        </p:tgtEl>
                                        <p:attrNameLst>
                                          <p:attrName>ppt_x</p:attrName>
                                        </p:attrNameLst>
                                      </p:cBhvr>
                                      <p:tavLst>
                                        <p:tav tm="0">
                                          <p:val>
                                            <p:strVal val="1+#ppt_w/2"/>
                                          </p:val>
                                        </p:tav>
                                        <p:tav tm="100000">
                                          <p:val>
                                            <p:strVal val="#ppt_x"/>
                                          </p:val>
                                        </p:tav>
                                      </p:tavLst>
                                    </p:anim>
                                    <p:anim calcmode="lin" valueType="num">
                                      <p:cBhvr additive="base">
                                        <p:cTn id="30"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2" fill="hold" grpId="1" nodeType="clickEffect">
                                  <p:stCondLst>
                                    <p:cond delay="0"/>
                                  </p:stCondLst>
                                  <p:childTnLst>
                                    <p:anim calcmode="lin" valueType="num">
                                      <p:cBhvr additive="base">
                                        <p:cTn id="34" dur="500"/>
                                        <p:tgtEl>
                                          <p:spTgt spid="10245"/>
                                        </p:tgtEl>
                                        <p:attrNameLst>
                                          <p:attrName>ppt_x</p:attrName>
                                        </p:attrNameLst>
                                      </p:cBhvr>
                                      <p:tavLst>
                                        <p:tav tm="0">
                                          <p:val>
                                            <p:strVal val="ppt_x"/>
                                          </p:val>
                                        </p:tav>
                                        <p:tav tm="100000">
                                          <p:val>
                                            <p:strVal val="1+ppt_w/2"/>
                                          </p:val>
                                        </p:tav>
                                      </p:tavLst>
                                    </p:anim>
                                    <p:anim calcmode="lin" valueType="num">
                                      <p:cBhvr additive="base">
                                        <p:cTn id="35" dur="500"/>
                                        <p:tgtEl>
                                          <p:spTgt spid="10245"/>
                                        </p:tgtEl>
                                        <p:attrNameLst>
                                          <p:attrName>ppt_y</p:attrName>
                                        </p:attrNameLst>
                                      </p:cBhvr>
                                      <p:tavLst>
                                        <p:tav tm="0">
                                          <p:val>
                                            <p:strVal val="ppt_y"/>
                                          </p:val>
                                        </p:tav>
                                        <p:tav tm="100000">
                                          <p:val>
                                            <p:strVal val="ppt_y"/>
                                          </p:val>
                                        </p:tav>
                                      </p:tavLst>
                                    </p:anim>
                                    <p:set>
                                      <p:cBhvr>
                                        <p:cTn id="36" dur="1" fill="hold">
                                          <p:stCondLst>
                                            <p:cond delay="499"/>
                                          </p:stCondLst>
                                        </p:cTn>
                                        <p:tgtEl>
                                          <p:spTgt spid="10245"/>
                                        </p:tgtEl>
                                        <p:attrNameLst>
                                          <p:attrName>style.visibility</p:attrName>
                                        </p:attrNameLst>
                                      </p:cBhvr>
                                      <p:to>
                                        <p:strVal val="hidden"/>
                                      </p:to>
                                    </p:set>
                                  </p:childTnLst>
                                </p:cTn>
                              </p:par>
                              <p:par>
                                <p:cTn id="37" presetID="2" presetClass="exit" presetSubtype="2" fill="hold" grpId="1" nodeType="withEffect">
                                  <p:stCondLst>
                                    <p:cond delay="0"/>
                                  </p:stCondLst>
                                  <p:childTnLst>
                                    <p:anim calcmode="lin" valueType="num">
                                      <p:cBhvr additive="base">
                                        <p:cTn id="38" dur="500"/>
                                        <p:tgtEl>
                                          <p:spTgt spid="16"/>
                                        </p:tgtEl>
                                        <p:attrNameLst>
                                          <p:attrName>ppt_x</p:attrName>
                                        </p:attrNameLst>
                                      </p:cBhvr>
                                      <p:tavLst>
                                        <p:tav tm="0">
                                          <p:val>
                                            <p:strVal val="ppt_x"/>
                                          </p:val>
                                        </p:tav>
                                        <p:tav tm="100000">
                                          <p:val>
                                            <p:strVal val="1+ppt_w/2"/>
                                          </p:val>
                                        </p:tav>
                                      </p:tavLst>
                                    </p:anim>
                                    <p:anim calcmode="lin" valueType="num">
                                      <p:cBhvr additive="base">
                                        <p:cTn id="39" dur="500"/>
                                        <p:tgtEl>
                                          <p:spTgt spid="16"/>
                                        </p:tgtEl>
                                        <p:attrNameLst>
                                          <p:attrName>ppt_y</p:attrName>
                                        </p:attrNameLst>
                                      </p:cBhvr>
                                      <p:tavLst>
                                        <p:tav tm="0">
                                          <p:val>
                                            <p:strVal val="ppt_y"/>
                                          </p:val>
                                        </p:tav>
                                        <p:tav tm="100000">
                                          <p:val>
                                            <p:strVal val="ppt_y"/>
                                          </p:val>
                                        </p:tav>
                                      </p:tavLst>
                                    </p:anim>
                                    <p:set>
                                      <p:cBhvr>
                                        <p:cTn id="40" dur="1" fill="hold">
                                          <p:stCondLst>
                                            <p:cond delay="499"/>
                                          </p:stCondLst>
                                        </p:cTn>
                                        <p:tgtEl>
                                          <p:spTgt spid="16"/>
                                        </p:tgtEl>
                                        <p:attrNameLst>
                                          <p:attrName>style.visibility</p:attrName>
                                        </p:attrNameLst>
                                      </p:cBhvr>
                                      <p:to>
                                        <p:strVal val="hidden"/>
                                      </p:to>
                                    </p:set>
                                  </p:childTnLst>
                                </p:cTn>
                              </p:par>
                              <p:par>
                                <p:cTn id="41" presetID="2" presetClass="entr" presetSubtype="4" fill="hold" grpId="0" nodeType="withEffect">
                                  <p:stCondLst>
                                    <p:cond delay="0"/>
                                  </p:stCondLst>
                                  <p:childTnLst>
                                    <p:set>
                                      <p:cBhvr>
                                        <p:cTn id="42" dur="1" fill="hold">
                                          <p:stCondLst>
                                            <p:cond delay="0"/>
                                          </p:stCondLst>
                                        </p:cTn>
                                        <p:tgtEl>
                                          <p:spTgt spid="10246"/>
                                        </p:tgtEl>
                                        <p:attrNameLst>
                                          <p:attrName>style.visibility</p:attrName>
                                        </p:attrNameLst>
                                      </p:cBhvr>
                                      <p:to>
                                        <p:strVal val="visible"/>
                                      </p:to>
                                    </p:set>
                                    <p:anim calcmode="lin" valueType="num">
                                      <p:cBhvr additive="base">
                                        <p:cTn id="43" dur="500" fill="hold"/>
                                        <p:tgtEl>
                                          <p:spTgt spid="10246"/>
                                        </p:tgtEl>
                                        <p:attrNameLst>
                                          <p:attrName>ppt_x</p:attrName>
                                        </p:attrNameLst>
                                      </p:cBhvr>
                                      <p:tavLst>
                                        <p:tav tm="0">
                                          <p:val>
                                            <p:strVal val="#ppt_x"/>
                                          </p:val>
                                        </p:tav>
                                        <p:tav tm="100000">
                                          <p:val>
                                            <p:strVal val="#ppt_x"/>
                                          </p:val>
                                        </p:tav>
                                      </p:tavLst>
                                    </p:anim>
                                    <p:anim calcmode="lin" valueType="num">
                                      <p:cBhvr additive="base">
                                        <p:cTn id="44" dur="500" fill="hold"/>
                                        <p:tgtEl>
                                          <p:spTgt spid="1024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8" fill="hold" grpId="1" nodeType="clickEffect">
                                  <p:stCondLst>
                                    <p:cond delay="0"/>
                                  </p:stCondLst>
                                  <p:childTnLst>
                                    <p:anim calcmode="lin" valueType="num">
                                      <p:cBhvr additive="base">
                                        <p:cTn id="52" dur="500"/>
                                        <p:tgtEl>
                                          <p:spTgt spid="10246"/>
                                        </p:tgtEl>
                                        <p:attrNameLst>
                                          <p:attrName>ppt_x</p:attrName>
                                        </p:attrNameLst>
                                      </p:cBhvr>
                                      <p:tavLst>
                                        <p:tav tm="0">
                                          <p:val>
                                            <p:strVal val="ppt_x"/>
                                          </p:val>
                                        </p:tav>
                                        <p:tav tm="100000">
                                          <p:val>
                                            <p:strVal val="0-ppt_w/2"/>
                                          </p:val>
                                        </p:tav>
                                      </p:tavLst>
                                    </p:anim>
                                    <p:anim calcmode="lin" valueType="num">
                                      <p:cBhvr additive="base">
                                        <p:cTn id="53" dur="500"/>
                                        <p:tgtEl>
                                          <p:spTgt spid="10246"/>
                                        </p:tgtEl>
                                        <p:attrNameLst>
                                          <p:attrName>ppt_y</p:attrName>
                                        </p:attrNameLst>
                                      </p:cBhvr>
                                      <p:tavLst>
                                        <p:tav tm="0">
                                          <p:val>
                                            <p:strVal val="ppt_y"/>
                                          </p:val>
                                        </p:tav>
                                        <p:tav tm="100000">
                                          <p:val>
                                            <p:strVal val="ppt_y"/>
                                          </p:val>
                                        </p:tav>
                                      </p:tavLst>
                                    </p:anim>
                                    <p:set>
                                      <p:cBhvr>
                                        <p:cTn id="54" dur="1" fill="hold">
                                          <p:stCondLst>
                                            <p:cond delay="499"/>
                                          </p:stCondLst>
                                        </p:cTn>
                                        <p:tgtEl>
                                          <p:spTgt spid="10246"/>
                                        </p:tgtEl>
                                        <p:attrNameLst>
                                          <p:attrName>style.visibility</p:attrName>
                                        </p:attrNameLst>
                                      </p:cBhvr>
                                      <p:to>
                                        <p:strVal val="hidden"/>
                                      </p:to>
                                    </p:set>
                                  </p:childTnLst>
                                </p:cTn>
                              </p:par>
                              <p:par>
                                <p:cTn id="55" presetID="2" presetClass="exit" presetSubtype="8" fill="hold" grpId="1" nodeType="withEffect">
                                  <p:stCondLst>
                                    <p:cond delay="0"/>
                                  </p:stCondLst>
                                  <p:childTnLst>
                                    <p:anim calcmode="lin" valueType="num">
                                      <p:cBhvr additive="base">
                                        <p:cTn id="56" dur="500"/>
                                        <p:tgtEl>
                                          <p:spTgt spid="17"/>
                                        </p:tgtEl>
                                        <p:attrNameLst>
                                          <p:attrName>ppt_x</p:attrName>
                                        </p:attrNameLst>
                                      </p:cBhvr>
                                      <p:tavLst>
                                        <p:tav tm="0">
                                          <p:val>
                                            <p:strVal val="ppt_x"/>
                                          </p:val>
                                        </p:tav>
                                        <p:tav tm="100000">
                                          <p:val>
                                            <p:strVal val="0-ppt_w/2"/>
                                          </p:val>
                                        </p:tav>
                                      </p:tavLst>
                                    </p:anim>
                                    <p:anim calcmode="lin" valueType="num">
                                      <p:cBhvr additive="base">
                                        <p:cTn id="57" dur="500"/>
                                        <p:tgtEl>
                                          <p:spTgt spid="17"/>
                                        </p:tgtEl>
                                        <p:attrNameLst>
                                          <p:attrName>ppt_y</p:attrName>
                                        </p:attrNameLst>
                                      </p:cBhvr>
                                      <p:tavLst>
                                        <p:tav tm="0">
                                          <p:val>
                                            <p:strVal val="ppt_y"/>
                                          </p:val>
                                        </p:tav>
                                        <p:tav tm="100000">
                                          <p:val>
                                            <p:strVal val="ppt_y"/>
                                          </p:val>
                                        </p:tav>
                                      </p:tavLst>
                                    </p:anim>
                                    <p:set>
                                      <p:cBhvr>
                                        <p:cTn id="58" dur="1" fill="hold">
                                          <p:stCondLst>
                                            <p:cond delay="499"/>
                                          </p:stCondLst>
                                        </p:cTn>
                                        <p:tgtEl>
                                          <p:spTgt spid="17"/>
                                        </p:tgtEl>
                                        <p:attrNameLst>
                                          <p:attrName>style.visibility</p:attrName>
                                        </p:attrNameLst>
                                      </p:cBhvr>
                                      <p:to>
                                        <p:strVal val="hidden"/>
                                      </p:to>
                                    </p:set>
                                  </p:childTnLst>
                                </p:cTn>
                              </p:par>
                              <p:par>
                                <p:cTn id="59" presetID="2" presetClass="entr" presetSubtype="4" fill="hold" grpId="1"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26"/>
                                        </p:tgtEl>
                                        <p:attrNameLst>
                                          <p:attrName>style.visibility</p:attrName>
                                        </p:attrNameLst>
                                      </p:cBhvr>
                                      <p:to>
                                        <p:strVal val="visible"/>
                                      </p:to>
                                    </p:set>
                                    <p:anim calcmode="lin" valueType="num">
                                      <p:cBhvr additive="base">
                                        <p:cTn id="67" dur="500" fill="hold"/>
                                        <p:tgtEl>
                                          <p:spTgt spid="1026"/>
                                        </p:tgtEl>
                                        <p:attrNameLst>
                                          <p:attrName>ppt_x</p:attrName>
                                        </p:attrNameLst>
                                      </p:cBhvr>
                                      <p:tavLst>
                                        <p:tav tm="0">
                                          <p:val>
                                            <p:strVal val="#ppt_x"/>
                                          </p:val>
                                        </p:tav>
                                        <p:tav tm="100000">
                                          <p:val>
                                            <p:strVal val="#ppt_x"/>
                                          </p:val>
                                        </p:tav>
                                      </p:tavLst>
                                    </p:anim>
                                    <p:anim calcmode="lin" valueType="num">
                                      <p:cBhvr additive="base">
                                        <p:cTn id="68" dur="500" fill="hold"/>
                                        <p:tgtEl>
                                          <p:spTgt spid="1026"/>
                                        </p:tgtEl>
                                        <p:attrNameLst>
                                          <p:attrName>ppt_y</p:attrName>
                                        </p:attrNameLst>
                                      </p:cBhvr>
                                      <p:tavLst>
                                        <p:tav tm="0">
                                          <p:val>
                                            <p:strVal val="1+#ppt_h/2"/>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1000"/>
                                        <p:tgtEl>
                                          <p:spTgt spid="3"/>
                                        </p:tgtEl>
                                      </p:cBhvr>
                                    </p:animEffect>
                                    <p:anim calcmode="lin" valueType="num">
                                      <p:cBhvr>
                                        <p:cTn id="72" dur="1000" fill="hold"/>
                                        <p:tgtEl>
                                          <p:spTgt spid="3"/>
                                        </p:tgtEl>
                                        <p:attrNameLst>
                                          <p:attrName>ppt_x</p:attrName>
                                        </p:attrNameLst>
                                      </p:cBhvr>
                                      <p:tavLst>
                                        <p:tav tm="0">
                                          <p:val>
                                            <p:strVal val="#ppt_x"/>
                                          </p:val>
                                        </p:tav>
                                        <p:tav tm="100000">
                                          <p:val>
                                            <p:strVal val="#ppt_x"/>
                                          </p:val>
                                        </p:tav>
                                      </p:tavLst>
                                    </p:anim>
                                    <p:anim calcmode="lin" valueType="num">
                                      <p:cBhvr>
                                        <p:cTn id="7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4" grpId="1" animBg="1"/>
      <p:bldP spid="10245" grpId="0" animBg="1"/>
      <p:bldP spid="10245" grpId="1" animBg="1"/>
      <p:bldP spid="10246" grpId="0" animBg="1"/>
      <p:bldP spid="10246" grpId="1" animBg="1"/>
      <p:bldP spid="13" grpId="0" animBg="1"/>
      <p:bldP spid="13" grpId="1" animBg="1"/>
      <p:bldP spid="16" grpId="0" animBg="1"/>
      <p:bldP spid="16" grpId="1" animBg="1"/>
      <p:bldP spid="17" grpId="0" animBg="1"/>
      <p:bldP spid="17" grpId="1" animBg="1"/>
      <p:bldP spid="2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図 3" descr="専門部会090324-2.jpg"/>
          <p:cNvPicPr>
            <a:picLocks noChangeAspect="1"/>
          </p:cNvPicPr>
          <p:nvPr/>
        </p:nvPicPr>
        <p:blipFill>
          <a:blip r:embed="rId3" cstate="print"/>
          <a:srcRect t="13649"/>
          <a:stretch>
            <a:fillRect/>
          </a:stretch>
        </p:blipFill>
        <p:spPr bwMode="auto">
          <a:xfrm>
            <a:off x="567482" y="927023"/>
            <a:ext cx="8180982" cy="5298073"/>
          </a:xfrm>
          <a:prstGeom prst="rect">
            <a:avLst/>
          </a:prstGeom>
          <a:noFill/>
          <a:ln w="9525">
            <a:noFill/>
            <a:miter lim="800000"/>
            <a:headEnd/>
            <a:tailEnd/>
          </a:ln>
        </p:spPr>
      </p:pic>
      <p:sp>
        <p:nvSpPr>
          <p:cNvPr id="13316" name="Rectangle 5"/>
          <p:cNvSpPr>
            <a:spLocks noChangeArrowheads="1"/>
          </p:cNvSpPr>
          <p:nvPr/>
        </p:nvSpPr>
        <p:spPr bwMode="auto">
          <a:xfrm>
            <a:off x="74418" y="116632"/>
            <a:ext cx="8929687" cy="523220"/>
          </a:xfrm>
          <a:prstGeom prst="rect">
            <a:avLst/>
          </a:prstGeom>
          <a:solidFill>
            <a:srgbClr val="00B050"/>
          </a:solidFill>
        </p:spPr>
        <p:txBody>
          <a:bodyPr vert="horz" lIns="91440" tIns="45720" rIns="91440" bIns="45720" rtlCol="0" anchor="ctr">
            <a:normAutofit/>
          </a:bodyPr>
          <a:lstStyle/>
          <a:p>
            <a:pPr marL="838200" indent="-838200" algn="ctr" defTabSz="457200">
              <a:spcBef>
                <a:spcPct val="0"/>
              </a:spcBef>
            </a:pPr>
            <a:r>
              <a:rPr lang="en-US" altLang="ja-JP" sz="2800" dirty="0">
                <a:solidFill>
                  <a:schemeClr val="bg1"/>
                </a:solidFill>
                <a:latin typeface="Arial" charset="0"/>
                <a:ea typeface="+mj-ea"/>
                <a:cs typeface="+mj-cs"/>
              </a:rPr>
              <a:t>Cryogenic Plant </a:t>
            </a:r>
            <a:r>
              <a:rPr lang="en-US" altLang="ja-JP" sz="2800" dirty="0" smtClean="0">
                <a:solidFill>
                  <a:schemeClr val="bg1"/>
                </a:solidFill>
                <a:latin typeface="Arial" charset="0"/>
                <a:ea typeface="+mj-ea"/>
                <a:cs typeface="+mj-cs"/>
              </a:rPr>
              <a:t>Bird View</a:t>
            </a:r>
            <a:endParaRPr lang="ja-JP" altLang="en-US" sz="2800" dirty="0">
              <a:solidFill>
                <a:schemeClr val="bg1"/>
              </a:solidFill>
              <a:latin typeface="Arial" charset="0"/>
              <a:ea typeface="+mj-ea"/>
              <a:cs typeface="+mj-cs"/>
            </a:endParaRPr>
          </a:p>
        </p:txBody>
      </p:sp>
      <p:sp>
        <p:nvSpPr>
          <p:cNvPr id="13317" name="Text Box 6"/>
          <p:cNvSpPr txBox="1">
            <a:spLocks noChangeArrowheads="1"/>
          </p:cNvSpPr>
          <p:nvPr/>
        </p:nvSpPr>
        <p:spPr bwMode="auto">
          <a:xfrm>
            <a:off x="6012160" y="1671191"/>
            <a:ext cx="1138453" cy="461665"/>
          </a:xfrm>
          <a:prstGeom prst="rect">
            <a:avLst/>
          </a:prstGeom>
          <a:solidFill>
            <a:schemeClr val="bg1"/>
          </a:solidFill>
          <a:ln w="9525">
            <a:noFill/>
            <a:miter lim="800000"/>
            <a:headEnd/>
            <a:tailEnd/>
          </a:ln>
        </p:spPr>
        <p:txBody>
          <a:bodyPr wrap="none">
            <a:spAutoFit/>
          </a:bodyPr>
          <a:lstStyle/>
          <a:p>
            <a:r>
              <a:rPr lang="en-US" altLang="ja-JP" sz="2400" dirty="0"/>
              <a:t> LN</a:t>
            </a:r>
            <a:r>
              <a:rPr lang="en-US" altLang="ja-JP" sz="1600" dirty="0"/>
              <a:t>2</a:t>
            </a:r>
            <a:r>
              <a:rPr lang="en-US" altLang="ja-JP" sz="2400" dirty="0"/>
              <a:t> CE </a:t>
            </a:r>
          </a:p>
        </p:txBody>
      </p:sp>
      <p:sp>
        <p:nvSpPr>
          <p:cNvPr id="13318" name="Text Box 7"/>
          <p:cNvSpPr txBox="1">
            <a:spLocks noChangeArrowheads="1"/>
          </p:cNvSpPr>
          <p:nvPr/>
        </p:nvSpPr>
        <p:spPr bwMode="auto">
          <a:xfrm>
            <a:off x="2612727" y="5549842"/>
            <a:ext cx="1815562" cy="461665"/>
          </a:xfrm>
          <a:prstGeom prst="rect">
            <a:avLst/>
          </a:prstGeom>
          <a:solidFill>
            <a:schemeClr val="bg1"/>
          </a:solidFill>
          <a:ln w="9525">
            <a:noFill/>
            <a:miter lim="800000"/>
            <a:headEnd/>
            <a:tailEnd/>
          </a:ln>
        </p:spPr>
        <p:txBody>
          <a:bodyPr wrap="none">
            <a:spAutoFit/>
          </a:bodyPr>
          <a:lstStyle/>
          <a:p>
            <a:r>
              <a:rPr lang="en-US" altLang="ja-JP" sz="2400" dirty="0"/>
              <a:t> S.C. Magnet </a:t>
            </a:r>
          </a:p>
        </p:txBody>
      </p:sp>
      <p:sp>
        <p:nvSpPr>
          <p:cNvPr id="9" name="Text Box 6"/>
          <p:cNvSpPr txBox="1">
            <a:spLocks noChangeArrowheads="1"/>
          </p:cNvSpPr>
          <p:nvPr/>
        </p:nvSpPr>
        <p:spPr bwMode="auto">
          <a:xfrm>
            <a:off x="3505134" y="1814002"/>
            <a:ext cx="1244251" cy="461665"/>
          </a:xfrm>
          <a:prstGeom prst="rect">
            <a:avLst/>
          </a:prstGeom>
          <a:solidFill>
            <a:schemeClr val="bg1"/>
          </a:solidFill>
          <a:ln w="9525">
            <a:noFill/>
            <a:miter lim="800000"/>
            <a:headEnd/>
            <a:tailEnd/>
          </a:ln>
        </p:spPr>
        <p:txBody>
          <a:bodyPr wrap="none">
            <a:spAutoFit/>
          </a:bodyPr>
          <a:lstStyle/>
          <a:p>
            <a:r>
              <a:rPr lang="en-US" altLang="ja-JP" sz="2400" dirty="0"/>
              <a:t> </a:t>
            </a:r>
            <a:r>
              <a:rPr lang="en-US" altLang="ja-JP" sz="2400" dirty="0" smtClean="0"/>
              <a:t>He Tank</a:t>
            </a:r>
            <a:endParaRPr lang="en-US" altLang="ja-JP" sz="2400" dirty="0"/>
          </a:p>
        </p:txBody>
      </p:sp>
      <p:sp>
        <p:nvSpPr>
          <p:cNvPr id="10" name="Text Box 6"/>
          <p:cNvSpPr txBox="1">
            <a:spLocks noChangeArrowheads="1"/>
          </p:cNvSpPr>
          <p:nvPr/>
        </p:nvSpPr>
        <p:spPr bwMode="auto">
          <a:xfrm>
            <a:off x="467544" y="836712"/>
            <a:ext cx="6985951" cy="461665"/>
          </a:xfrm>
          <a:prstGeom prst="rect">
            <a:avLst/>
          </a:prstGeom>
          <a:noFill/>
          <a:ln w="9525">
            <a:noFill/>
            <a:miter lim="800000"/>
            <a:headEnd/>
            <a:tailEnd/>
          </a:ln>
        </p:spPr>
        <p:txBody>
          <a:bodyPr wrap="none">
            <a:spAutoFit/>
          </a:bodyPr>
          <a:lstStyle/>
          <a:p>
            <a:r>
              <a:rPr lang="en-US" altLang="ja-JP" sz="2400" dirty="0"/>
              <a:t> </a:t>
            </a:r>
            <a:r>
              <a:rPr lang="en-US" altLang="ja-JP" sz="2400" dirty="0" smtClean="0"/>
              <a:t>Pacific Ocean (5m Tsunami arrived @ 11 March 2011 )</a:t>
            </a:r>
            <a:endParaRPr lang="en-US" altLang="ja-JP" sz="2400" dirty="0"/>
          </a:p>
        </p:txBody>
      </p:sp>
      <p:sp>
        <p:nvSpPr>
          <p:cNvPr id="11" name="日付プレースホルダ 10"/>
          <p:cNvSpPr>
            <a:spLocks noGrp="1"/>
          </p:cNvSpPr>
          <p:nvPr>
            <p:ph type="dt" sz="half" idx="10"/>
          </p:nvPr>
        </p:nvSpPr>
        <p:spPr/>
        <p:txBody>
          <a:bodyPr/>
          <a:lstStyle/>
          <a:p>
            <a:r>
              <a:rPr kumimoji="1" lang="en-US" altLang="ja-JP" smtClean="0"/>
              <a:t>2018/6/5</a:t>
            </a:r>
            <a:endParaRPr kumimoji="1" lang="ja-JP" altLang="en-US"/>
          </a:p>
        </p:txBody>
      </p:sp>
      <p:sp>
        <p:nvSpPr>
          <p:cNvPr id="12" name="スライド番号プレースホルダ 11"/>
          <p:cNvSpPr>
            <a:spLocks noGrp="1"/>
          </p:cNvSpPr>
          <p:nvPr>
            <p:ph type="sldNum" sz="quarter" idx="12"/>
          </p:nvPr>
        </p:nvSpPr>
        <p:spPr/>
        <p:txBody>
          <a:bodyPr/>
          <a:lstStyle/>
          <a:p>
            <a:fld id="{D2D8002D-B5B0-4BAC-B1F6-782DDCCE6D9C}" type="slidenum">
              <a:rPr kumimoji="1" lang="ja-JP" altLang="en-US" smtClean="0"/>
              <a:pPr/>
              <a:t>4</a:t>
            </a:fld>
            <a:endParaRPr kumimoji="1" lang="ja-JP" altLang="en-US"/>
          </a:p>
        </p:txBody>
      </p:sp>
      <p:sp>
        <p:nvSpPr>
          <p:cNvPr id="13" name="フッター プレースホルダ 12"/>
          <p:cNvSpPr>
            <a:spLocks noGrp="1"/>
          </p:cNvSpPr>
          <p:nvPr>
            <p:ph type="ftr" sz="quarter" idx="11"/>
          </p:nvPr>
        </p:nvSpPr>
        <p:spPr/>
        <p:txBody>
          <a:bodyPr/>
          <a:lstStyle/>
          <a:p>
            <a:r>
              <a:rPr kumimoji="1" lang="en-US" altLang="ja-JP" smtClean="0"/>
              <a:t>Cryo-Ops 2018</a:t>
            </a:r>
            <a:endParaRPr kumimoji="1" lang="ja-JP" altLang="en-US"/>
          </a:p>
        </p:txBody>
      </p:sp>
      <p:sp>
        <p:nvSpPr>
          <p:cNvPr id="14" name="正方形/長方形 13"/>
          <p:cNvSpPr/>
          <p:nvPr/>
        </p:nvSpPr>
        <p:spPr>
          <a:xfrm>
            <a:off x="567482" y="4149080"/>
            <a:ext cx="4090491" cy="1944216"/>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788024" y="3753036"/>
            <a:ext cx="3960440" cy="234026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19" name="Text Box 8"/>
          <p:cNvSpPr txBox="1">
            <a:spLocks noChangeArrowheads="1"/>
          </p:cNvSpPr>
          <p:nvPr/>
        </p:nvSpPr>
        <p:spPr bwMode="auto">
          <a:xfrm>
            <a:off x="6768244" y="5780674"/>
            <a:ext cx="2175404" cy="830997"/>
          </a:xfrm>
          <a:prstGeom prst="rect">
            <a:avLst/>
          </a:prstGeom>
          <a:solidFill>
            <a:schemeClr val="bg1"/>
          </a:solidFill>
          <a:ln w="9525">
            <a:noFill/>
            <a:miter lim="800000"/>
            <a:headEnd/>
            <a:tailEnd/>
          </a:ln>
        </p:spPr>
        <p:txBody>
          <a:bodyPr wrap="none">
            <a:spAutoFit/>
          </a:bodyPr>
          <a:lstStyle/>
          <a:p>
            <a:r>
              <a:rPr lang="en-US" altLang="ja-JP" sz="2400" dirty="0"/>
              <a:t> </a:t>
            </a:r>
            <a:r>
              <a:rPr lang="en-US" altLang="ja-JP" sz="2400" dirty="0" smtClean="0"/>
              <a:t>MCP, CB,</a:t>
            </a:r>
          </a:p>
          <a:p>
            <a:r>
              <a:rPr lang="en-US" altLang="ja-JP" sz="2400" dirty="0" smtClean="0"/>
              <a:t> Sub-cooler, CLB</a:t>
            </a:r>
            <a:endParaRPr lang="en-US" altLang="ja-JP" sz="2400" dirty="0"/>
          </a:p>
        </p:txBody>
      </p:sp>
    </p:spTree>
    <p:extLst>
      <p:ext uri="{BB962C8B-B14F-4D97-AF65-F5344CB8AC3E}">
        <p14:creationId xmlns:p14="http://schemas.microsoft.com/office/powerpoint/2010/main" val="285088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noChangeArrowheads="1"/>
          </p:cNvPicPr>
          <p:nvPr/>
        </p:nvPicPr>
        <p:blipFill>
          <a:blip r:embed="rId3" cstate="print"/>
          <a:srcRect/>
          <a:stretch>
            <a:fillRect/>
          </a:stretch>
        </p:blipFill>
        <p:spPr bwMode="auto">
          <a:xfrm rot="5400000">
            <a:off x="2776308" y="1061804"/>
            <a:ext cx="4786346" cy="5377334"/>
          </a:xfrm>
          <a:prstGeom prst="rect">
            <a:avLst/>
          </a:prstGeom>
          <a:noFill/>
          <a:ln w="9525">
            <a:noFill/>
            <a:miter lim="800000"/>
            <a:headEnd/>
            <a:tailEnd/>
          </a:ln>
        </p:spPr>
      </p:pic>
      <p:sp>
        <p:nvSpPr>
          <p:cNvPr id="38" name="テキスト ボックス 37"/>
          <p:cNvSpPr txBox="1"/>
          <p:nvPr/>
        </p:nvSpPr>
        <p:spPr>
          <a:xfrm rot="17187849">
            <a:off x="1320738" y="4348490"/>
            <a:ext cx="2789521" cy="369332"/>
          </a:xfrm>
          <a:prstGeom prst="rect">
            <a:avLst/>
          </a:prstGeom>
          <a:noFill/>
          <a:ln w="28575">
            <a:solidFill>
              <a:srgbClr val="0099FF"/>
            </a:solidFill>
          </a:ln>
        </p:spPr>
        <p:txBody>
          <a:bodyPr wrap="square" rtlCol="0">
            <a:spAutoFit/>
          </a:bodyPr>
          <a:lstStyle/>
          <a:p>
            <a:r>
              <a:rPr kumimoji="1" lang="en-US" altLang="ja-JP" dirty="0" smtClean="0"/>
              <a:t>Superconducting Magnet</a:t>
            </a:r>
            <a:endParaRPr kumimoji="1" lang="ja-JP" altLang="en-US" dirty="0"/>
          </a:p>
        </p:txBody>
      </p:sp>
      <p:sp>
        <p:nvSpPr>
          <p:cNvPr id="39" name="テキスト ボックス 38"/>
          <p:cNvSpPr txBox="1"/>
          <p:nvPr/>
        </p:nvSpPr>
        <p:spPr>
          <a:xfrm rot="20457420">
            <a:off x="3498030" y="2077788"/>
            <a:ext cx="1930995" cy="367224"/>
          </a:xfrm>
          <a:prstGeom prst="rect">
            <a:avLst/>
          </a:prstGeom>
          <a:noFill/>
          <a:ln>
            <a:noFill/>
          </a:ln>
        </p:spPr>
        <p:txBody>
          <a:bodyPr wrap="none" rtlCol="0">
            <a:spAutoFit/>
          </a:bodyPr>
          <a:lstStyle/>
          <a:p>
            <a:r>
              <a:rPr kumimoji="1" lang="en-US" altLang="ja-JP" sz="2000" dirty="0" smtClean="0"/>
              <a:t>Main Synchrotron</a:t>
            </a:r>
            <a:endParaRPr kumimoji="1" lang="ja-JP" altLang="en-US" sz="2000" dirty="0"/>
          </a:p>
        </p:txBody>
      </p:sp>
      <p:sp>
        <p:nvSpPr>
          <p:cNvPr id="40" name="テキスト ボックス 39"/>
          <p:cNvSpPr txBox="1"/>
          <p:nvPr/>
        </p:nvSpPr>
        <p:spPr>
          <a:xfrm>
            <a:off x="4464271" y="4402617"/>
            <a:ext cx="640477" cy="328004"/>
          </a:xfrm>
          <a:prstGeom prst="rect">
            <a:avLst/>
          </a:prstGeom>
          <a:noFill/>
          <a:ln>
            <a:noFill/>
          </a:ln>
        </p:spPr>
        <p:txBody>
          <a:bodyPr wrap="none" rtlCol="0">
            <a:spAutoFit/>
          </a:bodyPr>
          <a:lstStyle/>
          <a:p>
            <a:r>
              <a:rPr kumimoji="1" lang="en-US" altLang="ja-JP" sz="1050" dirty="0" smtClean="0"/>
              <a:t>10 m</a:t>
            </a:r>
            <a:endParaRPr kumimoji="1" lang="ja-JP" altLang="en-US" sz="1050" dirty="0"/>
          </a:p>
        </p:txBody>
      </p:sp>
      <p:cxnSp>
        <p:nvCxnSpPr>
          <p:cNvPr id="44" name="直線矢印コネクタ 43"/>
          <p:cNvCxnSpPr/>
          <p:nvPr/>
        </p:nvCxnSpPr>
        <p:spPr>
          <a:xfrm>
            <a:off x="3708668" y="3202946"/>
            <a:ext cx="944503" cy="36913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3708668" y="2464687"/>
            <a:ext cx="1322305" cy="36913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sp>
        <p:nvSpPr>
          <p:cNvPr id="1027" name="Rectangle 3"/>
          <p:cNvSpPr>
            <a:spLocks noGrp="1"/>
          </p:cNvSpPr>
          <p:nvPr>
            <p:ph type="title"/>
          </p:nvPr>
        </p:nvSpPr>
        <p:spPr>
          <a:xfrm>
            <a:off x="457200" y="118189"/>
            <a:ext cx="8229600" cy="638944"/>
          </a:xfrm>
          <a:solidFill>
            <a:srgbClr val="00B050"/>
          </a:solidFill>
        </p:spPr>
        <p:txBody>
          <a:bodyPr vert="horz" lIns="91440" tIns="45720" rIns="91440" bIns="45720" rtlCol="0" anchor="ctr">
            <a:normAutofit/>
          </a:bodyPr>
          <a:lstStyle/>
          <a:p>
            <a:pPr marL="838200" indent="-838200" defTabSz="457200"/>
            <a:r>
              <a:rPr lang="en-US" altLang="ja-JP" sz="2800" dirty="0">
                <a:solidFill>
                  <a:schemeClr val="bg1"/>
                </a:solidFill>
                <a:latin typeface="Arial" charset="0"/>
              </a:rPr>
              <a:t>Overall Layout </a:t>
            </a:r>
            <a:r>
              <a:rPr lang="en-US" altLang="ja-JP" sz="2800" dirty="0" smtClean="0">
                <a:solidFill>
                  <a:schemeClr val="bg1"/>
                </a:solidFill>
                <a:latin typeface="Arial" charset="0"/>
              </a:rPr>
              <a:t>(Overview)</a:t>
            </a:r>
            <a:endParaRPr lang="en-US" altLang="ja-JP" sz="2800" dirty="0">
              <a:solidFill>
                <a:schemeClr val="bg1"/>
              </a:solidFill>
              <a:latin typeface="Arial" charset="0"/>
            </a:endParaRPr>
          </a:p>
        </p:txBody>
      </p:sp>
      <p:sp>
        <p:nvSpPr>
          <p:cNvPr id="1037" name="Rectangle 13"/>
          <p:cNvSpPr>
            <a:spLocks noChangeArrowheads="1"/>
          </p:cNvSpPr>
          <p:nvPr/>
        </p:nvSpPr>
        <p:spPr bwMode="auto">
          <a:xfrm>
            <a:off x="3276600" y="5445125"/>
            <a:ext cx="214313" cy="358775"/>
          </a:xfrm>
          <a:prstGeom prst="rect">
            <a:avLst/>
          </a:prstGeom>
          <a:solidFill>
            <a:schemeClr val="bg1"/>
          </a:solidFill>
          <a:ln w="9525">
            <a:solidFill>
              <a:schemeClr val="bg1"/>
            </a:solidFill>
            <a:miter lim="800000"/>
            <a:headEnd/>
            <a:tailEnd/>
          </a:ln>
        </p:spPr>
        <p:txBody>
          <a:bodyPr wrap="none" anchor="ctr"/>
          <a:lstStyle/>
          <a:p>
            <a:endParaRPr lang="ja-JP" altLang="en-US"/>
          </a:p>
        </p:txBody>
      </p:sp>
      <p:sp>
        <p:nvSpPr>
          <p:cNvPr id="30734" name="Freeform 14"/>
          <p:cNvSpPr>
            <a:spLocks/>
          </p:cNvSpPr>
          <p:nvPr/>
        </p:nvSpPr>
        <p:spPr bwMode="auto">
          <a:xfrm>
            <a:off x="3000364" y="2166938"/>
            <a:ext cx="3267086" cy="3619500"/>
          </a:xfrm>
          <a:custGeom>
            <a:avLst/>
            <a:gdLst>
              <a:gd name="T0" fmla="*/ 0 w 1911"/>
              <a:gd name="T1" fmla="*/ 2280 h 2280"/>
              <a:gd name="T2" fmla="*/ 123 w 1911"/>
              <a:gd name="T3" fmla="*/ 1527 h 2280"/>
              <a:gd name="T4" fmla="*/ 480 w 1911"/>
              <a:gd name="T5" fmla="*/ 886 h 2280"/>
              <a:gd name="T6" fmla="*/ 934 w 1911"/>
              <a:gd name="T7" fmla="*/ 432 h 2280"/>
              <a:gd name="T8" fmla="*/ 1464 w 1911"/>
              <a:gd name="T9" fmla="*/ 120 h 2280"/>
              <a:gd name="T10" fmla="*/ 1911 w 1911"/>
              <a:gd name="T11" fmla="*/ 0 h 2280"/>
              <a:gd name="T12" fmla="*/ 0 60000 65536"/>
              <a:gd name="T13" fmla="*/ 0 60000 65536"/>
              <a:gd name="T14" fmla="*/ 0 60000 65536"/>
              <a:gd name="T15" fmla="*/ 0 60000 65536"/>
              <a:gd name="T16" fmla="*/ 0 60000 65536"/>
              <a:gd name="T17" fmla="*/ 0 60000 65536"/>
              <a:gd name="T18" fmla="*/ 0 w 1911"/>
              <a:gd name="T19" fmla="*/ 0 h 2280"/>
              <a:gd name="T20" fmla="*/ 1911 w 1911"/>
              <a:gd name="T21" fmla="*/ 2280 h 2280"/>
            </a:gdLst>
            <a:ahLst/>
            <a:cxnLst>
              <a:cxn ang="T12">
                <a:pos x="T0" y="T1"/>
              </a:cxn>
              <a:cxn ang="T13">
                <a:pos x="T2" y="T3"/>
              </a:cxn>
              <a:cxn ang="T14">
                <a:pos x="T4" y="T5"/>
              </a:cxn>
              <a:cxn ang="T15">
                <a:pos x="T6" y="T7"/>
              </a:cxn>
              <a:cxn ang="T16">
                <a:pos x="T8" y="T9"/>
              </a:cxn>
              <a:cxn ang="T17">
                <a:pos x="T10" y="T11"/>
              </a:cxn>
            </a:cxnLst>
            <a:rect l="T18" t="T19" r="T20" b="T21"/>
            <a:pathLst>
              <a:path w="1911" h="2280">
                <a:moveTo>
                  <a:pt x="0" y="2280"/>
                </a:moveTo>
                <a:cubicBezTo>
                  <a:pt x="20" y="2155"/>
                  <a:pt x="43" y="1759"/>
                  <a:pt x="123" y="1527"/>
                </a:cubicBezTo>
                <a:cubicBezTo>
                  <a:pt x="203" y="1295"/>
                  <a:pt x="345" y="1069"/>
                  <a:pt x="480" y="886"/>
                </a:cubicBezTo>
                <a:cubicBezTo>
                  <a:pt x="615" y="703"/>
                  <a:pt x="770" y="560"/>
                  <a:pt x="934" y="432"/>
                </a:cubicBezTo>
                <a:cubicBezTo>
                  <a:pt x="1098" y="304"/>
                  <a:pt x="1301" y="192"/>
                  <a:pt x="1464" y="120"/>
                </a:cubicBezTo>
                <a:cubicBezTo>
                  <a:pt x="1627" y="48"/>
                  <a:pt x="1818" y="25"/>
                  <a:pt x="1911" y="0"/>
                </a:cubicBezTo>
              </a:path>
            </a:pathLst>
          </a:custGeom>
          <a:noFill/>
          <a:ln w="76200">
            <a:solidFill>
              <a:srgbClr val="FF66FF">
                <a:alpha val="44000"/>
              </a:srgbClr>
            </a:solidFill>
            <a:round/>
            <a:headEnd/>
            <a:tailEnd/>
          </a:ln>
        </p:spPr>
        <p:txBody>
          <a:bodyPr/>
          <a:lstStyle/>
          <a:p>
            <a:endParaRPr lang="ja-JP" altLang="en-US"/>
          </a:p>
        </p:txBody>
      </p:sp>
      <p:sp>
        <p:nvSpPr>
          <p:cNvPr id="1045" name="Line 21"/>
          <p:cNvSpPr>
            <a:spLocks noChangeShapeType="1"/>
          </p:cNvSpPr>
          <p:nvPr/>
        </p:nvSpPr>
        <p:spPr bwMode="auto">
          <a:xfrm flipH="1" flipV="1">
            <a:off x="6692900" y="3416300"/>
            <a:ext cx="990600" cy="165100"/>
          </a:xfrm>
          <a:prstGeom prst="line">
            <a:avLst/>
          </a:prstGeom>
          <a:noFill/>
          <a:ln w="28575">
            <a:solidFill>
              <a:srgbClr val="0099FF"/>
            </a:solidFill>
            <a:round/>
            <a:headEnd/>
            <a:tailEnd type="triangle" w="med" len="med"/>
          </a:ln>
        </p:spPr>
        <p:txBody>
          <a:bodyPr/>
          <a:lstStyle/>
          <a:p>
            <a:endParaRPr lang="ja-JP" altLang="en-US"/>
          </a:p>
        </p:txBody>
      </p:sp>
      <p:sp>
        <p:nvSpPr>
          <p:cNvPr id="30742" name="Text Box 22"/>
          <p:cNvSpPr txBox="1">
            <a:spLocks noChangeArrowheads="1"/>
          </p:cNvSpPr>
          <p:nvPr/>
        </p:nvSpPr>
        <p:spPr bwMode="auto">
          <a:xfrm>
            <a:off x="179512" y="844801"/>
            <a:ext cx="4284015" cy="1323439"/>
          </a:xfrm>
          <a:prstGeom prst="rect">
            <a:avLst/>
          </a:prstGeom>
          <a:solidFill>
            <a:srgbClr val="F5FEA0"/>
          </a:solidFill>
          <a:ln w="57150">
            <a:solidFill>
              <a:srgbClr val="FF66FF"/>
            </a:solidFill>
            <a:miter lim="800000"/>
            <a:headEnd/>
            <a:tailEnd/>
          </a:ln>
        </p:spPr>
        <p:txBody>
          <a:bodyPr wrap="square">
            <a:spAutoFit/>
          </a:bodyPr>
          <a:lstStyle/>
          <a:p>
            <a:r>
              <a:rPr lang="en-US" altLang="ja-JP" sz="2000" u="sng" dirty="0"/>
              <a:t>Neutrino Beam Line</a:t>
            </a:r>
          </a:p>
          <a:p>
            <a:r>
              <a:rPr lang="en-US" altLang="ja-JP" sz="2000" dirty="0" smtClean="0"/>
              <a:t>28 Superconducting Magnets </a:t>
            </a:r>
            <a:endParaRPr lang="en-US" altLang="ja-JP" sz="2000" dirty="0"/>
          </a:p>
          <a:p>
            <a:r>
              <a:rPr lang="en-US" altLang="ja-JP" sz="2000" dirty="0" smtClean="0"/>
              <a:t>Level -12m, Radius </a:t>
            </a:r>
            <a:r>
              <a:rPr lang="en-US" altLang="ja-JP" sz="2000" dirty="0"/>
              <a:t>105m, Length </a:t>
            </a:r>
            <a:r>
              <a:rPr lang="en-US" altLang="ja-JP" sz="2000" dirty="0" smtClean="0"/>
              <a:t>150m</a:t>
            </a:r>
          </a:p>
          <a:p>
            <a:r>
              <a:rPr lang="en-US" altLang="ja-JP" sz="2000" dirty="0" smtClean="0"/>
              <a:t>2.6 T(dipole), 19.6 T/m(quad)</a:t>
            </a:r>
            <a:endParaRPr lang="en-US" altLang="ja-JP" sz="2000" dirty="0"/>
          </a:p>
        </p:txBody>
      </p:sp>
      <p:sp>
        <p:nvSpPr>
          <p:cNvPr id="49" name="Text Box 3"/>
          <p:cNvSpPr txBox="1">
            <a:spLocks noChangeArrowheads="1"/>
          </p:cNvSpPr>
          <p:nvPr/>
        </p:nvSpPr>
        <p:spPr bwMode="auto">
          <a:xfrm>
            <a:off x="6179354" y="2879578"/>
            <a:ext cx="2821770" cy="1384995"/>
          </a:xfrm>
          <a:prstGeom prst="rect">
            <a:avLst/>
          </a:prstGeom>
          <a:solidFill>
            <a:srgbClr val="99CCFF"/>
          </a:solidFill>
          <a:ln w="38100">
            <a:solidFill>
              <a:srgbClr val="0070C0"/>
            </a:solidFill>
            <a:miter lim="800000"/>
            <a:headEnd/>
            <a:tailEnd/>
          </a:ln>
        </p:spPr>
        <p:txBody>
          <a:bodyPr wrap="square" lIns="108000" tIns="0" rIns="18000" bIns="0">
            <a:spAutoFit/>
          </a:bodyPr>
          <a:lstStyle/>
          <a:p>
            <a:r>
              <a:rPr lang="en-US" altLang="ja-JP" u="sng" dirty="0"/>
              <a:t>Cold Box</a:t>
            </a:r>
            <a:r>
              <a:rPr lang="ja-JP" altLang="en-US" u="sng" dirty="0" err="1"/>
              <a:t>、</a:t>
            </a:r>
            <a:r>
              <a:rPr lang="en-US" altLang="ja-JP" u="sng" dirty="0" err="1"/>
              <a:t>Subcooler</a:t>
            </a:r>
            <a:endParaRPr lang="en-US" altLang="ja-JP" u="sng" dirty="0"/>
          </a:p>
          <a:p>
            <a:r>
              <a:rPr lang="en-US" altLang="ja-JP" dirty="0" smtClean="0"/>
              <a:t>Cooling Cap. :  1500 W 4.5 K </a:t>
            </a:r>
          </a:p>
          <a:p>
            <a:r>
              <a:rPr lang="en-US" altLang="ja-JP" dirty="0" smtClean="0"/>
              <a:t>SHE : 300 </a:t>
            </a:r>
            <a:r>
              <a:rPr lang="en-US" altLang="ja-JP" dirty="0"/>
              <a:t>g/s 4.5 K</a:t>
            </a:r>
          </a:p>
          <a:p>
            <a:r>
              <a:rPr lang="en-US" altLang="ja-JP" dirty="0" err="1">
                <a:cs typeface="Arial" charset="0"/>
              </a:rPr>
              <a:t>LHe</a:t>
            </a:r>
            <a:r>
              <a:rPr lang="en-US" altLang="ja-JP" dirty="0">
                <a:cs typeface="Arial" charset="0"/>
              </a:rPr>
              <a:t> pot : 800 </a:t>
            </a:r>
            <a:r>
              <a:rPr lang="en-US" altLang="ja-JP" dirty="0" smtClean="0"/>
              <a:t>ℓ </a:t>
            </a:r>
          </a:p>
          <a:p>
            <a:r>
              <a:rPr lang="en-US" altLang="ja-JP" dirty="0" smtClean="0"/>
              <a:t>C/L flow : 1 g/s</a:t>
            </a:r>
            <a:endParaRPr lang="en-US" altLang="ja-JP" dirty="0"/>
          </a:p>
        </p:txBody>
      </p:sp>
      <p:sp>
        <p:nvSpPr>
          <p:cNvPr id="50" name="Text Box 4"/>
          <p:cNvSpPr txBox="1">
            <a:spLocks noChangeArrowheads="1"/>
          </p:cNvSpPr>
          <p:nvPr/>
        </p:nvSpPr>
        <p:spPr bwMode="auto">
          <a:xfrm>
            <a:off x="5715008" y="4857760"/>
            <a:ext cx="2601408" cy="646331"/>
          </a:xfrm>
          <a:prstGeom prst="rect">
            <a:avLst/>
          </a:prstGeom>
          <a:solidFill>
            <a:srgbClr val="F2ACEB"/>
          </a:solidFill>
          <a:ln w="38100">
            <a:solidFill>
              <a:srgbClr val="F610E6"/>
            </a:solidFill>
            <a:miter lim="800000"/>
            <a:headEnd/>
            <a:tailEnd/>
          </a:ln>
        </p:spPr>
        <p:txBody>
          <a:bodyPr wrap="square">
            <a:spAutoFit/>
          </a:bodyPr>
          <a:lstStyle/>
          <a:p>
            <a:r>
              <a:rPr lang="en-US" altLang="ja-JP" dirty="0"/>
              <a:t>Main Compressor (MCP) : </a:t>
            </a:r>
          </a:p>
          <a:p>
            <a:r>
              <a:rPr lang="en-US" altLang="ja-JP" u="sng" dirty="0"/>
              <a:t>570 </a:t>
            </a:r>
            <a:r>
              <a:rPr lang="en-US" altLang="ja-JP" dirty="0"/>
              <a:t>kW, 1.4 </a:t>
            </a:r>
            <a:r>
              <a:rPr lang="en-US" altLang="ja-JP" dirty="0" err="1"/>
              <a:t>MPa</a:t>
            </a:r>
            <a:r>
              <a:rPr lang="en-US" altLang="ja-JP" dirty="0"/>
              <a:t>, 150g/s</a:t>
            </a:r>
          </a:p>
        </p:txBody>
      </p:sp>
      <p:sp>
        <p:nvSpPr>
          <p:cNvPr id="51" name="Text Box 5"/>
          <p:cNvSpPr txBox="1">
            <a:spLocks noChangeArrowheads="1"/>
          </p:cNvSpPr>
          <p:nvPr/>
        </p:nvSpPr>
        <p:spPr bwMode="auto">
          <a:xfrm>
            <a:off x="1500166" y="6000768"/>
            <a:ext cx="2643206" cy="646331"/>
          </a:xfrm>
          <a:prstGeom prst="rect">
            <a:avLst/>
          </a:prstGeom>
          <a:solidFill>
            <a:srgbClr val="FFFF00"/>
          </a:solidFill>
          <a:ln w="28575">
            <a:solidFill>
              <a:schemeClr val="accent6">
                <a:lumMod val="75000"/>
              </a:schemeClr>
            </a:solidFill>
            <a:miter lim="800000"/>
            <a:headEnd/>
            <a:tailEnd/>
          </a:ln>
        </p:spPr>
        <p:txBody>
          <a:bodyPr wrap="square">
            <a:spAutoFit/>
          </a:bodyPr>
          <a:lstStyle/>
          <a:p>
            <a:r>
              <a:rPr lang="en-US" altLang="ja-JP" dirty="0"/>
              <a:t>Buffer </a:t>
            </a:r>
            <a:r>
              <a:rPr lang="en-US" altLang="ja-JP" dirty="0" smtClean="0"/>
              <a:t>Vessel </a:t>
            </a:r>
            <a:r>
              <a:rPr lang="en-US" altLang="ja-JP" dirty="0"/>
              <a:t>(for MCP)</a:t>
            </a:r>
          </a:p>
          <a:p>
            <a:r>
              <a:rPr lang="en-US" altLang="ja-JP" dirty="0"/>
              <a:t>Volume 100m</a:t>
            </a:r>
            <a:r>
              <a:rPr lang="en-US" altLang="ja-JP" baseline="30000" dirty="0"/>
              <a:t>3</a:t>
            </a:r>
            <a:r>
              <a:rPr lang="en-US" altLang="ja-JP" dirty="0"/>
              <a:t>×1</a:t>
            </a:r>
          </a:p>
        </p:txBody>
      </p:sp>
      <p:sp>
        <p:nvSpPr>
          <p:cNvPr id="53" name="Text Box 8"/>
          <p:cNvSpPr txBox="1">
            <a:spLocks noChangeArrowheads="1"/>
          </p:cNvSpPr>
          <p:nvPr/>
        </p:nvSpPr>
        <p:spPr bwMode="auto">
          <a:xfrm>
            <a:off x="4572000" y="5715016"/>
            <a:ext cx="3672408" cy="923330"/>
          </a:xfrm>
          <a:prstGeom prst="rect">
            <a:avLst/>
          </a:prstGeom>
          <a:solidFill>
            <a:srgbClr val="99CCFF"/>
          </a:solidFill>
          <a:ln w="28575">
            <a:solidFill>
              <a:srgbClr val="3333CC"/>
            </a:solidFill>
            <a:miter lim="800000"/>
            <a:headEnd/>
            <a:tailEnd/>
          </a:ln>
        </p:spPr>
        <p:txBody>
          <a:bodyPr wrap="square">
            <a:spAutoFit/>
          </a:bodyPr>
          <a:lstStyle/>
          <a:p>
            <a:r>
              <a:rPr lang="en-US" altLang="ja-JP" dirty="0"/>
              <a:t>LN</a:t>
            </a:r>
            <a:r>
              <a:rPr lang="en-US" altLang="ja-JP" baseline="-25000" dirty="0"/>
              <a:t>2</a:t>
            </a:r>
            <a:r>
              <a:rPr lang="en-US" altLang="ja-JP" dirty="0" smtClean="0"/>
              <a:t>: </a:t>
            </a:r>
            <a:r>
              <a:rPr lang="en-US" altLang="ja-JP" dirty="0"/>
              <a:t>20000 ℓ</a:t>
            </a:r>
          </a:p>
          <a:p>
            <a:r>
              <a:rPr lang="en-US" altLang="ja-JP" dirty="0"/>
              <a:t>Only </a:t>
            </a:r>
            <a:r>
              <a:rPr lang="en-US" altLang="ja-JP" dirty="0" smtClean="0"/>
              <a:t>pre-cooling &amp; cold purification </a:t>
            </a:r>
            <a:r>
              <a:rPr lang="en-US" altLang="ja-JP" dirty="0"/>
              <a:t>18000 </a:t>
            </a:r>
            <a:r>
              <a:rPr lang="en-US" altLang="ja-JP" dirty="0" smtClean="0"/>
              <a:t>ℓ/day @ pre-cool 300 – 100 K </a:t>
            </a:r>
            <a:endParaRPr lang="en-US" altLang="ja-JP" dirty="0"/>
          </a:p>
        </p:txBody>
      </p:sp>
      <p:sp>
        <p:nvSpPr>
          <p:cNvPr id="54" name="Line 9"/>
          <p:cNvSpPr>
            <a:spLocks noChangeShapeType="1"/>
          </p:cNvSpPr>
          <p:nvPr/>
        </p:nvSpPr>
        <p:spPr bwMode="auto">
          <a:xfrm flipH="1" flipV="1">
            <a:off x="5072066" y="3929066"/>
            <a:ext cx="357190" cy="1785950"/>
          </a:xfrm>
          <a:prstGeom prst="line">
            <a:avLst/>
          </a:prstGeom>
          <a:noFill/>
          <a:ln w="38100">
            <a:solidFill>
              <a:srgbClr val="3333CC"/>
            </a:solidFill>
            <a:round/>
            <a:headEnd/>
            <a:tailEnd type="triangle" w="med" len="med"/>
          </a:ln>
        </p:spPr>
        <p:txBody>
          <a:bodyPr/>
          <a:lstStyle/>
          <a:p>
            <a:endParaRPr lang="ja-JP" altLang="en-US"/>
          </a:p>
        </p:txBody>
      </p:sp>
      <p:sp>
        <p:nvSpPr>
          <p:cNvPr id="55" name="Line 10"/>
          <p:cNvSpPr>
            <a:spLocks noChangeShapeType="1"/>
          </p:cNvSpPr>
          <p:nvPr/>
        </p:nvSpPr>
        <p:spPr bwMode="auto">
          <a:xfrm flipH="1" flipV="1">
            <a:off x="5429256" y="3214686"/>
            <a:ext cx="750098" cy="500066"/>
          </a:xfrm>
          <a:prstGeom prst="line">
            <a:avLst/>
          </a:prstGeom>
          <a:noFill/>
          <a:ln w="38100">
            <a:solidFill>
              <a:srgbClr val="0070C0"/>
            </a:solidFill>
            <a:round/>
            <a:headEnd/>
            <a:tailEnd type="triangle" w="med" len="med"/>
          </a:ln>
        </p:spPr>
        <p:txBody>
          <a:bodyPr/>
          <a:lstStyle/>
          <a:p>
            <a:endParaRPr lang="ja-JP" altLang="en-US"/>
          </a:p>
        </p:txBody>
      </p:sp>
      <p:sp>
        <p:nvSpPr>
          <p:cNvPr id="56" name="Line 11"/>
          <p:cNvSpPr>
            <a:spLocks noChangeShapeType="1"/>
          </p:cNvSpPr>
          <p:nvPr/>
        </p:nvSpPr>
        <p:spPr bwMode="auto">
          <a:xfrm>
            <a:off x="3286116" y="2571744"/>
            <a:ext cx="1285884" cy="1285884"/>
          </a:xfrm>
          <a:prstGeom prst="line">
            <a:avLst/>
          </a:prstGeom>
          <a:noFill/>
          <a:ln w="28575">
            <a:solidFill>
              <a:srgbClr val="CC6600"/>
            </a:solidFill>
            <a:round/>
            <a:headEnd/>
            <a:tailEnd type="triangle" w="med" len="med"/>
          </a:ln>
        </p:spPr>
        <p:txBody>
          <a:bodyPr/>
          <a:lstStyle/>
          <a:p>
            <a:endParaRPr lang="ja-JP" altLang="en-US"/>
          </a:p>
        </p:txBody>
      </p:sp>
      <p:sp>
        <p:nvSpPr>
          <p:cNvPr id="57" name="Line 12"/>
          <p:cNvSpPr>
            <a:spLocks noChangeShapeType="1"/>
          </p:cNvSpPr>
          <p:nvPr/>
        </p:nvSpPr>
        <p:spPr bwMode="auto">
          <a:xfrm>
            <a:off x="3286116" y="2571744"/>
            <a:ext cx="1428760" cy="1143008"/>
          </a:xfrm>
          <a:prstGeom prst="line">
            <a:avLst/>
          </a:prstGeom>
          <a:noFill/>
          <a:ln w="28575">
            <a:solidFill>
              <a:srgbClr val="CC6600"/>
            </a:solidFill>
            <a:round/>
            <a:headEnd/>
            <a:tailEnd type="triangle" w="med" len="med"/>
          </a:ln>
        </p:spPr>
        <p:txBody>
          <a:bodyPr/>
          <a:lstStyle/>
          <a:p>
            <a:endParaRPr lang="ja-JP" altLang="en-US"/>
          </a:p>
        </p:txBody>
      </p:sp>
      <p:sp>
        <p:nvSpPr>
          <p:cNvPr id="58" name="Line 13"/>
          <p:cNvSpPr>
            <a:spLocks noChangeShapeType="1"/>
          </p:cNvSpPr>
          <p:nvPr/>
        </p:nvSpPr>
        <p:spPr bwMode="auto">
          <a:xfrm flipV="1">
            <a:off x="3929058" y="4071942"/>
            <a:ext cx="428627" cy="1928826"/>
          </a:xfrm>
          <a:prstGeom prst="line">
            <a:avLst/>
          </a:prstGeom>
          <a:noFill/>
          <a:ln w="28575">
            <a:solidFill>
              <a:schemeClr val="accent6">
                <a:lumMod val="75000"/>
              </a:schemeClr>
            </a:solidFill>
            <a:round/>
            <a:headEnd/>
            <a:tailEnd type="triangle" w="med" len="med"/>
          </a:ln>
        </p:spPr>
        <p:txBody>
          <a:bodyPr/>
          <a:lstStyle/>
          <a:p>
            <a:endParaRPr lang="ja-JP" altLang="en-US"/>
          </a:p>
        </p:txBody>
      </p:sp>
      <p:sp>
        <p:nvSpPr>
          <p:cNvPr id="59" name="Line 14"/>
          <p:cNvSpPr>
            <a:spLocks noChangeShapeType="1"/>
          </p:cNvSpPr>
          <p:nvPr/>
        </p:nvSpPr>
        <p:spPr bwMode="auto">
          <a:xfrm flipH="1" flipV="1">
            <a:off x="5357817" y="4000504"/>
            <a:ext cx="1643074" cy="857256"/>
          </a:xfrm>
          <a:prstGeom prst="line">
            <a:avLst/>
          </a:prstGeom>
          <a:noFill/>
          <a:ln w="38100">
            <a:solidFill>
              <a:srgbClr val="FF00FF"/>
            </a:solidFill>
            <a:round/>
            <a:headEnd/>
            <a:tailEnd type="triangle" w="med" len="med"/>
          </a:ln>
        </p:spPr>
        <p:txBody>
          <a:bodyPr/>
          <a:lstStyle/>
          <a:p>
            <a:endParaRPr lang="ja-JP" altLang="en-US"/>
          </a:p>
        </p:txBody>
      </p:sp>
      <p:sp>
        <p:nvSpPr>
          <p:cNvPr id="60" name="Text Box 15"/>
          <p:cNvSpPr txBox="1">
            <a:spLocks noChangeArrowheads="1"/>
          </p:cNvSpPr>
          <p:nvPr/>
        </p:nvSpPr>
        <p:spPr bwMode="auto">
          <a:xfrm>
            <a:off x="4624814" y="838935"/>
            <a:ext cx="4136172" cy="1200329"/>
          </a:xfrm>
          <a:prstGeom prst="rect">
            <a:avLst/>
          </a:prstGeom>
          <a:solidFill>
            <a:srgbClr val="99FF66"/>
          </a:solidFill>
          <a:ln w="9525">
            <a:noFill/>
            <a:miter lim="800000"/>
            <a:headEnd/>
            <a:tailEnd/>
          </a:ln>
        </p:spPr>
        <p:txBody>
          <a:bodyPr wrap="square">
            <a:spAutoFit/>
          </a:bodyPr>
          <a:lstStyle/>
          <a:p>
            <a:pPr>
              <a:spcBef>
                <a:spcPct val="50000"/>
              </a:spcBef>
            </a:pPr>
            <a:r>
              <a:rPr lang="en-US" altLang="ja-JP" u="sng" dirty="0"/>
              <a:t>Magnet String &amp; Transfer Line</a:t>
            </a:r>
          </a:p>
          <a:p>
            <a:r>
              <a:rPr lang="en-US" altLang="ja-JP" dirty="0" smtClean="0"/>
              <a:t>Inventory 3900 </a:t>
            </a:r>
            <a:r>
              <a:rPr lang="en-US" altLang="ja-JP" dirty="0">
                <a:cs typeface="Arial" charset="0"/>
              </a:rPr>
              <a:t>ℓ, Cold mass 225 ton(Fe</a:t>
            </a:r>
            <a:r>
              <a:rPr lang="en-US" altLang="ja-JP" dirty="0" smtClean="0">
                <a:cs typeface="Arial" charset="0"/>
              </a:rPr>
              <a:t>)</a:t>
            </a:r>
          </a:p>
          <a:p>
            <a:r>
              <a:rPr lang="en-US" altLang="ja-JP" dirty="0">
                <a:cs typeface="Arial" charset="0"/>
              </a:rPr>
              <a:t>90 m transfer line with SC bus</a:t>
            </a:r>
          </a:p>
          <a:p>
            <a:r>
              <a:rPr lang="en-US" altLang="ja-JP" dirty="0" smtClean="0">
                <a:cs typeface="Arial" charset="0"/>
              </a:rPr>
              <a:t>Heat Leak 220 W + Beam Loss max 150 W</a:t>
            </a:r>
          </a:p>
        </p:txBody>
      </p:sp>
      <p:sp>
        <p:nvSpPr>
          <p:cNvPr id="61" name="Line 16"/>
          <p:cNvSpPr>
            <a:spLocks noChangeShapeType="1"/>
          </p:cNvSpPr>
          <p:nvPr/>
        </p:nvSpPr>
        <p:spPr bwMode="auto">
          <a:xfrm>
            <a:off x="3286116" y="2571744"/>
            <a:ext cx="1643074" cy="1071570"/>
          </a:xfrm>
          <a:prstGeom prst="line">
            <a:avLst/>
          </a:prstGeom>
          <a:noFill/>
          <a:ln w="28575">
            <a:solidFill>
              <a:srgbClr val="CC6600"/>
            </a:solidFill>
            <a:round/>
            <a:headEnd/>
            <a:tailEnd type="triangle" w="med" len="med"/>
          </a:ln>
        </p:spPr>
        <p:txBody>
          <a:bodyPr/>
          <a:lstStyle/>
          <a:p>
            <a:endParaRPr lang="ja-JP" altLang="en-US"/>
          </a:p>
        </p:txBody>
      </p:sp>
      <p:sp>
        <p:nvSpPr>
          <p:cNvPr id="62" name="Text Box 17"/>
          <p:cNvSpPr txBox="1">
            <a:spLocks noChangeArrowheads="1"/>
          </p:cNvSpPr>
          <p:nvPr/>
        </p:nvSpPr>
        <p:spPr bwMode="auto">
          <a:xfrm>
            <a:off x="285720" y="2428868"/>
            <a:ext cx="3348038" cy="923330"/>
          </a:xfrm>
          <a:prstGeom prst="rect">
            <a:avLst/>
          </a:prstGeom>
          <a:solidFill>
            <a:srgbClr val="FF9966"/>
          </a:solidFill>
          <a:ln w="9525">
            <a:noFill/>
            <a:miter lim="800000"/>
            <a:headEnd/>
            <a:tailEnd/>
          </a:ln>
        </p:spPr>
        <p:txBody>
          <a:bodyPr>
            <a:spAutoFit/>
          </a:bodyPr>
          <a:lstStyle/>
          <a:p>
            <a:r>
              <a:rPr lang="en-US" altLang="ja-JP" u="sng" dirty="0"/>
              <a:t>Recovery </a:t>
            </a:r>
            <a:r>
              <a:rPr lang="en-US" altLang="ja-JP" u="sng" dirty="0" smtClean="0"/>
              <a:t>Vessel </a:t>
            </a:r>
            <a:r>
              <a:rPr lang="en-US" altLang="ja-JP" u="sng" dirty="0"/>
              <a:t>(for Quench</a:t>
            </a:r>
            <a:r>
              <a:rPr lang="en-US" altLang="ja-JP" u="sng" dirty="0" smtClean="0"/>
              <a:t>)</a:t>
            </a:r>
          </a:p>
          <a:p>
            <a:r>
              <a:rPr lang="en-US" altLang="ja-JP" u="sng" dirty="0" smtClean="0"/>
              <a:t>As Storage Vessel for Inventory</a:t>
            </a:r>
            <a:endParaRPr lang="en-US" altLang="ja-JP" u="sng" dirty="0"/>
          </a:p>
          <a:p>
            <a:r>
              <a:rPr lang="en-US" altLang="ja-JP" dirty="0"/>
              <a:t>Volume 100m</a:t>
            </a:r>
            <a:r>
              <a:rPr lang="en-US" altLang="ja-JP" baseline="30000" dirty="0"/>
              <a:t>3</a:t>
            </a:r>
            <a:r>
              <a:rPr lang="en-US" altLang="ja-JP" dirty="0"/>
              <a:t>×3</a:t>
            </a:r>
          </a:p>
        </p:txBody>
      </p:sp>
      <p:sp>
        <p:nvSpPr>
          <p:cNvPr id="63" name="Line 10"/>
          <p:cNvSpPr>
            <a:spLocks noChangeShapeType="1"/>
          </p:cNvSpPr>
          <p:nvPr/>
        </p:nvSpPr>
        <p:spPr bwMode="auto">
          <a:xfrm flipH="1" flipV="1">
            <a:off x="5357818" y="3571876"/>
            <a:ext cx="821536" cy="142876"/>
          </a:xfrm>
          <a:prstGeom prst="line">
            <a:avLst/>
          </a:prstGeom>
          <a:noFill/>
          <a:ln w="38100">
            <a:solidFill>
              <a:srgbClr val="0070C0"/>
            </a:solidFill>
            <a:round/>
            <a:headEnd/>
            <a:tailEnd type="triangle" w="med" len="med"/>
          </a:ln>
        </p:spPr>
        <p:txBody>
          <a:bodyPr/>
          <a:lstStyle/>
          <a:p>
            <a:endParaRPr lang="ja-JP" altLang="en-US"/>
          </a:p>
        </p:txBody>
      </p:sp>
      <p:sp>
        <p:nvSpPr>
          <p:cNvPr id="29" name="日付プレースホルダ 28"/>
          <p:cNvSpPr>
            <a:spLocks noGrp="1"/>
          </p:cNvSpPr>
          <p:nvPr>
            <p:ph type="dt" sz="half" idx="10"/>
          </p:nvPr>
        </p:nvSpPr>
        <p:spPr/>
        <p:txBody>
          <a:bodyPr/>
          <a:lstStyle/>
          <a:p>
            <a:r>
              <a:rPr kumimoji="1" lang="en-US" altLang="ja-JP" smtClean="0"/>
              <a:t>2018/6/5</a:t>
            </a:r>
            <a:endParaRPr kumimoji="1" lang="ja-JP" altLang="en-US"/>
          </a:p>
        </p:txBody>
      </p:sp>
      <p:sp>
        <p:nvSpPr>
          <p:cNvPr id="30" name="スライド番号プレースホルダ 29"/>
          <p:cNvSpPr>
            <a:spLocks noGrp="1"/>
          </p:cNvSpPr>
          <p:nvPr>
            <p:ph type="sldNum" sz="quarter" idx="12"/>
          </p:nvPr>
        </p:nvSpPr>
        <p:spPr/>
        <p:txBody>
          <a:bodyPr/>
          <a:lstStyle/>
          <a:p>
            <a:fld id="{D2D8002D-B5B0-4BAC-B1F6-782DDCCE6D9C}" type="slidenum">
              <a:rPr kumimoji="1" lang="ja-JP" altLang="en-US" smtClean="0"/>
              <a:pPr/>
              <a:t>5</a:t>
            </a:fld>
            <a:endParaRPr kumimoji="1" lang="ja-JP" altLang="en-US"/>
          </a:p>
        </p:txBody>
      </p:sp>
      <p:sp>
        <p:nvSpPr>
          <p:cNvPr id="31" name="フッター プレースホルダ 30"/>
          <p:cNvSpPr>
            <a:spLocks noGrp="1"/>
          </p:cNvSpPr>
          <p:nvPr>
            <p:ph type="ftr" sz="quarter" idx="11"/>
          </p:nvPr>
        </p:nvSpPr>
        <p:spPr/>
        <p:txBody>
          <a:bodyPr/>
          <a:lstStyle/>
          <a:p>
            <a:r>
              <a:rPr kumimoji="1" lang="en-US" altLang="ja-JP" smtClean="0"/>
              <a:t>Cryo-Ops 2018</a:t>
            </a:r>
            <a:endParaRPr kumimoji="1" lang="ja-JP" altLang="en-US"/>
          </a:p>
        </p:txBody>
      </p:sp>
    </p:spTree>
    <p:extLst>
      <p:ext uri="{BB962C8B-B14F-4D97-AF65-F5344CB8AC3E}">
        <p14:creationId xmlns:p14="http://schemas.microsoft.com/office/powerpoint/2010/main" val="341320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ppt_x"/>
                                          </p:val>
                                        </p:tav>
                                        <p:tav tm="100000">
                                          <p:val>
                                            <p:strVal val="#ppt_x"/>
                                          </p:val>
                                        </p:tav>
                                      </p:tavLst>
                                    </p:anim>
                                    <p:anim calcmode="lin" valueType="num">
                                      <p:cBhvr additive="base">
                                        <p:cTn id="14" dur="500" fill="hold"/>
                                        <p:tgtEl>
                                          <p:spTgt spid="5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additive="base">
                                        <p:cTn id="17" dur="500" fill="hold"/>
                                        <p:tgtEl>
                                          <p:spTgt spid="59"/>
                                        </p:tgtEl>
                                        <p:attrNameLst>
                                          <p:attrName>ppt_x</p:attrName>
                                        </p:attrNameLst>
                                      </p:cBhvr>
                                      <p:tavLst>
                                        <p:tav tm="0">
                                          <p:val>
                                            <p:strVal val="#ppt_x"/>
                                          </p:val>
                                        </p:tav>
                                        <p:tav tm="100000">
                                          <p:val>
                                            <p:strVal val="#ppt_x"/>
                                          </p:val>
                                        </p:tav>
                                      </p:tavLst>
                                    </p:anim>
                                    <p:anim calcmode="lin" valueType="num">
                                      <p:cBhvr additive="base">
                                        <p:cTn id="18" dur="500" fill="hold"/>
                                        <p:tgtEl>
                                          <p:spTgt spid="5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fill="hold"/>
                                        <p:tgtEl>
                                          <p:spTgt spid="55"/>
                                        </p:tgtEl>
                                        <p:attrNameLst>
                                          <p:attrName>ppt_x</p:attrName>
                                        </p:attrNameLst>
                                      </p:cBhvr>
                                      <p:tavLst>
                                        <p:tav tm="0">
                                          <p:val>
                                            <p:strVal val="#ppt_x"/>
                                          </p:val>
                                        </p:tav>
                                        <p:tav tm="100000">
                                          <p:val>
                                            <p:strVal val="#ppt_x"/>
                                          </p:val>
                                        </p:tav>
                                      </p:tavLst>
                                    </p:anim>
                                    <p:anim calcmode="lin" valueType="num">
                                      <p:cBhvr additive="base">
                                        <p:cTn id="22" dur="500" fill="hold"/>
                                        <p:tgtEl>
                                          <p:spTgt spid="5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500" fill="hold"/>
                                        <p:tgtEl>
                                          <p:spTgt spid="63"/>
                                        </p:tgtEl>
                                        <p:attrNameLst>
                                          <p:attrName>ppt_x</p:attrName>
                                        </p:attrNameLst>
                                      </p:cBhvr>
                                      <p:tavLst>
                                        <p:tav tm="0">
                                          <p:val>
                                            <p:strVal val="#ppt_x"/>
                                          </p:val>
                                        </p:tav>
                                        <p:tav tm="100000">
                                          <p:val>
                                            <p:strVal val="#ppt_x"/>
                                          </p:val>
                                        </p:tav>
                                      </p:tavLst>
                                    </p:anim>
                                    <p:anim calcmode="lin" valueType="num">
                                      <p:cBhvr additive="base">
                                        <p:cTn id="26" dur="500" fill="hold"/>
                                        <p:tgtEl>
                                          <p:spTgt spid="6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ppt_x"/>
                                          </p:val>
                                        </p:tav>
                                        <p:tav tm="100000">
                                          <p:val>
                                            <p:strVal val="#ppt_x"/>
                                          </p:val>
                                        </p:tav>
                                      </p:tavLst>
                                    </p:anim>
                                    <p:anim calcmode="lin" valueType="num">
                                      <p:cBhvr additive="base">
                                        <p:cTn id="3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ppt_x"/>
                                          </p:val>
                                        </p:tav>
                                        <p:tav tm="100000">
                                          <p:val>
                                            <p:strVal val="#ppt_x"/>
                                          </p:val>
                                        </p:tav>
                                      </p:tavLst>
                                    </p:anim>
                                    <p:anim calcmode="lin" valueType="num">
                                      <p:cBhvr additive="base">
                                        <p:cTn id="36" dur="500" fill="hold"/>
                                        <p:tgtEl>
                                          <p:spTgt spid="5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ppt_x"/>
                                          </p:val>
                                        </p:tav>
                                        <p:tav tm="100000">
                                          <p:val>
                                            <p:strVal val="#ppt_x"/>
                                          </p:val>
                                        </p:tav>
                                      </p:tavLst>
                                    </p:anim>
                                    <p:anim calcmode="lin" valueType="num">
                                      <p:cBhvr additive="base">
                                        <p:cTn id="4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500" fill="hold"/>
                                        <p:tgtEl>
                                          <p:spTgt spid="51"/>
                                        </p:tgtEl>
                                        <p:attrNameLst>
                                          <p:attrName>ppt_x</p:attrName>
                                        </p:attrNameLst>
                                      </p:cBhvr>
                                      <p:tavLst>
                                        <p:tav tm="0">
                                          <p:val>
                                            <p:strVal val="#ppt_x"/>
                                          </p:val>
                                        </p:tav>
                                        <p:tav tm="100000">
                                          <p:val>
                                            <p:strVal val="#ppt_x"/>
                                          </p:val>
                                        </p:tav>
                                      </p:tavLst>
                                    </p:anim>
                                    <p:anim calcmode="lin" valueType="num">
                                      <p:cBhvr additive="base">
                                        <p:cTn id="46" dur="500" fill="hold"/>
                                        <p:tgtEl>
                                          <p:spTgt spid="5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ppt_x"/>
                                          </p:val>
                                        </p:tav>
                                        <p:tav tm="100000">
                                          <p:val>
                                            <p:strVal val="#ppt_x"/>
                                          </p:val>
                                        </p:tav>
                                      </p:tavLst>
                                    </p:anim>
                                    <p:anim calcmode="lin" valueType="num">
                                      <p:cBhvr additive="base">
                                        <p:cTn id="50" dur="500" fill="hold"/>
                                        <p:tgtEl>
                                          <p:spTgt spid="5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ppt_x"/>
                                          </p:val>
                                        </p:tav>
                                        <p:tav tm="100000">
                                          <p:val>
                                            <p:strVal val="#ppt_x"/>
                                          </p:val>
                                        </p:tav>
                                      </p:tavLst>
                                    </p:anim>
                                    <p:anim calcmode="lin" valueType="num">
                                      <p:cBhvr additive="base">
                                        <p:cTn id="54" dur="500" fill="hold"/>
                                        <p:tgtEl>
                                          <p:spTgt spid="5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anim calcmode="lin" valueType="num">
                                      <p:cBhvr additive="base">
                                        <p:cTn id="57" dur="500" fill="hold"/>
                                        <p:tgtEl>
                                          <p:spTgt spid="61"/>
                                        </p:tgtEl>
                                        <p:attrNameLst>
                                          <p:attrName>ppt_x</p:attrName>
                                        </p:attrNameLst>
                                      </p:cBhvr>
                                      <p:tavLst>
                                        <p:tav tm="0">
                                          <p:val>
                                            <p:strVal val="#ppt_x"/>
                                          </p:val>
                                        </p:tav>
                                        <p:tav tm="100000">
                                          <p:val>
                                            <p:strVal val="#ppt_x"/>
                                          </p:val>
                                        </p:tav>
                                      </p:tavLst>
                                    </p:anim>
                                    <p:anim calcmode="lin" valueType="num">
                                      <p:cBhvr additive="base">
                                        <p:cTn id="58" dur="500" fill="hold"/>
                                        <p:tgtEl>
                                          <p:spTgt spid="6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500" fill="hold"/>
                                        <p:tgtEl>
                                          <p:spTgt spid="58"/>
                                        </p:tgtEl>
                                        <p:attrNameLst>
                                          <p:attrName>ppt_x</p:attrName>
                                        </p:attrNameLst>
                                      </p:cBhvr>
                                      <p:tavLst>
                                        <p:tav tm="0">
                                          <p:val>
                                            <p:strVal val="#ppt_x"/>
                                          </p:val>
                                        </p:tav>
                                        <p:tav tm="100000">
                                          <p:val>
                                            <p:strVal val="#ppt_x"/>
                                          </p:val>
                                        </p:tav>
                                      </p:tavLst>
                                    </p:anim>
                                    <p:anim calcmode="lin" valueType="num">
                                      <p:cBhvr additive="base">
                                        <p:cTn id="62" dur="500" fill="hold"/>
                                        <p:tgtEl>
                                          <p:spTgt spid="5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anim calcmode="lin" valueType="num">
                                      <p:cBhvr additive="base">
                                        <p:cTn id="65" dur="500" fill="hold"/>
                                        <p:tgtEl>
                                          <p:spTgt spid="62"/>
                                        </p:tgtEl>
                                        <p:attrNameLst>
                                          <p:attrName>ppt_x</p:attrName>
                                        </p:attrNameLst>
                                      </p:cBhvr>
                                      <p:tavLst>
                                        <p:tav tm="0">
                                          <p:val>
                                            <p:strVal val="#ppt_x"/>
                                          </p:val>
                                        </p:tav>
                                        <p:tav tm="100000">
                                          <p:val>
                                            <p:strVal val="#ppt_x"/>
                                          </p:val>
                                        </p:tav>
                                      </p:tavLst>
                                    </p:anim>
                                    <p:anim calcmode="lin" valueType="num">
                                      <p:cBhvr additive="base">
                                        <p:cTn id="6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523876" y="116632"/>
            <a:ext cx="8229600" cy="736625"/>
          </a:xfrm>
          <a:prstGeom prst="rect">
            <a:avLst/>
          </a:prstGeom>
          <a:solidFill>
            <a:srgbClr val="00B050"/>
          </a:solidFill>
        </p:spPr>
        <p:txBody>
          <a:bodyPr vert="horz" lIns="91440" tIns="45720" rIns="91440" bIns="45720" rtlCol="0" anchor="ctr">
            <a:normAutofit/>
          </a:bodyPr>
          <a:lstStyle>
            <a:lvl1pPr marL="838200" indent="-838200" algn="ctr" defTabSz="457200">
              <a:spcBef>
                <a:spcPct val="0"/>
              </a:spcBef>
              <a:buNone/>
              <a:defRPr sz="2800">
                <a:solidFill>
                  <a:schemeClr val="bg1"/>
                </a:solidFill>
                <a:latin typeface="Arial" charset="0"/>
                <a:ea typeface="+mj-ea"/>
                <a:cs typeface="+mj-cs"/>
              </a:defRPr>
            </a:lvl1pPr>
          </a:lstStyle>
          <a:p>
            <a:r>
              <a:rPr lang="en-US" altLang="ja-JP" dirty="0"/>
              <a:t>Conceptual Flow Diagram @ excitation</a:t>
            </a:r>
          </a:p>
        </p:txBody>
      </p:sp>
      <p:grpSp>
        <p:nvGrpSpPr>
          <p:cNvPr id="2" name="Group 2"/>
          <p:cNvGrpSpPr>
            <a:grpSpLocks/>
          </p:cNvGrpSpPr>
          <p:nvPr/>
        </p:nvGrpSpPr>
        <p:grpSpPr bwMode="auto">
          <a:xfrm>
            <a:off x="428625" y="1357313"/>
            <a:ext cx="8323263" cy="3713162"/>
            <a:chOff x="270" y="855"/>
            <a:chExt cx="5243" cy="2339"/>
          </a:xfrm>
        </p:grpSpPr>
        <p:pic>
          <p:nvPicPr>
            <p:cNvPr id="6157" name="Picture 3"/>
            <p:cNvPicPr>
              <a:picLocks noChangeAspect="1" noChangeArrowheads="1"/>
            </p:cNvPicPr>
            <p:nvPr/>
          </p:nvPicPr>
          <p:blipFill>
            <a:blip r:embed="rId3" cstate="print"/>
            <a:srcRect/>
            <a:stretch>
              <a:fillRect/>
            </a:stretch>
          </p:blipFill>
          <p:spPr bwMode="auto">
            <a:xfrm>
              <a:off x="270" y="855"/>
              <a:ext cx="5244" cy="2340"/>
            </a:xfrm>
            <a:prstGeom prst="rect">
              <a:avLst/>
            </a:prstGeom>
            <a:noFill/>
            <a:ln w="9525">
              <a:noFill/>
              <a:round/>
              <a:headEnd/>
              <a:tailEnd/>
            </a:ln>
          </p:spPr>
        </p:pic>
        <p:sp>
          <p:nvSpPr>
            <p:cNvPr id="6158" name="Text Box 4"/>
            <p:cNvSpPr txBox="1">
              <a:spLocks noChangeArrowheads="1"/>
            </p:cNvSpPr>
            <p:nvPr/>
          </p:nvSpPr>
          <p:spPr bwMode="auto">
            <a:xfrm>
              <a:off x="270" y="855"/>
              <a:ext cx="5244" cy="2340"/>
            </a:xfrm>
            <a:prstGeom prst="rect">
              <a:avLst/>
            </a:prstGeom>
            <a:noFill/>
            <a:ln w="9525">
              <a:noFill/>
              <a:round/>
              <a:headEnd/>
              <a:tailEnd/>
            </a:ln>
          </p:spPr>
          <p:txBody>
            <a:bodyPr wrap="none" anchor="ctr"/>
            <a:lstStyle/>
            <a:p>
              <a:endParaRPr lang="ja-JP" altLang="en-US"/>
            </a:p>
          </p:txBody>
        </p:sp>
      </p:grpSp>
      <p:sp>
        <p:nvSpPr>
          <p:cNvPr id="6148" name="Freeform 5"/>
          <p:cNvSpPr>
            <a:spLocks noChangeArrowheads="1"/>
          </p:cNvSpPr>
          <p:nvPr/>
        </p:nvSpPr>
        <p:spPr bwMode="auto">
          <a:xfrm>
            <a:off x="2413000" y="2197100"/>
            <a:ext cx="4635500" cy="717550"/>
          </a:xfrm>
          <a:custGeom>
            <a:avLst/>
            <a:gdLst>
              <a:gd name="T0" fmla="*/ 323850 w 4635500"/>
              <a:gd name="T1" fmla="*/ 292100 h 717550"/>
              <a:gd name="T2" fmla="*/ 387350 w 4635500"/>
              <a:gd name="T3" fmla="*/ 292100 h 717550"/>
              <a:gd name="T4" fmla="*/ 393700 w 4635500"/>
              <a:gd name="T5" fmla="*/ 0 h 717550"/>
              <a:gd name="T6" fmla="*/ 4629148 w 4635500"/>
              <a:gd name="T7" fmla="*/ 6350 h 717550"/>
              <a:gd name="T8" fmla="*/ 4635500 w 4635500"/>
              <a:gd name="T9" fmla="*/ 698500 h 717550"/>
              <a:gd name="T10" fmla="*/ 0 w 4635500"/>
              <a:gd name="T11" fmla="*/ 717550 h 717550"/>
              <a:gd name="T12" fmla="*/ 12700 w 4635500"/>
              <a:gd name="T13" fmla="*/ 419100 h 717550"/>
              <a:gd name="T14" fmla="*/ 76200 w 4635500"/>
              <a:gd name="T15" fmla="*/ 419100 h 717550"/>
              <a:gd name="T16" fmla="*/ 0 60000 65536"/>
              <a:gd name="T17" fmla="*/ 0 60000 65536"/>
              <a:gd name="T18" fmla="*/ 0 60000 65536"/>
              <a:gd name="T19" fmla="*/ 0 60000 65536"/>
              <a:gd name="T20" fmla="*/ 0 60000 65536"/>
              <a:gd name="T21" fmla="*/ 0 60000 65536"/>
              <a:gd name="T22" fmla="*/ 0 60000 65536"/>
              <a:gd name="T23" fmla="*/ 0 60000 65536"/>
              <a:gd name="T24" fmla="*/ 0 w 4635500"/>
              <a:gd name="T25" fmla="*/ 0 h 717550"/>
              <a:gd name="T26" fmla="*/ 4635500 w 4635500"/>
              <a:gd name="T27" fmla="*/ 717550 h 7175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35500" h="717550">
                <a:moveTo>
                  <a:pt x="323850" y="292100"/>
                </a:moveTo>
                <a:lnTo>
                  <a:pt x="387350" y="292100"/>
                </a:lnTo>
                <a:lnTo>
                  <a:pt x="393700" y="0"/>
                </a:lnTo>
                <a:lnTo>
                  <a:pt x="4629150" y="6350"/>
                </a:lnTo>
                <a:cubicBezTo>
                  <a:pt x="4631267" y="237067"/>
                  <a:pt x="4633383" y="467783"/>
                  <a:pt x="4635500" y="698500"/>
                </a:cubicBezTo>
                <a:lnTo>
                  <a:pt x="0" y="717550"/>
                </a:lnTo>
                <a:lnTo>
                  <a:pt x="12700" y="419100"/>
                </a:lnTo>
                <a:lnTo>
                  <a:pt x="76200" y="419100"/>
                </a:lnTo>
              </a:path>
            </a:pathLst>
          </a:custGeom>
          <a:noFill/>
          <a:ln w="57240">
            <a:solidFill>
              <a:srgbClr val="558ED5"/>
            </a:solidFill>
            <a:round/>
            <a:headEnd/>
            <a:tailEnd/>
          </a:ln>
        </p:spPr>
        <p:txBody>
          <a:bodyPr wrap="none" anchor="ctr"/>
          <a:lstStyle/>
          <a:p>
            <a:endParaRPr lang="ja-JP" altLang="en-US"/>
          </a:p>
        </p:txBody>
      </p:sp>
      <p:sp>
        <p:nvSpPr>
          <p:cNvPr id="6149" name="Rectangle 6"/>
          <p:cNvSpPr>
            <a:spLocks noChangeArrowheads="1"/>
          </p:cNvSpPr>
          <p:nvPr/>
        </p:nvSpPr>
        <p:spPr bwMode="auto">
          <a:xfrm>
            <a:off x="6972300" y="2946400"/>
            <a:ext cx="1071563" cy="285750"/>
          </a:xfrm>
          <a:prstGeom prst="rect">
            <a:avLst/>
          </a:prstGeom>
          <a:solidFill>
            <a:srgbClr val="B9CDE5">
              <a:alpha val="52156"/>
            </a:srgbClr>
          </a:solidFill>
          <a:ln w="9525">
            <a:noFill/>
            <a:round/>
            <a:headEnd/>
            <a:tailEnd/>
          </a:ln>
        </p:spPr>
        <p:txBody>
          <a:bodyPr wrap="none" anchor="ctr"/>
          <a:lstStyle/>
          <a:p>
            <a:endParaRPr lang="ja-JP" altLang="en-US"/>
          </a:p>
        </p:txBody>
      </p:sp>
      <p:sp>
        <p:nvSpPr>
          <p:cNvPr id="6150" name="Freeform 7"/>
          <p:cNvSpPr>
            <a:spLocks noChangeArrowheads="1"/>
          </p:cNvSpPr>
          <p:nvPr/>
        </p:nvSpPr>
        <p:spPr bwMode="auto">
          <a:xfrm>
            <a:off x="7581900" y="2571750"/>
            <a:ext cx="374650" cy="2063750"/>
          </a:xfrm>
          <a:custGeom>
            <a:avLst/>
            <a:gdLst>
              <a:gd name="T0" fmla="*/ 0 w 374650"/>
              <a:gd name="T1" fmla="*/ 6350 h 2063750"/>
              <a:gd name="T2" fmla="*/ 374650 w 374650"/>
              <a:gd name="T3" fmla="*/ 0 h 2063750"/>
              <a:gd name="T4" fmla="*/ 374650 w 374650"/>
              <a:gd name="T5" fmla="*/ 2063750 h 2063750"/>
              <a:gd name="T6" fmla="*/ 0 60000 65536"/>
              <a:gd name="T7" fmla="*/ 0 60000 65536"/>
              <a:gd name="T8" fmla="*/ 0 60000 65536"/>
              <a:gd name="T9" fmla="*/ 0 w 374650"/>
              <a:gd name="T10" fmla="*/ 0 h 2063750"/>
              <a:gd name="T11" fmla="*/ 374650 w 374650"/>
              <a:gd name="T12" fmla="*/ 2063750 h 2063750"/>
            </a:gdLst>
            <a:ahLst/>
            <a:cxnLst>
              <a:cxn ang="T6">
                <a:pos x="T0" y="T1"/>
              </a:cxn>
              <a:cxn ang="T7">
                <a:pos x="T2" y="T3"/>
              </a:cxn>
              <a:cxn ang="T8">
                <a:pos x="T4" y="T5"/>
              </a:cxn>
            </a:cxnLst>
            <a:rect l="T9" t="T10" r="T11" b="T12"/>
            <a:pathLst>
              <a:path w="374650" h="2063750">
                <a:moveTo>
                  <a:pt x="0" y="6350"/>
                </a:moveTo>
                <a:lnTo>
                  <a:pt x="374650" y="0"/>
                </a:lnTo>
                <a:lnTo>
                  <a:pt x="374650" y="2063750"/>
                </a:lnTo>
              </a:path>
            </a:pathLst>
          </a:custGeom>
          <a:noFill/>
          <a:ln w="57240">
            <a:solidFill>
              <a:srgbClr val="FF0000"/>
            </a:solidFill>
            <a:round/>
            <a:headEnd/>
            <a:tailEnd/>
          </a:ln>
        </p:spPr>
        <p:txBody>
          <a:bodyPr wrap="none" anchor="ctr"/>
          <a:lstStyle/>
          <a:p>
            <a:endParaRPr lang="ja-JP" altLang="en-US"/>
          </a:p>
        </p:txBody>
      </p:sp>
      <p:sp>
        <p:nvSpPr>
          <p:cNvPr id="6151" name="Freeform 8"/>
          <p:cNvSpPr>
            <a:spLocks noChangeArrowheads="1"/>
          </p:cNvSpPr>
          <p:nvPr/>
        </p:nvSpPr>
        <p:spPr bwMode="auto">
          <a:xfrm>
            <a:off x="587375" y="2562225"/>
            <a:ext cx="7358063" cy="2070100"/>
          </a:xfrm>
          <a:custGeom>
            <a:avLst/>
            <a:gdLst>
              <a:gd name="T0" fmla="*/ 7357791 w 7358332"/>
              <a:gd name="T1" fmla="*/ 2069860 h 2070340"/>
              <a:gd name="T2" fmla="*/ 0 w 7358332"/>
              <a:gd name="T3" fmla="*/ 2069860 h 2070340"/>
              <a:gd name="T4" fmla="*/ 0 w 7358332"/>
              <a:gd name="T5" fmla="*/ 1845625 h 2070340"/>
              <a:gd name="T6" fmla="*/ 7202529 w 7358332"/>
              <a:gd name="T7" fmla="*/ 1837001 h 2070340"/>
              <a:gd name="T8" fmla="*/ 7202529 w 7358332"/>
              <a:gd name="T9" fmla="*/ 1052179 h 2070340"/>
              <a:gd name="T10" fmla="*/ 6986885 w 7358332"/>
              <a:gd name="T11" fmla="*/ 1052179 h 2070340"/>
              <a:gd name="T12" fmla="*/ 7004136 w 7358332"/>
              <a:gd name="T13" fmla="*/ 0 h 2070340"/>
              <a:gd name="T14" fmla="*/ 7150771 w 7358332"/>
              <a:gd name="T15" fmla="*/ 8625 h 2070340"/>
              <a:gd name="T16" fmla="*/ 0 60000 65536"/>
              <a:gd name="T17" fmla="*/ 0 60000 65536"/>
              <a:gd name="T18" fmla="*/ 0 60000 65536"/>
              <a:gd name="T19" fmla="*/ 0 60000 65536"/>
              <a:gd name="T20" fmla="*/ 0 60000 65536"/>
              <a:gd name="T21" fmla="*/ 0 60000 65536"/>
              <a:gd name="T22" fmla="*/ 0 60000 65536"/>
              <a:gd name="T23" fmla="*/ 0 60000 65536"/>
              <a:gd name="T24" fmla="*/ 0 w 7358332"/>
              <a:gd name="T25" fmla="*/ 0 h 2070340"/>
              <a:gd name="T26" fmla="*/ 7358332 w 7358332"/>
              <a:gd name="T27" fmla="*/ 2070340 h 20703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58332" h="2070340">
                <a:moveTo>
                  <a:pt x="7358332" y="2070340"/>
                </a:moveTo>
                <a:lnTo>
                  <a:pt x="0" y="2070340"/>
                </a:lnTo>
                <a:lnTo>
                  <a:pt x="0" y="1846053"/>
                </a:lnTo>
                <a:lnTo>
                  <a:pt x="7203057" y="1837427"/>
                </a:lnTo>
                <a:lnTo>
                  <a:pt x="7203057" y="1052423"/>
                </a:lnTo>
                <a:lnTo>
                  <a:pt x="6987396" y="1052423"/>
                </a:lnTo>
                <a:lnTo>
                  <a:pt x="7004649" y="0"/>
                </a:lnTo>
                <a:lnTo>
                  <a:pt x="7151298" y="8627"/>
                </a:lnTo>
              </a:path>
            </a:pathLst>
          </a:custGeom>
          <a:noFill/>
          <a:ln w="57240">
            <a:solidFill>
              <a:srgbClr val="FF0000"/>
            </a:solidFill>
            <a:round/>
            <a:headEnd/>
            <a:tailEnd/>
          </a:ln>
        </p:spPr>
        <p:txBody>
          <a:bodyPr wrap="none" anchor="ctr"/>
          <a:lstStyle/>
          <a:p>
            <a:endParaRPr lang="ja-JP" altLang="en-US"/>
          </a:p>
        </p:txBody>
      </p:sp>
      <p:sp>
        <p:nvSpPr>
          <p:cNvPr id="6152" name="Text Box 9"/>
          <p:cNvSpPr txBox="1">
            <a:spLocks noChangeArrowheads="1"/>
          </p:cNvSpPr>
          <p:nvPr/>
        </p:nvSpPr>
        <p:spPr bwMode="auto">
          <a:xfrm>
            <a:off x="142875" y="5143500"/>
            <a:ext cx="2928938" cy="1325620"/>
          </a:xfrm>
          <a:prstGeom prst="rect">
            <a:avLst/>
          </a:prstGeom>
          <a:noFill/>
          <a:ln w="28440">
            <a:solidFill>
              <a:srgbClr val="FF0000"/>
            </a:solidFill>
            <a:miter lim="800000"/>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rPr>
              <a:t>A cascade refrigerating system , composed a Claude cycle refrigerator with a centrifugal pump , </a:t>
            </a:r>
            <a:r>
              <a:rPr lang="en-US" sz="1600" dirty="0" err="1" smtClean="0">
                <a:solidFill>
                  <a:srgbClr val="000000"/>
                </a:solidFill>
              </a:rPr>
              <a:t>supplys</a:t>
            </a:r>
            <a:r>
              <a:rPr lang="en-US" sz="1600" dirty="0" smtClean="0">
                <a:solidFill>
                  <a:srgbClr val="000000"/>
                </a:solidFill>
              </a:rPr>
              <a:t> 4.5 K, 0.4 </a:t>
            </a:r>
            <a:r>
              <a:rPr lang="en-US" sz="1600" dirty="0" err="1" smtClean="0">
                <a:solidFill>
                  <a:srgbClr val="000000"/>
                </a:solidFill>
              </a:rPr>
              <a:t>MPa</a:t>
            </a:r>
            <a:r>
              <a:rPr lang="en-US" sz="1600" dirty="0" smtClean="0">
                <a:solidFill>
                  <a:srgbClr val="000000"/>
                </a:solidFill>
              </a:rPr>
              <a:t>, 300 g/s She.</a:t>
            </a:r>
            <a:endParaRPr lang="en-US" sz="1600" dirty="0">
              <a:solidFill>
                <a:srgbClr val="000000"/>
              </a:solidFill>
            </a:endParaRPr>
          </a:p>
        </p:txBody>
      </p:sp>
      <p:sp>
        <p:nvSpPr>
          <p:cNvPr id="6153" name="Freeform 10"/>
          <p:cNvSpPr>
            <a:spLocks noChangeArrowheads="1"/>
          </p:cNvSpPr>
          <p:nvPr/>
        </p:nvSpPr>
        <p:spPr bwMode="auto">
          <a:xfrm>
            <a:off x="587375" y="1517650"/>
            <a:ext cx="7969250" cy="3355975"/>
          </a:xfrm>
          <a:custGeom>
            <a:avLst/>
            <a:gdLst>
              <a:gd name="T0" fmla="*/ 3794138 w 7970808"/>
              <a:gd name="T1" fmla="*/ 672980 h 3355676"/>
              <a:gd name="T2" fmla="*/ 3802761 w 7970808"/>
              <a:gd name="T3" fmla="*/ 0 h 3355676"/>
              <a:gd name="T4" fmla="*/ 7967690 w 7970808"/>
              <a:gd name="T5" fmla="*/ 0 h 3355676"/>
              <a:gd name="T6" fmla="*/ 7967690 w 7970808"/>
              <a:gd name="T7" fmla="*/ 3347644 h 3355676"/>
              <a:gd name="T8" fmla="*/ 0 w 7970808"/>
              <a:gd name="T9" fmla="*/ 3356273 h 3355676"/>
              <a:gd name="T10" fmla="*/ 0 w 7970808"/>
              <a:gd name="T11" fmla="*/ 3209598 h 3355676"/>
              <a:gd name="T12" fmla="*/ 7691752 w 7970808"/>
              <a:gd name="T13" fmla="*/ 3200969 h 3355676"/>
              <a:gd name="T14" fmla="*/ 7691752 w 7970808"/>
              <a:gd name="T15" fmla="*/ 112163 h 3355676"/>
              <a:gd name="T16" fmla="*/ 3914861 w 7970808"/>
              <a:gd name="T17" fmla="*/ 129420 h 3355676"/>
              <a:gd name="T18" fmla="*/ 3914861 w 7970808"/>
              <a:gd name="T19" fmla="*/ 440025 h 3355676"/>
              <a:gd name="T20" fmla="*/ 4759918 w 7970808"/>
              <a:gd name="T21" fmla="*/ 457282 h 3355676"/>
              <a:gd name="T22" fmla="*/ 4785789 w 7970808"/>
              <a:gd name="T23" fmla="*/ 1389101 h 33556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70808"/>
              <a:gd name="T37" fmla="*/ 0 h 3355676"/>
              <a:gd name="T38" fmla="*/ 7970808 w 7970808"/>
              <a:gd name="T39" fmla="*/ 3355676 h 33556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70808" h="3355676">
                <a:moveTo>
                  <a:pt x="3795623" y="672860"/>
                </a:moveTo>
                <a:lnTo>
                  <a:pt x="3804249" y="0"/>
                </a:lnTo>
                <a:lnTo>
                  <a:pt x="7970808" y="0"/>
                </a:lnTo>
                <a:lnTo>
                  <a:pt x="7970808" y="3347049"/>
                </a:lnTo>
                <a:lnTo>
                  <a:pt x="0" y="3355676"/>
                </a:lnTo>
                <a:lnTo>
                  <a:pt x="0" y="3209026"/>
                </a:lnTo>
                <a:lnTo>
                  <a:pt x="7694762" y="3200400"/>
                </a:lnTo>
                <a:lnTo>
                  <a:pt x="7694762" y="112143"/>
                </a:lnTo>
                <a:lnTo>
                  <a:pt x="3916393" y="129396"/>
                </a:lnTo>
                <a:lnTo>
                  <a:pt x="3916393" y="439947"/>
                </a:lnTo>
                <a:lnTo>
                  <a:pt x="4761781" y="457200"/>
                </a:lnTo>
                <a:lnTo>
                  <a:pt x="4787661" y="1388853"/>
                </a:lnTo>
              </a:path>
            </a:pathLst>
          </a:custGeom>
          <a:noFill/>
          <a:ln w="57240">
            <a:solidFill>
              <a:srgbClr val="92D050"/>
            </a:solidFill>
            <a:round/>
            <a:headEnd/>
            <a:tailEnd/>
          </a:ln>
        </p:spPr>
        <p:txBody>
          <a:bodyPr wrap="none" anchor="ctr"/>
          <a:lstStyle/>
          <a:p>
            <a:endParaRPr lang="ja-JP" altLang="en-US"/>
          </a:p>
        </p:txBody>
      </p:sp>
      <p:sp>
        <p:nvSpPr>
          <p:cNvPr id="6154" name="Text Box 11"/>
          <p:cNvSpPr txBox="1">
            <a:spLocks noChangeArrowheads="1"/>
          </p:cNvSpPr>
          <p:nvPr/>
        </p:nvSpPr>
        <p:spPr bwMode="auto">
          <a:xfrm>
            <a:off x="3143250" y="5143500"/>
            <a:ext cx="2714625" cy="833178"/>
          </a:xfrm>
          <a:prstGeom prst="rect">
            <a:avLst/>
          </a:prstGeom>
          <a:noFill/>
          <a:ln w="28440">
            <a:solidFill>
              <a:srgbClr val="92D050"/>
            </a:solidFill>
            <a:miter lim="800000"/>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rPr>
              <a:t>Turbine flow goes through radiation shield cooling line in the magnet .</a:t>
            </a:r>
            <a:endParaRPr lang="en-US" sz="1600" dirty="0">
              <a:solidFill>
                <a:srgbClr val="000000"/>
              </a:solidFill>
            </a:endParaRPr>
          </a:p>
        </p:txBody>
      </p:sp>
      <p:sp>
        <p:nvSpPr>
          <p:cNvPr id="6155" name="Text Box 12"/>
          <p:cNvSpPr txBox="1">
            <a:spLocks noChangeArrowheads="1"/>
          </p:cNvSpPr>
          <p:nvPr/>
        </p:nvSpPr>
        <p:spPr bwMode="auto">
          <a:xfrm>
            <a:off x="467544" y="980728"/>
            <a:ext cx="4392488" cy="340735"/>
          </a:xfrm>
          <a:prstGeom prst="rect">
            <a:avLst/>
          </a:prstGeom>
          <a:noFill/>
          <a:ln w="28440">
            <a:solidFill>
              <a:srgbClr val="00B0F0"/>
            </a:solidFill>
            <a:miter lim="800000"/>
            <a:headEnd/>
            <a:tailEnd/>
          </a:ln>
        </p:spPr>
        <p:txBody>
          <a:bodyPr wrap="square" lIns="0" tIns="46800" rIns="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rPr>
              <a:t>LN</a:t>
            </a:r>
            <a:r>
              <a:rPr lang="en-US" sz="1600" baseline="-25000" dirty="0" smtClean="0">
                <a:solidFill>
                  <a:srgbClr val="000000"/>
                </a:solidFill>
              </a:rPr>
              <a:t>2</a:t>
            </a:r>
            <a:r>
              <a:rPr lang="en-US" sz="1600" dirty="0" smtClean="0">
                <a:solidFill>
                  <a:srgbClr val="000000"/>
                </a:solidFill>
              </a:rPr>
              <a:t> is consumed for pre-cooling and gas purification.</a:t>
            </a:r>
            <a:endParaRPr lang="en-US" sz="1600" dirty="0">
              <a:solidFill>
                <a:srgbClr val="000000"/>
              </a:solidFill>
            </a:endParaRPr>
          </a:p>
        </p:txBody>
      </p:sp>
      <p:sp>
        <p:nvSpPr>
          <p:cNvPr id="6156" name="Text Box 13"/>
          <p:cNvSpPr txBox="1">
            <a:spLocks noChangeArrowheads="1"/>
          </p:cNvSpPr>
          <p:nvPr/>
        </p:nvSpPr>
        <p:spPr bwMode="auto">
          <a:xfrm>
            <a:off x="5935663" y="5143500"/>
            <a:ext cx="3143250" cy="1325620"/>
          </a:xfrm>
          <a:prstGeom prst="rect">
            <a:avLst/>
          </a:prstGeom>
          <a:noFill/>
          <a:ln w="28440">
            <a:solidFill>
              <a:srgbClr val="FF0000"/>
            </a:solidFill>
            <a:miter lim="800000"/>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rPr>
              <a:t>1.4</a:t>
            </a:r>
            <a:r>
              <a:rPr lang="en-US" altLang="ja-JP" sz="1600" dirty="0" smtClean="0">
                <a:solidFill>
                  <a:srgbClr val="000000"/>
                </a:solidFill>
              </a:rPr>
              <a:t>MPa, </a:t>
            </a:r>
            <a:r>
              <a:rPr lang="en-US" altLang="ja-JP" sz="1600" dirty="0">
                <a:solidFill>
                  <a:srgbClr val="000000"/>
                </a:solidFill>
              </a:rPr>
              <a:t>150 </a:t>
            </a:r>
            <a:r>
              <a:rPr lang="en-US" altLang="ja-JP" sz="1600" dirty="0" smtClean="0">
                <a:solidFill>
                  <a:srgbClr val="000000"/>
                </a:solidFill>
              </a:rPr>
              <a:t>g/s He gas is supplied by the compressor. 70 g/s flow expands and works at turbines, and the rest  expand at JT valve in the sub-cooler.</a:t>
            </a:r>
            <a:endParaRPr lang="en-US" sz="1600" dirty="0">
              <a:solidFill>
                <a:srgbClr val="000000"/>
              </a:solidFill>
            </a:endParaRPr>
          </a:p>
        </p:txBody>
      </p:sp>
      <p:sp>
        <p:nvSpPr>
          <p:cNvPr id="16" name="フリーフォーム 15"/>
          <p:cNvSpPr/>
          <p:nvPr/>
        </p:nvSpPr>
        <p:spPr>
          <a:xfrm>
            <a:off x="3089564" y="2895600"/>
            <a:ext cx="4821381" cy="845127"/>
          </a:xfrm>
          <a:custGeom>
            <a:avLst/>
            <a:gdLst>
              <a:gd name="connsiteX0" fmla="*/ 4821381 w 4821381"/>
              <a:gd name="connsiteY0" fmla="*/ 831273 h 845127"/>
              <a:gd name="connsiteX1" fmla="*/ 13854 w 4821381"/>
              <a:gd name="connsiteY1" fmla="*/ 845127 h 845127"/>
              <a:gd name="connsiteX2" fmla="*/ 0 w 4821381"/>
              <a:gd name="connsiteY2" fmla="*/ 0 h 845127"/>
            </a:gdLst>
            <a:ahLst/>
            <a:cxnLst>
              <a:cxn ang="0">
                <a:pos x="connsiteX0" y="connsiteY0"/>
              </a:cxn>
              <a:cxn ang="0">
                <a:pos x="connsiteX1" y="connsiteY1"/>
              </a:cxn>
              <a:cxn ang="0">
                <a:pos x="connsiteX2" y="connsiteY2"/>
              </a:cxn>
            </a:cxnLst>
            <a:rect l="l" t="t" r="r" b="b"/>
            <a:pathLst>
              <a:path w="4821381" h="845127">
                <a:moveTo>
                  <a:pt x="4821381" y="831273"/>
                </a:moveTo>
                <a:lnTo>
                  <a:pt x="13854" y="845127"/>
                </a:lnTo>
                <a:lnTo>
                  <a:pt x="0" y="0"/>
                </a:lnTo>
              </a:path>
            </a:pathLst>
          </a:custGeom>
          <a:ln w="44450"/>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a:p>
        </p:txBody>
      </p:sp>
      <p:sp>
        <p:nvSpPr>
          <p:cNvPr id="17" name="フリーフォーム 16"/>
          <p:cNvSpPr/>
          <p:nvPr/>
        </p:nvSpPr>
        <p:spPr>
          <a:xfrm>
            <a:off x="5361709" y="3422073"/>
            <a:ext cx="1177636" cy="318654"/>
          </a:xfrm>
          <a:custGeom>
            <a:avLst/>
            <a:gdLst>
              <a:gd name="connsiteX0" fmla="*/ 1177636 w 1177636"/>
              <a:gd name="connsiteY0" fmla="*/ 304800 h 318654"/>
              <a:gd name="connsiteX1" fmla="*/ 1177636 w 1177636"/>
              <a:gd name="connsiteY1" fmla="*/ 0 h 318654"/>
              <a:gd name="connsiteX2" fmla="*/ 0 w 1177636"/>
              <a:gd name="connsiteY2" fmla="*/ 13854 h 318654"/>
              <a:gd name="connsiteX3" fmla="*/ 0 w 1177636"/>
              <a:gd name="connsiteY3" fmla="*/ 318654 h 318654"/>
            </a:gdLst>
            <a:ahLst/>
            <a:cxnLst>
              <a:cxn ang="0">
                <a:pos x="connsiteX0" y="connsiteY0"/>
              </a:cxn>
              <a:cxn ang="0">
                <a:pos x="connsiteX1" y="connsiteY1"/>
              </a:cxn>
              <a:cxn ang="0">
                <a:pos x="connsiteX2" y="connsiteY2"/>
              </a:cxn>
              <a:cxn ang="0">
                <a:pos x="connsiteX3" y="connsiteY3"/>
              </a:cxn>
            </a:cxnLst>
            <a:rect l="l" t="t" r="r" b="b"/>
            <a:pathLst>
              <a:path w="1177636" h="318654">
                <a:moveTo>
                  <a:pt x="1177636" y="304800"/>
                </a:moveTo>
                <a:lnTo>
                  <a:pt x="1177636" y="0"/>
                </a:lnTo>
                <a:lnTo>
                  <a:pt x="0" y="13854"/>
                </a:lnTo>
                <a:lnTo>
                  <a:pt x="0" y="318654"/>
                </a:lnTo>
              </a:path>
            </a:pathLst>
          </a:cu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フリーフォーム 18"/>
          <p:cNvSpPr/>
          <p:nvPr/>
        </p:nvSpPr>
        <p:spPr>
          <a:xfrm>
            <a:off x="7020271" y="2189018"/>
            <a:ext cx="932237" cy="346364"/>
          </a:xfrm>
          <a:custGeom>
            <a:avLst/>
            <a:gdLst>
              <a:gd name="connsiteX0" fmla="*/ 0 w 928254"/>
              <a:gd name="connsiteY0" fmla="*/ 0 h 360218"/>
              <a:gd name="connsiteX1" fmla="*/ 928254 w 928254"/>
              <a:gd name="connsiteY1" fmla="*/ 13854 h 360218"/>
              <a:gd name="connsiteX2" fmla="*/ 928254 w 928254"/>
              <a:gd name="connsiteY2" fmla="*/ 360218 h 360218"/>
              <a:gd name="connsiteX0" fmla="*/ 0 w 932237"/>
              <a:gd name="connsiteY0" fmla="*/ 15846 h 346364"/>
              <a:gd name="connsiteX1" fmla="*/ 932237 w 932237"/>
              <a:gd name="connsiteY1" fmla="*/ 0 h 346364"/>
              <a:gd name="connsiteX2" fmla="*/ 932237 w 932237"/>
              <a:gd name="connsiteY2" fmla="*/ 346364 h 346364"/>
            </a:gdLst>
            <a:ahLst/>
            <a:cxnLst>
              <a:cxn ang="0">
                <a:pos x="connsiteX0" y="connsiteY0"/>
              </a:cxn>
              <a:cxn ang="0">
                <a:pos x="connsiteX1" y="connsiteY1"/>
              </a:cxn>
              <a:cxn ang="0">
                <a:pos x="connsiteX2" y="connsiteY2"/>
              </a:cxn>
            </a:cxnLst>
            <a:rect l="l" t="t" r="r" b="b"/>
            <a:pathLst>
              <a:path w="932237" h="346364">
                <a:moveTo>
                  <a:pt x="0" y="15846"/>
                </a:moveTo>
                <a:lnTo>
                  <a:pt x="932237" y="0"/>
                </a:lnTo>
                <a:lnTo>
                  <a:pt x="932237" y="346364"/>
                </a:lnTo>
              </a:path>
            </a:pathLst>
          </a:custGeom>
          <a:ln w="44450"/>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ja-JP" altLang="en-US"/>
          </a:p>
        </p:txBody>
      </p:sp>
      <p:sp>
        <p:nvSpPr>
          <p:cNvPr id="18" name="日付プレースホルダ 17"/>
          <p:cNvSpPr>
            <a:spLocks noGrp="1"/>
          </p:cNvSpPr>
          <p:nvPr>
            <p:ph type="dt" sz="half" idx="10"/>
          </p:nvPr>
        </p:nvSpPr>
        <p:spPr/>
        <p:txBody>
          <a:bodyPr/>
          <a:lstStyle/>
          <a:p>
            <a:r>
              <a:rPr kumimoji="1" lang="en-US" altLang="ja-JP" smtClean="0"/>
              <a:t>2018/6/5</a:t>
            </a:r>
            <a:endParaRPr kumimoji="1" lang="ja-JP" altLang="en-US"/>
          </a:p>
        </p:txBody>
      </p:sp>
      <p:sp>
        <p:nvSpPr>
          <p:cNvPr id="20" name="スライド番号プレースホルダ 19"/>
          <p:cNvSpPr>
            <a:spLocks noGrp="1"/>
          </p:cNvSpPr>
          <p:nvPr>
            <p:ph type="sldNum" sz="quarter" idx="12"/>
          </p:nvPr>
        </p:nvSpPr>
        <p:spPr/>
        <p:txBody>
          <a:bodyPr/>
          <a:lstStyle/>
          <a:p>
            <a:fld id="{D2D8002D-B5B0-4BAC-B1F6-782DDCCE6D9C}" type="slidenum">
              <a:rPr kumimoji="1" lang="ja-JP" altLang="en-US" smtClean="0"/>
              <a:pPr/>
              <a:t>6</a:t>
            </a:fld>
            <a:endParaRPr kumimoji="1" lang="ja-JP" altLang="en-US"/>
          </a:p>
        </p:txBody>
      </p:sp>
      <p:sp>
        <p:nvSpPr>
          <p:cNvPr id="21" name="フッター プレースホルダ 20"/>
          <p:cNvSpPr>
            <a:spLocks noGrp="1"/>
          </p:cNvSpPr>
          <p:nvPr>
            <p:ph type="ftr" sz="quarter" idx="11"/>
          </p:nvPr>
        </p:nvSpPr>
        <p:spPr/>
        <p:txBody>
          <a:bodyPr/>
          <a:lstStyle/>
          <a:p>
            <a:r>
              <a:rPr kumimoji="1" lang="en-US" altLang="ja-JP" smtClean="0"/>
              <a:t>Cryo-Ops 2018</a:t>
            </a:r>
            <a:endParaRPr kumimoji="1" lang="ja-JP" altLang="en-US"/>
          </a:p>
        </p:txBody>
      </p:sp>
    </p:spTree>
    <p:extLst>
      <p:ext uri="{BB962C8B-B14F-4D97-AF65-F5344CB8AC3E}">
        <p14:creationId xmlns:p14="http://schemas.microsoft.com/office/powerpoint/2010/main" val="4937274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fade">
                                      <p:cBhvr>
                                        <p:cTn id="7" dur="1000"/>
                                        <p:tgtEl>
                                          <p:spTgt spid="6151"/>
                                        </p:tgtEl>
                                      </p:cBhvr>
                                    </p:animEffect>
                                    <p:anim calcmode="lin" valueType="num">
                                      <p:cBhvr>
                                        <p:cTn id="8" dur="1000" fill="hold"/>
                                        <p:tgtEl>
                                          <p:spTgt spid="6151"/>
                                        </p:tgtEl>
                                        <p:attrNameLst>
                                          <p:attrName>ppt_x</p:attrName>
                                        </p:attrNameLst>
                                      </p:cBhvr>
                                      <p:tavLst>
                                        <p:tav tm="0">
                                          <p:val>
                                            <p:strVal val="#ppt_x"/>
                                          </p:val>
                                        </p:tav>
                                        <p:tav tm="100000">
                                          <p:val>
                                            <p:strVal val="#ppt_x"/>
                                          </p:val>
                                        </p:tav>
                                      </p:tavLst>
                                    </p:anim>
                                    <p:anim calcmode="lin" valueType="num">
                                      <p:cBhvr>
                                        <p:cTn id="9" dur="1000" fill="hold"/>
                                        <p:tgtEl>
                                          <p:spTgt spid="61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1000"/>
                                        <p:tgtEl>
                                          <p:spTgt spid="6148"/>
                                        </p:tgtEl>
                                      </p:cBhvr>
                                    </p:animEffect>
                                    <p:anim calcmode="lin" valueType="num">
                                      <p:cBhvr>
                                        <p:cTn id="13" dur="1000" fill="hold"/>
                                        <p:tgtEl>
                                          <p:spTgt spid="6148"/>
                                        </p:tgtEl>
                                        <p:attrNameLst>
                                          <p:attrName>ppt_x</p:attrName>
                                        </p:attrNameLst>
                                      </p:cBhvr>
                                      <p:tavLst>
                                        <p:tav tm="0">
                                          <p:val>
                                            <p:strVal val="#ppt_x"/>
                                          </p:val>
                                        </p:tav>
                                        <p:tav tm="100000">
                                          <p:val>
                                            <p:strVal val="#ppt_x"/>
                                          </p:val>
                                        </p:tav>
                                      </p:tavLst>
                                    </p:anim>
                                    <p:anim calcmode="lin" valueType="num">
                                      <p:cBhvr>
                                        <p:cTn id="14" dur="1000" fill="hold"/>
                                        <p:tgtEl>
                                          <p:spTgt spid="614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152"/>
                                        </p:tgtEl>
                                        <p:attrNameLst>
                                          <p:attrName>style.visibility</p:attrName>
                                        </p:attrNameLst>
                                      </p:cBhvr>
                                      <p:to>
                                        <p:strVal val="visible"/>
                                      </p:to>
                                    </p:set>
                                    <p:animEffect transition="in" filter="fade">
                                      <p:cBhvr>
                                        <p:cTn id="17" dur="1000"/>
                                        <p:tgtEl>
                                          <p:spTgt spid="6152"/>
                                        </p:tgtEl>
                                      </p:cBhvr>
                                    </p:animEffect>
                                    <p:anim calcmode="lin" valueType="num">
                                      <p:cBhvr>
                                        <p:cTn id="18" dur="1000" fill="hold"/>
                                        <p:tgtEl>
                                          <p:spTgt spid="6152"/>
                                        </p:tgtEl>
                                        <p:attrNameLst>
                                          <p:attrName>ppt_x</p:attrName>
                                        </p:attrNameLst>
                                      </p:cBhvr>
                                      <p:tavLst>
                                        <p:tav tm="0">
                                          <p:val>
                                            <p:strVal val="#ppt_x"/>
                                          </p:val>
                                        </p:tav>
                                        <p:tav tm="100000">
                                          <p:val>
                                            <p:strVal val="#ppt_x"/>
                                          </p:val>
                                        </p:tav>
                                      </p:tavLst>
                                    </p:anim>
                                    <p:anim calcmode="lin" valueType="num">
                                      <p:cBhvr>
                                        <p:cTn id="19" dur="1000" fill="hold"/>
                                        <p:tgtEl>
                                          <p:spTgt spid="615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150"/>
                                        </p:tgtEl>
                                        <p:attrNameLst>
                                          <p:attrName>style.visibility</p:attrName>
                                        </p:attrNameLst>
                                      </p:cBhvr>
                                      <p:to>
                                        <p:strVal val="visible"/>
                                      </p:to>
                                    </p:set>
                                    <p:animEffect transition="in" filter="fade">
                                      <p:cBhvr>
                                        <p:cTn id="22" dur="1000"/>
                                        <p:tgtEl>
                                          <p:spTgt spid="6150"/>
                                        </p:tgtEl>
                                      </p:cBhvr>
                                    </p:animEffect>
                                    <p:anim calcmode="lin" valueType="num">
                                      <p:cBhvr>
                                        <p:cTn id="23" dur="1000" fill="hold"/>
                                        <p:tgtEl>
                                          <p:spTgt spid="6150"/>
                                        </p:tgtEl>
                                        <p:attrNameLst>
                                          <p:attrName>ppt_x</p:attrName>
                                        </p:attrNameLst>
                                      </p:cBhvr>
                                      <p:tavLst>
                                        <p:tav tm="0">
                                          <p:val>
                                            <p:strVal val="#ppt_x"/>
                                          </p:val>
                                        </p:tav>
                                        <p:tav tm="100000">
                                          <p:val>
                                            <p:strVal val="#ppt_x"/>
                                          </p:val>
                                        </p:tav>
                                      </p:tavLst>
                                    </p:anim>
                                    <p:anim calcmode="lin" valueType="num">
                                      <p:cBhvr>
                                        <p:cTn id="24" dur="1000" fill="hold"/>
                                        <p:tgtEl>
                                          <p:spTgt spid="6150"/>
                                        </p:tgtEl>
                                        <p:attrNameLst>
                                          <p:attrName>ppt_y</p:attrName>
                                        </p:attrNameLst>
                                      </p:cBhvr>
                                      <p:tavLst>
                                        <p:tav tm="0">
                                          <p:val>
                                            <p:strVal val="#ppt_y+.1"/>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156"/>
                                        </p:tgtEl>
                                        <p:attrNameLst>
                                          <p:attrName>style.visibility</p:attrName>
                                        </p:attrNameLst>
                                      </p:cBhvr>
                                      <p:to>
                                        <p:strVal val="visible"/>
                                      </p:to>
                                    </p:set>
                                    <p:anim calcmode="lin" valueType="num">
                                      <p:cBhvr additive="base">
                                        <p:cTn id="27" dur="500" fill="hold"/>
                                        <p:tgtEl>
                                          <p:spTgt spid="6156"/>
                                        </p:tgtEl>
                                        <p:attrNameLst>
                                          <p:attrName>ppt_x</p:attrName>
                                        </p:attrNameLst>
                                      </p:cBhvr>
                                      <p:tavLst>
                                        <p:tav tm="0">
                                          <p:val>
                                            <p:strVal val="#ppt_x"/>
                                          </p:val>
                                        </p:tav>
                                        <p:tav tm="100000">
                                          <p:val>
                                            <p:strVal val="#ppt_x"/>
                                          </p:val>
                                        </p:tav>
                                      </p:tavLst>
                                    </p:anim>
                                    <p:anim calcmode="lin" valueType="num">
                                      <p:cBhvr additive="base">
                                        <p:cTn id="28"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154"/>
                                        </p:tgtEl>
                                        <p:attrNameLst>
                                          <p:attrName>style.visibility</p:attrName>
                                        </p:attrNameLst>
                                      </p:cBhvr>
                                      <p:to>
                                        <p:strVal val="visible"/>
                                      </p:to>
                                    </p:set>
                                    <p:animEffect transition="in" filter="fade">
                                      <p:cBhvr>
                                        <p:cTn id="33" dur="1000"/>
                                        <p:tgtEl>
                                          <p:spTgt spid="6154"/>
                                        </p:tgtEl>
                                      </p:cBhvr>
                                    </p:animEffect>
                                    <p:anim calcmode="lin" valueType="num">
                                      <p:cBhvr>
                                        <p:cTn id="34" dur="1000" fill="hold"/>
                                        <p:tgtEl>
                                          <p:spTgt spid="6154"/>
                                        </p:tgtEl>
                                        <p:attrNameLst>
                                          <p:attrName>ppt_x</p:attrName>
                                        </p:attrNameLst>
                                      </p:cBhvr>
                                      <p:tavLst>
                                        <p:tav tm="0">
                                          <p:val>
                                            <p:strVal val="#ppt_x"/>
                                          </p:val>
                                        </p:tav>
                                        <p:tav tm="100000">
                                          <p:val>
                                            <p:strVal val="#ppt_x"/>
                                          </p:val>
                                        </p:tav>
                                      </p:tavLst>
                                    </p:anim>
                                    <p:anim calcmode="lin" valueType="num">
                                      <p:cBhvr>
                                        <p:cTn id="35" dur="1000" fill="hold"/>
                                        <p:tgtEl>
                                          <p:spTgt spid="615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153"/>
                                        </p:tgtEl>
                                        <p:attrNameLst>
                                          <p:attrName>style.visibility</p:attrName>
                                        </p:attrNameLst>
                                      </p:cBhvr>
                                      <p:to>
                                        <p:strVal val="visible"/>
                                      </p:to>
                                    </p:set>
                                    <p:animEffect transition="in" filter="fade">
                                      <p:cBhvr>
                                        <p:cTn id="38" dur="1000"/>
                                        <p:tgtEl>
                                          <p:spTgt spid="6153"/>
                                        </p:tgtEl>
                                      </p:cBhvr>
                                    </p:animEffect>
                                    <p:anim calcmode="lin" valueType="num">
                                      <p:cBhvr>
                                        <p:cTn id="39" dur="1000" fill="hold"/>
                                        <p:tgtEl>
                                          <p:spTgt spid="6153"/>
                                        </p:tgtEl>
                                        <p:attrNameLst>
                                          <p:attrName>ppt_x</p:attrName>
                                        </p:attrNameLst>
                                      </p:cBhvr>
                                      <p:tavLst>
                                        <p:tav tm="0">
                                          <p:val>
                                            <p:strVal val="#ppt_x"/>
                                          </p:val>
                                        </p:tav>
                                        <p:tav tm="100000">
                                          <p:val>
                                            <p:strVal val="#ppt_x"/>
                                          </p:val>
                                        </p:tav>
                                      </p:tavLst>
                                    </p:anim>
                                    <p:anim calcmode="lin" valueType="num">
                                      <p:cBhvr>
                                        <p:cTn id="40" dur="1000" fill="hold"/>
                                        <p:tgtEl>
                                          <p:spTgt spid="615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50" grpId="0" animBg="1"/>
      <p:bldP spid="6151" grpId="0" animBg="1"/>
      <p:bldP spid="6152" grpId="0" animBg="1"/>
      <p:bldP spid="6153" grpId="0" animBg="1"/>
      <p:bldP spid="6154" grpId="0" animBg="1"/>
      <p:bldP spid="6156" grpId="0" animBg="1"/>
      <p:bldP spid="16" grpId="0" animBg="1"/>
      <p:bldP spid="17"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 2"/>
          <p:cNvSpPr>
            <a:spLocks noGrp="1"/>
          </p:cNvSpPr>
          <p:nvPr>
            <p:ph idx="1"/>
          </p:nvPr>
        </p:nvSpPr>
        <p:spPr/>
        <p:txBody>
          <a:bodyPr/>
          <a:lstStyle/>
          <a:p>
            <a:pPr marL="514350" indent="-514350">
              <a:buFont typeface="+mj-lt"/>
              <a:buAutoNum type="arabicPeriod"/>
            </a:pPr>
            <a:r>
              <a:rPr kumimoji="1" lang="en-US" altLang="ja-JP" dirty="0" smtClean="0">
                <a:solidFill>
                  <a:schemeClr val="bg1">
                    <a:lumMod val="50000"/>
                  </a:schemeClr>
                </a:solidFill>
              </a:rPr>
              <a:t>Introduction </a:t>
            </a:r>
          </a:p>
          <a:p>
            <a:pPr marL="400050" lvl="1" indent="0">
              <a:buNone/>
            </a:pPr>
            <a:r>
              <a:rPr kumimoji="1" lang="en-US" altLang="ja-JP" dirty="0" smtClean="0">
                <a:solidFill>
                  <a:schemeClr val="bg1">
                    <a:lumMod val="50000"/>
                  </a:schemeClr>
                </a:solidFill>
              </a:rPr>
              <a:t>J-PARC, T2K project, T2K SC magnets system</a:t>
            </a:r>
          </a:p>
          <a:p>
            <a:pPr marL="514350" indent="-514350">
              <a:buFont typeface="+mj-lt"/>
              <a:buAutoNum type="arabicPeriod"/>
            </a:pPr>
            <a:r>
              <a:rPr kumimoji="1" lang="en-US" altLang="ja-JP" b="1" dirty="0" smtClean="0"/>
              <a:t>Operation History </a:t>
            </a:r>
          </a:p>
          <a:p>
            <a:pPr marL="514350" indent="-514350">
              <a:buFont typeface="+mj-lt"/>
              <a:buAutoNum type="arabicPeriod"/>
            </a:pPr>
            <a:r>
              <a:rPr lang="en-US" altLang="ja-JP" dirty="0" smtClean="0">
                <a:solidFill>
                  <a:schemeClr val="bg1">
                    <a:lumMod val="50000"/>
                  </a:schemeClr>
                </a:solidFill>
              </a:rPr>
              <a:t>Tritium Problem</a:t>
            </a:r>
          </a:p>
          <a:p>
            <a:pPr marL="514350" indent="-514350">
              <a:buFont typeface="+mj-lt"/>
              <a:buAutoNum type="arabicPeriod"/>
            </a:pPr>
            <a:r>
              <a:rPr lang="en-US" altLang="ja-JP" dirty="0" smtClean="0">
                <a:solidFill>
                  <a:schemeClr val="bg1">
                    <a:lumMod val="50000"/>
                  </a:schemeClr>
                </a:solidFill>
              </a:rPr>
              <a:t>Summary</a:t>
            </a:r>
          </a:p>
          <a:p>
            <a:pPr marL="514350" indent="-514350">
              <a:buFont typeface="+mj-lt"/>
              <a:buAutoNum type="arabicPeriod"/>
            </a:pP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2018/6/5</a:t>
            </a:r>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7</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Cryo-Ops 2018</a:t>
            </a:r>
            <a:endParaRPr kumimoji="1" lang="ja-JP" altLang="en-US"/>
          </a:p>
        </p:txBody>
      </p:sp>
    </p:spTree>
    <p:extLst>
      <p:ext uri="{BB962C8B-B14F-4D97-AF65-F5344CB8AC3E}">
        <p14:creationId xmlns:p14="http://schemas.microsoft.com/office/powerpoint/2010/main" val="1903692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79512" y="95290"/>
            <a:ext cx="8784976" cy="764704"/>
          </a:xfrm>
          <a:prstGeom prst="rect">
            <a:avLst/>
          </a:prstGeom>
          <a:solidFill>
            <a:srgbClr val="00B050"/>
          </a:solidFill>
        </p:spPr>
        <p:txBody>
          <a:bodyPr vert="horz" lIns="91440" tIns="45720" rIns="91440" bIns="45720" rtlCol="0" anchor="ctr">
            <a:normAutofit fontScale="92500" lnSpcReduction="20000"/>
          </a:bodyPr>
          <a:lstStyle>
            <a:lvl1pPr marL="838200" indent="-838200" algn="ctr" defTabSz="457200">
              <a:spcBef>
                <a:spcPct val="0"/>
              </a:spcBef>
              <a:buNone/>
              <a:defRPr sz="2800">
                <a:solidFill>
                  <a:schemeClr val="bg1"/>
                </a:solidFill>
                <a:latin typeface="Arial" charset="0"/>
                <a:ea typeface="+mj-ea"/>
                <a:cs typeface="+mj-cs"/>
              </a:defRPr>
            </a:lvl1pPr>
          </a:lstStyle>
          <a:p>
            <a:r>
              <a:rPr lang="en-US" altLang="ja-JP" dirty="0"/>
              <a:t>Integrated POT </a:t>
            </a:r>
            <a:r>
              <a:rPr lang="en-US" altLang="ja-JP" dirty="0" smtClean="0"/>
              <a:t>(Proton on Target)</a:t>
            </a:r>
            <a:endParaRPr lang="en-US" altLang="ja-JP" dirty="0"/>
          </a:p>
          <a:p>
            <a:r>
              <a:rPr lang="en-US" altLang="ja-JP" dirty="0"/>
              <a:t>23 Jan 2010 – 24 May 2018</a:t>
            </a:r>
          </a:p>
        </p:txBody>
      </p:sp>
      <p:sp>
        <p:nvSpPr>
          <p:cNvPr id="8" name="正方形/長方形 7"/>
          <p:cNvSpPr/>
          <p:nvPr/>
        </p:nvSpPr>
        <p:spPr>
          <a:xfrm>
            <a:off x="312731" y="6897180"/>
            <a:ext cx="8374522" cy="2554545"/>
          </a:xfrm>
          <a:prstGeom prst="rect">
            <a:avLst/>
          </a:prstGeom>
        </p:spPr>
        <p:txBody>
          <a:bodyPr wrap="square">
            <a:spAutoFit/>
          </a:bodyPr>
          <a:lstStyle/>
          <a:p>
            <a:pPr marL="342900" indent="-342900">
              <a:buFont typeface="Arial" pitchFamily="34" charset="0"/>
              <a:buChar char="•"/>
            </a:pPr>
            <a:r>
              <a:rPr lang="en-US" altLang="ja-JP" sz="2000" dirty="0" smtClean="0"/>
              <a:t>Although two long shut-down periods due to an earthquake and a radiation accident,  T2K resumed data taking. Statistic of P beam became enough to announce its experimental result.</a:t>
            </a:r>
          </a:p>
          <a:p>
            <a:pPr marL="342900" indent="-342900">
              <a:buFont typeface="Arial" pitchFamily="34" charset="0"/>
              <a:buChar char="•"/>
            </a:pPr>
            <a:r>
              <a:rPr lang="en-US" altLang="ja-JP" sz="2000" dirty="0" smtClean="0"/>
              <a:t>The international T2K collaboration announced a definitive observation of </a:t>
            </a:r>
            <a:r>
              <a:rPr lang="en-US" altLang="ja-JP" sz="2000" b="1" dirty="0" err="1" smtClean="0"/>
              <a:t>muon</a:t>
            </a:r>
            <a:r>
              <a:rPr lang="en-US" altLang="ja-JP" sz="2000" b="1" dirty="0" smtClean="0"/>
              <a:t> neutrino to electron neutrino transformation</a:t>
            </a:r>
            <a:r>
              <a:rPr lang="en-US" altLang="ja-JP" sz="2000" dirty="0" smtClean="0"/>
              <a:t> on July 2013. </a:t>
            </a:r>
          </a:p>
          <a:p>
            <a:pPr marL="342900" indent="-342900">
              <a:buFont typeface="Arial" pitchFamily="34" charset="0"/>
              <a:buChar char="•"/>
            </a:pPr>
            <a:r>
              <a:rPr lang="en-US" altLang="ja-JP" sz="2000" dirty="0" smtClean="0"/>
              <a:t>T2K saw </a:t>
            </a:r>
            <a:r>
              <a:rPr lang="en-US" altLang="ja-JP" sz="2000" b="1" dirty="0" smtClean="0"/>
              <a:t>its first event in antineutrino beam mode </a:t>
            </a:r>
            <a:r>
              <a:rPr lang="en-US" altLang="ja-JP" sz="2000" dirty="0" smtClean="0"/>
              <a:t>on June 2014.</a:t>
            </a:r>
          </a:p>
          <a:p>
            <a:pPr marL="342900" indent="-342900">
              <a:buFont typeface="Arial" pitchFamily="34" charset="0"/>
              <a:buChar char="•"/>
            </a:pPr>
            <a:endParaRPr lang="en-US" altLang="ja-JP" sz="2000" b="1" dirty="0" smtClean="0"/>
          </a:p>
          <a:p>
            <a:pPr marL="342900" indent="-342900">
              <a:buFont typeface="Arial" pitchFamily="34" charset="0"/>
              <a:buChar char="•"/>
            </a:pPr>
            <a:endParaRPr lang="ja-JP" altLang="en-US" sz="2000" dirty="0"/>
          </a:p>
        </p:txBody>
      </p:sp>
      <p:sp>
        <p:nvSpPr>
          <p:cNvPr id="10" name="正方形/長方形 9"/>
          <p:cNvSpPr/>
          <p:nvPr/>
        </p:nvSpPr>
        <p:spPr>
          <a:xfrm>
            <a:off x="6551712" y="3140968"/>
            <a:ext cx="2592288" cy="823302"/>
          </a:xfrm>
          <a:prstGeom prst="rect">
            <a:avLst/>
          </a:prstGeom>
        </p:spPr>
        <p:txBody>
          <a:bodyPr wrap="square">
            <a:spAutoFit/>
          </a:bodyPr>
          <a:lstStyle/>
          <a:p>
            <a:pPr>
              <a:lnSpc>
                <a:spcPts val="1900"/>
              </a:lnSpc>
            </a:pPr>
            <a:r>
              <a:rPr lang="it-IT" altLang="ja-JP" dirty="0" smtClean="0">
                <a:solidFill>
                  <a:schemeClr val="bg1"/>
                </a:solidFill>
              </a:rPr>
              <a:t>Electron-neutrino candidate in Super Kamiokande</a:t>
            </a:r>
            <a:endParaRPr lang="ja-JP" altLang="en-US" dirty="0">
              <a:solidFill>
                <a:schemeClr val="bg1"/>
              </a:solidFill>
            </a:endParaRPr>
          </a:p>
        </p:txBody>
      </p:sp>
      <p:sp>
        <p:nvSpPr>
          <p:cNvPr id="13" name="日付プレースホルダ 12"/>
          <p:cNvSpPr>
            <a:spLocks noGrp="1"/>
          </p:cNvSpPr>
          <p:nvPr>
            <p:ph type="dt" sz="half" idx="10"/>
          </p:nvPr>
        </p:nvSpPr>
        <p:spPr/>
        <p:txBody>
          <a:bodyPr/>
          <a:lstStyle/>
          <a:p>
            <a:r>
              <a:rPr kumimoji="1" lang="en-US" altLang="ja-JP" smtClean="0"/>
              <a:t>2018/6/5</a:t>
            </a:r>
            <a:endParaRPr kumimoji="1" lang="ja-JP" altLang="en-US"/>
          </a:p>
        </p:txBody>
      </p:sp>
      <p:sp>
        <p:nvSpPr>
          <p:cNvPr id="15" name="スライド番号プレースホルダ 14"/>
          <p:cNvSpPr>
            <a:spLocks noGrp="1"/>
          </p:cNvSpPr>
          <p:nvPr>
            <p:ph type="sldNum" sz="quarter" idx="12"/>
          </p:nvPr>
        </p:nvSpPr>
        <p:spPr/>
        <p:txBody>
          <a:bodyPr/>
          <a:lstStyle/>
          <a:p>
            <a:fld id="{D2D8002D-B5B0-4BAC-B1F6-782DDCCE6D9C}" type="slidenum">
              <a:rPr kumimoji="1" lang="ja-JP" altLang="en-US" smtClean="0"/>
              <a:pPr/>
              <a:t>8</a:t>
            </a:fld>
            <a:endParaRPr kumimoji="1" lang="ja-JP" altLang="en-US"/>
          </a:p>
        </p:txBody>
      </p:sp>
      <p:sp>
        <p:nvSpPr>
          <p:cNvPr id="16" name="フッター プレースホルダ 15"/>
          <p:cNvSpPr>
            <a:spLocks noGrp="1"/>
          </p:cNvSpPr>
          <p:nvPr>
            <p:ph type="ftr" sz="quarter" idx="11"/>
          </p:nvPr>
        </p:nvSpPr>
        <p:spPr/>
        <p:txBody>
          <a:bodyPr/>
          <a:lstStyle/>
          <a:p>
            <a:r>
              <a:rPr kumimoji="1" lang="en-US" altLang="ja-JP" smtClean="0"/>
              <a:t>Cryo-Ops 2018</a:t>
            </a:r>
            <a:endParaRPr kumimoji="1" lang="ja-JP"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2" y="1168078"/>
            <a:ext cx="8906230" cy="4925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3665700" y="2323061"/>
            <a:ext cx="1008112" cy="669414"/>
          </a:xfrm>
          <a:prstGeom prst="rect">
            <a:avLst/>
          </a:prstGeom>
        </p:spPr>
        <p:txBody>
          <a:bodyPr wrap="square">
            <a:spAutoFit/>
          </a:bodyPr>
          <a:lstStyle/>
          <a:p>
            <a:pPr>
              <a:lnSpc>
                <a:spcPts val="1500"/>
              </a:lnSpc>
            </a:pPr>
            <a:r>
              <a:rPr lang="en-US" altLang="ja-JP" sz="1600" b="1" dirty="0" smtClean="0">
                <a:solidFill>
                  <a:srgbClr val="0000FF"/>
                </a:solidFill>
                <a:latin typeface="Times New Roman" pitchFamily="18" charset="0"/>
                <a:cs typeface="Times New Roman" pitchFamily="18" charset="0"/>
              </a:rPr>
              <a:t>HD hall radiation accident</a:t>
            </a:r>
            <a:endParaRPr lang="ja-JP" altLang="en-US" sz="1600" b="1" dirty="0">
              <a:solidFill>
                <a:srgbClr val="0000FF"/>
              </a:solidFill>
              <a:latin typeface="Times New Roman" pitchFamily="18" charset="0"/>
              <a:cs typeface="Times New Roman" pitchFamily="18" charset="0"/>
            </a:endParaRPr>
          </a:p>
        </p:txBody>
      </p:sp>
      <p:sp>
        <p:nvSpPr>
          <p:cNvPr id="14" name="正方形/長方形 13"/>
          <p:cNvSpPr/>
          <p:nvPr/>
        </p:nvSpPr>
        <p:spPr>
          <a:xfrm>
            <a:off x="1979712" y="2343486"/>
            <a:ext cx="981644" cy="861774"/>
          </a:xfrm>
          <a:prstGeom prst="rect">
            <a:avLst/>
          </a:prstGeom>
        </p:spPr>
        <p:txBody>
          <a:bodyPr wrap="square">
            <a:spAutoFit/>
          </a:bodyPr>
          <a:lstStyle/>
          <a:p>
            <a:pPr>
              <a:lnSpc>
                <a:spcPts val="1500"/>
              </a:lnSpc>
            </a:pPr>
            <a:r>
              <a:rPr lang="en-US" altLang="ja-JP" sz="1600" b="1" dirty="0" smtClean="0">
                <a:solidFill>
                  <a:srgbClr val="0000FF"/>
                </a:solidFill>
                <a:latin typeface="Times New Roman" pitchFamily="18" charset="0"/>
                <a:cs typeface="Times New Roman" pitchFamily="18" charset="0"/>
              </a:rPr>
              <a:t>East Japan Earth-quake</a:t>
            </a:r>
            <a:endParaRPr lang="ja-JP" altLang="en-US" sz="1600" b="1" dirty="0">
              <a:solidFill>
                <a:srgbClr val="0000FF"/>
              </a:solidFill>
              <a:latin typeface="Times New Roman" pitchFamily="18" charset="0"/>
              <a:cs typeface="Times New Roman" pitchFamily="18" charset="0"/>
            </a:endParaRPr>
          </a:p>
        </p:txBody>
      </p:sp>
      <p:sp>
        <p:nvSpPr>
          <p:cNvPr id="3" name="テキスト ボックス 2"/>
          <p:cNvSpPr txBox="1"/>
          <p:nvPr/>
        </p:nvSpPr>
        <p:spPr>
          <a:xfrm>
            <a:off x="4932040" y="980728"/>
            <a:ext cx="2664297" cy="707886"/>
          </a:xfrm>
          <a:prstGeom prst="rect">
            <a:avLst/>
          </a:prstGeom>
          <a:solidFill>
            <a:schemeClr val="bg1"/>
          </a:solidFill>
          <a:ln w="28575">
            <a:solidFill>
              <a:srgbClr val="FF0000"/>
            </a:solidFill>
          </a:ln>
        </p:spPr>
        <p:txBody>
          <a:bodyPr wrap="square" rtlCol="0">
            <a:spAutoFit/>
          </a:bodyPr>
          <a:lstStyle/>
          <a:p>
            <a:r>
              <a:rPr lang="en-US" altLang="ja-JP" sz="2000" dirty="0"/>
              <a:t>Maximum beam power achieved: 493 kW</a:t>
            </a:r>
          </a:p>
        </p:txBody>
      </p:sp>
      <p:cxnSp>
        <p:nvCxnSpPr>
          <p:cNvPr id="7" name="直線矢印コネクタ 6"/>
          <p:cNvCxnSpPr/>
          <p:nvPr/>
        </p:nvCxnSpPr>
        <p:spPr>
          <a:xfrm>
            <a:off x="6264188" y="1688614"/>
            <a:ext cx="1404156" cy="96915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2402224" y="1917648"/>
            <a:ext cx="3808350" cy="400110"/>
          </a:xfrm>
          <a:prstGeom prst="rect">
            <a:avLst/>
          </a:prstGeom>
          <a:solidFill>
            <a:schemeClr val="bg1"/>
          </a:solidFill>
          <a:ln w="28575">
            <a:solidFill>
              <a:schemeClr val="accent1"/>
            </a:solidFill>
          </a:ln>
        </p:spPr>
        <p:txBody>
          <a:bodyPr wrap="square" rtlCol="0">
            <a:spAutoFit/>
          </a:bodyPr>
          <a:lstStyle/>
          <a:p>
            <a:r>
              <a:rPr lang="en-US" altLang="ja-JP" sz="2000" dirty="0"/>
              <a:t>Full T2K integrated POT: 3.12x10</a:t>
            </a:r>
            <a:r>
              <a:rPr lang="en-US" altLang="ja-JP" sz="2000" baseline="30000" dirty="0"/>
              <a:t>21</a:t>
            </a:r>
            <a:endParaRPr lang="ja-JP" altLang="en-US" sz="2000" baseline="30000" dirty="0"/>
          </a:p>
        </p:txBody>
      </p:sp>
      <p:cxnSp>
        <p:nvCxnSpPr>
          <p:cNvPr id="19" name="直線矢印コネクタ 18"/>
          <p:cNvCxnSpPr/>
          <p:nvPr/>
        </p:nvCxnSpPr>
        <p:spPr>
          <a:xfrm>
            <a:off x="6264188" y="2117703"/>
            <a:ext cx="1332149" cy="8747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47564" y="5719608"/>
            <a:ext cx="6318702" cy="400110"/>
          </a:xfrm>
          <a:prstGeom prst="rect">
            <a:avLst/>
          </a:prstGeom>
          <a:solidFill>
            <a:srgbClr val="FFFF00"/>
          </a:solidFill>
          <a:ln w="28575">
            <a:solidFill>
              <a:srgbClr val="FF0000"/>
            </a:solidFill>
          </a:ln>
        </p:spPr>
        <p:txBody>
          <a:bodyPr wrap="square" rtlCol="0">
            <a:spAutoFit/>
          </a:bodyPr>
          <a:lstStyle/>
          <a:p>
            <a:r>
              <a:rPr lang="en-US" altLang="ja-JP" sz="2000" dirty="0" smtClean="0"/>
              <a:t>Operation integration time of  Cryogenic system : 42000 H</a:t>
            </a:r>
            <a:endParaRPr lang="en-US" altLang="ja-JP" sz="2000" dirty="0"/>
          </a:p>
        </p:txBody>
      </p:sp>
    </p:spTree>
    <p:extLst>
      <p:ext uri="{BB962C8B-B14F-4D97-AF65-F5344CB8AC3E}">
        <p14:creationId xmlns:p14="http://schemas.microsoft.com/office/powerpoint/2010/main" val="89718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 2"/>
          <p:cNvSpPr>
            <a:spLocks noGrp="1"/>
          </p:cNvSpPr>
          <p:nvPr>
            <p:ph idx="1"/>
          </p:nvPr>
        </p:nvSpPr>
        <p:spPr/>
        <p:txBody>
          <a:bodyPr/>
          <a:lstStyle/>
          <a:p>
            <a:pPr marL="514350" indent="-514350">
              <a:buFont typeface="+mj-lt"/>
              <a:buAutoNum type="arabicPeriod"/>
            </a:pPr>
            <a:r>
              <a:rPr kumimoji="1" lang="en-US" altLang="ja-JP" dirty="0" smtClean="0">
                <a:solidFill>
                  <a:schemeClr val="bg1">
                    <a:lumMod val="50000"/>
                  </a:schemeClr>
                </a:solidFill>
              </a:rPr>
              <a:t>Introduction </a:t>
            </a:r>
          </a:p>
          <a:p>
            <a:pPr marL="400050" lvl="1" indent="0">
              <a:buNone/>
            </a:pPr>
            <a:r>
              <a:rPr kumimoji="1" lang="en-US" altLang="ja-JP" dirty="0" smtClean="0">
                <a:solidFill>
                  <a:schemeClr val="bg1">
                    <a:lumMod val="50000"/>
                  </a:schemeClr>
                </a:solidFill>
              </a:rPr>
              <a:t>J-PARC, T2K project, T2K SC magnets system</a:t>
            </a:r>
          </a:p>
          <a:p>
            <a:pPr marL="514350" indent="-514350">
              <a:buFont typeface="+mj-lt"/>
              <a:buAutoNum type="arabicPeriod"/>
            </a:pPr>
            <a:r>
              <a:rPr kumimoji="1" lang="en-US" altLang="ja-JP" dirty="0" smtClean="0">
                <a:solidFill>
                  <a:schemeClr val="bg1">
                    <a:lumMod val="50000"/>
                  </a:schemeClr>
                </a:solidFill>
              </a:rPr>
              <a:t>Operation History </a:t>
            </a:r>
          </a:p>
          <a:p>
            <a:pPr marL="514350" indent="-514350">
              <a:buFont typeface="+mj-lt"/>
              <a:buAutoNum type="arabicPeriod"/>
            </a:pPr>
            <a:r>
              <a:rPr lang="en-US" altLang="ja-JP" b="1" dirty="0" smtClean="0"/>
              <a:t>Tritium Problem</a:t>
            </a:r>
          </a:p>
          <a:p>
            <a:pPr marL="514350" indent="-514350">
              <a:buFont typeface="+mj-lt"/>
              <a:buAutoNum type="arabicPeriod"/>
            </a:pPr>
            <a:r>
              <a:rPr lang="en-US" altLang="ja-JP" dirty="0" smtClean="0">
                <a:solidFill>
                  <a:schemeClr val="bg1">
                    <a:lumMod val="50000"/>
                  </a:schemeClr>
                </a:solidFill>
              </a:rPr>
              <a:t>Summary</a:t>
            </a:r>
          </a:p>
          <a:p>
            <a:pPr marL="514350" indent="-514350">
              <a:buFont typeface="+mj-lt"/>
              <a:buAutoNum type="arabicPeriod"/>
            </a:pP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2018/6/5</a:t>
            </a:r>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9</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Cryo-Ops 2018</a:t>
            </a:r>
            <a:endParaRPr kumimoji="1" lang="ja-JP" altLang="en-US"/>
          </a:p>
        </p:txBody>
      </p:sp>
    </p:spTree>
    <p:extLst>
      <p:ext uri="{BB962C8B-B14F-4D97-AF65-F5344CB8AC3E}">
        <p14:creationId xmlns:p14="http://schemas.microsoft.com/office/powerpoint/2010/main" val="2799848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3649</TotalTime>
  <Words>3229</Words>
  <Application>Microsoft Office PowerPoint</Application>
  <PresentationFormat>画面に合わせる (4:3)</PresentationFormat>
  <Paragraphs>489</Paragraphs>
  <Slides>23</Slides>
  <Notes>20</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Office テーマ</vt:lpstr>
      <vt:lpstr>Radiation control of  J-PARC superconducting neutrino cryogenic facility</vt:lpstr>
      <vt:lpstr>Contents</vt:lpstr>
      <vt:lpstr>Japan Proton Accelerator Research Complex</vt:lpstr>
      <vt:lpstr>PowerPoint プレゼンテーション</vt:lpstr>
      <vt:lpstr>Overall Layout (Overview)</vt:lpstr>
      <vt:lpstr>PowerPoint プレゼンテーション</vt:lpstr>
      <vt:lpstr>Contents</vt:lpstr>
      <vt:lpstr>PowerPoint プレゼンテーション</vt:lpstr>
      <vt:lpstr>Contents</vt:lpstr>
      <vt:lpstr>PowerPoint プレゼンテーション</vt:lpstr>
      <vt:lpstr>Measurement Record of Tritium (HT &amp; HTO)</vt:lpstr>
      <vt:lpstr>Requirement by Radiation Management in J-PARC</vt:lpstr>
      <vt:lpstr>Same Operation &amp; Modified Maintenance </vt:lpstr>
      <vt:lpstr>Temporal Radiation Management</vt:lpstr>
      <vt:lpstr>Actual Method : Filter Exchange at 2nd,3rd Oil Separator</vt:lpstr>
      <vt:lpstr>Actual Method : Relief Valve Exchange at outdoor Tanks</vt:lpstr>
      <vt:lpstr>Problems</vt:lpstr>
      <vt:lpstr>Summary &amp; Questionnaires</vt:lpstr>
      <vt:lpstr>Thank you </vt:lpstr>
      <vt:lpstr>Backup</vt:lpstr>
      <vt:lpstr>T2K neutrino facility in J-PARC http://j-parc.jp/Neutrino/en/nu-facility.html</vt:lpstr>
      <vt:lpstr>PowerPoint プレゼンテーション</vt:lpstr>
      <vt:lpstr>Primary line components  - One string of Superconducting Magnets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Radiation control of J-PARC superconducting neutrino cryogenic facility</dc:title>
  <dc:creator>槙田康博</dc:creator>
  <cp:lastModifiedBy>槙田康博</cp:lastModifiedBy>
  <cp:revision>91</cp:revision>
  <cp:lastPrinted>2018-06-03T09:34:19Z</cp:lastPrinted>
  <dcterms:created xsi:type="dcterms:W3CDTF">2018-06-01T10:53:43Z</dcterms:created>
  <dcterms:modified xsi:type="dcterms:W3CDTF">2018-06-05T16:52:08Z</dcterms:modified>
</cp:coreProperties>
</file>