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28"/>
  </p:notesMasterIdLst>
  <p:sldIdLst>
    <p:sldId id="285" r:id="rId2"/>
    <p:sldId id="257" r:id="rId3"/>
    <p:sldId id="259" r:id="rId4"/>
    <p:sldId id="258" r:id="rId5"/>
    <p:sldId id="288" r:id="rId6"/>
    <p:sldId id="260" r:id="rId7"/>
    <p:sldId id="262" r:id="rId8"/>
    <p:sldId id="265" r:id="rId9"/>
    <p:sldId id="263" r:id="rId10"/>
    <p:sldId id="272" r:id="rId11"/>
    <p:sldId id="268" r:id="rId12"/>
    <p:sldId id="271" r:id="rId13"/>
    <p:sldId id="281" r:id="rId14"/>
    <p:sldId id="274" r:id="rId15"/>
    <p:sldId id="266" r:id="rId16"/>
    <p:sldId id="270" r:id="rId17"/>
    <p:sldId id="287" r:id="rId18"/>
    <p:sldId id="267" r:id="rId19"/>
    <p:sldId id="275" r:id="rId20"/>
    <p:sldId id="276" r:id="rId21"/>
    <p:sldId id="278" r:id="rId22"/>
    <p:sldId id="280" r:id="rId23"/>
    <p:sldId id="279" r:id="rId24"/>
    <p:sldId id="283" r:id="rId25"/>
    <p:sldId id="284" r:id="rId26"/>
    <p:sldId id="286" r:id="rId27"/>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rHkCcrHc1Gmc98KUaFIQ==" hashData="AWB/BY1kwwiuEp1RDfetQpkDlH/hTrZsy9qbGw8JzEXKJWcOA5ArL1rahk6xAZ6I7XRvVLblllb97onLRKySx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1A00F"/>
    <a:srgbClr val="CCFFCC"/>
    <a:srgbClr val="104282"/>
    <a:srgbClr val="0B387C"/>
    <a:srgbClr val="0055A0"/>
    <a:srgbClr val="0C377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94660"/>
  </p:normalViewPr>
  <p:slideViewPr>
    <p:cSldViewPr snapToGrid="0" snapToObjects="1">
      <p:cViewPr varScale="1">
        <p:scale>
          <a:sx n="105" d="100"/>
          <a:sy n="105" d="100"/>
        </p:scale>
        <p:origin x="5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4" d="100"/>
          <a:sy n="74" d="100"/>
        </p:scale>
        <p:origin x="291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DA091D40-8423-4012-8151-01EE99A2C54B}" type="datetimeFigureOut">
              <a:rPr lang="en-GB" smtClean="0"/>
              <a:t>05/06/2018</a:t>
            </a:fld>
            <a:endParaRPr lang="en-GB"/>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2750EBA-6BC1-42C7-AB1E-3F729319ED60}" type="slidenum">
              <a:rPr lang="en-GB" smtClean="0"/>
              <a:t>‹#›</a:t>
            </a:fld>
            <a:endParaRPr lang="en-GB"/>
          </a:p>
        </p:txBody>
      </p:sp>
    </p:spTree>
    <p:extLst>
      <p:ext uri="{BB962C8B-B14F-4D97-AF65-F5344CB8AC3E}">
        <p14:creationId xmlns:p14="http://schemas.microsoft.com/office/powerpoint/2010/main" val="2933978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10"/>
          </p:nvPr>
        </p:nvSpPr>
        <p:spPr/>
        <p:txBody>
          <a:bodyPr/>
          <a:lstStyle/>
          <a:p>
            <a:fld id="{42750EBA-6BC1-42C7-AB1E-3F729319ED60}" type="slidenum">
              <a:rPr lang="en-GB" smtClean="0"/>
              <a:t>1</a:t>
            </a:fld>
            <a:endParaRPr lang="en-GB"/>
          </a:p>
        </p:txBody>
      </p:sp>
    </p:spTree>
    <p:extLst>
      <p:ext uri="{BB962C8B-B14F-4D97-AF65-F5344CB8AC3E}">
        <p14:creationId xmlns:p14="http://schemas.microsoft.com/office/powerpoint/2010/main" val="270796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10</a:t>
            </a:fld>
            <a:endParaRPr lang="en-GB"/>
          </a:p>
        </p:txBody>
      </p:sp>
    </p:spTree>
    <p:extLst>
      <p:ext uri="{BB962C8B-B14F-4D97-AF65-F5344CB8AC3E}">
        <p14:creationId xmlns:p14="http://schemas.microsoft.com/office/powerpoint/2010/main" val="185360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11</a:t>
            </a:fld>
            <a:endParaRPr lang="en-GB"/>
          </a:p>
        </p:txBody>
      </p:sp>
    </p:spTree>
    <p:extLst>
      <p:ext uri="{BB962C8B-B14F-4D97-AF65-F5344CB8AC3E}">
        <p14:creationId xmlns:p14="http://schemas.microsoft.com/office/powerpoint/2010/main" val="150069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12</a:t>
            </a:fld>
            <a:endParaRPr lang="en-GB"/>
          </a:p>
        </p:txBody>
      </p:sp>
    </p:spTree>
    <p:extLst>
      <p:ext uri="{BB962C8B-B14F-4D97-AF65-F5344CB8AC3E}">
        <p14:creationId xmlns:p14="http://schemas.microsoft.com/office/powerpoint/2010/main" val="41153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13</a:t>
            </a:fld>
            <a:endParaRPr lang="en-GB"/>
          </a:p>
        </p:txBody>
      </p:sp>
    </p:spTree>
    <p:extLst>
      <p:ext uri="{BB962C8B-B14F-4D97-AF65-F5344CB8AC3E}">
        <p14:creationId xmlns:p14="http://schemas.microsoft.com/office/powerpoint/2010/main" val="397193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14</a:t>
            </a:fld>
            <a:endParaRPr lang="en-GB"/>
          </a:p>
        </p:txBody>
      </p:sp>
    </p:spTree>
    <p:extLst>
      <p:ext uri="{BB962C8B-B14F-4D97-AF65-F5344CB8AC3E}">
        <p14:creationId xmlns:p14="http://schemas.microsoft.com/office/powerpoint/2010/main" val="312185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15</a:t>
            </a:fld>
            <a:endParaRPr lang="en-GB"/>
          </a:p>
        </p:txBody>
      </p:sp>
    </p:spTree>
    <p:extLst>
      <p:ext uri="{BB962C8B-B14F-4D97-AF65-F5344CB8AC3E}">
        <p14:creationId xmlns:p14="http://schemas.microsoft.com/office/powerpoint/2010/main" val="60303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16</a:t>
            </a:fld>
            <a:endParaRPr lang="en-GB"/>
          </a:p>
        </p:txBody>
      </p:sp>
    </p:spTree>
    <p:extLst>
      <p:ext uri="{BB962C8B-B14F-4D97-AF65-F5344CB8AC3E}">
        <p14:creationId xmlns:p14="http://schemas.microsoft.com/office/powerpoint/2010/main" val="2191349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17</a:t>
            </a:fld>
            <a:endParaRPr lang="en-GB"/>
          </a:p>
        </p:txBody>
      </p:sp>
    </p:spTree>
    <p:extLst>
      <p:ext uri="{BB962C8B-B14F-4D97-AF65-F5344CB8AC3E}">
        <p14:creationId xmlns:p14="http://schemas.microsoft.com/office/powerpoint/2010/main" val="181854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p:txBody>
      </p:sp>
      <p:sp>
        <p:nvSpPr>
          <p:cNvPr id="4" name="Slide Number Placeholder 3"/>
          <p:cNvSpPr>
            <a:spLocks noGrp="1"/>
          </p:cNvSpPr>
          <p:nvPr>
            <p:ph type="sldNum" sz="quarter" idx="10"/>
          </p:nvPr>
        </p:nvSpPr>
        <p:spPr/>
        <p:txBody>
          <a:bodyPr/>
          <a:lstStyle/>
          <a:p>
            <a:fld id="{42750EBA-6BC1-42C7-AB1E-3F729319ED60}" type="slidenum">
              <a:rPr lang="en-GB" smtClean="0"/>
              <a:t>18</a:t>
            </a:fld>
            <a:endParaRPr lang="en-GB"/>
          </a:p>
        </p:txBody>
      </p:sp>
    </p:spTree>
    <p:extLst>
      <p:ext uri="{BB962C8B-B14F-4D97-AF65-F5344CB8AC3E}">
        <p14:creationId xmlns:p14="http://schemas.microsoft.com/office/powerpoint/2010/main" val="345298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19</a:t>
            </a:fld>
            <a:endParaRPr lang="en-GB"/>
          </a:p>
        </p:txBody>
      </p:sp>
    </p:spTree>
    <p:extLst>
      <p:ext uri="{BB962C8B-B14F-4D97-AF65-F5344CB8AC3E}">
        <p14:creationId xmlns:p14="http://schemas.microsoft.com/office/powerpoint/2010/main" val="241617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2</a:t>
            </a:fld>
            <a:endParaRPr lang="en-GB"/>
          </a:p>
        </p:txBody>
      </p:sp>
    </p:spTree>
    <p:extLst>
      <p:ext uri="{BB962C8B-B14F-4D97-AF65-F5344CB8AC3E}">
        <p14:creationId xmlns:p14="http://schemas.microsoft.com/office/powerpoint/2010/main" val="70867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20</a:t>
            </a:fld>
            <a:endParaRPr lang="en-GB"/>
          </a:p>
        </p:txBody>
      </p:sp>
    </p:spTree>
    <p:extLst>
      <p:ext uri="{BB962C8B-B14F-4D97-AF65-F5344CB8AC3E}">
        <p14:creationId xmlns:p14="http://schemas.microsoft.com/office/powerpoint/2010/main" val="337300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750EBA-6BC1-42C7-AB1E-3F729319ED60}" type="slidenum">
              <a:rPr lang="en-GB" smtClean="0"/>
              <a:t>21</a:t>
            </a:fld>
            <a:endParaRPr lang="en-GB"/>
          </a:p>
        </p:txBody>
      </p:sp>
    </p:spTree>
    <p:extLst>
      <p:ext uri="{BB962C8B-B14F-4D97-AF65-F5344CB8AC3E}">
        <p14:creationId xmlns:p14="http://schemas.microsoft.com/office/powerpoint/2010/main" val="1856350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750EBA-6BC1-42C7-AB1E-3F729319ED60}" type="slidenum">
              <a:rPr lang="en-GB" smtClean="0"/>
              <a:t>22</a:t>
            </a:fld>
            <a:endParaRPr lang="en-GB"/>
          </a:p>
        </p:txBody>
      </p:sp>
    </p:spTree>
    <p:extLst>
      <p:ext uri="{BB962C8B-B14F-4D97-AF65-F5344CB8AC3E}">
        <p14:creationId xmlns:p14="http://schemas.microsoft.com/office/powerpoint/2010/main" val="934689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750EBA-6BC1-42C7-AB1E-3F729319ED60}" type="slidenum">
              <a:rPr lang="en-GB" smtClean="0"/>
              <a:t>23</a:t>
            </a:fld>
            <a:endParaRPr lang="en-GB"/>
          </a:p>
        </p:txBody>
      </p:sp>
    </p:spTree>
    <p:extLst>
      <p:ext uri="{BB962C8B-B14F-4D97-AF65-F5344CB8AC3E}">
        <p14:creationId xmlns:p14="http://schemas.microsoft.com/office/powerpoint/2010/main" val="4102701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750EBA-6BC1-42C7-AB1E-3F729319ED60}" type="slidenum">
              <a:rPr lang="en-GB" smtClean="0"/>
              <a:t>24</a:t>
            </a:fld>
            <a:endParaRPr lang="en-GB"/>
          </a:p>
        </p:txBody>
      </p:sp>
    </p:spTree>
    <p:extLst>
      <p:ext uri="{BB962C8B-B14F-4D97-AF65-F5344CB8AC3E}">
        <p14:creationId xmlns:p14="http://schemas.microsoft.com/office/powerpoint/2010/main" val="1993935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750EBA-6BC1-42C7-AB1E-3F729319ED60}" type="slidenum">
              <a:rPr lang="en-GB" smtClean="0"/>
              <a:t>25</a:t>
            </a:fld>
            <a:endParaRPr lang="en-GB"/>
          </a:p>
        </p:txBody>
      </p:sp>
    </p:spTree>
    <p:extLst>
      <p:ext uri="{BB962C8B-B14F-4D97-AF65-F5344CB8AC3E}">
        <p14:creationId xmlns:p14="http://schemas.microsoft.com/office/powerpoint/2010/main" val="2601268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750EBA-6BC1-42C7-AB1E-3F729319ED60}" type="slidenum">
              <a:rPr lang="en-GB" smtClean="0"/>
              <a:t>26</a:t>
            </a:fld>
            <a:endParaRPr lang="en-GB"/>
          </a:p>
        </p:txBody>
      </p:sp>
    </p:spTree>
    <p:extLst>
      <p:ext uri="{BB962C8B-B14F-4D97-AF65-F5344CB8AC3E}">
        <p14:creationId xmlns:p14="http://schemas.microsoft.com/office/powerpoint/2010/main" val="214025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3</a:t>
            </a:fld>
            <a:endParaRPr lang="en-GB"/>
          </a:p>
        </p:txBody>
      </p:sp>
    </p:spTree>
    <p:extLst>
      <p:ext uri="{BB962C8B-B14F-4D97-AF65-F5344CB8AC3E}">
        <p14:creationId xmlns:p14="http://schemas.microsoft.com/office/powerpoint/2010/main" val="38988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4</a:t>
            </a:fld>
            <a:endParaRPr lang="en-GB"/>
          </a:p>
        </p:txBody>
      </p:sp>
    </p:spTree>
    <p:extLst>
      <p:ext uri="{BB962C8B-B14F-4D97-AF65-F5344CB8AC3E}">
        <p14:creationId xmlns:p14="http://schemas.microsoft.com/office/powerpoint/2010/main" val="273271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5</a:t>
            </a:fld>
            <a:endParaRPr lang="en-GB"/>
          </a:p>
        </p:txBody>
      </p:sp>
    </p:spTree>
    <p:extLst>
      <p:ext uri="{BB962C8B-B14F-4D97-AF65-F5344CB8AC3E}">
        <p14:creationId xmlns:p14="http://schemas.microsoft.com/office/powerpoint/2010/main" val="113519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6</a:t>
            </a:fld>
            <a:endParaRPr lang="en-GB"/>
          </a:p>
        </p:txBody>
      </p:sp>
    </p:spTree>
    <p:extLst>
      <p:ext uri="{BB962C8B-B14F-4D97-AF65-F5344CB8AC3E}">
        <p14:creationId xmlns:p14="http://schemas.microsoft.com/office/powerpoint/2010/main" val="288645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sz="1400" dirty="0" smtClean="0"/>
          </a:p>
          <a:p>
            <a:endParaRPr lang="en-US" sz="1400" dirty="0"/>
          </a:p>
          <a:p>
            <a:endParaRPr lang="en-US" sz="1400" dirty="0" smtClean="0"/>
          </a:p>
          <a:p>
            <a:pPr marL="171450" indent="-171450">
              <a:buFont typeface="Arial" panose="020B0604020202020204" pitchFamily="34" charset="0"/>
              <a:buChar char="•"/>
            </a:pPr>
            <a:endParaRPr lang="en-US" sz="1400" dirty="0" smtClean="0"/>
          </a:p>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7</a:t>
            </a:fld>
            <a:endParaRPr lang="en-GB"/>
          </a:p>
        </p:txBody>
      </p:sp>
    </p:spTree>
    <p:extLst>
      <p:ext uri="{BB962C8B-B14F-4D97-AF65-F5344CB8AC3E}">
        <p14:creationId xmlns:p14="http://schemas.microsoft.com/office/powerpoint/2010/main" val="176420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a:p>
            <a:endParaRPr lang="en-GB" sz="1400" dirty="0" smtClean="0"/>
          </a:p>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8</a:t>
            </a:fld>
            <a:endParaRPr lang="en-GB"/>
          </a:p>
        </p:txBody>
      </p:sp>
    </p:spTree>
    <p:extLst>
      <p:ext uri="{BB962C8B-B14F-4D97-AF65-F5344CB8AC3E}">
        <p14:creationId xmlns:p14="http://schemas.microsoft.com/office/powerpoint/2010/main" val="361276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42750EBA-6BC1-42C7-AB1E-3F729319ED60}" type="slidenum">
              <a:rPr lang="en-GB" smtClean="0"/>
              <a:t>9</a:t>
            </a:fld>
            <a:endParaRPr lang="en-GB"/>
          </a:p>
        </p:txBody>
      </p:sp>
    </p:spTree>
    <p:extLst>
      <p:ext uri="{BB962C8B-B14F-4D97-AF65-F5344CB8AC3E}">
        <p14:creationId xmlns:p14="http://schemas.microsoft.com/office/powerpoint/2010/main" val="29028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6FA9C-503A-4F21-B414-229AD41AFBC8}" type="datetime1">
              <a:rPr lang="en-US" smtClean="0"/>
              <a:t>6/5/2018</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04567-B033-4278-B963-BDADFD220B66}" type="datetime1">
              <a:rPr lang="en-US" smtClean="0"/>
              <a:t>6/5/2018</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06D28-A3D1-4BBA-919D-2E339A306598}" type="datetime1">
              <a:rPr lang="en-US" smtClean="0"/>
              <a:t>6/5/2018</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EDBF2-DCEA-4582-A93F-D7FDA475894C}" type="datetime1">
              <a:rPr lang="en-US" smtClean="0"/>
              <a:t>6/5/2018</a:t>
            </a:fld>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F7380-0831-4FFB-9A08-5E69FEC2483C}" type="datetime1">
              <a:rPr lang="en-US" smtClean="0"/>
              <a:t>6/5/2018</a:t>
            </a:fld>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D88BC-6AFE-43C6-BDE0-57C934491750}" type="datetime1">
              <a:rPr lang="en-US" smtClean="0"/>
              <a:t>6/5/2018</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68D4A-6C69-4CDF-8F0F-73DD0C30C4C8}" type="datetime1">
              <a:rPr lang="en-US" smtClean="0"/>
              <a:t>6/5/2018</a:t>
            </a:fld>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3873D-7139-4377-ABCD-F35CEDED4E66}" type="datetime1">
              <a:rPr lang="en-US" smtClean="0"/>
              <a:t>6/5/2018</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10" name="Image 9" descr="bande-02.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 y="6150798"/>
            <a:ext cx="946458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Lst>
  <p:timing>
    <p:tnLst>
      <p:par>
        <p:cTn id="1" dur="indefinite" restart="never" nodeType="tmRoot"/>
      </p:par>
    </p:tnLst>
  </p:timing>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1.png"/><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5.png"/><Relationship Id="rId7"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jpe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7.png"/><Relationship Id="rId7"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jpeg"/><Relationship Id="rId7" Type="http://schemas.openxmlformats.org/officeDocument/2006/relationships/image" Target="../media/image10.emf"/><Relationship Id="rId12"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49.png"/><Relationship Id="rId5" Type="http://schemas.openxmlformats.org/officeDocument/2006/relationships/image" Target="../media/image8.jpeg"/><Relationship Id="rId10" Type="http://schemas.openxmlformats.org/officeDocument/2006/relationships/image" Target="../media/image40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0.emf"/><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6.jpeg"/><Relationship Id="rId7" Type="http://schemas.openxmlformats.org/officeDocument/2006/relationships/image" Target="../media/image12.wmf"/><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26.png"/><Relationship Id="rId5" Type="http://schemas.openxmlformats.org/officeDocument/2006/relationships/image" Target="../media/image8.jpe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 Id="rId14"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eg"/><Relationship Id="rId7"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1.pn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42350" y="6356350"/>
            <a:ext cx="501650" cy="365125"/>
          </a:xfrm>
        </p:spPr>
        <p:txBody>
          <a:bodyPr/>
          <a:lstStyle/>
          <a:p>
            <a:fld id="{17918391-D411-FE40-AAD7-861AE5233E0E}" type="slidenum">
              <a:rPr lang="en-US" smtClean="0"/>
              <a:pPr/>
              <a:t>1</a:t>
            </a:fld>
            <a:endParaRPr lang="en-US" dirty="0"/>
          </a:p>
        </p:txBody>
      </p:sp>
    </p:spTree>
    <p:extLst>
      <p:ext uri="{BB962C8B-B14F-4D97-AF65-F5344CB8AC3E}">
        <p14:creationId xmlns:p14="http://schemas.microsoft.com/office/powerpoint/2010/main" val="115057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Evolution of the LHC thermal load during Run 2</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10</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Content Placeholder 3"/>
          <p:cNvSpPr>
            <a:spLocks noGrp="1"/>
          </p:cNvSpPr>
          <p:nvPr>
            <p:ph idx="1"/>
          </p:nvPr>
        </p:nvSpPr>
        <p:spPr>
          <a:xfrm>
            <a:off x="269619" y="923529"/>
            <a:ext cx="8524524" cy="2287786"/>
          </a:xfrm>
        </p:spPr>
        <p:txBody>
          <a:bodyPr>
            <a:normAutofit/>
          </a:bodyPr>
          <a:lstStyle/>
          <a:p>
            <a:r>
              <a:rPr lang="en-US" sz="2400" dirty="0" smtClean="0">
                <a:latin typeface="Calibri" panose="020F0502020204030204" pitchFamily="34" charset="0"/>
              </a:rPr>
              <a:t>Run 2 is characterized by the increase of beam energy from 4 to 6.5 TeV. </a:t>
            </a:r>
          </a:p>
          <a:p>
            <a:r>
              <a:rPr lang="en-US" sz="2400" dirty="0" smtClean="0">
                <a:latin typeface="Calibri" panose="020F0502020204030204" pitchFamily="34" charset="0"/>
              </a:rPr>
              <a:t>Seen from Cryogenic point of view, more thermal energy will be deposited </a:t>
            </a:r>
            <a:r>
              <a:rPr lang="en-US" sz="2400" dirty="0">
                <a:latin typeface="Calibri" panose="020F0502020204030204" pitchFamily="34" charset="0"/>
              </a:rPr>
              <a:t>on </a:t>
            </a:r>
            <a:r>
              <a:rPr lang="en-US" sz="2400" dirty="0" smtClean="0">
                <a:latin typeface="Calibri" panose="020F0502020204030204" pitchFamily="34" charset="0"/>
              </a:rPr>
              <a:t>Inner-Triplets, Arc Cryomagnets and Beam Screen cooling circuits. </a:t>
            </a:r>
          </a:p>
          <a:p>
            <a:pPr lvl="1"/>
            <a:endParaRPr lang="en-US" sz="2400" dirty="0" smtClean="0">
              <a:latin typeface="Calibri" panose="020F0502020204030204" pitchFamily="34" charset="0"/>
            </a:endParaRPr>
          </a:p>
          <a:p>
            <a:endParaRPr lang="en-GB" sz="2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stretch>
            <a:fillRect/>
          </a:stretch>
        </p:blipFill>
        <p:spPr>
          <a:xfrm>
            <a:off x="1921599" y="3090139"/>
            <a:ext cx="5394832" cy="2737341"/>
          </a:xfrm>
          <a:prstGeom prst="rect">
            <a:avLst/>
          </a:prstGeom>
        </p:spPr>
      </p:pic>
    </p:spTree>
    <p:extLst>
      <p:ext uri="{BB962C8B-B14F-4D97-AF65-F5344CB8AC3E}">
        <p14:creationId xmlns:p14="http://schemas.microsoft.com/office/powerpoint/2010/main" val="393739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Beam induced </a:t>
            </a:r>
            <a:r>
              <a:rPr lang="en-US" sz="2400" dirty="0">
                <a:latin typeface="Calibri" panose="020F0502020204030204" pitchFamily="34" charset="0"/>
                <a:cs typeface="Calibri" panose="020F0502020204030204" pitchFamily="34" charset="0"/>
              </a:rPr>
              <a:t>h</a:t>
            </a:r>
            <a:r>
              <a:rPr lang="en-US" sz="2400" dirty="0" smtClean="0">
                <a:latin typeface="Calibri" panose="020F0502020204030204" pitchFamily="34" charset="0"/>
                <a:cs typeface="Calibri" panose="020F0502020204030204" pitchFamily="34" charset="0"/>
              </a:rPr>
              <a:t>eat load on Beam Screen @ 4.6-20K</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11</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Content Placeholder 3"/>
          <p:cNvSpPr>
            <a:spLocks noGrp="1"/>
          </p:cNvSpPr>
          <p:nvPr>
            <p:ph idx="1"/>
          </p:nvPr>
        </p:nvSpPr>
        <p:spPr>
          <a:xfrm>
            <a:off x="269619" y="923530"/>
            <a:ext cx="8524524" cy="811176"/>
          </a:xfrm>
        </p:spPr>
        <p:txBody>
          <a:bodyPr>
            <a:normAutofit/>
          </a:bodyPr>
          <a:lstStyle/>
          <a:p>
            <a:r>
              <a:rPr lang="en-US" sz="2000" dirty="0" smtClean="0">
                <a:latin typeface="Calibri" panose="020F0502020204030204" pitchFamily="34" charset="0"/>
                <a:cs typeface="Calibri" panose="020F0502020204030204" pitchFamily="34" charset="0"/>
              </a:rPr>
              <a:t>Major part of Beam Induced Heat Load (BIHL) is deposited, trough several processes, on the Beam Screen at the temperature level of 4.6-20K. </a:t>
            </a:r>
          </a:p>
          <a:p>
            <a:pPr marL="36576" indent="0">
              <a:buNone/>
            </a:pPr>
            <a:endParaRPr lang="en-GB" sz="2000" dirty="0">
              <a:latin typeface="Calibri" panose="020F0502020204030204" pitchFamily="34" charset="0"/>
              <a:cs typeface="Calibri" panose="020F0502020204030204" pitchFamily="34" charset="0"/>
            </a:endParaRPr>
          </a:p>
        </p:txBody>
      </p:sp>
      <p:grpSp>
        <p:nvGrpSpPr>
          <p:cNvPr id="13" name="Group 12"/>
          <p:cNvGrpSpPr/>
          <p:nvPr/>
        </p:nvGrpSpPr>
        <p:grpSpPr>
          <a:xfrm>
            <a:off x="383103" y="2048559"/>
            <a:ext cx="3606800" cy="2638475"/>
            <a:chOff x="899591" y="976610"/>
            <a:chExt cx="3606800" cy="2638475"/>
          </a:xfrm>
        </p:grpSpPr>
        <p:pic>
          <p:nvPicPr>
            <p:cNvPr id="1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1" y="1267173"/>
              <a:ext cx="3606800"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91680" y="976610"/>
              <a:ext cx="2069797" cy="369332"/>
            </a:xfrm>
            <a:prstGeom prst="rect">
              <a:avLst/>
            </a:prstGeom>
            <a:noFill/>
          </p:spPr>
          <p:txBody>
            <a:bodyPr wrap="none" rtlCol="0">
              <a:spAutoFit/>
            </a:bodyPr>
            <a:lstStyle/>
            <a:p>
              <a:r>
                <a:rPr lang="en-GB" dirty="0" smtClean="0">
                  <a:solidFill>
                    <a:prstClr val="black"/>
                  </a:solidFill>
                  <a:latin typeface="Calibri"/>
                </a:rPr>
                <a:t>BS cooling circuits</a:t>
              </a:r>
              <a:endParaRPr lang="en-GB" dirty="0">
                <a:solidFill>
                  <a:prstClr val="black"/>
                </a:solidFill>
                <a:latin typeface="Calibri"/>
              </a:endParaRPr>
            </a:p>
          </p:txBody>
        </p:sp>
      </p:grpSp>
      <p:sp>
        <p:nvSpPr>
          <p:cNvPr id="18" name="TextBox 17"/>
          <p:cNvSpPr txBox="1"/>
          <p:nvPr/>
        </p:nvSpPr>
        <p:spPr>
          <a:xfrm>
            <a:off x="1643729" y="2727767"/>
            <a:ext cx="1313116" cy="307777"/>
          </a:xfrm>
          <a:prstGeom prst="rect">
            <a:avLst/>
          </a:prstGeom>
          <a:noFill/>
        </p:spPr>
        <p:txBody>
          <a:bodyPr wrap="none" rtlCol="0">
            <a:spAutoFit/>
          </a:bodyPr>
          <a:lstStyle/>
          <a:p>
            <a:r>
              <a:rPr lang="en-US" sz="1400" dirty="0" smtClean="0">
                <a:solidFill>
                  <a:schemeClr val="tx2">
                    <a:lumMod val="60000"/>
                    <a:lumOff val="40000"/>
                  </a:schemeClr>
                </a:solidFill>
                <a:latin typeface="Calibri"/>
              </a:rPr>
              <a:t>Installed power</a:t>
            </a:r>
            <a:endParaRPr lang="en-GB" sz="1400" dirty="0">
              <a:solidFill>
                <a:schemeClr val="tx2">
                  <a:lumMod val="60000"/>
                  <a:lumOff val="40000"/>
                </a:schemeClr>
              </a:solidFill>
              <a:latin typeface="Calibri"/>
            </a:endParaRPr>
          </a:p>
        </p:txBody>
      </p:sp>
      <p:cxnSp>
        <p:nvCxnSpPr>
          <p:cNvPr id="19" name="Straight Connector 18"/>
          <p:cNvCxnSpPr/>
          <p:nvPr/>
        </p:nvCxnSpPr>
        <p:spPr>
          <a:xfrm>
            <a:off x="1212415" y="2998082"/>
            <a:ext cx="216024" cy="0"/>
          </a:xfrm>
          <a:prstGeom prst="line">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cxnSp>
      <p:cxnSp>
        <p:nvCxnSpPr>
          <p:cNvPr id="22" name="Straight Connector 21"/>
          <p:cNvCxnSpPr/>
          <p:nvPr/>
        </p:nvCxnSpPr>
        <p:spPr>
          <a:xfrm>
            <a:off x="1428439" y="3046237"/>
            <a:ext cx="504056" cy="0"/>
          </a:xfrm>
          <a:prstGeom prst="line">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cxnSp>
      <p:cxnSp>
        <p:nvCxnSpPr>
          <p:cNvPr id="23" name="Straight Connector 22"/>
          <p:cNvCxnSpPr/>
          <p:nvPr/>
        </p:nvCxnSpPr>
        <p:spPr>
          <a:xfrm>
            <a:off x="1932495" y="3002745"/>
            <a:ext cx="599486" cy="0"/>
          </a:xfrm>
          <a:prstGeom prst="line">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cxnSp>
      <p:cxnSp>
        <p:nvCxnSpPr>
          <p:cNvPr id="25" name="Straight Connector 24"/>
          <p:cNvCxnSpPr/>
          <p:nvPr/>
        </p:nvCxnSpPr>
        <p:spPr>
          <a:xfrm flipV="1">
            <a:off x="3012615" y="2998082"/>
            <a:ext cx="288032" cy="4663"/>
          </a:xfrm>
          <a:prstGeom prst="line">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cxnSp>
      <p:cxnSp>
        <p:nvCxnSpPr>
          <p:cNvPr id="26" name="Straight Connector 25"/>
          <p:cNvCxnSpPr/>
          <p:nvPr/>
        </p:nvCxnSpPr>
        <p:spPr>
          <a:xfrm>
            <a:off x="2531981" y="3046237"/>
            <a:ext cx="504056" cy="0"/>
          </a:xfrm>
          <a:prstGeom prst="line">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cxnSp>
      <p:sp>
        <p:nvSpPr>
          <p:cNvPr id="7" name="TextBox 6"/>
          <p:cNvSpPr txBox="1"/>
          <p:nvPr/>
        </p:nvSpPr>
        <p:spPr>
          <a:xfrm>
            <a:off x="383103" y="4665759"/>
            <a:ext cx="36068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Main beam induced heat load according to LHC design report</a:t>
            </a:r>
            <a:endParaRPr lang="en-GB" sz="1600" dirty="0">
              <a:latin typeface="Calibri" panose="020F0502020204030204" pitchFamily="34" charset="0"/>
              <a:cs typeface="Calibri" panose="020F0502020204030204" pitchFamily="34" charset="0"/>
            </a:endParaRPr>
          </a:p>
        </p:txBody>
      </p:sp>
      <p:sp>
        <p:nvSpPr>
          <p:cNvPr id="3" name="TextBox 2"/>
          <p:cNvSpPr txBox="1"/>
          <p:nvPr/>
        </p:nvSpPr>
        <p:spPr>
          <a:xfrm>
            <a:off x="4447734" y="1689161"/>
            <a:ext cx="4178868" cy="1631216"/>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From the beginning of run 2, it quickly became </a:t>
            </a:r>
            <a:r>
              <a:rPr lang="en-GB" sz="2000" dirty="0" smtClean="0">
                <a:latin typeface="Calibri" panose="020F0502020204030204" pitchFamily="34" charset="0"/>
                <a:cs typeface="Calibri" panose="020F0502020204030204" pitchFamily="34" charset="0"/>
              </a:rPr>
              <a:t>obvious </a:t>
            </a:r>
            <a:r>
              <a:rPr lang="en-GB" sz="2000" dirty="0">
                <a:latin typeface="Calibri" panose="020F0502020204030204" pitchFamily="34" charset="0"/>
                <a:cs typeface="Calibri" panose="020F0502020204030204" pitchFamily="34" charset="0"/>
              </a:rPr>
              <a:t>that the </a:t>
            </a:r>
            <a:r>
              <a:rPr lang="en-GB" sz="2000" dirty="0" smtClean="0">
                <a:latin typeface="Calibri" panose="020F0502020204030204" pitchFamily="34" charset="0"/>
                <a:cs typeface="Calibri" panose="020F0502020204030204" pitchFamily="34" charset="0"/>
              </a:rPr>
              <a:t>beam induced heat  </a:t>
            </a:r>
            <a:r>
              <a:rPr lang="en-GB" sz="2000" dirty="0">
                <a:latin typeface="Calibri" panose="020F0502020204030204" pitchFamily="34" charset="0"/>
                <a:cs typeface="Calibri" panose="020F0502020204030204" pitchFamily="34" charset="0"/>
              </a:rPr>
              <a:t>loads would exceed the installed </a:t>
            </a:r>
            <a:r>
              <a:rPr lang="en-GB" sz="2000" dirty="0" smtClean="0">
                <a:latin typeface="Calibri" panose="020F0502020204030204" pitchFamily="34" charset="0"/>
                <a:cs typeface="Calibri" panose="020F0502020204030204" pitchFamily="34" charset="0"/>
              </a:rPr>
              <a:t>powers on the Beam Screen cooling circuit of high load sectors.</a:t>
            </a:r>
            <a:endParaRPr lang="en-GB" sz="20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9"/>
          <a:stretch>
            <a:fillRect/>
          </a:stretch>
        </p:blipFill>
        <p:spPr>
          <a:xfrm>
            <a:off x="4216827" y="3320377"/>
            <a:ext cx="4520963" cy="2953853"/>
          </a:xfrm>
          <a:prstGeom prst="rect">
            <a:avLst/>
          </a:prstGeom>
        </p:spPr>
      </p:pic>
      <p:cxnSp>
        <p:nvCxnSpPr>
          <p:cNvPr id="27" name="Straight Connector 26"/>
          <p:cNvCxnSpPr/>
          <p:nvPr/>
        </p:nvCxnSpPr>
        <p:spPr>
          <a:xfrm>
            <a:off x="7079226" y="4019326"/>
            <a:ext cx="1237838" cy="0"/>
          </a:xfrm>
          <a:prstGeom prst="line">
            <a:avLst/>
          </a:prstGeom>
          <a:ln w="127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1295415" y="2925310"/>
            <a:ext cx="106645" cy="38475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1559315" y="3081500"/>
            <a:ext cx="92064" cy="2793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p:cNvSpPr/>
          <p:nvPr/>
        </p:nvSpPr>
        <p:spPr>
          <a:xfrm>
            <a:off x="2862728" y="3271005"/>
            <a:ext cx="106645" cy="898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3125021" y="3061400"/>
            <a:ext cx="91302" cy="25756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1603622" y="3076083"/>
            <a:ext cx="1332994" cy="307777"/>
          </a:xfrm>
          <a:prstGeom prst="rect">
            <a:avLst/>
          </a:prstGeom>
          <a:noFill/>
        </p:spPr>
        <p:txBody>
          <a:bodyPr wrap="none" rtlCol="0">
            <a:spAutoFit/>
          </a:bodyPr>
          <a:lstStyle/>
          <a:p>
            <a:r>
              <a:rPr lang="en-US" sz="1400" dirty="0" smtClean="0">
                <a:solidFill>
                  <a:srgbClr val="FF0000"/>
                </a:solidFill>
                <a:latin typeface="Calibri"/>
              </a:rPr>
              <a:t>Run2 extra load</a:t>
            </a:r>
            <a:endParaRPr lang="en-GB" sz="1400" dirty="0">
              <a:solidFill>
                <a:srgbClr val="FF0000"/>
              </a:solidFill>
              <a:latin typeface="Calibri"/>
            </a:endParaRPr>
          </a:p>
        </p:txBody>
      </p:sp>
    </p:spTree>
    <p:extLst>
      <p:ext uri="{BB962C8B-B14F-4D97-AF65-F5344CB8AC3E}">
        <p14:creationId xmlns:p14="http://schemas.microsoft.com/office/powerpoint/2010/main" val="7034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8" grpId="0" animBg="1"/>
      <p:bldP spid="29" grpId="0" animBg="1"/>
      <p:bldP spid="30"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Evolution of the LHC thermal load during Run 2</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12</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Content Placeholder 3"/>
          <p:cNvSpPr>
            <a:spLocks noGrp="1"/>
          </p:cNvSpPr>
          <p:nvPr>
            <p:ph idx="1"/>
          </p:nvPr>
        </p:nvSpPr>
        <p:spPr>
          <a:xfrm>
            <a:off x="269619" y="1135625"/>
            <a:ext cx="8524524" cy="3812981"/>
          </a:xfrm>
        </p:spPr>
        <p:txBody>
          <a:bodyPr>
            <a:normAutofit lnSpcReduction="10000"/>
          </a:bodyPr>
          <a:lstStyle/>
          <a:p>
            <a:r>
              <a:rPr lang="en-US" sz="2800" dirty="0" smtClean="0">
                <a:latin typeface="Calibri" panose="020F0502020204030204" pitchFamily="34" charset="0"/>
              </a:rPr>
              <a:t>To </a:t>
            </a:r>
            <a:r>
              <a:rPr lang="en-US" sz="2800" dirty="0">
                <a:latin typeface="Calibri" panose="020F0502020204030204" pitchFamily="34" charset="0"/>
              </a:rPr>
              <a:t>cope with the </a:t>
            </a:r>
            <a:r>
              <a:rPr lang="en-US" sz="2800" dirty="0" smtClean="0">
                <a:latin typeface="Calibri" panose="020F0502020204030204" pitchFamily="34" charset="0"/>
              </a:rPr>
              <a:t>available non-isothermal </a:t>
            </a:r>
            <a:r>
              <a:rPr lang="en-US" sz="2800" dirty="0">
                <a:latin typeface="Calibri" panose="020F0502020204030204" pitchFamily="34" charset="0"/>
              </a:rPr>
              <a:t>cooling </a:t>
            </a:r>
            <a:r>
              <a:rPr lang="en-US" sz="2800" dirty="0" smtClean="0">
                <a:latin typeface="Calibri" panose="020F0502020204030204" pitchFamily="34" charset="0"/>
              </a:rPr>
              <a:t>capacity @  </a:t>
            </a:r>
            <a:r>
              <a:rPr lang="en-US" sz="2800" dirty="0">
                <a:latin typeface="Calibri" panose="020F0502020204030204" pitchFamily="34" charset="0"/>
              </a:rPr>
              <a:t>4.6-20 </a:t>
            </a:r>
            <a:r>
              <a:rPr lang="en-US" sz="2800" dirty="0" smtClean="0">
                <a:latin typeface="Calibri" panose="020F0502020204030204" pitchFamily="34" charset="0"/>
              </a:rPr>
              <a:t>K there is 2 possibilities:</a:t>
            </a:r>
          </a:p>
          <a:p>
            <a:pPr lvl="1"/>
            <a:r>
              <a:rPr lang="en-US" sz="2400" dirty="0" smtClean="0">
                <a:latin typeface="Calibri" panose="020F0502020204030204" pitchFamily="34" charset="0"/>
              </a:rPr>
              <a:t>Re-arrange the 4.5 K helium refrigerators configuration in order to optimize the available cooling power in steady-state mode.</a:t>
            </a:r>
          </a:p>
          <a:p>
            <a:pPr lvl="1">
              <a:buFont typeface="Calibri" panose="020F0502020204030204" pitchFamily="34" charset="0"/>
              <a:buChar char="&amp;"/>
            </a:pPr>
            <a:r>
              <a:rPr lang="en-US" sz="2400" dirty="0">
                <a:latin typeface="Calibri" panose="020F0502020204030204" pitchFamily="34" charset="0"/>
              </a:rPr>
              <a:t>Adapt, tune and </a:t>
            </a:r>
            <a:r>
              <a:rPr lang="en-US" sz="2400" dirty="0" smtClean="0">
                <a:latin typeface="Calibri" panose="020F0502020204030204" pitchFamily="34" charset="0"/>
              </a:rPr>
              <a:t>optimize the control system of the cooling circuits to cope with the transient modes generated by discontinuous presence of beam</a:t>
            </a:r>
          </a:p>
          <a:p>
            <a:pPr lvl="1"/>
            <a:r>
              <a:rPr lang="en-US" sz="2400" dirty="0" smtClean="0">
                <a:latin typeface="Calibri" panose="020F0502020204030204" pitchFamily="34" charset="0"/>
              </a:rPr>
              <a:t>Modify the beam filling scheme in order to keep the same overall luminosity delivered for LHC experiments</a:t>
            </a:r>
          </a:p>
          <a:p>
            <a:endParaRPr lang="en-GB" sz="2800" dirty="0">
              <a:latin typeface="Calibri" panose="020F0502020204030204" pitchFamily="34" charset="0"/>
              <a:cs typeface="Calibri" panose="020F0502020204030204" pitchFamily="34" charset="0"/>
            </a:endParaRPr>
          </a:p>
        </p:txBody>
      </p:sp>
      <p:sp>
        <p:nvSpPr>
          <p:cNvPr id="12" name="TextBox 11"/>
          <p:cNvSpPr txBox="1"/>
          <p:nvPr/>
        </p:nvSpPr>
        <p:spPr>
          <a:xfrm>
            <a:off x="602084" y="4948606"/>
            <a:ext cx="8250970" cy="33855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dirty="0"/>
              <a:t>These </a:t>
            </a:r>
            <a:r>
              <a:rPr lang="en-GB" sz="1600" dirty="0" smtClean="0"/>
              <a:t>adaptations </a:t>
            </a:r>
            <a:r>
              <a:rPr lang="en-GB" sz="1600" dirty="0"/>
              <a:t>were put in place progressively throughout the run2</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9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Operational adaptation of configuration Run 2_2015</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13</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7" name="TextBox 46"/>
          <p:cNvSpPr txBox="1"/>
          <p:nvPr/>
        </p:nvSpPr>
        <p:spPr>
          <a:xfrm>
            <a:off x="269620" y="4723153"/>
            <a:ext cx="5392315" cy="1323439"/>
          </a:xfrm>
          <a:prstGeom prst="rect">
            <a:avLst/>
          </a:prstGeom>
          <a:noFill/>
        </p:spPr>
        <p:txBody>
          <a:bodyPr wrap="square" rtlCol="0">
            <a:spAutoFit/>
          </a:bodyPr>
          <a:lstStyle/>
          <a:p>
            <a:pPr algn="just"/>
            <a:r>
              <a:rPr lang="en-US" sz="2000" dirty="0" smtClean="0">
                <a:latin typeface="Calibri" panose="020F0502020204030204" pitchFamily="34" charset="0"/>
                <a:cs typeface="Calibri" panose="020F0502020204030204" pitchFamily="34" charset="0"/>
              </a:rPr>
              <a:t>Design Report (DR) defines the total beam induced load at non isothermal level 4.6-20K , respectively 7.7 KW for high load sectors and 7.6 KW for low load sector. </a:t>
            </a:r>
            <a:endParaRPr lang="en-GB" sz="2000" dirty="0" smtClean="0">
              <a:latin typeface="Calibri" panose="020F0502020204030204" pitchFamily="34" charset="0"/>
              <a:cs typeface="Calibri" panose="020F0502020204030204" pitchFamily="34" charset="0"/>
            </a:endParaRPr>
          </a:p>
        </p:txBody>
      </p:sp>
      <p:grpSp>
        <p:nvGrpSpPr>
          <p:cNvPr id="11" name="Group 10"/>
          <p:cNvGrpSpPr/>
          <p:nvPr/>
        </p:nvGrpSpPr>
        <p:grpSpPr>
          <a:xfrm>
            <a:off x="6425634" y="1454863"/>
            <a:ext cx="2323511" cy="2376000"/>
            <a:chOff x="6425634" y="2085391"/>
            <a:chExt cx="2323511" cy="2376000"/>
          </a:xfrm>
        </p:grpSpPr>
        <p:pic>
          <p:nvPicPr>
            <p:cNvPr id="3" name="Picture 2"/>
            <p:cNvPicPr>
              <a:picLocks noChangeAspect="1"/>
            </p:cNvPicPr>
            <p:nvPr/>
          </p:nvPicPr>
          <p:blipFill>
            <a:blip r:embed="rId8"/>
            <a:stretch>
              <a:fillRect/>
            </a:stretch>
          </p:blipFill>
          <p:spPr>
            <a:xfrm>
              <a:off x="6425634" y="2085391"/>
              <a:ext cx="2323511" cy="2376000"/>
            </a:xfrm>
            <a:prstGeom prst="rect">
              <a:avLst/>
            </a:prstGeom>
          </p:spPr>
        </p:pic>
        <p:grpSp>
          <p:nvGrpSpPr>
            <p:cNvPr id="48" name="Group 47"/>
            <p:cNvGrpSpPr/>
            <p:nvPr/>
          </p:nvGrpSpPr>
          <p:grpSpPr>
            <a:xfrm>
              <a:off x="6817223" y="2403674"/>
              <a:ext cx="223155" cy="232580"/>
              <a:chOff x="608660" y="1477999"/>
              <a:chExt cx="223155" cy="232580"/>
            </a:xfrm>
          </p:grpSpPr>
          <p:grpSp>
            <p:nvGrpSpPr>
              <p:cNvPr id="49" name="Group 48"/>
              <p:cNvGrpSpPr/>
              <p:nvPr/>
            </p:nvGrpSpPr>
            <p:grpSpPr>
              <a:xfrm rot="20541086">
                <a:off x="608660" y="1599253"/>
                <a:ext cx="99652" cy="111326"/>
                <a:chOff x="3797656" y="4365271"/>
                <a:chExt cx="152100" cy="260921"/>
              </a:xfrm>
            </p:grpSpPr>
            <p:sp>
              <p:nvSpPr>
                <p:cNvPr id="58" name="Oval 57"/>
                <p:cNvSpPr>
                  <a:spLocks noChangeAspect="1"/>
                </p:cNvSpPr>
                <p:nvPr/>
              </p:nvSpPr>
              <p:spPr>
                <a:xfrm rot="19440000">
                  <a:off x="3797656" y="4446357"/>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9" name="Oval 58"/>
                <p:cNvSpPr>
                  <a:spLocks noChangeAspect="1"/>
                </p:cNvSpPr>
                <p:nvPr/>
              </p:nvSpPr>
              <p:spPr>
                <a:xfrm rot="19440000">
                  <a:off x="3834858" y="4419329"/>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 name="Oval 59"/>
                <p:cNvSpPr>
                  <a:spLocks noChangeAspect="1"/>
                </p:cNvSpPr>
                <p:nvPr/>
              </p:nvSpPr>
              <p:spPr>
                <a:xfrm rot="19440000">
                  <a:off x="3872060" y="4392300"/>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1" name="Oval 60"/>
                <p:cNvSpPr>
                  <a:spLocks noChangeAspect="1"/>
                </p:cNvSpPr>
                <p:nvPr/>
              </p:nvSpPr>
              <p:spPr>
                <a:xfrm rot="19440000">
                  <a:off x="3909262" y="4365271"/>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3" name="Group 52"/>
              <p:cNvGrpSpPr/>
              <p:nvPr/>
            </p:nvGrpSpPr>
            <p:grpSpPr>
              <a:xfrm rot="20541086">
                <a:off x="732163" y="1477999"/>
                <a:ext cx="99652" cy="111326"/>
                <a:chOff x="3797656" y="4365271"/>
                <a:chExt cx="152100" cy="260921"/>
              </a:xfrm>
            </p:grpSpPr>
            <p:sp>
              <p:nvSpPr>
                <p:cNvPr id="54" name="Oval 53"/>
                <p:cNvSpPr>
                  <a:spLocks noChangeAspect="1"/>
                </p:cNvSpPr>
                <p:nvPr/>
              </p:nvSpPr>
              <p:spPr>
                <a:xfrm rot="19440000">
                  <a:off x="3797656" y="4446357"/>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5" name="Oval 54"/>
                <p:cNvSpPr>
                  <a:spLocks noChangeAspect="1"/>
                </p:cNvSpPr>
                <p:nvPr/>
              </p:nvSpPr>
              <p:spPr>
                <a:xfrm rot="19440000">
                  <a:off x="3834858" y="4419329"/>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6" name="Oval 55"/>
                <p:cNvSpPr>
                  <a:spLocks noChangeAspect="1"/>
                </p:cNvSpPr>
                <p:nvPr/>
              </p:nvSpPr>
              <p:spPr>
                <a:xfrm rot="19440000">
                  <a:off x="3872060" y="4392300"/>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7" name="Oval 56"/>
                <p:cNvSpPr>
                  <a:spLocks noChangeAspect="1"/>
                </p:cNvSpPr>
                <p:nvPr/>
              </p:nvSpPr>
              <p:spPr>
                <a:xfrm rot="19440000">
                  <a:off x="3909262" y="4365271"/>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pic>
        <p:nvPicPr>
          <p:cNvPr id="4" name="Picture 3"/>
          <p:cNvPicPr>
            <a:picLocks noChangeAspect="1"/>
          </p:cNvPicPr>
          <p:nvPr/>
        </p:nvPicPr>
        <p:blipFill>
          <a:blip r:embed="rId9"/>
          <a:stretch>
            <a:fillRect/>
          </a:stretch>
        </p:blipFill>
        <p:spPr>
          <a:xfrm>
            <a:off x="269619" y="1178596"/>
            <a:ext cx="5392316" cy="3530221"/>
          </a:xfrm>
          <a:prstGeom prst="rect">
            <a:avLst/>
          </a:prstGeom>
        </p:spPr>
      </p:pic>
      <p:cxnSp>
        <p:nvCxnSpPr>
          <p:cNvPr id="9" name="Straight Connector 8"/>
          <p:cNvCxnSpPr/>
          <p:nvPr/>
        </p:nvCxnSpPr>
        <p:spPr>
          <a:xfrm>
            <a:off x="653143" y="1908628"/>
            <a:ext cx="4883020" cy="0"/>
          </a:xfrm>
          <a:prstGeom prst="line">
            <a:avLst/>
          </a:prstGeom>
          <a:ln w="127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652071" y="1960231"/>
            <a:ext cx="4883020" cy="0"/>
          </a:xfrm>
          <a:prstGeom prst="line">
            <a:avLst/>
          </a:prstGeom>
          <a:ln w="12700">
            <a:solidFill>
              <a:srgbClr val="F1A00F"/>
            </a:solidFill>
            <a:prstDash val="dash"/>
          </a:ln>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10"/>
          <a:stretch>
            <a:fillRect/>
          </a:stretch>
        </p:blipFill>
        <p:spPr>
          <a:xfrm>
            <a:off x="7167379" y="136890"/>
            <a:ext cx="1782176" cy="1161958"/>
          </a:xfrm>
          <a:prstGeom prst="rect">
            <a:avLst/>
          </a:prstGeom>
        </p:spPr>
      </p:pic>
      <p:sp>
        <p:nvSpPr>
          <p:cNvPr id="10" name="Down Arrow 9"/>
          <p:cNvSpPr/>
          <p:nvPr/>
        </p:nvSpPr>
        <p:spPr>
          <a:xfrm flipH="1">
            <a:off x="7672645" y="473825"/>
            <a:ext cx="324198" cy="391199"/>
          </a:xfrm>
          <a:prstGeom prst="downArrow">
            <a:avLst/>
          </a:prstGeom>
          <a:gradFill>
            <a:gsLst>
              <a:gs pos="0">
                <a:srgbClr val="FFC000"/>
              </a:gs>
              <a:gs pos="25000">
                <a:schemeClr val="accent1">
                  <a:tint val="96000"/>
                  <a:shade val="80000"/>
                  <a:satMod val="10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6028806" y="3914341"/>
            <a:ext cx="2824248" cy="2031325"/>
          </a:xfrm>
          <a:prstGeom prst="rect">
            <a:avLst/>
          </a:prstGeom>
        </p:spPr>
        <p:txBody>
          <a:bodyPr wrap="square">
            <a:spAutoFit/>
          </a:bodyPr>
          <a:lstStyle/>
          <a:p>
            <a:r>
              <a:rPr lang="en-GB" dirty="0" smtClean="0">
                <a:latin typeface="Calibri" panose="020F0502020204030204" pitchFamily="34" charset="0"/>
                <a:cs typeface="Calibri" panose="020F0502020204030204" pitchFamily="34" charset="0"/>
              </a:rPr>
              <a:t>Thermal load on 1.8K units was low enough to stop one plant per island.</a:t>
            </a:r>
          </a:p>
          <a:p>
            <a:r>
              <a:rPr lang="en-GB" dirty="0" smtClean="0">
                <a:latin typeface="Calibri" panose="020F0502020204030204" pitchFamily="34" charset="0"/>
                <a:cs typeface="Calibri" panose="020F0502020204030204" pitchFamily="34" charset="0"/>
              </a:rPr>
              <a:t> A </a:t>
            </a:r>
            <a:r>
              <a:rPr lang="en-GB" dirty="0">
                <a:latin typeface="Calibri" panose="020F0502020204030204" pitchFamily="34" charset="0"/>
                <a:cs typeface="Calibri" panose="020F0502020204030204" pitchFamily="34" charset="0"/>
              </a:rPr>
              <a:t>configuration of </a:t>
            </a:r>
            <a:r>
              <a:rPr lang="en-GB" dirty="0" smtClean="0">
                <a:latin typeface="Calibri" panose="020F0502020204030204" pitchFamily="34" charset="0"/>
                <a:cs typeface="Calibri" panose="020F0502020204030204" pitchFamily="34" charset="0"/>
              </a:rPr>
              <a:t>two 4.5K units </a:t>
            </a:r>
            <a:r>
              <a:rPr lang="en-GB" dirty="0">
                <a:latin typeface="Calibri" panose="020F0502020204030204" pitchFamily="34" charset="0"/>
                <a:cs typeface="Calibri" panose="020F0502020204030204" pitchFamily="34" charset="0"/>
              </a:rPr>
              <a:t>&amp; one 1.8K unit was </a:t>
            </a:r>
            <a:r>
              <a:rPr lang="en-GB" dirty="0" smtClean="0">
                <a:latin typeface="Calibri" panose="020F0502020204030204" pitchFamily="34" charset="0"/>
                <a:cs typeface="Calibri" panose="020F0502020204030204" pitchFamily="34" charset="0"/>
              </a:rPr>
              <a:t>deployed </a:t>
            </a:r>
            <a:r>
              <a:rPr lang="en-GB" dirty="0">
                <a:latin typeface="Calibri" panose="020F0502020204030204" pitchFamily="34" charset="0"/>
                <a:cs typeface="Calibri" panose="020F0502020204030204" pitchFamily="34" charset="0"/>
              </a:rPr>
              <a:t>during the </a:t>
            </a:r>
            <a:r>
              <a:rPr lang="en-GB" dirty="0" smtClean="0">
                <a:latin typeface="Calibri" panose="020F0502020204030204" pitchFamily="34" charset="0"/>
                <a:cs typeface="Calibri" panose="020F0502020204030204" pitchFamily="34" charset="0"/>
              </a:rPr>
              <a:t>Run 2_2015.</a:t>
            </a:r>
            <a:endParaRPr lang="en-GB" dirty="0">
              <a:latin typeface="Calibri" panose="020F0502020204030204" pitchFamily="34" charset="0"/>
              <a:cs typeface="Calibri" panose="020F0502020204030204" pitchFamily="34" charset="0"/>
            </a:endParaRPr>
          </a:p>
        </p:txBody>
      </p:sp>
      <p:sp>
        <p:nvSpPr>
          <p:cNvPr id="7" name="TextBox 6"/>
          <p:cNvSpPr txBox="1"/>
          <p:nvPr/>
        </p:nvSpPr>
        <p:spPr>
          <a:xfrm rot="16200000">
            <a:off x="3284116" y="1935035"/>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25ns_0889b_144bpi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34" name="TextBox 33"/>
          <p:cNvSpPr txBox="1"/>
          <p:nvPr/>
        </p:nvSpPr>
        <p:spPr>
          <a:xfrm rot="16200000">
            <a:off x="3631366" y="1926114"/>
            <a:ext cx="1272887"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25ns_1825b_144bpi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35" name="TextBox 34"/>
          <p:cNvSpPr txBox="1"/>
          <p:nvPr/>
        </p:nvSpPr>
        <p:spPr>
          <a:xfrm rot="16200000">
            <a:off x="4143674" y="1925320"/>
            <a:ext cx="1274476"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25ns_2244b_144bpi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12" name="TextBox 11"/>
          <p:cNvSpPr txBox="1"/>
          <p:nvPr/>
        </p:nvSpPr>
        <p:spPr>
          <a:xfrm>
            <a:off x="261146" y="750511"/>
            <a:ext cx="5409261" cy="369332"/>
          </a:xfrm>
          <a:prstGeom prst="rect">
            <a:avLst/>
          </a:prstGeom>
          <a:solidFill>
            <a:schemeClr val="bg2">
              <a:lumMod val="90000"/>
            </a:schemeClr>
          </a:solidFill>
        </p:spPr>
        <p:txBody>
          <a:bodyPr wrap="square" rtlCol="0">
            <a:spAutoFit/>
          </a:bodyPr>
          <a:lstStyle/>
          <a:p>
            <a:r>
              <a:rPr lang="en-US" dirty="0" smtClean="0">
                <a:solidFill>
                  <a:srgbClr val="7030A0"/>
                </a:solidFill>
                <a:latin typeface="Calibri" panose="020F0502020204030204" pitchFamily="34" charset="0"/>
                <a:cs typeface="Calibri" panose="020F0502020204030204" pitchFamily="34" charset="0"/>
              </a:rPr>
              <a:t>2015 : cryoplant re-arrangement, No beam modification</a:t>
            </a:r>
            <a:endParaRPr lang="en-GB"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44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45"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0"/>
                                        <p:tgtEl>
                                          <p:spTgt spid="10"/>
                                        </p:tgtEl>
                                      </p:cBhvr>
                                    </p:animEffect>
                                    <p:anim calcmode="lin" valueType="num">
                                      <p:cBhvr>
                                        <p:cTn id="10" dur="5000" fill="hold"/>
                                        <p:tgtEl>
                                          <p:spTgt spid="10"/>
                                        </p:tgtEl>
                                        <p:attrNameLst>
                                          <p:attrName>ppt_w</p:attrName>
                                        </p:attrNameLst>
                                      </p:cBhvr>
                                      <p:tavLst>
                                        <p:tav tm="0" fmla="#ppt_w*sin(2.5*pi*$)">
                                          <p:val>
                                            <p:fltVal val="0"/>
                                          </p:val>
                                        </p:tav>
                                        <p:tav tm="100000">
                                          <p:val>
                                            <p:fltVal val="1"/>
                                          </p:val>
                                        </p:tav>
                                      </p:tavLst>
                                    </p:anim>
                                    <p:anim calcmode="lin" valueType="num">
                                      <p:cBhvr>
                                        <p:cTn id="11" dur="5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7" grpId="0" animBg="1"/>
      <p:bldP spid="34" grpId="0" animBg="1"/>
      <p:bldP spid="3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Optimization of cryogenic capacity during Run2 in 2016</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1026" name="Picture 2" descr="The 8th International Workshop on Cryogenics Operations (Cryo-Ops 201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14</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6"/>
            <a:srcRect l="6090" t="872" r="38690" b="-872"/>
            <a:stretch/>
          </p:blipFill>
          <p:spPr>
            <a:xfrm>
              <a:off x="2768050" y="6274230"/>
              <a:ext cx="641644" cy="579768"/>
            </a:xfrm>
            <a:prstGeom prst="rect">
              <a:avLst/>
            </a:prstGeom>
          </p:spPr>
        </p:pic>
      </p:grpSp>
      <p:sp>
        <p:nvSpPr>
          <p:cNvPr id="4" name="Content Placeholder 3"/>
          <p:cNvSpPr>
            <a:spLocks noGrp="1"/>
          </p:cNvSpPr>
          <p:nvPr>
            <p:ph idx="1"/>
          </p:nvPr>
        </p:nvSpPr>
        <p:spPr>
          <a:xfrm>
            <a:off x="269621" y="787927"/>
            <a:ext cx="8583435" cy="1113673"/>
          </a:xfrm>
        </p:spPr>
        <p:txBody>
          <a:bodyPr>
            <a:normAutofit fontScale="70000" lnSpcReduction="20000"/>
          </a:bodyPr>
          <a:lstStyle/>
          <a:p>
            <a:pPr algn="just"/>
            <a:r>
              <a:rPr lang="en-US" sz="2800" dirty="0" smtClean="0">
                <a:latin typeface="Calibri" panose="020F0502020204030204" pitchFamily="34" charset="0"/>
              </a:rPr>
              <a:t>The cooling power requested by the Beam induced heat load @ 4.6/20K was exceeding significantly the design value.</a:t>
            </a:r>
          </a:p>
          <a:p>
            <a:r>
              <a:rPr lang="en-US" sz="2800" dirty="0" smtClean="0">
                <a:latin typeface="Calibri" panose="020F0502020204030204" pitchFamily="34" charset="0"/>
              </a:rPr>
              <a:t>Oppositely, the dynamic heat load @ 1.9K was lower than the design value.</a:t>
            </a:r>
          </a:p>
          <a:p>
            <a:endParaRPr lang="en-GB" sz="2800" dirty="0">
              <a:latin typeface="Calibri" panose="020F0502020204030204" pitchFamily="34" charset="0"/>
              <a:cs typeface="Calibri" panose="020F0502020204030204" pitchFamily="34" charset="0"/>
            </a:endParaRPr>
          </a:p>
        </p:txBody>
      </p:sp>
      <p:sp>
        <p:nvSpPr>
          <p:cNvPr id="12" name="TextBox 11"/>
          <p:cNvSpPr txBox="1"/>
          <p:nvPr/>
        </p:nvSpPr>
        <p:spPr>
          <a:xfrm>
            <a:off x="269621" y="5815443"/>
            <a:ext cx="8583433" cy="33855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dirty="0" smtClean="0"/>
              <a:t>Transfer of 1.9K cooling power toward 4.6-20K level put </a:t>
            </a:r>
            <a:r>
              <a:rPr lang="en-GB" sz="1600" dirty="0"/>
              <a:t>in </a:t>
            </a:r>
            <a:r>
              <a:rPr lang="en-GB" sz="1600" dirty="0" smtClean="0"/>
              <a:t>service in 2016 and used until now</a:t>
            </a:r>
            <a:endParaRPr lang="en-GB"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7"/>
          <a:stretch>
            <a:fillRect/>
          </a:stretch>
        </p:blipFill>
        <p:spPr>
          <a:xfrm>
            <a:off x="3700122" y="2400371"/>
            <a:ext cx="5154033" cy="2875150"/>
          </a:xfrm>
          <a:prstGeom prst="rect">
            <a:avLst/>
          </a:prstGeom>
        </p:spPr>
      </p:pic>
      <p:sp>
        <p:nvSpPr>
          <p:cNvPr id="9" name="TextBox 8"/>
          <p:cNvSpPr txBox="1"/>
          <p:nvPr/>
        </p:nvSpPr>
        <p:spPr>
          <a:xfrm>
            <a:off x="332381" y="1737302"/>
            <a:ext cx="3326322" cy="3477875"/>
          </a:xfrm>
          <a:prstGeom prst="rect">
            <a:avLst/>
          </a:prstGeom>
          <a:noFill/>
        </p:spPr>
        <p:txBody>
          <a:bodyPr wrap="square" rtlCol="0">
            <a:spAutoFit/>
          </a:bodyPr>
          <a:lstStyle/>
          <a:p>
            <a:pPr algn="just"/>
            <a:r>
              <a:rPr lang="en-GB" sz="2000" dirty="0" smtClean="0">
                <a:latin typeface="Calibri" panose="020F0502020204030204" pitchFamily="34" charset="0"/>
                <a:cs typeface="Calibri" panose="020F0502020204030204" pitchFamily="34" charset="0"/>
              </a:rPr>
              <a:t>To </a:t>
            </a:r>
            <a:r>
              <a:rPr lang="en-GB" sz="2000" dirty="0">
                <a:latin typeface="Calibri" panose="020F0502020204030204" pitchFamily="34" charset="0"/>
                <a:cs typeface="Calibri" panose="020F0502020204030204" pitchFamily="34" charset="0"/>
              </a:rPr>
              <a:t>re-attribute cooling power to the 4.6-20K level, a deactivation of </a:t>
            </a:r>
            <a:r>
              <a:rPr lang="en-GB" sz="2000" dirty="0" smtClean="0">
                <a:latin typeface="Calibri" panose="020F0502020204030204" pitchFamily="34" charset="0"/>
                <a:cs typeface="Calibri" panose="020F0502020204030204" pitchFamily="34" charset="0"/>
              </a:rPr>
              <a:t>units </a:t>
            </a:r>
            <a:r>
              <a:rPr lang="en-GB" sz="2000" dirty="0">
                <a:latin typeface="Calibri" panose="020F0502020204030204" pitchFamily="34" charset="0"/>
                <a:cs typeface="Calibri" panose="020F0502020204030204" pitchFamily="34" charset="0"/>
              </a:rPr>
              <a:t>@ 1.9K was successfully tested. </a:t>
            </a:r>
            <a:r>
              <a:rPr lang="en-GB" sz="2000" dirty="0" smtClean="0">
                <a:latin typeface="Calibri" panose="020F0502020204030204" pitchFamily="34" charset="0"/>
                <a:cs typeface="Calibri" panose="020F0502020204030204" pitchFamily="34" charset="0"/>
              </a:rPr>
              <a:t>This requires </a:t>
            </a:r>
            <a:r>
              <a:rPr lang="en-GB" sz="2000" dirty="0">
                <a:latin typeface="Calibri" panose="020F0502020204030204" pitchFamily="34" charset="0"/>
                <a:cs typeface="Calibri" panose="020F0502020204030204" pitchFamily="34" charset="0"/>
              </a:rPr>
              <a:t>equilibration of the return </a:t>
            </a:r>
            <a:r>
              <a:rPr lang="en-GB" sz="2000" dirty="0" smtClean="0">
                <a:latin typeface="Calibri" panose="020F0502020204030204" pitchFamily="34" charset="0"/>
                <a:cs typeface="Calibri" panose="020F0502020204030204" pitchFamily="34" charset="0"/>
              </a:rPr>
              <a:t>flow. </a:t>
            </a:r>
            <a:r>
              <a:rPr lang="en-GB" sz="2000" dirty="0">
                <a:latin typeface="Calibri" panose="020F0502020204030204" pitchFamily="34" charset="0"/>
                <a:cs typeface="Calibri" panose="020F0502020204030204" pitchFamily="34" charset="0"/>
              </a:rPr>
              <a:t>The estimated gain of this solution is in the range 1500 W per sector. </a:t>
            </a:r>
            <a:r>
              <a:rPr lang="en-GB" sz="2000" dirty="0" smtClean="0">
                <a:latin typeface="Calibri" panose="020F0502020204030204" pitchFamily="34" charset="0"/>
                <a:cs typeface="Calibri" panose="020F0502020204030204" pitchFamily="34" charset="0"/>
              </a:rPr>
              <a:t>To be </a:t>
            </a:r>
            <a:r>
              <a:rPr lang="en-GB" sz="2000" dirty="0">
                <a:latin typeface="Calibri" panose="020F0502020204030204" pitchFamily="34" charset="0"/>
                <a:cs typeface="Calibri" panose="020F0502020204030204" pitchFamily="34" charset="0"/>
              </a:rPr>
              <a:t>compared to the design value of 7700 </a:t>
            </a:r>
            <a:r>
              <a:rPr lang="en-GB" sz="2000" dirty="0" smtClean="0">
                <a:latin typeface="Calibri" panose="020F0502020204030204" pitchFamily="34" charset="0"/>
                <a:cs typeface="Calibri" panose="020F0502020204030204" pitchFamily="34" charset="0"/>
              </a:rPr>
              <a:t>W @ 4.6-20 K </a:t>
            </a:r>
            <a:r>
              <a:rPr lang="en-GB" sz="2000" dirty="0">
                <a:latin typeface="Calibri" panose="020F0502020204030204" pitchFamily="34" charset="0"/>
                <a:cs typeface="Calibri" panose="020F0502020204030204" pitchFamily="34" charset="0"/>
              </a:rPr>
              <a:t>/ sector.</a:t>
            </a:r>
          </a:p>
        </p:txBody>
      </p:sp>
      <p:grpSp>
        <p:nvGrpSpPr>
          <p:cNvPr id="250" name="Group 249"/>
          <p:cNvGrpSpPr/>
          <p:nvPr/>
        </p:nvGrpSpPr>
        <p:grpSpPr>
          <a:xfrm>
            <a:off x="7108338" y="4563297"/>
            <a:ext cx="368427" cy="291773"/>
            <a:chOff x="7797642" y="2117872"/>
            <a:chExt cx="118439" cy="130806"/>
          </a:xfrm>
        </p:grpSpPr>
        <p:cxnSp>
          <p:nvCxnSpPr>
            <p:cNvPr id="11" name="Straight Connector 10"/>
            <p:cNvCxnSpPr/>
            <p:nvPr/>
          </p:nvCxnSpPr>
          <p:spPr>
            <a:xfrm flipH="1">
              <a:off x="7810959" y="2117872"/>
              <a:ext cx="91807" cy="130806"/>
            </a:xfrm>
            <a:prstGeom prst="line">
              <a:avLst/>
            </a:prstGeom>
            <a:ln w="25400">
              <a:solidFill>
                <a:srgbClr val="C00000"/>
              </a:solidFill>
            </a:ln>
          </p:spPr>
          <p:style>
            <a:lnRef idx="1">
              <a:schemeClr val="dk1"/>
            </a:lnRef>
            <a:fillRef idx="0">
              <a:schemeClr val="dk1"/>
            </a:fillRef>
            <a:effectRef idx="0">
              <a:schemeClr val="dk1"/>
            </a:effectRef>
            <a:fontRef idx="minor">
              <a:schemeClr val="tx1"/>
            </a:fontRef>
          </p:style>
        </p:cxnSp>
        <p:cxnSp>
          <p:nvCxnSpPr>
            <p:cNvPr id="246" name="Straight Connector 245"/>
            <p:cNvCxnSpPr/>
            <p:nvPr/>
          </p:nvCxnSpPr>
          <p:spPr>
            <a:xfrm flipH="1" flipV="1">
              <a:off x="7797642" y="2126020"/>
              <a:ext cx="118439" cy="104953"/>
            </a:xfrm>
            <a:prstGeom prst="line">
              <a:avLst/>
            </a:prstGeom>
            <a:ln w="25400">
              <a:solidFill>
                <a:srgbClr val="C00000"/>
              </a:solidFill>
            </a:ln>
          </p:spPr>
          <p:style>
            <a:lnRef idx="1">
              <a:schemeClr val="dk1"/>
            </a:lnRef>
            <a:fillRef idx="0">
              <a:schemeClr val="dk1"/>
            </a:fillRef>
            <a:effectRef idx="0">
              <a:schemeClr val="dk1"/>
            </a:effectRef>
            <a:fontRef idx="minor">
              <a:schemeClr val="tx1"/>
            </a:fontRef>
          </p:style>
        </p:cxnSp>
      </p:grpSp>
      <p:sp>
        <p:nvSpPr>
          <p:cNvPr id="251" name="Oval 250"/>
          <p:cNvSpPr/>
          <p:nvPr/>
        </p:nvSpPr>
        <p:spPr>
          <a:xfrm>
            <a:off x="7835604" y="3910479"/>
            <a:ext cx="198120" cy="270510"/>
          </a:xfrm>
          <a:prstGeom prst="ellipse">
            <a:avLst/>
          </a:pr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4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2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08793" y="1281277"/>
            <a:ext cx="5384763" cy="3521621"/>
          </a:xfrm>
          <a:prstGeom prst="rect">
            <a:avLst/>
          </a:prstGeom>
        </p:spPr>
      </p:pic>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Operational adaptation of configuration Run 2_2016</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4"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5"/>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15</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8"/>
            <a:srcRect l="6090" t="872" r="38690" b="-872"/>
            <a:stretch/>
          </p:blipFill>
          <p:spPr>
            <a:xfrm>
              <a:off x="2768050" y="6274230"/>
              <a:ext cx="641644" cy="579768"/>
            </a:xfrm>
            <a:prstGeom prst="rect">
              <a:avLst/>
            </a:prstGeom>
          </p:spPr>
        </p:pic>
      </p:grpSp>
      <p:cxnSp>
        <p:nvCxnSpPr>
          <p:cNvPr id="9" name="Straight Connector 8"/>
          <p:cNvCxnSpPr/>
          <p:nvPr/>
        </p:nvCxnSpPr>
        <p:spPr>
          <a:xfrm>
            <a:off x="787387" y="2019663"/>
            <a:ext cx="4883020" cy="0"/>
          </a:xfrm>
          <a:prstGeom prst="line">
            <a:avLst/>
          </a:prstGeom>
          <a:ln w="127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787387" y="2086544"/>
            <a:ext cx="4883020" cy="0"/>
          </a:xfrm>
          <a:prstGeom prst="line">
            <a:avLst/>
          </a:prstGeom>
          <a:ln w="12700">
            <a:solidFill>
              <a:srgbClr val="F1A00F"/>
            </a:solidFill>
            <a:prstDash val="dash"/>
          </a:ln>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9"/>
          <a:stretch>
            <a:fillRect/>
          </a:stretch>
        </p:blipFill>
        <p:spPr>
          <a:xfrm>
            <a:off x="7167379" y="136890"/>
            <a:ext cx="1782176" cy="1161958"/>
          </a:xfrm>
          <a:prstGeom prst="rect">
            <a:avLst/>
          </a:prstGeom>
        </p:spPr>
      </p:pic>
      <p:sp>
        <p:nvSpPr>
          <p:cNvPr id="10" name="Down Arrow 9"/>
          <p:cNvSpPr/>
          <p:nvPr/>
        </p:nvSpPr>
        <p:spPr>
          <a:xfrm flipH="1">
            <a:off x="8023277" y="450859"/>
            <a:ext cx="324198" cy="391199"/>
          </a:xfrm>
          <a:prstGeom prst="downArrow">
            <a:avLst/>
          </a:prstGeom>
          <a:gradFill>
            <a:gsLst>
              <a:gs pos="0">
                <a:srgbClr val="FFC000"/>
              </a:gs>
              <a:gs pos="25000">
                <a:schemeClr val="accent1">
                  <a:tint val="96000"/>
                  <a:shade val="80000"/>
                  <a:satMod val="10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4" name="Group 33"/>
          <p:cNvGrpSpPr>
            <a:grpSpLocks noChangeAspect="1"/>
          </p:cNvGrpSpPr>
          <p:nvPr/>
        </p:nvGrpSpPr>
        <p:grpSpPr>
          <a:xfrm>
            <a:off x="6243505" y="1356299"/>
            <a:ext cx="2553088" cy="2585674"/>
            <a:chOff x="2419419" y="972301"/>
            <a:chExt cx="4122412" cy="4175032"/>
          </a:xfrm>
        </p:grpSpPr>
        <p:cxnSp>
          <p:nvCxnSpPr>
            <p:cNvPr id="35" name="Straight Connector 34"/>
            <p:cNvCxnSpPr/>
            <p:nvPr/>
          </p:nvCxnSpPr>
          <p:spPr>
            <a:xfrm>
              <a:off x="6000525" y="1762173"/>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88316" y="4982371"/>
              <a:ext cx="101194" cy="231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04376" y="4163651"/>
              <a:ext cx="51935" cy="624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664804" y="4522924"/>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113459" y="1379529"/>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2419419" y="1139342"/>
              <a:ext cx="3960000" cy="3731339"/>
              <a:chOff x="2255940" y="1492836"/>
              <a:chExt cx="4764300" cy="4524105"/>
            </a:xfrm>
          </p:grpSpPr>
          <p:grpSp>
            <p:nvGrpSpPr>
              <p:cNvPr id="128" name="Group 127"/>
              <p:cNvGrpSpPr/>
              <p:nvPr/>
            </p:nvGrpSpPr>
            <p:grpSpPr>
              <a:xfrm>
                <a:off x="2630016" y="1738695"/>
                <a:ext cx="4055500" cy="4117332"/>
                <a:chOff x="1981059" y="1189250"/>
                <a:chExt cx="4912306" cy="4983064"/>
              </a:xfrm>
            </p:grpSpPr>
            <p:sp>
              <p:nvSpPr>
                <p:cNvPr id="147" name="Oval 146"/>
                <p:cNvSpPr/>
                <p:nvPr/>
              </p:nvSpPr>
              <p:spPr>
                <a:xfrm>
                  <a:off x="1981059" y="1189250"/>
                  <a:ext cx="4860000" cy="4860000"/>
                </a:xfrm>
                <a:prstGeom prst="ellipse">
                  <a:avLst/>
                </a:prstGeom>
                <a:noFill/>
                <a:ln w="158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48" name="TextBox 147"/>
                <p:cNvSpPr txBox="1"/>
                <p:nvPr/>
              </p:nvSpPr>
              <p:spPr>
                <a:xfrm>
                  <a:off x="4167986" y="5552461"/>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P1</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49" name="TextBox 148"/>
                <p:cNvSpPr txBox="1"/>
                <p:nvPr/>
              </p:nvSpPr>
              <p:spPr>
                <a:xfrm>
                  <a:off x="2475507" y="4768922"/>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P2</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50" name="TextBox 149"/>
                <p:cNvSpPr txBox="1"/>
                <p:nvPr/>
              </p:nvSpPr>
              <p:spPr>
                <a:xfrm>
                  <a:off x="1987332" y="3294279"/>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P3</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51" name="TextBox 150"/>
                <p:cNvSpPr txBox="1"/>
                <p:nvPr/>
              </p:nvSpPr>
              <p:spPr>
                <a:xfrm>
                  <a:off x="2648788" y="1781855"/>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P4</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52" name="TextBox 151"/>
                <p:cNvSpPr txBox="1"/>
                <p:nvPr/>
              </p:nvSpPr>
              <p:spPr>
                <a:xfrm>
                  <a:off x="5634367" y="1900917"/>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P6</a:t>
                  </a:r>
                  <a:endParaRPr lang="en-GB" sz="1100" dirty="0">
                    <a:solidFill>
                      <a:schemeClr val="accent6">
                        <a:lumMod val="50000"/>
                      </a:schemeClr>
                    </a:solidFill>
                    <a:latin typeface="Calibri" panose="020F0502020204030204" pitchFamily="34" charset="0"/>
                    <a:cs typeface="Calibri" panose="020F0502020204030204" pitchFamily="34" charset="0"/>
                  </a:endParaRPr>
                </a:p>
              </p:txBody>
            </p:sp>
            <p:sp>
              <p:nvSpPr>
                <p:cNvPr id="153" name="TextBox 152"/>
                <p:cNvSpPr txBox="1"/>
                <p:nvPr/>
              </p:nvSpPr>
              <p:spPr>
                <a:xfrm>
                  <a:off x="6119363" y="3284887"/>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P7</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54" name="TextBox 153"/>
                <p:cNvSpPr txBox="1"/>
                <p:nvPr/>
              </p:nvSpPr>
              <p:spPr>
                <a:xfrm>
                  <a:off x="5526482" y="4793499"/>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P8</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sp>
              <p:nvSpPr>
                <p:cNvPr id="155" name="TextBox 154"/>
                <p:cNvSpPr txBox="1"/>
                <p:nvPr/>
              </p:nvSpPr>
              <p:spPr>
                <a:xfrm>
                  <a:off x="3991451" y="1222620"/>
                  <a:ext cx="774002" cy="619853"/>
                </a:xfrm>
                <a:prstGeom prst="rect">
                  <a:avLst/>
                </a:prstGeom>
                <a:noFill/>
              </p:spPr>
              <p:txBody>
                <a:bodyPr wrap="non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P5</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grpSp>
          <p:sp>
            <p:nvSpPr>
              <p:cNvPr id="129" name="Oval 128"/>
              <p:cNvSpPr/>
              <p:nvPr/>
            </p:nvSpPr>
            <p:spPr>
              <a:xfrm>
                <a:off x="2528266" y="1649819"/>
                <a:ext cx="4212000" cy="4212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0" name="Rectangle 129"/>
              <p:cNvSpPr/>
              <p:nvPr/>
            </p:nvSpPr>
            <p:spPr>
              <a:xfrm rot="18740577">
                <a:off x="2990199" y="1991736"/>
                <a:ext cx="144016" cy="3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1" name="Rectangle 130"/>
              <p:cNvSpPr/>
              <p:nvPr/>
            </p:nvSpPr>
            <p:spPr>
              <a:xfrm rot="18740577">
                <a:off x="6185340" y="5132710"/>
                <a:ext cx="144016" cy="3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2" name="Rectangle 131"/>
              <p:cNvSpPr/>
              <p:nvPr/>
            </p:nvSpPr>
            <p:spPr>
              <a:xfrm>
                <a:off x="4531016" y="1492836"/>
                <a:ext cx="125413" cy="18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3" name="Rectangle 132"/>
              <p:cNvSpPr/>
              <p:nvPr/>
            </p:nvSpPr>
            <p:spPr>
              <a:xfrm>
                <a:off x="4572001" y="5840110"/>
                <a:ext cx="150702" cy="17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4" name="Rectangle 133"/>
              <p:cNvSpPr/>
              <p:nvPr/>
            </p:nvSpPr>
            <p:spPr>
              <a:xfrm>
                <a:off x="2255940" y="3670097"/>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5" name="Rectangle 134"/>
              <p:cNvSpPr/>
              <p:nvPr/>
            </p:nvSpPr>
            <p:spPr>
              <a:xfrm>
                <a:off x="6723267" y="3669326"/>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6" name="Rectangle 135"/>
              <p:cNvSpPr/>
              <p:nvPr/>
            </p:nvSpPr>
            <p:spPr>
              <a:xfrm rot="19136195">
                <a:off x="6114075" y="2138673"/>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37" name="Rectangle 136"/>
              <p:cNvSpPr/>
              <p:nvPr/>
            </p:nvSpPr>
            <p:spPr>
              <a:xfrm rot="19136195">
                <a:off x="2842294" y="5179566"/>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cxnSp>
            <p:nvCxnSpPr>
              <p:cNvPr id="138" name="Straight Connector 137"/>
              <p:cNvCxnSpPr/>
              <p:nvPr/>
            </p:nvCxnSpPr>
            <p:spPr>
              <a:xfrm>
                <a:off x="2912587" y="2145933"/>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025232" y="2036995"/>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104359" y="5242277"/>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209053" y="5133339"/>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6088666" y="2024017"/>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217213" y="2152564"/>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2819506" y="5108031"/>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054740" y="5797189"/>
                <a:ext cx="52960" cy="219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3900742" y="5183055"/>
                <a:ext cx="783025" cy="512163"/>
              </a:xfrm>
              <a:prstGeom prst="rect">
                <a:avLst/>
              </a:prstGeom>
              <a:noFill/>
            </p:spPr>
            <p:txBody>
              <a:bodyPr wrap="square" rtlCol="0">
                <a:spAutoFit/>
              </a:bodyPr>
              <a:lstStyle/>
              <a:p>
                <a:r>
                  <a:rPr lang="en-US" sz="1050" dirty="0" smtClean="0">
                    <a:solidFill>
                      <a:schemeClr val="accent6">
                        <a:lumMod val="50000"/>
                      </a:schemeClr>
                    </a:solidFill>
                    <a:latin typeface="Calibri" panose="020F0502020204030204" pitchFamily="34" charset="0"/>
                    <a:cs typeface="Calibri" panose="020F0502020204030204" pitchFamily="34" charset="0"/>
                  </a:rPr>
                  <a:t>P18</a:t>
                </a:r>
                <a:endParaRPr lang="en-GB" sz="1050" dirty="0">
                  <a:solidFill>
                    <a:schemeClr val="accent6">
                      <a:lumMod val="50000"/>
                    </a:schemeClr>
                  </a:solidFill>
                  <a:latin typeface="Calibri" panose="020F0502020204030204" pitchFamily="34" charset="0"/>
                  <a:cs typeface="Calibri" panose="020F0502020204030204" pitchFamily="34" charset="0"/>
                </a:endParaRPr>
              </a:p>
            </p:txBody>
          </p:sp>
        </p:grpSp>
        <p:sp>
          <p:nvSpPr>
            <p:cNvPr id="41" name="Rectangle 40"/>
            <p:cNvSpPr/>
            <p:nvPr/>
          </p:nvSpPr>
          <p:spPr>
            <a:xfrm>
              <a:off x="3636305" y="2376193"/>
              <a:ext cx="1519868" cy="1192705"/>
            </a:xfrm>
            <a:prstGeom prst="rect">
              <a:avLst/>
            </a:prstGeom>
          </p:spPr>
          <p:txBody>
            <a:bodyPr wrap="none">
              <a:spAutoFit/>
            </a:bodyPr>
            <a:lstStyle/>
            <a:p>
              <a:r>
                <a:rPr lang="en-US" sz="2800" dirty="0" smtClean="0">
                  <a:solidFill>
                    <a:srgbClr val="0070C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Run2</a:t>
              </a:r>
            </a:p>
            <a:p>
              <a:pPr algn="ctr"/>
              <a:r>
                <a:rPr lang="en-US" sz="1400" dirty="0" smtClean="0">
                  <a:solidFill>
                    <a:srgbClr val="0070C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(2016)</a:t>
              </a:r>
              <a:endParaRPr lang="en-GB" sz="1400" dirty="0">
                <a:latin typeface="Calibri" panose="020F0502020204030204" pitchFamily="34" charset="0"/>
                <a:cs typeface="Calibri" panose="020F0502020204030204" pitchFamily="34" charset="0"/>
              </a:endParaRPr>
            </a:p>
          </p:txBody>
        </p:sp>
        <p:grpSp>
          <p:nvGrpSpPr>
            <p:cNvPr id="42" name="Group 41"/>
            <p:cNvGrpSpPr/>
            <p:nvPr/>
          </p:nvGrpSpPr>
          <p:grpSpPr>
            <a:xfrm rot="11834148">
              <a:off x="3824479" y="4792489"/>
              <a:ext cx="630800" cy="322991"/>
              <a:chOff x="1450011" y="1682403"/>
              <a:chExt cx="758919" cy="391616"/>
            </a:xfrm>
          </p:grpSpPr>
          <p:grpSp>
            <p:nvGrpSpPr>
              <p:cNvPr id="124" name="Group 123"/>
              <p:cNvGrpSpPr/>
              <p:nvPr/>
            </p:nvGrpSpPr>
            <p:grpSpPr>
              <a:xfrm>
                <a:off x="1656440" y="1682403"/>
                <a:ext cx="552490" cy="217618"/>
                <a:chOff x="1635226" y="1476074"/>
                <a:chExt cx="552490" cy="217618"/>
              </a:xfrm>
            </p:grpSpPr>
            <p:sp>
              <p:nvSpPr>
                <p:cNvPr id="126" name="Oval 125"/>
                <p:cNvSpPr/>
                <p:nvPr/>
              </p:nvSpPr>
              <p:spPr>
                <a:xfrm>
                  <a:off x="1635226" y="1476074"/>
                  <a:ext cx="216001"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27" name="Rectangle 126"/>
                <p:cNvSpPr/>
                <p:nvPr/>
              </p:nvSpPr>
              <p:spPr>
                <a:xfrm>
                  <a:off x="1971719" y="1477693"/>
                  <a:ext cx="215997" cy="215999"/>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25" name="Oval 124"/>
              <p:cNvSpPr/>
              <p:nvPr/>
            </p:nvSpPr>
            <p:spPr>
              <a:xfrm rot="20924130">
                <a:off x="1450011" y="1966019"/>
                <a:ext cx="381001" cy="108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43" name="TextBox 42"/>
            <p:cNvSpPr txBox="1"/>
            <p:nvPr/>
          </p:nvSpPr>
          <p:spPr>
            <a:xfrm>
              <a:off x="3707846" y="4749765"/>
              <a:ext cx="412062" cy="397568"/>
            </a:xfrm>
            <a:prstGeom prst="rect">
              <a:avLst/>
            </a:prstGeom>
            <a:noFill/>
          </p:spPr>
          <p:txBody>
            <a:bodyPr wrap="none" rtlCol="0">
              <a:spAutoFit/>
            </a:bodyPr>
            <a:lstStyle/>
            <a:p>
              <a:r>
                <a:rPr lang="en-US" sz="1000" dirty="0" smtClean="0">
                  <a:solidFill>
                    <a:schemeClr val="accent6">
                      <a:lumMod val="50000"/>
                    </a:schemeClr>
                  </a:solidFill>
                  <a:latin typeface="Calibri" panose="020F0502020204030204" pitchFamily="34" charset="0"/>
                  <a:cs typeface="Calibri" panose="020F0502020204030204" pitchFamily="34" charset="0"/>
                </a:rPr>
                <a:t>B</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grpSp>
          <p:nvGrpSpPr>
            <p:cNvPr id="44" name="Group 43"/>
            <p:cNvGrpSpPr/>
            <p:nvPr/>
          </p:nvGrpSpPr>
          <p:grpSpPr>
            <a:xfrm>
              <a:off x="2466150" y="1281491"/>
              <a:ext cx="1108555" cy="610618"/>
              <a:chOff x="5075931" y="2428149"/>
              <a:chExt cx="1108555" cy="610618"/>
            </a:xfrm>
          </p:grpSpPr>
          <p:grpSp>
            <p:nvGrpSpPr>
              <p:cNvPr id="112" name="Group 111"/>
              <p:cNvGrpSpPr/>
              <p:nvPr/>
            </p:nvGrpSpPr>
            <p:grpSpPr>
              <a:xfrm>
                <a:off x="5075931" y="2606695"/>
                <a:ext cx="1108555" cy="432072"/>
                <a:chOff x="5075931" y="2606695"/>
                <a:chExt cx="1108555" cy="432072"/>
              </a:xfrm>
            </p:grpSpPr>
            <p:grpSp>
              <p:nvGrpSpPr>
                <p:cNvPr id="115" name="Group 114"/>
                <p:cNvGrpSpPr/>
                <p:nvPr/>
              </p:nvGrpSpPr>
              <p:grpSpPr>
                <a:xfrm rot="18970358">
                  <a:off x="5075931" y="2606695"/>
                  <a:ext cx="1108555" cy="354414"/>
                  <a:chOff x="1542941" y="1685536"/>
                  <a:chExt cx="1333710" cy="429711"/>
                </a:xfrm>
              </p:grpSpPr>
              <p:sp>
                <p:nvSpPr>
                  <p:cNvPr id="117" name="Oval 116"/>
                  <p:cNvSpPr/>
                  <p:nvPr/>
                </p:nvSpPr>
                <p:spPr>
                  <a:xfrm rot="20848009">
                    <a:off x="1542941" y="2007248"/>
                    <a:ext cx="381000" cy="107999"/>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nvGrpSpPr>
                  <p:cNvPr id="118" name="Group 117"/>
                  <p:cNvGrpSpPr/>
                  <p:nvPr/>
                </p:nvGrpSpPr>
                <p:grpSpPr>
                  <a:xfrm>
                    <a:off x="1621414" y="1685536"/>
                    <a:ext cx="1142275" cy="223818"/>
                    <a:chOff x="1600200" y="1479207"/>
                    <a:chExt cx="1142275" cy="223818"/>
                  </a:xfrm>
                </p:grpSpPr>
                <p:sp>
                  <p:nvSpPr>
                    <p:cNvPr id="120" name="Oval 119"/>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21" name="Oval 120"/>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22" name="Rectangle 121"/>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23" name="Rectangle 122"/>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19" name="Oval 118"/>
                  <p:cNvSpPr/>
                  <p:nvPr/>
                </p:nvSpPr>
                <p:spPr>
                  <a:xfrm rot="760111">
                    <a:off x="2495651" y="1993923"/>
                    <a:ext cx="381000" cy="108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16" name="Rectangle 115"/>
                <p:cNvSpPr/>
                <p:nvPr/>
              </p:nvSpPr>
              <p:spPr>
                <a:xfrm rot="18898563">
                  <a:off x="5501255" y="2823520"/>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13" name="TextBox 112"/>
              <p:cNvSpPr txBox="1"/>
              <p:nvPr/>
            </p:nvSpPr>
            <p:spPr>
              <a:xfrm>
                <a:off x="5473505" y="2428149"/>
                <a:ext cx="412062" cy="397567"/>
              </a:xfrm>
              <a:prstGeom prst="rect">
                <a:avLst/>
              </a:prstGeom>
              <a:noFill/>
            </p:spPr>
            <p:txBody>
              <a:bodyPr wrap="none" rtlCol="0">
                <a:spAutoFit/>
              </a:bodyPr>
              <a:lstStyle/>
              <a:p>
                <a:r>
                  <a:rPr lang="en-US" sz="1000" dirty="0" smtClean="0">
                    <a:solidFill>
                      <a:schemeClr val="accent6">
                        <a:lumMod val="50000"/>
                      </a:schemeClr>
                    </a:solidFill>
                    <a:latin typeface="Calibri" panose="020F0502020204030204" pitchFamily="34" charset="0"/>
                    <a:cs typeface="Calibri" panose="020F0502020204030204" pitchFamily="34" charset="0"/>
                  </a:rPr>
                  <a:t>B</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sp>
            <p:nvSpPr>
              <p:cNvPr id="114" name="TextBox 113"/>
              <p:cNvSpPr txBox="1"/>
              <p:nvPr/>
            </p:nvSpPr>
            <p:spPr>
              <a:xfrm>
                <a:off x="5262481" y="2606815"/>
                <a:ext cx="417239" cy="397566"/>
              </a:xfrm>
              <a:prstGeom prst="rect">
                <a:avLst/>
              </a:prstGeom>
              <a:noFill/>
            </p:spPr>
            <p:txBody>
              <a:bodyPr wrap="none" rtlCol="0">
                <a:spAutoFit/>
              </a:bodyPr>
              <a:lstStyle/>
              <a:p>
                <a:r>
                  <a:rPr lang="en-US" sz="1000" dirty="0">
                    <a:solidFill>
                      <a:schemeClr val="accent6">
                        <a:lumMod val="50000"/>
                      </a:schemeClr>
                    </a:solidFill>
                    <a:latin typeface="Calibri" panose="020F0502020204030204" pitchFamily="34" charset="0"/>
                    <a:cs typeface="Calibri" panose="020F0502020204030204" pitchFamily="34" charset="0"/>
                  </a:rPr>
                  <a:t>A</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grpSp>
        <p:grpSp>
          <p:nvGrpSpPr>
            <p:cNvPr id="45" name="Group 44"/>
            <p:cNvGrpSpPr/>
            <p:nvPr/>
          </p:nvGrpSpPr>
          <p:grpSpPr>
            <a:xfrm>
              <a:off x="5560919" y="1103444"/>
              <a:ext cx="602510" cy="1121581"/>
              <a:chOff x="8170700" y="2250102"/>
              <a:chExt cx="602510" cy="1121581"/>
            </a:xfrm>
          </p:grpSpPr>
          <p:grpSp>
            <p:nvGrpSpPr>
              <p:cNvPr id="102" name="Group 101"/>
              <p:cNvGrpSpPr/>
              <p:nvPr/>
            </p:nvGrpSpPr>
            <p:grpSpPr>
              <a:xfrm rot="2785156">
                <a:off x="7848058" y="2636835"/>
                <a:ext cx="1121581" cy="348115"/>
                <a:chOff x="1528835" y="1685536"/>
                <a:chExt cx="1359881" cy="418826"/>
              </a:xfrm>
            </p:grpSpPr>
            <p:sp>
              <p:nvSpPr>
                <p:cNvPr id="105" name="Oval 104"/>
                <p:cNvSpPr/>
                <p:nvPr/>
              </p:nvSpPr>
              <p:spPr>
                <a:xfrm rot="21191111">
                  <a:off x="1528835" y="1996360"/>
                  <a:ext cx="381001" cy="10800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nvGrpSpPr>
                <p:cNvPr id="106" name="Group 105"/>
                <p:cNvGrpSpPr/>
                <p:nvPr/>
              </p:nvGrpSpPr>
              <p:grpSpPr>
                <a:xfrm>
                  <a:off x="1621414" y="1685536"/>
                  <a:ext cx="1142275" cy="223818"/>
                  <a:chOff x="1600200" y="1479207"/>
                  <a:chExt cx="1142275" cy="223818"/>
                </a:xfrm>
              </p:grpSpPr>
              <p:sp>
                <p:nvSpPr>
                  <p:cNvPr id="108" name="Oval 107"/>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09" name="Oval 108"/>
                  <p:cNvSpPr/>
                  <p:nvPr/>
                </p:nvSpPr>
                <p:spPr>
                  <a:xfrm>
                    <a:off x="2526475" y="1482938"/>
                    <a:ext cx="216000" cy="216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10" name="Rectangle 109"/>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11" name="Rectangle 110"/>
                  <p:cNvSpPr/>
                  <p:nvPr/>
                </p:nvSpPr>
                <p:spPr>
                  <a:xfrm>
                    <a:off x="2247160" y="1487025"/>
                    <a:ext cx="216000" cy="21600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07" name="Oval 106"/>
                <p:cNvSpPr/>
                <p:nvPr/>
              </p:nvSpPr>
              <p:spPr>
                <a:xfrm rot="445285">
                  <a:off x="2507716" y="1982287"/>
                  <a:ext cx="381000" cy="108001"/>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103" name="TextBox 102"/>
              <p:cNvSpPr txBox="1"/>
              <p:nvPr/>
            </p:nvSpPr>
            <p:spPr>
              <a:xfrm>
                <a:off x="8170700" y="2445824"/>
                <a:ext cx="412061" cy="397568"/>
              </a:xfrm>
              <a:prstGeom prst="rect">
                <a:avLst/>
              </a:prstGeom>
              <a:noFill/>
            </p:spPr>
            <p:txBody>
              <a:bodyPr wrap="none" rtlCol="0">
                <a:spAutoFit/>
              </a:bodyPr>
              <a:lstStyle/>
              <a:p>
                <a:r>
                  <a:rPr lang="en-US" sz="1000" dirty="0" smtClean="0">
                    <a:solidFill>
                      <a:schemeClr val="accent6">
                        <a:lumMod val="50000"/>
                      </a:schemeClr>
                    </a:solidFill>
                    <a:latin typeface="Calibri" panose="020F0502020204030204" pitchFamily="34" charset="0"/>
                    <a:cs typeface="Calibri" panose="020F0502020204030204" pitchFamily="34" charset="0"/>
                  </a:rPr>
                  <a:t>B</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sp>
            <p:nvSpPr>
              <p:cNvPr id="104" name="TextBox 103"/>
              <p:cNvSpPr txBox="1"/>
              <p:nvPr/>
            </p:nvSpPr>
            <p:spPr>
              <a:xfrm>
                <a:off x="8355971" y="2632679"/>
                <a:ext cx="417239" cy="397568"/>
              </a:xfrm>
              <a:prstGeom prst="rect">
                <a:avLst/>
              </a:prstGeom>
              <a:noFill/>
            </p:spPr>
            <p:txBody>
              <a:bodyPr wrap="none" rtlCol="0">
                <a:spAutoFit/>
              </a:bodyPr>
              <a:lstStyle/>
              <a:p>
                <a:r>
                  <a:rPr lang="en-US" sz="1000" dirty="0" smtClean="0">
                    <a:solidFill>
                      <a:schemeClr val="accent6">
                        <a:lumMod val="50000"/>
                      </a:schemeClr>
                    </a:solidFill>
                    <a:latin typeface="Calibri" panose="020F0502020204030204" pitchFamily="34" charset="0"/>
                    <a:cs typeface="Calibri" panose="020F0502020204030204" pitchFamily="34" charset="0"/>
                  </a:rPr>
                  <a:t>A</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grpSp>
        <p:grpSp>
          <p:nvGrpSpPr>
            <p:cNvPr id="46" name="Group 45"/>
            <p:cNvGrpSpPr/>
            <p:nvPr/>
          </p:nvGrpSpPr>
          <p:grpSpPr>
            <a:xfrm>
              <a:off x="5573212" y="3767566"/>
              <a:ext cx="617494" cy="1106304"/>
              <a:chOff x="8182993" y="4914224"/>
              <a:chExt cx="617494" cy="1106304"/>
            </a:xfrm>
          </p:grpSpPr>
          <p:grpSp>
            <p:nvGrpSpPr>
              <p:cNvPr id="92" name="Group 91"/>
              <p:cNvGrpSpPr/>
              <p:nvPr/>
            </p:nvGrpSpPr>
            <p:grpSpPr>
              <a:xfrm rot="8043615">
                <a:off x="7863264" y="5291031"/>
                <a:ext cx="1106304" cy="352689"/>
                <a:chOff x="1554669" y="1685536"/>
                <a:chExt cx="1341344" cy="424316"/>
              </a:xfrm>
            </p:grpSpPr>
            <p:sp>
              <p:nvSpPr>
                <p:cNvPr id="95" name="Oval 94"/>
                <p:cNvSpPr/>
                <p:nvPr/>
              </p:nvSpPr>
              <p:spPr>
                <a:xfrm rot="21191111">
                  <a:off x="1554669" y="2001851"/>
                  <a:ext cx="380999" cy="108001"/>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nvGrpSpPr>
                <p:cNvPr id="96" name="Group 95"/>
                <p:cNvGrpSpPr/>
                <p:nvPr/>
              </p:nvGrpSpPr>
              <p:grpSpPr>
                <a:xfrm>
                  <a:off x="1621414" y="1685536"/>
                  <a:ext cx="1142275" cy="223818"/>
                  <a:chOff x="1600200" y="1479207"/>
                  <a:chExt cx="1142275" cy="223818"/>
                </a:xfrm>
              </p:grpSpPr>
              <p:sp>
                <p:nvSpPr>
                  <p:cNvPr id="98" name="Oval 97"/>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99" name="Oval 98"/>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00" name="Rectangle 99"/>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101" name="Rectangle 100"/>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97" name="Oval 96"/>
                <p:cNvSpPr/>
                <p:nvPr/>
              </p:nvSpPr>
              <p:spPr>
                <a:xfrm rot="445285">
                  <a:off x="2515014" y="1979878"/>
                  <a:ext cx="380999" cy="107998"/>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93" name="TextBox 92"/>
              <p:cNvSpPr txBox="1"/>
              <p:nvPr/>
            </p:nvSpPr>
            <p:spPr>
              <a:xfrm>
                <a:off x="8182993" y="5404374"/>
                <a:ext cx="412062" cy="397568"/>
              </a:xfrm>
              <a:prstGeom prst="rect">
                <a:avLst/>
              </a:prstGeom>
              <a:noFill/>
            </p:spPr>
            <p:txBody>
              <a:bodyPr wrap="none" rtlCol="0">
                <a:spAutoFit/>
              </a:bodyPr>
              <a:lstStyle/>
              <a:p>
                <a:r>
                  <a:rPr lang="en-US" sz="1000" dirty="0" smtClean="0">
                    <a:solidFill>
                      <a:schemeClr val="accent6">
                        <a:lumMod val="50000"/>
                      </a:schemeClr>
                    </a:solidFill>
                    <a:latin typeface="Calibri" panose="020F0502020204030204" pitchFamily="34" charset="0"/>
                    <a:cs typeface="Calibri" panose="020F0502020204030204" pitchFamily="34" charset="0"/>
                  </a:rPr>
                  <a:t>B</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sp>
            <p:nvSpPr>
              <p:cNvPr id="94" name="TextBox 93"/>
              <p:cNvSpPr txBox="1"/>
              <p:nvPr/>
            </p:nvSpPr>
            <p:spPr>
              <a:xfrm>
                <a:off x="8383248" y="5196528"/>
                <a:ext cx="417239" cy="397568"/>
              </a:xfrm>
              <a:prstGeom prst="rect">
                <a:avLst/>
              </a:prstGeom>
              <a:noFill/>
            </p:spPr>
            <p:txBody>
              <a:bodyPr wrap="none" rtlCol="0">
                <a:spAutoFit/>
              </a:bodyPr>
              <a:lstStyle/>
              <a:p>
                <a:r>
                  <a:rPr lang="en-US" sz="1000" dirty="0">
                    <a:solidFill>
                      <a:schemeClr val="accent6">
                        <a:lumMod val="50000"/>
                      </a:schemeClr>
                    </a:solidFill>
                    <a:latin typeface="Calibri" panose="020F0502020204030204" pitchFamily="34" charset="0"/>
                    <a:cs typeface="Calibri" panose="020F0502020204030204" pitchFamily="34" charset="0"/>
                  </a:rPr>
                  <a:t>A</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grpSp>
        <p:grpSp>
          <p:nvGrpSpPr>
            <p:cNvPr id="62" name="Group 61"/>
            <p:cNvGrpSpPr/>
            <p:nvPr/>
          </p:nvGrpSpPr>
          <p:grpSpPr>
            <a:xfrm>
              <a:off x="2574833" y="3790521"/>
              <a:ext cx="470598" cy="658615"/>
              <a:chOff x="5184614" y="4937179"/>
              <a:chExt cx="470598" cy="658615"/>
            </a:xfrm>
          </p:grpSpPr>
          <p:grpSp>
            <p:nvGrpSpPr>
              <p:cNvPr id="86" name="Group 85"/>
              <p:cNvGrpSpPr/>
              <p:nvPr/>
            </p:nvGrpSpPr>
            <p:grpSpPr>
              <a:xfrm rot="13621732">
                <a:off x="5053555" y="5068238"/>
                <a:ext cx="583210" cy="321092"/>
                <a:chOff x="2268374" y="1689267"/>
                <a:chExt cx="709716" cy="386308"/>
              </a:xfrm>
            </p:grpSpPr>
            <p:grpSp>
              <p:nvGrpSpPr>
                <p:cNvPr id="88" name="Group 87"/>
                <p:cNvGrpSpPr/>
                <p:nvPr/>
              </p:nvGrpSpPr>
              <p:grpSpPr>
                <a:xfrm>
                  <a:off x="2268374" y="1689267"/>
                  <a:ext cx="495315" cy="220087"/>
                  <a:chOff x="2247160" y="1482938"/>
                  <a:chExt cx="495315" cy="220087"/>
                </a:xfrm>
              </p:grpSpPr>
              <p:sp>
                <p:nvSpPr>
                  <p:cNvPr id="90" name="Oval 89"/>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91" name="Rectangle 90"/>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89" name="Oval 88"/>
                <p:cNvSpPr/>
                <p:nvPr/>
              </p:nvSpPr>
              <p:spPr>
                <a:xfrm rot="445285">
                  <a:off x="2597091" y="1967575"/>
                  <a:ext cx="380999" cy="108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grpSp>
          <p:sp>
            <p:nvSpPr>
              <p:cNvPr id="87" name="TextBox 86"/>
              <p:cNvSpPr txBox="1"/>
              <p:nvPr/>
            </p:nvSpPr>
            <p:spPr>
              <a:xfrm>
                <a:off x="5237973" y="5198226"/>
                <a:ext cx="417239" cy="397568"/>
              </a:xfrm>
              <a:prstGeom prst="rect">
                <a:avLst/>
              </a:prstGeom>
              <a:noFill/>
            </p:spPr>
            <p:txBody>
              <a:bodyPr wrap="none" rtlCol="0">
                <a:spAutoFit/>
              </a:bodyPr>
              <a:lstStyle/>
              <a:p>
                <a:r>
                  <a:rPr lang="en-US" sz="1000" dirty="0">
                    <a:solidFill>
                      <a:schemeClr val="accent6">
                        <a:lumMod val="50000"/>
                      </a:schemeClr>
                    </a:solidFill>
                    <a:latin typeface="Calibri" panose="020F0502020204030204" pitchFamily="34" charset="0"/>
                    <a:cs typeface="Calibri" panose="020F0502020204030204" pitchFamily="34" charset="0"/>
                  </a:rPr>
                  <a:t>A</a:t>
                </a:r>
                <a:endParaRPr lang="en-GB" sz="1000" dirty="0">
                  <a:solidFill>
                    <a:schemeClr val="accent6">
                      <a:lumMod val="50000"/>
                    </a:schemeClr>
                  </a:solidFill>
                  <a:latin typeface="Calibri" panose="020F0502020204030204" pitchFamily="34" charset="0"/>
                  <a:cs typeface="Calibri" panose="020F0502020204030204" pitchFamily="34" charset="0"/>
                </a:endParaRPr>
              </a:p>
            </p:txBody>
          </p:sp>
        </p:grpSp>
        <p:sp>
          <p:nvSpPr>
            <p:cNvPr id="63" name="Rectangle 62"/>
            <p:cNvSpPr/>
            <p:nvPr/>
          </p:nvSpPr>
          <p:spPr>
            <a:xfrm rot="2705263">
              <a:off x="5538562" y="1710392"/>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sp>
          <p:nvSpPr>
            <p:cNvPr id="64" name="TextBox 63"/>
            <p:cNvSpPr txBox="1"/>
            <p:nvPr/>
          </p:nvSpPr>
          <p:spPr>
            <a:xfrm>
              <a:off x="2425800" y="2187700"/>
              <a:ext cx="489712" cy="422416"/>
            </a:xfrm>
            <a:prstGeom prst="rect">
              <a:avLst/>
            </a:prstGeom>
            <a:noFill/>
          </p:spPr>
          <p:txBody>
            <a:bodyPr wrap="none" rtlCol="0">
              <a:spAutoFit/>
            </a:bodyPr>
            <a:lstStyle/>
            <a:p>
              <a:r>
                <a:rPr lang="en-US" sz="1100" dirty="0" smtClean="0">
                  <a:solidFill>
                    <a:srgbClr val="0000FF"/>
                  </a:solidFill>
                  <a:latin typeface="Calibri" panose="020F0502020204030204" pitchFamily="34" charset="0"/>
                  <a:cs typeface="Calibri" panose="020F0502020204030204" pitchFamily="34" charset="0"/>
                </a:rPr>
                <a:t>LL</a:t>
              </a:r>
              <a:endParaRPr lang="en-GB" sz="1100" dirty="0">
                <a:solidFill>
                  <a:srgbClr val="0000FF"/>
                </a:solidFill>
                <a:latin typeface="Calibri" panose="020F0502020204030204" pitchFamily="34" charset="0"/>
                <a:cs typeface="Calibri" panose="020F0502020204030204" pitchFamily="34" charset="0"/>
              </a:endParaRPr>
            </a:p>
          </p:txBody>
        </p:sp>
        <p:sp>
          <p:nvSpPr>
            <p:cNvPr id="65" name="TextBox 64"/>
            <p:cNvSpPr txBox="1"/>
            <p:nvPr/>
          </p:nvSpPr>
          <p:spPr>
            <a:xfrm>
              <a:off x="6022504" y="2186212"/>
              <a:ext cx="489712" cy="422416"/>
            </a:xfrm>
            <a:prstGeom prst="rect">
              <a:avLst/>
            </a:prstGeom>
            <a:noFill/>
          </p:spPr>
          <p:txBody>
            <a:bodyPr wrap="none" rtlCol="0">
              <a:spAutoFit/>
            </a:bodyPr>
            <a:lstStyle/>
            <a:p>
              <a:r>
                <a:rPr lang="en-US" sz="1100" dirty="0" smtClean="0">
                  <a:solidFill>
                    <a:srgbClr val="0000FF"/>
                  </a:solidFill>
                  <a:latin typeface="Calibri" panose="020F0502020204030204" pitchFamily="34" charset="0"/>
                  <a:cs typeface="Calibri" panose="020F0502020204030204" pitchFamily="34" charset="0"/>
                </a:rPr>
                <a:t>LL</a:t>
              </a:r>
              <a:endParaRPr lang="en-GB" sz="1100" dirty="0">
                <a:solidFill>
                  <a:srgbClr val="0000FF"/>
                </a:solidFill>
                <a:latin typeface="Calibri" panose="020F0502020204030204" pitchFamily="34" charset="0"/>
                <a:cs typeface="Calibri" panose="020F0502020204030204" pitchFamily="34" charset="0"/>
              </a:endParaRPr>
            </a:p>
          </p:txBody>
        </p:sp>
        <p:sp>
          <p:nvSpPr>
            <p:cNvPr id="66" name="TextBox 65"/>
            <p:cNvSpPr txBox="1"/>
            <p:nvPr/>
          </p:nvSpPr>
          <p:spPr>
            <a:xfrm>
              <a:off x="2447012" y="3483100"/>
              <a:ext cx="489712" cy="422416"/>
            </a:xfrm>
            <a:prstGeom prst="rect">
              <a:avLst/>
            </a:prstGeom>
            <a:noFill/>
          </p:spPr>
          <p:txBody>
            <a:bodyPr wrap="none" rtlCol="0">
              <a:spAutoFit/>
            </a:bodyPr>
            <a:lstStyle/>
            <a:p>
              <a:r>
                <a:rPr lang="en-US" sz="1100" dirty="0" smtClean="0">
                  <a:solidFill>
                    <a:srgbClr val="0000FF"/>
                  </a:solidFill>
                  <a:latin typeface="Calibri" panose="020F0502020204030204" pitchFamily="34" charset="0"/>
                  <a:cs typeface="Calibri" panose="020F0502020204030204" pitchFamily="34" charset="0"/>
                </a:rPr>
                <a:t>LL</a:t>
              </a:r>
              <a:endParaRPr lang="en-GB" sz="1100" dirty="0">
                <a:solidFill>
                  <a:srgbClr val="0000FF"/>
                </a:solidFill>
                <a:latin typeface="Calibri" panose="020F0502020204030204" pitchFamily="34" charset="0"/>
                <a:cs typeface="Calibri" panose="020F0502020204030204" pitchFamily="34" charset="0"/>
              </a:endParaRPr>
            </a:p>
          </p:txBody>
        </p:sp>
        <p:sp>
          <p:nvSpPr>
            <p:cNvPr id="67" name="TextBox 66"/>
            <p:cNvSpPr txBox="1"/>
            <p:nvPr/>
          </p:nvSpPr>
          <p:spPr>
            <a:xfrm>
              <a:off x="6052119" y="3412444"/>
              <a:ext cx="489712" cy="422416"/>
            </a:xfrm>
            <a:prstGeom prst="rect">
              <a:avLst/>
            </a:prstGeom>
            <a:noFill/>
          </p:spPr>
          <p:txBody>
            <a:bodyPr wrap="none" rtlCol="0">
              <a:spAutoFit/>
            </a:bodyPr>
            <a:lstStyle/>
            <a:p>
              <a:r>
                <a:rPr lang="en-US" sz="1100" dirty="0" smtClean="0">
                  <a:solidFill>
                    <a:srgbClr val="0000FF"/>
                  </a:solidFill>
                  <a:latin typeface="Calibri" panose="020F0502020204030204" pitchFamily="34" charset="0"/>
                  <a:cs typeface="Calibri" panose="020F0502020204030204" pitchFamily="34" charset="0"/>
                </a:rPr>
                <a:t>LL</a:t>
              </a:r>
              <a:endParaRPr lang="en-GB" sz="1100" dirty="0">
                <a:solidFill>
                  <a:srgbClr val="0000FF"/>
                </a:solidFill>
                <a:latin typeface="Calibri" panose="020F0502020204030204" pitchFamily="34" charset="0"/>
                <a:cs typeface="Calibri" panose="020F0502020204030204" pitchFamily="34" charset="0"/>
              </a:endParaRPr>
            </a:p>
          </p:txBody>
        </p:sp>
        <p:sp>
          <p:nvSpPr>
            <p:cNvPr id="68" name="TextBox 67"/>
            <p:cNvSpPr txBox="1"/>
            <p:nvPr/>
          </p:nvSpPr>
          <p:spPr>
            <a:xfrm>
              <a:off x="3584162" y="972301"/>
              <a:ext cx="515596" cy="397568"/>
            </a:xfrm>
            <a:prstGeom prst="rect">
              <a:avLst/>
            </a:prstGeom>
            <a:noFill/>
          </p:spPr>
          <p:txBody>
            <a:bodyPr wrap="none" rtlCol="0">
              <a:spAutoFit/>
            </a:bodyPr>
            <a:lstStyle/>
            <a:p>
              <a:r>
                <a:rPr lang="en-US" sz="1000" dirty="0">
                  <a:solidFill>
                    <a:srgbClr val="0000FF"/>
                  </a:solidFill>
                  <a:latin typeface="Calibri" panose="020F0502020204030204" pitchFamily="34" charset="0"/>
                  <a:cs typeface="Calibri" panose="020F0502020204030204" pitchFamily="34" charset="0"/>
                </a:rPr>
                <a:t>H</a:t>
              </a:r>
              <a:r>
                <a:rPr lang="en-US" sz="1000" dirty="0" smtClean="0">
                  <a:solidFill>
                    <a:srgbClr val="0000FF"/>
                  </a:solidFill>
                  <a:latin typeface="Calibri" panose="020F0502020204030204" pitchFamily="34" charset="0"/>
                  <a:cs typeface="Calibri" panose="020F0502020204030204" pitchFamily="34" charset="0"/>
                </a:rPr>
                <a:t>L</a:t>
              </a:r>
              <a:endParaRPr lang="en-GB" sz="1000" dirty="0">
                <a:solidFill>
                  <a:srgbClr val="0000FF"/>
                </a:solidFill>
                <a:latin typeface="Calibri" panose="020F0502020204030204" pitchFamily="34" charset="0"/>
                <a:cs typeface="Calibri" panose="020F0502020204030204" pitchFamily="34" charset="0"/>
              </a:endParaRPr>
            </a:p>
          </p:txBody>
        </p:sp>
        <p:sp>
          <p:nvSpPr>
            <p:cNvPr id="69" name="TextBox 68"/>
            <p:cNvSpPr txBox="1"/>
            <p:nvPr/>
          </p:nvSpPr>
          <p:spPr>
            <a:xfrm>
              <a:off x="4836843" y="973606"/>
              <a:ext cx="515596" cy="397568"/>
            </a:xfrm>
            <a:prstGeom prst="rect">
              <a:avLst/>
            </a:prstGeom>
            <a:noFill/>
          </p:spPr>
          <p:txBody>
            <a:bodyPr wrap="none" rtlCol="0">
              <a:spAutoFit/>
            </a:bodyPr>
            <a:lstStyle/>
            <a:p>
              <a:r>
                <a:rPr lang="en-US" sz="1000" dirty="0">
                  <a:solidFill>
                    <a:srgbClr val="0000FF"/>
                  </a:solidFill>
                  <a:latin typeface="Calibri" panose="020F0502020204030204" pitchFamily="34" charset="0"/>
                  <a:cs typeface="Calibri" panose="020F0502020204030204" pitchFamily="34" charset="0"/>
                </a:rPr>
                <a:t>H</a:t>
              </a:r>
              <a:r>
                <a:rPr lang="en-US" sz="1000" dirty="0" smtClean="0">
                  <a:solidFill>
                    <a:srgbClr val="0000FF"/>
                  </a:solidFill>
                  <a:latin typeface="Calibri" panose="020F0502020204030204" pitchFamily="34" charset="0"/>
                  <a:cs typeface="Calibri" panose="020F0502020204030204" pitchFamily="34" charset="0"/>
                </a:rPr>
                <a:t>L</a:t>
              </a:r>
              <a:endParaRPr lang="en-GB" sz="1000" dirty="0">
                <a:solidFill>
                  <a:srgbClr val="0000FF"/>
                </a:solidFill>
                <a:latin typeface="Calibri" panose="020F0502020204030204" pitchFamily="34" charset="0"/>
                <a:cs typeface="Calibri" panose="020F0502020204030204" pitchFamily="34" charset="0"/>
              </a:endParaRPr>
            </a:p>
          </p:txBody>
        </p:sp>
        <p:sp>
          <p:nvSpPr>
            <p:cNvPr id="70" name="TextBox 69"/>
            <p:cNvSpPr txBox="1"/>
            <p:nvPr/>
          </p:nvSpPr>
          <p:spPr>
            <a:xfrm>
              <a:off x="3132050" y="4416129"/>
              <a:ext cx="515596" cy="397568"/>
            </a:xfrm>
            <a:prstGeom prst="rect">
              <a:avLst/>
            </a:prstGeom>
            <a:noFill/>
          </p:spPr>
          <p:txBody>
            <a:bodyPr wrap="none" rtlCol="0">
              <a:spAutoFit/>
            </a:bodyPr>
            <a:lstStyle/>
            <a:p>
              <a:r>
                <a:rPr lang="en-US" sz="1000" dirty="0">
                  <a:solidFill>
                    <a:srgbClr val="0000FF"/>
                  </a:solidFill>
                  <a:latin typeface="Calibri" panose="020F0502020204030204" pitchFamily="34" charset="0"/>
                  <a:cs typeface="Calibri" panose="020F0502020204030204" pitchFamily="34" charset="0"/>
                </a:rPr>
                <a:t>H</a:t>
              </a:r>
              <a:r>
                <a:rPr lang="en-US" sz="1000" dirty="0" smtClean="0">
                  <a:solidFill>
                    <a:srgbClr val="0000FF"/>
                  </a:solidFill>
                  <a:latin typeface="Calibri" panose="020F0502020204030204" pitchFamily="34" charset="0"/>
                  <a:cs typeface="Calibri" panose="020F0502020204030204" pitchFamily="34" charset="0"/>
                </a:rPr>
                <a:t>L</a:t>
              </a:r>
              <a:endParaRPr lang="en-GB" sz="1000" dirty="0">
                <a:solidFill>
                  <a:srgbClr val="0000FF"/>
                </a:solidFill>
                <a:latin typeface="Calibri" panose="020F0502020204030204" pitchFamily="34" charset="0"/>
                <a:cs typeface="Calibri" panose="020F0502020204030204" pitchFamily="34" charset="0"/>
              </a:endParaRPr>
            </a:p>
          </p:txBody>
        </p:sp>
        <p:sp>
          <p:nvSpPr>
            <p:cNvPr id="71" name="TextBox 70"/>
            <p:cNvSpPr txBox="1"/>
            <p:nvPr/>
          </p:nvSpPr>
          <p:spPr>
            <a:xfrm>
              <a:off x="4869713" y="4543958"/>
              <a:ext cx="515596" cy="397568"/>
            </a:xfrm>
            <a:prstGeom prst="rect">
              <a:avLst/>
            </a:prstGeom>
            <a:noFill/>
          </p:spPr>
          <p:txBody>
            <a:bodyPr wrap="none" rtlCol="0">
              <a:spAutoFit/>
            </a:bodyPr>
            <a:lstStyle/>
            <a:p>
              <a:r>
                <a:rPr lang="en-US" sz="1000" dirty="0">
                  <a:solidFill>
                    <a:srgbClr val="0000FF"/>
                  </a:solidFill>
                  <a:latin typeface="Calibri" panose="020F0502020204030204" pitchFamily="34" charset="0"/>
                  <a:cs typeface="Calibri" panose="020F0502020204030204" pitchFamily="34" charset="0"/>
                </a:rPr>
                <a:t>H</a:t>
              </a:r>
              <a:r>
                <a:rPr lang="en-US" sz="1000" dirty="0" smtClean="0">
                  <a:solidFill>
                    <a:srgbClr val="0000FF"/>
                  </a:solidFill>
                  <a:latin typeface="Calibri" panose="020F0502020204030204" pitchFamily="34" charset="0"/>
                  <a:cs typeface="Calibri" panose="020F0502020204030204" pitchFamily="34" charset="0"/>
                </a:rPr>
                <a:t>L</a:t>
              </a:r>
              <a:endParaRPr lang="en-GB" sz="1000" dirty="0">
                <a:solidFill>
                  <a:srgbClr val="0000FF"/>
                </a:solidFill>
                <a:latin typeface="Calibri" panose="020F0502020204030204" pitchFamily="34" charset="0"/>
                <a:cs typeface="Calibri" panose="020F0502020204030204" pitchFamily="34" charset="0"/>
              </a:endParaRPr>
            </a:p>
          </p:txBody>
        </p:sp>
        <p:cxnSp>
          <p:nvCxnSpPr>
            <p:cNvPr id="72" name="Straight Connector 71"/>
            <p:cNvCxnSpPr/>
            <p:nvPr/>
          </p:nvCxnSpPr>
          <p:spPr>
            <a:xfrm flipV="1">
              <a:off x="2730344" y="1734653"/>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36596" y="4151972"/>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37342" y="1384467"/>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105" idx="6"/>
            </p:cNvCxnSpPr>
            <p:nvPr/>
          </p:nvCxnSpPr>
          <p:spPr>
            <a:xfrm>
              <a:off x="5548266" y="1561022"/>
              <a:ext cx="42033" cy="362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852575" y="1860129"/>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119" idx="2"/>
            </p:cNvCxnSpPr>
            <p:nvPr/>
          </p:nvCxnSpPr>
          <p:spPr>
            <a:xfrm flipV="1">
              <a:off x="3213959" y="1532773"/>
              <a:ext cx="40874" cy="339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95" idx="6"/>
            </p:cNvCxnSpPr>
            <p:nvPr/>
          </p:nvCxnSpPr>
          <p:spPr>
            <a:xfrm flipV="1">
              <a:off x="5849051" y="4069781"/>
              <a:ext cx="43430" cy="512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574866" y="4363913"/>
              <a:ext cx="55971" cy="5979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rot="7992408">
              <a:off x="5545756" y="4230971"/>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cxnSp>
          <p:nvCxnSpPr>
            <p:cNvPr id="81" name="Straight Connector 80"/>
            <p:cNvCxnSpPr/>
            <p:nvPr/>
          </p:nvCxnSpPr>
          <p:spPr>
            <a:xfrm>
              <a:off x="4089971" y="4850457"/>
              <a:ext cx="76200" cy="1624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rot="1105724">
              <a:off x="3748085" y="4766559"/>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cxnSp>
          <p:nvCxnSpPr>
            <p:cNvPr id="83" name="Straight Connector 82"/>
            <p:cNvCxnSpPr/>
            <p:nvPr/>
          </p:nvCxnSpPr>
          <p:spPr>
            <a:xfrm>
              <a:off x="2817041" y="4031133"/>
              <a:ext cx="35454" cy="406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rot="2698129">
              <a:off x="2791724" y="4178567"/>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Calibri" panose="020F0502020204030204" pitchFamily="34" charset="0"/>
                <a:cs typeface="Calibri" panose="020F0502020204030204" pitchFamily="34" charset="0"/>
              </a:endParaRPr>
            </a:p>
          </p:txBody>
        </p:sp>
        <p:cxnSp>
          <p:nvCxnSpPr>
            <p:cNvPr id="85" name="Straight Connector 84"/>
            <p:cNvCxnSpPr/>
            <p:nvPr/>
          </p:nvCxnSpPr>
          <p:spPr>
            <a:xfrm flipH="1">
              <a:off x="2913058" y="1834937"/>
              <a:ext cx="34167" cy="38968"/>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56" name="TextBox 155"/>
          <p:cNvSpPr txBox="1"/>
          <p:nvPr/>
        </p:nvSpPr>
        <p:spPr>
          <a:xfrm>
            <a:off x="199770" y="4859238"/>
            <a:ext cx="5392315" cy="1077218"/>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A new filling scheme, so called BCMS, has been introduced  in 2016 to keep under control the beam induced heat load.</a:t>
            </a:r>
          </a:p>
          <a:p>
            <a:pPr algn="just"/>
            <a:r>
              <a:rPr lang="en-US" sz="1600" dirty="0" smtClean="0">
                <a:latin typeface="Calibri" panose="020F0502020204030204" pitchFamily="34" charset="0"/>
                <a:cs typeface="Calibri" panose="020F0502020204030204" pitchFamily="34" charset="0"/>
              </a:rPr>
              <a:t>The other important parameter is the beam intensity  </a:t>
            </a:r>
            <a:r>
              <a:rPr lang="en-GB" sz="1600" dirty="0" smtClean="0">
                <a:latin typeface="Calibri" panose="020F0502020204030204" pitchFamily="34" charset="0"/>
                <a:cs typeface="Calibri" panose="020F0502020204030204" pitchFamily="34" charset="0"/>
              </a:rPr>
              <a:t>moving  from 9*10</a:t>
            </a:r>
            <a:r>
              <a:rPr lang="en-GB" sz="1600" baseline="30000" dirty="0" smtClean="0">
                <a:latin typeface="Calibri" panose="020F0502020204030204" pitchFamily="34" charset="0"/>
                <a:cs typeface="Calibri" panose="020F0502020204030204" pitchFamily="34" charset="0"/>
              </a:rPr>
              <a:t>13</a:t>
            </a:r>
            <a:r>
              <a:rPr lang="en-GB" sz="1600" dirty="0" smtClean="0">
                <a:latin typeface="Calibri" panose="020F0502020204030204" pitchFamily="34" charset="0"/>
                <a:cs typeface="Calibri" panose="020F0502020204030204" pitchFamily="34" charset="0"/>
              </a:rPr>
              <a:t>  up to </a:t>
            </a:r>
            <a:r>
              <a:rPr lang="en-GB" sz="1600" dirty="0">
                <a:latin typeface="Calibri" panose="020F0502020204030204" pitchFamily="34" charset="0"/>
                <a:cs typeface="Calibri" panose="020F0502020204030204" pitchFamily="34" charset="0"/>
              </a:rPr>
              <a:t>3</a:t>
            </a:r>
            <a:r>
              <a:rPr lang="en-GB" sz="1600" dirty="0" smtClean="0">
                <a:latin typeface="Calibri" panose="020F0502020204030204" pitchFamily="34" charset="0"/>
                <a:cs typeface="Calibri" panose="020F0502020204030204" pitchFamily="34" charset="0"/>
              </a:rPr>
              <a:t>*10</a:t>
            </a:r>
            <a:r>
              <a:rPr lang="en-GB" sz="1600" baseline="30000" dirty="0" smtClean="0">
                <a:latin typeface="Calibri" panose="020F0502020204030204" pitchFamily="34" charset="0"/>
                <a:cs typeface="Calibri" panose="020F0502020204030204" pitchFamily="34" charset="0"/>
              </a:rPr>
              <a:t>14 </a:t>
            </a:r>
            <a:r>
              <a:rPr lang="en-GB" sz="1600" dirty="0" smtClean="0">
                <a:latin typeface="Calibri" panose="020F0502020204030204" pitchFamily="34" charset="0"/>
                <a:cs typeface="Calibri" panose="020F0502020204030204" pitchFamily="34" charset="0"/>
              </a:rPr>
              <a:t>p+</a:t>
            </a:r>
          </a:p>
        </p:txBody>
      </p:sp>
      <p:grpSp>
        <p:nvGrpSpPr>
          <p:cNvPr id="3" name="Group 2"/>
          <p:cNvGrpSpPr/>
          <p:nvPr/>
        </p:nvGrpSpPr>
        <p:grpSpPr>
          <a:xfrm>
            <a:off x="6619205" y="1789515"/>
            <a:ext cx="259423" cy="202922"/>
            <a:chOff x="6799089" y="2107838"/>
            <a:chExt cx="259423" cy="202922"/>
          </a:xfrm>
        </p:grpSpPr>
        <p:sp>
          <p:nvSpPr>
            <p:cNvPr id="159" name="Oval 158"/>
            <p:cNvSpPr>
              <a:spLocks noChangeAspect="1"/>
            </p:cNvSpPr>
            <p:nvPr/>
          </p:nvSpPr>
          <p:spPr>
            <a:xfrm rot="18381086">
              <a:off x="6824188" y="2259130"/>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0" name="Oval 159"/>
            <p:cNvSpPr>
              <a:spLocks noChangeAspect="1"/>
            </p:cNvSpPr>
            <p:nvPr/>
          </p:nvSpPr>
          <p:spPr>
            <a:xfrm rot="18381086">
              <a:off x="6843919" y="2240751"/>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1" name="Oval 160"/>
            <p:cNvSpPr>
              <a:spLocks noChangeAspect="1"/>
            </p:cNvSpPr>
            <p:nvPr/>
          </p:nvSpPr>
          <p:spPr>
            <a:xfrm rot="18381086">
              <a:off x="6863649" y="2222372"/>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2" name="Oval 161"/>
            <p:cNvSpPr>
              <a:spLocks noChangeAspect="1"/>
            </p:cNvSpPr>
            <p:nvPr/>
          </p:nvSpPr>
          <p:spPr>
            <a:xfrm rot="18381086">
              <a:off x="6883379" y="2203993"/>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3" name="Oval 162"/>
            <p:cNvSpPr>
              <a:spLocks noChangeAspect="1"/>
            </p:cNvSpPr>
            <p:nvPr/>
          </p:nvSpPr>
          <p:spPr>
            <a:xfrm rot="18381086">
              <a:off x="6947691" y="2137876"/>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4" name="Oval 163"/>
            <p:cNvSpPr>
              <a:spLocks noChangeAspect="1"/>
            </p:cNvSpPr>
            <p:nvPr/>
          </p:nvSpPr>
          <p:spPr>
            <a:xfrm rot="18381086">
              <a:off x="6967422" y="2119497"/>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5" name="Oval 164"/>
            <p:cNvSpPr>
              <a:spLocks noChangeAspect="1"/>
            </p:cNvSpPr>
            <p:nvPr/>
          </p:nvSpPr>
          <p:spPr>
            <a:xfrm rot="18381086">
              <a:off x="6987152" y="2101118"/>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6" name="Oval 165"/>
            <p:cNvSpPr>
              <a:spLocks noChangeAspect="1"/>
            </p:cNvSpPr>
            <p:nvPr/>
          </p:nvSpPr>
          <p:spPr>
            <a:xfrm rot="18381086">
              <a:off x="7006882" y="2082739"/>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157" name="TextBox 156"/>
          <p:cNvSpPr txBox="1"/>
          <p:nvPr/>
        </p:nvSpPr>
        <p:spPr>
          <a:xfrm rot="16200000">
            <a:off x="1332966" y="1694063"/>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25ns_2040b_72bpi</a:t>
            </a:r>
            <a:endParaRPr lang="en-GB" sz="1100" dirty="0">
              <a:solidFill>
                <a:srgbClr val="FFFFCC"/>
              </a:solidFill>
              <a:latin typeface="Calibri" panose="020F0502020204030204" pitchFamily="34" charset="0"/>
              <a:cs typeface="Calibri" panose="020F0502020204030204" pitchFamily="34" charset="0"/>
            </a:endParaRPr>
          </a:p>
        </p:txBody>
      </p:sp>
      <p:sp>
        <p:nvSpPr>
          <p:cNvPr id="158" name="TextBox 157"/>
          <p:cNvSpPr txBox="1"/>
          <p:nvPr/>
        </p:nvSpPr>
        <p:spPr>
          <a:xfrm rot="16200000">
            <a:off x="1629434" y="1694063"/>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25ns_2040b_72bpi</a:t>
            </a:r>
            <a:endParaRPr lang="en-GB" sz="1100" dirty="0">
              <a:solidFill>
                <a:srgbClr val="FFFFCC"/>
              </a:solidFill>
              <a:latin typeface="Calibri" panose="020F0502020204030204" pitchFamily="34" charset="0"/>
              <a:cs typeface="Calibri" panose="020F0502020204030204" pitchFamily="34" charset="0"/>
            </a:endParaRPr>
          </a:p>
        </p:txBody>
      </p:sp>
      <p:sp>
        <p:nvSpPr>
          <p:cNvPr id="167" name="TextBox 166"/>
          <p:cNvSpPr txBox="1"/>
          <p:nvPr/>
        </p:nvSpPr>
        <p:spPr>
          <a:xfrm rot="16200000">
            <a:off x="2212362" y="1694063"/>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25ns_2076b_96bpi</a:t>
            </a:r>
            <a:endParaRPr lang="en-GB" sz="1100" dirty="0">
              <a:solidFill>
                <a:srgbClr val="FFFFCC"/>
              </a:solidFill>
              <a:latin typeface="Calibri" panose="020F0502020204030204" pitchFamily="34" charset="0"/>
              <a:cs typeface="Calibri" panose="020F0502020204030204" pitchFamily="34" charset="0"/>
            </a:endParaRPr>
          </a:p>
        </p:txBody>
      </p:sp>
      <p:sp>
        <p:nvSpPr>
          <p:cNvPr id="168" name="TextBox 167"/>
          <p:cNvSpPr txBox="1"/>
          <p:nvPr/>
        </p:nvSpPr>
        <p:spPr>
          <a:xfrm rot="16200000">
            <a:off x="3094170" y="1694063"/>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25ns_2220b_96bpi</a:t>
            </a:r>
            <a:endParaRPr lang="en-GB" sz="1100" dirty="0">
              <a:solidFill>
                <a:srgbClr val="FFFFCC"/>
              </a:solidFill>
              <a:latin typeface="Calibri" panose="020F0502020204030204" pitchFamily="34" charset="0"/>
              <a:cs typeface="Calibri" panose="020F0502020204030204" pitchFamily="34" charset="0"/>
            </a:endParaRPr>
          </a:p>
        </p:txBody>
      </p:sp>
      <p:sp>
        <p:nvSpPr>
          <p:cNvPr id="169" name="TextBox 168"/>
          <p:cNvSpPr txBox="1"/>
          <p:nvPr/>
        </p:nvSpPr>
        <p:spPr>
          <a:xfrm>
            <a:off x="5756631" y="4815853"/>
            <a:ext cx="3192924" cy="107721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dirty="0" smtClean="0">
                <a:latin typeface="Calibri" panose="020F0502020204030204" pitchFamily="34" charset="0"/>
                <a:cs typeface="Calibri" panose="020F0502020204030204" pitchFamily="34" charset="0"/>
              </a:rPr>
              <a:t>Thanks to the cooling power optimization and to  new beam parameters, the run 2_2016  has been successful.</a:t>
            </a:r>
            <a:endParaRPr lang="en-GB" sz="1600" dirty="0">
              <a:latin typeface="Calibri" panose="020F0502020204030204" pitchFamily="34" charset="0"/>
              <a:cs typeface="Calibri" panose="020F0502020204030204" pitchFamily="34" charset="0"/>
            </a:endParaRPr>
          </a:p>
        </p:txBody>
      </p:sp>
      <p:sp>
        <p:nvSpPr>
          <p:cNvPr id="170" name="TextBox 169"/>
          <p:cNvSpPr txBox="1"/>
          <p:nvPr/>
        </p:nvSpPr>
        <p:spPr>
          <a:xfrm>
            <a:off x="261146" y="750511"/>
            <a:ext cx="5409261" cy="369332"/>
          </a:xfrm>
          <a:prstGeom prst="rect">
            <a:avLst/>
          </a:prstGeom>
          <a:solidFill>
            <a:schemeClr val="bg2">
              <a:lumMod val="90000"/>
            </a:schemeClr>
          </a:solidFill>
        </p:spPr>
        <p:txBody>
          <a:bodyPr wrap="square" rtlCol="0">
            <a:spAutoFit/>
          </a:bodyPr>
          <a:lstStyle/>
          <a:p>
            <a:pPr algn="ctr"/>
            <a:r>
              <a:rPr lang="en-US" dirty="0" smtClean="0">
                <a:solidFill>
                  <a:srgbClr val="7030A0"/>
                </a:solidFill>
                <a:latin typeface="Calibri" panose="020F0502020204030204" pitchFamily="34" charset="0"/>
                <a:cs typeface="Calibri" panose="020F0502020204030204" pitchFamily="34" charset="0"/>
              </a:rPr>
              <a:t>2016 : cryoplant re-arrangement, beam optimization</a:t>
            </a:r>
            <a:endParaRPr lang="en-GB"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45"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0"/>
                                        <p:tgtEl>
                                          <p:spTgt spid="10"/>
                                        </p:tgtEl>
                                      </p:cBhvr>
                                    </p:animEffect>
                                    <p:anim calcmode="lin" valueType="num">
                                      <p:cBhvr>
                                        <p:cTn id="10" dur="5000" fill="hold"/>
                                        <p:tgtEl>
                                          <p:spTgt spid="10"/>
                                        </p:tgtEl>
                                        <p:attrNameLst>
                                          <p:attrName>ppt_w</p:attrName>
                                        </p:attrNameLst>
                                      </p:cBhvr>
                                      <p:tavLst>
                                        <p:tav tm="0" fmla="#ppt_w*sin(2.5*pi*$)">
                                          <p:val>
                                            <p:fltVal val="0"/>
                                          </p:val>
                                        </p:tav>
                                        <p:tav tm="100000">
                                          <p:val>
                                            <p:fltVal val="1"/>
                                          </p:val>
                                        </p:tav>
                                      </p:tavLst>
                                    </p:anim>
                                    <p:anim calcmode="lin" valueType="num">
                                      <p:cBhvr>
                                        <p:cTn id="11" dur="5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7" grpId="0" animBg="1"/>
      <p:bldP spid="158" grpId="0" animBg="1"/>
      <p:bldP spid="167" grpId="0" animBg="1"/>
      <p:bldP spid="168" grpId="0" animBg="1"/>
      <p:bldP spid="169" grpId="0" animBg="1"/>
      <p:bldP spid="1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651744"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100" dirty="0">
                <a:latin typeface="Calibri" panose="020F0502020204030204" pitchFamily="34" charset="0"/>
                <a:cs typeface="Calibri" panose="020F0502020204030204" pitchFamily="34" charset="0"/>
              </a:rPr>
              <a:t>Adapt, tune and optimize the control system used for beam screen </a:t>
            </a:r>
            <a:r>
              <a:rPr lang="en-GB" sz="2100" dirty="0" smtClean="0">
                <a:latin typeface="Calibri" panose="020F0502020204030204" pitchFamily="34" charset="0"/>
                <a:cs typeface="Calibri" panose="020F0502020204030204" pitchFamily="34" charset="0"/>
              </a:rPr>
              <a:t>cooling 1/3</a:t>
            </a:r>
            <a:endParaRPr lang="en-GB" sz="21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16</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7"/>
            <a:srcRect l="6090" t="872" r="38690" b="-872"/>
            <a:stretch/>
          </p:blipFill>
          <p:spPr>
            <a:xfrm>
              <a:off x="2768050" y="6274230"/>
              <a:ext cx="641644" cy="579768"/>
            </a:xfrm>
            <a:prstGeom prst="rect">
              <a:avLst/>
            </a:prstGeom>
          </p:spPr>
        </p:pic>
      </p:grpSp>
      <p:pic>
        <p:nvPicPr>
          <p:cNvPr id="3" name="Content Placeholder 2"/>
          <p:cNvPicPr>
            <a:picLocks noGrp="1" noChangeAspect="1"/>
          </p:cNvPicPr>
          <p:nvPr>
            <p:ph idx="1"/>
          </p:nvPr>
        </p:nvPicPr>
        <p:blipFill>
          <a:blip r:embed="rId8"/>
          <a:stretch>
            <a:fillRect/>
          </a:stretch>
        </p:blipFill>
        <p:spPr>
          <a:xfrm>
            <a:off x="269619" y="948378"/>
            <a:ext cx="3693423" cy="2252835"/>
          </a:xfrm>
          <a:prstGeom prst="rect">
            <a:avLst/>
          </a:prstGeom>
        </p:spPr>
      </p:pic>
      <p:sp>
        <p:nvSpPr>
          <p:cNvPr id="7" name="TextBox 6"/>
          <p:cNvSpPr txBox="1"/>
          <p:nvPr/>
        </p:nvSpPr>
        <p:spPr>
          <a:xfrm>
            <a:off x="269619" y="4307603"/>
            <a:ext cx="8651744" cy="1477328"/>
          </a:xfrm>
          <a:prstGeom prst="rect">
            <a:avLst/>
          </a:prstGeom>
          <a:noFill/>
        </p:spPr>
        <p:txBody>
          <a:bodyPr wrap="square" rtlCol="0">
            <a:spAutoFit/>
          </a:bodyPr>
          <a:lstStyle/>
          <a:p>
            <a:pPr algn="just"/>
            <a:r>
              <a:rPr lang="en-GB" dirty="0">
                <a:latin typeface="Calibri" panose="020F0502020204030204" pitchFamily="34" charset="0"/>
                <a:cs typeface="Calibri" panose="020F0502020204030204" pitchFamily="34" charset="0"/>
              </a:rPr>
              <a:t>The classical </a:t>
            </a:r>
            <a:r>
              <a:rPr lang="en-GB" dirty="0" smtClean="0">
                <a:latin typeface="Calibri" panose="020F0502020204030204" pitchFamily="34" charset="0"/>
                <a:cs typeface="Calibri" panose="020F0502020204030204" pitchFamily="34" charset="0"/>
              </a:rPr>
              <a:t>PID control </a:t>
            </a:r>
            <a:r>
              <a:rPr lang="en-GB" dirty="0">
                <a:latin typeface="Calibri" panose="020F0502020204030204" pitchFamily="34" charset="0"/>
                <a:cs typeface="Calibri" panose="020F0502020204030204" pitchFamily="34" charset="0"/>
              </a:rPr>
              <a:t>loop with regulation of the outlet temperature by the control valve was first </a:t>
            </a:r>
            <a:r>
              <a:rPr lang="en-GB" dirty="0" smtClean="0">
                <a:latin typeface="Calibri" panose="020F0502020204030204" pitchFamily="34" charset="0"/>
                <a:cs typeface="Calibri" panose="020F0502020204030204" pitchFamily="34" charset="0"/>
              </a:rPr>
              <a:t>implemented during Run 1. </a:t>
            </a:r>
            <a:r>
              <a:rPr lang="en-GB" dirty="0">
                <a:latin typeface="Calibri" panose="020F0502020204030204" pitchFamily="34" charset="0"/>
                <a:cs typeface="Calibri" panose="020F0502020204030204" pitchFamily="34" charset="0"/>
              </a:rPr>
              <a:t>Using this method, the LHC struggled with unacceptable temperature oscillations and refrigeration capacity limitation. </a:t>
            </a:r>
            <a:r>
              <a:rPr lang="en-GB" dirty="0" smtClean="0">
                <a:latin typeface="Calibri" panose="020F0502020204030204" pitchFamily="34" charset="0"/>
                <a:cs typeface="Calibri" panose="020F0502020204030204" pitchFamily="34" charset="0"/>
              </a:rPr>
              <a:t>This </a:t>
            </a:r>
            <a:r>
              <a:rPr lang="en-GB" dirty="0">
                <a:latin typeface="Calibri" panose="020F0502020204030204" pitchFamily="34" charset="0"/>
                <a:cs typeface="Calibri" panose="020F0502020204030204" pitchFamily="34" charset="0"/>
              </a:rPr>
              <a:t>method </a:t>
            </a:r>
            <a:r>
              <a:rPr lang="en-GB" dirty="0" smtClean="0">
                <a:latin typeface="Calibri" panose="020F0502020204030204" pitchFamily="34" charset="0"/>
                <a:cs typeface="Calibri" panose="020F0502020204030204" pitchFamily="34" charset="0"/>
              </a:rPr>
              <a:t>is not </a:t>
            </a:r>
            <a:r>
              <a:rPr lang="en-GB" dirty="0">
                <a:latin typeface="Calibri" panose="020F0502020204030204" pitchFamily="34" charset="0"/>
                <a:cs typeface="Calibri" panose="020F0502020204030204" pitchFamily="34" charset="0"/>
              </a:rPr>
              <a:t>compatible in terms of reactivity with the heat load transients generated by the beam injection, current ramp-up and beam dump</a:t>
            </a:r>
            <a:r>
              <a:rPr lang="en-GB" dirty="0" smtClean="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grpSp>
        <p:nvGrpSpPr>
          <p:cNvPr id="4" name="Group 3"/>
          <p:cNvGrpSpPr/>
          <p:nvPr/>
        </p:nvGrpSpPr>
        <p:grpSpPr>
          <a:xfrm>
            <a:off x="5268230" y="712086"/>
            <a:ext cx="3653133" cy="3218633"/>
            <a:chOff x="5096012" y="2295961"/>
            <a:chExt cx="3653133" cy="3218633"/>
          </a:xfrm>
        </p:grpSpPr>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096012" y="2295961"/>
              <a:ext cx="3653133" cy="3218633"/>
            </a:xfrm>
            <a:prstGeom prst="rect">
              <a:avLst/>
            </a:prstGeom>
          </p:spPr>
        </p:pic>
        <p:sp>
          <p:nvSpPr>
            <p:cNvPr id="17" name="TextBox 16"/>
            <p:cNvSpPr txBox="1"/>
            <p:nvPr/>
          </p:nvSpPr>
          <p:spPr>
            <a:xfrm rot="16691130">
              <a:off x="5449265" y="4307574"/>
              <a:ext cx="520504" cy="153888"/>
            </a:xfrm>
            <a:prstGeom prst="rect">
              <a:avLst/>
            </a:prstGeom>
            <a:noFill/>
          </p:spPr>
          <p:txBody>
            <a:bodyPr wrap="square" lIns="0" tIns="0" rIns="0" bIns="0" rtlCol="0">
              <a:spAutoFit/>
            </a:bodyPr>
            <a:lstStyle/>
            <a:p>
              <a:r>
                <a:rPr lang="en-US" sz="1000" b="1" dirty="0" smtClean="0">
                  <a:latin typeface="Calibri" panose="020F0502020204030204" pitchFamily="34" charset="0"/>
                  <a:cs typeface="Calibri" panose="020F0502020204030204" pitchFamily="34" charset="0"/>
                </a:rPr>
                <a:t>Injection</a:t>
              </a:r>
              <a:endParaRPr lang="en-GB" sz="1000" b="1" dirty="0">
                <a:latin typeface="Calibri" panose="020F0502020204030204" pitchFamily="34" charset="0"/>
                <a:cs typeface="Calibri" panose="020F0502020204030204" pitchFamily="34" charset="0"/>
              </a:endParaRPr>
            </a:p>
          </p:txBody>
        </p:sp>
        <p:sp>
          <p:nvSpPr>
            <p:cNvPr id="18" name="TextBox 17"/>
            <p:cNvSpPr txBox="1"/>
            <p:nvPr/>
          </p:nvSpPr>
          <p:spPr>
            <a:xfrm rot="17355618">
              <a:off x="5700569" y="3402630"/>
              <a:ext cx="364191" cy="153888"/>
            </a:xfrm>
            <a:prstGeom prst="rect">
              <a:avLst/>
            </a:prstGeom>
            <a:noFill/>
          </p:spPr>
          <p:txBody>
            <a:bodyPr wrap="square" lIns="0" tIns="0" rIns="0" bIns="0" rtlCol="0">
              <a:spAutoFit/>
            </a:bodyPr>
            <a:lstStyle/>
            <a:p>
              <a:r>
                <a:rPr lang="en-US" sz="1000" b="1" dirty="0" smtClean="0">
                  <a:latin typeface="Calibri" panose="020F0502020204030204" pitchFamily="34" charset="0"/>
                  <a:cs typeface="Calibri" panose="020F0502020204030204" pitchFamily="34" charset="0"/>
                </a:rPr>
                <a:t>ramp</a:t>
              </a:r>
              <a:endParaRPr lang="en-GB" sz="1000" b="1" dirty="0">
                <a:latin typeface="Calibri" panose="020F0502020204030204" pitchFamily="34" charset="0"/>
                <a:cs typeface="Calibri" panose="020F0502020204030204" pitchFamily="34" charset="0"/>
              </a:endParaRPr>
            </a:p>
          </p:txBody>
        </p:sp>
        <p:sp>
          <p:nvSpPr>
            <p:cNvPr id="19" name="TextBox 18"/>
            <p:cNvSpPr txBox="1"/>
            <p:nvPr/>
          </p:nvSpPr>
          <p:spPr>
            <a:xfrm rot="924640">
              <a:off x="6643902" y="3535220"/>
              <a:ext cx="476392" cy="153888"/>
            </a:xfrm>
            <a:prstGeom prst="rect">
              <a:avLst/>
            </a:prstGeom>
            <a:noFill/>
          </p:spPr>
          <p:txBody>
            <a:bodyPr wrap="square" lIns="0" tIns="0" rIns="0" bIns="0" rtlCol="0">
              <a:spAutoFit/>
            </a:bodyPr>
            <a:lstStyle/>
            <a:p>
              <a:r>
                <a:rPr lang="en-US" sz="1000" b="1" dirty="0">
                  <a:latin typeface="Calibri" panose="020F0502020204030204" pitchFamily="34" charset="0"/>
                  <a:cs typeface="Calibri" panose="020F0502020204030204" pitchFamily="34" charset="0"/>
                </a:rPr>
                <a:t>p</a:t>
              </a:r>
              <a:r>
                <a:rPr lang="en-US" sz="1000" b="1" dirty="0" smtClean="0">
                  <a:latin typeface="Calibri" panose="020F0502020204030204" pitchFamily="34" charset="0"/>
                  <a:cs typeface="Calibri" panose="020F0502020204030204" pitchFamily="34" charset="0"/>
                </a:rPr>
                <a:t>hysics</a:t>
              </a:r>
              <a:endParaRPr lang="en-GB" sz="1000" b="1" dirty="0">
                <a:latin typeface="Calibri" panose="020F0502020204030204" pitchFamily="34" charset="0"/>
                <a:cs typeface="Calibri" panose="020F0502020204030204" pitchFamily="34" charset="0"/>
              </a:endParaRPr>
            </a:p>
          </p:txBody>
        </p:sp>
        <p:sp>
          <p:nvSpPr>
            <p:cNvPr id="22" name="TextBox 21"/>
            <p:cNvSpPr txBox="1"/>
            <p:nvPr/>
          </p:nvSpPr>
          <p:spPr>
            <a:xfrm rot="5400000">
              <a:off x="7819644" y="4489670"/>
              <a:ext cx="364191" cy="153888"/>
            </a:xfrm>
            <a:prstGeom prst="rect">
              <a:avLst/>
            </a:prstGeom>
            <a:noFill/>
          </p:spPr>
          <p:txBody>
            <a:bodyPr wrap="square" lIns="0" tIns="0" rIns="0" bIns="0" rtlCol="0">
              <a:spAutoFit/>
            </a:bodyPr>
            <a:lstStyle/>
            <a:p>
              <a:r>
                <a:rPr lang="en-US" sz="1000" b="1" dirty="0" smtClean="0">
                  <a:latin typeface="Calibri" panose="020F0502020204030204" pitchFamily="34" charset="0"/>
                  <a:cs typeface="Calibri" panose="020F0502020204030204" pitchFamily="34" charset="0"/>
                </a:rPr>
                <a:t>dump</a:t>
              </a:r>
              <a:endParaRPr lang="en-GB" sz="1000" b="1" dirty="0">
                <a:latin typeface="Calibri" panose="020F0502020204030204" pitchFamily="34" charset="0"/>
                <a:cs typeface="Calibri" panose="020F0502020204030204" pitchFamily="34" charset="0"/>
              </a:endParaRPr>
            </a:p>
          </p:txBody>
        </p:sp>
        <p:sp>
          <p:nvSpPr>
            <p:cNvPr id="11" name="TextBox 10"/>
            <p:cNvSpPr txBox="1"/>
            <p:nvPr/>
          </p:nvSpPr>
          <p:spPr>
            <a:xfrm>
              <a:off x="5768657" y="2681916"/>
              <a:ext cx="2307842" cy="523220"/>
            </a:xfrm>
            <a:prstGeom prst="rect">
              <a:avLst/>
            </a:prstGeom>
            <a:noFill/>
          </p:spPr>
          <p:txBody>
            <a:bodyPr wrap="square" rtlCol="0">
              <a:spAutoFit/>
            </a:bodyPr>
            <a:lstStyle/>
            <a:p>
              <a:r>
                <a:rPr lang="en-US" sz="1400" dirty="0" smtClean="0">
                  <a:latin typeface="Calibri" panose="020F0502020204030204" pitchFamily="34" charset="0"/>
                  <a:cs typeface="Calibri" panose="020F0502020204030204" pitchFamily="34" charset="0"/>
                </a:rPr>
                <a:t>Typical Beam induced heat load for High Load cell</a:t>
              </a:r>
              <a:endParaRPr lang="en-GB" sz="14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60201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651744"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100" dirty="0">
                <a:latin typeface="Calibri" panose="020F0502020204030204" pitchFamily="34" charset="0"/>
                <a:cs typeface="Calibri" panose="020F0502020204030204" pitchFamily="34" charset="0"/>
              </a:rPr>
              <a:t>Adapt, tune and optimize the control system used for beam screen </a:t>
            </a:r>
            <a:r>
              <a:rPr lang="en-GB" sz="2100" dirty="0" smtClean="0">
                <a:latin typeface="Calibri" panose="020F0502020204030204" pitchFamily="34" charset="0"/>
                <a:cs typeface="Calibri" panose="020F0502020204030204" pitchFamily="34" charset="0"/>
              </a:rPr>
              <a:t>cooling 2/3</a:t>
            </a:r>
            <a:endParaRPr lang="en-GB" sz="21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17</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10" name="TextBox 9"/>
          <p:cNvSpPr txBox="1"/>
          <p:nvPr/>
        </p:nvSpPr>
        <p:spPr>
          <a:xfrm>
            <a:off x="263024" y="983183"/>
            <a:ext cx="3523153" cy="5016758"/>
          </a:xfrm>
          <a:prstGeom prst="rect">
            <a:avLst/>
          </a:prstGeom>
          <a:noFill/>
        </p:spPr>
        <p:txBody>
          <a:bodyPr wrap="square" rtlCol="0">
            <a:spAutoFit/>
          </a:bodyPr>
          <a:lstStyle/>
          <a:p>
            <a:pPr algn="just"/>
            <a:r>
              <a:rPr lang="en-GB" sz="2000" dirty="0">
                <a:latin typeface="Calibri" panose="020F0502020204030204" pitchFamily="34" charset="0"/>
                <a:cs typeface="Calibri" panose="020F0502020204030204" pitchFamily="34" charset="0"/>
              </a:rPr>
              <a:t>CERN has developed a more efficient control system using </a:t>
            </a:r>
            <a:r>
              <a:rPr lang="en-GB" sz="2000" dirty="0" err="1">
                <a:latin typeface="Calibri" panose="020F0502020204030204" pitchFamily="34" charset="0"/>
                <a:cs typeface="Calibri" panose="020F0502020204030204" pitchFamily="34" charset="0"/>
              </a:rPr>
              <a:t>FeedForward</a:t>
            </a:r>
            <a:r>
              <a:rPr lang="en-GB" sz="2000" dirty="0">
                <a:latin typeface="Calibri" panose="020F0502020204030204" pitchFamily="34" charset="0"/>
                <a:cs typeface="Calibri" panose="020F0502020204030204" pitchFamily="34" charset="0"/>
              </a:rPr>
              <a:t> (FF) action. The </a:t>
            </a:r>
            <a:r>
              <a:rPr lang="en-GB" sz="2000" dirty="0" smtClean="0">
                <a:latin typeface="Calibri" panose="020F0502020204030204" pitchFamily="34" charset="0"/>
                <a:cs typeface="Calibri" panose="020F0502020204030204" pitchFamily="34" charset="0"/>
              </a:rPr>
              <a:t>FF </a:t>
            </a:r>
            <a:r>
              <a:rPr lang="en-GB" sz="2000" dirty="0">
                <a:latin typeface="Calibri" panose="020F0502020204030204" pitchFamily="34" charset="0"/>
                <a:cs typeface="Calibri" panose="020F0502020204030204" pitchFamily="34" charset="0"/>
              </a:rPr>
              <a:t>calculation utilize beam parameters to calculate the average power deposited on the Beam screen and drive, in a parallel way, the outlet control </a:t>
            </a:r>
            <a:r>
              <a:rPr lang="en-GB" sz="2000" dirty="0" smtClean="0">
                <a:latin typeface="Calibri" panose="020F0502020204030204" pitchFamily="34" charset="0"/>
                <a:cs typeface="Calibri" panose="020F0502020204030204" pitchFamily="34" charset="0"/>
              </a:rPr>
              <a:t>valves &amp; inlet </a:t>
            </a:r>
            <a:r>
              <a:rPr lang="en-GB" sz="2000" dirty="0">
                <a:latin typeface="Calibri" panose="020F0502020204030204" pitchFamily="34" charset="0"/>
                <a:cs typeface="Calibri" panose="020F0502020204030204" pitchFamily="34" charset="0"/>
              </a:rPr>
              <a:t>heaters. </a:t>
            </a:r>
            <a:endParaRPr lang="en-GB" sz="2000" dirty="0" smtClean="0">
              <a:latin typeface="Calibri" panose="020F0502020204030204" pitchFamily="34" charset="0"/>
              <a:cs typeface="Calibri" panose="020F0502020204030204" pitchFamily="34" charset="0"/>
            </a:endParaRPr>
          </a:p>
          <a:p>
            <a:pPr algn="just"/>
            <a:r>
              <a:rPr lang="en-GB" sz="2000" dirty="0" smtClean="0">
                <a:latin typeface="Calibri" panose="020F0502020204030204" pitchFamily="34" charset="0"/>
                <a:cs typeface="Calibri" panose="020F0502020204030204" pitchFamily="34" charset="0"/>
              </a:rPr>
              <a:t>This </a:t>
            </a:r>
            <a:r>
              <a:rPr lang="en-GB" sz="2000" dirty="0">
                <a:latin typeface="Calibri" panose="020F0502020204030204" pitchFamily="34" charset="0"/>
                <a:cs typeface="Calibri" panose="020F0502020204030204" pitchFamily="34" charset="0"/>
              </a:rPr>
              <a:t>FF method </a:t>
            </a:r>
            <a:r>
              <a:rPr lang="en-GB" sz="2000" dirty="0" smtClean="0">
                <a:latin typeface="Calibri" panose="020F0502020204030204" pitchFamily="34" charset="0"/>
                <a:cs typeface="Calibri" panose="020F0502020204030204" pitchFamily="34" charset="0"/>
              </a:rPr>
              <a:t>allows </a:t>
            </a:r>
            <a:r>
              <a:rPr lang="en-GB" sz="2000" dirty="0">
                <a:latin typeface="Calibri" panose="020F0502020204030204" pitchFamily="34" charset="0"/>
                <a:cs typeface="Calibri" panose="020F0502020204030204" pitchFamily="34" charset="0"/>
              </a:rPr>
              <a:t>a smooth cold gas return to the cryoplant, necessary guarantee for a smooth evolution of the refrigerator cooling capacity.</a:t>
            </a:r>
          </a:p>
          <a:p>
            <a:r>
              <a:rPr lang="en-GB" sz="2000" dirty="0">
                <a:latin typeface="Calibri" panose="020F0502020204030204" pitchFamily="34" charset="0"/>
                <a:cs typeface="Calibri" panose="020F0502020204030204" pitchFamily="34" charset="0"/>
              </a:rPr>
              <a:t>This method was </a:t>
            </a:r>
            <a:r>
              <a:rPr lang="en-GB" sz="2000" dirty="0" smtClean="0">
                <a:latin typeface="Calibri" panose="020F0502020204030204" pitchFamily="34" charset="0"/>
                <a:cs typeface="Calibri" panose="020F0502020204030204" pitchFamily="34" charset="0"/>
              </a:rPr>
              <a:t>fully </a:t>
            </a:r>
            <a:r>
              <a:rPr lang="en-GB" sz="2000" dirty="0">
                <a:latin typeface="Calibri" panose="020F0502020204030204" pitchFamily="34" charset="0"/>
                <a:cs typeface="Calibri" panose="020F0502020204030204" pitchFamily="34" charset="0"/>
              </a:rPr>
              <a:t>deployed in Run2-2017</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0811" y="780836"/>
            <a:ext cx="4750552" cy="5249067"/>
          </a:xfrm>
          <a:prstGeom prst="rect">
            <a:avLst/>
          </a:prstGeom>
        </p:spPr>
      </p:pic>
    </p:spTree>
    <p:extLst>
      <p:ext uri="{BB962C8B-B14F-4D97-AF65-F5344CB8AC3E}">
        <p14:creationId xmlns:p14="http://schemas.microsoft.com/office/powerpoint/2010/main" val="7111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101" y="1355074"/>
            <a:ext cx="5387469" cy="3520001"/>
          </a:xfrm>
          <a:prstGeom prst="rect">
            <a:avLst/>
          </a:prstGeom>
        </p:spPr>
      </p:pic>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Operational adaptation of configuration Run 2_2017</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4"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5"/>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18</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8"/>
            <a:srcRect l="6090" t="872" r="38690" b="-872"/>
            <a:stretch/>
          </p:blipFill>
          <p:spPr>
            <a:xfrm>
              <a:off x="2768050" y="6274230"/>
              <a:ext cx="641644" cy="579768"/>
            </a:xfrm>
            <a:prstGeom prst="rect">
              <a:avLst/>
            </a:prstGeom>
          </p:spPr>
        </p:pic>
      </p:grpSp>
      <p:cxnSp>
        <p:nvCxnSpPr>
          <p:cNvPr id="9" name="Straight Connector 8"/>
          <p:cNvCxnSpPr/>
          <p:nvPr/>
        </p:nvCxnSpPr>
        <p:spPr>
          <a:xfrm>
            <a:off x="767550" y="2061944"/>
            <a:ext cx="4883020" cy="0"/>
          </a:xfrm>
          <a:prstGeom prst="line">
            <a:avLst/>
          </a:prstGeom>
          <a:ln w="127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767550" y="2144175"/>
            <a:ext cx="4883020" cy="0"/>
          </a:xfrm>
          <a:prstGeom prst="line">
            <a:avLst/>
          </a:prstGeom>
          <a:ln w="12700">
            <a:solidFill>
              <a:srgbClr val="F1A00F"/>
            </a:solidFill>
            <a:prstDash val="dash"/>
          </a:ln>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9"/>
          <a:stretch>
            <a:fillRect/>
          </a:stretch>
        </p:blipFill>
        <p:spPr>
          <a:xfrm>
            <a:off x="7167379" y="136890"/>
            <a:ext cx="1782176" cy="1161958"/>
          </a:xfrm>
          <a:prstGeom prst="rect">
            <a:avLst/>
          </a:prstGeom>
        </p:spPr>
      </p:pic>
      <p:sp>
        <p:nvSpPr>
          <p:cNvPr id="10" name="Down Arrow 9"/>
          <p:cNvSpPr/>
          <p:nvPr/>
        </p:nvSpPr>
        <p:spPr>
          <a:xfrm flipH="1">
            <a:off x="8373050" y="441651"/>
            <a:ext cx="480003" cy="391199"/>
          </a:xfrm>
          <a:prstGeom prst="downArrow">
            <a:avLst/>
          </a:prstGeom>
          <a:gradFill>
            <a:gsLst>
              <a:gs pos="0">
                <a:srgbClr val="FFC000"/>
              </a:gs>
              <a:gs pos="25000">
                <a:schemeClr val="accent1">
                  <a:tint val="96000"/>
                  <a:shade val="80000"/>
                  <a:satMod val="10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10"/>
          <a:stretch>
            <a:fillRect/>
          </a:stretch>
        </p:blipFill>
        <p:spPr>
          <a:xfrm>
            <a:off x="6242952" y="1362222"/>
            <a:ext cx="2554445" cy="2621507"/>
          </a:xfrm>
          <a:prstGeom prst="rect">
            <a:avLst/>
          </a:prstGeom>
        </p:spPr>
      </p:pic>
      <p:sp>
        <p:nvSpPr>
          <p:cNvPr id="17" name="TextBox 16"/>
          <p:cNvSpPr txBox="1"/>
          <p:nvPr/>
        </p:nvSpPr>
        <p:spPr>
          <a:xfrm rot="16200000">
            <a:off x="1793801" y="2349869"/>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25ns_2460b_144bpi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18" name="TextBox 17"/>
          <p:cNvSpPr txBox="1"/>
          <p:nvPr/>
        </p:nvSpPr>
        <p:spPr>
          <a:xfrm rot="16200000">
            <a:off x="2552206" y="2349868"/>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25ns_2556b_144bpi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19" name="TextBox 18"/>
          <p:cNvSpPr txBox="1"/>
          <p:nvPr/>
        </p:nvSpPr>
        <p:spPr>
          <a:xfrm rot="16200000">
            <a:off x="4051884" y="1592424"/>
            <a:ext cx="1255045" cy="1765474"/>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r>
              <a:rPr lang="en-US" sz="1100" dirty="0" smtClean="0">
                <a:solidFill>
                  <a:srgbClr val="FFFFCC"/>
                </a:solidFill>
                <a:latin typeface="Calibri" panose="020F0502020204030204" pitchFamily="34" charset="0"/>
                <a:cs typeface="Calibri" panose="020F0502020204030204" pitchFamily="34" charset="0"/>
              </a:rPr>
              <a:t>     25ns_1868b_128bpi_8b4e</a:t>
            </a:r>
          </a:p>
          <a:p>
            <a:pPr algn="just"/>
            <a:endParaRPr lang="en-US" sz="1100" dirty="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p:txBody>
      </p:sp>
      <p:sp>
        <p:nvSpPr>
          <p:cNvPr id="20" name="TextBox 19"/>
          <p:cNvSpPr txBox="1"/>
          <p:nvPr/>
        </p:nvSpPr>
        <p:spPr>
          <a:xfrm rot="16200000">
            <a:off x="1793802" y="2354171"/>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25ns_2460b_144bpi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21" name="TextBox 20"/>
          <p:cNvSpPr txBox="1"/>
          <p:nvPr/>
        </p:nvSpPr>
        <p:spPr>
          <a:xfrm rot="16200000">
            <a:off x="2552207" y="2354171"/>
            <a:ext cx="1255045" cy="241980"/>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r>
              <a:rPr lang="en-US" sz="1100" dirty="0" smtClean="0">
                <a:solidFill>
                  <a:srgbClr val="FFFFCC"/>
                </a:solidFill>
                <a:latin typeface="Calibri" panose="020F0502020204030204" pitchFamily="34" charset="0"/>
                <a:cs typeface="Calibri" panose="020F0502020204030204" pitchFamily="34" charset="0"/>
              </a:rPr>
              <a:t>25ns_2556b_144bpi</a:t>
            </a:r>
            <a:endParaRPr lang="en-GB" sz="1100" dirty="0">
              <a:solidFill>
                <a:srgbClr val="FFFFCC"/>
              </a:solidFill>
              <a:latin typeface="Calibri" panose="020F0502020204030204" pitchFamily="34" charset="0"/>
              <a:cs typeface="Calibri" panose="020F0502020204030204" pitchFamily="34" charset="0"/>
            </a:endParaRPr>
          </a:p>
        </p:txBody>
      </p:sp>
      <p:sp>
        <p:nvSpPr>
          <p:cNvPr id="22" name="TextBox 21"/>
          <p:cNvSpPr txBox="1"/>
          <p:nvPr/>
        </p:nvSpPr>
        <p:spPr>
          <a:xfrm rot="16200000">
            <a:off x="4051885" y="1592424"/>
            <a:ext cx="1255045" cy="1765474"/>
          </a:xfrm>
          <a:prstGeom prst="rect">
            <a:avLst/>
          </a:prstGeom>
          <a:solidFill>
            <a:schemeClr val="accent2">
              <a:lumMod val="75000"/>
              <a:alpha val="34000"/>
            </a:schemeClr>
          </a:solidFill>
        </p:spPr>
        <p:txBody>
          <a:bodyPr wrap="square" lIns="36000" tIns="36000" rIns="36000" bIns="36000" rtlCol="0" anchor="ctr" anchorCtr="0">
            <a:spAutoFit/>
          </a:bodyPr>
          <a:lstStyle/>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r>
              <a:rPr lang="en-US" sz="1100" dirty="0" smtClean="0">
                <a:solidFill>
                  <a:srgbClr val="FFFFCC"/>
                </a:solidFill>
                <a:latin typeface="Calibri" panose="020F0502020204030204" pitchFamily="34" charset="0"/>
                <a:cs typeface="Calibri" panose="020F0502020204030204" pitchFamily="34" charset="0"/>
              </a:rPr>
              <a:t>     25ns_1868b_128bpi_8b4e</a:t>
            </a:r>
          </a:p>
          <a:p>
            <a:pPr algn="just"/>
            <a:endParaRPr lang="en-US" sz="1100" dirty="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a:p>
            <a:pPr algn="just"/>
            <a:endParaRPr lang="en-US" sz="1100" dirty="0">
              <a:solidFill>
                <a:srgbClr val="FFFFCC"/>
              </a:solidFill>
              <a:latin typeface="Calibri" panose="020F0502020204030204" pitchFamily="34" charset="0"/>
              <a:cs typeface="Calibri" panose="020F0502020204030204" pitchFamily="34" charset="0"/>
            </a:endParaRPr>
          </a:p>
          <a:p>
            <a:pPr algn="just"/>
            <a:endParaRPr lang="en-US" sz="1100" dirty="0" smtClean="0">
              <a:solidFill>
                <a:srgbClr val="FFFFCC"/>
              </a:solidFill>
              <a:latin typeface="Calibri" panose="020F0502020204030204" pitchFamily="34" charset="0"/>
              <a:cs typeface="Calibri" panose="020F0502020204030204" pitchFamily="34" charset="0"/>
            </a:endParaRPr>
          </a:p>
        </p:txBody>
      </p:sp>
      <p:grpSp>
        <p:nvGrpSpPr>
          <p:cNvPr id="23" name="Group 22"/>
          <p:cNvGrpSpPr/>
          <p:nvPr/>
        </p:nvGrpSpPr>
        <p:grpSpPr>
          <a:xfrm>
            <a:off x="6619205" y="1789515"/>
            <a:ext cx="259423" cy="202922"/>
            <a:chOff x="6799089" y="2107838"/>
            <a:chExt cx="259423" cy="202922"/>
          </a:xfrm>
        </p:grpSpPr>
        <p:sp>
          <p:nvSpPr>
            <p:cNvPr id="24" name="Oval 23"/>
            <p:cNvSpPr>
              <a:spLocks noChangeAspect="1"/>
            </p:cNvSpPr>
            <p:nvPr/>
          </p:nvSpPr>
          <p:spPr>
            <a:xfrm rot="18381086">
              <a:off x="6824188" y="2259130"/>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Oval 24"/>
            <p:cNvSpPr>
              <a:spLocks noChangeAspect="1"/>
            </p:cNvSpPr>
            <p:nvPr/>
          </p:nvSpPr>
          <p:spPr>
            <a:xfrm rot="18381086">
              <a:off x="6843919" y="2240751"/>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Oval 25"/>
            <p:cNvSpPr>
              <a:spLocks noChangeAspect="1"/>
            </p:cNvSpPr>
            <p:nvPr/>
          </p:nvSpPr>
          <p:spPr>
            <a:xfrm rot="18381086">
              <a:off x="6863649" y="2222372"/>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Oval 26"/>
            <p:cNvSpPr>
              <a:spLocks noChangeAspect="1"/>
            </p:cNvSpPr>
            <p:nvPr/>
          </p:nvSpPr>
          <p:spPr>
            <a:xfrm rot="18381086">
              <a:off x="6883379" y="2203993"/>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8" name="Oval 27"/>
            <p:cNvSpPr>
              <a:spLocks noChangeAspect="1"/>
            </p:cNvSpPr>
            <p:nvPr/>
          </p:nvSpPr>
          <p:spPr>
            <a:xfrm rot="18381086">
              <a:off x="6947691" y="2137876"/>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0" name="Oval 29"/>
            <p:cNvSpPr>
              <a:spLocks noChangeAspect="1"/>
            </p:cNvSpPr>
            <p:nvPr/>
          </p:nvSpPr>
          <p:spPr>
            <a:xfrm rot="18381086">
              <a:off x="6967422" y="2119497"/>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Oval 30"/>
            <p:cNvSpPr>
              <a:spLocks noChangeAspect="1"/>
            </p:cNvSpPr>
            <p:nvPr/>
          </p:nvSpPr>
          <p:spPr>
            <a:xfrm rot="18381086">
              <a:off x="6987152" y="2101118"/>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3" name="Oval 32"/>
            <p:cNvSpPr>
              <a:spLocks noChangeAspect="1"/>
            </p:cNvSpPr>
            <p:nvPr/>
          </p:nvSpPr>
          <p:spPr>
            <a:xfrm rot="18381086">
              <a:off x="7006882" y="2082739"/>
              <a:ext cx="26531" cy="7672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43" name="TextBox 42"/>
          <p:cNvSpPr txBox="1"/>
          <p:nvPr/>
        </p:nvSpPr>
        <p:spPr>
          <a:xfrm>
            <a:off x="199770" y="4898495"/>
            <a:ext cx="5392315" cy="1200329"/>
          </a:xfrm>
          <a:prstGeom prst="rect">
            <a:avLst/>
          </a:prstGeom>
          <a:noFill/>
        </p:spPr>
        <p:txBody>
          <a:bodyPr wrap="square" rtlCol="0">
            <a:spAutoFit/>
          </a:bodyPr>
          <a:lstStyle/>
          <a:p>
            <a:pPr algn="just"/>
            <a:r>
              <a:rPr lang="en-US" dirty="0" smtClean="0">
                <a:latin typeface="Calibri" panose="020F0502020204030204" pitchFamily="34" charset="0"/>
                <a:cs typeface="Calibri" panose="020F0502020204030204" pitchFamily="34" charset="0"/>
              </a:rPr>
              <a:t>Operational scheme of Run 2_2017  &amp; 2018 is mainly the same than the operational scheme of 2016. The only adaptation is the use of the Feed-Forward control (global drive in 2017  then individual drive in 2018)</a:t>
            </a:r>
            <a:endParaRPr lang="en-GB" dirty="0" smtClean="0">
              <a:latin typeface="Calibri" panose="020F0502020204030204" pitchFamily="34" charset="0"/>
              <a:cs typeface="Calibri" panose="020F0502020204030204" pitchFamily="34" charset="0"/>
            </a:endParaRPr>
          </a:p>
        </p:txBody>
      </p:sp>
      <p:sp>
        <p:nvSpPr>
          <p:cNvPr id="34" name="TextBox 33"/>
          <p:cNvSpPr txBox="1"/>
          <p:nvPr/>
        </p:nvSpPr>
        <p:spPr>
          <a:xfrm>
            <a:off x="5874007" y="3974152"/>
            <a:ext cx="2932776" cy="2308324"/>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During the second semester 2017, the LHC filling scheme was modified to adapt LHC beam to a local air pollution. </a:t>
            </a:r>
            <a:r>
              <a:rPr lang="en-GB" sz="1600" dirty="0">
                <a:latin typeface="Calibri" panose="020F0502020204030204" pitchFamily="34" charset="0"/>
                <a:cs typeface="Calibri" panose="020F0502020204030204" pitchFamily="34" charset="0"/>
              </a:rPr>
              <a:t>The chosen filling scheme so called 8b4e generate a low thermal load ,best for cryogenic point of view, but not optimized on  luminosity point of view.</a:t>
            </a:r>
            <a:endParaRPr lang="en-GB" sz="1600" dirty="0" smtClean="0">
              <a:latin typeface="Calibri" panose="020F0502020204030204" pitchFamily="34" charset="0"/>
              <a:cs typeface="Calibri" panose="020F0502020204030204" pitchFamily="34" charset="0"/>
            </a:endParaRPr>
          </a:p>
        </p:txBody>
      </p:sp>
      <p:sp>
        <p:nvSpPr>
          <p:cNvPr id="35" name="TextBox 34"/>
          <p:cNvSpPr txBox="1"/>
          <p:nvPr/>
        </p:nvSpPr>
        <p:spPr>
          <a:xfrm>
            <a:off x="269619" y="679314"/>
            <a:ext cx="5409261" cy="646331"/>
          </a:xfrm>
          <a:prstGeom prst="rect">
            <a:avLst/>
          </a:prstGeom>
          <a:solidFill>
            <a:schemeClr val="bg2">
              <a:lumMod val="90000"/>
            </a:schemeClr>
          </a:solidFill>
        </p:spPr>
        <p:txBody>
          <a:bodyPr wrap="square" rtlCol="0">
            <a:spAutoFit/>
          </a:bodyPr>
          <a:lstStyle/>
          <a:p>
            <a:pPr algn="ctr"/>
            <a:r>
              <a:rPr lang="en-US" dirty="0" smtClean="0">
                <a:solidFill>
                  <a:srgbClr val="7030A0"/>
                </a:solidFill>
                <a:latin typeface="Calibri" panose="020F0502020204030204" pitchFamily="34" charset="0"/>
                <a:cs typeface="Calibri" panose="020F0502020204030204" pitchFamily="34" charset="0"/>
              </a:rPr>
              <a:t>2017 : cryoplant re-arrangement, beam optimization &amp; Feed forward Beam Screen control</a:t>
            </a:r>
            <a:endParaRPr lang="en-GB"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85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92348" y="2283674"/>
            <a:ext cx="6468772" cy="3988212"/>
          </a:xfrm>
          <a:prstGeom prst="rect">
            <a:avLst/>
          </a:prstGeom>
        </p:spPr>
      </p:pic>
      <p:sp>
        <p:nvSpPr>
          <p:cNvPr id="8" name="Title 7"/>
          <p:cNvSpPr>
            <a:spLocks noGrp="1"/>
          </p:cNvSpPr>
          <p:nvPr>
            <p:ph type="title"/>
          </p:nvPr>
        </p:nvSpPr>
        <p:spPr>
          <a:xfrm>
            <a:off x="269619" y="134801"/>
            <a:ext cx="8651744"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100" dirty="0">
                <a:latin typeface="Calibri" panose="020F0502020204030204" pitchFamily="34" charset="0"/>
                <a:cs typeface="Calibri" panose="020F0502020204030204" pitchFamily="34" charset="0"/>
              </a:rPr>
              <a:t>Adapt, tune and optimize the control system used for beam screen </a:t>
            </a:r>
            <a:r>
              <a:rPr lang="en-GB" sz="2100" dirty="0" smtClean="0">
                <a:latin typeface="Calibri" panose="020F0502020204030204" pitchFamily="34" charset="0"/>
                <a:cs typeface="Calibri" panose="020F0502020204030204" pitchFamily="34" charset="0"/>
              </a:rPr>
              <a:t>cooling 3/3</a:t>
            </a:r>
            <a:endParaRPr lang="en-GB" sz="21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4"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5"/>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19</a:t>
            </a:fld>
            <a:endParaRPr lang="en-US" dirty="0">
              <a:solidFill>
                <a:srgbClr val="7030A0"/>
              </a:solidFill>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8"/>
            <a:srcRect l="6090" t="872" r="38690" b="-872"/>
            <a:stretch/>
          </p:blipFill>
          <p:spPr>
            <a:xfrm>
              <a:off x="2768050" y="6274230"/>
              <a:ext cx="641644" cy="579768"/>
            </a:xfrm>
            <a:prstGeom prst="rect">
              <a:avLst/>
            </a:prstGeom>
          </p:spPr>
        </p:pic>
      </p:grpSp>
      <p:sp>
        <p:nvSpPr>
          <p:cNvPr id="10" name="TextBox 9"/>
          <p:cNvSpPr txBox="1"/>
          <p:nvPr/>
        </p:nvSpPr>
        <p:spPr>
          <a:xfrm>
            <a:off x="206007" y="748205"/>
            <a:ext cx="8715355" cy="1323439"/>
          </a:xfrm>
          <a:prstGeom prst="rect">
            <a:avLst/>
          </a:prstGeom>
          <a:noFill/>
        </p:spPr>
        <p:txBody>
          <a:bodyPr wrap="square" rtlCol="0">
            <a:spAutoFit/>
          </a:bodyPr>
          <a:lstStyle/>
          <a:p>
            <a:pPr algn="just"/>
            <a:r>
              <a:rPr lang="en-GB" sz="1600" dirty="0">
                <a:latin typeface="Calibri" panose="020F0502020204030204" pitchFamily="34" charset="0"/>
                <a:cs typeface="Calibri" panose="020F0502020204030204" pitchFamily="34" charset="0"/>
              </a:rPr>
              <a:t>The FF method used as </a:t>
            </a:r>
            <a:r>
              <a:rPr lang="en-GB" sz="1600" b="1" dirty="0">
                <a:latin typeface="Calibri" panose="020F0502020204030204" pitchFamily="34" charset="0"/>
                <a:cs typeface="Calibri" panose="020F0502020204030204" pitchFamily="34" charset="0"/>
              </a:rPr>
              <a:t>average</a:t>
            </a:r>
            <a:r>
              <a:rPr lang="en-GB" sz="1600" dirty="0">
                <a:latin typeface="Calibri" panose="020F0502020204030204" pitchFamily="34" charset="0"/>
                <a:cs typeface="Calibri" panose="020F0502020204030204" pitchFamily="34" charset="0"/>
              </a:rPr>
              <a:t> to drive all the cooling valves of a sector was much better than the classical PID controller was. However, linked to the massive parallel controlled valves &amp; heaters (53 circuits), some inconstancy appears with some subcooled circuits and some overheated circuit. This is mainly due to the spread of beam induced heat load not linearly distributed in the sector neither between sectors</a:t>
            </a:r>
            <a:r>
              <a:rPr lang="en-GB" sz="1600" dirty="0" smtClean="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p:txBody>
      </p:sp>
      <p:sp>
        <p:nvSpPr>
          <p:cNvPr id="9" name="Rectangle 8"/>
          <p:cNvSpPr/>
          <p:nvPr/>
        </p:nvSpPr>
        <p:spPr>
          <a:xfrm>
            <a:off x="206007" y="2954315"/>
            <a:ext cx="2360685" cy="2554545"/>
          </a:xfrm>
          <a:prstGeom prst="rect">
            <a:avLst/>
          </a:prstGeom>
        </p:spPr>
        <p:txBody>
          <a:bodyPr wrap="square">
            <a:spAutoFit/>
          </a:bodyPr>
          <a:lstStyle/>
          <a:p>
            <a:r>
              <a:rPr lang="en-GB" sz="1600" dirty="0" smtClean="0">
                <a:latin typeface="Calibri" panose="020F0502020204030204" pitchFamily="34" charset="0"/>
                <a:cs typeface="Calibri" panose="020F0502020204030204" pitchFamily="34" charset="0"/>
              </a:rPr>
              <a:t>As final step, FF control  has been </a:t>
            </a:r>
            <a:r>
              <a:rPr lang="en-GB" sz="1600" b="1" dirty="0" smtClean="0">
                <a:latin typeface="Calibri" panose="020F0502020204030204" pitchFamily="34" charset="0"/>
                <a:cs typeface="Calibri" panose="020F0502020204030204" pitchFamily="34" charset="0"/>
              </a:rPr>
              <a:t>individually</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applied </a:t>
            </a:r>
            <a:r>
              <a:rPr lang="en-GB" sz="1600" dirty="0" smtClean="0">
                <a:latin typeface="Calibri" panose="020F0502020204030204" pitchFamily="34" charset="0"/>
                <a:cs typeface="Calibri" panose="020F0502020204030204" pitchFamily="34" charset="0"/>
              </a:rPr>
              <a:t>on </a:t>
            </a:r>
            <a:r>
              <a:rPr lang="en-GB" sz="1600" dirty="0">
                <a:latin typeface="Calibri" panose="020F0502020204030204" pitchFamily="34" charset="0"/>
                <a:cs typeface="Calibri" panose="020F0502020204030204" pitchFamily="34" charset="0"/>
              </a:rPr>
              <a:t>every singular circuit. This method </a:t>
            </a:r>
            <a:r>
              <a:rPr lang="en-GB" sz="1600" dirty="0" smtClean="0">
                <a:latin typeface="Calibri" panose="020F0502020204030204" pitchFamily="34" charset="0"/>
                <a:cs typeface="Calibri" panose="020F0502020204030204" pitchFamily="34" charset="0"/>
              </a:rPr>
              <a:t>is </a:t>
            </a:r>
            <a:r>
              <a:rPr lang="en-GB" sz="1600" dirty="0">
                <a:latin typeface="Calibri" panose="020F0502020204030204" pitchFamily="34" charset="0"/>
                <a:cs typeface="Calibri" panose="020F0502020204030204" pitchFamily="34" charset="0"/>
              </a:rPr>
              <a:t>currently deployed on all LHC cooling circuits (53 / </a:t>
            </a:r>
            <a:r>
              <a:rPr lang="en-GB" sz="1600" dirty="0" smtClean="0">
                <a:latin typeface="Calibri" panose="020F0502020204030204" pitchFamily="34" charset="0"/>
                <a:cs typeface="Calibri" panose="020F0502020204030204" pitchFamily="34" charset="0"/>
              </a:rPr>
              <a:t>sector) for RUN2-2018. The </a:t>
            </a:r>
            <a:r>
              <a:rPr lang="en-GB" sz="1600" dirty="0">
                <a:latin typeface="Calibri" panose="020F0502020204030204" pitchFamily="34" charset="0"/>
                <a:cs typeface="Calibri" panose="020F0502020204030204" pitchFamily="34" charset="0"/>
              </a:rPr>
              <a:t>equivalent cooling power recovered is in the range 250-300W / sector.</a:t>
            </a:r>
          </a:p>
        </p:txBody>
      </p:sp>
      <p:sp>
        <p:nvSpPr>
          <p:cNvPr id="11" name="TextBox 10"/>
          <p:cNvSpPr txBox="1"/>
          <p:nvPr/>
        </p:nvSpPr>
        <p:spPr>
          <a:xfrm>
            <a:off x="2886504" y="1906822"/>
            <a:ext cx="5827222" cy="584775"/>
          </a:xfrm>
          <a:prstGeom prst="rect">
            <a:avLst/>
          </a:prstGeom>
          <a:solidFill>
            <a:schemeClr val="bg1">
              <a:lumMod val="95000"/>
            </a:schemeClr>
          </a:solidFill>
        </p:spPr>
        <p:txBody>
          <a:bodyPr wrap="square" rtlCol="0">
            <a:spAutoFit/>
          </a:bodyPr>
          <a:lstStyle/>
          <a:p>
            <a:pPr algn="ctr"/>
            <a:r>
              <a:rPr lang="en-US" dirty="0" smtClean="0">
                <a:latin typeface="Calibri" panose="020F0502020204030204" pitchFamily="34" charset="0"/>
                <a:cs typeface="Calibri" panose="020F0502020204030204" pitchFamily="34" charset="0"/>
              </a:rPr>
              <a:t>Typical high load sector</a:t>
            </a:r>
          </a:p>
          <a:p>
            <a:pPr algn="ctr"/>
            <a:r>
              <a:rPr lang="en-US" sz="1400" dirty="0" err="1" smtClean="0">
                <a:latin typeface="Calibri" panose="020F0502020204030204" pitchFamily="34" charset="0"/>
                <a:cs typeface="Calibri" panose="020F0502020204030204" pitchFamily="34" charset="0"/>
              </a:rPr>
              <a:t>Simu</a:t>
            </a:r>
            <a:r>
              <a:rPr lang="en-US" sz="1400" dirty="0" smtClean="0">
                <a:latin typeface="Calibri" panose="020F0502020204030204" pitchFamily="34" charset="0"/>
                <a:cs typeface="Calibri" panose="020F0502020204030204" pitchFamily="34" charset="0"/>
              </a:rPr>
              <a:t> 1: PID controller, </a:t>
            </a:r>
            <a:r>
              <a:rPr lang="en-US" sz="1400" dirty="0" err="1">
                <a:latin typeface="Calibri" panose="020F0502020204030204" pitchFamily="34" charset="0"/>
                <a:cs typeface="Calibri" panose="020F0502020204030204" pitchFamily="34" charset="0"/>
              </a:rPr>
              <a:t>S</a:t>
            </a:r>
            <a:r>
              <a:rPr lang="en-US" sz="1400" dirty="0" err="1" smtClean="0">
                <a:latin typeface="Calibri" panose="020F0502020204030204" pitchFamily="34" charset="0"/>
                <a:cs typeface="Calibri" panose="020F0502020204030204" pitchFamily="34" charset="0"/>
              </a:rPr>
              <a:t>imu</a:t>
            </a:r>
            <a:r>
              <a:rPr lang="en-US" sz="1400" dirty="0" smtClean="0">
                <a:latin typeface="Calibri" panose="020F0502020204030204" pitchFamily="34" charset="0"/>
                <a:cs typeface="Calibri" panose="020F0502020204030204" pitchFamily="34" charset="0"/>
              </a:rPr>
              <a:t> 2: FF controller</a:t>
            </a:r>
            <a:endParaRPr lang="en-GB"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30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0"/>
            <a:ext cx="8226854" cy="2344189"/>
          </a:xfrm>
        </p:spPr>
        <p:txBody>
          <a:bodyPr>
            <a:normAutofit fontScale="90000"/>
          </a:bodyPr>
          <a:lstStyle/>
          <a:p>
            <a:r>
              <a:rPr lang="en-GB" dirty="0" smtClean="0"/>
              <a:t>LHC </a:t>
            </a:r>
            <a:r>
              <a:rPr lang="en-GB" dirty="0"/>
              <a:t>Cryogenics </a:t>
            </a:r>
            <a:r>
              <a:rPr lang="en-GB" dirty="0" smtClean="0"/>
              <a:t>Operation </a:t>
            </a:r>
            <a:br>
              <a:rPr lang="en-GB" dirty="0" smtClean="0"/>
            </a:br>
            <a:r>
              <a:rPr lang="en-GB" dirty="0" smtClean="0"/>
              <a:t>Main </a:t>
            </a:r>
            <a:r>
              <a:rPr lang="en-GB" dirty="0"/>
              <a:t>achievements of Run 2 from </a:t>
            </a:r>
            <a:r>
              <a:rPr lang="en-GB" dirty="0" smtClean="0"/>
              <a:t>low </a:t>
            </a:r>
            <a:r>
              <a:rPr lang="en-GB" dirty="0"/>
              <a:t>to high energy beam.</a:t>
            </a:r>
            <a:br>
              <a:rPr lang="en-GB" dirty="0"/>
            </a:br>
            <a:endParaRPr lang="en-GB" dirty="0"/>
          </a:p>
        </p:txBody>
      </p:sp>
      <p:sp>
        <p:nvSpPr>
          <p:cNvPr id="4" name="Text Placeholder 2"/>
          <p:cNvSpPr txBox="1">
            <a:spLocks/>
          </p:cNvSpPr>
          <p:nvPr/>
        </p:nvSpPr>
        <p:spPr>
          <a:xfrm>
            <a:off x="457200" y="4073236"/>
            <a:ext cx="6035808" cy="1426096"/>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600" b="1" dirty="0" smtClean="0">
                <a:latin typeface="Calibri" panose="020F0502020204030204" pitchFamily="34" charset="0"/>
                <a:cs typeface="Calibri" panose="020F0502020204030204" pitchFamily="34" charset="0"/>
              </a:rPr>
              <a:t>Gerard FERLIN on behalf of Cryogenic group</a:t>
            </a:r>
          </a:p>
          <a:p>
            <a:endParaRPr lang="en-US" sz="1600" dirty="0" smtClean="0">
              <a:latin typeface="Calibri" panose="020F0502020204030204" pitchFamily="34" charset="0"/>
              <a:cs typeface="Calibri" panose="020F0502020204030204" pitchFamily="34" charset="0"/>
            </a:endParaRPr>
          </a:p>
          <a:p>
            <a:r>
              <a:rPr lang="fr-FR" dirty="0"/>
              <a:t>Head of </a:t>
            </a:r>
            <a:r>
              <a:rPr lang="fr-FR" dirty="0" err="1"/>
              <a:t>Cryogenic</a:t>
            </a:r>
            <a:r>
              <a:rPr lang="fr-FR" dirty="0"/>
              <a:t> </a:t>
            </a:r>
            <a:r>
              <a:rPr lang="fr-FR" dirty="0" err="1"/>
              <a:t>operation</a:t>
            </a:r>
            <a:r>
              <a:rPr lang="fr-FR" dirty="0"/>
              <a:t> for LHC Accelerator and </a:t>
            </a:r>
            <a:r>
              <a:rPr lang="fr-FR" dirty="0" err="1"/>
              <a:t>its</a:t>
            </a:r>
            <a:r>
              <a:rPr lang="fr-FR" dirty="0"/>
              <a:t> detectors </a:t>
            </a:r>
            <a:r>
              <a:rPr lang="fr-FR" dirty="0" smtClean="0"/>
              <a:t>section</a:t>
            </a:r>
          </a:p>
          <a:p>
            <a:r>
              <a:rPr lang="en-US" sz="1600" dirty="0" smtClean="0">
                <a:latin typeface="Calibri" panose="020F0502020204030204" pitchFamily="34" charset="0"/>
                <a:cs typeface="Calibri" panose="020F0502020204030204" pitchFamily="34" charset="0"/>
              </a:rPr>
              <a:t>CERN, Technology Department, Cryogenic Group</a:t>
            </a:r>
          </a:p>
          <a:p>
            <a:endParaRPr lang="en-GB" sz="16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a:t>
            </a:fld>
            <a:endParaRPr lang="en-US" dirty="0">
              <a:solidFill>
                <a:srgbClr val="7030A0"/>
              </a:solidFill>
            </a:endParaRPr>
          </a:p>
        </p:txBody>
      </p:sp>
      <p:grpSp>
        <p:nvGrpSpPr>
          <p:cNvPr id="18" name="Group 17"/>
          <p:cNvGrpSpPr/>
          <p:nvPr/>
        </p:nvGrpSpPr>
        <p:grpSpPr>
          <a:xfrm>
            <a:off x="2725840" y="6216967"/>
            <a:ext cx="4614555" cy="579768"/>
            <a:chOff x="2768050" y="6274230"/>
            <a:chExt cx="4614555" cy="579768"/>
          </a:xfrm>
        </p:grpSpPr>
        <p:sp>
          <p:nvSpPr>
            <p:cNvPr id="19" name="Rectangle 18"/>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7" name="TextBox 6"/>
          <p:cNvSpPr txBox="1"/>
          <p:nvPr/>
        </p:nvSpPr>
        <p:spPr>
          <a:xfrm>
            <a:off x="442484" y="5675630"/>
            <a:ext cx="7492180" cy="307777"/>
          </a:xfrm>
          <a:prstGeom prst="rect">
            <a:avLst/>
          </a:prstGeom>
          <a:noFill/>
        </p:spPr>
        <p:txBody>
          <a:bodyPr wrap="square" rtlCol="0">
            <a:spAutoFit/>
          </a:bodyPr>
          <a:lstStyle/>
          <a:p>
            <a:r>
              <a:rPr lang="en-US" sz="1400" i="1" dirty="0" smtClean="0">
                <a:latin typeface="Calibri" panose="020F0502020204030204" pitchFamily="34" charset="0"/>
                <a:cs typeface="Calibri" panose="020F0502020204030204" pitchFamily="34" charset="0"/>
              </a:rPr>
              <a:t>With contributions from Benjamin Bradu </a:t>
            </a:r>
            <a:r>
              <a:rPr lang="en-US" sz="1400" i="1" dirty="0">
                <a:latin typeface="Calibri" panose="020F0502020204030204" pitchFamily="34" charset="0"/>
                <a:cs typeface="Calibri" panose="020F0502020204030204" pitchFamily="34" charset="0"/>
              </a:rPr>
              <a:t>&amp; Krzysztof </a:t>
            </a:r>
            <a:r>
              <a:rPr lang="en-US" sz="1400" i="1" dirty="0" smtClean="0">
                <a:latin typeface="Calibri" panose="020F0502020204030204" pitchFamily="34" charset="0"/>
                <a:cs typeface="Calibri" panose="020F0502020204030204" pitchFamily="34" charset="0"/>
              </a:rPr>
              <a:t>Brodzinski</a:t>
            </a:r>
            <a:endParaRPr lang="en-GB" sz="1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976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a:latin typeface="Calibri" panose="020F0502020204030204" pitchFamily="34" charset="0"/>
                <a:cs typeface="Calibri" panose="020F0502020204030204" pitchFamily="34" charset="0"/>
              </a:rPr>
              <a:t>Beam induced heat load on </a:t>
            </a:r>
            <a:r>
              <a:rPr lang="en-US" sz="2400" dirty="0" smtClean="0">
                <a:latin typeface="Calibri" panose="020F0502020204030204" pitchFamily="34" charset="0"/>
                <a:cs typeface="Calibri" panose="020F0502020204030204" pitchFamily="34" charset="0"/>
              </a:rPr>
              <a:t>Inner Triplet @ 1.9K</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20</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pic>
        <p:nvPicPr>
          <p:cNvPr id="11" name="Picture 10"/>
          <p:cNvPicPr>
            <a:picLocks noChangeAspect="1"/>
          </p:cNvPicPr>
          <p:nvPr/>
        </p:nvPicPr>
        <p:blipFill>
          <a:blip r:embed="rId8"/>
          <a:stretch>
            <a:fillRect/>
          </a:stretch>
        </p:blipFill>
        <p:spPr>
          <a:xfrm>
            <a:off x="4944362" y="859152"/>
            <a:ext cx="3309888" cy="1766002"/>
          </a:xfrm>
          <a:prstGeom prst="rect">
            <a:avLst/>
          </a:prstGeom>
        </p:spPr>
      </p:pic>
      <p:sp>
        <p:nvSpPr>
          <p:cNvPr id="12" name="Rectangle 11"/>
          <p:cNvSpPr/>
          <p:nvPr/>
        </p:nvSpPr>
        <p:spPr>
          <a:xfrm>
            <a:off x="189331" y="870638"/>
            <a:ext cx="4588936" cy="1815882"/>
          </a:xfrm>
          <a:prstGeom prst="rect">
            <a:avLst/>
          </a:prstGeom>
        </p:spPr>
        <p:txBody>
          <a:bodyPr wrap="square">
            <a:spAutoFit/>
          </a:bodyPr>
          <a:lstStyle/>
          <a:p>
            <a:pPr algn="just"/>
            <a:r>
              <a:rPr lang="en-US" sz="1600" dirty="0" smtClean="0">
                <a:latin typeface="Calibri" panose="020F0502020204030204" pitchFamily="34" charset="0"/>
                <a:cs typeface="Calibri" panose="020F0502020204030204" pitchFamily="34" charset="0"/>
              </a:rPr>
              <a:t>Beam induced dynamic heat load on Inner Triplet (IT) comes mainly from shower of secondary particles ejected from experiments. The energy deposited is proportional with :</a:t>
            </a:r>
          </a:p>
          <a:p>
            <a:pPr algn="just"/>
            <a:endParaRPr lang="en-US" sz="1600" dirty="0">
              <a:latin typeface="Calibri" panose="020F0502020204030204" pitchFamily="34" charset="0"/>
              <a:cs typeface="Calibri" panose="020F0502020204030204" pitchFamily="34" charset="0"/>
            </a:endParaRPr>
          </a:p>
          <a:p>
            <a:pPr algn="just"/>
            <a:endParaRPr lang="en-US" sz="1600" dirty="0" smtClean="0">
              <a:latin typeface="Calibri" panose="020F0502020204030204" pitchFamily="34" charset="0"/>
              <a:cs typeface="Calibri" panose="020F0502020204030204" pitchFamily="34" charset="0"/>
            </a:endParaRPr>
          </a:p>
          <a:p>
            <a:pPr algn="just"/>
            <a:r>
              <a:rPr lang="en-US" sz="1600" i="1" dirty="0">
                <a:latin typeface="Calibri" panose="020F0502020204030204" pitchFamily="34" charset="0"/>
                <a:cs typeface="Calibri" panose="020F0502020204030204" pitchFamily="34" charset="0"/>
              </a:rPr>
              <a:t>w</a:t>
            </a:r>
            <a:r>
              <a:rPr lang="en-US" sz="1600" i="1" dirty="0" smtClean="0">
                <a:latin typeface="Calibri" panose="020F0502020204030204" pitchFamily="34" charset="0"/>
                <a:cs typeface="Calibri" panose="020F0502020204030204" pitchFamily="34" charset="0"/>
              </a:rPr>
              <a:t>here </a:t>
            </a:r>
            <a:r>
              <a:rPr lang="en-US" sz="1600" i="1" dirty="0" err="1" smtClean="0">
                <a:latin typeface="Calibri" panose="020F0502020204030204" pitchFamily="34" charset="0"/>
                <a:cs typeface="Calibri" panose="020F0502020204030204" pitchFamily="34" charset="0"/>
              </a:rPr>
              <a:t>L</a:t>
            </a:r>
            <a:r>
              <a:rPr lang="en-US" sz="1600" i="1" baseline="-25000" dirty="0" err="1" smtClean="0">
                <a:latin typeface="Calibri" panose="020F0502020204030204" pitchFamily="34" charset="0"/>
                <a:cs typeface="Calibri" panose="020F0502020204030204" pitchFamily="34" charset="0"/>
              </a:rPr>
              <a:t>nom</a:t>
            </a:r>
            <a:r>
              <a:rPr lang="en-US" sz="1600" i="1" dirty="0" smtClean="0">
                <a:latin typeface="Calibri" panose="020F0502020204030204" pitchFamily="34" charset="0"/>
                <a:cs typeface="Calibri" panose="020F0502020204030204" pitchFamily="34" charset="0"/>
              </a:rPr>
              <a:t>= 1.0e^34 Hz/cm^2 ,  </a:t>
            </a:r>
            <a:r>
              <a:rPr lang="en-US" sz="1600" i="1" dirty="0" err="1" smtClean="0">
                <a:latin typeface="Calibri" panose="020F0502020204030204" pitchFamily="34" charset="0"/>
                <a:cs typeface="Calibri" panose="020F0502020204030204" pitchFamily="34" charset="0"/>
              </a:rPr>
              <a:t>Q</a:t>
            </a:r>
            <a:r>
              <a:rPr lang="en-US" sz="1600" i="1" baseline="-25000" dirty="0" err="1" smtClean="0">
                <a:latin typeface="Calibri" panose="020F0502020204030204" pitchFamily="34" charset="0"/>
                <a:cs typeface="Calibri" panose="020F0502020204030204" pitchFamily="34" charset="0"/>
              </a:rPr>
              <a:t>sec,nom</a:t>
            </a:r>
            <a:r>
              <a:rPr lang="en-US" sz="1600" i="1" dirty="0" smtClean="0">
                <a:latin typeface="Calibri" panose="020F0502020204030204" pitchFamily="34" charset="0"/>
                <a:cs typeface="Calibri" panose="020F0502020204030204" pitchFamily="34" charset="0"/>
              </a:rPr>
              <a:t>= 152 W</a:t>
            </a:r>
          </a:p>
        </p:txBody>
      </p:sp>
      <mc:AlternateContent xmlns:mc="http://schemas.openxmlformats.org/markup-compatibility/2006" xmlns:a14="http://schemas.microsoft.com/office/drawing/2010/main">
        <mc:Choice Requires="a14">
          <p:sp>
            <p:nvSpPr>
              <p:cNvPr id="17" name="Rectangle 16"/>
              <p:cNvSpPr/>
              <p:nvPr/>
            </p:nvSpPr>
            <p:spPr>
              <a:xfrm>
                <a:off x="1867534" y="1742153"/>
                <a:ext cx="2910733" cy="532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rPr>
                            <m:t>𝑄</m:t>
                          </m:r>
                        </m:e>
                        <m:sub>
                          <m:r>
                            <a:rPr lang="en-US" sz="1400" b="0" i="1" smtClean="0">
                              <a:latin typeface="Cambria Math" panose="02040503050406030204" pitchFamily="18" charset="0"/>
                            </a:rPr>
                            <m:t>𝑑𝑒𝑝𝑜𝑠𝑖𝑡𝑒𝑑</m:t>
                          </m:r>
                        </m:sub>
                      </m:sSub>
                      <m:r>
                        <a:rPr lang="en-GB" sz="1400" i="0">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𝐿</m:t>
                              </m:r>
                            </m:e>
                            <m:sub>
                              <m:r>
                                <a:rPr lang="en-GB" sz="1400" i="1">
                                  <a:latin typeface="Cambria Math" panose="02040503050406030204" pitchFamily="18" charset="0"/>
                                </a:rPr>
                                <m:t>𝑟𝑒𝑑</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rPr>
                                <m:t>𝐿</m:t>
                              </m:r>
                            </m:e>
                            <m:sub>
                              <m:r>
                                <a:rPr lang="en-GB" sz="1400" i="1">
                                  <a:latin typeface="Cambria Math" panose="02040503050406030204" pitchFamily="18" charset="0"/>
                                </a:rPr>
                                <m:t>𝑛𝑜𝑚</m:t>
                              </m:r>
                            </m:sub>
                          </m:sSub>
                        </m:den>
                      </m:f>
                      <m:r>
                        <a:rPr lang="en-GB" sz="1400" i="0">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𝐸</m:t>
                              </m:r>
                            </m:e>
                            <m:sub>
                              <m:r>
                                <a:rPr lang="en-GB" sz="1400" i="1">
                                  <a:latin typeface="Cambria Math" panose="02040503050406030204" pitchFamily="18" charset="0"/>
                                </a:rPr>
                                <m:t>𝑟𝑒𝑑</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rPr>
                                <m:t>𝐸</m:t>
                              </m:r>
                            </m:e>
                            <m:sub>
                              <m:r>
                                <a:rPr lang="en-GB" sz="1400" i="1">
                                  <a:latin typeface="Cambria Math" panose="02040503050406030204" pitchFamily="18" charset="0"/>
                                </a:rPr>
                                <m:t>𝑛𝑜𝑚</m:t>
                              </m:r>
                            </m:sub>
                          </m:sSub>
                        </m:den>
                      </m:f>
                      <m:r>
                        <a:rPr lang="en-GB" sz="1400" i="0">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𝑠𝑒𝑐</m:t>
                          </m:r>
                          <m:r>
                            <a:rPr lang="en-GB" sz="1400" i="0">
                              <a:latin typeface="Cambria Math" panose="02040503050406030204" pitchFamily="18" charset="0"/>
                            </a:rPr>
                            <m:t>,</m:t>
                          </m:r>
                          <m:r>
                            <a:rPr lang="en-GB" sz="1400" i="1">
                              <a:latin typeface="Cambria Math" panose="02040503050406030204" pitchFamily="18" charset="0"/>
                            </a:rPr>
                            <m:t>𝑛𝑜𝑚</m:t>
                          </m:r>
                        </m:sub>
                      </m:sSub>
                    </m:oMath>
                  </m:oMathPara>
                </a14:m>
                <a:endParaRPr lang="en-GB" sz="1400" dirty="0">
                  <a:latin typeface="Calibri" panose="020F0502020204030204" pitchFamily="34" charset="0"/>
                  <a:cs typeface="Calibri" panose="020F050202020403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67534" y="1742153"/>
                <a:ext cx="2910733" cy="532005"/>
              </a:xfrm>
              <a:prstGeom prst="rect">
                <a:avLst/>
              </a:prstGeom>
              <a:blipFill>
                <a:blip r:embed="rId10"/>
                <a:stretch>
                  <a:fillRect/>
                </a:stretch>
              </a:blipFill>
            </p:spPr>
            <p:txBody>
              <a:bodyPr/>
              <a:lstStyle/>
              <a:p>
                <a:r>
                  <a:rPr lang="en-GB">
                    <a:noFill/>
                  </a:rPr>
                  <a:t> </a:t>
                </a:r>
              </a:p>
            </p:txBody>
          </p:sp>
        </mc:Fallback>
      </mc:AlternateContent>
      <p:sp>
        <p:nvSpPr>
          <p:cNvPr id="3" name="TextBox 2"/>
          <p:cNvSpPr txBox="1"/>
          <p:nvPr/>
        </p:nvSpPr>
        <p:spPr>
          <a:xfrm>
            <a:off x="5596765" y="1189978"/>
            <a:ext cx="3375941" cy="430887"/>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1100" dirty="0" smtClean="0">
                <a:latin typeface="Calibri" panose="020F0502020204030204" pitchFamily="34" charset="0"/>
                <a:cs typeface="Calibri" panose="020F0502020204030204" pitchFamily="34" charset="0"/>
              </a:rPr>
              <a:t>HX is able to extract the equivalent of 280 W of dynamic load W to which we must add 40 W of static load</a:t>
            </a:r>
            <a:endParaRPr lang="en-GB" sz="1100" dirty="0">
              <a:latin typeface="Calibri" panose="020F0502020204030204" pitchFamily="34" charset="0"/>
              <a:cs typeface="Calibri" panose="020F0502020204030204" pitchFamily="34" charset="0"/>
            </a:endParaRPr>
          </a:p>
        </p:txBody>
      </p:sp>
      <p:sp>
        <p:nvSpPr>
          <p:cNvPr id="18" name="Rectangle 17"/>
          <p:cNvSpPr/>
          <p:nvPr/>
        </p:nvSpPr>
        <p:spPr>
          <a:xfrm>
            <a:off x="514354" y="3548243"/>
            <a:ext cx="2987817" cy="1077218"/>
          </a:xfrm>
          <a:prstGeom prst="rect">
            <a:avLst/>
          </a:prstGeom>
        </p:spPr>
        <p:txBody>
          <a:bodyPr wrap="square">
            <a:spAutoFit/>
          </a:bodyPr>
          <a:lstStyle/>
          <a:p>
            <a:pPr algn="just"/>
            <a:r>
              <a:rPr lang="en-US" sz="1600" dirty="0" smtClean="0">
                <a:latin typeface="Calibri" panose="020F0502020204030204" pitchFamily="34" charset="0"/>
                <a:cs typeface="Calibri" panose="020F0502020204030204" pitchFamily="34" charset="0"/>
              </a:rPr>
              <a:t>A dedicated FF control loop has been developed to comply with the specific beam induced load of the Inner Triplets.</a:t>
            </a:r>
          </a:p>
        </p:txBody>
      </p:sp>
      <p:grpSp>
        <p:nvGrpSpPr>
          <p:cNvPr id="16" name="Group 15"/>
          <p:cNvGrpSpPr/>
          <p:nvPr/>
        </p:nvGrpSpPr>
        <p:grpSpPr>
          <a:xfrm>
            <a:off x="3737114" y="2768641"/>
            <a:ext cx="5084135" cy="3478388"/>
            <a:chOff x="4327545" y="3227044"/>
            <a:chExt cx="4355863" cy="2844000"/>
          </a:xfrm>
        </p:grpSpPr>
        <p:pic>
          <p:nvPicPr>
            <p:cNvPr id="4" name="Picture 3"/>
            <p:cNvPicPr>
              <a:picLocks noChangeAspect="1"/>
            </p:cNvPicPr>
            <p:nvPr/>
          </p:nvPicPr>
          <p:blipFill>
            <a:blip r:embed="rId11"/>
            <a:stretch>
              <a:fillRect/>
            </a:stretch>
          </p:blipFill>
          <p:spPr>
            <a:xfrm>
              <a:off x="4327545" y="3227044"/>
              <a:ext cx="4355863" cy="2844000"/>
            </a:xfrm>
            <a:prstGeom prst="rect">
              <a:avLst/>
            </a:prstGeom>
          </p:spPr>
        </p:pic>
        <p:pic>
          <p:nvPicPr>
            <p:cNvPr id="13" name="Picture 12"/>
            <p:cNvPicPr>
              <a:picLocks noChangeAspect="1"/>
            </p:cNvPicPr>
            <p:nvPr/>
          </p:nvPicPr>
          <p:blipFill rotWithShape="1">
            <a:blip r:embed="rId12"/>
            <a:srcRect r="94058" b="7949"/>
            <a:stretch/>
          </p:blipFill>
          <p:spPr>
            <a:xfrm>
              <a:off x="8057545" y="3227044"/>
              <a:ext cx="258378" cy="2613600"/>
            </a:xfrm>
            <a:prstGeom prst="rect">
              <a:avLst/>
            </a:prstGeom>
          </p:spPr>
        </p:pic>
      </p:grpSp>
    </p:spTree>
    <p:extLst>
      <p:ext uri="{BB962C8B-B14F-4D97-AF65-F5344CB8AC3E}">
        <p14:creationId xmlns:p14="http://schemas.microsoft.com/office/powerpoint/2010/main" val="36288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3"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400" dirty="0" smtClean="0">
                <a:latin typeface="Calibri" panose="020F0502020204030204" pitchFamily="34" charset="0"/>
                <a:cs typeface="Calibri" panose="020F0502020204030204" pitchFamily="34" charset="0"/>
              </a:rPr>
              <a:t>LHC Operation </a:t>
            </a:r>
            <a:r>
              <a:rPr lang="en-GB" sz="2400" dirty="0">
                <a:latin typeface="Calibri" panose="020F0502020204030204" pitchFamily="34" charset="0"/>
                <a:cs typeface="Calibri" panose="020F0502020204030204" pitchFamily="34" charset="0"/>
              </a:rPr>
              <a:t>outlook for 2018 and beyond </a:t>
            </a: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21</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Rectangle 3"/>
          <p:cNvSpPr/>
          <p:nvPr/>
        </p:nvSpPr>
        <p:spPr>
          <a:xfrm>
            <a:off x="376084" y="827374"/>
            <a:ext cx="6636774" cy="1754326"/>
          </a:xfrm>
          <a:prstGeom prst="rect">
            <a:avLst/>
          </a:prstGeom>
        </p:spPr>
        <p:txBody>
          <a:bodyPr wrap="square">
            <a:spAutoFit/>
          </a:bodyPr>
          <a:lstStyle/>
          <a:p>
            <a:pPr algn="just"/>
            <a:r>
              <a:rPr lang="en-GB" dirty="0" smtClean="0">
                <a:latin typeface="Calibri" panose="020F0502020204030204" pitchFamily="34" charset="0"/>
                <a:cs typeface="Calibri" panose="020F0502020204030204" pitchFamily="34" charset="0"/>
              </a:rPr>
              <a:t>The present </a:t>
            </a:r>
            <a:r>
              <a:rPr lang="en-GB" dirty="0">
                <a:latin typeface="Calibri" panose="020F0502020204030204" pitchFamily="34" charset="0"/>
                <a:cs typeface="Calibri" panose="020F0502020204030204" pitchFamily="34" charset="0"/>
              </a:rPr>
              <a:t>operation scenario 2018 is foreseen until the end of Run2 2018. This scenario is based on the most optimized operation configuration using existing hardware</a:t>
            </a:r>
            <a:r>
              <a:rPr lang="en-GB" dirty="0" smtClean="0">
                <a:latin typeface="Calibri" panose="020F0502020204030204" pitchFamily="34" charset="0"/>
                <a:cs typeface="Calibri" panose="020F0502020204030204" pitchFamily="34" charset="0"/>
              </a:rPr>
              <a:t>.</a:t>
            </a:r>
          </a:p>
          <a:p>
            <a:pPr algn="just"/>
            <a:r>
              <a:rPr lang="en-US" dirty="0" smtClean="0">
                <a:latin typeface="Calibri" panose="020F0502020204030204" pitchFamily="34" charset="0"/>
                <a:cs typeface="Calibri" panose="020F0502020204030204" pitchFamily="34" charset="0"/>
              </a:rPr>
              <a:t>During </a:t>
            </a:r>
            <a:r>
              <a:rPr lang="en-US" dirty="0">
                <a:latin typeface="Calibri" panose="020F0502020204030204" pitchFamily="34" charset="0"/>
                <a:cs typeface="Calibri" panose="020F0502020204030204" pitchFamily="34" charset="0"/>
              </a:rPr>
              <a:t>this </a:t>
            </a:r>
            <a:r>
              <a:rPr lang="en-US" dirty="0" smtClean="0">
                <a:latin typeface="Calibri" panose="020F0502020204030204" pitchFamily="34" charset="0"/>
                <a:cs typeface="Calibri" panose="020F0502020204030204" pitchFamily="34" charset="0"/>
              </a:rPr>
              <a:t>period, LHC should produce 55 fb</a:t>
            </a:r>
            <a:r>
              <a:rPr lang="en-US" baseline="30000" dirty="0" smtClean="0">
                <a:latin typeface="Calibri" panose="020F0502020204030204" pitchFamily="34" charset="0"/>
                <a:cs typeface="Calibri" panose="020F0502020204030204" pitchFamily="34" charset="0"/>
              </a:rPr>
              <a:t>-1</a:t>
            </a:r>
            <a:r>
              <a:rPr lang="en-US" dirty="0" smtClean="0">
                <a:latin typeface="Calibri" panose="020F0502020204030204" pitchFamily="34" charset="0"/>
                <a:cs typeface="Calibri" panose="020F0502020204030204" pitchFamily="34" charset="0"/>
              </a:rPr>
              <a:t> to reach the Run 2 target of </a:t>
            </a:r>
            <a:r>
              <a:rPr lang="en-US" dirty="0">
                <a:latin typeface="Calibri" panose="020F0502020204030204" pitchFamily="34" charset="0"/>
                <a:cs typeface="Calibri" panose="020F0502020204030204" pitchFamily="34" charset="0"/>
              </a:rPr>
              <a:t>150 fb</a:t>
            </a:r>
            <a:r>
              <a:rPr lang="en-US" baseline="30000" dirty="0">
                <a:latin typeface="Calibri" panose="020F0502020204030204" pitchFamily="34" charset="0"/>
                <a:cs typeface="Calibri" panose="020F0502020204030204" pitchFamily="34" charset="0"/>
              </a:rPr>
              <a:t>-1</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8"/>
          <a:stretch>
            <a:fillRect/>
          </a:stretch>
        </p:blipFill>
        <p:spPr>
          <a:xfrm>
            <a:off x="7255764" y="827374"/>
            <a:ext cx="1597290" cy="1639966"/>
          </a:xfrm>
          <a:prstGeom prst="rect">
            <a:avLst/>
          </a:prstGeom>
        </p:spPr>
      </p:pic>
      <p:pic>
        <p:nvPicPr>
          <p:cNvPr id="3" name="Picture 2"/>
          <p:cNvPicPr>
            <a:picLocks noChangeAspect="1"/>
          </p:cNvPicPr>
          <p:nvPr/>
        </p:nvPicPr>
        <p:blipFill>
          <a:blip r:embed="rId9"/>
          <a:stretch>
            <a:fillRect/>
          </a:stretch>
        </p:blipFill>
        <p:spPr>
          <a:xfrm>
            <a:off x="489622" y="2467340"/>
            <a:ext cx="5562742" cy="3388977"/>
          </a:xfrm>
          <a:prstGeom prst="rect">
            <a:avLst/>
          </a:prstGeom>
        </p:spPr>
      </p:pic>
      <p:sp>
        <p:nvSpPr>
          <p:cNvPr id="15" name="Rectangle 14"/>
          <p:cNvSpPr/>
          <p:nvPr/>
        </p:nvSpPr>
        <p:spPr>
          <a:xfrm>
            <a:off x="6180811" y="3075540"/>
            <a:ext cx="2672243" cy="2585323"/>
          </a:xfrm>
          <a:prstGeom prst="rect">
            <a:avLst/>
          </a:prstGeom>
        </p:spPr>
        <p:txBody>
          <a:bodyPr wrap="square">
            <a:spAutoFit/>
          </a:bodyPr>
          <a:lstStyle/>
          <a:p>
            <a:pPr algn="just"/>
            <a:r>
              <a:rPr lang="en-US" dirty="0" smtClean="0">
                <a:latin typeface="Calibri" panose="020F0502020204030204" pitchFamily="34" charset="0"/>
                <a:cs typeface="Calibri" panose="020F0502020204030204" pitchFamily="34" charset="0"/>
              </a:rPr>
              <a:t>At the end of Year 2018, Run 2 will end. After warming up, a period of 1.5 years </a:t>
            </a:r>
            <a:r>
              <a:rPr lang="en-US" dirty="0">
                <a:latin typeface="Calibri" panose="020F0502020204030204" pitchFamily="34" charset="0"/>
                <a:cs typeface="Calibri" panose="020F0502020204030204" pitchFamily="34" charset="0"/>
              </a:rPr>
              <a:t>will be used to maintenance &amp; Upgrade </a:t>
            </a:r>
            <a:r>
              <a:rPr lang="en-US" dirty="0" smtClean="0">
                <a:latin typeface="Calibri" panose="020F0502020204030204" pitchFamily="34" charset="0"/>
                <a:cs typeface="Calibri" panose="020F0502020204030204" pitchFamily="34" charset="0"/>
              </a:rPr>
              <a:t>tasks.</a:t>
            </a:r>
          </a:p>
          <a:p>
            <a:pPr algn="just"/>
            <a:r>
              <a:rPr lang="en-US" dirty="0" smtClean="0">
                <a:latin typeface="Calibri" panose="020F0502020204030204" pitchFamily="34" charset="0"/>
                <a:cs typeface="Calibri" panose="020F0502020204030204" pitchFamily="34" charset="0"/>
              </a:rPr>
              <a:t>Next cooling down is foreseen in Spring 2020</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82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800" dirty="0" smtClean="0">
                <a:latin typeface="Calibri" panose="020F0502020204030204" pitchFamily="34" charset="0"/>
                <a:cs typeface="Calibri" panose="020F0502020204030204" pitchFamily="34" charset="0"/>
              </a:rPr>
              <a:t>LHC luminosity</a:t>
            </a:r>
            <a:endParaRPr lang="en-GB" sz="28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22</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pic>
        <p:nvPicPr>
          <p:cNvPr id="3" name="Picture 2"/>
          <p:cNvPicPr>
            <a:picLocks noChangeAspect="1"/>
          </p:cNvPicPr>
          <p:nvPr/>
        </p:nvPicPr>
        <p:blipFill>
          <a:blip r:embed="rId8"/>
          <a:stretch>
            <a:fillRect/>
          </a:stretch>
        </p:blipFill>
        <p:spPr>
          <a:xfrm>
            <a:off x="4979174" y="3663644"/>
            <a:ext cx="3604884" cy="2448000"/>
          </a:xfrm>
          <a:prstGeom prst="rect">
            <a:avLst/>
          </a:prstGeom>
        </p:spPr>
      </p:pic>
      <p:pic>
        <p:nvPicPr>
          <p:cNvPr id="9" name="Picture 8"/>
          <p:cNvPicPr>
            <a:picLocks noChangeAspect="1"/>
          </p:cNvPicPr>
          <p:nvPr/>
        </p:nvPicPr>
        <p:blipFill>
          <a:blip r:embed="rId9"/>
          <a:stretch>
            <a:fillRect/>
          </a:stretch>
        </p:blipFill>
        <p:spPr>
          <a:xfrm>
            <a:off x="4979174" y="839878"/>
            <a:ext cx="3604884" cy="2448000"/>
          </a:xfrm>
          <a:prstGeom prst="rect">
            <a:avLst/>
          </a:prstGeom>
        </p:spPr>
      </p:pic>
      <p:pic>
        <p:nvPicPr>
          <p:cNvPr id="10" name="Picture 9"/>
          <p:cNvPicPr>
            <a:picLocks noChangeAspect="1"/>
          </p:cNvPicPr>
          <p:nvPr/>
        </p:nvPicPr>
        <p:blipFill>
          <a:blip r:embed="rId10"/>
          <a:stretch>
            <a:fillRect/>
          </a:stretch>
        </p:blipFill>
        <p:spPr>
          <a:xfrm>
            <a:off x="973920" y="3663644"/>
            <a:ext cx="3604884" cy="2448000"/>
          </a:xfrm>
          <a:prstGeom prst="rect">
            <a:avLst/>
          </a:prstGeom>
        </p:spPr>
      </p:pic>
      <p:sp>
        <p:nvSpPr>
          <p:cNvPr id="4" name="TextBox 3"/>
          <p:cNvSpPr txBox="1"/>
          <p:nvPr/>
        </p:nvSpPr>
        <p:spPr>
          <a:xfrm>
            <a:off x="269619" y="1003127"/>
            <a:ext cx="4460323" cy="2554545"/>
          </a:xfrm>
          <a:prstGeom prst="rect">
            <a:avLst/>
          </a:prstGeom>
          <a:noFill/>
        </p:spPr>
        <p:txBody>
          <a:bodyPr wrap="square" rtlCol="0">
            <a:spAutoFit/>
          </a:bodyPr>
          <a:lstStyle/>
          <a:p>
            <a:pPr algn="just"/>
            <a:r>
              <a:rPr lang="en-GB" sz="2000" dirty="0">
                <a:latin typeface="Calibri" panose="020F0502020204030204" pitchFamily="34" charset="0"/>
                <a:cs typeface="Calibri" panose="020F0502020204030204" pitchFamily="34" charset="0"/>
              </a:rPr>
              <a:t>The total integrated luminosity since the start of LHC is </a:t>
            </a:r>
            <a:r>
              <a:rPr lang="en-GB" sz="2000" dirty="0" smtClean="0">
                <a:latin typeface="Calibri" panose="020F0502020204030204" pitchFamily="34" charset="0"/>
                <a:cs typeface="Calibri" panose="020F0502020204030204" pitchFamily="34" charset="0"/>
              </a:rPr>
              <a:t>today beyond </a:t>
            </a:r>
            <a:r>
              <a:rPr lang="en-GB" sz="2000" dirty="0">
                <a:latin typeface="Calibri" panose="020F0502020204030204" pitchFamily="34" charset="0"/>
                <a:cs typeface="Calibri" panose="020F0502020204030204" pitchFamily="34" charset="0"/>
              </a:rPr>
              <a:t>100 fb</a:t>
            </a:r>
            <a:r>
              <a:rPr lang="en-GB" sz="2000" baseline="30000" dirty="0">
                <a:latin typeface="Calibri" panose="020F0502020204030204" pitchFamily="34" charset="0"/>
                <a:cs typeface="Calibri" panose="020F0502020204030204" pitchFamily="34" charset="0"/>
              </a:rPr>
              <a:t>-1</a:t>
            </a:r>
            <a:r>
              <a:rPr lang="en-GB" sz="2000" dirty="0">
                <a:latin typeface="Calibri" panose="020F0502020204030204" pitchFamily="34" charset="0"/>
                <a:cs typeface="Calibri" panose="020F0502020204030204" pitchFamily="34" charset="0"/>
              </a:rPr>
              <a:t>. The target of 150 </a:t>
            </a:r>
            <a:r>
              <a:rPr lang="en-GB" sz="2000" dirty="0" smtClean="0">
                <a:latin typeface="Calibri" panose="020F0502020204030204" pitchFamily="34" charset="0"/>
                <a:cs typeface="Calibri" panose="020F0502020204030204" pitchFamily="34" charset="0"/>
              </a:rPr>
              <a:t>fb</a:t>
            </a:r>
            <a:r>
              <a:rPr lang="en-GB" sz="2000" baseline="30000" dirty="0" smtClean="0">
                <a:latin typeface="Calibri" panose="020F0502020204030204" pitchFamily="34" charset="0"/>
                <a:cs typeface="Calibri" panose="020F0502020204030204" pitchFamily="34" charset="0"/>
              </a:rPr>
              <a:t>-1</a:t>
            </a:r>
            <a:r>
              <a:rPr lang="en-GB" sz="2000" dirty="0" smtClean="0">
                <a:latin typeface="Calibri" panose="020F0502020204030204" pitchFamily="34" charset="0"/>
                <a:cs typeface="Calibri" panose="020F0502020204030204" pitchFamily="34" charset="0"/>
              </a:rPr>
              <a:t> is </a:t>
            </a:r>
            <a:r>
              <a:rPr lang="en-GB" sz="2000" dirty="0">
                <a:latin typeface="Calibri" panose="020F0502020204030204" pitchFamily="34" charset="0"/>
                <a:cs typeface="Calibri" panose="020F0502020204030204" pitchFamily="34" charset="0"/>
              </a:rPr>
              <a:t>reachable if </a:t>
            </a:r>
            <a:r>
              <a:rPr lang="en-GB" sz="2000" dirty="0" smtClean="0">
                <a:latin typeface="Calibri" panose="020F0502020204030204" pitchFamily="34" charset="0"/>
                <a:cs typeface="Calibri" panose="020F0502020204030204" pitchFamily="34" charset="0"/>
              </a:rPr>
              <a:t>no </a:t>
            </a:r>
            <a:r>
              <a:rPr lang="en-GB" sz="2000" dirty="0">
                <a:latin typeface="Calibri" panose="020F0502020204030204" pitchFamily="34" charset="0"/>
                <a:cs typeface="Calibri" panose="020F0502020204030204" pitchFamily="34" charset="0"/>
              </a:rPr>
              <a:t>major issue appears in 2018.</a:t>
            </a:r>
          </a:p>
          <a:p>
            <a:pPr algn="just"/>
            <a:r>
              <a:rPr lang="en-GB" sz="2000" dirty="0">
                <a:latin typeface="Calibri" panose="020F0502020204030204" pitchFamily="34" charset="0"/>
                <a:cs typeface="Calibri" panose="020F0502020204030204" pitchFamily="34" charset="0"/>
              </a:rPr>
              <a:t>LHC is able operating well above design peak luminosity 2*10 34 cm</a:t>
            </a:r>
            <a:r>
              <a:rPr lang="en-GB" sz="2000" baseline="30000" dirty="0">
                <a:latin typeface="Calibri" panose="020F0502020204030204" pitchFamily="34" charset="0"/>
                <a:cs typeface="Calibri" panose="020F0502020204030204" pitchFamily="34" charset="0"/>
              </a:rPr>
              <a:t>-2</a:t>
            </a:r>
            <a:r>
              <a:rPr lang="en-GB" sz="2000" dirty="0">
                <a:latin typeface="Calibri" panose="020F0502020204030204" pitchFamily="34" charset="0"/>
                <a:cs typeface="Calibri" panose="020F0502020204030204" pitchFamily="34" charset="0"/>
              </a:rPr>
              <a:t>s</a:t>
            </a:r>
            <a:r>
              <a:rPr lang="en-GB" sz="2000" baseline="30000" dirty="0">
                <a:latin typeface="Calibri" panose="020F0502020204030204" pitchFamily="34" charset="0"/>
                <a:cs typeface="Calibri" panose="020F0502020204030204" pitchFamily="34" charset="0"/>
              </a:rPr>
              <a:t>-1</a:t>
            </a:r>
            <a:r>
              <a:rPr lang="en-GB" sz="2000" dirty="0">
                <a:latin typeface="Calibri" panose="020F0502020204030204" pitchFamily="34" charset="0"/>
                <a:cs typeface="Calibri" panose="020F0502020204030204" pitchFamily="34" charset="0"/>
              </a:rPr>
              <a:t>. Levelling has been put in place to cap peak luminosity.</a:t>
            </a:r>
          </a:p>
        </p:txBody>
      </p:sp>
    </p:spTree>
    <p:extLst>
      <p:ext uri="{BB962C8B-B14F-4D97-AF65-F5344CB8AC3E}">
        <p14:creationId xmlns:p14="http://schemas.microsoft.com/office/powerpoint/2010/main" val="1840905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400" dirty="0">
                <a:latin typeface="Calibri" panose="020F0502020204030204" pitchFamily="34" charset="0"/>
                <a:cs typeface="Calibri" panose="020F0502020204030204" pitchFamily="34" charset="0"/>
              </a:rPr>
              <a:t>Remaining </a:t>
            </a:r>
            <a:r>
              <a:rPr lang="en-GB" sz="2400" dirty="0" smtClean="0">
                <a:latin typeface="Calibri" panose="020F0502020204030204" pitchFamily="34" charset="0"/>
                <a:cs typeface="Calibri" panose="020F0502020204030204" pitchFamily="34" charset="0"/>
              </a:rPr>
              <a:t>topics on which a constant effort is requested </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23</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Rectangle 3"/>
          <p:cNvSpPr/>
          <p:nvPr/>
        </p:nvSpPr>
        <p:spPr>
          <a:xfrm>
            <a:off x="376084" y="827374"/>
            <a:ext cx="8476970" cy="4801314"/>
          </a:xfrm>
          <a:prstGeom prst="rect">
            <a:avLst/>
          </a:prstGeom>
        </p:spPr>
        <p:txBody>
          <a:bodyPr wrap="square">
            <a:spAutoFit/>
          </a:bodyPr>
          <a:lstStyle/>
          <a:p>
            <a:pPr marL="285750" indent="-285750">
              <a:buFont typeface="Wingdings" panose="05000000000000000000" pitchFamily="2" charset="2"/>
              <a:buChar char="q"/>
            </a:pPr>
            <a:r>
              <a:rPr lang="en-GB" dirty="0">
                <a:latin typeface="Calibri" panose="020F0502020204030204" pitchFamily="34" charset="0"/>
                <a:cs typeface="Calibri" panose="020F0502020204030204" pitchFamily="34" charset="0"/>
              </a:rPr>
              <a:t>Oil Removing System of cryoplants is still a potential issue. A permanent monitoring is mandatory to prevent any massive pollution of the cold boxes. Concerning LHC cryoplants, 8 refrigerators 18 kW @ 4.5K are continuously running during 5 years with a annual stop of 2 to 3 weeks. A rough estimation gives 40000 running hours between maintenance. Some oil pollution pre-alerts are pending</a:t>
            </a:r>
            <a:r>
              <a:rPr lang="en-GB" dirty="0" smtClean="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r>
              <a:rPr lang="en-GB" dirty="0">
                <a:latin typeface="Calibri" panose="020F0502020204030204" pitchFamily="34" charset="0"/>
                <a:cs typeface="Calibri" panose="020F0502020204030204" pitchFamily="34" charset="0"/>
              </a:rPr>
              <a:t>In order to maintain good availability, anticipating potential problems is essential. Thanks to the huge amount of data available, we try by constant effort to detect the accumulation of weak signals in order to turn them into pre-alarm information</a:t>
            </a:r>
            <a:r>
              <a:rPr lang="en-GB" dirty="0" smtClean="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r>
              <a:rPr lang="en-GB" dirty="0" smtClean="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aging effect on PLC, electronic components and  cables insulation (Dedicated presentation by Dr M. Pezzetti) could be an issue in the coming years. This should imply a major overhaul of the  concerned  </a:t>
            </a:r>
            <a:r>
              <a:rPr lang="en-GB" dirty="0" smtClean="0">
                <a:latin typeface="Calibri" panose="020F0502020204030204" pitchFamily="34" charset="0"/>
                <a:cs typeface="Calibri" panose="020F0502020204030204" pitchFamily="34" charset="0"/>
              </a:rPr>
              <a:t>equipment </a:t>
            </a:r>
            <a:r>
              <a:rPr lang="en-GB" dirty="0">
                <a:latin typeface="Calibri" panose="020F0502020204030204" pitchFamily="34" charset="0"/>
                <a:cs typeface="Calibri" panose="020F0502020204030204" pitchFamily="34" charset="0"/>
              </a:rPr>
              <a:t>during the coming maintenance periods.</a:t>
            </a:r>
          </a:p>
          <a:p>
            <a:pPr marL="285750" indent="-285750">
              <a:buFont typeface="Wingdings" panose="05000000000000000000" pitchFamily="2" charset="2"/>
              <a:buChar char="q"/>
            </a:pPr>
            <a:r>
              <a:rPr lang="en-GB" dirty="0">
                <a:latin typeface="Calibri" panose="020F0502020204030204" pitchFamily="34" charset="0"/>
                <a:cs typeface="Calibri" panose="020F0502020204030204" pitchFamily="34" charset="0"/>
              </a:rPr>
              <a:t>Linked to CERN general policy for staff, a permanent turn-over of cryogenic operators generate a knowledge uncertainty. A dedicated training scheme is now on track with more than </a:t>
            </a:r>
            <a:r>
              <a:rPr lang="en-GB" dirty="0" smtClean="0">
                <a:latin typeface="Calibri" panose="020F0502020204030204" pitchFamily="34" charset="0"/>
                <a:cs typeface="Calibri" panose="020F0502020204030204" pitchFamily="34" charset="0"/>
              </a:rPr>
              <a:t>25 </a:t>
            </a:r>
            <a:r>
              <a:rPr lang="en-GB" dirty="0">
                <a:latin typeface="Calibri" panose="020F0502020204030204" pitchFamily="34" charset="0"/>
                <a:cs typeface="Calibri" panose="020F0502020204030204" pitchFamily="34" charset="0"/>
              </a:rPr>
              <a:t>sequences of training and with use of in-house simulator developed for this need.</a:t>
            </a: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58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76084" y="134801"/>
            <a:ext cx="8368906"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2400" dirty="0" smtClean="0">
                <a:latin typeface="Calibri" panose="020F0502020204030204" pitchFamily="34" charset="0"/>
                <a:cs typeface="Calibri" panose="020F0502020204030204" pitchFamily="34" charset="0"/>
              </a:rPr>
              <a:t>Conclusions and perspectives</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24</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Rectangle 3"/>
          <p:cNvSpPr/>
          <p:nvPr/>
        </p:nvSpPr>
        <p:spPr>
          <a:xfrm>
            <a:off x="376084" y="827374"/>
            <a:ext cx="8368905" cy="5078313"/>
          </a:xfrm>
          <a:prstGeom prst="rect">
            <a:avLst/>
          </a:prstGeom>
        </p:spPr>
        <p:txBody>
          <a:bodyPr wrap="square">
            <a:spAutoFit/>
          </a:bodyPr>
          <a:lstStyle/>
          <a:p>
            <a:pPr marL="285750" indent="-285750">
              <a:buFont typeface="Wingdings" panose="05000000000000000000" pitchFamily="2" charset="2"/>
              <a:buChar char="§"/>
            </a:pPr>
            <a:r>
              <a:rPr lang="en-GB" dirty="0"/>
              <a:t>The experience gained during Run1 and early Run2 was used to optimize the non-isothermal refrigeration capacity @ 4.6-20 K that is beyond the Design Report. In particular the refrigeration capacity transfer from the 1.9 K level to 4.6-20 K has been developed and put into service while maintaining an overall availability equivalent to Run </a:t>
            </a:r>
            <a:r>
              <a:rPr lang="en-GB" dirty="0" smtClean="0"/>
              <a:t>1.</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GB" dirty="0" smtClean="0"/>
              <a:t>Our cryogenic </a:t>
            </a:r>
            <a:r>
              <a:rPr lang="en-GB" dirty="0"/>
              <a:t>team uses its analysis, process-calculation and simulation capabilities to develop and optimize </a:t>
            </a:r>
            <a:r>
              <a:rPr lang="en-GB" dirty="0" smtClean="0"/>
              <a:t>the </a:t>
            </a:r>
            <a:r>
              <a:rPr lang="en-GB" dirty="0"/>
              <a:t>Feed Forward </a:t>
            </a:r>
            <a:r>
              <a:rPr lang="en-GB" dirty="0" smtClean="0"/>
              <a:t>advanced control. </a:t>
            </a:r>
            <a:r>
              <a:rPr lang="en-GB" dirty="0"/>
              <a:t>On the other hand, these capabilities are widely exploited for the simulator </a:t>
            </a:r>
            <a:r>
              <a:rPr lang="en-GB" dirty="0" smtClean="0"/>
              <a:t>tool </a:t>
            </a:r>
            <a:r>
              <a:rPr lang="en-GB" dirty="0"/>
              <a:t>used to train operators. The next step, already well advanced, will be to generate early warnings based on data mining</a:t>
            </a:r>
            <a:r>
              <a:rPr lang="en-GB" dirty="0" smtClean="0"/>
              <a:t>.</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GB" dirty="0"/>
              <a:t>No solution described above would be possible without the </a:t>
            </a:r>
            <a:r>
              <a:rPr lang="en-GB" dirty="0" smtClean="0"/>
              <a:t>complete </a:t>
            </a:r>
            <a:r>
              <a:rPr lang="en-GB" dirty="0"/>
              <a:t>control of the daily operation of multiple cryoplants. This must also include to permanently repeat unexciting but essential tasks such as helium and oil leak check, vibrations monitoring, visual and remote inspection. This list is non-exhaustive!</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4019336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25</a:t>
            </a:fld>
            <a:endParaRPr lang="en-US" dirty="0">
              <a:solidFill>
                <a:srgbClr val="7030A0"/>
              </a:solidFill>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7"/>
            <a:srcRect l="6090" t="872" r="38690" b="-872"/>
            <a:stretch/>
          </p:blipFill>
          <p:spPr>
            <a:xfrm>
              <a:off x="2768050" y="6274230"/>
              <a:ext cx="641644" cy="579768"/>
            </a:xfrm>
            <a:prstGeom prst="rect">
              <a:avLst/>
            </a:prstGeom>
          </p:spPr>
        </p:pic>
      </p:grpSp>
      <p:sp>
        <p:nvSpPr>
          <p:cNvPr id="4" name="Rectangle 3"/>
          <p:cNvSpPr/>
          <p:nvPr/>
        </p:nvSpPr>
        <p:spPr>
          <a:xfrm>
            <a:off x="419023" y="413878"/>
            <a:ext cx="8330122" cy="2308324"/>
          </a:xfrm>
          <a:prstGeom prst="rect">
            <a:avLst/>
          </a:prstGeom>
        </p:spPr>
        <p:txBody>
          <a:bodyPr wrap="square">
            <a:spAutoFit/>
          </a:bodyPr>
          <a:lstStyle/>
          <a:p>
            <a:r>
              <a:rPr lang="en-GB" sz="1600" dirty="0" smtClean="0"/>
              <a:t>The following points were not addressed during this presentation. They will be the subject of a specific presentation.</a:t>
            </a:r>
          </a:p>
          <a:p>
            <a:endParaRPr lang="en-GB" sz="1600" dirty="0" smtClean="0"/>
          </a:p>
          <a:p>
            <a:pPr marL="285750" indent="-285750">
              <a:buFont typeface="Wingdings" panose="05000000000000000000" pitchFamily="2" charset="2"/>
              <a:buChar char="§"/>
            </a:pPr>
            <a:r>
              <a:rPr lang="en-GB" sz="1600" dirty="0"/>
              <a:t>LHC cryogenics control system at CERN; Dr </a:t>
            </a:r>
            <a:r>
              <a:rPr lang="en-GB" sz="1600" dirty="0" smtClean="0"/>
              <a:t>Marco </a:t>
            </a:r>
            <a:r>
              <a:rPr lang="en-GB" sz="1600" dirty="0"/>
              <a:t>Pezzetti</a:t>
            </a:r>
          </a:p>
          <a:p>
            <a:pPr marL="285750" indent="-285750">
              <a:buFont typeface="Wingdings" panose="05000000000000000000" pitchFamily="2" charset="2"/>
              <a:buChar char="§"/>
            </a:pPr>
            <a:r>
              <a:rPr lang="en-GB" sz="1600" dirty="0"/>
              <a:t>LHC Cryogenics availability and helium inventory management during Run 2; Mr Laurent Delprat</a:t>
            </a:r>
          </a:p>
          <a:p>
            <a:pPr marL="285750" indent="-285750">
              <a:buFont typeface="Wingdings" panose="05000000000000000000" pitchFamily="2" charset="2"/>
              <a:buChar char="§"/>
            </a:pPr>
            <a:r>
              <a:rPr lang="en-GB" sz="1600" dirty="0"/>
              <a:t>General cryogenic maintenance policy and recent updates for CERN equipment; Mr Frederic Ferrand</a:t>
            </a:r>
          </a:p>
          <a:p>
            <a:pPr marL="285750" indent="-285750">
              <a:buFont typeface="Wingdings" panose="05000000000000000000" pitchFamily="2" charset="2"/>
              <a:buChar char="§"/>
            </a:pPr>
            <a:r>
              <a:rPr lang="en-GB" sz="1600" dirty="0"/>
              <a:t>The LHC Cryogenics Availability Calculation Tool; Mr Laurent Delprat</a:t>
            </a:r>
          </a:p>
        </p:txBody>
      </p:sp>
      <p:sp>
        <p:nvSpPr>
          <p:cNvPr id="7" name="Rectangle 6"/>
          <p:cNvSpPr/>
          <p:nvPr/>
        </p:nvSpPr>
        <p:spPr>
          <a:xfrm>
            <a:off x="439840" y="3574886"/>
            <a:ext cx="3776560" cy="923330"/>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For the one who is persevering and firm, there is nothing </a:t>
            </a:r>
            <a:r>
              <a:rPr lang="en-GB" dirty="0" smtClean="0">
                <a:latin typeface="Calibri" panose="020F0502020204030204" pitchFamily="34" charset="0"/>
                <a:cs typeface="Calibri" panose="020F0502020204030204" pitchFamily="34" charset="0"/>
              </a:rPr>
              <a:t>difficult ; Confucius</a:t>
            </a:r>
            <a:r>
              <a:rPr lang="en-GB" dirty="0">
                <a:latin typeface="Calibri" panose="020F0502020204030204" pitchFamily="34" charset="0"/>
                <a:cs typeface="Calibri" panose="020F0502020204030204" pitchFamily="34" charset="0"/>
              </a:rPr>
              <a:t>	</a:t>
            </a:r>
          </a:p>
        </p:txBody>
      </p:sp>
      <p:sp>
        <p:nvSpPr>
          <p:cNvPr id="8" name="Rectangle 7"/>
          <p:cNvSpPr/>
          <p:nvPr/>
        </p:nvSpPr>
        <p:spPr>
          <a:xfrm>
            <a:off x="4513811" y="3586542"/>
            <a:ext cx="4572000" cy="646331"/>
          </a:xfrm>
          <a:prstGeom prst="rect">
            <a:avLst/>
          </a:prstGeom>
        </p:spPr>
        <p:txBody>
          <a:bodyPr>
            <a:spAutoFit/>
          </a:bodyPr>
          <a:lstStyle/>
          <a:p>
            <a:r>
              <a:rPr lang="zh-CN" altLang="en-US" dirty="0"/>
              <a:t>对于坚持和坚定的人来说，没有什么困难</a:t>
            </a:r>
          </a:p>
          <a:p>
            <a:r>
              <a:rPr lang="zh-CN" altLang="en-US" dirty="0"/>
              <a:t> 孔子</a:t>
            </a:r>
          </a:p>
        </p:txBody>
      </p:sp>
      <p:pic>
        <p:nvPicPr>
          <p:cNvPr id="9" name="Picture 8"/>
          <p:cNvPicPr>
            <a:picLocks noChangeAspect="1"/>
          </p:cNvPicPr>
          <p:nvPr/>
        </p:nvPicPr>
        <p:blipFill>
          <a:blip r:embed="rId8"/>
          <a:stretch>
            <a:fillRect/>
          </a:stretch>
        </p:blipFill>
        <p:spPr>
          <a:xfrm>
            <a:off x="3349290" y="4250291"/>
            <a:ext cx="1660494" cy="1811842"/>
          </a:xfrm>
          <a:prstGeom prst="rect">
            <a:avLst/>
          </a:prstGeom>
        </p:spPr>
      </p:pic>
    </p:spTree>
    <p:extLst>
      <p:ext uri="{BB962C8B-B14F-4D97-AF65-F5344CB8AC3E}">
        <p14:creationId xmlns:p14="http://schemas.microsoft.com/office/powerpoint/2010/main" val="42424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18391-D411-FE40-AAD7-861AE5233E0E}" type="slidenum">
              <a:rPr lang="en-US" smtClean="0"/>
              <a:pPr/>
              <a:t>26</a:t>
            </a:fld>
            <a:endParaRPr lang="en-US" dirty="0"/>
          </a:p>
        </p:txBody>
      </p:sp>
      <p:sp>
        <p:nvSpPr>
          <p:cNvPr id="5" name="TextBox 4"/>
          <p:cNvSpPr txBox="1"/>
          <p:nvPr/>
        </p:nvSpPr>
        <p:spPr>
          <a:xfrm>
            <a:off x="2520724" y="1938034"/>
            <a:ext cx="4470012" cy="523220"/>
          </a:xfrm>
          <a:prstGeom prst="rect">
            <a:avLst/>
          </a:prstGeom>
          <a:noFill/>
        </p:spPr>
        <p:txBody>
          <a:bodyPr wrap="square" rtlCol="0">
            <a:spAutoFit/>
          </a:bodyPr>
          <a:lstStyle/>
          <a:p>
            <a:r>
              <a:rPr lang="en-US" sz="2800" dirty="0" smtClean="0"/>
              <a:t>Thank you        </a:t>
            </a:r>
            <a:r>
              <a:rPr lang="zh-CN" altLang="en-US" sz="2800" dirty="0" smtClean="0"/>
              <a:t>谢</a:t>
            </a:r>
            <a:r>
              <a:rPr lang="zh-CN" altLang="en-US" sz="2800" dirty="0"/>
              <a:t>谢</a:t>
            </a:r>
            <a:endParaRPr lang="en-GB" sz="2800" dirty="0"/>
          </a:p>
        </p:txBody>
      </p:sp>
    </p:spTree>
    <p:extLst>
      <p:ext uri="{BB962C8B-B14F-4D97-AF65-F5344CB8AC3E}">
        <p14:creationId xmlns:p14="http://schemas.microsoft.com/office/powerpoint/2010/main" val="3504588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34801"/>
            <a:ext cx="8226854"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sz="4000" dirty="0" smtClean="0">
                <a:latin typeface="Calibri" panose="020F0502020204030204" pitchFamily="34" charset="0"/>
                <a:cs typeface="Calibri" panose="020F0502020204030204" pitchFamily="34" charset="0"/>
              </a:rPr>
              <a:t>Agenda</a:t>
            </a:r>
            <a:endParaRPr lang="en-GB" sz="4000" dirty="0">
              <a:latin typeface="Calibri" panose="020F0502020204030204" pitchFamily="34" charset="0"/>
              <a:cs typeface="Calibri" panose="020F0502020204030204" pitchFamily="34" charset="0"/>
            </a:endParaRPr>
          </a:p>
        </p:txBody>
      </p:sp>
      <p:sp>
        <p:nvSpPr>
          <p:cNvPr id="9" name="Content Placeholder 8"/>
          <p:cNvSpPr>
            <a:spLocks noGrp="1"/>
          </p:cNvSpPr>
          <p:nvPr>
            <p:ph idx="1"/>
          </p:nvPr>
        </p:nvSpPr>
        <p:spPr>
          <a:xfrm>
            <a:off x="457200" y="1097280"/>
            <a:ext cx="8226854" cy="4471798"/>
          </a:xfrm>
        </p:spPr>
        <p:txBody>
          <a:bodyPr>
            <a:normAutofit/>
          </a:bodyPr>
          <a:lstStyle/>
          <a:p>
            <a:pPr>
              <a:buClr>
                <a:schemeClr val="bg1">
                  <a:lumMod val="95000"/>
                </a:schemeClr>
              </a:buClr>
            </a:pPr>
            <a:r>
              <a:rPr lang="en-US" sz="2800" dirty="0" smtClean="0">
                <a:solidFill>
                  <a:schemeClr val="bg1">
                    <a:lumMod val="95000"/>
                  </a:schemeClr>
                </a:solidFill>
                <a:latin typeface="Calibri" panose="020F0502020204030204" pitchFamily="34" charset="0"/>
              </a:rPr>
              <a:t>Recall </a:t>
            </a:r>
            <a:r>
              <a:rPr lang="en-US" sz="2800" dirty="0">
                <a:solidFill>
                  <a:schemeClr val="bg1">
                    <a:lumMod val="95000"/>
                  </a:schemeClr>
                </a:solidFill>
                <a:latin typeface="Calibri" panose="020F0502020204030204" pitchFamily="34" charset="0"/>
              </a:rPr>
              <a:t>on LHC cryogenics</a:t>
            </a:r>
          </a:p>
          <a:p>
            <a:pPr>
              <a:buClr>
                <a:schemeClr val="bg1">
                  <a:lumMod val="95000"/>
                </a:schemeClr>
              </a:buClr>
            </a:pPr>
            <a:r>
              <a:rPr lang="en-US" sz="2800" dirty="0" smtClean="0">
                <a:solidFill>
                  <a:schemeClr val="bg1">
                    <a:lumMod val="95000"/>
                  </a:schemeClr>
                </a:solidFill>
                <a:latin typeface="Calibri" panose="020F0502020204030204" pitchFamily="34" charset="0"/>
              </a:rPr>
              <a:t>Evolution of the global LHC cryogenic system</a:t>
            </a:r>
            <a:endParaRPr lang="en-US" sz="2800" dirty="0">
              <a:solidFill>
                <a:schemeClr val="bg1">
                  <a:lumMod val="95000"/>
                </a:schemeClr>
              </a:solidFill>
              <a:latin typeface="Calibri" panose="020F0502020204030204" pitchFamily="34" charset="0"/>
            </a:endParaRPr>
          </a:p>
          <a:p>
            <a:pPr>
              <a:buClr>
                <a:schemeClr val="bg1">
                  <a:lumMod val="95000"/>
                </a:schemeClr>
              </a:buClr>
            </a:pPr>
            <a:r>
              <a:rPr lang="en-US" sz="2800" dirty="0" smtClean="0">
                <a:solidFill>
                  <a:schemeClr val="bg1">
                    <a:lumMod val="95000"/>
                  </a:schemeClr>
                </a:solidFill>
                <a:latin typeface="Calibri" panose="020F0502020204030204" pitchFamily="34" charset="0"/>
              </a:rPr>
              <a:t>Operational adaptation to LHC present behavior</a:t>
            </a:r>
            <a:endParaRPr lang="en-US" sz="2800" dirty="0">
              <a:solidFill>
                <a:schemeClr val="bg1">
                  <a:lumMod val="95000"/>
                </a:schemeClr>
              </a:solidFill>
              <a:latin typeface="Calibri" panose="020F0502020204030204" pitchFamily="34" charset="0"/>
            </a:endParaRPr>
          </a:p>
          <a:p>
            <a:pPr>
              <a:buClr>
                <a:schemeClr val="bg1">
                  <a:lumMod val="95000"/>
                </a:schemeClr>
              </a:buClr>
            </a:pPr>
            <a:r>
              <a:rPr lang="en-US" sz="2800" dirty="0" smtClean="0">
                <a:solidFill>
                  <a:schemeClr val="bg1">
                    <a:lumMod val="95000"/>
                  </a:schemeClr>
                </a:solidFill>
                <a:latin typeface="Calibri" panose="020F0502020204030204" pitchFamily="34" charset="0"/>
              </a:rPr>
              <a:t>Benefits </a:t>
            </a:r>
            <a:r>
              <a:rPr lang="en-US" sz="2800" dirty="0">
                <a:solidFill>
                  <a:schemeClr val="bg1">
                    <a:lumMod val="95000"/>
                  </a:schemeClr>
                </a:solidFill>
                <a:latin typeface="Calibri" panose="020F0502020204030204" pitchFamily="34" charset="0"/>
              </a:rPr>
              <a:t>of adjustments and remaining issues </a:t>
            </a:r>
            <a:r>
              <a:rPr lang="en-US" sz="2800" dirty="0" smtClean="0">
                <a:solidFill>
                  <a:schemeClr val="bg1">
                    <a:lumMod val="95000"/>
                  </a:schemeClr>
                </a:solidFill>
                <a:latin typeface="Calibri" panose="020F0502020204030204" pitchFamily="34" charset="0"/>
              </a:rPr>
              <a:t>during Run 2</a:t>
            </a:r>
            <a:endParaRPr lang="en-US" sz="2800" dirty="0">
              <a:solidFill>
                <a:schemeClr val="bg1">
                  <a:lumMod val="95000"/>
                </a:schemeClr>
              </a:solidFill>
              <a:latin typeface="Calibri" panose="020F0502020204030204" pitchFamily="34" charset="0"/>
            </a:endParaRPr>
          </a:p>
          <a:p>
            <a:pPr>
              <a:buClr>
                <a:schemeClr val="bg1">
                  <a:lumMod val="95000"/>
                </a:schemeClr>
              </a:buClr>
            </a:pPr>
            <a:r>
              <a:rPr lang="en-US" sz="2800" dirty="0">
                <a:solidFill>
                  <a:schemeClr val="bg1">
                    <a:lumMod val="95000"/>
                  </a:schemeClr>
                </a:solidFill>
                <a:latin typeface="Calibri" panose="020F0502020204030204" pitchFamily="34" charset="0"/>
              </a:rPr>
              <a:t>Conclusions &amp; </a:t>
            </a:r>
            <a:r>
              <a:rPr lang="en-US" sz="2800" dirty="0" smtClean="0">
                <a:solidFill>
                  <a:schemeClr val="bg1">
                    <a:lumMod val="95000"/>
                  </a:schemeClr>
                </a:solidFill>
                <a:latin typeface="Calibri" panose="020F0502020204030204" pitchFamily="34" charset="0"/>
              </a:rPr>
              <a:t>Perspectives</a:t>
            </a:r>
            <a:endParaRPr lang="en-US" sz="2800" dirty="0">
              <a:solidFill>
                <a:schemeClr val="bg1">
                  <a:lumMod val="95000"/>
                </a:schemeClr>
              </a:solidFill>
              <a:latin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8"/>
          <p:cNvSpPr txBox="1">
            <a:spLocks/>
          </p:cNvSpPr>
          <p:nvPr/>
        </p:nvSpPr>
        <p:spPr>
          <a:xfrm>
            <a:off x="457198" y="1102776"/>
            <a:ext cx="8226854" cy="4471798"/>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chemeClr val="bg1">
                  <a:lumMod val="95000"/>
                </a:schemeClr>
              </a:buClr>
            </a:pPr>
            <a:r>
              <a:rPr lang="en-US" sz="2800" dirty="0" smtClean="0">
                <a:latin typeface="Calibri" panose="020F0502020204030204" pitchFamily="34" charset="0"/>
              </a:rPr>
              <a:t>Recall on LHC cryogenics</a:t>
            </a:r>
          </a:p>
          <a:p>
            <a:pPr>
              <a:buClr>
                <a:schemeClr val="bg1">
                  <a:lumMod val="95000"/>
                </a:schemeClr>
              </a:buClr>
            </a:pPr>
            <a:r>
              <a:rPr lang="en-US" sz="2800" dirty="0" smtClean="0">
                <a:latin typeface="Calibri" panose="020F0502020204030204" pitchFamily="34" charset="0"/>
              </a:rPr>
              <a:t>Evolution of the global LHC cryogenic system</a:t>
            </a:r>
          </a:p>
          <a:p>
            <a:pPr>
              <a:buClr>
                <a:schemeClr val="bg1">
                  <a:lumMod val="95000"/>
                </a:schemeClr>
              </a:buClr>
            </a:pPr>
            <a:r>
              <a:rPr lang="en-US" sz="2800" dirty="0" smtClean="0">
                <a:latin typeface="Calibri" panose="020F0502020204030204" pitchFamily="34" charset="0"/>
              </a:rPr>
              <a:t>Operational adaptation to LHC present behavior</a:t>
            </a:r>
          </a:p>
          <a:p>
            <a:pPr>
              <a:buClr>
                <a:schemeClr val="bg1">
                  <a:lumMod val="95000"/>
                </a:schemeClr>
              </a:buClr>
            </a:pPr>
            <a:r>
              <a:rPr lang="en-US" sz="2800" dirty="0" smtClean="0">
                <a:latin typeface="Calibri" panose="020F0502020204030204" pitchFamily="34" charset="0"/>
              </a:rPr>
              <a:t>Benefits of adjustments and remaining issues during Run 2</a:t>
            </a:r>
          </a:p>
          <a:p>
            <a:pPr>
              <a:buClr>
                <a:schemeClr val="bg1">
                  <a:lumMod val="95000"/>
                </a:schemeClr>
              </a:buClr>
            </a:pPr>
            <a:r>
              <a:rPr lang="en-US" sz="2800" dirty="0" smtClean="0">
                <a:latin typeface="Calibri" panose="020F0502020204030204" pitchFamily="34" charset="0"/>
              </a:rPr>
              <a:t>Some words about LHC results</a:t>
            </a:r>
          </a:p>
          <a:p>
            <a:pPr>
              <a:buClr>
                <a:schemeClr val="bg1">
                  <a:lumMod val="95000"/>
                </a:schemeClr>
              </a:buClr>
            </a:pPr>
            <a:r>
              <a:rPr lang="en-US" sz="2800" dirty="0" smtClean="0">
                <a:latin typeface="Calibri" panose="020F0502020204030204" pitchFamily="34" charset="0"/>
              </a:rPr>
              <a:t>Conclusions &amp; Perspectives</a:t>
            </a:r>
            <a:endParaRPr lang="en-US" sz="2800" dirty="0">
              <a:latin typeface="Calibri" panose="020F0502020204030204" pitchFamily="34" charset="0"/>
            </a:endParaRPr>
          </a:p>
        </p:txBody>
      </p:sp>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3</a:t>
            </a:fld>
            <a:endParaRPr lang="en-US" dirty="0">
              <a:solidFill>
                <a:srgbClr val="7030A0"/>
              </a:solidFill>
            </a:endParaRPr>
          </a:p>
        </p:txBody>
      </p:sp>
      <p:grpSp>
        <p:nvGrpSpPr>
          <p:cNvPr id="16" name="Group 15"/>
          <p:cNvGrpSpPr/>
          <p:nvPr/>
        </p:nvGrpSpPr>
        <p:grpSpPr>
          <a:xfrm>
            <a:off x="2725840" y="6216967"/>
            <a:ext cx="4614555" cy="579768"/>
            <a:chOff x="2768050" y="6274230"/>
            <a:chExt cx="4614555" cy="579768"/>
          </a:xfrm>
        </p:grpSpPr>
        <p:sp>
          <p:nvSpPr>
            <p:cNvPr id="17" name="Rectangle 16"/>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7"/>
            <a:srcRect l="6090" t="872" r="38690" b="-872"/>
            <a:stretch/>
          </p:blipFill>
          <p:spPr>
            <a:xfrm>
              <a:off x="2768050" y="6274230"/>
              <a:ext cx="641644" cy="579768"/>
            </a:xfrm>
            <a:prstGeom prst="rect">
              <a:avLst/>
            </a:prstGeom>
          </p:spPr>
        </p:pic>
      </p:grpSp>
    </p:spTree>
    <p:extLst>
      <p:ext uri="{BB962C8B-B14F-4D97-AF65-F5344CB8AC3E}">
        <p14:creationId xmlns:p14="http://schemas.microsoft.com/office/powerpoint/2010/main" val="3077867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sz="4000" dirty="0">
                <a:latin typeface="Calibri" panose="020F0502020204030204" pitchFamily="34" charset="0"/>
                <a:cs typeface="Calibri" panose="020F0502020204030204" pitchFamily="34" charset="0"/>
              </a:rPr>
              <a:t>Layout of LHC cryogenics</a:t>
            </a:r>
            <a:endParaRPr lang="en-GB" sz="40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9372" y="6282061"/>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9620" y="770378"/>
            <a:ext cx="3679812" cy="35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2"/>
          <p:cNvGrpSpPr>
            <a:grpSpLocks/>
          </p:cNvGrpSpPr>
          <p:nvPr/>
        </p:nvGrpSpPr>
        <p:grpSpPr bwMode="auto">
          <a:xfrm>
            <a:off x="5046935" y="2451817"/>
            <a:ext cx="3838575" cy="3657600"/>
            <a:chOff x="2688" y="624"/>
            <a:chExt cx="2976" cy="3072"/>
          </a:xfrm>
        </p:grpSpPr>
        <p:grpSp>
          <p:nvGrpSpPr>
            <p:cNvPr id="11" name="Group 3"/>
            <p:cNvGrpSpPr>
              <a:grpSpLocks/>
            </p:cNvGrpSpPr>
            <p:nvPr/>
          </p:nvGrpSpPr>
          <p:grpSpPr bwMode="auto">
            <a:xfrm>
              <a:off x="2688" y="624"/>
              <a:ext cx="2976" cy="3072"/>
              <a:chOff x="2688" y="816"/>
              <a:chExt cx="2976" cy="3072"/>
            </a:xfrm>
          </p:grpSpPr>
          <p:sp>
            <p:nvSpPr>
              <p:cNvPr id="15" name="Rectangle 4"/>
              <p:cNvSpPr>
                <a:spLocks noChangeArrowheads="1"/>
              </p:cNvSpPr>
              <p:nvPr/>
            </p:nvSpPr>
            <p:spPr bwMode="auto">
              <a:xfrm>
                <a:off x="2688" y="816"/>
                <a:ext cx="2976" cy="3072"/>
              </a:xfrm>
              <a:prstGeom prst="rect">
                <a:avLst/>
              </a:prstGeom>
              <a:solidFill>
                <a:schemeClr val="bg1"/>
              </a:solidFill>
              <a:ln w="9525">
                <a:solidFill>
                  <a:schemeClr val="tx1"/>
                </a:solidFill>
                <a:miter lim="800000"/>
                <a:headEnd/>
                <a:tailEnd/>
              </a:ln>
            </p:spPr>
            <p:txBody>
              <a:bodyPr wrap="none" anchor="ctr"/>
              <a:lstStyle/>
              <a:p>
                <a:endParaRPr lang="en-GB" sz="1350">
                  <a:solidFill>
                    <a:srgbClr val="0055A0"/>
                  </a:solidFill>
                </a:endParaRPr>
              </a:p>
            </p:txBody>
          </p:sp>
          <p:grpSp>
            <p:nvGrpSpPr>
              <p:cNvPr id="16" name="Group 5"/>
              <p:cNvGrpSpPr>
                <a:grpSpLocks/>
              </p:cNvGrpSpPr>
              <p:nvPr/>
            </p:nvGrpSpPr>
            <p:grpSpPr bwMode="auto">
              <a:xfrm>
                <a:off x="2766" y="960"/>
                <a:ext cx="2802" cy="2880"/>
                <a:chOff x="2766" y="863"/>
                <a:chExt cx="2994" cy="2977"/>
              </a:xfrm>
            </p:grpSpPr>
            <p:pic>
              <p:nvPicPr>
                <p:cNvPr id="1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6" y="863"/>
                  <a:ext cx="2994" cy="297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
                <p:cNvSpPr>
                  <a:spLocks noChangeArrowheads="1"/>
                </p:cNvSpPr>
                <p:nvPr/>
              </p:nvSpPr>
              <p:spPr bwMode="auto">
                <a:xfrm>
                  <a:off x="3408" y="2112"/>
                  <a:ext cx="1728" cy="43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55A0"/>
                    </a:solidFill>
                  </a:endParaRPr>
                </a:p>
              </p:txBody>
            </p:sp>
          </p:grpSp>
        </p:grpSp>
        <p:sp>
          <p:nvSpPr>
            <p:cNvPr id="12" name="Text Box 8"/>
            <p:cNvSpPr txBox="1">
              <a:spLocks noChangeArrowheads="1"/>
            </p:cNvSpPr>
            <p:nvPr/>
          </p:nvSpPr>
          <p:spPr bwMode="auto">
            <a:xfrm>
              <a:off x="4128" y="2880"/>
              <a:ext cx="864"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050">
                  <a:solidFill>
                    <a:srgbClr val="FF0000"/>
                  </a:solidFill>
                  <a:latin typeface="Arial Narrow" panose="020B0606020202030204" pitchFamily="34" charset="0"/>
                </a:rPr>
                <a:t>Magnets</a:t>
              </a:r>
            </a:p>
          </p:txBody>
        </p:sp>
        <p:sp>
          <p:nvSpPr>
            <p:cNvPr id="13" name="Text Box 9"/>
            <p:cNvSpPr txBox="1">
              <a:spLocks noChangeArrowheads="1"/>
            </p:cNvSpPr>
            <p:nvPr/>
          </p:nvSpPr>
          <p:spPr bwMode="auto">
            <a:xfrm>
              <a:off x="4128" y="3120"/>
              <a:ext cx="864"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1050">
                  <a:solidFill>
                    <a:srgbClr val="0000FF"/>
                  </a:solidFill>
                  <a:latin typeface="Arial Narrow" panose="020B0606020202030204" pitchFamily="34" charset="0"/>
                </a:rPr>
                <a:t>Distribution</a:t>
              </a:r>
            </a:p>
          </p:txBody>
        </p:sp>
      </p:grpSp>
      <p:sp>
        <p:nvSpPr>
          <p:cNvPr id="19" name="Text Box 12"/>
          <p:cNvSpPr txBox="1">
            <a:spLocks noChangeArrowheads="1"/>
          </p:cNvSpPr>
          <p:nvPr/>
        </p:nvSpPr>
        <p:spPr bwMode="auto">
          <a:xfrm>
            <a:off x="5723226" y="3431024"/>
            <a:ext cx="2476500" cy="170816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fr-FR" altLang="en-US" sz="1500" dirty="0">
                <a:solidFill>
                  <a:srgbClr val="0055A0"/>
                </a:solidFill>
                <a:latin typeface="Calibri" panose="020F0502020204030204" pitchFamily="34" charset="0"/>
                <a:cs typeface="Calibri" panose="020F0502020204030204" pitchFamily="34" charset="0"/>
              </a:rPr>
              <a:t>8 x 18kW @ 4.5 K</a:t>
            </a:r>
          </a:p>
          <a:p>
            <a:pPr algn="ctr">
              <a:spcBef>
                <a:spcPct val="50000"/>
              </a:spcBef>
            </a:pPr>
            <a:r>
              <a:rPr lang="fr-FR" altLang="en-US" sz="1500" dirty="0">
                <a:solidFill>
                  <a:srgbClr val="0055A0"/>
                </a:solidFill>
                <a:latin typeface="Calibri" panose="020F0502020204030204" pitchFamily="34" charset="0"/>
                <a:cs typeface="Calibri" panose="020F0502020204030204" pitchFamily="34" charset="0"/>
              </a:rPr>
              <a:t>1’800 </a:t>
            </a:r>
            <a:r>
              <a:rPr lang="fr-FR" altLang="en-US" sz="1500" dirty="0" err="1">
                <a:solidFill>
                  <a:srgbClr val="0055A0"/>
                </a:solidFill>
                <a:latin typeface="Calibri" panose="020F0502020204030204" pitchFamily="34" charset="0"/>
                <a:cs typeface="Calibri" panose="020F0502020204030204" pitchFamily="34" charset="0"/>
              </a:rPr>
              <a:t>sc</a:t>
            </a:r>
            <a:r>
              <a:rPr lang="fr-FR" altLang="en-US" sz="1500" dirty="0">
                <a:solidFill>
                  <a:srgbClr val="0055A0"/>
                </a:solidFill>
                <a:latin typeface="Calibri" panose="020F0502020204030204" pitchFamily="34" charset="0"/>
                <a:cs typeface="Calibri" panose="020F0502020204030204" pitchFamily="34" charset="0"/>
              </a:rPr>
              <a:t> </a:t>
            </a:r>
            <a:r>
              <a:rPr lang="fr-FR" altLang="en-US" sz="1500" dirty="0" err="1">
                <a:solidFill>
                  <a:srgbClr val="0055A0"/>
                </a:solidFill>
                <a:latin typeface="Calibri" panose="020F0502020204030204" pitchFamily="34" charset="0"/>
                <a:cs typeface="Calibri" panose="020F0502020204030204" pitchFamily="34" charset="0"/>
              </a:rPr>
              <a:t>magnets</a:t>
            </a:r>
            <a:endParaRPr lang="fr-FR" altLang="en-US" sz="1500" dirty="0">
              <a:solidFill>
                <a:srgbClr val="0055A0"/>
              </a:solidFill>
              <a:latin typeface="Calibri" panose="020F0502020204030204" pitchFamily="34" charset="0"/>
              <a:cs typeface="Calibri" panose="020F0502020204030204" pitchFamily="34" charset="0"/>
            </a:endParaRPr>
          </a:p>
          <a:p>
            <a:pPr algn="ctr">
              <a:spcBef>
                <a:spcPct val="50000"/>
              </a:spcBef>
            </a:pPr>
            <a:r>
              <a:rPr lang="fr-FR" altLang="en-US" sz="1500" dirty="0">
                <a:solidFill>
                  <a:srgbClr val="0055A0"/>
                </a:solidFill>
                <a:latin typeface="Calibri" panose="020F0502020204030204" pitchFamily="34" charset="0"/>
                <a:cs typeface="Calibri" panose="020F0502020204030204" pitchFamily="34" charset="0"/>
              </a:rPr>
              <a:t>24 km &amp; 20 kW @ 1.8 K</a:t>
            </a:r>
          </a:p>
          <a:p>
            <a:pPr algn="ctr">
              <a:spcBef>
                <a:spcPct val="50000"/>
              </a:spcBef>
            </a:pPr>
            <a:r>
              <a:rPr lang="fr-FR" altLang="en-US" sz="1500" dirty="0">
                <a:solidFill>
                  <a:srgbClr val="0055A0"/>
                </a:solidFill>
                <a:latin typeface="Calibri" panose="020F0502020204030204" pitchFamily="34" charset="0"/>
                <a:cs typeface="Calibri" panose="020F0502020204030204" pitchFamily="34" charset="0"/>
              </a:rPr>
              <a:t>36’000 t @ 1.9K</a:t>
            </a:r>
          </a:p>
          <a:p>
            <a:pPr algn="ctr">
              <a:spcBef>
                <a:spcPct val="50000"/>
              </a:spcBef>
            </a:pPr>
            <a:r>
              <a:rPr lang="fr-FR" altLang="en-US" sz="1500" dirty="0">
                <a:solidFill>
                  <a:srgbClr val="0055A0"/>
                </a:solidFill>
                <a:latin typeface="Calibri" panose="020F0502020204030204" pitchFamily="34" charset="0"/>
                <a:cs typeface="Calibri" panose="020F0502020204030204" pitchFamily="34" charset="0"/>
              </a:rPr>
              <a:t>130 t He </a:t>
            </a:r>
            <a:r>
              <a:rPr lang="fr-FR" altLang="en-US" sz="1500" dirty="0" err="1">
                <a:solidFill>
                  <a:srgbClr val="0055A0"/>
                </a:solidFill>
                <a:latin typeface="Calibri" panose="020F0502020204030204" pitchFamily="34" charset="0"/>
                <a:cs typeface="Calibri" panose="020F0502020204030204" pitchFamily="34" charset="0"/>
              </a:rPr>
              <a:t>inventory</a:t>
            </a:r>
            <a:endParaRPr lang="fr-FR" altLang="en-US" sz="1500" dirty="0">
              <a:solidFill>
                <a:srgbClr val="0055A0"/>
              </a:solidFill>
              <a:latin typeface="Calibri" panose="020F0502020204030204" pitchFamily="34" charset="0"/>
              <a:cs typeface="Calibri" panose="020F0502020204030204" pitchFamily="34" charset="0"/>
            </a:endParaRPr>
          </a:p>
        </p:txBody>
      </p:sp>
      <p:sp>
        <p:nvSpPr>
          <p:cNvPr id="20" name="Flowchart: Or 19"/>
          <p:cNvSpPr>
            <a:spLocks noChangeAspect="1"/>
          </p:cNvSpPr>
          <p:nvPr/>
        </p:nvSpPr>
        <p:spPr>
          <a:xfrm>
            <a:off x="6813838" y="2901735"/>
            <a:ext cx="252000" cy="252000"/>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1" name="Flowchart: Or 20"/>
          <p:cNvSpPr>
            <a:spLocks noChangeAspect="1"/>
          </p:cNvSpPr>
          <p:nvPr/>
        </p:nvSpPr>
        <p:spPr>
          <a:xfrm>
            <a:off x="6815926" y="5349698"/>
            <a:ext cx="252000" cy="252000"/>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Flowchart: Or 21"/>
          <p:cNvSpPr>
            <a:spLocks noChangeAspect="1"/>
          </p:cNvSpPr>
          <p:nvPr/>
        </p:nvSpPr>
        <p:spPr>
          <a:xfrm>
            <a:off x="7715586" y="4990580"/>
            <a:ext cx="252000" cy="252000"/>
          </a:xfrm>
          <a:prstGeom prst="flowChar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3" name="Flowchart: Or 22"/>
          <p:cNvSpPr>
            <a:spLocks noChangeAspect="1"/>
          </p:cNvSpPr>
          <p:nvPr/>
        </p:nvSpPr>
        <p:spPr>
          <a:xfrm>
            <a:off x="5900594" y="5011177"/>
            <a:ext cx="252000" cy="252000"/>
          </a:xfrm>
          <a:prstGeom prst="flowChar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24" name="Group 23"/>
          <p:cNvGrpSpPr/>
          <p:nvPr/>
        </p:nvGrpSpPr>
        <p:grpSpPr>
          <a:xfrm rot="18600000">
            <a:off x="5862248" y="3464164"/>
            <a:ext cx="210590" cy="156480"/>
            <a:chOff x="4644346" y="1679504"/>
            <a:chExt cx="210590" cy="156480"/>
          </a:xfrm>
        </p:grpSpPr>
        <p:sp>
          <p:nvSpPr>
            <p:cNvPr id="25" name="Oval 24"/>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Oval 25"/>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Oval 26"/>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8" name="Oval 27"/>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29" name="Group 28"/>
          <p:cNvGrpSpPr/>
          <p:nvPr/>
        </p:nvGrpSpPr>
        <p:grpSpPr>
          <a:xfrm rot="19440000">
            <a:off x="6074817" y="3288271"/>
            <a:ext cx="210590" cy="156480"/>
            <a:chOff x="4644346" y="1679504"/>
            <a:chExt cx="210590" cy="156480"/>
          </a:xfrm>
        </p:grpSpPr>
        <p:sp>
          <p:nvSpPr>
            <p:cNvPr id="30" name="Oval 29"/>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Oval 30"/>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2" name="Oval 31"/>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3" name="Oval 32"/>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34" name="TextBox 33"/>
          <p:cNvSpPr txBox="1"/>
          <p:nvPr/>
        </p:nvSpPr>
        <p:spPr>
          <a:xfrm>
            <a:off x="6331482" y="3263109"/>
            <a:ext cx="254179" cy="184666"/>
          </a:xfrm>
          <a:prstGeom prst="rect">
            <a:avLst/>
          </a:prstGeom>
          <a:solidFill>
            <a:schemeClr val="accent1"/>
          </a:solidFill>
        </p:spPr>
        <p:txBody>
          <a:bodyPr wrap="square" lIns="0" tIns="0" rIns="0" bIns="0" rtlCol="0" anchor="ctr">
            <a:normAutofit fontScale="92500" lnSpcReduction="10000"/>
          </a:bodyPr>
          <a:lstStyle/>
          <a:p>
            <a:pPr algn="ctr"/>
            <a:r>
              <a:rPr lang="en-US" sz="1400" dirty="0">
                <a:solidFill>
                  <a:srgbClr val="0055A0"/>
                </a:solidFill>
                <a:latin typeface="Calibri" panose="020F0502020204030204" pitchFamily="34" charset="0"/>
              </a:rPr>
              <a:t>SRF</a:t>
            </a:r>
            <a:endParaRPr lang="en-GB" sz="1200" dirty="0">
              <a:solidFill>
                <a:srgbClr val="0055A0"/>
              </a:solidFill>
              <a:latin typeface="Calibri" panose="020F0502020204030204" pitchFamily="34" charset="0"/>
            </a:endParaRPr>
          </a:p>
        </p:txBody>
      </p:sp>
      <p:sp>
        <p:nvSpPr>
          <p:cNvPr id="35" name="TextBox 34"/>
          <p:cNvSpPr txBox="1"/>
          <p:nvPr/>
        </p:nvSpPr>
        <p:spPr>
          <a:xfrm>
            <a:off x="7039357" y="2757384"/>
            <a:ext cx="301038" cy="184666"/>
          </a:xfrm>
          <a:prstGeom prst="rect">
            <a:avLst/>
          </a:prstGeom>
          <a:solidFill>
            <a:srgbClr val="CCFFCC"/>
          </a:solidFill>
        </p:spPr>
        <p:txBody>
          <a:bodyPr wrap="square" lIns="0" tIns="0" rIns="0" bIns="0" rtlCol="0" anchor="ctr">
            <a:noAutofit/>
          </a:bodyPr>
          <a:lstStyle/>
          <a:p>
            <a:pPr algn="ctr"/>
            <a:r>
              <a:rPr lang="en-US" sz="1200" dirty="0">
                <a:solidFill>
                  <a:srgbClr val="0055A0"/>
                </a:solidFill>
                <a:latin typeface="Calibri" panose="020F0502020204030204" pitchFamily="34" charset="0"/>
              </a:rPr>
              <a:t>CMS</a:t>
            </a:r>
            <a:endParaRPr lang="en-GB" sz="1200" dirty="0">
              <a:solidFill>
                <a:srgbClr val="0055A0"/>
              </a:solidFill>
              <a:latin typeface="Calibri" panose="020F0502020204030204" pitchFamily="34" charset="0"/>
            </a:endParaRPr>
          </a:p>
        </p:txBody>
      </p:sp>
      <p:sp>
        <p:nvSpPr>
          <p:cNvPr id="36" name="TextBox 35"/>
          <p:cNvSpPr txBox="1"/>
          <p:nvPr/>
        </p:nvSpPr>
        <p:spPr>
          <a:xfrm>
            <a:off x="7039355" y="5601698"/>
            <a:ext cx="474628" cy="137612"/>
          </a:xfrm>
          <a:prstGeom prst="rect">
            <a:avLst/>
          </a:prstGeom>
          <a:solidFill>
            <a:srgbClr val="CCFFCC"/>
          </a:solidFill>
        </p:spPr>
        <p:txBody>
          <a:bodyPr wrap="square" lIns="0" tIns="0" rIns="0" bIns="0" rtlCol="0" anchor="ctr">
            <a:noAutofit/>
          </a:bodyPr>
          <a:lstStyle/>
          <a:p>
            <a:pPr algn="ctr"/>
            <a:r>
              <a:rPr lang="en-US" sz="1200" dirty="0">
                <a:solidFill>
                  <a:srgbClr val="0055A0"/>
                </a:solidFill>
                <a:latin typeface="Calibri" panose="020F0502020204030204" pitchFamily="34" charset="0"/>
              </a:rPr>
              <a:t>ATLAS</a:t>
            </a:r>
            <a:endParaRPr lang="en-GB" sz="1200" dirty="0">
              <a:solidFill>
                <a:srgbClr val="0055A0"/>
              </a:solidFill>
              <a:latin typeface="Calibri" panose="020F0502020204030204" pitchFamily="34" charset="0"/>
            </a:endParaRPr>
          </a:p>
        </p:txBody>
      </p:sp>
      <p:sp>
        <p:nvSpPr>
          <p:cNvPr id="37" name="TextBox 36"/>
          <p:cNvSpPr txBox="1"/>
          <p:nvPr/>
        </p:nvSpPr>
        <p:spPr>
          <a:xfrm>
            <a:off x="8087281" y="4946077"/>
            <a:ext cx="348716" cy="184666"/>
          </a:xfrm>
          <a:prstGeom prst="rect">
            <a:avLst/>
          </a:prstGeom>
          <a:solidFill>
            <a:srgbClr val="FFFFCC"/>
          </a:solidFill>
        </p:spPr>
        <p:txBody>
          <a:bodyPr wrap="square" lIns="0" tIns="0" rIns="0" bIns="0" rtlCol="0" anchor="ctr">
            <a:normAutofit/>
          </a:bodyPr>
          <a:lstStyle/>
          <a:p>
            <a:pPr algn="ctr"/>
            <a:r>
              <a:rPr lang="en-US" sz="1050" dirty="0" err="1">
                <a:solidFill>
                  <a:srgbClr val="0055A0"/>
                </a:solidFill>
                <a:latin typeface="Calibri" panose="020F0502020204030204" pitchFamily="34" charset="0"/>
              </a:rPr>
              <a:t>LHCb</a:t>
            </a:r>
            <a:endParaRPr lang="en-GB" sz="1050" dirty="0">
              <a:solidFill>
                <a:srgbClr val="0055A0"/>
              </a:solidFill>
              <a:latin typeface="Calibri" panose="020F0502020204030204" pitchFamily="34" charset="0"/>
            </a:endParaRPr>
          </a:p>
        </p:txBody>
      </p:sp>
      <p:sp>
        <p:nvSpPr>
          <p:cNvPr id="38" name="TextBox 37"/>
          <p:cNvSpPr txBox="1"/>
          <p:nvPr/>
        </p:nvSpPr>
        <p:spPr>
          <a:xfrm>
            <a:off x="5486955" y="4946905"/>
            <a:ext cx="348716" cy="184666"/>
          </a:xfrm>
          <a:prstGeom prst="rect">
            <a:avLst/>
          </a:prstGeom>
          <a:solidFill>
            <a:srgbClr val="FFFFCC"/>
          </a:solidFill>
        </p:spPr>
        <p:txBody>
          <a:bodyPr wrap="square" lIns="0" tIns="0" rIns="0" bIns="0" rtlCol="0" anchor="ctr">
            <a:normAutofit/>
          </a:bodyPr>
          <a:lstStyle/>
          <a:p>
            <a:pPr algn="ctr"/>
            <a:r>
              <a:rPr lang="en-US" sz="1050" dirty="0">
                <a:solidFill>
                  <a:srgbClr val="0055A0"/>
                </a:solidFill>
                <a:latin typeface="Calibri" panose="020F0502020204030204" pitchFamily="34" charset="0"/>
              </a:rPr>
              <a:t>ALICE</a:t>
            </a:r>
            <a:endParaRPr lang="en-GB" sz="1050" dirty="0">
              <a:solidFill>
                <a:srgbClr val="0055A0"/>
              </a:solidFill>
              <a:latin typeface="Calibri" panose="020F0502020204030204" pitchFamily="34" charset="0"/>
            </a:endParaRPr>
          </a:p>
        </p:txBody>
      </p:sp>
      <p:sp>
        <p:nvSpPr>
          <p:cNvPr id="39" name="Rectangle 38"/>
          <p:cNvSpPr/>
          <p:nvPr/>
        </p:nvSpPr>
        <p:spPr>
          <a:xfrm>
            <a:off x="4148051" y="835079"/>
            <a:ext cx="4828202" cy="1384995"/>
          </a:xfrm>
          <a:prstGeom prst="rect">
            <a:avLst/>
          </a:prstGeom>
          <a:solidFill>
            <a:schemeClr val="bg2">
              <a:lumMod val="90000"/>
            </a:schemeClr>
          </a:solidFill>
        </p:spPr>
        <p:txBody>
          <a:bodyPr wrap="square">
            <a:spAutoFit/>
          </a:bodyPr>
          <a:lstStyle/>
          <a:p>
            <a:pPr algn="just"/>
            <a:r>
              <a:rPr lang="en-GB" sz="1400" dirty="0" smtClean="0">
                <a:solidFill>
                  <a:srgbClr val="0055A0"/>
                </a:solidFill>
              </a:rPr>
              <a:t>LHC cryogenics is constituted with:</a:t>
            </a:r>
          </a:p>
          <a:p>
            <a:pPr lvl="1" algn="just"/>
            <a:r>
              <a:rPr lang="en-GB" sz="1400" dirty="0" smtClean="0">
                <a:solidFill>
                  <a:srgbClr val="0055A0"/>
                </a:solidFill>
              </a:rPr>
              <a:t>24 </a:t>
            </a:r>
            <a:r>
              <a:rPr lang="en-GB" sz="1400" dirty="0">
                <a:solidFill>
                  <a:srgbClr val="0055A0"/>
                </a:solidFill>
              </a:rPr>
              <a:t>km of high-field superconducting magnets operating in superfluid helium at 1.9 </a:t>
            </a:r>
            <a:r>
              <a:rPr lang="en-GB" sz="1400" dirty="0" smtClean="0">
                <a:solidFill>
                  <a:srgbClr val="0055A0"/>
                </a:solidFill>
              </a:rPr>
              <a:t>K or 4.5 K</a:t>
            </a:r>
          </a:p>
          <a:p>
            <a:pPr lvl="1" algn="just"/>
            <a:r>
              <a:rPr lang="en-US" sz="1400" dirty="0" smtClean="0">
                <a:solidFill>
                  <a:srgbClr val="0055A0"/>
                </a:solidFill>
              </a:rPr>
              <a:t>SRF cavities operating in helium at 4.5 K</a:t>
            </a:r>
          </a:p>
          <a:p>
            <a:pPr lvl="1" algn="just"/>
            <a:r>
              <a:rPr lang="en-US" sz="1400" dirty="0" smtClean="0">
                <a:solidFill>
                  <a:srgbClr val="0055A0"/>
                </a:solidFill>
              </a:rPr>
              <a:t>LHC experiments ATLAS &amp; CMS with magnets operating at 4.5 K</a:t>
            </a:r>
            <a:endParaRPr lang="en-GB" sz="1400" dirty="0">
              <a:solidFill>
                <a:srgbClr val="0055A0"/>
              </a:solidFill>
            </a:endParaRPr>
          </a:p>
        </p:txBody>
      </p:sp>
      <p:sp>
        <p:nvSpPr>
          <p:cNvPr id="40" name="Rectangle 39"/>
          <p:cNvSpPr/>
          <p:nvPr/>
        </p:nvSpPr>
        <p:spPr>
          <a:xfrm rot="20426820">
            <a:off x="2477467" y="5281041"/>
            <a:ext cx="2869253" cy="461665"/>
          </a:xfrm>
          <a:prstGeom prst="rect">
            <a:avLst/>
          </a:prstGeom>
          <a:solidFill>
            <a:srgbClr val="FFFFCC"/>
          </a:solidFill>
        </p:spPr>
        <p:txBody>
          <a:bodyPr wrap="square">
            <a:spAutoFit/>
          </a:bodyPr>
          <a:lstStyle/>
          <a:p>
            <a:pPr algn="just"/>
            <a:r>
              <a:rPr lang="en-US" sz="1200" dirty="0" smtClean="0">
                <a:solidFill>
                  <a:srgbClr val="0055A0"/>
                </a:solidFill>
                <a:latin typeface="Calibri" panose="020F0502020204030204" pitchFamily="34" charset="0"/>
                <a:cs typeface="Calibri" panose="020F0502020204030204" pitchFamily="34" charset="0"/>
              </a:rPr>
              <a:t>Two LHC experiments ALICE &amp; LHCB operating at room temperature</a:t>
            </a:r>
            <a:endParaRPr lang="en-GB" sz="1200" dirty="0">
              <a:solidFill>
                <a:srgbClr val="0055A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4"/>
          </p:nvPr>
        </p:nvSpPr>
        <p:spPr>
          <a:xfrm>
            <a:off x="7967586" y="6356350"/>
            <a:ext cx="451786" cy="365125"/>
          </a:xfrm>
        </p:spPr>
        <p:txBody>
          <a:bodyPr/>
          <a:lstStyle/>
          <a:p>
            <a:fld id="{17918391-D411-FE40-AAD7-861AE5233E0E}" type="slidenum">
              <a:rPr lang="en-US" smtClean="0">
                <a:solidFill>
                  <a:srgbClr val="7030A0"/>
                </a:solidFill>
              </a:rPr>
              <a:pPr/>
              <a:t>4</a:t>
            </a:fld>
            <a:endParaRPr lang="en-US" dirty="0">
              <a:solidFill>
                <a:srgbClr val="7030A0"/>
              </a:solidFill>
            </a:endParaRPr>
          </a:p>
        </p:txBody>
      </p:sp>
      <p:grpSp>
        <p:nvGrpSpPr>
          <p:cNvPr id="44" name="Group 43"/>
          <p:cNvGrpSpPr/>
          <p:nvPr/>
        </p:nvGrpSpPr>
        <p:grpSpPr>
          <a:xfrm>
            <a:off x="2725840" y="6216967"/>
            <a:ext cx="4614555" cy="579768"/>
            <a:chOff x="2768050" y="6274230"/>
            <a:chExt cx="4614555" cy="579768"/>
          </a:xfrm>
        </p:grpSpPr>
        <p:sp>
          <p:nvSpPr>
            <p:cNvPr id="45" name="Rectangle 44"/>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rotWithShape="1">
            <a:blip r:embed="rId9"/>
            <a:srcRect l="6090" t="872" r="38690" b="-872"/>
            <a:stretch/>
          </p:blipFill>
          <p:spPr>
            <a:xfrm>
              <a:off x="2768050" y="6274230"/>
              <a:ext cx="641644" cy="579768"/>
            </a:xfrm>
            <a:prstGeom prst="rect">
              <a:avLst/>
            </a:prstGeom>
          </p:spPr>
        </p:pic>
      </p:grpSp>
    </p:spTree>
    <p:extLst>
      <p:ext uri="{BB962C8B-B14F-4D97-AF65-F5344CB8AC3E}">
        <p14:creationId xmlns:p14="http://schemas.microsoft.com/office/powerpoint/2010/main" val="360954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41668" y="103082"/>
            <a:ext cx="8667771" cy="466724"/>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3200" dirty="0">
                <a:latin typeface="Calibri" panose="020F0502020204030204" pitchFamily="34" charset="0"/>
                <a:cs typeface="Calibri" panose="020F0502020204030204" pitchFamily="34" charset="0"/>
              </a:rPr>
              <a:t>Layout of LHC </a:t>
            </a:r>
            <a:r>
              <a:rPr lang="en-US" sz="3200" dirty="0" smtClean="0">
                <a:latin typeface="Calibri" panose="020F0502020204030204" pitchFamily="34" charset="0"/>
                <a:cs typeface="Calibri" panose="020F0502020204030204" pitchFamily="34" charset="0"/>
              </a:rPr>
              <a:t>Experiments system</a:t>
            </a:r>
            <a:endParaRPr lang="en-GB" sz="32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
          </p:nvPr>
        </p:nvSpPr>
        <p:spPr>
          <a:xfrm>
            <a:off x="7900083" y="6356350"/>
            <a:ext cx="501424" cy="365125"/>
          </a:xfrm>
        </p:spPr>
        <p:txBody>
          <a:bodyPr/>
          <a:lstStyle/>
          <a:p>
            <a:fld id="{17918391-D411-FE40-AAD7-861AE5233E0E}" type="slidenum">
              <a:rPr lang="en-US" smtClean="0">
                <a:solidFill>
                  <a:srgbClr val="7030A0"/>
                </a:solidFill>
              </a:rPr>
              <a:pPr/>
              <a:t>5</a:t>
            </a:fld>
            <a:endParaRPr lang="en-US" dirty="0">
              <a:solidFill>
                <a:srgbClr val="7030A0"/>
              </a:solidFill>
            </a:endParaRPr>
          </a:p>
        </p:txBody>
      </p:sp>
      <p:grpSp>
        <p:nvGrpSpPr>
          <p:cNvPr id="60" name="Group 59"/>
          <p:cNvGrpSpPr/>
          <p:nvPr/>
        </p:nvGrpSpPr>
        <p:grpSpPr>
          <a:xfrm>
            <a:off x="2725840" y="6216967"/>
            <a:ext cx="4614555" cy="579768"/>
            <a:chOff x="2768050" y="6274230"/>
            <a:chExt cx="4614555" cy="579768"/>
          </a:xfrm>
        </p:grpSpPr>
        <p:sp>
          <p:nvSpPr>
            <p:cNvPr id="61" name="Rectangle 6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62" name="Picture 61"/>
            <p:cNvPicPr>
              <a:picLocks noChangeAspect="1"/>
            </p:cNvPicPr>
            <p:nvPr/>
          </p:nvPicPr>
          <p:blipFill rotWithShape="1">
            <a:blip r:embed="rId7"/>
            <a:srcRect l="6090" t="872" r="38690" b="-872"/>
            <a:stretch/>
          </p:blipFill>
          <p:spPr>
            <a:xfrm>
              <a:off x="2768050" y="6274230"/>
              <a:ext cx="641644" cy="579768"/>
            </a:xfrm>
            <a:prstGeom prst="rect">
              <a:avLst/>
            </a:prstGeom>
          </p:spPr>
        </p:pic>
      </p:grpSp>
      <p:pic>
        <p:nvPicPr>
          <p:cNvPr id="59" name="Picture 5" descr="06090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962" y="4841767"/>
            <a:ext cx="226853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2150" y="2465280"/>
            <a:ext cx="31400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287" y="2897080"/>
            <a:ext cx="2897188" cy="16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2712" y="4805255"/>
            <a:ext cx="2266950" cy="121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6250" y="2033480"/>
            <a:ext cx="549275"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7" name="Group 39"/>
          <p:cNvGrpSpPr>
            <a:grpSpLocks/>
          </p:cNvGrpSpPr>
          <p:nvPr/>
        </p:nvGrpSpPr>
        <p:grpSpPr bwMode="auto">
          <a:xfrm>
            <a:off x="903137" y="1144480"/>
            <a:ext cx="1231900" cy="1166812"/>
            <a:chOff x="612" y="1026"/>
            <a:chExt cx="776" cy="735"/>
          </a:xfrm>
        </p:grpSpPr>
        <p:pic>
          <p:nvPicPr>
            <p:cNvPr id="68" name="Picture 23" descr="0702021_10-A5-at-72-dp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 y="1026"/>
              <a:ext cx="763"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Line 24"/>
            <p:cNvSpPr>
              <a:spLocks noChangeShapeType="1"/>
            </p:cNvSpPr>
            <p:nvPr/>
          </p:nvSpPr>
          <p:spPr bwMode="auto">
            <a:xfrm flipV="1">
              <a:off x="1066" y="1389"/>
              <a:ext cx="204" cy="227"/>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Text Box 25"/>
            <p:cNvSpPr txBox="1">
              <a:spLocks noChangeArrowheads="1"/>
            </p:cNvSpPr>
            <p:nvPr/>
          </p:nvSpPr>
          <p:spPr bwMode="auto">
            <a:xfrm>
              <a:off x="1111" y="1502"/>
              <a:ext cx="27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chemeClr val="bg1"/>
                  </a:solidFill>
                </a:rPr>
                <a:t>6.3 m</a:t>
              </a:r>
              <a:endParaRPr lang="en-US" altLang="en-US" sz="800">
                <a:solidFill>
                  <a:schemeClr val="bg1"/>
                </a:solidFill>
              </a:endParaRPr>
            </a:p>
          </p:txBody>
        </p:sp>
        <p:sp>
          <p:nvSpPr>
            <p:cNvPr id="71" name="Line 26"/>
            <p:cNvSpPr>
              <a:spLocks noChangeShapeType="1"/>
            </p:cNvSpPr>
            <p:nvPr/>
          </p:nvSpPr>
          <p:spPr bwMode="auto">
            <a:xfrm>
              <a:off x="725" y="1275"/>
              <a:ext cx="272" cy="228"/>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Text Box 27"/>
            <p:cNvSpPr txBox="1">
              <a:spLocks noChangeArrowheads="1"/>
            </p:cNvSpPr>
            <p:nvPr/>
          </p:nvSpPr>
          <p:spPr bwMode="auto">
            <a:xfrm>
              <a:off x="635" y="1366"/>
              <a:ext cx="31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chemeClr val="bg1"/>
                  </a:solidFill>
                </a:rPr>
                <a:t>12.5 m</a:t>
              </a:r>
              <a:endParaRPr lang="en-US" altLang="en-US" sz="800">
                <a:solidFill>
                  <a:schemeClr val="bg1"/>
                </a:solidFill>
              </a:endParaRPr>
            </a:p>
          </p:txBody>
        </p:sp>
      </p:grpSp>
      <p:grpSp>
        <p:nvGrpSpPr>
          <p:cNvPr id="73" name="Group 42"/>
          <p:cNvGrpSpPr>
            <a:grpSpLocks/>
          </p:cNvGrpSpPr>
          <p:nvPr/>
        </p:nvGrpSpPr>
        <p:grpSpPr bwMode="auto">
          <a:xfrm>
            <a:off x="7529362" y="996842"/>
            <a:ext cx="1027113" cy="757238"/>
            <a:chOff x="2404" y="1207"/>
            <a:chExt cx="647" cy="477"/>
          </a:xfrm>
        </p:grpSpPr>
        <p:pic>
          <p:nvPicPr>
            <p:cNvPr id="74"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1" y="1207"/>
              <a:ext cx="330"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Line 28"/>
            <p:cNvSpPr>
              <a:spLocks noChangeShapeType="1"/>
            </p:cNvSpPr>
            <p:nvPr/>
          </p:nvSpPr>
          <p:spPr bwMode="auto">
            <a:xfrm>
              <a:off x="2653" y="1230"/>
              <a:ext cx="0" cy="407"/>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4" name="Text Box 29"/>
            <p:cNvSpPr txBox="1">
              <a:spLocks noChangeArrowheads="1"/>
            </p:cNvSpPr>
            <p:nvPr/>
          </p:nvSpPr>
          <p:spPr bwMode="auto">
            <a:xfrm>
              <a:off x="2404" y="1344"/>
              <a:ext cx="25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rgbClr val="FF0000"/>
                  </a:solidFill>
                </a:rPr>
                <a:t>11 m</a:t>
              </a:r>
              <a:endParaRPr lang="en-US" altLang="en-US" sz="800">
                <a:solidFill>
                  <a:srgbClr val="FF0000"/>
                </a:solidFill>
              </a:endParaRPr>
            </a:p>
          </p:txBody>
        </p:sp>
      </p:grpSp>
      <p:grpSp>
        <p:nvGrpSpPr>
          <p:cNvPr id="119" name="Group 40"/>
          <p:cNvGrpSpPr>
            <a:grpSpLocks/>
          </p:cNvGrpSpPr>
          <p:nvPr/>
        </p:nvGrpSpPr>
        <p:grpSpPr bwMode="auto">
          <a:xfrm>
            <a:off x="5525937" y="917467"/>
            <a:ext cx="1801813" cy="1541463"/>
            <a:chOff x="3356" y="572"/>
            <a:chExt cx="1135" cy="971"/>
          </a:xfrm>
        </p:grpSpPr>
        <p:pic>
          <p:nvPicPr>
            <p:cNvPr id="120"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2" y="595"/>
              <a:ext cx="1089" cy="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Line 30"/>
            <p:cNvSpPr>
              <a:spLocks noChangeShapeType="1"/>
            </p:cNvSpPr>
            <p:nvPr/>
          </p:nvSpPr>
          <p:spPr bwMode="auto">
            <a:xfrm>
              <a:off x="3855" y="572"/>
              <a:ext cx="522" cy="318"/>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 name="Text Box 31"/>
            <p:cNvSpPr txBox="1">
              <a:spLocks noChangeArrowheads="1"/>
            </p:cNvSpPr>
            <p:nvPr/>
          </p:nvSpPr>
          <p:spPr bwMode="auto">
            <a:xfrm>
              <a:off x="4037" y="595"/>
              <a:ext cx="25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rgbClr val="FF0000"/>
                  </a:solidFill>
                </a:rPr>
                <a:t>25 m</a:t>
              </a:r>
              <a:endParaRPr lang="en-US" altLang="en-US" sz="800">
                <a:solidFill>
                  <a:srgbClr val="FF0000"/>
                </a:solidFill>
              </a:endParaRPr>
            </a:p>
          </p:txBody>
        </p:sp>
        <p:sp>
          <p:nvSpPr>
            <p:cNvPr id="123" name="Line 36"/>
            <p:cNvSpPr>
              <a:spLocks noChangeShapeType="1"/>
            </p:cNvSpPr>
            <p:nvPr/>
          </p:nvSpPr>
          <p:spPr bwMode="auto">
            <a:xfrm flipV="1">
              <a:off x="3424" y="595"/>
              <a:ext cx="272" cy="409"/>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 name="Text Box 37"/>
            <p:cNvSpPr txBox="1">
              <a:spLocks noChangeArrowheads="1"/>
            </p:cNvSpPr>
            <p:nvPr/>
          </p:nvSpPr>
          <p:spPr bwMode="auto">
            <a:xfrm>
              <a:off x="3356" y="663"/>
              <a:ext cx="25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rgbClr val="FF0000"/>
                  </a:solidFill>
                </a:rPr>
                <a:t>20 m</a:t>
              </a:r>
              <a:endParaRPr lang="en-US" altLang="en-US" sz="800">
                <a:solidFill>
                  <a:srgbClr val="FF0000"/>
                </a:solidFill>
              </a:endParaRPr>
            </a:p>
          </p:txBody>
        </p:sp>
      </p:grpSp>
      <p:grpSp>
        <p:nvGrpSpPr>
          <p:cNvPr id="125" name="Group 41"/>
          <p:cNvGrpSpPr>
            <a:grpSpLocks/>
          </p:cNvGrpSpPr>
          <p:nvPr/>
        </p:nvGrpSpPr>
        <p:grpSpPr bwMode="auto">
          <a:xfrm>
            <a:off x="4127350" y="1133367"/>
            <a:ext cx="1231900" cy="1073150"/>
            <a:chOff x="4785" y="754"/>
            <a:chExt cx="776" cy="676"/>
          </a:xfrm>
        </p:grpSpPr>
        <p:pic>
          <p:nvPicPr>
            <p:cNvPr id="126"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85" y="935"/>
              <a:ext cx="683"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Line 32"/>
            <p:cNvSpPr>
              <a:spLocks noChangeShapeType="1"/>
            </p:cNvSpPr>
            <p:nvPr/>
          </p:nvSpPr>
          <p:spPr bwMode="auto">
            <a:xfrm flipV="1">
              <a:off x="4898" y="913"/>
              <a:ext cx="408" cy="22"/>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 name="Text Box 33"/>
            <p:cNvSpPr txBox="1">
              <a:spLocks noChangeArrowheads="1"/>
            </p:cNvSpPr>
            <p:nvPr/>
          </p:nvSpPr>
          <p:spPr bwMode="auto">
            <a:xfrm>
              <a:off x="4989" y="754"/>
              <a:ext cx="27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rgbClr val="FF0000"/>
                  </a:solidFill>
                </a:rPr>
                <a:t>5.3 m</a:t>
              </a:r>
              <a:endParaRPr lang="en-US" altLang="en-US" sz="800">
                <a:solidFill>
                  <a:srgbClr val="FF0000"/>
                </a:solidFill>
              </a:endParaRPr>
            </a:p>
          </p:txBody>
        </p:sp>
        <p:sp>
          <p:nvSpPr>
            <p:cNvPr id="129" name="Line 34"/>
            <p:cNvSpPr>
              <a:spLocks noChangeShapeType="1"/>
            </p:cNvSpPr>
            <p:nvPr/>
          </p:nvSpPr>
          <p:spPr bwMode="auto">
            <a:xfrm flipV="1">
              <a:off x="5216" y="1003"/>
              <a:ext cx="159" cy="363"/>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 name="Text Box 38"/>
            <p:cNvSpPr txBox="1">
              <a:spLocks noChangeArrowheads="1"/>
            </p:cNvSpPr>
            <p:nvPr/>
          </p:nvSpPr>
          <p:spPr bwMode="auto">
            <a:xfrm>
              <a:off x="5284" y="1162"/>
              <a:ext cx="27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sz="800">
                  <a:solidFill>
                    <a:srgbClr val="FF0000"/>
                  </a:solidFill>
                </a:rPr>
                <a:t>2.5 m</a:t>
              </a:r>
              <a:endParaRPr lang="en-US" altLang="en-US" sz="800">
                <a:solidFill>
                  <a:srgbClr val="FF0000"/>
                </a:solidFill>
              </a:endParaRPr>
            </a:p>
          </p:txBody>
        </p:sp>
      </p:grpSp>
      <p:sp>
        <p:nvSpPr>
          <p:cNvPr id="131" name="Line 43"/>
          <p:cNvSpPr>
            <a:spLocks noChangeShapeType="1"/>
          </p:cNvSpPr>
          <p:nvPr/>
        </p:nvSpPr>
        <p:spPr bwMode="auto">
          <a:xfrm flipH="1" flipV="1">
            <a:off x="2431900" y="5597417"/>
            <a:ext cx="1836737" cy="73025"/>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 name="Line 44"/>
          <p:cNvSpPr>
            <a:spLocks noChangeShapeType="1"/>
          </p:cNvSpPr>
          <p:nvPr/>
        </p:nvSpPr>
        <p:spPr bwMode="auto">
          <a:xfrm flipH="1" flipV="1">
            <a:off x="2252512" y="4409967"/>
            <a:ext cx="2016125" cy="1619250"/>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 name="Line 45"/>
          <p:cNvSpPr>
            <a:spLocks noChangeShapeType="1"/>
          </p:cNvSpPr>
          <p:nvPr/>
        </p:nvSpPr>
        <p:spPr bwMode="auto">
          <a:xfrm flipV="1">
            <a:off x="4784575" y="4281380"/>
            <a:ext cx="2138362" cy="1370012"/>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 name="Line 46"/>
          <p:cNvSpPr>
            <a:spLocks noChangeShapeType="1"/>
          </p:cNvSpPr>
          <p:nvPr/>
        </p:nvSpPr>
        <p:spPr bwMode="auto">
          <a:xfrm flipV="1">
            <a:off x="5048100" y="5560905"/>
            <a:ext cx="1260475" cy="171450"/>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5" name="Line 47"/>
          <p:cNvSpPr>
            <a:spLocks noChangeShapeType="1"/>
          </p:cNvSpPr>
          <p:nvPr/>
        </p:nvSpPr>
        <p:spPr bwMode="auto">
          <a:xfrm flipV="1">
            <a:off x="7819875" y="2865330"/>
            <a:ext cx="450850" cy="581025"/>
          </a:xfrm>
          <a:prstGeom prst="line">
            <a:avLst/>
          </a:prstGeom>
          <a:noFill/>
          <a:ln w="9525">
            <a:solidFill>
              <a:srgbClr val="4D4D4D"/>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 name="Line 48"/>
          <p:cNvSpPr>
            <a:spLocks noChangeShapeType="1"/>
          </p:cNvSpPr>
          <p:nvPr/>
        </p:nvSpPr>
        <p:spPr bwMode="auto">
          <a:xfrm flipH="1" flipV="1">
            <a:off x="6583212" y="2397017"/>
            <a:ext cx="777875" cy="1457325"/>
          </a:xfrm>
          <a:prstGeom prst="line">
            <a:avLst/>
          </a:prstGeom>
          <a:noFill/>
          <a:ln w="9525">
            <a:solidFill>
              <a:srgbClr val="4D4D4D"/>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7" name="Line 49"/>
          <p:cNvSpPr>
            <a:spLocks noChangeShapeType="1"/>
          </p:cNvSpPr>
          <p:nvPr/>
        </p:nvSpPr>
        <p:spPr bwMode="auto">
          <a:xfrm flipH="1" flipV="1">
            <a:off x="5078262" y="2206517"/>
            <a:ext cx="2035175" cy="1428750"/>
          </a:xfrm>
          <a:prstGeom prst="line">
            <a:avLst/>
          </a:prstGeom>
          <a:noFill/>
          <a:ln w="9525">
            <a:solidFill>
              <a:srgbClr val="4D4D4D"/>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 name="Line 50"/>
          <p:cNvSpPr>
            <a:spLocks noChangeShapeType="1"/>
          </p:cNvSpPr>
          <p:nvPr/>
        </p:nvSpPr>
        <p:spPr bwMode="auto">
          <a:xfrm flipV="1">
            <a:off x="6791175" y="2932005"/>
            <a:ext cx="1412875" cy="485775"/>
          </a:xfrm>
          <a:prstGeom prst="line">
            <a:avLst/>
          </a:prstGeom>
          <a:noFill/>
          <a:ln w="9525">
            <a:solidFill>
              <a:srgbClr val="4D4D4D"/>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9" name="Line 51"/>
          <p:cNvSpPr>
            <a:spLocks noChangeShapeType="1"/>
          </p:cNvSpPr>
          <p:nvPr/>
        </p:nvSpPr>
        <p:spPr bwMode="auto">
          <a:xfrm flipH="1" flipV="1">
            <a:off x="8289775" y="1789005"/>
            <a:ext cx="25400" cy="619125"/>
          </a:xfrm>
          <a:prstGeom prst="line">
            <a:avLst/>
          </a:prstGeom>
          <a:noFill/>
          <a:ln w="9525">
            <a:solidFill>
              <a:srgbClr val="80808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0" name="Line 52"/>
          <p:cNvSpPr>
            <a:spLocks noChangeShapeType="1"/>
          </p:cNvSpPr>
          <p:nvPr/>
        </p:nvSpPr>
        <p:spPr bwMode="auto">
          <a:xfrm flipH="1" flipV="1">
            <a:off x="1603225" y="2360505"/>
            <a:ext cx="53975" cy="962025"/>
          </a:xfrm>
          <a:prstGeom prst="line">
            <a:avLst/>
          </a:prstGeom>
          <a:noFill/>
          <a:ln w="9525">
            <a:solidFill>
              <a:srgbClr val="4D4D4D"/>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 name="Text Box 54"/>
          <p:cNvSpPr txBox="1">
            <a:spLocks noChangeArrowheads="1"/>
          </p:cNvSpPr>
          <p:nvPr/>
        </p:nvSpPr>
        <p:spPr bwMode="auto">
          <a:xfrm>
            <a:off x="439587" y="3982930"/>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CMS</a:t>
            </a:r>
            <a:endParaRPr lang="en-US" altLang="en-US"/>
          </a:p>
        </p:txBody>
      </p:sp>
      <p:sp>
        <p:nvSpPr>
          <p:cNvPr id="143" name="Text Box 55"/>
          <p:cNvSpPr txBox="1">
            <a:spLocks noChangeArrowheads="1"/>
          </p:cNvSpPr>
          <p:nvPr/>
        </p:nvSpPr>
        <p:spPr bwMode="auto">
          <a:xfrm>
            <a:off x="7973862" y="5678380"/>
            <a:ext cx="93027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ALICE</a:t>
            </a:r>
            <a:endParaRPr lang="en-US" altLang="en-US"/>
          </a:p>
        </p:txBody>
      </p:sp>
      <p:sp>
        <p:nvSpPr>
          <p:cNvPr id="144" name="Text Box 56"/>
          <p:cNvSpPr txBox="1">
            <a:spLocks noChangeArrowheads="1"/>
          </p:cNvSpPr>
          <p:nvPr/>
        </p:nvSpPr>
        <p:spPr bwMode="auto">
          <a:xfrm>
            <a:off x="8031012" y="4278205"/>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ATLAS</a:t>
            </a:r>
            <a:endParaRPr lang="en-US" altLang="en-US"/>
          </a:p>
        </p:txBody>
      </p:sp>
      <p:sp>
        <p:nvSpPr>
          <p:cNvPr id="145" name="Text Box 57"/>
          <p:cNvSpPr txBox="1">
            <a:spLocks noChangeArrowheads="1"/>
          </p:cNvSpPr>
          <p:nvPr/>
        </p:nvSpPr>
        <p:spPr bwMode="auto">
          <a:xfrm>
            <a:off x="3954312" y="915880"/>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CS</a:t>
            </a:r>
            <a:endParaRPr lang="en-US" altLang="en-US"/>
          </a:p>
        </p:txBody>
      </p:sp>
      <p:sp>
        <p:nvSpPr>
          <p:cNvPr id="146" name="Text Box 58"/>
          <p:cNvSpPr txBox="1">
            <a:spLocks noChangeArrowheads="1"/>
          </p:cNvSpPr>
          <p:nvPr/>
        </p:nvSpPr>
        <p:spPr bwMode="auto">
          <a:xfrm>
            <a:off x="5506887" y="601555"/>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BT</a:t>
            </a:r>
            <a:endParaRPr lang="en-US" altLang="en-US"/>
          </a:p>
        </p:txBody>
      </p:sp>
      <p:sp>
        <p:nvSpPr>
          <p:cNvPr id="147" name="Text Box 59"/>
          <p:cNvSpPr txBox="1">
            <a:spLocks noChangeArrowheads="1"/>
          </p:cNvSpPr>
          <p:nvPr/>
        </p:nvSpPr>
        <p:spPr bwMode="auto">
          <a:xfrm>
            <a:off x="7980212" y="636495"/>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a:t>ECT</a:t>
            </a:r>
            <a:endParaRPr lang="en-US" altLang="en-US" dirty="0"/>
          </a:p>
        </p:txBody>
      </p:sp>
      <p:pic>
        <p:nvPicPr>
          <p:cNvPr id="148" name="Picture 9" descr="detector-3d-smal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4075" y="4786313"/>
            <a:ext cx="16351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 Box 53"/>
          <p:cNvSpPr txBox="1">
            <a:spLocks noChangeArrowheads="1"/>
          </p:cNvSpPr>
          <p:nvPr/>
        </p:nvSpPr>
        <p:spPr bwMode="auto">
          <a:xfrm>
            <a:off x="156752" y="5827029"/>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Optima" charset="0"/>
              </a:defRPr>
            </a:lvl1pPr>
            <a:lvl2pPr marL="742950" indent="-285750">
              <a:defRPr>
                <a:solidFill>
                  <a:schemeClr val="tx1"/>
                </a:solidFill>
                <a:latin typeface="Optima" charset="0"/>
              </a:defRPr>
            </a:lvl2pPr>
            <a:lvl3pPr marL="1143000" indent="-228600">
              <a:defRPr>
                <a:solidFill>
                  <a:schemeClr val="tx1"/>
                </a:solidFill>
                <a:latin typeface="Optima" charset="0"/>
              </a:defRPr>
            </a:lvl3pPr>
            <a:lvl4pPr marL="1600200" indent="-228600">
              <a:defRPr>
                <a:solidFill>
                  <a:schemeClr val="tx1"/>
                </a:solidFill>
                <a:latin typeface="Optima" charset="0"/>
              </a:defRPr>
            </a:lvl4pPr>
            <a:lvl5pPr marL="2057400" indent="-228600">
              <a:defRPr>
                <a:solidFill>
                  <a:schemeClr val="tx1"/>
                </a:solidFill>
                <a:latin typeface="Optima" charset="0"/>
              </a:defRPr>
            </a:lvl5pPr>
            <a:lvl6pPr marL="2514600" indent="-228600" eaLnBrk="0" fontAlgn="base" hangingPunct="0">
              <a:spcBef>
                <a:spcPct val="0"/>
              </a:spcBef>
              <a:spcAft>
                <a:spcPct val="0"/>
              </a:spcAft>
              <a:defRPr>
                <a:solidFill>
                  <a:schemeClr val="tx1"/>
                </a:solidFill>
                <a:latin typeface="Optima" charset="0"/>
              </a:defRPr>
            </a:lvl6pPr>
            <a:lvl7pPr marL="2971800" indent="-228600" eaLnBrk="0" fontAlgn="base" hangingPunct="0">
              <a:spcBef>
                <a:spcPct val="0"/>
              </a:spcBef>
              <a:spcAft>
                <a:spcPct val="0"/>
              </a:spcAft>
              <a:defRPr>
                <a:solidFill>
                  <a:schemeClr val="tx1"/>
                </a:solidFill>
                <a:latin typeface="Optima" charset="0"/>
              </a:defRPr>
            </a:lvl7pPr>
            <a:lvl8pPr marL="3429000" indent="-228600" eaLnBrk="0" fontAlgn="base" hangingPunct="0">
              <a:spcBef>
                <a:spcPct val="0"/>
              </a:spcBef>
              <a:spcAft>
                <a:spcPct val="0"/>
              </a:spcAft>
              <a:defRPr>
                <a:solidFill>
                  <a:schemeClr val="tx1"/>
                </a:solidFill>
                <a:latin typeface="Optima" charset="0"/>
              </a:defRPr>
            </a:lvl8pPr>
            <a:lvl9pPr marL="3886200" indent="-228600" eaLnBrk="0" fontAlgn="base" hangingPunct="0">
              <a:spcBef>
                <a:spcPct val="0"/>
              </a:spcBef>
              <a:spcAft>
                <a:spcPct val="0"/>
              </a:spcAft>
              <a:defRPr>
                <a:solidFill>
                  <a:schemeClr val="tx1"/>
                </a:solidFill>
                <a:latin typeface="Optima" charset="0"/>
              </a:defRPr>
            </a:lvl9pPr>
          </a:lstStyle>
          <a:p>
            <a:r>
              <a:rPr lang="fr-CH" altLang="en-US" dirty="0"/>
              <a:t>LHC-b</a:t>
            </a:r>
            <a:endParaRPr lang="en-US" altLang="en-US" dirty="0"/>
          </a:p>
        </p:txBody>
      </p:sp>
    </p:spTree>
    <p:extLst>
      <p:ext uri="{BB962C8B-B14F-4D97-AF65-F5344CB8AC3E}">
        <p14:creationId xmlns:p14="http://schemas.microsoft.com/office/powerpoint/2010/main" val="23084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2" grpId="0"/>
      <p:bldP spid="143" grpId="0" animBg="1"/>
      <p:bldP spid="144" grpId="0"/>
      <p:bldP spid="145" grpId="0"/>
      <p:bldP spid="146" grpId="0"/>
      <p:bldP spid="147" grpId="0"/>
      <p:bldP spid="1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8411" y="201311"/>
            <a:ext cx="8667771"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sz="4000" dirty="0">
                <a:latin typeface="Calibri" panose="020F0502020204030204" pitchFamily="34" charset="0"/>
                <a:cs typeface="Calibri" panose="020F0502020204030204" pitchFamily="34" charset="0"/>
              </a:rPr>
              <a:t>Layout of LHC </a:t>
            </a:r>
            <a:r>
              <a:rPr lang="en-US" sz="4000" dirty="0" smtClean="0">
                <a:latin typeface="Calibri" panose="020F0502020204030204" pitchFamily="34" charset="0"/>
                <a:cs typeface="Calibri" panose="020F0502020204030204" pitchFamily="34" charset="0"/>
              </a:rPr>
              <a:t>cooling system</a:t>
            </a:r>
            <a:endParaRPr lang="en-GB" sz="40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4"/>
          <p:cNvPicPr>
            <a:picLocks noChangeAspect="1" noChangeArrowheads="1"/>
          </p:cNvPicPr>
          <p:nvPr/>
        </p:nvPicPr>
        <p:blipFill>
          <a:blip r:embed="rId7"/>
          <a:srcRect/>
          <a:stretch>
            <a:fillRect/>
          </a:stretch>
        </p:blipFill>
        <p:spPr bwMode="auto">
          <a:xfrm>
            <a:off x="313880" y="1519640"/>
            <a:ext cx="2771775" cy="2756297"/>
          </a:xfrm>
          <a:prstGeom prst="rect">
            <a:avLst/>
          </a:prstGeom>
          <a:noFill/>
        </p:spPr>
      </p:pic>
      <p:pic>
        <p:nvPicPr>
          <p:cNvPr id="76" name="Picture 40" descr="0504028_01_cropped"/>
          <p:cNvPicPr>
            <a:picLocks noGrp="1" noChangeAspect="1" noChangeArrowheads="1"/>
          </p:cNvPicPr>
          <p:nvPr>
            <p:ph sz="half" idx="4294967295"/>
          </p:nvPr>
        </p:nvPicPr>
        <p:blipFill>
          <a:blip r:embed="rId8" cstate="print"/>
          <a:stretch>
            <a:fillRect/>
          </a:stretch>
        </p:blipFill>
        <p:spPr bwMode="auto">
          <a:xfrm>
            <a:off x="6314390" y="715964"/>
            <a:ext cx="2638763" cy="1775821"/>
          </a:xfrm>
          <a:noFill/>
          <a:ln>
            <a:miter lim="800000"/>
            <a:headEnd/>
            <a:tailEnd/>
          </a:ln>
        </p:spPr>
      </p:pic>
      <p:sp>
        <p:nvSpPr>
          <p:cNvPr id="77" name="Text Box 5"/>
          <p:cNvSpPr txBox="1">
            <a:spLocks noChangeArrowheads="1"/>
          </p:cNvSpPr>
          <p:nvPr/>
        </p:nvSpPr>
        <p:spPr bwMode="auto">
          <a:xfrm>
            <a:off x="264007" y="726564"/>
            <a:ext cx="5570957" cy="369332"/>
          </a:xfrm>
          <a:prstGeom prst="rect">
            <a:avLst/>
          </a:prstGeom>
          <a:solidFill>
            <a:srgbClr val="FFFFFF"/>
          </a:solidFill>
          <a:ln w="9525">
            <a:noFill/>
            <a:miter lim="800000"/>
            <a:headEnd/>
            <a:tailEnd/>
          </a:ln>
          <a:effectLst/>
        </p:spPr>
        <p:txBody>
          <a:bodyPr wrap="square">
            <a:spAutoFit/>
          </a:bodyPr>
          <a:lstStyle/>
          <a:p>
            <a:pPr algn="just">
              <a:spcBef>
                <a:spcPct val="50000"/>
              </a:spcBef>
            </a:pPr>
            <a:r>
              <a:rPr lang="en-US" dirty="0" smtClean="0">
                <a:solidFill>
                  <a:schemeClr val="tx2"/>
                </a:solidFill>
                <a:latin typeface="Calibri" panose="020F0502020204030204" pitchFamily="34" charset="0"/>
                <a:cs typeface="Calibri" panose="020F0502020204030204" pitchFamily="34" charset="0"/>
              </a:rPr>
              <a:t>LHC  cryogenics for accelerator: 8 independents sectors</a:t>
            </a:r>
            <a:endParaRPr lang="en-US" dirty="0">
              <a:solidFill>
                <a:schemeClr val="tx2"/>
              </a:solidFill>
              <a:latin typeface="Calibri" panose="020F0502020204030204" pitchFamily="34" charset="0"/>
              <a:cs typeface="Calibri" panose="020F0502020204030204" pitchFamily="34" charset="0"/>
            </a:endParaRPr>
          </a:p>
        </p:txBody>
      </p:sp>
      <p:grpSp>
        <p:nvGrpSpPr>
          <p:cNvPr id="78" name="Group 7"/>
          <p:cNvGrpSpPr>
            <a:grpSpLocks/>
          </p:cNvGrpSpPr>
          <p:nvPr/>
        </p:nvGrpSpPr>
        <p:grpSpPr bwMode="auto">
          <a:xfrm>
            <a:off x="3300489" y="2943225"/>
            <a:ext cx="2830024" cy="2106216"/>
            <a:chOff x="2628" y="1841"/>
            <a:chExt cx="2377" cy="1769"/>
          </a:xfrm>
        </p:grpSpPr>
        <p:sp>
          <p:nvSpPr>
            <p:cNvPr id="79" name="AutoShape 8"/>
            <p:cNvSpPr>
              <a:spLocks noChangeArrowheads="1"/>
            </p:cNvSpPr>
            <p:nvPr/>
          </p:nvSpPr>
          <p:spPr bwMode="auto">
            <a:xfrm flipH="1" flipV="1">
              <a:off x="2628" y="1841"/>
              <a:ext cx="2377" cy="1769"/>
            </a:xfrm>
            <a:prstGeom prst="wedgeRoundRectCallout">
              <a:avLst>
                <a:gd name="adj1" fmla="val 70824"/>
                <a:gd name="adj2" fmla="val 74870"/>
                <a:gd name="adj3" fmla="val 16667"/>
              </a:avLst>
            </a:prstGeom>
            <a:solidFill>
              <a:schemeClr val="bg1"/>
            </a:solidFill>
            <a:ln w="9525">
              <a:solidFill>
                <a:srgbClr val="FF6600"/>
              </a:solidFill>
              <a:miter lim="800000"/>
              <a:headEnd/>
              <a:tailEnd/>
            </a:ln>
            <a:effectLst/>
          </p:spPr>
          <p:txBody>
            <a:bodyPr rot="10800000" wrap="none" anchor="ctr"/>
            <a:lstStyle/>
            <a:p>
              <a:pPr algn="ctr"/>
              <a:endParaRPr lang="en-US">
                <a:solidFill>
                  <a:srgbClr val="0055A0"/>
                </a:solidFill>
              </a:endParaRPr>
            </a:p>
          </p:txBody>
        </p:sp>
        <p:sp>
          <p:nvSpPr>
            <p:cNvPr id="80" name="Rectangle 9" descr="50%"/>
            <p:cNvSpPr>
              <a:spLocks noChangeArrowheads="1"/>
            </p:cNvSpPr>
            <p:nvPr/>
          </p:nvSpPr>
          <p:spPr bwMode="auto">
            <a:xfrm>
              <a:off x="3382" y="2096"/>
              <a:ext cx="304" cy="698"/>
            </a:xfrm>
            <a:prstGeom prst="rect">
              <a:avLst/>
            </a:prstGeom>
            <a:pattFill prst="pct50">
              <a:fgClr>
                <a:srgbClr val="CCFF33"/>
              </a:fgClr>
              <a:bgClr>
                <a:srgbClr val="CC0066"/>
              </a:bgClr>
            </a:pattFill>
            <a:ln w="9525">
              <a:noFill/>
              <a:miter lim="800000"/>
              <a:headEnd/>
              <a:tailEnd/>
            </a:ln>
            <a:effectLst/>
          </p:spPr>
          <p:txBody>
            <a:bodyPr wrap="none" anchor="ctr"/>
            <a:lstStyle/>
            <a:p>
              <a:endParaRPr lang="en-US" sz="1350">
                <a:solidFill>
                  <a:srgbClr val="0055A0"/>
                </a:solidFill>
              </a:endParaRPr>
            </a:p>
          </p:txBody>
        </p:sp>
        <p:sp>
          <p:nvSpPr>
            <p:cNvPr id="81" name="Rectangle 10"/>
            <p:cNvSpPr>
              <a:spLocks noChangeArrowheads="1"/>
            </p:cNvSpPr>
            <p:nvPr/>
          </p:nvSpPr>
          <p:spPr bwMode="auto">
            <a:xfrm>
              <a:off x="2887" y="2395"/>
              <a:ext cx="349" cy="406"/>
            </a:xfrm>
            <a:prstGeom prst="rect">
              <a:avLst/>
            </a:prstGeom>
            <a:solidFill>
              <a:srgbClr val="25D1F9"/>
            </a:solidFill>
            <a:ln w="9525">
              <a:noFill/>
              <a:miter lim="800000"/>
              <a:headEnd/>
              <a:tailEnd/>
            </a:ln>
            <a:effectLst/>
          </p:spPr>
          <p:txBody>
            <a:bodyPr wrap="none" anchor="ctr"/>
            <a:lstStyle/>
            <a:p>
              <a:endParaRPr lang="en-US" sz="1350">
                <a:solidFill>
                  <a:srgbClr val="0055A0"/>
                </a:solidFill>
              </a:endParaRPr>
            </a:p>
          </p:txBody>
        </p:sp>
        <p:sp>
          <p:nvSpPr>
            <p:cNvPr id="82" name="Rectangle 11"/>
            <p:cNvSpPr>
              <a:spLocks noChangeArrowheads="1"/>
            </p:cNvSpPr>
            <p:nvPr/>
          </p:nvSpPr>
          <p:spPr bwMode="auto">
            <a:xfrm>
              <a:off x="2932" y="3001"/>
              <a:ext cx="788" cy="203"/>
            </a:xfrm>
            <a:prstGeom prst="rect">
              <a:avLst/>
            </a:prstGeom>
            <a:solidFill>
              <a:schemeClr val="folHlink"/>
            </a:solidFill>
            <a:ln w="9525">
              <a:noFill/>
              <a:miter lim="800000"/>
              <a:headEnd/>
              <a:tailEnd/>
            </a:ln>
            <a:effectLst/>
          </p:spPr>
          <p:txBody>
            <a:bodyPr wrap="none" anchor="ctr"/>
            <a:lstStyle/>
            <a:p>
              <a:endParaRPr lang="en-US" sz="1350">
                <a:solidFill>
                  <a:srgbClr val="0055A0"/>
                </a:solidFill>
              </a:endParaRPr>
            </a:p>
          </p:txBody>
        </p:sp>
        <p:sp>
          <p:nvSpPr>
            <p:cNvPr id="83" name="Freeform 12"/>
            <p:cNvSpPr>
              <a:spLocks/>
            </p:cNvSpPr>
            <p:nvPr/>
          </p:nvSpPr>
          <p:spPr bwMode="auto">
            <a:xfrm>
              <a:off x="3278" y="3203"/>
              <a:ext cx="1548" cy="212"/>
            </a:xfrm>
            <a:custGeom>
              <a:avLst/>
              <a:gdLst/>
              <a:ahLst/>
              <a:cxnLst>
                <a:cxn ang="0">
                  <a:pos x="0" y="0"/>
                </a:cxn>
                <a:cxn ang="0">
                  <a:pos x="44" y="212"/>
                </a:cxn>
                <a:cxn ang="0">
                  <a:pos x="1548" y="212"/>
                </a:cxn>
                <a:cxn ang="0">
                  <a:pos x="1548" y="104"/>
                </a:cxn>
                <a:cxn ang="0">
                  <a:pos x="160" y="104"/>
                </a:cxn>
                <a:cxn ang="0">
                  <a:pos x="136" y="0"/>
                </a:cxn>
                <a:cxn ang="0">
                  <a:pos x="0" y="0"/>
                </a:cxn>
              </a:cxnLst>
              <a:rect l="0" t="0" r="r" b="b"/>
              <a:pathLst>
                <a:path w="1548" h="212">
                  <a:moveTo>
                    <a:pt x="0" y="0"/>
                  </a:moveTo>
                  <a:lnTo>
                    <a:pt x="44" y="212"/>
                  </a:lnTo>
                  <a:lnTo>
                    <a:pt x="1548" y="212"/>
                  </a:lnTo>
                  <a:lnTo>
                    <a:pt x="1548" y="104"/>
                  </a:lnTo>
                  <a:lnTo>
                    <a:pt x="160" y="104"/>
                  </a:lnTo>
                  <a:lnTo>
                    <a:pt x="136" y="0"/>
                  </a:lnTo>
                  <a:lnTo>
                    <a:pt x="0" y="0"/>
                  </a:lnTo>
                  <a:close/>
                </a:path>
              </a:pathLst>
            </a:custGeom>
            <a:solidFill>
              <a:srgbClr val="CCFF33"/>
            </a:solidFill>
            <a:ln w="9525">
              <a:noFill/>
              <a:round/>
              <a:headEnd/>
              <a:tailEnd/>
            </a:ln>
            <a:effectLst/>
          </p:spPr>
          <p:txBody>
            <a:bodyPr wrap="none" anchor="ctr"/>
            <a:lstStyle/>
            <a:p>
              <a:endParaRPr lang="en-US" sz="1350">
                <a:solidFill>
                  <a:srgbClr val="0055A0"/>
                </a:solidFill>
              </a:endParaRPr>
            </a:p>
          </p:txBody>
        </p:sp>
        <p:sp>
          <p:nvSpPr>
            <p:cNvPr id="84" name="Line 13"/>
            <p:cNvSpPr>
              <a:spLocks noChangeShapeType="1"/>
            </p:cNvSpPr>
            <p:nvPr/>
          </p:nvSpPr>
          <p:spPr bwMode="auto">
            <a:xfrm>
              <a:off x="3058" y="2795"/>
              <a:ext cx="0" cy="208"/>
            </a:xfrm>
            <a:prstGeom prst="line">
              <a:avLst/>
            </a:prstGeom>
            <a:noFill/>
            <a:ln w="76200" cmpd="tri">
              <a:solidFill>
                <a:schemeClr val="tx1"/>
              </a:solidFill>
              <a:round/>
              <a:headEnd/>
              <a:tailEnd/>
            </a:ln>
            <a:effectLst/>
          </p:spPr>
          <p:txBody>
            <a:bodyPr wrap="none" anchor="ctr"/>
            <a:lstStyle/>
            <a:p>
              <a:endParaRPr lang="en-US" sz="1350">
                <a:solidFill>
                  <a:srgbClr val="0055A0"/>
                </a:solidFill>
              </a:endParaRPr>
            </a:p>
          </p:txBody>
        </p:sp>
        <p:grpSp>
          <p:nvGrpSpPr>
            <p:cNvPr id="85" name="Group 14"/>
            <p:cNvGrpSpPr>
              <a:grpSpLocks/>
            </p:cNvGrpSpPr>
            <p:nvPr/>
          </p:nvGrpSpPr>
          <p:grpSpPr bwMode="auto">
            <a:xfrm>
              <a:off x="3603" y="3414"/>
              <a:ext cx="1111" cy="66"/>
              <a:chOff x="4085" y="3591"/>
              <a:chExt cx="1111" cy="66"/>
            </a:xfrm>
          </p:grpSpPr>
          <p:sp>
            <p:nvSpPr>
              <p:cNvPr id="93" name="Line 15"/>
              <p:cNvSpPr>
                <a:spLocks noChangeShapeType="1"/>
              </p:cNvSpPr>
              <p:nvPr/>
            </p:nvSpPr>
            <p:spPr bwMode="auto">
              <a:xfrm>
                <a:off x="408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4" name="Line 16"/>
              <p:cNvSpPr>
                <a:spLocks noChangeShapeType="1"/>
              </p:cNvSpPr>
              <p:nvPr/>
            </p:nvSpPr>
            <p:spPr bwMode="auto">
              <a:xfrm>
                <a:off x="4287" y="3593"/>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5" name="Line 17"/>
              <p:cNvSpPr>
                <a:spLocks noChangeShapeType="1"/>
              </p:cNvSpPr>
              <p:nvPr/>
            </p:nvSpPr>
            <p:spPr bwMode="auto">
              <a:xfrm>
                <a:off x="4388" y="3592"/>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6" name="Line 18"/>
              <p:cNvSpPr>
                <a:spLocks noChangeShapeType="1"/>
              </p:cNvSpPr>
              <p:nvPr/>
            </p:nvSpPr>
            <p:spPr bwMode="auto">
              <a:xfrm>
                <a:off x="4489"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7" name="Line 19"/>
              <p:cNvSpPr>
                <a:spLocks noChangeShapeType="1"/>
              </p:cNvSpPr>
              <p:nvPr/>
            </p:nvSpPr>
            <p:spPr bwMode="auto">
              <a:xfrm>
                <a:off x="4691"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8" name="Line 20"/>
              <p:cNvSpPr>
                <a:spLocks noChangeShapeType="1"/>
              </p:cNvSpPr>
              <p:nvPr/>
            </p:nvSpPr>
            <p:spPr bwMode="auto">
              <a:xfrm>
                <a:off x="4893"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99" name="Line 21"/>
              <p:cNvSpPr>
                <a:spLocks noChangeShapeType="1"/>
              </p:cNvSpPr>
              <p:nvPr/>
            </p:nvSpPr>
            <p:spPr bwMode="auto">
              <a:xfrm>
                <a:off x="509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00" name="Line 22"/>
              <p:cNvSpPr>
                <a:spLocks noChangeShapeType="1"/>
              </p:cNvSpPr>
              <p:nvPr/>
            </p:nvSpPr>
            <p:spPr bwMode="auto">
              <a:xfrm>
                <a:off x="5196"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01" name="Line 23"/>
              <p:cNvSpPr>
                <a:spLocks noChangeShapeType="1"/>
              </p:cNvSpPr>
              <p:nvPr/>
            </p:nvSpPr>
            <p:spPr bwMode="auto">
              <a:xfrm>
                <a:off x="4787"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02" name="Line 24"/>
              <p:cNvSpPr>
                <a:spLocks noChangeShapeType="1"/>
              </p:cNvSpPr>
              <p:nvPr/>
            </p:nvSpPr>
            <p:spPr bwMode="auto">
              <a:xfrm>
                <a:off x="418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03" name="Line 25"/>
              <p:cNvSpPr>
                <a:spLocks noChangeShapeType="1"/>
              </p:cNvSpPr>
              <p:nvPr/>
            </p:nvSpPr>
            <p:spPr bwMode="auto">
              <a:xfrm>
                <a:off x="4593"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04" name="Line 26"/>
              <p:cNvSpPr>
                <a:spLocks noChangeShapeType="1"/>
              </p:cNvSpPr>
              <p:nvPr/>
            </p:nvSpPr>
            <p:spPr bwMode="auto">
              <a:xfrm>
                <a:off x="4989"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grpSp>
        <p:sp>
          <p:nvSpPr>
            <p:cNvPr id="86" name="Line 27"/>
            <p:cNvSpPr>
              <a:spLocks noChangeShapeType="1"/>
            </p:cNvSpPr>
            <p:nvPr/>
          </p:nvSpPr>
          <p:spPr bwMode="auto">
            <a:xfrm>
              <a:off x="3534" y="2795"/>
              <a:ext cx="0" cy="208"/>
            </a:xfrm>
            <a:prstGeom prst="line">
              <a:avLst/>
            </a:prstGeom>
            <a:noFill/>
            <a:ln w="76200" cmpd="tri">
              <a:solidFill>
                <a:schemeClr val="tx1"/>
              </a:solidFill>
              <a:round/>
              <a:headEnd/>
              <a:tailEnd/>
            </a:ln>
            <a:effectLst/>
          </p:spPr>
          <p:txBody>
            <a:bodyPr wrap="none" anchor="ctr"/>
            <a:lstStyle/>
            <a:p>
              <a:endParaRPr lang="en-US" sz="1350">
                <a:solidFill>
                  <a:srgbClr val="0055A0"/>
                </a:solidFill>
              </a:endParaRPr>
            </a:p>
          </p:txBody>
        </p:sp>
        <p:sp>
          <p:nvSpPr>
            <p:cNvPr id="87" name="Text Box 28"/>
            <p:cNvSpPr txBox="1">
              <a:spLocks noChangeArrowheads="1"/>
            </p:cNvSpPr>
            <p:nvPr/>
          </p:nvSpPr>
          <p:spPr bwMode="auto">
            <a:xfrm>
              <a:off x="3239" y="1851"/>
              <a:ext cx="624" cy="252"/>
            </a:xfrm>
            <a:prstGeom prst="rect">
              <a:avLst/>
            </a:prstGeom>
            <a:noFill/>
            <a:ln w="9525">
              <a:noFill/>
              <a:miter lim="800000"/>
              <a:headEnd/>
              <a:tailEnd/>
            </a:ln>
            <a:effectLst/>
          </p:spPr>
          <p:txBody>
            <a:bodyPr>
              <a:spAutoFit/>
            </a:bodyPr>
            <a:lstStyle/>
            <a:p>
              <a:pPr algn="ctr">
                <a:spcBef>
                  <a:spcPct val="50000"/>
                </a:spcBef>
              </a:pPr>
              <a:r>
                <a:rPr lang="fr-FR" sz="1350">
                  <a:solidFill>
                    <a:srgbClr val="0055A0"/>
                  </a:solidFill>
                </a:rPr>
                <a:t>4.5 K</a:t>
              </a:r>
            </a:p>
          </p:txBody>
        </p:sp>
        <p:sp>
          <p:nvSpPr>
            <p:cNvPr id="88" name="Text Box 29"/>
            <p:cNvSpPr txBox="1">
              <a:spLocks noChangeArrowheads="1"/>
            </p:cNvSpPr>
            <p:nvPr/>
          </p:nvSpPr>
          <p:spPr bwMode="auto">
            <a:xfrm>
              <a:off x="2742" y="2151"/>
              <a:ext cx="624" cy="252"/>
            </a:xfrm>
            <a:prstGeom prst="rect">
              <a:avLst/>
            </a:prstGeom>
            <a:noFill/>
            <a:ln w="9525">
              <a:noFill/>
              <a:miter lim="800000"/>
              <a:headEnd/>
              <a:tailEnd/>
            </a:ln>
            <a:effectLst/>
          </p:spPr>
          <p:txBody>
            <a:bodyPr>
              <a:spAutoFit/>
            </a:bodyPr>
            <a:lstStyle/>
            <a:p>
              <a:pPr algn="ctr">
                <a:spcBef>
                  <a:spcPct val="50000"/>
                </a:spcBef>
              </a:pPr>
              <a:r>
                <a:rPr lang="fr-FR" sz="1350">
                  <a:solidFill>
                    <a:srgbClr val="0055A0"/>
                  </a:solidFill>
                </a:rPr>
                <a:t>1.8 K</a:t>
              </a:r>
            </a:p>
          </p:txBody>
        </p:sp>
        <p:sp>
          <p:nvSpPr>
            <p:cNvPr id="89" name="Text Box 30"/>
            <p:cNvSpPr txBox="1">
              <a:spLocks noChangeArrowheads="1"/>
            </p:cNvSpPr>
            <p:nvPr/>
          </p:nvSpPr>
          <p:spPr bwMode="auto">
            <a:xfrm>
              <a:off x="3614" y="3131"/>
              <a:ext cx="1288" cy="213"/>
            </a:xfrm>
            <a:prstGeom prst="rect">
              <a:avLst/>
            </a:prstGeom>
            <a:noFill/>
            <a:ln w="9525">
              <a:noFill/>
              <a:miter lim="800000"/>
              <a:headEnd/>
              <a:tailEnd/>
            </a:ln>
            <a:effectLst/>
          </p:spPr>
          <p:txBody>
            <a:bodyPr>
              <a:spAutoFit/>
            </a:bodyPr>
            <a:lstStyle/>
            <a:p>
              <a:pPr algn="ctr">
                <a:spcBef>
                  <a:spcPct val="50000"/>
                </a:spcBef>
              </a:pPr>
              <a:r>
                <a:rPr lang="fr-FR" sz="900">
                  <a:solidFill>
                    <a:srgbClr val="0055A0"/>
                  </a:solidFill>
                </a:rPr>
                <a:t>Distribution line </a:t>
              </a:r>
              <a:r>
                <a:rPr lang="fr-FR" sz="1050">
                  <a:solidFill>
                    <a:srgbClr val="0055A0"/>
                  </a:solidFill>
                </a:rPr>
                <a:t>3.3 km</a:t>
              </a:r>
              <a:endParaRPr lang="fr-FR" sz="900">
                <a:solidFill>
                  <a:srgbClr val="0055A0"/>
                </a:solidFill>
              </a:endParaRPr>
            </a:p>
          </p:txBody>
        </p:sp>
        <p:sp>
          <p:nvSpPr>
            <p:cNvPr id="90" name="Text Box 31"/>
            <p:cNvSpPr txBox="1">
              <a:spLocks noChangeArrowheads="1"/>
            </p:cNvSpPr>
            <p:nvPr/>
          </p:nvSpPr>
          <p:spPr bwMode="auto">
            <a:xfrm>
              <a:off x="2890" y="3007"/>
              <a:ext cx="864" cy="194"/>
            </a:xfrm>
            <a:prstGeom prst="rect">
              <a:avLst/>
            </a:prstGeom>
            <a:noFill/>
            <a:ln w="9525">
              <a:noFill/>
              <a:miter lim="800000"/>
              <a:headEnd/>
              <a:tailEnd/>
            </a:ln>
            <a:effectLst/>
          </p:spPr>
          <p:txBody>
            <a:bodyPr>
              <a:spAutoFit/>
            </a:bodyPr>
            <a:lstStyle/>
            <a:p>
              <a:pPr algn="ctr">
                <a:spcBef>
                  <a:spcPct val="50000"/>
                </a:spcBef>
              </a:pPr>
              <a:r>
                <a:rPr lang="fr-FR" sz="900">
                  <a:solidFill>
                    <a:srgbClr val="0055A0"/>
                  </a:solidFill>
                </a:rPr>
                <a:t>Interconnection</a:t>
              </a:r>
            </a:p>
          </p:txBody>
        </p:sp>
        <p:sp>
          <p:nvSpPr>
            <p:cNvPr id="91" name="Line 32"/>
            <p:cNvSpPr>
              <a:spLocks noChangeShapeType="1"/>
            </p:cNvSpPr>
            <p:nvPr/>
          </p:nvSpPr>
          <p:spPr bwMode="auto">
            <a:xfrm>
              <a:off x="2934" y="2999"/>
              <a:ext cx="0" cy="200"/>
            </a:xfrm>
            <a:prstGeom prst="line">
              <a:avLst/>
            </a:prstGeom>
            <a:noFill/>
            <a:ln w="12700">
              <a:solidFill>
                <a:schemeClr val="tx1"/>
              </a:solidFill>
              <a:prstDash val="dash"/>
              <a:round/>
              <a:headEnd/>
              <a:tailEnd/>
            </a:ln>
            <a:effectLst/>
          </p:spPr>
          <p:txBody>
            <a:bodyPr wrap="none" anchor="ctr"/>
            <a:lstStyle/>
            <a:p>
              <a:endParaRPr lang="en-US" sz="1350">
                <a:solidFill>
                  <a:srgbClr val="0055A0"/>
                </a:solidFill>
              </a:endParaRPr>
            </a:p>
          </p:txBody>
        </p:sp>
        <p:sp>
          <p:nvSpPr>
            <p:cNvPr id="92" name="Text Box 33"/>
            <p:cNvSpPr txBox="1">
              <a:spLocks noChangeArrowheads="1"/>
            </p:cNvSpPr>
            <p:nvPr/>
          </p:nvSpPr>
          <p:spPr bwMode="auto">
            <a:xfrm>
              <a:off x="3833" y="2134"/>
              <a:ext cx="1104" cy="620"/>
            </a:xfrm>
            <a:prstGeom prst="rect">
              <a:avLst/>
            </a:prstGeom>
            <a:noFill/>
            <a:ln w="9525">
              <a:noFill/>
              <a:miter lim="800000"/>
              <a:headEnd/>
              <a:tailEnd/>
            </a:ln>
            <a:effectLst/>
          </p:spPr>
          <p:txBody>
            <a:bodyPr>
              <a:spAutoFit/>
            </a:bodyPr>
            <a:lstStyle/>
            <a:p>
              <a:pPr algn="ctr">
                <a:lnSpc>
                  <a:spcPct val="80000"/>
                </a:lnSpc>
                <a:spcBef>
                  <a:spcPct val="20000"/>
                </a:spcBef>
              </a:pPr>
              <a:r>
                <a:rPr lang="fr-FR" sz="1500" dirty="0">
                  <a:solidFill>
                    <a:srgbClr val="B2B2B2"/>
                  </a:solidFill>
                </a:rPr>
                <a:t>Basic</a:t>
              </a:r>
            </a:p>
            <a:p>
              <a:pPr algn="ctr">
                <a:lnSpc>
                  <a:spcPct val="80000"/>
                </a:lnSpc>
                <a:spcBef>
                  <a:spcPct val="20000"/>
                </a:spcBef>
              </a:pPr>
              <a:r>
                <a:rPr lang="fr-FR" sz="1500" dirty="0">
                  <a:solidFill>
                    <a:srgbClr val="B2B2B2"/>
                  </a:solidFill>
                </a:rPr>
                <a:t>LHC </a:t>
              </a:r>
              <a:r>
                <a:rPr lang="fr-FR" sz="1500" dirty="0" err="1">
                  <a:solidFill>
                    <a:srgbClr val="B2B2B2"/>
                  </a:solidFill>
                </a:rPr>
                <a:t>sector</a:t>
              </a:r>
              <a:endParaRPr lang="fr-FR" sz="1500" dirty="0">
                <a:solidFill>
                  <a:srgbClr val="B2B2B2"/>
                </a:solidFill>
              </a:endParaRPr>
            </a:p>
            <a:p>
              <a:pPr algn="ctr">
                <a:lnSpc>
                  <a:spcPct val="80000"/>
                </a:lnSpc>
                <a:spcBef>
                  <a:spcPct val="20000"/>
                </a:spcBef>
              </a:pPr>
              <a:r>
                <a:rPr lang="fr-FR" sz="1500" dirty="0" err="1">
                  <a:solidFill>
                    <a:srgbClr val="B2B2B2"/>
                  </a:solidFill>
                </a:rPr>
                <a:t>scheme</a:t>
              </a:r>
              <a:endParaRPr lang="fr-FR" sz="1500" dirty="0">
                <a:solidFill>
                  <a:srgbClr val="B2B2B2"/>
                </a:solidFill>
              </a:endParaRPr>
            </a:p>
          </p:txBody>
        </p:sp>
      </p:grpSp>
      <p:grpSp>
        <p:nvGrpSpPr>
          <p:cNvPr id="105" name="Group 34"/>
          <p:cNvGrpSpPr>
            <a:grpSpLocks/>
          </p:cNvGrpSpPr>
          <p:nvPr/>
        </p:nvGrpSpPr>
        <p:grpSpPr bwMode="auto">
          <a:xfrm>
            <a:off x="1816264" y="2014938"/>
            <a:ext cx="899014" cy="695325"/>
            <a:chOff x="4667" y="672"/>
            <a:chExt cx="755" cy="584"/>
          </a:xfrm>
        </p:grpSpPr>
        <p:sp>
          <p:nvSpPr>
            <p:cNvPr id="106" name="Oval 35"/>
            <p:cNvSpPr>
              <a:spLocks noChangeArrowheads="1"/>
            </p:cNvSpPr>
            <p:nvPr/>
          </p:nvSpPr>
          <p:spPr bwMode="auto">
            <a:xfrm>
              <a:off x="5244" y="672"/>
              <a:ext cx="76" cy="76"/>
            </a:xfrm>
            <a:prstGeom prst="ellipse">
              <a:avLst/>
            </a:prstGeom>
            <a:solidFill>
              <a:srgbClr val="FF6600"/>
            </a:solidFill>
            <a:ln w="9525">
              <a:solidFill>
                <a:srgbClr val="FF6600"/>
              </a:solidFill>
              <a:round/>
              <a:headEnd/>
              <a:tailEnd/>
            </a:ln>
            <a:effectLst/>
          </p:spPr>
          <p:txBody>
            <a:bodyPr wrap="none" anchor="ctr"/>
            <a:lstStyle/>
            <a:p>
              <a:endParaRPr lang="en-US" sz="1350">
                <a:solidFill>
                  <a:srgbClr val="0055A0"/>
                </a:solidFill>
              </a:endParaRPr>
            </a:p>
          </p:txBody>
        </p:sp>
        <p:sp>
          <p:nvSpPr>
            <p:cNvPr id="107" name="Freeform 36"/>
            <p:cNvSpPr>
              <a:spLocks/>
            </p:cNvSpPr>
            <p:nvPr/>
          </p:nvSpPr>
          <p:spPr bwMode="auto">
            <a:xfrm>
              <a:off x="4667" y="715"/>
              <a:ext cx="755" cy="541"/>
            </a:xfrm>
            <a:custGeom>
              <a:avLst/>
              <a:gdLst/>
              <a:ahLst/>
              <a:cxnLst>
                <a:cxn ang="0">
                  <a:pos x="0" y="547"/>
                </a:cxn>
                <a:cxn ang="0">
                  <a:pos x="752" y="550"/>
                </a:cxn>
                <a:cxn ang="0">
                  <a:pos x="752" y="470"/>
                </a:cxn>
                <a:cxn ang="0">
                  <a:pos x="744" y="398"/>
                </a:cxn>
                <a:cxn ang="0">
                  <a:pos x="733" y="328"/>
                </a:cxn>
                <a:cxn ang="0">
                  <a:pos x="706" y="251"/>
                </a:cxn>
                <a:cxn ang="0">
                  <a:pos x="666" y="166"/>
                </a:cxn>
                <a:cxn ang="0">
                  <a:pos x="621" y="94"/>
                </a:cxn>
                <a:cxn ang="0">
                  <a:pos x="584" y="46"/>
                </a:cxn>
                <a:cxn ang="0">
                  <a:pos x="538" y="0"/>
                </a:cxn>
                <a:cxn ang="0">
                  <a:pos x="0" y="547"/>
                </a:cxn>
              </a:cxnLst>
              <a:rect l="0" t="0" r="r" b="b"/>
              <a:pathLst>
                <a:path w="752" h="550">
                  <a:moveTo>
                    <a:pt x="0" y="547"/>
                  </a:moveTo>
                  <a:lnTo>
                    <a:pt x="752" y="550"/>
                  </a:lnTo>
                  <a:lnTo>
                    <a:pt x="752" y="470"/>
                  </a:lnTo>
                  <a:lnTo>
                    <a:pt x="744" y="398"/>
                  </a:lnTo>
                  <a:lnTo>
                    <a:pt x="733" y="328"/>
                  </a:lnTo>
                  <a:lnTo>
                    <a:pt x="706" y="251"/>
                  </a:lnTo>
                  <a:lnTo>
                    <a:pt x="666" y="166"/>
                  </a:lnTo>
                  <a:lnTo>
                    <a:pt x="621" y="94"/>
                  </a:lnTo>
                  <a:lnTo>
                    <a:pt x="584" y="46"/>
                  </a:lnTo>
                  <a:lnTo>
                    <a:pt x="538" y="0"/>
                  </a:lnTo>
                  <a:lnTo>
                    <a:pt x="0" y="547"/>
                  </a:lnTo>
                  <a:close/>
                </a:path>
              </a:pathLst>
            </a:custGeom>
            <a:solidFill>
              <a:schemeClr val="bg1"/>
            </a:solidFill>
            <a:ln w="28575" cmpd="sng">
              <a:solidFill>
                <a:srgbClr val="FF6600"/>
              </a:solidFill>
              <a:round/>
              <a:headEnd/>
              <a:tailEnd/>
            </a:ln>
            <a:effectLst/>
          </p:spPr>
          <p:txBody>
            <a:bodyPr wrap="none" anchor="ctr"/>
            <a:lstStyle/>
            <a:p>
              <a:endParaRPr lang="en-US" sz="1350">
                <a:solidFill>
                  <a:srgbClr val="0055A0"/>
                </a:solidFill>
              </a:endParaRPr>
            </a:p>
          </p:txBody>
        </p:sp>
      </p:grpSp>
      <p:pic>
        <p:nvPicPr>
          <p:cNvPr id="108" name="Picture 107"/>
          <p:cNvPicPr>
            <a:picLocks noChangeAspect="1"/>
          </p:cNvPicPr>
          <p:nvPr/>
        </p:nvPicPr>
        <p:blipFill>
          <a:blip r:embed="rId9"/>
          <a:stretch>
            <a:fillRect/>
          </a:stretch>
        </p:blipFill>
        <p:spPr>
          <a:xfrm>
            <a:off x="5936447" y="3201756"/>
            <a:ext cx="2244087" cy="1516660"/>
          </a:xfrm>
          <a:prstGeom prst="rect">
            <a:avLst/>
          </a:prstGeom>
        </p:spPr>
      </p:pic>
      <p:sp>
        <p:nvSpPr>
          <p:cNvPr id="109" name="Flowchart: Or 108"/>
          <p:cNvSpPr>
            <a:spLocks noChangeAspect="1"/>
          </p:cNvSpPr>
          <p:nvPr/>
        </p:nvSpPr>
        <p:spPr>
          <a:xfrm>
            <a:off x="1573767" y="3714750"/>
            <a:ext cx="202982" cy="202982"/>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10" name="Flowchart: Or 109"/>
          <p:cNvSpPr>
            <a:spLocks noChangeAspect="1"/>
          </p:cNvSpPr>
          <p:nvPr/>
        </p:nvSpPr>
        <p:spPr>
          <a:xfrm>
            <a:off x="1578572" y="1724595"/>
            <a:ext cx="202982" cy="202982"/>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11" name="Text Box 5"/>
          <p:cNvSpPr txBox="1">
            <a:spLocks noChangeArrowheads="1"/>
          </p:cNvSpPr>
          <p:nvPr/>
        </p:nvSpPr>
        <p:spPr bwMode="auto">
          <a:xfrm>
            <a:off x="186165" y="5761434"/>
            <a:ext cx="5963397" cy="338554"/>
          </a:xfrm>
          <a:prstGeom prst="rect">
            <a:avLst/>
          </a:prstGeom>
          <a:solidFill>
            <a:srgbClr val="FFFFFF"/>
          </a:solidFill>
          <a:ln w="9525">
            <a:noFill/>
            <a:miter lim="800000"/>
            <a:headEnd/>
            <a:tailEnd/>
          </a:ln>
          <a:effectLst/>
        </p:spPr>
        <p:txBody>
          <a:bodyPr wrap="square">
            <a:spAutoFit/>
          </a:bodyPr>
          <a:lstStyle/>
          <a:p>
            <a:pPr algn="just">
              <a:spcBef>
                <a:spcPct val="50000"/>
              </a:spcBef>
            </a:pPr>
            <a:r>
              <a:rPr lang="en-US" sz="1600" dirty="0" smtClean="0">
                <a:solidFill>
                  <a:schemeClr val="tx2"/>
                </a:solidFill>
                <a:latin typeface="Calibri" panose="020F0502020204030204" pitchFamily="34" charset="0"/>
                <a:cs typeface="Calibri" panose="020F0502020204030204" pitchFamily="34" charset="0"/>
              </a:rPr>
              <a:t>LHC  cryogenics for experiments: 2 experiments with cryogenic system</a:t>
            </a:r>
            <a:endParaRPr lang="en-US" sz="1600" dirty="0">
              <a:solidFill>
                <a:schemeClr val="tx2"/>
              </a:solidFill>
              <a:latin typeface="Calibri" panose="020F0502020204030204" pitchFamily="34" charset="0"/>
              <a:cs typeface="Calibri" panose="020F0502020204030204" pitchFamily="34" charset="0"/>
            </a:endParaRPr>
          </a:p>
        </p:txBody>
      </p:sp>
      <p:sp>
        <p:nvSpPr>
          <p:cNvPr id="3" name="TextBox 2"/>
          <p:cNvSpPr txBox="1"/>
          <p:nvPr/>
        </p:nvSpPr>
        <p:spPr>
          <a:xfrm>
            <a:off x="936415" y="2720572"/>
            <a:ext cx="1541028" cy="523220"/>
          </a:xfrm>
          <a:prstGeom prst="rect">
            <a:avLst/>
          </a:prstGeom>
          <a:solidFill>
            <a:schemeClr val="bg1"/>
          </a:solidFill>
        </p:spPr>
        <p:txBody>
          <a:bodyPr wrap="square" rtlCol="0">
            <a:spAutoFit/>
          </a:bodyPr>
          <a:lstStyle/>
          <a:p>
            <a:pPr algn="ctr"/>
            <a:r>
              <a:rPr lang="en-US" sz="1400" dirty="0" smtClean="0">
                <a:latin typeface="Calibri" panose="020F0502020204030204" pitchFamily="34" charset="0"/>
                <a:cs typeface="Calibri" panose="020F0502020204030204" pitchFamily="34" charset="0"/>
              </a:rPr>
              <a:t>Cryogenics equipment</a:t>
            </a:r>
            <a:endParaRPr lang="en-GB" sz="1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0"/>
          <a:stretch>
            <a:fillRect/>
          </a:stretch>
        </p:blipFill>
        <p:spPr>
          <a:xfrm>
            <a:off x="4116752" y="1647207"/>
            <a:ext cx="1651111" cy="1126949"/>
          </a:xfrm>
          <a:prstGeom prst="rect">
            <a:avLst/>
          </a:prstGeom>
        </p:spPr>
      </p:pic>
      <p:grpSp>
        <p:nvGrpSpPr>
          <p:cNvPr id="115" name="Group 9"/>
          <p:cNvGrpSpPr>
            <a:grpSpLocks noChangeAspect="1"/>
          </p:cNvGrpSpPr>
          <p:nvPr/>
        </p:nvGrpSpPr>
        <p:grpSpPr bwMode="auto">
          <a:xfrm>
            <a:off x="2874561" y="3471597"/>
            <a:ext cx="656902" cy="969434"/>
            <a:chOff x="2242" y="1553"/>
            <a:chExt cx="1671" cy="2304"/>
          </a:xfrm>
        </p:grpSpPr>
        <p:pic>
          <p:nvPicPr>
            <p:cNvPr id="116" name="Picture 10"/>
            <p:cNvPicPr>
              <a:picLocks noChangeAspect="1" noChangeArrowheads="1"/>
            </p:cNvPicPr>
            <p:nvPr/>
          </p:nvPicPr>
          <p:blipFill>
            <a:blip r:embed="rId11" cstate="email">
              <a:lum bright="10000"/>
              <a:extLst>
                <a:ext uri="{28A0092B-C50C-407E-A947-70E740481C1C}">
                  <a14:useLocalDpi xmlns:a14="http://schemas.microsoft.com/office/drawing/2010/main" val="0"/>
                </a:ext>
              </a:extLst>
            </a:blip>
            <a:srcRect/>
            <a:stretch>
              <a:fillRect/>
            </a:stretch>
          </p:blipFill>
          <p:spPr bwMode="auto">
            <a:xfrm>
              <a:off x="2242" y="1553"/>
              <a:ext cx="1671"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Line 11"/>
            <p:cNvSpPr>
              <a:spLocks noChangeAspect="1" noChangeShapeType="1"/>
            </p:cNvSpPr>
            <p:nvPr/>
          </p:nvSpPr>
          <p:spPr bwMode="auto">
            <a:xfrm>
              <a:off x="2530" y="3185"/>
              <a:ext cx="0" cy="67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8" name="Line 12"/>
            <p:cNvSpPr>
              <a:spLocks noChangeAspect="1" noChangeShapeType="1"/>
            </p:cNvSpPr>
            <p:nvPr/>
          </p:nvSpPr>
          <p:spPr bwMode="auto">
            <a:xfrm>
              <a:off x="3586" y="3185"/>
              <a:ext cx="0" cy="62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12" name="TextBox 111"/>
          <p:cNvSpPr txBox="1"/>
          <p:nvPr/>
        </p:nvSpPr>
        <p:spPr>
          <a:xfrm rot="19981248">
            <a:off x="6414535" y="1783301"/>
            <a:ext cx="1651876" cy="338554"/>
          </a:xfrm>
          <a:prstGeom prst="rect">
            <a:avLst/>
          </a:prstGeom>
          <a:noFill/>
        </p:spPr>
        <p:txBody>
          <a:bodyPr wrap="square" rtlCol="0">
            <a:spAutoFit/>
          </a:bodyPr>
          <a:lstStyle/>
          <a:p>
            <a:pPr algn="just"/>
            <a:r>
              <a:rPr lang="en-US" sz="1600" dirty="0" smtClean="0">
                <a:solidFill>
                  <a:srgbClr val="FFFF00"/>
                </a:solidFill>
                <a:latin typeface="Calibri" panose="020F0502020204030204" pitchFamily="34" charset="0"/>
                <a:cs typeface="Calibri" panose="020F0502020204030204" pitchFamily="34" charset="0"/>
              </a:rPr>
              <a:t>LHC cryomagnets</a:t>
            </a:r>
            <a:endParaRPr lang="en-GB" sz="1600" dirty="0">
              <a:solidFill>
                <a:srgbClr val="FFFF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12"/>
          <a:stretch>
            <a:fillRect/>
          </a:stretch>
        </p:blipFill>
        <p:spPr>
          <a:xfrm>
            <a:off x="829885" y="1014272"/>
            <a:ext cx="773743" cy="825499"/>
          </a:xfrm>
          <a:prstGeom prst="rect">
            <a:avLst/>
          </a:prstGeom>
        </p:spPr>
      </p:pic>
      <p:pic>
        <p:nvPicPr>
          <p:cNvPr id="11" name="Picture 10"/>
          <p:cNvPicPr>
            <a:picLocks noChangeAspect="1"/>
          </p:cNvPicPr>
          <p:nvPr/>
        </p:nvPicPr>
        <p:blipFill>
          <a:blip r:embed="rId13"/>
          <a:stretch>
            <a:fillRect/>
          </a:stretch>
        </p:blipFill>
        <p:spPr>
          <a:xfrm>
            <a:off x="846507" y="4531125"/>
            <a:ext cx="1647486" cy="1166171"/>
          </a:xfrm>
          <a:prstGeom prst="rect">
            <a:avLst/>
          </a:prstGeom>
        </p:spPr>
      </p:pic>
      <p:sp>
        <p:nvSpPr>
          <p:cNvPr id="12" name="Slide Number Placeholder 11"/>
          <p:cNvSpPr>
            <a:spLocks noGrp="1"/>
          </p:cNvSpPr>
          <p:nvPr>
            <p:ph type="sldNum" sz="quarter" idx="4"/>
          </p:nvPr>
        </p:nvSpPr>
        <p:spPr>
          <a:xfrm>
            <a:off x="7900083" y="6356350"/>
            <a:ext cx="501424" cy="365125"/>
          </a:xfrm>
        </p:spPr>
        <p:txBody>
          <a:bodyPr/>
          <a:lstStyle/>
          <a:p>
            <a:fld id="{17918391-D411-FE40-AAD7-861AE5233E0E}" type="slidenum">
              <a:rPr lang="en-US" smtClean="0">
                <a:solidFill>
                  <a:srgbClr val="7030A0"/>
                </a:solidFill>
              </a:rPr>
              <a:pPr/>
              <a:t>6</a:t>
            </a:fld>
            <a:endParaRPr lang="en-US" dirty="0">
              <a:solidFill>
                <a:srgbClr val="7030A0"/>
              </a:solidFill>
            </a:endParaRPr>
          </a:p>
        </p:txBody>
      </p:sp>
      <p:sp>
        <p:nvSpPr>
          <p:cNvPr id="2" name="TextBox 1"/>
          <p:cNvSpPr txBox="1"/>
          <p:nvPr/>
        </p:nvSpPr>
        <p:spPr>
          <a:xfrm rot="21328049">
            <a:off x="5898440" y="4839991"/>
            <a:ext cx="3109778"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dirty="0" smtClean="0">
                <a:latin typeface="Calibri" panose="020F0502020204030204" pitchFamily="34" charset="0"/>
                <a:cs typeface="Calibri" panose="020F0502020204030204" pitchFamily="34" charset="0"/>
              </a:rPr>
              <a:t>LHC is a complex cryo system with 7 Cryo islands (5 for accelerator and 2 for experiments</a:t>
            </a:r>
            <a:r>
              <a:rPr lang="en-GB" sz="1600" dirty="0">
                <a:latin typeface="Calibri" panose="020F0502020204030204" pitchFamily="34" charset="0"/>
                <a:cs typeface="Calibri" panose="020F0502020204030204" pitchFamily="34" charset="0"/>
              </a:rPr>
              <a:t>)</a:t>
            </a:r>
          </a:p>
        </p:txBody>
      </p:sp>
      <p:sp>
        <p:nvSpPr>
          <p:cNvPr id="9" name="TextBox 8"/>
          <p:cNvSpPr txBox="1"/>
          <p:nvPr/>
        </p:nvSpPr>
        <p:spPr>
          <a:xfrm rot="20192100">
            <a:off x="2020565" y="2181510"/>
            <a:ext cx="1332402" cy="306610"/>
          </a:xfrm>
          <a:prstGeom prst="rect">
            <a:avLst/>
          </a:prstGeom>
          <a:solidFill>
            <a:schemeClr val="bg1">
              <a:lumMod val="95000"/>
            </a:schemeClr>
          </a:solidFill>
        </p:spPr>
        <p:txBody>
          <a:bodyPr wrap="square" rtlCol="0">
            <a:spAutoFit/>
          </a:bodyPr>
          <a:lstStyle/>
          <a:p>
            <a:r>
              <a:rPr lang="en-US" sz="1400" dirty="0">
                <a:latin typeface="Calibri" panose="020F0502020204030204" pitchFamily="34" charset="0"/>
                <a:cs typeface="Calibri" panose="020F0502020204030204" pitchFamily="34" charset="0"/>
              </a:rPr>
              <a:t>1 </a:t>
            </a:r>
            <a:r>
              <a:rPr lang="en-US" sz="1400" dirty="0" smtClean="0">
                <a:latin typeface="Calibri" panose="020F0502020204030204" pitchFamily="34" charset="0"/>
                <a:cs typeface="Calibri" panose="020F0502020204030204" pitchFamily="34" charset="0"/>
              </a:rPr>
              <a:t>eighth of LHC </a:t>
            </a:r>
            <a:endParaRPr lang="en-GB" sz="1400" dirty="0">
              <a:latin typeface="Calibri" panose="020F0502020204030204" pitchFamily="34" charset="0"/>
              <a:cs typeface="Calibri" panose="020F0502020204030204" pitchFamily="34" charset="0"/>
            </a:endParaRPr>
          </a:p>
        </p:txBody>
      </p:sp>
      <p:grpSp>
        <p:nvGrpSpPr>
          <p:cNvPr id="60" name="Group 59"/>
          <p:cNvGrpSpPr/>
          <p:nvPr/>
        </p:nvGrpSpPr>
        <p:grpSpPr>
          <a:xfrm>
            <a:off x="2725840" y="6216967"/>
            <a:ext cx="4614555" cy="579768"/>
            <a:chOff x="2768050" y="6274230"/>
            <a:chExt cx="4614555" cy="579768"/>
          </a:xfrm>
        </p:grpSpPr>
        <p:sp>
          <p:nvSpPr>
            <p:cNvPr id="61" name="Rectangle 6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62" name="Picture 61"/>
            <p:cNvPicPr>
              <a:picLocks noChangeAspect="1"/>
            </p:cNvPicPr>
            <p:nvPr/>
          </p:nvPicPr>
          <p:blipFill rotWithShape="1">
            <a:blip r:embed="rId14"/>
            <a:srcRect l="6090" t="872" r="38690" b="-872"/>
            <a:stretch/>
          </p:blipFill>
          <p:spPr>
            <a:xfrm>
              <a:off x="2768050" y="6274230"/>
              <a:ext cx="641644" cy="579768"/>
            </a:xfrm>
            <a:prstGeom prst="rect">
              <a:avLst/>
            </a:prstGeom>
          </p:spPr>
        </p:pic>
      </p:grpSp>
    </p:spTree>
    <p:extLst>
      <p:ext uri="{BB962C8B-B14F-4D97-AF65-F5344CB8AC3E}">
        <p14:creationId xmlns:p14="http://schemas.microsoft.com/office/powerpoint/2010/main" val="13411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sz="4000" dirty="0" smtClean="0">
                <a:latin typeface="Calibri" panose="020F0502020204030204" pitchFamily="34" charset="0"/>
                <a:cs typeface="Calibri" panose="020F0502020204030204" pitchFamily="34" charset="0"/>
              </a:rPr>
              <a:t>LHC cryogenic hardware configuration</a:t>
            </a:r>
            <a:endParaRPr lang="en-GB" sz="40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7</a:t>
            </a:fld>
            <a:endParaRPr lang="en-US" dirty="0">
              <a:solidFill>
                <a:srgbClr val="7030A0"/>
              </a:solidFill>
            </a:endParaRPr>
          </a:p>
        </p:txBody>
      </p:sp>
      <p:sp>
        <p:nvSpPr>
          <p:cNvPr id="10" name="Rectangle 3"/>
          <p:cNvSpPr txBox="1">
            <a:spLocks noChangeArrowheads="1"/>
          </p:cNvSpPr>
          <p:nvPr/>
        </p:nvSpPr>
        <p:spPr>
          <a:xfrm>
            <a:off x="1454846" y="3859318"/>
            <a:ext cx="2041814" cy="254787"/>
          </a:xfrm>
          <a:prstGeom prst="rect">
            <a:avLst/>
          </a:prstGeom>
        </p:spPr>
        <p:txBody>
          <a:bodyPr vert="horz" lIns="45720" rIns="45720" anchor="ctr">
            <a:normAutofit fontScale="625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ltLang="fr-FR" sz="2000" dirty="0" smtClean="0">
                <a:latin typeface="Calibri" panose="020F0502020204030204" pitchFamily="34" charset="0"/>
                <a:cs typeface="Calibri" panose="020F0502020204030204" pitchFamily="34" charset="0"/>
              </a:rPr>
              <a:t>LHC Cryogenics architecture</a:t>
            </a: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334" y="876453"/>
            <a:ext cx="4960481" cy="29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stretch>
            <a:fillRect/>
          </a:stretch>
        </p:blipFill>
        <p:spPr>
          <a:xfrm>
            <a:off x="5444712" y="876453"/>
            <a:ext cx="3408342" cy="3502880"/>
          </a:xfrm>
          <a:prstGeom prst="rect">
            <a:avLst/>
          </a:prstGeom>
        </p:spPr>
      </p:pic>
      <p:sp>
        <p:nvSpPr>
          <p:cNvPr id="22" name="Rectangle 3"/>
          <p:cNvSpPr txBox="1">
            <a:spLocks noChangeArrowheads="1"/>
          </p:cNvSpPr>
          <p:nvPr/>
        </p:nvSpPr>
        <p:spPr>
          <a:xfrm>
            <a:off x="6266783" y="4381687"/>
            <a:ext cx="2041814" cy="254787"/>
          </a:xfrm>
          <a:prstGeom prst="rect">
            <a:avLst/>
          </a:prstGeom>
        </p:spPr>
        <p:txBody>
          <a:bodyPr vert="horz" lIns="45720" rIns="45720" anchor="ctr">
            <a:normAutofit fontScale="550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ltLang="fr-FR" sz="2000" dirty="0" smtClean="0">
                <a:latin typeface="Calibri" panose="020F0502020204030204" pitchFamily="34" charset="0"/>
                <a:cs typeface="Calibri" panose="020F0502020204030204" pitchFamily="34" charset="0"/>
              </a:rPr>
              <a:t>LHC Cryoplants initial distribution</a:t>
            </a:r>
          </a:p>
        </p:txBody>
      </p:sp>
      <p:sp>
        <p:nvSpPr>
          <p:cNvPr id="25" name="Oval 24"/>
          <p:cNvSpPr/>
          <p:nvPr/>
        </p:nvSpPr>
        <p:spPr>
          <a:xfrm rot="20450529">
            <a:off x="5855208" y="871762"/>
            <a:ext cx="1302662" cy="538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rot="20450529">
            <a:off x="7143777" y="3592584"/>
            <a:ext cx="1236760" cy="593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rot="1196336">
            <a:off x="7083784" y="884115"/>
            <a:ext cx="1302662" cy="538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rot="1196336">
            <a:off x="5917351" y="3636740"/>
            <a:ext cx="1302662" cy="538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rot="17020983">
            <a:off x="5158828" y="1623933"/>
            <a:ext cx="1236760" cy="569397"/>
          </a:xfrm>
          <a:prstGeom prst="ellipse">
            <a:avLst/>
          </a:prstGeom>
          <a:noFill/>
          <a:ln>
            <a:solidFill>
              <a:srgbClr val="F1A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rot="17020983">
            <a:off x="7932071" y="2886069"/>
            <a:ext cx="1236760" cy="569397"/>
          </a:xfrm>
          <a:prstGeom prst="ellipse">
            <a:avLst/>
          </a:prstGeom>
          <a:noFill/>
          <a:ln>
            <a:solidFill>
              <a:srgbClr val="F1A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rot="14968182">
            <a:off x="5098319" y="2875294"/>
            <a:ext cx="1236760" cy="569397"/>
          </a:xfrm>
          <a:prstGeom prst="ellipse">
            <a:avLst/>
          </a:prstGeom>
          <a:noFill/>
          <a:ln>
            <a:solidFill>
              <a:srgbClr val="F1A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rot="14968182">
            <a:off x="7932070" y="1623932"/>
            <a:ext cx="1236760" cy="569397"/>
          </a:xfrm>
          <a:prstGeom prst="ellipse">
            <a:avLst/>
          </a:prstGeom>
          <a:noFill/>
          <a:ln>
            <a:solidFill>
              <a:srgbClr val="F1A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113628" y="1815254"/>
            <a:ext cx="2068125" cy="472813"/>
          </a:xfrm>
          <a:prstGeom prst="rect">
            <a:avLst/>
          </a:prstGeom>
          <a:solidFill>
            <a:schemeClr val="bg1"/>
          </a:solidFill>
          <a:ln w="22225">
            <a:solidFill>
              <a:srgbClr val="FF0000"/>
            </a:solidFill>
          </a:ln>
        </p:spPr>
        <p:txBody>
          <a:bodyPr wrap="square" lIns="36000" tIns="36000" rIns="36000" bIns="36000" rtlCol="0">
            <a:spAutoFit/>
          </a:bodyPr>
          <a:lstStyle/>
          <a:p>
            <a:r>
              <a:rPr lang="en-US" sz="1300" dirty="0" smtClean="0">
                <a:latin typeface="Calibri" panose="020F0502020204030204" pitchFamily="34" charset="0"/>
                <a:cs typeface="Calibri" panose="020F0502020204030204" pitchFamily="34" charset="0"/>
              </a:rPr>
              <a:t> 4 New Cryoplants dedicated to high load sectors</a:t>
            </a:r>
            <a:endParaRPr lang="en-GB" sz="1300" dirty="0">
              <a:latin typeface="Calibri" panose="020F0502020204030204" pitchFamily="34" charset="0"/>
              <a:cs typeface="Calibri" panose="020F0502020204030204" pitchFamily="34" charset="0"/>
            </a:endParaRPr>
          </a:p>
        </p:txBody>
      </p:sp>
      <p:sp>
        <p:nvSpPr>
          <p:cNvPr id="34" name="TextBox 33"/>
          <p:cNvSpPr txBox="1"/>
          <p:nvPr/>
        </p:nvSpPr>
        <p:spPr>
          <a:xfrm>
            <a:off x="6124053" y="2794790"/>
            <a:ext cx="2047274" cy="472813"/>
          </a:xfrm>
          <a:prstGeom prst="rect">
            <a:avLst/>
          </a:prstGeom>
          <a:solidFill>
            <a:schemeClr val="bg1"/>
          </a:solidFill>
          <a:ln w="22225">
            <a:solidFill>
              <a:srgbClr val="F1A00F"/>
            </a:solidFill>
          </a:ln>
        </p:spPr>
        <p:txBody>
          <a:bodyPr wrap="square" lIns="36000" tIns="36000" rIns="36000" bIns="36000" rtlCol="0">
            <a:spAutoFit/>
          </a:bodyPr>
          <a:lstStyle/>
          <a:p>
            <a:r>
              <a:rPr lang="en-US" sz="1300" dirty="0" smtClean="0">
                <a:latin typeface="Calibri" panose="020F0502020204030204" pitchFamily="34" charset="0"/>
                <a:cs typeface="Calibri" panose="020F0502020204030204" pitchFamily="34" charset="0"/>
              </a:rPr>
              <a:t>4 Former LEP Cryoplants dedicated to low load sectors</a:t>
            </a:r>
            <a:endParaRPr lang="en-GB" sz="1300" dirty="0">
              <a:latin typeface="Calibri" panose="020F0502020204030204" pitchFamily="34" charset="0"/>
              <a:cs typeface="Calibri" panose="020F0502020204030204" pitchFamily="34" charset="0"/>
            </a:endParaRPr>
          </a:p>
        </p:txBody>
      </p:sp>
      <p:sp>
        <p:nvSpPr>
          <p:cNvPr id="33" name="Rectangle 32"/>
          <p:cNvSpPr/>
          <p:nvPr/>
        </p:nvSpPr>
        <p:spPr>
          <a:xfrm>
            <a:off x="307025" y="4708037"/>
            <a:ext cx="8508621" cy="1200329"/>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At design level, the cooling </a:t>
            </a:r>
            <a:r>
              <a:rPr lang="en-US" dirty="0">
                <a:latin typeface="Calibri" panose="020F0502020204030204" pitchFamily="34" charset="0"/>
                <a:cs typeface="Calibri" panose="020F0502020204030204" pitchFamily="34" charset="0"/>
              </a:rPr>
              <a:t>capacity of </a:t>
            </a:r>
            <a:r>
              <a:rPr lang="en-US" dirty="0" smtClean="0">
                <a:latin typeface="Calibri" panose="020F0502020204030204" pitchFamily="34" charset="0"/>
                <a:cs typeface="Calibri" panose="020F0502020204030204" pitchFamily="34" charset="0"/>
              </a:rPr>
              <a:t>cryoplant were adapted to </a:t>
            </a:r>
            <a:r>
              <a:rPr lang="en-US" dirty="0">
                <a:latin typeface="Calibri" panose="020F0502020204030204" pitchFamily="34" charset="0"/>
                <a:cs typeface="Calibri" panose="020F0502020204030204" pitchFamily="34" charset="0"/>
              </a:rPr>
              <a:t>cover nominal </a:t>
            </a:r>
            <a:r>
              <a:rPr lang="en-US" dirty="0" smtClean="0">
                <a:latin typeface="Calibri" panose="020F0502020204030204" pitchFamily="34" charset="0"/>
                <a:cs typeface="Calibri" panose="020F0502020204030204" pitchFamily="34" charset="0"/>
              </a:rPr>
              <a:t>and ultimate LHC </a:t>
            </a:r>
            <a:r>
              <a:rPr lang="en-US" dirty="0">
                <a:latin typeface="Calibri" panose="020F0502020204030204" pitchFamily="34" charset="0"/>
                <a:cs typeface="Calibri" panose="020F0502020204030204" pitchFamily="34" charset="0"/>
              </a:rPr>
              <a:t>operation with equal margins on LL and HL sectors</a:t>
            </a:r>
            <a:r>
              <a:rPr lang="en-US" dirty="0" smtClean="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Thanks to build-in interplant connections some special configurations </a:t>
            </a:r>
            <a:r>
              <a:rPr lang="en-US" dirty="0" smtClean="0">
                <a:latin typeface="Calibri" panose="020F0502020204030204" pitchFamily="34" charset="0"/>
                <a:cs typeface="Calibri" panose="020F0502020204030204" pitchFamily="34" charset="0"/>
              </a:rPr>
              <a:t>are </a:t>
            </a:r>
            <a:r>
              <a:rPr lang="en-US" dirty="0">
                <a:latin typeface="Calibri" panose="020F0502020204030204" pitchFamily="34" charset="0"/>
                <a:cs typeface="Calibri" panose="020F0502020204030204" pitchFamily="34" charset="0"/>
              </a:rPr>
              <a:t>possible </a:t>
            </a:r>
            <a:r>
              <a:rPr lang="en-US" dirty="0" smtClean="0">
                <a:latin typeface="Calibri" panose="020F0502020204030204" pitchFamily="34" charset="0"/>
                <a:cs typeface="Calibri" panose="020F0502020204030204" pitchFamily="34" charset="0"/>
              </a:rPr>
              <a:t>for </a:t>
            </a:r>
            <a:r>
              <a:rPr lang="en-US" dirty="0">
                <a:latin typeface="Calibri" panose="020F0502020204030204" pitchFamily="34" charset="0"/>
                <a:cs typeface="Calibri" panose="020F0502020204030204" pitchFamily="34" charset="0"/>
              </a:rPr>
              <a:t>hardware issue mitigations, lower power consumption and  availability optimization</a:t>
            </a:r>
            <a:r>
              <a:rPr lang="en-US" dirty="0" smtClean="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grpSp>
        <p:nvGrpSpPr>
          <p:cNvPr id="36" name="Group 35"/>
          <p:cNvGrpSpPr/>
          <p:nvPr/>
        </p:nvGrpSpPr>
        <p:grpSpPr>
          <a:xfrm rot="18600000">
            <a:off x="5932012" y="1584125"/>
            <a:ext cx="210590" cy="156480"/>
            <a:chOff x="4644346" y="1679504"/>
            <a:chExt cx="210590" cy="156480"/>
          </a:xfrm>
        </p:grpSpPr>
        <p:sp>
          <p:nvSpPr>
            <p:cNvPr id="37" name="Oval 36"/>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8" name="Oval 37"/>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 name="Oval 38"/>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0" name="Oval 39"/>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1" name="Group 40"/>
          <p:cNvGrpSpPr/>
          <p:nvPr/>
        </p:nvGrpSpPr>
        <p:grpSpPr>
          <a:xfrm rot="19440000">
            <a:off x="6161488" y="1362433"/>
            <a:ext cx="210590" cy="156480"/>
            <a:chOff x="4644346" y="1679504"/>
            <a:chExt cx="210590" cy="156480"/>
          </a:xfrm>
        </p:grpSpPr>
        <p:sp>
          <p:nvSpPr>
            <p:cNvPr id="42" name="Oval 41"/>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3" name="Oval 42"/>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 name="Oval 43"/>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5" name="Oval 44"/>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2725840" y="6216967"/>
            <a:ext cx="4614555" cy="579768"/>
            <a:chOff x="2768050" y="6274230"/>
            <a:chExt cx="4614555" cy="579768"/>
          </a:xfrm>
        </p:grpSpPr>
        <p:sp>
          <p:nvSpPr>
            <p:cNvPr id="49" name="Rectangle 48"/>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9"/>
            <a:srcRect l="6090" t="872" r="38690" b="-872"/>
            <a:stretch/>
          </p:blipFill>
          <p:spPr>
            <a:xfrm>
              <a:off x="2768050" y="6274230"/>
              <a:ext cx="641644" cy="579768"/>
            </a:xfrm>
            <a:prstGeom prst="rect">
              <a:avLst/>
            </a:prstGeom>
          </p:spPr>
        </p:pic>
      </p:grpSp>
    </p:spTree>
    <p:extLst>
      <p:ext uri="{BB962C8B-B14F-4D97-AF65-F5344CB8AC3E}">
        <p14:creationId xmlns:p14="http://schemas.microsoft.com/office/powerpoint/2010/main" val="12421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par>
                                <p:cTn id="52" presetID="16" presetClass="entr" presetSubtype="21"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P spid="28" grpId="0" animBg="1"/>
      <p:bldP spid="29" grpId="0" animBg="1"/>
      <p:bldP spid="30" grpId="0" animBg="1"/>
      <p:bldP spid="31" grpId="0" animBg="1"/>
      <p:bldP spid="32" grpId="0" animBg="1"/>
      <p:bldP spid="24" grpId="0" animBg="1"/>
      <p:bldP spid="34"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Content Placeholder 4"/>
          <p:cNvPicPr>
            <a:picLocks noChangeAspect="1"/>
          </p:cNvPicPr>
          <p:nvPr/>
        </p:nvPicPr>
        <p:blipFill>
          <a:blip r:embed="rId3"/>
          <a:stretch>
            <a:fillRect/>
          </a:stretch>
        </p:blipFill>
        <p:spPr>
          <a:xfrm>
            <a:off x="246275" y="800613"/>
            <a:ext cx="5495015" cy="3589740"/>
          </a:xfrm>
          <a:prstGeom prst="rect">
            <a:avLst/>
          </a:prstGeom>
        </p:spPr>
      </p:pic>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800" dirty="0" smtClean="0">
                <a:latin typeface="Calibri" panose="020F0502020204030204" pitchFamily="34" charset="0"/>
                <a:cs typeface="Calibri" panose="020F0502020204030204" pitchFamily="34" charset="0"/>
              </a:rPr>
              <a:t>Operational adaptation of configuration Run 1</a:t>
            </a:r>
            <a:endParaRPr lang="en-GB" sz="28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4"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5"/>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8</a:t>
            </a:fld>
            <a:endParaRPr lang="en-US" dirty="0">
              <a:solidFill>
                <a:srgbClr val="7030A0"/>
              </a:solidFill>
            </a:endParaRPr>
          </a:p>
        </p:txBody>
      </p:sp>
      <p:sp>
        <p:nvSpPr>
          <p:cNvPr id="1024" name="TextBox 1023"/>
          <p:cNvSpPr txBox="1"/>
          <p:nvPr/>
        </p:nvSpPr>
        <p:spPr>
          <a:xfrm>
            <a:off x="246275" y="4568585"/>
            <a:ext cx="8606779" cy="830997"/>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During Run 1 (2010/2013) thanks to the low beam intensity mode, the total heat load deposited on the non-isothermal 4.6-20K level was </a:t>
            </a:r>
            <a:r>
              <a:rPr lang="en-US" sz="1600" dirty="0">
                <a:latin typeface="Calibri" panose="020F0502020204030204" pitchFamily="34" charset="0"/>
                <a:cs typeface="Calibri" panose="020F0502020204030204" pitchFamily="34" charset="0"/>
              </a:rPr>
              <a:t>low enough to allow </a:t>
            </a:r>
            <a:r>
              <a:rPr lang="en-US" sz="1600" dirty="0" smtClean="0">
                <a:latin typeface="Calibri" panose="020F0502020204030204" pitchFamily="34" charset="0"/>
                <a:cs typeface="Calibri" panose="020F0502020204030204" pitchFamily="34" charset="0"/>
              </a:rPr>
              <a:t>the stop of  two 4.5K-refrigerators. </a:t>
            </a:r>
            <a:r>
              <a:rPr lang="en-GB" sz="1600" dirty="0" smtClean="0">
                <a:latin typeface="Calibri" panose="020F0502020204030204" pitchFamily="34" charset="0"/>
                <a:cs typeface="Calibri" panose="020F0502020204030204" pitchFamily="34" charset="0"/>
              </a:rPr>
              <a:t>The </a:t>
            </a:r>
            <a:r>
              <a:rPr lang="en-GB" sz="1600" dirty="0">
                <a:latin typeface="Calibri" panose="020F0502020204030204" pitchFamily="34" charset="0"/>
                <a:cs typeface="Calibri" panose="020F0502020204030204" pitchFamily="34" charset="0"/>
              </a:rPr>
              <a:t>same </a:t>
            </a:r>
            <a:r>
              <a:rPr lang="en-GB" sz="1600" dirty="0" smtClean="0">
                <a:latin typeface="Calibri" panose="020F0502020204030204" pitchFamily="34" charset="0"/>
                <a:cs typeface="Calibri" panose="020F0502020204030204" pitchFamily="34" charset="0"/>
              </a:rPr>
              <a:t>model could be </a:t>
            </a:r>
            <a:r>
              <a:rPr lang="en-GB" sz="1600" dirty="0">
                <a:latin typeface="Calibri" panose="020F0502020204030204" pitchFamily="34" charset="0"/>
                <a:cs typeface="Calibri" panose="020F0502020204030204" pitchFamily="34" charset="0"/>
              </a:rPr>
              <a:t>applied</a:t>
            </a:r>
            <a:r>
              <a:rPr lang="en-US" sz="1600" dirty="0" smtClean="0">
                <a:latin typeface="Calibri" panose="020F0502020204030204" pitchFamily="34" charset="0"/>
                <a:cs typeface="Calibri" panose="020F0502020204030204" pitchFamily="34" charset="0"/>
              </a:rPr>
              <a:t> for the 1.9K level and consequently two 1.8K-units were stopped.</a:t>
            </a:r>
            <a:endParaRPr lang="en-GB" sz="1600" dirty="0">
              <a:latin typeface="Calibri" panose="020F0502020204030204" pitchFamily="34" charset="0"/>
              <a:cs typeface="Calibri" panose="020F0502020204030204" pitchFamily="34" charset="0"/>
            </a:endParaRPr>
          </a:p>
        </p:txBody>
      </p:sp>
      <p:grpSp>
        <p:nvGrpSpPr>
          <p:cNvPr id="50" name="Group 49"/>
          <p:cNvGrpSpPr/>
          <p:nvPr/>
        </p:nvGrpSpPr>
        <p:grpSpPr>
          <a:xfrm>
            <a:off x="2725840" y="6216967"/>
            <a:ext cx="4614555" cy="579768"/>
            <a:chOff x="2768050" y="6274230"/>
            <a:chExt cx="4614555" cy="579768"/>
          </a:xfrm>
        </p:grpSpPr>
        <p:sp>
          <p:nvSpPr>
            <p:cNvPr id="51" name="Rectangle 5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8"/>
            <a:srcRect l="6090" t="872" r="38690" b="-872"/>
            <a:stretch/>
          </p:blipFill>
          <p:spPr>
            <a:xfrm>
              <a:off x="2768050" y="6274230"/>
              <a:ext cx="641644" cy="579768"/>
            </a:xfrm>
            <a:prstGeom prst="rect">
              <a:avLst/>
            </a:prstGeom>
          </p:spPr>
        </p:pic>
      </p:grpSp>
      <p:pic>
        <p:nvPicPr>
          <p:cNvPr id="49" name="Content Placeholder 4"/>
          <p:cNvPicPr>
            <a:picLocks noGrp="1" noChangeAspect="1"/>
          </p:cNvPicPr>
          <p:nvPr>
            <p:ph idx="1"/>
          </p:nvPr>
        </p:nvPicPr>
        <p:blipFill>
          <a:blip r:embed="rId3"/>
          <a:stretch>
            <a:fillRect/>
          </a:stretch>
        </p:blipFill>
        <p:spPr>
          <a:xfrm>
            <a:off x="7176420" y="122599"/>
            <a:ext cx="1676634" cy="1095298"/>
          </a:xfrm>
          <a:prstGeom prst="rect">
            <a:avLst/>
          </a:prstGeom>
        </p:spPr>
      </p:pic>
      <p:sp>
        <p:nvSpPr>
          <p:cNvPr id="53" name="Oval 52"/>
          <p:cNvSpPr/>
          <p:nvPr/>
        </p:nvSpPr>
        <p:spPr>
          <a:xfrm rot="16200000">
            <a:off x="7249531" y="364933"/>
            <a:ext cx="1242596" cy="6291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6178809" y="1824411"/>
            <a:ext cx="2323171" cy="2386149"/>
            <a:chOff x="5501395" y="1314886"/>
            <a:chExt cx="2323171" cy="2386149"/>
          </a:xfrm>
        </p:grpSpPr>
        <p:pic>
          <p:nvPicPr>
            <p:cNvPr id="12" name="Picture 11"/>
            <p:cNvPicPr>
              <a:picLocks noChangeAspect="1"/>
            </p:cNvPicPr>
            <p:nvPr/>
          </p:nvPicPr>
          <p:blipFill>
            <a:blip r:embed="rId9"/>
            <a:stretch>
              <a:fillRect/>
            </a:stretch>
          </p:blipFill>
          <p:spPr>
            <a:xfrm>
              <a:off x="5501395" y="1314886"/>
              <a:ext cx="2323171" cy="2386149"/>
            </a:xfrm>
            <a:prstGeom prst="rect">
              <a:avLst/>
            </a:prstGeom>
          </p:spPr>
        </p:pic>
        <p:grpSp>
          <p:nvGrpSpPr>
            <p:cNvPr id="155" name="Group 154"/>
            <p:cNvGrpSpPr/>
            <p:nvPr/>
          </p:nvGrpSpPr>
          <p:grpSpPr>
            <a:xfrm>
              <a:off x="5895945" y="1637295"/>
              <a:ext cx="223155" cy="232580"/>
              <a:chOff x="608660" y="1477999"/>
              <a:chExt cx="223155" cy="232580"/>
            </a:xfrm>
          </p:grpSpPr>
          <p:grpSp>
            <p:nvGrpSpPr>
              <p:cNvPr id="156" name="Group 155"/>
              <p:cNvGrpSpPr/>
              <p:nvPr/>
            </p:nvGrpSpPr>
            <p:grpSpPr>
              <a:xfrm rot="20541086">
                <a:off x="608660" y="1599253"/>
                <a:ext cx="99652" cy="111326"/>
                <a:chOff x="3797656" y="4365271"/>
                <a:chExt cx="152100" cy="260921"/>
              </a:xfrm>
            </p:grpSpPr>
            <p:sp>
              <p:nvSpPr>
                <p:cNvPr id="162" name="Oval 161"/>
                <p:cNvSpPr>
                  <a:spLocks noChangeAspect="1"/>
                </p:cNvSpPr>
                <p:nvPr/>
              </p:nvSpPr>
              <p:spPr>
                <a:xfrm rot="19440000">
                  <a:off x="3797656" y="4446357"/>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3" name="Oval 162"/>
                <p:cNvSpPr>
                  <a:spLocks noChangeAspect="1"/>
                </p:cNvSpPr>
                <p:nvPr/>
              </p:nvSpPr>
              <p:spPr>
                <a:xfrm rot="19440000">
                  <a:off x="3834858" y="4419329"/>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4" name="Oval 163"/>
                <p:cNvSpPr>
                  <a:spLocks noChangeAspect="1"/>
                </p:cNvSpPr>
                <p:nvPr/>
              </p:nvSpPr>
              <p:spPr>
                <a:xfrm rot="19440000">
                  <a:off x="3872060" y="4392300"/>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5" name="Oval 164"/>
                <p:cNvSpPr>
                  <a:spLocks noChangeAspect="1"/>
                </p:cNvSpPr>
                <p:nvPr/>
              </p:nvSpPr>
              <p:spPr>
                <a:xfrm rot="19440000">
                  <a:off x="3909262" y="4365271"/>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57" name="Group 156"/>
              <p:cNvGrpSpPr/>
              <p:nvPr/>
            </p:nvGrpSpPr>
            <p:grpSpPr>
              <a:xfrm rot="20541086">
                <a:off x="732163" y="1477999"/>
                <a:ext cx="99652" cy="111326"/>
                <a:chOff x="3797656" y="4365271"/>
                <a:chExt cx="152100" cy="260921"/>
              </a:xfrm>
            </p:grpSpPr>
            <p:sp>
              <p:nvSpPr>
                <p:cNvPr id="158" name="Oval 157"/>
                <p:cNvSpPr>
                  <a:spLocks noChangeAspect="1"/>
                </p:cNvSpPr>
                <p:nvPr/>
              </p:nvSpPr>
              <p:spPr>
                <a:xfrm rot="19440000">
                  <a:off x="3797656" y="4446357"/>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59" name="Oval 158"/>
                <p:cNvSpPr>
                  <a:spLocks noChangeAspect="1"/>
                </p:cNvSpPr>
                <p:nvPr/>
              </p:nvSpPr>
              <p:spPr>
                <a:xfrm rot="19440000">
                  <a:off x="3834858" y="4419329"/>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0" name="Oval 159"/>
                <p:cNvSpPr>
                  <a:spLocks noChangeAspect="1"/>
                </p:cNvSpPr>
                <p:nvPr/>
              </p:nvSpPr>
              <p:spPr>
                <a:xfrm rot="19440000">
                  <a:off x="3872060" y="4392300"/>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1" name="Oval 160"/>
                <p:cNvSpPr>
                  <a:spLocks noChangeAspect="1"/>
                </p:cNvSpPr>
                <p:nvPr/>
              </p:nvSpPr>
              <p:spPr>
                <a:xfrm rot="19440000">
                  <a:off x="3909262" y="4365271"/>
                  <a:ext cx="40494" cy="17983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sp>
        <p:nvSpPr>
          <p:cNvPr id="54" name="TextBox 53"/>
          <p:cNvSpPr txBox="1"/>
          <p:nvPr/>
        </p:nvSpPr>
        <p:spPr>
          <a:xfrm>
            <a:off x="333955" y="5604909"/>
            <a:ext cx="8519099" cy="33855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smtClean="0">
                <a:latin typeface="Calibri" panose="020F0502020204030204" pitchFamily="34" charset="0"/>
                <a:cs typeface="Calibri" panose="020F0502020204030204" pitchFamily="34" charset="0"/>
              </a:rPr>
              <a:t>Run 1 has been used to the first operational adaptation of the Cryo cooling configuration </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5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500" fill="hold"/>
                                        <p:tgtEl>
                                          <p:spTgt spid="53"/>
                                        </p:tgtEl>
                                        <p:attrNameLst>
                                          <p:attrName>ppt_x</p:attrName>
                                        </p:attrNameLst>
                                      </p:cBhvr>
                                      <p:tavLst>
                                        <p:tav tm="0">
                                          <p:val>
                                            <p:strVal val="#ppt_x"/>
                                          </p:val>
                                        </p:tav>
                                        <p:tav tm="100000">
                                          <p:val>
                                            <p:strVal val="#ppt_x"/>
                                          </p:val>
                                        </p:tav>
                                      </p:tavLst>
                                    </p:anim>
                                    <p:anim calcmode="lin" valueType="num">
                                      <p:cBhvr additive="base">
                                        <p:cTn id="1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24"/>
                                        </p:tgtEl>
                                        <p:attrNameLst>
                                          <p:attrName>style.visibility</p:attrName>
                                        </p:attrNameLst>
                                      </p:cBhvr>
                                      <p:to>
                                        <p:strVal val="visible"/>
                                      </p:to>
                                    </p:set>
                                    <p:anim calcmode="lin" valueType="num">
                                      <p:cBhvr additive="base">
                                        <p:cTn id="22" dur="500" fill="hold"/>
                                        <p:tgtEl>
                                          <p:spTgt spid="1024"/>
                                        </p:tgtEl>
                                        <p:attrNameLst>
                                          <p:attrName>ppt_x</p:attrName>
                                        </p:attrNameLst>
                                      </p:cBhvr>
                                      <p:tavLst>
                                        <p:tav tm="0">
                                          <p:val>
                                            <p:strVal val="#ppt_x"/>
                                          </p:val>
                                        </p:tav>
                                        <p:tav tm="100000">
                                          <p:val>
                                            <p:strVal val="#ppt_x"/>
                                          </p:val>
                                        </p:tav>
                                      </p:tavLst>
                                    </p:anim>
                                    <p:anim calcmode="lin" valueType="num">
                                      <p:cBhvr additive="base">
                                        <p:cTn id="23"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619" y="134801"/>
            <a:ext cx="8583435" cy="51465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400" dirty="0" smtClean="0">
                <a:latin typeface="Calibri" panose="020F0502020204030204" pitchFamily="34" charset="0"/>
                <a:cs typeface="Calibri" panose="020F0502020204030204" pitchFamily="34" charset="0"/>
              </a:rPr>
              <a:t>Temperature evolution of cryomagnet during LHC run 2</a:t>
            </a:r>
            <a:endParaRPr lang="en-GB" sz="2400" dirty="0">
              <a:latin typeface="Calibri" panose="020F0502020204030204" pitchFamily="34" charset="0"/>
              <a:cs typeface="Calibri" panose="020F0502020204030204" pitchFamily="34" charset="0"/>
            </a:endParaRPr>
          </a:p>
        </p:txBody>
      </p:sp>
      <p:pic>
        <p:nvPicPr>
          <p:cNvPr id="5" name="Picture 4" descr="logo-LHCCryo"/>
          <p:cNvPicPr>
            <a:picLocks noChangeAspect="1" noChangeArrowheads="1"/>
          </p:cNvPicPr>
          <p:nvPr/>
        </p:nvPicPr>
        <p:blipFill>
          <a:blip r:embed="rId3"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pic>
        <p:nvPicPr>
          <p:cNvPr id="6" name="Picture 5"/>
          <p:cNvPicPr>
            <a:picLocks noChangeAspect="1"/>
          </p:cNvPicPr>
          <p:nvPr/>
        </p:nvPicPr>
        <p:blipFill>
          <a:blip r:embed="rId4"/>
          <a:stretch>
            <a:fillRect/>
          </a:stretch>
        </p:blipFill>
        <p:spPr>
          <a:xfrm>
            <a:off x="2776362" y="12684959"/>
            <a:ext cx="508851" cy="241704"/>
          </a:xfrm>
          <a:prstGeom prst="rect">
            <a:avLst/>
          </a:prstGeom>
        </p:spPr>
      </p:pic>
      <p:pic>
        <p:nvPicPr>
          <p:cNvPr id="1026" name="Picture 2" descr="The 8th International Workshop on Cryogenics Operations (Cryo-Ops 20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4846" y="6274230"/>
            <a:ext cx="1154541" cy="583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503019-A5-at-72-d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12480" y="6274230"/>
            <a:ext cx="673331" cy="5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7934664" y="6356350"/>
            <a:ext cx="501424" cy="365125"/>
          </a:xfrm>
        </p:spPr>
        <p:txBody>
          <a:bodyPr/>
          <a:lstStyle/>
          <a:p>
            <a:fld id="{17918391-D411-FE40-AAD7-861AE5233E0E}" type="slidenum">
              <a:rPr lang="en-US" smtClean="0">
                <a:solidFill>
                  <a:srgbClr val="7030A0"/>
                </a:solidFill>
              </a:rPr>
              <a:pPr/>
              <a:t>9</a:t>
            </a:fld>
            <a:endParaRPr lang="en-US" dirty="0">
              <a:solidFill>
                <a:srgbClr val="7030A0"/>
              </a:solidFill>
            </a:endParaRPr>
          </a:p>
        </p:txBody>
      </p:sp>
      <p:pic>
        <p:nvPicPr>
          <p:cNvPr id="3" name="Picture 2"/>
          <p:cNvPicPr>
            <a:picLocks noChangeAspect="1"/>
          </p:cNvPicPr>
          <p:nvPr/>
        </p:nvPicPr>
        <p:blipFill>
          <a:blip r:embed="rId7"/>
          <a:stretch>
            <a:fillRect/>
          </a:stretch>
        </p:blipFill>
        <p:spPr>
          <a:xfrm>
            <a:off x="293746" y="852852"/>
            <a:ext cx="8186038" cy="5351998"/>
          </a:xfrm>
          <a:prstGeom prst="rect">
            <a:avLst/>
          </a:prstGeom>
        </p:spPr>
      </p:pic>
      <p:cxnSp>
        <p:nvCxnSpPr>
          <p:cNvPr id="9" name="Straight Arrow Connector 8"/>
          <p:cNvCxnSpPr/>
          <p:nvPr/>
        </p:nvCxnSpPr>
        <p:spPr>
          <a:xfrm flipV="1">
            <a:off x="398539" y="1286486"/>
            <a:ext cx="1976907" cy="6439"/>
          </a:xfrm>
          <a:prstGeom prst="straightConnector1">
            <a:avLst/>
          </a:prstGeom>
          <a:ln>
            <a:solidFill>
              <a:srgbClr val="00B050"/>
            </a:solidFill>
            <a:headEnd type="triangle"/>
            <a:tailEnd type="triangle"/>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1384825" y="1175663"/>
            <a:ext cx="281708" cy="215444"/>
          </a:xfrm>
          <a:prstGeom prst="rect">
            <a:avLst/>
          </a:prstGeom>
          <a:solidFill>
            <a:srgbClr val="CCFFCC"/>
          </a:solidFill>
        </p:spPr>
        <p:txBody>
          <a:bodyPr wrap="square" lIns="0" tIns="0" rIns="0" bIns="0" rtlCol="0" anchor="ctr">
            <a:spAutoFit/>
          </a:bodyPr>
          <a:lstStyle/>
          <a:p>
            <a:pPr algn="ctr"/>
            <a:r>
              <a:rPr lang="en-US" sz="1400" dirty="0">
                <a:latin typeface="Calibri" panose="020F0502020204030204" pitchFamily="34" charset="0"/>
              </a:rPr>
              <a:t>LS1</a:t>
            </a:r>
            <a:endParaRPr lang="en-GB" sz="1050" dirty="0">
              <a:latin typeface="Calibri" panose="020F0502020204030204" pitchFamily="34" charset="0"/>
            </a:endParaRPr>
          </a:p>
        </p:txBody>
      </p:sp>
      <p:cxnSp>
        <p:nvCxnSpPr>
          <p:cNvPr id="15" name="Straight Arrow Connector 14"/>
          <p:cNvCxnSpPr/>
          <p:nvPr/>
        </p:nvCxnSpPr>
        <p:spPr>
          <a:xfrm flipV="1">
            <a:off x="2527846" y="1277901"/>
            <a:ext cx="5951938" cy="6440"/>
          </a:xfrm>
          <a:prstGeom prst="straightConnector1">
            <a:avLst/>
          </a:prstGeom>
          <a:ln>
            <a:solidFill>
              <a:srgbClr val="00B050"/>
            </a:solidFill>
            <a:headEnd type="triangle"/>
            <a:tailEnd type="triangle"/>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5616416" y="1191052"/>
            <a:ext cx="450165" cy="184666"/>
          </a:xfrm>
          <a:prstGeom prst="rect">
            <a:avLst/>
          </a:prstGeom>
          <a:solidFill>
            <a:srgbClr val="CCFFCC"/>
          </a:solidFill>
        </p:spPr>
        <p:txBody>
          <a:bodyPr wrap="square" lIns="0" tIns="0" rIns="0" bIns="0" rtlCol="0" anchor="ctr">
            <a:spAutoFit/>
          </a:bodyPr>
          <a:lstStyle/>
          <a:p>
            <a:pPr algn="ctr"/>
            <a:r>
              <a:rPr lang="en-US" sz="1200" dirty="0">
                <a:latin typeface="Calibri" panose="020F0502020204030204" pitchFamily="34" charset="0"/>
              </a:rPr>
              <a:t>RUN2</a:t>
            </a:r>
            <a:endParaRPr lang="en-GB" sz="1200" dirty="0">
              <a:latin typeface="Calibri" panose="020F0502020204030204" pitchFamily="34" charset="0"/>
            </a:endParaRPr>
          </a:p>
        </p:txBody>
      </p:sp>
      <p:sp>
        <p:nvSpPr>
          <p:cNvPr id="16" name="TextBox 15"/>
          <p:cNvSpPr txBox="1"/>
          <p:nvPr/>
        </p:nvSpPr>
        <p:spPr>
          <a:xfrm>
            <a:off x="4152368" y="1383258"/>
            <a:ext cx="184666" cy="1958166"/>
          </a:xfrm>
          <a:prstGeom prst="rect">
            <a:avLst/>
          </a:prstGeom>
          <a:solidFill>
            <a:srgbClr val="CCFFCC"/>
          </a:solidFill>
        </p:spPr>
        <p:txBody>
          <a:bodyPr vert="vert270" wrap="square" lIns="0" tIns="0" rIns="0" bIns="0" rtlCol="0" anchor="ctr">
            <a:spAutoFit/>
          </a:bodyPr>
          <a:lstStyle/>
          <a:p>
            <a:pPr algn="ctr"/>
            <a:r>
              <a:rPr lang="en-US" sz="1200" b="1" dirty="0" smtClean="0">
                <a:latin typeface="Calibri" panose="020F0502020204030204" pitchFamily="34" charset="0"/>
              </a:rPr>
              <a:t>YETS </a:t>
            </a:r>
            <a:r>
              <a:rPr lang="en-US" sz="1200" dirty="0" smtClean="0">
                <a:latin typeface="Calibri" panose="020F0502020204030204" pitchFamily="34" charset="0"/>
              </a:rPr>
              <a:t>: </a:t>
            </a:r>
            <a:r>
              <a:rPr lang="en-US" sz="1200" dirty="0">
                <a:latin typeface="Calibri" panose="020F0502020204030204" pitchFamily="34" charset="0"/>
              </a:rPr>
              <a:t>Year End Technical </a:t>
            </a:r>
            <a:r>
              <a:rPr lang="en-US" sz="1200" dirty="0" smtClean="0">
                <a:latin typeface="Calibri" panose="020F0502020204030204" pitchFamily="34" charset="0"/>
              </a:rPr>
              <a:t>Stop</a:t>
            </a:r>
            <a:endParaRPr lang="en-GB" sz="1200" dirty="0">
              <a:latin typeface="Calibri" panose="020F0502020204030204" pitchFamily="34" charset="0"/>
            </a:endParaRPr>
          </a:p>
        </p:txBody>
      </p:sp>
      <p:sp>
        <p:nvSpPr>
          <p:cNvPr id="17" name="TextBox 16"/>
          <p:cNvSpPr txBox="1"/>
          <p:nvPr/>
        </p:nvSpPr>
        <p:spPr>
          <a:xfrm>
            <a:off x="5749165" y="2694535"/>
            <a:ext cx="184666" cy="646887"/>
          </a:xfrm>
          <a:prstGeom prst="rect">
            <a:avLst/>
          </a:prstGeom>
          <a:solidFill>
            <a:srgbClr val="CCFFCC"/>
          </a:solidFill>
        </p:spPr>
        <p:txBody>
          <a:bodyPr vert="vert270" wrap="square" lIns="0" tIns="0" rIns="0" bIns="0" rtlCol="0" anchor="ctr">
            <a:spAutoFit/>
          </a:bodyPr>
          <a:lstStyle/>
          <a:p>
            <a:pPr algn="ctr"/>
            <a:r>
              <a:rPr lang="en-US" sz="1200" b="1" dirty="0" smtClean="0">
                <a:latin typeface="Calibri" panose="020F0502020204030204" pitchFamily="34" charset="0"/>
              </a:rPr>
              <a:t>YETS</a:t>
            </a:r>
            <a:endParaRPr lang="en-GB" sz="1200" b="1" dirty="0">
              <a:latin typeface="Calibri" panose="020F0502020204030204" pitchFamily="34" charset="0"/>
            </a:endParaRPr>
          </a:p>
        </p:txBody>
      </p:sp>
      <p:sp>
        <p:nvSpPr>
          <p:cNvPr id="18" name="TextBox 17"/>
          <p:cNvSpPr txBox="1"/>
          <p:nvPr/>
        </p:nvSpPr>
        <p:spPr>
          <a:xfrm>
            <a:off x="7108704" y="2694537"/>
            <a:ext cx="184666" cy="646887"/>
          </a:xfrm>
          <a:prstGeom prst="rect">
            <a:avLst/>
          </a:prstGeom>
          <a:solidFill>
            <a:srgbClr val="CCFFCC"/>
          </a:solidFill>
        </p:spPr>
        <p:txBody>
          <a:bodyPr vert="vert270" wrap="square" lIns="0" tIns="0" rIns="0" bIns="0" rtlCol="0" anchor="ctr">
            <a:spAutoFit/>
          </a:bodyPr>
          <a:lstStyle/>
          <a:p>
            <a:pPr algn="ctr"/>
            <a:r>
              <a:rPr lang="en-US" sz="1200" b="1" dirty="0" smtClean="0">
                <a:latin typeface="Calibri" panose="020F0502020204030204" pitchFamily="34" charset="0"/>
              </a:rPr>
              <a:t>YETS</a:t>
            </a:r>
            <a:endParaRPr lang="en-GB" sz="1200" b="1" dirty="0">
              <a:latin typeface="Calibri" panose="020F0502020204030204" pitchFamily="34" charset="0"/>
            </a:endParaRPr>
          </a:p>
        </p:txBody>
      </p:sp>
      <p:sp>
        <p:nvSpPr>
          <p:cNvPr id="11" name="TextBox 10"/>
          <p:cNvSpPr txBox="1"/>
          <p:nvPr/>
        </p:nvSpPr>
        <p:spPr>
          <a:xfrm>
            <a:off x="5945922" y="1541625"/>
            <a:ext cx="1837804" cy="430887"/>
          </a:xfrm>
          <a:prstGeom prst="rect">
            <a:avLst/>
          </a:prstGeom>
          <a:noFill/>
        </p:spPr>
        <p:txBody>
          <a:bodyPr wrap="square" rtlCol="0">
            <a:spAutoFit/>
          </a:bodyPr>
          <a:lstStyle/>
          <a:p>
            <a:r>
              <a:rPr lang="en-US" sz="1100" dirty="0" smtClean="0">
                <a:latin typeface="Calibri" panose="020F0502020204030204" pitchFamily="34" charset="0"/>
                <a:cs typeface="Calibri" panose="020F0502020204030204" pitchFamily="34" charset="0"/>
              </a:rPr>
              <a:t>2016: Sector S12 warmed up for cryomagnet exchange</a:t>
            </a:r>
            <a:endParaRPr lang="en-GB" sz="1100" dirty="0">
              <a:latin typeface="Calibri" panose="020F0502020204030204" pitchFamily="34" charset="0"/>
              <a:cs typeface="Calibri" panose="020F0502020204030204" pitchFamily="34" charset="0"/>
            </a:endParaRPr>
          </a:p>
        </p:txBody>
      </p:sp>
      <p:sp>
        <p:nvSpPr>
          <p:cNvPr id="22" name="TextBox 21"/>
          <p:cNvSpPr txBox="1"/>
          <p:nvPr/>
        </p:nvSpPr>
        <p:spPr>
          <a:xfrm>
            <a:off x="6575116" y="3764488"/>
            <a:ext cx="1837804" cy="430887"/>
          </a:xfrm>
          <a:prstGeom prst="rect">
            <a:avLst/>
          </a:prstGeom>
          <a:noFill/>
        </p:spPr>
        <p:txBody>
          <a:bodyPr wrap="square" rtlCol="0">
            <a:spAutoFit/>
          </a:bodyPr>
          <a:lstStyle/>
          <a:p>
            <a:r>
              <a:rPr lang="en-US" sz="1100" dirty="0" smtClean="0">
                <a:latin typeface="Calibri" panose="020F0502020204030204" pitchFamily="34" charset="0"/>
                <a:cs typeface="Calibri" panose="020F0502020204030204" pitchFamily="34" charset="0"/>
              </a:rPr>
              <a:t>2017: Sector S12 warmed up to 100 K for air release</a:t>
            </a:r>
            <a:endParaRPr lang="en-GB" sz="1100" dirty="0">
              <a:latin typeface="Calibri" panose="020F0502020204030204" pitchFamily="34" charset="0"/>
              <a:cs typeface="Calibri" panose="020F0502020204030204" pitchFamily="34" charset="0"/>
            </a:endParaRPr>
          </a:p>
        </p:txBody>
      </p:sp>
      <p:sp>
        <p:nvSpPr>
          <p:cNvPr id="23" name="TextBox 22"/>
          <p:cNvSpPr txBox="1"/>
          <p:nvPr/>
        </p:nvSpPr>
        <p:spPr>
          <a:xfrm rot="21328049">
            <a:off x="2556063" y="3558437"/>
            <a:ext cx="2952515" cy="95410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dirty="0" smtClean="0">
                <a:latin typeface="Calibri" panose="020F0502020204030204" pitchFamily="34" charset="0"/>
                <a:cs typeface="Calibri" panose="020F0502020204030204" pitchFamily="34" charset="0"/>
              </a:rPr>
              <a:t>LHC Run 2 will end in December 2018 for physics but Cryo system will be stopped only after full accelerator warming-up (May 2019)</a:t>
            </a:r>
            <a:endParaRPr lang="en-GB" sz="1400" dirty="0">
              <a:latin typeface="Calibri" panose="020F0502020204030204" pitchFamily="34" charset="0"/>
              <a:cs typeface="Calibri" panose="020F0502020204030204" pitchFamily="34" charset="0"/>
            </a:endParaRPr>
          </a:p>
        </p:txBody>
      </p:sp>
      <p:grpSp>
        <p:nvGrpSpPr>
          <p:cNvPr id="20" name="Group 19"/>
          <p:cNvGrpSpPr/>
          <p:nvPr/>
        </p:nvGrpSpPr>
        <p:grpSpPr>
          <a:xfrm>
            <a:off x="2773438" y="6198624"/>
            <a:ext cx="4614555" cy="579768"/>
            <a:chOff x="2768050" y="6274230"/>
            <a:chExt cx="4614555" cy="579768"/>
          </a:xfrm>
        </p:grpSpPr>
        <p:sp>
          <p:nvSpPr>
            <p:cNvPr id="21" name="Rectangle 20"/>
            <p:cNvSpPr/>
            <p:nvPr/>
          </p:nvSpPr>
          <p:spPr>
            <a:xfrm>
              <a:off x="3425747" y="6304292"/>
              <a:ext cx="3956858" cy="492443"/>
            </a:xfrm>
            <a:prstGeom prst="rect">
              <a:avLst/>
            </a:prstGeom>
          </p:spPr>
          <p:txBody>
            <a:bodyPr wrap="square" lIns="0" tIns="0" rIns="0" bIns="0">
              <a:spAutoFit/>
            </a:bodyPr>
            <a:lstStyle/>
            <a:p>
              <a:r>
                <a:rPr lang="en-GB" sz="1600" dirty="0">
                  <a:solidFill>
                    <a:srgbClr val="000000"/>
                  </a:solidFill>
                  <a:latin typeface="Calibri" panose="020F0502020204030204" pitchFamily="34" charset="0"/>
                  <a:cs typeface="Calibri" panose="020F0502020204030204" pitchFamily="34" charset="0"/>
                </a:rPr>
                <a:t>The 8th International Workshop on Cryogenics Operations (Cryo-Ops </a:t>
              </a:r>
              <a:r>
                <a:rPr lang="en-GB" sz="1600" dirty="0" smtClean="0">
                  <a:solidFill>
                    <a:srgbClr val="000000"/>
                  </a:solidFill>
                  <a:latin typeface="Calibri" panose="020F0502020204030204" pitchFamily="34" charset="0"/>
                  <a:cs typeface="Calibri" panose="020F0502020204030204" pitchFamily="34" charset="0"/>
                </a:rPr>
                <a:t>2018), IHEP</a:t>
              </a:r>
              <a:r>
                <a:rPr lang="en-GB" sz="1600" dirty="0">
                  <a:solidFill>
                    <a:srgbClr val="000000"/>
                  </a:solidFill>
                  <a:latin typeface="Calibri" panose="020F0502020204030204" pitchFamily="34" charset="0"/>
                  <a:cs typeface="Calibri" panose="020F0502020204030204" pitchFamily="34" charset="0"/>
                </a:rPr>
                <a:t>, CAS, </a:t>
              </a:r>
              <a:r>
                <a:rPr lang="en-GB" sz="1600" dirty="0" smtClean="0">
                  <a:solidFill>
                    <a:srgbClr val="000000"/>
                  </a:solidFill>
                  <a:latin typeface="Calibri" panose="020F0502020204030204" pitchFamily="34" charset="0"/>
                  <a:cs typeface="Calibri" panose="020F0502020204030204" pitchFamily="34" charset="0"/>
                </a:rPr>
                <a:t>Beijing</a:t>
              </a:r>
              <a:endParaRPr lang="en-GB" sz="16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8"/>
            <a:srcRect l="6090" t="872" r="38690" b="-872"/>
            <a:stretch/>
          </p:blipFill>
          <p:spPr>
            <a:xfrm>
              <a:off x="2768050" y="6274230"/>
              <a:ext cx="641644" cy="579768"/>
            </a:xfrm>
            <a:prstGeom prst="rect">
              <a:avLst/>
            </a:prstGeom>
          </p:spPr>
        </p:pic>
      </p:grpSp>
      <p:pic>
        <p:nvPicPr>
          <p:cNvPr id="25" name="Content Placeholder 4"/>
          <p:cNvPicPr>
            <a:picLocks noGrp="1" noChangeAspect="1"/>
          </p:cNvPicPr>
          <p:nvPr>
            <p:ph idx="1"/>
          </p:nvPr>
        </p:nvPicPr>
        <p:blipFill>
          <a:blip r:embed="rId9"/>
          <a:stretch>
            <a:fillRect/>
          </a:stretch>
        </p:blipFill>
        <p:spPr>
          <a:xfrm>
            <a:off x="7192709" y="131837"/>
            <a:ext cx="1676634" cy="1095298"/>
          </a:xfrm>
          <a:prstGeom prst="rect">
            <a:avLst/>
          </a:prstGeom>
        </p:spPr>
      </p:pic>
      <p:sp>
        <p:nvSpPr>
          <p:cNvPr id="26" name="Oval 25"/>
          <p:cNvSpPr/>
          <p:nvPr/>
        </p:nvSpPr>
        <p:spPr>
          <a:xfrm rot="16200000">
            <a:off x="7939488" y="364933"/>
            <a:ext cx="1242596" cy="6291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7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6" grpId="0" animBg="1"/>
      <p:bldP spid="17" grpId="0" animBg="1"/>
      <p:bldP spid="18" grpId="0" animBg="1"/>
      <p:bldP spid="11" grpId="0"/>
      <p:bldP spid="22" grpId="0"/>
      <p:bldP spid="23" grpId="0" animBg="1"/>
      <p:bldP spid="26" grpId="0" animBg="1"/>
    </p:bld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CERNCobranding4-3</Template>
  <TotalTime>0</TotalTime>
  <Words>2297</Words>
  <Application>Microsoft Office PowerPoint</Application>
  <PresentationFormat>On-screen Show (4:3)</PresentationFormat>
  <Paragraphs>303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Narrow</vt:lpstr>
      <vt:lpstr>Calibri</vt:lpstr>
      <vt:lpstr>Cambria Math</vt:lpstr>
      <vt:lpstr>Optima</vt:lpstr>
      <vt:lpstr>华文新魏</vt:lpstr>
      <vt:lpstr>Wingdings</vt:lpstr>
      <vt:lpstr>CERNCorporate4-3</vt:lpstr>
      <vt:lpstr>PowerPoint Presentation</vt:lpstr>
      <vt:lpstr>LHC Cryogenics Operation  Main achievements of Run 2 from low to high energy beam. </vt:lpstr>
      <vt:lpstr>Agenda</vt:lpstr>
      <vt:lpstr>Layout of LHC cryogenics</vt:lpstr>
      <vt:lpstr>Layout of LHC Experiments system</vt:lpstr>
      <vt:lpstr>Layout of LHC cooling system</vt:lpstr>
      <vt:lpstr>LHC cryogenic hardware configuration</vt:lpstr>
      <vt:lpstr>Operational adaptation of configuration Run 1</vt:lpstr>
      <vt:lpstr>Temperature evolution of cryomagnet during LHC run 2</vt:lpstr>
      <vt:lpstr>Evolution of the LHC thermal load during Run 2</vt:lpstr>
      <vt:lpstr>Beam induced heat load on Beam Screen @ 4.6-20K</vt:lpstr>
      <vt:lpstr>Evolution of the LHC thermal load during Run 2</vt:lpstr>
      <vt:lpstr>Operational adaptation of configuration Run 2_2015</vt:lpstr>
      <vt:lpstr>Optimization of cryogenic capacity during Run2 in 2016</vt:lpstr>
      <vt:lpstr>Operational adaptation of configuration Run 2_2016</vt:lpstr>
      <vt:lpstr>Adapt, tune and optimize the control system used for beam screen cooling 1/3</vt:lpstr>
      <vt:lpstr>Adapt, tune and optimize the control system used for beam screen cooling 2/3</vt:lpstr>
      <vt:lpstr>Operational adaptation of configuration Run 2_2017</vt:lpstr>
      <vt:lpstr>Adapt, tune and optimize the control system used for beam screen cooling 3/3</vt:lpstr>
      <vt:lpstr>Beam induced heat load on Inner Triplet @ 1.9K</vt:lpstr>
      <vt:lpstr>LHC Operation outlook for 2018 and beyond </vt:lpstr>
      <vt:lpstr>LHC luminosity</vt:lpstr>
      <vt:lpstr>Remaining topics on which a constant effort is requested </vt:lpstr>
      <vt:lpstr>Conclusions and perspectives</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266</cp:revision>
  <dcterms:created xsi:type="dcterms:W3CDTF">2018-05-04T15:02:46Z</dcterms:created>
  <dcterms:modified xsi:type="dcterms:W3CDTF">2018-06-05T06:45:06Z</dcterms:modified>
</cp:coreProperties>
</file>