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xml" ContentType="application/vnd.openxmlformats-officedocument.presentationml.tag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70" r:id="rId1"/>
  </p:sldMasterIdLst>
  <p:notesMasterIdLst>
    <p:notesMasterId r:id="rId73"/>
  </p:notesMasterIdLst>
  <p:sldIdLst>
    <p:sldId id="356" r:id="rId2"/>
    <p:sldId id="357" r:id="rId3"/>
    <p:sldId id="695" r:id="rId4"/>
    <p:sldId id="696" r:id="rId5"/>
    <p:sldId id="697" r:id="rId6"/>
    <p:sldId id="698" r:id="rId7"/>
    <p:sldId id="699" r:id="rId8"/>
    <p:sldId id="700" r:id="rId9"/>
    <p:sldId id="724" r:id="rId10"/>
    <p:sldId id="725" r:id="rId11"/>
    <p:sldId id="701" r:id="rId12"/>
    <p:sldId id="702" r:id="rId13"/>
    <p:sldId id="703" r:id="rId14"/>
    <p:sldId id="704" r:id="rId15"/>
    <p:sldId id="705" r:id="rId16"/>
    <p:sldId id="706" r:id="rId17"/>
    <p:sldId id="707" r:id="rId18"/>
    <p:sldId id="708" r:id="rId19"/>
    <p:sldId id="726" r:id="rId20"/>
    <p:sldId id="709" r:id="rId21"/>
    <p:sldId id="711" r:id="rId22"/>
    <p:sldId id="710" r:id="rId23"/>
    <p:sldId id="712" r:id="rId24"/>
    <p:sldId id="713" r:id="rId25"/>
    <p:sldId id="714" r:id="rId26"/>
    <p:sldId id="715" r:id="rId27"/>
    <p:sldId id="716" r:id="rId28"/>
    <p:sldId id="717" r:id="rId29"/>
    <p:sldId id="727" r:id="rId30"/>
    <p:sldId id="735" r:id="rId31"/>
    <p:sldId id="753" r:id="rId32"/>
    <p:sldId id="754" r:id="rId33"/>
    <p:sldId id="755" r:id="rId34"/>
    <p:sldId id="756" r:id="rId35"/>
    <p:sldId id="757" r:id="rId36"/>
    <p:sldId id="758" r:id="rId37"/>
    <p:sldId id="759" r:id="rId38"/>
    <p:sldId id="772" r:id="rId39"/>
    <p:sldId id="774" r:id="rId40"/>
    <p:sldId id="775" r:id="rId41"/>
    <p:sldId id="776" r:id="rId42"/>
    <p:sldId id="777" r:id="rId43"/>
    <p:sldId id="760" r:id="rId44"/>
    <p:sldId id="761" r:id="rId45"/>
    <p:sldId id="762" r:id="rId46"/>
    <p:sldId id="763" r:id="rId47"/>
    <p:sldId id="764" r:id="rId48"/>
    <p:sldId id="765" r:id="rId49"/>
    <p:sldId id="793" r:id="rId50"/>
    <p:sldId id="794" r:id="rId51"/>
    <p:sldId id="795" r:id="rId52"/>
    <p:sldId id="796" r:id="rId53"/>
    <p:sldId id="766" r:id="rId54"/>
    <p:sldId id="768" r:id="rId55"/>
    <p:sldId id="769" r:id="rId56"/>
    <p:sldId id="770" r:id="rId57"/>
    <p:sldId id="771" r:id="rId58"/>
    <p:sldId id="779" r:id="rId59"/>
    <p:sldId id="780" r:id="rId60"/>
    <p:sldId id="781" r:id="rId61"/>
    <p:sldId id="782" r:id="rId62"/>
    <p:sldId id="788" r:id="rId63"/>
    <p:sldId id="789" r:id="rId64"/>
    <p:sldId id="790" r:id="rId65"/>
    <p:sldId id="791" r:id="rId66"/>
    <p:sldId id="718" r:id="rId67"/>
    <p:sldId id="719" r:id="rId68"/>
    <p:sldId id="792" r:id="rId69"/>
    <p:sldId id="722" r:id="rId70"/>
    <p:sldId id="778" r:id="rId71"/>
    <p:sldId id="273" r:id="rId72"/>
  </p:sldIdLst>
  <p:sldSz cx="9144000" cy="6858000" type="screen4x3"/>
  <p:notesSz cx="6640513" cy="990441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50">
          <p15:clr>
            <a:srgbClr val="A4A3A4"/>
          </p15:clr>
        </p15:guide>
        <p15:guide id="2" pos="29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1CFB"/>
    <a:srgbClr val="EBF0F9"/>
    <a:srgbClr val="F0F4FA"/>
    <a:srgbClr val="EDF1F9"/>
    <a:srgbClr val="9AB5E4"/>
    <a:srgbClr val="C2D0EC"/>
    <a:srgbClr val="D0DBF0"/>
    <a:srgbClr val="95B3D7"/>
    <a:srgbClr val="E5DBF1"/>
    <a:srgbClr val="CD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89496" autoAdjust="0"/>
  </p:normalViewPr>
  <p:slideViewPr>
    <p:cSldViewPr>
      <p:cViewPr varScale="1">
        <p:scale>
          <a:sx n="66" d="100"/>
          <a:sy n="66" d="100"/>
        </p:scale>
        <p:origin x="1524" y="60"/>
      </p:cViewPr>
      <p:guideLst>
        <p:guide orient="horz" pos="2150"/>
        <p:guide pos="2906"/>
      </p:guideLst>
    </p:cSldViewPr>
  </p:slideViewPr>
  <p:notesTextViewPr>
    <p:cViewPr>
      <p:scale>
        <a:sx n="100" d="100"/>
        <a:sy n="100" d="100"/>
      </p:scale>
      <p:origin x="0" y="0"/>
    </p:cViewPr>
  </p:notesTextViewPr>
  <p:sorterViewPr>
    <p:cViewPr>
      <p:scale>
        <a:sx n="66" d="100"/>
        <a:sy n="66" d="100"/>
      </p:scale>
      <p:origin x="0" y="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tx>
            <c:strRef>
              <c:f>Sheet1!$B$1</c:f>
              <c:strCache>
                <c:ptCount val="1"/>
                <c:pt idx="0">
                  <c:v>单项加固</c:v>
                </c:pt>
              </c:strCache>
            </c:strRef>
          </c:tx>
          <c:cat>
            <c:strRef>
              <c:f>Sheet1!$A$2:$A$5</c:f>
              <c:strCache>
                <c:ptCount val="4"/>
                <c:pt idx="0">
                  <c:v>速度</c:v>
                </c:pt>
                <c:pt idx="1">
                  <c:v>面积</c:v>
                </c:pt>
                <c:pt idx="2">
                  <c:v>功耗</c:v>
                </c:pt>
                <c:pt idx="3">
                  <c:v>抗辐射</c:v>
                </c:pt>
              </c:strCache>
            </c:strRef>
          </c:cat>
          <c:val>
            <c:numRef>
              <c:f>Sheet1!$B$2:$B$5</c:f>
              <c:numCache>
                <c:formatCode>General</c:formatCode>
                <c:ptCount val="4"/>
                <c:pt idx="0">
                  <c:v>18</c:v>
                </c:pt>
                <c:pt idx="1">
                  <c:v>15</c:v>
                </c:pt>
                <c:pt idx="2">
                  <c:v>20</c:v>
                </c:pt>
                <c:pt idx="3">
                  <c:v>28</c:v>
                </c:pt>
              </c:numCache>
            </c:numRef>
          </c:val>
          <c:extLst>
            <c:ext xmlns:c16="http://schemas.microsoft.com/office/drawing/2014/chart" uri="{C3380CC4-5D6E-409C-BE32-E72D297353CC}">
              <c16:uniqueId val="{00000000-75E4-49DE-A012-65C517607676}"/>
            </c:ext>
          </c:extLst>
        </c:ser>
        <c:ser>
          <c:idx val="1"/>
          <c:order val="1"/>
          <c:tx>
            <c:strRef>
              <c:f>Sheet1!$C$1</c:f>
              <c:strCache>
                <c:ptCount val="1"/>
                <c:pt idx="0">
                  <c:v>综合加固</c:v>
                </c:pt>
              </c:strCache>
            </c:strRef>
          </c:tx>
          <c:cat>
            <c:strRef>
              <c:f>Sheet1!$A$2:$A$5</c:f>
              <c:strCache>
                <c:ptCount val="4"/>
                <c:pt idx="0">
                  <c:v>速度</c:v>
                </c:pt>
                <c:pt idx="1">
                  <c:v>面积</c:v>
                </c:pt>
                <c:pt idx="2">
                  <c:v>功耗</c:v>
                </c:pt>
                <c:pt idx="3">
                  <c:v>抗辐射</c:v>
                </c:pt>
              </c:strCache>
            </c:strRef>
          </c:cat>
          <c:val>
            <c:numRef>
              <c:f>Sheet1!$C$2:$C$5</c:f>
              <c:numCache>
                <c:formatCode>General</c:formatCode>
                <c:ptCount val="4"/>
                <c:pt idx="0">
                  <c:v>30</c:v>
                </c:pt>
                <c:pt idx="1">
                  <c:v>30</c:v>
                </c:pt>
                <c:pt idx="2">
                  <c:v>25</c:v>
                </c:pt>
                <c:pt idx="3">
                  <c:v>28</c:v>
                </c:pt>
              </c:numCache>
            </c:numRef>
          </c:val>
          <c:extLst>
            <c:ext xmlns:c16="http://schemas.microsoft.com/office/drawing/2014/chart" uri="{C3380CC4-5D6E-409C-BE32-E72D297353CC}">
              <c16:uniqueId val="{00000001-75E4-49DE-A012-65C517607676}"/>
            </c:ext>
          </c:extLst>
        </c:ser>
        <c:dLbls>
          <c:showLegendKey val="0"/>
          <c:showVal val="0"/>
          <c:showCatName val="0"/>
          <c:showSerName val="0"/>
          <c:showPercent val="0"/>
          <c:showBubbleSize val="0"/>
        </c:dLbls>
        <c:axId val="154280704"/>
        <c:axId val="154282240"/>
      </c:radarChart>
      <c:catAx>
        <c:axId val="154280704"/>
        <c:scaling>
          <c:orientation val="minMax"/>
        </c:scaling>
        <c:delete val="0"/>
        <c:axPos val="b"/>
        <c:majorGridlines/>
        <c:numFmt formatCode="General" sourceLinked="1"/>
        <c:majorTickMark val="out"/>
        <c:minorTickMark val="none"/>
        <c:tickLblPos val="nextTo"/>
        <c:crossAx val="154282240"/>
        <c:crosses val="autoZero"/>
        <c:auto val="1"/>
        <c:lblAlgn val="ctr"/>
        <c:lblOffset val="100"/>
        <c:noMultiLvlLbl val="0"/>
      </c:catAx>
      <c:valAx>
        <c:axId val="154282240"/>
        <c:scaling>
          <c:orientation val="minMax"/>
        </c:scaling>
        <c:delete val="0"/>
        <c:axPos val="l"/>
        <c:numFmt formatCode="General" sourceLinked="0"/>
        <c:majorTickMark val="cross"/>
        <c:minorTickMark val="none"/>
        <c:tickLblPos val="none"/>
        <c:spPr>
          <a:noFill/>
        </c:spPr>
        <c:txPr>
          <a:bodyPr/>
          <a:lstStyle/>
          <a:p>
            <a:pPr>
              <a:defRPr>
                <a:solidFill>
                  <a:schemeClr val="bg1"/>
                </a:solidFill>
              </a:defRPr>
            </a:pPr>
            <a:endParaRPr lang="zh-CN"/>
          </a:p>
        </c:txPr>
        <c:crossAx val="154280704"/>
        <c:crosses val="autoZero"/>
        <c:crossBetween val="between"/>
      </c:valAx>
    </c:plotArea>
    <c:legend>
      <c:legendPos val="t"/>
      <c:layout/>
      <c:overlay val="0"/>
    </c:legend>
    <c:plotVisOnly val="1"/>
    <c:dispBlanksAs val="gap"/>
    <c:showDLblsOverMax val="0"/>
  </c:chart>
  <c:txPr>
    <a:bodyPr/>
    <a:lstStyle/>
    <a:p>
      <a:pPr>
        <a:defRPr sz="1600" b="1">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diagrams/_rels/data1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image" Target="../media/image113.png"/><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5.png"/><Relationship Id="rId2" Type="http://schemas.openxmlformats.org/officeDocument/2006/relationships/image" Target="../media/image113.png"/><Relationship Id="rId1" Type="http://schemas.openxmlformats.org/officeDocument/2006/relationships/image" Target="../media/image116.png"/><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79BA90-C69F-4360-9E31-74DEFFC98921}"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zh-CN" altLang="en-US"/>
        </a:p>
      </dgm:t>
    </dgm:pt>
    <dgm:pt modelId="{B9EB8163-07BA-4BCF-82F5-67A88DAF3358}">
      <dgm:prSet phldrT="[文本]" custT="1"/>
      <dgm:spPr/>
      <dgm:t>
        <a:bodyPr/>
        <a:lstStyle/>
        <a:p>
          <a:pPr algn="l"/>
          <a:r>
            <a:rPr lang="zh-CN" altLang="en-US" sz="2400" b="1" dirty="0" smtClean="0">
              <a:solidFill>
                <a:schemeClr val="tx1"/>
              </a:solidFill>
              <a:latin typeface="微软雅黑" panose="020B0503020204020204" pitchFamily="34" charset="-122"/>
              <a:ea typeface="微软雅黑" panose="020B0503020204020204" pitchFamily="34" charset="-122"/>
            </a:rPr>
            <a:t>一、背景与需求</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C2A88A6C-A668-4F6C-BE16-27E36A2FE63D}" type="parTrans" cxnId="{1A615FC7-BCDE-44A6-A26C-5B25D1A454BF}">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6C94B485-3B0A-4F10-951D-823286E12492}" type="sibTrans" cxnId="{1A615FC7-BCDE-44A6-A26C-5B25D1A454BF}">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D6C759B8-E503-438B-91C9-9ADDF8903D97}">
      <dgm:prSet custT="1"/>
      <dgm:spPr/>
      <dgm:t>
        <a:bodyPr/>
        <a:lstStyle/>
        <a:p>
          <a:pPr algn="l"/>
          <a:r>
            <a:rPr lang="zh-CN" altLang="en-US" sz="2400" b="1" dirty="0" smtClean="0">
              <a:solidFill>
                <a:schemeClr val="tx1"/>
              </a:solidFill>
              <a:latin typeface="微软雅黑" panose="020B0503020204020204" pitchFamily="34" charset="-122"/>
              <a:ea typeface="微软雅黑" panose="020B0503020204020204" pitchFamily="34" charset="-122"/>
            </a:rPr>
            <a:t>二、现状与趋势</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78C0E5AC-DD65-4C7D-90F5-8AADFD47A11E}" type="parTrans" cxnId="{8BB30398-F2C4-44D2-893E-8486CEC98AD2}">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AB906B95-B614-41DC-97C6-B124D96D0D04}" type="sibTrans" cxnId="{8BB30398-F2C4-44D2-893E-8486CEC98AD2}">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02CE8AE6-41B8-419B-8FC2-314AF000BB89}">
      <dgm:prSet custT="1"/>
      <dgm:spPr/>
      <dgm:t>
        <a:bodyPr/>
        <a:lstStyle/>
        <a:p>
          <a:pPr algn="l"/>
          <a:r>
            <a:rPr lang="zh-CN" altLang="en-US" sz="2400" b="1" dirty="0" smtClean="0">
              <a:solidFill>
                <a:schemeClr val="tx1"/>
              </a:solidFill>
              <a:latin typeface="微软雅黑" panose="020B0503020204020204" pitchFamily="34" charset="-122"/>
              <a:ea typeface="微软雅黑" panose="020B0503020204020204" pitchFamily="34" charset="-122"/>
            </a:rPr>
            <a:t>三、问题与挑战</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A1258E52-2CED-4EE6-8E2B-2B4A68C1883C}" type="parTrans" cxnId="{7CCA2ACC-08FC-4FFA-8F33-BECA37E34F9B}">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55E4B7CD-A090-40A8-8AF4-8D3D4B1790BD}" type="sibTrans" cxnId="{7CCA2ACC-08FC-4FFA-8F33-BECA37E34F9B}">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35A30312-5E44-4F5D-81CD-698099E66B23}">
      <dgm:prSet custT="1"/>
      <dgm:spPr/>
      <dgm:t>
        <a:bodyPr/>
        <a:lstStyle/>
        <a:p>
          <a:pPr algn="l"/>
          <a:r>
            <a:rPr lang="zh-CN" altLang="en-US" sz="2400" b="1" dirty="0" smtClean="0">
              <a:solidFill>
                <a:schemeClr val="tx1"/>
              </a:solidFill>
              <a:latin typeface="微软雅黑" panose="020B0503020204020204" pitchFamily="34" charset="-122"/>
              <a:ea typeface="微软雅黑" panose="020B0503020204020204" pitchFamily="34" charset="-122"/>
            </a:rPr>
            <a:t>四、研究进展</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E564420F-1C8C-426F-A684-5928F938BEBC}" type="parTrans" cxnId="{BB69458E-EE5B-4766-B7F4-4AAF37171274}">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D7D57981-9F8F-417A-956C-55463C2A2B0B}" type="sibTrans" cxnId="{BB69458E-EE5B-4766-B7F4-4AAF37171274}">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F91D3B78-DB7F-4EB8-9DD9-12A0DFEFF5F1}">
      <dgm:prSet custT="1"/>
      <dgm:spPr/>
      <dgm:t>
        <a:bodyPr/>
        <a:lstStyle/>
        <a:p>
          <a:pPr algn="l"/>
          <a:r>
            <a:rPr lang="zh-CN" altLang="en-US" sz="2400" b="1" dirty="0" smtClean="0">
              <a:solidFill>
                <a:schemeClr val="tx1"/>
              </a:solidFill>
              <a:latin typeface="微软雅黑" panose="020B0503020204020204" pitchFamily="34" charset="-122"/>
              <a:ea typeface="微软雅黑" panose="020B0503020204020204" pitchFamily="34" charset="-122"/>
            </a:rPr>
            <a:t>五、结束语</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0C40B3D0-FF26-474F-9EE1-A3C9364CDDBB}" type="parTrans" cxnId="{627E3B99-ACA8-4879-8098-91A2F9E205BC}">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0F550AEE-EE97-4AC2-9A0A-796B1859F8EC}" type="sibTrans" cxnId="{627E3B99-ACA8-4879-8098-91A2F9E205BC}">
      <dgm:prSet/>
      <dgm:spPr/>
      <dgm:t>
        <a:bodyPr/>
        <a:lstStyle/>
        <a:p>
          <a:pPr algn="l"/>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7AA01B16-3C6D-49CC-B57F-8F1F0D0A746D}" type="pres">
      <dgm:prSet presAssocID="{AA79BA90-C69F-4360-9E31-74DEFFC98921}" presName="linear" presStyleCnt="0">
        <dgm:presLayoutVars>
          <dgm:animLvl val="lvl"/>
          <dgm:resizeHandles val="exact"/>
        </dgm:presLayoutVars>
      </dgm:prSet>
      <dgm:spPr/>
      <dgm:t>
        <a:bodyPr/>
        <a:lstStyle/>
        <a:p>
          <a:endParaRPr lang="zh-CN" altLang="en-US"/>
        </a:p>
      </dgm:t>
    </dgm:pt>
    <dgm:pt modelId="{7CD1C5AF-B13E-461E-AB76-BBD816059337}" type="pres">
      <dgm:prSet presAssocID="{B9EB8163-07BA-4BCF-82F5-67A88DAF3358}" presName="parentText" presStyleLbl="node1" presStyleIdx="0" presStyleCnt="5">
        <dgm:presLayoutVars>
          <dgm:chMax val="0"/>
          <dgm:bulletEnabled val="1"/>
        </dgm:presLayoutVars>
      </dgm:prSet>
      <dgm:spPr/>
      <dgm:t>
        <a:bodyPr/>
        <a:lstStyle/>
        <a:p>
          <a:endParaRPr lang="zh-CN" altLang="en-US"/>
        </a:p>
      </dgm:t>
    </dgm:pt>
    <dgm:pt modelId="{E02026E5-01E0-4599-B499-AEC5A7B1F0CD}" type="pres">
      <dgm:prSet presAssocID="{6C94B485-3B0A-4F10-951D-823286E12492}" presName="spacer" presStyleCnt="0"/>
      <dgm:spPr/>
    </dgm:pt>
    <dgm:pt modelId="{2D0F47C7-14FA-4822-9347-FF916A8D4F0F}" type="pres">
      <dgm:prSet presAssocID="{D6C759B8-E503-438B-91C9-9ADDF8903D97}" presName="parentText" presStyleLbl="node1" presStyleIdx="1" presStyleCnt="5">
        <dgm:presLayoutVars>
          <dgm:chMax val="0"/>
          <dgm:bulletEnabled val="1"/>
        </dgm:presLayoutVars>
      </dgm:prSet>
      <dgm:spPr/>
      <dgm:t>
        <a:bodyPr/>
        <a:lstStyle/>
        <a:p>
          <a:endParaRPr lang="zh-CN" altLang="en-US"/>
        </a:p>
      </dgm:t>
    </dgm:pt>
    <dgm:pt modelId="{743B8849-88F3-43CF-B82E-8C580A345FB1}" type="pres">
      <dgm:prSet presAssocID="{AB906B95-B614-41DC-97C6-B124D96D0D04}" presName="spacer" presStyleCnt="0"/>
      <dgm:spPr/>
    </dgm:pt>
    <dgm:pt modelId="{87CA1C79-4654-49EF-B514-C38F170BCE48}" type="pres">
      <dgm:prSet presAssocID="{02CE8AE6-41B8-419B-8FC2-314AF000BB89}" presName="parentText" presStyleLbl="node1" presStyleIdx="2" presStyleCnt="5">
        <dgm:presLayoutVars>
          <dgm:chMax val="0"/>
          <dgm:bulletEnabled val="1"/>
        </dgm:presLayoutVars>
      </dgm:prSet>
      <dgm:spPr/>
      <dgm:t>
        <a:bodyPr/>
        <a:lstStyle/>
        <a:p>
          <a:endParaRPr lang="zh-CN" altLang="en-US"/>
        </a:p>
      </dgm:t>
    </dgm:pt>
    <dgm:pt modelId="{90F8C46F-A41E-444F-BE9B-7035B81D3506}" type="pres">
      <dgm:prSet presAssocID="{55E4B7CD-A090-40A8-8AF4-8D3D4B1790BD}" presName="spacer" presStyleCnt="0"/>
      <dgm:spPr/>
    </dgm:pt>
    <dgm:pt modelId="{FDCE7391-842E-4EEA-B5B4-72245A4C0B85}" type="pres">
      <dgm:prSet presAssocID="{35A30312-5E44-4F5D-81CD-698099E66B23}" presName="parentText" presStyleLbl="node1" presStyleIdx="3" presStyleCnt="5">
        <dgm:presLayoutVars>
          <dgm:chMax val="0"/>
          <dgm:bulletEnabled val="1"/>
        </dgm:presLayoutVars>
      </dgm:prSet>
      <dgm:spPr/>
      <dgm:t>
        <a:bodyPr/>
        <a:lstStyle/>
        <a:p>
          <a:endParaRPr lang="zh-CN" altLang="en-US"/>
        </a:p>
      </dgm:t>
    </dgm:pt>
    <dgm:pt modelId="{6F19F14A-6D83-4317-85DE-0B825F021531}" type="pres">
      <dgm:prSet presAssocID="{D7D57981-9F8F-417A-956C-55463C2A2B0B}" presName="spacer" presStyleCnt="0"/>
      <dgm:spPr/>
    </dgm:pt>
    <dgm:pt modelId="{CF08CB81-0D10-430B-9294-30156C99A2EC}" type="pres">
      <dgm:prSet presAssocID="{F91D3B78-DB7F-4EB8-9DD9-12A0DFEFF5F1}" presName="parentText" presStyleLbl="node1" presStyleIdx="4" presStyleCnt="5">
        <dgm:presLayoutVars>
          <dgm:chMax val="0"/>
          <dgm:bulletEnabled val="1"/>
        </dgm:presLayoutVars>
      </dgm:prSet>
      <dgm:spPr/>
      <dgm:t>
        <a:bodyPr/>
        <a:lstStyle/>
        <a:p>
          <a:endParaRPr lang="zh-CN" altLang="en-US"/>
        </a:p>
      </dgm:t>
    </dgm:pt>
  </dgm:ptLst>
  <dgm:cxnLst>
    <dgm:cxn modelId="{BB69458E-EE5B-4766-B7F4-4AAF37171274}" srcId="{AA79BA90-C69F-4360-9E31-74DEFFC98921}" destId="{35A30312-5E44-4F5D-81CD-698099E66B23}" srcOrd="3" destOrd="0" parTransId="{E564420F-1C8C-426F-A684-5928F938BEBC}" sibTransId="{D7D57981-9F8F-417A-956C-55463C2A2B0B}"/>
    <dgm:cxn modelId="{4C705D87-7107-4F40-8C1A-7B7876424611}" type="presOf" srcId="{B9EB8163-07BA-4BCF-82F5-67A88DAF3358}" destId="{7CD1C5AF-B13E-461E-AB76-BBD816059337}" srcOrd="0" destOrd="0" presId="urn:microsoft.com/office/officeart/2005/8/layout/vList2"/>
    <dgm:cxn modelId="{8BB30398-F2C4-44D2-893E-8486CEC98AD2}" srcId="{AA79BA90-C69F-4360-9E31-74DEFFC98921}" destId="{D6C759B8-E503-438B-91C9-9ADDF8903D97}" srcOrd="1" destOrd="0" parTransId="{78C0E5AC-DD65-4C7D-90F5-8AADFD47A11E}" sibTransId="{AB906B95-B614-41DC-97C6-B124D96D0D04}"/>
    <dgm:cxn modelId="{627E3B99-ACA8-4879-8098-91A2F9E205BC}" srcId="{AA79BA90-C69F-4360-9E31-74DEFFC98921}" destId="{F91D3B78-DB7F-4EB8-9DD9-12A0DFEFF5F1}" srcOrd="4" destOrd="0" parTransId="{0C40B3D0-FF26-474F-9EE1-A3C9364CDDBB}" sibTransId="{0F550AEE-EE97-4AC2-9A0A-796B1859F8EC}"/>
    <dgm:cxn modelId="{1A615FC7-BCDE-44A6-A26C-5B25D1A454BF}" srcId="{AA79BA90-C69F-4360-9E31-74DEFFC98921}" destId="{B9EB8163-07BA-4BCF-82F5-67A88DAF3358}" srcOrd="0" destOrd="0" parTransId="{C2A88A6C-A668-4F6C-BE16-27E36A2FE63D}" sibTransId="{6C94B485-3B0A-4F10-951D-823286E12492}"/>
    <dgm:cxn modelId="{711F14EF-9C81-4CB5-9FB0-3767D3FB6FE0}" type="presOf" srcId="{35A30312-5E44-4F5D-81CD-698099E66B23}" destId="{FDCE7391-842E-4EEA-B5B4-72245A4C0B85}" srcOrd="0" destOrd="0" presId="urn:microsoft.com/office/officeart/2005/8/layout/vList2"/>
    <dgm:cxn modelId="{7CCA2ACC-08FC-4FFA-8F33-BECA37E34F9B}" srcId="{AA79BA90-C69F-4360-9E31-74DEFFC98921}" destId="{02CE8AE6-41B8-419B-8FC2-314AF000BB89}" srcOrd="2" destOrd="0" parTransId="{A1258E52-2CED-4EE6-8E2B-2B4A68C1883C}" sibTransId="{55E4B7CD-A090-40A8-8AF4-8D3D4B1790BD}"/>
    <dgm:cxn modelId="{68E30E6A-86D5-4B4C-B9ED-C37D775CD5BF}" type="presOf" srcId="{F91D3B78-DB7F-4EB8-9DD9-12A0DFEFF5F1}" destId="{CF08CB81-0D10-430B-9294-30156C99A2EC}" srcOrd="0" destOrd="0" presId="urn:microsoft.com/office/officeart/2005/8/layout/vList2"/>
    <dgm:cxn modelId="{46F378C6-C78C-41E3-B935-C8DE749F6084}" type="presOf" srcId="{D6C759B8-E503-438B-91C9-9ADDF8903D97}" destId="{2D0F47C7-14FA-4822-9347-FF916A8D4F0F}" srcOrd="0" destOrd="0" presId="urn:microsoft.com/office/officeart/2005/8/layout/vList2"/>
    <dgm:cxn modelId="{F31C1B9F-05A6-4DD0-A7AC-BEBD0792869B}" type="presOf" srcId="{AA79BA90-C69F-4360-9E31-74DEFFC98921}" destId="{7AA01B16-3C6D-49CC-B57F-8F1F0D0A746D}" srcOrd="0" destOrd="0" presId="urn:microsoft.com/office/officeart/2005/8/layout/vList2"/>
    <dgm:cxn modelId="{C944A3C2-A8B0-4F4B-9E39-22A0F6CF8C67}" type="presOf" srcId="{02CE8AE6-41B8-419B-8FC2-314AF000BB89}" destId="{87CA1C79-4654-49EF-B514-C38F170BCE48}" srcOrd="0" destOrd="0" presId="urn:microsoft.com/office/officeart/2005/8/layout/vList2"/>
    <dgm:cxn modelId="{DFCFB2D1-7260-4847-80F6-7058C5C454F0}" type="presParOf" srcId="{7AA01B16-3C6D-49CC-B57F-8F1F0D0A746D}" destId="{7CD1C5AF-B13E-461E-AB76-BBD816059337}" srcOrd="0" destOrd="0" presId="urn:microsoft.com/office/officeart/2005/8/layout/vList2"/>
    <dgm:cxn modelId="{328CA7CC-BD90-46AC-9023-683EC4A9AEA0}" type="presParOf" srcId="{7AA01B16-3C6D-49CC-B57F-8F1F0D0A746D}" destId="{E02026E5-01E0-4599-B499-AEC5A7B1F0CD}" srcOrd="1" destOrd="0" presId="urn:microsoft.com/office/officeart/2005/8/layout/vList2"/>
    <dgm:cxn modelId="{CF3E2033-02BC-4026-8700-382699FC8F85}" type="presParOf" srcId="{7AA01B16-3C6D-49CC-B57F-8F1F0D0A746D}" destId="{2D0F47C7-14FA-4822-9347-FF916A8D4F0F}" srcOrd="2" destOrd="0" presId="urn:microsoft.com/office/officeart/2005/8/layout/vList2"/>
    <dgm:cxn modelId="{50209DE9-5E80-41C7-A67A-6C2A0B6F0C61}" type="presParOf" srcId="{7AA01B16-3C6D-49CC-B57F-8F1F0D0A746D}" destId="{743B8849-88F3-43CF-B82E-8C580A345FB1}" srcOrd="3" destOrd="0" presId="urn:microsoft.com/office/officeart/2005/8/layout/vList2"/>
    <dgm:cxn modelId="{6B4F72E5-1179-4FBD-87F9-3A61678C6CA8}" type="presParOf" srcId="{7AA01B16-3C6D-49CC-B57F-8F1F0D0A746D}" destId="{87CA1C79-4654-49EF-B514-C38F170BCE48}" srcOrd="4" destOrd="0" presId="urn:microsoft.com/office/officeart/2005/8/layout/vList2"/>
    <dgm:cxn modelId="{BC3C575D-F06C-43E9-96AA-70832398B780}" type="presParOf" srcId="{7AA01B16-3C6D-49CC-B57F-8F1F0D0A746D}" destId="{90F8C46F-A41E-444F-BE9B-7035B81D3506}" srcOrd="5" destOrd="0" presId="urn:microsoft.com/office/officeart/2005/8/layout/vList2"/>
    <dgm:cxn modelId="{112B17CC-C5D6-4DE0-9AD5-E66C34494083}" type="presParOf" srcId="{7AA01B16-3C6D-49CC-B57F-8F1F0D0A746D}" destId="{FDCE7391-842E-4EEA-B5B4-72245A4C0B85}" srcOrd="6" destOrd="0" presId="urn:microsoft.com/office/officeart/2005/8/layout/vList2"/>
    <dgm:cxn modelId="{2FCF2895-BA2D-424E-B6EB-06A5096BFC0D}" type="presParOf" srcId="{7AA01B16-3C6D-49CC-B57F-8F1F0D0A746D}" destId="{6F19F14A-6D83-4317-85DE-0B825F021531}" srcOrd="7" destOrd="0" presId="urn:microsoft.com/office/officeart/2005/8/layout/vList2"/>
    <dgm:cxn modelId="{1ECEC16F-0F40-4E5B-A1C8-5B3CDD09F17E}" type="presParOf" srcId="{7AA01B16-3C6D-49CC-B57F-8F1F0D0A746D}" destId="{CF08CB81-0D10-430B-9294-30156C99A2E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0EF245-2F10-4669-A60F-FA3092D607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A8D0B2DA-68B0-4B1E-BE3B-3ADA37682F68}">
      <dgm:prSet phldrT="[文本]" custT="1">
        <dgm:style>
          <a:lnRef idx="1">
            <a:schemeClr val="accent1"/>
          </a:lnRef>
          <a:fillRef idx="3">
            <a:schemeClr val="accent1"/>
          </a:fillRef>
          <a:effectRef idx="2">
            <a:schemeClr val="accent1"/>
          </a:effectRef>
          <a:fontRef idx="minor">
            <a:schemeClr val="lt1"/>
          </a:fontRef>
        </dgm:style>
      </dgm:prSet>
      <dgm:spPr>
        <a:solidFill>
          <a:srgbClr val="0070C0"/>
        </a:solidFill>
      </dgm:spPr>
      <dgm:t>
        <a:bodyPr/>
        <a:lstStyle/>
        <a:p>
          <a:r>
            <a:rPr lang="zh-CN" altLang="en-US" sz="2000" b="1" dirty="0" smtClean="0">
              <a:latin typeface="Times New Roman" pitchFamily="18" charset="0"/>
              <a:cs typeface="Times New Roman" pitchFamily="18" charset="0"/>
            </a:rPr>
            <a:t>逻辑电路的单粒子软错误截面随频率的变化受到多因素共同影响且复杂</a:t>
          </a:r>
          <a:endParaRPr lang="zh-CN" altLang="en-US" sz="2000" b="1" dirty="0">
            <a:latin typeface="Times New Roman" pitchFamily="18" charset="0"/>
            <a:cs typeface="Times New Roman" pitchFamily="18" charset="0"/>
          </a:endParaRPr>
        </a:p>
      </dgm:t>
    </dgm:pt>
    <dgm:pt modelId="{FB39277F-D186-404B-9591-E4FEC2335206}" type="parTrans" cxnId="{21D2DADC-83F4-4911-BF56-D57834BD9F07}">
      <dgm:prSet/>
      <dgm:spPr/>
      <dgm:t>
        <a:bodyPr/>
        <a:lstStyle/>
        <a:p>
          <a:endParaRPr lang="zh-CN" altLang="en-US" sz="2000">
            <a:latin typeface="Times New Roman" pitchFamily="18" charset="0"/>
            <a:cs typeface="Times New Roman" pitchFamily="18" charset="0"/>
          </a:endParaRPr>
        </a:p>
      </dgm:t>
    </dgm:pt>
    <dgm:pt modelId="{150712D1-9551-4ACF-BACE-C58877D7F96C}" type="sibTrans" cxnId="{21D2DADC-83F4-4911-BF56-D57834BD9F07}">
      <dgm:prSet/>
      <dgm:spPr/>
      <dgm:t>
        <a:bodyPr/>
        <a:lstStyle/>
        <a:p>
          <a:endParaRPr lang="zh-CN" altLang="en-US" sz="2000">
            <a:latin typeface="Times New Roman" pitchFamily="18" charset="0"/>
            <a:cs typeface="Times New Roman" pitchFamily="18" charset="0"/>
          </a:endParaRPr>
        </a:p>
      </dgm:t>
    </dgm:pt>
    <dgm:pt modelId="{9D54D511-A734-42D7-B557-BAFEB7D68C05}">
      <dgm:prSet phldrT="[文本]" phldr="1" custT="1"/>
      <dgm:spPr/>
      <dgm:t>
        <a:bodyPr/>
        <a:lstStyle/>
        <a:p>
          <a:endParaRPr lang="zh-CN" altLang="en-US" sz="2000" dirty="0">
            <a:latin typeface="Times New Roman" pitchFamily="18" charset="0"/>
            <a:cs typeface="Times New Roman" pitchFamily="18" charset="0"/>
          </a:endParaRPr>
        </a:p>
      </dgm:t>
    </dgm:pt>
    <dgm:pt modelId="{8A1F5928-D37D-4D3C-AA81-014E7362A04C}" type="parTrans" cxnId="{6D55174F-5CAF-45A5-89B0-C15699FD0FFB}">
      <dgm:prSet/>
      <dgm:spPr/>
      <dgm:t>
        <a:bodyPr/>
        <a:lstStyle/>
        <a:p>
          <a:endParaRPr lang="zh-CN" altLang="en-US" sz="2000">
            <a:latin typeface="Times New Roman" pitchFamily="18" charset="0"/>
            <a:cs typeface="Times New Roman" pitchFamily="18" charset="0"/>
          </a:endParaRPr>
        </a:p>
      </dgm:t>
    </dgm:pt>
    <dgm:pt modelId="{A3F059B3-2E6D-4EFA-B4A4-409E6BABF8BB}" type="sibTrans" cxnId="{6D55174F-5CAF-45A5-89B0-C15699FD0FFB}">
      <dgm:prSet/>
      <dgm:spPr/>
      <dgm:t>
        <a:bodyPr/>
        <a:lstStyle/>
        <a:p>
          <a:endParaRPr lang="zh-CN" altLang="en-US" sz="2000">
            <a:latin typeface="Times New Roman" pitchFamily="18" charset="0"/>
            <a:cs typeface="Times New Roman" pitchFamily="18" charset="0"/>
          </a:endParaRPr>
        </a:p>
      </dgm:t>
    </dgm:pt>
    <dgm:pt modelId="{A52503DE-C56F-46D6-A8B4-70D6416A6260}" type="pres">
      <dgm:prSet presAssocID="{970EF245-2F10-4669-A60F-FA3092D6073B}" presName="linear" presStyleCnt="0">
        <dgm:presLayoutVars>
          <dgm:animLvl val="lvl"/>
          <dgm:resizeHandles val="exact"/>
        </dgm:presLayoutVars>
      </dgm:prSet>
      <dgm:spPr/>
      <dgm:t>
        <a:bodyPr/>
        <a:lstStyle/>
        <a:p>
          <a:endParaRPr lang="zh-CN" altLang="en-US"/>
        </a:p>
      </dgm:t>
    </dgm:pt>
    <dgm:pt modelId="{4FC5C99F-A56F-4DB3-B37A-6B4F01B7A1FB}" type="pres">
      <dgm:prSet presAssocID="{A8D0B2DA-68B0-4B1E-BE3B-3ADA37682F68}" presName="parentText" presStyleLbl="node1" presStyleIdx="0" presStyleCnt="1">
        <dgm:presLayoutVars>
          <dgm:chMax val="0"/>
          <dgm:bulletEnabled val="1"/>
        </dgm:presLayoutVars>
      </dgm:prSet>
      <dgm:spPr/>
      <dgm:t>
        <a:bodyPr/>
        <a:lstStyle/>
        <a:p>
          <a:endParaRPr lang="zh-CN" altLang="en-US"/>
        </a:p>
      </dgm:t>
    </dgm:pt>
    <dgm:pt modelId="{2DB51A7A-D42C-453B-BA22-B24D4DE009FA}" type="pres">
      <dgm:prSet presAssocID="{A8D0B2DA-68B0-4B1E-BE3B-3ADA37682F68}" presName="childText" presStyleLbl="revTx" presStyleIdx="0" presStyleCnt="1">
        <dgm:presLayoutVars>
          <dgm:bulletEnabled val="1"/>
        </dgm:presLayoutVars>
      </dgm:prSet>
      <dgm:spPr/>
      <dgm:t>
        <a:bodyPr/>
        <a:lstStyle/>
        <a:p>
          <a:endParaRPr lang="zh-CN" altLang="en-US"/>
        </a:p>
      </dgm:t>
    </dgm:pt>
  </dgm:ptLst>
  <dgm:cxnLst>
    <dgm:cxn modelId="{95C35478-F629-457A-9ACB-92B75733A838}" type="presOf" srcId="{A8D0B2DA-68B0-4B1E-BE3B-3ADA37682F68}" destId="{4FC5C99F-A56F-4DB3-B37A-6B4F01B7A1FB}" srcOrd="0" destOrd="0" presId="urn:microsoft.com/office/officeart/2005/8/layout/vList2"/>
    <dgm:cxn modelId="{6D55174F-5CAF-45A5-89B0-C15699FD0FFB}" srcId="{A8D0B2DA-68B0-4B1E-BE3B-3ADA37682F68}" destId="{9D54D511-A734-42D7-B557-BAFEB7D68C05}" srcOrd="0" destOrd="0" parTransId="{8A1F5928-D37D-4D3C-AA81-014E7362A04C}" sibTransId="{A3F059B3-2E6D-4EFA-B4A4-409E6BABF8BB}"/>
    <dgm:cxn modelId="{82A5FD95-094E-44A9-9FB9-DF38DEB5460D}" type="presOf" srcId="{970EF245-2F10-4669-A60F-FA3092D6073B}" destId="{A52503DE-C56F-46D6-A8B4-70D6416A6260}" srcOrd="0" destOrd="0" presId="urn:microsoft.com/office/officeart/2005/8/layout/vList2"/>
    <dgm:cxn modelId="{E5B4858F-FF55-49F6-A265-939362AE9624}" type="presOf" srcId="{9D54D511-A734-42D7-B557-BAFEB7D68C05}" destId="{2DB51A7A-D42C-453B-BA22-B24D4DE009FA}" srcOrd="0" destOrd="0" presId="urn:microsoft.com/office/officeart/2005/8/layout/vList2"/>
    <dgm:cxn modelId="{21D2DADC-83F4-4911-BF56-D57834BD9F07}" srcId="{970EF245-2F10-4669-A60F-FA3092D6073B}" destId="{A8D0B2DA-68B0-4B1E-BE3B-3ADA37682F68}" srcOrd="0" destOrd="0" parTransId="{FB39277F-D186-404B-9591-E4FEC2335206}" sibTransId="{150712D1-9551-4ACF-BACE-C58877D7F96C}"/>
    <dgm:cxn modelId="{8D8F8E89-077E-4156-98CD-89C78F929C62}" type="presParOf" srcId="{A52503DE-C56F-46D6-A8B4-70D6416A6260}" destId="{4FC5C99F-A56F-4DB3-B37A-6B4F01B7A1FB}" srcOrd="0" destOrd="0" presId="urn:microsoft.com/office/officeart/2005/8/layout/vList2"/>
    <dgm:cxn modelId="{C223344E-0891-451D-A471-502750EC7AB1}" type="presParOf" srcId="{A52503DE-C56F-46D6-A8B4-70D6416A6260}" destId="{2DB51A7A-D42C-453B-BA22-B24D4DE009F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C97BCB-48A7-4203-B1CE-AD9759FDCCCE}"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zh-CN" altLang="en-US"/>
        </a:p>
      </dgm:t>
    </dgm:pt>
    <dgm:pt modelId="{F03C0EB4-3175-413A-8676-ED030D62395E}">
      <dgm:prSet phldrT="[文本]"/>
      <dgm:spPr>
        <a:blipFill rotWithShape="0">
          <a:blip xmlns:r="http://schemas.openxmlformats.org/officeDocument/2006/relationships" r:embed="rId1"/>
          <a:stretch>
            <a:fillRect/>
          </a:stretch>
        </a:blipFill>
      </dgm:spPr>
      <dgm:t>
        <a:bodyPr/>
        <a:lstStyle/>
        <a:p>
          <a:endParaRPr lang="zh-CN" altLang="en-US" dirty="0">
            <a:latin typeface="黑体" pitchFamily="49" charset="-122"/>
            <a:ea typeface="黑体" pitchFamily="49" charset="-122"/>
          </a:endParaRPr>
        </a:p>
      </dgm:t>
    </dgm:pt>
    <dgm:pt modelId="{90AE5A4D-0278-4758-A937-2D2BA59F06C1}" type="parTrans" cxnId="{A76DCC6D-E392-4312-9DCE-1F16DAEEF2B4}">
      <dgm:prSet/>
      <dgm:spPr/>
      <dgm:t>
        <a:bodyPr/>
        <a:lstStyle/>
        <a:p>
          <a:endParaRPr lang="zh-CN" altLang="en-US">
            <a:latin typeface="黑体" pitchFamily="49" charset="-122"/>
            <a:ea typeface="黑体" pitchFamily="49" charset="-122"/>
          </a:endParaRPr>
        </a:p>
      </dgm:t>
    </dgm:pt>
    <dgm:pt modelId="{FDD1A91D-2802-493B-A4EB-410B5EB675FB}" type="sibTrans" cxnId="{A76DCC6D-E392-4312-9DCE-1F16DAEEF2B4}">
      <dgm:prSet/>
      <dgm:spPr/>
      <dgm:t>
        <a:bodyPr/>
        <a:lstStyle/>
        <a:p>
          <a:endParaRPr lang="zh-CN" altLang="en-US">
            <a:latin typeface="黑体" pitchFamily="49" charset="-122"/>
            <a:ea typeface="黑体" pitchFamily="49" charset="-122"/>
          </a:endParaRPr>
        </a:p>
      </dgm:t>
    </dgm:pt>
    <dgm:pt modelId="{FC333520-1B18-4382-8BE2-09BD64EACB3B}">
      <dgm:prSet phldrT="[文本]"/>
      <dgm:spPr>
        <a:blipFill rotWithShape="0">
          <a:blip xmlns:r="http://schemas.openxmlformats.org/officeDocument/2006/relationships" r:embed="rId2"/>
          <a:stretch>
            <a:fillRect/>
          </a:stretch>
        </a:blipFill>
      </dgm:spPr>
      <dgm:t>
        <a:bodyPr/>
        <a:lstStyle/>
        <a:p>
          <a:endParaRPr lang="zh-CN" altLang="en-US" dirty="0">
            <a:latin typeface="黑体" pitchFamily="49" charset="-122"/>
            <a:ea typeface="黑体" pitchFamily="49" charset="-122"/>
          </a:endParaRPr>
        </a:p>
      </dgm:t>
    </dgm:pt>
    <dgm:pt modelId="{03D7F2B8-37DA-443F-8B20-CA836312A545}" type="parTrans" cxnId="{5ED67AFF-4504-4035-A12F-E822628AD299}">
      <dgm:prSet/>
      <dgm:spPr/>
      <dgm:t>
        <a:bodyPr/>
        <a:lstStyle/>
        <a:p>
          <a:endParaRPr lang="zh-CN" altLang="en-US"/>
        </a:p>
      </dgm:t>
    </dgm:pt>
    <dgm:pt modelId="{D7D83D71-6E2B-4E60-875B-EF0F19A7B528}" type="sibTrans" cxnId="{5ED67AFF-4504-4035-A12F-E822628AD299}">
      <dgm:prSet/>
      <dgm:spPr/>
      <dgm:t>
        <a:bodyPr/>
        <a:lstStyle/>
        <a:p>
          <a:endParaRPr lang="zh-CN" altLang="en-US"/>
        </a:p>
      </dgm:t>
    </dgm:pt>
    <dgm:pt modelId="{76B7BB4B-909D-49DF-A537-7CD78A99C923}">
      <dgm:prSet phldrT="[文本]"/>
      <dgm:spPr>
        <a:blipFill rotWithShape="0">
          <a:blip xmlns:r="http://schemas.openxmlformats.org/officeDocument/2006/relationships" r:embed="rId3"/>
          <a:stretch>
            <a:fillRect/>
          </a:stretch>
        </a:blipFill>
      </dgm:spPr>
      <dgm:t>
        <a:bodyPr/>
        <a:lstStyle/>
        <a:p>
          <a:endParaRPr lang="zh-CN" altLang="en-US" dirty="0">
            <a:latin typeface="黑体" pitchFamily="49" charset="-122"/>
            <a:ea typeface="黑体" pitchFamily="49" charset="-122"/>
          </a:endParaRPr>
        </a:p>
      </dgm:t>
    </dgm:pt>
    <dgm:pt modelId="{8A0F49DF-6A4F-4A80-A278-0F395EC3F154}" type="parTrans" cxnId="{BF7720EE-FF44-4367-833C-A95A1693E3A3}">
      <dgm:prSet/>
      <dgm:spPr/>
      <dgm:t>
        <a:bodyPr/>
        <a:lstStyle/>
        <a:p>
          <a:endParaRPr lang="zh-CN" altLang="en-US"/>
        </a:p>
      </dgm:t>
    </dgm:pt>
    <dgm:pt modelId="{ECCCFB1A-224F-4B83-8B82-05B589082903}" type="sibTrans" cxnId="{BF7720EE-FF44-4367-833C-A95A1693E3A3}">
      <dgm:prSet/>
      <dgm:spPr/>
      <dgm:t>
        <a:bodyPr/>
        <a:lstStyle/>
        <a:p>
          <a:endParaRPr lang="zh-CN" altLang="en-US"/>
        </a:p>
      </dgm:t>
    </dgm:pt>
    <dgm:pt modelId="{0293234F-E715-46DC-BC33-8E672F2521C8}">
      <dgm:prSet phldrT="[文本]"/>
      <dgm:spPr>
        <a:blipFill rotWithShape="0">
          <a:blip xmlns:r="http://schemas.openxmlformats.org/officeDocument/2006/relationships" r:embed="rId4"/>
          <a:stretch>
            <a:fillRect/>
          </a:stretch>
        </a:blipFill>
      </dgm:spPr>
      <dgm:t>
        <a:bodyPr/>
        <a:lstStyle/>
        <a:p>
          <a:endParaRPr lang="zh-CN" altLang="en-US" dirty="0">
            <a:latin typeface="黑体" pitchFamily="49" charset="-122"/>
            <a:ea typeface="黑体" pitchFamily="49" charset="-122"/>
          </a:endParaRPr>
        </a:p>
      </dgm:t>
    </dgm:pt>
    <dgm:pt modelId="{C85E5510-9094-455D-9E75-58FCFCC41F2C}" type="sibTrans" cxnId="{9D58E3D4-9607-4509-8981-E678BAC851BF}">
      <dgm:prSet/>
      <dgm:spPr/>
      <dgm:t>
        <a:bodyPr/>
        <a:lstStyle/>
        <a:p>
          <a:endParaRPr lang="zh-CN" altLang="en-US">
            <a:latin typeface="黑体" pitchFamily="49" charset="-122"/>
            <a:ea typeface="黑体" pitchFamily="49" charset="-122"/>
          </a:endParaRPr>
        </a:p>
      </dgm:t>
    </dgm:pt>
    <dgm:pt modelId="{509FAFEC-E18D-4754-BB11-875D635838C2}" type="parTrans" cxnId="{9D58E3D4-9607-4509-8981-E678BAC851BF}">
      <dgm:prSet/>
      <dgm:spPr/>
      <dgm:t>
        <a:bodyPr/>
        <a:lstStyle/>
        <a:p>
          <a:endParaRPr lang="zh-CN" altLang="en-US">
            <a:latin typeface="黑体" pitchFamily="49" charset="-122"/>
            <a:ea typeface="黑体" pitchFamily="49" charset="-122"/>
          </a:endParaRPr>
        </a:p>
      </dgm:t>
    </dgm:pt>
    <dgm:pt modelId="{BFABD704-2308-451A-B2A3-E0BDDE991F01}">
      <dgm:prSet phldrT="[文本]"/>
      <dgm:spPr>
        <a:blipFill rotWithShape="0">
          <a:blip xmlns:r="http://schemas.openxmlformats.org/officeDocument/2006/relationships" r:embed="rId5"/>
          <a:stretch>
            <a:fillRect/>
          </a:stretch>
        </a:blipFill>
      </dgm:spPr>
      <dgm:t>
        <a:bodyPr/>
        <a:lstStyle/>
        <a:p>
          <a:endParaRPr lang="zh-CN" altLang="en-US" dirty="0">
            <a:latin typeface="黑体" pitchFamily="49" charset="-122"/>
            <a:ea typeface="黑体" pitchFamily="49" charset="-122"/>
          </a:endParaRPr>
        </a:p>
      </dgm:t>
    </dgm:pt>
    <dgm:pt modelId="{34E70507-D870-45F5-A514-B9CD3D0FB079}" type="parTrans" cxnId="{3506ADAA-BD57-4731-8442-E08242C28945}">
      <dgm:prSet/>
      <dgm:spPr/>
      <dgm:t>
        <a:bodyPr/>
        <a:lstStyle/>
        <a:p>
          <a:endParaRPr lang="zh-CN" altLang="en-US"/>
        </a:p>
      </dgm:t>
    </dgm:pt>
    <dgm:pt modelId="{840F69E1-C6A7-4323-8B38-68D148BF1CA0}" type="sibTrans" cxnId="{3506ADAA-BD57-4731-8442-E08242C28945}">
      <dgm:prSet/>
      <dgm:spPr/>
      <dgm:t>
        <a:bodyPr/>
        <a:lstStyle/>
        <a:p>
          <a:endParaRPr lang="zh-CN" altLang="en-US"/>
        </a:p>
      </dgm:t>
    </dgm:pt>
    <dgm:pt modelId="{193F93D5-33D5-401A-AA93-11F92EA447E1}">
      <dgm:prSet phldrT="[文本]"/>
      <dgm:spPr>
        <a:blipFill rotWithShape="0">
          <a:blip xmlns:r="http://schemas.openxmlformats.org/officeDocument/2006/relationships" r:embed="rId6"/>
          <a:stretch>
            <a:fillRect/>
          </a:stretch>
        </a:blipFill>
      </dgm:spPr>
      <dgm:t>
        <a:bodyPr/>
        <a:lstStyle/>
        <a:p>
          <a:endParaRPr lang="zh-CN" altLang="en-US" dirty="0">
            <a:latin typeface="黑体" pitchFamily="49" charset="-122"/>
            <a:ea typeface="黑体" pitchFamily="49" charset="-122"/>
          </a:endParaRPr>
        </a:p>
      </dgm:t>
    </dgm:pt>
    <dgm:pt modelId="{D57A9982-F215-4669-969C-37A6F230E389}" type="parTrans" cxnId="{0185F66B-38AD-4151-94D4-3767433F18A4}">
      <dgm:prSet/>
      <dgm:spPr/>
      <dgm:t>
        <a:bodyPr/>
        <a:lstStyle/>
        <a:p>
          <a:endParaRPr lang="zh-CN" altLang="en-US"/>
        </a:p>
      </dgm:t>
    </dgm:pt>
    <dgm:pt modelId="{08BD2E85-EF33-4A51-9FDD-60A5EFEF8763}" type="sibTrans" cxnId="{0185F66B-38AD-4151-94D4-3767433F18A4}">
      <dgm:prSet/>
      <dgm:spPr/>
      <dgm:t>
        <a:bodyPr/>
        <a:lstStyle/>
        <a:p>
          <a:endParaRPr lang="zh-CN" altLang="en-US"/>
        </a:p>
      </dgm:t>
    </dgm:pt>
    <dgm:pt modelId="{27E25996-493D-46AB-A724-77851ED768AC}">
      <dgm:prSet phldrT="[文本]"/>
      <dgm:spPr>
        <a:blipFill rotWithShape="0">
          <a:blip xmlns:r="http://schemas.openxmlformats.org/officeDocument/2006/relationships" r:embed="rId7"/>
          <a:stretch>
            <a:fillRect/>
          </a:stretch>
        </a:blipFill>
      </dgm:spPr>
      <dgm:t>
        <a:bodyPr/>
        <a:lstStyle/>
        <a:p>
          <a:endParaRPr lang="zh-CN" altLang="en-US" dirty="0">
            <a:latin typeface="黑体" pitchFamily="49" charset="-122"/>
            <a:ea typeface="黑体" pitchFamily="49" charset="-122"/>
          </a:endParaRPr>
        </a:p>
      </dgm:t>
    </dgm:pt>
    <dgm:pt modelId="{853A353F-3932-425C-BA44-9626FB7FA805}" type="parTrans" cxnId="{14C5060B-EE17-4CE6-8A47-D413857A8D45}">
      <dgm:prSet/>
      <dgm:spPr/>
      <dgm:t>
        <a:bodyPr/>
        <a:lstStyle/>
        <a:p>
          <a:endParaRPr lang="zh-CN" altLang="en-US"/>
        </a:p>
      </dgm:t>
    </dgm:pt>
    <dgm:pt modelId="{ADEB1105-E1BB-495A-B81F-BA9A91F2398F}" type="sibTrans" cxnId="{14C5060B-EE17-4CE6-8A47-D413857A8D45}">
      <dgm:prSet/>
      <dgm:spPr/>
      <dgm:t>
        <a:bodyPr/>
        <a:lstStyle/>
        <a:p>
          <a:endParaRPr lang="zh-CN" altLang="en-US"/>
        </a:p>
      </dgm:t>
    </dgm:pt>
    <dgm:pt modelId="{BBE5B3DD-014A-4620-918F-226201898BF2}" type="pres">
      <dgm:prSet presAssocID="{B1C97BCB-48A7-4203-B1CE-AD9759FDCCCE}" presName="linear" presStyleCnt="0">
        <dgm:presLayoutVars>
          <dgm:animLvl val="lvl"/>
          <dgm:resizeHandles val="exact"/>
        </dgm:presLayoutVars>
      </dgm:prSet>
      <dgm:spPr/>
      <dgm:t>
        <a:bodyPr/>
        <a:lstStyle/>
        <a:p>
          <a:endParaRPr lang="zh-CN" altLang="en-US"/>
        </a:p>
      </dgm:t>
    </dgm:pt>
    <dgm:pt modelId="{A909CF17-6BCF-4474-B474-BA5D99B79F2B}" type="pres">
      <dgm:prSet presAssocID="{0293234F-E715-46DC-BC33-8E672F2521C8}" presName="parentText" presStyleLbl="node1" presStyleIdx="0" presStyleCnt="7">
        <dgm:presLayoutVars>
          <dgm:chMax val="0"/>
          <dgm:bulletEnabled val="1"/>
        </dgm:presLayoutVars>
      </dgm:prSet>
      <dgm:spPr/>
      <dgm:t>
        <a:bodyPr/>
        <a:lstStyle/>
        <a:p>
          <a:endParaRPr lang="zh-CN" altLang="en-US"/>
        </a:p>
      </dgm:t>
    </dgm:pt>
    <dgm:pt modelId="{48D31E8A-F229-46E7-BE97-AE099825D0AD}" type="pres">
      <dgm:prSet presAssocID="{C85E5510-9094-455D-9E75-58FCFCC41F2C}" presName="spacer" presStyleCnt="0"/>
      <dgm:spPr/>
      <dgm:t>
        <a:bodyPr/>
        <a:lstStyle/>
        <a:p>
          <a:endParaRPr lang="zh-CN" altLang="en-US"/>
        </a:p>
      </dgm:t>
    </dgm:pt>
    <dgm:pt modelId="{38D7DABB-D2E8-4CFA-914E-32BC3A03030E}" type="pres">
      <dgm:prSet presAssocID="{F03C0EB4-3175-413A-8676-ED030D62395E}" presName="parentText" presStyleLbl="node1" presStyleIdx="1" presStyleCnt="7">
        <dgm:presLayoutVars>
          <dgm:chMax val="0"/>
          <dgm:bulletEnabled val="1"/>
        </dgm:presLayoutVars>
      </dgm:prSet>
      <dgm:spPr/>
      <dgm:t>
        <a:bodyPr/>
        <a:lstStyle/>
        <a:p>
          <a:endParaRPr lang="zh-CN" altLang="en-US"/>
        </a:p>
      </dgm:t>
    </dgm:pt>
    <dgm:pt modelId="{E111AA95-05FD-46A2-89D9-23228B91E78B}" type="pres">
      <dgm:prSet presAssocID="{FDD1A91D-2802-493B-A4EB-410B5EB675FB}" presName="spacer" presStyleCnt="0"/>
      <dgm:spPr/>
      <dgm:t>
        <a:bodyPr/>
        <a:lstStyle/>
        <a:p>
          <a:endParaRPr lang="zh-CN" altLang="en-US"/>
        </a:p>
      </dgm:t>
    </dgm:pt>
    <dgm:pt modelId="{B42C04C1-9E52-4A9A-B34D-35D3D4C89F8C}" type="pres">
      <dgm:prSet presAssocID="{FC333520-1B18-4382-8BE2-09BD64EACB3B}" presName="parentText" presStyleLbl="node1" presStyleIdx="2" presStyleCnt="7">
        <dgm:presLayoutVars>
          <dgm:chMax val="0"/>
          <dgm:bulletEnabled val="1"/>
        </dgm:presLayoutVars>
      </dgm:prSet>
      <dgm:spPr/>
      <dgm:t>
        <a:bodyPr/>
        <a:lstStyle/>
        <a:p>
          <a:endParaRPr lang="zh-CN" altLang="en-US"/>
        </a:p>
      </dgm:t>
    </dgm:pt>
    <dgm:pt modelId="{EF95C07E-4040-4DDA-81CB-E49B5FF759CB}" type="pres">
      <dgm:prSet presAssocID="{D7D83D71-6E2B-4E60-875B-EF0F19A7B528}" presName="spacer" presStyleCnt="0"/>
      <dgm:spPr/>
      <dgm:t>
        <a:bodyPr/>
        <a:lstStyle/>
        <a:p>
          <a:endParaRPr lang="zh-CN" altLang="en-US"/>
        </a:p>
      </dgm:t>
    </dgm:pt>
    <dgm:pt modelId="{68F4AE5E-34BB-4011-A4F3-855CE5312D5F}" type="pres">
      <dgm:prSet presAssocID="{BFABD704-2308-451A-B2A3-E0BDDE991F01}" presName="parentText" presStyleLbl="node1" presStyleIdx="3" presStyleCnt="7">
        <dgm:presLayoutVars>
          <dgm:chMax val="0"/>
          <dgm:bulletEnabled val="1"/>
        </dgm:presLayoutVars>
      </dgm:prSet>
      <dgm:spPr/>
      <dgm:t>
        <a:bodyPr/>
        <a:lstStyle/>
        <a:p>
          <a:endParaRPr lang="zh-CN" altLang="en-US"/>
        </a:p>
      </dgm:t>
    </dgm:pt>
    <dgm:pt modelId="{2EB83E21-28B9-4F0C-BBD5-3A434038A17B}" type="pres">
      <dgm:prSet presAssocID="{840F69E1-C6A7-4323-8B38-68D148BF1CA0}" presName="spacer" presStyleCnt="0"/>
      <dgm:spPr/>
    </dgm:pt>
    <dgm:pt modelId="{CD5E3DF4-02D5-4B7A-BDE1-48AA3265F7FE}" type="pres">
      <dgm:prSet presAssocID="{193F93D5-33D5-401A-AA93-11F92EA447E1}" presName="parentText" presStyleLbl="node1" presStyleIdx="4" presStyleCnt="7">
        <dgm:presLayoutVars>
          <dgm:chMax val="0"/>
          <dgm:bulletEnabled val="1"/>
        </dgm:presLayoutVars>
      </dgm:prSet>
      <dgm:spPr/>
      <dgm:t>
        <a:bodyPr/>
        <a:lstStyle/>
        <a:p>
          <a:endParaRPr lang="zh-CN" altLang="en-US"/>
        </a:p>
      </dgm:t>
    </dgm:pt>
    <dgm:pt modelId="{7730CB63-262C-4BDC-BAD2-664FF94168C6}" type="pres">
      <dgm:prSet presAssocID="{08BD2E85-EF33-4A51-9FDD-60A5EFEF8763}" presName="spacer" presStyleCnt="0"/>
      <dgm:spPr/>
    </dgm:pt>
    <dgm:pt modelId="{3BE6749A-43DD-41CF-BCD9-95F62C391939}" type="pres">
      <dgm:prSet presAssocID="{27E25996-493D-46AB-A724-77851ED768AC}" presName="parentText" presStyleLbl="node1" presStyleIdx="5" presStyleCnt="7">
        <dgm:presLayoutVars>
          <dgm:chMax val="0"/>
          <dgm:bulletEnabled val="1"/>
        </dgm:presLayoutVars>
      </dgm:prSet>
      <dgm:spPr/>
      <dgm:t>
        <a:bodyPr/>
        <a:lstStyle/>
        <a:p>
          <a:endParaRPr lang="zh-CN" altLang="en-US"/>
        </a:p>
      </dgm:t>
    </dgm:pt>
    <dgm:pt modelId="{D59E3681-9112-4277-9DAD-B725549ABC87}" type="pres">
      <dgm:prSet presAssocID="{ADEB1105-E1BB-495A-B81F-BA9A91F2398F}" presName="spacer" presStyleCnt="0"/>
      <dgm:spPr/>
    </dgm:pt>
    <dgm:pt modelId="{5EA46D98-003D-4689-BF20-AB1D5F2B77AE}" type="pres">
      <dgm:prSet presAssocID="{76B7BB4B-909D-49DF-A537-7CD78A99C923}" presName="parentText" presStyleLbl="node1" presStyleIdx="6" presStyleCnt="7">
        <dgm:presLayoutVars>
          <dgm:chMax val="0"/>
          <dgm:bulletEnabled val="1"/>
        </dgm:presLayoutVars>
      </dgm:prSet>
      <dgm:spPr/>
      <dgm:t>
        <a:bodyPr/>
        <a:lstStyle/>
        <a:p>
          <a:endParaRPr lang="zh-CN" altLang="en-US"/>
        </a:p>
      </dgm:t>
    </dgm:pt>
  </dgm:ptLst>
  <dgm:cxnLst>
    <dgm:cxn modelId="{7F968858-A8CB-4D6A-B692-56498A62FB82}" type="presOf" srcId="{FC333520-1B18-4382-8BE2-09BD64EACB3B}" destId="{B42C04C1-9E52-4A9A-B34D-35D3D4C89F8C}" srcOrd="0" destOrd="0" presId="urn:microsoft.com/office/officeart/2005/8/layout/vList2"/>
    <dgm:cxn modelId="{CAF5AC4F-9547-4F66-9D44-B0A36CB791C1}" type="presOf" srcId="{193F93D5-33D5-401A-AA93-11F92EA447E1}" destId="{CD5E3DF4-02D5-4B7A-BDE1-48AA3265F7FE}" srcOrd="0" destOrd="0" presId="urn:microsoft.com/office/officeart/2005/8/layout/vList2"/>
    <dgm:cxn modelId="{A76DCC6D-E392-4312-9DCE-1F16DAEEF2B4}" srcId="{B1C97BCB-48A7-4203-B1CE-AD9759FDCCCE}" destId="{F03C0EB4-3175-413A-8676-ED030D62395E}" srcOrd="1" destOrd="0" parTransId="{90AE5A4D-0278-4758-A937-2D2BA59F06C1}" sibTransId="{FDD1A91D-2802-493B-A4EB-410B5EB675FB}"/>
    <dgm:cxn modelId="{FB249A73-88C7-4DCD-A18D-9EE2E362CF0F}" type="presOf" srcId="{F03C0EB4-3175-413A-8676-ED030D62395E}" destId="{38D7DABB-D2E8-4CFA-914E-32BC3A03030E}" srcOrd="0" destOrd="0" presId="urn:microsoft.com/office/officeart/2005/8/layout/vList2"/>
    <dgm:cxn modelId="{0185F66B-38AD-4151-94D4-3767433F18A4}" srcId="{B1C97BCB-48A7-4203-B1CE-AD9759FDCCCE}" destId="{193F93D5-33D5-401A-AA93-11F92EA447E1}" srcOrd="4" destOrd="0" parTransId="{D57A9982-F215-4669-969C-37A6F230E389}" sibTransId="{08BD2E85-EF33-4A51-9FDD-60A5EFEF8763}"/>
    <dgm:cxn modelId="{9D58E3D4-9607-4509-8981-E678BAC851BF}" srcId="{B1C97BCB-48A7-4203-B1CE-AD9759FDCCCE}" destId="{0293234F-E715-46DC-BC33-8E672F2521C8}" srcOrd="0" destOrd="0" parTransId="{509FAFEC-E18D-4754-BB11-875D635838C2}" sibTransId="{C85E5510-9094-455D-9E75-58FCFCC41F2C}"/>
    <dgm:cxn modelId="{BF7720EE-FF44-4367-833C-A95A1693E3A3}" srcId="{B1C97BCB-48A7-4203-B1CE-AD9759FDCCCE}" destId="{76B7BB4B-909D-49DF-A537-7CD78A99C923}" srcOrd="6" destOrd="0" parTransId="{8A0F49DF-6A4F-4A80-A278-0F395EC3F154}" sibTransId="{ECCCFB1A-224F-4B83-8B82-05B589082903}"/>
    <dgm:cxn modelId="{14C5060B-EE17-4CE6-8A47-D413857A8D45}" srcId="{B1C97BCB-48A7-4203-B1CE-AD9759FDCCCE}" destId="{27E25996-493D-46AB-A724-77851ED768AC}" srcOrd="5" destOrd="0" parTransId="{853A353F-3932-425C-BA44-9626FB7FA805}" sibTransId="{ADEB1105-E1BB-495A-B81F-BA9A91F2398F}"/>
    <dgm:cxn modelId="{3506ADAA-BD57-4731-8442-E08242C28945}" srcId="{B1C97BCB-48A7-4203-B1CE-AD9759FDCCCE}" destId="{BFABD704-2308-451A-B2A3-E0BDDE991F01}" srcOrd="3" destOrd="0" parTransId="{34E70507-D870-45F5-A514-B9CD3D0FB079}" sibTransId="{840F69E1-C6A7-4323-8B38-68D148BF1CA0}"/>
    <dgm:cxn modelId="{5ED67AFF-4504-4035-A12F-E822628AD299}" srcId="{B1C97BCB-48A7-4203-B1CE-AD9759FDCCCE}" destId="{FC333520-1B18-4382-8BE2-09BD64EACB3B}" srcOrd="2" destOrd="0" parTransId="{03D7F2B8-37DA-443F-8B20-CA836312A545}" sibTransId="{D7D83D71-6E2B-4E60-875B-EF0F19A7B528}"/>
    <dgm:cxn modelId="{54746185-F983-461E-9BE8-52890D1DD084}" type="presOf" srcId="{27E25996-493D-46AB-A724-77851ED768AC}" destId="{3BE6749A-43DD-41CF-BCD9-95F62C391939}" srcOrd="0" destOrd="0" presId="urn:microsoft.com/office/officeart/2005/8/layout/vList2"/>
    <dgm:cxn modelId="{E7AE1313-67B1-4F5A-8DF8-851745DEDC4E}" type="presOf" srcId="{BFABD704-2308-451A-B2A3-E0BDDE991F01}" destId="{68F4AE5E-34BB-4011-A4F3-855CE5312D5F}" srcOrd="0" destOrd="0" presId="urn:microsoft.com/office/officeart/2005/8/layout/vList2"/>
    <dgm:cxn modelId="{27464D08-2B70-4CB1-9915-D2F209A4918F}" type="presOf" srcId="{76B7BB4B-909D-49DF-A537-7CD78A99C923}" destId="{5EA46D98-003D-4689-BF20-AB1D5F2B77AE}" srcOrd="0" destOrd="0" presId="urn:microsoft.com/office/officeart/2005/8/layout/vList2"/>
    <dgm:cxn modelId="{FBB1FCFF-74E7-40A9-B300-59FC18FC8246}" type="presOf" srcId="{0293234F-E715-46DC-BC33-8E672F2521C8}" destId="{A909CF17-6BCF-4474-B474-BA5D99B79F2B}" srcOrd="0" destOrd="0" presId="urn:microsoft.com/office/officeart/2005/8/layout/vList2"/>
    <dgm:cxn modelId="{AD68B2A2-C804-4C1C-9A35-B5C000F72DE5}" type="presOf" srcId="{B1C97BCB-48A7-4203-B1CE-AD9759FDCCCE}" destId="{BBE5B3DD-014A-4620-918F-226201898BF2}" srcOrd="0" destOrd="0" presId="urn:microsoft.com/office/officeart/2005/8/layout/vList2"/>
    <dgm:cxn modelId="{A5F4392E-9792-4524-8D07-A2872CD0D4DC}" type="presParOf" srcId="{BBE5B3DD-014A-4620-918F-226201898BF2}" destId="{A909CF17-6BCF-4474-B474-BA5D99B79F2B}" srcOrd="0" destOrd="0" presId="urn:microsoft.com/office/officeart/2005/8/layout/vList2"/>
    <dgm:cxn modelId="{C8891053-0210-41DE-A53C-9055975037E4}" type="presParOf" srcId="{BBE5B3DD-014A-4620-918F-226201898BF2}" destId="{48D31E8A-F229-46E7-BE97-AE099825D0AD}" srcOrd="1" destOrd="0" presId="urn:microsoft.com/office/officeart/2005/8/layout/vList2"/>
    <dgm:cxn modelId="{15C0449E-1994-4FD0-BDA0-B67CA19ECDFE}" type="presParOf" srcId="{BBE5B3DD-014A-4620-918F-226201898BF2}" destId="{38D7DABB-D2E8-4CFA-914E-32BC3A03030E}" srcOrd="2" destOrd="0" presId="urn:microsoft.com/office/officeart/2005/8/layout/vList2"/>
    <dgm:cxn modelId="{84930E1F-ACFE-42D5-BD29-AA37D5F31E62}" type="presParOf" srcId="{BBE5B3DD-014A-4620-918F-226201898BF2}" destId="{E111AA95-05FD-46A2-89D9-23228B91E78B}" srcOrd="3" destOrd="0" presId="urn:microsoft.com/office/officeart/2005/8/layout/vList2"/>
    <dgm:cxn modelId="{7706151B-C51E-418C-829A-3058BEBD127B}" type="presParOf" srcId="{BBE5B3DD-014A-4620-918F-226201898BF2}" destId="{B42C04C1-9E52-4A9A-B34D-35D3D4C89F8C}" srcOrd="4" destOrd="0" presId="urn:microsoft.com/office/officeart/2005/8/layout/vList2"/>
    <dgm:cxn modelId="{5354AD9F-BA32-4288-A3C0-E51F9B486DBB}" type="presParOf" srcId="{BBE5B3DD-014A-4620-918F-226201898BF2}" destId="{EF95C07E-4040-4DDA-81CB-E49B5FF759CB}" srcOrd="5" destOrd="0" presId="urn:microsoft.com/office/officeart/2005/8/layout/vList2"/>
    <dgm:cxn modelId="{E6019762-2916-42D1-B083-011DCC015007}" type="presParOf" srcId="{BBE5B3DD-014A-4620-918F-226201898BF2}" destId="{68F4AE5E-34BB-4011-A4F3-855CE5312D5F}" srcOrd="6" destOrd="0" presId="urn:microsoft.com/office/officeart/2005/8/layout/vList2"/>
    <dgm:cxn modelId="{8CA6CA5C-E82A-4200-AF9F-F07C9B428410}" type="presParOf" srcId="{BBE5B3DD-014A-4620-918F-226201898BF2}" destId="{2EB83E21-28B9-4F0C-BBD5-3A434038A17B}" srcOrd="7" destOrd="0" presId="urn:microsoft.com/office/officeart/2005/8/layout/vList2"/>
    <dgm:cxn modelId="{4AA2D657-00DD-4A52-AEBF-9E69D2033FAE}" type="presParOf" srcId="{BBE5B3DD-014A-4620-918F-226201898BF2}" destId="{CD5E3DF4-02D5-4B7A-BDE1-48AA3265F7FE}" srcOrd="8" destOrd="0" presId="urn:microsoft.com/office/officeart/2005/8/layout/vList2"/>
    <dgm:cxn modelId="{37C389A3-48F5-4978-9146-E7CE4A197553}" type="presParOf" srcId="{BBE5B3DD-014A-4620-918F-226201898BF2}" destId="{7730CB63-262C-4BDC-BAD2-664FF94168C6}" srcOrd="9" destOrd="0" presId="urn:microsoft.com/office/officeart/2005/8/layout/vList2"/>
    <dgm:cxn modelId="{596CCAFC-2097-4C85-9AA4-811D4EBD68B2}" type="presParOf" srcId="{BBE5B3DD-014A-4620-918F-226201898BF2}" destId="{3BE6749A-43DD-41CF-BCD9-95F62C391939}" srcOrd="10" destOrd="0" presId="urn:microsoft.com/office/officeart/2005/8/layout/vList2"/>
    <dgm:cxn modelId="{CF289597-73F4-48F1-A440-F50AC5DA9E6E}" type="presParOf" srcId="{BBE5B3DD-014A-4620-918F-226201898BF2}" destId="{D59E3681-9112-4277-9DAD-B725549ABC87}" srcOrd="11" destOrd="0" presId="urn:microsoft.com/office/officeart/2005/8/layout/vList2"/>
    <dgm:cxn modelId="{B69BA2E5-1E4E-488B-94C4-63E84AC9882F}" type="presParOf" srcId="{BBE5B3DD-014A-4620-918F-226201898BF2}" destId="{5EA46D98-003D-4689-BF20-AB1D5F2B77AE}"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6A0CBD-615F-42AC-831C-182B90FBD524}" type="doc">
      <dgm:prSet loTypeId="urn:microsoft.com/office/officeart/2005/8/layout/vList5" loCatId="list" qsTypeId="urn:microsoft.com/office/officeart/2005/8/quickstyle/simple3" qsCatId="simple" csTypeId="urn:microsoft.com/office/officeart/2005/8/colors/accent0_1" csCatId="mainScheme" phldr="1"/>
      <dgm:spPr/>
      <dgm:t>
        <a:bodyPr/>
        <a:lstStyle/>
        <a:p>
          <a:endParaRPr lang="zh-CN" altLang="en-US"/>
        </a:p>
      </dgm:t>
    </dgm:pt>
    <dgm:pt modelId="{39A2F3F5-DA52-40BB-B626-5538191DC90C}">
      <dgm:prSet phldrT="[文本]" custT="1"/>
      <dgm:spPr/>
      <dgm:t>
        <a:bodyPr/>
        <a:lstStyle/>
        <a:p>
          <a:r>
            <a:rPr lang="zh-CN" altLang="en-US" sz="2800" b="1" dirty="0" smtClean="0">
              <a:solidFill>
                <a:srgbClr val="111CFB"/>
              </a:solidFill>
              <a:latin typeface="微软雅黑" panose="020B0503020204020204" pitchFamily="34" charset="-122"/>
              <a:ea typeface="微软雅黑" panose="020B0503020204020204" pitchFamily="34" charset="-122"/>
            </a:rPr>
            <a:t>科学目标</a:t>
          </a:r>
          <a:endParaRPr lang="zh-CN" altLang="en-US" sz="2800" b="1" dirty="0">
            <a:solidFill>
              <a:srgbClr val="111CFB"/>
            </a:solidFill>
            <a:latin typeface="微软雅黑" panose="020B0503020204020204" pitchFamily="34" charset="-122"/>
            <a:ea typeface="微软雅黑" panose="020B0503020204020204" pitchFamily="34" charset="-122"/>
          </a:endParaRPr>
        </a:p>
      </dgm:t>
    </dgm:pt>
    <dgm:pt modelId="{FBA61471-C7A0-45F7-8B72-E8D56BE8C21A}" type="parTrans" cxnId="{09DE7C69-B1A6-4DEC-88A5-2FFCB3298E69}">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010E11F8-A4BC-4B3F-9976-34E32B45E36E}" type="sibTrans" cxnId="{09DE7C69-B1A6-4DEC-88A5-2FFCB3298E69}">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1017BA99-E2C9-41BF-8759-613463051263}">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200" b="1" dirty="0" smtClean="0">
              <a:solidFill>
                <a:schemeClr val="tx1"/>
              </a:solidFill>
              <a:latin typeface="微软雅黑" panose="020B0503020204020204" pitchFamily="34" charset="-122"/>
              <a:ea typeface="微软雅黑" panose="020B0503020204020204" pitchFamily="34" charset="-122"/>
              <a:cs typeface="Times New Roman" pitchFamily="18" charset="0"/>
            </a:rPr>
            <a:t>揭示纳米材料辐照损伤</a:t>
          </a:r>
          <a:r>
            <a:rPr lang="zh-CN" altLang="en-US" sz="22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微观机制</a:t>
          </a:r>
          <a:endParaRPr lang="zh-CN" altLang="en-US" sz="2200" b="1" dirty="0">
            <a:solidFill>
              <a:srgbClr val="111CFB"/>
            </a:solidFill>
            <a:latin typeface="微软雅黑" panose="020B0503020204020204" pitchFamily="34" charset="-122"/>
            <a:ea typeface="微软雅黑" panose="020B0503020204020204" pitchFamily="34" charset="-122"/>
          </a:endParaRPr>
        </a:p>
      </dgm:t>
    </dgm:pt>
    <dgm:pt modelId="{3B7C8B11-71FB-49E0-BB55-706C44B6CD9F}" type="parTrans" cxnId="{586605A2-57AF-42FF-9231-7AD8386CAD74}">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1C68C05B-3159-445F-8168-48D07A711275}" type="sibTrans" cxnId="{586605A2-57AF-42FF-9231-7AD8386CAD74}">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6C350AA4-7E69-44FA-A8C1-1B3CEC4BC036}">
      <dgm:prSet phldrT="[文本]" custT="1"/>
      <dgm:spPr/>
      <dgm:t>
        <a:bodyPr/>
        <a:lstStyle/>
        <a:p>
          <a:r>
            <a:rPr lang="zh-CN" altLang="en-US" sz="2800" b="1" dirty="0" smtClean="0">
              <a:solidFill>
                <a:srgbClr val="111CFB"/>
              </a:solidFill>
              <a:latin typeface="微软雅黑" panose="020B0503020204020204" pitchFamily="34" charset="-122"/>
              <a:ea typeface="微软雅黑" panose="020B0503020204020204" pitchFamily="34" charset="-122"/>
            </a:rPr>
            <a:t>应用目标</a:t>
          </a:r>
          <a:endParaRPr lang="zh-CN" altLang="en-US" sz="2800" b="1" dirty="0">
            <a:solidFill>
              <a:srgbClr val="111CFB"/>
            </a:solidFill>
            <a:latin typeface="微软雅黑" panose="020B0503020204020204" pitchFamily="34" charset="-122"/>
            <a:ea typeface="微软雅黑" panose="020B0503020204020204" pitchFamily="34" charset="-122"/>
          </a:endParaRPr>
        </a:p>
      </dgm:t>
    </dgm:pt>
    <dgm:pt modelId="{86F4FF54-C913-452E-AE7C-E6DA157B4AA2}" type="parTrans" cxnId="{A3993E9C-CD1A-418E-8A47-E6985ACB4E61}">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8330107D-FCEB-4BA1-A7E1-396DDD7ADE3F}" type="sibTrans" cxnId="{A3993E9C-CD1A-418E-8A47-E6985ACB4E61}">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A28B0250-94B2-4E47-9F82-FE340CFA86DE}">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200" b="1" dirty="0" smtClean="0">
              <a:solidFill>
                <a:schemeClr val="tx1"/>
              </a:solidFill>
              <a:latin typeface="微软雅黑" panose="020B0503020204020204" pitchFamily="34" charset="-122"/>
              <a:ea typeface="微软雅黑" panose="020B0503020204020204" pitchFamily="34" charset="-122"/>
              <a:cs typeface="Times New Roman" pitchFamily="18" charset="0"/>
            </a:rPr>
            <a:t>建立纳米器件敏感区域分布和薄弱环节定位的重离子微束模拟</a:t>
          </a:r>
          <a:r>
            <a:rPr lang="zh-CN" altLang="en-US" sz="2200" b="1" dirty="0" smtClean="0">
              <a:solidFill>
                <a:srgbClr val="111CFB"/>
              </a:solidFill>
              <a:latin typeface="微软雅黑" panose="020B0503020204020204" pitchFamily="34" charset="-122"/>
              <a:ea typeface="微软雅黑" panose="020B0503020204020204" pitchFamily="34" charset="-122"/>
              <a:cs typeface="Times New Roman" pitchFamily="18" charset="0"/>
            </a:rPr>
            <a:t>试验方法</a:t>
          </a:r>
          <a:endParaRPr lang="zh-CN" altLang="en-US" sz="2200" b="1" dirty="0">
            <a:solidFill>
              <a:srgbClr val="111CFB"/>
            </a:solidFill>
            <a:latin typeface="微软雅黑" panose="020B0503020204020204" pitchFamily="34" charset="-122"/>
            <a:ea typeface="微软雅黑" panose="020B0503020204020204" pitchFamily="34" charset="-122"/>
          </a:endParaRPr>
        </a:p>
      </dgm:t>
    </dgm:pt>
    <dgm:pt modelId="{64BA8B31-CF22-475C-BA82-9BB33AB6DFAD}" type="parTrans" cxnId="{8ABC1CEC-F323-46C7-BE42-AFB8B12B436A}">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3D69652A-89F7-4CE5-80A4-146B641240F8}" type="sibTrans" cxnId="{8ABC1CEC-F323-46C7-BE42-AFB8B12B436A}">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0313B961-04C4-464E-9889-16130C2F79AC}">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200" b="1" dirty="0" smtClean="0">
              <a:solidFill>
                <a:schemeClr val="tx1"/>
              </a:solidFill>
              <a:latin typeface="微软雅黑" panose="020B0503020204020204" pitchFamily="34" charset="-122"/>
              <a:ea typeface="微软雅黑" panose="020B0503020204020204" pitchFamily="34" charset="-122"/>
              <a:cs typeface="Times New Roman" pitchFamily="18" charset="0"/>
            </a:rPr>
            <a:t>提出纳米器件和电路抗辐射</a:t>
          </a:r>
          <a:r>
            <a:rPr lang="zh-CN" altLang="en-US" sz="22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加固设计新方法</a:t>
          </a:r>
          <a:endParaRPr lang="zh-CN" altLang="en-US" sz="2200" b="1" dirty="0">
            <a:solidFill>
              <a:srgbClr val="111CFB"/>
            </a:solidFill>
            <a:latin typeface="微软雅黑" panose="020B0503020204020204" pitchFamily="34" charset="-122"/>
            <a:ea typeface="微软雅黑" panose="020B0503020204020204" pitchFamily="34" charset="-122"/>
          </a:endParaRPr>
        </a:p>
      </dgm:t>
    </dgm:pt>
    <dgm:pt modelId="{341E5B97-D6E7-4157-B31C-DDE47F67E8A7}" type="parTrans" cxnId="{C24BD724-5E57-4FDD-A691-C4DAF56B3ED6}">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676D6DFE-7596-450D-9E4B-54BFE42F39E7}" type="sibTrans" cxnId="{C24BD724-5E57-4FDD-A691-C4DAF56B3ED6}">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27975693-6767-4F44-A980-D37C99C8A48B}">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200" b="1" dirty="0" smtClean="0">
              <a:solidFill>
                <a:schemeClr val="tx1"/>
              </a:solidFill>
              <a:latin typeface="微软雅黑" panose="020B0503020204020204" pitchFamily="34" charset="-122"/>
              <a:ea typeface="微软雅黑" panose="020B0503020204020204" pitchFamily="34" charset="-122"/>
              <a:cs typeface="Times New Roman" pitchFamily="18" charset="0"/>
            </a:rPr>
            <a:t>提示纳米器件辐射效应新的</a:t>
          </a:r>
          <a:r>
            <a:rPr lang="zh-CN" altLang="en-US" sz="2200" b="1" dirty="0" smtClean="0">
              <a:solidFill>
                <a:srgbClr val="111CFB"/>
              </a:solidFill>
              <a:latin typeface="微软雅黑" panose="020B0503020204020204" pitchFamily="34" charset="-122"/>
              <a:ea typeface="微软雅黑" panose="020B0503020204020204" pitchFamily="34" charset="-122"/>
              <a:cs typeface="Times New Roman" pitchFamily="18" charset="0"/>
            </a:rPr>
            <a:t>损伤机理</a:t>
          </a:r>
          <a:endParaRPr lang="zh-CN" altLang="en-US" sz="2200" b="1" dirty="0">
            <a:solidFill>
              <a:srgbClr val="111CFB"/>
            </a:solidFill>
            <a:latin typeface="微软雅黑" panose="020B0503020204020204" pitchFamily="34" charset="-122"/>
            <a:ea typeface="微软雅黑" panose="020B0503020204020204" pitchFamily="34" charset="-122"/>
          </a:endParaRPr>
        </a:p>
      </dgm:t>
    </dgm:pt>
    <dgm:pt modelId="{B25C124F-8E81-4A2B-8011-F6AE8E2B2784}" type="parTrans" cxnId="{592E958F-BDE7-4C0A-A2D0-96FD3B78EF85}">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00C82FA9-94E6-4A67-8A50-F476E97814AA}" type="sibTrans" cxnId="{592E958F-BDE7-4C0A-A2D0-96FD3B78EF85}">
      <dgm:prSet/>
      <dgm:spPr/>
      <dgm:t>
        <a:bodyPr/>
        <a:lstStyle/>
        <a:p>
          <a:endParaRPr lang="zh-CN" altLang="en-US" b="1">
            <a:solidFill>
              <a:schemeClr val="tx1"/>
            </a:solidFill>
            <a:latin typeface="微软雅黑" panose="020B0503020204020204" pitchFamily="34" charset="-122"/>
            <a:ea typeface="微软雅黑" panose="020B0503020204020204" pitchFamily="34" charset="-122"/>
          </a:endParaRPr>
        </a:p>
      </dgm:t>
    </dgm:pt>
    <dgm:pt modelId="{EF674DD6-7965-4BDB-B4F6-5552AEF1AEAB}" type="pres">
      <dgm:prSet presAssocID="{A36A0CBD-615F-42AC-831C-182B90FBD524}" presName="Name0" presStyleCnt="0">
        <dgm:presLayoutVars>
          <dgm:dir/>
          <dgm:animLvl val="lvl"/>
          <dgm:resizeHandles val="exact"/>
        </dgm:presLayoutVars>
      </dgm:prSet>
      <dgm:spPr/>
      <dgm:t>
        <a:bodyPr/>
        <a:lstStyle/>
        <a:p>
          <a:endParaRPr lang="zh-CN" altLang="en-US"/>
        </a:p>
      </dgm:t>
    </dgm:pt>
    <dgm:pt modelId="{3E636366-F873-4CC8-ABFA-33B90713FD94}" type="pres">
      <dgm:prSet presAssocID="{39A2F3F5-DA52-40BB-B626-5538191DC90C}" presName="linNode" presStyleCnt="0"/>
      <dgm:spPr/>
    </dgm:pt>
    <dgm:pt modelId="{51365CBB-1216-4659-A0D7-18F35E0FE0E6}" type="pres">
      <dgm:prSet presAssocID="{39A2F3F5-DA52-40BB-B626-5538191DC90C}" presName="parentText" presStyleLbl="node1" presStyleIdx="0" presStyleCnt="2" custScaleX="64890">
        <dgm:presLayoutVars>
          <dgm:chMax val="1"/>
          <dgm:bulletEnabled val="1"/>
        </dgm:presLayoutVars>
      </dgm:prSet>
      <dgm:spPr/>
      <dgm:t>
        <a:bodyPr/>
        <a:lstStyle/>
        <a:p>
          <a:endParaRPr lang="zh-CN" altLang="en-US"/>
        </a:p>
      </dgm:t>
    </dgm:pt>
    <dgm:pt modelId="{20C3587A-5670-4DF3-B3E1-F37BA8FAD327}" type="pres">
      <dgm:prSet presAssocID="{39A2F3F5-DA52-40BB-B626-5538191DC90C}" presName="descendantText" presStyleLbl="alignAccFollowNode1" presStyleIdx="0" presStyleCnt="2" custScaleX="113205" custScaleY="120109">
        <dgm:presLayoutVars>
          <dgm:bulletEnabled val="1"/>
        </dgm:presLayoutVars>
      </dgm:prSet>
      <dgm:spPr/>
      <dgm:t>
        <a:bodyPr/>
        <a:lstStyle/>
        <a:p>
          <a:endParaRPr lang="zh-CN" altLang="en-US"/>
        </a:p>
      </dgm:t>
    </dgm:pt>
    <dgm:pt modelId="{87F748B2-3EC0-42CD-BDEF-E4EC76B606A2}" type="pres">
      <dgm:prSet presAssocID="{010E11F8-A4BC-4B3F-9976-34E32B45E36E}" presName="sp" presStyleCnt="0"/>
      <dgm:spPr/>
    </dgm:pt>
    <dgm:pt modelId="{449B6658-DBF5-45FE-923C-D5D2BC260DE3}" type="pres">
      <dgm:prSet presAssocID="{6C350AA4-7E69-44FA-A8C1-1B3CEC4BC036}" presName="linNode" presStyleCnt="0"/>
      <dgm:spPr/>
    </dgm:pt>
    <dgm:pt modelId="{5E714DF9-45A5-450C-80EA-4AE878151FB7}" type="pres">
      <dgm:prSet presAssocID="{6C350AA4-7E69-44FA-A8C1-1B3CEC4BC036}" presName="parentText" presStyleLbl="node1" presStyleIdx="1" presStyleCnt="2" custScaleX="64890">
        <dgm:presLayoutVars>
          <dgm:chMax val="1"/>
          <dgm:bulletEnabled val="1"/>
        </dgm:presLayoutVars>
      </dgm:prSet>
      <dgm:spPr/>
      <dgm:t>
        <a:bodyPr/>
        <a:lstStyle/>
        <a:p>
          <a:endParaRPr lang="zh-CN" altLang="en-US"/>
        </a:p>
      </dgm:t>
    </dgm:pt>
    <dgm:pt modelId="{2C0842F7-5167-4292-8CB0-A9DB0B34941C}" type="pres">
      <dgm:prSet presAssocID="{6C350AA4-7E69-44FA-A8C1-1B3CEC4BC036}" presName="descendantText" presStyleLbl="alignAccFollowNode1" presStyleIdx="1" presStyleCnt="2" custScaleX="113205" custScaleY="113865">
        <dgm:presLayoutVars>
          <dgm:bulletEnabled val="1"/>
        </dgm:presLayoutVars>
      </dgm:prSet>
      <dgm:spPr/>
      <dgm:t>
        <a:bodyPr/>
        <a:lstStyle/>
        <a:p>
          <a:endParaRPr lang="zh-CN" altLang="en-US"/>
        </a:p>
      </dgm:t>
    </dgm:pt>
  </dgm:ptLst>
  <dgm:cxnLst>
    <dgm:cxn modelId="{8ABC1CEC-F323-46C7-BE42-AFB8B12B436A}" srcId="{6C350AA4-7E69-44FA-A8C1-1B3CEC4BC036}" destId="{A28B0250-94B2-4E47-9F82-FE340CFA86DE}" srcOrd="0" destOrd="0" parTransId="{64BA8B31-CF22-475C-BA82-9BB33AB6DFAD}" sibTransId="{3D69652A-89F7-4CE5-80A4-146B641240F8}"/>
    <dgm:cxn modelId="{592E958F-BDE7-4C0A-A2D0-96FD3B78EF85}" srcId="{39A2F3F5-DA52-40BB-B626-5538191DC90C}" destId="{27975693-6767-4F44-A980-D37C99C8A48B}" srcOrd="1" destOrd="0" parTransId="{B25C124F-8E81-4A2B-8011-F6AE8E2B2784}" sibTransId="{00C82FA9-94E6-4A67-8A50-F476E97814AA}"/>
    <dgm:cxn modelId="{55BCDD77-2179-492C-A73C-EE13AB73D2B2}" type="presOf" srcId="{39A2F3F5-DA52-40BB-B626-5538191DC90C}" destId="{51365CBB-1216-4659-A0D7-18F35E0FE0E6}" srcOrd="0" destOrd="0" presId="urn:microsoft.com/office/officeart/2005/8/layout/vList5"/>
    <dgm:cxn modelId="{8DAE9EA2-5AC5-494A-8239-E88650CBE185}" type="presOf" srcId="{27975693-6767-4F44-A980-D37C99C8A48B}" destId="{20C3587A-5670-4DF3-B3E1-F37BA8FAD327}" srcOrd="0" destOrd="1" presId="urn:microsoft.com/office/officeart/2005/8/layout/vList5"/>
    <dgm:cxn modelId="{B2547965-8DE4-4B41-A17C-970A3E645741}" type="presOf" srcId="{0313B961-04C4-464E-9889-16130C2F79AC}" destId="{2C0842F7-5167-4292-8CB0-A9DB0B34941C}" srcOrd="0" destOrd="1" presId="urn:microsoft.com/office/officeart/2005/8/layout/vList5"/>
    <dgm:cxn modelId="{A532215A-72F7-4FB9-9F5D-023A5FE204CD}" type="presOf" srcId="{A36A0CBD-615F-42AC-831C-182B90FBD524}" destId="{EF674DD6-7965-4BDB-B4F6-5552AEF1AEAB}" srcOrd="0" destOrd="0" presId="urn:microsoft.com/office/officeart/2005/8/layout/vList5"/>
    <dgm:cxn modelId="{A3993E9C-CD1A-418E-8A47-E6985ACB4E61}" srcId="{A36A0CBD-615F-42AC-831C-182B90FBD524}" destId="{6C350AA4-7E69-44FA-A8C1-1B3CEC4BC036}" srcOrd="1" destOrd="0" parTransId="{86F4FF54-C913-452E-AE7C-E6DA157B4AA2}" sibTransId="{8330107D-FCEB-4BA1-A7E1-396DDD7ADE3F}"/>
    <dgm:cxn modelId="{09DE7C69-B1A6-4DEC-88A5-2FFCB3298E69}" srcId="{A36A0CBD-615F-42AC-831C-182B90FBD524}" destId="{39A2F3F5-DA52-40BB-B626-5538191DC90C}" srcOrd="0" destOrd="0" parTransId="{FBA61471-C7A0-45F7-8B72-E8D56BE8C21A}" sibTransId="{010E11F8-A4BC-4B3F-9976-34E32B45E36E}"/>
    <dgm:cxn modelId="{586605A2-57AF-42FF-9231-7AD8386CAD74}" srcId="{39A2F3F5-DA52-40BB-B626-5538191DC90C}" destId="{1017BA99-E2C9-41BF-8759-613463051263}" srcOrd="0" destOrd="0" parTransId="{3B7C8B11-71FB-49E0-BB55-706C44B6CD9F}" sibTransId="{1C68C05B-3159-445F-8168-48D07A711275}"/>
    <dgm:cxn modelId="{C24BD724-5E57-4FDD-A691-C4DAF56B3ED6}" srcId="{6C350AA4-7E69-44FA-A8C1-1B3CEC4BC036}" destId="{0313B961-04C4-464E-9889-16130C2F79AC}" srcOrd="1" destOrd="0" parTransId="{341E5B97-D6E7-4157-B31C-DDE47F67E8A7}" sibTransId="{676D6DFE-7596-450D-9E4B-54BFE42F39E7}"/>
    <dgm:cxn modelId="{3890DB31-BC77-4104-AC84-2D0D24FB7175}" type="presOf" srcId="{6C350AA4-7E69-44FA-A8C1-1B3CEC4BC036}" destId="{5E714DF9-45A5-450C-80EA-4AE878151FB7}" srcOrd="0" destOrd="0" presId="urn:microsoft.com/office/officeart/2005/8/layout/vList5"/>
    <dgm:cxn modelId="{B6609274-1259-48E4-A660-58F741BD9C39}" type="presOf" srcId="{1017BA99-E2C9-41BF-8759-613463051263}" destId="{20C3587A-5670-4DF3-B3E1-F37BA8FAD327}" srcOrd="0" destOrd="0" presId="urn:microsoft.com/office/officeart/2005/8/layout/vList5"/>
    <dgm:cxn modelId="{6842DC3D-53D2-4E8E-8B6B-57E8ECE9445D}" type="presOf" srcId="{A28B0250-94B2-4E47-9F82-FE340CFA86DE}" destId="{2C0842F7-5167-4292-8CB0-A9DB0B34941C}" srcOrd="0" destOrd="0" presId="urn:microsoft.com/office/officeart/2005/8/layout/vList5"/>
    <dgm:cxn modelId="{DA119E1E-7FFF-449B-A1C7-8CFB7997F0CB}" type="presParOf" srcId="{EF674DD6-7965-4BDB-B4F6-5552AEF1AEAB}" destId="{3E636366-F873-4CC8-ABFA-33B90713FD94}" srcOrd="0" destOrd="0" presId="urn:microsoft.com/office/officeart/2005/8/layout/vList5"/>
    <dgm:cxn modelId="{B65D12DD-E2F0-46C9-8AE5-1C05D8BF3176}" type="presParOf" srcId="{3E636366-F873-4CC8-ABFA-33B90713FD94}" destId="{51365CBB-1216-4659-A0D7-18F35E0FE0E6}" srcOrd="0" destOrd="0" presId="urn:microsoft.com/office/officeart/2005/8/layout/vList5"/>
    <dgm:cxn modelId="{2B670225-4FEF-4158-84AC-D8842758E094}" type="presParOf" srcId="{3E636366-F873-4CC8-ABFA-33B90713FD94}" destId="{20C3587A-5670-4DF3-B3E1-F37BA8FAD327}" srcOrd="1" destOrd="0" presId="urn:microsoft.com/office/officeart/2005/8/layout/vList5"/>
    <dgm:cxn modelId="{E091A51C-E21B-482D-9404-C9337E11E50D}" type="presParOf" srcId="{EF674DD6-7965-4BDB-B4F6-5552AEF1AEAB}" destId="{87F748B2-3EC0-42CD-BDEF-E4EC76B606A2}" srcOrd="1" destOrd="0" presId="urn:microsoft.com/office/officeart/2005/8/layout/vList5"/>
    <dgm:cxn modelId="{68040D62-1D30-41D8-AEDB-01F424351B51}" type="presParOf" srcId="{EF674DD6-7965-4BDB-B4F6-5552AEF1AEAB}" destId="{449B6658-DBF5-45FE-923C-D5D2BC260DE3}" srcOrd="2" destOrd="0" presId="urn:microsoft.com/office/officeart/2005/8/layout/vList5"/>
    <dgm:cxn modelId="{93115C36-E4A9-445C-BB46-A155CBEBEF97}" type="presParOf" srcId="{449B6658-DBF5-45FE-923C-D5D2BC260DE3}" destId="{5E714DF9-45A5-450C-80EA-4AE878151FB7}" srcOrd="0" destOrd="0" presId="urn:microsoft.com/office/officeart/2005/8/layout/vList5"/>
    <dgm:cxn modelId="{D03CC936-B3DE-4AA0-8476-2BD65F996283}" type="presParOf" srcId="{449B6658-DBF5-45FE-923C-D5D2BC260DE3}" destId="{2C0842F7-5167-4292-8CB0-A9DB0B34941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A8BD0C-A649-4AE4-9AAF-620C6DEB853B}" type="doc">
      <dgm:prSet loTypeId="urn:microsoft.com/office/officeart/2005/8/layout/vList5" loCatId="list" qsTypeId="urn:microsoft.com/office/officeart/2005/8/quickstyle/simple3" qsCatId="simple" csTypeId="urn:microsoft.com/office/officeart/2005/8/colors/accent0_1" csCatId="mainScheme" phldr="1"/>
      <dgm:spPr/>
      <dgm:t>
        <a:bodyPr/>
        <a:lstStyle/>
        <a:p>
          <a:endParaRPr lang="zh-CN" altLang="en-US"/>
        </a:p>
      </dgm:t>
    </dgm:pt>
    <dgm:pt modelId="{4F43AA0D-0768-4F65-926A-06D9DEB3EEB9}">
      <dgm:prSet phldrT="[文本]" custT="1"/>
      <dgm:spPr/>
      <dgm:t>
        <a:bodyPr/>
        <a:lstStyle/>
        <a:p>
          <a:r>
            <a:rPr lang="zh-CN" altLang="en-US" sz="2400" b="1" dirty="0" smtClean="0">
              <a:latin typeface="微软雅黑" panose="020B0503020204020204" pitchFamily="34" charset="-122"/>
              <a:ea typeface="微软雅黑" panose="020B0503020204020204" pitchFamily="34" charset="-122"/>
            </a:rPr>
            <a:t>国务院    规划</a:t>
          </a:r>
          <a:endParaRPr lang="zh-CN" altLang="en-US" sz="2400" b="1" dirty="0">
            <a:latin typeface="微软雅黑" panose="020B0503020204020204" pitchFamily="34" charset="-122"/>
            <a:ea typeface="微软雅黑" panose="020B0503020204020204" pitchFamily="34" charset="-122"/>
          </a:endParaRPr>
        </a:p>
      </dgm:t>
    </dgm:pt>
    <dgm:pt modelId="{DF236918-0245-4FC3-98C5-ADC7703FC488}" type="parTrans" cxnId="{184623EF-2CAB-478F-A7A6-91FE8B75C77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A96E1261-1771-4C7F-8155-ACEF0BD2CB7B}" type="sibTrans" cxnId="{184623EF-2CAB-478F-A7A6-91FE8B75C77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9EE47C52-2DCD-4754-9CD5-BCD64139FC32}">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000" b="1" dirty="0" smtClean="0">
              <a:latin typeface="微软雅黑" panose="020B0503020204020204" pitchFamily="34" charset="-122"/>
              <a:ea typeface="微软雅黑" panose="020B0503020204020204" pitchFamily="34" charset="-122"/>
            </a:rPr>
            <a:t>到</a:t>
          </a:r>
          <a:r>
            <a:rPr lang="en-US" altLang="zh-CN" sz="2000" b="1" dirty="0" smtClean="0">
              <a:latin typeface="微软雅黑" panose="020B0503020204020204" pitchFamily="34" charset="-122"/>
              <a:ea typeface="微软雅黑" panose="020B0503020204020204" pitchFamily="34" charset="-122"/>
            </a:rPr>
            <a:t>2015</a:t>
          </a:r>
          <a:r>
            <a:rPr lang="zh-CN" altLang="en-US" sz="2000" b="1" dirty="0" smtClean="0">
              <a:latin typeface="微软雅黑" panose="020B0503020204020204" pitchFamily="34" charset="-122"/>
              <a:ea typeface="微软雅黑" panose="020B0503020204020204" pitchFamily="34" charset="-122"/>
            </a:rPr>
            <a:t>年</a:t>
          </a:r>
          <a:r>
            <a:rPr lang="en-US" altLang="zh-CN" sz="2000" b="1" dirty="0" smtClean="0">
              <a:latin typeface="微软雅黑" panose="020B0503020204020204" pitchFamily="34" charset="-122"/>
              <a:ea typeface="微软雅黑" panose="020B0503020204020204" pitchFamily="34" charset="-122"/>
            </a:rPr>
            <a:t>32/28nm </a:t>
          </a:r>
          <a:r>
            <a:rPr lang="zh-CN" altLang="en-US" sz="2000" b="1" dirty="0" smtClean="0">
              <a:latin typeface="微软雅黑" panose="020B0503020204020204" pitchFamily="34" charset="-122"/>
              <a:ea typeface="微软雅黑" panose="020B0503020204020204" pitchFamily="34" charset="-122"/>
            </a:rPr>
            <a:t>制造工艺实现规模量产</a:t>
          </a:r>
          <a:endParaRPr lang="zh-CN" altLang="en-US" sz="2000" b="1" dirty="0">
            <a:latin typeface="微软雅黑" panose="020B0503020204020204" pitchFamily="34" charset="-122"/>
            <a:ea typeface="微软雅黑" panose="020B0503020204020204" pitchFamily="34" charset="-122"/>
          </a:endParaRPr>
        </a:p>
      </dgm:t>
    </dgm:pt>
    <dgm:pt modelId="{3B3A1540-A213-419C-BD02-09865B8F2FA6}" type="parTrans" cxnId="{8D86C3B2-4861-43CF-96BB-C451D4317501}">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778684C1-AD17-48E1-963A-72A580408762}" type="sibTrans" cxnId="{8D86C3B2-4861-43CF-96BB-C451D4317501}">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1C60A65E-9827-41BA-8B9F-76DE5820D10A}">
      <dgm:prSet phldrT="[文本]" custT="1"/>
      <dgm:spPr/>
      <dgm:t>
        <a:bodyPr/>
        <a:lstStyle/>
        <a:p>
          <a:r>
            <a:rPr lang="zh-CN" altLang="en-US" sz="2400" b="1" dirty="0" smtClean="0">
              <a:latin typeface="微软雅黑" panose="020B0503020204020204" pitchFamily="34" charset="-122"/>
              <a:ea typeface="微软雅黑" panose="020B0503020204020204" pitchFamily="34" charset="-122"/>
            </a:rPr>
            <a:t>工信部    预测</a:t>
          </a:r>
          <a:endParaRPr lang="zh-CN" altLang="en-US" sz="2400" b="1" dirty="0">
            <a:latin typeface="微软雅黑" panose="020B0503020204020204" pitchFamily="34" charset="-122"/>
            <a:ea typeface="微软雅黑" panose="020B0503020204020204" pitchFamily="34" charset="-122"/>
          </a:endParaRPr>
        </a:p>
      </dgm:t>
    </dgm:pt>
    <dgm:pt modelId="{E8E4B7A6-2825-4596-A9FC-E67E28590C6E}" type="parTrans" cxnId="{7FB300F6-B74A-4EFC-A589-C6F37B9545D7}">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7CE1A2F2-59E6-4BF7-80E6-A0C161AA91CB}" type="sibTrans" cxnId="{7FB300F6-B74A-4EFC-A589-C6F37B9545D7}">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1B1109E8-6D42-4C31-BB30-4382679E74A0}">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000" b="1" dirty="0" smtClean="0">
              <a:latin typeface="微软雅黑" panose="020B0503020204020204" pitchFamily="34" charset="-122"/>
              <a:ea typeface="微软雅黑" panose="020B0503020204020204" pitchFamily="34" charset="-122"/>
            </a:rPr>
            <a:t>中国</a:t>
          </a:r>
          <a:r>
            <a:rPr lang="en-US" altLang="zh-CN" sz="2000" b="1" dirty="0" smtClean="0">
              <a:latin typeface="微软雅黑" panose="020B0503020204020204" pitchFamily="34" charset="-122"/>
              <a:ea typeface="微软雅黑" panose="020B0503020204020204" pitchFamily="34" charset="-122"/>
            </a:rPr>
            <a:t>IC 28</a:t>
          </a:r>
          <a:r>
            <a:rPr lang="zh-CN" altLang="en-US" sz="2000" b="1" dirty="0" smtClean="0">
              <a:latin typeface="微软雅黑" panose="020B0503020204020204" pitchFamily="34" charset="-122"/>
              <a:ea typeface="微软雅黑" panose="020B0503020204020204" pitchFamily="34" charset="-122"/>
            </a:rPr>
            <a:t>纳米工艺制程发展白皮书</a:t>
          </a:r>
          <a:r>
            <a:rPr lang="en-US" altLang="zh-CN" sz="2000" b="1" dirty="0" smtClean="0">
              <a:latin typeface="微软雅黑" panose="020B0503020204020204" pitchFamily="34" charset="-122"/>
              <a:ea typeface="微软雅黑" panose="020B0503020204020204" pitchFamily="34" charset="-122"/>
            </a:rPr>
            <a:t>(2015)</a:t>
          </a:r>
          <a:endParaRPr lang="zh-CN" altLang="en-US" sz="2000" b="1" dirty="0">
            <a:latin typeface="微软雅黑" panose="020B0503020204020204" pitchFamily="34" charset="-122"/>
            <a:ea typeface="微软雅黑" panose="020B0503020204020204" pitchFamily="34" charset="-122"/>
          </a:endParaRPr>
        </a:p>
      </dgm:t>
    </dgm:pt>
    <dgm:pt modelId="{63AAE8A3-24F1-4714-8590-6FE73A7B57C1}" type="parTrans" cxnId="{FA96572D-D30E-4174-8DF2-778E63F53256}">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94F8F746-7688-426A-86C9-A88C3FCC4DE1}" type="sibTrans" cxnId="{FA96572D-D30E-4174-8DF2-778E63F53256}">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B48D6EB5-AE9C-44F7-8EF5-E8077616F22F}">
      <dgm:prSet phldrT="[文本]" custT="1"/>
      <dgm:spPr/>
      <dgm:t>
        <a:bodyPr/>
        <a:lstStyle/>
        <a:p>
          <a:r>
            <a:rPr lang="zh-CN" altLang="en-US" sz="2400" b="1" i="0" dirty="0" smtClean="0">
              <a:latin typeface="微软雅黑" panose="020B0503020204020204" pitchFamily="34" charset="-122"/>
              <a:ea typeface="微软雅黑" panose="020B0503020204020204" pitchFamily="34" charset="-122"/>
            </a:rPr>
            <a:t>晶圆厂    能力</a:t>
          </a:r>
          <a:endParaRPr lang="zh-CN" altLang="en-US" sz="2400" b="1" dirty="0">
            <a:latin typeface="微软雅黑" panose="020B0503020204020204" pitchFamily="34" charset="-122"/>
            <a:ea typeface="微软雅黑" panose="020B0503020204020204" pitchFamily="34" charset="-122"/>
          </a:endParaRPr>
        </a:p>
      </dgm:t>
    </dgm:pt>
    <dgm:pt modelId="{9B74E614-0257-4665-9CF4-40283CE90204}" type="parTrans" cxnId="{E4162702-8004-4E56-AD4F-08E743E41D9E}">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DDCF9C6F-F5A3-468E-8AC1-29B4028EEC7B}" type="sibTrans" cxnId="{E4162702-8004-4E56-AD4F-08E743E41D9E}">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F3033451-C04D-43E8-AFB0-9C05E931DA6E}">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000" b="1" dirty="0" smtClean="0">
              <a:latin typeface="微软雅黑" panose="020B0503020204020204" pitchFamily="34" charset="-122"/>
              <a:ea typeface="微软雅黑" panose="020B0503020204020204" pitchFamily="34" charset="-122"/>
            </a:rPr>
            <a:t>中芯国际</a:t>
          </a:r>
          <a:r>
            <a:rPr lang="en-US" altLang="zh-CN" sz="2000" b="1" dirty="0" smtClean="0">
              <a:latin typeface="微软雅黑" panose="020B0503020204020204" pitchFamily="34" charset="-122"/>
              <a:ea typeface="微软雅黑" panose="020B0503020204020204" pitchFamily="34" charset="-122"/>
            </a:rPr>
            <a:t>28nm</a:t>
          </a:r>
          <a:r>
            <a:rPr lang="zh-CN" altLang="en-US" sz="2000" b="1" dirty="0" smtClean="0">
              <a:latin typeface="微软雅黑" panose="020B0503020204020204" pitchFamily="34" charset="-122"/>
              <a:ea typeface="微软雅黑" panose="020B0503020204020204" pitchFamily="34" charset="-122"/>
            </a:rPr>
            <a:t>商用工艺实现量产</a:t>
          </a:r>
          <a:r>
            <a:rPr lang="en-US" altLang="zh-CN" sz="2000" b="1" dirty="0" smtClean="0">
              <a:latin typeface="微软雅黑" panose="020B0503020204020204" pitchFamily="34" charset="-122"/>
              <a:ea typeface="微软雅黑" panose="020B0503020204020204" pitchFamily="34" charset="-122"/>
            </a:rPr>
            <a:t>(2015.8)</a:t>
          </a:r>
          <a:endParaRPr lang="zh-CN" altLang="en-US" sz="2000" b="1" dirty="0">
            <a:latin typeface="微软雅黑" panose="020B0503020204020204" pitchFamily="34" charset="-122"/>
            <a:ea typeface="微软雅黑" panose="020B0503020204020204" pitchFamily="34" charset="-122"/>
          </a:endParaRPr>
        </a:p>
      </dgm:t>
    </dgm:pt>
    <dgm:pt modelId="{47E10922-0C1C-43D6-A95B-355F47669665}" type="parTrans" cxnId="{F5528986-1744-4D92-8B63-40E7A45D689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B512D682-2FDA-4C11-8B53-6342390651E3}" type="sibTrans" cxnId="{F5528986-1744-4D92-8B63-40E7A45D689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F705A78F-B7CA-4F1C-BDFD-6B32E9A67432}">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en-US" altLang="zh-CN" sz="2000" b="1" dirty="0" smtClean="0">
              <a:latin typeface="微软雅黑" panose="020B0503020204020204" pitchFamily="34" charset="-122"/>
              <a:ea typeface="微软雅黑" panose="020B0503020204020204" pitchFamily="34" charset="-122"/>
            </a:rPr>
            <a:t>28</a:t>
          </a:r>
          <a:r>
            <a:rPr lang="zh-CN" altLang="en-US" sz="2000" b="1" dirty="0" smtClean="0">
              <a:latin typeface="微软雅黑" panose="020B0503020204020204" pitchFamily="34" charset="-122"/>
              <a:ea typeface="微软雅黑" panose="020B0503020204020204" pitchFamily="34" charset="-122"/>
            </a:rPr>
            <a:t>纳米将会在未来很长一段时间内作为高端主流的工艺节点（</a:t>
          </a:r>
          <a:r>
            <a:rPr lang="en-US" altLang="zh-CN" sz="2000" b="1" dirty="0" smtClean="0">
              <a:latin typeface="微软雅黑" panose="020B0503020204020204" pitchFamily="34" charset="-122"/>
              <a:ea typeface="微软雅黑" panose="020B0503020204020204" pitchFamily="34" charset="-122"/>
            </a:rPr>
            <a:t>6</a:t>
          </a:r>
          <a:r>
            <a:rPr lang="zh-CN" altLang="zh-CN" sz="2000" b="1" dirty="0" smtClean="0">
              <a:latin typeface="微软雅黑" panose="020B0503020204020204" pitchFamily="34" charset="-122"/>
              <a:ea typeface="微软雅黑" panose="020B0503020204020204" pitchFamily="34" charset="-122"/>
            </a:rPr>
            <a:t>～</a:t>
          </a:r>
          <a:r>
            <a:rPr lang="en-US" altLang="zh-CN" sz="2000" b="1" dirty="0" smtClean="0">
              <a:latin typeface="微软雅黑" panose="020B0503020204020204" pitchFamily="34" charset="-122"/>
              <a:ea typeface="微软雅黑" panose="020B0503020204020204" pitchFamily="34" charset="-122"/>
            </a:rPr>
            <a:t>7</a:t>
          </a:r>
          <a:r>
            <a:rPr lang="zh-CN" altLang="en-US" sz="2000" b="1" dirty="0" smtClean="0">
              <a:latin typeface="微软雅黑" panose="020B0503020204020204" pitchFamily="34" charset="-122"/>
              <a:ea typeface="微软雅黑" panose="020B0503020204020204" pitchFamily="34" charset="-122"/>
            </a:rPr>
            <a:t>年）</a:t>
          </a:r>
          <a:endParaRPr lang="zh-CN" altLang="en-US" sz="2000" b="1" dirty="0">
            <a:latin typeface="微软雅黑" panose="020B0503020204020204" pitchFamily="34" charset="-122"/>
            <a:ea typeface="微软雅黑" panose="020B0503020204020204" pitchFamily="34" charset="-122"/>
          </a:endParaRPr>
        </a:p>
      </dgm:t>
    </dgm:pt>
    <dgm:pt modelId="{0A11FF00-6047-40F6-992E-73936A891F65}" type="parTrans" cxnId="{35772150-A0CC-4182-9F77-53FEAA13CBE8}">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F9EB2F97-9A7D-4C29-98BB-0B87AA550850}" type="sibTrans" cxnId="{35772150-A0CC-4182-9F77-53FEAA13CBE8}">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884A6B61-1EF4-4C27-B00B-B0DF36C245B4}">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000" b="1" dirty="0" smtClean="0">
              <a:latin typeface="微软雅黑" panose="020B0503020204020204" pitchFamily="34" charset="-122"/>
              <a:ea typeface="微软雅黑" panose="020B0503020204020204" pitchFamily="34" charset="-122"/>
            </a:rPr>
            <a:t>国家集成电路产业发展推进纲要</a:t>
          </a:r>
          <a:r>
            <a:rPr lang="en-US" altLang="zh-CN" sz="2000" b="1" dirty="0" smtClean="0">
              <a:latin typeface="微软雅黑" panose="020B0503020204020204" pitchFamily="34" charset="-122"/>
              <a:ea typeface="微软雅黑" panose="020B0503020204020204" pitchFamily="34" charset="-122"/>
            </a:rPr>
            <a:t>(2014)</a:t>
          </a:r>
          <a:endParaRPr lang="zh-CN" altLang="en-US" sz="2000" b="1" dirty="0">
            <a:latin typeface="微软雅黑" panose="020B0503020204020204" pitchFamily="34" charset="-122"/>
            <a:ea typeface="微软雅黑" panose="020B0503020204020204" pitchFamily="34" charset="-122"/>
          </a:endParaRPr>
        </a:p>
      </dgm:t>
    </dgm:pt>
    <dgm:pt modelId="{65F5F1E4-B890-40B7-BA74-0C098D65DACA}" type="parTrans" cxnId="{85DCEB8B-8EC3-4E8D-9830-B762F52F9EB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E867ACB9-597D-4254-A2F1-3F1B81BB67A3}" type="sibTrans" cxnId="{85DCEB8B-8EC3-4E8D-9830-B762F52F9EBB}">
      <dgm:prSet/>
      <dgm:spPr/>
      <dgm:t>
        <a:bodyPr/>
        <a:lstStyle/>
        <a:p>
          <a:endParaRPr lang="zh-CN" altLang="en-US" sz="2400" b="1">
            <a:latin typeface="微软雅黑" panose="020B0503020204020204" pitchFamily="34" charset="-122"/>
            <a:ea typeface="微软雅黑" panose="020B0503020204020204" pitchFamily="34" charset="-122"/>
          </a:endParaRPr>
        </a:p>
      </dgm:t>
    </dgm:pt>
    <dgm:pt modelId="{893F8F32-9EB0-4225-A62F-D94CFF3BB9A9}">
      <dgm:prSet phldrT="[文本]" custT="1"/>
      <dgm:spPr>
        <a:ln>
          <a:solidFill>
            <a:schemeClr val="bg1">
              <a:lumMod val="65000"/>
              <a:alpha val="90000"/>
            </a:schemeClr>
          </a:solidFill>
        </a:ln>
        <a:effectLst>
          <a:outerShdw blurRad="50800" dist="38100" dir="2700000" algn="tl" rotWithShape="0">
            <a:prstClr val="black">
              <a:alpha val="40000"/>
            </a:prstClr>
          </a:outerShdw>
        </a:effectLst>
      </dgm:spPr>
      <dgm:t>
        <a:bodyPr/>
        <a:lstStyle/>
        <a:p>
          <a:r>
            <a:rPr lang="zh-CN" altLang="en-US" sz="2000" b="1" i="0" dirty="0" smtClean="0">
              <a:latin typeface="微软雅黑" panose="020B0503020204020204" pitchFamily="34" charset="-122"/>
              <a:ea typeface="微软雅黑" panose="020B0503020204020204" pitchFamily="34" charset="-122"/>
            </a:rPr>
            <a:t>华力微电子</a:t>
          </a:r>
          <a:r>
            <a:rPr lang="en-US" altLang="zh-CN" sz="2000" b="1" i="0" dirty="0" smtClean="0">
              <a:latin typeface="微软雅黑" panose="020B0503020204020204" pitchFamily="34" charset="-122"/>
              <a:ea typeface="微软雅黑" panose="020B0503020204020204" pitchFamily="34" charset="-122"/>
            </a:rPr>
            <a:t>28nm</a:t>
          </a:r>
          <a:r>
            <a:rPr lang="zh-CN" altLang="en-US" sz="2000" b="1" i="0" dirty="0" smtClean="0">
              <a:latin typeface="微软雅黑" panose="020B0503020204020204" pitchFamily="34" charset="-122"/>
              <a:ea typeface="微软雅黑" panose="020B0503020204020204" pitchFamily="34" charset="-122"/>
            </a:rPr>
            <a:t>商用工艺顺利流片</a:t>
          </a:r>
          <a:r>
            <a:rPr lang="en-US" altLang="zh-CN" sz="2000" b="1" i="0" dirty="0" smtClean="0">
              <a:latin typeface="微软雅黑" panose="020B0503020204020204" pitchFamily="34" charset="-122"/>
              <a:ea typeface="微软雅黑" panose="020B0503020204020204" pitchFamily="34" charset="-122"/>
            </a:rPr>
            <a:t>(2015.11)</a:t>
          </a:r>
          <a:endParaRPr lang="zh-CN" altLang="en-US" sz="2000" b="1" dirty="0">
            <a:latin typeface="微软雅黑" panose="020B0503020204020204" pitchFamily="34" charset="-122"/>
            <a:ea typeface="微软雅黑" panose="020B0503020204020204" pitchFamily="34" charset="-122"/>
          </a:endParaRPr>
        </a:p>
      </dgm:t>
    </dgm:pt>
    <dgm:pt modelId="{3512F295-5520-4475-B54A-CF249ED5E582}" type="parTrans" cxnId="{FED78000-E8BF-49A6-9459-05D0422DF797}">
      <dgm:prSet/>
      <dgm:spPr/>
      <dgm:t>
        <a:bodyPr/>
        <a:lstStyle/>
        <a:p>
          <a:endParaRPr lang="zh-CN" altLang="en-US" sz="1600" b="1">
            <a:latin typeface="微软雅黑" panose="020B0503020204020204" pitchFamily="34" charset="-122"/>
            <a:ea typeface="微软雅黑" panose="020B0503020204020204" pitchFamily="34" charset="-122"/>
          </a:endParaRPr>
        </a:p>
      </dgm:t>
    </dgm:pt>
    <dgm:pt modelId="{51F35021-E859-4832-BA66-D298634D8B8E}" type="sibTrans" cxnId="{FED78000-E8BF-49A6-9459-05D0422DF797}">
      <dgm:prSet/>
      <dgm:spPr/>
      <dgm:t>
        <a:bodyPr/>
        <a:lstStyle/>
        <a:p>
          <a:endParaRPr lang="zh-CN" altLang="en-US" sz="1600" b="1">
            <a:latin typeface="微软雅黑" panose="020B0503020204020204" pitchFamily="34" charset="-122"/>
            <a:ea typeface="微软雅黑" panose="020B0503020204020204" pitchFamily="34" charset="-122"/>
          </a:endParaRPr>
        </a:p>
      </dgm:t>
    </dgm:pt>
    <dgm:pt modelId="{6B2A0C69-5E0C-4AA3-898F-11C9DEB42D12}" type="pres">
      <dgm:prSet presAssocID="{89A8BD0C-A649-4AE4-9AAF-620C6DEB853B}" presName="Name0" presStyleCnt="0">
        <dgm:presLayoutVars>
          <dgm:dir/>
          <dgm:animLvl val="lvl"/>
          <dgm:resizeHandles val="exact"/>
        </dgm:presLayoutVars>
      </dgm:prSet>
      <dgm:spPr/>
      <dgm:t>
        <a:bodyPr/>
        <a:lstStyle/>
        <a:p>
          <a:endParaRPr lang="zh-CN" altLang="en-US"/>
        </a:p>
      </dgm:t>
    </dgm:pt>
    <dgm:pt modelId="{A51B3D4E-FC57-49DA-8EE8-D0CE37C99272}" type="pres">
      <dgm:prSet presAssocID="{4F43AA0D-0768-4F65-926A-06D9DEB3EEB9}" presName="linNode" presStyleCnt="0"/>
      <dgm:spPr/>
      <dgm:t>
        <a:bodyPr/>
        <a:lstStyle/>
        <a:p>
          <a:endParaRPr lang="zh-CN" altLang="en-US"/>
        </a:p>
      </dgm:t>
    </dgm:pt>
    <dgm:pt modelId="{37210360-21CC-4D88-B318-10B362E938F6}" type="pres">
      <dgm:prSet presAssocID="{4F43AA0D-0768-4F65-926A-06D9DEB3EEB9}" presName="parentText" presStyleLbl="node1" presStyleIdx="0" presStyleCnt="3" custScaleX="65516">
        <dgm:presLayoutVars>
          <dgm:chMax val="1"/>
          <dgm:bulletEnabled val="1"/>
        </dgm:presLayoutVars>
      </dgm:prSet>
      <dgm:spPr/>
      <dgm:t>
        <a:bodyPr/>
        <a:lstStyle/>
        <a:p>
          <a:endParaRPr lang="zh-CN" altLang="en-US"/>
        </a:p>
      </dgm:t>
    </dgm:pt>
    <dgm:pt modelId="{8CF9FD76-9F7A-4A88-8F66-A6E1524B6285}" type="pres">
      <dgm:prSet presAssocID="{4F43AA0D-0768-4F65-926A-06D9DEB3EEB9}" presName="descendantText" presStyleLbl="alignAccFollowNode1" presStyleIdx="0" presStyleCnt="3" custScaleX="135277">
        <dgm:presLayoutVars>
          <dgm:bulletEnabled val="1"/>
        </dgm:presLayoutVars>
      </dgm:prSet>
      <dgm:spPr/>
      <dgm:t>
        <a:bodyPr/>
        <a:lstStyle/>
        <a:p>
          <a:endParaRPr lang="zh-CN" altLang="en-US"/>
        </a:p>
      </dgm:t>
    </dgm:pt>
    <dgm:pt modelId="{B3E18EB5-D3D8-49B2-B1DD-62FC0D2548B0}" type="pres">
      <dgm:prSet presAssocID="{A96E1261-1771-4C7F-8155-ACEF0BD2CB7B}" presName="sp" presStyleCnt="0"/>
      <dgm:spPr/>
      <dgm:t>
        <a:bodyPr/>
        <a:lstStyle/>
        <a:p>
          <a:endParaRPr lang="zh-CN" altLang="en-US"/>
        </a:p>
      </dgm:t>
    </dgm:pt>
    <dgm:pt modelId="{79AD5B89-64EB-45EB-A13A-A52F2BA05B30}" type="pres">
      <dgm:prSet presAssocID="{1C60A65E-9827-41BA-8B9F-76DE5820D10A}" presName="linNode" presStyleCnt="0"/>
      <dgm:spPr/>
      <dgm:t>
        <a:bodyPr/>
        <a:lstStyle/>
        <a:p>
          <a:endParaRPr lang="zh-CN" altLang="en-US"/>
        </a:p>
      </dgm:t>
    </dgm:pt>
    <dgm:pt modelId="{AB867762-FD61-4DDA-B12C-44DA8EC4EFB8}" type="pres">
      <dgm:prSet presAssocID="{1C60A65E-9827-41BA-8B9F-76DE5820D10A}" presName="parentText" presStyleLbl="node1" presStyleIdx="1" presStyleCnt="3" custScaleX="65516">
        <dgm:presLayoutVars>
          <dgm:chMax val="1"/>
          <dgm:bulletEnabled val="1"/>
        </dgm:presLayoutVars>
      </dgm:prSet>
      <dgm:spPr/>
      <dgm:t>
        <a:bodyPr/>
        <a:lstStyle/>
        <a:p>
          <a:endParaRPr lang="zh-CN" altLang="en-US"/>
        </a:p>
      </dgm:t>
    </dgm:pt>
    <dgm:pt modelId="{E63F92AC-5A50-47CE-8793-34FF15D9BF3A}" type="pres">
      <dgm:prSet presAssocID="{1C60A65E-9827-41BA-8B9F-76DE5820D10A}" presName="descendantText" presStyleLbl="alignAccFollowNode1" presStyleIdx="1" presStyleCnt="3" custScaleX="135277">
        <dgm:presLayoutVars>
          <dgm:bulletEnabled val="1"/>
        </dgm:presLayoutVars>
      </dgm:prSet>
      <dgm:spPr/>
      <dgm:t>
        <a:bodyPr/>
        <a:lstStyle/>
        <a:p>
          <a:endParaRPr lang="zh-CN" altLang="en-US"/>
        </a:p>
      </dgm:t>
    </dgm:pt>
    <dgm:pt modelId="{F0DCFD8A-D149-4496-A943-85F8163BC99F}" type="pres">
      <dgm:prSet presAssocID="{7CE1A2F2-59E6-4BF7-80E6-A0C161AA91CB}" presName="sp" presStyleCnt="0"/>
      <dgm:spPr/>
      <dgm:t>
        <a:bodyPr/>
        <a:lstStyle/>
        <a:p>
          <a:endParaRPr lang="zh-CN" altLang="en-US"/>
        </a:p>
      </dgm:t>
    </dgm:pt>
    <dgm:pt modelId="{3730AC80-5B98-4C8A-90D8-0D5EEBBAD0FE}" type="pres">
      <dgm:prSet presAssocID="{B48D6EB5-AE9C-44F7-8EF5-E8077616F22F}" presName="linNode" presStyleCnt="0"/>
      <dgm:spPr/>
      <dgm:t>
        <a:bodyPr/>
        <a:lstStyle/>
        <a:p>
          <a:endParaRPr lang="zh-CN" altLang="en-US"/>
        </a:p>
      </dgm:t>
    </dgm:pt>
    <dgm:pt modelId="{00B045FD-478A-4362-B843-606B8DCCBDD3}" type="pres">
      <dgm:prSet presAssocID="{B48D6EB5-AE9C-44F7-8EF5-E8077616F22F}" presName="parentText" presStyleLbl="node1" presStyleIdx="2" presStyleCnt="3" custScaleX="65516" custLinFactNeighborY="5831">
        <dgm:presLayoutVars>
          <dgm:chMax val="1"/>
          <dgm:bulletEnabled val="1"/>
        </dgm:presLayoutVars>
      </dgm:prSet>
      <dgm:spPr/>
      <dgm:t>
        <a:bodyPr/>
        <a:lstStyle/>
        <a:p>
          <a:endParaRPr lang="zh-CN" altLang="en-US"/>
        </a:p>
      </dgm:t>
    </dgm:pt>
    <dgm:pt modelId="{BA75D3A0-FBBA-47E0-BDD5-B9C17615CAAD}" type="pres">
      <dgm:prSet presAssocID="{B48D6EB5-AE9C-44F7-8EF5-E8077616F22F}" presName="descendantText" presStyleLbl="alignAccFollowNode1" presStyleIdx="2" presStyleCnt="3" custScaleX="135277">
        <dgm:presLayoutVars>
          <dgm:bulletEnabled val="1"/>
        </dgm:presLayoutVars>
      </dgm:prSet>
      <dgm:spPr/>
      <dgm:t>
        <a:bodyPr/>
        <a:lstStyle/>
        <a:p>
          <a:endParaRPr lang="zh-CN" altLang="en-US"/>
        </a:p>
      </dgm:t>
    </dgm:pt>
  </dgm:ptLst>
  <dgm:cxnLst>
    <dgm:cxn modelId="{DC78350B-5DCB-4E8C-99E5-F255C93C2528}" type="presOf" srcId="{1C60A65E-9827-41BA-8B9F-76DE5820D10A}" destId="{AB867762-FD61-4DDA-B12C-44DA8EC4EFB8}" srcOrd="0" destOrd="0" presId="urn:microsoft.com/office/officeart/2005/8/layout/vList5"/>
    <dgm:cxn modelId="{85DCEB8B-8EC3-4E8D-9830-B762F52F9EBB}" srcId="{4F43AA0D-0768-4F65-926A-06D9DEB3EEB9}" destId="{884A6B61-1EF4-4C27-B00B-B0DF36C245B4}" srcOrd="0" destOrd="0" parTransId="{65F5F1E4-B890-40B7-BA74-0C098D65DACA}" sibTransId="{E867ACB9-597D-4254-A2F1-3F1B81BB67A3}"/>
    <dgm:cxn modelId="{D7511CD4-E004-45EF-98E9-A12315FDE599}" type="presOf" srcId="{B48D6EB5-AE9C-44F7-8EF5-E8077616F22F}" destId="{00B045FD-478A-4362-B843-606B8DCCBDD3}" srcOrd="0" destOrd="0" presId="urn:microsoft.com/office/officeart/2005/8/layout/vList5"/>
    <dgm:cxn modelId="{38F1C187-6703-4C3E-A9A0-07F0262BDC1F}" type="presOf" srcId="{4F43AA0D-0768-4F65-926A-06D9DEB3EEB9}" destId="{37210360-21CC-4D88-B318-10B362E938F6}" srcOrd="0" destOrd="0" presId="urn:microsoft.com/office/officeart/2005/8/layout/vList5"/>
    <dgm:cxn modelId="{7DBB04E2-06D1-43DA-B5AD-F57F3C6748A6}" type="presOf" srcId="{884A6B61-1EF4-4C27-B00B-B0DF36C245B4}" destId="{8CF9FD76-9F7A-4A88-8F66-A6E1524B6285}" srcOrd="0" destOrd="0" presId="urn:microsoft.com/office/officeart/2005/8/layout/vList5"/>
    <dgm:cxn modelId="{C3A10F0C-6BD6-42ED-B7AE-9BC42525AD9E}" type="presOf" srcId="{89A8BD0C-A649-4AE4-9AAF-620C6DEB853B}" destId="{6B2A0C69-5E0C-4AA3-898F-11C9DEB42D12}" srcOrd="0" destOrd="0" presId="urn:microsoft.com/office/officeart/2005/8/layout/vList5"/>
    <dgm:cxn modelId="{8D86C3B2-4861-43CF-96BB-C451D4317501}" srcId="{4F43AA0D-0768-4F65-926A-06D9DEB3EEB9}" destId="{9EE47C52-2DCD-4754-9CD5-BCD64139FC32}" srcOrd="1" destOrd="0" parTransId="{3B3A1540-A213-419C-BD02-09865B8F2FA6}" sibTransId="{778684C1-AD17-48E1-963A-72A580408762}"/>
    <dgm:cxn modelId="{0B98AA88-F7C0-4C91-BC83-91A4631B59F4}" type="presOf" srcId="{F705A78F-B7CA-4F1C-BDFD-6B32E9A67432}" destId="{E63F92AC-5A50-47CE-8793-34FF15D9BF3A}" srcOrd="0" destOrd="1" presId="urn:microsoft.com/office/officeart/2005/8/layout/vList5"/>
    <dgm:cxn modelId="{FA96572D-D30E-4174-8DF2-778E63F53256}" srcId="{1C60A65E-9827-41BA-8B9F-76DE5820D10A}" destId="{1B1109E8-6D42-4C31-BB30-4382679E74A0}" srcOrd="0" destOrd="0" parTransId="{63AAE8A3-24F1-4714-8590-6FE73A7B57C1}" sibTransId="{94F8F746-7688-426A-86C9-A88C3FCC4DE1}"/>
    <dgm:cxn modelId="{3C99B982-0C5C-4A06-8EE0-7181F8F958BC}" type="presOf" srcId="{893F8F32-9EB0-4225-A62F-D94CFF3BB9A9}" destId="{BA75D3A0-FBBA-47E0-BDD5-B9C17615CAAD}" srcOrd="0" destOrd="1" presId="urn:microsoft.com/office/officeart/2005/8/layout/vList5"/>
    <dgm:cxn modelId="{1AD60114-4E55-4153-8F8A-579B577BFEB5}" type="presOf" srcId="{F3033451-C04D-43E8-AFB0-9C05E931DA6E}" destId="{BA75D3A0-FBBA-47E0-BDD5-B9C17615CAAD}" srcOrd="0" destOrd="0" presId="urn:microsoft.com/office/officeart/2005/8/layout/vList5"/>
    <dgm:cxn modelId="{35772150-A0CC-4182-9F77-53FEAA13CBE8}" srcId="{1C60A65E-9827-41BA-8B9F-76DE5820D10A}" destId="{F705A78F-B7CA-4F1C-BDFD-6B32E9A67432}" srcOrd="1" destOrd="0" parTransId="{0A11FF00-6047-40F6-992E-73936A891F65}" sibTransId="{F9EB2F97-9A7D-4C29-98BB-0B87AA550850}"/>
    <dgm:cxn modelId="{7FB300F6-B74A-4EFC-A589-C6F37B9545D7}" srcId="{89A8BD0C-A649-4AE4-9AAF-620C6DEB853B}" destId="{1C60A65E-9827-41BA-8B9F-76DE5820D10A}" srcOrd="1" destOrd="0" parTransId="{E8E4B7A6-2825-4596-A9FC-E67E28590C6E}" sibTransId="{7CE1A2F2-59E6-4BF7-80E6-A0C161AA91CB}"/>
    <dgm:cxn modelId="{FED78000-E8BF-49A6-9459-05D0422DF797}" srcId="{B48D6EB5-AE9C-44F7-8EF5-E8077616F22F}" destId="{893F8F32-9EB0-4225-A62F-D94CFF3BB9A9}" srcOrd="1" destOrd="0" parTransId="{3512F295-5520-4475-B54A-CF249ED5E582}" sibTransId="{51F35021-E859-4832-BA66-D298634D8B8E}"/>
    <dgm:cxn modelId="{F5528986-1744-4D92-8B63-40E7A45D689B}" srcId="{B48D6EB5-AE9C-44F7-8EF5-E8077616F22F}" destId="{F3033451-C04D-43E8-AFB0-9C05E931DA6E}" srcOrd="0" destOrd="0" parTransId="{47E10922-0C1C-43D6-A95B-355F47669665}" sibTransId="{B512D682-2FDA-4C11-8B53-6342390651E3}"/>
    <dgm:cxn modelId="{9150B39F-FA85-46CE-AF13-31067885609D}" type="presOf" srcId="{9EE47C52-2DCD-4754-9CD5-BCD64139FC32}" destId="{8CF9FD76-9F7A-4A88-8F66-A6E1524B6285}" srcOrd="0" destOrd="1" presId="urn:microsoft.com/office/officeart/2005/8/layout/vList5"/>
    <dgm:cxn modelId="{9F947127-924A-44DA-96E5-D2D82EAC9B9D}" type="presOf" srcId="{1B1109E8-6D42-4C31-BB30-4382679E74A0}" destId="{E63F92AC-5A50-47CE-8793-34FF15D9BF3A}" srcOrd="0" destOrd="0" presId="urn:microsoft.com/office/officeart/2005/8/layout/vList5"/>
    <dgm:cxn modelId="{E4162702-8004-4E56-AD4F-08E743E41D9E}" srcId="{89A8BD0C-A649-4AE4-9AAF-620C6DEB853B}" destId="{B48D6EB5-AE9C-44F7-8EF5-E8077616F22F}" srcOrd="2" destOrd="0" parTransId="{9B74E614-0257-4665-9CF4-40283CE90204}" sibTransId="{DDCF9C6F-F5A3-468E-8AC1-29B4028EEC7B}"/>
    <dgm:cxn modelId="{184623EF-2CAB-478F-A7A6-91FE8B75C77B}" srcId="{89A8BD0C-A649-4AE4-9AAF-620C6DEB853B}" destId="{4F43AA0D-0768-4F65-926A-06D9DEB3EEB9}" srcOrd="0" destOrd="0" parTransId="{DF236918-0245-4FC3-98C5-ADC7703FC488}" sibTransId="{A96E1261-1771-4C7F-8155-ACEF0BD2CB7B}"/>
    <dgm:cxn modelId="{E85FA08D-CB4E-41EA-9C5F-60A29AF04A73}" type="presParOf" srcId="{6B2A0C69-5E0C-4AA3-898F-11C9DEB42D12}" destId="{A51B3D4E-FC57-49DA-8EE8-D0CE37C99272}" srcOrd="0" destOrd="0" presId="urn:microsoft.com/office/officeart/2005/8/layout/vList5"/>
    <dgm:cxn modelId="{B98C16C5-BE4A-49BA-A4DC-207B39C5C47C}" type="presParOf" srcId="{A51B3D4E-FC57-49DA-8EE8-D0CE37C99272}" destId="{37210360-21CC-4D88-B318-10B362E938F6}" srcOrd="0" destOrd="0" presId="urn:microsoft.com/office/officeart/2005/8/layout/vList5"/>
    <dgm:cxn modelId="{9135C988-C6BC-4D2C-951E-CAB27DFBA182}" type="presParOf" srcId="{A51B3D4E-FC57-49DA-8EE8-D0CE37C99272}" destId="{8CF9FD76-9F7A-4A88-8F66-A6E1524B6285}" srcOrd="1" destOrd="0" presId="urn:microsoft.com/office/officeart/2005/8/layout/vList5"/>
    <dgm:cxn modelId="{7F67027F-849D-4B4A-9FB1-0D25E4BFF8DA}" type="presParOf" srcId="{6B2A0C69-5E0C-4AA3-898F-11C9DEB42D12}" destId="{B3E18EB5-D3D8-49B2-B1DD-62FC0D2548B0}" srcOrd="1" destOrd="0" presId="urn:microsoft.com/office/officeart/2005/8/layout/vList5"/>
    <dgm:cxn modelId="{76F0914A-3F32-4BA6-BF53-16F2FF60AB6B}" type="presParOf" srcId="{6B2A0C69-5E0C-4AA3-898F-11C9DEB42D12}" destId="{79AD5B89-64EB-45EB-A13A-A52F2BA05B30}" srcOrd="2" destOrd="0" presId="urn:microsoft.com/office/officeart/2005/8/layout/vList5"/>
    <dgm:cxn modelId="{86A91879-CF9D-4ADF-9F51-F770F0382F31}" type="presParOf" srcId="{79AD5B89-64EB-45EB-A13A-A52F2BA05B30}" destId="{AB867762-FD61-4DDA-B12C-44DA8EC4EFB8}" srcOrd="0" destOrd="0" presId="urn:microsoft.com/office/officeart/2005/8/layout/vList5"/>
    <dgm:cxn modelId="{D6B1374E-17DD-405A-9944-8A36CFC45A1F}" type="presParOf" srcId="{79AD5B89-64EB-45EB-A13A-A52F2BA05B30}" destId="{E63F92AC-5A50-47CE-8793-34FF15D9BF3A}" srcOrd="1" destOrd="0" presId="urn:microsoft.com/office/officeart/2005/8/layout/vList5"/>
    <dgm:cxn modelId="{1E56A9E3-9711-4168-B219-3D108205C7A7}" type="presParOf" srcId="{6B2A0C69-5E0C-4AA3-898F-11C9DEB42D12}" destId="{F0DCFD8A-D149-4496-A943-85F8163BC99F}" srcOrd="3" destOrd="0" presId="urn:microsoft.com/office/officeart/2005/8/layout/vList5"/>
    <dgm:cxn modelId="{9F329844-9263-445A-871E-4E2E834687CE}" type="presParOf" srcId="{6B2A0C69-5E0C-4AA3-898F-11C9DEB42D12}" destId="{3730AC80-5B98-4C8A-90D8-0D5EEBBAD0FE}" srcOrd="4" destOrd="0" presId="urn:microsoft.com/office/officeart/2005/8/layout/vList5"/>
    <dgm:cxn modelId="{98100E0F-0DAD-4227-8CF5-0DAF6BF4CFCF}" type="presParOf" srcId="{3730AC80-5B98-4C8A-90D8-0D5EEBBAD0FE}" destId="{00B045FD-478A-4362-B843-606B8DCCBDD3}" srcOrd="0" destOrd="0" presId="urn:microsoft.com/office/officeart/2005/8/layout/vList5"/>
    <dgm:cxn modelId="{FA8B4D1E-BC44-45A2-AFCE-0EB1C991987C}" type="presParOf" srcId="{3730AC80-5B98-4C8A-90D8-0D5EEBBAD0FE}" destId="{BA75D3A0-FBBA-47E0-BDD5-B9C17615CAA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2A4AB4-4C04-4729-A752-C86DBC58ED95}"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CN" altLang="en-US"/>
        </a:p>
      </dgm:t>
    </dgm:pt>
    <dgm:pt modelId="{9B5295C7-3B56-476F-B836-723A5FA2E8A8}">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en-US" altLang="zh-CN" sz="1600" b="1" dirty="0" smtClean="0">
              <a:effectLst/>
              <a:latin typeface="微软雅黑" panose="020B0503020204020204" pitchFamily="34" charset="-122"/>
              <a:ea typeface="微软雅黑" panose="020B0503020204020204" pitchFamily="34" charset="-122"/>
            </a:rPr>
            <a:t>28nm</a:t>
          </a:r>
          <a:r>
            <a:rPr lang="zh-CN" altLang="en-US" sz="1600" b="1" dirty="0" smtClean="0">
              <a:effectLst/>
              <a:latin typeface="微软雅黑" panose="020B0503020204020204" pitchFamily="34" charset="-122"/>
              <a:ea typeface="微软雅黑" panose="020B0503020204020204" pitchFamily="34" charset="-122"/>
            </a:rPr>
            <a:t>及以下工艺</a:t>
          </a:r>
          <a:endParaRPr lang="zh-CN" altLang="en-US" sz="1600" b="1" dirty="0">
            <a:effectLst/>
            <a:latin typeface="微软雅黑" panose="020B0503020204020204" pitchFamily="34" charset="-122"/>
            <a:ea typeface="微软雅黑" panose="020B0503020204020204" pitchFamily="34" charset="-122"/>
          </a:endParaRPr>
        </a:p>
      </dgm:t>
    </dgm:pt>
    <dgm:pt modelId="{31D84D73-575A-4B8B-ABFF-9F06CD141415}" type="parTrans" cxnId="{39397391-2A9B-4233-9FF3-2815388C7ECF}">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6FC876C3-64E1-4D89-A53F-BA55A59416FA}" type="sibTrans" cxnId="{39397391-2A9B-4233-9FF3-2815388C7ECF}">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3A93124-41C4-4424-A9C1-9AC98A192687}">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新型材料               </a:t>
          </a:r>
          <a:r>
            <a:rPr lang="zh-CN" altLang="en-US" sz="1600" b="1" dirty="0" smtClean="0">
              <a:solidFill>
                <a:srgbClr val="FF0000"/>
              </a:solidFill>
              <a:effectLst/>
              <a:latin typeface="微软雅黑" panose="020B0503020204020204" pitchFamily="34" charset="-122"/>
              <a:ea typeface="微软雅黑" panose="020B0503020204020204" pitchFamily="34" charset="-122"/>
            </a:rPr>
            <a:t>非</a:t>
          </a:r>
          <a:r>
            <a:rPr lang="en-US" altLang="zh-CN" sz="1600" b="1" dirty="0" smtClean="0">
              <a:solidFill>
                <a:srgbClr val="FF0000"/>
              </a:solidFill>
              <a:effectLst/>
              <a:latin typeface="微软雅黑" panose="020B0503020204020204" pitchFamily="34" charset="-122"/>
              <a:ea typeface="微软雅黑" panose="020B0503020204020204" pitchFamily="34" charset="-122"/>
            </a:rPr>
            <a:t>Si,</a:t>
          </a:r>
          <a:r>
            <a:rPr lang="zh-CN" altLang="en-US" sz="1600" b="1" dirty="0" smtClean="0">
              <a:solidFill>
                <a:srgbClr val="FF0000"/>
              </a:solidFill>
              <a:effectLst/>
              <a:latin typeface="微软雅黑" panose="020B0503020204020204" pitchFamily="34" charset="-122"/>
              <a:ea typeface="微软雅黑" panose="020B0503020204020204" pitchFamily="34" charset="-122"/>
            </a:rPr>
            <a:t>高</a:t>
          </a:r>
          <a:r>
            <a:rPr lang="en-US" altLang="zh-CN" sz="1600" b="1" dirty="0" smtClean="0">
              <a:solidFill>
                <a:srgbClr val="FF0000"/>
              </a:solidFill>
              <a:effectLst/>
              <a:latin typeface="微软雅黑" panose="020B0503020204020204" pitchFamily="34" charset="-122"/>
              <a:ea typeface="微软雅黑" panose="020B0503020204020204" pitchFamily="34" charset="-122"/>
            </a:rPr>
            <a:t>k</a:t>
          </a:r>
          <a:r>
            <a:rPr lang="zh-CN" altLang="en-US" sz="1600" b="1" dirty="0" smtClean="0">
              <a:solidFill>
                <a:srgbClr val="FF0000"/>
              </a:solidFill>
              <a:effectLst/>
              <a:latin typeface="微软雅黑" panose="020B0503020204020204" pitchFamily="34" charset="-122"/>
              <a:ea typeface="微软雅黑" panose="020B0503020204020204" pitchFamily="34" charset="-122"/>
            </a:rPr>
            <a:t>介质等</a:t>
          </a:r>
          <a:endParaRPr lang="en-US" altLang="zh-CN" sz="1600" b="1" dirty="0" smtClean="0">
            <a:solidFill>
              <a:srgbClr val="FF0000"/>
            </a:solidFill>
            <a:effectLst/>
            <a:latin typeface="微软雅黑" panose="020B0503020204020204" pitchFamily="34" charset="-122"/>
            <a:ea typeface="微软雅黑" panose="020B0503020204020204" pitchFamily="34" charset="-122"/>
          </a:endParaRPr>
        </a:p>
      </dgm:t>
    </dgm:pt>
    <dgm:pt modelId="{D18FF697-5732-4DB4-9451-99FFF8AFD88F}" type="parTrans" cxnId="{E56C3D61-B19E-48EE-ACBB-67AED84E3D4C}">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1FF0ED89-68CA-4E0E-9B44-08964300B5DA}" type="sibTrans" cxnId="{E56C3D61-B19E-48EE-ACBB-67AED84E3D4C}">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8FCAEA74-8D7C-45E4-BF88-651A45673FE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辐射效应对电荷及缺陷分布更敏感</a:t>
          </a:r>
          <a:endParaRPr lang="zh-CN" altLang="en-US" sz="1600" b="1" dirty="0">
            <a:effectLst/>
            <a:latin typeface="微软雅黑" panose="020B0503020204020204" pitchFamily="34" charset="-122"/>
            <a:ea typeface="微软雅黑" panose="020B0503020204020204" pitchFamily="34" charset="-122"/>
          </a:endParaRPr>
        </a:p>
      </dgm:t>
    </dgm:pt>
    <dgm:pt modelId="{AA6D9E83-B4E7-43D9-8524-38980C442E12}" type="parTrans" cxnId="{5712830C-1277-47D8-80E4-6476B7E0922D}">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84319B9-5C38-45F9-842C-F286AF131375}" type="sibTrans" cxnId="{5712830C-1277-47D8-80E4-6476B7E0922D}">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D12DB26C-A85E-441D-A69D-F9775F300E45}">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材料层面              </a:t>
          </a:r>
          <a:r>
            <a:rPr lang="zh-CN" altLang="en-US" sz="1600" b="1" dirty="0" smtClean="0">
              <a:effectLst/>
              <a:latin typeface="微软雅黑" panose="020B0503020204020204" pitchFamily="34" charset="-122"/>
              <a:ea typeface="微软雅黑" panose="020B0503020204020204" pitchFamily="34" charset="-122"/>
            </a:rPr>
            <a:t>辐射感生电荷和缺陷的精确建模</a:t>
          </a:r>
          <a:endParaRPr lang="zh-CN" altLang="en-US" sz="1600" b="1" dirty="0">
            <a:effectLst/>
            <a:latin typeface="微软雅黑" panose="020B0503020204020204" pitchFamily="34" charset="-122"/>
            <a:ea typeface="微软雅黑" panose="020B0503020204020204" pitchFamily="34" charset="-122"/>
          </a:endParaRPr>
        </a:p>
      </dgm:t>
    </dgm:pt>
    <dgm:pt modelId="{B78373DE-86F2-4A77-AC45-83778BB4FE4E}" type="parTrans" cxnId="{B062CCBA-56B4-41A4-97B5-403C248D0F7D}">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0DC8D9A-F61B-434C-BD58-39BE184675B4}" type="sibTrans" cxnId="{B062CCBA-56B4-41A4-97B5-403C248D0F7D}">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39A4ACF2-0772-4CFE-BE1F-B914608F0D2E}">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spcAft>
              <a:spcPts val="0"/>
            </a:spcAft>
          </a:pPr>
          <a:r>
            <a:rPr lang="zh-CN" altLang="en-US" sz="1600" b="1" dirty="0" smtClean="0">
              <a:effectLst/>
              <a:latin typeface="微软雅黑" panose="020B0503020204020204" pitchFamily="34" charset="-122"/>
              <a:ea typeface="微软雅黑" panose="020B0503020204020204" pitchFamily="34" charset="-122"/>
            </a:rPr>
            <a:t>频率、集成度提高</a:t>
          </a:r>
          <a:endParaRPr lang="en-US" altLang="zh-CN" sz="1600" b="1" dirty="0" smtClean="0">
            <a:effectLst/>
            <a:latin typeface="微软雅黑" panose="020B0503020204020204" pitchFamily="34" charset="-122"/>
            <a:ea typeface="微软雅黑" panose="020B0503020204020204" pitchFamily="34" charset="-122"/>
          </a:endParaRPr>
        </a:p>
        <a:p>
          <a:pPr>
            <a:lnSpc>
              <a:spcPct val="80000"/>
            </a:lnSpc>
            <a:spcAft>
              <a:spcPct val="35000"/>
            </a:spcAft>
          </a:pPr>
          <a:r>
            <a:rPr lang="zh-CN" altLang="zh-CN" sz="1600" b="1" dirty="0" smtClean="0">
              <a:solidFill>
                <a:srgbClr val="FF0000"/>
              </a:solidFill>
              <a:effectLst/>
              <a:latin typeface="微软雅黑" panose="020B0503020204020204" pitchFamily="34" charset="-122"/>
              <a:ea typeface="微软雅黑" panose="020B0503020204020204" pitchFamily="34" charset="-122"/>
            </a:rPr>
            <a:t>～</a:t>
          </a:r>
          <a:r>
            <a:rPr lang="en-US" altLang="zh-CN" sz="1600" b="1" dirty="0" smtClean="0">
              <a:solidFill>
                <a:srgbClr val="FF0000"/>
              </a:solidFill>
              <a:effectLst/>
              <a:latin typeface="微软雅黑" panose="020B0503020204020204" pitchFamily="34" charset="-122"/>
              <a:ea typeface="微软雅黑" panose="020B0503020204020204" pitchFamily="34" charset="-122"/>
            </a:rPr>
            <a:t>4GHz,</a:t>
          </a:r>
          <a:r>
            <a:rPr lang="zh-CN" altLang="en-US" sz="1600" b="1" dirty="0" smtClean="0">
              <a:solidFill>
                <a:srgbClr val="FF0000"/>
              </a:solidFill>
              <a:effectLst/>
              <a:latin typeface="微软雅黑" panose="020B0503020204020204" pitchFamily="34" charset="-122"/>
              <a:ea typeface="微软雅黑" panose="020B0503020204020204" pitchFamily="34" charset="-122"/>
            </a:rPr>
            <a:t>千万门级</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D867BFF0-3B3D-4572-A16F-B48729CA806F}" type="parTrans" cxnId="{01881356-7E00-4666-80B8-F30C92B3647C}">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068AD6F-B379-41FF-8A8E-E543D76EA579}" type="sibTrans" cxnId="{01881356-7E00-4666-80B8-F30C92B3647C}">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EEB41A7-097A-41E3-8247-E7766D87A61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频率对</a:t>
          </a:r>
          <a:r>
            <a:rPr lang="en-US" altLang="zh-CN" sz="1600" b="1" dirty="0" smtClean="0">
              <a:effectLst/>
              <a:latin typeface="微软雅黑" panose="020B0503020204020204" pitchFamily="34" charset="-122"/>
              <a:ea typeface="微软雅黑" panose="020B0503020204020204" pitchFamily="34" charset="-122"/>
            </a:rPr>
            <a:t>SET</a:t>
          </a:r>
          <a:r>
            <a:rPr lang="zh-CN" altLang="en-US" sz="1600" b="1" dirty="0" smtClean="0">
              <a:effectLst/>
              <a:latin typeface="微软雅黑" panose="020B0503020204020204" pitchFamily="34" charset="-122"/>
              <a:ea typeface="微软雅黑" panose="020B0503020204020204" pitchFamily="34" charset="-122"/>
            </a:rPr>
            <a:t>影响严重，传统加固技术不适用</a:t>
          </a:r>
          <a:endParaRPr lang="zh-CN" altLang="en-US" sz="1600" b="1" dirty="0">
            <a:effectLst/>
            <a:latin typeface="微软雅黑" panose="020B0503020204020204" pitchFamily="34" charset="-122"/>
            <a:ea typeface="微软雅黑" panose="020B0503020204020204" pitchFamily="34" charset="-122"/>
          </a:endParaRPr>
        </a:p>
      </dgm:t>
    </dgm:pt>
    <dgm:pt modelId="{DED101F9-0641-41C2-BF09-D0A67C44A9BA}" type="parTrans" cxnId="{50B58D52-5C8D-4550-9FBE-1B0C103815D7}">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3E12424-BD7D-4891-B5FE-FE37E804B8AC}" type="sibTrans" cxnId="{50B58D52-5C8D-4550-9FBE-1B0C103815D7}">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A8577995-D6B0-420D-B19A-E6EFC99B81E5}">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电路层面              </a:t>
          </a:r>
          <a:r>
            <a:rPr lang="zh-CN" altLang="en-US" sz="1600" b="1" dirty="0" smtClean="0">
              <a:effectLst/>
              <a:latin typeface="微软雅黑" panose="020B0503020204020204" pitchFamily="34" charset="-122"/>
              <a:ea typeface="微软雅黑" panose="020B0503020204020204" pitchFamily="34" charset="-122"/>
            </a:rPr>
            <a:t>切实可行的加固技术新方法</a:t>
          </a:r>
          <a:endParaRPr lang="zh-CN" altLang="en-US" sz="1600" b="1" dirty="0">
            <a:effectLst/>
            <a:latin typeface="微软雅黑" panose="020B0503020204020204" pitchFamily="34" charset="-122"/>
            <a:ea typeface="微软雅黑" panose="020B0503020204020204" pitchFamily="34" charset="-122"/>
          </a:endParaRPr>
        </a:p>
      </dgm:t>
    </dgm:pt>
    <dgm:pt modelId="{7C17CFAD-7CF4-407A-AEFC-BF8C866A9BDE}" type="parTrans" cxnId="{798C87F6-51AA-4F1E-852C-DD09FAC1C0A1}">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374EA6DC-300F-4B4E-ABCB-CBBDE632F9FC}" type="sibTrans" cxnId="{798C87F6-51AA-4F1E-852C-DD09FAC1C0A1}">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C2062E39-9097-4701-A087-4AA01424E01F}">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功能更加复杂         </a:t>
          </a:r>
          <a:r>
            <a:rPr lang="zh-CN" altLang="zh-CN" sz="1600" b="1" dirty="0" smtClean="0">
              <a:solidFill>
                <a:srgbClr val="FF0000"/>
              </a:solidFill>
              <a:effectLst/>
              <a:latin typeface="微软雅黑" panose="020B0503020204020204" pitchFamily="34" charset="-122"/>
              <a:ea typeface="微软雅黑" panose="020B0503020204020204" pitchFamily="34" charset="-122"/>
            </a:rPr>
            <a:t>屏蔽</a:t>
          </a:r>
          <a:r>
            <a:rPr lang="zh-CN" altLang="en-US" sz="1600" b="1" dirty="0" smtClean="0">
              <a:solidFill>
                <a:srgbClr val="FF0000"/>
              </a:solidFill>
              <a:effectLst/>
              <a:latin typeface="微软雅黑" panose="020B0503020204020204" pitchFamily="34" charset="-122"/>
              <a:ea typeface="微软雅黑" panose="020B0503020204020204" pitchFamily="34" charset="-122"/>
            </a:rPr>
            <a:t>、反馈等</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1E62EAD5-5D06-4344-BCFD-D0593E62EDCC}" type="parTrans" cxnId="{60DF1D87-87FB-480D-B313-F55ACDFCBBB6}">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69800759-37F0-44B6-9982-2BE280F1FCFC}" type="sibTrans" cxnId="{60DF1D87-87FB-480D-B313-F55ACDFCBBB6}">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C5BBE9E-6CCE-46BC-8AF4-C3ECB52920FE}">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辐射效应表征、敏感区域甄别难度更大</a:t>
          </a:r>
          <a:endParaRPr lang="zh-CN" altLang="en-US" sz="1600" b="1" dirty="0">
            <a:effectLst/>
            <a:latin typeface="微软雅黑" panose="020B0503020204020204" pitchFamily="34" charset="-122"/>
            <a:ea typeface="微软雅黑" panose="020B0503020204020204" pitchFamily="34" charset="-122"/>
          </a:endParaRPr>
        </a:p>
      </dgm:t>
    </dgm:pt>
    <dgm:pt modelId="{C2CDAD77-74F4-4C77-B194-ADA972576BD8}" type="parTrans" cxnId="{E695B35B-662F-47D6-9C26-95CD86D310D4}">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9EDEEA3-BA2A-409A-9BFB-6D85C220AF81}" type="sibTrans" cxnId="{E695B35B-662F-47D6-9C26-95CD86D310D4}">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6A9CDD9-EB5E-4812-B34F-BEF3C4AE61BB}">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gn="ctr">
            <a:lnSpc>
              <a:spcPct val="80000"/>
            </a:lnSpc>
            <a:spcAft>
              <a:spcPts val="0"/>
            </a:spcAft>
          </a:pPr>
          <a:r>
            <a:rPr lang="zh-CN" altLang="en-US" sz="1600" b="1" dirty="0" smtClean="0">
              <a:solidFill>
                <a:srgbClr val="FF0000"/>
              </a:solidFill>
              <a:effectLst/>
              <a:latin typeface="微软雅黑" panose="020B0503020204020204" pitchFamily="34" charset="-122"/>
              <a:ea typeface="微软雅黑" panose="020B0503020204020204" pitchFamily="34" charset="-122"/>
            </a:rPr>
            <a:t>试验方面</a:t>
          </a:r>
          <a:endParaRPr lang="en-US" altLang="zh-CN" sz="1600" b="1" dirty="0" smtClean="0">
            <a:solidFill>
              <a:srgbClr val="FF0000"/>
            </a:solidFill>
            <a:effectLst/>
            <a:latin typeface="微软雅黑" panose="020B0503020204020204" pitchFamily="34" charset="-122"/>
            <a:ea typeface="微软雅黑" panose="020B0503020204020204" pitchFamily="34" charset="-122"/>
          </a:endParaRPr>
        </a:p>
        <a:p>
          <a:pPr algn="ctr">
            <a:lnSpc>
              <a:spcPct val="80000"/>
            </a:lnSpc>
            <a:spcAft>
              <a:spcPct val="35000"/>
            </a:spcAft>
          </a:pPr>
          <a:r>
            <a:rPr lang="zh-CN" altLang="en-US" sz="1600" b="1" dirty="0" smtClean="0">
              <a:effectLst/>
              <a:latin typeface="微软雅黑" panose="020B0503020204020204" pitchFamily="34" charset="-122"/>
              <a:ea typeface="微软雅黑" panose="020B0503020204020204" pitchFamily="34" charset="-122"/>
            </a:rPr>
            <a:t>新技术、新方法</a:t>
          </a:r>
          <a:endParaRPr lang="zh-CN" altLang="en-US" sz="1600" b="1" dirty="0">
            <a:effectLst/>
            <a:latin typeface="微软雅黑" panose="020B0503020204020204" pitchFamily="34" charset="-122"/>
            <a:ea typeface="微软雅黑" panose="020B0503020204020204" pitchFamily="34" charset="-122"/>
          </a:endParaRPr>
        </a:p>
      </dgm:t>
    </dgm:pt>
    <dgm:pt modelId="{6AD1AABC-192D-4C64-B486-62C6C8CDD954}" type="parTrans" cxnId="{FC1E817B-8E15-4B3E-9721-D6865A3D2184}">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B469D59D-9424-4D17-814E-DC1A473B3762}" type="sibTrans" cxnId="{FC1E817B-8E15-4B3E-9721-D6865A3D2184}">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9411DCEF-C821-4E4F-97DB-F7DEF7DEA664}">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spcAft>
              <a:spcPts val="0"/>
            </a:spcAft>
          </a:pPr>
          <a:r>
            <a:rPr lang="zh-CN" altLang="en-US" sz="1600" b="1" dirty="0" smtClean="0">
              <a:effectLst/>
              <a:latin typeface="微软雅黑" panose="020B0503020204020204" pitchFamily="34" charset="-122"/>
              <a:ea typeface="微软雅黑" panose="020B0503020204020204" pitchFamily="34" charset="-122"/>
            </a:rPr>
            <a:t>单粒子效应及辐射可靠性退化更严重</a:t>
          </a:r>
          <a:endParaRPr lang="zh-CN" altLang="en-US" sz="1600" b="1" dirty="0">
            <a:effectLst/>
            <a:latin typeface="微软雅黑" panose="020B0503020204020204" pitchFamily="34" charset="-122"/>
            <a:ea typeface="微软雅黑" panose="020B0503020204020204" pitchFamily="34" charset="-122"/>
          </a:endParaRPr>
        </a:p>
      </dgm:t>
    </dgm:pt>
    <dgm:pt modelId="{7405D423-2A82-4A01-9F9D-196DAFB1820D}" type="parTrans" cxnId="{7A3B1EAE-2C0A-4812-9413-4E54A24C46FA}">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658F7D2-CAFC-4519-BBE1-C304AA6E9CCF}" type="sibTrans" cxnId="{7A3B1EAE-2C0A-4812-9413-4E54A24C46FA}">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4030AC36-119C-4080-A1A7-40D7E45B00C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器件层面              </a:t>
          </a:r>
          <a:r>
            <a:rPr lang="zh-CN" altLang="en-US" sz="1600" b="1" dirty="0" smtClean="0">
              <a:effectLst/>
              <a:latin typeface="微软雅黑" panose="020B0503020204020204" pitchFamily="34" charset="-122"/>
              <a:ea typeface="微软雅黑" panose="020B0503020204020204" pitchFamily="34" charset="-122"/>
            </a:rPr>
            <a:t>辐射效应新机理及加固优化策略</a:t>
          </a:r>
          <a:endParaRPr lang="zh-CN" altLang="en-US" sz="1600" b="1" dirty="0">
            <a:effectLst/>
            <a:latin typeface="微软雅黑" panose="020B0503020204020204" pitchFamily="34" charset="-122"/>
            <a:ea typeface="微软雅黑" panose="020B0503020204020204" pitchFamily="34" charset="-122"/>
          </a:endParaRPr>
        </a:p>
      </dgm:t>
    </dgm:pt>
    <dgm:pt modelId="{E7E1AC7C-3A40-426C-9F46-65ECF84BB671}" type="parTrans" cxnId="{9FB1C394-E84D-43BE-A811-98F870FE5DD7}">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BFBFC0E0-BBD1-4782-9618-01B90CD17F87}" type="sibTrans" cxnId="{9FB1C394-E84D-43BE-A811-98F870FE5DD7}">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0E4717C1-8FB9-4C19-81DB-EE695E509B76}">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新结构器件</a:t>
          </a:r>
          <a:r>
            <a:rPr lang="en-US" altLang="zh-CN" sz="1600" b="1" dirty="0" err="1" smtClean="0">
              <a:solidFill>
                <a:srgbClr val="FF0000"/>
              </a:solidFill>
              <a:effectLst/>
              <a:latin typeface="微软雅黑" panose="020B0503020204020204" pitchFamily="34" charset="-122"/>
              <a:ea typeface="微软雅黑" panose="020B0503020204020204" pitchFamily="34" charset="-122"/>
            </a:rPr>
            <a:t>FinFET,U</a:t>
          </a:r>
          <a:r>
            <a:rPr lang="zh-CN" altLang="en-US" sz="1600" b="1" dirty="0" smtClean="0">
              <a:solidFill>
                <a:srgbClr val="FF0000"/>
              </a:solidFill>
              <a:effectLst/>
              <a:latin typeface="微软雅黑" panose="020B0503020204020204" pitchFamily="34" charset="-122"/>
              <a:ea typeface="微软雅黑" panose="020B0503020204020204" pitchFamily="34" charset="-122"/>
            </a:rPr>
            <a:t>型沟道</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B6D96A17-A4A1-42A3-8848-879BE1632AAB}" type="parTrans" cxnId="{D9B20D16-A96E-422A-8502-AFD27AB1B093}">
      <dgm:prSet custT="1"/>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DF3C9208-F382-4B7B-9E71-E2A0AF1DC1DA}" type="sibTrans" cxnId="{D9B20D16-A96E-422A-8502-AFD27AB1B093}">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09DCB23B-6936-418B-8181-A3966732DD09}" type="pres">
      <dgm:prSet presAssocID="{692A4AB4-4C04-4729-A752-C86DBC58ED95}" presName="diagram" presStyleCnt="0">
        <dgm:presLayoutVars>
          <dgm:chPref val="1"/>
          <dgm:dir/>
          <dgm:animOne val="branch"/>
          <dgm:animLvl val="lvl"/>
          <dgm:resizeHandles val="exact"/>
        </dgm:presLayoutVars>
      </dgm:prSet>
      <dgm:spPr/>
      <dgm:t>
        <a:bodyPr/>
        <a:lstStyle/>
        <a:p>
          <a:endParaRPr lang="zh-CN" altLang="en-US"/>
        </a:p>
      </dgm:t>
    </dgm:pt>
    <dgm:pt modelId="{4B1EBFE8-37C3-4D56-973C-B7C06517FF60}" type="pres">
      <dgm:prSet presAssocID="{9B5295C7-3B56-476F-B836-723A5FA2E8A8}" presName="root1" presStyleCnt="0"/>
      <dgm:spPr/>
      <dgm:t>
        <a:bodyPr/>
        <a:lstStyle/>
        <a:p>
          <a:endParaRPr lang="zh-CN" altLang="en-US"/>
        </a:p>
      </dgm:t>
    </dgm:pt>
    <dgm:pt modelId="{BBA97624-9BAA-4993-B261-FBDB3F9CFD4E}" type="pres">
      <dgm:prSet presAssocID="{9B5295C7-3B56-476F-B836-723A5FA2E8A8}" presName="LevelOneTextNode" presStyleLbl="node0" presStyleIdx="0" presStyleCnt="1">
        <dgm:presLayoutVars>
          <dgm:chPref val="3"/>
        </dgm:presLayoutVars>
      </dgm:prSet>
      <dgm:spPr/>
      <dgm:t>
        <a:bodyPr/>
        <a:lstStyle/>
        <a:p>
          <a:endParaRPr lang="zh-CN" altLang="en-US"/>
        </a:p>
      </dgm:t>
    </dgm:pt>
    <dgm:pt modelId="{9D70C3C9-03A8-495C-8D63-FBF2636C9F80}" type="pres">
      <dgm:prSet presAssocID="{9B5295C7-3B56-476F-B836-723A5FA2E8A8}" presName="level2hierChild" presStyleCnt="0"/>
      <dgm:spPr/>
      <dgm:t>
        <a:bodyPr/>
        <a:lstStyle/>
        <a:p>
          <a:endParaRPr lang="zh-CN" altLang="en-US"/>
        </a:p>
      </dgm:t>
    </dgm:pt>
    <dgm:pt modelId="{A6DE74EF-2318-4C00-B3C1-F9A992155D8B}" type="pres">
      <dgm:prSet presAssocID="{D18FF697-5732-4DB4-9451-99FFF8AFD88F}" presName="conn2-1" presStyleLbl="parChTrans1D2" presStyleIdx="0" presStyleCnt="4"/>
      <dgm:spPr/>
      <dgm:t>
        <a:bodyPr/>
        <a:lstStyle/>
        <a:p>
          <a:endParaRPr lang="zh-CN" altLang="en-US"/>
        </a:p>
      </dgm:t>
    </dgm:pt>
    <dgm:pt modelId="{2900A767-2916-4425-AECA-F617C0506ED2}" type="pres">
      <dgm:prSet presAssocID="{D18FF697-5732-4DB4-9451-99FFF8AFD88F}" presName="connTx" presStyleLbl="parChTrans1D2" presStyleIdx="0" presStyleCnt="4"/>
      <dgm:spPr/>
      <dgm:t>
        <a:bodyPr/>
        <a:lstStyle/>
        <a:p>
          <a:endParaRPr lang="zh-CN" altLang="en-US"/>
        </a:p>
      </dgm:t>
    </dgm:pt>
    <dgm:pt modelId="{C44C8D63-3C39-40AD-8DCE-39BD602BEDEE}" type="pres">
      <dgm:prSet presAssocID="{53A93124-41C4-4424-A9C1-9AC98A192687}" presName="root2" presStyleCnt="0"/>
      <dgm:spPr/>
      <dgm:t>
        <a:bodyPr/>
        <a:lstStyle/>
        <a:p>
          <a:endParaRPr lang="zh-CN" altLang="en-US"/>
        </a:p>
      </dgm:t>
    </dgm:pt>
    <dgm:pt modelId="{1F03841E-C0B7-4A86-A084-EC48C77C4E03}" type="pres">
      <dgm:prSet presAssocID="{53A93124-41C4-4424-A9C1-9AC98A192687}" presName="LevelTwoTextNode" presStyleLbl="node2" presStyleIdx="0" presStyleCnt="4">
        <dgm:presLayoutVars>
          <dgm:chPref val="3"/>
        </dgm:presLayoutVars>
      </dgm:prSet>
      <dgm:spPr/>
      <dgm:t>
        <a:bodyPr/>
        <a:lstStyle/>
        <a:p>
          <a:endParaRPr lang="zh-CN" altLang="en-US"/>
        </a:p>
      </dgm:t>
    </dgm:pt>
    <dgm:pt modelId="{1AE3203A-23B0-488C-B5C3-0C2652EF13DD}" type="pres">
      <dgm:prSet presAssocID="{53A93124-41C4-4424-A9C1-9AC98A192687}" presName="level3hierChild" presStyleCnt="0"/>
      <dgm:spPr/>
      <dgm:t>
        <a:bodyPr/>
        <a:lstStyle/>
        <a:p>
          <a:endParaRPr lang="zh-CN" altLang="en-US"/>
        </a:p>
      </dgm:t>
    </dgm:pt>
    <dgm:pt modelId="{1C945009-DE19-494A-A864-743F024A9A86}" type="pres">
      <dgm:prSet presAssocID="{AA6D9E83-B4E7-43D9-8524-38980C442E12}" presName="conn2-1" presStyleLbl="parChTrans1D3" presStyleIdx="0" presStyleCnt="4"/>
      <dgm:spPr/>
      <dgm:t>
        <a:bodyPr/>
        <a:lstStyle/>
        <a:p>
          <a:endParaRPr lang="zh-CN" altLang="en-US"/>
        </a:p>
      </dgm:t>
    </dgm:pt>
    <dgm:pt modelId="{1FDE2AF2-D66E-4CF7-A774-1CF8A750CEB0}" type="pres">
      <dgm:prSet presAssocID="{AA6D9E83-B4E7-43D9-8524-38980C442E12}" presName="connTx" presStyleLbl="parChTrans1D3" presStyleIdx="0" presStyleCnt="4"/>
      <dgm:spPr/>
      <dgm:t>
        <a:bodyPr/>
        <a:lstStyle/>
        <a:p>
          <a:endParaRPr lang="zh-CN" altLang="en-US"/>
        </a:p>
      </dgm:t>
    </dgm:pt>
    <dgm:pt modelId="{238CD643-7CBF-4B8A-AE9E-878EEB4651F7}" type="pres">
      <dgm:prSet presAssocID="{8FCAEA74-8D7C-45E4-BF88-651A45673FE3}" presName="root2" presStyleCnt="0"/>
      <dgm:spPr/>
      <dgm:t>
        <a:bodyPr/>
        <a:lstStyle/>
        <a:p>
          <a:endParaRPr lang="zh-CN" altLang="en-US"/>
        </a:p>
      </dgm:t>
    </dgm:pt>
    <dgm:pt modelId="{E4812C9D-ED49-4EE8-BA69-15865078EE50}" type="pres">
      <dgm:prSet presAssocID="{8FCAEA74-8D7C-45E4-BF88-651A45673FE3}" presName="LevelTwoTextNode" presStyleLbl="node3" presStyleIdx="0" presStyleCnt="4">
        <dgm:presLayoutVars>
          <dgm:chPref val="3"/>
        </dgm:presLayoutVars>
      </dgm:prSet>
      <dgm:spPr/>
      <dgm:t>
        <a:bodyPr/>
        <a:lstStyle/>
        <a:p>
          <a:endParaRPr lang="zh-CN" altLang="en-US"/>
        </a:p>
      </dgm:t>
    </dgm:pt>
    <dgm:pt modelId="{EC210C99-B711-4935-85EE-BF575BFA6664}" type="pres">
      <dgm:prSet presAssocID="{8FCAEA74-8D7C-45E4-BF88-651A45673FE3}" presName="level3hierChild" presStyleCnt="0"/>
      <dgm:spPr/>
      <dgm:t>
        <a:bodyPr/>
        <a:lstStyle/>
        <a:p>
          <a:endParaRPr lang="zh-CN" altLang="en-US"/>
        </a:p>
      </dgm:t>
    </dgm:pt>
    <dgm:pt modelId="{1547F911-E64A-4EB2-8B75-8B6B8946520C}" type="pres">
      <dgm:prSet presAssocID="{B78373DE-86F2-4A77-AC45-83778BB4FE4E}" presName="conn2-1" presStyleLbl="parChTrans1D4" presStyleIdx="0" presStyleCnt="4"/>
      <dgm:spPr/>
      <dgm:t>
        <a:bodyPr/>
        <a:lstStyle/>
        <a:p>
          <a:endParaRPr lang="zh-CN" altLang="en-US"/>
        </a:p>
      </dgm:t>
    </dgm:pt>
    <dgm:pt modelId="{035DE218-6FE7-4610-BF33-1420B79157FB}" type="pres">
      <dgm:prSet presAssocID="{B78373DE-86F2-4A77-AC45-83778BB4FE4E}" presName="connTx" presStyleLbl="parChTrans1D4" presStyleIdx="0" presStyleCnt="4"/>
      <dgm:spPr/>
      <dgm:t>
        <a:bodyPr/>
        <a:lstStyle/>
        <a:p>
          <a:endParaRPr lang="zh-CN" altLang="en-US"/>
        </a:p>
      </dgm:t>
    </dgm:pt>
    <dgm:pt modelId="{70BF50CB-DC4B-4F16-8C25-CFEB938CD1C9}" type="pres">
      <dgm:prSet presAssocID="{D12DB26C-A85E-441D-A69D-F9775F300E45}" presName="root2" presStyleCnt="0"/>
      <dgm:spPr/>
      <dgm:t>
        <a:bodyPr/>
        <a:lstStyle/>
        <a:p>
          <a:endParaRPr lang="zh-CN" altLang="en-US"/>
        </a:p>
      </dgm:t>
    </dgm:pt>
    <dgm:pt modelId="{4FBAEC56-98F2-4FDE-91F3-7018C7290196}" type="pres">
      <dgm:prSet presAssocID="{D12DB26C-A85E-441D-A69D-F9775F300E45}" presName="LevelTwoTextNode" presStyleLbl="node4" presStyleIdx="0" presStyleCnt="4">
        <dgm:presLayoutVars>
          <dgm:chPref val="3"/>
        </dgm:presLayoutVars>
      </dgm:prSet>
      <dgm:spPr/>
      <dgm:t>
        <a:bodyPr/>
        <a:lstStyle/>
        <a:p>
          <a:endParaRPr lang="zh-CN" altLang="en-US"/>
        </a:p>
      </dgm:t>
    </dgm:pt>
    <dgm:pt modelId="{D4CAC67B-59C1-49ED-9C0E-D1932A96F338}" type="pres">
      <dgm:prSet presAssocID="{D12DB26C-A85E-441D-A69D-F9775F300E45}" presName="level3hierChild" presStyleCnt="0"/>
      <dgm:spPr/>
      <dgm:t>
        <a:bodyPr/>
        <a:lstStyle/>
        <a:p>
          <a:endParaRPr lang="zh-CN" altLang="en-US"/>
        </a:p>
      </dgm:t>
    </dgm:pt>
    <dgm:pt modelId="{B8338D7A-45A3-4FDD-BAAD-0D7953EBD17B}" type="pres">
      <dgm:prSet presAssocID="{B6D96A17-A4A1-42A3-8848-879BE1632AAB}" presName="conn2-1" presStyleLbl="parChTrans1D2" presStyleIdx="1" presStyleCnt="4"/>
      <dgm:spPr/>
      <dgm:t>
        <a:bodyPr/>
        <a:lstStyle/>
        <a:p>
          <a:endParaRPr lang="zh-CN" altLang="en-US"/>
        </a:p>
      </dgm:t>
    </dgm:pt>
    <dgm:pt modelId="{FCAB97A2-F5CE-4245-8609-DB34C18ADE50}" type="pres">
      <dgm:prSet presAssocID="{B6D96A17-A4A1-42A3-8848-879BE1632AAB}" presName="connTx" presStyleLbl="parChTrans1D2" presStyleIdx="1" presStyleCnt="4"/>
      <dgm:spPr/>
      <dgm:t>
        <a:bodyPr/>
        <a:lstStyle/>
        <a:p>
          <a:endParaRPr lang="zh-CN" altLang="en-US"/>
        </a:p>
      </dgm:t>
    </dgm:pt>
    <dgm:pt modelId="{2937B4AF-668D-40DD-BC68-22B0AF7BA00C}" type="pres">
      <dgm:prSet presAssocID="{0E4717C1-8FB9-4C19-81DB-EE695E509B76}" presName="root2" presStyleCnt="0"/>
      <dgm:spPr/>
      <dgm:t>
        <a:bodyPr/>
        <a:lstStyle/>
        <a:p>
          <a:endParaRPr lang="zh-CN" altLang="en-US"/>
        </a:p>
      </dgm:t>
    </dgm:pt>
    <dgm:pt modelId="{C5A651A5-8123-4C43-A338-5844980B23D8}" type="pres">
      <dgm:prSet presAssocID="{0E4717C1-8FB9-4C19-81DB-EE695E509B76}" presName="LevelTwoTextNode" presStyleLbl="node2" presStyleIdx="1" presStyleCnt="4">
        <dgm:presLayoutVars>
          <dgm:chPref val="3"/>
        </dgm:presLayoutVars>
      </dgm:prSet>
      <dgm:spPr/>
      <dgm:t>
        <a:bodyPr/>
        <a:lstStyle/>
        <a:p>
          <a:endParaRPr lang="zh-CN" altLang="en-US"/>
        </a:p>
      </dgm:t>
    </dgm:pt>
    <dgm:pt modelId="{1B4E1C68-7BA2-401F-83D7-34D0AD826859}" type="pres">
      <dgm:prSet presAssocID="{0E4717C1-8FB9-4C19-81DB-EE695E509B76}" presName="level3hierChild" presStyleCnt="0"/>
      <dgm:spPr/>
      <dgm:t>
        <a:bodyPr/>
        <a:lstStyle/>
        <a:p>
          <a:endParaRPr lang="zh-CN" altLang="en-US"/>
        </a:p>
      </dgm:t>
    </dgm:pt>
    <dgm:pt modelId="{87F334FC-4CAF-4214-8B69-81296301E4BD}" type="pres">
      <dgm:prSet presAssocID="{7405D423-2A82-4A01-9F9D-196DAFB1820D}" presName="conn2-1" presStyleLbl="parChTrans1D3" presStyleIdx="1" presStyleCnt="4"/>
      <dgm:spPr/>
      <dgm:t>
        <a:bodyPr/>
        <a:lstStyle/>
        <a:p>
          <a:endParaRPr lang="zh-CN" altLang="en-US"/>
        </a:p>
      </dgm:t>
    </dgm:pt>
    <dgm:pt modelId="{53D67C34-7773-4CB9-BAC6-778C36521F51}" type="pres">
      <dgm:prSet presAssocID="{7405D423-2A82-4A01-9F9D-196DAFB1820D}" presName="connTx" presStyleLbl="parChTrans1D3" presStyleIdx="1" presStyleCnt="4"/>
      <dgm:spPr/>
      <dgm:t>
        <a:bodyPr/>
        <a:lstStyle/>
        <a:p>
          <a:endParaRPr lang="zh-CN" altLang="en-US"/>
        </a:p>
      </dgm:t>
    </dgm:pt>
    <dgm:pt modelId="{D0EBEA09-F7F1-4894-A378-A1FF0639B712}" type="pres">
      <dgm:prSet presAssocID="{9411DCEF-C821-4E4F-97DB-F7DEF7DEA664}" presName="root2" presStyleCnt="0"/>
      <dgm:spPr/>
      <dgm:t>
        <a:bodyPr/>
        <a:lstStyle/>
        <a:p>
          <a:endParaRPr lang="zh-CN" altLang="en-US"/>
        </a:p>
      </dgm:t>
    </dgm:pt>
    <dgm:pt modelId="{2E60A9ED-8819-4375-80E6-7869FB51E120}" type="pres">
      <dgm:prSet presAssocID="{9411DCEF-C821-4E4F-97DB-F7DEF7DEA664}" presName="LevelTwoTextNode" presStyleLbl="node3" presStyleIdx="1" presStyleCnt="4">
        <dgm:presLayoutVars>
          <dgm:chPref val="3"/>
        </dgm:presLayoutVars>
      </dgm:prSet>
      <dgm:spPr/>
      <dgm:t>
        <a:bodyPr/>
        <a:lstStyle/>
        <a:p>
          <a:endParaRPr lang="zh-CN" altLang="en-US"/>
        </a:p>
      </dgm:t>
    </dgm:pt>
    <dgm:pt modelId="{D51E5887-5CAB-4664-9A51-9D80B8D3F232}" type="pres">
      <dgm:prSet presAssocID="{9411DCEF-C821-4E4F-97DB-F7DEF7DEA664}" presName="level3hierChild" presStyleCnt="0"/>
      <dgm:spPr/>
      <dgm:t>
        <a:bodyPr/>
        <a:lstStyle/>
        <a:p>
          <a:endParaRPr lang="zh-CN" altLang="en-US"/>
        </a:p>
      </dgm:t>
    </dgm:pt>
    <dgm:pt modelId="{9E55A788-F128-4DC0-ADEC-216A98ED9151}" type="pres">
      <dgm:prSet presAssocID="{E7E1AC7C-3A40-426C-9F46-65ECF84BB671}" presName="conn2-1" presStyleLbl="parChTrans1D4" presStyleIdx="1" presStyleCnt="4"/>
      <dgm:spPr/>
      <dgm:t>
        <a:bodyPr/>
        <a:lstStyle/>
        <a:p>
          <a:endParaRPr lang="zh-CN" altLang="en-US"/>
        </a:p>
      </dgm:t>
    </dgm:pt>
    <dgm:pt modelId="{9A515FC8-937D-4670-8A8F-CA3D76492DC1}" type="pres">
      <dgm:prSet presAssocID="{E7E1AC7C-3A40-426C-9F46-65ECF84BB671}" presName="connTx" presStyleLbl="parChTrans1D4" presStyleIdx="1" presStyleCnt="4"/>
      <dgm:spPr/>
      <dgm:t>
        <a:bodyPr/>
        <a:lstStyle/>
        <a:p>
          <a:endParaRPr lang="zh-CN" altLang="en-US"/>
        </a:p>
      </dgm:t>
    </dgm:pt>
    <dgm:pt modelId="{7E7BC792-EF7E-465B-B817-5CD77A256E5D}" type="pres">
      <dgm:prSet presAssocID="{4030AC36-119C-4080-A1A7-40D7E45B00C3}" presName="root2" presStyleCnt="0"/>
      <dgm:spPr/>
      <dgm:t>
        <a:bodyPr/>
        <a:lstStyle/>
        <a:p>
          <a:endParaRPr lang="zh-CN" altLang="en-US"/>
        </a:p>
      </dgm:t>
    </dgm:pt>
    <dgm:pt modelId="{F3659A4E-1B9F-4A2A-B92E-6A945F57649C}" type="pres">
      <dgm:prSet presAssocID="{4030AC36-119C-4080-A1A7-40D7E45B00C3}" presName="LevelTwoTextNode" presStyleLbl="node4" presStyleIdx="1" presStyleCnt="4">
        <dgm:presLayoutVars>
          <dgm:chPref val="3"/>
        </dgm:presLayoutVars>
      </dgm:prSet>
      <dgm:spPr/>
      <dgm:t>
        <a:bodyPr/>
        <a:lstStyle/>
        <a:p>
          <a:endParaRPr lang="zh-CN" altLang="en-US"/>
        </a:p>
      </dgm:t>
    </dgm:pt>
    <dgm:pt modelId="{E67FB987-294C-4865-B6CD-65B6D39835BD}" type="pres">
      <dgm:prSet presAssocID="{4030AC36-119C-4080-A1A7-40D7E45B00C3}" presName="level3hierChild" presStyleCnt="0"/>
      <dgm:spPr/>
      <dgm:t>
        <a:bodyPr/>
        <a:lstStyle/>
        <a:p>
          <a:endParaRPr lang="zh-CN" altLang="en-US"/>
        </a:p>
      </dgm:t>
    </dgm:pt>
    <dgm:pt modelId="{F96522EA-94BB-4E4E-923B-FAE53D7326AA}" type="pres">
      <dgm:prSet presAssocID="{D867BFF0-3B3D-4572-A16F-B48729CA806F}" presName="conn2-1" presStyleLbl="parChTrans1D2" presStyleIdx="2" presStyleCnt="4"/>
      <dgm:spPr/>
      <dgm:t>
        <a:bodyPr/>
        <a:lstStyle/>
        <a:p>
          <a:endParaRPr lang="zh-CN" altLang="en-US"/>
        </a:p>
      </dgm:t>
    </dgm:pt>
    <dgm:pt modelId="{22FE394C-CDDF-472B-91DF-448737EC3E98}" type="pres">
      <dgm:prSet presAssocID="{D867BFF0-3B3D-4572-A16F-B48729CA806F}" presName="connTx" presStyleLbl="parChTrans1D2" presStyleIdx="2" presStyleCnt="4"/>
      <dgm:spPr/>
      <dgm:t>
        <a:bodyPr/>
        <a:lstStyle/>
        <a:p>
          <a:endParaRPr lang="zh-CN" altLang="en-US"/>
        </a:p>
      </dgm:t>
    </dgm:pt>
    <dgm:pt modelId="{FB0CD1E5-6A34-422C-9D18-72C203F2DA67}" type="pres">
      <dgm:prSet presAssocID="{39A4ACF2-0772-4CFE-BE1F-B914608F0D2E}" presName="root2" presStyleCnt="0"/>
      <dgm:spPr/>
      <dgm:t>
        <a:bodyPr/>
        <a:lstStyle/>
        <a:p>
          <a:endParaRPr lang="zh-CN" altLang="en-US"/>
        </a:p>
      </dgm:t>
    </dgm:pt>
    <dgm:pt modelId="{417B64ED-C934-4B8E-8B59-8D583DB908AA}" type="pres">
      <dgm:prSet presAssocID="{39A4ACF2-0772-4CFE-BE1F-B914608F0D2E}" presName="LevelTwoTextNode" presStyleLbl="node2" presStyleIdx="2" presStyleCnt="4">
        <dgm:presLayoutVars>
          <dgm:chPref val="3"/>
        </dgm:presLayoutVars>
      </dgm:prSet>
      <dgm:spPr/>
      <dgm:t>
        <a:bodyPr/>
        <a:lstStyle/>
        <a:p>
          <a:endParaRPr lang="zh-CN" altLang="en-US"/>
        </a:p>
      </dgm:t>
    </dgm:pt>
    <dgm:pt modelId="{9A3C2B87-92B1-4C74-911C-F178DD968568}" type="pres">
      <dgm:prSet presAssocID="{39A4ACF2-0772-4CFE-BE1F-B914608F0D2E}" presName="level3hierChild" presStyleCnt="0"/>
      <dgm:spPr/>
      <dgm:t>
        <a:bodyPr/>
        <a:lstStyle/>
        <a:p>
          <a:endParaRPr lang="zh-CN" altLang="en-US"/>
        </a:p>
      </dgm:t>
    </dgm:pt>
    <dgm:pt modelId="{CB1A2165-577D-467B-8804-3DCF5A0B3271}" type="pres">
      <dgm:prSet presAssocID="{DED101F9-0641-41C2-BF09-D0A67C44A9BA}" presName="conn2-1" presStyleLbl="parChTrans1D3" presStyleIdx="2" presStyleCnt="4"/>
      <dgm:spPr/>
      <dgm:t>
        <a:bodyPr/>
        <a:lstStyle/>
        <a:p>
          <a:endParaRPr lang="zh-CN" altLang="en-US"/>
        </a:p>
      </dgm:t>
    </dgm:pt>
    <dgm:pt modelId="{46F123EF-F61B-4E7B-A1B3-FBB8F931928B}" type="pres">
      <dgm:prSet presAssocID="{DED101F9-0641-41C2-BF09-D0A67C44A9BA}" presName="connTx" presStyleLbl="parChTrans1D3" presStyleIdx="2" presStyleCnt="4"/>
      <dgm:spPr/>
      <dgm:t>
        <a:bodyPr/>
        <a:lstStyle/>
        <a:p>
          <a:endParaRPr lang="zh-CN" altLang="en-US"/>
        </a:p>
      </dgm:t>
    </dgm:pt>
    <dgm:pt modelId="{F1202902-2EC6-4159-B054-6EA68EBEED19}" type="pres">
      <dgm:prSet presAssocID="{FEEB41A7-097A-41E3-8247-E7766D87A613}" presName="root2" presStyleCnt="0"/>
      <dgm:spPr/>
      <dgm:t>
        <a:bodyPr/>
        <a:lstStyle/>
        <a:p>
          <a:endParaRPr lang="zh-CN" altLang="en-US"/>
        </a:p>
      </dgm:t>
    </dgm:pt>
    <dgm:pt modelId="{7CF2D1C0-3655-4FA9-B7E8-91F02368C2B9}" type="pres">
      <dgm:prSet presAssocID="{FEEB41A7-097A-41E3-8247-E7766D87A613}" presName="LevelTwoTextNode" presStyleLbl="node3" presStyleIdx="2" presStyleCnt="4">
        <dgm:presLayoutVars>
          <dgm:chPref val="3"/>
        </dgm:presLayoutVars>
      </dgm:prSet>
      <dgm:spPr/>
      <dgm:t>
        <a:bodyPr/>
        <a:lstStyle/>
        <a:p>
          <a:endParaRPr lang="zh-CN" altLang="en-US"/>
        </a:p>
      </dgm:t>
    </dgm:pt>
    <dgm:pt modelId="{232B72A2-2468-4C22-837E-EB34FE292452}" type="pres">
      <dgm:prSet presAssocID="{FEEB41A7-097A-41E3-8247-E7766D87A613}" presName="level3hierChild" presStyleCnt="0"/>
      <dgm:spPr/>
      <dgm:t>
        <a:bodyPr/>
        <a:lstStyle/>
        <a:p>
          <a:endParaRPr lang="zh-CN" altLang="en-US"/>
        </a:p>
      </dgm:t>
    </dgm:pt>
    <dgm:pt modelId="{B0E3598B-BA73-4BCF-8534-F69BEE0D9594}" type="pres">
      <dgm:prSet presAssocID="{7C17CFAD-7CF4-407A-AEFC-BF8C866A9BDE}" presName="conn2-1" presStyleLbl="parChTrans1D4" presStyleIdx="2" presStyleCnt="4"/>
      <dgm:spPr/>
      <dgm:t>
        <a:bodyPr/>
        <a:lstStyle/>
        <a:p>
          <a:endParaRPr lang="zh-CN" altLang="en-US"/>
        </a:p>
      </dgm:t>
    </dgm:pt>
    <dgm:pt modelId="{BE004942-DB0E-479F-AC52-63E192233340}" type="pres">
      <dgm:prSet presAssocID="{7C17CFAD-7CF4-407A-AEFC-BF8C866A9BDE}" presName="connTx" presStyleLbl="parChTrans1D4" presStyleIdx="2" presStyleCnt="4"/>
      <dgm:spPr/>
      <dgm:t>
        <a:bodyPr/>
        <a:lstStyle/>
        <a:p>
          <a:endParaRPr lang="zh-CN" altLang="en-US"/>
        </a:p>
      </dgm:t>
    </dgm:pt>
    <dgm:pt modelId="{2733F949-24C9-472B-B81D-E7A27EC305BD}" type="pres">
      <dgm:prSet presAssocID="{A8577995-D6B0-420D-B19A-E6EFC99B81E5}" presName="root2" presStyleCnt="0"/>
      <dgm:spPr/>
      <dgm:t>
        <a:bodyPr/>
        <a:lstStyle/>
        <a:p>
          <a:endParaRPr lang="zh-CN" altLang="en-US"/>
        </a:p>
      </dgm:t>
    </dgm:pt>
    <dgm:pt modelId="{FFB41872-7637-4CA6-B3A4-99EC80CDD5E7}" type="pres">
      <dgm:prSet presAssocID="{A8577995-D6B0-420D-B19A-E6EFC99B81E5}" presName="LevelTwoTextNode" presStyleLbl="node4" presStyleIdx="2" presStyleCnt="4">
        <dgm:presLayoutVars>
          <dgm:chPref val="3"/>
        </dgm:presLayoutVars>
      </dgm:prSet>
      <dgm:spPr/>
      <dgm:t>
        <a:bodyPr/>
        <a:lstStyle/>
        <a:p>
          <a:endParaRPr lang="zh-CN" altLang="en-US"/>
        </a:p>
      </dgm:t>
    </dgm:pt>
    <dgm:pt modelId="{70A36B17-EFD0-4B24-8657-E52269A7887C}" type="pres">
      <dgm:prSet presAssocID="{A8577995-D6B0-420D-B19A-E6EFC99B81E5}" presName="level3hierChild" presStyleCnt="0"/>
      <dgm:spPr/>
      <dgm:t>
        <a:bodyPr/>
        <a:lstStyle/>
        <a:p>
          <a:endParaRPr lang="zh-CN" altLang="en-US"/>
        </a:p>
      </dgm:t>
    </dgm:pt>
    <dgm:pt modelId="{FBF8820E-3C23-44FA-BD07-9AAA1282B3FE}" type="pres">
      <dgm:prSet presAssocID="{1E62EAD5-5D06-4344-BCFD-D0593E62EDCC}" presName="conn2-1" presStyleLbl="parChTrans1D2" presStyleIdx="3" presStyleCnt="4"/>
      <dgm:spPr/>
      <dgm:t>
        <a:bodyPr/>
        <a:lstStyle/>
        <a:p>
          <a:endParaRPr lang="zh-CN" altLang="en-US"/>
        </a:p>
      </dgm:t>
    </dgm:pt>
    <dgm:pt modelId="{960044A1-92E3-4B2D-A291-E82831C9A26E}" type="pres">
      <dgm:prSet presAssocID="{1E62EAD5-5D06-4344-BCFD-D0593E62EDCC}" presName="connTx" presStyleLbl="parChTrans1D2" presStyleIdx="3" presStyleCnt="4"/>
      <dgm:spPr/>
      <dgm:t>
        <a:bodyPr/>
        <a:lstStyle/>
        <a:p>
          <a:endParaRPr lang="zh-CN" altLang="en-US"/>
        </a:p>
      </dgm:t>
    </dgm:pt>
    <dgm:pt modelId="{BE913E1F-9FC6-4A7A-9BFA-35095C6F8299}" type="pres">
      <dgm:prSet presAssocID="{C2062E39-9097-4701-A087-4AA01424E01F}" presName="root2" presStyleCnt="0"/>
      <dgm:spPr/>
      <dgm:t>
        <a:bodyPr/>
        <a:lstStyle/>
        <a:p>
          <a:endParaRPr lang="zh-CN" altLang="en-US"/>
        </a:p>
      </dgm:t>
    </dgm:pt>
    <dgm:pt modelId="{33B52EEB-3A6B-4054-985B-605AF460387D}" type="pres">
      <dgm:prSet presAssocID="{C2062E39-9097-4701-A087-4AA01424E01F}" presName="LevelTwoTextNode" presStyleLbl="node2" presStyleIdx="3" presStyleCnt="4">
        <dgm:presLayoutVars>
          <dgm:chPref val="3"/>
        </dgm:presLayoutVars>
      </dgm:prSet>
      <dgm:spPr/>
      <dgm:t>
        <a:bodyPr/>
        <a:lstStyle/>
        <a:p>
          <a:endParaRPr lang="zh-CN" altLang="en-US"/>
        </a:p>
      </dgm:t>
    </dgm:pt>
    <dgm:pt modelId="{AA384D96-24D2-4B10-B24A-FC371860515E}" type="pres">
      <dgm:prSet presAssocID="{C2062E39-9097-4701-A087-4AA01424E01F}" presName="level3hierChild" presStyleCnt="0"/>
      <dgm:spPr/>
      <dgm:t>
        <a:bodyPr/>
        <a:lstStyle/>
        <a:p>
          <a:endParaRPr lang="zh-CN" altLang="en-US"/>
        </a:p>
      </dgm:t>
    </dgm:pt>
    <dgm:pt modelId="{F04EB01A-E92B-4BBA-A0DB-8471A61358B0}" type="pres">
      <dgm:prSet presAssocID="{C2CDAD77-74F4-4C77-B194-ADA972576BD8}" presName="conn2-1" presStyleLbl="parChTrans1D3" presStyleIdx="3" presStyleCnt="4"/>
      <dgm:spPr/>
      <dgm:t>
        <a:bodyPr/>
        <a:lstStyle/>
        <a:p>
          <a:endParaRPr lang="zh-CN" altLang="en-US"/>
        </a:p>
      </dgm:t>
    </dgm:pt>
    <dgm:pt modelId="{D3261F3F-781B-4E49-AF33-0942C33663B6}" type="pres">
      <dgm:prSet presAssocID="{C2CDAD77-74F4-4C77-B194-ADA972576BD8}" presName="connTx" presStyleLbl="parChTrans1D3" presStyleIdx="3" presStyleCnt="4"/>
      <dgm:spPr/>
      <dgm:t>
        <a:bodyPr/>
        <a:lstStyle/>
        <a:p>
          <a:endParaRPr lang="zh-CN" altLang="en-US"/>
        </a:p>
      </dgm:t>
    </dgm:pt>
    <dgm:pt modelId="{4DDE294A-B5FF-4B5D-A57F-5469EE01F29B}" type="pres">
      <dgm:prSet presAssocID="{7C5BBE9E-6CCE-46BC-8AF4-C3ECB52920FE}" presName="root2" presStyleCnt="0"/>
      <dgm:spPr/>
      <dgm:t>
        <a:bodyPr/>
        <a:lstStyle/>
        <a:p>
          <a:endParaRPr lang="zh-CN" altLang="en-US"/>
        </a:p>
      </dgm:t>
    </dgm:pt>
    <dgm:pt modelId="{9A9A010B-E243-4F5F-B22E-0A7CF3E5A274}" type="pres">
      <dgm:prSet presAssocID="{7C5BBE9E-6CCE-46BC-8AF4-C3ECB52920FE}" presName="LevelTwoTextNode" presStyleLbl="node3" presStyleIdx="3" presStyleCnt="4">
        <dgm:presLayoutVars>
          <dgm:chPref val="3"/>
        </dgm:presLayoutVars>
      </dgm:prSet>
      <dgm:spPr/>
      <dgm:t>
        <a:bodyPr/>
        <a:lstStyle/>
        <a:p>
          <a:endParaRPr lang="zh-CN" altLang="en-US"/>
        </a:p>
      </dgm:t>
    </dgm:pt>
    <dgm:pt modelId="{98FFEDEF-8739-49AB-B783-D60E796BCB7B}" type="pres">
      <dgm:prSet presAssocID="{7C5BBE9E-6CCE-46BC-8AF4-C3ECB52920FE}" presName="level3hierChild" presStyleCnt="0"/>
      <dgm:spPr/>
      <dgm:t>
        <a:bodyPr/>
        <a:lstStyle/>
        <a:p>
          <a:endParaRPr lang="zh-CN" altLang="en-US"/>
        </a:p>
      </dgm:t>
    </dgm:pt>
    <dgm:pt modelId="{7D7A3EB0-A375-462D-B032-CCD4B8B88F3A}" type="pres">
      <dgm:prSet presAssocID="{6AD1AABC-192D-4C64-B486-62C6C8CDD954}" presName="conn2-1" presStyleLbl="parChTrans1D4" presStyleIdx="3" presStyleCnt="4"/>
      <dgm:spPr/>
      <dgm:t>
        <a:bodyPr/>
        <a:lstStyle/>
        <a:p>
          <a:endParaRPr lang="zh-CN" altLang="en-US"/>
        </a:p>
      </dgm:t>
    </dgm:pt>
    <dgm:pt modelId="{DD9859AB-81C2-45F8-8563-65909DD4F097}" type="pres">
      <dgm:prSet presAssocID="{6AD1AABC-192D-4C64-B486-62C6C8CDD954}" presName="connTx" presStyleLbl="parChTrans1D4" presStyleIdx="3" presStyleCnt="4"/>
      <dgm:spPr/>
      <dgm:t>
        <a:bodyPr/>
        <a:lstStyle/>
        <a:p>
          <a:endParaRPr lang="zh-CN" altLang="en-US"/>
        </a:p>
      </dgm:t>
    </dgm:pt>
    <dgm:pt modelId="{0A78FA26-E3AE-4C22-A931-98A49C2D8CE5}" type="pres">
      <dgm:prSet presAssocID="{F6A9CDD9-EB5E-4812-B34F-BEF3C4AE61BB}" presName="root2" presStyleCnt="0"/>
      <dgm:spPr/>
      <dgm:t>
        <a:bodyPr/>
        <a:lstStyle/>
        <a:p>
          <a:endParaRPr lang="zh-CN" altLang="en-US"/>
        </a:p>
      </dgm:t>
    </dgm:pt>
    <dgm:pt modelId="{1D0EF46C-3E38-4748-BBE6-7D9D30B7EF57}" type="pres">
      <dgm:prSet presAssocID="{F6A9CDD9-EB5E-4812-B34F-BEF3C4AE61BB}" presName="LevelTwoTextNode" presStyleLbl="node4" presStyleIdx="3" presStyleCnt="4">
        <dgm:presLayoutVars>
          <dgm:chPref val="3"/>
        </dgm:presLayoutVars>
      </dgm:prSet>
      <dgm:spPr/>
      <dgm:t>
        <a:bodyPr/>
        <a:lstStyle/>
        <a:p>
          <a:endParaRPr lang="zh-CN" altLang="en-US"/>
        </a:p>
      </dgm:t>
    </dgm:pt>
    <dgm:pt modelId="{995E7500-0664-480D-8BFE-92B5CFBC7844}" type="pres">
      <dgm:prSet presAssocID="{F6A9CDD9-EB5E-4812-B34F-BEF3C4AE61BB}" presName="level3hierChild" presStyleCnt="0"/>
      <dgm:spPr/>
      <dgm:t>
        <a:bodyPr/>
        <a:lstStyle/>
        <a:p>
          <a:endParaRPr lang="zh-CN" altLang="en-US"/>
        </a:p>
      </dgm:t>
    </dgm:pt>
  </dgm:ptLst>
  <dgm:cxnLst>
    <dgm:cxn modelId="{07D1C54F-13AD-4038-8FDE-17DF2BF3CDC3}" type="presOf" srcId="{8FCAEA74-8D7C-45E4-BF88-651A45673FE3}" destId="{E4812C9D-ED49-4EE8-BA69-15865078EE50}" srcOrd="0" destOrd="0" presId="urn:microsoft.com/office/officeart/2005/8/layout/hierarchy2"/>
    <dgm:cxn modelId="{9FB1C394-E84D-43BE-A811-98F870FE5DD7}" srcId="{9411DCEF-C821-4E4F-97DB-F7DEF7DEA664}" destId="{4030AC36-119C-4080-A1A7-40D7E45B00C3}" srcOrd="0" destOrd="0" parTransId="{E7E1AC7C-3A40-426C-9F46-65ECF84BB671}" sibTransId="{BFBFC0E0-BBD1-4782-9618-01B90CD17F87}"/>
    <dgm:cxn modelId="{807A3266-40BD-471C-8CAA-CA7009D3F908}" type="presOf" srcId="{B6D96A17-A4A1-42A3-8848-879BE1632AAB}" destId="{FCAB97A2-F5CE-4245-8609-DB34C18ADE50}" srcOrd="1" destOrd="0" presId="urn:microsoft.com/office/officeart/2005/8/layout/hierarchy2"/>
    <dgm:cxn modelId="{4AC813C4-0630-4C52-B351-EAC5F896136E}" type="presOf" srcId="{D18FF697-5732-4DB4-9451-99FFF8AFD88F}" destId="{2900A767-2916-4425-AECA-F617C0506ED2}" srcOrd="1" destOrd="0" presId="urn:microsoft.com/office/officeart/2005/8/layout/hierarchy2"/>
    <dgm:cxn modelId="{6DDD03E3-C3BA-46A3-8C80-1BC3F3B54DB4}" type="presOf" srcId="{1E62EAD5-5D06-4344-BCFD-D0593E62EDCC}" destId="{FBF8820E-3C23-44FA-BD07-9AAA1282B3FE}" srcOrd="0" destOrd="0" presId="urn:microsoft.com/office/officeart/2005/8/layout/hierarchy2"/>
    <dgm:cxn modelId="{ECD8210F-46B1-49B9-8884-EF39E9205C96}" type="presOf" srcId="{DED101F9-0641-41C2-BF09-D0A67C44A9BA}" destId="{CB1A2165-577D-467B-8804-3DCF5A0B3271}" srcOrd="0" destOrd="0" presId="urn:microsoft.com/office/officeart/2005/8/layout/hierarchy2"/>
    <dgm:cxn modelId="{B062CCBA-56B4-41A4-97B5-403C248D0F7D}" srcId="{8FCAEA74-8D7C-45E4-BF88-651A45673FE3}" destId="{D12DB26C-A85E-441D-A69D-F9775F300E45}" srcOrd="0" destOrd="0" parTransId="{B78373DE-86F2-4A77-AC45-83778BB4FE4E}" sibTransId="{F0DC8D9A-F61B-434C-BD58-39BE184675B4}"/>
    <dgm:cxn modelId="{C8EAF718-D564-4A6B-B450-CB75995E8A17}" type="presOf" srcId="{39A4ACF2-0772-4CFE-BE1F-B914608F0D2E}" destId="{417B64ED-C934-4B8E-8B59-8D583DB908AA}" srcOrd="0" destOrd="0" presId="urn:microsoft.com/office/officeart/2005/8/layout/hierarchy2"/>
    <dgm:cxn modelId="{50B58D52-5C8D-4550-9FBE-1B0C103815D7}" srcId="{39A4ACF2-0772-4CFE-BE1F-B914608F0D2E}" destId="{FEEB41A7-097A-41E3-8247-E7766D87A613}" srcOrd="0" destOrd="0" parTransId="{DED101F9-0641-41C2-BF09-D0A67C44A9BA}" sibTransId="{53E12424-BD7D-4891-B5FE-FE37E804B8AC}"/>
    <dgm:cxn modelId="{6B41A580-0C12-47A4-8963-9EE57A586D81}" type="presOf" srcId="{AA6D9E83-B4E7-43D9-8524-38980C442E12}" destId="{1C945009-DE19-494A-A864-743F024A9A86}" srcOrd="0" destOrd="0" presId="urn:microsoft.com/office/officeart/2005/8/layout/hierarchy2"/>
    <dgm:cxn modelId="{76F01CE4-CE92-4D57-A7B2-F3252015B37E}" type="presOf" srcId="{4030AC36-119C-4080-A1A7-40D7E45B00C3}" destId="{F3659A4E-1B9F-4A2A-B92E-6A945F57649C}" srcOrd="0" destOrd="0" presId="urn:microsoft.com/office/officeart/2005/8/layout/hierarchy2"/>
    <dgm:cxn modelId="{4BFB4984-D3AD-450B-B814-9D6247BB5456}" type="presOf" srcId="{E7E1AC7C-3A40-426C-9F46-65ECF84BB671}" destId="{9A515FC8-937D-4670-8A8F-CA3D76492DC1}" srcOrd="1" destOrd="0" presId="urn:microsoft.com/office/officeart/2005/8/layout/hierarchy2"/>
    <dgm:cxn modelId="{50155727-B784-49B2-B711-496665379882}" type="presOf" srcId="{D12DB26C-A85E-441D-A69D-F9775F300E45}" destId="{4FBAEC56-98F2-4FDE-91F3-7018C7290196}" srcOrd="0" destOrd="0" presId="urn:microsoft.com/office/officeart/2005/8/layout/hierarchy2"/>
    <dgm:cxn modelId="{95A93B7B-D518-4D49-8F16-8F9AD7A91D7F}" type="presOf" srcId="{AA6D9E83-B4E7-43D9-8524-38980C442E12}" destId="{1FDE2AF2-D66E-4CF7-A774-1CF8A750CEB0}" srcOrd="1" destOrd="0" presId="urn:microsoft.com/office/officeart/2005/8/layout/hierarchy2"/>
    <dgm:cxn modelId="{EC9C4C1C-BF6C-4D29-9C91-0D141153BB05}" type="presOf" srcId="{7C17CFAD-7CF4-407A-AEFC-BF8C866A9BDE}" destId="{BE004942-DB0E-479F-AC52-63E192233340}" srcOrd="1" destOrd="0" presId="urn:microsoft.com/office/officeart/2005/8/layout/hierarchy2"/>
    <dgm:cxn modelId="{B31BFC77-3E3E-44EC-94D0-5D0C3DD578FB}" type="presOf" srcId="{B78373DE-86F2-4A77-AC45-83778BB4FE4E}" destId="{035DE218-6FE7-4610-BF33-1420B79157FB}" srcOrd="1" destOrd="0" presId="urn:microsoft.com/office/officeart/2005/8/layout/hierarchy2"/>
    <dgm:cxn modelId="{D9B20D16-A96E-422A-8502-AFD27AB1B093}" srcId="{9B5295C7-3B56-476F-B836-723A5FA2E8A8}" destId="{0E4717C1-8FB9-4C19-81DB-EE695E509B76}" srcOrd="1" destOrd="0" parTransId="{B6D96A17-A4A1-42A3-8848-879BE1632AAB}" sibTransId="{DF3C9208-F382-4B7B-9E71-E2A0AF1DC1DA}"/>
    <dgm:cxn modelId="{FC1E817B-8E15-4B3E-9721-D6865A3D2184}" srcId="{7C5BBE9E-6CCE-46BC-8AF4-C3ECB52920FE}" destId="{F6A9CDD9-EB5E-4812-B34F-BEF3C4AE61BB}" srcOrd="0" destOrd="0" parTransId="{6AD1AABC-192D-4C64-B486-62C6C8CDD954}" sibTransId="{B469D59D-9424-4D17-814E-DC1A473B3762}"/>
    <dgm:cxn modelId="{5712830C-1277-47D8-80E4-6476B7E0922D}" srcId="{53A93124-41C4-4424-A9C1-9AC98A192687}" destId="{8FCAEA74-8D7C-45E4-BF88-651A45673FE3}" srcOrd="0" destOrd="0" parTransId="{AA6D9E83-B4E7-43D9-8524-38980C442E12}" sibTransId="{784319B9-5C38-45F9-842C-F286AF131375}"/>
    <dgm:cxn modelId="{8FFDE171-8466-4691-A394-58289D4E3F2B}" type="presOf" srcId="{C2062E39-9097-4701-A087-4AA01424E01F}" destId="{33B52EEB-3A6B-4054-985B-605AF460387D}" srcOrd="0" destOrd="0" presId="urn:microsoft.com/office/officeart/2005/8/layout/hierarchy2"/>
    <dgm:cxn modelId="{771CE8BF-E732-44B7-803C-0E0D2C330ACB}" type="presOf" srcId="{692A4AB4-4C04-4729-A752-C86DBC58ED95}" destId="{09DCB23B-6936-418B-8181-A3966732DD09}" srcOrd="0" destOrd="0" presId="urn:microsoft.com/office/officeart/2005/8/layout/hierarchy2"/>
    <dgm:cxn modelId="{35B14A90-3E72-4BE5-8267-E4BA63023445}" type="presOf" srcId="{D867BFF0-3B3D-4572-A16F-B48729CA806F}" destId="{22FE394C-CDDF-472B-91DF-448737EC3E98}" srcOrd="1" destOrd="0" presId="urn:microsoft.com/office/officeart/2005/8/layout/hierarchy2"/>
    <dgm:cxn modelId="{7A3B1EAE-2C0A-4812-9413-4E54A24C46FA}" srcId="{0E4717C1-8FB9-4C19-81DB-EE695E509B76}" destId="{9411DCEF-C821-4E4F-97DB-F7DEF7DEA664}" srcOrd="0" destOrd="0" parTransId="{7405D423-2A82-4A01-9F9D-196DAFB1820D}" sibTransId="{7658F7D2-CAFC-4519-BBE1-C304AA6E9CCF}"/>
    <dgm:cxn modelId="{ECD40209-6434-4ECD-B52B-B744D5A3D678}" type="presOf" srcId="{7C5BBE9E-6CCE-46BC-8AF4-C3ECB52920FE}" destId="{9A9A010B-E243-4F5F-B22E-0A7CF3E5A274}" srcOrd="0" destOrd="0" presId="urn:microsoft.com/office/officeart/2005/8/layout/hierarchy2"/>
    <dgm:cxn modelId="{3C36CE0C-6C1C-48DC-945D-992B04A6D36F}" type="presOf" srcId="{9B5295C7-3B56-476F-B836-723A5FA2E8A8}" destId="{BBA97624-9BAA-4993-B261-FBDB3F9CFD4E}" srcOrd="0" destOrd="0" presId="urn:microsoft.com/office/officeart/2005/8/layout/hierarchy2"/>
    <dgm:cxn modelId="{7FB35084-21B4-404D-B4E5-6953162FCE5B}" type="presOf" srcId="{9411DCEF-C821-4E4F-97DB-F7DEF7DEA664}" destId="{2E60A9ED-8819-4375-80E6-7869FB51E120}" srcOrd="0" destOrd="0" presId="urn:microsoft.com/office/officeart/2005/8/layout/hierarchy2"/>
    <dgm:cxn modelId="{949AB8FE-E1D1-4D88-8EC7-ABEEAFEA745E}" type="presOf" srcId="{A8577995-D6B0-420D-B19A-E6EFC99B81E5}" destId="{FFB41872-7637-4CA6-B3A4-99EC80CDD5E7}" srcOrd="0" destOrd="0" presId="urn:microsoft.com/office/officeart/2005/8/layout/hierarchy2"/>
    <dgm:cxn modelId="{4B981394-0D4A-4834-804D-C878B5A98BF0}" type="presOf" srcId="{B6D96A17-A4A1-42A3-8848-879BE1632AAB}" destId="{B8338D7A-45A3-4FDD-BAAD-0D7953EBD17B}" srcOrd="0" destOrd="0" presId="urn:microsoft.com/office/officeart/2005/8/layout/hierarchy2"/>
    <dgm:cxn modelId="{60DF1D87-87FB-480D-B313-F55ACDFCBBB6}" srcId="{9B5295C7-3B56-476F-B836-723A5FA2E8A8}" destId="{C2062E39-9097-4701-A087-4AA01424E01F}" srcOrd="3" destOrd="0" parTransId="{1E62EAD5-5D06-4344-BCFD-D0593E62EDCC}" sibTransId="{69800759-37F0-44B6-9982-2BE280F1FCFC}"/>
    <dgm:cxn modelId="{056F9FE9-B706-4490-A2AF-B6329C699314}" type="presOf" srcId="{B78373DE-86F2-4A77-AC45-83778BB4FE4E}" destId="{1547F911-E64A-4EB2-8B75-8B6B8946520C}" srcOrd="0" destOrd="0" presId="urn:microsoft.com/office/officeart/2005/8/layout/hierarchy2"/>
    <dgm:cxn modelId="{62CBDBC1-2C86-43DD-8C0A-4C4A1DF70D7A}" type="presOf" srcId="{C2CDAD77-74F4-4C77-B194-ADA972576BD8}" destId="{F04EB01A-E92B-4BBA-A0DB-8471A61358B0}" srcOrd="0" destOrd="0" presId="urn:microsoft.com/office/officeart/2005/8/layout/hierarchy2"/>
    <dgm:cxn modelId="{9FBF95C3-C779-41EC-A5E3-A622E5F26B2E}" type="presOf" srcId="{D867BFF0-3B3D-4572-A16F-B48729CA806F}" destId="{F96522EA-94BB-4E4E-923B-FAE53D7326AA}" srcOrd="0" destOrd="0" presId="urn:microsoft.com/office/officeart/2005/8/layout/hierarchy2"/>
    <dgm:cxn modelId="{8524DAE7-3B66-4E6F-B161-5BE6AA9D6522}" type="presOf" srcId="{DED101F9-0641-41C2-BF09-D0A67C44A9BA}" destId="{46F123EF-F61B-4E7B-A1B3-FBB8F931928B}" srcOrd="1" destOrd="0" presId="urn:microsoft.com/office/officeart/2005/8/layout/hierarchy2"/>
    <dgm:cxn modelId="{8CD0DC18-4138-4CA6-9F7A-726D5F5AC43B}" type="presOf" srcId="{7C17CFAD-7CF4-407A-AEFC-BF8C866A9BDE}" destId="{B0E3598B-BA73-4BCF-8534-F69BEE0D9594}" srcOrd="0" destOrd="0" presId="urn:microsoft.com/office/officeart/2005/8/layout/hierarchy2"/>
    <dgm:cxn modelId="{5215C2D1-F491-4802-B82A-9B9CDF6AE31D}" type="presOf" srcId="{1E62EAD5-5D06-4344-BCFD-D0593E62EDCC}" destId="{960044A1-92E3-4B2D-A291-E82831C9A26E}" srcOrd="1" destOrd="0" presId="urn:microsoft.com/office/officeart/2005/8/layout/hierarchy2"/>
    <dgm:cxn modelId="{798C87F6-51AA-4F1E-852C-DD09FAC1C0A1}" srcId="{FEEB41A7-097A-41E3-8247-E7766D87A613}" destId="{A8577995-D6B0-420D-B19A-E6EFC99B81E5}" srcOrd="0" destOrd="0" parTransId="{7C17CFAD-7CF4-407A-AEFC-BF8C866A9BDE}" sibTransId="{374EA6DC-300F-4B4E-ABCB-CBBDE632F9FC}"/>
    <dgm:cxn modelId="{C34683D8-8F63-4576-82BE-C6C49C50BB36}" type="presOf" srcId="{FEEB41A7-097A-41E3-8247-E7766D87A613}" destId="{7CF2D1C0-3655-4FA9-B7E8-91F02368C2B9}" srcOrd="0" destOrd="0" presId="urn:microsoft.com/office/officeart/2005/8/layout/hierarchy2"/>
    <dgm:cxn modelId="{4243C9BF-7FB7-4E39-A63A-89B2C4D68191}" type="presOf" srcId="{6AD1AABC-192D-4C64-B486-62C6C8CDD954}" destId="{7D7A3EB0-A375-462D-B032-CCD4B8B88F3A}" srcOrd="0" destOrd="0" presId="urn:microsoft.com/office/officeart/2005/8/layout/hierarchy2"/>
    <dgm:cxn modelId="{9FCCEBE0-796E-4FEC-B8E1-4C1A11B918A8}" type="presOf" srcId="{6AD1AABC-192D-4C64-B486-62C6C8CDD954}" destId="{DD9859AB-81C2-45F8-8563-65909DD4F097}" srcOrd="1" destOrd="0" presId="urn:microsoft.com/office/officeart/2005/8/layout/hierarchy2"/>
    <dgm:cxn modelId="{75927316-901B-4E19-92F7-B202F46F8FC6}" type="presOf" srcId="{E7E1AC7C-3A40-426C-9F46-65ECF84BB671}" destId="{9E55A788-F128-4DC0-ADEC-216A98ED9151}" srcOrd="0" destOrd="0" presId="urn:microsoft.com/office/officeart/2005/8/layout/hierarchy2"/>
    <dgm:cxn modelId="{3BD64587-5B0D-4875-BCFE-C983689E251C}" type="presOf" srcId="{F6A9CDD9-EB5E-4812-B34F-BEF3C4AE61BB}" destId="{1D0EF46C-3E38-4748-BBE6-7D9D30B7EF57}" srcOrd="0" destOrd="0" presId="urn:microsoft.com/office/officeart/2005/8/layout/hierarchy2"/>
    <dgm:cxn modelId="{0C3645D1-0BA9-4C53-89E9-2630E3BCC39A}" type="presOf" srcId="{53A93124-41C4-4424-A9C1-9AC98A192687}" destId="{1F03841E-C0B7-4A86-A084-EC48C77C4E03}" srcOrd="0" destOrd="0" presId="urn:microsoft.com/office/officeart/2005/8/layout/hierarchy2"/>
    <dgm:cxn modelId="{AC4ADB30-1CB9-4936-BF0E-CF1087E72E93}" type="presOf" srcId="{7405D423-2A82-4A01-9F9D-196DAFB1820D}" destId="{53D67C34-7773-4CB9-BAC6-778C36521F51}" srcOrd="1" destOrd="0" presId="urn:microsoft.com/office/officeart/2005/8/layout/hierarchy2"/>
    <dgm:cxn modelId="{3A038141-3BC7-441E-A749-CD3715AD9DE0}" type="presOf" srcId="{0E4717C1-8FB9-4C19-81DB-EE695E509B76}" destId="{C5A651A5-8123-4C43-A338-5844980B23D8}" srcOrd="0" destOrd="0" presId="urn:microsoft.com/office/officeart/2005/8/layout/hierarchy2"/>
    <dgm:cxn modelId="{C9FEBD54-9C82-4690-949E-D0B5C11FB48C}" type="presOf" srcId="{C2CDAD77-74F4-4C77-B194-ADA972576BD8}" destId="{D3261F3F-781B-4E49-AF33-0942C33663B6}" srcOrd="1" destOrd="0" presId="urn:microsoft.com/office/officeart/2005/8/layout/hierarchy2"/>
    <dgm:cxn modelId="{E695B35B-662F-47D6-9C26-95CD86D310D4}" srcId="{C2062E39-9097-4701-A087-4AA01424E01F}" destId="{7C5BBE9E-6CCE-46BC-8AF4-C3ECB52920FE}" srcOrd="0" destOrd="0" parTransId="{C2CDAD77-74F4-4C77-B194-ADA972576BD8}" sibTransId="{79EDEEA3-BA2A-409A-9BFB-6D85C220AF81}"/>
    <dgm:cxn modelId="{39397391-2A9B-4233-9FF3-2815388C7ECF}" srcId="{692A4AB4-4C04-4729-A752-C86DBC58ED95}" destId="{9B5295C7-3B56-476F-B836-723A5FA2E8A8}" srcOrd="0" destOrd="0" parTransId="{31D84D73-575A-4B8B-ABFF-9F06CD141415}" sibTransId="{6FC876C3-64E1-4D89-A53F-BA55A59416FA}"/>
    <dgm:cxn modelId="{3FF7DE6B-6052-4497-A84F-E350FC927C65}" type="presOf" srcId="{7405D423-2A82-4A01-9F9D-196DAFB1820D}" destId="{87F334FC-4CAF-4214-8B69-81296301E4BD}" srcOrd="0" destOrd="0" presId="urn:microsoft.com/office/officeart/2005/8/layout/hierarchy2"/>
    <dgm:cxn modelId="{E56C3D61-B19E-48EE-ACBB-67AED84E3D4C}" srcId="{9B5295C7-3B56-476F-B836-723A5FA2E8A8}" destId="{53A93124-41C4-4424-A9C1-9AC98A192687}" srcOrd="0" destOrd="0" parTransId="{D18FF697-5732-4DB4-9451-99FFF8AFD88F}" sibTransId="{1FF0ED89-68CA-4E0E-9B44-08964300B5DA}"/>
    <dgm:cxn modelId="{01881356-7E00-4666-80B8-F30C92B3647C}" srcId="{9B5295C7-3B56-476F-B836-723A5FA2E8A8}" destId="{39A4ACF2-0772-4CFE-BE1F-B914608F0D2E}" srcOrd="2" destOrd="0" parTransId="{D867BFF0-3B3D-4572-A16F-B48729CA806F}" sibTransId="{5068AD6F-B379-41FF-8A8E-E543D76EA579}"/>
    <dgm:cxn modelId="{BDCBBFF5-6E1C-496D-B5D8-163B6B5F910D}" type="presOf" srcId="{D18FF697-5732-4DB4-9451-99FFF8AFD88F}" destId="{A6DE74EF-2318-4C00-B3C1-F9A992155D8B}" srcOrd="0" destOrd="0" presId="urn:microsoft.com/office/officeart/2005/8/layout/hierarchy2"/>
    <dgm:cxn modelId="{D40DF186-51A0-4D5E-AE1D-A6D2E2668F6C}" type="presParOf" srcId="{09DCB23B-6936-418B-8181-A3966732DD09}" destId="{4B1EBFE8-37C3-4D56-973C-B7C06517FF60}" srcOrd="0" destOrd="0" presId="urn:microsoft.com/office/officeart/2005/8/layout/hierarchy2"/>
    <dgm:cxn modelId="{D25291D0-C086-418E-BE24-AFD9A2271168}" type="presParOf" srcId="{4B1EBFE8-37C3-4D56-973C-B7C06517FF60}" destId="{BBA97624-9BAA-4993-B261-FBDB3F9CFD4E}" srcOrd="0" destOrd="0" presId="urn:microsoft.com/office/officeart/2005/8/layout/hierarchy2"/>
    <dgm:cxn modelId="{36CCA489-E1FF-4B65-8AC9-C620DF6270B6}" type="presParOf" srcId="{4B1EBFE8-37C3-4D56-973C-B7C06517FF60}" destId="{9D70C3C9-03A8-495C-8D63-FBF2636C9F80}" srcOrd="1" destOrd="0" presId="urn:microsoft.com/office/officeart/2005/8/layout/hierarchy2"/>
    <dgm:cxn modelId="{47D9FA40-B215-4DAD-85ED-40100B82BDED}" type="presParOf" srcId="{9D70C3C9-03A8-495C-8D63-FBF2636C9F80}" destId="{A6DE74EF-2318-4C00-B3C1-F9A992155D8B}" srcOrd="0" destOrd="0" presId="urn:microsoft.com/office/officeart/2005/8/layout/hierarchy2"/>
    <dgm:cxn modelId="{9CB95CB3-C03C-44BA-BA94-0AF418F6FDF8}" type="presParOf" srcId="{A6DE74EF-2318-4C00-B3C1-F9A992155D8B}" destId="{2900A767-2916-4425-AECA-F617C0506ED2}" srcOrd="0" destOrd="0" presId="urn:microsoft.com/office/officeart/2005/8/layout/hierarchy2"/>
    <dgm:cxn modelId="{39C56DCC-4297-48C7-884F-51898AAA0DC6}" type="presParOf" srcId="{9D70C3C9-03A8-495C-8D63-FBF2636C9F80}" destId="{C44C8D63-3C39-40AD-8DCE-39BD602BEDEE}" srcOrd="1" destOrd="0" presId="urn:microsoft.com/office/officeart/2005/8/layout/hierarchy2"/>
    <dgm:cxn modelId="{C2BDF0B5-EBF5-4DD2-8170-58109FD938DB}" type="presParOf" srcId="{C44C8D63-3C39-40AD-8DCE-39BD602BEDEE}" destId="{1F03841E-C0B7-4A86-A084-EC48C77C4E03}" srcOrd="0" destOrd="0" presId="urn:microsoft.com/office/officeart/2005/8/layout/hierarchy2"/>
    <dgm:cxn modelId="{124A78CB-CDD1-45E2-BA65-4B83D7A01A53}" type="presParOf" srcId="{C44C8D63-3C39-40AD-8DCE-39BD602BEDEE}" destId="{1AE3203A-23B0-488C-B5C3-0C2652EF13DD}" srcOrd="1" destOrd="0" presId="urn:microsoft.com/office/officeart/2005/8/layout/hierarchy2"/>
    <dgm:cxn modelId="{C4E43A0B-90FD-4EDC-8771-E51584A45E48}" type="presParOf" srcId="{1AE3203A-23B0-488C-B5C3-0C2652EF13DD}" destId="{1C945009-DE19-494A-A864-743F024A9A86}" srcOrd="0" destOrd="0" presId="urn:microsoft.com/office/officeart/2005/8/layout/hierarchy2"/>
    <dgm:cxn modelId="{335C7C7F-AA02-481C-8361-2D44C8228149}" type="presParOf" srcId="{1C945009-DE19-494A-A864-743F024A9A86}" destId="{1FDE2AF2-D66E-4CF7-A774-1CF8A750CEB0}" srcOrd="0" destOrd="0" presId="urn:microsoft.com/office/officeart/2005/8/layout/hierarchy2"/>
    <dgm:cxn modelId="{B2938B1A-CE00-4905-842E-BDEB72DD96F5}" type="presParOf" srcId="{1AE3203A-23B0-488C-B5C3-0C2652EF13DD}" destId="{238CD643-7CBF-4B8A-AE9E-878EEB4651F7}" srcOrd="1" destOrd="0" presId="urn:microsoft.com/office/officeart/2005/8/layout/hierarchy2"/>
    <dgm:cxn modelId="{7AB83C9C-0FE5-49EF-B38E-205404AD929F}" type="presParOf" srcId="{238CD643-7CBF-4B8A-AE9E-878EEB4651F7}" destId="{E4812C9D-ED49-4EE8-BA69-15865078EE50}" srcOrd="0" destOrd="0" presId="urn:microsoft.com/office/officeart/2005/8/layout/hierarchy2"/>
    <dgm:cxn modelId="{D635FD6E-29CA-42CE-85E4-D85A43D6FD12}" type="presParOf" srcId="{238CD643-7CBF-4B8A-AE9E-878EEB4651F7}" destId="{EC210C99-B711-4935-85EE-BF575BFA6664}" srcOrd="1" destOrd="0" presId="urn:microsoft.com/office/officeart/2005/8/layout/hierarchy2"/>
    <dgm:cxn modelId="{C8C06D4E-D138-4375-B0BD-E182E93AD152}" type="presParOf" srcId="{EC210C99-B711-4935-85EE-BF575BFA6664}" destId="{1547F911-E64A-4EB2-8B75-8B6B8946520C}" srcOrd="0" destOrd="0" presId="urn:microsoft.com/office/officeart/2005/8/layout/hierarchy2"/>
    <dgm:cxn modelId="{9014E57B-5A12-4D62-A38D-4ABEE70E8972}" type="presParOf" srcId="{1547F911-E64A-4EB2-8B75-8B6B8946520C}" destId="{035DE218-6FE7-4610-BF33-1420B79157FB}" srcOrd="0" destOrd="0" presId="urn:microsoft.com/office/officeart/2005/8/layout/hierarchy2"/>
    <dgm:cxn modelId="{31B840F3-1210-4B18-A74C-86A0D746EE79}" type="presParOf" srcId="{EC210C99-B711-4935-85EE-BF575BFA6664}" destId="{70BF50CB-DC4B-4F16-8C25-CFEB938CD1C9}" srcOrd="1" destOrd="0" presId="urn:microsoft.com/office/officeart/2005/8/layout/hierarchy2"/>
    <dgm:cxn modelId="{4842AB83-5B84-4497-BFF1-5CA94D703585}" type="presParOf" srcId="{70BF50CB-DC4B-4F16-8C25-CFEB938CD1C9}" destId="{4FBAEC56-98F2-4FDE-91F3-7018C7290196}" srcOrd="0" destOrd="0" presId="urn:microsoft.com/office/officeart/2005/8/layout/hierarchy2"/>
    <dgm:cxn modelId="{8736A4A3-C2B5-494A-BE2B-B7769C5B740C}" type="presParOf" srcId="{70BF50CB-DC4B-4F16-8C25-CFEB938CD1C9}" destId="{D4CAC67B-59C1-49ED-9C0E-D1932A96F338}" srcOrd="1" destOrd="0" presId="urn:microsoft.com/office/officeart/2005/8/layout/hierarchy2"/>
    <dgm:cxn modelId="{259C1D25-CEB2-4BF4-A1C2-D796038AA5BF}" type="presParOf" srcId="{9D70C3C9-03A8-495C-8D63-FBF2636C9F80}" destId="{B8338D7A-45A3-4FDD-BAAD-0D7953EBD17B}" srcOrd="2" destOrd="0" presId="urn:microsoft.com/office/officeart/2005/8/layout/hierarchy2"/>
    <dgm:cxn modelId="{A627F551-8E8F-4627-868A-1CB0489A6F89}" type="presParOf" srcId="{B8338D7A-45A3-4FDD-BAAD-0D7953EBD17B}" destId="{FCAB97A2-F5CE-4245-8609-DB34C18ADE50}" srcOrd="0" destOrd="0" presId="urn:microsoft.com/office/officeart/2005/8/layout/hierarchy2"/>
    <dgm:cxn modelId="{588FDE84-A0B7-4B6A-8D50-C239227E8C9E}" type="presParOf" srcId="{9D70C3C9-03A8-495C-8D63-FBF2636C9F80}" destId="{2937B4AF-668D-40DD-BC68-22B0AF7BA00C}" srcOrd="3" destOrd="0" presId="urn:microsoft.com/office/officeart/2005/8/layout/hierarchy2"/>
    <dgm:cxn modelId="{5E60E0A1-765C-4A38-9383-321FE5A4FFC4}" type="presParOf" srcId="{2937B4AF-668D-40DD-BC68-22B0AF7BA00C}" destId="{C5A651A5-8123-4C43-A338-5844980B23D8}" srcOrd="0" destOrd="0" presId="urn:microsoft.com/office/officeart/2005/8/layout/hierarchy2"/>
    <dgm:cxn modelId="{F395AC48-A5BB-4C6F-86F8-7BFFD189F4FD}" type="presParOf" srcId="{2937B4AF-668D-40DD-BC68-22B0AF7BA00C}" destId="{1B4E1C68-7BA2-401F-83D7-34D0AD826859}" srcOrd="1" destOrd="0" presId="urn:microsoft.com/office/officeart/2005/8/layout/hierarchy2"/>
    <dgm:cxn modelId="{98A26086-847E-40F5-938B-DD5181BBFEF3}" type="presParOf" srcId="{1B4E1C68-7BA2-401F-83D7-34D0AD826859}" destId="{87F334FC-4CAF-4214-8B69-81296301E4BD}" srcOrd="0" destOrd="0" presId="urn:microsoft.com/office/officeart/2005/8/layout/hierarchy2"/>
    <dgm:cxn modelId="{4112314F-406D-42DD-938F-FFDD0422A2FD}" type="presParOf" srcId="{87F334FC-4CAF-4214-8B69-81296301E4BD}" destId="{53D67C34-7773-4CB9-BAC6-778C36521F51}" srcOrd="0" destOrd="0" presId="urn:microsoft.com/office/officeart/2005/8/layout/hierarchy2"/>
    <dgm:cxn modelId="{54E7CF56-B7E9-4168-B2D2-FAB68447CE59}" type="presParOf" srcId="{1B4E1C68-7BA2-401F-83D7-34D0AD826859}" destId="{D0EBEA09-F7F1-4894-A378-A1FF0639B712}" srcOrd="1" destOrd="0" presId="urn:microsoft.com/office/officeart/2005/8/layout/hierarchy2"/>
    <dgm:cxn modelId="{8061BAF3-B7DF-438F-A316-B47E3FF6B881}" type="presParOf" srcId="{D0EBEA09-F7F1-4894-A378-A1FF0639B712}" destId="{2E60A9ED-8819-4375-80E6-7869FB51E120}" srcOrd="0" destOrd="0" presId="urn:microsoft.com/office/officeart/2005/8/layout/hierarchy2"/>
    <dgm:cxn modelId="{9C9AE050-DAF6-4FA8-BEFF-A325E11CC7E8}" type="presParOf" srcId="{D0EBEA09-F7F1-4894-A378-A1FF0639B712}" destId="{D51E5887-5CAB-4664-9A51-9D80B8D3F232}" srcOrd="1" destOrd="0" presId="urn:microsoft.com/office/officeart/2005/8/layout/hierarchy2"/>
    <dgm:cxn modelId="{50B2967B-77F9-494B-8DC5-7514D2D0E55D}" type="presParOf" srcId="{D51E5887-5CAB-4664-9A51-9D80B8D3F232}" destId="{9E55A788-F128-4DC0-ADEC-216A98ED9151}" srcOrd="0" destOrd="0" presId="urn:microsoft.com/office/officeart/2005/8/layout/hierarchy2"/>
    <dgm:cxn modelId="{6755200E-BC44-488A-B8DC-908171C5323A}" type="presParOf" srcId="{9E55A788-F128-4DC0-ADEC-216A98ED9151}" destId="{9A515FC8-937D-4670-8A8F-CA3D76492DC1}" srcOrd="0" destOrd="0" presId="urn:microsoft.com/office/officeart/2005/8/layout/hierarchy2"/>
    <dgm:cxn modelId="{EBC4D70C-DDF0-4949-8334-9519244101C4}" type="presParOf" srcId="{D51E5887-5CAB-4664-9A51-9D80B8D3F232}" destId="{7E7BC792-EF7E-465B-B817-5CD77A256E5D}" srcOrd="1" destOrd="0" presId="urn:microsoft.com/office/officeart/2005/8/layout/hierarchy2"/>
    <dgm:cxn modelId="{A6E6E368-D6FF-4CB0-97AB-D8F9970DFD98}" type="presParOf" srcId="{7E7BC792-EF7E-465B-B817-5CD77A256E5D}" destId="{F3659A4E-1B9F-4A2A-B92E-6A945F57649C}" srcOrd="0" destOrd="0" presId="urn:microsoft.com/office/officeart/2005/8/layout/hierarchy2"/>
    <dgm:cxn modelId="{21CC8AC4-852B-42C8-A1AF-54D5AF15BB86}" type="presParOf" srcId="{7E7BC792-EF7E-465B-B817-5CD77A256E5D}" destId="{E67FB987-294C-4865-B6CD-65B6D39835BD}" srcOrd="1" destOrd="0" presId="urn:microsoft.com/office/officeart/2005/8/layout/hierarchy2"/>
    <dgm:cxn modelId="{52807387-C6E2-47A4-B503-E03B79F3075C}" type="presParOf" srcId="{9D70C3C9-03A8-495C-8D63-FBF2636C9F80}" destId="{F96522EA-94BB-4E4E-923B-FAE53D7326AA}" srcOrd="4" destOrd="0" presId="urn:microsoft.com/office/officeart/2005/8/layout/hierarchy2"/>
    <dgm:cxn modelId="{5271FFAC-8B2D-460D-B7BE-739072E9F172}" type="presParOf" srcId="{F96522EA-94BB-4E4E-923B-FAE53D7326AA}" destId="{22FE394C-CDDF-472B-91DF-448737EC3E98}" srcOrd="0" destOrd="0" presId="urn:microsoft.com/office/officeart/2005/8/layout/hierarchy2"/>
    <dgm:cxn modelId="{D5F6BE5E-B433-4F7D-8189-33795FE9FD48}" type="presParOf" srcId="{9D70C3C9-03A8-495C-8D63-FBF2636C9F80}" destId="{FB0CD1E5-6A34-422C-9D18-72C203F2DA67}" srcOrd="5" destOrd="0" presId="urn:microsoft.com/office/officeart/2005/8/layout/hierarchy2"/>
    <dgm:cxn modelId="{05728AF3-F9F8-4CFC-8856-12E2CC72C665}" type="presParOf" srcId="{FB0CD1E5-6A34-422C-9D18-72C203F2DA67}" destId="{417B64ED-C934-4B8E-8B59-8D583DB908AA}" srcOrd="0" destOrd="0" presId="urn:microsoft.com/office/officeart/2005/8/layout/hierarchy2"/>
    <dgm:cxn modelId="{AF881438-9B99-4980-B1C2-B413A5ED6124}" type="presParOf" srcId="{FB0CD1E5-6A34-422C-9D18-72C203F2DA67}" destId="{9A3C2B87-92B1-4C74-911C-F178DD968568}" srcOrd="1" destOrd="0" presId="urn:microsoft.com/office/officeart/2005/8/layout/hierarchy2"/>
    <dgm:cxn modelId="{564E4A2F-308D-4991-94EF-5E6BA4B8EB18}" type="presParOf" srcId="{9A3C2B87-92B1-4C74-911C-F178DD968568}" destId="{CB1A2165-577D-467B-8804-3DCF5A0B3271}" srcOrd="0" destOrd="0" presId="urn:microsoft.com/office/officeart/2005/8/layout/hierarchy2"/>
    <dgm:cxn modelId="{4CD17FE2-89DE-475D-B661-2BD07A406635}" type="presParOf" srcId="{CB1A2165-577D-467B-8804-3DCF5A0B3271}" destId="{46F123EF-F61B-4E7B-A1B3-FBB8F931928B}" srcOrd="0" destOrd="0" presId="urn:microsoft.com/office/officeart/2005/8/layout/hierarchy2"/>
    <dgm:cxn modelId="{86A07B42-0655-4988-96D0-34A7B108CD67}" type="presParOf" srcId="{9A3C2B87-92B1-4C74-911C-F178DD968568}" destId="{F1202902-2EC6-4159-B054-6EA68EBEED19}" srcOrd="1" destOrd="0" presId="urn:microsoft.com/office/officeart/2005/8/layout/hierarchy2"/>
    <dgm:cxn modelId="{49F29712-8778-4077-8A80-2FC574E723FE}" type="presParOf" srcId="{F1202902-2EC6-4159-B054-6EA68EBEED19}" destId="{7CF2D1C0-3655-4FA9-B7E8-91F02368C2B9}" srcOrd="0" destOrd="0" presId="urn:microsoft.com/office/officeart/2005/8/layout/hierarchy2"/>
    <dgm:cxn modelId="{D4EDE808-31F0-4DA7-BB3E-C3044284ED0C}" type="presParOf" srcId="{F1202902-2EC6-4159-B054-6EA68EBEED19}" destId="{232B72A2-2468-4C22-837E-EB34FE292452}" srcOrd="1" destOrd="0" presId="urn:microsoft.com/office/officeart/2005/8/layout/hierarchy2"/>
    <dgm:cxn modelId="{BEEB97AD-89F5-4CE1-9E0B-C5B1E32EDEAE}" type="presParOf" srcId="{232B72A2-2468-4C22-837E-EB34FE292452}" destId="{B0E3598B-BA73-4BCF-8534-F69BEE0D9594}" srcOrd="0" destOrd="0" presId="urn:microsoft.com/office/officeart/2005/8/layout/hierarchy2"/>
    <dgm:cxn modelId="{30E9FA3F-AAE3-46C4-BD7E-6C4AA3164538}" type="presParOf" srcId="{B0E3598B-BA73-4BCF-8534-F69BEE0D9594}" destId="{BE004942-DB0E-479F-AC52-63E192233340}" srcOrd="0" destOrd="0" presId="urn:microsoft.com/office/officeart/2005/8/layout/hierarchy2"/>
    <dgm:cxn modelId="{6D2BB203-86C9-4AF1-B635-BC5598C70C41}" type="presParOf" srcId="{232B72A2-2468-4C22-837E-EB34FE292452}" destId="{2733F949-24C9-472B-B81D-E7A27EC305BD}" srcOrd="1" destOrd="0" presId="urn:microsoft.com/office/officeart/2005/8/layout/hierarchy2"/>
    <dgm:cxn modelId="{974EF749-9EB8-4639-A822-432A143DCDA6}" type="presParOf" srcId="{2733F949-24C9-472B-B81D-E7A27EC305BD}" destId="{FFB41872-7637-4CA6-B3A4-99EC80CDD5E7}" srcOrd="0" destOrd="0" presId="urn:microsoft.com/office/officeart/2005/8/layout/hierarchy2"/>
    <dgm:cxn modelId="{252718F9-B937-4DAD-A838-14158F041340}" type="presParOf" srcId="{2733F949-24C9-472B-B81D-E7A27EC305BD}" destId="{70A36B17-EFD0-4B24-8657-E52269A7887C}" srcOrd="1" destOrd="0" presId="urn:microsoft.com/office/officeart/2005/8/layout/hierarchy2"/>
    <dgm:cxn modelId="{B73486E1-73BE-4E5F-8212-3538A3741831}" type="presParOf" srcId="{9D70C3C9-03A8-495C-8D63-FBF2636C9F80}" destId="{FBF8820E-3C23-44FA-BD07-9AAA1282B3FE}" srcOrd="6" destOrd="0" presId="urn:microsoft.com/office/officeart/2005/8/layout/hierarchy2"/>
    <dgm:cxn modelId="{3C229830-ED78-4E7E-ADC6-545DD7333FD5}" type="presParOf" srcId="{FBF8820E-3C23-44FA-BD07-9AAA1282B3FE}" destId="{960044A1-92E3-4B2D-A291-E82831C9A26E}" srcOrd="0" destOrd="0" presId="urn:microsoft.com/office/officeart/2005/8/layout/hierarchy2"/>
    <dgm:cxn modelId="{8FBBA153-026B-4D46-8391-B77F9EF8264B}" type="presParOf" srcId="{9D70C3C9-03A8-495C-8D63-FBF2636C9F80}" destId="{BE913E1F-9FC6-4A7A-9BFA-35095C6F8299}" srcOrd="7" destOrd="0" presId="urn:microsoft.com/office/officeart/2005/8/layout/hierarchy2"/>
    <dgm:cxn modelId="{8D415AA7-5ED2-41F4-A23B-A8B65B1138FB}" type="presParOf" srcId="{BE913E1F-9FC6-4A7A-9BFA-35095C6F8299}" destId="{33B52EEB-3A6B-4054-985B-605AF460387D}" srcOrd="0" destOrd="0" presId="urn:microsoft.com/office/officeart/2005/8/layout/hierarchy2"/>
    <dgm:cxn modelId="{57A07F2B-6037-42B5-9626-A79F891DD1D3}" type="presParOf" srcId="{BE913E1F-9FC6-4A7A-9BFA-35095C6F8299}" destId="{AA384D96-24D2-4B10-B24A-FC371860515E}" srcOrd="1" destOrd="0" presId="urn:microsoft.com/office/officeart/2005/8/layout/hierarchy2"/>
    <dgm:cxn modelId="{CA9BB82A-1A11-4433-9BE6-29D94471DCC0}" type="presParOf" srcId="{AA384D96-24D2-4B10-B24A-FC371860515E}" destId="{F04EB01A-E92B-4BBA-A0DB-8471A61358B0}" srcOrd="0" destOrd="0" presId="urn:microsoft.com/office/officeart/2005/8/layout/hierarchy2"/>
    <dgm:cxn modelId="{F5D9DA66-3120-487D-9598-CA8722F50EC5}" type="presParOf" srcId="{F04EB01A-E92B-4BBA-A0DB-8471A61358B0}" destId="{D3261F3F-781B-4E49-AF33-0942C33663B6}" srcOrd="0" destOrd="0" presId="urn:microsoft.com/office/officeart/2005/8/layout/hierarchy2"/>
    <dgm:cxn modelId="{8DDA54C8-21EB-4995-9096-141205452221}" type="presParOf" srcId="{AA384D96-24D2-4B10-B24A-FC371860515E}" destId="{4DDE294A-B5FF-4B5D-A57F-5469EE01F29B}" srcOrd="1" destOrd="0" presId="urn:microsoft.com/office/officeart/2005/8/layout/hierarchy2"/>
    <dgm:cxn modelId="{D7572F4E-3199-4B0D-AFDE-258306C90990}" type="presParOf" srcId="{4DDE294A-B5FF-4B5D-A57F-5469EE01F29B}" destId="{9A9A010B-E243-4F5F-B22E-0A7CF3E5A274}" srcOrd="0" destOrd="0" presId="urn:microsoft.com/office/officeart/2005/8/layout/hierarchy2"/>
    <dgm:cxn modelId="{32C25075-7BD9-48FE-84E6-451764214ED7}" type="presParOf" srcId="{4DDE294A-B5FF-4B5D-A57F-5469EE01F29B}" destId="{98FFEDEF-8739-49AB-B783-D60E796BCB7B}" srcOrd="1" destOrd="0" presId="urn:microsoft.com/office/officeart/2005/8/layout/hierarchy2"/>
    <dgm:cxn modelId="{6A1F0BFC-AC16-4D39-BCC0-EACC2C6693CF}" type="presParOf" srcId="{98FFEDEF-8739-49AB-B783-D60E796BCB7B}" destId="{7D7A3EB0-A375-462D-B032-CCD4B8B88F3A}" srcOrd="0" destOrd="0" presId="urn:microsoft.com/office/officeart/2005/8/layout/hierarchy2"/>
    <dgm:cxn modelId="{248A0748-D8B6-406A-8C09-5E22501BDAE3}" type="presParOf" srcId="{7D7A3EB0-A375-462D-B032-CCD4B8B88F3A}" destId="{DD9859AB-81C2-45F8-8563-65909DD4F097}" srcOrd="0" destOrd="0" presId="urn:microsoft.com/office/officeart/2005/8/layout/hierarchy2"/>
    <dgm:cxn modelId="{3DA6750F-ED00-4D01-9A52-C4FE73F19EA1}" type="presParOf" srcId="{98FFEDEF-8739-49AB-B783-D60E796BCB7B}" destId="{0A78FA26-E3AE-4C22-A931-98A49C2D8CE5}" srcOrd="1" destOrd="0" presId="urn:microsoft.com/office/officeart/2005/8/layout/hierarchy2"/>
    <dgm:cxn modelId="{B798E879-07D2-4847-B2B5-16A686661CE0}" type="presParOf" srcId="{0A78FA26-E3AE-4C22-A931-98A49C2D8CE5}" destId="{1D0EF46C-3E38-4748-BBE6-7D9D30B7EF57}" srcOrd="0" destOrd="0" presId="urn:microsoft.com/office/officeart/2005/8/layout/hierarchy2"/>
    <dgm:cxn modelId="{E6138A31-6CAC-486B-9A94-6BA5C72A7F79}" type="presParOf" srcId="{0A78FA26-E3AE-4C22-A931-98A49C2D8CE5}" destId="{995E7500-0664-480D-8BFE-92B5CFBC7844}"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F2F72-320E-471B-A44A-E9B9D846D308}" type="doc">
      <dgm:prSet loTypeId="urn:microsoft.com/office/officeart/2005/8/layout/process1" loCatId="process" qsTypeId="urn:microsoft.com/office/officeart/2005/8/quickstyle/simple3" qsCatId="simple" csTypeId="urn:microsoft.com/office/officeart/2005/8/colors/accent0_1" csCatId="mainScheme" phldr="1"/>
      <dgm:spPr/>
    </dgm:pt>
    <dgm:pt modelId="{53B2654E-5495-4150-B79C-A1B1BCE89BEA}">
      <dgm:prSet phldrT="[文本]" custT="1"/>
      <dgm:spPr/>
      <dgm:t>
        <a:bodyPr/>
        <a:lstStyle/>
        <a:p>
          <a:r>
            <a:rPr lang="zh-CN" altLang="en-US" sz="2400" b="1" dirty="0" smtClean="0">
              <a:solidFill>
                <a:schemeClr val="tx1"/>
              </a:solidFill>
              <a:latin typeface="微软雅黑" panose="020B0503020204020204" pitchFamily="34" charset="-122"/>
              <a:ea typeface="微软雅黑" panose="020B0503020204020204" pitchFamily="34" charset="-122"/>
            </a:rPr>
            <a:t>工艺</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D90EB07A-8C54-400C-B9A3-CD05DAE2FE74}" type="parTrans" cxnId="{4E3E0F5B-13E5-45BE-B4C0-987772E7836D}">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93947BFB-1FAF-4772-8C46-B350A90A36CA}" type="sibTrans" cxnId="{4E3E0F5B-13E5-45BE-B4C0-987772E7836D}">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01DB9FBE-84CC-48DA-BF6C-E13B954D3E3A}">
      <dgm:prSet phldrT="[文本]" custT="1"/>
      <dgm:spPr/>
      <dgm:t>
        <a:bodyPr/>
        <a:lstStyle/>
        <a:p>
          <a:r>
            <a:rPr lang="zh-CN" altLang="en-US" sz="2400" b="1" dirty="0" smtClean="0">
              <a:solidFill>
                <a:schemeClr val="tx1"/>
              </a:solidFill>
              <a:latin typeface="微软雅黑" panose="020B0503020204020204" pitchFamily="34" charset="-122"/>
              <a:ea typeface="微软雅黑" panose="020B0503020204020204" pitchFamily="34" charset="-122"/>
            </a:rPr>
            <a:t>特征</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57F06309-1C49-40B7-A3DE-B8F6E26AD067}" type="parTrans" cxnId="{8C87D052-9C74-45F5-8192-50CF0762DA48}">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329E97B4-D8F8-4659-92C5-74CF887D6896}" type="sibTrans" cxnId="{8C87D052-9C74-45F5-8192-50CF0762DA48}">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61185A89-6AD3-4E01-BF97-1A6A803BEC16}">
      <dgm:prSet phldrT="[文本]" custT="1"/>
      <dgm:spPr/>
      <dgm:t>
        <a:bodyPr/>
        <a:lstStyle/>
        <a:p>
          <a:r>
            <a:rPr lang="zh-CN" altLang="en-US" sz="2400" b="1" dirty="0" smtClean="0">
              <a:solidFill>
                <a:schemeClr val="tx1"/>
              </a:solidFill>
              <a:latin typeface="微软雅黑" panose="020B0503020204020204" pitchFamily="34" charset="-122"/>
              <a:ea typeface="微软雅黑" panose="020B0503020204020204" pitchFamily="34" charset="-122"/>
            </a:rPr>
            <a:t>现象</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9AAE536C-A2B4-45D2-B1EA-109EAC45A15A}" type="parTrans" cxnId="{CA33A6C4-4B42-47C9-B8D2-193A6F4DE6F4}">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33046DA8-044C-4431-B30F-667BBAAC190D}" type="sibTrans" cxnId="{CA33A6C4-4B42-47C9-B8D2-193A6F4DE6F4}">
      <dgm:prSet custT="1">
        <dgm:style>
          <a:lnRef idx="1">
            <a:schemeClr val="accent2"/>
          </a:lnRef>
          <a:fillRef idx="3">
            <a:schemeClr val="accent2"/>
          </a:fillRef>
          <a:effectRef idx="2">
            <a:schemeClr val="accent2"/>
          </a:effectRef>
          <a:fontRef idx="minor">
            <a:schemeClr val="lt1"/>
          </a:fontRef>
        </dgm:style>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7B9C9323-758E-47D6-8206-4C42B2A0B2F0}">
      <dgm:prSet phldrT="[文本]" custT="1"/>
      <dgm:spPr/>
      <dgm:t>
        <a:bodyPr/>
        <a:lstStyle/>
        <a:p>
          <a:r>
            <a:rPr lang="zh-CN" altLang="en-US" sz="2400" b="1" dirty="0" smtClean="0">
              <a:solidFill>
                <a:schemeClr val="tx1"/>
              </a:solidFill>
              <a:latin typeface="微软雅黑" panose="020B0503020204020204" pitchFamily="34" charset="-122"/>
              <a:ea typeface="微软雅黑" panose="020B0503020204020204" pitchFamily="34" charset="-122"/>
            </a:rPr>
            <a:t>挑战</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469FC37D-D082-431B-8863-4949DCE5A761}" type="parTrans" cxnId="{D0199E35-BA15-44FA-AEE1-EE4055C4B1A5}">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2614768B-395E-4C9F-A22B-E5CB7D7BCA27}" type="sibTrans" cxnId="{D0199E35-BA15-44FA-AEE1-EE4055C4B1A5}">
      <dgm:prSet/>
      <dgm:spPr/>
      <dgm:t>
        <a:bodyPr/>
        <a:lstStyle/>
        <a:p>
          <a:endParaRPr lang="zh-CN" altLang="en-US" sz="2400" b="1">
            <a:solidFill>
              <a:schemeClr val="tx1"/>
            </a:solidFill>
            <a:latin typeface="微软雅黑" panose="020B0503020204020204" pitchFamily="34" charset="-122"/>
            <a:ea typeface="微软雅黑" panose="020B0503020204020204" pitchFamily="34" charset="-122"/>
          </a:endParaRPr>
        </a:p>
      </dgm:t>
    </dgm:pt>
    <dgm:pt modelId="{4820CE67-3B68-4D5F-8F1A-444AA29059F3}" type="pres">
      <dgm:prSet presAssocID="{23AF2F72-320E-471B-A44A-E9B9D846D308}" presName="Name0" presStyleCnt="0">
        <dgm:presLayoutVars>
          <dgm:dir/>
          <dgm:resizeHandles val="exact"/>
        </dgm:presLayoutVars>
      </dgm:prSet>
      <dgm:spPr/>
    </dgm:pt>
    <dgm:pt modelId="{35547866-5926-452E-8D11-C3BBBD53B107}" type="pres">
      <dgm:prSet presAssocID="{53B2654E-5495-4150-B79C-A1B1BCE89BEA}" presName="node" presStyleLbl="node1" presStyleIdx="0" presStyleCnt="4">
        <dgm:presLayoutVars>
          <dgm:bulletEnabled val="1"/>
        </dgm:presLayoutVars>
      </dgm:prSet>
      <dgm:spPr/>
      <dgm:t>
        <a:bodyPr/>
        <a:lstStyle/>
        <a:p>
          <a:endParaRPr lang="zh-CN" altLang="en-US"/>
        </a:p>
      </dgm:t>
    </dgm:pt>
    <dgm:pt modelId="{F5E2C5D0-C627-4540-AE13-A1E9DDF43887}" type="pres">
      <dgm:prSet presAssocID="{93947BFB-1FAF-4772-8C46-B350A90A36CA}" presName="sibTrans" presStyleLbl="sibTrans2D1" presStyleIdx="0" presStyleCnt="3"/>
      <dgm:spPr/>
      <dgm:t>
        <a:bodyPr/>
        <a:lstStyle/>
        <a:p>
          <a:endParaRPr lang="zh-CN" altLang="en-US"/>
        </a:p>
      </dgm:t>
    </dgm:pt>
    <dgm:pt modelId="{596DA929-BB6D-447D-A1C4-53CB0E6D2F31}" type="pres">
      <dgm:prSet presAssocID="{93947BFB-1FAF-4772-8C46-B350A90A36CA}" presName="connectorText" presStyleLbl="sibTrans2D1" presStyleIdx="0" presStyleCnt="3"/>
      <dgm:spPr/>
      <dgm:t>
        <a:bodyPr/>
        <a:lstStyle/>
        <a:p>
          <a:endParaRPr lang="zh-CN" altLang="en-US"/>
        </a:p>
      </dgm:t>
    </dgm:pt>
    <dgm:pt modelId="{AAA936AE-06C5-4657-B052-E150C3150B85}" type="pres">
      <dgm:prSet presAssocID="{01DB9FBE-84CC-48DA-BF6C-E13B954D3E3A}" presName="node" presStyleLbl="node1" presStyleIdx="1" presStyleCnt="4">
        <dgm:presLayoutVars>
          <dgm:bulletEnabled val="1"/>
        </dgm:presLayoutVars>
      </dgm:prSet>
      <dgm:spPr/>
      <dgm:t>
        <a:bodyPr/>
        <a:lstStyle/>
        <a:p>
          <a:endParaRPr lang="zh-CN" altLang="en-US"/>
        </a:p>
      </dgm:t>
    </dgm:pt>
    <dgm:pt modelId="{01F53446-4B7A-4651-A175-8EAD68701C77}" type="pres">
      <dgm:prSet presAssocID="{329E97B4-D8F8-4659-92C5-74CF887D6896}" presName="sibTrans" presStyleLbl="sibTrans2D1" presStyleIdx="1" presStyleCnt="3"/>
      <dgm:spPr/>
      <dgm:t>
        <a:bodyPr/>
        <a:lstStyle/>
        <a:p>
          <a:endParaRPr lang="zh-CN" altLang="en-US"/>
        </a:p>
      </dgm:t>
    </dgm:pt>
    <dgm:pt modelId="{11EB0D9F-A481-46DD-93E0-E99DD514B2D3}" type="pres">
      <dgm:prSet presAssocID="{329E97B4-D8F8-4659-92C5-74CF887D6896}" presName="connectorText" presStyleLbl="sibTrans2D1" presStyleIdx="1" presStyleCnt="3"/>
      <dgm:spPr/>
      <dgm:t>
        <a:bodyPr/>
        <a:lstStyle/>
        <a:p>
          <a:endParaRPr lang="zh-CN" altLang="en-US"/>
        </a:p>
      </dgm:t>
    </dgm:pt>
    <dgm:pt modelId="{D9CC0287-EE5B-41AA-AB35-05751A8DA5BA}" type="pres">
      <dgm:prSet presAssocID="{61185A89-6AD3-4E01-BF97-1A6A803BEC16}" presName="node" presStyleLbl="node1" presStyleIdx="2" presStyleCnt="4">
        <dgm:presLayoutVars>
          <dgm:bulletEnabled val="1"/>
        </dgm:presLayoutVars>
      </dgm:prSet>
      <dgm:spPr/>
      <dgm:t>
        <a:bodyPr/>
        <a:lstStyle/>
        <a:p>
          <a:endParaRPr lang="zh-CN" altLang="en-US"/>
        </a:p>
      </dgm:t>
    </dgm:pt>
    <dgm:pt modelId="{C11642AA-3CA7-4093-A817-1F724289A3E1}" type="pres">
      <dgm:prSet presAssocID="{33046DA8-044C-4431-B30F-667BBAAC190D}" presName="sibTrans" presStyleLbl="sibTrans2D1" presStyleIdx="2" presStyleCnt="3"/>
      <dgm:spPr/>
      <dgm:t>
        <a:bodyPr/>
        <a:lstStyle/>
        <a:p>
          <a:endParaRPr lang="zh-CN" altLang="en-US"/>
        </a:p>
      </dgm:t>
    </dgm:pt>
    <dgm:pt modelId="{2F476234-19C1-46F5-BADC-5A311D107EA4}" type="pres">
      <dgm:prSet presAssocID="{33046DA8-044C-4431-B30F-667BBAAC190D}" presName="connectorText" presStyleLbl="sibTrans2D1" presStyleIdx="2" presStyleCnt="3"/>
      <dgm:spPr/>
      <dgm:t>
        <a:bodyPr/>
        <a:lstStyle/>
        <a:p>
          <a:endParaRPr lang="zh-CN" altLang="en-US"/>
        </a:p>
      </dgm:t>
    </dgm:pt>
    <dgm:pt modelId="{3E8AB7E5-9C7D-47BF-AC7D-CA083E08CF27}" type="pres">
      <dgm:prSet presAssocID="{7B9C9323-758E-47D6-8206-4C42B2A0B2F0}" presName="node" presStyleLbl="node1" presStyleIdx="3" presStyleCnt="4">
        <dgm:presLayoutVars>
          <dgm:bulletEnabled val="1"/>
        </dgm:presLayoutVars>
      </dgm:prSet>
      <dgm:spPr/>
      <dgm:t>
        <a:bodyPr/>
        <a:lstStyle/>
        <a:p>
          <a:endParaRPr lang="zh-CN" altLang="en-US"/>
        </a:p>
      </dgm:t>
    </dgm:pt>
  </dgm:ptLst>
  <dgm:cxnLst>
    <dgm:cxn modelId="{CA33A6C4-4B42-47C9-B8D2-193A6F4DE6F4}" srcId="{23AF2F72-320E-471B-A44A-E9B9D846D308}" destId="{61185A89-6AD3-4E01-BF97-1A6A803BEC16}" srcOrd="2" destOrd="0" parTransId="{9AAE536C-A2B4-45D2-B1EA-109EAC45A15A}" sibTransId="{33046DA8-044C-4431-B30F-667BBAAC190D}"/>
    <dgm:cxn modelId="{870599A6-F2E0-41E1-A3DA-F59A45995DB8}" type="presOf" srcId="{23AF2F72-320E-471B-A44A-E9B9D846D308}" destId="{4820CE67-3B68-4D5F-8F1A-444AA29059F3}" srcOrd="0" destOrd="0" presId="urn:microsoft.com/office/officeart/2005/8/layout/process1"/>
    <dgm:cxn modelId="{512E55A6-572A-4550-AE4F-8883AD1CE5FD}" type="presOf" srcId="{93947BFB-1FAF-4772-8C46-B350A90A36CA}" destId="{F5E2C5D0-C627-4540-AE13-A1E9DDF43887}" srcOrd="0" destOrd="0" presId="urn:microsoft.com/office/officeart/2005/8/layout/process1"/>
    <dgm:cxn modelId="{8C5D7A5F-4F01-40CB-BC87-EBE19BFF6E78}" type="presOf" srcId="{01DB9FBE-84CC-48DA-BF6C-E13B954D3E3A}" destId="{AAA936AE-06C5-4657-B052-E150C3150B85}" srcOrd="0" destOrd="0" presId="urn:microsoft.com/office/officeart/2005/8/layout/process1"/>
    <dgm:cxn modelId="{0811D8B1-78A2-4802-95C3-D9F6D6398A06}" type="presOf" srcId="{329E97B4-D8F8-4659-92C5-74CF887D6896}" destId="{01F53446-4B7A-4651-A175-8EAD68701C77}" srcOrd="0" destOrd="0" presId="urn:microsoft.com/office/officeart/2005/8/layout/process1"/>
    <dgm:cxn modelId="{E0A73BD9-70FA-46FA-A7E9-DC13292B9644}" type="presOf" srcId="{7B9C9323-758E-47D6-8206-4C42B2A0B2F0}" destId="{3E8AB7E5-9C7D-47BF-AC7D-CA083E08CF27}" srcOrd="0" destOrd="0" presId="urn:microsoft.com/office/officeart/2005/8/layout/process1"/>
    <dgm:cxn modelId="{C21C090D-5AA4-474E-923D-ACB6A57FB223}" type="presOf" srcId="{93947BFB-1FAF-4772-8C46-B350A90A36CA}" destId="{596DA929-BB6D-447D-A1C4-53CB0E6D2F31}" srcOrd="1" destOrd="0" presId="urn:microsoft.com/office/officeart/2005/8/layout/process1"/>
    <dgm:cxn modelId="{83C2F4DF-2CC2-4052-B6B0-E7095B2A9B40}" type="presOf" srcId="{33046DA8-044C-4431-B30F-667BBAAC190D}" destId="{2F476234-19C1-46F5-BADC-5A311D107EA4}" srcOrd="1" destOrd="0" presId="urn:microsoft.com/office/officeart/2005/8/layout/process1"/>
    <dgm:cxn modelId="{D0199E35-BA15-44FA-AEE1-EE4055C4B1A5}" srcId="{23AF2F72-320E-471B-A44A-E9B9D846D308}" destId="{7B9C9323-758E-47D6-8206-4C42B2A0B2F0}" srcOrd="3" destOrd="0" parTransId="{469FC37D-D082-431B-8863-4949DCE5A761}" sibTransId="{2614768B-395E-4C9F-A22B-E5CB7D7BCA27}"/>
    <dgm:cxn modelId="{54C8ECF1-64ED-41D8-B9ED-46834B385A5D}" type="presOf" srcId="{53B2654E-5495-4150-B79C-A1B1BCE89BEA}" destId="{35547866-5926-452E-8D11-C3BBBD53B107}" srcOrd="0" destOrd="0" presId="urn:microsoft.com/office/officeart/2005/8/layout/process1"/>
    <dgm:cxn modelId="{A83BB0C6-6529-49C5-9650-E20ECAA25627}" type="presOf" srcId="{33046DA8-044C-4431-B30F-667BBAAC190D}" destId="{C11642AA-3CA7-4093-A817-1F724289A3E1}" srcOrd="0" destOrd="0" presId="urn:microsoft.com/office/officeart/2005/8/layout/process1"/>
    <dgm:cxn modelId="{4E3E0F5B-13E5-45BE-B4C0-987772E7836D}" srcId="{23AF2F72-320E-471B-A44A-E9B9D846D308}" destId="{53B2654E-5495-4150-B79C-A1B1BCE89BEA}" srcOrd="0" destOrd="0" parTransId="{D90EB07A-8C54-400C-B9A3-CD05DAE2FE74}" sibTransId="{93947BFB-1FAF-4772-8C46-B350A90A36CA}"/>
    <dgm:cxn modelId="{8C87D052-9C74-45F5-8192-50CF0762DA48}" srcId="{23AF2F72-320E-471B-A44A-E9B9D846D308}" destId="{01DB9FBE-84CC-48DA-BF6C-E13B954D3E3A}" srcOrd="1" destOrd="0" parTransId="{57F06309-1C49-40B7-A3DE-B8F6E26AD067}" sibTransId="{329E97B4-D8F8-4659-92C5-74CF887D6896}"/>
    <dgm:cxn modelId="{733E3A0C-68EC-4904-9356-876235A04239}" type="presOf" srcId="{329E97B4-D8F8-4659-92C5-74CF887D6896}" destId="{11EB0D9F-A481-46DD-93E0-E99DD514B2D3}" srcOrd="1" destOrd="0" presId="urn:microsoft.com/office/officeart/2005/8/layout/process1"/>
    <dgm:cxn modelId="{6EDCC8B7-92E9-4065-80EE-33C811ADAC88}" type="presOf" srcId="{61185A89-6AD3-4E01-BF97-1A6A803BEC16}" destId="{D9CC0287-EE5B-41AA-AB35-05751A8DA5BA}" srcOrd="0" destOrd="0" presId="urn:microsoft.com/office/officeart/2005/8/layout/process1"/>
    <dgm:cxn modelId="{1AF7263B-6CA4-43BD-BD9C-6CF8133A4F32}" type="presParOf" srcId="{4820CE67-3B68-4D5F-8F1A-444AA29059F3}" destId="{35547866-5926-452E-8D11-C3BBBD53B107}" srcOrd="0" destOrd="0" presId="urn:microsoft.com/office/officeart/2005/8/layout/process1"/>
    <dgm:cxn modelId="{1A72C5A2-47D0-4619-90A8-C8E308B909D4}" type="presParOf" srcId="{4820CE67-3B68-4D5F-8F1A-444AA29059F3}" destId="{F5E2C5D0-C627-4540-AE13-A1E9DDF43887}" srcOrd="1" destOrd="0" presId="urn:microsoft.com/office/officeart/2005/8/layout/process1"/>
    <dgm:cxn modelId="{A23578C3-4DF0-4F28-A214-6C8A4C91DF83}" type="presParOf" srcId="{F5E2C5D0-C627-4540-AE13-A1E9DDF43887}" destId="{596DA929-BB6D-447D-A1C4-53CB0E6D2F31}" srcOrd="0" destOrd="0" presId="urn:microsoft.com/office/officeart/2005/8/layout/process1"/>
    <dgm:cxn modelId="{090BBBB4-7863-4492-A375-B249D5C8AF0D}" type="presParOf" srcId="{4820CE67-3B68-4D5F-8F1A-444AA29059F3}" destId="{AAA936AE-06C5-4657-B052-E150C3150B85}" srcOrd="2" destOrd="0" presId="urn:microsoft.com/office/officeart/2005/8/layout/process1"/>
    <dgm:cxn modelId="{F22BD62D-7C09-4A91-94ED-45B3DE35F989}" type="presParOf" srcId="{4820CE67-3B68-4D5F-8F1A-444AA29059F3}" destId="{01F53446-4B7A-4651-A175-8EAD68701C77}" srcOrd="3" destOrd="0" presId="urn:microsoft.com/office/officeart/2005/8/layout/process1"/>
    <dgm:cxn modelId="{E9E101FC-C84C-45C9-9A34-73F2774BB81D}" type="presParOf" srcId="{01F53446-4B7A-4651-A175-8EAD68701C77}" destId="{11EB0D9F-A481-46DD-93E0-E99DD514B2D3}" srcOrd="0" destOrd="0" presId="urn:microsoft.com/office/officeart/2005/8/layout/process1"/>
    <dgm:cxn modelId="{BD2153B8-C99C-4142-96A8-883FBF31E073}" type="presParOf" srcId="{4820CE67-3B68-4D5F-8F1A-444AA29059F3}" destId="{D9CC0287-EE5B-41AA-AB35-05751A8DA5BA}" srcOrd="4" destOrd="0" presId="urn:microsoft.com/office/officeart/2005/8/layout/process1"/>
    <dgm:cxn modelId="{684516F9-85E8-4184-94B1-58DE4CCFF548}" type="presParOf" srcId="{4820CE67-3B68-4D5F-8F1A-444AA29059F3}" destId="{C11642AA-3CA7-4093-A817-1F724289A3E1}" srcOrd="5" destOrd="0" presId="urn:microsoft.com/office/officeart/2005/8/layout/process1"/>
    <dgm:cxn modelId="{CA543FBD-AD04-4751-AA21-E7E12EA36360}" type="presParOf" srcId="{C11642AA-3CA7-4093-A817-1F724289A3E1}" destId="{2F476234-19C1-46F5-BADC-5A311D107EA4}" srcOrd="0" destOrd="0" presId="urn:microsoft.com/office/officeart/2005/8/layout/process1"/>
    <dgm:cxn modelId="{61AF6FF2-B083-44E5-A94B-2D1B72AAAC9C}" type="presParOf" srcId="{4820CE67-3B68-4D5F-8F1A-444AA29059F3}" destId="{3E8AB7E5-9C7D-47BF-AC7D-CA083E08CF27}"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2A4AB4-4C04-4729-A752-C86DBC58ED95}" type="doc">
      <dgm:prSet loTypeId="urn:microsoft.com/office/officeart/2005/8/layout/hierarchy2" loCatId="hierarchy" qsTypeId="urn:microsoft.com/office/officeart/2005/8/quickstyle/simple1" qsCatId="simple" csTypeId="urn:microsoft.com/office/officeart/2005/8/colors/accent0_1" csCatId="mainScheme" phldr="1"/>
      <dgm:spPr/>
      <dgm:t>
        <a:bodyPr/>
        <a:lstStyle/>
        <a:p>
          <a:endParaRPr lang="zh-CN" altLang="en-US"/>
        </a:p>
      </dgm:t>
    </dgm:pt>
    <dgm:pt modelId="{9B5295C7-3B56-476F-B836-723A5FA2E8A8}">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en-US" altLang="zh-CN" sz="1600" b="1" dirty="0" smtClean="0">
              <a:effectLst/>
              <a:latin typeface="微软雅黑" panose="020B0503020204020204" pitchFamily="34" charset="-122"/>
              <a:ea typeface="微软雅黑" panose="020B0503020204020204" pitchFamily="34" charset="-122"/>
            </a:rPr>
            <a:t>28nm</a:t>
          </a:r>
          <a:r>
            <a:rPr lang="zh-CN" altLang="en-US" sz="1600" b="1" dirty="0" smtClean="0">
              <a:effectLst/>
              <a:latin typeface="微软雅黑" panose="020B0503020204020204" pitchFamily="34" charset="-122"/>
              <a:ea typeface="微软雅黑" panose="020B0503020204020204" pitchFamily="34" charset="-122"/>
            </a:rPr>
            <a:t>及以下工艺</a:t>
          </a:r>
          <a:endParaRPr lang="zh-CN" altLang="en-US" sz="1600" b="1" dirty="0">
            <a:effectLst/>
            <a:latin typeface="微软雅黑" panose="020B0503020204020204" pitchFamily="34" charset="-122"/>
            <a:ea typeface="微软雅黑" panose="020B0503020204020204" pitchFamily="34" charset="-122"/>
          </a:endParaRPr>
        </a:p>
      </dgm:t>
    </dgm:pt>
    <dgm:pt modelId="{31D84D73-575A-4B8B-ABFF-9F06CD141415}" type="parTrans" cxnId="{39397391-2A9B-4233-9FF3-2815388C7ECF}">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6FC876C3-64E1-4D89-A53F-BA55A59416FA}" type="sibTrans" cxnId="{39397391-2A9B-4233-9FF3-2815388C7ECF}">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3A93124-41C4-4424-A9C1-9AC98A192687}">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新型材料               </a:t>
          </a:r>
          <a:r>
            <a:rPr lang="zh-CN" altLang="en-US" sz="1600" b="1" dirty="0" smtClean="0">
              <a:solidFill>
                <a:srgbClr val="FF0000"/>
              </a:solidFill>
              <a:effectLst/>
              <a:latin typeface="微软雅黑" panose="020B0503020204020204" pitchFamily="34" charset="-122"/>
              <a:ea typeface="微软雅黑" panose="020B0503020204020204" pitchFamily="34" charset="-122"/>
            </a:rPr>
            <a:t>非</a:t>
          </a:r>
          <a:r>
            <a:rPr lang="en-US" altLang="zh-CN" sz="1600" b="1" dirty="0" smtClean="0">
              <a:solidFill>
                <a:srgbClr val="FF0000"/>
              </a:solidFill>
              <a:effectLst/>
              <a:latin typeface="微软雅黑" panose="020B0503020204020204" pitchFamily="34" charset="-122"/>
              <a:ea typeface="微软雅黑" panose="020B0503020204020204" pitchFamily="34" charset="-122"/>
            </a:rPr>
            <a:t>Si,</a:t>
          </a:r>
          <a:r>
            <a:rPr lang="zh-CN" altLang="en-US" sz="1600" b="1" dirty="0" smtClean="0">
              <a:solidFill>
                <a:srgbClr val="FF0000"/>
              </a:solidFill>
              <a:effectLst/>
              <a:latin typeface="微软雅黑" panose="020B0503020204020204" pitchFamily="34" charset="-122"/>
              <a:ea typeface="微软雅黑" panose="020B0503020204020204" pitchFamily="34" charset="-122"/>
            </a:rPr>
            <a:t>高</a:t>
          </a:r>
          <a:r>
            <a:rPr lang="en-US" altLang="zh-CN" sz="1600" b="1" dirty="0" smtClean="0">
              <a:solidFill>
                <a:srgbClr val="FF0000"/>
              </a:solidFill>
              <a:effectLst/>
              <a:latin typeface="微软雅黑" panose="020B0503020204020204" pitchFamily="34" charset="-122"/>
              <a:ea typeface="微软雅黑" panose="020B0503020204020204" pitchFamily="34" charset="-122"/>
            </a:rPr>
            <a:t>k</a:t>
          </a:r>
          <a:r>
            <a:rPr lang="zh-CN" altLang="en-US" sz="1600" b="1" dirty="0" smtClean="0">
              <a:solidFill>
                <a:srgbClr val="FF0000"/>
              </a:solidFill>
              <a:effectLst/>
              <a:latin typeface="微软雅黑" panose="020B0503020204020204" pitchFamily="34" charset="-122"/>
              <a:ea typeface="微软雅黑" panose="020B0503020204020204" pitchFamily="34" charset="-122"/>
            </a:rPr>
            <a:t>介质等</a:t>
          </a:r>
          <a:endParaRPr lang="en-US" altLang="zh-CN" sz="1600" b="1" dirty="0" smtClean="0">
            <a:solidFill>
              <a:srgbClr val="FF0000"/>
            </a:solidFill>
            <a:effectLst/>
            <a:latin typeface="微软雅黑" panose="020B0503020204020204" pitchFamily="34" charset="-122"/>
            <a:ea typeface="微软雅黑" panose="020B0503020204020204" pitchFamily="34" charset="-122"/>
          </a:endParaRPr>
        </a:p>
      </dgm:t>
    </dgm:pt>
    <dgm:pt modelId="{D18FF697-5732-4DB4-9451-99FFF8AFD88F}" type="parTrans" cxnId="{E56C3D61-B19E-48EE-ACBB-67AED84E3D4C}">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1FF0ED89-68CA-4E0E-9B44-08964300B5DA}" type="sibTrans" cxnId="{E56C3D61-B19E-48EE-ACBB-67AED84E3D4C}">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8FCAEA74-8D7C-45E4-BF88-651A45673FE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辐射效应对电荷及缺陷分布更敏感</a:t>
          </a:r>
          <a:endParaRPr lang="zh-CN" altLang="en-US" sz="1600" b="1" dirty="0">
            <a:effectLst/>
            <a:latin typeface="微软雅黑" panose="020B0503020204020204" pitchFamily="34" charset="-122"/>
            <a:ea typeface="微软雅黑" panose="020B0503020204020204" pitchFamily="34" charset="-122"/>
          </a:endParaRPr>
        </a:p>
      </dgm:t>
    </dgm:pt>
    <dgm:pt modelId="{AA6D9E83-B4E7-43D9-8524-38980C442E12}" type="parTrans" cxnId="{5712830C-1277-47D8-80E4-6476B7E0922D}">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84319B9-5C38-45F9-842C-F286AF131375}" type="sibTrans" cxnId="{5712830C-1277-47D8-80E4-6476B7E0922D}">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D12DB26C-A85E-441D-A69D-F9775F300E45}">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材料层面              </a:t>
          </a:r>
          <a:r>
            <a:rPr lang="zh-CN" altLang="en-US" sz="1600" b="1" dirty="0" smtClean="0">
              <a:effectLst/>
              <a:latin typeface="微软雅黑" panose="020B0503020204020204" pitchFamily="34" charset="-122"/>
              <a:ea typeface="微软雅黑" panose="020B0503020204020204" pitchFamily="34" charset="-122"/>
            </a:rPr>
            <a:t>辐射感生电荷和缺陷的精确建模</a:t>
          </a:r>
          <a:endParaRPr lang="zh-CN" altLang="en-US" sz="1600" b="1" dirty="0">
            <a:effectLst/>
            <a:latin typeface="微软雅黑" panose="020B0503020204020204" pitchFamily="34" charset="-122"/>
            <a:ea typeface="微软雅黑" panose="020B0503020204020204" pitchFamily="34" charset="-122"/>
          </a:endParaRPr>
        </a:p>
      </dgm:t>
    </dgm:pt>
    <dgm:pt modelId="{B78373DE-86F2-4A77-AC45-83778BB4FE4E}" type="parTrans" cxnId="{B062CCBA-56B4-41A4-97B5-403C248D0F7D}">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0DC8D9A-F61B-434C-BD58-39BE184675B4}" type="sibTrans" cxnId="{B062CCBA-56B4-41A4-97B5-403C248D0F7D}">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39A4ACF2-0772-4CFE-BE1F-B914608F0D2E}">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spcAft>
              <a:spcPts val="0"/>
            </a:spcAft>
          </a:pPr>
          <a:r>
            <a:rPr lang="zh-CN" altLang="en-US" sz="1600" b="1" dirty="0" smtClean="0">
              <a:effectLst/>
              <a:latin typeface="微软雅黑" panose="020B0503020204020204" pitchFamily="34" charset="-122"/>
              <a:ea typeface="微软雅黑" panose="020B0503020204020204" pitchFamily="34" charset="-122"/>
            </a:rPr>
            <a:t>频率、集成度提高</a:t>
          </a:r>
          <a:endParaRPr lang="en-US" altLang="zh-CN" sz="1600" b="1" dirty="0" smtClean="0">
            <a:effectLst/>
            <a:latin typeface="微软雅黑" panose="020B0503020204020204" pitchFamily="34" charset="-122"/>
            <a:ea typeface="微软雅黑" panose="020B0503020204020204" pitchFamily="34" charset="-122"/>
          </a:endParaRPr>
        </a:p>
        <a:p>
          <a:pPr>
            <a:lnSpc>
              <a:spcPct val="80000"/>
            </a:lnSpc>
            <a:spcAft>
              <a:spcPct val="35000"/>
            </a:spcAft>
          </a:pPr>
          <a:r>
            <a:rPr lang="zh-CN" altLang="zh-CN" sz="1600" b="1" dirty="0" smtClean="0">
              <a:solidFill>
                <a:srgbClr val="FF0000"/>
              </a:solidFill>
              <a:effectLst/>
              <a:latin typeface="微软雅黑" panose="020B0503020204020204" pitchFamily="34" charset="-122"/>
              <a:ea typeface="微软雅黑" panose="020B0503020204020204" pitchFamily="34" charset="-122"/>
            </a:rPr>
            <a:t>～</a:t>
          </a:r>
          <a:r>
            <a:rPr lang="en-US" altLang="zh-CN" sz="1600" b="1" dirty="0" smtClean="0">
              <a:solidFill>
                <a:srgbClr val="FF0000"/>
              </a:solidFill>
              <a:effectLst/>
              <a:latin typeface="微软雅黑" panose="020B0503020204020204" pitchFamily="34" charset="-122"/>
              <a:ea typeface="微软雅黑" panose="020B0503020204020204" pitchFamily="34" charset="-122"/>
            </a:rPr>
            <a:t>4GHz,</a:t>
          </a:r>
          <a:r>
            <a:rPr lang="zh-CN" altLang="en-US" sz="1600" b="1" dirty="0" smtClean="0">
              <a:solidFill>
                <a:srgbClr val="FF0000"/>
              </a:solidFill>
              <a:effectLst/>
              <a:latin typeface="微软雅黑" panose="020B0503020204020204" pitchFamily="34" charset="-122"/>
              <a:ea typeface="微软雅黑" panose="020B0503020204020204" pitchFamily="34" charset="-122"/>
            </a:rPr>
            <a:t>千万门级</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D867BFF0-3B3D-4572-A16F-B48729CA806F}" type="parTrans" cxnId="{01881356-7E00-4666-80B8-F30C92B3647C}">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068AD6F-B379-41FF-8A8E-E543D76EA579}" type="sibTrans" cxnId="{01881356-7E00-4666-80B8-F30C92B3647C}">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EEB41A7-097A-41E3-8247-E7766D87A61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频率对</a:t>
          </a:r>
          <a:r>
            <a:rPr lang="en-US" altLang="zh-CN" sz="1600" b="1" dirty="0" smtClean="0">
              <a:effectLst/>
              <a:latin typeface="微软雅黑" panose="020B0503020204020204" pitchFamily="34" charset="-122"/>
              <a:ea typeface="微软雅黑" panose="020B0503020204020204" pitchFamily="34" charset="-122"/>
            </a:rPr>
            <a:t>SET</a:t>
          </a:r>
          <a:r>
            <a:rPr lang="zh-CN" altLang="en-US" sz="1600" b="1" dirty="0" smtClean="0">
              <a:effectLst/>
              <a:latin typeface="微软雅黑" panose="020B0503020204020204" pitchFamily="34" charset="-122"/>
              <a:ea typeface="微软雅黑" panose="020B0503020204020204" pitchFamily="34" charset="-122"/>
            </a:rPr>
            <a:t>影响严重，传统加固技术不适用</a:t>
          </a:r>
          <a:endParaRPr lang="zh-CN" altLang="en-US" sz="1600" b="1" dirty="0">
            <a:effectLst/>
            <a:latin typeface="微软雅黑" panose="020B0503020204020204" pitchFamily="34" charset="-122"/>
            <a:ea typeface="微软雅黑" panose="020B0503020204020204" pitchFamily="34" charset="-122"/>
          </a:endParaRPr>
        </a:p>
      </dgm:t>
    </dgm:pt>
    <dgm:pt modelId="{DED101F9-0641-41C2-BF09-D0A67C44A9BA}" type="parTrans" cxnId="{50B58D52-5C8D-4550-9FBE-1B0C103815D7}">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53E12424-BD7D-4891-B5FE-FE37E804B8AC}" type="sibTrans" cxnId="{50B58D52-5C8D-4550-9FBE-1B0C103815D7}">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A8577995-D6B0-420D-B19A-E6EFC99B81E5}">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电路层面              </a:t>
          </a:r>
          <a:r>
            <a:rPr lang="zh-CN" altLang="en-US" sz="1600" b="1" dirty="0" smtClean="0">
              <a:effectLst/>
              <a:latin typeface="微软雅黑" panose="020B0503020204020204" pitchFamily="34" charset="-122"/>
              <a:ea typeface="微软雅黑" panose="020B0503020204020204" pitchFamily="34" charset="-122"/>
            </a:rPr>
            <a:t>切实可行的加固技术新方法</a:t>
          </a:r>
          <a:endParaRPr lang="zh-CN" altLang="en-US" sz="1600" b="1" dirty="0">
            <a:effectLst/>
            <a:latin typeface="微软雅黑" panose="020B0503020204020204" pitchFamily="34" charset="-122"/>
            <a:ea typeface="微软雅黑" panose="020B0503020204020204" pitchFamily="34" charset="-122"/>
          </a:endParaRPr>
        </a:p>
      </dgm:t>
    </dgm:pt>
    <dgm:pt modelId="{7C17CFAD-7CF4-407A-AEFC-BF8C866A9BDE}" type="parTrans" cxnId="{798C87F6-51AA-4F1E-852C-DD09FAC1C0A1}">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374EA6DC-300F-4B4E-ABCB-CBBDE632F9FC}" type="sibTrans" cxnId="{798C87F6-51AA-4F1E-852C-DD09FAC1C0A1}">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C2062E39-9097-4701-A087-4AA01424E01F}">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功能更加复杂         </a:t>
          </a:r>
          <a:r>
            <a:rPr lang="zh-CN" altLang="zh-CN" sz="1600" b="1" dirty="0" smtClean="0">
              <a:solidFill>
                <a:srgbClr val="FF0000"/>
              </a:solidFill>
              <a:effectLst/>
              <a:latin typeface="微软雅黑" panose="020B0503020204020204" pitchFamily="34" charset="-122"/>
              <a:ea typeface="微软雅黑" panose="020B0503020204020204" pitchFamily="34" charset="-122"/>
            </a:rPr>
            <a:t>屏蔽</a:t>
          </a:r>
          <a:r>
            <a:rPr lang="zh-CN" altLang="en-US" sz="1600" b="1" dirty="0" smtClean="0">
              <a:solidFill>
                <a:srgbClr val="FF0000"/>
              </a:solidFill>
              <a:effectLst/>
              <a:latin typeface="微软雅黑" panose="020B0503020204020204" pitchFamily="34" charset="-122"/>
              <a:ea typeface="微软雅黑" panose="020B0503020204020204" pitchFamily="34" charset="-122"/>
            </a:rPr>
            <a:t>、反馈等</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1E62EAD5-5D06-4344-BCFD-D0593E62EDCC}" type="parTrans" cxnId="{60DF1D87-87FB-480D-B313-F55ACDFCBBB6}">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69800759-37F0-44B6-9982-2BE280F1FCFC}" type="sibTrans" cxnId="{60DF1D87-87FB-480D-B313-F55ACDFCBBB6}">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C5BBE9E-6CCE-46BC-8AF4-C3ECB52920FE}">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辐射效应表征、敏感区域甄别难度更大</a:t>
          </a:r>
          <a:endParaRPr lang="zh-CN" altLang="en-US" sz="1600" b="1" dirty="0">
            <a:effectLst/>
            <a:latin typeface="微软雅黑" panose="020B0503020204020204" pitchFamily="34" charset="-122"/>
            <a:ea typeface="微软雅黑" panose="020B0503020204020204" pitchFamily="34" charset="-122"/>
          </a:endParaRPr>
        </a:p>
      </dgm:t>
    </dgm:pt>
    <dgm:pt modelId="{C2CDAD77-74F4-4C77-B194-ADA972576BD8}" type="parTrans" cxnId="{E695B35B-662F-47D6-9C26-95CD86D310D4}">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9EDEEA3-BA2A-409A-9BFB-6D85C220AF81}" type="sibTrans" cxnId="{E695B35B-662F-47D6-9C26-95CD86D310D4}">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F6A9CDD9-EB5E-4812-B34F-BEF3C4AE61BB}">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gn="ctr">
            <a:lnSpc>
              <a:spcPct val="80000"/>
            </a:lnSpc>
            <a:spcAft>
              <a:spcPts val="0"/>
            </a:spcAft>
          </a:pPr>
          <a:r>
            <a:rPr lang="zh-CN" altLang="en-US" sz="1600" b="1" dirty="0" smtClean="0">
              <a:solidFill>
                <a:srgbClr val="FF0000"/>
              </a:solidFill>
              <a:effectLst/>
              <a:latin typeface="微软雅黑" panose="020B0503020204020204" pitchFamily="34" charset="-122"/>
              <a:ea typeface="微软雅黑" panose="020B0503020204020204" pitchFamily="34" charset="-122"/>
            </a:rPr>
            <a:t>试验方面</a:t>
          </a:r>
          <a:endParaRPr lang="en-US" altLang="zh-CN" sz="1600" b="1" dirty="0" smtClean="0">
            <a:solidFill>
              <a:srgbClr val="FF0000"/>
            </a:solidFill>
            <a:effectLst/>
            <a:latin typeface="微软雅黑" panose="020B0503020204020204" pitchFamily="34" charset="-122"/>
            <a:ea typeface="微软雅黑" panose="020B0503020204020204" pitchFamily="34" charset="-122"/>
          </a:endParaRPr>
        </a:p>
        <a:p>
          <a:pPr algn="ctr">
            <a:lnSpc>
              <a:spcPct val="80000"/>
            </a:lnSpc>
            <a:spcAft>
              <a:spcPct val="35000"/>
            </a:spcAft>
          </a:pPr>
          <a:r>
            <a:rPr lang="zh-CN" altLang="en-US" sz="1600" b="1" dirty="0" smtClean="0">
              <a:effectLst/>
              <a:latin typeface="微软雅黑" panose="020B0503020204020204" pitchFamily="34" charset="-122"/>
              <a:ea typeface="微软雅黑" panose="020B0503020204020204" pitchFamily="34" charset="-122"/>
            </a:rPr>
            <a:t>新技术、新方法</a:t>
          </a:r>
          <a:endParaRPr lang="zh-CN" altLang="en-US" sz="1600" b="1" dirty="0">
            <a:effectLst/>
            <a:latin typeface="微软雅黑" panose="020B0503020204020204" pitchFamily="34" charset="-122"/>
            <a:ea typeface="微软雅黑" panose="020B0503020204020204" pitchFamily="34" charset="-122"/>
          </a:endParaRPr>
        </a:p>
      </dgm:t>
    </dgm:pt>
    <dgm:pt modelId="{6AD1AABC-192D-4C64-B486-62C6C8CDD954}" type="parTrans" cxnId="{FC1E817B-8E15-4B3E-9721-D6865A3D2184}">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B469D59D-9424-4D17-814E-DC1A473B3762}" type="sibTrans" cxnId="{FC1E817B-8E15-4B3E-9721-D6865A3D2184}">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9411DCEF-C821-4E4F-97DB-F7DEF7DEA664}">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spcAft>
              <a:spcPts val="0"/>
            </a:spcAft>
          </a:pPr>
          <a:r>
            <a:rPr lang="zh-CN" altLang="en-US" sz="1600" b="1" dirty="0" smtClean="0">
              <a:effectLst/>
              <a:latin typeface="微软雅黑" panose="020B0503020204020204" pitchFamily="34" charset="-122"/>
              <a:ea typeface="微软雅黑" panose="020B0503020204020204" pitchFamily="34" charset="-122"/>
            </a:rPr>
            <a:t>单粒子效应及辐射可靠性退化更严重</a:t>
          </a:r>
          <a:endParaRPr lang="zh-CN" altLang="en-US" sz="1600" b="1" dirty="0">
            <a:effectLst/>
            <a:latin typeface="微软雅黑" panose="020B0503020204020204" pitchFamily="34" charset="-122"/>
            <a:ea typeface="微软雅黑" panose="020B0503020204020204" pitchFamily="34" charset="-122"/>
          </a:endParaRPr>
        </a:p>
      </dgm:t>
    </dgm:pt>
    <dgm:pt modelId="{7405D423-2A82-4A01-9F9D-196DAFB1820D}" type="parTrans" cxnId="{7A3B1EAE-2C0A-4812-9413-4E54A24C46FA}">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7658F7D2-CAFC-4519-BBE1-C304AA6E9CCF}" type="sibTrans" cxnId="{7A3B1EAE-2C0A-4812-9413-4E54A24C46FA}">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4030AC36-119C-4080-A1A7-40D7E45B00C3}">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solidFill>
                <a:srgbClr val="FF0000"/>
              </a:solidFill>
              <a:effectLst/>
              <a:latin typeface="微软雅黑" panose="020B0503020204020204" pitchFamily="34" charset="-122"/>
              <a:ea typeface="微软雅黑" panose="020B0503020204020204" pitchFamily="34" charset="-122"/>
            </a:rPr>
            <a:t>器件层面              </a:t>
          </a:r>
          <a:r>
            <a:rPr lang="zh-CN" altLang="en-US" sz="1600" b="1" dirty="0" smtClean="0">
              <a:effectLst/>
              <a:latin typeface="微软雅黑" panose="020B0503020204020204" pitchFamily="34" charset="-122"/>
              <a:ea typeface="微软雅黑" panose="020B0503020204020204" pitchFamily="34" charset="-122"/>
            </a:rPr>
            <a:t>辐射效应新机理及加固优化策略</a:t>
          </a:r>
          <a:endParaRPr lang="zh-CN" altLang="en-US" sz="1600" b="1" dirty="0">
            <a:effectLst/>
            <a:latin typeface="微软雅黑" panose="020B0503020204020204" pitchFamily="34" charset="-122"/>
            <a:ea typeface="微软雅黑" panose="020B0503020204020204" pitchFamily="34" charset="-122"/>
          </a:endParaRPr>
        </a:p>
      </dgm:t>
    </dgm:pt>
    <dgm:pt modelId="{E7E1AC7C-3A40-426C-9F46-65ECF84BB671}" type="parTrans" cxnId="{9FB1C394-E84D-43BE-A811-98F870FE5DD7}">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BFBFC0E0-BBD1-4782-9618-01B90CD17F87}" type="sibTrans" cxnId="{9FB1C394-E84D-43BE-A811-98F870FE5DD7}">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0E4717C1-8FB9-4C19-81DB-EE695E509B76}">
      <dgm:prSet phldrT="[文本]" custT="1">
        <dgm:style>
          <a:lnRef idx="1">
            <a:schemeClr val="accent1"/>
          </a:lnRef>
          <a:fillRef idx="2">
            <a:schemeClr val="accent1"/>
          </a:fillRef>
          <a:effectRef idx="1">
            <a:schemeClr val="accent1"/>
          </a:effectRef>
          <a:fontRef idx="minor">
            <a:schemeClr val="dk1"/>
          </a:fontRef>
        </dgm:style>
      </dgm:prSet>
      <dgm:spPr>
        <a:noFill/>
      </dgm:spPr>
      <dgm:t>
        <a:bodyPr/>
        <a:lstStyle/>
        <a:p>
          <a:pPr>
            <a:lnSpc>
              <a:spcPct val="80000"/>
            </a:lnSpc>
          </a:pPr>
          <a:r>
            <a:rPr lang="zh-CN" altLang="en-US" sz="1600" b="1" dirty="0" smtClean="0">
              <a:effectLst/>
              <a:latin typeface="微软雅黑" panose="020B0503020204020204" pitchFamily="34" charset="-122"/>
              <a:ea typeface="微软雅黑" panose="020B0503020204020204" pitchFamily="34" charset="-122"/>
            </a:rPr>
            <a:t>新结构器件</a:t>
          </a:r>
          <a:r>
            <a:rPr lang="en-US" altLang="zh-CN" sz="1600" b="1" dirty="0" err="1" smtClean="0">
              <a:solidFill>
                <a:srgbClr val="FF0000"/>
              </a:solidFill>
              <a:effectLst/>
              <a:latin typeface="微软雅黑" panose="020B0503020204020204" pitchFamily="34" charset="-122"/>
              <a:ea typeface="微软雅黑" panose="020B0503020204020204" pitchFamily="34" charset="-122"/>
            </a:rPr>
            <a:t>FinFET,U</a:t>
          </a:r>
          <a:r>
            <a:rPr lang="zh-CN" altLang="en-US" sz="1600" b="1" dirty="0" smtClean="0">
              <a:solidFill>
                <a:srgbClr val="FF0000"/>
              </a:solidFill>
              <a:effectLst/>
              <a:latin typeface="微软雅黑" panose="020B0503020204020204" pitchFamily="34" charset="-122"/>
              <a:ea typeface="微软雅黑" panose="020B0503020204020204" pitchFamily="34" charset="-122"/>
            </a:rPr>
            <a:t>型沟道</a:t>
          </a:r>
          <a:endParaRPr lang="zh-CN" altLang="en-US" sz="1600" b="1" dirty="0">
            <a:solidFill>
              <a:srgbClr val="FF0000"/>
            </a:solidFill>
            <a:effectLst/>
            <a:latin typeface="微软雅黑" panose="020B0503020204020204" pitchFamily="34" charset="-122"/>
            <a:ea typeface="微软雅黑" panose="020B0503020204020204" pitchFamily="34" charset="-122"/>
          </a:endParaRPr>
        </a:p>
      </dgm:t>
    </dgm:pt>
    <dgm:pt modelId="{B6D96A17-A4A1-42A3-8848-879BE1632AAB}" type="parTrans" cxnId="{D9B20D16-A96E-422A-8502-AFD27AB1B093}">
      <dgm:prSet custT="1"/>
      <dgm:spPr>
        <a:ln>
          <a:headEnd type="none" w="med" len="med"/>
          <a:tailEnd type="arrow" w="med" len="med"/>
        </a:ln>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DF3C9208-F382-4B7B-9E71-E2A0AF1DC1DA}" type="sibTrans" cxnId="{D9B20D16-A96E-422A-8502-AFD27AB1B093}">
      <dgm:prSet/>
      <dgm:spPr/>
      <dgm:t>
        <a:bodyPr/>
        <a:lstStyle/>
        <a:p>
          <a:pPr>
            <a:lnSpc>
              <a:spcPct val="80000"/>
            </a:lnSpc>
          </a:pPr>
          <a:endParaRPr lang="zh-CN" altLang="en-US" sz="1600" b="1">
            <a:effectLst/>
            <a:latin typeface="微软雅黑" panose="020B0503020204020204" pitchFamily="34" charset="-122"/>
            <a:ea typeface="微软雅黑" panose="020B0503020204020204" pitchFamily="34" charset="-122"/>
          </a:endParaRPr>
        </a:p>
      </dgm:t>
    </dgm:pt>
    <dgm:pt modelId="{09DCB23B-6936-418B-8181-A3966732DD09}" type="pres">
      <dgm:prSet presAssocID="{692A4AB4-4C04-4729-A752-C86DBC58ED95}" presName="diagram" presStyleCnt="0">
        <dgm:presLayoutVars>
          <dgm:chPref val="1"/>
          <dgm:dir/>
          <dgm:animOne val="branch"/>
          <dgm:animLvl val="lvl"/>
          <dgm:resizeHandles val="exact"/>
        </dgm:presLayoutVars>
      </dgm:prSet>
      <dgm:spPr/>
      <dgm:t>
        <a:bodyPr/>
        <a:lstStyle/>
        <a:p>
          <a:endParaRPr lang="zh-CN" altLang="en-US"/>
        </a:p>
      </dgm:t>
    </dgm:pt>
    <dgm:pt modelId="{4B1EBFE8-37C3-4D56-973C-B7C06517FF60}" type="pres">
      <dgm:prSet presAssocID="{9B5295C7-3B56-476F-B836-723A5FA2E8A8}" presName="root1" presStyleCnt="0"/>
      <dgm:spPr/>
      <dgm:t>
        <a:bodyPr/>
        <a:lstStyle/>
        <a:p>
          <a:endParaRPr lang="zh-CN" altLang="en-US"/>
        </a:p>
      </dgm:t>
    </dgm:pt>
    <dgm:pt modelId="{BBA97624-9BAA-4993-B261-FBDB3F9CFD4E}" type="pres">
      <dgm:prSet presAssocID="{9B5295C7-3B56-476F-B836-723A5FA2E8A8}" presName="LevelOneTextNode" presStyleLbl="node0" presStyleIdx="0" presStyleCnt="1">
        <dgm:presLayoutVars>
          <dgm:chPref val="3"/>
        </dgm:presLayoutVars>
      </dgm:prSet>
      <dgm:spPr/>
      <dgm:t>
        <a:bodyPr/>
        <a:lstStyle/>
        <a:p>
          <a:endParaRPr lang="zh-CN" altLang="en-US"/>
        </a:p>
      </dgm:t>
    </dgm:pt>
    <dgm:pt modelId="{9D70C3C9-03A8-495C-8D63-FBF2636C9F80}" type="pres">
      <dgm:prSet presAssocID="{9B5295C7-3B56-476F-B836-723A5FA2E8A8}" presName="level2hierChild" presStyleCnt="0"/>
      <dgm:spPr/>
      <dgm:t>
        <a:bodyPr/>
        <a:lstStyle/>
        <a:p>
          <a:endParaRPr lang="zh-CN" altLang="en-US"/>
        </a:p>
      </dgm:t>
    </dgm:pt>
    <dgm:pt modelId="{A6DE74EF-2318-4C00-B3C1-F9A992155D8B}" type="pres">
      <dgm:prSet presAssocID="{D18FF697-5732-4DB4-9451-99FFF8AFD88F}" presName="conn2-1" presStyleLbl="parChTrans1D2" presStyleIdx="0" presStyleCnt="4"/>
      <dgm:spPr/>
      <dgm:t>
        <a:bodyPr/>
        <a:lstStyle/>
        <a:p>
          <a:endParaRPr lang="zh-CN" altLang="en-US"/>
        </a:p>
      </dgm:t>
    </dgm:pt>
    <dgm:pt modelId="{2900A767-2916-4425-AECA-F617C0506ED2}" type="pres">
      <dgm:prSet presAssocID="{D18FF697-5732-4DB4-9451-99FFF8AFD88F}" presName="connTx" presStyleLbl="parChTrans1D2" presStyleIdx="0" presStyleCnt="4"/>
      <dgm:spPr/>
      <dgm:t>
        <a:bodyPr/>
        <a:lstStyle/>
        <a:p>
          <a:endParaRPr lang="zh-CN" altLang="en-US"/>
        </a:p>
      </dgm:t>
    </dgm:pt>
    <dgm:pt modelId="{C44C8D63-3C39-40AD-8DCE-39BD602BEDEE}" type="pres">
      <dgm:prSet presAssocID="{53A93124-41C4-4424-A9C1-9AC98A192687}" presName="root2" presStyleCnt="0"/>
      <dgm:spPr/>
      <dgm:t>
        <a:bodyPr/>
        <a:lstStyle/>
        <a:p>
          <a:endParaRPr lang="zh-CN" altLang="en-US"/>
        </a:p>
      </dgm:t>
    </dgm:pt>
    <dgm:pt modelId="{1F03841E-C0B7-4A86-A084-EC48C77C4E03}" type="pres">
      <dgm:prSet presAssocID="{53A93124-41C4-4424-A9C1-9AC98A192687}" presName="LevelTwoTextNode" presStyleLbl="node2" presStyleIdx="0" presStyleCnt="4" custLinFactNeighborY="-39865">
        <dgm:presLayoutVars>
          <dgm:chPref val="3"/>
        </dgm:presLayoutVars>
      </dgm:prSet>
      <dgm:spPr/>
      <dgm:t>
        <a:bodyPr/>
        <a:lstStyle/>
        <a:p>
          <a:endParaRPr lang="zh-CN" altLang="en-US"/>
        </a:p>
      </dgm:t>
    </dgm:pt>
    <dgm:pt modelId="{1AE3203A-23B0-488C-B5C3-0C2652EF13DD}" type="pres">
      <dgm:prSet presAssocID="{53A93124-41C4-4424-A9C1-9AC98A192687}" presName="level3hierChild" presStyleCnt="0"/>
      <dgm:spPr/>
      <dgm:t>
        <a:bodyPr/>
        <a:lstStyle/>
        <a:p>
          <a:endParaRPr lang="zh-CN" altLang="en-US"/>
        </a:p>
      </dgm:t>
    </dgm:pt>
    <dgm:pt modelId="{1C945009-DE19-494A-A864-743F024A9A86}" type="pres">
      <dgm:prSet presAssocID="{AA6D9E83-B4E7-43D9-8524-38980C442E12}" presName="conn2-1" presStyleLbl="parChTrans1D3" presStyleIdx="0" presStyleCnt="4"/>
      <dgm:spPr/>
      <dgm:t>
        <a:bodyPr/>
        <a:lstStyle/>
        <a:p>
          <a:endParaRPr lang="zh-CN" altLang="en-US"/>
        </a:p>
      </dgm:t>
    </dgm:pt>
    <dgm:pt modelId="{1FDE2AF2-D66E-4CF7-A774-1CF8A750CEB0}" type="pres">
      <dgm:prSet presAssocID="{AA6D9E83-B4E7-43D9-8524-38980C442E12}" presName="connTx" presStyleLbl="parChTrans1D3" presStyleIdx="0" presStyleCnt="4"/>
      <dgm:spPr/>
      <dgm:t>
        <a:bodyPr/>
        <a:lstStyle/>
        <a:p>
          <a:endParaRPr lang="zh-CN" altLang="en-US"/>
        </a:p>
      </dgm:t>
    </dgm:pt>
    <dgm:pt modelId="{238CD643-7CBF-4B8A-AE9E-878EEB4651F7}" type="pres">
      <dgm:prSet presAssocID="{8FCAEA74-8D7C-45E4-BF88-651A45673FE3}" presName="root2" presStyleCnt="0"/>
      <dgm:spPr/>
      <dgm:t>
        <a:bodyPr/>
        <a:lstStyle/>
        <a:p>
          <a:endParaRPr lang="zh-CN" altLang="en-US"/>
        </a:p>
      </dgm:t>
    </dgm:pt>
    <dgm:pt modelId="{E4812C9D-ED49-4EE8-BA69-15865078EE50}" type="pres">
      <dgm:prSet presAssocID="{8FCAEA74-8D7C-45E4-BF88-651A45673FE3}" presName="LevelTwoTextNode" presStyleLbl="node3" presStyleIdx="0" presStyleCnt="4" custLinFactNeighborY="-39865">
        <dgm:presLayoutVars>
          <dgm:chPref val="3"/>
        </dgm:presLayoutVars>
      </dgm:prSet>
      <dgm:spPr/>
      <dgm:t>
        <a:bodyPr/>
        <a:lstStyle/>
        <a:p>
          <a:endParaRPr lang="zh-CN" altLang="en-US"/>
        </a:p>
      </dgm:t>
    </dgm:pt>
    <dgm:pt modelId="{EC210C99-B711-4935-85EE-BF575BFA6664}" type="pres">
      <dgm:prSet presAssocID="{8FCAEA74-8D7C-45E4-BF88-651A45673FE3}" presName="level3hierChild" presStyleCnt="0"/>
      <dgm:spPr/>
      <dgm:t>
        <a:bodyPr/>
        <a:lstStyle/>
        <a:p>
          <a:endParaRPr lang="zh-CN" altLang="en-US"/>
        </a:p>
      </dgm:t>
    </dgm:pt>
    <dgm:pt modelId="{1547F911-E64A-4EB2-8B75-8B6B8946520C}" type="pres">
      <dgm:prSet presAssocID="{B78373DE-86F2-4A77-AC45-83778BB4FE4E}" presName="conn2-1" presStyleLbl="parChTrans1D4" presStyleIdx="0" presStyleCnt="4"/>
      <dgm:spPr/>
      <dgm:t>
        <a:bodyPr/>
        <a:lstStyle/>
        <a:p>
          <a:endParaRPr lang="zh-CN" altLang="en-US"/>
        </a:p>
      </dgm:t>
    </dgm:pt>
    <dgm:pt modelId="{035DE218-6FE7-4610-BF33-1420B79157FB}" type="pres">
      <dgm:prSet presAssocID="{B78373DE-86F2-4A77-AC45-83778BB4FE4E}" presName="connTx" presStyleLbl="parChTrans1D4" presStyleIdx="0" presStyleCnt="4"/>
      <dgm:spPr/>
      <dgm:t>
        <a:bodyPr/>
        <a:lstStyle/>
        <a:p>
          <a:endParaRPr lang="zh-CN" altLang="en-US"/>
        </a:p>
      </dgm:t>
    </dgm:pt>
    <dgm:pt modelId="{70BF50CB-DC4B-4F16-8C25-CFEB938CD1C9}" type="pres">
      <dgm:prSet presAssocID="{D12DB26C-A85E-441D-A69D-F9775F300E45}" presName="root2" presStyleCnt="0"/>
      <dgm:spPr/>
      <dgm:t>
        <a:bodyPr/>
        <a:lstStyle/>
        <a:p>
          <a:endParaRPr lang="zh-CN" altLang="en-US"/>
        </a:p>
      </dgm:t>
    </dgm:pt>
    <dgm:pt modelId="{4FBAEC56-98F2-4FDE-91F3-7018C7290196}" type="pres">
      <dgm:prSet presAssocID="{D12DB26C-A85E-441D-A69D-F9775F300E45}" presName="LevelTwoTextNode" presStyleLbl="node4" presStyleIdx="0" presStyleCnt="4" custLinFactNeighborY="-39865">
        <dgm:presLayoutVars>
          <dgm:chPref val="3"/>
        </dgm:presLayoutVars>
      </dgm:prSet>
      <dgm:spPr/>
      <dgm:t>
        <a:bodyPr/>
        <a:lstStyle/>
        <a:p>
          <a:endParaRPr lang="zh-CN" altLang="en-US"/>
        </a:p>
      </dgm:t>
    </dgm:pt>
    <dgm:pt modelId="{D4CAC67B-59C1-49ED-9C0E-D1932A96F338}" type="pres">
      <dgm:prSet presAssocID="{D12DB26C-A85E-441D-A69D-F9775F300E45}" presName="level3hierChild" presStyleCnt="0"/>
      <dgm:spPr/>
      <dgm:t>
        <a:bodyPr/>
        <a:lstStyle/>
        <a:p>
          <a:endParaRPr lang="zh-CN" altLang="en-US"/>
        </a:p>
      </dgm:t>
    </dgm:pt>
    <dgm:pt modelId="{B8338D7A-45A3-4FDD-BAAD-0D7953EBD17B}" type="pres">
      <dgm:prSet presAssocID="{B6D96A17-A4A1-42A3-8848-879BE1632AAB}" presName="conn2-1" presStyleLbl="parChTrans1D2" presStyleIdx="1" presStyleCnt="4"/>
      <dgm:spPr/>
      <dgm:t>
        <a:bodyPr/>
        <a:lstStyle/>
        <a:p>
          <a:endParaRPr lang="zh-CN" altLang="en-US"/>
        </a:p>
      </dgm:t>
    </dgm:pt>
    <dgm:pt modelId="{FCAB97A2-F5CE-4245-8609-DB34C18ADE50}" type="pres">
      <dgm:prSet presAssocID="{B6D96A17-A4A1-42A3-8848-879BE1632AAB}" presName="connTx" presStyleLbl="parChTrans1D2" presStyleIdx="1" presStyleCnt="4"/>
      <dgm:spPr/>
      <dgm:t>
        <a:bodyPr/>
        <a:lstStyle/>
        <a:p>
          <a:endParaRPr lang="zh-CN" altLang="en-US"/>
        </a:p>
      </dgm:t>
    </dgm:pt>
    <dgm:pt modelId="{2937B4AF-668D-40DD-BC68-22B0AF7BA00C}" type="pres">
      <dgm:prSet presAssocID="{0E4717C1-8FB9-4C19-81DB-EE695E509B76}" presName="root2" presStyleCnt="0"/>
      <dgm:spPr/>
      <dgm:t>
        <a:bodyPr/>
        <a:lstStyle/>
        <a:p>
          <a:endParaRPr lang="zh-CN" altLang="en-US"/>
        </a:p>
      </dgm:t>
    </dgm:pt>
    <dgm:pt modelId="{C5A651A5-8123-4C43-A338-5844980B23D8}" type="pres">
      <dgm:prSet presAssocID="{0E4717C1-8FB9-4C19-81DB-EE695E509B76}" presName="LevelTwoTextNode" presStyleLbl="node2" presStyleIdx="1" presStyleCnt="4" custLinFactNeighborY="-14769">
        <dgm:presLayoutVars>
          <dgm:chPref val="3"/>
        </dgm:presLayoutVars>
      </dgm:prSet>
      <dgm:spPr/>
      <dgm:t>
        <a:bodyPr/>
        <a:lstStyle/>
        <a:p>
          <a:endParaRPr lang="zh-CN" altLang="en-US"/>
        </a:p>
      </dgm:t>
    </dgm:pt>
    <dgm:pt modelId="{1B4E1C68-7BA2-401F-83D7-34D0AD826859}" type="pres">
      <dgm:prSet presAssocID="{0E4717C1-8FB9-4C19-81DB-EE695E509B76}" presName="level3hierChild" presStyleCnt="0"/>
      <dgm:spPr/>
      <dgm:t>
        <a:bodyPr/>
        <a:lstStyle/>
        <a:p>
          <a:endParaRPr lang="zh-CN" altLang="en-US"/>
        </a:p>
      </dgm:t>
    </dgm:pt>
    <dgm:pt modelId="{87F334FC-4CAF-4214-8B69-81296301E4BD}" type="pres">
      <dgm:prSet presAssocID="{7405D423-2A82-4A01-9F9D-196DAFB1820D}" presName="conn2-1" presStyleLbl="parChTrans1D3" presStyleIdx="1" presStyleCnt="4"/>
      <dgm:spPr/>
      <dgm:t>
        <a:bodyPr/>
        <a:lstStyle/>
        <a:p>
          <a:endParaRPr lang="zh-CN" altLang="en-US"/>
        </a:p>
      </dgm:t>
    </dgm:pt>
    <dgm:pt modelId="{53D67C34-7773-4CB9-BAC6-778C36521F51}" type="pres">
      <dgm:prSet presAssocID="{7405D423-2A82-4A01-9F9D-196DAFB1820D}" presName="connTx" presStyleLbl="parChTrans1D3" presStyleIdx="1" presStyleCnt="4"/>
      <dgm:spPr/>
      <dgm:t>
        <a:bodyPr/>
        <a:lstStyle/>
        <a:p>
          <a:endParaRPr lang="zh-CN" altLang="en-US"/>
        </a:p>
      </dgm:t>
    </dgm:pt>
    <dgm:pt modelId="{D0EBEA09-F7F1-4894-A378-A1FF0639B712}" type="pres">
      <dgm:prSet presAssocID="{9411DCEF-C821-4E4F-97DB-F7DEF7DEA664}" presName="root2" presStyleCnt="0"/>
      <dgm:spPr/>
      <dgm:t>
        <a:bodyPr/>
        <a:lstStyle/>
        <a:p>
          <a:endParaRPr lang="zh-CN" altLang="en-US"/>
        </a:p>
      </dgm:t>
    </dgm:pt>
    <dgm:pt modelId="{2E60A9ED-8819-4375-80E6-7869FB51E120}" type="pres">
      <dgm:prSet presAssocID="{9411DCEF-C821-4E4F-97DB-F7DEF7DEA664}" presName="LevelTwoTextNode" presStyleLbl="node3" presStyleIdx="1" presStyleCnt="4" custLinFactNeighborY="-14769">
        <dgm:presLayoutVars>
          <dgm:chPref val="3"/>
        </dgm:presLayoutVars>
      </dgm:prSet>
      <dgm:spPr/>
      <dgm:t>
        <a:bodyPr/>
        <a:lstStyle/>
        <a:p>
          <a:endParaRPr lang="zh-CN" altLang="en-US"/>
        </a:p>
      </dgm:t>
    </dgm:pt>
    <dgm:pt modelId="{D51E5887-5CAB-4664-9A51-9D80B8D3F232}" type="pres">
      <dgm:prSet presAssocID="{9411DCEF-C821-4E4F-97DB-F7DEF7DEA664}" presName="level3hierChild" presStyleCnt="0"/>
      <dgm:spPr/>
      <dgm:t>
        <a:bodyPr/>
        <a:lstStyle/>
        <a:p>
          <a:endParaRPr lang="zh-CN" altLang="en-US"/>
        </a:p>
      </dgm:t>
    </dgm:pt>
    <dgm:pt modelId="{9E55A788-F128-4DC0-ADEC-216A98ED9151}" type="pres">
      <dgm:prSet presAssocID="{E7E1AC7C-3A40-426C-9F46-65ECF84BB671}" presName="conn2-1" presStyleLbl="parChTrans1D4" presStyleIdx="1" presStyleCnt="4"/>
      <dgm:spPr/>
      <dgm:t>
        <a:bodyPr/>
        <a:lstStyle/>
        <a:p>
          <a:endParaRPr lang="zh-CN" altLang="en-US"/>
        </a:p>
      </dgm:t>
    </dgm:pt>
    <dgm:pt modelId="{9A515FC8-937D-4670-8A8F-CA3D76492DC1}" type="pres">
      <dgm:prSet presAssocID="{E7E1AC7C-3A40-426C-9F46-65ECF84BB671}" presName="connTx" presStyleLbl="parChTrans1D4" presStyleIdx="1" presStyleCnt="4"/>
      <dgm:spPr/>
      <dgm:t>
        <a:bodyPr/>
        <a:lstStyle/>
        <a:p>
          <a:endParaRPr lang="zh-CN" altLang="en-US"/>
        </a:p>
      </dgm:t>
    </dgm:pt>
    <dgm:pt modelId="{7E7BC792-EF7E-465B-B817-5CD77A256E5D}" type="pres">
      <dgm:prSet presAssocID="{4030AC36-119C-4080-A1A7-40D7E45B00C3}" presName="root2" presStyleCnt="0"/>
      <dgm:spPr/>
      <dgm:t>
        <a:bodyPr/>
        <a:lstStyle/>
        <a:p>
          <a:endParaRPr lang="zh-CN" altLang="en-US"/>
        </a:p>
      </dgm:t>
    </dgm:pt>
    <dgm:pt modelId="{F3659A4E-1B9F-4A2A-B92E-6A945F57649C}" type="pres">
      <dgm:prSet presAssocID="{4030AC36-119C-4080-A1A7-40D7E45B00C3}" presName="LevelTwoTextNode" presStyleLbl="node4" presStyleIdx="1" presStyleCnt="4" custLinFactNeighborY="-14769">
        <dgm:presLayoutVars>
          <dgm:chPref val="3"/>
        </dgm:presLayoutVars>
      </dgm:prSet>
      <dgm:spPr/>
      <dgm:t>
        <a:bodyPr/>
        <a:lstStyle/>
        <a:p>
          <a:endParaRPr lang="zh-CN" altLang="en-US"/>
        </a:p>
      </dgm:t>
    </dgm:pt>
    <dgm:pt modelId="{E67FB987-294C-4865-B6CD-65B6D39835BD}" type="pres">
      <dgm:prSet presAssocID="{4030AC36-119C-4080-A1A7-40D7E45B00C3}" presName="level3hierChild" presStyleCnt="0"/>
      <dgm:spPr/>
      <dgm:t>
        <a:bodyPr/>
        <a:lstStyle/>
        <a:p>
          <a:endParaRPr lang="zh-CN" altLang="en-US"/>
        </a:p>
      </dgm:t>
    </dgm:pt>
    <dgm:pt modelId="{F96522EA-94BB-4E4E-923B-FAE53D7326AA}" type="pres">
      <dgm:prSet presAssocID="{D867BFF0-3B3D-4572-A16F-B48729CA806F}" presName="conn2-1" presStyleLbl="parChTrans1D2" presStyleIdx="2" presStyleCnt="4"/>
      <dgm:spPr/>
      <dgm:t>
        <a:bodyPr/>
        <a:lstStyle/>
        <a:p>
          <a:endParaRPr lang="zh-CN" altLang="en-US"/>
        </a:p>
      </dgm:t>
    </dgm:pt>
    <dgm:pt modelId="{22FE394C-CDDF-472B-91DF-448737EC3E98}" type="pres">
      <dgm:prSet presAssocID="{D867BFF0-3B3D-4572-A16F-B48729CA806F}" presName="connTx" presStyleLbl="parChTrans1D2" presStyleIdx="2" presStyleCnt="4"/>
      <dgm:spPr/>
      <dgm:t>
        <a:bodyPr/>
        <a:lstStyle/>
        <a:p>
          <a:endParaRPr lang="zh-CN" altLang="en-US"/>
        </a:p>
      </dgm:t>
    </dgm:pt>
    <dgm:pt modelId="{FB0CD1E5-6A34-422C-9D18-72C203F2DA67}" type="pres">
      <dgm:prSet presAssocID="{39A4ACF2-0772-4CFE-BE1F-B914608F0D2E}" presName="root2" presStyleCnt="0"/>
      <dgm:spPr/>
      <dgm:t>
        <a:bodyPr/>
        <a:lstStyle/>
        <a:p>
          <a:endParaRPr lang="zh-CN" altLang="en-US"/>
        </a:p>
      </dgm:t>
    </dgm:pt>
    <dgm:pt modelId="{417B64ED-C934-4B8E-8B59-8D583DB908AA}" type="pres">
      <dgm:prSet presAssocID="{39A4ACF2-0772-4CFE-BE1F-B914608F0D2E}" presName="LevelTwoTextNode" presStyleLbl="node2" presStyleIdx="2" presStyleCnt="4" custLinFactNeighborY="14769">
        <dgm:presLayoutVars>
          <dgm:chPref val="3"/>
        </dgm:presLayoutVars>
      </dgm:prSet>
      <dgm:spPr/>
      <dgm:t>
        <a:bodyPr/>
        <a:lstStyle/>
        <a:p>
          <a:endParaRPr lang="zh-CN" altLang="en-US"/>
        </a:p>
      </dgm:t>
    </dgm:pt>
    <dgm:pt modelId="{9A3C2B87-92B1-4C74-911C-F178DD968568}" type="pres">
      <dgm:prSet presAssocID="{39A4ACF2-0772-4CFE-BE1F-B914608F0D2E}" presName="level3hierChild" presStyleCnt="0"/>
      <dgm:spPr/>
      <dgm:t>
        <a:bodyPr/>
        <a:lstStyle/>
        <a:p>
          <a:endParaRPr lang="zh-CN" altLang="en-US"/>
        </a:p>
      </dgm:t>
    </dgm:pt>
    <dgm:pt modelId="{CB1A2165-577D-467B-8804-3DCF5A0B3271}" type="pres">
      <dgm:prSet presAssocID="{DED101F9-0641-41C2-BF09-D0A67C44A9BA}" presName="conn2-1" presStyleLbl="parChTrans1D3" presStyleIdx="2" presStyleCnt="4"/>
      <dgm:spPr/>
      <dgm:t>
        <a:bodyPr/>
        <a:lstStyle/>
        <a:p>
          <a:endParaRPr lang="zh-CN" altLang="en-US"/>
        </a:p>
      </dgm:t>
    </dgm:pt>
    <dgm:pt modelId="{46F123EF-F61B-4E7B-A1B3-FBB8F931928B}" type="pres">
      <dgm:prSet presAssocID="{DED101F9-0641-41C2-BF09-D0A67C44A9BA}" presName="connTx" presStyleLbl="parChTrans1D3" presStyleIdx="2" presStyleCnt="4"/>
      <dgm:spPr/>
      <dgm:t>
        <a:bodyPr/>
        <a:lstStyle/>
        <a:p>
          <a:endParaRPr lang="zh-CN" altLang="en-US"/>
        </a:p>
      </dgm:t>
    </dgm:pt>
    <dgm:pt modelId="{F1202902-2EC6-4159-B054-6EA68EBEED19}" type="pres">
      <dgm:prSet presAssocID="{FEEB41A7-097A-41E3-8247-E7766D87A613}" presName="root2" presStyleCnt="0"/>
      <dgm:spPr/>
      <dgm:t>
        <a:bodyPr/>
        <a:lstStyle/>
        <a:p>
          <a:endParaRPr lang="zh-CN" altLang="en-US"/>
        </a:p>
      </dgm:t>
    </dgm:pt>
    <dgm:pt modelId="{7CF2D1C0-3655-4FA9-B7E8-91F02368C2B9}" type="pres">
      <dgm:prSet presAssocID="{FEEB41A7-097A-41E3-8247-E7766D87A613}" presName="LevelTwoTextNode" presStyleLbl="node3" presStyleIdx="2" presStyleCnt="4" custLinFactNeighborY="14769">
        <dgm:presLayoutVars>
          <dgm:chPref val="3"/>
        </dgm:presLayoutVars>
      </dgm:prSet>
      <dgm:spPr/>
      <dgm:t>
        <a:bodyPr/>
        <a:lstStyle/>
        <a:p>
          <a:endParaRPr lang="zh-CN" altLang="en-US"/>
        </a:p>
      </dgm:t>
    </dgm:pt>
    <dgm:pt modelId="{232B72A2-2468-4C22-837E-EB34FE292452}" type="pres">
      <dgm:prSet presAssocID="{FEEB41A7-097A-41E3-8247-E7766D87A613}" presName="level3hierChild" presStyleCnt="0"/>
      <dgm:spPr/>
      <dgm:t>
        <a:bodyPr/>
        <a:lstStyle/>
        <a:p>
          <a:endParaRPr lang="zh-CN" altLang="en-US"/>
        </a:p>
      </dgm:t>
    </dgm:pt>
    <dgm:pt modelId="{B0E3598B-BA73-4BCF-8534-F69BEE0D9594}" type="pres">
      <dgm:prSet presAssocID="{7C17CFAD-7CF4-407A-AEFC-BF8C866A9BDE}" presName="conn2-1" presStyleLbl="parChTrans1D4" presStyleIdx="2" presStyleCnt="4"/>
      <dgm:spPr/>
      <dgm:t>
        <a:bodyPr/>
        <a:lstStyle/>
        <a:p>
          <a:endParaRPr lang="zh-CN" altLang="en-US"/>
        </a:p>
      </dgm:t>
    </dgm:pt>
    <dgm:pt modelId="{BE004942-DB0E-479F-AC52-63E192233340}" type="pres">
      <dgm:prSet presAssocID="{7C17CFAD-7CF4-407A-AEFC-BF8C866A9BDE}" presName="connTx" presStyleLbl="parChTrans1D4" presStyleIdx="2" presStyleCnt="4"/>
      <dgm:spPr/>
      <dgm:t>
        <a:bodyPr/>
        <a:lstStyle/>
        <a:p>
          <a:endParaRPr lang="zh-CN" altLang="en-US"/>
        </a:p>
      </dgm:t>
    </dgm:pt>
    <dgm:pt modelId="{2733F949-24C9-472B-B81D-E7A27EC305BD}" type="pres">
      <dgm:prSet presAssocID="{A8577995-D6B0-420D-B19A-E6EFC99B81E5}" presName="root2" presStyleCnt="0"/>
      <dgm:spPr/>
      <dgm:t>
        <a:bodyPr/>
        <a:lstStyle/>
        <a:p>
          <a:endParaRPr lang="zh-CN" altLang="en-US"/>
        </a:p>
      </dgm:t>
    </dgm:pt>
    <dgm:pt modelId="{FFB41872-7637-4CA6-B3A4-99EC80CDD5E7}" type="pres">
      <dgm:prSet presAssocID="{A8577995-D6B0-420D-B19A-E6EFC99B81E5}" presName="LevelTwoTextNode" presStyleLbl="node4" presStyleIdx="2" presStyleCnt="4" custLinFactNeighborY="14769">
        <dgm:presLayoutVars>
          <dgm:chPref val="3"/>
        </dgm:presLayoutVars>
      </dgm:prSet>
      <dgm:spPr/>
      <dgm:t>
        <a:bodyPr/>
        <a:lstStyle/>
        <a:p>
          <a:endParaRPr lang="zh-CN" altLang="en-US"/>
        </a:p>
      </dgm:t>
    </dgm:pt>
    <dgm:pt modelId="{70A36B17-EFD0-4B24-8657-E52269A7887C}" type="pres">
      <dgm:prSet presAssocID="{A8577995-D6B0-420D-B19A-E6EFC99B81E5}" presName="level3hierChild" presStyleCnt="0"/>
      <dgm:spPr/>
      <dgm:t>
        <a:bodyPr/>
        <a:lstStyle/>
        <a:p>
          <a:endParaRPr lang="zh-CN" altLang="en-US"/>
        </a:p>
      </dgm:t>
    </dgm:pt>
    <dgm:pt modelId="{FBF8820E-3C23-44FA-BD07-9AAA1282B3FE}" type="pres">
      <dgm:prSet presAssocID="{1E62EAD5-5D06-4344-BCFD-D0593E62EDCC}" presName="conn2-1" presStyleLbl="parChTrans1D2" presStyleIdx="3" presStyleCnt="4"/>
      <dgm:spPr/>
      <dgm:t>
        <a:bodyPr/>
        <a:lstStyle/>
        <a:p>
          <a:endParaRPr lang="zh-CN" altLang="en-US"/>
        </a:p>
      </dgm:t>
    </dgm:pt>
    <dgm:pt modelId="{960044A1-92E3-4B2D-A291-E82831C9A26E}" type="pres">
      <dgm:prSet presAssocID="{1E62EAD5-5D06-4344-BCFD-D0593E62EDCC}" presName="connTx" presStyleLbl="parChTrans1D2" presStyleIdx="3" presStyleCnt="4"/>
      <dgm:spPr/>
      <dgm:t>
        <a:bodyPr/>
        <a:lstStyle/>
        <a:p>
          <a:endParaRPr lang="zh-CN" altLang="en-US"/>
        </a:p>
      </dgm:t>
    </dgm:pt>
    <dgm:pt modelId="{BE913E1F-9FC6-4A7A-9BFA-35095C6F8299}" type="pres">
      <dgm:prSet presAssocID="{C2062E39-9097-4701-A087-4AA01424E01F}" presName="root2" presStyleCnt="0"/>
      <dgm:spPr/>
      <dgm:t>
        <a:bodyPr/>
        <a:lstStyle/>
        <a:p>
          <a:endParaRPr lang="zh-CN" altLang="en-US"/>
        </a:p>
      </dgm:t>
    </dgm:pt>
    <dgm:pt modelId="{33B52EEB-3A6B-4054-985B-605AF460387D}" type="pres">
      <dgm:prSet presAssocID="{C2062E39-9097-4701-A087-4AA01424E01F}" presName="LevelTwoTextNode" presStyleLbl="node2" presStyleIdx="3" presStyleCnt="4" custLinFactNeighborY="39865">
        <dgm:presLayoutVars>
          <dgm:chPref val="3"/>
        </dgm:presLayoutVars>
      </dgm:prSet>
      <dgm:spPr/>
      <dgm:t>
        <a:bodyPr/>
        <a:lstStyle/>
        <a:p>
          <a:endParaRPr lang="zh-CN" altLang="en-US"/>
        </a:p>
      </dgm:t>
    </dgm:pt>
    <dgm:pt modelId="{AA384D96-24D2-4B10-B24A-FC371860515E}" type="pres">
      <dgm:prSet presAssocID="{C2062E39-9097-4701-A087-4AA01424E01F}" presName="level3hierChild" presStyleCnt="0"/>
      <dgm:spPr/>
      <dgm:t>
        <a:bodyPr/>
        <a:lstStyle/>
        <a:p>
          <a:endParaRPr lang="zh-CN" altLang="en-US"/>
        </a:p>
      </dgm:t>
    </dgm:pt>
    <dgm:pt modelId="{F04EB01A-E92B-4BBA-A0DB-8471A61358B0}" type="pres">
      <dgm:prSet presAssocID="{C2CDAD77-74F4-4C77-B194-ADA972576BD8}" presName="conn2-1" presStyleLbl="parChTrans1D3" presStyleIdx="3" presStyleCnt="4"/>
      <dgm:spPr/>
      <dgm:t>
        <a:bodyPr/>
        <a:lstStyle/>
        <a:p>
          <a:endParaRPr lang="zh-CN" altLang="en-US"/>
        </a:p>
      </dgm:t>
    </dgm:pt>
    <dgm:pt modelId="{D3261F3F-781B-4E49-AF33-0942C33663B6}" type="pres">
      <dgm:prSet presAssocID="{C2CDAD77-74F4-4C77-B194-ADA972576BD8}" presName="connTx" presStyleLbl="parChTrans1D3" presStyleIdx="3" presStyleCnt="4"/>
      <dgm:spPr/>
      <dgm:t>
        <a:bodyPr/>
        <a:lstStyle/>
        <a:p>
          <a:endParaRPr lang="zh-CN" altLang="en-US"/>
        </a:p>
      </dgm:t>
    </dgm:pt>
    <dgm:pt modelId="{4DDE294A-B5FF-4B5D-A57F-5469EE01F29B}" type="pres">
      <dgm:prSet presAssocID="{7C5BBE9E-6CCE-46BC-8AF4-C3ECB52920FE}" presName="root2" presStyleCnt="0"/>
      <dgm:spPr/>
      <dgm:t>
        <a:bodyPr/>
        <a:lstStyle/>
        <a:p>
          <a:endParaRPr lang="zh-CN" altLang="en-US"/>
        </a:p>
      </dgm:t>
    </dgm:pt>
    <dgm:pt modelId="{9A9A010B-E243-4F5F-B22E-0A7CF3E5A274}" type="pres">
      <dgm:prSet presAssocID="{7C5BBE9E-6CCE-46BC-8AF4-C3ECB52920FE}" presName="LevelTwoTextNode" presStyleLbl="node3" presStyleIdx="3" presStyleCnt="4" custLinFactNeighborY="39865">
        <dgm:presLayoutVars>
          <dgm:chPref val="3"/>
        </dgm:presLayoutVars>
      </dgm:prSet>
      <dgm:spPr/>
      <dgm:t>
        <a:bodyPr/>
        <a:lstStyle/>
        <a:p>
          <a:endParaRPr lang="zh-CN" altLang="en-US"/>
        </a:p>
      </dgm:t>
    </dgm:pt>
    <dgm:pt modelId="{98FFEDEF-8739-49AB-B783-D60E796BCB7B}" type="pres">
      <dgm:prSet presAssocID="{7C5BBE9E-6CCE-46BC-8AF4-C3ECB52920FE}" presName="level3hierChild" presStyleCnt="0"/>
      <dgm:spPr/>
      <dgm:t>
        <a:bodyPr/>
        <a:lstStyle/>
        <a:p>
          <a:endParaRPr lang="zh-CN" altLang="en-US"/>
        </a:p>
      </dgm:t>
    </dgm:pt>
    <dgm:pt modelId="{7D7A3EB0-A375-462D-B032-CCD4B8B88F3A}" type="pres">
      <dgm:prSet presAssocID="{6AD1AABC-192D-4C64-B486-62C6C8CDD954}" presName="conn2-1" presStyleLbl="parChTrans1D4" presStyleIdx="3" presStyleCnt="4"/>
      <dgm:spPr/>
      <dgm:t>
        <a:bodyPr/>
        <a:lstStyle/>
        <a:p>
          <a:endParaRPr lang="zh-CN" altLang="en-US"/>
        </a:p>
      </dgm:t>
    </dgm:pt>
    <dgm:pt modelId="{DD9859AB-81C2-45F8-8563-65909DD4F097}" type="pres">
      <dgm:prSet presAssocID="{6AD1AABC-192D-4C64-B486-62C6C8CDD954}" presName="connTx" presStyleLbl="parChTrans1D4" presStyleIdx="3" presStyleCnt="4"/>
      <dgm:spPr/>
      <dgm:t>
        <a:bodyPr/>
        <a:lstStyle/>
        <a:p>
          <a:endParaRPr lang="zh-CN" altLang="en-US"/>
        </a:p>
      </dgm:t>
    </dgm:pt>
    <dgm:pt modelId="{0A78FA26-E3AE-4C22-A931-98A49C2D8CE5}" type="pres">
      <dgm:prSet presAssocID="{F6A9CDD9-EB5E-4812-B34F-BEF3C4AE61BB}" presName="root2" presStyleCnt="0"/>
      <dgm:spPr/>
      <dgm:t>
        <a:bodyPr/>
        <a:lstStyle/>
        <a:p>
          <a:endParaRPr lang="zh-CN" altLang="en-US"/>
        </a:p>
      </dgm:t>
    </dgm:pt>
    <dgm:pt modelId="{1D0EF46C-3E38-4748-BBE6-7D9D30B7EF57}" type="pres">
      <dgm:prSet presAssocID="{F6A9CDD9-EB5E-4812-B34F-BEF3C4AE61BB}" presName="LevelTwoTextNode" presStyleLbl="node4" presStyleIdx="3" presStyleCnt="4" custLinFactNeighborY="39865">
        <dgm:presLayoutVars>
          <dgm:chPref val="3"/>
        </dgm:presLayoutVars>
      </dgm:prSet>
      <dgm:spPr/>
      <dgm:t>
        <a:bodyPr/>
        <a:lstStyle/>
        <a:p>
          <a:endParaRPr lang="zh-CN" altLang="en-US"/>
        </a:p>
      </dgm:t>
    </dgm:pt>
    <dgm:pt modelId="{995E7500-0664-480D-8BFE-92B5CFBC7844}" type="pres">
      <dgm:prSet presAssocID="{F6A9CDD9-EB5E-4812-B34F-BEF3C4AE61BB}" presName="level3hierChild" presStyleCnt="0"/>
      <dgm:spPr/>
      <dgm:t>
        <a:bodyPr/>
        <a:lstStyle/>
        <a:p>
          <a:endParaRPr lang="zh-CN" altLang="en-US"/>
        </a:p>
      </dgm:t>
    </dgm:pt>
  </dgm:ptLst>
  <dgm:cxnLst>
    <dgm:cxn modelId="{B91EB9FD-843A-4F0E-A6A7-BC114A49F138}" type="presOf" srcId="{DED101F9-0641-41C2-BF09-D0A67C44A9BA}" destId="{CB1A2165-577D-467B-8804-3DCF5A0B3271}" srcOrd="0" destOrd="0" presId="urn:microsoft.com/office/officeart/2005/8/layout/hierarchy2"/>
    <dgm:cxn modelId="{BDF8DA2F-5F07-445A-B1CC-FCA484C8FD0E}" type="presOf" srcId="{D867BFF0-3B3D-4572-A16F-B48729CA806F}" destId="{22FE394C-CDDF-472B-91DF-448737EC3E98}" srcOrd="1" destOrd="0" presId="urn:microsoft.com/office/officeart/2005/8/layout/hierarchy2"/>
    <dgm:cxn modelId="{9FB1C394-E84D-43BE-A811-98F870FE5DD7}" srcId="{9411DCEF-C821-4E4F-97DB-F7DEF7DEA664}" destId="{4030AC36-119C-4080-A1A7-40D7E45B00C3}" srcOrd="0" destOrd="0" parTransId="{E7E1AC7C-3A40-426C-9F46-65ECF84BB671}" sibTransId="{BFBFC0E0-BBD1-4782-9618-01B90CD17F87}"/>
    <dgm:cxn modelId="{4A3838DD-9D63-4D49-B9AC-4FCB210ECE00}" type="presOf" srcId="{8FCAEA74-8D7C-45E4-BF88-651A45673FE3}" destId="{E4812C9D-ED49-4EE8-BA69-15865078EE50}" srcOrd="0" destOrd="0" presId="urn:microsoft.com/office/officeart/2005/8/layout/hierarchy2"/>
    <dgm:cxn modelId="{A3B58970-5AE0-4CF5-9978-E4D33A7FD182}" type="presOf" srcId="{7405D423-2A82-4A01-9F9D-196DAFB1820D}" destId="{87F334FC-4CAF-4214-8B69-81296301E4BD}" srcOrd="0" destOrd="0" presId="urn:microsoft.com/office/officeart/2005/8/layout/hierarchy2"/>
    <dgm:cxn modelId="{387B6C4A-4586-4FE3-8BED-2032D7FDEB8E}" type="presOf" srcId="{D18FF697-5732-4DB4-9451-99FFF8AFD88F}" destId="{A6DE74EF-2318-4C00-B3C1-F9A992155D8B}" srcOrd="0" destOrd="0" presId="urn:microsoft.com/office/officeart/2005/8/layout/hierarchy2"/>
    <dgm:cxn modelId="{00F47425-6968-4DFA-BF39-8D7919087E81}" type="presOf" srcId="{F6A9CDD9-EB5E-4812-B34F-BEF3C4AE61BB}" destId="{1D0EF46C-3E38-4748-BBE6-7D9D30B7EF57}" srcOrd="0" destOrd="0" presId="urn:microsoft.com/office/officeart/2005/8/layout/hierarchy2"/>
    <dgm:cxn modelId="{6A57EF3A-0097-497D-B6E7-3493E3021065}" type="presOf" srcId="{C2062E39-9097-4701-A087-4AA01424E01F}" destId="{33B52EEB-3A6B-4054-985B-605AF460387D}" srcOrd="0" destOrd="0" presId="urn:microsoft.com/office/officeart/2005/8/layout/hierarchy2"/>
    <dgm:cxn modelId="{B062CCBA-56B4-41A4-97B5-403C248D0F7D}" srcId="{8FCAEA74-8D7C-45E4-BF88-651A45673FE3}" destId="{D12DB26C-A85E-441D-A69D-F9775F300E45}" srcOrd="0" destOrd="0" parTransId="{B78373DE-86F2-4A77-AC45-83778BB4FE4E}" sibTransId="{F0DC8D9A-F61B-434C-BD58-39BE184675B4}"/>
    <dgm:cxn modelId="{E2C33BBB-9854-4F01-B92C-25CDE83CAEA4}" type="presOf" srcId="{692A4AB4-4C04-4729-A752-C86DBC58ED95}" destId="{09DCB23B-6936-418B-8181-A3966732DD09}" srcOrd="0" destOrd="0" presId="urn:microsoft.com/office/officeart/2005/8/layout/hierarchy2"/>
    <dgm:cxn modelId="{C82282B1-098E-43CE-9471-B51C48F98634}" type="presOf" srcId="{B6D96A17-A4A1-42A3-8848-879BE1632AAB}" destId="{FCAB97A2-F5CE-4245-8609-DB34C18ADE50}" srcOrd="1" destOrd="0" presId="urn:microsoft.com/office/officeart/2005/8/layout/hierarchy2"/>
    <dgm:cxn modelId="{2C8C632B-0184-4F52-8C39-535602FAFFCE}" type="presOf" srcId="{1E62EAD5-5D06-4344-BCFD-D0593E62EDCC}" destId="{960044A1-92E3-4B2D-A291-E82831C9A26E}" srcOrd="1" destOrd="0" presId="urn:microsoft.com/office/officeart/2005/8/layout/hierarchy2"/>
    <dgm:cxn modelId="{BEE4C4F7-3151-47FA-81AD-F8C7B3926059}" type="presOf" srcId="{AA6D9E83-B4E7-43D9-8524-38980C442E12}" destId="{1C945009-DE19-494A-A864-743F024A9A86}" srcOrd="0" destOrd="0" presId="urn:microsoft.com/office/officeart/2005/8/layout/hierarchy2"/>
    <dgm:cxn modelId="{194342FD-D2A8-4C96-A5FC-22E9BFD82E63}" type="presOf" srcId="{7C5BBE9E-6CCE-46BC-8AF4-C3ECB52920FE}" destId="{9A9A010B-E243-4F5F-B22E-0A7CF3E5A274}" srcOrd="0" destOrd="0" presId="urn:microsoft.com/office/officeart/2005/8/layout/hierarchy2"/>
    <dgm:cxn modelId="{8EEEF22F-4907-4A50-A4FC-10930148100C}" type="presOf" srcId="{7C17CFAD-7CF4-407A-AEFC-BF8C866A9BDE}" destId="{BE004942-DB0E-479F-AC52-63E192233340}" srcOrd="1" destOrd="0" presId="urn:microsoft.com/office/officeart/2005/8/layout/hierarchy2"/>
    <dgm:cxn modelId="{3E9B75F2-B3F8-4400-B888-EC44F8B20ACC}" type="presOf" srcId="{6AD1AABC-192D-4C64-B486-62C6C8CDD954}" destId="{DD9859AB-81C2-45F8-8563-65909DD4F097}" srcOrd="1" destOrd="0" presId="urn:microsoft.com/office/officeart/2005/8/layout/hierarchy2"/>
    <dgm:cxn modelId="{50B58D52-5C8D-4550-9FBE-1B0C103815D7}" srcId="{39A4ACF2-0772-4CFE-BE1F-B914608F0D2E}" destId="{FEEB41A7-097A-41E3-8247-E7766D87A613}" srcOrd="0" destOrd="0" parTransId="{DED101F9-0641-41C2-BF09-D0A67C44A9BA}" sibTransId="{53E12424-BD7D-4891-B5FE-FE37E804B8AC}"/>
    <dgm:cxn modelId="{38D3175D-C472-4F4C-9644-A99E92D91E64}" type="presOf" srcId="{7405D423-2A82-4A01-9F9D-196DAFB1820D}" destId="{53D67C34-7773-4CB9-BAC6-778C36521F51}" srcOrd="1" destOrd="0" presId="urn:microsoft.com/office/officeart/2005/8/layout/hierarchy2"/>
    <dgm:cxn modelId="{7EAF7795-2485-45ED-9A2C-F18948BC4DE4}" type="presOf" srcId="{D12DB26C-A85E-441D-A69D-F9775F300E45}" destId="{4FBAEC56-98F2-4FDE-91F3-7018C7290196}" srcOrd="0" destOrd="0" presId="urn:microsoft.com/office/officeart/2005/8/layout/hierarchy2"/>
    <dgm:cxn modelId="{500BCC9D-0A83-4B59-93DB-7F8C184E603F}" type="presOf" srcId="{FEEB41A7-097A-41E3-8247-E7766D87A613}" destId="{7CF2D1C0-3655-4FA9-B7E8-91F02368C2B9}" srcOrd="0" destOrd="0" presId="urn:microsoft.com/office/officeart/2005/8/layout/hierarchy2"/>
    <dgm:cxn modelId="{171C8EB8-E8BF-43FE-A9D1-D1028CB03FA0}" type="presOf" srcId="{C2CDAD77-74F4-4C77-B194-ADA972576BD8}" destId="{F04EB01A-E92B-4BBA-A0DB-8471A61358B0}" srcOrd="0" destOrd="0" presId="urn:microsoft.com/office/officeart/2005/8/layout/hierarchy2"/>
    <dgm:cxn modelId="{D9B20D16-A96E-422A-8502-AFD27AB1B093}" srcId="{9B5295C7-3B56-476F-B836-723A5FA2E8A8}" destId="{0E4717C1-8FB9-4C19-81DB-EE695E509B76}" srcOrd="1" destOrd="0" parTransId="{B6D96A17-A4A1-42A3-8848-879BE1632AAB}" sibTransId="{DF3C9208-F382-4B7B-9E71-E2A0AF1DC1DA}"/>
    <dgm:cxn modelId="{ADA01927-8BBF-4F2E-9CF6-586D9C601EB5}" type="presOf" srcId="{0E4717C1-8FB9-4C19-81DB-EE695E509B76}" destId="{C5A651A5-8123-4C43-A338-5844980B23D8}" srcOrd="0" destOrd="0" presId="urn:microsoft.com/office/officeart/2005/8/layout/hierarchy2"/>
    <dgm:cxn modelId="{FA56FB9A-5995-46EC-94A5-473213EED649}" type="presOf" srcId="{9411DCEF-C821-4E4F-97DB-F7DEF7DEA664}" destId="{2E60A9ED-8819-4375-80E6-7869FB51E120}" srcOrd="0" destOrd="0" presId="urn:microsoft.com/office/officeart/2005/8/layout/hierarchy2"/>
    <dgm:cxn modelId="{FC1E817B-8E15-4B3E-9721-D6865A3D2184}" srcId="{7C5BBE9E-6CCE-46BC-8AF4-C3ECB52920FE}" destId="{F6A9CDD9-EB5E-4812-B34F-BEF3C4AE61BB}" srcOrd="0" destOrd="0" parTransId="{6AD1AABC-192D-4C64-B486-62C6C8CDD954}" sibTransId="{B469D59D-9424-4D17-814E-DC1A473B3762}"/>
    <dgm:cxn modelId="{84A488A0-C230-4F03-833F-455FC7557BF3}" type="presOf" srcId="{AA6D9E83-B4E7-43D9-8524-38980C442E12}" destId="{1FDE2AF2-D66E-4CF7-A774-1CF8A750CEB0}" srcOrd="1" destOrd="0" presId="urn:microsoft.com/office/officeart/2005/8/layout/hierarchy2"/>
    <dgm:cxn modelId="{7C27664B-B349-4AAE-895A-B03B3923A974}" type="presOf" srcId="{B78373DE-86F2-4A77-AC45-83778BB4FE4E}" destId="{1547F911-E64A-4EB2-8B75-8B6B8946520C}" srcOrd="0" destOrd="0" presId="urn:microsoft.com/office/officeart/2005/8/layout/hierarchy2"/>
    <dgm:cxn modelId="{5712830C-1277-47D8-80E4-6476B7E0922D}" srcId="{53A93124-41C4-4424-A9C1-9AC98A192687}" destId="{8FCAEA74-8D7C-45E4-BF88-651A45673FE3}" srcOrd="0" destOrd="0" parTransId="{AA6D9E83-B4E7-43D9-8524-38980C442E12}" sibTransId="{784319B9-5C38-45F9-842C-F286AF131375}"/>
    <dgm:cxn modelId="{A47D3D29-E97F-4E0E-884A-7A07394E4DF5}" type="presOf" srcId="{E7E1AC7C-3A40-426C-9F46-65ECF84BB671}" destId="{9A515FC8-937D-4670-8A8F-CA3D76492DC1}" srcOrd="1" destOrd="0" presId="urn:microsoft.com/office/officeart/2005/8/layout/hierarchy2"/>
    <dgm:cxn modelId="{7A3B1EAE-2C0A-4812-9413-4E54A24C46FA}" srcId="{0E4717C1-8FB9-4C19-81DB-EE695E509B76}" destId="{9411DCEF-C821-4E4F-97DB-F7DEF7DEA664}" srcOrd="0" destOrd="0" parTransId="{7405D423-2A82-4A01-9F9D-196DAFB1820D}" sibTransId="{7658F7D2-CAFC-4519-BBE1-C304AA6E9CCF}"/>
    <dgm:cxn modelId="{07827AB2-0DDD-4461-BF54-13D73383141D}" type="presOf" srcId="{53A93124-41C4-4424-A9C1-9AC98A192687}" destId="{1F03841E-C0B7-4A86-A084-EC48C77C4E03}" srcOrd="0" destOrd="0" presId="urn:microsoft.com/office/officeart/2005/8/layout/hierarchy2"/>
    <dgm:cxn modelId="{8C51019E-BE89-4605-B971-E6C57193354D}" type="presOf" srcId="{D867BFF0-3B3D-4572-A16F-B48729CA806F}" destId="{F96522EA-94BB-4E4E-923B-FAE53D7326AA}" srcOrd="0" destOrd="0" presId="urn:microsoft.com/office/officeart/2005/8/layout/hierarchy2"/>
    <dgm:cxn modelId="{60DF1D87-87FB-480D-B313-F55ACDFCBBB6}" srcId="{9B5295C7-3B56-476F-B836-723A5FA2E8A8}" destId="{C2062E39-9097-4701-A087-4AA01424E01F}" srcOrd="3" destOrd="0" parTransId="{1E62EAD5-5D06-4344-BCFD-D0593E62EDCC}" sibTransId="{69800759-37F0-44B6-9982-2BE280F1FCFC}"/>
    <dgm:cxn modelId="{2788E3F8-CA48-4789-8A14-515337798F4D}" type="presOf" srcId="{9B5295C7-3B56-476F-B836-723A5FA2E8A8}" destId="{BBA97624-9BAA-4993-B261-FBDB3F9CFD4E}" srcOrd="0" destOrd="0" presId="urn:microsoft.com/office/officeart/2005/8/layout/hierarchy2"/>
    <dgm:cxn modelId="{503D76D6-8A18-41CB-B274-44CF9A842C83}" type="presOf" srcId="{4030AC36-119C-4080-A1A7-40D7E45B00C3}" destId="{F3659A4E-1B9F-4A2A-B92E-6A945F57649C}" srcOrd="0" destOrd="0" presId="urn:microsoft.com/office/officeart/2005/8/layout/hierarchy2"/>
    <dgm:cxn modelId="{A5265384-4832-45AE-9131-88598DA17D73}" type="presOf" srcId="{E7E1AC7C-3A40-426C-9F46-65ECF84BB671}" destId="{9E55A788-F128-4DC0-ADEC-216A98ED9151}" srcOrd="0" destOrd="0" presId="urn:microsoft.com/office/officeart/2005/8/layout/hierarchy2"/>
    <dgm:cxn modelId="{E0CF59D7-3F31-474B-9780-7DE789827FCE}" type="presOf" srcId="{1E62EAD5-5D06-4344-BCFD-D0593E62EDCC}" destId="{FBF8820E-3C23-44FA-BD07-9AAA1282B3FE}" srcOrd="0" destOrd="0" presId="urn:microsoft.com/office/officeart/2005/8/layout/hierarchy2"/>
    <dgm:cxn modelId="{AA1EC15B-1C91-4C20-8D30-B27B145D0828}" type="presOf" srcId="{A8577995-D6B0-420D-B19A-E6EFC99B81E5}" destId="{FFB41872-7637-4CA6-B3A4-99EC80CDD5E7}" srcOrd="0" destOrd="0" presId="urn:microsoft.com/office/officeart/2005/8/layout/hierarchy2"/>
    <dgm:cxn modelId="{798C87F6-51AA-4F1E-852C-DD09FAC1C0A1}" srcId="{FEEB41A7-097A-41E3-8247-E7766D87A613}" destId="{A8577995-D6B0-420D-B19A-E6EFC99B81E5}" srcOrd="0" destOrd="0" parTransId="{7C17CFAD-7CF4-407A-AEFC-BF8C866A9BDE}" sibTransId="{374EA6DC-300F-4B4E-ABCB-CBBDE632F9FC}"/>
    <dgm:cxn modelId="{6E2FCDE3-59F6-4BB8-8254-89D6FD422CB2}" type="presOf" srcId="{B6D96A17-A4A1-42A3-8848-879BE1632AAB}" destId="{B8338D7A-45A3-4FDD-BAAD-0D7953EBD17B}" srcOrd="0" destOrd="0" presId="urn:microsoft.com/office/officeart/2005/8/layout/hierarchy2"/>
    <dgm:cxn modelId="{5DC49C2B-F8D5-4A00-9DD6-E1CDB61A4CF2}" type="presOf" srcId="{B78373DE-86F2-4A77-AC45-83778BB4FE4E}" destId="{035DE218-6FE7-4610-BF33-1420B79157FB}" srcOrd="1" destOrd="0" presId="urn:microsoft.com/office/officeart/2005/8/layout/hierarchy2"/>
    <dgm:cxn modelId="{3F80B4BE-0267-4EEA-904E-52747CD6110E}" type="presOf" srcId="{DED101F9-0641-41C2-BF09-D0A67C44A9BA}" destId="{46F123EF-F61B-4E7B-A1B3-FBB8F931928B}" srcOrd="1" destOrd="0" presId="urn:microsoft.com/office/officeart/2005/8/layout/hierarchy2"/>
    <dgm:cxn modelId="{11DD7ACF-51ED-402B-82C8-0F4977742E5A}" type="presOf" srcId="{6AD1AABC-192D-4C64-B486-62C6C8CDD954}" destId="{7D7A3EB0-A375-462D-B032-CCD4B8B88F3A}" srcOrd="0" destOrd="0" presId="urn:microsoft.com/office/officeart/2005/8/layout/hierarchy2"/>
    <dgm:cxn modelId="{A08F4BC4-78CD-4DE0-B42A-3F39F361D987}" type="presOf" srcId="{7C17CFAD-7CF4-407A-AEFC-BF8C866A9BDE}" destId="{B0E3598B-BA73-4BCF-8534-F69BEE0D9594}" srcOrd="0" destOrd="0" presId="urn:microsoft.com/office/officeart/2005/8/layout/hierarchy2"/>
    <dgm:cxn modelId="{D0A7DD6F-3757-4706-8514-46ADB25AE162}" type="presOf" srcId="{39A4ACF2-0772-4CFE-BE1F-B914608F0D2E}" destId="{417B64ED-C934-4B8E-8B59-8D583DB908AA}" srcOrd="0" destOrd="0" presId="urn:microsoft.com/office/officeart/2005/8/layout/hierarchy2"/>
    <dgm:cxn modelId="{E695B35B-662F-47D6-9C26-95CD86D310D4}" srcId="{C2062E39-9097-4701-A087-4AA01424E01F}" destId="{7C5BBE9E-6CCE-46BC-8AF4-C3ECB52920FE}" srcOrd="0" destOrd="0" parTransId="{C2CDAD77-74F4-4C77-B194-ADA972576BD8}" sibTransId="{79EDEEA3-BA2A-409A-9BFB-6D85C220AF81}"/>
    <dgm:cxn modelId="{7084CBC1-CF12-4B96-A9A8-26277472895C}" type="presOf" srcId="{C2CDAD77-74F4-4C77-B194-ADA972576BD8}" destId="{D3261F3F-781B-4E49-AF33-0942C33663B6}" srcOrd="1" destOrd="0" presId="urn:microsoft.com/office/officeart/2005/8/layout/hierarchy2"/>
    <dgm:cxn modelId="{39397391-2A9B-4233-9FF3-2815388C7ECF}" srcId="{692A4AB4-4C04-4729-A752-C86DBC58ED95}" destId="{9B5295C7-3B56-476F-B836-723A5FA2E8A8}" srcOrd="0" destOrd="0" parTransId="{31D84D73-575A-4B8B-ABFF-9F06CD141415}" sibTransId="{6FC876C3-64E1-4D89-A53F-BA55A59416FA}"/>
    <dgm:cxn modelId="{E56C3D61-B19E-48EE-ACBB-67AED84E3D4C}" srcId="{9B5295C7-3B56-476F-B836-723A5FA2E8A8}" destId="{53A93124-41C4-4424-A9C1-9AC98A192687}" srcOrd="0" destOrd="0" parTransId="{D18FF697-5732-4DB4-9451-99FFF8AFD88F}" sibTransId="{1FF0ED89-68CA-4E0E-9B44-08964300B5DA}"/>
    <dgm:cxn modelId="{6C6A1317-1712-4CA3-946C-3228F1FC8A2A}" type="presOf" srcId="{D18FF697-5732-4DB4-9451-99FFF8AFD88F}" destId="{2900A767-2916-4425-AECA-F617C0506ED2}" srcOrd="1" destOrd="0" presId="urn:microsoft.com/office/officeart/2005/8/layout/hierarchy2"/>
    <dgm:cxn modelId="{01881356-7E00-4666-80B8-F30C92B3647C}" srcId="{9B5295C7-3B56-476F-B836-723A5FA2E8A8}" destId="{39A4ACF2-0772-4CFE-BE1F-B914608F0D2E}" srcOrd="2" destOrd="0" parTransId="{D867BFF0-3B3D-4572-A16F-B48729CA806F}" sibTransId="{5068AD6F-B379-41FF-8A8E-E543D76EA579}"/>
    <dgm:cxn modelId="{C01C91FD-CC8C-47AE-88B3-9D66FB3BFC2D}" type="presParOf" srcId="{09DCB23B-6936-418B-8181-A3966732DD09}" destId="{4B1EBFE8-37C3-4D56-973C-B7C06517FF60}" srcOrd="0" destOrd="0" presId="urn:microsoft.com/office/officeart/2005/8/layout/hierarchy2"/>
    <dgm:cxn modelId="{75EDF3A8-E5EE-488F-9DA4-8AA8D0D6F14F}" type="presParOf" srcId="{4B1EBFE8-37C3-4D56-973C-B7C06517FF60}" destId="{BBA97624-9BAA-4993-B261-FBDB3F9CFD4E}" srcOrd="0" destOrd="0" presId="urn:microsoft.com/office/officeart/2005/8/layout/hierarchy2"/>
    <dgm:cxn modelId="{1C513B0B-8296-43C1-A356-00A870C22FFF}" type="presParOf" srcId="{4B1EBFE8-37C3-4D56-973C-B7C06517FF60}" destId="{9D70C3C9-03A8-495C-8D63-FBF2636C9F80}" srcOrd="1" destOrd="0" presId="urn:microsoft.com/office/officeart/2005/8/layout/hierarchy2"/>
    <dgm:cxn modelId="{F31B8AC8-123B-4FE2-A8C0-D623510588F0}" type="presParOf" srcId="{9D70C3C9-03A8-495C-8D63-FBF2636C9F80}" destId="{A6DE74EF-2318-4C00-B3C1-F9A992155D8B}" srcOrd="0" destOrd="0" presId="urn:microsoft.com/office/officeart/2005/8/layout/hierarchy2"/>
    <dgm:cxn modelId="{AB898EAB-A487-404E-AD4F-52C216652782}" type="presParOf" srcId="{A6DE74EF-2318-4C00-B3C1-F9A992155D8B}" destId="{2900A767-2916-4425-AECA-F617C0506ED2}" srcOrd="0" destOrd="0" presId="urn:microsoft.com/office/officeart/2005/8/layout/hierarchy2"/>
    <dgm:cxn modelId="{F6A29B1D-E159-4DE7-B5CD-090CF48694B5}" type="presParOf" srcId="{9D70C3C9-03A8-495C-8D63-FBF2636C9F80}" destId="{C44C8D63-3C39-40AD-8DCE-39BD602BEDEE}" srcOrd="1" destOrd="0" presId="urn:microsoft.com/office/officeart/2005/8/layout/hierarchy2"/>
    <dgm:cxn modelId="{16D90D51-ACEA-4767-99B1-1CD9481CE65F}" type="presParOf" srcId="{C44C8D63-3C39-40AD-8DCE-39BD602BEDEE}" destId="{1F03841E-C0B7-4A86-A084-EC48C77C4E03}" srcOrd="0" destOrd="0" presId="urn:microsoft.com/office/officeart/2005/8/layout/hierarchy2"/>
    <dgm:cxn modelId="{0EB75A42-71E1-4DB0-BEC6-723407A8288E}" type="presParOf" srcId="{C44C8D63-3C39-40AD-8DCE-39BD602BEDEE}" destId="{1AE3203A-23B0-488C-B5C3-0C2652EF13DD}" srcOrd="1" destOrd="0" presId="urn:microsoft.com/office/officeart/2005/8/layout/hierarchy2"/>
    <dgm:cxn modelId="{E38FB46C-A55B-4FE4-AE78-36BBCA0C38EA}" type="presParOf" srcId="{1AE3203A-23B0-488C-B5C3-0C2652EF13DD}" destId="{1C945009-DE19-494A-A864-743F024A9A86}" srcOrd="0" destOrd="0" presId="urn:microsoft.com/office/officeart/2005/8/layout/hierarchy2"/>
    <dgm:cxn modelId="{EA22C583-C0BC-49A3-AB4F-404D7585C0F5}" type="presParOf" srcId="{1C945009-DE19-494A-A864-743F024A9A86}" destId="{1FDE2AF2-D66E-4CF7-A774-1CF8A750CEB0}" srcOrd="0" destOrd="0" presId="urn:microsoft.com/office/officeart/2005/8/layout/hierarchy2"/>
    <dgm:cxn modelId="{358305A9-C6C2-48E6-92F3-EBBCC3D42896}" type="presParOf" srcId="{1AE3203A-23B0-488C-B5C3-0C2652EF13DD}" destId="{238CD643-7CBF-4B8A-AE9E-878EEB4651F7}" srcOrd="1" destOrd="0" presId="urn:microsoft.com/office/officeart/2005/8/layout/hierarchy2"/>
    <dgm:cxn modelId="{524B8596-3481-433D-ABE1-F946566DA48D}" type="presParOf" srcId="{238CD643-7CBF-4B8A-AE9E-878EEB4651F7}" destId="{E4812C9D-ED49-4EE8-BA69-15865078EE50}" srcOrd="0" destOrd="0" presId="urn:microsoft.com/office/officeart/2005/8/layout/hierarchy2"/>
    <dgm:cxn modelId="{61894966-1DAF-4ECC-990F-EA7D1734160E}" type="presParOf" srcId="{238CD643-7CBF-4B8A-AE9E-878EEB4651F7}" destId="{EC210C99-B711-4935-85EE-BF575BFA6664}" srcOrd="1" destOrd="0" presId="urn:microsoft.com/office/officeart/2005/8/layout/hierarchy2"/>
    <dgm:cxn modelId="{005588E1-444D-4C26-BCF2-B6F9F5F1D75D}" type="presParOf" srcId="{EC210C99-B711-4935-85EE-BF575BFA6664}" destId="{1547F911-E64A-4EB2-8B75-8B6B8946520C}" srcOrd="0" destOrd="0" presId="urn:microsoft.com/office/officeart/2005/8/layout/hierarchy2"/>
    <dgm:cxn modelId="{3AAF46B3-9775-4E12-A8F5-627ADAA72D98}" type="presParOf" srcId="{1547F911-E64A-4EB2-8B75-8B6B8946520C}" destId="{035DE218-6FE7-4610-BF33-1420B79157FB}" srcOrd="0" destOrd="0" presId="urn:microsoft.com/office/officeart/2005/8/layout/hierarchy2"/>
    <dgm:cxn modelId="{32C36370-6EBD-4730-946A-AAF7E407B9EA}" type="presParOf" srcId="{EC210C99-B711-4935-85EE-BF575BFA6664}" destId="{70BF50CB-DC4B-4F16-8C25-CFEB938CD1C9}" srcOrd="1" destOrd="0" presId="urn:microsoft.com/office/officeart/2005/8/layout/hierarchy2"/>
    <dgm:cxn modelId="{55A93848-A1C1-4171-B60D-7753CE57DF6C}" type="presParOf" srcId="{70BF50CB-DC4B-4F16-8C25-CFEB938CD1C9}" destId="{4FBAEC56-98F2-4FDE-91F3-7018C7290196}" srcOrd="0" destOrd="0" presId="urn:microsoft.com/office/officeart/2005/8/layout/hierarchy2"/>
    <dgm:cxn modelId="{F1CF4FE9-AB35-421F-AF4A-30C98AA73432}" type="presParOf" srcId="{70BF50CB-DC4B-4F16-8C25-CFEB938CD1C9}" destId="{D4CAC67B-59C1-49ED-9C0E-D1932A96F338}" srcOrd="1" destOrd="0" presId="urn:microsoft.com/office/officeart/2005/8/layout/hierarchy2"/>
    <dgm:cxn modelId="{4319DD95-13F5-4D2A-BA85-2EA72100B14F}" type="presParOf" srcId="{9D70C3C9-03A8-495C-8D63-FBF2636C9F80}" destId="{B8338D7A-45A3-4FDD-BAAD-0D7953EBD17B}" srcOrd="2" destOrd="0" presId="urn:microsoft.com/office/officeart/2005/8/layout/hierarchy2"/>
    <dgm:cxn modelId="{ECB26AF1-2FBB-4E6F-8C17-C0EB87191262}" type="presParOf" srcId="{B8338D7A-45A3-4FDD-BAAD-0D7953EBD17B}" destId="{FCAB97A2-F5CE-4245-8609-DB34C18ADE50}" srcOrd="0" destOrd="0" presId="urn:microsoft.com/office/officeart/2005/8/layout/hierarchy2"/>
    <dgm:cxn modelId="{AC977492-666E-4E62-BCBD-C5FA93F7E6D5}" type="presParOf" srcId="{9D70C3C9-03A8-495C-8D63-FBF2636C9F80}" destId="{2937B4AF-668D-40DD-BC68-22B0AF7BA00C}" srcOrd="3" destOrd="0" presId="urn:microsoft.com/office/officeart/2005/8/layout/hierarchy2"/>
    <dgm:cxn modelId="{4D01D5FD-DCC1-4FE3-A18B-09CC7990900F}" type="presParOf" srcId="{2937B4AF-668D-40DD-BC68-22B0AF7BA00C}" destId="{C5A651A5-8123-4C43-A338-5844980B23D8}" srcOrd="0" destOrd="0" presId="urn:microsoft.com/office/officeart/2005/8/layout/hierarchy2"/>
    <dgm:cxn modelId="{59957176-FD2E-40EA-BF34-87ADA02D5D65}" type="presParOf" srcId="{2937B4AF-668D-40DD-BC68-22B0AF7BA00C}" destId="{1B4E1C68-7BA2-401F-83D7-34D0AD826859}" srcOrd="1" destOrd="0" presId="urn:microsoft.com/office/officeart/2005/8/layout/hierarchy2"/>
    <dgm:cxn modelId="{1FDB5888-2B94-497A-BF88-3E54CEAFF821}" type="presParOf" srcId="{1B4E1C68-7BA2-401F-83D7-34D0AD826859}" destId="{87F334FC-4CAF-4214-8B69-81296301E4BD}" srcOrd="0" destOrd="0" presId="urn:microsoft.com/office/officeart/2005/8/layout/hierarchy2"/>
    <dgm:cxn modelId="{AC9616D2-677D-45AF-AA8F-FC1CA0543B13}" type="presParOf" srcId="{87F334FC-4CAF-4214-8B69-81296301E4BD}" destId="{53D67C34-7773-4CB9-BAC6-778C36521F51}" srcOrd="0" destOrd="0" presId="urn:microsoft.com/office/officeart/2005/8/layout/hierarchy2"/>
    <dgm:cxn modelId="{C35CC73A-8393-4F03-9221-89E2E38EEBDB}" type="presParOf" srcId="{1B4E1C68-7BA2-401F-83D7-34D0AD826859}" destId="{D0EBEA09-F7F1-4894-A378-A1FF0639B712}" srcOrd="1" destOrd="0" presId="urn:microsoft.com/office/officeart/2005/8/layout/hierarchy2"/>
    <dgm:cxn modelId="{F17D1215-EA85-444B-934C-279A31507371}" type="presParOf" srcId="{D0EBEA09-F7F1-4894-A378-A1FF0639B712}" destId="{2E60A9ED-8819-4375-80E6-7869FB51E120}" srcOrd="0" destOrd="0" presId="urn:microsoft.com/office/officeart/2005/8/layout/hierarchy2"/>
    <dgm:cxn modelId="{B06016B8-5198-4707-926D-7DB21C652F19}" type="presParOf" srcId="{D0EBEA09-F7F1-4894-A378-A1FF0639B712}" destId="{D51E5887-5CAB-4664-9A51-9D80B8D3F232}" srcOrd="1" destOrd="0" presId="urn:microsoft.com/office/officeart/2005/8/layout/hierarchy2"/>
    <dgm:cxn modelId="{BDAB7562-7B82-4DCA-A927-023ED288AB52}" type="presParOf" srcId="{D51E5887-5CAB-4664-9A51-9D80B8D3F232}" destId="{9E55A788-F128-4DC0-ADEC-216A98ED9151}" srcOrd="0" destOrd="0" presId="urn:microsoft.com/office/officeart/2005/8/layout/hierarchy2"/>
    <dgm:cxn modelId="{D5AE3228-72B7-473E-86FC-05062BBB95EC}" type="presParOf" srcId="{9E55A788-F128-4DC0-ADEC-216A98ED9151}" destId="{9A515FC8-937D-4670-8A8F-CA3D76492DC1}" srcOrd="0" destOrd="0" presId="urn:microsoft.com/office/officeart/2005/8/layout/hierarchy2"/>
    <dgm:cxn modelId="{C68EFE76-D53B-474E-9DF0-C99CB04634DB}" type="presParOf" srcId="{D51E5887-5CAB-4664-9A51-9D80B8D3F232}" destId="{7E7BC792-EF7E-465B-B817-5CD77A256E5D}" srcOrd="1" destOrd="0" presId="urn:microsoft.com/office/officeart/2005/8/layout/hierarchy2"/>
    <dgm:cxn modelId="{5AE52E08-C251-45F7-9348-D59BD74D3916}" type="presParOf" srcId="{7E7BC792-EF7E-465B-B817-5CD77A256E5D}" destId="{F3659A4E-1B9F-4A2A-B92E-6A945F57649C}" srcOrd="0" destOrd="0" presId="urn:microsoft.com/office/officeart/2005/8/layout/hierarchy2"/>
    <dgm:cxn modelId="{4C070640-95FA-4D97-A882-682BEBDB5E7E}" type="presParOf" srcId="{7E7BC792-EF7E-465B-B817-5CD77A256E5D}" destId="{E67FB987-294C-4865-B6CD-65B6D39835BD}" srcOrd="1" destOrd="0" presId="urn:microsoft.com/office/officeart/2005/8/layout/hierarchy2"/>
    <dgm:cxn modelId="{AB861D7F-A046-4D94-B781-4235228C0CB5}" type="presParOf" srcId="{9D70C3C9-03A8-495C-8D63-FBF2636C9F80}" destId="{F96522EA-94BB-4E4E-923B-FAE53D7326AA}" srcOrd="4" destOrd="0" presId="urn:microsoft.com/office/officeart/2005/8/layout/hierarchy2"/>
    <dgm:cxn modelId="{75E420EC-800B-4411-8579-895018F7782A}" type="presParOf" srcId="{F96522EA-94BB-4E4E-923B-FAE53D7326AA}" destId="{22FE394C-CDDF-472B-91DF-448737EC3E98}" srcOrd="0" destOrd="0" presId="urn:microsoft.com/office/officeart/2005/8/layout/hierarchy2"/>
    <dgm:cxn modelId="{E0EF82F2-4B8E-4EC4-9B9E-E37CAB5BE074}" type="presParOf" srcId="{9D70C3C9-03A8-495C-8D63-FBF2636C9F80}" destId="{FB0CD1E5-6A34-422C-9D18-72C203F2DA67}" srcOrd="5" destOrd="0" presId="urn:microsoft.com/office/officeart/2005/8/layout/hierarchy2"/>
    <dgm:cxn modelId="{E668F538-B522-48D1-BD5F-8A40F7CE351E}" type="presParOf" srcId="{FB0CD1E5-6A34-422C-9D18-72C203F2DA67}" destId="{417B64ED-C934-4B8E-8B59-8D583DB908AA}" srcOrd="0" destOrd="0" presId="urn:microsoft.com/office/officeart/2005/8/layout/hierarchy2"/>
    <dgm:cxn modelId="{8287CC59-F43E-4A7A-BF18-5C3CD7067499}" type="presParOf" srcId="{FB0CD1E5-6A34-422C-9D18-72C203F2DA67}" destId="{9A3C2B87-92B1-4C74-911C-F178DD968568}" srcOrd="1" destOrd="0" presId="urn:microsoft.com/office/officeart/2005/8/layout/hierarchy2"/>
    <dgm:cxn modelId="{585A405A-4058-4837-A686-48D77DA33749}" type="presParOf" srcId="{9A3C2B87-92B1-4C74-911C-F178DD968568}" destId="{CB1A2165-577D-467B-8804-3DCF5A0B3271}" srcOrd="0" destOrd="0" presId="urn:microsoft.com/office/officeart/2005/8/layout/hierarchy2"/>
    <dgm:cxn modelId="{E8FF5E90-5235-4045-8BE5-64FBCD211BBC}" type="presParOf" srcId="{CB1A2165-577D-467B-8804-3DCF5A0B3271}" destId="{46F123EF-F61B-4E7B-A1B3-FBB8F931928B}" srcOrd="0" destOrd="0" presId="urn:microsoft.com/office/officeart/2005/8/layout/hierarchy2"/>
    <dgm:cxn modelId="{85FB8F11-E694-4517-8C91-A13DCBA6755F}" type="presParOf" srcId="{9A3C2B87-92B1-4C74-911C-F178DD968568}" destId="{F1202902-2EC6-4159-B054-6EA68EBEED19}" srcOrd="1" destOrd="0" presId="urn:microsoft.com/office/officeart/2005/8/layout/hierarchy2"/>
    <dgm:cxn modelId="{8AF1169B-857A-4E8E-BBF6-78AE1E479710}" type="presParOf" srcId="{F1202902-2EC6-4159-B054-6EA68EBEED19}" destId="{7CF2D1C0-3655-4FA9-B7E8-91F02368C2B9}" srcOrd="0" destOrd="0" presId="urn:microsoft.com/office/officeart/2005/8/layout/hierarchy2"/>
    <dgm:cxn modelId="{687FFE24-8A37-443A-8B6B-02AF45A51160}" type="presParOf" srcId="{F1202902-2EC6-4159-B054-6EA68EBEED19}" destId="{232B72A2-2468-4C22-837E-EB34FE292452}" srcOrd="1" destOrd="0" presId="urn:microsoft.com/office/officeart/2005/8/layout/hierarchy2"/>
    <dgm:cxn modelId="{29ACF7CD-11B2-41CA-AFFD-B33A73AFD2C3}" type="presParOf" srcId="{232B72A2-2468-4C22-837E-EB34FE292452}" destId="{B0E3598B-BA73-4BCF-8534-F69BEE0D9594}" srcOrd="0" destOrd="0" presId="urn:microsoft.com/office/officeart/2005/8/layout/hierarchy2"/>
    <dgm:cxn modelId="{8818E188-E290-45E6-84CF-B65DA1DD21C0}" type="presParOf" srcId="{B0E3598B-BA73-4BCF-8534-F69BEE0D9594}" destId="{BE004942-DB0E-479F-AC52-63E192233340}" srcOrd="0" destOrd="0" presId="urn:microsoft.com/office/officeart/2005/8/layout/hierarchy2"/>
    <dgm:cxn modelId="{4B2C7273-3AA4-4D2D-8B6A-420BEB55462F}" type="presParOf" srcId="{232B72A2-2468-4C22-837E-EB34FE292452}" destId="{2733F949-24C9-472B-B81D-E7A27EC305BD}" srcOrd="1" destOrd="0" presId="urn:microsoft.com/office/officeart/2005/8/layout/hierarchy2"/>
    <dgm:cxn modelId="{35BF2792-1F1B-47AA-9BCB-18971ECF16FC}" type="presParOf" srcId="{2733F949-24C9-472B-B81D-E7A27EC305BD}" destId="{FFB41872-7637-4CA6-B3A4-99EC80CDD5E7}" srcOrd="0" destOrd="0" presId="urn:microsoft.com/office/officeart/2005/8/layout/hierarchy2"/>
    <dgm:cxn modelId="{194B74DE-D274-4DC9-BC76-747CA88DE182}" type="presParOf" srcId="{2733F949-24C9-472B-B81D-E7A27EC305BD}" destId="{70A36B17-EFD0-4B24-8657-E52269A7887C}" srcOrd="1" destOrd="0" presId="urn:microsoft.com/office/officeart/2005/8/layout/hierarchy2"/>
    <dgm:cxn modelId="{1F17017C-9E74-44A7-8F42-319C17EB6458}" type="presParOf" srcId="{9D70C3C9-03A8-495C-8D63-FBF2636C9F80}" destId="{FBF8820E-3C23-44FA-BD07-9AAA1282B3FE}" srcOrd="6" destOrd="0" presId="urn:microsoft.com/office/officeart/2005/8/layout/hierarchy2"/>
    <dgm:cxn modelId="{C0F77CF9-C74C-4D60-8622-8E0EF975B946}" type="presParOf" srcId="{FBF8820E-3C23-44FA-BD07-9AAA1282B3FE}" destId="{960044A1-92E3-4B2D-A291-E82831C9A26E}" srcOrd="0" destOrd="0" presId="urn:microsoft.com/office/officeart/2005/8/layout/hierarchy2"/>
    <dgm:cxn modelId="{111646F2-2D95-4068-BEE0-50B8ED9EEB1F}" type="presParOf" srcId="{9D70C3C9-03A8-495C-8D63-FBF2636C9F80}" destId="{BE913E1F-9FC6-4A7A-9BFA-35095C6F8299}" srcOrd="7" destOrd="0" presId="urn:microsoft.com/office/officeart/2005/8/layout/hierarchy2"/>
    <dgm:cxn modelId="{7DC071E3-E2D3-4FBA-BC7C-AA6E7D06D287}" type="presParOf" srcId="{BE913E1F-9FC6-4A7A-9BFA-35095C6F8299}" destId="{33B52EEB-3A6B-4054-985B-605AF460387D}" srcOrd="0" destOrd="0" presId="urn:microsoft.com/office/officeart/2005/8/layout/hierarchy2"/>
    <dgm:cxn modelId="{90A50AAF-CF90-4665-AF45-20F60E45F5D8}" type="presParOf" srcId="{BE913E1F-9FC6-4A7A-9BFA-35095C6F8299}" destId="{AA384D96-24D2-4B10-B24A-FC371860515E}" srcOrd="1" destOrd="0" presId="urn:microsoft.com/office/officeart/2005/8/layout/hierarchy2"/>
    <dgm:cxn modelId="{82A7ACC4-C15C-4576-8272-E59F0C0448DA}" type="presParOf" srcId="{AA384D96-24D2-4B10-B24A-FC371860515E}" destId="{F04EB01A-E92B-4BBA-A0DB-8471A61358B0}" srcOrd="0" destOrd="0" presId="urn:microsoft.com/office/officeart/2005/8/layout/hierarchy2"/>
    <dgm:cxn modelId="{5D64360C-2486-4B7C-B419-FA92026FB0A3}" type="presParOf" srcId="{F04EB01A-E92B-4BBA-A0DB-8471A61358B0}" destId="{D3261F3F-781B-4E49-AF33-0942C33663B6}" srcOrd="0" destOrd="0" presId="urn:microsoft.com/office/officeart/2005/8/layout/hierarchy2"/>
    <dgm:cxn modelId="{00EB14D6-66D0-40F0-B49E-1CEC00B2806E}" type="presParOf" srcId="{AA384D96-24D2-4B10-B24A-FC371860515E}" destId="{4DDE294A-B5FF-4B5D-A57F-5469EE01F29B}" srcOrd="1" destOrd="0" presId="urn:microsoft.com/office/officeart/2005/8/layout/hierarchy2"/>
    <dgm:cxn modelId="{B611DCF4-2BE7-454F-AE83-3BC257908C9C}" type="presParOf" srcId="{4DDE294A-B5FF-4B5D-A57F-5469EE01F29B}" destId="{9A9A010B-E243-4F5F-B22E-0A7CF3E5A274}" srcOrd="0" destOrd="0" presId="urn:microsoft.com/office/officeart/2005/8/layout/hierarchy2"/>
    <dgm:cxn modelId="{F132E214-A07E-417E-B7C4-7B3BCA5720F1}" type="presParOf" srcId="{4DDE294A-B5FF-4B5D-A57F-5469EE01F29B}" destId="{98FFEDEF-8739-49AB-B783-D60E796BCB7B}" srcOrd="1" destOrd="0" presId="urn:microsoft.com/office/officeart/2005/8/layout/hierarchy2"/>
    <dgm:cxn modelId="{AB9FBAA2-CF6B-4364-81EE-01D39C08134A}" type="presParOf" srcId="{98FFEDEF-8739-49AB-B783-D60E796BCB7B}" destId="{7D7A3EB0-A375-462D-B032-CCD4B8B88F3A}" srcOrd="0" destOrd="0" presId="urn:microsoft.com/office/officeart/2005/8/layout/hierarchy2"/>
    <dgm:cxn modelId="{4BE4C297-904A-47E9-9C60-334A12056AA1}" type="presParOf" srcId="{7D7A3EB0-A375-462D-B032-CCD4B8B88F3A}" destId="{DD9859AB-81C2-45F8-8563-65909DD4F097}" srcOrd="0" destOrd="0" presId="urn:microsoft.com/office/officeart/2005/8/layout/hierarchy2"/>
    <dgm:cxn modelId="{49C26BB9-FB35-4044-9751-161A0ADE4F83}" type="presParOf" srcId="{98FFEDEF-8739-49AB-B783-D60E796BCB7B}" destId="{0A78FA26-E3AE-4C22-A931-98A49C2D8CE5}" srcOrd="1" destOrd="0" presId="urn:microsoft.com/office/officeart/2005/8/layout/hierarchy2"/>
    <dgm:cxn modelId="{47721628-0D13-46D9-9DF6-C975207AA62D}" type="presParOf" srcId="{0A78FA26-E3AE-4C22-A931-98A49C2D8CE5}" destId="{1D0EF46C-3E38-4748-BBE6-7D9D30B7EF57}" srcOrd="0" destOrd="0" presId="urn:microsoft.com/office/officeart/2005/8/layout/hierarchy2"/>
    <dgm:cxn modelId="{3B4EFD4E-53FF-45FE-9AC9-5BB47E7D23E3}" type="presParOf" srcId="{0A78FA26-E3AE-4C22-A931-98A49C2D8CE5}" destId="{995E7500-0664-480D-8BFE-92B5CFBC7844}"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624F0E-8F1F-4805-BDF5-1CCB374E5E39}"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zh-CN" altLang="en-US"/>
        </a:p>
      </dgm:t>
    </dgm:pt>
    <dgm:pt modelId="{2796FA28-1CAF-4C60-98D0-A86FCB038681}">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粒子输运</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电荷产生</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6C361367-12B6-4F08-B846-980C2CD851FE}" type="parTrans" cxnId="{81A9CF35-4CEA-47B7-A79F-7CD12BCB0707}">
      <dgm:prSet/>
      <dgm:spPr/>
      <dgm:t>
        <a:bodyPr/>
        <a:lstStyle/>
        <a:p>
          <a:endParaRPr lang="zh-CN" altLang="en-US" b="1">
            <a:latin typeface="微软雅黑" panose="020B0503020204020204" pitchFamily="34" charset="-122"/>
            <a:ea typeface="微软雅黑" panose="020B0503020204020204" pitchFamily="34" charset="-122"/>
          </a:endParaRPr>
        </a:p>
      </dgm:t>
    </dgm:pt>
    <dgm:pt modelId="{ABF19DE8-258E-460D-A360-FD2733D4837B}" type="sibTrans" cxnId="{81A9CF35-4CEA-47B7-A79F-7CD12BCB0707}">
      <dgm:prSet/>
      <dgm:spPr/>
      <dgm:t>
        <a:bodyPr/>
        <a:lstStyle/>
        <a:p>
          <a:endParaRPr lang="zh-CN" altLang="en-US" b="1">
            <a:latin typeface="微软雅黑" panose="020B0503020204020204" pitchFamily="34" charset="-122"/>
            <a:ea typeface="微软雅黑" panose="020B0503020204020204" pitchFamily="34" charset="-122"/>
          </a:endParaRPr>
        </a:p>
      </dgm:t>
    </dgm:pt>
    <dgm:pt modelId="{4125FE9B-97F3-45A0-BA3A-0EBC428E1811}">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2800" b="1" dirty="0" smtClean="0">
              <a:solidFill>
                <a:srgbClr val="C00000"/>
              </a:solidFill>
              <a:latin typeface="微软雅黑" panose="020B0503020204020204" pitchFamily="34" charset="-122"/>
              <a:ea typeface="微软雅黑" panose="020B0503020204020204" pitchFamily="34" charset="-122"/>
            </a:rPr>
            <a:t>器件响应</a:t>
          </a:r>
          <a:endParaRPr lang="zh-CN" altLang="en-US" sz="2800" b="1" dirty="0">
            <a:solidFill>
              <a:srgbClr val="C00000"/>
            </a:solidFill>
            <a:latin typeface="微软雅黑" panose="020B0503020204020204" pitchFamily="34" charset="-122"/>
            <a:ea typeface="微软雅黑" panose="020B0503020204020204" pitchFamily="34" charset="-122"/>
          </a:endParaRPr>
        </a:p>
      </dgm:t>
    </dgm:pt>
    <dgm:pt modelId="{73C2F59A-86D1-43A1-BF61-215FC21254A7}" type="parTrans" cxnId="{2B808225-5538-423D-B765-A7E05C18DEC6}">
      <dgm:prSet/>
      <dgm:spPr/>
      <dgm:t>
        <a:bodyPr/>
        <a:lstStyle/>
        <a:p>
          <a:endParaRPr lang="zh-CN" altLang="en-US" b="1">
            <a:latin typeface="微软雅黑" panose="020B0503020204020204" pitchFamily="34" charset="-122"/>
            <a:ea typeface="微软雅黑" panose="020B0503020204020204" pitchFamily="34" charset="-122"/>
          </a:endParaRPr>
        </a:p>
      </dgm:t>
    </dgm:pt>
    <dgm:pt modelId="{732A0EB7-3556-4366-89ED-4D45CD7C49C1}" type="sibTrans" cxnId="{2B808225-5538-423D-B765-A7E05C18DEC6}">
      <dgm:prSet/>
      <dgm:spPr/>
      <dgm:t>
        <a:bodyPr/>
        <a:lstStyle/>
        <a:p>
          <a:endParaRPr lang="zh-CN" altLang="en-US" b="1">
            <a:latin typeface="微软雅黑" panose="020B0503020204020204" pitchFamily="34" charset="-122"/>
            <a:ea typeface="微软雅黑" panose="020B0503020204020204" pitchFamily="34" charset="-122"/>
          </a:endParaRPr>
        </a:p>
      </dgm:t>
    </dgm:pt>
    <dgm:pt modelId="{A6F25BF1-90EA-4A8E-B882-5D6A5B6667C4}">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电荷收集</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产生瞬态脉冲</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4C3A8B5C-EFCD-4C56-B1F1-85765ABC67C2}" type="parTrans" cxnId="{8A2B265E-D2EF-4066-9FF0-23EBF8E9E887}">
      <dgm:prSet/>
      <dgm:spPr/>
      <dgm:t>
        <a:bodyPr/>
        <a:lstStyle/>
        <a:p>
          <a:endParaRPr lang="zh-CN" altLang="en-US" b="1">
            <a:latin typeface="微软雅黑" panose="020B0503020204020204" pitchFamily="34" charset="-122"/>
            <a:ea typeface="微软雅黑" panose="020B0503020204020204" pitchFamily="34" charset="-122"/>
          </a:endParaRPr>
        </a:p>
      </dgm:t>
    </dgm:pt>
    <dgm:pt modelId="{CD206AAB-7278-48CB-BE03-A32A00497237}" type="sibTrans" cxnId="{8A2B265E-D2EF-4066-9FF0-23EBF8E9E887}">
      <dgm:prSet/>
      <dgm:spPr/>
      <dgm:t>
        <a:bodyPr/>
        <a:lstStyle/>
        <a:p>
          <a:endParaRPr lang="zh-CN" altLang="en-US" b="1">
            <a:latin typeface="微软雅黑" panose="020B0503020204020204" pitchFamily="34" charset="-122"/>
            <a:ea typeface="微软雅黑" panose="020B0503020204020204" pitchFamily="34" charset="-122"/>
          </a:endParaRPr>
        </a:p>
      </dgm:t>
    </dgm:pt>
    <dgm:pt modelId="{51975244-4E54-4041-9E8E-79564B0826F9}">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2800" b="1" dirty="0" smtClean="0">
              <a:solidFill>
                <a:srgbClr val="C00000"/>
              </a:solidFill>
              <a:latin typeface="微软雅黑" panose="020B0503020204020204" pitchFamily="34" charset="-122"/>
              <a:ea typeface="微软雅黑" panose="020B0503020204020204" pitchFamily="34" charset="-122"/>
            </a:rPr>
            <a:t>电路响应</a:t>
          </a:r>
          <a:endParaRPr lang="zh-CN" altLang="en-US" sz="2800" b="1" dirty="0">
            <a:solidFill>
              <a:srgbClr val="C00000"/>
            </a:solidFill>
            <a:latin typeface="微软雅黑" panose="020B0503020204020204" pitchFamily="34" charset="-122"/>
            <a:ea typeface="微软雅黑" panose="020B0503020204020204" pitchFamily="34" charset="-122"/>
          </a:endParaRPr>
        </a:p>
      </dgm:t>
    </dgm:pt>
    <dgm:pt modelId="{B215B666-03B8-4FFE-B648-D6CFB87A17E8}" type="parTrans" cxnId="{8304991F-533A-4466-8214-D66DD98AA8CE}">
      <dgm:prSet/>
      <dgm:spPr/>
      <dgm:t>
        <a:bodyPr/>
        <a:lstStyle/>
        <a:p>
          <a:endParaRPr lang="zh-CN" altLang="en-US" b="1">
            <a:latin typeface="微软雅黑" panose="020B0503020204020204" pitchFamily="34" charset="-122"/>
            <a:ea typeface="微软雅黑" panose="020B0503020204020204" pitchFamily="34" charset="-122"/>
          </a:endParaRPr>
        </a:p>
      </dgm:t>
    </dgm:pt>
    <dgm:pt modelId="{6609F867-F02C-4723-A9EB-7EA87E4C5DC4}" type="sibTrans" cxnId="{8304991F-533A-4466-8214-D66DD98AA8CE}">
      <dgm:prSet/>
      <dgm:spPr/>
      <dgm:t>
        <a:bodyPr/>
        <a:lstStyle/>
        <a:p>
          <a:endParaRPr lang="zh-CN" altLang="en-US" b="1">
            <a:latin typeface="微软雅黑" panose="020B0503020204020204" pitchFamily="34" charset="-122"/>
            <a:ea typeface="微软雅黑" panose="020B0503020204020204" pitchFamily="34" charset="-122"/>
          </a:endParaRPr>
        </a:p>
      </dgm:t>
    </dgm:pt>
    <dgm:pt modelId="{EEBE120E-532D-4933-88CE-42165FC8954F}">
      <dgm:prSet phldrT="[文本]" custT="1">
        <dgm:style>
          <a:lnRef idx="2">
            <a:schemeClr val="accent3"/>
          </a:lnRef>
          <a:fillRef idx="1">
            <a:schemeClr val="lt1"/>
          </a:fillRef>
          <a:effectRef idx="0">
            <a:schemeClr val="accent3"/>
          </a:effectRef>
          <a:fontRef idx="minor">
            <a:schemeClr val="dk1"/>
          </a:fontRef>
        </dgm:style>
      </dgm:prSet>
      <dgm:spPr/>
      <dgm:t>
        <a:bodyPr/>
        <a:lstStyle/>
        <a:p>
          <a:r>
            <a:rPr lang="zh-CN" altLang="en-US" sz="2800" b="1" dirty="0" smtClean="0">
              <a:solidFill>
                <a:srgbClr val="C00000"/>
              </a:solidFill>
              <a:latin typeface="微软雅黑" panose="020B0503020204020204" pitchFamily="34" charset="-122"/>
              <a:ea typeface="微软雅黑" panose="020B0503020204020204" pitchFamily="34" charset="-122"/>
            </a:rPr>
            <a:t>材料损伤</a:t>
          </a:r>
          <a:endParaRPr lang="zh-CN" altLang="en-US" sz="2800" b="1" dirty="0">
            <a:solidFill>
              <a:srgbClr val="C00000"/>
            </a:solidFill>
            <a:latin typeface="微软雅黑" panose="020B0503020204020204" pitchFamily="34" charset="-122"/>
            <a:ea typeface="微软雅黑" panose="020B0503020204020204" pitchFamily="34" charset="-122"/>
          </a:endParaRPr>
        </a:p>
      </dgm:t>
    </dgm:pt>
    <dgm:pt modelId="{E43E47AC-53A3-4DE6-A24B-4DED10016E4C}" type="sibTrans" cxnId="{4DD49F98-1032-45D0-9690-8E56AE0356DF}">
      <dgm:prSet/>
      <dgm:spPr/>
      <dgm:t>
        <a:bodyPr/>
        <a:lstStyle/>
        <a:p>
          <a:endParaRPr lang="zh-CN" altLang="en-US" b="1">
            <a:latin typeface="微软雅黑" panose="020B0503020204020204" pitchFamily="34" charset="-122"/>
            <a:ea typeface="微软雅黑" panose="020B0503020204020204" pitchFamily="34" charset="-122"/>
          </a:endParaRPr>
        </a:p>
      </dgm:t>
    </dgm:pt>
    <dgm:pt modelId="{BAC445D6-BEA6-4643-AC63-B427A8EB3426}" type="parTrans" cxnId="{4DD49F98-1032-45D0-9690-8E56AE0356DF}">
      <dgm:prSet/>
      <dgm:spPr/>
      <dgm:t>
        <a:bodyPr/>
        <a:lstStyle/>
        <a:p>
          <a:endParaRPr lang="zh-CN" altLang="en-US" b="1">
            <a:latin typeface="微软雅黑" panose="020B0503020204020204" pitchFamily="34" charset="-122"/>
            <a:ea typeface="微软雅黑" panose="020B0503020204020204" pitchFamily="34" charset="-122"/>
          </a:endParaRPr>
        </a:p>
      </dgm:t>
    </dgm:pt>
    <dgm:pt modelId="{A57DA39E-ED6F-4D16-B13D-24CEB193AE19}">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缺陷分离</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可靠性退化</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0E1547EA-EF9A-4FF6-820A-6CC4E4AFB44E}" type="parTrans" cxnId="{4181AF9A-F3BF-4E4F-99B8-E715A98E3A11}">
      <dgm:prSet/>
      <dgm:spPr/>
      <dgm:t>
        <a:bodyPr/>
        <a:lstStyle/>
        <a:p>
          <a:endParaRPr lang="zh-CN" altLang="en-US" b="1">
            <a:latin typeface="微软雅黑" panose="020B0503020204020204" pitchFamily="34" charset="-122"/>
            <a:ea typeface="微软雅黑" panose="020B0503020204020204" pitchFamily="34" charset="-122"/>
          </a:endParaRPr>
        </a:p>
      </dgm:t>
    </dgm:pt>
    <dgm:pt modelId="{AF87423D-4963-4FB6-9AD1-1ABBE4470C41}" type="sibTrans" cxnId="{4181AF9A-F3BF-4E4F-99B8-E715A98E3A11}">
      <dgm:prSet/>
      <dgm:spPr/>
      <dgm:t>
        <a:bodyPr/>
        <a:lstStyle/>
        <a:p>
          <a:endParaRPr lang="zh-CN" altLang="en-US" b="1">
            <a:latin typeface="微软雅黑" panose="020B0503020204020204" pitchFamily="34" charset="-122"/>
            <a:ea typeface="微软雅黑" panose="020B0503020204020204" pitchFamily="34" charset="-122"/>
          </a:endParaRPr>
        </a:p>
      </dgm:t>
    </dgm:pt>
    <dgm:pt modelId="{8C997C33-C13B-4648-B3E3-6748D5A0A8FC}">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单粒子瞬态</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及其传播</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71A8D43E-5283-4667-A8AC-76DF42BFC877}" type="parTrans" cxnId="{CE3E3D08-4DB2-499B-B79D-581FD0373CE3}">
      <dgm:prSet/>
      <dgm:spPr/>
      <dgm:t>
        <a:bodyPr/>
        <a:lstStyle/>
        <a:p>
          <a:endParaRPr lang="zh-CN" altLang="en-US" b="1">
            <a:latin typeface="微软雅黑" panose="020B0503020204020204" pitchFamily="34" charset="-122"/>
            <a:ea typeface="微软雅黑" panose="020B0503020204020204" pitchFamily="34" charset="-122"/>
          </a:endParaRPr>
        </a:p>
      </dgm:t>
    </dgm:pt>
    <dgm:pt modelId="{4B7D1740-F560-43AC-8281-A4555B5A1105}" type="sibTrans" cxnId="{CE3E3D08-4DB2-499B-B79D-581FD0373CE3}">
      <dgm:prSet/>
      <dgm:spPr/>
      <dgm:t>
        <a:bodyPr/>
        <a:lstStyle/>
        <a:p>
          <a:endParaRPr lang="zh-CN" altLang="en-US" b="1">
            <a:latin typeface="微软雅黑" panose="020B0503020204020204" pitchFamily="34" charset="-122"/>
            <a:ea typeface="微软雅黑" panose="020B0503020204020204" pitchFamily="34" charset="-122"/>
          </a:endParaRPr>
        </a:p>
      </dgm:t>
    </dgm:pt>
    <dgm:pt modelId="{B59C4EFE-5A4E-40BA-80E3-AF071F8287E2}">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防护方法</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加固技术</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E9504344-DB85-4059-B29F-B830BC83C31A}" type="sibTrans" cxnId="{BD6099E4-5FE6-4D06-929C-DF9B3B153705}">
      <dgm:prSet/>
      <dgm:spPr/>
      <dgm:t>
        <a:bodyPr/>
        <a:lstStyle/>
        <a:p>
          <a:endParaRPr lang="zh-CN" altLang="en-US" b="1">
            <a:latin typeface="微软雅黑" panose="020B0503020204020204" pitchFamily="34" charset="-122"/>
            <a:ea typeface="微软雅黑" panose="020B0503020204020204" pitchFamily="34" charset="-122"/>
          </a:endParaRPr>
        </a:p>
      </dgm:t>
    </dgm:pt>
    <dgm:pt modelId="{D83848E7-C3CB-4DEB-BEDF-82762AA86532}" type="parTrans" cxnId="{BD6099E4-5FE6-4D06-929C-DF9B3B153705}">
      <dgm:prSet/>
      <dgm:spPr/>
      <dgm:t>
        <a:bodyPr/>
        <a:lstStyle/>
        <a:p>
          <a:endParaRPr lang="zh-CN" altLang="en-US" b="1">
            <a:latin typeface="微软雅黑" panose="020B0503020204020204" pitchFamily="34" charset="-122"/>
            <a:ea typeface="微软雅黑" panose="020B0503020204020204" pitchFamily="34" charset="-122"/>
          </a:endParaRPr>
        </a:p>
      </dgm:t>
    </dgm:pt>
    <dgm:pt modelId="{B42D0D3D-0159-438B-A06B-4B3830300961}">
      <dgm:prSet phldrT="[文本]" custT="1"/>
      <dgm:spPr/>
      <dgm:t>
        <a:bodyPr/>
        <a:lstStyle/>
        <a:p>
          <a:r>
            <a:rPr lang="zh-CN" altLang="en-US" sz="2000" b="1" dirty="0" smtClean="0">
              <a:solidFill>
                <a:srgbClr val="111CFB"/>
              </a:solidFill>
              <a:latin typeface="微软雅黑" panose="020B0503020204020204" pitchFamily="34" charset="-122"/>
              <a:ea typeface="微软雅黑" panose="020B0503020204020204" pitchFamily="34" charset="-122"/>
            </a:rPr>
            <a:t>辐射缺陷</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r>
            <a:rPr lang="zh-CN" altLang="en-US" sz="2000" b="1" dirty="0" smtClean="0">
              <a:solidFill>
                <a:srgbClr val="111CFB"/>
              </a:solidFill>
              <a:latin typeface="微软雅黑" panose="020B0503020204020204" pitchFamily="34" charset="-122"/>
              <a:ea typeface="微软雅黑" panose="020B0503020204020204" pitchFamily="34" charset="-122"/>
            </a:rPr>
            <a:t>微观损伤</a:t>
          </a:r>
          <a:endParaRPr lang="zh-CN" altLang="en-US" sz="2000" b="1" dirty="0">
            <a:solidFill>
              <a:srgbClr val="111CFB"/>
            </a:solidFill>
            <a:latin typeface="微软雅黑" panose="020B0503020204020204" pitchFamily="34" charset="-122"/>
            <a:ea typeface="微软雅黑" panose="020B0503020204020204" pitchFamily="34" charset="-122"/>
          </a:endParaRPr>
        </a:p>
      </dgm:t>
    </dgm:pt>
    <dgm:pt modelId="{5373C9E7-0EBF-446B-8FD0-6341721BB3CA}" type="parTrans" cxnId="{46FE2FD6-1A05-4306-961D-8FC08E0830DC}">
      <dgm:prSet/>
      <dgm:spPr/>
      <dgm:t>
        <a:bodyPr/>
        <a:lstStyle/>
        <a:p>
          <a:endParaRPr lang="zh-CN" altLang="en-US" b="1">
            <a:latin typeface="微软雅黑" panose="020B0503020204020204" pitchFamily="34" charset="-122"/>
            <a:ea typeface="微软雅黑" panose="020B0503020204020204" pitchFamily="34" charset="-122"/>
          </a:endParaRPr>
        </a:p>
      </dgm:t>
    </dgm:pt>
    <dgm:pt modelId="{ACEA0DA5-0907-47A4-AE1D-850BE561C8F8}" type="sibTrans" cxnId="{46FE2FD6-1A05-4306-961D-8FC08E0830DC}">
      <dgm:prSet/>
      <dgm:spPr/>
      <dgm:t>
        <a:bodyPr/>
        <a:lstStyle/>
        <a:p>
          <a:endParaRPr lang="zh-CN" altLang="en-US" b="1">
            <a:latin typeface="微软雅黑" panose="020B0503020204020204" pitchFamily="34" charset="-122"/>
            <a:ea typeface="微软雅黑" panose="020B0503020204020204" pitchFamily="34" charset="-122"/>
          </a:endParaRPr>
        </a:p>
      </dgm:t>
    </dgm:pt>
    <dgm:pt modelId="{035126E2-6289-4F76-804D-89BC53DC8DAA}" type="pres">
      <dgm:prSet presAssocID="{BF624F0E-8F1F-4805-BDF5-1CCB374E5E39}" presName="theList" presStyleCnt="0">
        <dgm:presLayoutVars>
          <dgm:dir/>
          <dgm:animLvl val="lvl"/>
          <dgm:resizeHandles val="exact"/>
        </dgm:presLayoutVars>
      </dgm:prSet>
      <dgm:spPr/>
      <dgm:t>
        <a:bodyPr/>
        <a:lstStyle/>
        <a:p>
          <a:endParaRPr lang="zh-CN" altLang="en-US"/>
        </a:p>
      </dgm:t>
    </dgm:pt>
    <dgm:pt modelId="{0C32E70D-8B0C-41EB-B438-97E6B18F0ABD}" type="pres">
      <dgm:prSet presAssocID="{EEBE120E-532D-4933-88CE-42165FC8954F}" presName="compNode" presStyleCnt="0"/>
      <dgm:spPr/>
      <dgm:t>
        <a:bodyPr/>
        <a:lstStyle/>
        <a:p>
          <a:endParaRPr lang="zh-CN" altLang="en-US"/>
        </a:p>
      </dgm:t>
    </dgm:pt>
    <dgm:pt modelId="{0D1C8F3E-B949-4DEB-8186-70C4FA93CD69}" type="pres">
      <dgm:prSet presAssocID="{EEBE120E-532D-4933-88CE-42165FC8954F}" presName="aNode" presStyleLbl="bgShp" presStyleIdx="0" presStyleCnt="3"/>
      <dgm:spPr/>
      <dgm:t>
        <a:bodyPr/>
        <a:lstStyle/>
        <a:p>
          <a:endParaRPr lang="zh-CN" altLang="en-US"/>
        </a:p>
      </dgm:t>
    </dgm:pt>
    <dgm:pt modelId="{714A2C0E-F52C-40C4-A500-BFFD9DAA527C}" type="pres">
      <dgm:prSet presAssocID="{EEBE120E-532D-4933-88CE-42165FC8954F}" presName="textNode" presStyleLbl="bgShp" presStyleIdx="0" presStyleCnt="3"/>
      <dgm:spPr/>
      <dgm:t>
        <a:bodyPr/>
        <a:lstStyle/>
        <a:p>
          <a:endParaRPr lang="zh-CN" altLang="en-US"/>
        </a:p>
      </dgm:t>
    </dgm:pt>
    <dgm:pt modelId="{88A3A751-FB4F-4678-BA0B-41ACB17CCE0E}" type="pres">
      <dgm:prSet presAssocID="{EEBE120E-532D-4933-88CE-42165FC8954F}" presName="compChildNode" presStyleCnt="0"/>
      <dgm:spPr/>
      <dgm:t>
        <a:bodyPr/>
        <a:lstStyle/>
        <a:p>
          <a:endParaRPr lang="zh-CN" altLang="en-US"/>
        </a:p>
      </dgm:t>
    </dgm:pt>
    <dgm:pt modelId="{B0DB9CB8-952C-41E5-A462-D39C19A14CF2}" type="pres">
      <dgm:prSet presAssocID="{EEBE120E-532D-4933-88CE-42165FC8954F}" presName="theInnerList" presStyleCnt="0"/>
      <dgm:spPr/>
      <dgm:t>
        <a:bodyPr/>
        <a:lstStyle/>
        <a:p>
          <a:endParaRPr lang="zh-CN" altLang="en-US"/>
        </a:p>
      </dgm:t>
    </dgm:pt>
    <dgm:pt modelId="{75B0C5A0-59B1-498F-978D-BD505E40FA16}" type="pres">
      <dgm:prSet presAssocID="{2796FA28-1CAF-4C60-98D0-A86FCB038681}" presName="childNode" presStyleLbl="node1" presStyleIdx="0" presStyleCnt="6">
        <dgm:presLayoutVars>
          <dgm:bulletEnabled val="1"/>
        </dgm:presLayoutVars>
      </dgm:prSet>
      <dgm:spPr/>
      <dgm:t>
        <a:bodyPr/>
        <a:lstStyle/>
        <a:p>
          <a:endParaRPr lang="zh-CN" altLang="en-US"/>
        </a:p>
      </dgm:t>
    </dgm:pt>
    <dgm:pt modelId="{8979A059-AFE1-441C-BECB-7FAC6D326D71}" type="pres">
      <dgm:prSet presAssocID="{2796FA28-1CAF-4C60-98D0-A86FCB038681}" presName="aSpace2" presStyleCnt="0"/>
      <dgm:spPr/>
      <dgm:t>
        <a:bodyPr/>
        <a:lstStyle/>
        <a:p>
          <a:endParaRPr lang="zh-CN" altLang="en-US"/>
        </a:p>
      </dgm:t>
    </dgm:pt>
    <dgm:pt modelId="{9AA962AD-BAC1-4BD6-BCAF-E63ADAF073E5}" type="pres">
      <dgm:prSet presAssocID="{B42D0D3D-0159-438B-A06B-4B3830300961}" presName="childNode" presStyleLbl="node1" presStyleIdx="1" presStyleCnt="6">
        <dgm:presLayoutVars>
          <dgm:bulletEnabled val="1"/>
        </dgm:presLayoutVars>
      </dgm:prSet>
      <dgm:spPr/>
      <dgm:t>
        <a:bodyPr/>
        <a:lstStyle/>
        <a:p>
          <a:endParaRPr lang="zh-CN" altLang="en-US"/>
        </a:p>
      </dgm:t>
    </dgm:pt>
    <dgm:pt modelId="{DDBF3C8D-AC95-452A-869D-1C0D999203D7}" type="pres">
      <dgm:prSet presAssocID="{EEBE120E-532D-4933-88CE-42165FC8954F}" presName="aSpace" presStyleCnt="0"/>
      <dgm:spPr/>
      <dgm:t>
        <a:bodyPr/>
        <a:lstStyle/>
        <a:p>
          <a:endParaRPr lang="zh-CN" altLang="en-US"/>
        </a:p>
      </dgm:t>
    </dgm:pt>
    <dgm:pt modelId="{239C628A-0514-486B-BDFA-774B6FD1DFDA}" type="pres">
      <dgm:prSet presAssocID="{4125FE9B-97F3-45A0-BA3A-0EBC428E1811}" presName="compNode" presStyleCnt="0"/>
      <dgm:spPr/>
      <dgm:t>
        <a:bodyPr/>
        <a:lstStyle/>
        <a:p>
          <a:endParaRPr lang="zh-CN" altLang="en-US"/>
        </a:p>
      </dgm:t>
    </dgm:pt>
    <dgm:pt modelId="{2F162EAD-D332-47CB-B9F6-C647FC2DBECF}" type="pres">
      <dgm:prSet presAssocID="{4125FE9B-97F3-45A0-BA3A-0EBC428E1811}" presName="aNode" presStyleLbl="bgShp" presStyleIdx="1" presStyleCnt="3"/>
      <dgm:spPr/>
      <dgm:t>
        <a:bodyPr/>
        <a:lstStyle/>
        <a:p>
          <a:endParaRPr lang="zh-CN" altLang="en-US"/>
        </a:p>
      </dgm:t>
    </dgm:pt>
    <dgm:pt modelId="{D9DFBD92-2C82-4E99-B14F-A11206E59E3A}" type="pres">
      <dgm:prSet presAssocID="{4125FE9B-97F3-45A0-BA3A-0EBC428E1811}" presName="textNode" presStyleLbl="bgShp" presStyleIdx="1" presStyleCnt="3"/>
      <dgm:spPr/>
      <dgm:t>
        <a:bodyPr/>
        <a:lstStyle/>
        <a:p>
          <a:endParaRPr lang="zh-CN" altLang="en-US"/>
        </a:p>
      </dgm:t>
    </dgm:pt>
    <dgm:pt modelId="{7D1793BA-DD36-48D4-B7C8-9B274FDA6914}" type="pres">
      <dgm:prSet presAssocID="{4125FE9B-97F3-45A0-BA3A-0EBC428E1811}" presName="compChildNode" presStyleCnt="0"/>
      <dgm:spPr/>
      <dgm:t>
        <a:bodyPr/>
        <a:lstStyle/>
        <a:p>
          <a:endParaRPr lang="zh-CN" altLang="en-US"/>
        </a:p>
      </dgm:t>
    </dgm:pt>
    <dgm:pt modelId="{DC91F3A8-7F2E-4839-8786-20E030F42A8C}" type="pres">
      <dgm:prSet presAssocID="{4125FE9B-97F3-45A0-BA3A-0EBC428E1811}" presName="theInnerList" presStyleCnt="0"/>
      <dgm:spPr/>
      <dgm:t>
        <a:bodyPr/>
        <a:lstStyle/>
        <a:p>
          <a:endParaRPr lang="zh-CN" altLang="en-US"/>
        </a:p>
      </dgm:t>
    </dgm:pt>
    <dgm:pt modelId="{BEE22F3F-61B4-4CB8-BC43-90873A5468DF}" type="pres">
      <dgm:prSet presAssocID="{A6F25BF1-90EA-4A8E-B882-5D6A5B6667C4}" presName="childNode" presStyleLbl="node1" presStyleIdx="2" presStyleCnt="6">
        <dgm:presLayoutVars>
          <dgm:bulletEnabled val="1"/>
        </dgm:presLayoutVars>
      </dgm:prSet>
      <dgm:spPr/>
      <dgm:t>
        <a:bodyPr/>
        <a:lstStyle/>
        <a:p>
          <a:endParaRPr lang="zh-CN" altLang="en-US"/>
        </a:p>
      </dgm:t>
    </dgm:pt>
    <dgm:pt modelId="{C9B1E734-7DAF-4F3C-8D55-EE3D63EB6AD4}" type="pres">
      <dgm:prSet presAssocID="{A6F25BF1-90EA-4A8E-B882-5D6A5B6667C4}" presName="aSpace2" presStyleCnt="0"/>
      <dgm:spPr/>
      <dgm:t>
        <a:bodyPr/>
        <a:lstStyle/>
        <a:p>
          <a:endParaRPr lang="zh-CN" altLang="en-US"/>
        </a:p>
      </dgm:t>
    </dgm:pt>
    <dgm:pt modelId="{2DB25E58-D28C-4D67-A83D-2567F0DFD7CC}" type="pres">
      <dgm:prSet presAssocID="{A57DA39E-ED6F-4D16-B13D-24CEB193AE19}" presName="childNode" presStyleLbl="node1" presStyleIdx="3" presStyleCnt="6">
        <dgm:presLayoutVars>
          <dgm:bulletEnabled val="1"/>
        </dgm:presLayoutVars>
      </dgm:prSet>
      <dgm:spPr/>
      <dgm:t>
        <a:bodyPr/>
        <a:lstStyle/>
        <a:p>
          <a:endParaRPr lang="zh-CN" altLang="en-US"/>
        </a:p>
      </dgm:t>
    </dgm:pt>
    <dgm:pt modelId="{1B4EE2E6-73D0-48CA-9733-AD16E8813447}" type="pres">
      <dgm:prSet presAssocID="{4125FE9B-97F3-45A0-BA3A-0EBC428E1811}" presName="aSpace" presStyleCnt="0"/>
      <dgm:spPr/>
      <dgm:t>
        <a:bodyPr/>
        <a:lstStyle/>
        <a:p>
          <a:endParaRPr lang="zh-CN" altLang="en-US"/>
        </a:p>
      </dgm:t>
    </dgm:pt>
    <dgm:pt modelId="{03D08194-4962-4AD7-A6FC-9627C15B5983}" type="pres">
      <dgm:prSet presAssocID="{51975244-4E54-4041-9E8E-79564B0826F9}" presName="compNode" presStyleCnt="0"/>
      <dgm:spPr/>
      <dgm:t>
        <a:bodyPr/>
        <a:lstStyle/>
        <a:p>
          <a:endParaRPr lang="zh-CN" altLang="en-US"/>
        </a:p>
      </dgm:t>
    </dgm:pt>
    <dgm:pt modelId="{24892569-E515-497D-B870-14195AC53BD0}" type="pres">
      <dgm:prSet presAssocID="{51975244-4E54-4041-9E8E-79564B0826F9}" presName="aNode" presStyleLbl="bgShp" presStyleIdx="2" presStyleCnt="3"/>
      <dgm:spPr/>
      <dgm:t>
        <a:bodyPr/>
        <a:lstStyle/>
        <a:p>
          <a:endParaRPr lang="zh-CN" altLang="en-US"/>
        </a:p>
      </dgm:t>
    </dgm:pt>
    <dgm:pt modelId="{495F54EF-16FE-4370-9F02-40A59646F92B}" type="pres">
      <dgm:prSet presAssocID="{51975244-4E54-4041-9E8E-79564B0826F9}" presName="textNode" presStyleLbl="bgShp" presStyleIdx="2" presStyleCnt="3"/>
      <dgm:spPr/>
      <dgm:t>
        <a:bodyPr/>
        <a:lstStyle/>
        <a:p>
          <a:endParaRPr lang="zh-CN" altLang="en-US"/>
        </a:p>
      </dgm:t>
    </dgm:pt>
    <dgm:pt modelId="{D972648E-863C-44AC-A6EE-A9BE31E0F7D3}" type="pres">
      <dgm:prSet presAssocID="{51975244-4E54-4041-9E8E-79564B0826F9}" presName="compChildNode" presStyleCnt="0"/>
      <dgm:spPr/>
      <dgm:t>
        <a:bodyPr/>
        <a:lstStyle/>
        <a:p>
          <a:endParaRPr lang="zh-CN" altLang="en-US"/>
        </a:p>
      </dgm:t>
    </dgm:pt>
    <dgm:pt modelId="{08189800-4091-4088-9935-3F7B0B331F38}" type="pres">
      <dgm:prSet presAssocID="{51975244-4E54-4041-9E8E-79564B0826F9}" presName="theInnerList" presStyleCnt="0"/>
      <dgm:spPr/>
      <dgm:t>
        <a:bodyPr/>
        <a:lstStyle/>
        <a:p>
          <a:endParaRPr lang="zh-CN" altLang="en-US"/>
        </a:p>
      </dgm:t>
    </dgm:pt>
    <dgm:pt modelId="{A37C64E5-D010-4A87-8B55-E4A53068B10D}" type="pres">
      <dgm:prSet presAssocID="{8C997C33-C13B-4648-B3E3-6748D5A0A8FC}" presName="childNode" presStyleLbl="node1" presStyleIdx="4" presStyleCnt="6">
        <dgm:presLayoutVars>
          <dgm:bulletEnabled val="1"/>
        </dgm:presLayoutVars>
      </dgm:prSet>
      <dgm:spPr/>
      <dgm:t>
        <a:bodyPr/>
        <a:lstStyle/>
        <a:p>
          <a:endParaRPr lang="zh-CN" altLang="en-US"/>
        </a:p>
      </dgm:t>
    </dgm:pt>
    <dgm:pt modelId="{10DEFB3F-BD62-4C2E-8127-17E9ABDDC437}" type="pres">
      <dgm:prSet presAssocID="{8C997C33-C13B-4648-B3E3-6748D5A0A8FC}" presName="aSpace2" presStyleCnt="0"/>
      <dgm:spPr/>
      <dgm:t>
        <a:bodyPr/>
        <a:lstStyle/>
        <a:p>
          <a:endParaRPr lang="zh-CN" altLang="en-US"/>
        </a:p>
      </dgm:t>
    </dgm:pt>
    <dgm:pt modelId="{DAB16225-9206-4064-9543-CDDB082FDB74}" type="pres">
      <dgm:prSet presAssocID="{B59C4EFE-5A4E-40BA-80E3-AF071F8287E2}" presName="childNode" presStyleLbl="node1" presStyleIdx="5" presStyleCnt="6">
        <dgm:presLayoutVars>
          <dgm:bulletEnabled val="1"/>
        </dgm:presLayoutVars>
      </dgm:prSet>
      <dgm:spPr/>
      <dgm:t>
        <a:bodyPr/>
        <a:lstStyle/>
        <a:p>
          <a:endParaRPr lang="zh-CN" altLang="en-US"/>
        </a:p>
      </dgm:t>
    </dgm:pt>
  </dgm:ptLst>
  <dgm:cxnLst>
    <dgm:cxn modelId="{0A70A202-69C5-41AA-BDE8-DF405FD3576E}" type="presOf" srcId="{EEBE120E-532D-4933-88CE-42165FC8954F}" destId="{714A2C0E-F52C-40C4-A500-BFFD9DAA527C}" srcOrd="1" destOrd="0" presId="urn:microsoft.com/office/officeart/2005/8/layout/lProcess2"/>
    <dgm:cxn modelId="{CA3A3D7C-2EC3-4F4C-A6D4-3388651FDC54}" type="presOf" srcId="{EEBE120E-532D-4933-88CE-42165FC8954F}" destId="{0D1C8F3E-B949-4DEB-8186-70C4FA93CD69}" srcOrd="0" destOrd="0" presId="urn:microsoft.com/office/officeart/2005/8/layout/lProcess2"/>
    <dgm:cxn modelId="{3E9498EA-9740-46C4-954A-DD2B5E8BDA84}" type="presOf" srcId="{BF624F0E-8F1F-4805-BDF5-1CCB374E5E39}" destId="{035126E2-6289-4F76-804D-89BC53DC8DAA}" srcOrd="0" destOrd="0" presId="urn:microsoft.com/office/officeart/2005/8/layout/lProcess2"/>
    <dgm:cxn modelId="{8304991F-533A-4466-8214-D66DD98AA8CE}" srcId="{BF624F0E-8F1F-4805-BDF5-1CCB374E5E39}" destId="{51975244-4E54-4041-9E8E-79564B0826F9}" srcOrd="2" destOrd="0" parTransId="{B215B666-03B8-4FFE-B648-D6CFB87A17E8}" sibTransId="{6609F867-F02C-4723-A9EB-7EA87E4C5DC4}"/>
    <dgm:cxn modelId="{4DD49F98-1032-45D0-9690-8E56AE0356DF}" srcId="{BF624F0E-8F1F-4805-BDF5-1CCB374E5E39}" destId="{EEBE120E-532D-4933-88CE-42165FC8954F}" srcOrd="0" destOrd="0" parTransId="{BAC445D6-BEA6-4643-AC63-B427A8EB3426}" sibTransId="{E43E47AC-53A3-4DE6-A24B-4DED10016E4C}"/>
    <dgm:cxn modelId="{BD6099E4-5FE6-4D06-929C-DF9B3B153705}" srcId="{51975244-4E54-4041-9E8E-79564B0826F9}" destId="{B59C4EFE-5A4E-40BA-80E3-AF071F8287E2}" srcOrd="1" destOrd="0" parTransId="{D83848E7-C3CB-4DEB-BEDF-82762AA86532}" sibTransId="{E9504344-DB85-4059-B29F-B830BC83C31A}"/>
    <dgm:cxn modelId="{BEA13673-902D-474B-A85A-886CEE9A1205}" type="presOf" srcId="{51975244-4E54-4041-9E8E-79564B0826F9}" destId="{24892569-E515-497D-B870-14195AC53BD0}" srcOrd="0" destOrd="0" presId="urn:microsoft.com/office/officeart/2005/8/layout/lProcess2"/>
    <dgm:cxn modelId="{46FE2FD6-1A05-4306-961D-8FC08E0830DC}" srcId="{EEBE120E-532D-4933-88CE-42165FC8954F}" destId="{B42D0D3D-0159-438B-A06B-4B3830300961}" srcOrd="1" destOrd="0" parTransId="{5373C9E7-0EBF-446B-8FD0-6341721BB3CA}" sibTransId="{ACEA0DA5-0907-47A4-AE1D-850BE561C8F8}"/>
    <dgm:cxn modelId="{6C60C30C-12C8-4F16-81D1-33644AF37B2A}" type="presOf" srcId="{51975244-4E54-4041-9E8E-79564B0826F9}" destId="{495F54EF-16FE-4370-9F02-40A59646F92B}" srcOrd="1" destOrd="0" presId="urn:microsoft.com/office/officeart/2005/8/layout/lProcess2"/>
    <dgm:cxn modelId="{5D0D5453-0459-47BB-86B8-D0373B643A8E}" type="presOf" srcId="{B42D0D3D-0159-438B-A06B-4B3830300961}" destId="{9AA962AD-BAC1-4BD6-BCAF-E63ADAF073E5}" srcOrd="0" destOrd="0" presId="urn:microsoft.com/office/officeart/2005/8/layout/lProcess2"/>
    <dgm:cxn modelId="{81A9CF35-4CEA-47B7-A79F-7CD12BCB0707}" srcId="{EEBE120E-532D-4933-88CE-42165FC8954F}" destId="{2796FA28-1CAF-4C60-98D0-A86FCB038681}" srcOrd="0" destOrd="0" parTransId="{6C361367-12B6-4F08-B846-980C2CD851FE}" sibTransId="{ABF19DE8-258E-460D-A360-FD2733D4837B}"/>
    <dgm:cxn modelId="{48DC24C1-2D52-4C6D-821C-C97CAF23ABE4}" type="presOf" srcId="{8C997C33-C13B-4648-B3E3-6748D5A0A8FC}" destId="{A37C64E5-D010-4A87-8B55-E4A53068B10D}" srcOrd="0" destOrd="0" presId="urn:microsoft.com/office/officeart/2005/8/layout/lProcess2"/>
    <dgm:cxn modelId="{ACA0261B-B308-4E31-9CF6-0492E116D446}" type="presOf" srcId="{4125FE9B-97F3-45A0-BA3A-0EBC428E1811}" destId="{D9DFBD92-2C82-4E99-B14F-A11206E59E3A}" srcOrd="1" destOrd="0" presId="urn:microsoft.com/office/officeart/2005/8/layout/lProcess2"/>
    <dgm:cxn modelId="{E323251A-8EEF-4EB0-B0E2-D53570B55C13}" type="presOf" srcId="{4125FE9B-97F3-45A0-BA3A-0EBC428E1811}" destId="{2F162EAD-D332-47CB-B9F6-C647FC2DBECF}" srcOrd="0" destOrd="0" presId="urn:microsoft.com/office/officeart/2005/8/layout/lProcess2"/>
    <dgm:cxn modelId="{4181AF9A-F3BF-4E4F-99B8-E715A98E3A11}" srcId="{4125FE9B-97F3-45A0-BA3A-0EBC428E1811}" destId="{A57DA39E-ED6F-4D16-B13D-24CEB193AE19}" srcOrd="1" destOrd="0" parTransId="{0E1547EA-EF9A-4FF6-820A-6CC4E4AFB44E}" sibTransId="{AF87423D-4963-4FB6-9AD1-1ABBE4470C41}"/>
    <dgm:cxn modelId="{2B808225-5538-423D-B765-A7E05C18DEC6}" srcId="{BF624F0E-8F1F-4805-BDF5-1CCB374E5E39}" destId="{4125FE9B-97F3-45A0-BA3A-0EBC428E1811}" srcOrd="1" destOrd="0" parTransId="{73C2F59A-86D1-43A1-BF61-215FC21254A7}" sibTransId="{732A0EB7-3556-4366-89ED-4D45CD7C49C1}"/>
    <dgm:cxn modelId="{8A2B265E-D2EF-4066-9FF0-23EBF8E9E887}" srcId="{4125FE9B-97F3-45A0-BA3A-0EBC428E1811}" destId="{A6F25BF1-90EA-4A8E-B882-5D6A5B6667C4}" srcOrd="0" destOrd="0" parTransId="{4C3A8B5C-EFCD-4C56-B1F1-85765ABC67C2}" sibTransId="{CD206AAB-7278-48CB-BE03-A32A00497237}"/>
    <dgm:cxn modelId="{4E4F971C-777A-4652-892E-7A04EE434984}" type="presOf" srcId="{A57DA39E-ED6F-4D16-B13D-24CEB193AE19}" destId="{2DB25E58-D28C-4D67-A83D-2567F0DFD7CC}" srcOrd="0" destOrd="0" presId="urn:microsoft.com/office/officeart/2005/8/layout/lProcess2"/>
    <dgm:cxn modelId="{9DFE7431-EEDE-4469-A41D-68D2263D3303}" type="presOf" srcId="{A6F25BF1-90EA-4A8E-B882-5D6A5B6667C4}" destId="{BEE22F3F-61B4-4CB8-BC43-90873A5468DF}" srcOrd="0" destOrd="0" presId="urn:microsoft.com/office/officeart/2005/8/layout/lProcess2"/>
    <dgm:cxn modelId="{4D7DE094-CB55-4780-9673-C705BAE1495C}" type="presOf" srcId="{B59C4EFE-5A4E-40BA-80E3-AF071F8287E2}" destId="{DAB16225-9206-4064-9543-CDDB082FDB74}" srcOrd="0" destOrd="0" presId="urn:microsoft.com/office/officeart/2005/8/layout/lProcess2"/>
    <dgm:cxn modelId="{ABE37EA8-E8F8-487A-BED8-E5AA64A5D84D}" type="presOf" srcId="{2796FA28-1CAF-4C60-98D0-A86FCB038681}" destId="{75B0C5A0-59B1-498F-978D-BD505E40FA16}" srcOrd="0" destOrd="0" presId="urn:microsoft.com/office/officeart/2005/8/layout/lProcess2"/>
    <dgm:cxn modelId="{CE3E3D08-4DB2-499B-B79D-581FD0373CE3}" srcId="{51975244-4E54-4041-9E8E-79564B0826F9}" destId="{8C997C33-C13B-4648-B3E3-6748D5A0A8FC}" srcOrd="0" destOrd="0" parTransId="{71A8D43E-5283-4667-A8AC-76DF42BFC877}" sibTransId="{4B7D1740-F560-43AC-8281-A4555B5A1105}"/>
    <dgm:cxn modelId="{69B0D38C-467E-4876-9619-DCA7F163AFBD}" type="presParOf" srcId="{035126E2-6289-4F76-804D-89BC53DC8DAA}" destId="{0C32E70D-8B0C-41EB-B438-97E6B18F0ABD}" srcOrd="0" destOrd="0" presId="urn:microsoft.com/office/officeart/2005/8/layout/lProcess2"/>
    <dgm:cxn modelId="{A35A0A26-141B-4DC8-9206-894332C7CCDB}" type="presParOf" srcId="{0C32E70D-8B0C-41EB-B438-97E6B18F0ABD}" destId="{0D1C8F3E-B949-4DEB-8186-70C4FA93CD69}" srcOrd="0" destOrd="0" presId="urn:microsoft.com/office/officeart/2005/8/layout/lProcess2"/>
    <dgm:cxn modelId="{7152BC42-CA8A-4E6C-955C-8C3A3F8E5F95}" type="presParOf" srcId="{0C32E70D-8B0C-41EB-B438-97E6B18F0ABD}" destId="{714A2C0E-F52C-40C4-A500-BFFD9DAA527C}" srcOrd="1" destOrd="0" presId="urn:microsoft.com/office/officeart/2005/8/layout/lProcess2"/>
    <dgm:cxn modelId="{9D3B7C72-9E77-480D-B0AD-2B14E91946D5}" type="presParOf" srcId="{0C32E70D-8B0C-41EB-B438-97E6B18F0ABD}" destId="{88A3A751-FB4F-4678-BA0B-41ACB17CCE0E}" srcOrd="2" destOrd="0" presId="urn:microsoft.com/office/officeart/2005/8/layout/lProcess2"/>
    <dgm:cxn modelId="{8ED91934-74E7-40E7-8A5B-7802EB0466E0}" type="presParOf" srcId="{88A3A751-FB4F-4678-BA0B-41ACB17CCE0E}" destId="{B0DB9CB8-952C-41E5-A462-D39C19A14CF2}" srcOrd="0" destOrd="0" presId="urn:microsoft.com/office/officeart/2005/8/layout/lProcess2"/>
    <dgm:cxn modelId="{DE03F463-8081-4903-956B-ABB56780E009}" type="presParOf" srcId="{B0DB9CB8-952C-41E5-A462-D39C19A14CF2}" destId="{75B0C5A0-59B1-498F-978D-BD505E40FA16}" srcOrd="0" destOrd="0" presId="urn:microsoft.com/office/officeart/2005/8/layout/lProcess2"/>
    <dgm:cxn modelId="{E87ED383-4369-49EF-8383-68CE232AA58A}" type="presParOf" srcId="{B0DB9CB8-952C-41E5-A462-D39C19A14CF2}" destId="{8979A059-AFE1-441C-BECB-7FAC6D326D71}" srcOrd="1" destOrd="0" presId="urn:microsoft.com/office/officeart/2005/8/layout/lProcess2"/>
    <dgm:cxn modelId="{5299E4DA-D57C-4DB1-94B6-3E4A3B76F503}" type="presParOf" srcId="{B0DB9CB8-952C-41E5-A462-D39C19A14CF2}" destId="{9AA962AD-BAC1-4BD6-BCAF-E63ADAF073E5}" srcOrd="2" destOrd="0" presId="urn:microsoft.com/office/officeart/2005/8/layout/lProcess2"/>
    <dgm:cxn modelId="{9F630B35-5C87-4D5B-A2BA-668C4425965E}" type="presParOf" srcId="{035126E2-6289-4F76-804D-89BC53DC8DAA}" destId="{DDBF3C8D-AC95-452A-869D-1C0D999203D7}" srcOrd="1" destOrd="0" presId="urn:microsoft.com/office/officeart/2005/8/layout/lProcess2"/>
    <dgm:cxn modelId="{FBF111BF-7C4C-4081-8D9C-4CD25068C1E5}" type="presParOf" srcId="{035126E2-6289-4F76-804D-89BC53DC8DAA}" destId="{239C628A-0514-486B-BDFA-774B6FD1DFDA}" srcOrd="2" destOrd="0" presId="urn:microsoft.com/office/officeart/2005/8/layout/lProcess2"/>
    <dgm:cxn modelId="{8A92E116-EE55-4548-8C89-1FDDEA4DB2D0}" type="presParOf" srcId="{239C628A-0514-486B-BDFA-774B6FD1DFDA}" destId="{2F162EAD-D332-47CB-B9F6-C647FC2DBECF}" srcOrd="0" destOrd="0" presId="urn:microsoft.com/office/officeart/2005/8/layout/lProcess2"/>
    <dgm:cxn modelId="{BCF16E41-1F3C-4FA7-AF43-28CE7C26BF4B}" type="presParOf" srcId="{239C628A-0514-486B-BDFA-774B6FD1DFDA}" destId="{D9DFBD92-2C82-4E99-B14F-A11206E59E3A}" srcOrd="1" destOrd="0" presId="urn:microsoft.com/office/officeart/2005/8/layout/lProcess2"/>
    <dgm:cxn modelId="{2AC92B4E-BC72-476A-9A36-BCC9DFA06CE0}" type="presParOf" srcId="{239C628A-0514-486B-BDFA-774B6FD1DFDA}" destId="{7D1793BA-DD36-48D4-B7C8-9B274FDA6914}" srcOrd="2" destOrd="0" presId="urn:microsoft.com/office/officeart/2005/8/layout/lProcess2"/>
    <dgm:cxn modelId="{66C45BBD-939A-4379-8FE3-0A2B1E880032}" type="presParOf" srcId="{7D1793BA-DD36-48D4-B7C8-9B274FDA6914}" destId="{DC91F3A8-7F2E-4839-8786-20E030F42A8C}" srcOrd="0" destOrd="0" presId="urn:microsoft.com/office/officeart/2005/8/layout/lProcess2"/>
    <dgm:cxn modelId="{A8A7BBD2-F707-4F64-A3DC-64F1EA63F670}" type="presParOf" srcId="{DC91F3A8-7F2E-4839-8786-20E030F42A8C}" destId="{BEE22F3F-61B4-4CB8-BC43-90873A5468DF}" srcOrd="0" destOrd="0" presId="urn:microsoft.com/office/officeart/2005/8/layout/lProcess2"/>
    <dgm:cxn modelId="{9D578312-9293-47A5-A4F2-79F3220FE8EC}" type="presParOf" srcId="{DC91F3A8-7F2E-4839-8786-20E030F42A8C}" destId="{C9B1E734-7DAF-4F3C-8D55-EE3D63EB6AD4}" srcOrd="1" destOrd="0" presId="urn:microsoft.com/office/officeart/2005/8/layout/lProcess2"/>
    <dgm:cxn modelId="{A4382BCF-F924-4E91-9B9E-C399E1839AC2}" type="presParOf" srcId="{DC91F3A8-7F2E-4839-8786-20E030F42A8C}" destId="{2DB25E58-D28C-4D67-A83D-2567F0DFD7CC}" srcOrd="2" destOrd="0" presId="urn:microsoft.com/office/officeart/2005/8/layout/lProcess2"/>
    <dgm:cxn modelId="{8C3229F9-0E4F-4ECE-9F21-A0326CC319D8}" type="presParOf" srcId="{035126E2-6289-4F76-804D-89BC53DC8DAA}" destId="{1B4EE2E6-73D0-48CA-9733-AD16E8813447}" srcOrd="3" destOrd="0" presId="urn:microsoft.com/office/officeart/2005/8/layout/lProcess2"/>
    <dgm:cxn modelId="{386C37B4-6297-4C5C-A15F-0F9FCD09D3AB}" type="presParOf" srcId="{035126E2-6289-4F76-804D-89BC53DC8DAA}" destId="{03D08194-4962-4AD7-A6FC-9627C15B5983}" srcOrd="4" destOrd="0" presId="urn:microsoft.com/office/officeart/2005/8/layout/lProcess2"/>
    <dgm:cxn modelId="{F46EDB17-D11D-4C90-985D-06AA6B0EA619}" type="presParOf" srcId="{03D08194-4962-4AD7-A6FC-9627C15B5983}" destId="{24892569-E515-497D-B870-14195AC53BD0}" srcOrd="0" destOrd="0" presId="urn:microsoft.com/office/officeart/2005/8/layout/lProcess2"/>
    <dgm:cxn modelId="{7F1CEC41-44E2-4633-9176-66CB0A5707A2}" type="presParOf" srcId="{03D08194-4962-4AD7-A6FC-9627C15B5983}" destId="{495F54EF-16FE-4370-9F02-40A59646F92B}" srcOrd="1" destOrd="0" presId="urn:microsoft.com/office/officeart/2005/8/layout/lProcess2"/>
    <dgm:cxn modelId="{18DC9522-9E8B-4CDE-B656-1BF5341E1003}" type="presParOf" srcId="{03D08194-4962-4AD7-A6FC-9627C15B5983}" destId="{D972648E-863C-44AC-A6EE-A9BE31E0F7D3}" srcOrd="2" destOrd="0" presId="urn:microsoft.com/office/officeart/2005/8/layout/lProcess2"/>
    <dgm:cxn modelId="{9F9640AE-3848-4245-B771-43C87D3A8DCA}" type="presParOf" srcId="{D972648E-863C-44AC-A6EE-A9BE31E0F7D3}" destId="{08189800-4091-4088-9935-3F7B0B331F38}" srcOrd="0" destOrd="0" presId="urn:microsoft.com/office/officeart/2005/8/layout/lProcess2"/>
    <dgm:cxn modelId="{6F47A969-282F-4231-9465-FEF2E5EC813C}" type="presParOf" srcId="{08189800-4091-4088-9935-3F7B0B331F38}" destId="{A37C64E5-D010-4A87-8B55-E4A53068B10D}" srcOrd="0" destOrd="0" presId="urn:microsoft.com/office/officeart/2005/8/layout/lProcess2"/>
    <dgm:cxn modelId="{41F508F2-49DA-4240-BDF6-61D4AF8E754F}" type="presParOf" srcId="{08189800-4091-4088-9935-3F7B0B331F38}" destId="{10DEFB3F-BD62-4C2E-8127-17E9ABDDC437}" srcOrd="1" destOrd="0" presId="urn:microsoft.com/office/officeart/2005/8/layout/lProcess2"/>
    <dgm:cxn modelId="{B1BA33B3-472B-46AC-9314-C646447E771F}" type="presParOf" srcId="{08189800-4091-4088-9935-3F7B0B331F38}" destId="{DAB16225-9206-4064-9543-CDDB082FDB7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4FB82D-F005-4D31-9338-AE8B248443BB}"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zh-CN" altLang="en-US"/>
        </a:p>
      </dgm:t>
    </dgm:pt>
    <dgm:pt modelId="{0F67DF92-92FA-423A-9C68-0CC1AB4EB5F7}">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材料层面</a:t>
          </a:r>
          <a:endParaRPr lang="zh-CN" altLang="en-US" sz="1800" b="1" dirty="0">
            <a:latin typeface="微软雅黑" panose="020B0503020204020204" pitchFamily="34" charset="-122"/>
            <a:ea typeface="微软雅黑" panose="020B0503020204020204" pitchFamily="34" charset="-122"/>
          </a:endParaRPr>
        </a:p>
      </dgm:t>
    </dgm:pt>
    <dgm:pt modelId="{AC0FE1A9-33E1-4B4A-9CF8-5BE88CD7965A}" type="parTrans" cxnId="{4225E09A-4697-4C69-BD03-F392ABAD8D2E}">
      <dgm:prSet/>
      <dgm:spPr/>
      <dgm:t>
        <a:bodyPr/>
        <a:lstStyle/>
        <a:p>
          <a:endParaRPr lang="zh-CN" altLang="en-US" b="1">
            <a:latin typeface="微软雅黑" panose="020B0503020204020204" pitchFamily="34" charset="-122"/>
            <a:ea typeface="微软雅黑" panose="020B0503020204020204" pitchFamily="34" charset="-122"/>
          </a:endParaRPr>
        </a:p>
      </dgm:t>
    </dgm:pt>
    <dgm:pt modelId="{FDC30450-1436-41D5-9386-29696FCDA89E}" type="sibTrans" cxnId="{4225E09A-4697-4C69-BD03-F392ABAD8D2E}">
      <dgm:prSet/>
      <dgm:spPr/>
      <dgm:t>
        <a:bodyPr/>
        <a:lstStyle/>
        <a:p>
          <a:endParaRPr lang="zh-CN" altLang="en-US" b="1">
            <a:latin typeface="微软雅黑" panose="020B0503020204020204" pitchFamily="34" charset="-122"/>
            <a:ea typeface="微软雅黑" panose="020B0503020204020204" pitchFamily="34" charset="-122"/>
          </a:endParaRPr>
        </a:p>
      </dgm:t>
    </dgm:pt>
    <dgm:pt modelId="{84309EB8-2EC8-4042-95B8-40BFF0149767}">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纳米材料</a:t>
          </a:r>
          <a:r>
            <a:rPr lang="zh-CN" altLang="en-US" sz="1600" b="1" dirty="0" smtClean="0">
              <a:solidFill>
                <a:srgbClr val="C00000"/>
              </a:solidFill>
              <a:latin typeface="微软雅黑" panose="020B0503020204020204" pitchFamily="34" charset="-122"/>
              <a:ea typeface="微软雅黑" panose="020B0503020204020204" pitchFamily="34" charset="-122"/>
            </a:rPr>
            <a:t>辐射感生产物分布及演化</a:t>
          </a:r>
          <a:r>
            <a:rPr lang="zh-CN" altLang="en-US" sz="1600" b="1" dirty="0" smtClean="0">
              <a:latin typeface="微软雅黑" panose="020B0503020204020204" pitchFamily="34" charset="-122"/>
              <a:ea typeface="微软雅黑" panose="020B0503020204020204" pitchFamily="34" charset="-122"/>
            </a:rPr>
            <a:t>精确建模</a:t>
          </a:r>
          <a:endParaRPr lang="zh-CN" altLang="en-US" sz="1600" b="1" dirty="0">
            <a:latin typeface="微软雅黑" panose="020B0503020204020204" pitchFamily="34" charset="-122"/>
            <a:ea typeface="微软雅黑" panose="020B0503020204020204" pitchFamily="34" charset="-122"/>
          </a:endParaRPr>
        </a:p>
      </dgm:t>
    </dgm:pt>
    <dgm:pt modelId="{455D0893-4FDC-45AB-8360-892F2ABF2FF5}" type="parTrans" cxnId="{20C442C0-B2A8-4C54-95E3-3EC4AFBFED81}">
      <dgm:prSet/>
      <dgm:spPr/>
      <dgm:t>
        <a:bodyPr/>
        <a:lstStyle/>
        <a:p>
          <a:endParaRPr lang="zh-CN" altLang="en-US" b="1">
            <a:latin typeface="微软雅黑" panose="020B0503020204020204" pitchFamily="34" charset="-122"/>
            <a:ea typeface="微软雅黑" panose="020B0503020204020204" pitchFamily="34" charset="-122"/>
          </a:endParaRPr>
        </a:p>
      </dgm:t>
    </dgm:pt>
    <dgm:pt modelId="{ED04289E-F481-422B-AFFC-8C0838749301}" type="sibTrans" cxnId="{20C442C0-B2A8-4C54-95E3-3EC4AFBFED81}">
      <dgm:prSet/>
      <dgm:spPr/>
      <dgm:t>
        <a:bodyPr/>
        <a:lstStyle/>
        <a:p>
          <a:endParaRPr lang="zh-CN" altLang="en-US" b="1">
            <a:latin typeface="微软雅黑" panose="020B0503020204020204" pitchFamily="34" charset="-122"/>
            <a:ea typeface="微软雅黑" panose="020B0503020204020204" pitchFamily="34" charset="-122"/>
          </a:endParaRPr>
        </a:p>
      </dgm:t>
    </dgm:pt>
    <dgm:pt modelId="{A090E275-8F34-4992-BAD7-123FB345BB87}">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器件层面</a:t>
          </a:r>
          <a:endParaRPr lang="zh-CN" altLang="en-US" sz="1800" b="1" dirty="0">
            <a:latin typeface="微软雅黑" panose="020B0503020204020204" pitchFamily="34" charset="-122"/>
            <a:ea typeface="微软雅黑" panose="020B0503020204020204" pitchFamily="34" charset="-122"/>
          </a:endParaRPr>
        </a:p>
      </dgm:t>
    </dgm:pt>
    <dgm:pt modelId="{AC156714-B6AF-43C4-9A04-AAF0A6C169D7}" type="parTrans" cxnId="{3E8C057B-F725-42B0-B1F9-CC6584D79929}">
      <dgm:prSet/>
      <dgm:spPr/>
      <dgm:t>
        <a:bodyPr/>
        <a:lstStyle/>
        <a:p>
          <a:endParaRPr lang="zh-CN" altLang="en-US" b="1">
            <a:latin typeface="微软雅黑" panose="020B0503020204020204" pitchFamily="34" charset="-122"/>
            <a:ea typeface="微软雅黑" panose="020B0503020204020204" pitchFamily="34" charset="-122"/>
          </a:endParaRPr>
        </a:p>
      </dgm:t>
    </dgm:pt>
    <dgm:pt modelId="{87BF6078-A19A-4E71-BE5D-8B016A3CDFDF}" type="sibTrans" cxnId="{3E8C057B-F725-42B0-B1F9-CC6584D79929}">
      <dgm:prSet/>
      <dgm:spPr/>
      <dgm:t>
        <a:bodyPr/>
        <a:lstStyle/>
        <a:p>
          <a:endParaRPr lang="zh-CN" altLang="en-US" b="1">
            <a:latin typeface="微软雅黑" panose="020B0503020204020204" pitchFamily="34" charset="-122"/>
            <a:ea typeface="微软雅黑" panose="020B0503020204020204" pitchFamily="34" charset="-122"/>
          </a:endParaRPr>
        </a:p>
      </dgm:t>
    </dgm:pt>
    <dgm:pt modelId="{2E96B417-9626-4A72-8F6E-C6F28293A190}">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纳米器件累积辐射</a:t>
          </a:r>
          <a:r>
            <a:rPr lang="zh-CN" altLang="en-US" sz="1600" b="1" dirty="0" smtClean="0">
              <a:solidFill>
                <a:srgbClr val="C00000"/>
              </a:solidFill>
              <a:latin typeface="微软雅黑" panose="020B0503020204020204" pitchFamily="34" charset="-122"/>
              <a:ea typeface="微软雅黑" panose="020B0503020204020204" pitchFamily="34" charset="-122"/>
            </a:rPr>
            <a:t>可靠性退化预测</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AF52FAFA-BAC9-4644-BFED-C7FDCE5C0BAF}" type="parTrans" cxnId="{BB74821F-DE56-4448-9A46-5A8590FD32EC}">
      <dgm:prSet/>
      <dgm:spPr/>
      <dgm:t>
        <a:bodyPr/>
        <a:lstStyle/>
        <a:p>
          <a:endParaRPr lang="zh-CN" altLang="en-US" b="1">
            <a:latin typeface="微软雅黑" panose="020B0503020204020204" pitchFamily="34" charset="-122"/>
            <a:ea typeface="微软雅黑" panose="020B0503020204020204" pitchFamily="34" charset="-122"/>
          </a:endParaRPr>
        </a:p>
      </dgm:t>
    </dgm:pt>
    <dgm:pt modelId="{593BE510-56D5-4521-B421-15600C046DDE}" type="sibTrans" cxnId="{BB74821F-DE56-4448-9A46-5A8590FD32EC}">
      <dgm:prSet/>
      <dgm:spPr/>
      <dgm:t>
        <a:bodyPr/>
        <a:lstStyle/>
        <a:p>
          <a:endParaRPr lang="zh-CN" altLang="en-US" b="1">
            <a:latin typeface="微软雅黑" panose="020B0503020204020204" pitchFamily="34" charset="-122"/>
            <a:ea typeface="微软雅黑" panose="020B0503020204020204" pitchFamily="34" charset="-122"/>
          </a:endParaRPr>
        </a:p>
      </dgm:t>
    </dgm:pt>
    <dgm:pt modelId="{88D620BC-0278-43DD-93E4-7D34E2546E3E}">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新型结构器件</a:t>
          </a:r>
          <a:r>
            <a:rPr lang="zh-CN" altLang="en-US" sz="1600" b="1" dirty="0" smtClean="0">
              <a:solidFill>
                <a:srgbClr val="C00000"/>
              </a:solidFill>
              <a:latin typeface="微软雅黑" panose="020B0503020204020204" pitchFamily="34" charset="-122"/>
              <a:ea typeface="微软雅黑" panose="020B0503020204020204" pitchFamily="34" charset="-122"/>
            </a:rPr>
            <a:t>电荷收集机制</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789EF608-0455-42D1-A479-9FCA1805295A}" type="parTrans" cxnId="{0227AAFB-7183-4698-B20A-13B19090F9C9}">
      <dgm:prSet/>
      <dgm:spPr/>
      <dgm:t>
        <a:bodyPr/>
        <a:lstStyle/>
        <a:p>
          <a:endParaRPr lang="zh-CN" altLang="en-US" b="1">
            <a:latin typeface="微软雅黑" panose="020B0503020204020204" pitchFamily="34" charset="-122"/>
            <a:ea typeface="微软雅黑" panose="020B0503020204020204" pitchFamily="34" charset="-122"/>
          </a:endParaRPr>
        </a:p>
      </dgm:t>
    </dgm:pt>
    <dgm:pt modelId="{C7FC9FC4-373C-4F26-A384-5FF5127CDC14}" type="sibTrans" cxnId="{0227AAFB-7183-4698-B20A-13B19090F9C9}">
      <dgm:prSet/>
      <dgm:spPr/>
      <dgm:t>
        <a:bodyPr/>
        <a:lstStyle/>
        <a:p>
          <a:endParaRPr lang="zh-CN" altLang="en-US" b="1">
            <a:latin typeface="微软雅黑" panose="020B0503020204020204" pitchFamily="34" charset="-122"/>
            <a:ea typeface="微软雅黑" panose="020B0503020204020204" pitchFamily="34" charset="-122"/>
          </a:endParaRPr>
        </a:p>
      </dgm:t>
    </dgm:pt>
    <dgm:pt modelId="{4F9A7CE5-FBAB-4854-90F0-E1332375194A}">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电路层面</a:t>
          </a:r>
          <a:endParaRPr lang="zh-CN" altLang="en-US" sz="1800" b="1" dirty="0">
            <a:latin typeface="微软雅黑" panose="020B0503020204020204" pitchFamily="34" charset="-122"/>
            <a:ea typeface="微软雅黑" panose="020B0503020204020204" pitchFamily="34" charset="-122"/>
          </a:endParaRPr>
        </a:p>
      </dgm:t>
    </dgm:pt>
    <dgm:pt modelId="{F7C2DFCB-78B9-4D3F-B569-667242AE7191}" type="parTrans" cxnId="{91ABFAA3-01AF-484C-B1DC-DFF76ABC28EE}">
      <dgm:prSet/>
      <dgm:spPr/>
      <dgm:t>
        <a:bodyPr/>
        <a:lstStyle/>
        <a:p>
          <a:endParaRPr lang="zh-CN" altLang="en-US" b="1">
            <a:latin typeface="微软雅黑" panose="020B0503020204020204" pitchFamily="34" charset="-122"/>
            <a:ea typeface="微软雅黑" panose="020B0503020204020204" pitchFamily="34" charset="-122"/>
          </a:endParaRPr>
        </a:p>
      </dgm:t>
    </dgm:pt>
    <dgm:pt modelId="{BCC4C276-1A12-4C6A-8DF7-CCA29A0D033A}" type="sibTrans" cxnId="{91ABFAA3-01AF-484C-B1DC-DFF76ABC28EE}">
      <dgm:prSet/>
      <dgm:spPr/>
      <dgm:t>
        <a:bodyPr/>
        <a:lstStyle/>
        <a:p>
          <a:endParaRPr lang="zh-CN" altLang="en-US" b="1">
            <a:latin typeface="微软雅黑" panose="020B0503020204020204" pitchFamily="34" charset="-122"/>
            <a:ea typeface="微软雅黑" panose="020B0503020204020204" pitchFamily="34" charset="-122"/>
          </a:endParaRPr>
        </a:p>
      </dgm:t>
    </dgm:pt>
    <dgm:pt modelId="{8B50C542-E602-4845-8FD7-A35B3E0A6BEB}">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单粒子</a:t>
          </a:r>
          <a:r>
            <a:rPr lang="zh-CN" altLang="en-US" sz="1600" b="1" dirty="0" smtClean="0">
              <a:solidFill>
                <a:srgbClr val="C00000"/>
              </a:solidFill>
              <a:latin typeface="微软雅黑" panose="020B0503020204020204" pitchFamily="34" charset="-122"/>
              <a:ea typeface="微软雅黑" panose="020B0503020204020204" pitchFamily="34" charset="-122"/>
            </a:rPr>
            <a:t>瞬态与电路响应耦合关系</a:t>
          </a:r>
          <a:r>
            <a:rPr lang="zh-CN" altLang="en-US" sz="1600" b="1" dirty="0" smtClean="0">
              <a:latin typeface="微软雅黑" panose="020B0503020204020204" pitchFamily="34" charset="-122"/>
              <a:ea typeface="微软雅黑" panose="020B0503020204020204" pitchFamily="34" charset="-122"/>
            </a:rPr>
            <a:t>不明确</a:t>
          </a:r>
          <a:endParaRPr lang="zh-CN" altLang="en-US" sz="1600" b="1" dirty="0">
            <a:latin typeface="微软雅黑" panose="020B0503020204020204" pitchFamily="34" charset="-122"/>
            <a:ea typeface="微软雅黑" panose="020B0503020204020204" pitchFamily="34" charset="-122"/>
          </a:endParaRPr>
        </a:p>
      </dgm:t>
    </dgm:pt>
    <dgm:pt modelId="{9DAD63E5-A1AF-43D2-B43B-9EE669CCF472}" type="parTrans" cxnId="{AE4D2592-4BA6-4B92-BACE-85F950928C6D}">
      <dgm:prSet/>
      <dgm:spPr/>
      <dgm:t>
        <a:bodyPr/>
        <a:lstStyle/>
        <a:p>
          <a:endParaRPr lang="zh-CN" altLang="en-US" b="1">
            <a:latin typeface="微软雅黑" panose="020B0503020204020204" pitchFamily="34" charset="-122"/>
            <a:ea typeface="微软雅黑" panose="020B0503020204020204" pitchFamily="34" charset="-122"/>
          </a:endParaRPr>
        </a:p>
      </dgm:t>
    </dgm:pt>
    <dgm:pt modelId="{AC7F6855-119A-40D4-8B29-4DAD13FD0016}" type="sibTrans" cxnId="{AE4D2592-4BA6-4B92-BACE-85F950928C6D}">
      <dgm:prSet/>
      <dgm:spPr/>
      <dgm:t>
        <a:bodyPr/>
        <a:lstStyle/>
        <a:p>
          <a:endParaRPr lang="zh-CN" altLang="en-US" b="1">
            <a:latin typeface="微软雅黑" panose="020B0503020204020204" pitchFamily="34" charset="-122"/>
            <a:ea typeface="微软雅黑" panose="020B0503020204020204" pitchFamily="34" charset="-122"/>
          </a:endParaRPr>
        </a:p>
      </dgm:t>
    </dgm:pt>
    <dgm:pt modelId="{0F914C48-3458-4093-B130-C87DCE35032E}">
      <dgm:prSet phldrT="[文本]" custT="1"/>
      <dgm:spPr/>
      <dgm: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传统加固设计方法不适用</a:t>
          </a:r>
          <a:r>
            <a:rPr lang="zh-CN" altLang="en-US" sz="1600" b="1" dirty="0" smtClean="0">
              <a:latin typeface="微软雅黑" panose="020B0503020204020204" pitchFamily="34" charset="-122"/>
              <a:ea typeface="微软雅黑" panose="020B0503020204020204" pitchFamily="34" charset="-122"/>
            </a:rPr>
            <a:t>于先进纳米电路 </a:t>
          </a:r>
          <a:endParaRPr lang="zh-CN" altLang="en-US" sz="1600" b="1" dirty="0">
            <a:latin typeface="微软雅黑" panose="020B0503020204020204" pitchFamily="34" charset="-122"/>
            <a:ea typeface="微软雅黑" panose="020B0503020204020204" pitchFamily="34" charset="-122"/>
          </a:endParaRPr>
        </a:p>
      </dgm:t>
    </dgm:pt>
    <dgm:pt modelId="{1E92D0B9-D4FC-4D62-B436-4C3E20B6E892}" type="parTrans" cxnId="{3AAEE499-5E5D-436E-B546-8C6F86DB0B98}">
      <dgm:prSet/>
      <dgm:spPr/>
      <dgm:t>
        <a:bodyPr/>
        <a:lstStyle/>
        <a:p>
          <a:endParaRPr lang="zh-CN" altLang="en-US" b="1">
            <a:latin typeface="微软雅黑" panose="020B0503020204020204" pitchFamily="34" charset="-122"/>
            <a:ea typeface="微软雅黑" panose="020B0503020204020204" pitchFamily="34" charset="-122"/>
          </a:endParaRPr>
        </a:p>
      </dgm:t>
    </dgm:pt>
    <dgm:pt modelId="{199188FA-C892-41A4-B818-19C5BC3ED1D5}" type="sibTrans" cxnId="{3AAEE499-5E5D-436E-B546-8C6F86DB0B98}">
      <dgm:prSet/>
      <dgm:spPr/>
      <dgm:t>
        <a:bodyPr/>
        <a:lstStyle/>
        <a:p>
          <a:endParaRPr lang="zh-CN" altLang="en-US" b="1">
            <a:latin typeface="微软雅黑" panose="020B0503020204020204" pitchFamily="34" charset="-122"/>
            <a:ea typeface="微软雅黑" panose="020B0503020204020204" pitchFamily="34" charset="-122"/>
          </a:endParaRPr>
        </a:p>
      </dgm:t>
    </dgm:pt>
    <dgm:pt modelId="{466C0BC3-3772-4E03-B89E-38E52AF92B1A}">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辐射</a:t>
          </a:r>
          <a:r>
            <a:rPr lang="zh-CN" altLang="en-US" sz="1600" b="1" dirty="0" smtClean="0">
              <a:solidFill>
                <a:srgbClr val="C00000"/>
              </a:solidFill>
              <a:latin typeface="微软雅黑" panose="020B0503020204020204" pitchFamily="34" charset="-122"/>
              <a:ea typeface="微软雅黑" panose="020B0503020204020204" pitchFamily="34" charset="-122"/>
            </a:rPr>
            <a:t>微观损伤与宏观电学表征</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B8EF7FD2-7520-4032-9D9D-267E9B007D06}" type="parTrans" cxnId="{17150645-E380-42B1-8236-F46FFDA9E9CE}">
      <dgm:prSet/>
      <dgm:spPr/>
      <dgm:t>
        <a:bodyPr/>
        <a:lstStyle/>
        <a:p>
          <a:endParaRPr lang="zh-CN" altLang="en-US" b="1">
            <a:latin typeface="微软雅黑" panose="020B0503020204020204" pitchFamily="34" charset="-122"/>
            <a:ea typeface="微软雅黑" panose="020B0503020204020204" pitchFamily="34" charset="-122"/>
          </a:endParaRPr>
        </a:p>
      </dgm:t>
    </dgm:pt>
    <dgm:pt modelId="{638120CE-12B7-4388-898B-FB8D0B42BB59}" type="sibTrans" cxnId="{17150645-E380-42B1-8236-F46FFDA9E9CE}">
      <dgm:prSet/>
      <dgm:spPr/>
      <dgm:t>
        <a:bodyPr/>
        <a:lstStyle/>
        <a:p>
          <a:endParaRPr lang="zh-CN" altLang="en-US" b="1">
            <a:latin typeface="微软雅黑" panose="020B0503020204020204" pitchFamily="34" charset="-122"/>
            <a:ea typeface="微软雅黑" panose="020B0503020204020204" pitchFamily="34" charset="-122"/>
          </a:endParaRPr>
        </a:p>
      </dgm:t>
    </dgm:pt>
    <dgm:pt modelId="{B91A7F50-1350-44EC-B2BB-D9C24F72077B}" type="pres">
      <dgm:prSet presAssocID="{3F4FB82D-F005-4D31-9338-AE8B248443BB}" presName="linear" presStyleCnt="0">
        <dgm:presLayoutVars>
          <dgm:animLvl val="lvl"/>
          <dgm:resizeHandles val="exact"/>
        </dgm:presLayoutVars>
      </dgm:prSet>
      <dgm:spPr/>
      <dgm:t>
        <a:bodyPr/>
        <a:lstStyle/>
        <a:p>
          <a:endParaRPr lang="zh-CN" altLang="en-US"/>
        </a:p>
      </dgm:t>
    </dgm:pt>
    <dgm:pt modelId="{F5169CD6-E2C2-4956-BCF7-2B80C5B306CB}" type="pres">
      <dgm:prSet presAssocID="{0F67DF92-92FA-423A-9C68-0CC1AB4EB5F7}" presName="parentText" presStyleLbl="node1" presStyleIdx="0" presStyleCnt="3" custScaleY="44810">
        <dgm:presLayoutVars>
          <dgm:chMax val="0"/>
          <dgm:bulletEnabled val="1"/>
        </dgm:presLayoutVars>
      </dgm:prSet>
      <dgm:spPr/>
      <dgm:t>
        <a:bodyPr/>
        <a:lstStyle/>
        <a:p>
          <a:endParaRPr lang="zh-CN" altLang="en-US"/>
        </a:p>
      </dgm:t>
    </dgm:pt>
    <dgm:pt modelId="{C2CC249C-000F-49AE-93A0-B0F80C366A79}" type="pres">
      <dgm:prSet presAssocID="{0F67DF92-92FA-423A-9C68-0CC1AB4EB5F7}" presName="childText" presStyleLbl="revTx" presStyleIdx="0" presStyleCnt="3">
        <dgm:presLayoutVars>
          <dgm:bulletEnabled val="1"/>
        </dgm:presLayoutVars>
      </dgm:prSet>
      <dgm:spPr/>
      <dgm:t>
        <a:bodyPr/>
        <a:lstStyle/>
        <a:p>
          <a:endParaRPr lang="zh-CN" altLang="en-US"/>
        </a:p>
      </dgm:t>
    </dgm:pt>
    <dgm:pt modelId="{C8B1E5B2-7804-424B-905A-ADE367CDD904}" type="pres">
      <dgm:prSet presAssocID="{A090E275-8F34-4992-BAD7-123FB345BB87}" presName="parentText" presStyleLbl="node1" presStyleIdx="1" presStyleCnt="3" custScaleY="44810">
        <dgm:presLayoutVars>
          <dgm:chMax val="0"/>
          <dgm:bulletEnabled val="1"/>
        </dgm:presLayoutVars>
      </dgm:prSet>
      <dgm:spPr/>
      <dgm:t>
        <a:bodyPr/>
        <a:lstStyle/>
        <a:p>
          <a:endParaRPr lang="zh-CN" altLang="en-US"/>
        </a:p>
      </dgm:t>
    </dgm:pt>
    <dgm:pt modelId="{DC49D132-56E3-4890-9237-E44ECF4E7A5A}" type="pres">
      <dgm:prSet presAssocID="{A090E275-8F34-4992-BAD7-123FB345BB87}" presName="childText" presStyleLbl="revTx" presStyleIdx="1" presStyleCnt="3">
        <dgm:presLayoutVars>
          <dgm:bulletEnabled val="1"/>
        </dgm:presLayoutVars>
      </dgm:prSet>
      <dgm:spPr/>
      <dgm:t>
        <a:bodyPr/>
        <a:lstStyle/>
        <a:p>
          <a:endParaRPr lang="zh-CN" altLang="en-US"/>
        </a:p>
      </dgm:t>
    </dgm:pt>
    <dgm:pt modelId="{48A5B5AE-60B2-4651-A6D0-5607796B5BF5}" type="pres">
      <dgm:prSet presAssocID="{4F9A7CE5-FBAB-4854-90F0-E1332375194A}" presName="parentText" presStyleLbl="node1" presStyleIdx="2" presStyleCnt="3" custScaleY="44810">
        <dgm:presLayoutVars>
          <dgm:chMax val="0"/>
          <dgm:bulletEnabled val="1"/>
        </dgm:presLayoutVars>
      </dgm:prSet>
      <dgm:spPr/>
      <dgm:t>
        <a:bodyPr/>
        <a:lstStyle/>
        <a:p>
          <a:endParaRPr lang="zh-CN" altLang="en-US"/>
        </a:p>
      </dgm:t>
    </dgm:pt>
    <dgm:pt modelId="{D5D359A2-32F2-4CF8-B78A-F28DA2F22C81}" type="pres">
      <dgm:prSet presAssocID="{4F9A7CE5-FBAB-4854-90F0-E1332375194A}" presName="childText" presStyleLbl="revTx" presStyleIdx="2" presStyleCnt="3">
        <dgm:presLayoutVars>
          <dgm:bulletEnabled val="1"/>
        </dgm:presLayoutVars>
      </dgm:prSet>
      <dgm:spPr/>
      <dgm:t>
        <a:bodyPr/>
        <a:lstStyle/>
        <a:p>
          <a:endParaRPr lang="zh-CN" altLang="en-US"/>
        </a:p>
      </dgm:t>
    </dgm:pt>
  </dgm:ptLst>
  <dgm:cxnLst>
    <dgm:cxn modelId="{40436C74-B96D-4323-8F44-0BBD05E1805A}" type="presOf" srcId="{0F67DF92-92FA-423A-9C68-0CC1AB4EB5F7}" destId="{F5169CD6-E2C2-4956-BCF7-2B80C5B306CB}" srcOrd="0" destOrd="0" presId="urn:microsoft.com/office/officeart/2005/8/layout/vList2"/>
    <dgm:cxn modelId="{17150645-E380-42B1-8236-F46FFDA9E9CE}" srcId="{0F67DF92-92FA-423A-9C68-0CC1AB4EB5F7}" destId="{466C0BC3-3772-4E03-B89E-38E52AF92B1A}" srcOrd="1" destOrd="0" parTransId="{B8EF7FD2-7520-4032-9D9D-267E9B007D06}" sibTransId="{638120CE-12B7-4388-898B-FB8D0B42BB59}"/>
    <dgm:cxn modelId="{4F12DDBA-C6F8-42E3-BDE0-8B2A2774EC43}" type="presOf" srcId="{4F9A7CE5-FBAB-4854-90F0-E1332375194A}" destId="{48A5B5AE-60B2-4651-A6D0-5607796B5BF5}" srcOrd="0" destOrd="0" presId="urn:microsoft.com/office/officeart/2005/8/layout/vList2"/>
    <dgm:cxn modelId="{91ABFAA3-01AF-484C-B1DC-DFF76ABC28EE}" srcId="{3F4FB82D-F005-4D31-9338-AE8B248443BB}" destId="{4F9A7CE5-FBAB-4854-90F0-E1332375194A}" srcOrd="2" destOrd="0" parTransId="{F7C2DFCB-78B9-4D3F-B569-667242AE7191}" sibTransId="{BCC4C276-1A12-4C6A-8DF7-CCA29A0D033A}"/>
    <dgm:cxn modelId="{3E8C057B-F725-42B0-B1F9-CC6584D79929}" srcId="{3F4FB82D-F005-4D31-9338-AE8B248443BB}" destId="{A090E275-8F34-4992-BAD7-123FB345BB87}" srcOrd="1" destOrd="0" parTransId="{AC156714-B6AF-43C4-9A04-AAF0A6C169D7}" sibTransId="{87BF6078-A19A-4E71-BE5D-8B016A3CDFDF}"/>
    <dgm:cxn modelId="{0227AAFB-7183-4698-B20A-13B19090F9C9}" srcId="{A090E275-8F34-4992-BAD7-123FB345BB87}" destId="{88D620BC-0278-43DD-93E4-7D34E2546E3E}" srcOrd="1" destOrd="0" parTransId="{789EF608-0455-42D1-A479-9FCA1805295A}" sibTransId="{C7FC9FC4-373C-4F26-A384-5FF5127CDC14}"/>
    <dgm:cxn modelId="{4225E09A-4697-4C69-BD03-F392ABAD8D2E}" srcId="{3F4FB82D-F005-4D31-9338-AE8B248443BB}" destId="{0F67DF92-92FA-423A-9C68-0CC1AB4EB5F7}" srcOrd="0" destOrd="0" parTransId="{AC0FE1A9-33E1-4B4A-9CF8-5BE88CD7965A}" sibTransId="{FDC30450-1436-41D5-9386-29696FCDA89E}"/>
    <dgm:cxn modelId="{CE634216-5BB3-4188-847C-D43711E7DFAF}" type="presOf" srcId="{88D620BC-0278-43DD-93E4-7D34E2546E3E}" destId="{DC49D132-56E3-4890-9237-E44ECF4E7A5A}" srcOrd="0" destOrd="1" presId="urn:microsoft.com/office/officeart/2005/8/layout/vList2"/>
    <dgm:cxn modelId="{3AAEE499-5E5D-436E-B546-8C6F86DB0B98}" srcId="{4F9A7CE5-FBAB-4854-90F0-E1332375194A}" destId="{0F914C48-3458-4093-B130-C87DCE35032E}" srcOrd="1" destOrd="0" parTransId="{1E92D0B9-D4FC-4D62-B436-4C3E20B6E892}" sibTransId="{199188FA-C892-41A4-B818-19C5BC3ED1D5}"/>
    <dgm:cxn modelId="{64798048-5F3E-48C3-A69F-4C17F1439449}" type="presOf" srcId="{8B50C542-E602-4845-8FD7-A35B3E0A6BEB}" destId="{D5D359A2-32F2-4CF8-B78A-F28DA2F22C81}" srcOrd="0" destOrd="0" presId="urn:microsoft.com/office/officeart/2005/8/layout/vList2"/>
    <dgm:cxn modelId="{AE4D2592-4BA6-4B92-BACE-85F950928C6D}" srcId="{4F9A7CE5-FBAB-4854-90F0-E1332375194A}" destId="{8B50C542-E602-4845-8FD7-A35B3E0A6BEB}" srcOrd="0" destOrd="0" parTransId="{9DAD63E5-A1AF-43D2-B43B-9EE669CCF472}" sibTransId="{AC7F6855-119A-40D4-8B29-4DAD13FD0016}"/>
    <dgm:cxn modelId="{FAB5F1E6-671F-4A9C-9882-82D183B9700A}" type="presOf" srcId="{84309EB8-2EC8-4042-95B8-40BFF0149767}" destId="{C2CC249C-000F-49AE-93A0-B0F80C366A79}" srcOrd="0" destOrd="0" presId="urn:microsoft.com/office/officeart/2005/8/layout/vList2"/>
    <dgm:cxn modelId="{3F30987D-4019-4876-BF4C-0C4B0175B77B}" type="presOf" srcId="{0F914C48-3458-4093-B130-C87DCE35032E}" destId="{D5D359A2-32F2-4CF8-B78A-F28DA2F22C81}" srcOrd="0" destOrd="1" presId="urn:microsoft.com/office/officeart/2005/8/layout/vList2"/>
    <dgm:cxn modelId="{20C442C0-B2A8-4C54-95E3-3EC4AFBFED81}" srcId="{0F67DF92-92FA-423A-9C68-0CC1AB4EB5F7}" destId="{84309EB8-2EC8-4042-95B8-40BFF0149767}" srcOrd="0" destOrd="0" parTransId="{455D0893-4FDC-45AB-8360-892F2ABF2FF5}" sibTransId="{ED04289E-F481-422B-AFFC-8C0838749301}"/>
    <dgm:cxn modelId="{BB74821F-DE56-4448-9A46-5A8590FD32EC}" srcId="{A090E275-8F34-4992-BAD7-123FB345BB87}" destId="{2E96B417-9626-4A72-8F6E-C6F28293A190}" srcOrd="0" destOrd="0" parTransId="{AF52FAFA-BAC9-4644-BFED-C7FDCE5C0BAF}" sibTransId="{593BE510-56D5-4521-B421-15600C046DDE}"/>
    <dgm:cxn modelId="{D8963568-A2C7-4302-BF5A-47A2A89394BA}" type="presOf" srcId="{3F4FB82D-F005-4D31-9338-AE8B248443BB}" destId="{B91A7F50-1350-44EC-B2BB-D9C24F72077B}" srcOrd="0" destOrd="0" presId="urn:microsoft.com/office/officeart/2005/8/layout/vList2"/>
    <dgm:cxn modelId="{608F9C9B-B5DA-418D-A45E-E21EBDD18795}" type="presOf" srcId="{2E96B417-9626-4A72-8F6E-C6F28293A190}" destId="{DC49D132-56E3-4890-9237-E44ECF4E7A5A}" srcOrd="0" destOrd="0" presId="urn:microsoft.com/office/officeart/2005/8/layout/vList2"/>
    <dgm:cxn modelId="{F17AD765-6412-4E6E-93E7-9F699CC18E80}" type="presOf" srcId="{466C0BC3-3772-4E03-B89E-38E52AF92B1A}" destId="{C2CC249C-000F-49AE-93A0-B0F80C366A79}" srcOrd="0" destOrd="1" presId="urn:microsoft.com/office/officeart/2005/8/layout/vList2"/>
    <dgm:cxn modelId="{CB5C4A43-E0C8-4E40-918F-38AE6AF45782}" type="presOf" srcId="{A090E275-8F34-4992-BAD7-123FB345BB87}" destId="{C8B1E5B2-7804-424B-905A-ADE367CDD904}" srcOrd="0" destOrd="0" presId="urn:microsoft.com/office/officeart/2005/8/layout/vList2"/>
    <dgm:cxn modelId="{19172943-838B-4D7A-B5AE-F8BEF01D2E4B}" type="presParOf" srcId="{B91A7F50-1350-44EC-B2BB-D9C24F72077B}" destId="{F5169CD6-E2C2-4956-BCF7-2B80C5B306CB}" srcOrd="0" destOrd="0" presId="urn:microsoft.com/office/officeart/2005/8/layout/vList2"/>
    <dgm:cxn modelId="{95EDCC1A-D10B-43D3-8871-A03CA93F068C}" type="presParOf" srcId="{B91A7F50-1350-44EC-B2BB-D9C24F72077B}" destId="{C2CC249C-000F-49AE-93A0-B0F80C366A79}" srcOrd="1" destOrd="0" presId="urn:microsoft.com/office/officeart/2005/8/layout/vList2"/>
    <dgm:cxn modelId="{0F3433F5-3787-4DF7-A10E-A2584D95DC18}" type="presParOf" srcId="{B91A7F50-1350-44EC-B2BB-D9C24F72077B}" destId="{C8B1E5B2-7804-424B-905A-ADE367CDD904}" srcOrd="2" destOrd="0" presId="urn:microsoft.com/office/officeart/2005/8/layout/vList2"/>
    <dgm:cxn modelId="{8351AC26-5AD8-4B8F-A130-C3EA7B71A5C5}" type="presParOf" srcId="{B91A7F50-1350-44EC-B2BB-D9C24F72077B}" destId="{DC49D132-56E3-4890-9237-E44ECF4E7A5A}" srcOrd="3" destOrd="0" presId="urn:microsoft.com/office/officeart/2005/8/layout/vList2"/>
    <dgm:cxn modelId="{83D73914-79BB-4DB7-9995-215597701DAD}" type="presParOf" srcId="{B91A7F50-1350-44EC-B2BB-D9C24F72077B}" destId="{48A5B5AE-60B2-4651-A6D0-5607796B5BF5}" srcOrd="4" destOrd="0" presId="urn:microsoft.com/office/officeart/2005/8/layout/vList2"/>
    <dgm:cxn modelId="{2C71CB08-7528-4327-9802-6B107FE1022C}" type="presParOf" srcId="{B91A7F50-1350-44EC-B2BB-D9C24F72077B}" destId="{D5D359A2-32F2-4CF8-B78A-F28DA2F22C81}"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2B2462-9A69-4578-9456-85AAB7173834}" type="doc">
      <dgm:prSet loTypeId="urn:microsoft.com/office/officeart/2005/8/layout/process4" loCatId="process" qsTypeId="urn:microsoft.com/office/officeart/2005/8/quickstyle/simple3" qsCatId="simple" csTypeId="urn:microsoft.com/office/officeart/2005/8/colors/accent1_2" csCatId="accent1" phldr="1"/>
      <dgm:spPr/>
      <dgm:t>
        <a:bodyPr/>
        <a:lstStyle/>
        <a:p>
          <a:endParaRPr lang="zh-CN" altLang="en-US"/>
        </a:p>
      </dgm:t>
    </dgm:pt>
    <dgm:pt modelId="{07FACE75-01AE-49F3-B420-1A89B08BACEF}">
      <dgm:prSet phldrT="[文本]" custT="1"/>
      <dgm:spPr/>
      <dgm:t>
        <a:bodyPr/>
        <a:lstStyle/>
        <a:p>
          <a:r>
            <a:rPr lang="zh-CN" altLang="en-US" sz="1800" b="1" dirty="0" smtClean="0">
              <a:latin typeface="微软雅黑" panose="020B0503020204020204" pitchFamily="34" charset="-122"/>
              <a:ea typeface="微软雅黑" panose="020B0503020204020204" pitchFamily="34" charset="-122"/>
              <a:cs typeface="Times New Roman" pitchFamily="18" charset="0"/>
            </a:rPr>
            <a:t>平面</a:t>
          </a:r>
          <a:r>
            <a:rPr lang="en-US" altLang="zh-CN" sz="1800" b="1" dirty="0" smtClean="0">
              <a:latin typeface="微软雅黑" panose="020B0503020204020204" pitchFamily="34" charset="-122"/>
              <a:ea typeface="微软雅黑" panose="020B0503020204020204" pitchFamily="34" charset="-122"/>
              <a:cs typeface="Times New Roman" pitchFamily="18" charset="0"/>
            </a:rPr>
            <a:t>/FinFET/U</a:t>
          </a:r>
          <a:r>
            <a:rPr lang="zh-CN" altLang="en-US" sz="1800" b="1" dirty="0" smtClean="0">
              <a:latin typeface="微软雅黑" panose="020B0503020204020204" pitchFamily="34" charset="-122"/>
              <a:ea typeface="微软雅黑" panose="020B0503020204020204" pitchFamily="34" charset="-122"/>
              <a:cs typeface="Times New Roman" pitchFamily="18" charset="0"/>
            </a:rPr>
            <a:t>型沟道等晶体管</a:t>
          </a:r>
          <a:endParaRPr lang="zh-CN" altLang="en-US" sz="1800" b="1" dirty="0">
            <a:latin typeface="微软雅黑" panose="020B0503020204020204" pitchFamily="34" charset="-122"/>
            <a:ea typeface="微软雅黑" panose="020B0503020204020204" pitchFamily="34" charset="-122"/>
            <a:cs typeface="Times New Roman" pitchFamily="18" charset="0"/>
          </a:endParaRPr>
        </a:p>
      </dgm:t>
    </dgm:pt>
    <dgm:pt modelId="{830F2F61-81EE-4B16-AE7F-99672347AC79}" type="parTrans" cxnId="{B84CB8F5-6319-4A98-8588-DDECFCF44C8D}">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07F20D2F-1A1D-4846-96D6-1445673EE289}" type="sibTrans" cxnId="{B84CB8F5-6319-4A98-8588-DDECFCF44C8D}">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6DAF3F79-DAF7-4F40-852F-4B2B6C74BB10}">
      <dgm:prSet phldrT="[文本]" custT="1"/>
      <dgm:spPr/>
      <dgm:t>
        <a:bodyPr/>
        <a:lstStyle/>
        <a:p>
          <a:r>
            <a:rPr lang="zh-CN" altLang="en-US" sz="1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几何结构差异</a:t>
          </a:r>
          <a:endParaRPr lang="zh-CN" altLang="en-US" sz="1800" b="1" dirty="0">
            <a:solidFill>
              <a:srgbClr val="FF0000"/>
            </a:solidFill>
            <a:latin typeface="微软雅黑" panose="020B0503020204020204" pitchFamily="34" charset="-122"/>
            <a:ea typeface="微软雅黑" panose="020B0503020204020204" pitchFamily="34" charset="-122"/>
            <a:cs typeface="Times New Roman" pitchFamily="18" charset="0"/>
          </a:endParaRPr>
        </a:p>
      </dgm:t>
    </dgm:pt>
    <dgm:pt modelId="{1BD9531D-3AC4-491A-9423-93042F2C6AFC}" type="parTrans" cxnId="{96A2839E-42EC-400B-8998-78A0E14B98D2}">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8F59E8E9-13B0-4458-A8D7-9510276406C0}" type="sibTrans" cxnId="{96A2839E-42EC-400B-8998-78A0E14B98D2}">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FD6B0173-53E6-4B01-B291-C841C0FDD814}">
      <dgm:prSet phldrT="[文本]" custT="1"/>
      <dgm:spPr/>
      <dgm:t>
        <a:bodyPr/>
        <a:lstStyle/>
        <a:p>
          <a:r>
            <a:rPr lang="zh-CN" altLang="en-US" sz="1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应力分布差异</a:t>
          </a:r>
          <a:endParaRPr lang="zh-CN" altLang="en-US" sz="1800" b="1" dirty="0">
            <a:solidFill>
              <a:srgbClr val="FF0000"/>
            </a:solidFill>
            <a:latin typeface="微软雅黑" panose="020B0503020204020204" pitchFamily="34" charset="-122"/>
            <a:ea typeface="微软雅黑" panose="020B0503020204020204" pitchFamily="34" charset="-122"/>
            <a:cs typeface="Times New Roman" pitchFamily="18" charset="0"/>
          </a:endParaRPr>
        </a:p>
      </dgm:t>
    </dgm:pt>
    <dgm:pt modelId="{A84B86B0-7A7D-4899-813F-4AD18B9D9D92}" type="parTrans" cxnId="{316C9410-D91F-4752-B454-371584D6CFF1}">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81BBF882-9597-43DA-BDF4-2ED8760E6770}" type="sibTrans" cxnId="{316C9410-D91F-4752-B454-371584D6CFF1}">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F84CAF8D-45C5-4D13-A54E-484F077D8F82}">
      <dgm:prSet phldrT="[文本]" custT="1"/>
      <dgm:spPr/>
      <dgm:t>
        <a:bodyPr/>
        <a:lstStyle/>
        <a:p>
          <a:r>
            <a:rPr lang="zh-CN" altLang="en-US" sz="1800" b="1" dirty="0" smtClean="0">
              <a:latin typeface="微软雅黑" panose="020B0503020204020204" pitchFamily="34" charset="-122"/>
              <a:ea typeface="微软雅黑" panose="020B0503020204020204" pitchFamily="34" charset="-122"/>
              <a:cs typeface="Times New Roman" pitchFamily="18" charset="0"/>
            </a:rPr>
            <a:t>引起相应的电学性质变化</a:t>
          </a:r>
          <a:endParaRPr lang="zh-CN" altLang="en-US" sz="1800" b="1" dirty="0">
            <a:latin typeface="微软雅黑" panose="020B0503020204020204" pitchFamily="34" charset="-122"/>
            <a:ea typeface="微软雅黑" panose="020B0503020204020204" pitchFamily="34" charset="-122"/>
            <a:cs typeface="Times New Roman" pitchFamily="18" charset="0"/>
          </a:endParaRPr>
        </a:p>
      </dgm:t>
    </dgm:pt>
    <dgm:pt modelId="{6B7DB128-D365-4779-AB4F-DCF6416F1026}" type="parTrans" cxnId="{0D851596-7D7D-42C5-95C7-118CFF9D2295}">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030FC1B8-3F87-44E9-B734-6A954C7FA2BA}" type="sibTrans" cxnId="{0D851596-7D7D-42C5-95C7-118CFF9D2295}">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79DD89C3-F35A-4CEB-AECA-D02C789E5023}">
      <dgm:prSet phldrT="[文本]" custT="1"/>
      <dgm:spPr/>
      <dgm:t>
        <a:bodyPr/>
        <a:lstStyle/>
        <a:p>
          <a:r>
            <a:rPr lang="zh-CN" altLang="en-US" sz="1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电场分布差异</a:t>
          </a:r>
          <a:endParaRPr lang="zh-CN" altLang="en-US" sz="1800" b="1" dirty="0">
            <a:solidFill>
              <a:srgbClr val="FF0000"/>
            </a:solidFill>
            <a:latin typeface="微软雅黑" panose="020B0503020204020204" pitchFamily="34" charset="-122"/>
            <a:ea typeface="微软雅黑" panose="020B0503020204020204" pitchFamily="34" charset="-122"/>
            <a:cs typeface="Times New Roman" pitchFamily="18" charset="0"/>
          </a:endParaRPr>
        </a:p>
      </dgm:t>
    </dgm:pt>
    <dgm:pt modelId="{4F478E17-3925-4AB9-BDCF-63B764E958A0}" type="parTrans" cxnId="{6067258B-D1C7-4AA0-A4D6-AB5A7470B4E0}">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46E94BF8-6166-495C-8D30-C61E1F480F35}" type="sibTrans" cxnId="{6067258B-D1C7-4AA0-A4D6-AB5A7470B4E0}">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F5D9DC12-25FF-4C3B-AE92-79B6CAEB6DEF}">
      <dgm:prSet phldrT="[文本]" custT="1"/>
      <dgm:spPr/>
      <dgm:t>
        <a:bodyPr/>
        <a:lstStyle/>
        <a:p>
          <a:r>
            <a:rPr lang="zh-CN" altLang="en-US" sz="1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迁移率变化</a:t>
          </a:r>
          <a:endParaRPr lang="zh-CN" altLang="en-US" sz="1800" b="1" dirty="0">
            <a:solidFill>
              <a:srgbClr val="FF0000"/>
            </a:solidFill>
            <a:latin typeface="微软雅黑" panose="020B0503020204020204" pitchFamily="34" charset="-122"/>
            <a:ea typeface="微软雅黑" panose="020B0503020204020204" pitchFamily="34" charset="-122"/>
            <a:cs typeface="Times New Roman" pitchFamily="18" charset="0"/>
          </a:endParaRPr>
        </a:p>
      </dgm:t>
    </dgm:pt>
    <dgm:pt modelId="{2919D1BD-F96D-429B-93E8-FB525A0F15E9}" type="parTrans" cxnId="{C61ED524-6E9A-4F78-A346-9D8CEE780F7E}">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3C1C629C-D7B3-41EF-BBED-C7A6BE119E56}" type="sibTrans" cxnId="{C61ED524-6E9A-4F78-A346-9D8CEE780F7E}">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A9208766-DFCB-4384-8116-94AF902E3DBE}">
      <dgm:prSet phldrT="[文本]" custT="1"/>
      <dgm:spPr/>
      <dgm:t>
        <a:bodyPr/>
        <a:lstStyle/>
        <a:p>
          <a:r>
            <a:rPr lang="zh-CN" altLang="en-US" sz="1800" b="1" dirty="0" smtClean="0">
              <a:latin typeface="微软雅黑" panose="020B0503020204020204" pitchFamily="34" charset="-122"/>
              <a:ea typeface="微软雅黑" panose="020B0503020204020204" pitchFamily="34" charset="-122"/>
              <a:cs typeface="Times New Roman" pitchFamily="18" charset="0"/>
            </a:rPr>
            <a:t>新的电荷收集机制</a:t>
          </a:r>
          <a:endParaRPr lang="zh-CN" altLang="en-US" sz="1800" b="1" dirty="0">
            <a:latin typeface="微软雅黑" panose="020B0503020204020204" pitchFamily="34" charset="-122"/>
            <a:ea typeface="微软雅黑" panose="020B0503020204020204" pitchFamily="34" charset="-122"/>
            <a:cs typeface="Times New Roman" pitchFamily="18" charset="0"/>
          </a:endParaRPr>
        </a:p>
      </dgm:t>
    </dgm:pt>
    <dgm:pt modelId="{B6AD2FE2-FD9D-49CF-94CE-2F65CF4E541C}" type="parTrans" cxnId="{4322CAE1-60AC-4614-A32C-40689D2F56EA}">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327B6176-884D-4593-9C3A-34BCA06603DE}" type="sibTrans" cxnId="{4322CAE1-60AC-4614-A32C-40689D2F56EA}">
      <dgm:prSet/>
      <dgm:spPr/>
      <dgm:t>
        <a:bodyPr/>
        <a:lstStyle/>
        <a:p>
          <a:endParaRPr lang="zh-CN" altLang="en-US" sz="2400" b="1">
            <a:latin typeface="微软雅黑" panose="020B0503020204020204" pitchFamily="34" charset="-122"/>
            <a:ea typeface="微软雅黑" panose="020B0503020204020204" pitchFamily="34" charset="-122"/>
            <a:cs typeface="Times New Roman" pitchFamily="18" charset="0"/>
          </a:endParaRPr>
        </a:p>
      </dgm:t>
    </dgm:pt>
    <dgm:pt modelId="{40AA917C-1423-4B05-A0DA-AE1B5A6ECCD7}" type="pres">
      <dgm:prSet presAssocID="{B92B2462-9A69-4578-9456-85AAB7173834}" presName="Name0" presStyleCnt="0">
        <dgm:presLayoutVars>
          <dgm:dir/>
          <dgm:animLvl val="lvl"/>
          <dgm:resizeHandles val="exact"/>
        </dgm:presLayoutVars>
      </dgm:prSet>
      <dgm:spPr/>
      <dgm:t>
        <a:bodyPr/>
        <a:lstStyle/>
        <a:p>
          <a:endParaRPr lang="zh-CN" altLang="en-US"/>
        </a:p>
      </dgm:t>
    </dgm:pt>
    <dgm:pt modelId="{8467D86A-14AD-4176-BCBE-18C1D9EB5D45}" type="pres">
      <dgm:prSet presAssocID="{A9208766-DFCB-4384-8116-94AF902E3DBE}" presName="boxAndChildren" presStyleCnt="0"/>
      <dgm:spPr/>
      <dgm:t>
        <a:bodyPr/>
        <a:lstStyle/>
        <a:p>
          <a:endParaRPr lang="zh-CN" altLang="en-US"/>
        </a:p>
      </dgm:t>
    </dgm:pt>
    <dgm:pt modelId="{0DF806D0-9E67-452F-B4DA-FD9278A7F32F}" type="pres">
      <dgm:prSet presAssocID="{A9208766-DFCB-4384-8116-94AF902E3DBE}" presName="parentTextBox" presStyleLbl="node1" presStyleIdx="0" presStyleCnt="3" custScaleY="51573"/>
      <dgm:spPr/>
      <dgm:t>
        <a:bodyPr/>
        <a:lstStyle/>
        <a:p>
          <a:endParaRPr lang="zh-CN" altLang="en-US"/>
        </a:p>
      </dgm:t>
    </dgm:pt>
    <dgm:pt modelId="{BC8A715E-0AF8-4440-8FDD-F3690F9F7D66}" type="pres">
      <dgm:prSet presAssocID="{030FC1B8-3F87-44E9-B734-6A954C7FA2BA}" presName="sp" presStyleCnt="0"/>
      <dgm:spPr/>
      <dgm:t>
        <a:bodyPr/>
        <a:lstStyle/>
        <a:p>
          <a:endParaRPr lang="zh-CN" altLang="en-US"/>
        </a:p>
      </dgm:t>
    </dgm:pt>
    <dgm:pt modelId="{8DB7CA29-64FA-4568-8C37-5A42BA465EB3}" type="pres">
      <dgm:prSet presAssocID="{F84CAF8D-45C5-4D13-A54E-484F077D8F82}" presName="arrowAndChildren" presStyleCnt="0"/>
      <dgm:spPr/>
      <dgm:t>
        <a:bodyPr/>
        <a:lstStyle/>
        <a:p>
          <a:endParaRPr lang="zh-CN" altLang="en-US"/>
        </a:p>
      </dgm:t>
    </dgm:pt>
    <dgm:pt modelId="{0A659213-7C66-44BB-805E-D95EB9C7C055}" type="pres">
      <dgm:prSet presAssocID="{F84CAF8D-45C5-4D13-A54E-484F077D8F82}" presName="parentTextArrow" presStyleLbl="node1" presStyleIdx="0" presStyleCnt="3"/>
      <dgm:spPr/>
      <dgm:t>
        <a:bodyPr/>
        <a:lstStyle/>
        <a:p>
          <a:endParaRPr lang="zh-CN" altLang="en-US"/>
        </a:p>
      </dgm:t>
    </dgm:pt>
    <dgm:pt modelId="{36F868B0-2A5E-4888-8678-44CD78D22563}" type="pres">
      <dgm:prSet presAssocID="{F84CAF8D-45C5-4D13-A54E-484F077D8F82}" presName="arrow" presStyleLbl="node1" presStyleIdx="1" presStyleCnt="3"/>
      <dgm:spPr/>
      <dgm:t>
        <a:bodyPr/>
        <a:lstStyle/>
        <a:p>
          <a:endParaRPr lang="zh-CN" altLang="en-US"/>
        </a:p>
      </dgm:t>
    </dgm:pt>
    <dgm:pt modelId="{628BDC1E-F9D8-4786-B8F8-76E0E0686D73}" type="pres">
      <dgm:prSet presAssocID="{F84CAF8D-45C5-4D13-A54E-484F077D8F82}" presName="descendantArrow" presStyleCnt="0"/>
      <dgm:spPr/>
      <dgm:t>
        <a:bodyPr/>
        <a:lstStyle/>
        <a:p>
          <a:endParaRPr lang="zh-CN" altLang="en-US"/>
        </a:p>
      </dgm:t>
    </dgm:pt>
    <dgm:pt modelId="{34B8032B-81D5-431E-919E-9073A10D9A70}" type="pres">
      <dgm:prSet presAssocID="{79DD89C3-F35A-4CEB-AECA-D02C789E5023}" presName="childTextArrow" presStyleLbl="fgAccFollowNode1" presStyleIdx="0" presStyleCnt="4">
        <dgm:presLayoutVars>
          <dgm:bulletEnabled val="1"/>
        </dgm:presLayoutVars>
      </dgm:prSet>
      <dgm:spPr/>
      <dgm:t>
        <a:bodyPr/>
        <a:lstStyle/>
        <a:p>
          <a:endParaRPr lang="zh-CN" altLang="en-US"/>
        </a:p>
      </dgm:t>
    </dgm:pt>
    <dgm:pt modelId="{FA23AC48-FDD1-4F9F-9161-7DF88C5FC2B2}" type="pres">
      <dgm:prSet presAssocID="{F5D9DC12-25FF-4C3B-AE92-79B6CAEB6DEF}" presName="childTextArrow" presStyleLbl="fgAccFollowNode1" presStyleIdx="1" presStyleCnt="4">
        <dgm:presLayoutVars>
          <dgm:bulletEnabled val="1"/>
        </dgm:presLayoutVars>
      </dgm:prSet>
      <dgm:spPr/>
      <dgm:t>
        <a:bodyPr/>
        <a:lstStyle/>
        <a:p>
          <a:endParaRPr lang="zh-CN" altLang="en-US"/>
        </a:p>
      </dgm:t>
    </dgm:pt>
    <dgm:pt modelId="{70994BE2-1570-48A4-86CF-D080DBEC8834}" type="pres">
      <dgm:prSet presAssocID="{07F20D2F-1A1D-4846-96D6-1445673EE289}" presName="sp" presStyleCnt="0"/>
      <dgm:spPr/>
      <dgm:t>
        <a:bodyPr/>
        <a:lstStyle/>
        <a:p>
          <a:endParaRPr lang="zh-CN" altLang="en-US"/>
        </a:p>
      </dgm:t>
    </dgm:pt>
    <dgm:pt modelId="{640D97A4-4BC8-4093-B6A6-DF6FAAC8F88B}" type="pres">
      <dgm:prSet presAssocID="{07FACE75-01AE-49F3-B420-1A89B08BACEF}" presName="arrowAndChildren" presStyleCnt="0"/>
      <dgm:spPr/>
      <dgm:t>
        <a:bodyPr/>
        <a:lstStyle/>
        <a:p>
          <a:endParaRPr lang="zh-CN" altLang="en-US"/>
        </a:p>
      </dgm:t>
    </dgm:pt>
    <dgm:pt modelId="{283E2087-8952-48B8-AC73-17C1B598F93D}" type="pres">
      <dgm:prSet presAssocID="{07FACE75-01AE-49F3-B420-1A89B08BACEF}" presName="parentTextArrow" presStyleLbl="node1" presStyleIdx="1" presStyleCnt="3"/>
      <dgm:spPr/>
      <dgm:t>
        <a:bodyPr/>
        <a:lstStyle/>
        <a:p>
          <a:endParaRPr lang="zh-CN" altLang="en-US"/>
        </a:p>
      </dgm:t>
    </dgm:pt>
    <dgm:pt modelId="{05891724-C6D0-4F31-9C82-789A5FFB760E}" type="pres">
      <dgm:prSet presAssocID="{07FACE75-01AE-49F3-B420-1A89B08BACEF}" presName="arrow" presStyleLbl="node1" presStyleIdx="2" presStyleCnt="3"/>
      <dgm:spPr/>
      <dgm:t>
        <a:bodyPr/>
        <a:lstStyle/>
        <a:p>
          <a:endParaRPr lang="zh-CN" altLang="en-US"/>
        </a:p>
      </dgm:t>
    </dgm:pt>
    <dgm:pt modelId="{AD809003-596A-42B9-9572-D04B379818BD}" type="pres">
      <dgm:prSet presAssocID="{07FACE75-01AE-49F3-B420-1A89B08BACEF}" presName="descendantArrow" presStyleCnt="0"/>
      <dgm:spPr/>
      <dgm:t>
        <a:bodyPr/>
        <a:lstStyle/>
        <a:p>
          <a:endParaRPr lang="zh-CN" altLang="en-US"/>
        </a:p>
      </dgm:t>
    </dgm:pt>
    <dgm:pt modelId="{E81FD1F2-1558-46AF-A124-34DF75ABED03}" type="pres">
      <dgm:prSet presAssocID="{6DAF3F79-DAF7-4F40-852F-4B2B6C74BB10}" presName="childTextArrow" presStyleLbl="fgAccFollowNode1" presStyleIdx="2" presStyleCnt="4">
        <dgm:presLayoutVars>
          <dgm:bulletEnabled val="1"/>
        </dgm:presLayoutVars>
      </dgm:prSet>
      <dgm:spPr/>
      <dgm:t>
        <a:bodyPr/>
        <a:lstStyle/>
        <a:p>
          <a:endParaRPr lang="zh-CN" altLang="en-US"/>
        </a:p>
      </dgm:t>
    </dgm:pt>
    <dgm:pt modelId="{E852D23F-1798-40B1-BE7B-19902AEFEC13}" type="pres">
      <dgm:prSet presAssocID="{FD6B0173-53E6-4B01-B291-C841C0FDD814}" presName="childTextArrow" presStyleLbl="fgAccFollowNode1" presStyleIdx="3" presStyleCnt="4">
        <dgm:presLayoutVars>
          <dgm:bulletEnabled val="1"/>
        </dgm:presLayoutVars>
      </dgm:prSet>
      <dgm:spPr/>
      <dgm:t>
        <a:bodyPr/>
        <a:lstStyle/>
        <a:p>
          <a:endParaRPr lang="zh-CN" altLang="en-US"/>
        </a:p>
      </dgm:t>
    </dgm:pt>
  </dgm:ptLst>
  <dgm:cxnLst>
    <dgm:cxn modelId="{1B6FFDC0-994A-44B2-80F6-771CABEFFA35}" type="presOf" srcId="{6DAF3F79-DAF7-4F40-852F-4B2B6C74BB10}" destId="{E81FD1F2-1558-46AF-A124-34DF75ABED03}" srcOrd="0" destOrd="0" presId="urn:microsoft.com/office/officeart/2005/8/layout/process4"/>
    <dgm:cxn modelId="{74CD7FF2-8B21-4744-92FA-9FB80F347DB4}" type="presOf" srcId="{B92B2462-9A69-4578-9456-85AAB7173834}" destId="{40AA917C-1423-4B05-A0DA-AE1B5A6ECCD7}" srcOrd="0" destOrd="0" presId="urn:microsoft.com/office/officeart/2005/8/layout/process4"/>
    <dgm:cxn modelId="{34217BEF-EDDF-4352-9EAC-04EFFD236FA5}" type="presOf" srcId="{07FACE75-01AE-49F3-B420-1A89B08BACEF}" destId="{05891724-C6D0-4F31-9C82-789A5FFB760E}" srcOrd="1" destOrd="0" presId="urn:microsoft.com/office/officeart/2005/8/layout/process4"/>
    <dgm:cxn modelId="{6067258B-D1C7-4AA0-A4D6-AB5A7470B4E0}" srcId="{F84CAF8D-45C5-4D13-A54E-484F077D8F82}" destId="{79DD89C3-F35A-4CEB-AECA-D02C789E5023}" srcOrd="0" destOrd="0" parTransId="{4F478E17-3925-4AB9-BDCF-63B764E958A0}" sibTransId="{46E94BF8-6166-495C-8D30-C61E1F480F35}"/>
    <dgm:cxn modelId="{1973150F-92B3-4AB2-A7EE-DE997E3509C4}" type="presOf" srcId="{F5D9DC12-25FF-4C3B-AE92-79B6CAEB6DEF}" destId="{FA23AC48-FDD1-4F9F-9161-7DF88C5FC2B2}" srcOrd="0" destOrd="0" presId="urn:microsoft.com/office/officeart/2005/8/layout/process4"/>
    <dgm:cxn modelId="{316C9410-D91F-4752-B454-371584D6CFF1}" srcId="{07FACE75-01AE-49F3-B420-1A89B08BACEF}" destId="{FD6B0173-53E6-4B01-B291-C841C0FDD814}" srcOrd="1" destOrd="0" parTransId="{A84B86B0-7A7D-4899-813F-4AD18B9D9D92}" sibTransId="{81BBF882-9597-43DA-BDF4-2ED8760E6770}"/>
    <dgm:cxn modelId="{0D851596-7D7D-42C5-95C7-118CFF9D2295}" srcId="{B92B2462-9A69-4578-9456-85AAB7173834}" destId="{F84CAF8D-45C5-4D13-A54E-484F077D8F82}" srcOrd="1" destOrd="0" parTransId="{6B7DB128-D365-4779-AB4F-DCF6416F1026}" sibTransId="{030FC1B8-3F87-44E9-B734-6A954C7FA2BA}"/>
    <dgm:cxn modelId="{4322CAE1-60AC-4614-A32C-40689D2F56EA}" srcId="{B92B2462-9A69-4578-9456-85AAB7173834}" destId="{A9208766-DFCB-4384-8116-94AF902E3DBE}" srcOrd="2" destOrd="0" parTransId="{B6AD2FE2-FD9D-49CF-94CE-2F65CF4E541C}" sibTransId="{327B6176-884D-4593-9C3A-34BCA06603DE}"/>
    <dgm:cxn modelId="{13E2DFF0-67C6-47CC-A7F9-9BE2AAE14B59}" type="presOf" srcId="{79DD89C3-F35A-4CEB-AECA-D02C789E5023}" destId="{34B8032B-81D5-431E-919E-9073A10D9A70}" srcOrd="0" destOrd="0" presId="urn:microsoft.com/office/officeart/2005/8/layout/process4"/>
    <dgm:cxn modelId="{96A2839E-42EC-400B-8998-78A0E14B98D2}" srcId="{07FACE75-01AE-49F3-B420-1A89B08BACEF}" destId="{6DAF3F79-DAF7-4F40-852F-4B2B6C74BB10}" srcOrd="0" destOrd="0" parTransId="{1BD9531D-3AC4-491A-9423-93042F2C6AFC}" sibTransId="{8F59E8E9-13B0-4458-A8D7-9510276406C0}"/>
    <dgm:cxn modelId="{BB8B3BBC-6AE8-413E-A5BF-A4BCADCC3373}" type="presOf" srcId="{FD6B0173-53E6-4B01-B291-C841C0FDD814}" destId="{E852D23F-1798-40B1-BE7B-19902AEFEC13}" srcOrd="0" destOrd="0" presId="urn:microsoft.com/office/officeart/2005/8/layout/process4"/>
    <dgm:cxn modelId="{324131E4-C5EE-4D9F-8511-4AC46C3DE2FC}" type="presOf" srcId="{F84CAF8D-45C5-4D13-A54E-484F077D8F82}" destId="{0A659213-7C66-44BB-805E-D95EB9C7C055}" srcOrd="0" destOrd="0" presId="urn:microsoft.com/office/officeart/2005/8/layout/process4"/>
    <dgm:cxn modelId="{0474EFFC-ECD1-4CF2-B749-B1CA654F680E}" type="presOf" srcId="{F84CAF8D-45C5-4D13-A54E-484F077D8F82}" destId="{36F868B0-2A5E-4888-8678-44CD78D22563}" srcOrd="1" destOrd="0" presId="urn:microsoft.com/office/officeart/2005/8/layout/process4"/>
    <dgm:cxn modelId="{875DEAB5-47C5-4DA0-BCC2-6ACD6BA0F2CE}" type="presOf" srcId="{07FACE75-01AE-49F3-B420-1A89B08BACEF}" destId="{283E2087-8952-48B8-AC73-17C1B598F93D}" srcOrd="0" destOrd="0" presId="urn:microsoft.com/office/officeart/2005/8/layout/process4"/>
    <dgm:cxn modelId="{C61ED524-6E9A-4F78-A346-9D8CEE780F7E}" srcId="{F84CAF8D-45C5-4D13-A54E-484F077D8F82}" destId="{F5D9DC12-25FF-4C3B-AE92-79B6CAEB6DEF}" srcOrd="1" destOrd="0" parTransId="{2919D1BD-F96D-429B-93E8-FB525A0F15E9}" sibTransId="{3C1C629C-D7B3-41EF-BBED-C7A6BE119E56}"/>
    <dgm:cxn modelId="{B84CB8F5-6319-4A98-8588-DDECFCF44C8D}" srcId="{B92B2462-9A69-4578-9456-85AAB7173834}" destId="{07FACE75-01AE-49F3-B420-1A89B08BACEF}" srcOrd="0" destOrd="0" parTransId="{830F2F61-81EE-4B16-AE7F-99672347AC79}" sibTransId="{07F20D2F-1A1D-4846-96D6-1445673EE289}"/>
    <dgm:cxn modelId="{4B813C75-2DD8-44B6-91E1-4A03CC1748FA}" type="presOf" srcId="{A9208766-DFCB-4384-8116-94AF902E3DBE}" destId="{0DF806D0-9E67-452F-B4DA-FD9278A7F32F}" srcOrd="0" destOrd="0" presId="urn:microsoft.com/office/officeart/2005/8/layout/process4"/>
    <dgm:cxn modelId="{4A219319-A38A-4DDE-BD59-7385BD28C623}" type="presParOf" srcId="{40AA917C-1423-4B05-A0DA-AE1B5A6ECCD7}" destId="{8467D86A-14AD-4176-BCBE-18C1D9EB5D45}" srcOrd="0" destOrd="0" presId="urn:microsoft.com/office/officeart/2005/8/layout/process4"/>
    <dgm:cxn modelId="{A6E737F8-790B-4C46-B495-F2700530E880}" type="presParOf" srcId="{8467D86A-14AD-4176-BCBE-18C1D9EB5D45}" destId="{0DF806D0-9E67-452F-B4DA-FD9278A7F32F}" srcOrd="0" destOrd="0" presId="urn:microsoft.com/office/officeart/2005/8/layout/process4"/>
    <dgm:cxn modelId="{8C199C52-4B15-4D5D-A3C0-259BC98472C1}" type="presParOf" srcId="{40AA917C-1423-4B05-A0DA-AE1B5A6ECCD7}" destId="{BC8A715E-0AF8-4440-8FDD-F3690F9F7D66}" srcOrd="1" destOrd="0" presId="urn:microsoft.com/office/officeart/2005/8/layout/process4"/>
    <dgm:cxn modelId="{4F22003B-24BC-4CEF-B928-C2130983A00D}" type="presParOf" srcId="{40AA917C-1423-4B05-A0DA-AE1B5A6ECCD7}" destId="{8DB7CA29-64FA-4568-8C37-5A42BA465EB3}" srcOrd="2" destOrd="0" presId="urn:microsoft.com/office/officeart/2005/8/layout/process4"/>
    <dgm:cxn modelId="{10AA6E70-F6EE-4821-AAAF-DB4B7B250A9D}" type="presParOf" srcId="{8DB7CA29-64FA-4568-8C37-5A42BA465EB3}" destId="{0A659213-7C66-44BB-805E-D95EB9C7C055}" srcOrd="0" destOrd="0" presId="urn:microsoft.com/office/officeart/2005/8/layout/process4"/>
    <dgm:cxn modelId="{37D04735-2BBB-4E2F-BDFE-06E57819271E}" type="presParOf" srcId="{8DB7CA29-64FA-4568-8C37-5A42BA465EB3}" destId="{36F868B0-2A5E-4888-8678-44CD78D22563}" srcOrd="1" destOrd="0" presId="urn:microsoft.com/office/officeart/2005/8/layout/process4"/>
    <dgm:cxn modelId="{E9EC11FB-C156-46B2-8DAE-5C0DB337CDF0}" type="presParOf" srcId="{8DB7CA29-64FA-4568-8C37-5A42BA465EB3}" destId="{628BDC1E-F9D8-4786-B8F8-76E0E0686D73}" srcOrd="2" destOrd="0" presId="urn:microsoft.com/office/officeart/2005/8/layout/process4"/>
    <dgm:cxn modelId="{E37EE16A-F313-497B-9ED9-32051AE41D76}" type="presParOf" srcId="{628BDC1E-F9D8-4786-B8F8-76E0E0686D73}" destId="{34B8032B-81D5-431E-919E-9073A10D9A70}" srcOrd="0" destOrd="0" presId="urn:microsoft.com/office/officeart/2005/8/layout/process4"/>
    <dgm:cxn modelId="{069DB7EF-D1D3-4625-803F-DBACE33227AB}" type="presParOf" srcId="{628BDC1E-F9D8-4786-B8F8-76E0E0686D73}" destId="{FA23AC48-FDD1-4F9F-9161-7DF88C5FC2B2}" srcOrd="1" destOrd="0" presId="urn:microsoft.com/office/officeart/2005/8/layout/process4"/>
    <dgm:cxn modelId="{FFE4ACA4-F953-4505-B939-B6C4D5F6BF2C}" type="presParOf" srcId="{40AA917C-1423-4B05-A0DA-AE1B5A6ECCD7}" destId="{70994BE2-1570-48A4-86CF-D080DBEC8834}" srcOrd="3" destOrd="0" presId="urn:microsoft.com/office/officeart/2005/8/layout/process4"/>
    <dgm:cxn modelId="{601D0E0A-7AE2-437A-8389-C44793174B0A}" type="presParOf" srcId="{40AA917C-1423-4B05-A0DA-AE1B5A6ECCD7}" destId="{640D97A4-4BC8-4093-B6A6-DF6FAAC8F88B}" srcOrd="4" destOrd="0" presId="urn:microsoft.com/office/officeart/2005/8/layout/process4"/>
    <dgm:cxn modelId="{AFDB3835-1982-4955-8D22-EB89EC97A1C5}" type="presParOf" srcId="{640D97A4-4BC8-4093-B6A6-DF6FAAC8F88B}" destId="{283E2087-8952-48B8-AC73-17C1B598F93D}" srcOrd="0" destOrd="0" presId="urn:microsoft.com/office/officeart/2005/8/layout/process4"/>
    <dgm:cxn modelId="{E9345F11-77F0-4A33-BC49-B1E9DF21A0AC}" type="presParOf" srcId="{640D97A4-4BC8-4093-B6A6-DF6FAAC8F88B}" destId="{05891724-C6D0-4F31-9C82-789A5FFB760E}" srcOrd="1" destOrd="0" presId="urn:microsoft.com/office/officeart/2005/8/layout/process4"/>
    <dgm:cxn modelId="{535F5CAD-1A1A-44C0-B0D5-3B71356639A1}" type="presParOf" srcId="{640D97A4-4BC8-4093-B6A6-DF6FAAC8F88B}" destId="{AD809003-596A-42B9-9572-D04B379818BD}" srcOrd="2" destOrd="0" presId="urn:microsoft.com/office/officeart/2005/8/layout/process4"/>
    <dgm:cxn modelId="{33E8F3C8-970E-4125-9F04-FA90CED67581}" type="presParOf" srcId="{AD809003-596A-42B9-9572-D04B379818BD}" destId="{E81FD1F2-1558-46AF-A124-34DF75ABED03}" srcOrd="0" destOrd="0" presId="urn:microsoft.com/office/officeart/2005/8/layout/process4"/>
    <dgm:cxn modelId="{6338C592-311B-4901-9CAD-8C322CFBC9BF}" type="presParOf" srcId="{AD809003-596A-42B9-9572-D04B379818BD}" destId="{E852D23F-1798-40B1-BE7B-19902AEFEC13}" srcOrd="1"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4FB82D-F005-4D31-9338-AE8B248443BB}"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zh-CN" altLang="en-US"/>
        </a:p>
      </dgm:t>
    </dgm:pt>
    <dgm:pt modelId="{0F67DF92-92FA-423A-9C68-0CC1AB4EB5F7}">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材料层面</a:t>
          </a:r>
          <a:endParaRPr lang="zh-CN" altLang="en-US" sz="1800" b="1" dirty="0">
            <a:latin typeface="微软雅黑" panose="020B0503020204020204" pitchFamily="34" charset="-122"/>
            <a:ea typeface="微软雅黑" panose="020B0503020204020204" pitchFamily="34" charset="-122"/>
          </a:endParaRPr>
        </a:p>
      </dgm:t>
    </dgm:pt>
    <dgm:pt modelId="{AC0FE1A9-33E1-4B4A-9CF8-5BE88CD7965A}" type="parTrans" cxnId="{4225E09A-4697-4C69-BD03-F392ABAD8D2E}">
      <dgm:prSet/>
      <dgm:spPr/>
      <dgm:t>
        <a:bodyPr/>
        <a:lstStyle/>
        <a:p>
          <a:endParaRPr lang="zh-CN" altLang="en-US" b="1">
            <a:latin typeface="微软雅黑" panose="020B0503020204020204" pitchFamily="34" charset="-122"/>
            <a:ea typeface="微软雅黑" panose="020B0503020204020204" pitchFamily="34" charset="-122"/>
          </a:endParaRPr>
        </a:p>
      </dgm:t>
    </dgm:pt>
    <dgm:pt modelId="{FDC30450-1436-41D5-9386-29696FCDA89E}" type="sibTrans" cxnId="{4225E09A-4697-4C69-BD03-F392ABAD8D2E}">
      <dgm:prSet/>
      <dgm:spPr/>
      <dgm:t>
        <a:bodyPr/>
        <a:lstStyle/>
        <a:p>
          <a:endParaRPr lang="zh-CN" altLang="en-US" b="1">
            <a:latin typeface="微软雅黑" panose="020B0503020204020204" pitchFamily="34" charset="-122"/>
            <a:ea typeface="微软雅黑" panose="020B0503020204020204" pitchFamily="34" charset="-122"/>
          </a:endParaRPr>
        </a:p>
      </dgm:t>
    </dgm:pt>
    <dgm:pt modelId="{84309EB8-2EC8-4042-95B8-40BFF0149767}">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纳米材料</a:t>
          </a:r>
          <a:r>
            <a:rPr lang="zh-CN" altLang="en-US" sz="1600" b="1" dirty="0" smtClean="0">
              <a:solidFill>
                <a:srgbClr val="C00000"/>
              </a:solidFill>
              <a:latin typeface="微软雅黑" panose="020B0503020204020204" pitchFamily="34" charset="-122"/>
              <a:ea typeface="微软雅黑" panose="020B0503020204020204" pitchFamily="34" charset="-122"/>
            </a:rPr>
            <a:t>辐射感生产物分布及演化</a:t>
          </a:r>
          <a:r>
            <a:rPr lang="zh-CN" altLang="en-US" sz="1600" b="1" dirty="0" smtClean="0">
              <a:latin typeface="微软雅黑" panose="020B0503020204020204" pitchFamily="34" charset="-122"/>
              <a:ea typeface="微软雅黑" panose="020B0503020204020204" pitchFamily="34" charset="-122"/>
            </a:rPr>
            <a:t>精确建模</a:t>
          </a:r>
          <a:endParaRPr lang="zh-CN" altLang="en-US" sz="1600" b="1" dirty="0">
            <a:latin typeface="微软雅黑" panose="020B0503020204020204" pitchFamily="34" charset="-122"/>
            <a:ea typeface="微软雅黑" panose="020B0503020204020204" pitchFamily="34" charset="-122"/>
          </a:endParaRPr>
        </a:p>
      </dgm:t>
    </dgm:pt>
    <dgm:pt modelId="{455D0893-4FDC-45AB-8360-892F2ABF2FF5}" type="parTrans" cxnId="{20C442C0-B2A8-4C54-95E3-3EC4AFBFED81}">
      <dgm:prSet/>
      <dgm:spPr/>
      <dgm:t>
        <a:bodyPr/>
        <a:lstStyle/>
        <a:p>
          <a:endParaRPr lang="zh-CN" altLang="en-US" b="1">
            <a:latin typeface="微软雅黑" panose="020B0503020204020204" pitchFamily="34" charset="-122"/>
            <a:ea typeface="微软雅黑" panose="020B0503020204020204" pitchFamily="34" charset="-122"/>
          </a:endParaRPr>
        </a:p>
      </dgm:t>
    </dgm:pt>
    <dgm:pt modelId="{ED04289E-F481-422B-AFFC-8C0838749301}" type="sibTrans" cxnId="{20C442C0-B2A8-4C54-95E3-3EC4AFBFED81}">
      <dgm:prSet/>
      <dgm:spPr/>
      <dgm:t>
        <a:bodyPr/>
        <a:lstStyle/>
        <a:p>
          <a:endParaRPr lang="zh-CN" altLang="en-US" b="1">
            <a:latin typeface="微软雅黑" panose="020B0503020204020204" pitchFamily="34" charset="-122"/>
            <a:ea typeface="微软雅黑" panose="020B0503020204020204" pitchFamily="34" charset="-122"/>
          </a:endParaRPr>
        </a:p>
      </dgm:t>
    </dgm:pt>
    <dgm:pt modelId="{A090E275-8F34-4992-BAD7-123FB345BB87}">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器件层面</a:t>
          </a:r>
          <a:endParaRPr lang="zh-CN" altLang="en-US" sz="1800" b="1" dirty="0">
            <a:latin typeface="微软雅黑" panose="020B0503020204020204" pitchFamily="34" charset="-122"/>
            <a:ea typeface="微软雅黑" panose="020B0503020204020204" pitchFamily="34" charset="-122"/>
          </a:endParaRPr>
        </a:p>
      </dgm:t>
    </dgm:pt>
    <dgm:pt modelId="{AC156714-B6AF-43C4-9A04-AAF0A6C169D7}" type="parTrans" cxnId="{3E8C057B-F725-42B0-B1F9-CC6584D79929}">
      <dgm:prSet/>
      <dgm:spPr/>
      <dgm:t>
        <a:bodyPr/>
        <a:lstStyle/>
        <a:p>
          <a:endParaRPr lang="zh-CN" altLang="en-US" b="1">
            <a:latin typeface="微软雅黑" panose="020B0503020204020204" pitchFamily="34" charset="-122"/>
            <a:ea typeface="微软雅黑" panose="020B0503020204020204" pitchFamily="34" charset="-122"/>
          </a:endParaRPr>
        </a:p>
      </dgm:t>
    </dgm:pt>
    <dgm:pt modelId="{87BF6078-A19A-4E71-BE5D-8B016A3CDFDF}" type="sibTrans" cxnId="{3E8C057B-F725-42B0-B1F9-CC6584D79929}">
      <dgm:prSet/>
      <dgm:spPr/>
      <dgm:t>
        <a:bodyPr/>
        <a:lstStyle/>
        <a:p>
          <a:endParaRPr lang="zh-CN" altLang="en-US" b="1">
            <a:latin typeface="微软雅黑" panose="020B0503020204020204" pitchFamily="34" charset="-122"/>
            <a:ea typeface="微软雅黑" panose="020B0503020204020204" pitchFamily="34" charset="-122"/>
          </a:endParaRPr>
        </a:p>
      </dgm:t>
    </dgm:pt>
    <dgm:pt modelId="{2E96B417-9626-4A72-8F6E-C6F28293A190}">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纳米器件累积辐射</a:t>
          </a:r>
          <a:r>
            <a:rPr lang="zh-CN" altLang="en-US" sz="1600" b="1" dirty="0" smtClean="0">
              <a:solidFill>
                <a:srgbClr val="C00000"/>
              </a:solidFill>
              <a:latin typeface="微软雅黑" panose="020B0503020204020204" pitchFamily="34" charset="-122"/>
              <a:ea typeface="微软雅黑" panose="020B0503020204020204" pitchFamily="34" charset="-122"/>
            </a:rPr>
            <a:t>可靠性退化预测</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AF52FAFA-BAC9-4644-BFED-C7FDCE5C0BAF}" type="parTrans" cxnId="{BB74821F-DE56-4448-9A46-5A8590FD32EC}">
      <dgm:prSet/>
      <dgm:spPr/>
      <dgm:t>
        <a:bodyPr/>
        <a:lstStyle/>
        <a:p>
          <a:endParaRPr lang="zh-CN" altLang="en-US" b="1">
            <a:latin typeface="微软雅黑" panose="020B0503020204020204" pitchFamily="34" charset="-122"/>
            <a:ea typeface="微软雅黑" panose="020B0503020204020204" pitchFamily="34" charset="-122"/>
          </a:endParaRPr>
        </a:p>
      </dgm:t>
    </dgm:pt>
    <dgm:pt modelId="{593BE510-56D5-4521-B421-15600C046DDE}" type="sibTrans" cxnId="{BB74821F-DE56-4448-9A46-5A8590FD32EC}">
      <dgm:prSet/>
      <dgm:spPr/>
      <dgm:t>
        <a:bodyPr/>
        <a:lstStyle/>
        <a:p>
          <a:endParaRPr lang="zh-CN" altLang="en-US" b="1">
            <a:latin typeface="微软雅黑" panose="020B0503020204020204" pitchFamily="34" charset="-122"/>
            <a:ea typeface="微软雅黑" panose="020B0503020204020204" pitchFamily="34" charset="-122"/>
          </a:endParaRPr>
        </a:p>
      </dgm:t>
    </dgm:pt>
    <dgm:pt modelId="{88D620BC-0278-43DD-93E4-7D34E2546E3E}">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新型结构器件</a:t>
          </a:r>
          <a:r>
            <a:rPr lang="zh-CN" altLang="en-US" sz="1600" b="1" dirty="0" smtClean="0">
              <a:solidFill>
                <a:srgbClr val="C00000"/>
              </a:solidFill>
              <a:latin typeface="微软雅黑" panose="020B0503020204020204" pitchFamily="34" charset="-122"/>
              <a:ea typeface="微软雅黑" panose="020B0503020204020204" pitchFamily="34" charset="-122"/>
            </a:rPr>
            <a:t>电荷收集机制</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789EF608-0455-42D1-A479-9FCA1805295A}" type="parTrans" cxnId="{0227AAFB-7183-4698-B20A-13B19090F9C9}">
      <dgm:prSet/>
      <dgm:spPr/>
      <dgm:t>
        <a:bodyPr/>
        <a:lstStyle/>
        <a:p>
          <a:endParaRPr lang="zh-CN" altLang="en-US" b="1">
            <a:latin typeface="微软雅黑" panose="020B0503020204020204" pitchFamily="34" charset="-122"/>
            <a:ea typeface="微软雅黑" panose="020B0503020204020204" pitchFamily="34" charset="-122"/>
          </a:endParaRPr>
        </a:p>
      </dgm:t>
    </dgm:pt>
    <dgm:pt modelId="{C7FC9FC4-373C-4F26-A384-5FF5127CDC14}" type="sibTrans" cxnId="{0227AAFB-7183-4698-B20A-13B19090F9C9}">
      <dgm:prSet/>
      <dgm:spPr/>
      <dgm:t>
        <a:bodyPr/>
        <a:lstStyle/>
        <a:p>
          <a:endParaRPr lang="zh-CN" altLang="en-US" b="1">
            <a:latin typeface="微软雅黑" panose="020B0503020204020204" pitchFamily="34" charset="-122"/>
            <a:ea typeface="微软雅黑" panose="020B0503020204020204" pitchFamily="34" charset="-122"/>
          </a:endParaRPr>
        </a:p>
      </dgm:t>
    </dgm:pt>
    <dgm:pt modelId="{4F9A7CE5-FBAB-4854-90F0-E1332375194A}">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电路层面</a:t>
          </a:r>
          <a:endParaRPr lang="zh-CN" altLang="en-US" sz="1800" b="1" dirty="0">
            <a:latin typeface="微软雅黑" panose="020B0503020204020204" pitchFamily="34" charset="-122"/>
            <a:ea typeface="微软雅黑" panose="020B0503020204020204" pitchFamily="34" charset="-122"/>
          </a:endParaRPr>
        </a:p>
      </dgm:t>
    </dgm:pt>
    <dgm:pt modelId="{F7C2DFCB-78B9-4D3F-B569-667242AE7191}" type="parTrans" cxnId="{91ABFAA3-01AF-484C-B1DC-DFF76ABC28EE}">
      <dgm:prSet/>
      <dgm:spPr/>
      <dgm:t>
        <a:bodyPr/>
        <a:lstStyle/>
        <a:p>
          <a:endParaRPr lang="zh-CN" altLang="en-US" b="1">
            <a:latin typeface="微软雅黑" panose="020B0503020204020204" pitchFamily="34" charset="-122"/>
            <a:ea typeface="微软雅黑" panose="020B0503020204020204" pitchFamily="34" charset="-122"/>
          </a:endParaRPr>
        </a:p>
      </dgm:t>
    </dgm:pt>
    <dgm:pt modelId="{BCC4C276-1A12-4C6A-8DF7-CCA29A0D033A}" type="sibTrans" cxnId="{91ABFAA3-01AF-484C-B1DC-DFF76ABC28EE}">
      <dgm:prSet/>
      <dgm:spPr/>
      <dgm:t>
        <a:bodyPr/>
        <a:lstStyle/>
        <a:p>
          <a:endParaRPr lang="zh-CN" altLang="en-US" b="1">
            <a:latin typeface="微软雅黑" panose="020B0503020204020204" pitchFamily="34" charset="-122"/>
            <a:ea typeface="微软雅黑" panose="020B0503020204020204" pitchFamily="34" charset="-122"/>
          </a:endParaRPr>
        </a:p>
      </dgm:t>
    </dgm:pt>
    <dgm:pt modelId="{8B50C542-E602-4845-8FD7-A35B3E0A6BEB}">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单粒子</a:t>
          </a:r>
          <a:r>
            <a:rPr lang="zh-CN" altLang="en-US" sz="1600" b="1" dirty="0" smtClean="0">
              <a:solidFill>
                <a:srgbClr val="C00000"/>
              </a:solidFill>
              <a:latin typeface="微软雅黑" panose="020B0503020204020204" pitchFamily="34" charset="-122"/>
              <a:ea typeface="微软雅黑" panose="020B0503020204020204" pitchFamily="34" charset="-122"/>
            </a:rPr>
            <a:t>瞬态与电路响应耦合关系</a:t>
          </a:r>
          <a:r>
            <a:rPr lang="zh-CN" altLang="en-US" sz="1600" b="1" dirty="0" smtClean="0">
              <a:latin typeface="微软雅黑" panose="020B0503020204020204" pitchFamily="34" charset="-122"/>
              <a:ea typeface="微软雅黑" panose="020B0503020204020204" pitchFamily="34" charset="-122"/>
            </a:rPr>
            <a:t>不明确</a:t>
          </a:r>
          <a:endParaRPr lang="zh-CN" altLang="en-US" sz="1600" b="1" dirty="0">
            <a:latin typeface="微软雅黑" panose="020B0503020204020204" pitchFamily="34" charset="-122"/>
            <a:ea typeface="微软雅黑" panose="020B0503020204020204" pitchFamily="34" charset="-122"/>
          </a:endParaRPr>
        </a:p>
      </dgm:t>
    </dgm:pt>
    <dgm:pt modelId="{9DAD63E5-A1AF-43D2-B43B-9EE669CCF472}" type="parTrans" cxnId="{AE4D2592-4BA6-4B92-BACE-85F950928C6D}">
      <dgm:prSet/>
      <dgm:spPr/>
      <dgm:t>
        <a:bodyPr/>
        <a:lstStyle/>
        <a:p>
          <a:endParaRPr lang="zh-CN" altLang="en-US" b="1">
            <a:latin typeface="微软雅黑" panose="020B0503020204020204" pitchFamily="34" charset="-122"/>
            <a:ea typeface="微软雅黑" panose="020B0503020204020204" pitchFamily="34" charset="-122"/>
          </a:endParaRPr>
        </a:p>
      </dgm:t>
    </dgm:pt>
    <dgm:pt modelId="{AC7F6855-119A-40D4-8B29-4DAD13FD0016}" type="sibTrans" cxnId="{AE4D2592-4BA6-4B92-BACE-85F950928C6D}">
      <dgm:prSet/>
      <dgm:spPr/>
      <dgm:t>
        <a:bodyPr/>
        <a:lstStyle/>
        <a:p>
          <a:endParaRPr lang="zh-CN" altLang="en-US" b="1">
            <a:latin typeface="微软雅黑" panose="020B0503020204020204" pitchFamily="34" charset="-122"/>
            <a:ea typeface="微软雅黑" panose="020B0503020204020204" pitchFamily="34" charset="-122"/>
          </a:endParaRPr>
        </a:p>
      </dgm:t>
    </dgm:pt>
    <dgm:pt modelId="{0F914C48-3458-4093-B130-C87DCE35032E}">
      <dgm:prSet phldrT="[文本]" custT="1"/>
      <dgm:spPr/>
      <dgm:t>
        <a:bodyPr/>
        <a:lstStyle/>
        <a:p>
          <a:r>
            <a:rPr lang="zh-CN" altLang="en-US" sz="1600" b="1" dirty="0" smtClean="0">
              <a:solidFill>
                <a:srgbClr val="C00000"/>
              </a:solidFill>
              <a:latin typeface="微软雅黑" panose="020B0503020204020204" pitchFamily="34" charset="-122"/>
              <a:ea typeface="微软雅黑" panose="020B0503020204020204" pitchFamily="34" charset="-122"/>
            </a:rPr>
            <a:t>传统加固设计方法不适用</a:t>
          </a:r>
          <a:r>
            <a:rPr lang="zh-CN" altLang="en-US" sz="1600" b="1" dirty="0" smtClean="0">
              <a:latin typeface="微软雅黑" panose="020B0503020204020204" pitchFamily="34" charset="-122"/>
              <a:ea typeface="微软雅黑" panose="020B0503020204020204" pitchFamily="34" charset="-122"/>
            </a:rPr>
            <a:t>于先进纳米电路 </a:t>
          </a:r>
          <a:endParaRPr lang="zh-CN" altLang="en-US" sz="1600" b="1" dirty="0">
            <a:latin typeface="微软雅黑" panose="020B0503020204020204" pitchFamily="34" charset="-122"/>
            <a:ea typeface="微软雅黑" panose="020B0503020204020204" pitchFamily="34" charset="-122"/>
          </a:endParaRPr>
        </a:p>
      </dgm:t>
    </dgm:pt>
    <dgm:pt modelId="{1E92D0B9-D4FC-4D62-B436-4C3E20B6E892}" type="parTrans" cxnId="{3AAEE499-5E5D-436E-B546-8C6F86DB0B98}">
      <dgm:prSet/>
      <dgm:spPr/>
      <dgm:t>
        <a:bodyPr/>
        <a:lstStyle/>
        <a:p>
          <a:endParaRPr lang="zh-CN" altLang="en-US" b="1">
            <a:latin typeface="微软雅黑" panose="020B0503020204020204" pitchFamily="34" charset="-122"/>
            <a:ea typeface="微软雅黑" panose="020B0503020204020204" pitchFamily="34" charset="-122"/>
          </a:endParaRPr>
        </a:p>
      </dgm:t>
    </dgm:pt>
    <dgm:pt modelId="{199188FA-C892-41A4-B818-19C5BC3ED1D5}" type="sibTrans" cxnId="{3AAEE499-5E5D-436E-B546-8C6F86DB0B98}">
      <dgm:prSet/>
      <dgm:spPr/>
      <dgm:t>
        <a:bodyPr/>
        <a:lstStyle/>
        <a:p>
          <a:endParaRPr lang="zh-CN" altLang="en-US" b="1">
            <a:latin typeface="微软雅黑" panose="020B0503020204020204" pitchFamily="34" charset="-122"/>
            <a:ea typeface="微软雅黑" panose="020B0503020204020204" pitchFamily="34" charset="-122"/>
          </a:endParaRPr>
        </a:p>
      </dgm:t>
    </dgm:pt>
    <dgm:pt modelId="{466C0BC3-3772-4E03-B89E-38E52AF92B1A}">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辐射</a:t>
          </a:r>
          <a:r>
            <a:rPr lang="zh-CN" altLang="en-US" sz="1600" b="1" dirty="0" smtClean="0">
              <a:solidFill>
                <a:srgbClr val="C00000"/>
              </a:solidFill>
              <a:latin typeface="微软雅黑" panose="020B0503020204020204" pitchFamily="34" charset="-122"/>
              <a:ea typeface="微软雅黑" panose="020B0503020204020204" pitchFamily="34" charset="-122"/>
            </a:rPr>
            <a:t>微观损伤与宏观电学表征</a:t>
          </a:r>
          <a:r>
            <a:rPr lang="zh-CN" altLang="en-US" sz="1600" b="1" dirty="0" smtClean="0">
              <a:latin typeface="微软雅黑" panose="020B0503020204020204" pitchFamily="34" charset="-122"/>
              <a:ea typeface="微软雅黑" panose="020B0503020204020204" pitchFamily="34" charset="-122"/>
            </a:rPr>
            <a:t>问题</a:t>
          </a:r>
          <a:endParaRPr lang="zh-CN" altLang="en-US" sz="1600" b="1" dirty="0">
            <a:latin typeface="微软雅黑" panose="020B0503020204020204" pitchFamily="34" charset="-122"/>
            <a:ea typeface="微软雅黑" panose="020B0503020204020204" pitchFamily="34" charset="-122"/>
          </a:endParaRPr>
        </a:p>
      </dgm:t>
    </dgm:pt>
    <dgm:pt modelId="{B8EF7FD2-7520-4032-9D9D-267E9B007D06}" type="parTrans" cxnId="{17150645-E380-42B1-8236-F46FFDA9E9CE}">
      <dgm:prSet/>
      <dgm:spPr/>
      <dgm:t>
        <a:bodyPr/>
        <a:lstStyle/>
        <a:p>
          <a:endParaRPr lang="zh-CN" altLang="en-US" b="1">
            <a:latin typeface="微软雅黑" panose="020B0503020204020204" pitchFamily="34" charset="-122"/>
            <a:ea typeface="微软雅黑" panose="020B0503020204020204" pitchFamily="34" charset="-122"/>
          </a:endParaRPr>
        </a:p>
      </dgm:t>
    </dgm:pt>
    <dgm:pt modelId="{638120CE-12B7-4388-898B-FB8D0B42BB59}" type="sibTrans" cxnId="{17150645-E380-42B1-8236-F46FFDA9E9CE}">
      <dgm:prSet/>
      <dgm:spPr/>
      <dgm:t>
        <a:bodyPr/>
        <a:lstStyle/>
        <a:p>
          <a:endParaRPr lang="zh-CN" altLang="en-US" b="1">
            <a:latin typeface="微软雅黑" panose="020B0503020204020204" pitchFamily="34" charset="-122"/>
            <a:ea typeface="微软雅黑" panose="020B0503020204020204" pitchFamily="34" charset="-122"/>
          </a:endParaRPr>
        </a:p>
      </dgm:t>
    </dgm:pt>
    <dgm:pt modelId="{D8167396-BED9-445D-B149-838C0F8D9350}">
      <dgm:prSet phldrT="[文本]" custT="1"/>
      <dgm:spPr/>
      <dgm:t>
        <a:bodyPr/>
        <a:lstStyle/>
        <a:p>
          <a:r>
            <a:rPr lang="zh-CN" altLang="en-US" sz="1800" b="1" dirty="0" smtClean="0">
              <a:latin typeface="微软雅黑" panose="020B0503020204020204" pitchFamily="34" charset="-122"/>
              <a:ea typeface="微软雅黑" panose="020B0503020204020204" pitchFamily="34" charset="-122"/>
            </a:rPr>
            <a:t>试验技术</a:t>
          </a:r>
          <a:endParaRPr lang="zh-CN" altLang="en-US" sz="1800" b="1" dirty="0">
            <a:latin typeface="微软雅黑" panose="020B0503020204020204" pitchFamily="34" charset="-122"/>
            <a:ea typeface="微软雅黑" panose="020B0503020204020204" pitchFamily="34" charset="-122"/>
          </a:endParaRPr>
        </a:p>
      </dgm:t>
    </dgm:pt>
    <dgm:pt modelId="{83E0F382-B27F-456E-9372-8DF96A55137E}" type="parTrans" cxnId="{9AC61676-059B-446B-9536-1B056B8E4945}">
      <dgm:prSet/>
      <dgm:spPr/>
      <dgm:t>
        <a:bodyPr/>
        <a:lstStyle/>
        <a:p>
          <a:endParaRPr lang="zh-CN" altLang="en-US" b="1"/>
        </a:p>
      </dgm:t>
    </dgm:pt>
    <dgm:pt modelId="{4D87904A-DDD0-4287-A094-10288E40C80D}" type="sibTrans" cxnId="{9AC61676-059B-446B-9536-1B056B8E4945}">
      <dgm:prSet/>
      <dgm:spPr/>
      <dgm:t>
        <a:bodyPr/>
        <a:lstStyle/>
        <a:p>
          <a:endParaRPr lang="zh-CN" altLang="en-US" b="1"/>
        </a:p>
      </dgm:t>
    </dgm:pt>
    <dgm:pt modelId="{631FE1B2-8089-43E0-880B-283F15E361C8}">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缺乏与实验技术相结合的</a:t>
          </a:r>
          <a:r>
            <a:rPr lang="zh-CN" altLang="en-US" sz="1600" b="1" dirty="0" smtClean="0">
              <a:solidFill>
                <a:srgbClr val="C00000"/>
              </a:solidFill>
              <a:latin typeface="微软雅黑" panose="020B0503020204020204" pitchFamily="34" charset="-122"/>
              <a:ea typeface="微软雅黑" panose="020B0503020204020204" pitchFamily="34" charset="-122"/>
            </a:rPr>
            <a:t>辐射效应测试方法</a:t>
          </a:r>
          <a:endParaRPr lang="zh-CN" altLang="en-US" sz="1600" b="1" dirty="0">
            <a:solidFill>
              <a:srgbClr val="C00000"/>
            </a:solidFill>
            <a:latin typeface="微软雅黑" panose="020B0503020204020204" pitchFamily="34" charset="-122"/>
            <a:ea typeface="微软雅黑" panose="020B0503020204020204" pitchFamily="34" charset="-122"/>
          </a:endParaRPr>
        </a:p>
      </dgm:t>
    </dgm:pt>
    <dgm:pt modelId="{89EB29DE-EB4E-48EF-A88C-E4A70444EF25}" type="parTrans" cxnId="{0688C342-1B26-44F9-A6A9-97D85B4E28DE}">
      <dgm:prSet/>
      <dgm:spPr/>
      <dgm:t>
        <a:bodyPr/>
        <a:lstStyle/>
        <a:p>
          <a:endParaRPr lang="zh-CN" altLang="en-US" b="1"/>
        </a:p>
      </dgm:t>
    </dgm:pt>
    <dgm:pt modelId="{E85756DD-C2C1-4DBF-8DB4-6DB5EA64DDC2}" type="sibTrans" cxnId="{0688C342-1B26-44F9-A6A9-97D85B4E28DE}">
      <dgm:prSet/>
      <dgm:spPr/>
      <dgm:t>
        <a:bodyPr/>
        <a:lstStyle/>
        <a:p>
          <a:endParaRPr lang="zh-CN" altLang="en-US" b="1"/>
        </a:p>
      </dgm:t>
    </dgm:pt>
    <dgm:pt modelId="{74410598-3D81-4EB0-A50E-97BE6A5460B5}">
      <dgm:prSet phldrT="[文本]" custT="1"/>
      <dgm:spPr/>
      <dgm:t>
        <a:bodyPr/>
        <a:lstStyle/>
        <a:p>
          <a:r>
            <a:rPr lang="zh-CN" altLang="en-US" sz="1600" b="1" dirty="0" smtClean="0">
              <a:latin typeface="微软雅黑" panose="020B0503020204020204" pitchFamily="34" charset="-122"/>
              <a:ea typeface="微软雅黑" panose="020B0503020204020204" pitchFamily="34" charset="-122"/>
            </a:rPr>
            <a:t>微束试验</a:t>
          </a:r>
          <a:r>
            <a:rPr lang="zh-CN" altLang="en-US" sz="1600" b="1" dirty="0" smtClean="0">
              <a:solidFill>
                <a:srgbClr val="C00000"/>
              </a:solidFill>
              <a:latin typeface="微软雅黑" panose="020B0503020204020204" pitchFamily="34" charset="-122"/>
              <a:ea typeface="微软雅黑" panose="020B0503020204020204" pitchFamily="34" charset="-122"/>
            </a:rPr>
            <a:t>空间分辨能力和定位精度</a:t>
          </a:r>
          <a:r>
            <a:rPr lang="zh-CN" altLang="en-US" sz="1600" b="1" dirty="0" smtClean="0">
              <a:solidFill>
                <a:schemeClr val="tx1"/>
              </a:solidFill>
              <a:latin typeface="微软雅黑" panose="020B0503020204020204" pitchFamily="34" charset="-122"/>
              <a:ea typeface="微软雅黑" panose="020B0503020204020204" pitchFamily="34" charset="-122"/>
            </a:rPr>
            <a:t>不足</a:t>
          </a:r>
          <a:endParaRPr lang="zh-CN" altLang="en-US" sz="1600" b="1" dirty="0">
            <a:solidFill>
              <a:schemeClr val="tx1"/>
            </a:solidFill>
            <a:latin typeface="微软雅黑" panose="020B0503020204020204" pitchFamily="34" charset="-122"/>
            <a:ea typeface="微软雅黑" panose="020B0503020204020204" pitchFamily="34" charset="-122"/>
          </a:endParaRPr>
        </a:p>
      </dgm:t>
    </dgm:pt>
    <dgm:pt modelId="{340D20F9-F26F-450D-9709-3AB63A6F16AC}" type="parTrans" cxnId="{8898B4A3-BA62-472F-9962-90248BC13226}">
      <dgm:prSet/>
      <dgm:spPr/>
      <dgm:t>
        <a:bodyPr/>
        <a:lstStyle/>
        <a:p>
          <a:endParaRPr lang="zh-CN" altLang="en-US"/>
        </a:p>
      </dgm:t>
    </dgm:pt>
    <dgm:pt modelId="{847C0117-2B5F-44A2-B2C9-F4376B3888AC}" type="sibTrans" cxnId="{8898B4A3-BA62-472F-9962-90248BC13226}">
      <dgm:prSet/>
      <dgm:spPr/>
      <dgm:t>
        <a:bodyPr/>
        <a:lstStyle/>
        <a:p>
          <a:endParaRPr lang="zh-CN" altLang="en-US"/>
        </a:p>
      </dgm:t>
    </dgm:pt>
    <dgm:pt modelId="{B91A7F50-1350-44EC-B2BB-D9C24F72077B}" type="pres">
      <dgm:prSet presAssocID="{3F4FB82D-F005-4D31-9338-AE8B248443BB}" presName="linear" presStyleCnt="0">
        <dgm:presLayoutVars>
          <dgm:animLvl val="lvl"/>
          <dgm:resizeHandles val="exact"/>
        </dgm:presLayoutVars>
      </dgm:prSet>
      <dgm:spPr/>
      <dgm:t>
        <a:bodyPr/>
        <a:lstStyle/>
        <a:p>
          <a:endParaRPr lang="zh-CN" altLang="en-US"/>
        </a:p>
      </dgm:t>
    </dgm:pt>
    <dgm:pt modelId="{F5169CD6-E2C2-4956-BCF7-2B80C5B306CB}" type="pres">
      <dgm:prSet presAssocID="{0F67DF92-92FA-423A-9C68-0CC1AB4EB5F7}" presName="parentText" presStyleLbl="node1" presStyleIdx="0" presStyleCnt="4" custScaleY="44810">
        <dgm:presLayoutVars>
          <dgm:chMax val="0"/>
          <dgm:bulletEnabled val="1"/>
        </dgm:presLayoutVars>
      </dgm:prSet>
      <dgm:spPr/>
      <dgm:t>
        <a:bodyPr/>
        <a:lstStyle/>
        <a:p>
          <a:endParaRPr lang="zh-CN" altLang="en-US"/>
        </a:p>
      </dgm:t>
    </dgm:pt>
    <dgm:pt modelId="{C2CC249C-000F-49AE-93A0-B0F80C366A79}" type="pres">
      <dgm:prSet presAssocID="{0F67DF92-92FA-423A-9C68-0CC1AB4EB5F7}" presName="childText" presStyleLbl="revTx" presStyleIdx="0" presStyleCnt="4">
        <dgm:presLayoutVars>
          <dgm:bulletEnabled val="1"/>
        </dgm:presLayoutVars>
      </dgm:prSet>
      <dgm:spPr/>
      <dgm:t>
        <a:bodyPr/>
        <a:lstStyle/>
        <a:p>
          <a:endParaRPr lang="zh-CN" altLang="en-US"/>
        </a:p>
      </dgm:t>
    </dgm:pt>
    <dgm:pt modelId="{C8B1E5B2-7804-424B-905A-ADE367CDD904}" type="pres">
      <dgm:prSet presAssocID="{A090E275-8F34-4992-BAD7-123FB345BB87}" presName="parentText" presStyleLbl="node1" presStyleIdx="1" presStyleCnt="4" custScaleY="44810">
        <dgm:presLayoutVars>
          <dgm:chMax val="0"/>
          <dgm:bulletEnabled val="1"/>
        </dgm:presLayoutVars>
      </dgm:prSet>
      <dgm:spPr/>
      <dgm:t>
        <a:bodyPr/>
        <a:lstStyle/>
        <a:p>
          <a:endParaRPr lang="zh-CN" altLang="en-US"/>
        </a:p>
      </dgm:t>
    </dgm:pt>
    <dgm:pt modelId="{DC49D132-56E3-4890-9237-E44ECF4E7A5A}" type="pres">
      <dgm:prSet presAssocID="{A090E275-8F34-4992-BAD7-123FB345BB87}" presName="childText" presStyleLbl="revTx" presStyleIdx="1" presStyleCnt="4">
        <dgm:presLayoutVars>
          <dgm:bulletEnabled val="1"/>
        </dgm:presLayoutVars>
      </dgm:prSet>
      <dgm:spPr/>
      <dgm:t>
        <a:bodyPr/>
        <a:lstStyle/>
        <a:p>
          <a:endParaRPr lang="zh-CN" altLang="en-US"/>
        </a:p>
      </dgm:t>
    </dgm:pt>
    <dgm:pt modelId="{48A5B5AE-60B2-4651-A6D0-5607796B5BF5}" type="pres">
      <dgm:prSet presAssocID="{4F9A7CE5-FBAB-4854-90F0-E1332375194A}" presName="parentText" presStyleLbl="node1" presStyleIdx="2" presStyleCnt="4" custScaleY="44810">
        <dgm:presLayoutVars>
          <dgm:chMax val="0"/>
          <dgm:bulletEnabled val="1"/>
        </dgm:presLayoutVars>
      </dgm:prSet>
      <dgm:spPr/>
      <dgm:t>
        <a:bodyPr/>
        <a:lstStyle/>
        <a:p>
          <a:endParaRPr lang="zh-CN" altLang="en-US"/>
        </a:p>
      </dgm:t>
    </dgm:pt>
    <dgm:pt modelId="{D5D359A2-32F2-4CF8-B78A-F28DA2F22C81}" type="pres">
      <dgm:prSet presAssocID="{4F9A7CE5-FBAB-4854-90F0-E1332375194A}" presName="childText" presStyleLbl="revTx" presStyleIdx="2" presStyleCnt="4">
        <dgm:presLayoutVars>
          <dgm:bulletEnabled val="1"/>
        </dgm:presLayoutVars>
      </dgm:prSet>
      <dgm:spPr/>
      <dgm:t>
        <a:bodyPr/>
        <a:lstStyle/>
        <a:p>
          <a:endParaRPr lang="zh-CN" altLang="en-US"/>
        </a:p>
      </dgm:t>
    </dgm:pt>
    <dgm:pt modelId="{426A727C-A881-4DFA-B6DE-EE86E541BBE1}" type="pres">
      <dgm:prSet presAssocID="{D8167396-BED9-445D-B149-838C0F8D9350}" presName="parentText" presStyleLbl="node1" presStyleIdx="3" presStyleCnt="4" custScaleY="44810">
        <dgm:presLayoutVars>
          <dgm:chMax val="0"/>
          <dgm:bulletEnabled val="1"/>
        </dgm:presLayoutVars>
      </dgm:prSet>
      <dgm:spPr/>
      <dgm:t>
        <a:bodyPr/>
        <a:lstStyle/>
        <a:p>
          <a:endParaRPr lang="zh-CN" altLang="en-US"/>
        </a:p>
      </dgm:t>
    </dgm:pt>
    <dgm:pt modelId="{21BCE81D-2396-43FF-B3CB-EF03A835E950}" type="pres">
      <dgm:prSet presAssocID="{D8167396-BED9-445D-B149-838C0F8D9350}" presName="childText" presStyleLbl="revTx" presStyleIdx="3" presStyleCnt="4">
        <dgm:presLayoutVars>
          <dgm:bulletEnabled val="1"/>
        </dgm:presLayoutVars>
      </dgm:prSet>
      <dgm:spPr/>
      <dgm:t>
        <a:bodyPr/>
        <a:lstStyle/>
        <a:p>
          <a:endParaRPr lang="zh-CN" altLang="en-US"/>
        </a:p>
      </dgm:t>
    </dgm:pt>
  </dgm:ptLst>
  <dgm:cxnLst>
    <dgm:cxn modelId="{0688C342-1B26-44F9-A6A9-97D85B4E28DE}" srcId="{D8167396-BED9-445D-B149-838C0F8D9350}" destId="{631FE1B2-8089-43E0-880B-283F15E361C8}" srcOrd="1" destOrd="0" parTransId="{89EB29DE-EB4E-48EF-A88C-E4A70444EF25}" sibTransId="{E85756DD-C2C1-4DBF-8DB4-6DB5EA64DDC2}"/>
    <dgm:cxn modelId="{695D2193-7AE3-4E29-AC62-9E33C4093DAC}" type="presOf" srcId="{8B50C542-E602-4845-8FD7-A35B3E0A6BEB}" destId="{D5D359A2-32F2-4CF8-B78A-F28DA2F22C81}" srcOrd="0" destOrd="0" presId="urn:microsoft.com/office/officeart/2005/8/layout/vList2"/>
    <dgm:cxn modelId="{17150645-E380-42B1-8236-F46FFDA9E9CE}" srcId="{0F67DF92-92FA-423A-9C68-0CC1AB4EB5F7}" destId="{466C0BC3-3772-4E03-B89E-38E52AF92B1A}" srcOrd="1" destOrd="0" parTransId="{B8EF7FD2-7520-4032-9D9D-267E9B007D06}" sibTransId="{638120CE-12B7-4388-898B-FB8D0B42BB59}"/>
    <dgm:cxn modelId="{91ABFAA3-01AF-484C-B1DC-DFF76ABC28EE}" srcId="{3F4FB82D-F005-4D31-9338-AE8B248443BB}" destId="{4F9A7CE5-FBAB-4854-90F0-E1332375194A}" srcOrd="2" destOrd="0" parTransId="{F7C2DFCB-78B9-4D3F-B569-667242AE7191}" sibTransId="{BCC4C276-1A12-4C6A-8DF7-CCA29A0D033A}"/>
    <dgm:cxn modelId="{3E8C057B-F725-42B0-B1F9-CC6584D79929}" srcId="{3F4FB82D-F005-4D31-9338-AE8B248443BB}" destId="{A090E275-8F34-4992-BAD7-123FB345BB87}" srcOrd="1" destOrd="0" parTransId="{AC156714-B6AF-43C4-9A04-AAF0A6C169D7}" sibTransId="{87BF6078-A19A-4E71-BE5D-8B016A3CDFDF}"/>
    <dgm:cxn modelId="{0227AAFB-7183-4698-B20A-13B19090F9C9}" srcId="{A090E275-8F34-4992-BAD7-123FB345BB87}" destId="{88D620BC-0278-43DD-93E4-7D34E2546E3E}" srcOrd="1" destOrd="0" parTransId="{789EF608-0455-42D1-A479-9FCA1805295A}" sibTransId="{C7FC9FC4-373C-4F26-A384-5FF5127CDC14}"/>
    <dgm:cxn modelId="{8898B4A3-BA62-472F-9962-90248BC13226}" srcId="{D8167396-BED9-445D-B149-838C0F8D9350}" destId="{74410598-3D81-4EB0-A50E-97BE6A5460B5}" srcOrd="0" destOrd="0" parTransId="{340D20F9-F26F-450D-9709-3AB63A6F16AC}" sibTransId="{847C0117-2B5F-44A2-B2C9-F4376B3888AC}"/>
    <dgm:cxn modelId="{C1CF2CD6-A5D4-4083-93DF-3EF9C5B7416D}" type="presOf" srcId="{88D620BC-0278-43DD-93E4-7D34E2546E3E}" destId="{DC49D132-56E3-4890-9237-E44ECF4E7A5A}" srcOrd="0" destOrd="1" presId="urn:microsoft.com/office/officeart/2005/8/layout/vList2"/>
    <dgm:cxn modelId="{4225E09A-4697-4C69-BD03-F392ABAD8D2E}" srcId="{3F4FB82D-F005-4D31-9338-AE8B248443BB}" destId="{0F67DF92-92FA-423A-9C68-0CC1AB4EB5F7}" srcOrd="0" destOrd="0" parTransId="{AC0FE1A9-33E1-4B4A-9CF8-5BE88CD7965A}" sibTransId="{FDC30450-1436-41D5-9386-29696FCDA89E}"/>
    <dgm:cxn modelId="{28B31D15-8CDB-486C-A70D-0AF1DAC46364}" type="presOf" srcId="{D8167396-BED9-445D-B149-838C0F8D9350}" destId="{426A727C-A881-4DFA-B6DE-EE86E541BBE1}" srcOrd="0" destOrd="0" presId="urn:microsoft.com/office/officeart/2005/8/layout/vList2"/>
    <dgm:cxn modelId="{3AAEE499-5E5D-436E-B546-8C6F86DB0B98}" srcId="{4F9A7CE5-FBAB-4854-90F0-E1332375194A}" destId="{0F914C48-3458-4093-B130-C87DCE35032E}" srcOrd="1" destOrd="0" parTransId="{1E92D0B9-D4FC-4D62-B436-4C3E20B6E892}" sibTransId="{199188FA-C892-41A4-B818-19C5BC3ED1D5}"/>
    <dgm:cxn modelId="{F092A98F-3F1A-4A81-AC04-005EB70581B9}" type="presOf" srcId="{631FE1B2-8089-43E0-880B-283F15E361C8}" destId="{21BCE81D-2396-43FF-B3CB-EF03A835E950}" srcOrd="0" destOrd="1" presId="urn:microsoft.com/office/officeart/2005/8/layout/vList2"/>
    <dgm:cxn modelId="{5D8D3732-C3B5-41EE-A872-F188F872FFF8}" type="presOf" srcId="{A090E275-8F34-4992-BAD7-123FB345BB87}" destId="{C8B1E5B2-7804-424B-905A-ADE367CDD904}" srcOrd="0" destOrd="0" presId="urn:microsoft.com/office/officeart/2005/8/layout/vList2"/>
    <dgm:cxn modelId="{AE4D2592-4BA6-4B92-BACE-85F950928C6D}" srcId="{4F9A7CE5-FBAB-4854-90F0-E1332375194A}" destId="{8B50C542-E602-4845-8FD7-A35B3E0A6BEB}" srcOrd="0" destOrd="0" parTransId="{9DAD63E5-A1AF-43D2-B43B-9EE669CCF472}" sibTransId="{AC7F6855-119A-40D4-8B29-4DAD13FD0016}"/>
    <dgm:cxn modelId="{9AC61676-059B-446B-9536-1B056B8E4945}" srcId="{3F4FB82D-F005-4D31-9338-AE8B248443BB}" destId="{D8167396-BED9-445D-B149-838C0F8D9350}" srcOrd="3" destOrd="0" parTransId="{83E0F382-B27F-456E-9372-8DF96A55137E}" sibTransId="{4D87904A-DDD0-4287-A094-10288E40C80D}"/>
    <dgm:cxn modelId="{0F17B215-75A4-4221-A228-34A8BC634AB0}" type="presOf" srcId="{0F914C48-3458-4093-B130-C87DCE35032E}" destId="{D5D359A2-32F2-4CF8-B78A-F28DA2F22C81}" srcOrd="0" destOrd="1" presId="urn:microsoft.com/office/officeart/2005/8/layout/vList2"/>
    <dgm:cxn modelId="{8BF80D2B-E699-438D-B64D-345DE6404967}" type="presOf" srcId="{0F67DF92-92FA-423A-9C68-0CC1AB4EB5F7}" destId="{F5169CD6-E2C2-4956-BCF7-2B80C5B306CB}" srcOrd="0" destOrd="0" presId="urn:microsoft.com/office/officeart/2005/8/layout/vList2"/>
    <dgm:cxn modelId="{37039267-AD92-4C9E-9980-36EF34A4998E}" type="presOf" srcId="{3F4FB82D-F005-4D31-9338-AE8B248443BB}" destId="{B91A7F50-1350-44EC-B2BB-D9C24F72077B}" srcOrd="0" destOrd="0" presId="urn:microsoft.com/office/officeart/2005/8/layout/vList2"/>
    <dgm:cxn modelId="{20C442C0-B2A8-4C54-95E3-3EC4AFBFED81}" srcId="{0F67DF92-92FA-423A-9C68-0CC1AB4EB5F7}" destId="{84309EB8-2EC8-4042-95B8-40BFF0149767}" srcOrd="0" destOrd="0" parTransId="{455D0893-4FDC-45AB-8360-892F2ABF2FF5}" sibTransId="{ED04289E-F481-422B-AFFC-8C0838749301}"/>
    <dgm:cxn modelId="{2A0E1DC3-0E80-4A89-B167-69ACE489BF00}" type="presOf" srcId="{4F9A7CE5-FBAB-4854-90F0-E1332375194A}" destId="{48A5B5AE-60B2-4651-A6D0-5607796B5BF5}" srcOrd="0" destOrd="0" presId="urn:microsoft.com/office/officeart/2005/8/layout/vList2"/>
    <dgm:cxn modelId="{BB74821F-DE56-4448-9A46-5A8590FD32EC}" srcId="{A090E275-8F34-4992-BAD7-123FB345BB87}" destId="{2E96B417-9626-4A72-8F6E-C6F28293A190}" srcOrd="0" destOrd="0" parTransId="{AF52FAFA-BAC9-4644-BFED-C7FDCE5C0BAF}" sibTransId="{593BE510-56D5-4521-B421-15600C046DDE}"/>
    <dgm:cxn modelId="{EF51FE6D-F7D2-4676-9277-905D9F849787}" type="presOf" srcId="{2E96B417-9626-4A72-8F6E-C6F28293A190}" destId="{DC49D132-56E3-4890-9237-E44ECF4E7A5A}" srcOrd="0" destOrd="0" presId="urn:microsoft.com/office/officeart/2005/8/layout/vList2"/>
    <dgm:cxn modelId="{34D6959C-A7DA-4B19-89DB-AC62BDA7AF70}" type="presOf" srcId="{74410598-3D81-4EB0-A50E-97BE6A5460B5}" destId="{21BCE81D-2396-43FF-B3CB-EF03A835E950}" srcOrd="0" destOrd="0" presId="urn:microsoft.com/office/officeart/2005/8/layout/vList2"/>
    <dgm:cxn modelId="{3692E98B-58CF-4E53-9D37-11A1140A3FBF}" type="presOf" srcId="{84309EB8-2EC8-4042-95B8-40BFF0149767}" destId="{C2CC249C-000F-49AE-93A0-B0F80C366A79}" srcOrd="0" destOrd="0" presId="urn:microsoft.com/office/officeart/2005/8/layout/vList2"/>
    <dgm:cxn modelId="{361C1362-9AB0-422B-8DFC-0DDA1CAA9D86}" type="presOf" srcId="{466C0BC3-3772-4E03-B89E-38E52AF92B1A}" destId="{C2CC249C-000F-49AE-93A0-B0F80C366A79}" srcOrd="0" destOrd="1" presId="urn:microsoft.com/office/officeart/2005/8/layout/vList2"/>
    <dgm:cxn modelId="{3D1F95E2-EE5C-4785-AA98-374B3B69F694}" type="presParOf" srcId="{B91A7F50-1350-44EC-B2BB-D9C24F72077B}" destId="{F5169CD6-E2C2-4956-BCF7-2B80C5B306CB}" srcOrd="0" destOrd="0" presId="urn:microsoft.com/office/officeart/2005/8/layout/vList2"/>
    <dgm:cxn modelId="{06D5727C-7A62-4758-A427-E5179A96B57D}" type="presParOf" srcId="{B91A7F50-1350-44EC-B2BB-D9C24F72077B}" destId="{C2CC249C-000F-49AE-93A0-B0F80C366A79}" srcOrd="1" destOrd="0" presId="urn:microsoft.com/office/officeart/2005/8/layout/vList2"/>
    <dgm:cxn modelId="{CE8C20D8-52A0-4B21-94F1-421B07C99A66}" type="presParOf" srcId="{B91A7F50-1350-44EC-B2BB-D9C24F72077B}" destId="{C8B1E5B2-7804-424B-905A-ADE367CDD904}" srcOrd="2" destOrd="0" presId="urn:microsoft.com/office/officeart/2005/8/layout/vList2"/>
    <dgm:cxn modelId="{AC38F810-D011-49BF-9794-BC42F8812BB6}" type="presParOf" srcId="{B91A7F50-1350-44EC-B2BB-D9C24F72077B}" destId="{DC49D132-56E3-4890-9237-E44ECF4E7A5A}" srcOrd="3" destOrd="0" presId="urn:microsoft.com/office/officeart/2005/8/layout/vList2"/>
    <dgm:cxn modelId="{9BFAACA0-8B09-4A6F-9274-C5D9B9AD6A4D}" type="presParOf" srcId="{B91A7F50-1350-44EC-B2BB-D9C24F72077B}" destId="{48A5B5AE-60B2-4651-A6D0-5607796B5BF5}" srcOrd="4" destOrd="0" presId="urn:microsoft.com/office/officeart/2005/8/layout/vList2"/>
    <dgm:cxn modelId="{3F459964-EDFD-450A-AD68-FE41B2278739}" type="presParOf" srcId="{B91A7F50-1350-44EC-B2BB-D9C24F72077B}" destId="{D5D359A2-32F2-4CF8-B78A-F28DA2F22C81}" srcOrd="5" destOrd="0" presId="urn:microsoft.com/office/officeart/2005/8/layout/vList2"/>
    <dgm:cxn modelId="{5FC64D87-5D9F-47EB-90E2-823E17B0FD22}" type="presParOf" srcId="{B91A7F50-1350-44EC-B2BB-D9C24F72077B}" destId="{426A727C-A881-4DFA-B6DE-EE86E541BBE1}" srcOrd="6" destOrd="0" presId="urn:microsoft.com/office/officeart/2005/8/layout/vList2"/>
    <dgm:cxn modelId="{56007B92-B196-48D5-9494-6F7A5CE3E19F}" type="presParOf" srcId="{B91A7F50-1350-44EC-B2BB-D9C24F72077B}" destId="{21BCE81D-2396-43FF-B3CB-EF03A835E95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1C5AF-B13E-461E-AB76-BBD816059337}">
      <dsp:nvSpPr>
        <dsp:cNvPr id="0" name=""/>
        <dsp:cNvSpPr/>
      </dsp:nvSpPr>
      <dsp:spPr>
        <a:xfrm>
          <a:off x="0" y="40138"/>
          <a:ext cx="6491064" cy="8985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一、背景与需求</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3864" y="84002"/>
        <a:ext cx="6403336" cy="810832"/>
      </dsp:txXfrm>
    </dsp:sp>
    <dsp:sp modelId="{2D0F47C7-14FA-4822-9347-FF916A8D4F0F}">
      <dsp:nvSpPr>
        <dsp:cNvPr id="0" name=""/>
        <dsp:cNvSpPr/>
      </dsp:nvSpPr>
      <dsp:spPr>
        <a:xfrm>
          <a:off x="0" y="1076938"/>
          <a:ext cx="6491064" cy="8985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二、现状与趋势</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3864" y="1120802"/>
        <a:ext cx="6403336" cy="810832"/>
      </dsp:txXfrm>
    </dsp:sp>
    <dsp:sp modelId="{87CA1C79-4654-49EF-B514-C38F170BCE48}">
      <dsp:nvSpPr>
        <dsp:cNvPr id="0" name=""/>
        <dsp:cNvSpPr/>
      </dsp:nvSpPr>
      <dsp:spPr>
        <a:xfrm>
          <a:off x="0" y="2113738"/>
          <a:ext cx="6491064" cy="8985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三、问题与挑战</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3864" y="2157602"/>
        <a:ext cx="6403336" cy="810832"/>
      </dsp:txXfrm>
    </dsp:sp>
    <dsp:sp modelId="{FDCE7391-842E-4EEA-B5B4-72245A4C0B85}">
      <dsp:nvSpPr>
        <dsp:cNvPr id="0" name=""/>
        <dsp:cNvSpPr/>
      </dsp:nvSpPr>
      <dsp:spPr>
        <a:xfrm>
          <a:off x="0" y="3150538"/>
          <a:ext cx="6491064" cy="8985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四、研究进展</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3864" y="3194402"/>
        <a:ext cx="6403336" cy="810832"/>
      </dsp:txXfrm>
    </dsp:sp>
    <dsp:sp modelId="{CF08CB81-0D10-430B-9294-30156C99A2EC}">
      <dsp:nvSpPr>
        <dsp:cNvPr id="0" name=""/>
        <dsp:cNvSpPr/>
      </dsp:nvSpPr>
      <dsp:spPr>
        <a:xfrm>
          <a:off x="0" y="4187339"/>
          <a:ext cx="6491064" cy="89856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五、结束语</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3864" y="4231203"/>
        <a:ext cx="6403336" cy="810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5C99F-A56F-4DB3-B37A-6B4F01B7A1FB}">
      <dsp:nvSpPr>
        <dsp:cNvPr id="0" name=""/>
        <dsp:cNvSpPr/>
      </dsp:nvSpPr>
      <dsp:spPr>
        <a:xfrm>
          <a:off x="0" y="63081"/>
          <a:ext cx="8494838" cy="502608"/>
        </a:xfrm>
        <a:prstGeom prst="roundRect">
          <a:avLst/>
        </a:prstGeom>
        <a:solidFill>
          <a:srgbClr val="0070C0"/>
        </a:soli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b="1" kern="1200" dirty="0" smtClean="0">
              <a:latin typeface="Times New Roman" pitchFamily="18" charset="0"/>
              <a:cs typeface="Times New Roman" pitchFamily="18" charset="0"/>
            </a:rPr>
            <a:t>逻辑电路的单粒子软错误截面随频率的变化受到多因素共同影响且复杂</a:t>
          </a:r>
          <a:endParaRPr lang="zh-CN" altLang="en-US" sz="2000" b="1" kern="1200" dirty="0">
            <a:latin typeface="Times New Roman" pitchFamily="18" charset="0"/>
            <a:cs typeface="Times New Roman" pitchFamily="18" charset="0"/>
          </a:endParaRPr>
        </a:p>
      </dsp:txBody>
      <dsp:txXfrm>
        <a:off x="24535" y="87616"/>
        <a:ext cx="8445768" cy="453538"/>
      </dsp:txXfrm>
    </dsp:sp>
    <dsp:sp modelId="{2DB51A7A-D42C-453B-BA22-B24D4DE009FA}">
      <dsp:nvSpPr>
        <dsp:cNvPr id="0" name=""/>
        <dsp:cNvSpPr/>
      </dsp:nvSpPr>
      <dsp:spPr>
        <a:xfrm>
          <a:off x="0" y="565689"/>
          <a:ext cx="8494838" cy="8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711"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zh-CN" altLang="en-US" sz="2000" kern="1200" dirty="0">
            <a:latin typeface="Times New Roman" pitchFamily="18" charset="0"/>
            <a:cs typeface="Times New Roman" pitchFamily="18" charset="0"/>
          </a:endParaRPr>
        </a:p>
      </dsp:txBody>
      <dsp:txXfrm>
        <a:off x="0" y="565689"/>
        <a:ext cx="8494838" cy="827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CF17-6BCF-4474-B474-BA5D99B79F2B}">
      <dsp:nvSpPr>
        <dsp:cNvPr id="0" name=""/>
        <dsp:cNvSpPr/>
      </dsp:nvSpPr>
      <dsp:spPr>
        <a:xfrm>
          <a:off x="0" y="34843"/>
          <a:ext cx="7056784" cy="636480"/>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65913"/>
        <a:ext cx="6994644" cy="574340"/>
      </dsp:txXfrm>
    </dsp:sp>
    <dsp:sp modelId="{38D7DABB-D2E8-4CFA-914E-32BC3A03030E}">
      <dsp:nvSpPr>
        <dsp:cNvPr id="0" name=""/>
        <dsp:cNvSpPr/>
      </dsp:nvSpPr>
      <dsp:spPr>
        <a:xfrm>
          <a:off x="0" y="769243"/>
          <a:ext cx="7056784" cy="636480"/>
        </a:xfrm>
        <a:prstGeom prst="roundRect">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800313"/>
        <a:ext cx="6994644" cy="574340"/>
      </dsp:txXfrm>
    </dsp:sp>
    <dsp:sp modelId="{B42C04C1-9E52-4A9A-B34D-35D3D4C89F8C}">
      <dsp:nvSpPr>
        <dsp:cNvPr id="0" name=""/>
        <dsp:cNvSpPr/>
      </dsp:nvSpPr>
      <dsp:spPr>
        <a:xfrm>
          <a:off x="0" y="1503643"/>
          <a:ext cx="7056784" cy="636480"/>
        </a:xfrm>
        <a:prstGeom prst="roundRect">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1534713"/>
        <a:ext cx="6994644" cy="574340"/>
      </dsp:txXfrm>
    </dsp:sp>
    <dsp:sp modelId="{68F4AE5E-34BB-4011-A4F3-855CE5312D5F}">
      <dsp:nvSpPr>
        <dsp:cNvPr id="0" name=""/>
        <dsp:cNvSpPr/>
      </dsp:nvSpPr>
      <dsp:spPr>
        <a:xfrm>
          <a:off x="0" y="2238043"/>
          <a:ext cx="7056784" cy="636480"/>
        </a:xfrm>
        <a:prstGeom prst="roundRect">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2269113"/>
        <a:ext cx="6994644" cy="574340"/>
      </dsp:txXfrm>
    </dsp:sp>
    <dsp:sp modelId="{CD5E3DF4-02D5-4B7A-BDE1-48AA3265F7FE}">
      <dsp:nvSpPr>
        <dsp:cNvPr id="0" name=""/>
        <dsp:cNvSpPr/>
      </dsp:nvSpPr>
      <dsp:spPr>
        <a:xfrm>
          <a:off x="0" y="2972443"/>
          <a:ext cx="7056784" cy="636480"/>
        </a:xfrm>
        <a:prstGeom prst="roundRect">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3003513"/>
        <a:ext cx="6994644" cy="574340"/>
      </dsp:txXfrm>
    </dsp:sp>
    <dsp:sp modelId="{3BE6749A-43DD-41CF-BCD9-95F62C391939}">
      <dsp:nvSpPr>
        <dsp:cNvPr id="0" name=""/>
        <dsp:cNvSpPr/>
      </dsp:nvSpPr>
      <dsp:spPr>
        <a:xfrm>
          <a:off x="0" y="3706844"/>
          <a:ext cx="7056784" cy="636480"/>
        </a:xfrm>
        <a:prstGeom prst="roundRect">
          <a:avLst/>
        </a:prstGeom>
        <a:blipFill rotWithShape="0">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3737914"/>
        <a:ext cx="6994644" cy="574340"/>
      </dsp:txXfrm>
    </dsp:sp>
    <dsp:sp modelId="{5EA46D98-003D-4689-BF20-AB1D5F2B77AE}">
      <dsp:nvSpPr>
        <dsp:cNvPr id="0" name=""/>
        <dsp:cNvSpPr/>
      </dsp:nvSpPr>
      <dsp:spPr>
        <a:xfrm>
          <a:off x="0" y="4441244"/>
          <a:ext cx="7056784" cy="636480"/>
        </a:xfrm>
        <a:prstGeom prst="roundRect">
          <a:avLst/>
        </a:prstGeom>
        <a:blipFill rotWithShape="0">
          <a:blip xmlns:r="http://schemas.openxmlformats.org/officeDocument/2006/relationships" r:embed="rId7"/>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endParaRPr lang="zh-CN" altLang="en-US" sz="3400" kern="1200" dirty="0">
            <a:latin typeface="黑体" pitchFamily="49" charset="-122"/>
            <a:ea typeface="黑体" pitchFamily="49" charset="-122"/>
          </a:endParaRPr>
        </a:p>
      </dsp:txBody>
      <dsp:txXfrm>
        <a:off x="31070" y="4472314"/>
        <a:ext cx="6994644" cy="5743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3587A-5670-4DF3-B3E1-F37BA8FAD327}">
      <dsp:nvSpPr>
        <dsp:cNvPr id="0" name=""/>
        <dsp:cNvSpPr/>
      </dsp:nvSpPr>
      <dsp:spPr>
        <a:xfrm rot="5400000">
          <a:off x="4509082" y="-2296238"/>
          <a:ext cx="1552528" cy="6208308"/>
        </a:xfrm>
        <a:prstGeom prst="round2SameRect">
          <a:avLst/>
        </a:prstGeom>
        <a:solidFill>
          <a:schemeClr val="lt1">
            <a:alpha val="90000"/>
            <a:tint val="40000"/>
            <a:hueOff val="0"/>
            <a:satOff val="0"/>
            <a:lumOff val="0"/>
            <a:alphaOff val="0"/>
          </a:schemeClr>
        </a:solidFill>
        <a:ln w="9525" cap="flat" cmpd="sng" algn="ctr">
          <a:solidFill>
            <a:schemeClr val="bg1">
              <a:lumMod val="65000"/>
              <a:alpha val="9000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zh-CN" altLang="en-US" sz="2200" b="1" kern="1200" dirty="0" smtClean="0">
              <a:solidFill>
                <a:schemeClr val="tx1"/>
              </a:solidFill>
              <a:latin typeface="微软雅黑" panose="020B0503020204020204" pitchFamily="34" charset="-122"/>
              <a:ea typeface="微软雅黑" panose="020B0503020204020204" pitchFamily="34" charset="-122"/>
              <a:cs typeface="Times New Roman" pitchFamily="18" charset="0"/>
            </a:rPr>
            <a:t>揭示纳米材料辐照损伤</a:t>
          </a:r>
          <a:r>
            <a:rPr lang="zh-CN" altLang="en-US" sz="2200" b="1" kern="1200" dirty="0" smtClean="0">
              <a:solidFill>
                <a:srgbClr val="111CFB"/>
              </a:solidFill>
              <a:latin typeface="微软雅黑" panose="020B0503020204020204" pitchFamily="34" charset="-122"/>
              <a:ea typeface="微软雅黑" panose="020B0503020204020204" pitchFamily="34" charset="-122"/>
              <a:cs typeface="Times New Roman" pitchFamily="18" charset="0"/>
            </a:rPr>
            <a:t>微观机制</a:t>
          </a:r>
          <a:endParaRPr lang="zh-CN" altLang="en-US" sz="2200" b="1" kern="1200" dirty="0">
            <a:solidFill>
              <a:srgbClr val="111CFB"/>
            </a:solidFill>
            <a:latin typeface="微软雅黑" panose="020B0503020204020204" pitchFamily="34" charset="-122"/>
            <a:ea typeface="微软雅黑" panose="020B0503020204020204" pitchFamily="34" charset="-122"/>
          </a:endParaRPr>
        </a:p>
        <a:p>
          <a:pPr marL="228600" lvl="1" indent="-228600" algn="l" defTabSz="977900">
            <a:lnSpc>
              <a:spcPct val="90000"/>
            </a:lnSpc>
            <a:spcBef>
              <a:spcPct val="0"/>
            </a:spcBef>
            <a:spcAft>
              <a:spcPct val="15000"/>
            </a:spcAft>
            <a:buChar char="••"/>
          </a:pPr>
          <a:r>
            <a:rPr lang="zh-CN" altLang="en-US" sz="2200" b="1" kern="1200" dirty="0" smtClean="0">
              <a:solidFill>
                <a:schemeClr val="tx1"/>
              </a:solidFill>
              <a:latin typeface="微软雅黑" panose="020B0503020204020204" pitchFamily="34" charset="-122"/>
              <a:ea typeface="微软雅黑" panose="020B0503020204020204" pitchFamily="34" charset="-122"/>
              <a:cs typeface="Times New Roman" pitchFamily="18" charset="0"/>
            </a:rPr>
            <a:t>提示纳米器件辐射效应新的</a:t>
          </a:r>
          <a:r>
            <a:rPr lang="zh-CN" altLang="en-US" sz="2200" b="1" kern="1200" dirty="0" smtClean="0">
              <a:solidFill>
                <a:srgbClr val="111CFB"/>
              </a:solidFill>
              <a:latin typeface="微软雅黑" panose="020B0503020204020204" pitchFamily="34" charset="-122"/>
              <a:ea typeface="微软雅黑" panose="020B0503020204020204" pitchFamily="34" charset="-122"/>
              <a:cs typeface="Times New Roman" pitchFamily="18" charset="0"/>
            </a:rPr>
            <a:t>损伤机理</a:t>
          </a:r>
          <a:endParaRPr lang="zh-CN" altLang="en-US" sz="2200" b="1" kern="1200" dirty="0">
            <a:solidFill>
              <a:srgbClr val="111CFB"/>
            </a:solidFill>
            <a:latin typeface="微软雅黑" panose="020B0503020204020204" pitchFamily="34" charset="-122"/>
            <a:ea typeface="微软雅黑" panose="020B0503020204020204" pitchFamily="34" charset="-122"/>
          </a:endParaRPr>
        </a:p>
      </dsp:txBody>
      <dsp:txXfrm rot="-5400000">
        <a:off x="2181192" y="107440"/>
        <a:ext cx="6132520" cy="1400952"/>
      </dsp:txXfrm>
    </dsp:sp>
    <dsp:sp modelId="{51365CBB-1216-4659-A0D7-18F35E0FE0E6}">
      <dsp:nvSpPr>
        <dsp:cNvPr id="0" name=""/>
        <dsp:cNvSpPr/>
      </dsp:nvSpPr>
      <dsp:spPr>
        <a:xfrm>
          <a:off x="179450" y="40"/>
          <a:ext cx="2001741" cy="161574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111CFB"/>
              </a:solidFill>
              <a:latin typeface="微软雅黑" panose="020B0503020204020204" pitchFamily="34" charset="-122"/>
              <a:ea typeface="微软雅黑" panose="020B0503020204020204" pitchFamily="34" charset="-122"/>
            </a:rPr>
            <a:t>科学目标</a:t>
          </a:r>
          <a:endParaRPr lang="zh-CN" altLang="en-US" sz="2800" b="1" kern="1200" dirty="0">
            <a:solidFill>
              <a:srgbClr val="111CFB"/>
            </a:solidFill>
            <a:latin typeface="微软雅黑" panose="020B0503020204020204" pitchFamily="34" charset="-122"/>
            <a:ea typeface="微软雅黑" panose="020B0503020204020204" pitchFamily="34" charset="-122"/>
          </a:endParaRPr>
        </a:p>
      </dsp:txBody>
      <dsp:txXfrm>
        <a:off x="258324" y="78914"/>
        <a:ext cx="1843993" cy="1458001"/>
      </dsp:txXfrm>
    </dsp:sp>
    <dsp:sp modelId="{2C0842F7-5167-4292-8CB0-A9DB0B34941C}">
      <dsp:nvSpPr>
        <dsp:cNvPr id="0" name=""/>
        <dsp:cNvSpPr/>
      </dsp:nvSpPr>
      <dsp:spPr>
        <a:xfrm rot="5400000">
          <a:off x="4549437" y="-599701"/>
          <a:ext cx="1471818" cy="6208308"/>
        </a:xfrm>
        <a:prstGeom prst="round2SameRect">
          <a:avLst/>
        </a:prstGeom>
        <a:solidFill>
          <a:schemeClr val="lt1">
            <a:alpha val="90000"/>
            <a:tint val="40000"/>
            <a:hueOff val="0"/>
            <a:satOff val="0"/>
            <a:lumOff val="0"/>
            <a:alphaOff val="0"/>
          </a:schemeClr>
        </a:solidFill>
        <a:ln w="9525" cap="flat" cmpd="sng" algn="ctr">
          <a:solidFill>
            <a:schemeClr val="bg1">
              <a:lumMod val="65000"/>
              <a:alpha val="9000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zh-CN" altLang="en-US" sz="2200" b="1" kern="1200" dirty="0" smtClean="0">
              <a:solidFill>
                <a:schemeClr val="tx1"/>
              </a:solidFill>
              <a:latin typeface="微软雅黑" panose="020B0503020204020204" pitchFamily="34" charset="-122"/>
              <a:ea typeface="微软雅黑" panose="020B0503020204020204" pitchFamily="34" charset="-122"/>
              <a:cs typeface="Times New Roman" pitchFamily="18" charset="0"/>
            </a:rPr>
            <a:t>建立纳米器件敏感区域分布和薄弱环节定位的重离子微束模拟</a:t>
          </a:r>
          <a:r>
            <a:rPr lang="zh-CN" altLang="en-US" sz="2200" b="1" kern="1200" dirty="0" smtClean="0">
              <a:solidFill>
                <a:srgbClr val="111CFB"/>
              </a:solidFill>
              <a:latin typeface="微软雅黑" panose="020B0503020204020204" pitchFamily="34" charset="-122"/>
              <a:ea typeface="微软雅黑" panose="020B0503020204020204" pitchFamily="34" charset="-122"/>
              <a:cs typeface="Times New Roman" pitchFamily="18" charset="0"/>
            </a:rPr>
            <a:t>试验方法</a:t>
          </a:r>
          <a:endParaRPr lang="zh-CN" altLang="en-US" sz="2200" b="1" kern="1200" dirty="0">
            <a:solidFill>
              <a:srgbClr val="111CFB"/>
            </a:solidFill>
            <a:latin typeface="微软雅黑" panose="020B0503020204020204" pitchFamily="34" charset="-122"/>
            <a:ea typeface="微软雅黑" panose="020B0503020204020204" pitchFamily="34" charset="-122"/>
          </a:endParaRPr>
        </a:p>
        <a:p>
          <a:pPr marL="228600" lvl="1" indent="-228600" algn="l" defTabSz="977900">
            <a:lnSpc>
              <a:spcPct val="90000"/>
            </a:lnSpc>
            <a:spcBef>
              <a:spcPct val="0"/>
            </a:spcBef>
            <a:spcAft>
              <a:spcPct val="15000"/>
            </a:spcAft>
            <a:buChar char="••"/>
          </a:pPr>
          <a:r>
            <a:rPr lang="zh-CN" altLang="en-US" sz="2200" b="1" kern="1200" dirty="0" smtClean="0">
              <a:solidFill>
                <a:schemeClr val="tx1"/>
              </a:solidFill>
              <a:latin typeface="微软雅黑" panose="020B0503020204020204" pitchFamily="34" charset="-122"/>
              <a:ea typeface="微软雅黑" panose="020B0503020204020204" pitchFamily="34" charset="-122"/>
              <a:cs typeface="Times New Roman" pitchFamily="18" charset="0"/>
            </a:rPr>
            <a:t>提出纳米器件和电路抗辐射</a:t>
          </a:r>
          <a:r>
            <a:rPr lang="zh-CN" altLang="en-US" sz="2200" b="1" kern="1200" dirty="0" smtClean="0">
              <a:solidFill>
                <a:srgbClr val="111CFB"/>
              </a:solidFill>
              <a:latin typeface="微软雅黑" panose="020B0503020204020204" pitchFamily="34" charset="-122"/>
              <a:ea typeface="微软雅黑" panose="020B0503020204020204" pitchFamily="34" charset="-122"/>
              <a:cs typeface="Times New Roman" pitchFamily="18" charset="0"/>
            </a:rPr>
            <a:t>加固设计新方法</a:t>
          </a:r>
          <a:endParaRPr lang="zh-CN" altLang="en-US" sz="2200" b="1" kern="1200" dirty="0">
            <a:solidFill>
              <a:srgbClr val="111CFB"/>
            </a:solidFill>
            <a:latin typeface="微软雅黑" panose="020B0503020204020204" pitchFamily="34" charset="-122"/>
            <a:ea typeface="微软雅黑" panose="020B0503020204020204" pitchFamily="34" charset="-122"/>
          </a:endParaRPr>
        </a:p>
      </dsp:txBody>
      <dsp:txXfrm rot="-5400000">
        <a:off x="2181192" y="1840392"/>
        <a:ext cx="6136460" cy="1328122"/>
      </dsp:txXfrm>
    </dsp:sp>
    <dsp:sp modelId="{5E714DF9-45A5-450C-80EA-4AE878151FB7}">
      <dsp:nvSpPr>
        <dsp:cNvPr id="0" name=""/>
        <dsp:cNvSpPr/>
      </dsp:nvSpPr>
      <dsp:spPr>
        <a:xfrm>
          <a:off x="179450" y="1696577"/>
          <a:ext cx="2001741" cy="161574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111CFB"/>
              </a:solidFill>
              <a:latin typeface="微软雅黑" panose="020B0503020204020204" pitchFamily="34" charset="-122"/>
              <a:ea typeface="微软雅黑" panose="020B0503020204020204" pitchFamily="34" charset="-122"/>
            </a:rPr>
            <a:t>应用目标</a:t>
          </a:r>
          <a:endParaRPr lang="zh-CN" altLang="en-US" sz="2800" b="1" kern="1200" dirty="0">
            <a:solidFill>
              <a:srgbClr val="111CFB"/>
            </a:solidFill>
            <a:latin typeface="微软雅黑" panose="020B0503020204020204" pitchFamily="34" charset="-122"/>
            <a:ea typeface="微软雅黑" panose="020B0503020204020204" pitchFamily="34" charset="-122"/>
          </a:endParaRPr>
        </a:p>
      </dsp:txBody>
      <dsp:txXfrm>
        <a:off x="258324" y="1775451"/>
        <a:ext cx="1843993" cy="1458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9FD76-9F7A-4A88-8F66-A6E1524B6285}">
      <dsp:nvSpPr>
        <dsp:cNvPr id="0" name=""/>
        <dsp:cNvSpPr/>
      </dsp:nvSpPr>
      <dsp:spPr>
        <a:xfrm rot="5400000">
          <a:off x="4355616" y="-2464129"/>
          <a:ext cx="1166775" cy="6391148"/>
        </a:xfrm>
        <a:prstGeom prst="round2SameRect">
          <a:avLst/>
        </a:prstGeom>
        <a:solidFill>
          <a:schemeClr val="lt1">
            <a:alpha val="90000"/>
            <a:tint val="40000"/>
            <a:hueOff val="0"/>
            <a:satOff val="0"/>
            <a:lumOff val="0"/>
            <a:alphaOff val="0"/>
          </a:schemeClr>
        </a:solidFill>
        <a:ln w="9525" cap="flat" cmpd="sng" algn="ctr">
          <a:solidFill>
            <a:schemeClr val="bg1">
              <a:lumMod val="65000"/>
              <a:alpha val="9000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国家集成电路产业发展推进纲要</a:t>
          </a:r>
          <a:r>
            <a:rPr lang="en-US" altLang="zh-CN" sz="2000" b="1" kern="1200" dirty="0" smtClean="0">
              <a:latin typeface="微软雅黑" panose="020B0503020204020204" pitchFamily="34" charset="-122"/>
              <a:ea typeface="微软雅黑" panose="020B0503020204020204" pitchFamily="34" charset="-122"/>
            </a:rPr>
            <a:t>(2014)</a:t>
          </a:r>
          <a:endParaRPr lang="zh-CN" altLang="en-US" sz="2000" b="1" kern="1200" dirty="0">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到</a:t>
          </a:r>
          <a:r>
            <a:rPr lang="en-US" altLang="zh-CN" sz="2000" b="1" kern="1200" dirty="0" smtClean="0">
              <a:latin typeface="微软雅黑" panose="020B0503020204020204" pitchFamily="34" charset="-122"/>
              <a:ea typeface="微软雅黑" panose="020B0503020204020204" pitchFamily="34" charset="-122"/>
            </a:rPr>
            <a:t>2015</a:t>
          </a:r>
          <a:r>
            <a:rPr lang="zh-CN" altLang="en-US" sz="2000" b="1" kern="1200" dirty="0" smtClean="0">
              <a:latin typeface="微软雅黑" panose="020B0503020204020204" pitchFamily="34" charset="-122"/>
              <a:ea typeface="微软雅黑" panose="020B0503020204020204" pitchFamily="34" charset="-122"/>
            </a:rPr>
            <a:t>年</a:t>
          </a:r>
          <a:r>
            <a:rPr lang="en-US" altLang="zh-CN" sz="2000" b="1" kern="1200" dirty="0" smtClean="0">
              <a:latin typeface="微软雅黑" panose="020B0503020204020204" pitchFamily="34" charset="-122"/>
              <a:ea typeface="微软雅黑" panose="020B0503020204020204" pitchFamily="34" charset="-122"/>
            </a:rPr>
            <a:t>32/28nm </a:t>
          </a:r>
          <a:r>
            <a:rPr lang="zh-CN" altLang="en-US" sz="2000" b="1" kern="1200" dirty="0" smtClean="0">
              <a:latin typeface="微软雅黑" panose="020B0503020204020204" pitchFamily="34" charset="-122"/>
              <a:ea typeface="微软雅黑" panose="020B0503020204020204" pitchFamily="34" charset="-122"/>
            </a:rPr>
            <a:t>制造工艺实现规模量产</a:t>
          </a:r>
          <a:endParaRPr lang="zh-CN" altLang="en-US" sz="2000" b="1" kern="1200" dirty="0">
            <a:latin typeface="微软雅黑" panose="020B0503020204020204" pitchFamily="34" charset="-122"/>
            <a:ea typeface="微软雅黑" panose="020B0503020204020204" pitchFamily="34" charset="-122"/>
          </a:endParaRPr>
        </a:p>
      </dsp:txBody>
      <dsp:txXfrm rot="-5400000">
        <a:off x="1743430" y="205014"/>
        <a:ext cx="6334191" cy="1052861"/>
      </dsp:txXfrm>
    </dsp:sp>
    <dsp:sp modelId="{37210360-21CC-4D88-B318-10B362E938F6}">
      <dsp:nvSpPr>
        <dsp:cNvPr id="0" name=""/>
        <dsp:cNvSpPr/>
      </dsp:nvSpPr>
      <dsp:spPr>
        <a:xfrm>
          <a:off x="2325" y="2209"/>
          <a:ext cx="1741104" cy="14584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国务院    规划</a:t>
          </a:r>
          <a:endParaRPr lang="zh-CN" altLang="en-US" sz="2400" b="1" kern="1200" dirty="0">
            <a:latin typeface="微软雅黑" panose="020B0503020204020204" pitchFamily="34" charset="-122"/>
            <a:ea typeface="微软雅黑" panose="020B0503020204020204" pitchFamily="34" charset="-122"/>
          </a:endParaRPr>
        </a:p>
      </dsp:txBody>
      <dsp:txXfrm>
        <a:off x="73522" y="73406"/>
        <a:ext cx="1598710" cy="1316075"/>
      </dsp:txXfrm>
    </dsp:sp>
    <dsp:sp modelId="{E63F92AC-5A50-47CE-8793-34FF15D9BF3A}">
      <dsp:nvSpPr>
        <dsp:cNvPr id="0" name=""/>
        <dsp:cNvSpPr/>
      </dsp:nvSpPr>
      <dsp:spPr>
        <a:xfrm rot="5400000">
          <a:off x="4355616" y="-932737"/>
          <a:ext cx="1166775" cy="6391148"/>
        </a:xfrm>
        <a:prstGeom prst="round2SameRect">
          <a:avLst/>
        </a:prstGeom>
        <a:solidFill>
          <a:schemeClr val="lt1">
            <a:alpha val="90000"/>
            <a:tint val="40000"/>
            <a:hueOff val="0"/>
            <a:satOff val="0"/>
            <a:lumOff val="0"/>
            <a:alphaOff val="0"/>
          </a:schemeClr>
        </a:solidFill>
        <a:ln w="9525" cap="flat" cmpd="sng" algn="ctr">
          <a:solidFill>
            <a:schemeClr val="bg1">
              <a:lumMod val="65000"/>
              <a:alpha val="9000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中国</a:t>
          </a:r>
          <a:r>
            <a:rPr lang="en-US" altLang="zh-CN" sz="2000" b="1" kern="1200" dirty="0" smtClean="0">
              <a:latin typeface="微软雅黑" panose="020B0503020204020204" pitchFamily="34" charset="-122"/>
              <a:ea typeface="微软雅黑" panose="020B0503020204020204" pitchFamily="34" charset="-122"/>
            </a:rPr>
            <a:t>IC 28</a:t>
          </a:r>
          <a:r>
            <a:rPr lang="zh-CN" altLang="en-US" sz="2000" b="1" kern="1200" dirty="0" smtClean="0">
              <a:latin typeface="微软雅黑" panose="020B0503020204020204" pitchFamily="34" charset="-122"/>
              <a:ea typeface="微软雅黑" panose="020B0503020204020204" pitchFamily="34" charset="-122"/>
            </a:rPr>
            <a:t>纳米工艺制程发展白皮书</a:t>
          </a:r>
          <a:r>
            <a:rPr lang="en-US" altLang="zh-CN" sz="2000" b="1" kern="1200" dirty="0" smtClean="0">
              <a:latin typeface="微软雅黑" panose="020B0503020204020204" pitchFamily="34" charset="-122"/>
              <a:ea typeface="微软雅黑" panose="020B0503020204020204" pitchFamily="34" charset="-122"/>
            </a:rPr>
            <a:t>(2015)</a:t>
          </a:r>
          <a:endParaRPr lang="zh-CN" altLang="en-US" sz="2000" b="1" kern="1200" dirty="0">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15000"/>
            </a:spcAft>
            <a:buChar char="••"/>
          </a:pPr>
          <a:r>
            <a:rPr lang="en-US" altLang="zh-CN" sz="2000" b="1" kern="1200" dirty="0" smtClean="0">
              <a:latin typeface="微软雅黑" panose="020B0503020204020204" pitchFamily="34" charset="-122"/>
              <a:ea typeface="微软雅黑" panose="020B0503020204020204" pitchFamily="34" charset="-122"/>
            </a:rPr>
            <a:t>28</a:t>
          </a:r>
          <a:r>
            <a:rPr lang="zh-CN" altLang="en-US" sz="2000" b="1" kern="1200" dirty="0" smtClean="0">
              <a:latin typeface="微软雅黑" panose="020B0503020204020204" pitchFamily="34" charset="-122"/>
              <a:ea typeface="微软雅黑" panose="020B0503020204020204" pitchFamily="34" charset="-122"/>
            </a:rPr>
            <a:t>纳米将会在未来很长一段时间内作为高端主流的工艺节点（</a:t>
          </a:r>
          <a:r>
            <a:rPr lang="en-US" altLang="zh-CN" sz="2000" b="1" kern="1200" dirty="0" smtClean="0">
              <a:latin typeface="微软雅黑" panose="020B0503020204020204" pitchFamily="34" charset="-122"/>
              <a:ea typeface="微软雅黑" panose="020B0503020204020204" pitchFamily="34" charset="-122"/>
            </a:rPr>
            <a:t>6</a:t>
          </a:r>
          <a:r>
            <a:rPr lang="zh-CN" altLang="zh-CN" sz="2000" b="1" kern="1200" dirty="0" smtClean="0">
              <a:latin typeface="微软雅黑" panose="020B0503020204020204" pitchFamily="34" charset="-122"/>
              <a:ea typeface="微软雅黑" panose="020B0503020204020204" pitchFamily="34" charset="-122"/>
            </a:rPr>
            <a:t>～</a:t>
          </a:r>
          <a:r>
            <a:rPr lang="en-US" altLang="zh-CN" sz="2000" b="1" kern="1200" dirty="0" smtClean="0">
              <a:latin typeface="微软雅黑" panose="020B0503020204020204" pitchFamily="34" charset="-122"/>
              <a:ea typeface="微软雅黑" panose="020B0503020204020204" pitchFamily="34" charset="-122"/>
            </a:rPr>
            <a:t>7</a:t>
          </a:r>
          <a:r>
            <a:rPr lang="zh-CN" altLang="en-US" sz="2000" b="1" kern="1200" dirty="0" smtClean="0">
              <a:latin typeface="微软雅黑" panose="020B0503020204020204" pitchFamily="34" charset="-122"/>
              <a:ea typeface="微软雅黑" panose="020B0503020204020204" pitchFamily="34" charset="-122"/>
            </a:rPr>
            <a:t>年）</a:t>
          </a:r>
          <a:endParaRPr lang="zh-CN" altLang="en-US" sz="2000" b="1" kern="1200" dirty="0">
            <a:latin typeface="微软雅黑" panose="020B0503020204020204" pitchFamily="34" charset="-122"/>
            <a:ea typeface="微软雅黑" panose="020B0503020204020204" pitchFamily="34" charset="-122"/>
          </a:endParaRPr>
        </a:p>
      </dsp:txBody>
      <dsp:txXfrm rot="-5400000">
        <a:off x="1743430" y="1736406"/>
        <a:ext cx="6334191" cy="1052861"/>
      </dsp:txXfrm>
    </dsp:sp>
    <dsp:sp modelId="{AB867762-FD61-4DDA-B12C-44DA8EC4EFB8}">
      <dsp:nvSpPr>
        <dsp:cNvPr id="0" name=""/>
        <dsp:cNvSpPr/>
      </dsp:nvSpPr>
      <dsp:spPr>
        <a:xfrm>
          <a:off x="2325" y="1533602"/>
          <a:ext cx="1741104" cy="14584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CN" altLang="en-US" sz="2400" b="1" kern="1200" dirty="0" smtClean="0">
              <a:latin typeface="微软雅黑" panose="020B0503020204020204" pitchFamily="34" charset="-122"/>
              <a:ea typeface="微软雅黑" panose="020B0503020204020204" pitchFamily="34" charset="-122"/>
            </a:rPr>
            <a:t>工信部    预测</a:t>
          </a:r>
          <a:endParaRPr lang="zh-CN" altLang="en-US" sz="2400" b="1" kern="1200" dirty="0">
            <a:latin typeface="微软雅黑" panose="020B0503020204020204" pitchFamily="34" charset="-122"/>
            <a:ea typeface="微软雅黑" panose="020B0503020204020204" pitchFamily="34" charset="-122"/>
          </a:endParaRPr>
        </a:p>
      </dsp:txBody>
      <dsp:txXfrm>
        <a:off x="73522" y="1604799"/>
        <a:ext cx="1598710" cy="1316075"/>
      </dsp:txXfrm>
    </dsp:sp>
    <dsp:sp modelId="{BA75D3A0-FBBA-47E0-BDD5-B9C17615CAAD}">
      <dsp:nvSpPr>
        <dsp:cNvPr id="0" name=""/>
        <dsp:cNvSpPr/>
      </dsp:nvSpPr>
      <dsp:spPr>
        <a:xfrm rot="5400000">
          <a:off x="4355616" y="598655"/>
          <a:ext cx="1166775" cy="6391148"/>
        </a:xfrm>
        <a:prstGeom prst="round2SameRect">
          <a:avLst/>
        </a:prstGeom>
        <a:solidFill>
          <a:schemeClr val="lt1">
            <a:alpha val="90000"/>
            <a:tint val="40000"/>
            <a:hueOff val="0"/>
            <a:satOff val="0"/>
            <a:lumOff val="0"/>
            <a:alphaOff val="0"/>
          </a:schemeClr>
        </a:solidFill>
        <a:ln w="9525" cap="flat" cmpd="sng" algn="ctr">
          <a:solidFill>
            <a:schemeClr val="bg1">
              <a:lumMod val="65000"/>
              <a:alpha val="90000"/>
            </a:schemeClr>
          </a:solidFill>
          <a:prstDash val="solid"/>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2000" b="1" kern="1200" dirty="0" smtClean="0">
              <a:latin typeface="微软雅黑" panose="020B0503020204020204" pitchFamily="34" charset="-122"/>
              <a:ea typeface="微软雅黑" panose="020B0503020204020204" pitchFamily="34" charset="-122"/>
            </a:rPr>
            <a:t>中芯国际</a:t>
          </a:r>
          <a:r>
            <a:rPr lang="en-US" altLang="zh-CN" sz="2000" b="1" kern="1200" dirty="0" smtClean="0">
              <a:latin typeface="微软雅黑" panose="020B0503020204020204" pitchFamily="34" charset="-122"/>
              <a:ea typeface="微软雅黑" panose="020B0503020204020204" pitchFamily="34" charset="-122"/>
            </a:rPr>
            <a:t>28nm</a:t>
          </a:r>
          <a:r>
            <a:rPr lang="zh-CN" altLang="en-US" sz="2000" b="1" kern="1200" dirty="0" smtClean="0">
              <a:latin typeface="微软雅黑" panose="020B0503020204020204" pitchFamily="34" charset="-122"/>
              <a:ea typeface="微软雅黑" panose="020B0503020204020204" pitchFamily="34" charset="-122"/>
            </a:rPr>
            <a:t>商用工艺实现量产</a:t>
          </a:r>
          <a:r>
            <a:rPr lang="en-US" altLang="zh-CN" sz="2000" b="1" kern="1200" dirty="0" smtClean="0">
              <a:latin typeface="微软雅黑" panose="020B0503020204020204" pitchFamily="34" charset="-122"/>
              <a:ea typeface="微软雅黑" panose="020B0503020204020204" pitchFamily="34" charset="-122"/>
            </a:rPr>
            <a:t>(2015.8)</a:t>
          </a:r>
          <a:endParaRPr lang="zh-CN" altLang="en-US" sz="2000" b="1" kern="1200" dirty="0">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15000"/>
            </a:spcAft>
            <a:buChar char="••"/>
          </a:pPr>
          <a:r>
            <a:rPr lang="zh-CN" altLang="en-US" sz="2000" b="1" i="0" kern="1200" dirty="0" smtClean="0">
              <a:latin typeface="微软雅黑" panose="020B0503020204020204" pitchFamily="34" charset="-122"/>
              <a:ea typeface="微软雅黑" panose="020B0503020204020204" pitchFamily="34" charset="-122"/>
            </a:rPr>
            <a:t>华力微电子</a:t>
          </a:r>
          <a:r>
            <a:rPr lang="en-US" altLang="zh-CN" sz="2000" b="1" i="0" kern="1200" dirty="0" smtClean="0">
              <a:latin typeface="微软雅黑" panose="020B0503020204020204" pitchFamily="34" charset="-122"/>
              <a:ea typeface="微软雅黑" panose="020B0503020204020204" pitchFamily="34" charset="-122"/>
            </a:rPr>
            <a:t>28nm</a:t>
          </a:r>
          <a:r>
            <a:rPr lang="zh-CN" altLang="en-US" sz="2000" b="1" i="0" kern="1200" dirty="0" smtClean="0">
              <a:latin typeface="微软雅黑" panose="020B0503020204020204" pitchFamily="34" charset="-122"/>
              <a:ea typeface="微软雅黑" panose="020B0503020204020204" pitchFamily="34" charset="-122"/>
            </a:rPr>
            <a:t>商用工艺顺利流片</a:t>
          </a:r>
          <a:r>
            <a:rPr lang="en-US" altLang="zh-CN" sz="2000" b="1" i="0" kern="1200" dirty="0" smtClean="0">
              <a:latin typeface="微软雅黑" panose="020B0503020204020204" pitchFamily="34" charset="-122"/>
              <a:ea typeface="微软雅黑" panose="020B0503020204020204" pitchFamily="34" charset="-122"/>
            </a:rPr>
            <a:t>(2015.11)</a:t>
          </a:r>
          <a:endParaRPr lang="zh-CN" altLang="en-US" sz="2000" b="1" kern="1200" dirty="0">
            <a:latin typeface="微软雅黑" panose="020B0503020204020204" pitchFamily="34" charset="-122"/>
            <a:ea typeface="微软雅黑" panose="020B0503020204020204" pitchFamily="34" charset="-122"/>
          </a:endParaRPr>
        </a:p>
      </dsp:txBody>
      <dsp:txXfrm rot="-5400000">
        <a:off x="1743430" y="3267799"/>
        <a:ext cx="6334191" cy="1052861"/>
      </dsp:txXfrm>
    </dsp:sp>
    <dsp:sp modelId="{00B045FD-478A-4362-B843-606B8DCCBDD3}">
      <dsp:nvSpPr>
        <dsp:cNvPr id="0" name=""/>
        <dsp:cNvSpPr/>
      </dsp:nvSpPr>
      <dsp:spPr>
        <a:xfrm>
          <a:off x="2325" y="3067204"/>
          <a:ext cx="1741104" cy="145846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CN" altLang="en-US" sz="2400" b="1" i="0" kern="1200" dirty="0" smtClean="0">
              <a:latin typeface="微软雅黑" panose="020B0503020204020204" pitchFamily="34" charset="-122"/>
              <a:ea typeface="微软雅黑" panose="020B0503020204020204" pitchFamily="34" charset="-122"/>
            </a:rPr>
            <a:t>晶圆厂    能力</a:t>
          </a:r>
          <a:endParaRPr lang="zh-CN" altLang="en-US" sz="2400" b="1" kern="1200" dirty="0">
            <a:latin typeface="微软雅黑" panose="020B0503020204020204" pitchFamily="34" charset="-122"/>
            <a:ea typeface="微软雅黑" panose="020B0503020204020204" pitchFamily="34" charset="-122"/>
          </a:endParaRPr>
        </a:p>
      </dsp:txBody>
      <dsp:txXfrm>
        <a:off x="73522" y="3138401"/>
        <a:ext cx="1598710" cy="1316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97624-9BAA-4993-B261-FBDB3F9CFD4E}">
      <dsp:nvSpPr>
        <dsp:cNvPr id="0" name=""/>
        <dsp:cNvSpPr/>
      </dsp:nvSpPr>
      <dsp:spPr>
        <a:xfrm>
          <a:off x="7096" y="1735041"/>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en-US" altLang="zh-CN" sz="1600" b="1" kern="1200" dirty="0" smtClean="0">
              <a:effectLst/>
              <a:latin typeface="微软雅黑" panose="020B0503020204020204" pitchFamily="34" charset="-122"/>
              <a:ea typeface="微软雅黑" panose="020B0503020204020204" pitchFamily="34" charset="-122"/>
            </a:rPr>
            <a:t>28nm</a:t>
          </a:r>
          <a:r>
            <a:rPr lang="zh-CN" altLang="en-US" sz="1600" b="1" kern="1200" dirty="0" smtClean="0">
              <a:effectLst/>
              <a:latin typeface="微软雅黑" panose="020B0503020204020204" pitchFamily="34" charset="-122"/>
              <a:ea typeface="微软雅黑" panose="020B0503020204020204" pitchFamily="34" charset="-122"/>
            </a:rPr>
            <a:t>及以下工艺</a:t>
          </a:r>
          <a:endParaRPr lang="zh-CN" altLang="en-US" sz="1600" b="1" kern="1200" dirty="0">
            <a:effectLst/>
            <a:latin typeface="微软雅黑" panose="020B0503020204020204" pitchFamily="34" charset="-122"/>
            <a:ea typeface="微软雅黑" panose="020B0503020204020204" pitchFamily="34" charset="-122"/>
          </a:endParaRPr>
        </a:p>
      </dsp:txBody>
      <dsp:txXfrm>
        <a:off x="32003" y="1759948"/>
        <a:ext cx="1650978" cy="800582"/>
      </dsp:txXfrm>
    </dsp:sp>
    <dsp:sp modelId="{A6DE74EF-2318-4C00-B3C1-F9A992155D8B}">
      <dsp:nvSpPr>
        <dsp:cNvPr id="0" name=""/>
        <dsp:cNvSpPr/>
      </dsp:nvSpPr>
      <dsp:spPr>
        <a:xfrm rot="17692822">
          <a:off x="1239541" y="1409058"/>
          <a:ext cx="1617010" cy="35429"/>
        </a:xfrm>
        <a:custGeom>
          <a:avLst/>
          <a:gdLst/>
          <a:ahLst/>
          <a:cxnLst/>
          <a:rect l="0" t="0" r="0" b="0"/>
          <a:pathLst>
            <a:path>
              <a:moveTo>
                <a:pt x="0" y="17714"/>
              </a:moveTo>
              <a:lnTo>
                <a:pt x="1617010" y="177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07621" y="1386348"/>
        <a:ext cx="80850" cy="80850"/>
      </dsp:txXfrm>
    </dsp:sp>
    <dsp:sp modelId="{1F03841E-C0B7-4A86-A084-EC48C77C4E03}">
      <dsp:nvSpPr>
        <dsp:cNvPr id="0" name=""/>
        <dsp:cNvSpPr/>
      </dsp:nvSpPr>
      <dsp:spPr>
        <a:xfrm>
          <a:off x="2388205" y="268108"/>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新型材料               </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非</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Si,</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高</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k</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介质等</a:t>
          </a:r>
          <a:endParaRPr lang="en-US" altLang="zh-CN" sz="1600" b="1" kern="1200" dirty="0" smtClean="0">
            <a:solidFill>
              <a:srgbClr val="FF0000"/>
            </a:solidFill>
            <a:effectLst/>
            <a:latin typeface="微软雅黑" panose="020B0503020204020204" pitchFamily="34" charset="-122"/>
            <a:ea typeface="微软雅黑" panose="020B0503020204020204" pitchFamily="34" charset="-122"/>
          </a:endParaRPr>
        </a:p>
      </dsp:txBody>
      <dsp:txXfrm>
        <a:off x="2413112" y="293015"/>
        <a:ext cx="1650978" cy="800582"/>
      </dsp:txXfrm>
    </dsp:sp>
    <dsp:sp modelId="{1C945009-DE19-494A-A864-743F024A9A86}">
      <dsp:nvSpPr>
        <dsp:cNvPr id="0" name=""/>
        <dsp:cNvSpPr/>
      </dsp:nvSpPr>
      <dsp:spPr>
        <a:xfrm>
          <a:off x="4088997" y="675592"/>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48" y="676298"/>
        <a:ext cx="34015" cy="34015"/>
      </dsp:txXfrm>
    </dsp:sp>
    <dsp:sp modelId="{E4812C9D-ED49-4EE8-BA69-15865078EE50}">
      <dsp:nvSpPr>
        <dsp:cNvPr id="0" name=""/>
        <dsp:cNvSpPr/>
      </dsp:nvSpPr>
      <dsp:spPr>
        <a:xfrm>
          <a:off x="4769314" y="268108"/>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辐射效应对电荷及缺陷分布更敏感</a:t>
          </a:r>
          <a:endParaRPr lang="zh-CN" altLang="en-US" sz="1600" b="1" kern="1200" dirty="0">
            <a:effectLst/>
            <a:latin typeface="微软雅黑" panose="020B0503020204020204" pitchFamily="34" charset="-122"/>
            <a:ea typeface="微软雅黑" panose="020B0503020204020204" pitchFamily="34" charset="-122"/>
          </a:endParaRPr>
        </a:p>
      </dsp:txBody>
      <dsp:txXfrm>
        <a:off x="4794221" y="293015"/>
        <a:ext cx="1650978" cy="800582"/>
      </dsp:txXfrm>
    </dsp:sp>
    <dsp:sp modelId="{1547F911-E64A-4EB2-8B75-8B6B8946520C}">
      <dsp:nvSpPr>
        <dsp:cNvPr id="0" name=""/>
        <dsp:cNvSpPr/>
      </dsp:nvSpPr>
      <dsp:spPr>
        <a:xfrm>
          <a:off x="6470106" y="675592"/>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3257" y="676298"/>
        <a:ext cx="34015" cy="34015"/>
      </dsp:txXfrm>
    </dsp:sp>
    <dsp:sp modelId="{4FBAEC56-98F2-4FDE-91F3-7018C7290196}">
      <dsp:nvSpPr>
        <dsp:cNvPr id="0" name=""/>
        <dsp:cNvSpPr/>
      </dsp:nvSpPr>
      <dsp:spPr>
        <a:xfrm>
          <a:off x="7150423" y="268108"/>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材料层面              </a:t>
          </a:r>
          <a:r>
            <a:rPr lang="zh-CN" altLang="en-US" sz="1600" b="1" kern="1200" dirty="0" smtClean="0">
              <a:effectLst/>
              <a:latin typeface="微软雅黑" panose="020B0503020204020204" pitchFamily="34" charset="-122"/>
              <a:ea typeface="微软雅黑" panose="020B0503020204020204" pitchFamily="34" charset="-122"/>
            </a:rPr>
            <a:t>辐射感生电荷和缺陷的精确建模</a:t>
          </a:r>
          <a:endParaRPr lang="zh-CN" altLang="en-US" sz="1600" b="1" kern="1200" dirty="0">
            <a:effectLst/>
            <a:latin typeface="微软雅黑" panose="020B0503020204020204" pitchFamily="34" charset="-122"/>
            <a:ea typeface="微软雅黑" panose="020B0503020204020204" pitchFamily="34" charset="-122"/>
          </a:endParaRPr>
        </a:p>
      </dsp:txBody>
      <dsp:txXfrm>
        <a:off x="7175330" y="293015"/>
        <a:ext cx="1650978" cy="800582"/>
      </dsp:txXfrm>
    </dsp:sp>
    <dsp:sp modelId="{B8338D7A-45A3-4FDD-BAAD-0D7953EBD17B}">
      <dsp:nvSpPr>
        <dsp:cNvPr id="0" name=""/>
        <dsp:cNvSpPr/>
      </dsp:nvSpPr>
      <dsp:spPr>
        <a:xfrm rot="19457599">
          <a:off x="1629140" y="1898036"/>
          <a:ext cx="837812" cy="35429"/>
        </a:xfrm>
        <a:custGeom>
          <a:avLst/>
          <a:gdLst/>
          <a:ahLst/>
          <a:cxnLst/>
          <a:rect l="0" t="0" r="0" b="0"/>
          <a:pathLst>
            <a:path>
              <a:moveTo>
                <a:pt x="0" y="17714"/>
              </a:moveTo>
              <a:lnTo>
                <a:pt x="837812" y="177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27101" y="1894805"/>
        <a:ext cx="41890" cy="41890"/>
      </dsp:txXfrm>
    </dsp:sp>
    <dsp:sp modelId="{C5A651A5-8123-4C43-A338-5844980B23D8}">
      <dsp:nvSpPr>
        <dsp:cNvPr id="0" name=""/>
        <dsp:cNvSpPr/>
      </dsp:nvSpPr>
      <dsp:spPr>
        <a:xfrm>
          <a:off x="2388205" y="1246064"/>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新结构器件</a:t>
          </a:r>
          <a:r>
            <a:rPr lang="en-US" altLang="zh-CN" sz="1600" b="1" kern="1200" dirty="0" err="1" smtClean="0">
              <a:solidFill>
                <a:srgbClr val="FF0000"/>
              </a:solidFill>
              <a:effectLst/>
              <a:latin typeface="微软雅黑" panose="020B0503020204020204" pitchFamily="34" charset="-122"/>
              <a:ea typeface="微软雅黑" panose="020B0503020204020204" pitchFamily="34" charset="-122"/>
            </a:rPr>
            <a:t>FinFET,U</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型沟道</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3112" y="1270971"/>
        <a:ext cx="1650978" cy="800582"/>
      </dsp:txXfrm>
    </dsp:sp>
    <dsp:sp modelId="{87F334FC-4CAF-4214-8B69-81296301E4BD}">
      <dsp:nvSpPr>
        <dsp:cNvPr id="0" name=""/>
        <dsp:cNvSpPr/>
      </dsp:nvSpPr>
      <dsp:spPr>
        <a:xfrm>
          <a:off x="4088997" y="1653547"/>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48" y="1654254"/>
        <a:ext cx="34015" cy="34015"/>
      </dsp:txXfrm>
    </dsp:sp>
    <dsp:sp modelId="{2E60A9ED-8819-4375-80E6-7869FB51E120}">
      <dsp:nvSpPr>
        <dsp:cNvPr id="0" name=""/>
        <dsp:cNvSpPr/>
      </dsp:nvSpPr>
      <dsp:spPr>
        <a:xfrm>
          <a:off x="4769314" y="1246064"/>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effectLst/>
              <a:latin typeface="微软雅黑" panose="020B0503020204020204" pitchFamily="34" charset="-122"/>
              <a:ea typeface="微软雅黑" panose="020B0503020204020204" pitchFamily="34" charset="-122"/>
            </a:rPr>
            <a:t>单粒子效应及辐射可靠性退化更严重</a:t>
          </a:r>
          <a:endParaRPr lang="zh-CN" altLang="en-US" sz="1600" b="1" kern="1200" dirty="0">
            <a:effectLst/>
            <a:latin typeface="微软雅黑" panose="020B0503020204020204" pitchFamily="34" charset="-122"/>
            <a:ea typeface="微软雅黑" panose="020B0503020204020204" pitchFamily="34" charset="-122"/>
          </a:endParaRPr>
        </a:p>
      </dsp:txBody>
      <dsp:txXfrm>
        <a:off x="4794221" y="1270971"/>
        <a:ext cx="1650978" cy="800582"/>
      </dsp:txXfrm>
    </dsp:sp>
    <dsp:sp modelId="{9E55A788-F128-4DC0-ADEC-216A98ED9151}">
      <dsp:nvSpPr>
        <dsp:cNvPr id="0" name=""/>
        <dsp:cNvSpPr/>
      </dsp:nvSpPr>
      <dsp:spPr>
        <a:xfrm>
          <a:off x="6470106" y="1653547"/>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3257" y="1654254"/>
        <a:ext cx="34015" cy="34015"/>
      </dsp:txXfrm>
    </dsp:sp>
    <dsp:sp modelId="{F3659A4E-1B9F-4A2A-B92E-6A945F57649C}">
      <dsp:nvSpPr>
        <dsp:cNvPr id="0" name=""/>
        <dsp:cNvSpPr/>
      </dsp:nvSpPr>
      <dsp:spPr>
        <a:xfrm>
          <a:off x="7150423" y="1246064"/>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器件层面              </a:t>
          </a:r>
          <a:r>
            <a:rPr lang="zh-CN" altLang="en-US" sz="1600" b="1" kern="1200" dirty="0" smtClean="0">
              <a:effectLst/>
              <a:latin typeface="微软雅黑" panose="020B0503020204020204" pitchFamily="34" charset="-122"/>
              <a:ea typeface="微软雅黑" panose="020B0503020204020204" pitchFamily="34" charset="-122"/>
            </a:rPr>
            <a:t>辐射效应新机理及加固优化策略</a:t>
          </a:r>
          <a:endParaRPr lang="zh-CN" altLang="en-US" sz="1600" b="1" kern="1200" dirty="0">
            <a:effectLst/>
            <a:latin typeface="微软雅黑" panose="020B0503020204020204" pitchFamily="34" charset="-122"/>
            <a:ea typeface="微软雅黑" panose="020B0503020204020204" pitchFamily="34" charset="-122"/>
          </a:endParaRPr>
        </a:p>
      </dsp:txBody>
      <dsp:txXfrm>
        <a:off x="7175330" y="1270971"/>
        <a:ext cx="1650978" cy="800582"/>
      </dsp:txXfrm>
    </dsp:sp>
    <dsp:sp modelId="{F96522EA-94BB-4E4E-923B-FAE53D7326AA}">
      <dsp:nvSpPr>
        <dsp:cNvPr id="0" name=""/>
        <dsp:cNvSpPr/>
      </dsp:nvSpPr>
      <dsp:spPr>
        <a:xfrm rot="2142401">
          <a:off x="1629140" y="2387014"/>
          <a:ext cx="837812" cy="35429"/>
        </a:xfrm>
        <a:custGeom>
          <a:avLst/>
          <a:gdLst/>
          <a:ahLst/>
          <a:cxnLst/>
          <a:rect l="0" t="0" r="0" b="0"/>
          <a:pathLst>
            <a:path>
              <a:moveTo>
                <a:pt x="0" y="17714"/>
              </a:moveTo>
              <a:lnTo>
                <a:pt x="837812" y="177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27101" y="2383783"/>
        <a:ext cx="41890" cy="41890"/>
      </dsp:txXfrm>
    </dsp:sp>
    <dsp:sp modelId="{417B64ED-C934-4B8E-8B59-8D583DB908AA}">
      <dsp:nvSpPr>
        <dsp:cNvPr id="0" name=""/>
        <dsp:cNvSpPr/>
      </dsp:nvSpPr>
      <dsp:spPr>
        <a:xfrm>
          <a:off x="2388205" y="2224019"/>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effectLst/>
              <a:latin typeface="微软雅黑" panose="020B0503020204020204" pitchFamily="34" charset="-122"/>
              <a:ea typeface="微软雅黑" panose="020B0503020204020204" pitchFamily="34" charset="-122"/>
            </a:rPr>
            <a:t>频率、集成度提高</a:t>
          </a:r>
          <a:endParaRPr lang="en-US" altLang="zh-CN" sz="1600" b="1" kern="1200" dirty="0" smtClean="0">
            <a:effectLst/>
            <a:latin typeface="微软雅黑" panose="020B0503020204020204" pitchFamily="34" charset="-122"/>
            <a:ea typeface="微软雅黑" panose="020B0503020204020204" pitchFamily="34" charset="-122"/>
          </a:endParaRPr>
        </a:p>
        <a:p>
          <a:pPr lvl="0" algn="ctr" defTabSz="711200">
            <a:lnSpc>
              <a:spcPct val="80000"/>
            </a:lnSpc>
            <a:spcBef>
              <a:spcPct val="0"/>
            </a:spcBef>
            <a:spcAft>
              <a:spcPct val="35000"/>
            </a:spcAft>
          </a:pPr>
          <a:r>
            <a:rPr lang="zh-CN" altLang="zh-CN" sz="1600" b="1" kern="1200" dirty="0" smtClean="0">
              <a:solidFill>
                <a:srgbClr val="FF0000"/>
              </a:solidFill>
              <a:effectLst/>
              <a:latin typeface="微软雅黑" panose="020B0503020204020204" pitchFamily="34" charset="-122"/>
              <a:ea typeface="微软雅黑" panose="020B0503020204020204" pitchFamily="34" charset="-122"/>
            </a:rPr>
            <a:t>～</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4GHz,</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千万门级</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3112" y="2248926"/>
        <a:ext cx="1650978" cy="800582"/>
      </dsp:txXfrm>
    </dsp:sp>
    <dsp:sp modelId="{CB1A2165-577D-467B-8804-3DCF5A0B3271}">
      <dsp:nvSpPr>
        <dsp:cNvPr id="0" name=""/>
        <dsp:cNvSpPr/>
      </dsp:nvSpPr>
      <dsp:spPr>
        <a:xfrm>
          <a:off x="4088997" y="2631503"/>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48" y="2632209"/>
        <a:ext cx="34015" cy="34015"/>
      </dsp:txXfrm>
    </dsp:sp>
    <dsp:sp modelId="{7CF2D1C0-3655-4FA9-B7E8-91F02368C2B9}">
      <dsp:nvSpPr>
        <dsp:cNvPr id="0" name=""/>
        <dsp:cNvSpPr/>
      </dsp:nvSpPr>
      <dsp:spPr>
        <a:xfrm>
          <a:off x="4769314" y="2224019"/>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频率对</a:t>
          </a:r>
          <a:r>
            <a:rPr lang="en-US" altLang="zh-CN" sz="1600" b="1" kern="1200" dirty="0" smtClean="0">
              <a:effectLst/>
              <a:latin typeface="微软雅黑" panose="020B0503020204020204" pitchFamily="34" charset="-122"/>
              <a:ea typeface="微软雅黑" panose="020B0503020204020204" pitchFamily="34" charset="-122"/>
            </a:rPr>
            <a:t>SET</a:t>
          </a:r>
          <a:r>
            <a:rPr lang="zh-CN" altLang="en-US" sz="1600" b="1" kern="1200" dirty="0" smtClean="0">
              <a:effectLst/>
              <a:latin typeface="微软雅黑" panose="020B0503020204020204" pitchFamily="34" charset="-122"/>
              <a:ea typeface="微软雅黑" panose="020B0503020204020204" pitchFamily="34" charset="-122"/>
            </a:rPr>
            <a:t>影响严重，传统加固技术不适用</a:t>
          </a:r>
          <a:endParaRPr lang="zh-CN" altLang="en-US" sz="1600" b="1" kern="1200" dirty="0">
            <a:effectLst/>
            <a:latin typeface="微软雅黑" panose="020B0503020204020204" pitchFamily="34" charset="-122"/>
            <a:ea typeface="微软雅黑" panose="020B0503020204020204" pitchFamily="34" charset="-122"/>
          </a:endParaRPr>
        </a:p>
      </dsp:txBody>
      <dsp:txXfrm>
        <a:off x="4794221" y="2248926"/>
        <a:ext cx="1650978" cy="800582"/>
      </dsp:txXfrm>
    </dsp:sp>
    <dsp:sp modelId="{B0E3598B-BA73-4BCF-8534-F69BEE0D9594}">
      <dsp:nvSpPr>
        <dsp:cNvPr id="0" name=""/>
        <dsp:cNvSpPr/>
      </dsp:nvSpPr>
      <dsp:spPr>
        <a:xfrm>
          <a:off x="6470106" y="2631503"/>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3257" y="2632209"/>
        <a:ext cx="34015" cy="34015"/>
      </dsp:txXfrm>
    </dsp:sp>
    <dsp:sp modelId="{FFB41872-7637-4CA6-B3A4-99EC80CDD5E7}">
      <dsp:nvSpPr>
        <dsp:cNvPr id="0" name=""/>
        <dsp:cNvSpPr/>
      </dsp:nvSpPr>
      <dsp:spPr>
        <a:xfrm>
          <a:off x="7150423" y="2224019"/>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电路层面              </a:t>
          </a:r>
          <a:r>
            <a:rPr lang="zh-CN" altLang="en-US" sz="1600" b="1" kern="1200" dirty="0" smtClean="0">
              <a:effectLst/>
              <a:latin typeface="微软雅黑" panose="020B0503020204020204" pitchFamily="34" charset="-122"/>
              <a:ea typeface="微软雅黑" panose="020B0503020204020204" pitchFamily="34" charset="-122"/>
            </a:rPr>
            <a:t>切实可行的加固技术新方法</a:t>
          </a:r>
          <a:endParaRPr lang="zh-CN" altLang="en-US" sz="1600" b="1" kern="1200" dirty="0">
            <a:effectLst/>
            <a:latin typeface="微软雅黑" panose="020B0503020204020204" pitchFamily="34" charset="-122"/>
            <a:ea typeface="微软雅黑" panose="020B0503020204020204" pitchFamily="34" charset="-122"/>
          </a:endParaRPr>
        </a:p>
      </dsp:txBody>
      <dsp:txXfrm>
        <a:off x="7175330" y="2248926"/>
        <a:ext cx="1650978" cy="800582"/>
      </dsp:txXfrm>
    </dsp:sp>
    <dsp:sp modelId="{FBF8820E-3C23-44FA-BD07-9AAA1282B3FE}">
      <dsp:nvSpPr>
        <dsp:cNvPr id="0" name=""/>
        <dsp:cNvSpPr/>
      </dsp:nvSpPr>
      <dsp:spPr>
        <a:xfrm rot="3907178">
          <a:off x="1239541" y="2875992"/>
          <a:ext cx="1617010" cy="35429"/>
        </a:xfrm>
        <a:custGeom>
          <a:avLst/>
          <a:gdLst/>
          <a:ahLst/>
          <a:cxnLst/>
          <a:rect l="0" t="0" r="0" b="0"/>
          <a:pathLst>
            <a:path>
              <a:moveTo>
                <a:pt x="0" y="17714"/>
              </a:moveTo>
              <a:lnTo>
                <a:pt x="1617010" y="1771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07621" y="2853281"/>
        <a:ext cx="80850" cy="80850"/>
      </dsp:txXfrm>
    </dsp:sp>
    <dsp:sp modelId="{33B52EEB-3A6B-4054-985B-605AF460387D}">
      <dsp:nvSpPr>
        <dsp:cNvPr id="0" name=""/>
        <dsp:cNvSpPr/>
      </dsp:nvSpPr>
      <dsp:spPr>
        <a:xfrm>
          <a:off x="2388205" y="3201975"/>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功能更加复杂         </a:t>
          </a:r>
          <a:r>
            <a:rPr lang="zh-CN" altLang="zh-CN" sz="1600" b="1" kern="1200" dirty="0" smtClean="0">
              <a:solidFill>
                <a:srgbClr val="FF0000"/>
              </a:solidFill>
              <a:effectLst/>
              <a:latin typeface="微软雅黑" panose="020B0503020204020204" pitchFamily="34" charset="-122"/>
              <a:ea typeface="微软雅黑" panose="020B0503020204020204" pitchFamily="34" charset="-122"/>
            </a:rPr>
            <a:t>屏蔽</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、反馈等</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3112" y="3226882"/>
        <a:ext cx="1650978" cy="800582"/>
      </dsp:txXfrm>
    </dsp:sp>
    <dsp:sp modelId="{F04EB01A-E92B-4BBA-A0DB-8471A61358B0}">
      <dsp:nvSpPr>
        <dsp:cNvPr id="0" name=""/>
        <dsp:cNvSpPr/>
      </dsp:nvSpPr>
      <dsp:spPr>
        <a:xfrm>
          <a:off x="4088997" y="3609458"/>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48" y="3610165"/>
        <a:ext cx="34015" cy="34015"/>
      </dsp:txXfrm>
    </dsp:sp>
    <dsp:sp modelId="{9A9A010B-E243-4F5F-B22E-0A7CF3E5A274}">
      <dsp:nvSpPr>
        <dsp:cNvPr id="0" name=""/>
        <dsp:cNvSpPr/>
      </dsp:nvSpPr>
      <dsp:spPr>
        <a:xfrm>
          <a:off x="4769314" y="3201975"/>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辐射效应表征、敏感区域甄别难度更大</a:t>
          </a:r>
          <a:endParaRPr lang="zh-CN" altLang="en-US" sz="1600" b="1" kern="1200" dirty="0">
            <a:effectLst/>
            <a:latin typeface="微软雅黑" panose="020B0503020204020204" pitchFamily="34" charset="-122"/>
            <a:ea typeface="微软雅黑" panose="020B0503020204020204" pitchFamily="34" charset="-122"/>
          </a:endParaRPr>
        </a:p>
      </dsp:txBody>
      <dsp:txXfrm>
        <a:off x="4794221" y="3226882"/>
        <a:ext cx="1650978" cy="800582"/>
      </dsp:txXfrm>
    </dsp:sp>
    <dsp:sp modelId="{7D7A3EB0-A375-462D-B032-CCD4B8B88F3A}">
      <dsp:nvSpPr>
        <dsp:cNvPr id="0" name=""/>
        <dsp:cNvSpPr/>
      </dsp:nvSpPr>
      <dsp:spPr>
        <a:xfrm>
          <a:off x="6470106" y="3609458"/>
          <a:ext cx="680316" cy="35429"/>
        </a:xfrm>
        <a:custGeom>
          <a:avLst/>
          <a:gdLst/>
          <a:ahLst/>
          <a:cxnLst/>
          <a:rect l="0" t="0" r="0" b="0"/>
          <a:pathLst>
            <a:path>
              <a:moveTo>
                <a:pt x="0" y="17714"/>
              </a:moveTo>
              <a:lnTo>
                <a:pt x="680316" y="1771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3257" y="3610165"/>
        <a:ext cx="34015" cy="34015"/>
      </dsp:txXfrm>
    </dsp:sp>
    <dsp:sp modelId="{1D0EF46C-3E38-4748-BBE6-7D9D30B7EF57}">
      <dsp:nvSpPr>
        <dsp:cNvPr id="0" name=""/>
        <dsp:cNvSpPr/>
      </dsp:nvSpPr>
      <dsp:spPr>
        <a:xfrm>
          <a:off x="7150423" y="3201975"/>
          <a:ext cx="1700792" cy="850396"/>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试验方面</a:t>
          </a:r>
          <a:endParaRPr lang="en-US" altLang="zh-CN" sz="1600" b="1" kern="1200" dirty="0" smtClean="0">
            <a:solidFill>
              <a:srgbClr val="FF0000"/>
            </a:solidFill>
            <a:effectLst/>
            <a:latin typeface="微软雅黑" panose="020B0503020204020204" pitchFamily="34" charset="-122"/>
            <a:ea typeface="微软雅黑" panose="020B0503020204020204" pitchFamily="34" charset="-122"/>
          </a:endParaRPr>
        </a:p>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新技术、新方法</a:t>
          </a:r>
          <a:endParaRPr lang="zh-CN" altLang="en-US" sz="1600" b="1" kern="1200" dirty="0">
            <a:effectLst/>
            <a:latin typeface="微软雅黑" panose="020B0503020204020204" pitchFamily="34" charset="-122"/>
            <a:ea typeface="微软雅黑" panose="020B0503020204020204" pitchFamily="34" charset="-122"/>
          </a:endParaRPr>
        </a:p>
      </dsp:txBody>
      <dsp:txXfrm>
        <a:off x="7175330" y="3226882"/>
        <a:ext cx="1650978" cy="800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47866-5926-452E-8D11-C3BBBD53B107}">
      <dsp:nvSpPr>
        <dsp:cNvPr id="0" name=""/>
        <dsp:cNvSpPr/>
      </dsp:nvSpPr>
      <dsp:spPr>
        <a:xfrm>
          <a:off x="8214" y="0"/>
          <a:ext cx="1700362" cy="57036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工艺</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24919" y="16705"/>
        <a:ext cx="1666952" cy="536954"/>
      </dsp:txXfrm>
    </dsp:sp>
    <dsp:sp modelId="{F5E2C5D0-C627-4540-AE13-A1E9DDF43887}">
      <dsp:nvSpPr>
        <dsp:cNvPr id="0" name=""/>
        <dsp:cNvSpPr/>
      </dsp:nvSpPr>
      <dsp:spPr>
        <a:xfrm>
          <a:off x="1878612" y="74337"/>
          <a:ext cx="360476" cy="421689"/>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b="1" kern="1200">
            <a:solidFill>
              <a:schemeClr val="tx1"/>
            </a:solidFill>
            <a:latin typeface="微软雅黑" panose="020B0503020204020204" pitchFamily="34" charset="-122"/>
            <a:ea typeface="微软雅黑" panose="020B0503020204020204" pitchFamily="34" charset="-122"/>
          </a:endParaRPr>
        </a:p>
      </dsp:txBody>
      <dsp:txXfrm>
        <a:off x="1878612" y="158675"/>
        <a:ext cx="252333" cy="253013"/>
      </dsp:txXfrm>
    </dsp:sp>
    <dsp:sp modelId="{AAA936AE-06C5-4657-B052-E150C3150B85}">
      <dsp:nvSpPr>
        <dsp:cNvPr id="0" name=""/>
        <dsp:cNvSpPr/>
      </dsp:nvSpPr>
      <dsp:spPr>
        <a:xfrm>
          <a:off x="2388721" y="0"/>
          <a:ext cx="1700362" cy="57036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特征</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2405426" y="16705"/>
        <a:ext cx="1666952" cy="536954"/>
      </dsp:txXfrm>
    </dsp:sp>
    <dsp:sp modelId="{01F53446-4B7A-4651-A175-8EAD68701C77}">
      <dsp:nvSpPr>
        <dsp:cNvPr id="0" name=""/>
        <dsp:cNvSpPr/>
      </dsp:nvSpPr>
      <dsp:spPr>
        <a:xfrm>
          <a:off x="4259119" y="74337"/>
          <a:ext cx="360476" cy="421689"/>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b="1" kern="1200">
            <a:solidFill>
              <a:schemeClr val="tx1"/>
            </a:solidFill>
            <a:latin typeface="微软雅黑" panose="020B0503020204020204" pitchFamily="34" charset="-122"/>
            <a:ea typeface="微软雅黑" panose="020B0503020204020204" pitchFamily="34" charset="-122"/>
          </a:endParaRPr>
        </a:p>
      </dsp:txBody>
      <dsp:txXfrm>
        <a:off x="4259119" y="158675"/>
        <a:ext cx="252333" cy="253013"/>
      </dsp:txXfrm>
    </dsp:sp>
    <dsp:sp modelId="{D9CC0287-EE5B-41AA-AB35-05751A8DA5BA}">
      <dsp:nvSpPr>
        <dsp:cNvPr id="0" name=""/>
        <dsp:cNvSpPr/>
      </dsp:nvSpPr>
      <dsp:spPr>
        <a:xfrm>
          <a:off x="4769228" y="0"/>
          <a:ext cx="1700362" cy="57036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现象</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4785933" y="16705"/>
        <a:ext cx="1666952" cy="536954"/>
      </dsp:txXfrm>
    </dsp:sp>
    <dsp:sp modelId="{C11642AA-3CA7-4093-A817-1F724289A3E1}">
      <dsp:nvSpPr>
        <dsp:cNvPr id="0" name=""/>
        <dsp:cNvSpPr/>
      </dsp:nvSpPr>
      <dsp:spPr>
        <a:xfrm>
          <a:off x="6639626" y="74337"/>
          <a:ext cx="360476" cy="421689"/>
        </a:xfrm>
        <a:prstGeom prst="rightArrow">
          <a:avLst>
            <a:gd name="adj1" fmla="val 60000"/>
            <a:gd name="adj2" fmla="val 5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zh-CN" altLang="en-US" sz="2400" b="1" kern="1200">
            <a:solidFill>
              <a:schemeClr val="tx1"/>
            </a:solidFill>
            <a:latin typeface="微软雅黑" panose="020B0503020204020204" pitchFamily="34" charset="-122"/>
            <a:ea typeface="微软雅黑" panose="020B0503020204020204" pitchFamily="34" charset="-122"/>
          </a:endParaRPr>
        </a:p>
      </dsp:txBody>
      <dsp:txXfrm>
        <a:off x="6639626" y="158675"/>
        <a:ext cx="252333" cy="253013"/>
      </dsp:txXfrm>
    </dsp:sp>
    <dsp:sp modelId="{3E8AB7E5-9C7D-47BF-AC7D-CA083E08CF27}">
      <dsp:nvSpPr>
        <dsp:cNvPr id="0" name=""/>
        <dsp:cNvSpPr/>
      </dsp:nvSpPr>
      <dsp:spPr>
        <a:xfrm>
          <a:off x="7149735" y="0"/>
          <a:ext cx="1700362" cy="57036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chemeClr val="tx1"/>
              </a:solidFill>
              <a:latin typeface="微软雅黑" panose="020B0503020204020204" pitchFamily="34" charset="-122"/>
              <a:ea typeface="微软雅黑" panose="020B0503020204020204" pitchFamily="34" charset="-122"/>
            </a:rPr>
            <a:t>挑战</a:t>
          </a:r>
          <a:endParaRPr lang="zh-CN" altLang="en-US" sz="2400" b="1" kern="1200" dirty="0">
            <a:solidFill>
              <a:schemeClr val="tx1"/>
            </a:solidFill>
            <a:latin typeface="微软雅黑" panose="020B0503020204020204" pitchFamily="34" charset="-122"/>
            <a:ea typeface="微软雅黑" panose="020B0503020204020204" pitchFamily="34" charset="-122"/>
          </a:endParaRPr>
        </a:p>
      </dsp:txBody>
      <dsp:txXfrm>
        <a:off x="7166440" y="16705"/>
        <a:ext cx="1666952" cy="5369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97624-9BAA-4993-B261-FBDB3F9CFD4E}">
      <dsp:nvSpPr>
        <dsp:cNvPr id="0" name=""/>
        <dsp:cNvSpPr/>
      </dsp:nvSpPr>
      <dsp:spPr>
        <a:xfrm>
          <a:off x="4904" y="1950855"/>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en-US" altLang="zh-CN" sz="1600" b="1" kern="1200" dirty="0" smtClean="0">
              <a:effectLst/>
              <a:latin typeface="微软雅黑" panose="020B0503020204020204" pitchFamily="34" charset="-122"/>
              <a:ea typeface="微软雅黑" panose="020B0503020204020204" pitchFamily="34" charset="-122"/>
            </a:rPr>
            <a:t>28nm</a:t>
          </a:r>
          <a:r>
            <a:rPr lang="zh-CN" altLang="en-US" sz="1600" b="1" kern="1200" dirty="0" smtClean="0">
              <a:effectLst/>
              <a:latin typeface="微软雅黑" panose="020B0503020204020204" pitchFamily="34" charset="-122"/>
              <a:ea typeface="微软雅黑" panose="020B0503020204020204" pitchFamily="34" charset="-122"/>
            </a:rPr>
            <a:t>及以下工艺</a:t>
          </a:r>
          <a:endParaRPr lang="zh-CN" altLang="en-US" sz="1600" b="1" kern="1200" dirty="0">
            <a:effectLst/>
            <a:latin typeface="微软雅黑" panose="020B0503020204020204" pitchFamily="34" charset="-122"/>
            <a:ea typeface="微软雅黑" panose="020B0503020204020204" pitchFamily="34" charset="-122"/>
          </a:endParaRPr>
        </a:p>
      </dsp:txBody>
      <dsp:txXfrm>
        <a:off x="29824" y="1975775"/>
        <a:ext cx="1651795" cy="800977"/>
      </dsp:txXfrm>
    </dsp:sp>
    <dsp:sp modelId="{A6DE74EF-2318-4C00-B3C1-F9A992155D8B}">
      <dsp:nvSpPr>
        <dsp:cNvPr id="0" name=""/>
        <dsp:cNvSpPr/>
      </dsp:nvSpPr>
      <dsp:spPr>
        <a:xfrm rot="17438513">
          <a:off x="1081470" y="1456732"/>
          <a:ext cx="1930791" cy="32224"/>
        </a:xfrm>
        <a:custGeom>
          <a:avLst/>
          <a:gdLst/>
          <a:ahLst/>
          <a:cxnLst/>
          <a:rect l="0" t="0" r="0" b="0"/>
          <a:pathLst>
            <a:path>
              <a:moveTo>
                <a:pt x="0" y="16112"/>
              </a:moveTo>
              <a:lnTo>
                <a:pt x="1930791"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1998596" y="1424574"/>
        <a:ext cx="96539" cy="96539"/>
      </dsp:txXfrm>
    </dsp:sp>
    <dsp:sp modelId="{1F03841E-C0B7-4A86-A084-EC48C77C4E03}">
      <dsp:nvSpPr>
        <dsp:cNvPr id="0" name=""/>
        <dsp:cNvSpPr/>
      </dsp:nvSpPr>
      <dsp:spPr>
        <a:xfrm>
          <a:off x="2387193" y="144016"/>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新型材料               </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非</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Si,</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高</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k</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介质等</a:t>
          </a:r>
          <a:endParaRPr lang="en-US" altLang="zh-CN" sz="1600" b="1" kern="1200" dirty="0" smtClean="0">
            <a:solidFill>
              <a:srgbClr val="FF0000"/>
            </a:solidFill>
            <a:effectLst/>
            <a:latin typeface="微软雅黑" panose="020B0503020204020204" pitchFamily="34" charset="-122"/>
            <a:ea typeface="微软雅黑" panose="020B0503020204020204" pitchFamily="34" charset="-122"/>
          </a:endParaRPr>
        </a:p>
      </dsp:txBody>
      <dsp:txXfrm>
        <a:off x="2412113" y="168936"/>
        <a:ext cx="1651795" cy="800977"/>
      </dsp:txXfrm>
    </dsp:sp>
    <dsp:sp modelId="{1C945009-DE19-494A-A864-743F024A9A86}">
      <dsp:nvSpPr>
        <dsp:cNvPr id="0" name=""/>
        <dsp:cNvSpPr/>
      </dsp:nvSpPr>
      <dsp:spPr>
        <a:xfrm>
          <a:off x="4088828" y="553312"/>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39" y="552408"/>
        <a:ext cx="34032" cy="34032"/>
      </dsp:txXfrm>
    </dsp:sp>
    <dsp:sp modelId="{E4812C9D-ED49-4EE8-BA69-15865078EE50}">
      <dsp:nvSpPr>
        <dsp:cNvPr id="0" name=""/>
        <dsp:cNvSpPr/>
      </dsp:nvSpPr>
      <dsp:spPr>
        <a:xfrm>
          <a:off x="4769483" y="144016"/>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辐射效应对电荷及缺陷分布更敏感</a:t>
          </a:r>
          <a:endParaRPr lang="zh-CN" altLang="en-US" sz="1600" b="1" kern="1200" dirty="0">
            <a:effectLst/>
            <a:latin typeface="微软雅黑" panose="020B0503020204020204" pitchFamily="34" charset="-122"/>
            <a:ea typeface="微软雅黑" panose="020B0503020204020204" pitchFamily="34" charset="-122"/>
          </a:endParaRPr>
        </a:p>
      </dsp:txBody>
      <dsp:txXfrm>
        <a:off x="4794403" y="168936"/>
        <a:ext cx="1651795" cy="800977"/>
      </dsp:txXfrm>
    </dsp:sp>
    <dsp:sp modelId="{1547F911-E64A-4EB2-8B75-8B6B8946520C}">
      <dsp:nvSpPr>
        <dsp:cNvPr id="0" name=""/>
        <dsp:cNvSpPr/>
      </dsp:nvSpPr>
      <dsp:spPr>
        <a:xfrm>
          <a:off x="6471118" y="553312"/>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4428" y="552408"/>
        <a:ext cx="34032" cy="34032"/>
      </dsp:txXfrm>
    </dsp:sp>
    <dsp:sp modelId="{4FBAEC56-98F2-4FDE-91F3-7018C7290196}">
      <dsp:nvSpPr>
        <dsp:cNvPr id="0" name=""/>
        <dsp:cNvSpPr/>
      </dsp:nvSpPr>
      <dsp:spPr>
        <a:xfrm>
          <a:off x="7151772" y="144016"/>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材料层面              </a:t>
          </a:r>
          <a:r>
            <a:rPr lang="zh-CN" altLang="en-US" sz="1600" b="1" kern="1200" dirty="0" smtClean="0">
              <a:effectLst/>
              <a:latin typeface="微软雅黑" panose="020B0503020204020204" pitchFamily="34" charset="-122"/>
              <a:ea typeface="微软雅黑" panose="020B0503020204020204" pitchFamily="34" charset="-122"/>
            </a:rPr>
            <a:t>辐射感生电荷和缺陷的精确建模</a:t>
          </a:r>
          <a:endParaRPr lang="zh-CN" altLang="en-US" sz="1600" b="1" kern="1200" dirty="0">
            <a:effectLst/>
            <a:latin typeface="微软雅黑" panose="020B0503020204020204" pitchFamily="34" charset="-122"/>
            <a:ea typeface="微软雅黑" panose="020B0503020204020204" pitchFamily="34" charset="-122"/>
          </a:endParaRPr>
        </a:p>
      </dsp:txBody>
      <dsp:txXfrm>
        <a:off x="7176692" y="168936"/>
        <a:ext cx="1651795" cy="800977"/>
      </dsp:txXfrm>
    </dsp:sp>
    <dsp:sp modelId="{B8338D7A-45A3-4FDD-BAAD-0D7953EBD17B}">
      <dsp:nvSpPr>
        <dsp:cNvPr id="0" name=""/>
        <dsp:cNvSpPr/>
      </dsp:nvSpPr>
      <dsp:spPr>
        <a:xfrm rot="19074391">
          <a:off x="1588237" y="2052713"/>
          <a:ext cx="917259" cy="32224"/>
        </a:xfrm>
        <a:custGeom>
          <a:avLst/>
          <a:gdLst/>
          <a:ahLst/>
          <a:cxnLst/>
          <a:rect l="0" t="0" r="0" b="0"/>
          <a:pathLst>
            <a:path>
              <a:moveTo>
                <a:pt x="0" y="16112"/>
              </a:moveTo>
              <a:lnTo>
                <a:pt x="917259"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23935" y="2045893"/>
        <a:ext cx="45862" cy="45862"/>
      </dsp:txXfrm>
    </dsp:sp>
    <dsp:sp modelId="{C5A651A5-8123-4C43-A338-5844980B23D8}">
      <dsp:nvSpPr>
        <dsp:cNvPr id="0" name=""/>
        <dsp:cNvSpPr/>
      </dsp:nvSpPr>
      <dsp:spPr>
        <a:xfrm>
          <a:off x="2387193" y="1335977"/>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新结构器件</a:t>
          </a:r>
          <a:r>
            <a:rPr lang="en-US" altLang="zh-CN" sz="1600" b="1" kern="1200" dirty="0" err="1" smtClean="0">
              <a:solidFill>
                <a:srgbClr val="FF0000"/>
              </a:solidFill>
              <a:effectLst/>
              <a:latin typeface="微软雅黑" panose="020B0503020204020204" pitchFamily="34" charset="-122"/>
              <a:ea typeface="微软雅黑" panose="020B0503020204020204" pitchFamily="34" charset="-122"/>
            </a:rPr>
            <a:t>FinFET,U</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型沟道</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2113" y="1360897"/>
        <a:ext cx="1651795" cy="800977"/>
      </dsp:txXfrm>
    </dsp:sp>
    <dsp:sp modelId="{87F334FC-4CAF-4214-8B69-81296301E4BD}">
      <dsp:nvSpPr>
        <dsp:cNvPr id="0" name=""/>
        <dsp:cNvSpPr/>
      </dsp:nvSpPr>
      <dsp:spPr>
        <a:xfrm>
          <a:off x="4088828" y="1745274"/>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39" y="1744370"/>
        <a:ext cx="34032" cy="34032"/>
      </dsp:txXfrm>
    </dsp:sp>
    <dsp:sp modelId="{2E60A9ED-8819-4375-80E6-7869FB51E120}">
      <dsp:nvSpPr>
        <dsp:cNvPr id="0" name=""/>
        <dsp:cNvSpPr/>
      </dsp:nvSpPr>
      <dsp:spPr>
        <a:xfrm>
          <a:off x="4769483" y="1335977"/>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effectLst/>
              <a:latin typeface="微软雅黑" panose="020B0503020204020204" pitchFamily="34" charset="-122"/>
              <a:ea typeface="微软雅黑" panose="020B0503020204020204" pitchFamily="34" charset="-122"/>
            </a:rPr>
            <a:t>单粒子效应及辐射可靠性退化更严重</a:t>
          </a:r>
          <a:endParaRPr lang="zh-CN" altLang="en-US" sz="1600" b="1" kern="1200" dirty="0">
            <a:effectLst/>
            <a:latin typeface="微软雅黑" panose="020B0503020204020204" pitchFamily="34" charset="-122"/>
            <a:ea typeface="微软雅黑" panose="020B0503020204020204" pitchFamily="34" charset="-122"/>
          </a:endParaRPr>
        </a:p>
      </dsp:txBody>
      <dsp:txXfrm>
        <a:off x="4794403" y="1360897"/>
        <a:ext cx="1651795" cy="800977"/>
      </dsp:txXfrm>
    </dsp:sp>
    <dsp:sp modelId="{9E55A788-F128-4DC0-ADEC-216A98ED9151}">
      <dsp:nvSpPr>
        <dsp:cNvPr id="0" name=""/>
        <dsp:cNvSpPr/>
      </dsp:nvSpPr>
      <dsp:spPr>
        <a:xfrm>
          <a:off x="6471118" y="1745274"/>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4428" y="1744370"/>
        <a:ext cx="34032" cy="34032"/>
      </dsp:txXfrm>
    </dsp:sp>
    <dsp:sp modelId="{F3659A4E-1B9F-4A2A-B92E-6A945F57649C}">
      <dsp:nvSpPr>
        <dsp:cNvPr id="0" name=""/>
        <dsp:cNvSpPr/>
      </dsp:nvSpPr>
      <dsp:spPr>
        <a:xfrm>
          <a:off x="7151772" y="1335977"/>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器件层面              </a:t>
          </a:r>
          <a:r>
            <a:rPr lang="zh-CN" altLang="en-US" sz="1600" b="1" kern="1200" dirty="0" smtClean="0">
              <a:effectLst/>
              <a:latin typeface="微软雅黑" panose="020B0503020204020204" pitchFamily="34" charset="-122"/>
              <a:ea typeface="微软雅黑" panose="020B0503020204020204" pitchFamily="34" charset="-122"/>
            </a:rPr>
            <a:t>辐射效应新机理及加固优化策略</a:t>
          </a:r>
          <a:endParaRPr lang="zh-CN" altLang="en-US" sz="1600" b="1" kern="1200" dirty="0">
            <a:effectLst/>
            <a:latin typeface="微软雅黑" panose="020B0503020204020204" pitchFamily="34" charset="-122"/>
            <a:ea typeface="微软雅黑" panose="020B0503020204020204" pitchFamily="34" charset="-122"/>
          </a:endParaRPr>
        </a:p>
      </dsp:txBody>
      <dsp:txXfrm>
        <a:off x="7176692" y="1360897"/>
        <a:ext cx="1651795" cy="800977"/>
      </dsp:txXfrm>
    </dsp:sp>
    <dsp:sp modelId="{F96522EA-94BB-4E4E-923B-FAE53D7326AA}">
      <dsp:nvSpPr>
        <dsp:cNvPr id="0" name=""/>
        <dsp:cNvSpPr/>
      </dsp:nvSpPr>
      <dsp:spPr>
        <a:xfrm rot="2525609">
          <a:off x="1588237" y="2667590"/>
          <a:ext cx="917259" cy="32224"/>
        </a:xfrm>
        <a:custGeom>
          <a:avLst/>
          <a:gdLst/>
          <a:ahLst/>
          <a:cxnLst/>
          <a:rect l="0" t="0" r="0" b="0"/>
          <a:pathLst>
            <a:path>
              <a:moveTo>
                <a:pt x="0" y="16112"/>
              </a:moveTo>
              <a:lnTo>
                <a:pt x="917259"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2023935" y="2660771"/>
        <a:ext cx="45862" cy="45862"/>
      </dsp:txXfrm>
    </dsp:sp>
    <dsp:sp modelId="{417B64ED-C934-4B8E-8B59-8D583DB908AA}">
      <dsp:nvSpPr>
        <dsp:cNvPr id="0" name=""/>
        <dsp:cNvSpPr/>
      </dsp:nvSpPr>
      <dsp:spPr>
        <a:xfrm>
          <a:off x="2387193" y="2565732"/>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effectLst/>
              <a:latin typeface="微软雅黑" panose="020B0503020204020204" pitchFamily="34" charset="-122"/>
              <a:ea typeface="微软雅黑" panose="020B0503020204020204" pitchFamily="34" charset="-122"/>
            </a:rPr>
            <a:t>频率、集成度提高</a:t>
          </a:r>
          <a:endParaRPr lang="en-US" altLang="zh-CN" sz="1600" b="1" kern="1200" dirty="0" smtClean="0">
            <a:effectLst/>
            <a:latin typeface="微软雅黑" panose="020B0503020204020204" pitchFamily="34" charset="-122"/>
            <a:ea typeface="微软雅黑" panose="020B0503020204020204" pitchFamily="34" charset="-122"/>
          </a:endParaRPr>
        </a:p>
        <a:p>
          <a:pPr lvl="0" algn="ctr" defTabSz="711200">
            <a:lnSpc>
              <a:spcPct val="80000"/>
            </a:lnSpc>
            <a:spcBef>
              <a:spcPct val="0"/>
            </a:spcBef>
            <a:spcAft>
              <a:spcPct val="35000"/>
            </a:spcAft>
          </a:pPr>
          <a:r>
            <a:rPr lang="zh-CN" altLang="zh-CN" sz="1600" b="1" kern="1200" dirty="0" smtClean="0">
              <a:solidFill>
                <a:srgbClr val="FF0000"/>
              </a:solidFill>
              <a:effectLst/>
              <a:latin typeface="微软雅黑" panose="020B0503020204020204" pitchFamily="34" charset="-122"/>
              <a:ea typeface="微软雅黑" panose="020B0503020204020204" pitchFamily="34" charset="-122"/>
            </a:rPr>
            <a:t>～</a:t>
          </a:r>
          <a:r>
            <a:rPr lang="en-US" altLang="zh-CN" sz="1600" b="1" kern="1200" dirty="0" smtClean="0">
              <a:solidFill>
                <a:srgbClr val="FF0000"/>
              </a:solidFill>
              <a:effectLst/>
              <a:latin typeface="微软雅黑" panose="020B0503020204020204" pitchFamily="34" charset="-122"/>
              <a:ea typeface="微软雅黑" panose="020B0503020204020204" pitchFamily="34" charset="-122"/>
            </a:rPr>
            <a:t>4GHz,</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千万门级</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2113" y="2590652"/>
        <a:ext cx="1651795" cy="800977"/>
      </dsp:txXfrm>
    </dsp:sp>
    <dsp:sp modelId="{CB1A2165-577D-467B-8804-3DCF5A0B3271}">
      <dsp:nvSpPr>
        <dsp:cNvPr id="0" name=""/>
        <dsp:cNvSpPr/>
      </dsp:nvSpPr>
      <dsp:spPr>
        <a:xfrm>
          <a:off x="4088828" y="2975029"/>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39" y="2974125"/>
        <a:ext cx="34032" cy="34032"/>
      </dsp:txXfrm>
    </dsp:sp>
    <dsp:sp modelId="{7CF2D1C0-3655-4FA9-B7E8-91F02368C2B9}">
      <dsp:nvSpPr>
        <dsp:cNvPr id="0" name=""/>
        <dsp:cNvSpPr/>
      </dsp:nvSpPr>
      <dsp:spPr>
        <a:xfrm>
          <a:off x="4769483" y="2565732"/>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频率对</a:t>
          </a:r>
          <a:r>
            <a:rPr lang="en-US" altLang="zh-CN" sz="1600" b="1" kern="1200" dirty="0" smtClean="0">
              <a:effectLst/>
              <a:latin typeface="微软雅黑" panose="020B0503020204020204" pitchFamily="34" charset="-122"/>
              <a:ea typeface="微软雅黑" panose="020B0503020204020204" pitchFamily="34" charset="-122"/>
            </a:rPr>
            <a:t>SET</a:t>
          </a:r>
          <a:r>
            <a:rPr lang="zh-CN" altLang="en-US" sz="1600" b="1" kern="1200" dirty="0" smtClean="0">
              <a:effectLst/>
              <a:latin typeface="微软雅黑" panose="020B0503020204020204" pitchFamily="34" charset="-122"/>
              <a:ea typeface="微软雅黑" panose="020B0503020204020204" pitchFamily="34" charset="-122"/>
            </a:rPr>
            <a:t>影响严重，传统加固技术不适用</a:t>
          </a:r>
          <a:endParaRPr lang="zh-CN" altLang="en-US" sz="1600" b="1" kern="1200" dirty="0">
            <a:effectLst/>
            <a:latin typeface="微软雅黑" panose="020B0503020204020204" pitchFamily="34" charset="-122"/>
            <a:ea typeface="微软雅黑" panose="020B0503020204020204" pitchFamily="34" charset="-122"/>
          </a:endParaRPr>
        </a:p>
      </dsp:txBody>
      <dsp:txXfrm>
        <a:off x="4794403" y="2590652"/>
        <a:ext cx="1651795" cy="800977"/>
      </dsp:txXfrm>
    </dsp:sp>
    <dsp:sp modelId="{B0E3598B-BA73-4BCF-8534-F69BEE0D9594}">
      <dsp:nvSpPr>
        <dsp:cNvPr id="0" name=""/>
        <dsp:cNvSpPr/>
      </dsp:nvSpPr>
      <dsp:spPr>
        <a:xfrm>
          <a:off x="6471118" y="2975029"/>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4428" y="2974125"/>
        <a:ext cx="34032" cy="34032"/>
      </dsp:txXfrm>
    </dsp:sp>
    <dsp:sp modelId="{FFB41872-7637-4CA6-B3A4-99EC80CDD5E7}">
      <dsp:nvSpPr>
        <dsp:cNvPr id="0" name=""/>
        <dsp:cNvSpPr/>
      </dsp:nvSpPr>
      <dsp:spPr>
        <a:xfrm>
          <a:off x="7151772" y="2565732"/>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电路层面              </a:t>
          </a:r>
          <a:r>
            <a:rPr lang="zh-CN" altLang="en-US" sz="1600" b="1" kern="1200" dirty="0" smtClean="0">
              <a:effectLst/>
              <a:latin typeface="微软雅黑" panose="020B0503020204020204" pitchFamily="34" charset="-122"/>
              <a:ea typeface="微软雅黑" panose="020B0503020204020204" pitchFamily="34" charset="-122"/>
            </a:rPr>
            <a:t>切实可行的加固技术新方法</a:t>
          </a:r>
          <a:endParaRPr lang="zh-CN" altLang="en-US" sz="1600" b="1" kern="1200" dirty="0">
            <a:effectLst/>
            <a:latin typeface="微软雅黑" panose="020B0503020204020204" pitchFamily="34" charset="-122"/>
            <a:ea typeface="微软雅黑" panose="020B0503020204020204" pitchFamily="34" charset="-122"/>
          </a:endParaRPr>
        </a:p>
      </dsp:txBody>
      <dsp:txXfrm>
        <a:off x="7176692" y="2590652"/>
        <a:ext cx="1651795" cy="800977"/>
      </dsp:txXfrm>
    </dsp:sp>
    <dsp:sp modelId="{FBF8820E-3C23-44FA-BD07-9AAA1282B3FE}">
      <dsp:nvSpPr>
        <dsp:cNvPr id="0" name=""/>
        <dsp:cNvSpPr/>
      </dsp:nvSpPr>
      <dsp:spPr>
        <a:xfrm rot="4161487">
          <a:off x="1081470" y="3263571"/>
          <a:ext cx="1930791" cy="32224"/>
        </a:xfrm>
        <a:custGeom>
          <a:avLst/>
          <a:gdLst/>
          <a:ahLst/>
          <a:cxnLst/>
          <a:rect l="0" t="0" r="0" b="0"/>
          <a:pathLst>
            <a:path>
              <a:moveTo>
                <a:pt x="0" y="16112"/>
              </a:moveTo>
              <a:lnTo>
                <a:pt x="1930791"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1998596" y="3231413"/>
        <a:ext cx="96539" cy="96539"/>
      </dsp:txXfrm>
    </dsp:sp>
    <dsp:sp modelId="{33B52EEB-3A6B-4054-985B-605AF460387D}">
      <dsp:nvSpPr>
        <dsp:cNvPr id="0" name=""/>
        <dsp:cNvSpPr/>
      </dsp:nvSpPr>
      <dsp:spPr>
        <a:xfrm>
          <a:off x="2387193" y="3757694"/>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功能更加复杂         </a:t>
          </a:r>
          <a:r>
            <a:rPr lang="zh-CN" altLang="zh-CN" sz="1600" b="1" kern="1200" dirty="0" smtClean="0">
              <a:solidFill>
                <a:srgbClr val="FF0000"/>
              </a:solidFill>
              <a:effectLst/>
              <a:latin typeface="微软雅黑" panose="020B0503020204020204" pitchFamily="34" charset="-122"/>
              <a:ea typeface="微软雅黑" panose="020B0503020204020204" pitchFamily="34" charset="-122"/>
            </a:rPr>
            <a:t>屏蔽</a:t>
          </a: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、反馈等</a:t>
          </a:r>
          <a:endParaRPr lang="zh-CN" altLang="en-US" sz="1600" b="1" kern="1200" dirty="0">
            <a:solidFill>
              <a:srgbClr val="FF0000"/>
            </a:solidFill>
            <a:effectLst/>
            <a:latin typeface="微软雅黑" panose="020B0503020204020204" pitchFamily="34" charset="-122"/>
            <a:ea typeface="微软雅黑" panose="020B0503020204020204" pitchFamily="34" charset="-122"/>
          </a:endParaRPr>
        </a:p>
      </dsp:txBody>
      <dsp:txXfrm>
        <a:off x="2412113" y="3782614"/>
        <a:ext cx="1651795" cy="800977"/>
      </dsp:txXfrm>
    </dsp:sp>
    <dsp:sp modelId="{F04EB01A-E92B-4BBA-A0DB-8471A61358B0}">
      <dsp:nvSpPr>
        <dsp:cNvPr id="0" name=""/>
        <dsp:cNvSpPr/>
      </dsp:nvSpPr>
      <dsp:spPr>
        <a:xfrm>
          <a:off x="4088828" y="4166990"/>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4412139" y="4166086"/>
        <a:ext cx="34032" cy="34032"/>
      </dsp:txXfrm>
    </dsp:sp>
    <dsp:sp modelId="{9A9A010B-E243-4F5F-B22E-0A7CF3E5A274}">
      <dsp:nvSpPr>
        <dsp:cNvPr id="0" name=""/>
        <dsp:cNvSpPr/>
      </dsp:nvSpPr>
      <dsp:spPr>
        <a:xfrm>
          <a:off x="4769483" y="3757694"/>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辐射效应表征、敏感区域甄别难度更大</a:t>
          </a:r>
          <a:endParaRPr lang="zh-CN" altLang="en-US" sz="1600" b="1" kern="1200" dirty="0">
            <a:effectLst/>
            <a:latin typeface="微软雅黑" panose="020B0503020204020204" pitchFamily="34" charset="-122"/>
            <a:ea typeface="微软雅黑" panose="020B0503020204020204" pitchFamily="34" charset="-122"/>
          </a:endParaRPr>
        </a:p>
      </dsp:txBody>
      <dsp:txXfrm>
        <a:off x="4794403" y="3782614"/>
        <a:ext cx="1651795" cy="800977"/>
      </dsp:txXfrm>
    </dsp:sp>
    <dsp:sp modelId="{7D7A3EB0-A375-462D-B032-CCD4B8B88F3A}">
      <dsp:nvSpPr>
        <dsp:cNvPr id="0" name=""/>
        <dsp:cNvSpPr/>
      </dsp:nvSpPr>
      <dsp:spPr>
        <a:xfrm>
          <a:off x="6471118" y="4166990"/>
          <a:ext cx="680654" cy="32224"/>
        </a:xfrm>
        <a:custGeom>
          <a:avLst/>
          <a:gdLst/>
          <a:ahLst/>
          <a:cxnLst/>
          <a:rect l="0" t="0" r="0" b="0"/>
          <a:pathLst>
            <a:path>
              <a:moveTo>
                <a:pt x="0" y="16112"/>
              </a:moveTo>
              <a:lnTo>
                <a:pt x="680654" y="16112"/>
              </a:lnTo>
            </a:path>
          </a:pathLst>
        </a:custGeom>
        <a:noFill/>
        <a:ln w="25400" cap="flat" cmpd="sng" algn="ctr">
          <a:solidFill>
            <a:scrgbClr r="0" g="0" b="0"/>
          </a:solidFill>
          <a:prstDash val="solid"/>
          <a:headEnd type="none" w="med" len="med"/>
          <a:tailEnd type="arrow" w="med" len="me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80000"/>
            </a:lnSpc>
            <a:spcBef>
              <a:spcPct val="0"/>
            </a:spcBef>
            <a:spcAft>
              <a:spcPct val="35000"/>
            </a:spcAft>
          </a:pPr>
          <a:endParaRPr lang="zh-CN" altLang="en-US" sz="1600" b="1" kern="1200">
            <a:effectLst/>
            <a:latin typeface="微软雅黑" panose="020B0503020204020204" pitchFamily="34" charset="-122"/>
            <a:ea typeface="微软雅黑" panose="020B0503020204020204" pitchFamily="34" charset="-122"/>
          </a:endParaRPr>
        </a:p>
      </dsp:txBody>
      <dsp:txXfrm>
        <a:off x="6794428" y="4166086"/>
        <a:ext cx="34032" cy="34032"/>
      </dsp:txXfrm>
    </dsp:sp>
    <dsp:sp modelId="{1D0EF46C-3E38-4748-BBE6-7D9D30B7EF57}">
      <dsp:nvSpPr>
        <dsp:cNvPr id="0" name=""/>
        <dsp:cNvSpPr/>
      </dsp:nvSpPr>
      <dsp:spPr>
        <a:xfrm>
          <a:off x="7151772" y="3757694"/>
          <a:ext cx="1701635" cy="850817"/>
        </a:xfrm>
        <a:prstGeom prst="roundRect">
          <a:avLst>
            <a:gd name="adj" fmla="val 10000"/>
          </a:avLst>
        </a:prstGeom>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80000"/>
            </a:lnSpc>
            <a:spcBef>
              <a:spcPct val="0"/>
            </a:spcBef>
            <a:spcAft>
              <a:spcPts val="0"/>
            </a:spcAft>
          </a:pPr>
          <a:r>
            <a:rPr lang="zh-CN" altLang="en-US" sz="1600" b="1" kern="1200" dirty="0" smtClean="0">
              <a:solidFill>
                <a:srgbClr val="FF0000"/>
              </a:solidFill>
              <a:effectLst/>
              <a:latin typeface="微软雅黑" panose="020B0503020204020204" pitchFamily="34" charset="-122"/>
              <a:ea typeface="微软雅黑" panose="020B0503020204020204" pitchFamily="34" charset="-122"/>
            </a:rPr>
            <a:t>试验方面</a:t>
          </a:r>
          <a:endParaRPr lang="en-US" altLang="zh-CN" sz="1600" b="1" kern="1200" dirty="0" smtClean="0">
            <a:solidFill>
              <a:srgbClr val="FF0000"/>
            </a:solidFill>
            <a:effectLst/>
            <a:latin typeface="微软雅黑" panose="020B0503020204020204" pitchFamily="34" charset="-122"/>
            <a:ea typeface="微软雅黑" panose="020B0503020204020204" pitchFamily="34" charset="-122"/>
          </a:endParaRPr>
        </a:p>
        <a:p>
          <a:pPr lvl="0" algn="ctr" defTabSz="711200">
            <a:lnSpc>
              <a:spcPct val="80000"/>
            </a:lnSpc>
            <a:spcBef>
              <a:spcPct val="0"/>
            </a:spcBef>
            <a:spcAft>
              <a:spcPct val="35000"/>
            </a:spcAft>
          </a:pPr>
          <a:r>
            <a:rPr lang="zh-CN" altLang="en-US" sz="1600" b="1" kern="1200" dirty="0" smtClean="0">
              <a:effectLst/>
              <a:latin typeface="微软雅黑" panose="020B0503020204020204" pitchFamily="34" charset="-122"/>
              <a:ea typeface="微软雅黑" panose="020B0503020204020204" pitchFamily="34" charset="-122"/>
            </a:rPr>
            <a:t>新技术、新方法</a:t>
          </a:r>
          <a:endParaRPr lang="zh-CN" altLang="en-US" sz="1600" b="1" kern="1200" dirty="0">
            <a:effectLst/>
            <a:latin typeface="微软雅黑" panose="020B0503020204020204" pitchFamily="34" charset="-122"/>
            <a:ea typeface="微软雅黑" panose="020B0503020204020204" pitchFamily="34" charset="-122"/>
          </a:endParaRPr>
        </a:p>
      </dsp:txBody>
      <dsp:txXfrm>
        <a:off x="7176692" y="3782614"/>
        <a:ext cx="1651795" cy="8009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C8F3E-B949-4DEB-8186-70C4FA93CD69}">
      <dsp:nvSpPr>
        <dsp:cNvPr id="0" name=""/>
        <dsp:cNvSpPr/>
      </dsp:nvSpPr>
      <dsp:spPr>
        <a:xfrm>
          <a:off x="963" y="0"/>
          <a:ext cx="2504182" cy="3816424"/>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微软雅黑" panose="020B0503020204020204" pitchFamily="34" charset="-122"/>
              <a:ea typeface="微软雅黑" panose="020B0503020204020204" pitchFamily="34" charset="-122"/>
            </a:rPr>
            <a:t>材料损伤</a:t>
          </a:r>
          <a:endParaRPr lang="zh-CN" altLang="en-US" sz="2800" b="1" kern="1200" dirty="0">
            <a:solidFill>
              <a:srgbClr val="C00000"/>
            </a:solidFill>
            <a:latin typeface="微软雅黑" panose="020B0503020204020204" pitchFamily="34" charset="-122"/>
            <a:ea typeface="微软雅黑" panose="020B0503020204020204" pitchFamily="34" charset="-122"/>
          </a:endParaRPr>
        </a:p>
      </dsp:txBody>
      <dsp:txXfrm>
        <a:off x="963" y="0"/>
        <a:ext cx="2504182" cy="1144927"/>
      </dsp:txXfrm>
    </dsp:sp>
    <dsp:sp modelId="{75B0C5A0-59B1-498F-978D-BD505E40FA16}">
      <dsp:nvSpPr>
        <dsp:cNvPr id="0" name=""/>
        <dsp:cNvSpPr/>
      </dsp:nvSpPr>
      <dsp:spPr>
        <a:xfrm>
          <a:off x="251381" y="1146045"/>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粒子输运</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电荷产生</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285084" y="1179748"/>
        <a:ext cx="1935939" cy="1083298"/>
      </dsp:txXfrm>
    </dsp:sp>
    <dsp:sp modelId="{9AA962AD-BAC1-4BD6-BCAF-E63ADAF073E5}">
      <dsp:nvSpPr>
        <dsp:cNvPr id="0" name=""/>
        <dsp:cNvSpPr/>
      </dsp:nvSpPr>
      <dsp:spPr>
        <a:xfrm>
          <a:off x="251381" y="2473780"/>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辐射缺陷</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微观损伤</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285084" y="2507483"/>
        <a:ext cx="1935939" cy="1083298"/>
      </dsp:txXfrm>
    </dsp:sp>
    <dsp:sp modelId="{2F162EAD-D332-47CB-B9F6-C647FC2DBECF}">
      <dsp:nvSpPr>
        <dsp:cNvPr id="0" name=""/>
        <dsp:cNvSpPr/>
      </dsp:nvSpPr>
      <dsp:spPr>
        <a:xfrm>
          <a:off x="2692958" y="0"/>
          <a:ext cx="2504182" cy="3816424"/>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微软雅黑" panose="020B0503020204020204" pitchFamily="34" charset="-122"/>
              <a:ea typeface="微软雅黑" panose="020B0503020204020204" pitchFamily="34" charset="-122"/>
            </a:rPr>
            <a:t>器件响应</a:t>
          </a:r>
          <a:endParaRPr lang="zh-CN" altLang="en-US" sz="2800" b="1" kern="1200" dirty="0">
            <a:solidFill>
              <a:srgbClr val="C00000"/>
            </a:solidFill>
            <a:latin typeface="微软雅黑" panose="020B0503020204020204" pitchFamily="34" charset="-122"/>
            <a:ea typeface="微软雅黑" panose="020B0503020204020204" pitchFamily="34" charset="-122"/>
          </a:endParaRPr>
        </a:p>
      </dsp:txBody>
      <dsp:txXfrm>
        <a:off x="2692958" y="0"/>
        <a:ext cx="2504182" cy="1144927"/>
      </dsp:txXfrm>
    </dsp:sp>
    <dsp:sp modelId="{BEE22F3F-61B4-4CB8-BC43-90873A5468DF}">
      <dsp:nvSpPr>
        <dsp:cNvPr id="0" name=""/>
        <dsp:cNvSpPr/>
      </dsp:nvSpPr>
      <dsp:spPr>
        <a:xfrm>
          <a:off x="2943377" y="1146045"/>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电荷收集</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产生瞬态脉冲</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2977080" y="1179748"/>
        <a:ext cx="1935939" cy="1083298"/>
      </dsp:txXfrm>
    </dsp:sp>
    <dsp:sp modelId="{2DB25E58-D28C-4D67-A83D-2567F0DFD7CC}">
      <dsp:nvSpPr>
        <dsp:cNvPr id="0" name=""/>
        <dsp:cNvSpPr/>
      </dsp:nvSpPr>
      <dsp:spPr>
        <a:xfrm>
          <a:off x="2943377" y="2473780"/>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缺陷分离</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可靠性退化</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2977080" y="2507483"/>
        <a:ext cx="1935939" cy="1083298"/>
      </dsp:txXfrm>
    </dsp:sp>
    <dsp:sp modelId="{24892569-E515-497D-B870-14195AC53BD0}">
      <dsp:nvSpPr>
        <dsp:cNvPr id="0" name=""/>
        <dsp:cNvSpPr/>
      </dsp:nvSpPr>
      <dsp:spPr>
        <a:xfrm>
          <a:off x="5384954" y="0"/>
          <a:ext cx="2504182" cy="3816424"/>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solidFill>
                <a:srgbClr val="C00000"/>
              </a:solidFill>
              <a:latin typeface="微软雅黑" panose="020B0503020204020204" pitchFamily="34" charset="-122"/>
              <a:ea typeface="微软雅黑" panose="020B0503020204020204" pitchFamily="34" charset="-122"/>
            </a:rPr>
            <a:t>电路响应</a:t>
          </a:r>
          <a:endParaRPr lang="zh-CN" altLang="en-US" sz="2800" b="1" kern="1200" dirty="0">
            <a:solidFill>
              <a:srgbClr val="C00000"/>
            </a:solidFill>
            <a:latin typeface="微软雅黑" panose="020B0503020204020204" pitchFamily="34" charset="-122"/>
            <a:ea typeface="微软雅黑" panose="020B0503020204020204" pitchFamily="34" charset="-122"/>
          </a:endParaRPr>
        </a:p>
      </dsp:txBody>
      <dsp:txXfrm>
        <a:off x="5384954" y="0"/>
        <a:ext cx="2504182" cy="1144927"/>
      </dsp:txXfrm>
    </dsp:sp>
    <dsp:sp modelId="{A37C64E5-D010-4A87-8B55-E4A53068B10D}">
      <dsp:nvSpPr>
        <dsp:cNvPr id="0" name=""/>
        <dsp:cNvSpPr/>
      </dsp:nvSpPr>
      <dsp:spPr>
        <a:xfrm>
          <a:off x="5635372" y="1146045"/>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单粒子瞬态</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及其传播</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5669075" y="1179748"/>
        <a:ext cx="1935939" cy="1083298"/>
      </dsp:txXfrm>
    </dsp:sp>
    <dsp:sp modelId="{DAB16225-9206-4064-9543-CDDB082FDB74}">
      <dsp:nvSpPr>
        <dsp:cNvPr id="0" name=""/>
        <dsp:cNvSpPr/>
      </dsp:nvSpPr>
      <dsp:spPr>
        <a:xfrm>
          <a:off x="5635372" y="2473780"/>
          <a:ext cx="2003345" cy="115070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防护方法</a:t>
          </a:r>
          <a:endParaRPr lang="en-US" altLang="zh-CN" sz="2000" b="1" kern="1200" dirty="0" smtClean="0">
            <a:solidFill>
              <a:srgbClr val="111CFB"/>
            </a:solidFill>
            <a:latin typeface="微软雅黑" panose="020B0503020204020204" pitchFamily="34" charset="-122"/>
            <a:ea typeface="微软雅黑" panose="020B0503020204020204" pitchFamily="34" charset="-122"/>
          </a:endParaRPr>
        </a:p>
        <a:p>
          <a:pPr lvl="0" algn="ctr" defTabSz="889000">
            <a:lnSpc>
              <a:spcPct val="90000"/>
            </a:lnSpc>
            <a:spcBef>
              <a:spcPct val="0"/>
            </a:spcBef>
            <a:spcAft>
              <a:spcPct val="35000"/>
            </a:spcAft>
          </a:pPr>
          <a:r>
            <a:rPr lang="zh-CN" altLang="en-US" sz="2000" b="1" kern="1200" dirty="0" smtClean="0">
              <a:solidFill>
                <a:srgbClr val="111CFB"/>
              </a:solidFill>
              <a:latin typeface="微软雅黑" panose="020B0503020204020204" pitchFamily="34" charset="-122"/>
              <a:ea typeface="微软雅黑" panose="020B0503020204020204" pitchFamily="34" charset="-122"/>
            </a:rPr>
            <a:t>加固技术</a:t>
          </a:r>
          <a:endParaRPr lang="zh-CN" altLang="en-US" sz="2000" b="1" kern="1200" dirty="0">
            <a:solidFill>
              <a:srgbClr val="111CFB"/>
            </a:solidFill>
            <a:latin typeface="微软雅黑" panose="020B0503020204020204" pitchFamily="34" charset="-122"/>
            <a:ea typeface="微软雅黑" panose="020B0503020204020204" pitchFamily="34" charset="-122"/>
          </a:endParaRPr>
        </a:p>
      </dsp:txBody>
      <dsp:txXfrm>
        <a:off x="5669075" y="2507483"/>
        <a:ext cx="1935939" cy="1083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69CD6-E2C2-4956-BCF7-2B80C5B306CB}">
      <dsp:nvSpPr>
        <dsp:cNvPr id="0" name=""/>
        <dsp:cNvSpPr/>
      </dsp:nvSpPr>
      <dsp:spPr>
        <a:xfrm>
          <a:off x="0" y="25387"/>
          <a:ext cx="4320480" cy="5033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材料层面</a:t>
          </a:r>
          <a:endParaRPr lang="zh-CN" altLang="en-US" sz="1800" b="1" kern="1200" dirty="0">
            <a:latin typeface="微软雅黑" panose="020B0503020204020204" pitchFamily="34" charset="-122"/>
            <a:ea typeface="微软雅黑" panose="020B0503020204020204" pitchFamily="34" charset="-122"/>
          </a:endParaRPr>
        </a:p>
      </dsp:txBody>
      <dsp:txXfrm>
        <a:off x="24569" y="49956"/>
        <a:ext cx="4271342" cy="454167"/>
      </dsp:txXfrm>
    </dsp:sp>
    <dsp:sp modelId="{C2CC249C-000F-49AE-93A0-B0F80C366A79}">
      <dsp:nvSpPr>
        <dsp:cNvPr id="0" name=""/>
        <dsp:cNvSpPr/>
      </dsp:nvSpPr>
      <dsp:spPr>
        <a:xfrm>
          <a:off x="0" y="528693"/>
          <a:ext cx="4320480"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纳米材料</a:t>
          </a:r>
          <a:r>
            <a:rPr lang="zh-CN" altLang="en-US" sz="1600" b="1" kern="1200" dirty="0" smtClean="0">
              <a:solidFill>
                <a:srgbClr val="C00000"/>
              </a:solidFill>
              <a:latin typeface="微软雅黑" panose="020B0503020204020204" pitchFamily="34" charset="-122"/>
              <a:ea typeface="微软雅黑" panose="020B0503020204020204" pitchFamily="34" charset="-122"/>
            </a:rPr>
            <a:t>辐射感生产物分布及演化</a:t>
          </a:r>
          <a:r>
            <a:rPr lang="zh-CN" altLang="en-US" sz="1600" b="1" kern="1200" dirty="0" smtClean="0">
              <a:latin typeface="微软雅黑" panose="020B0503020204020204" pitchFamily="34" charset="-122"/>
              <a:ea typeface="微软雅黑" panose="020B0503020204020204" pitchFamily="34" charset="-122"/>
            </a:rPr>
            <a:t>精确建模</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辐射</a:t>
          </a:r>
          <a:r>
            <a:rPr lang="zh-CN" altLang="en-US" sz="1600" b="1" kern="1200" dirty="0" smtClean="0">
              <a:solidFill>
                <a:srgbClr val="C00000"/>
              </a:solidFill>
              <a:latin typeface="微软雅黑" panose="020B0503020204020204" pitchFamily="34" charset="-122"/>
              <a:ea typeface="微软雅黑" panose="020B0503020204020204" pitchFamily="34" charset="-122"/>
            </a:rPr>
            <a:t>微观损伤与宏观电学表征</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dsp:txBody>
      <dsp:txXfrm>
        <a:off x="0" y="528693"/>
        <a:ext cx="4320480" cy="993600"/>
      </dsp:txXfrm>
    </dsp:sp>
    <dsp:sp modelId="{C8B1E5B2-7804-424B-905A-ADE367CDD904}">
      <dsp:nvSpPr>
        <dsp:cNvPr id="0" name=""/>
        <dsp:cNvSpPr/>
      </dsp:nvSpPr>
      <dsp:spPr>
        <a:xfrm>
          <a:off x="0" y="1522293"/>
          <a:ext cx="4320480" cy="5033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器件层面</a:t>
          </a:r>
          <a:endParaRPr lang="zh-CN" altLang="en-US" sz="1800" b="1" kern="1200" dirty="0">
            <a:latin typeface="微软雅黑" panose="020B0503020204020204" pitchFamily="34" charset="-122"/>
            <a:ea typeface="微软雅黑" panose="020B0503020204020204" pitchFamily="34" charset="-122"/>
          </a:endParaRPr>
        </a:p>
      </dsp:txBody>
      <dsp:txXfrm>
        <a:off x="24569" y="1546862"/>
        <a:ext cx="4271342" cy="454167"/>
      </dsp:txXfrm>
    </dsp:sp>
    <dsp:sp modelId="{DC49D132-56E3-4890-9237-E44ECF4E7A5A}">
      <dsp:nvSpPr>
        <dsp:cNvPr id="0" name=""/>
        <dsp:cNvSpPr/>
      </dsp:nvSpPr>
      <dsp:spPr>
        <a:xfrm>
          <a:off x="0" y="2025599"/>
          <a:ext cx="4320480"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纳米器件累积辐射</a:t>
          </a:r>
          <a:r>
            <a:rPr lang="zh-CN" altLang="en-US" sz="1600" b="1" kern="1200" dirty="0" smtClean="0">
              <a:solidFill>
                <a:srgbClr val="C00000"/>
              </a:solidFill>
              <a:latin typeface="微软雅黑" panose="020B0503020204020204" pitchFamily="34" charset="-122"/>
              <a:ea typeface="微软雅黑" panose="020B0503020204020204" pitchFamily="34" charset="-122"/>
            </a:rPr>
            <a:t>可靠性退化预测</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新型结构器件</a:t>
          </a:r>
          <a:r>
            <a:rPr lang="zh-CN" altLang="en-US" sz="1600" b="1" kern="1200" dirty="0" smtClean="0">
              <a:solidFill>
                <a:srgbClr val="C00000"/>
              </a:solidFill>
              <a:latin typeface="微软雅黑" panose="020B0503020204020204" pitchFamily="34" charset="-122"/>
              <a:ea typeface="微软雅黑" panose="020B0503020204020204" pitchFamily="34" charset="-122"/>
            </a:rPr>
            <a:t>电荷收集机制</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dsp:txBody>
      <dsp:txXfrm>
        <a:off x="0" y="2025599"/>
        <a:ext cx="4320480" cy="993600"/>
      </dsp:txXfrm>
    </dsp:sp>
    <dsp:sp modelId="{48A5B5AE-60B2-4651-A6D0-5607796B5BF5}">
      <dsp:nvSpPr>
        <dsp:cNvPr id="0" name=""/>
        <dsp:cNvSpPr/>
      </dsp:nvSpPr>
      <dsp:spPr>
        <a:xfrm>
          <a:off x="0" y="3019199"/>
          <a:ext cx="4320480" cy="5033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电路层面</a:t>
          </a:r>
          <a:endParaRPr lang="zh-CN" altLang="en-US" sz="1800" b="1" kern="1200" dirty="0">
            <a:latin typeface="微软雅黑" panose="020B0503020204020204" pitchFamily="34" charset="-122"/>
            <a:ea typeface="微软雅黑" panose="020B0503020204020204" pitchFamily="34" charset="-122"/>
          </a:endParaRPr>
        </a:p>
      </dsp:txBody>
      <dsp:txXfrm>
        <a:off x="24569" y="3043768"/>
        <a:ext cx="4271342" cy="454167"/>
      </dsp:txXfrm>
    </dsp:sp>
    <dsp:sp modelId="{D5D359A2-32F2-4CF8-B78A-F28DA2F22C81}">
      <dsp:nvSpPr>
        <dsp:cNvPr id="0" name=""/>
        <dsp:cNvSpPr/>
      </dsp:nvSpPr>
      <dsp:spPr>
        <a:xfrm>
          <a:off x="0" y="3522505"/>
          <a:ext cx="4320480"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单粒子</a:t>
          </a:r>
          <a:r>
            <a:rPr lang="zh-CN" altLang="en-US" sz="1600" b="1" kern="1200" dirty="0" smtClean="0">
              <a:solidFill>
                <a:srgbClr val="C00000"/>
              </a:solidFill>
              <a:latin typeface="微软雅黑" panose="020B0503020204020204" pitchFamily="34" charset="-122"/>
              <a:ea typeface="微软雅黑" panose="020B0503020204020204" pitchFamily="34" charset="-122"/>
            </a:rPr>
            <a:t>瞬态与电路响应耦合关系</a:t>
          </a:r>
          <a:r>
            <a:rPr lang="zh-CN" altLang="en-US" sz="1600" b="1" kern="1200" dirty="0" smtClean="0">
              <a:latin typeface="微软雅黑" panose="020B0503020204020204" pitchFamily="34" charset="-122"/>
              <a:ea typeface="微软雅黑" panose="020B0503020204020204" pitchFamily="34" charset="-122"/>
            </a:rPr>
            <a:t>不明确</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solidFill>
                <a:srgbClr val="C00000"/>
              </a:solidFill>
              <a:latin typeface="微软雅黑" panose="020B0503020204020204" pitchFamily="34" charset="-122"/>
              <a:ea typeface="微软雅黑" panose="020B0503020204020204" pitchFamily="34" charset="-122"/>
            </a:rPr>
            <a:t>传统加固设计方法不适用</a:t>
          </a:r>
          <a:r>
            <a:rPr lang="zh-CN" altLang="en-US" sz="1600" b="1" kern="1200" dirty="0" smtClean="0">
              <a:latin typeface="微软雅黑" panose="020B0503020204020204" pitchFamily="34" charset="-122"/>
              <a:ea typeface="微软雅黑" panose="020B0503020204020204" pitchFamily="34" charset="-122"/>
            </a:rPr>
            <a:t>于先进纳米电路 </a:t>
          </a:r>
          <a:endParaRPr lang="zh-CN" altLang="en-US" sz="1600" b="1" kern="1200" dirty="0">
            <a:latin typeface="微软雅黑" panose="020B0503020204020204" pitchFamily="34" charset="-122"/>
            <a:ea typeface="微软雅黑" panose="020B0503020204020204" pitchFamily="34" charset="-122"/>
          </a:endParaRPr>
        </a:p>
      </dsp:txBody>
      <dsp:txXfrm>
        <a:off x="0" y="3522505"/>
        <a:ext cx="4320480" cy="993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806D0-9E67-452F-B4DA-FD9278A7F32F}">
      <dsp:nvSpPr>
        <dsp:cNvPr id="0" name=""/>
        <dsp:cNvSpPr/>
      </dsp:nvSpPr>
      <dsp:spPr>
        <a:xfrm>
          <a:off x="0" y="3242556"/>
          <a:ext cx="3493979" cy="54900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cs typeface="Times New Roman" pitchFamily="18" charset="0"/>
            </a:rPr>
            <a:t>新的电荷收集机制</a:t>
          </a:r>
          <a:endParaRPr lang="zh-CN" altLang="en-US" sz="1800" b="1" kern="1200" dirty="0">
            <a:latin typeface="微软雅黑" panose="020B0503020204020204" pitchFamily="34" charset="-122"/>
            <a:ea typeface="微软雅黑" panose="020B0503020204020204" pitchFamily="34" charset="-122"/>
            <a:cs typeface="Times New Roman" pitchFamily="18" charset="0"/>
          </a:endParaRPr>
        </a:p>
      </dsp:txBody>
      <dsp:txXfrm>
        <a:off x="0" y="3242556"/>
        <a:ext cx="3493979" cy="549008"/>
      </dsp:txXfrm>
    </dsp:sp>
    <dsp:sp modelId="{36F868B0-2A5E-4888-8678-44CD78D22563}">
      <dsp:nvSpPr>
        <dsp:cNvPr id="0" name=""/>
        <dsp:cNvSpPr/>
      </dsp:nvSpPr>
      <dsp:spPr>
        <a:xfrm rot="10800000">
          <a:off x="0" y="1621280"/>
          <a:ext cx="3493979" cy="163724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cs typeface="Times New Roman" pitchFamily="18" charset="0"/>
            </a:rPr>
            <a:t>引起相应的电学性质变化</a:t>
          </a:r>
          <a:endParaRPr lang="zh-CN" altLang="en-US" sz="1800" b="1" kern="1200" dirty="0">
            <a:latin typeface="微软雅黑" panose="020B0503020204020204" pitchFamily="34" charset="-122"/>
            <a:ea typeface="微软雅黑" panose="020B0503020204020204" pitchFamily="34" charset="-122"/>
            <a:cs typeface="Times New Roman" pitchFamily="18" charset="0"/>
          </a:endParaRPr>
        </a:p>
      </dsp:txBody>
      <dsp:txXfrm rot="-10800000">
        <a:off x="0" y="1621280"/>
        <a:ext cx="3493979" cy="574672"/>
      </dsp:txXfrm>
    </dsp:sp>
    <dsp:sp modelId="{34B8032B-81D5-431E-919E-9073A10D9A70}">
      <dsp:nvSpPr>
        <dsp:cNvPr id="0" name=""/>
        <dsp:cNvSpPr/>
      </dsp:nvSpPr>
      <dsp:spPr>
        <a:xfrm>
          <a:off x="0" y="2195953"/>
          <a:ext cx="1746989" cy="4895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0000"/>
              </a:solidFill>
              <a:latin typeface="微软雅黑" panose="020B0503020204020204" pitchFamily="34" charset="-122"/>
              <a:ea typeface="微软雅黑" panose="020B0503020204020204" pitchFamily="34" charset="-122"/>
              <a:cs typeface="Times New Roman" pitchFamily="18" charset="0"/>
            </a:rPr>
            <a:t>电场分布差异</a:t>
          </a:r>
          <a:endParaRPr lang="zh-CN" altLang="en-US" sz="1800" b="1" kern="1200" dirty="0">
            <a:solidFill>
              <a:srgbClr val="FF0000"/>
            </a:solidFill>
            <a:latin typeface="微软雅黑" panose="020B0503020204020204" pitchFamily="34" charset="-122"/>
            <a:ea typeface="微软雅黑" panose="020B0503020204020204" pitchFamily="34" charset="-122"/>
            <a:cs typeface="Times New Roman" pitchFamily="18" charset="0"/>
          </a:endParaRPr>
        </a:p>
      </dsp:txBody>
      <dsp:txXfrm>
        <a:off x="0" y="2195953"/>
        <a:ext cx="1746989" cy="489535"/>
      </dsp:txXfrm>
    </dsp:sp>
    <dsp:sp modelId="{FA23AC48-FDD1-4F9F-9161-7DF88C5FC2B2}">
      <dsp:nvSpPr>
        <dsp:cNvPr id="0" name=""/>
        <dsp:cNvSpPr/>
      </dsp:nvSpPr>
      <dsp:spPr>
        <a:xfrm>
          <a:off x="1746989" y="2195953"/>
          <a:ext cx="1746989" cy="4895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0000"/>
              </a:solidFill>
              <a:latin typeface="微软雅黑" panose="020B0503020204020204" pitchFamily="34" charset="-122"/>
              <a:ea typeface="微软雅黑" panose="020B0503020204020204" pitchFamily="34" charset="-122"/>
              <a:cs typeface="Times New Roman" pitchFamily="18" charset="0"/>
            </a:rPr>
            <a:t>迁移率变化</a:t>
          </a:r>
          <a:endParaRPr lang="zh-CN" altLang="en-US" sz="1800" b="1" kern="1200" dirty="0">
            <a:solidFill>
              <a:srgbClr val="FF0000"/>
            </a:solidFill>
            <a:latin typeface="微软雅黑" panose="020B0503020204020204" pitchFamily="34" charset="-122"/>
            <a:ea typeface="微软雅黑" panose="020B0503020204020204" pitchFamily="34" charset="-122"/>
            <a:cs typeface="Times New Roman" pitchFamily="18" charset="0"/>
          </a:endParaRPr>
        </a:p>
      </dsp:txBody>
      <dsp:txXfrm>
        <a:off x="1746989" y="2195953"/>
        <a:ext cx="1746989" cy="489535"/>
      </dsp:txXfrm>
    </dsp:sp>
    <dsp:sp modelId="{05891724-C6D0-4F31-9C82-789A5FFB760E}">
      <dsp:nvSpPr>
        <dsp:cNvPr id="0" name=""/>
        <dsp:cNvSpPr/>
      </dsp:nvSpPr>
      <dsp:spPr>
        <a:xfrm rot="10800000">
          <a:off x="0" y="4"/>
          <a:ext cx="3493979" cy="1637243"/>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cs typeface="Times New Roman" pitchFamily="18" charset="0"/>
            </a:rPr>
            <a:t>平面</a:t>
          </a:r>
          <a:r>
            <a:rPr lang="en-US" altLang="zh-CN" sz="1800" b="1" kern="1200" dirty="0" smtClean="0">
              <a:latin typeface="微软雅黑" panose="020B0503020204020204" pitchFamily="34" charset="-122"/>
              <a:ea typeface="微软雅黑" panose="020B0503020204020204" pitchFamily="34" charset="-122"/>
              <a:cs typeface="Times New Roman" pitchFamily="18" charset="0"/>
            </a:rPr>
            <a:t>/FinFET/U</a:t>
          </a:r>
          <a:r>
            <a:rPr lang="zh-CN" altLang="en-US" sz="1800" b="1" kern="1200" dirty="0" smtClean="0">
              <a:latin typeface="微软雅黑" panose="020B0503020204020204" pitchFamily="34" charset="-122"/>
              <a:ea typeface="微软雅黑" panose="020B0503020204020204" pitchFamily="34" charset="-122"/>
              <a:cs typeface="Times New Roman" pitchFamily="18" charset="0"/>
            </a:rPr>
            <a:t>型沟道等晶体管</a:t>
          </a:r>
          <a:endParaRPr lang="zh-CN" altLang="en-US" sz="1800" b="1" kern="1200" dirty="0">
            <a:latin typeface="微软雅黑" panose="020B0503020204020204" pitchFamily="34" charset="-122"/>
            <a:ea typeface="微软雅黑" panose="020B0503020204020204" pitchFamily="34" charset="-122"/>
            <a:cs typeface="Times New Roman" pitchFamily="18" charset="0"/>
          </a:endParaRPr>
        </a:p>
      </dsp:txBody>
      <dsp:txXfrm rot="-10800000">
        <a:off x="0" y="4"/>
        <a:ext cx="3493979" cy="574672"/>
      </dsp:txXfrm>
    </dsp:sp>
    <dsp:sp modelId="{E81FD1F2-1558-46AF-A124-34DF75ABED03}">
      <dsp:nvSpPr>
        <dsp:cNvPr id="0" name=""/>
        <dsp:cNvSpPr/>
      </dsp:nvSpPr>
      <dsp:spPr>
        <a:xfrm>
          <a:off x="0" y="574677"/>
          <a:ext cx="1746989" cy="4895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0000"/>
              </a:solidFill>
              <a:latin typeface="微软雅黑" panose="020B0503020204020204" pitchFamily="34" charset="-122"/>
              <a:ea typeface="微软雅黑" panose="020B0503020204020204" pitchFamily="34" charset="-122"/>
              <a:cs typeface="Times New Roman" pitchFamily="18" charset="0"/>
            </a:rPr>
            <a:t>几何结构差异</a:t>
          </a:r>
          <a:endParaRPr lang="zh-CN" altLang="en-US" sz="1800" b="1" kern="1200" dirty="0">
            <a:solidFill>
              <a:srgbClr val="FF0000"/>
            </a:solidFill>
            <a:latin typeface="微软雅黑" panose="020B0503020204020204" pitchFamily="34" charset="-122"/>
            <a:ea typeface="微软雅黑" panose="020B0503020204020204" pitchFamily="34" charset="-122"/>
            <a:cs typeface="Times New Roman" pitchFamily="18" charset="0"/>
          </a:endParaRPr>
        </a:p>
      </dsp:txBody>
      <dsp:txXfrm>
        <a:off x="0" y="574677"/>
        <a:ext cx="1746989" cy="489535"/>
      </dsp:txXfrm>
    </dsp:sp>
    <dsp:sp modelId="{E852D23F-1798-40B1-BE7B-19902AEFEC13}">
      <dsp:nvSpPr>
        <dsp:cNvPr id="0" name=""/>
        <dsp:cNvSpPr/>
      </dsp:nvSpPr>
      <dsp:spPr>
        <a:xfrm>
          <a:off x="1746989" y="574677"/>
          <a:ext cx="1746989" cy="48953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zh-CN" altLang="en-US" sz="1800" b="1" kern="1200" dirty="0" smtClean="0">
              <a:solidFill>
                <a:srgbClr val="FF0000"/>
              </a:solidFill>
              <a:latin typeface="微软雅黑" panose="020B0503020204020204" pitchFamily="34" charset="-122"/>
              <a:ea typeface="微软雅黑" panose="020B0503020204020204" pitchFamily="34" charset="-122"/>
              <a:cs typeface="Times New Roman" pitchFamily="18" charset="0"/>
            </a:rPr>
            <a:t>应力分布差异</a:t>
          </a:r>
          <a:endParaRPr lang="zh-CN" altLang="en-US" sz="1800" b="1" kern="1200" dirty="0">
            <a:solidFill>
              <a:srgbClr val="FF0000"/>
            </a:solidFill>
            <a:latin typeface="微软雅黑" panose="020B0503020204020204" pitchFamily="34" charset="-122"/>
            <a:ea typeface="微软雅黑" panose="020B0503020204020204" pitchFamily="34" charset="-122"/>
            <a:cs typeface="Times New Roman" pitchFamily="18" charset="0"/>
          </a:endParaRPr>
        </a:p>
      </dsp:txBody>
      <dsp:txXfrm>
        <a:off x="1746989" y="574677"/>
        <a:ext cx="1746989" cy="4895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69CD6-E2C2-4956-BCF7-2B80C5B306CB}">
      <dsp:nvSpPr>
        <dsp:cNvPr id="0" name=""/>
        <dsp:cNvSpPr/>
      </dsp:nvSpPr>
      <dsp:spPr>
        <a:xfrm>
          <a:off x="0" y="21105"/>
          <a:ext cx="4320480" cy="411033"/>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材料层面</a:t>
          </a:r>
          <a:endParaRPr lang="zh-CN" altLang="en-US" sz="1800" b="1" kern="1200" dirty="0">
            <a:latin typeface="微软雅黑" panose="020B0503020204020204" pitchFamily="34" charset="-122"/>
            <a:ea typeface="微软雅黑" panose="020B0503020204020204" pitchFamily="34" charset="-122"/>
          </a:endParaRPr>
        </a:p>
      </dsp:txBody>
      <dsp:txXfrm>
        <a:off x="20065" y="41170"/>
        <a:ext cx="4280350" cy="370903"/>
      </dsp:txXfrm>
    </dsp:sp>
    <dsp:sp modelId="{C2CC249C-000F-49AE-93A0-B0F80C366A79}">
      <dsp:nvSpPr>
        <dsp:cNvPr id="0" name=""/>
        <dsp:cNvSpPr/>
      </dsp:nvSpPr>
      <dsp:spPr>
        <a:xfrm>
          <a:off x="0" y="432138"/>
          <a:ext cx="432048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纳米材料</a:t>
          </a:r>
          <a:r>
            <a:rPr lang="zh-CN" altLang="en-US" sz="1600" b="1" kern="1200" dirty="0" smtClean="0">
              <a:solidFill>
                <a:srgbClr val="C00000"/>
              </a:solidFill>
              <a:latin typeface="微软雅黑" panose="020B0503020204020204" pitchFamily="34" charset="-122"/>
              <a:ea typeface="微软雅黑" panose="020B0503020204020204" pitchFamily="34" charset="-122"/>
            </a:rPr>
            <a:t>辐射感生产物分布及演化</a:t>
          </a:r>
          <a:r>
            <a:rPr lang="zh-CN" altLang="en-US" sz="1600" b="1" kern="1200" dirty="0" smtClean="0">
              <a:latin typeface="微软雅黑" panose="020B0503020204020204" pitchFamily="34" charset="-122"/>
              <a:ea typeface="微软雅黑" panose="020B0503020204020204" pitchFamily="34" charset="-122"/>
            </a:rPr>
            <a:t>精确建模</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辐射</a:t>
          </a:r>
          <a:r>
            <a:rPr lang="zh-CN" altLang="en-US" sz="1600" b="1" kern="1200" dirty="0" smtClean="0">
              <a:solidFill>
                <a:srgbClr val="C00000"/>
              </a:solidFill>
              <a:latin typeface="微软雅黑" panose="020B0503020204020204" pitchFamily="34" charset="-122"/>
              <a:ea typeface="微软雅黑" panose="020B0503020204020204" pitchFamily="34" charset="-122"/>
            </a:rPr>
            <a:t>微观损伤与宏观电学表征</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dsp:txBody>
      <dsp:txXfrm>
        <a:off x="0" y="432138"/>
        <a:ext cx="4320480" cy="811440"/>
      </dsp:txXfrm>
    </dsp:sp>
    <dsp:sp modelId="{C8B1E5B2-7804-424B-905A-ADE367CDD904}">
      <dsp:nvSpPr>
        <dsp:cNvPr id="0" name=""/>
        <dsp:cNvSpPr/>
      </dsp:nvSpPr>
      <dsp:spPr>
        <a:xfrm>
          <a:off x="0" y="1243578"/>
          <a:ext cx="4320480" cy="411033"/>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器件层面</a:t>
          </a:r>
          <a:endParaRPr lang="zh-CN" altLang="en-US" sz="1800" b="1" kern="1200" dirty="0">
            <a:latin typeface="微软雅黑" panose="020B0503020204020204" pitchFamily="34" charset="-122"/>
            <a:ea typeface="微软雅黑" panose="020B0503020204020204" pitchFamily="34" charset="-122"/>
          </a:endParaRPr>
        </a:p>
      </dsp:txBody>
      <dsp:txXfrm>
        <a:off x="20065" y="1263643"/>
        <a:ext cx="4280350" cy="370903"/>
      </dsp:txXfrm>
    </dsp:sp>
    <dsp:sp modelId="{DC49D132-56E3-4890-9237-E44ECF4E7A5A}">
      <dsp:nvSpPr>
        <dsp:cNvPr id="0" name=""/>
        <dsp:cNvSpPr/>
      </dsp:nvSpPr>
      <dsp:spPr>
        <a:xfrm>
          <a:off x="0" y="1654612"/>
          <a:ext cx="432048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纳米器件累积辐射</a:t>
          </a:r>
          <a:r>
            <a:rPr lang="zh-CN" altLang="en-US" sz="1600" b="1" kern="1200" dirty="0" smtClean="0">
              <a:solidFill>
                <a:srgbClr val="C00000"/>
              </a:solidFill>
              <a:latin typeface="微软雅黑" panose="020B0503020204020204" pitchFamily="34" charset="-122"/>
              <a:ea typeface="微软雅黑" panose="020B0503020204020204" pitchFamily="34" charset="-122"/>
            </a:rPr>
            <a:t>可靠性退化预测</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新型结构器件</a:t>
          </a:r>
          <a:r>
            <a:rPr lang="zh-CN" altLang="en-US" sz="1600" b="1" kern="1200" dirty="0" smtClean="0">
              <a:solidFill>
                <a:srgbClr val="C00000"/>
              </a:solidFill>
              <a:latin typeface="微软雅黑" panose="020B0503020204020204" pitchFamily="34" charset="-122"/>
              <a:ea typeface="微软雅黑" panose="020B0503020204020204" pitchFamily="34" charset="-122"/>
            </a:rPr>
            <a:t>电荷收集机制</a:t>
          </a:r>
          <a:r>
            <a:rPr lang="zh-CN" altLang="en-US" sz="1600" b="1" kern="1200" dirty="0" smtClean="0">
              <a:latin typeface="微软雅黑" panose="020B0503020204020204" pitchFamily="34" charset="-122"/>
              <a:ea typeface="微软雅黑" panose="020B0503020204020204" pitchFamily="34" charset="-122"/>
            </a:rPr>
            <a:t>问题</a:t>
          </a:r>
          <a:endParaRPr lang="zh-CN" altLang="en-US" sz="1600" b="1" kern="1200" dirty="0">
            <a:latin typeface="微软雅黑" panose="020B0503020204020204" pitchFamily="34" charset="-122"/>
            <a:ea typeface="微软雅黑" panose="020B0503020204020204" pitchFamily="34" charset="-122"/>
          </a:endParaRPr>
        </a:p>
      </dsp:txBody>
      <dsp:txXfrm>
        <a:off x="0" y="1654612"/>
        <a:ext cx="4320480" cy="811440"/>
      </dsp:txXfrm>
    </dsp:sp>
    <dsp:sp modelId="{48A5B5AE-60B2-4651-A6D0-5607796B5BF5}">
      <dsp:nvSpPr>
        <dsp:cNvPr id="0" name=""/>
        <dsp:cNvSpPr/>
      </dsp:nvSpPr>
      <dsp:spPr>
        <a:xfrm>
          <a:off x="0" y="2466052"/>
          <a:ext cx="4320480" cy="411033"/>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电路层面</a:t>
          </a:r>
          <a:endParaRPr lang="zh-CN" altLang="en-US" sz="1800" b="1" kern="1200" dirty="0">
            <a:latin typeface="微软雅黑" panose="020B0503020204020204" pitchFamily="34" charset="-122"/>
            <a:ea typeface="微软雅黑" panose="020B0503020204020204" pitchFamily="34" charset="-122"/>
          </a:endParaRPr>
        </a:p>
      </dsp:txBody>
      <dsp:txXfrm>
        <a:off x="20065" y="2486117"/>
        <a:ext cx="4280350" cy="370903"/>
      </dsp:txXfrm>
    </dsp:sp>
    <dsp:sp modelId="{D5D359A2-32F2-4CF8-B78A-F28DA2F22C81}">
      <dsp:nvSpPr>
        <dsp:cNvPr id="0" name=""/>
        <dsp:cNvSpPr/>
      </dsp:nvSpPr>
      <dsp:spPr>
        <a:xfrm>
          <a:off x="0" y="2877085"/>
          <a:ext cx="432048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单粒子</a:t>
          </a:r>
          <a:r>
            <a:rPr lang="zh-CN" altLang="en-US" sz="1600" b="1" kern="1200" dirty="0" smtClean="0">
              <a:solidFill>
                <a:srgbClr val="C00000"/>
              </a:solidFill>
              <a:latin typeface="微软雅黑" panose="020B0503020204020204" pitchFamily="34" charset="-122"/>
              <a:ea typeface="微软雅黑" panose="020B0503020204020204" pitchFamily="34" charset="-122"/>
            </a:rPr>
            <a:t>瞬态与电路响应耦合关系</a:t>
          </a:r>
          <a:r>
            <a:rPr lang="zh-CN" altLang="en-US" sz="1600" b="1" kern="1200" dirty="0" smtClean="0">
              <a:latin typeface="微软雅黑" panose="020B0503020204020204" pitchFamily="34" charset="-122"/>
              <a:ea typeface="微软雅黑" panose="020B0503020204020204" pitchFamily="34" charset="-122"/>
            </a:rPr>
            <a:t>不明确</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solidFill>
                <a:srgbClr val="C00000"/>
              </a:solidFill>
              <a:latin typeface="微软雅黑" panose="020B0503020204020204" pitchFamily="34" charset="-122"/>
              <a:ea typeface="微软雅黑" panose="020B0503020204020204" pitchFamily="34" charset="-122"/>
            </a:rPr>
            <a:t>传统加固设计方法不适用</a:t>
          </a:r>
          <a:r>
            <a:rPr lang="zh-CN" altLang="en-US" sz="1600" b="1" kern="1200" dirty="0" smtClean="0">
              <a:latin typeface="微软雅黑" panose="020B0503020204020204" pitchFamily="34" charset="-122"/>
              <a:ea typeface="微软雅黑" panose="020B0503020204020204" pitchFamily="34" charset="-122"/>
            </a:rPr>
            <a:t>于先进纳米电路 </a:t>
          </a:r>
          <a:endParaRPr lang="zh-CN" altLang="en-US" sz="1600" b="1" kern="1200" dirty="0">
            <a:latin typeface="微软雅黑" panose="020B0503020204020204" pitchFamily="34" charset="-122"/>
            <a:ea typeface="微软雅黑" panose="020B0503020204020204" pitchFamily="34" charset="-122"/>
          </a:endParaRPr>
        </a:p>
      </dsp:txBody>
      <dsp:txXfrm>
        <a:off x="0" y="2877085"/>
        <a:ext cx="4320480" cy="811440"/>
      </dsp:txXfrm>
    </dsp:sp>
    <dsp:sp modelId="{426A727C-A881-4DFA-B6DE-EE86E541BBE1}">
      <dsp:nvSpPr>
        <dsp:cNvPr id="0" name=""/>
        <dsp:cNvSpPr/>
      </dsp:nvSpPr>
      <dsp:spPr>
        <a:xfrm>
          <a:off x="0" y="3688525"/>
          <a:ext cx="4320480" cy="411033"/>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CN" altLang="en-US" sz="1800" b="1" kern="1200" dirty="0" smtClean="0">
              <a:latin typeface="微软雅黑" panose="020B0503020204020204" pitchFamily="34" charset="-122"/>
              <a:ea typeface="微软雅黑" panose="020B0503020204020204" pitchFamily="34" charset="-122"/>
            </a:rPr>
            <a:t>试验技术</a:t>
          </a:r>
          <a:endParaRPr lang="zh-CN" altLang="en-US" sz="1800" b="1" kern="1200" dirty="0">
            <a:latin typeface="微软雅黑" panose="020B0503020204020204" pitchFamily="34" charset="-122"/>
            <a:ea typeface="微软雅黑" panose="020B0503020204020204" pitchFamily="34" charset="-122"/>
          </a:endParaRPr>
        </a:p>
      </dsp:txBody>
      <dsp:txXfrm>
        <a:off x="20065" y="3708590"/>
        <a:ext cx="4280350" cy="370903"/>
      </dsp:txXfrm>
    </dsp:sp>
    <dsp:sp modelId="{21BCE81D-2396-43FF-B3CB-EF03A835E950}">
      <dsp:nvSpPr>
        <dsp:cNvPr id="0" name=""/>
        <dsp:cNvSpPr/>
      </dsp:nvSpPr>
      <dsp:spPr>
        <a:xfrm>
          <a:off x="0" y="4099558"/>
          <a:ext cx="432048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微束试验</a:t>
          </a:r>
          <a:r>
            <a:rPr lang="zh-CN" altLang="en-US" sz="1600" b="1" kern="1200" dirty="0" smtClean="0">
              <a:solidFill>
                <a:srgbClr val="C00000"/>
              </a:solidFill>
              <a:latin typeface="微软雅黑" panose="020B0503020204020204" pitchFamily="34" charset="-122"/>
              <a:ea typeface="微软雅黑" panose="020B0503020204020204" pitchFamily="34" charset="-122"/>
            </a:rPr>
            <a:t>空间分辨能力和定位精度</a:t>
          </a:r>
          <a:r>
            <a:rPr lang="zh-CN" altLang="en-US" sz="1600" b="1" kern="1200" dirty="0" smtClean="0">
              <a:solidFill>
                <a:schemeClr val="tx1"/>
              </a:solidFill>
              <a:latin typeface="微软雅黑" panose="020B0503020204020204" pitchFamily="34" charset="-122"/>
              <a:ea typeface="微软雅黑" panose="020B0503020204020204" pitchFamily="34" charset="-122"/>
            </a:rPr>
            <a:t>不足</a:t>
          </a:r>
          <a:endParaRPr lang="zh-CN" altLang="en-US" sz="1600" b="1" kern="1200" dirty="0">
            <a:solidFill>
              <a:schemeClr val="tx1"/>
            </a:solidFill>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20000"/>
            </a:spcAft>
            <a:buChar char="••"/>
          </a:pPr>
          <a:r>
            <a:rPr lang="zh-CN" altLang="en-US" sz="1600" b="1" kern="1200" dirty="0" smtClean="0">
              <a:latin typeface="微软雅黑" panose="020B0503020204020204" pitchFamily="34" charset="-122"/>
              <a:ea typeface="微软雅黑" panose="020B0503020204020204" pitchFamily="34" charset="-122"/>
            </a:rPr>
            <a:t>缺乏与实验技术相结合的</a:t>
          </a:r>
          <a:r>
            <a:rPr lang="zh-CN" altLang="en-US" sz="1600" b="1" kern="1200" dirty="0" smtClean="0">
              <a:solidFill>
                <a:srgbClr val="C00000"/>
              </a:solidFill>
              <a:latin typeface="微软雅黑" panose="020B0503020204020204" pitchFamily="34" charset="-122"/>
              <a:ea typeface="微软雅黑" panose="020B0503020204020204" pitchFamily="34" charset="-122"/>
            </a:rPr>
            <a:t>辐射效应测试方法</a:t>
          </a:r>
          <a:endParaRPr lang="zh-CN" altLang="en-US" sz="1600" b="1" kern="1200" dirty="0">
            <a:solidFill>
              <a:srgbClr val="C00000"/>
            </a:solidFill>
            <a:latin typeface="微软雅黑" panose="020B0503020204020204" pitchFamily="34" charset="-122"/>
            <a:ea typeface="微软雅黑" panose="020B0503020204020204" pitchFamily="34" charset="-122"/>
          </a:endParaRPr>
        </a:p>
      </dsp:txBody>
      <dsp:txXfrm>
        <a:off x="0" y="4099558"/>
        <a:ext cx="4320480" cy="8114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emf"/><Relationship Id="rId1" Type="http://schemas.openxmlformats.org/officeDocument/2006/relationships/image" Target="../media/image101.emf"/><Relationship Id="rId4"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p:nvPr>
        </p:nvSpPr>
        <p:spPr bwMode="auto">
          <a:xfrm>
            <a:off x="0" y="0"/>
            <a:ext cx="2876550"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defRPr>
            </a:lvl1pPr>
          </a:lstStyle>
          <a:p>
            <a:pPr>
              <a:defRPr/>
            </a:pPr>
            <a:endParaRPr lang="zh-CN" altLang="en-US"/>
          </a:p>
        </p:txBody>
      </p:sp>
      <p:sp>
        <p:nvSpPr>
          <p:cNvPr id="2051" name="日期占位符 2"/>
          <p:cNvSpPr>
            <a:spLocks noGrp="1" noChangeArrowheads="1"/>
          </p:cNvSpPr>
          <p:nvPr>
            <p:ph type="dt" idx="1"/>
          </p:nvPr>
        </p:nvSpPr>
        <p:spPr bwMode="auto">
          <a:xfrm>
            <a:off x="3760788" y="0"/>
            <a:ext cx="2878137"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defRPr>
            </a:lvl1pPr>
          </a:lstStyle>
          <a:p>
            <a:pPr>
              <a:defRPr/>
            </a:pPr>
            <a:fld id="{19280983-3361-45CA-851C-CC386506A535}" type="datetimeFigureOut">
              <a:rPr lang="zh-CN" altLang="en-US"/>
              <a:pPr>
                <a:defRPr/>
              </a:pPr>
              <a:t>2017/10/12</a:t>
            </a:fld>
            <a:endParaRPr lang="zh-CN" altLang="en-US"/>
          </a:p>
        </p:txBody>
      </p:sp>
      <p:sp>
        <p:nvSpPr>
          <p:cNvPr id="47108" name="幻灯片图像占位符 3"/>
          <p:cNvSpPr>
            <a:spLocks noGrp="1" noRot="1" noChangeAspect="1" noChangeArrowheads="1"/>
          </p:cNvSpPr>
          <p:nvPr>
            <p:ph type="sldImg" idx="2"/>
          </p:nvPr>
        </p:nvSpPr>
        <p:spPr bwMode="auto">
          <a:xfrm>
            <a:off x="1106488" y="741363"/>
            <a:ext cx="4425950" cy="3716337"/>
          </a:xfrm>
          <a:prstGeom prst="rect">
            <a:avLst/>
          </a:prstGeom>
          <a:noFill/>
          <a:ln w="12700">
            <a:noFill/>
            <a:miter lim="800000"/>
            <a:headEnd/>
            <a:tailEnd/>
          </a:ln>
        </p:spPr>
      </p:sp>
      <p:sp>
        <p:nvSpPr>
          <p:cNvPr id="2053" name="备注占位符 4"/>
          <p:cNvSpPr>
            <a:spLocks noGrp="1" noChangeArrowheads="1"/>
          </p:cNvSpPr>
          <p:nvPr>
            <p:ph type="body" sz="quarter" idx="3"/>
          </p:nvPr>
        </p:nvSpPr>
        <p:spPr bwMode="auto">
          <a:xfrm>
            <a:off x="663575" y="4703763"/>
            <a:ext cx="5311775" cy="4457700"/>
          </a:xfrm>
          <a:prstGeom prst="rect">
            <a:avLst/>
          </a:prstGeom>
          <a:noFill/>
          <a:ln w="12700" cmpd="sng">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54" name="页脚占位符 5"/>
          <p:cNvSpPr>
            <a:spLocks noGrp="1" noChangeArrowheads="1"/>
          </p:cNvSpPr>
          <p:nvPr>
            <p:ph type="ftr" sz="quarter" idx="4"/>
          </p:nvPr>
        </p:nvSpPr>
        <p:spPr bwMode="auto">
          <a:xfrm>
            <a:off x="0" y="9407525"/>
            <a:ext cx="2876550"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defRPr>
            </a:lvl1pPr>
          </a:lstStyle>
          <a:p>
            <a:pPr>
              <a:defRPr/>
            </a:pPr>
            <a:endParaRPr lang="zh-CN" altLang="en-US"/>
          </a:p>
        </p:txBody>
      </p:sp>
      <p:sp>
        <p:nvSpPr>
          <p:cNvPr id="2055" name="灯片编号占位符 6"/>
          <p:cNvSpPr>
            <a:spLocks noGrp="1" noChangeArrowheads="1"/>
          </p:cNvSpPr>
          <p:nvPr>
            <p:ph type="sldNum" sz="quarter" idx="5"/>
          </p:nvPr>
        </p:nvSpPr>
        <p:spPr bwMode="auto">
          <a:xfrm>
            <a:off x="3760788" y="9407525"/>
            <a:ext cx="2878137" cy="495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宋体" pitchFamily="2" charset="-122"/>
              </a:defRPr>
            </a:lvl1pPr>
          </a:lstStyle>
          <a:p>
            <a:pPr>
              <a:defRPr/>
            </a:pPr>
            <a:fld id="{636175A5-E324-4E8A-9CFA-39F2850EFD37}" type="slidenum">
              <a:rPr lang="zh-CN" altLang="en-US"/>
              <a:pPr>
                <a:defRPr/>
              </a:pPr>
              <a:t>‹#›</a:t>
            </a:fld>
            <a:endParaRPr lang="zh-CN" altLang="en-US"/>
          </a:p>
        </p:txBody>
      </p:sp>
    </p:spTree>
    <p:extLst>
      <p:ext uri="{BB962C8B-B14F-4D97-AF65-F5344CB8AC3E}">
        <p14:creationId xmlns:p14="http://schemas.microsoft.com/office/powerpoint/2010/main" val="3266070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电子器件特征尺寸不断缩小后，在材料、工艺和结构等方面表现出许多新特点：</a:t>
            </a:r>
            <a:endParaRPr lang="en-US" altLang="zh-CN" dirty="0" smtClean="0"/>
          </a:p>
          <a:p>
            <a:r>
              <a:rPr lang="en-US" altLang="zh-CN" dirty="0" smtClean="0"/>
              <a:t>1.</a:t>
            </a:r>
            <a:r>
              <a:rPr lang="zh-CN" altLang="zh-CN" sz="1200" kern="1200" dirty="0" smtClean="0">
                <a:solidFill>
                  <a:schemeClr val="tx1"/>
                </a:solidFill>
                <a:effectLst/>
                <a:latin typeface="Calibri" pitchFamily="34" charset="0"/>
                <a:ea typeface="宋体" pitchFamily="2" charset="-122"/>
                <a:cs typeface="+mn-cs"/>
              </a:rPr>
              <a:t>沟道长度缩小至几十个纳米，栅氧化层厚度或等效厚度小于</a:t>
            </a:r>
            <a:r>
              <a:rPr lang="en-US" altLang="zh-CN" sz="1200" kern="1200" dirty="0" smtClean="0">
                <a:solidFill>
                  <a:schemeClr val="tx1"/>
                </a:solidFill>
                <a:effectLst/>
                <a:latin typeface="Calibri" pitchFamily="34" charset="0"/>
                <a:ea typeface="宋体" pitchFamily="2" charset="-122"/>
                <a:cs typeface="+mn-cs"/>
              </a:rPr>
              <a:t>1nm</a:t>
            </a:r>
          </a:p>
          <a:p>
            <a:r>
              <a:rPr lang="en-US" altLang="zh-CN" sz="1200" kern="1200" dirty="0" smtClean="0">
                <a:solidFill>
                  <a:schemeClr val="tx1"/>
                </a:solidFill>
                <a:effectLst/>
                <a:latin typeface="Calibri" pitchFamily="34" charset="0"/>
                <a:ea typeface="宋体" pitchFamily="2" charset="-122"/>
                <a:cs typeface="+mn-cs"/>
              </a:rPr>
              <a:t>2.</a:t>
            </a:r>
            <a:r>
              <a:rPr lang="zh-CN" altLang="zh-CN" sz="1200" kern="1200" dirty="0" smtClean="0">
                <a:solidFill>
                  <a:schemeClr val="tx1"/>
                </a:solidFill>
                <a:effectLst/>
                <a:latin typeface="Calibri" pitchFamily="34" charset="0"/>
                <a:ea typeface="宋体" pitchFamily="2" charset="-122"/>
                <a:cs typeface="+mn-cs"/>
              </a:rPr>
              <a:t>引入多</a:t>
            </a:r>
            <a:r>
              <a:rPr lang="zh-CN" altLang="en-US" sz="1200" kern="1200" dirty="0" smtClean="0">
                <a:solidFill>
                  <a:schemeClr val="tx1"/>
                </a:solidFill>
                <a:effectLst/>
                <a:latin typeface="Calibri" pitchFamily="34" charset="0"/>
                <a:ea typeface="宋体" pitchFamily="2" charset="-122"/>
                <a:cs typeface="+mn-cs"/>
              </a:rPr>
              <a:t>种</a:t>
            </a:r>
            <a:r>
              <a:rPr lang="zh-CN" altLang="zh-CN" sz="1200" kern="1200" dirty="0" smtClean="0">
                <a:solidFill>
                  <a:schemeClr val="tx1"/>
                </a:solidFill>
                <a:effectLst/>
                <a:latin typeface="Calibri" pitchFamily="34" charset="0"/>
                <a:ea typeface="宋体" pitchFamily="2" charset="-122"/>
                <a:cs typeface="+mn-cs"/>
              </a:rPr>
              <a:t>半导体材料、高</a:t>
            </a:r>
            <a:r>
              <a:rPr lang="en-US" altLang="zh-CN" sz="1200" kern="1200" dirty="0" smtClean="0">
                <a:solidFill>
                  <a:schemeClr val="tx1"/>
                </a:solidFill>
                <a:effectLst/>
                <a:latin typeface="Calibri" pitchFamily="34" charset="0"/>
                <a:ea typeface="宋体" pitchFamily="2" charset="-122"/>
                <a:cs typeface="+mn-cs"/>
              </a:rPr>
              <a:t>k </a:t>
            </a:r>
            <a:r>
              <a:rPr lang="zh-CN" altLang="zh-CN" sz="1200" kern="1200" dirty="0" smtClean="0">
                <a:solidFill>
                  <a:schemeClr val="tx1"/>
                </a:solidFill>
                <a:effectLst/>
                <a:latin typeface="Calibri" pitchFamily="34" charset="0"/>
                <a:ea typeface="宋体" pitchFamily="2" charset="-122"/>
                <a:cs typeface="+mn-cs"/>
              </a:rPr>
              <a:t>栅介质、金属栅极等，以降低器件漏电及功耗</a:t>
            </a:r>
            <a:endParaRPr lang="en-US" altLang="zh-CN" sz="1200" kern="1200" dirty="0" smtClean="0">
              <a:solidFill>
                <a:schemeClr val="tx1"/>
              </a:solidFill>
              <a:effectLst/>
              <a:latin typeface="Calibri" pitchFamily="34" charset="0"/>
              <a:ea typeface="宋体" pitchFamily="2" charset="-122"/>
              <a:cs typeface="+mn-cs"/>
            </a:endParaRPr>
          </a:p>
          <a:p>
            <a:pPr algn="l"/>
            <a:r>
              <a:rPr lang="en-US" altLang="zh-CN" sz="1200" kern="1200" dirty="0" smtClean="0">
                <a:solidFill>
                  <a:schemeClr val="tx1"/>
                </a:solidFill>
                <a:effectLst/>
                <a:latin typeface="Calibri" pitchFamily="34" charset="0"/>
                <a:ea typeface="宋体" pitchFamily="2" charset="-122"/>
                <a:cs typeface="+mn-cs"/>
              </a:rPr>
              <a:t>3.</a:t>
            </a:r>
            <a:r>
              <a:rPr lang="zh-CN" altLang="zh-CN" sz="1200" kern="1200" dirty="0" smtClean="0">
                <a:solidFill>
                  <a:schemeClr val="tx1"/>
                </a:solidFill>
                <a:effectLst/>
                <a:latin typeface="Calibri" pitchFamily="34" charset="0"/>
                <a:ea typeface="宋体" pitchFamily="2" charset="-122"/>
                <a:cs typeface="+mn-cs"/>
              </a:rPr>
              <a:t>引入了</a:t>
            </a:r>
            <a:r>
              <a:rPr lang="en-US" altLang="zh-CN" sz="1200" kern="1200" dirty="0" err="1" smtClean="0">
                <a:solidFill>
                  <a:schemeClr val="tx1"/>
                </a:solidFill>
                <a:effectLst/>
                <a:latin typeface="Calibri" pitchFamily="34" charset="0"/>
                <a:ea typeface="宋体" pitchFamily="2" charset="-122"/>
                <a:cs typeface="+mn-cs"/>
              </a:rPr>
              <a:t>FinFET</a:t>
            </a:r>
            <a:r>
              <a:rPr lang="zh-CN" altLang="zh-CN" sz="1200" kern="1200" dirty="0" smtClean="0">
                <a:solidFill>
                  <a:schemeClr val="tx1"/>
                </a:solidFill>
                <a:effectLst/>
                <a:latin typeface="Calibri" pitchFamily="34" charset="0"/>
                <a:ea typeface="宋体" pitchFamily="2" charset="-122"/>
                <a:cs typeface="+mn-cs"/>
              </a:rPr>
              <a:t>等新型三维器件结构，以增强栅的控制能力</a:t>
            </a:r>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12</a:t>
            </a:fld>
            <a:endParaRPr lang="zh-CN" altLang="en-US"/>
          </a:p>
        </p:txBody>
      </p:sp>
    </p:spTree>
    <p:extLst>
      <p:ext uri="{BB962C8B-B14F-4D97-AF65-F5344CB8AC3E}">
        <p14:creationId xmlns:p14="http://schemas.microsoft.com/office/powerpoint/2010/main" val="341608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这些趋于物理极限的工艺必将会对器件的辐射效应产生显著影响。</a:t>
            </a:r>
            <a:endParaRPr lang="en-US" altLang="zh-CN" dirty="0" smtClean="0"/>
          </a:p>
          <a:p>
            <a:r>
              <a:rPr lang="en-US" altLang="zh-CN" dirty="0" smtClean="0"/>
              <a:t>1.</a:t>
            </a:r>
            <a:r>
              <a:rPr lang="zh-CN" altLang="en-US" dirty="0" smtClean="0"/>
              <a:t>引入非硅材料、高</a:t>
            </a:r>
            <a:r>
              <a:rPr lang="en-US" altLang="zh-CN" dirty="0" smtClean="0"/>
              <a:t>k</a:t>
            </a:r>
            <a:r>
              <a:rPr lang="zh-CN" altLang="en-US" dirty="0" smtClean="0"/>
              <a:t>介质材料等，由于受制造工艺缺陷以及复杂界面的影响，辐射感生电荷和缺陷的输运过程更加复杂 </a:t>
            </a:r>
            <a:r>
              <a:rPr lang="en-US" altLang="zh-CN" dirty="0" smtClean="0">
                <a:sym typeface="Wingdings" pitchFamily="2" charset="2"/>
              </a:rPr>
              <a:t> </a:t>
            </a:r>
            <a:r>
              <a:rPr lang="zh-CN" altLang="en-US" dirty="0" smtClean="0"/>
              <a:t>精确建模是一个主要研究的内容。</a:t>
            </a:r>
            <a:endParaRPr lang="en-US" altLang="zh-CN" dirty="0" smtClean="0"/>
          </a:p>
          <a:p>
            <a:pPr lvl="0"/>
            <a:r>
              <a:rPr lang="en-US" altLang="zh-CN" dirty="0" smtClean="0"/>
              <a:t>2.</a:t>
            </a:r>
            <a:r>
              <a:rPr lang="zh-CN" altLang="en-US" dirty="0" smtClean="0"/>
              <a:t>引入</a:t>
            </a:r>
            <a:r>
              <a:rPr lang="en-US" altLang="zh-CN" dirty="0" err="1" smtClean="0"/>
              <a:t>FinFET</a:t>
            </a:r>
            <a:r>
              <a:rPr lang="zh-CN" altLang="en-US" dirty="0" smtClean="0"/>
              <a:t>等</a:t>
            </a:r>
            <a:r>
              <a:rPr lang="en-US" altLang="zh-CN" dirty="0" smtClean="0"/>
              <a:t>3D</a:t>
            </a:r>
            <a:r>
              <a:rPr lang="zh-CN" altLang="en-US" dirty="0" smtClean="0"/>
              <a:t>结构器件，</a:t>
            </a:r>
            <a:r>
              <a:rPr lang="zh-CN" altLang="en-US" sz="1200" dirty="0" smtClean="0">
                <a:latin typeface="黑体" pitchFamily="49" charset="-122"/>
                <a:ea typeface="黑体" pitchFamily="49" charset="-122"/>
              </a:rPr>
              <a:t>辐射损伤受复杂电场、界面以及寄生效应等因素影响增强 </a:t>
            </a:r>
            <a:r>
              <a:rPr lang="en-US" altLang="zh-CN" dirty="0" smtClean="0">
                <a:sym typeface="Wingdings" pitchFamily="2" charset="2"/>
              </a:rPr>
              <a:t> </a:t>
            </a:r>
            <a:r>
              <a:rPr lang="zh-CN" altLang="en-US" sz="1200" dirty="0" smtClean="0">
                <a:latin typeface="黑体" pitchFamily="49" charset="-122"/>
                <a:ea typeface="黑体" pitchFamily="49" charset="-122"/>
              </a:rPr>
              <a:t>新结构器件抗辐射性能及应用前景需要探索</a:t>
            </a:r>
            <a:endParaRPr lang="en-US" altLang="zh-CN" sz="1200" dirty="0" smtClean="0">
              <a:latin typeface="黑体" pitchFamily="49" charset="-122"/>
              <a:ea typeface="黑体" pitchFamily="49"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latin typeface="黑体" pitchFamily="49" charset="-122"/>
                <a:ea typeface="黑体" pitchFamily="49" charset="-122"/>
              </a:rPr>
              <a:t>3.</a:t>
            </a:r>
            <a:r>
              <a:rPr lang="zh-CN" altLang="en-US" sz="1200" dirty="0" smtClean="0">
                <a:latin typeface="黑体" pitchFamily="49" charset="-122"/>
                <a:ea typeface="黑体" pitchFamily="49" charset="-122"/>
              </a:rPr>
              <a:t>更先进的纳米器件，其工作频率可达</a:t>
            </a:r>
            <a:r>
              <a:rPr lang="en-US" altLang="zh-CN" sz="1200" dirty="0" smtClean="0">
                <a:latin typeface="黑体" pitchFamily="49" charset="-122"/>
                <a:ea typeface="黑体" pitchFamily="49" charset="-122"/>
              </a:rPr>
              <a:t>4GHz</a:t>
            </a:r>
            <a:r>
              <a:rPr lang="zh-CN" altLang="en-US" sz="1200" dirty="0" smtClean="0">
                <a:latin typeface="黑体" pitchFamily="49" charset="-122"/>
                <a:ea typeface="黑体" pitchFamily="49" charset="-122"/>
              </a:rPr>
              <a:t>，集成度达千万门级，在辐射环境中，能量沉积时空分布与电路时域响应相互耦合作用增强 </a:t>
            </a:r>
            <a:r>
              <a:rPr lang="en-US" altLang="zh-CN" dirty="0" smtClean="0">
                <a:sym typeface="Wingdings" pitchFamily="2" charset="2"/>
              </a:rPr>
              <a:t> </a:t>
            </a:r>
            <a:r>
              <a:rPr lang="en-US" altLang="zh-CN" sz="1200" dirty="0" smtClean="0">
                <a:latin typeface="黑体" pitchFamily="49" charset="-122"/>
                <a:ea typeface="黑体" pitchFamily="49" charset="-122"/>
              </a:rPr>
              <a:t>SET</a:t>
            </a:r>
            <a:r>
              <a:rPr lang="zh-CN" altLang="en-US" sz="1200" dirty="0" smtClean="0">
                <a:latin typeface="黑体" pitchFamily="49" charset="-122"/>
                <a:ea typeface="黑体" pitchFamily="49" charset="-122"/>
              </a:rPr>
              <a:t>成为主要错误来源，影响着传统的加固方法</a:t>
            </a:r>
            <a:endParaRPr lang="en-US" altLang="zh-CN" sz="1200" dirty="0" smtClean="0">
              <a:latin typeface="黑体" pitchFamily="49" charset="-122"/>
              <a:ea typeface="黑体" pitchFamily="49"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smtClean="0">
                <a:latin typeface="黑体" pitchFamily="49" charset="-122"/>
                <a:ea typeface="黑体" pitchFamily="49" charset="-122"/>
              </a:rPr>
              <a:t>4.</a:t>
            </a:r>
            <a:r>
              <a:rPr lang="zh-CN" altLang="zh-CN" sz="1200" kern="1200" dirty="0" smtClean="0">
                <a:solidFill>
                  <a:schemeClr val="tx1"/>
                </a:solidFill>
                <a:effectLst/>
                <a:latin typeface="Calibri" pitchFamily="34" charset="0"/>
                <a:ea typeface="宋体" pitchFamily="2" charset="-122"/>
                <a:cs typeface="+mn-cs"/>
              </a:rPr>
              <a:t>核心工作电压</a:t>
            </a:r>
            <a:r>
              <a:rPr lang="zh-CN" altLang="en-US" sz="1200" kern="1200" dirty="0" smtClean="0">
                <a:solidFill>
                  <a:schemeClr val="tx1"/>
                </a:solidFill>
                <a:effectLst/>
                <a:latin typeface="Calibri" pitchFamily="34" charset="0"/>
                <a:ea typeface="宋体" pitchFamily="2" charset="-122"/>
                <a:cs typeface="+mn-cs"/>
              </a:rPr>
              <a:t>进一步降低</a:t>
            </a:r>
            <a:r>
              <a:rPr lang="zh-CN" altLang="zh-CN" sz="1200" kern="1200" dirty="0" smtClean="0">
                <a:solidFill>
                  <a:schemeClr val="tx1"/>
                </a:solidFill>
                <a:effectLst/>
                <a:latin typeface="Calibri" pitchFamily="34" charset="0"/>
                <a:ea typeface="宋体" pitchFamily="2" charset="-122"/>
                <a:cs typeface="+mn-cs"/>
              </a:rPr>
              <a:t>，管脚数量可达</a:t>
            </a:r>
            <a:r>
              <a:rPr lang="en-US" altLang="zh-CN" sz="1200" kern="1200" dirty="0" smtClean="0">
                <a:solidFill>
                  <a:schemeClr val="tx1"/>
                </a:solidFill>
                <a:effectLst/>
                <a:latin typeface="Calibri" pitchFamily="34" charset="0"/>
                <a:ea typeface="宋体" pitchFamily="2" charset="-122"/>
                <a:cs typeface="+mn-cs"/>
              </a:rPr>
              <a:t>2000</a:t>
            </a:r>
            <a:r>
              <a:rPr lang="zh-CN" altLang="zh-CN" sz="1200" kern="1200" dirty="0" smtClean="0">
                <a:solidFill>
                  <a:schemeClr val="tx1"/>
                </a:solidFill>
                <a:effectLst/>
                <a:latin typeface="Calibri" pitchFamily="34" charset="0"/>
                <a:ea typeface="宋体" pitchFamily="2" charset="-122"/>
                <a:cs typeface="+mn-cs"/>
              </a:rPr>
              <a:t>个以上，复杂电路的拓扑结构、时序关系、逻辑屏蔽、时钟屏蔽、反馈恢复等因素综合作用</a:t>
            </a:r>
            <a:r>
              <a:rPr lang="zh-CN" altLang="en-US" sz="1200" dirty="0" smtClean="0">
                <a:latin typeface="黑体" pitchFamily="49" charset="-122"/>
                <a:ea typeface="黑体" pitchFamily="49" charset="-122"/>
              </a:rPr>
              <a:t> </a:t>
            </a:r>
            <a:r>
              <a:rPr lang="en-US" altLang="zh-CN" dirty="0" smtClean="0">
                <a:sym typeface="Wingdings" pitchFamily="2" charset="2"/>
              </a:rPr>
              <a:t> </a:t>
            </a:r>
            <a:r>
              <a:rPr lang="zh-CN" altLang="zh-CN" sz="1200" kern="1200" dirty="0" smtClean="0">
                <a:solidFill>
                  <a:schemeClr val="tx1"/>
                </a:solidFill>
                <a:effectLst/>
                <a:latin typeface="Calibri" pitchFamily="34" charset="0"/>
                <a:ea typeface="宋体" pitchFamily="2" charset="-122"/>
                <a:cs typeface="+mn-cs"/>
              </a:rPr>
              <a:t>纳米电路辐射效应表征与可测性难度增大</a:t>
            </a:r>
            <a:endParaRPr lang="zh-CN" altLang="en-US" sz="1200" dirty="0" smtClean="0">
              <a:latin typeface="黑体" pitchFamily="49" charset="-122"/>
              <a:ea typeface="黑体" pitchFamily="49" charset="-122"/>
            </a:endParaRPr>
          </a:p>
          <a:p>
            <a:r>
              <a:rPr lang="zh-CN" altLang="en-US" dirty="0" smtClean="0"/>
              <a:t>这些问题是当前纳米器件辐射效应研究的基础性问题，当这些基础性问题得到很好的回答后，才能有力地推动纳米器件抗辐射加固技术发展</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13</a:t>
            </a:fld>
            <a:endParaRPr lang="zh-CN" altLang="en-US"/>
          </a:p>
        </p:txBody>
      </p:sp>
    </p:spTree>
    <p:extLst>
      <p:ext uri="{BB962C8B-B14F-4D97-AF65-F5344CB8AC3E}">
        <p14:creationId xmlns:p14="http://schemas.microsoft.com/office/powerpoint/2010/main" val="332989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针对这些基础性问题，国外资助了多个研究计划</a:t>
            </a:r>
            <a:endParaRPr lang="en-US" altLang="zh-CN" dirty="0" smtClean="0"/>
          </a:p>
          <a:p>
            <a:r>
              <a:rPr lang="zh-CN" altLang="en-US" dirty="0" smtClean="0"/>
              <a:t>这些计划主要针对</a:t>
            </a:r>
            <a:r>
              <a:rPr lang="en-US" altLang="zh-CN" dirty="0" smtClean="0"/>
              <a:t>90</a:t>
            </a:r>
            <a:r>
              <a:rPr lang="zh-CN" altLang="en-US" dirty="0" smtClean="0"/>
              <a:t>、</a:t>
            </a:r>
            <a:r>
              <a:rPr lang="en-US" altLang="zh-CN" dirty="0" smtClean="0"/>
              <a:t>65</a:t>
            </a:r>
            <a:r>
              <a:rPr lang="zh-CN" altLang="en-US" dirty="0" smtClean="0"/>
              <a:t>、和</a:t>
            </a:r>
            <a:r>
              <a:rPr lang="en-US" altLang="zh-CN" dirty="0" smtClean="0"/>
              <a:t>45nm</a:t>
            </a:r>
            <a:r>
              <a:rPr lang="zh-CN" altLang="en-US" dirty="0" smtClean="0"/>
              <a:t>开展新工艺、新材料和新结构研究</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14</a:t>
            </a:fld>
            <a:endParaRPr lang="zh-CN" altLang="en-US"/>
          </a:p>
        </p:txBody>
      </p:sp>
    </p:spTree>
    <p:extLst>
      <p:ext uri="{BB962C8B-B14F-4D97-AF65-F5344CB8AC3E}">
        <p14:creationId xmlns:p14="http://schemas.microsoft.com/office/powerpoint/2010/main" val="237613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我国也有相关的研究计划</a:t>
            </a:r>
            <a:endParaRPr lang="en-US" altLang="zh-CN" dirty="0" smtClean="0"/>
          </a:p>
          <a:p>
            <a:r>
              <a:rPr lang="zh-CN" altLang="en-US" dirty="0" smtClean="0"/>
              <a:t>如核高基、</a:t>
            </a:r>
            <a:r>
              <a:rPr lang="en-US" altLang="zh-CN" dirty="0" smtClean="0"/>
              <a:t>973</a:t>
            </a:r>
            <a:r>
              <a:rPr lang="zh-CN" altLang="en-US" dirty="0" smtClean="0"/>
              <a:t>、加固预研等，最先进的是支持</a:t>
            </a:r>
            <a:r>
              <a:rPr lang="en-US" altLang="zh-CN" dirty="0" smtClean="0"/>
              <a:t>65nm</a:t>
            </a:r>
            <a:r>
              <a:rPr lang="zh-CN" altLang="en-US" dirty="0" smtClean="0"/>
              <a:t>设计加固技术研究</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15</a:t>
            </a:fld>
            <a:endParaRPr lang="zh-CN" altLang="en-US"/>
          </a:p>
        </p:txBody>
      </p:sp>
    </p:spTree>
    <p:extLst>
      <p:ext uri="{BB962C8B-B14F-4D97-AF65-F5344CB8AC3E}">
        <p14:creationId xmlns:p14="http://schemas.microsoft.com/office/powerpoint/2010/main" val="195300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下面将从材料、器件、电路三个方面汇报抗辐射加固纳米器件研究现状</a:t>
            </a:r>
            <a:endParaRPr lang="en-US" altLang="zh-CN" dirty="0" smtClean="0"/>
          </a:p>
          <a:p>
            <a:r>
              <a:rPr lang="zh-CN" altLang="en-US" dirty="0" smtClean="0"/>
              <a:t>首先是材料</a:t>
            </a:r>
            <a:r>
              <a:rPr lang="zh-CN" altLang="en-US" b="0" dirty="0" smtClean="0"/>
              <a:t>方面</a:t>
            </a:r>
            <a:endParaRPr lang="en-US" altLang="zh-CN"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dirty="0" smtClean="0">
                <a:solidFill>
                  <a:srgbClr val="FF0000"/>
                </a:solidFill>
                <a:latin typeface="微软雅黑" panose="020B0503020204020204" pitchFamily="34" charset="-122"/>
                <a:ea typeface="微软雅黑" panose="020B0503020204020204" pitchFamily="34" charset="-122"/>
              </a:rPr>
              <a:t>微观损伤：</a:t>
            </a:r>
            <a:r>
              <a:rPr lang="zh-CN" altLang="zh-CN" sz="1200" b="0" kern="1200" dirty="0" smtClean="0">
                <a:solidFill>
                  <a:schemeClr val="tx1"/>
                </a:solidFill>
                <a:effectLst/>
                <a:latin typeface="Calibri" pitchFamily="34" charset="0"/>
                <a:ea typeface="宋体" pitchFamily="2" charset="-122"/>
                <a:cs typeface="+mn-cs"/>
              </a:rPr>
              <a:t>入射离子路径局部区域材料熔化并快速冷却导致永久性结构损伤</a:t>
            </a:r>
            <a:endParaRPr lang="en-US" altLang="zh-CN" sz="1200" b="0" kern="1200" dirty="0" smtClean="0">
              <a:solidFill>
                <a:schemeClr val="tx1"/>
              </a:solidFill>
              <a:effectLst/>
              <a:latin typeface="Calibri" pitchFamily="34" charset="0"/>
              <a:ea typeface="宋体"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b="0" dirty="0" smtClean="0">
                <a:solidFill>
                  <a:srgbClr val="FF0000"/>
                </a:solidFill>
                <a:latin typeface="微软雅黑" panose="020B0503020204020204" pitchFamily="34" charset="-122"/>
                <a:ea typeface="微软雅黑" panose="020B0503020204020204" pitchFamily="34" charset="-122"/>
              </a:rPr>
              <a:t>材料改性：出现了材料界面原子混合效应</a:t>
            </a:r>
            <a:endParaRPr lang="en-US" altLang="zh-CN" sz="1200" b="0" dirty="0" smtClean="0">
              <a:solidFill>
                <a:srgbClr val="FF0000"/>
              </a:solidFill>
              <a:latin typeface="微软雅黑" panose="020B0503020204020204" pitchFamily="34" charset="-122"/>
              <a:ea typeface="微软雅黑" panose="020B0503020204020204" pitchFamily="34" charset="-122"/>
            </a:endParaRPr>
          </a:p>
          <a:p>
            <a:r>
              <a:rPr lang="zh-CN" altLang="en-US" sz="1200" b="0" dirty="0" smtClean="0">
                <a:solidFill>
                  <a:srgbClr val="FF0000"/>
                </a:solidFill>
                <a:latin typeface="微软雅黑" panose="020B0503020204020204" pitchFamily="34" charset="-122"/>
                <a:ea typeface="微软雅黑" panose="020B0503020204020204" pitchFamily="34" charset="-122"/>
              </a:rPr>
              <a:t>电学表征：</a:t>
            </a:r>
            <a:r>
              <a:rPr lang="zh-CN" altLang="zh-CN" sz="1200" b="0" kern="1200" dirty="0" smtClean="0">
                <a:solidFill>
                  <a:schemeClr val="tx1"/>
                </a:solidFill>
                <a:effectLst/>
                <a:latin typeface="Calibri" pitchFamily="34" charset="0"/>
                <a:ea typeface="宋体" pitchFamily="2" charset="-122"/>
                <a:cs typeface="+mn-cs"/>
              </a:rPr>
              <a:t>高</a:t>
            </a:r>
            <a:r>
              <a:rPr lang="en-US" altLang="zh-CN" sz="1200" b="0" kern="1200" dirty="0" smtClean="0">
                <a:solidFill>
                  <a:schemeClr val="tx1"/>
                </a:solidFill>
                <a:effectLst/>
                <a:latin typeface="Calibri" pitchFamily="34" charset="0"/>
                <a:ea typeface="宋体" pitchFamily="2" charset="-122"/>
                <a:cs typeface="+mn-cs"/>
              </a:rPr>
              <a:t>k</a:t>
            </a:r>
            <a:r>
              <a:rPr lang="zh-CN" altLang="zh-CN" sz="1200" b="0" kern="1200" dirty="0" smtClean="0">
                <a:solidFill>
                  <a:schemeClr val="tx1"/>
                </a:solidFill>
                <a:effectLst/>
                <a:latin typeface="Calibri" pitchFamily="34" charset="0"/>
                <a:ea typeface="宋体" pitchFamily="2" charset="-122"/>
                <a:cs typeface="+mn-cs"/>
              </a:rPr>
              <a:t>介电材料</a:t>
            </a:r>
            <a:r>
              <a:rPr lang="zh-CN" altLang="en-US" sz="1200" b="0" kern="1200" dirty="0" smtClean="0">
                <a:solidFill>
                  <a:schemeClr val="tx1"/>
                </a:solidFill>
                <a:effectLst/>
                <a:latin typeface="Calibri" pitchFamily="34" charset="0"/>
                <a:ea typeface="宋体" pitchFamily="2" charset="-122"/>
                <a:cs typeface="+mn-cs"/>
              </a:rPr>
              <a:t>重离子辐照后，</a:t>
            </a:r>
            <a:r>
              <a:rPr lang="zh-CN" altLang="zh-CN" sz="1200" b="0" kern="1200" dirty="0" smtClean="0">
                <a:solidFill>
                  <a:schemeClr val="tx1"/>
                </a:solidFill>
                <a:effectLst/>
                <a:latin typeface="Calibri" pitchFamily="34" charset="0"/>
                <a:ea typeface="宋体" pitchFamily="2" charset="-122"/>
                <a:cs typeface="+mn-cs"/>
              </a:rPr>
              <a:t>电容</a:t>
            </a:r>
            <a:r>
              <a:rPr lang="en-US" altLang="zh-CN" sz="1200" b="0" kern="1200" dirty="0" smtClean="0">
                <a:solidFill>
                  <a:schemeClr val="tx1"/>
                </a:solidFill>
                <a:effectLst/>
                <a:latin typeface="Calibri" pitchFamily="34" charset="0"/>
                <a:ea typeface="宋体" pitchFamily="2" charset="-122"/>
                <a:cs typeface="+mn-cs"/>
              </a:rPr>
              <a:t>C-V</a:t>
            </a:r>
            <a:r>
              <a:rPr lang="zh-CN" altLang="zh-CN" sz="1200" b="0" kern="1200" dirty="0" smtClean="0">
                <a:solidFill>
                  <a:schemeClr val="tx1"/>
                </a:solidFill>
                <a:effectLst/>
                <a:latin typeface="Calibri" pitchFamily="34" charset="0"/>
                <a:ea typeface="宋体" pitchFamily="2" charset="-122"/>
                <a:cs typeface="+mn-cs"/>
              </a:rPr>
              <a:t>特性变化，漏电流增大了两个数量级</a:t>
            </a:r>
            <a:endParaRPr lang="zh-CN" altLang="en-US" b="0"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16</a:t>
            </a:fld>
            <a:endParaRPr lang="zh-CN" altLang="en-US"/>
          </a:p>
        </p:txBody>
      </p:sp>
    </p:spTree>
    <p:extLst>
      <p:ext uri="{BB962C8B-B14F-4D97-AF65-F5344CB8AC3E}">
        <p14:creationId xmlns:p14="http://schemas.microsoft.com/office/powerpoint/2010/main" val="404606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器件方面</a:t>
            </a:r>
            <a:endParaRPr lang="en-US" altLang="zh-CN" dirty="0" smtClean="0"/>
          </a:p>
          <a:p>
            <a:r>
              <a:rPr lang="zh-CN" altLang="zh-CN" sz="1200" kern="1200" dirty="0" smtClean="0">
                <a:solidFill>
                  <a:schemeClr val="tx1"/>
                </a:solidFill>
                <a:effectLst/>
                <a:latin typeface="Calibri" pitchFamily="34" charset="0"/>
                <a:ea typeface="宋体" pitchFamily="2" charset="-122"/>
                <a:cs typeface="+mn-cs"/>
              </a:rPr>
              <a:t>当特征尺寸进入</a:t>
            </a:r>
            <a:r>
              <a:rPr lang="en-US" altLang="zh-CN" sz="1200" kern="1200" dirty="0" smtClean="0">
                <a:solidFill>
                  <a:schemeClr val="tx1"/>
                </a:solidFill>
                <a:effectLst/>
                <a:latin typeface="Calibri" pitchFamily="34" charset="0"/>
                <a:ea typeface="宋体" pitchFamily="2" charset="-122"/>
                <a:cs typeface="+mn-cs"/>
              </a:rPr>
              <a:t>28nm</a:t>
            </a:r>
            <a:r>
              <a:rPr lang="zh-CN" altLang="zh-CN" sz="1200" kern="1200" dirty="0" smtClean="0">
                <a:solidFill>
                  <a:schemeClr val="tx1"/>
                </a:solidFill>
                <a:effectLst/>
                <a:latin typeface="Calibri" pitchFamily="34" charset="0"/>
                <a:ea typeface="宋体" pitchFamily="2" charset="-122"/>
                <a:cs typeface="+mn-cs"/>
              </a:rPr>
              <a:t>及以下工艺后，基于新型纳米器件材料，形成了多种新型纳米器件结构</a:t>
            </a:r>
            <a:r>
              <a:rPr lang="zh-CN" altLang="en-US" sz="1200" kern="1200" dirty="0" smtClean="0">
                <a:solidFill>
                  <a:schemeClr val="tx1"/>
                </a:solidFill>
                <a:effectLst/>
                <a:latin typeface="Calibri" pitchFamily="34" charset="0"/>
                <a:ea typeface="宋体" pitchFamily="2" charset="-122"/>
                <a:cs typeface="+mn-cs"/>
              </a:rPr>
              <a:t>，如</a:t>
            </a:r>
            <a:r>
              <a:rPr lang="zh-CN" altLang="zh-CN" sz="1200" kern="1200" dirty="0" smtClean="0">
                <a:solidFill>
                  <a:schemeClr val="tx1"/>
                </a:solidFill>
                <a:effectLst/>
                <a:latin typeface="Calibri" pitchFamily="34" charset="0"/>
                <a:ea typeface="宋体" pitchFamily="2" charset="-122"/>
                <a:cs typeface="+mn-cs"/>
              </a:rPr>
              <a:t>三维</a:t>
            </a:r>
            <a:r>
              <a:rPr lang="en-US" altLang="zh-CN" sz="1200" kern="1200" dirty="0" err="1" smtClean="0">
                <a:solidFill>
                  <a:schemeClr val="tx1"/>
                </a:solidFill>
                <a:effectLst/>
                <a:latin typeface="Calibri" pitchFamily="34" charset="0"/>
                <a:ea typeface="宋体" pitchFamily="2" charset="-122"/>
                <a:cs typeface="+mn-cs"/>
              </a:rPr>
              <a:t>FinFET</a:t>
            </a:r>
            <a:r>
              <a:rPr lang="en-US" altLang="zh-CN" sz="1200" kern="1200" dirty="0" smtClean="0">
                <a:solidFill>
                  <a:schemeClr val="tx1"/>
                </a:solidFill>
                <a:effectLst/>
                <a:latin typeface="Calibri" pitchFamily="34" charset="0"/>
                <a:ea typeface="宋体" pitchFamily="2" charset="-122"/>
                <a:cs typeface="+mn-cs"/>
              </a:rPr>
              <a:t> </a:t>
            </a:r>
            <a:r>
              <a:rPr lang="zh-CN" altLang="zh-CN" sz="1200" kern="1200" dirty="0" smtClean="0">
                <a:solidFill>
                  <a:schemeClr val="tx1"/>
                </a:solidFill>
                <a:effectLst/>
                <a:latin typeface="Calibri" pitchFamily="34" charset="0"/>
                <a:ea typeface="宋体" pitchFamily="2" charset="-122"/>
                <a:cs typeface="+mn-cs"/>
              </a:rPr>
              <a:t>器件、</a:t>
            </a:r>
            <a:r>
              <a:rPr lang="en-US" altLang="zh-CN" sz="1200" kern="1200" dirty="0" smtClean="0">
                <a:solidFill>
                  <a:schemeClr val="tx1"/>
                </a:solidFill>
                <a:effectLst/>
                <a:latin typeface="Calibri" pitchFamily="34" charset="0"/>
                <a:ea typeface="宋体" pitchFamily="2" charset="-122"/>
                <a:cs typeface="+mn-cs"/>
              </a:rPr>
              <a:t>U</a:t>
            </a:r>
            <a:r>
              <a:rPr lang="zh-CN" altLang="zh-CN" sz="1200" kern="1200" dirty="0" smtClean="0">
                <a:solidFill>
                  <a:schemeClr val="tx1"/>
                </a:solidFill>
                <a:effectLst/>
                <a:latin typeface="Calibri" pitchFamily="34" charset="0"/>
                <a:ea typeface="宋体" pitchFamily="2" charset="-122"/>
                <a:cs typeface="+mn-cs"/>
              </a:rPr>
              <a:t>形沟道器件等。</a:t>
            </a:r>
            <a:r>
              <a:rPr lang="zh-CN" altLang="en-US" sz="1200" kern="1200" dirty="0" smtClean="0">
                <a:solidFill>
                  <a:schemeClr val="tx1"/>
                </a:solidFill>
                <a:effectLst/>
                <a:latin typeface="Calibri" pitchFamily="34" charset="0"/>
                <a:ea typeface="宋体" pitchFamily="2" charset="-122"/>
                <a:cs typeface="+mn-cs"/>
              </a:rPr>
              <a:t>其辐射效应研究有两个分支：</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1.</a:t>
            </a:r>
            <a:r>
              <a:rPr lang="zh-CN" altLang="en-US" sz="1200" kern="1200" dirty="0" smtClean="0">
                <a:solidFill>
                  <a:schemeClr val="tx1"/>
                </a:solidFill>
                <a:effectLst/>
                <a:latin typeface="Calibri" pitchFamily="34" charset="0"/>
                <a:ea typeface="宋体" pitchFamily="2" charset="-122"/>
                <a:cs typeface="+mn-cs"/>
              </a:rPr>
              <a:t>总剂量效应上，</a:t>
            </a:r>
            <a:r>
              <a:rPr lang="zh-CN" altLang="zh-CN" sz="1200" kern="1200" dirty="0" smtClean="0">
                <a:solidFill>
                  <a:schemeClr val="tx1"/>
                </a:solidFill>
                <a:effectLst/>
                <a:latin typeface="Calibri" pitchFamily="34" charset="0"/>
                <a:ea typeface="宋体" pitchFamily="2" charset="-122"/>
                <a:cs typeface="+mn-cs"/>
              </a:rPr>
              <a:t>累积辐射效应会在器件内部栅介质、栅介质</a:t>
            </a:r>
            <a:r>
              <a:rPr lang="en-US" altLang="zh-CN" sz="1200" kern="1200" dirty="0" smtClean="0">
                <a:solidFill>
                  <a:schemeClr val="tx1"/>
                </a:solidFill>
                <a:effectLst/>
                <a:latin typeface="Calibri" pitchFamily="34" charset="0"/>
                <a:ea typeface="宋体" pitchFamily="2" charset="-122"/>
                <a:cs typeface="+mn-cs"/>
              </a:rPr>
              <a:t>/</a:t>
            </a:r>
            <a:r>
              <a:rPr lang="zh-CN" altLang="zh-CN" sz="1200" kern="1200" dirty="0" smtClean="0">
                <a:solidFill>
                  <a:schemeClr val="tx1"/>
                </a:solidFill>
                <a:effectLst/>
                <a:latin typeface="Calibri" pitchFamily="34" charset="0"/>
                <a:ea typeface="宋体" pitchFamily="2" charset="-122"/>
                <a:cs typeface="+mn-cs"/>
              </a:rPr>
              <a:t>沟道界面等关键部位引入缺陷，进而影响器件的可靠性。</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2.</a:t>
            </a:r>
            <a:r>
              <a:rPr lang="zh-CN" altLang="en-US" sz="1200" kern="1200" dirty="0" smtClean="0">
                <a:solidFill>
                  <a:schemeClr val="tx1"/>
                </a:solidFill>
                <a:effectLst/>
                <a:latin typeface="Calibri" pitchFamily="34" charset="0"/>
                <a:ea typeface="宋体" pitchFamily="2" charset="-122"/>
                <a:cs typeface="+mn-cs"/>
              </a:rPr>
              <a:t>单粒子效应上，</a:t>
            </a:r>
            <a:r>
              <a:rPr lang="zh-CN" altLang="zh-CN" sz="1200" kern="1200" dirty="0" smtClean="0">
                <a:solidFill>
                  <a:schemeClr val="tx1"/>
                </a:solidFill>
                <a:effectLst/>
                <a:latin typeface="Calibri" pitchFamily="34" charset="0"/>
                <a:ea typeface="宋体" pitchFamily="2" charset="-122"/>
                <a:cs typeface="+mn-cs"/>
              </a:rPr>
              <a:t>电荷收集机制与器件结构</a:t>
            </a:r>
            <a:r>
              <a:rPr lang="zh-CN" altLang="en-US" sz="1200" kern="1200" dirty="0" smtClean="0">
                <a:solidFill>
                  <a:schemeClr val="tx1"/>
                </a:solidFill>
                <a:effectLst/>
                <a:latin typeface="Calibri" pitchFamily="34" charset="0"/>
                <a:ea typeface="宋体" pitchFamily="2" charset="-122"/>
                <a:cs typeface="+mn-cs"/>
              </a:rPr>
              <a:t>是中耦合关系，从平面结构到立体结构后，重点是研究结构参数对重离子感生电荷的收集过程的影响，通过优化器件结构来实现抗辐射加固。</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17</a:t>
            </a:fld>
            <a:endParaRPr lang="zh-CN" altLang="en-US"/>
          </a:p>
        </p:txBody>
      </p:sp>
    </p:spTree>
    <p:extLst>
      <p:ext uri="{BB962C8B-B14F-4D97-AF65-F5344CB8AC3E}">
        <p14:creationId xmlns:p14="http://schemas.microsoft.com/office/powerpoint/2010/main" val="3180897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电路方面</a:t>
            </a:r>
            <a:endParaRPr lang="en-US" altLang="zh-CN" dirty="0" smtClean="0"/>
          </a:p>
          <a:p>
            <a:r>
              <a:rPr lang="zh-CN" altLang="zh-CN" sz="1200" kern="1200" dirty="0" smtClean="0">
                <a:solidFill>
                  <a:schemeClr val="tx1"/>
                </a:solidFill>
                <a:effectLst/>
                <a:latin typeface="Calibri" pitchFamily="34" charset="0"/>
                <a:ea typeface="宋体" pitchFamily="2" charset="-122"/>
                <a:cs typeface="+mn-cs"/>
              </a:rPr>
              <a:t>空间飞行器在轨异常</a:t>
            </a:r>
            <a:r>
              <a:rPr lang="en-US" altLang="zh-CN" sz="1200" kern="1200" dirty="0" smtClean="0">
                <a:solidFill>
                  <a:schemeClr val="tx1"/>
                </a:solidFill>
                <a:effectLst/>
                <a:latin typeface="Calibri" pitchFamily="34" charset="0"/>
                <a:ea typeface="宋体" pitchFamily="2" charset="-122"/>
                <a:cs typeface="+mn-cs"/>
              </a:rPr>
              <a:t>45%</a:t>
            </a:r>
            <a:r>
              <a:rPr lang="zh-CN" altLang="zh-CN" sz="1200" kern="1200" dirty="0" smtClean="0">
                <a:solidFill>
                  <a:schemeClr val="tx1"/>
                </a:solidFill>
                <a:effectLst/>
                <a:latin typeface="Calibri" pitchFamily="34" charset="0"/>
                <a:ea typeface="宋体" pitchFamily="2" charset="-122"/>
                <a:cs typeface="+mn-cs"/>
              </a:rPr>
              <a:t>由空间辐射问题造成，而这其中</a:t>
            </a:r>
            <a:r>
              <a:rPr lang="en-US" altLang="zh-CN" sz="1200" kern="1200" dirty="0" smtClean="0">
                <a:solidFill>
                  <a:schemeClr val="tx1"/>
                </a:solidFill>
                <a:effectLst/>
                <a:latin typeface="Calibri" pitchFamily="34" charset="0"/>
                <a:ea typeface="宋体" pitchFamily="2" charset="-122"/>
                <a:cs typeface="+mn-cs"/>
              </a:rPr>
              <a:t>80%</a:t>
            </a:r>
            <a:r>
              <a:rPr lang="zh-CN" altLang="zh-CN" sz="1200" kern="1200" dirty="0" smtClean="0">
                <a:solidFill>
                  <a:schemeClr val="tx1"/>
                </a:solidFill>
                <a:effectLst/>
                <a:latin typeface="Calibri" pitchFamily="34" charset="0"/>
                <a:ea typeface="宋体" pitchFamily="2" charset="-122"/>
                <a:cs typeface="+mn-cs"/>
              </a:rPr>
              <a:t>的辐射问题</a:t>
            </a:r>
            <a:r>
              <a:rPr lang="zh-CN" altLang="en-US" sz="1200" kern="1200" dirty="0" smtClean="0">
                <a:solidFill>
                  <a:schemeClr val="tx1"/>
                </a:solidFill>
                <a:effectLst/>
                <a:latin typeface="Calibri" pitchFamily="34" charset="0"/>
                <a:ea typeface="宋体" pitchFamily="2" charset="-122"/>
                <a:cs typeface="+mn-cs"/>
              </a:rPr>
              <a:t>归因于</a:t>
            </a:r>
            <a:r>
              <a:rPr lang="zh-CN" altLang="zh-CN" sz="1200" kern="1200" dirty="0" smtClean="0">
                <a:solidFill>
                  <a:schemeClr val="tx1"/>
                </a:solidFill>
                <a:effectLst/>
                <a:latin typeface="Calibri" pitchFamily="34" charset="0"/>
                <a:ea typeface="宋体" pitchFamily="2" charset="-122"/>
                <a:cs typeface="+mn-cs"/>
              </a:rPr>
              <a:t>单粒子</a:t>
            </a:r>
            <a:r>
              <a:rPr lang="zh-CN" altLang="en-US" sz="1200" kern="1200" dirty="0" smtClean="0">
                <a:solidFill>
                  <a:schemeClr val="tx1"/>
                </a:solidFill>
                <a:effectLst/>
                <a:latin typeface="Calibri" pitchFamily="34" charset="0"/>
                <a:ea typeface="宋体" pitchFamily="2" charset="-122"/>
                <a:cs typeface="+mn-cs"/>
              </a:rPr>
              <a:t>效应。</a:t>
            </a:r>
            <a:endParaRPr lang="en-US" altLang="zh-CN" sz="1200" kern="1200" dirty="0" smtClean="0">
              <a:solidFill>
                <a:schemeClr val="tx1"/>
              </a:solidFill>
              <a:effectLst/>
              <a:latin typeface="Calibri" pitchFamily="34" charset="0"/>
              <a:ea typeface="宋体" pitchFamily="2" charset="-122"/>
              <a:cs typeface="+mn-cs"/>
            </a:endParaRPr>
          </a:p>
          <a:p>
            <a:r>
              <a:rPr lang="zh-CN" altLang="zh-CN" sz="1200" kern="1200" dirty="0" smtClean="0">
                <a:solidFill>
                  <a:schemeClr val="tx1"/>
                </a:solidFill>
                <a:effectLst/>
                <a:latin typeface="Calibri" pitchFamily="34" charset="0"/>
                <a:ea typeface="宋体" pitchFamily="2" charset="-122"/>
                <a:cs typeface="+mn-cs"/>
              </a:rPr>
              <a:t>最突出的问题</a:t>
            </a:r>
            <a:r>
              <a:rPr lang="zh-CN" altLang="en-US" sz="1200" kern="1200" dirty="0" smtClean="0">
                <a:solidFill>
                  <a:schemeClr val="tx1"/>
                </a:solidFill>
                <a:effectLst/>
                <a:latin typeface="Calibri" pitchFamily="34" charset="0"/>
                <a:ea typeface="宋体" pitchFamily="2" charset="-122"/>
                <a:cs typeface="+mn-cs"/>
              </a:rPr>
              <a:t>为多位翻转和单粒子瞬态效应。</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1.</a:t>
            </a:r>
            <a:r>
              <a:rPr lang="zh-CN" altLang="en-US" sz="1200" kern="1200" dirty="0" smtClean="0">
                <a:solidFill>
                  <a:schemeClr val="tx1"/>
                </a:solidFill>
                <a:effectLst/>
                <a:latin typeface="Calibri" pitchFamily="34" charset="0"/>
                <a:ea typeface="宋体" pitchFamily="2" charset="-122"/>
                <a:cs typeface="+mn-cs"/>
              </a:rPr>
              <a:t>由于集成度增加，</a:t>
            </a:r>
            <a:r>
              <a:rPr lang="zh-CN" altLang="zh-CN" sz="1200" kern="1200" dirty="0" smtClean="0">
                <a:solidFill>
                  <a:schemeClr val="tx1"/>
                </a:solidFill>
                <a:effectLst/>
                <a:latin typeface="Calibri" pitchFamily="34" charset="0"/>
                <a:ea typeface="宋体" pitchFamily="2" charset="-122"/>
                <a:cs typeface="+mn-cs"/>
              </a:rPr>
              <a:t>多单元电荷共享效应</a:t>
            </a:r>
            <a:r>
              <a:rPr lang="zh-CN" altLang="en-US" sz="1200" kern="1200" dirty="0" smtClean="0">
                <a:solidFill>
                  <a:schemeClr val="tx1"/>
                </a:solidFill>
                <a:effectLst/>
                <a:latin typeface="Calibri" pitchFamily="34" charset="0"/>
                <a:ea typeface="宋体" pitchFamily="2" charset="-122"/>
                <a:cs typeface="+mn-cs"/>
              </a:rPr>
              <a:t>增强，多位翻转效明显增加，传统的纠检错技术存在极大风险。</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2.</a:t>
            </a:r>
            <a:r>
              <a:rPr lang="zh-CN" altLang="en-US" sz="1200" kern="1200" dirty="0" smtClean="0">
                <a:solidFill>
                  <a:schemeClr val="tx1"/>
                </a:solidFill>
                <a:effectLst/>
                <a:latin typeface="Calibri" pitchFamily="34" charset="0"/>
                <a:ea typeface="宋体" pitchFamily="2" charset="-122"/>
                <a:cs typeface="+mn-cs"/>
              </a:rPr>
              <a:t>工作频率增加，</a:t>
            </a:r>
            <a:r>
              <a:rPr lang="en-US" altLang="zh-CN" sz="1200" kern="1200" dirty="0" smtClean="0">
                <a:solidFill>
                  <a:schemeClr val="tx1"/>
                </a:solidFill>
                <a:effectLst/>
                <a:latin typeface="Calibri" pitchFamily="34" charset="0"/>
                <a:ea typeface="宋体" pitchFamily="2" charset="-122"/>
                <a:cs typeface="+mn-cs"/>
              </a:rPr>
              <a:t>SET</a:t>
            </a:r>
            <a:r>
              <a:rPr lang="zh-CN" altLang="zh-CN" sz="1200" kern="1200" dirty="0" smtClean="0">
                <a:solidFill>
                  <a:schemeClr val="tx1"/>
                </a:solidFill>
                <a:effectLst/>
                <a:latin typeface="Calibri" pitchFamily="34" charset="0"/>
                <a:ea typeface="宋体" pitchFamily="2" charset="-122"/>
                <a:cs typeface="+mn-cs"/>
              </a:rPr>
              <a:t>错误脉冲的宽度接近正常信号，更容易产生错误</a:t>
            </a:r>
            <a:r>
              <a:rPr lang="zh-CN" altLang="en-US" sz="1200" kern="1200" dirty="0" smtClean="0">
                <a:solidFill>
                  <a:schemeClr val="tx1"/>
                </a:solidFill>
                <a:effectLst/>
                <a:latin typeface="Calibri" pitchFamily="34" charset="0"/>
                <a:ea typeface="宋体" pitchFamily="2" charset="-122"/>
                <a:cs typeface="+mn-cs"/>
              </a:rPr>
              <a:t>，</a:t>
            </a:r>
            <a:r>
              <a:rPr lang="zh-CN" altLang="zh-CN" sz="1200" kern="1200" dirty="0" smtClean="0">
                <a:solidFill>
                  <a:schemeClr val="tx1"/>
                </a:solidFill>
                <a:effectLst/>
                <a:latin typeface="Calibri" pitchFamily="34" charset="0"/>
                <a:ea typeface="宋体" pitchFamily="2" charset="-122"/>
                <a:cs typeface="+mn-cs"/>
              </a:rPr>
              <a:t>采用</a:t>
            </a:r>
            <a:r>
              <a:rPr lang="zh-CN" altLang="en-US" sz="1200" kern="1200" dirty="0" smtClean="0">
                <a:solidFill>
                  <a:schemeClr val="tx1"/>
                </a:solidFill>
                <a:effectLst/>
                <a:latin typeface="Calibri" pitchFamily="34" charset="0"/>
                <a:ea typeface="宋体" pitchFamily="2" charset="-122"/>
                <a:cs typeface="+mn-cs"/>
              </a:rPr>
              <a:t>传统的</a:t>
            </a:r>
            <a:r>
              <a:rPr lang="zh-CN" altLang="zh-CN" sz="1200" kern="1200" dirty="0" smtClean="0">
                <a:solidFill>
                  <a:schemeClr val="tx1"/>
                </a:solidFill>
                <a:effectLst/>
                <a:latin typeface="Calibri" pitchFamily="34" charset="0"/>
                <a:ea typeface="宋体" pitchFamily="2" charset="-122"/>
                <a:cs typeface="+mn-cs"/>
              </a:rPr>
              <a:t>滤波</a:t>
            </a:r>
            <a:r>
              <a:rPr lang="zh-CN" altLang="en-US" sz="1200" kern="1200" dirty="0" smtClean="0">
                <a:solidFill>
                  <a:schemeClr val="tx1"/>
                </a:solidFill>
                <a:effectLst/>
                <a:latin typeface="Calibri" pitchFamily="34" charset="0"/>
                <a:ea typeface="宋体" pitchFamily="2" charset="-122"/>
                <a:cs typeface="+mn-cs"/>
              </a:rPr>
              <a:t>加固</a:t>
            </a:r>
            <a:r>
              <a:rPr lang="zh-CN" altLang="zh-CN" sz="1200" kern="1200" dirty="0" smtClean="0">
                <a:solidFill>
                  <a:schemeClr val="tx1"/>
                </a:solidFill>
                <a:effectLst/>
                <a:latin typeface="Calibri" pitchFamily="34" charset="0"/>
                <a:ea typeface="宋体" pitchFamily="2" charset="-122"/>
                <a:cs typeface="+mn-cs"/>
              </a:rPr>
              <a:t>方法</a:t>
            </a:r>
            <a:r>
              <a:rPr lang="zh-CN" altLang="en-US" sz="1200" kern="1200" dirty="0" smtClean="0">
                <a:solidFill>
                  <a:schemeClr val="tx1"/>
                </a:solidFill>
                <a:effectLst/>
                <a:latin typeface="Calibri" pitchFamily="34" charset="0"/>
                <a:ea typeface="宋体" pitchFamily="2" charset="-122"/>
                <a:cs typeface="+mn-cs"/>
              </a:rPr>
              <a:t>引入的</a:t>
            </a:r>
            <a:r>
              <a:rPr lang="zh-CN" altLang="zh-CN" sz="1200" kern="1200" dirty="0" smtClean="0">
                <a:solidFill>
                  <a:schemeClr val="tx1"/>
                </a:solidFill>
                <a:effectLst/>
                <a:latin typeface="Calibri" pitchFamily="34" charset="0"/>
                <a:ea typeface="宋体" pitchFamily="2" charset="-122"/>
                <a:cs typeface="+mn-cs"/>
              </a:rPr>
              <a:t>性能开销</a:t>
            </a:r>
            <a:r>
              <a:rPr lang="zh-CN" altLang="en-US" sz="1200" kern="1200" dirty="0" smtClean="0">
                <a:solidFill>
                  <a:schemeClr val="tx1"/>
                </a:solidFill>
                <a:effectLst/>
                <a:latin typeface="Calibri" pitchFamily="34" charset="0"/>
                <a:ea typeface="宋体" pitchFamily="2" charset="-122"/>
                <a:cs typeface="+mn-cs"/>
              </a:rPr>
              <a:t>难以接受。</a:t>
            </a:r>
            <a:endParaRPr lang="en-US" altLang="zh-CN" sz="1200" kern="1200" dirty="0" smtClean="0">
              <a:solidFill>
                <a:schemeClr val="tx1"/>
              </a:solidFill>
              <a:effectLst/>
              <a:latin typeface="Calibri" pitchFamily="34" charset="0"/>
              <a:ea typeface="宋体" pitchFamily="2" charset="-122"/>
              <a:cs typeface="+mn-cs"/>
            </a:endParaRPr>
          </a:p>
          <a:p>
            <a:r>
              <a:rPr lang="zh-CN" altLang="en-US" sz="1200" kern="1200" dirty="0" smtClean="0">
                <a:solidFill>
                  <a:schemeClr val="tx1"/>
                </a:solidFill>
                <a:effectLst/>
                <a:latin typeface="Calibri" pitchFamily="34" charset="0"/>
                <a:ea typeface="宋体" pitchFamily="2" charset="-122"/>
                <a:cs typeface="+mn-cs"/>
              </a:rPr>
              <a:t>因此电路级的加固方法及策略研究是当前研究的热点问题。</a:t>
            </a:r>
            <a:endParaRPr lang="en-US" altLang="zh-CN" sz="1200" kern="1200" dirty="0" smtClean="0">
              <a:solidFill>
                <a:schemeClr val="tx1"/>
              </a:solidFill>
              <a:effectLst/>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18</a:t>
            </a:fld>
            <a:endParaRPr lang="zh-CN" altLang="en-US"/>
          </a:p>
        </p:txBody>
      </p:sp>
    </p:spTree>
    <p:extLst>
      <p:ext uri="{BB962C8B-B14F-4D97-AF65-F5344CB8AC3E}">
        <p14:creationId xmlns:p14="http://schemas.microsoft.com/office/powerpoint/2010/main" val="157522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19</a:t>
            </a:fld>
            <a:endParaRPr lang="zh-CN" altLang="en-US"/>
          </a:p>
        </p:txBody>
      </p:sp>
    </p:spTree>
    <p:extLst>
      <p:ext uri="{BB962C8B-B14F-4D97-AF65-F5344CB8AC3E}">
        <p14:creationId xmlns:p14="http://schemas.microsoft.com/office/powerpoint/2010/main" val="362064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20</a:t>
            </a:fld>
            <a:endParaRPr lang="zh-CN" altLang="en-US"/>
          </a:p>
        </p:txBody>
      </p:sp>
    </p:spTree>
    <p:extLst>
      <p:ext uri="{BB962C8B-B14F-4D97-AF65-F5344CB8AC3E}">
        <p14:creationId xmlns:p14="http://schemas.microsoft.com/office/powerpoint/2010/main" val="3602950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三个方面的挑战分别对应着材料的辐射损伤、器件的辐射效应、和电路级辐射效应响应</a:t>
            </a:r>
            <a:endParaRPr lang="en-US" altLang="zh-CN" dirty="0" smtClean="0"/>
          </a:p>
          <a:p>
            <a:r>
              <a:rPr lang="zh-CN" altLang="en-US" dirty="0" smtClean="0"/>
              <a:t>每个方面又包含两个内容</a:t>
            </a:r>
            <a:endParaRPr lang="en-US" altLang="zh-CN" dirty="0" smtClean="0"/>
          </a:p>
          <a:p>
            <a:r>
              <a:rPr lang="zh-CN" altLang="en-US" dirty="0" smtClean="0"/>
              <a:t>下面再具体解释下</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21</a:t>
            </a:fld>
            <a:endParaRPr lang="zh-CN" altLang="en-US"/>
          </a:p>
        </p:txBody>
      </p:sp>
    </p:spTree>
    <p:extLst>
      <p:ext uri="{BB962C8B-B14F-4D97-AF65-F5344CB8AC3E}">
        <p14:creationId xmlns:p14="http://schemas.microsoft.com/office/powerpoint/2010/main" val="2283981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Calibri" pitchFamily="34" charset="0"/>
                <a:ea typeface="宋体" pitchFamily="2" charset="-122"/>
                <a:cs typeface="+mn-cs"/>
              </a:rPr>
              <a:t>航天器运行所处的环境存在着大量的质子、重离子、电子等高能射线粒子，这些粒子会在航天器电子器件中产生单粒子效应、总剂量效应等辐射效应，引起电子系统性能下降、状态改变甚至功能失效，影响航天器寿命及在轨稳定运行。</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4</a:t>
            </a:fld>
            <a:endParaRPr lang="zh-CN" altLang="en-US"/>
          </a:p>
        </p:txBody>
      </p:sp>
    </p:spTree>
    <p:extLst>
      <p:ext uri="{BB962C8B-B14F-4D97-AF65-F5344CB8AC3E}">
        <p14:creationId xmlns:p14="http://schemas.microsoft.com/office/powerpoint/2010/main" val="3484088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针对前面提到</a:t>
            </a:r>
            <a:r>
              <a:rPr lang="zh-CN" altLang="en-US" baseline="0" dirty="0" smtClean="0"/>
              <a:t>的纳米器件研究现状及趋势，通过分析，可以看出纳米器件辐射效应研究在材料层面、器件层面和电路层面还存在诸多问题</a:t>
            </a:r>
            <a:endParaRPr lang="en-US" altLang="zh-CN" baseline="0" dirty="0" smtClean="0"/>
          </a:p>
          <a:p>
            <a:endParaRPr lang="en-US" altLang="zh-CN" baseline="0" dirty="0" smtClean="0"/>
          </a:p>
          <a:p>
            <a:r>
              <a:rPr lang="zh-CN" altLang="en-US" baseline="0" dirty="0" smtClean="0"/>
              <a:t>正是因为有这些问题，使纳米器件辐射效应基础研究面临着三个方面的严峻挑战。</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dirty="0" smtClean="0">
                <a:solidFill>
                  <a:srgbClr val="111CFB"/>
                </a:solidFill>
              </a:rPr>
              <a:t>挑战</a:t>
            </a:r>
            <a:r>
              <a:rPr lang="en-US" altLang="zh-CN" sz="1200" dirty="0" smtClean="0">
                <a:solidFill>
                  <a:srgbClr val="111CFB"/>
                </a:solidFill>
              </a:rPr>
              <a:t>1: </a:t>
            </a:r>
            <a:r>
              <a:rPr lang="zh-CN" altLang="en-US" sz="1200" dirty="0" smtClean="0">
                <a:solidFill>
                  <a:srgbClr val="111CFB"/>
                </a:solidFill>
              </a:rPr>
              <a:t>粒子与新型纳米器件材料作用的微观机制，包含电荷与缺陷两方面内容。 </a:t>
            </a:r>
            <a:r>
              <a:rPr lang="zh-CN" altLang="en-US" dirty="0" smtClean="0"/>
              <a:t>首先是电荷的产生及输运</a:t>
            </a:r>
            <a:endParaRPr lang="en-US" altLang="zh-CN" dirty="0" smtClean="0"/>
          </a:p>
          <a:p>
            <a:endParaRPr lang="en-US" altLang="zh-CN" dirty="0" smtClean="0"/>
          </a:p>
          <a:p>
            <a:r>
              <a:rPr lang="zh-CN" altLang="en-US" dirty="0" smtClean="0"/>
              <a:t>粒子入射材料，并在材料内沉积能量，转换为感生电荷，这些电荷在电场作用下被电极收集就会产生单粒子效应。粒子在纳米尺度内沉积能量</a:t>
            </a:r>
            <a:r>
              <a:rPr lang="zh-CN" altLang="en-US" baseline="0" dirty="0" smtClean="0"/>
              <a:t>的时空分布直接影响电荷收集的过程。</a:t>
            </a:r>
            <a:endParaRPr lang="en-US" altLang="zh-CN" dirty="0" smtClean="0"/>
          </a:p>
          <a:p>
            <a:endParaRPr lang="en-US" altLang="zh-CN" baseline="0" dirty="0" smtClean="0"/>
          </a:p>
          <a:p>
            <a:r>
              <a:rPr lang="zh-CN" altLang="en-US" baseline="0" dirty="0" smtClean="0"/>
              <a:t>已有研究表明，当前普遍采用的</a:t>
            </a:r>
            <a:r>
              <a:rPr lang="en-US" altLang="zh-CN" baseline="0" dirty="0" smtClean="0"/>
              <a:t>LET</a:t>
            </a:r>
            <a:r>
              <a:rPr lang="zh-CN" altLang="en-US" sz="1200" kern="1200" dirty="0" smtClean="0">
                <a:solidFill>
                  <a:schemeClr val="tx1"/>
                </a:solidFill>
                <a:effectLst/>
                <a:latin typeface="Calibri" pitchFamily="34" charset="0"/>
                <a:ea typeface="宋体" pitchFamily="2" charset="-122"/>
                <a:cs typeface="+mn-cs"/>
              </a:rPr>
              <a:t>计算方法只能给出一维的粗略值，粒子输运方法给出的纳米厚度材料中的沉积能量的相对歧离可达</a:t>
            </a:r>
            <a:r>
              <a:rPr lang="en-US" altLang="zh-CN" sz="1200" kern="1200" dirty="0" smtClean="0">
                <a:solidFill>
                  <a:schemeClr val="tx1"/>
                </a:solidFill>
                <a:effectLst/>
                <a:latin typeface="Calibri" pitchFamily="34" charset="0"/>
                <a:ea typeface="宋体" pitchFamily="2" charset="-122"/>
                <a:cs typeface="+mn-cs"/>
              </a:rPr>
              <a:t>38%</a:t>
            </a:r>
            <a:r>
              <a:rPr lang="zh-CN" altLang="en-US" sz="1200" kern="1200" dirty="0" smtClean="0">
                <a:solidFill>
                  <a:schemeClr val="tx1"/>
                </a:solidFill>
                <a:effectLst/>
                <a:latin typeface="Calibri" pitchFamily="34" charset="0"/>
                <a:ea typeface="宋体" pitchFamily="2" charset="-122"/>
                <a:cs typeface="+mn-cs"/>
              </a:rPr>
              <a:t>，这些方法</a:t>
            </a:r>
            <a:r>
              <a:rPr lang="zh-CN" altLang="en-US" baseline="0" dirty="0" smtClean="0"/>
              <a:t>对于</a:t>
            </a:r>
            <a:r>
              <a:rPr lang="zh-CN" altLang="en-US" dirty="0" smtClean="0"/>
              <a:t>临界电荷低于</a:t>
            </a:r>
            <a:r>
              <a:rPr lang="en-US" altLang="zh-CN" dirty="0" smtClean="0"/>
              <a:t>1fC</a:t>
            </a:r>
            <a:r>
              <a:rPr lang="zh-CN" altLang="en-US" dirty="0" smtClean="0"/>
              <a:t>的先进纳米器件</a:t>
            </a:r>
            <a:r>
              <a:rPr lang="zh-CN" altLang="en-US" sz="1200" kern="1200" dirty="0" smtClean="0">
                <a:solidFill>
                  <a:schemeClr val="tx1"/>
                </a:solidFill>
                <a:effectLst/>
                <a:latin typeface="Calibri" pitchFamily="34" charset="0"/>
                <a:ea typeface="宋体" pitchFamily="2" charset="-122"/>
                <a:cs typeface="+mn-cs"/>
              </a:rPr>
              <a:t>来说，</a:t>
            </a:r>
            <a:r>
              <a:rPr lang="en-US" altLang="zh-CN" dirty="0" smtClean="0"/>
              <a:t>1fC</a:t>
            </a:r>
            <a:r>
              <a:rPr lang="zh-CN" altLang="zh-CN" sz="1200" kern="1200" dirty="0" smtClean="0">
                <a:solidFill>
                  <a:schemeClr val="tx1"/>
                </a:solidFill>
                <a:effectLst/>
                <a:latin typeface="Calibri" pitchFamily="34" charset="0"/>
                <a:ea typeface="宋体" pitchFamily="2" charset="-122"/>
                <a:cs typeface="+mn-cs"/>
              </a:rPr>
              <a:t>折合</a:t>
            </a:r>
            <a:r>
              <a:rPr lang="zh-CN" altLang="en-US" sz="1200" kern="1200" dirty="0" smtClean="0">
                <a:solidFill>
                  <a:schemeClr val="tx1"/>
                </a:solidFill>
                <a:effectLst/>
                <a:latin typeface="Calibri" pitchFamily="34" charset="0"/>
                <a:ea typeface="宋体" pitchFamily="2" charset="-122"/>
                <a:cs typeface="+mn-cs"/>
              </a:rPr>
              <a:t>约</a:t>
            </a:r>
            <a:r>
              <a:rPr lang="en-US" altLang="zh-CN" sz="1200" kern="1200" dirty="0" smtClean="0">
                <a:solidFill>
                  <a:schemeClr val="tx1"/>
                </a:solidFill>
                <a:effectLst/>
                <a:latin typeface="Calibri" pitchFamily="34" charset="0"/>
                <a:ea typeface="宋体" pitchFamily="2" charset="-122"/>
                <a:cs typeface="+mn-cs"/>
              </a:rPr>
              <a:t>5000</a:t>
            </a:r>
            <a:r>
              <a:rPr lang="zh-CN" altLang="zh-CN" sz="1200" kern="1200" dirty="0" smtClean="0">
                <a:solidFill>
                  <a:schemeClr val="tx1"/>
                </a:solidFill>
                <a:effectLst/>
                <a:latin typeface="Calibri" pitchFamily="34" charset="0"/>
                <a:ea typeface="宋体" pitchFamily="2" charset="-122"/>
                <a:cs typeface="+mn-cs"/>
              </a:rPr>
              <a:t>个电子</a:t>
            </a:r>
            <a:r>
              <a:rPr lang="zh-CN" altLang="en-US" sz="1200" kern="1200" dirty="0" smtClean="0">
                <a:solidFill>
                  <a:schemeClr val="tx1"/>
                </a:solidFill>
                <a:effectLst/>
                <a:latin typeface="Calibri" pitchFamily="34" charset="0"/>
                <a:ea typeface="宋体" pitchFamily="2" charset="-122"/>
                <a:cs typeface="+mn-cs"/>
              </a:rPr>
              <a:t>，引入的误差项太大，不利于后期的电荷收集机制研究与器件级加固技术研究。</a:t>
            </a:r>
            <a:endParaRPr lang="en-US" altLang="zh-CN" sz="1200" kern="1200" dirty="0" smtClean="0">
              <a:solidFill>
                <a:schemeClr val="tx1"/>
              </a:solidFill>
              <a:effectLst/>
              <a:latin typeface="Calibri" pitchFamily="34" charset="0"/>
              <a:ea typeface="宋体" pitchFamily="2" charset="-122"/>
              <a:cs typeface="+mn-cs"/>
            </a:endParaRPr>
          </a:p>
          <a:p>
            <a:endParaRPr lang="en-US" altLang="zh-CN" sz="1200" kern="1200" dirty="0" smtClean="0">
              <a:solidFill>
                <a:schemeClr val="tx1"/>
              </a:solidFill>
              <a:effectLst/>
              <a:latin typeface="Calibri" pitchFamily="34" charset="0"/>
              <a:ea typeface="宋体" pitchFamily="2" charset="-122"/>
              <a:cs typeface="+mn-cs"/>
            </a:endParaRPr>
          </a:p>
          <a:p>
            <a:r>
              <a:rPr lang="zh-CN" altLang="en-US" sz="1200" kern="1200" dirty="0" smtClean="0">
                <a:solidFill>
                  <a:schemeClr val="tx1"/>
                </a:solidFill>
                <a:effectLst/>
                <a:latin typeface="Calibri" pitchFamily="34" charset="0"/>
                <a:ea typeface="宋体" pitchFamily="2" charset="-122"/>
                <a:cs typeface="+mn-cs"/>
              </a:rPr>
              <a:t>因此，必须要研究纳米尺度材料电离产额及其三维时空分布的精确建模</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23</a:t>
            </a:fld>
            <a:endParaRPr lang="zh-CN" altLang="en-US"/>
          </a:p>
        </p:txBody>
      </p:sp>
    </p:spTree>
    <p:extLst>
      <p:ext uri="{BB962C8B-B14F-4D97-AF65-F5344CB8AC3E}">
        <p14:creationId xmlns:p14="http://schemas.microsoft.com/office/powerpoint/2010/main" val="290962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其次是缺陷的产生及演化</a:t>
            </a:r>
            <a:endParaRPr lang="en-US" altLang="zh-CN" dirty="0" smtClean="0"/>
          </a:p>
          <a:p>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smtClean="0">
                <a:solidFill>
                  <a:schemeClr val="tx1"/>
                </a:solidFill>
                <a:effectLst/>
                <a:latin typeface="Calibri" pitchFamily="34" charset="0"/>
                <a:ea typeface="宋体" pitchFamily="2" charset="-122"/>
                <a:cs typeface="+mn-cs"/>
              </a:rPr>
              <a:t>微观上，</a:t>
            </a:r>
            <a:r>
              <a:rPr lang="zh-CN" altLang="zh-CN" sz="1200" kern="1200" dirty="0" smtClean="0">
                <a:solidFill>
                  <a:schemeClr val="tx1"/>
                </a:solidFill>
                <a:effectLst/>
                <a:latin typeface="Calibri" pitchFamily="34" charset="0"/>
                <a:ea typeface="宋体" pitchFamily="2" charset="-122"/>
                <a:cs typeface="+mn-cs"/>
              </a:rPr>
              <a:t>离子通过电子</a:t>
            </a:r>
            <a:r>
              <a:rPr lang="en-US" altLang="zh-CN" sz="1200" kern="1200" dirty="0" smtClean="0">
                <a:solidFill>
                  <a:schemeClr val="tx1"/>
                </a:solidFill>
                <a:effectLst/>
                <a:latin typeface="Calibri" pitchFamily="34" charset="0"/>
                <a:ea typeface="宋体" pitchFamily="2" charset="-122"/>
                <a:cs typeface="+mn-cs"/>
              </a:rPr>
              <a:t>-</a:t>
            </a:r>
            <a:r>
              <a:rPr lang="zh-CN" altLang="zh-CN" sz="1200" kern="1200" dirty="0" smtClean="0">
                <a:solidFill>
                  <a:schemeClr val="tx1"/>
                </a:solidFill>
                <a:effectLst/>
                <a:latin typeface="Calibri" pitchFamily="34" charset="0"/>
                <a:ea typeface="宋体" pitchFamily="2" charset="-122"/>
                <a:cs typeface="+mn-cs"/>
              </a:rPr>
              <a:t>声子耦合作用将沉积的能量转移给靶原子，使沿入射离子路径局部区域材料熔化并快速冷却导致永久性结构损伤</a:t>
            </a:r>
            <a:r>
              <a:rPr lang="zh-CN" altLang="en-US" sz="1200" kern="1200" dirty="0" smtClean="0">
                <a:solidFill>
                  <a:schemeClr val="tx1"/>
                </a:solidFill>
                <a:effectLst/>
                <a:latin typeface="Calibri" pitchFamily="34" charset="0"/>
                <a:ea typeface="宋体" pitchFamily="2" charset="-122"/>
                <a:cs typeface="+mn-cs"/>
              </a:rPr>
              <a:t>。</a:t>
            </a:r>
            <a:endParaRPr lang="en-US" altLang="zh-CN" sz="1200" kern="1200" dirty="0" smtClean="0">
              <a:solidFill>
                <a:schemeClr val="tx1"/>
              </a:solidFill>
              <a:effectLst/>
              <a:latin typeface="Calibri" pitchFamily="34" charset="0"/>
              <a:ea typeface="宋体"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smtClean="0">
              <a:solidFill>
                <a:schemeClr val="tx1"/>
              </a:solidFill>
              <a:effectLst/>
              <a:latin typeface="Calibri" pitchFamily="34" charset="0"/>
              <a:ea typeface="宋体"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smtClean="0">
                <a:solidFill>
                  <a:schemeClr val="tx1"/>
                </a:solidFill>
                <a:effectLst/>
                <a:latin typeface="Calibri" pitchFamily="34" charset="0"/>
                <a:ea typeface="宋体" pitchFamily="2" charset="-122"/>
                <a:cs typeface="+mn-cs"/>
              </a:rPr>
              <a:t>宏观上，结构性损伤通过引入缺陷能级，影响载流子的输运与复合，从而影响器件的宏观表征，如漏电、击穿电压等。</a:t>
            </a:r>
            <a:endParaRPr lang="en-US" altLang="zh-CN" sz="1200" kern="1200" dirty="0" smtClean="0">
              <a:solidFill>
                <a:schemeClr val="tx1"/>
              </a:solidFill>
              <a:effectLst/>
              <a:latin typeface="Calibri" pitchFamily="34" charset="0"/>
              <a:ea typeface="宋体"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kern="1200" dirty="0" smtClean="0">
              <a:solidFill>
                <a:schemeClr val="tx1"/>
              </a:solidFill>
              <a:effectLst/>
              <a:latin typeface="Calibri" pitchFamily="34" charset="0"/>
              <a:ea typeface="宋体" pitchFamily="2" charset="-122"/>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smtClean="0">
                <a:solidFill>
                  <a:schemeClr val="tx1"/>
                </a:solidFill>
                <a:effectLst/>
                <a:latin typeface="Calibri" pitchFamily="34" charset="0"/>
                <a:ea typeface="宋体" pitchFamily="2" charset="-122"/>
                <a:cs typeface="+mn-cs"/>
              </a:rPr>
              <a:t>辐射效应研究需要建立粒子产生的微观损伤与宏观电学表征之间的关联，对于新型纳米器件中只有几个纳米厚度的材料来说，小尺寸效应将导致粒子产生的缺陷及其演化过程更加复杂。</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24</a:t>
            </a:fld>
            <a:endParaRPr lang="zh-CN" altLang="en-US"/>
          </a:p>
        </p:txBody>
      </p:sp>
    </p:spTree>
    <p:extLst>
      <p:ext uri="{BB962C8B-B14F-4D97-AF65-F5344CB8AC3E}">
        <p14:creationId xmlns:p14="http://schemas.microsoft.com/office/powerpoint/2010/main" val="2438522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dirty="0" smtClean="0">
                <a:solidFill>
                  <a:srgbClr val="111CFB"/>
                </a:solidFill>
              </a:rPr>
              <a:t>挑战</a:t>
            </a:r>
            <a:r>
              <a:rPr lang="en-US" altLang="zh-CN" sz="1200" dirty="0" smtClean="0">
                <a:solidFill>
                  <a:srgbClr val="111CFB"/>
                </a:solidFill>
              </a:rPr>
              <a:t>2: </a:t>
            </a:r>
            <a:r>
              <a:rPr lang="zh-CN" altLang="en-US" sz="1200" dirty="0" smtClean="0">
                <a:solidFill>
                  <a:srgbClr val="111CFB"/>
                </a:solidFill>
              </a:rPr>
              <a:t>辐射导致的纳米器件电荷收集和可靠性退化机制。首先是辐射导致的器件可靠性退化</a:t>
            </a:r>
            <a:endParaRPr lang="en-US" altLang="zh-CN" sz="1200" dirty="0" smtClean="0">
              <a:solidFill>
                <a:srgbClr val="111CFB"/>
              </a:solidFill>
            </a:endParaRPr>
          </a:p>
          <a:p>
            <a:endParaRPr lang="en-US" altLang="zh-CN" sz="1200" dirty="0" smtClean="0">
              <a:solidFill>
                <a:srgbClr val="111CFB"/>
              </a:solidFill>
            </a:endParaRPr>
          </a:p>
          <a:p>
            <a:r>
              <a:rPr lang="zh-CN" altLang="zh-CN" sz="1200" kern="1200" dirty="0" smtClean="0">
                <a:solidFill>
                  <a:schemeClr val="tx1"/>
                </a:solidFill>
                <a:effectLst/>
                <a:latin typeface="Calibri" pitchFamily="34" charset="0"/>
                <a:ea typeface="宋体" pitchFamily="2" charset="-122"/>
                <a:cs typeface="+mn-cs"/>
              </a:rPr>
              <a:t>累积辐射效应会在器件内部栅介质、栅介质</a:t>
            </a:r>
            <a:r>
              <a:rPr lang="en-US" altLang="zh-CN" sz="1200" kern="1200" dirty="0" smtClean="0">
                <a:solidFill>
                  <a:schemeClr val="tx1"/>
                </a:solidFill>
                <a:effectLst/>
                <a:latin typeface="Calibri" pitchFamily="34" charset="0"/>
                <a:ea typeface="宋体" pitchFamily="2" charset="-122"/>
                <a:cs typeface="+mn-cs"/>
              </a:rPr>
              <a:t>/</a:t>
            </a:r>
            <a:r>
              <a:rPr lang="zh-CN" altLang="zh-CN" sz="1200" kern="1200" dirty="0" smtClean="0">
                <a:solidFill>
                  <a:schemeClr val="tx1"/>
                </a:solidFill>
                <a:effectLst/>
                <a:latin typeface="Calibri" pitchFamily="34" charset="0"/>
                <a:ea typeface="宋体" pitchFamily="2" charset="-122"/>
                <a:cs typeface="+mn-cs"/>
              </a:rPr>
              <a:t>沟道界面等关键部位引入缺陷，进而影响器件的可靠性</a:t>
            </a:r>
            <a:endParaRPr lang="en-US" altLang="zh-CN" sz="1200" kern="1200" dirty="0" smtClean="0">
              <a:solidFill>
                <a:schemeClr val="tx1"/>
              </a:solidFill>
              <a:effectLst/>
              <a:latin typeface="Calibri" pitchFamily="34" charset="0"/>
              <a:ea typeface="宋体" pitchFamily="2" charset="-122"/>
              <a:cs typeface="+mn-cs"/>
            </a:endParaRPr>
          </a:p>
          <a:p>
            <a:endParaRPr lang="en-US" altLang="zh-CN" sz="1200" dirty="0" smtClean="0">
              <a:solidFill>
                <a:srgbClr val="111CFB"/>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smtClean="0">
                <a:solidFill>
                  <a:srgbClr val="111CFB"/>
                </a:solidFill>
              </a:rPr>
              <a:t>先进纳米器件引入了新型介质材料，使得材料之间的界面更加复杂，复杂的界面往往就是缺陷产生的敏感区域。</a:t>
            </a:r>
            <a:endParaRPr lang="en-US" altLang="zh-CN" sz="1200" dirty="0" smtClean="0">
              <a:solidFill>
                <a:srgbClr val="111CFB"/>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smtClean="0">
                <a:solidFill>
                  <a:schemeClr val="tx1"/>
                </a:solidFill>
                <a:effectLst/>
                <a:latin typeface="Calibri" pitchFamily="34" charset="0"/>
                <a:ea typeface="宋体" pitchFamily="2" charset="-122"/>
                <a:cs typeface="+mn-cs"/>
              </a:rPr>
              <a:t>先进纳米器件</a:t>
            </a:r>
            <a:r>
              <a:rPr lang="zh-CN" altLang="en-US" sz="1200" dirty="0" smtClean="0">
                <a:solidFill>
                  <a:srgbClr val="111CFB"/>
                </a:solidFill>
              </a:rPr>
              <a:t>引入的三维器件结构，使得器件内部电场分布更加复杂，是缺陷的演化过程研究引入的新的变量。</a:t>
            </a:r>
            <a:endParaRPr lang="en-US" altLang="zh-CN" sz="1200" dirty="0" smtClean="0">
              <a:solidFill>
                <a:srgbClr val="111CFB"/>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smtClean="0">
              <a:solidFill>
                <a:srgbClr val="111CFB"/>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dirty="0" smtClean="0">
                <a:solidFill>
                  <a:srgbClr val="111CFB"/>
                </a:solidFill>
              </a:rPr>
              <a:t>这些变化就给累积辐射条件下的</a:t>
            </a:r>
            <a:r>
              <a:rPr lang="zh-CN" altLang="en-US" sz="1200" baseline="0" dirty="0" smtClean="0">
                <a:solidFill>
                  <a:srgbClr val="111CFB"/>
                </a:solidFill>
              </a:rPr>
              <a:t>器件可靠性建模带来了巨大挑战。</a:t>
            </a:r>
            <a:endParaRPr lang="en-US" altLang="zh-CN" sz="1200" dirty="0" smtClean="0">
              <a:solidFill>
                <a:srgbClr val="111CFB"/>
              </a:solidFill>
            </a:endParaRPr>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25</a:t>
            </a:fld>
            <a:endParaRPr lang="zh-CN" altLang="en-US"/>
          </a:p>
        </p:txBody>
      </p:sp>
    </p:spTree>
    <p:extLst>
      <p:ext uri="{BB962C8B-B14F-4D97-AF65-F5344CB8AC3E}">
        <p14:creationId xmlns:p14="http://schemas.microsoft.com/office/powerpoint/2010/main" val="785446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其次是电荷收集机制问题</a:t>
            </a:r>
            <a:endParaRPr lang="en-US" altLang="zh-CN" dirty="0" smtClean="0"/>
          </a:p>
          <a:p>
            <a:endParaRPr lang="en-US" altLang="zh-CN" dirty="0" smtClean="0"/>
          </a:p>
          <a:p>
            <a:r>
              <a:rPr lang="zh-CN" altLang="en-US" dirty="0" smtClean="0"/>
              <a:t>电荷收集机制是解释单粒子效应的基础理论，是纳米器件级加固量化设计的重要支撑</a:t>
            </a:r>
            <a:endParaRPr lang="en-US" altLang="zh-CN" dirty="0" smtClean="0"/>
          </a:p>
          <a:p>
            <a:endParaRPr lang="en-US" altLang="zh-CN" dirty="0" smtClean="0"/>
          </a:p>
          <a:p>
            <a:r>
              <a:rPr lang="zh-CN" altLang="zh-CN" sz="1200" kern="1200" dirty="0" smtClean="0">
                <a:solidFill>
                  <a:schemeClr val="tx1"/>
                </a:solidFill>
                <a:effectLst/>
                <a:latin typeface="Calibri" pitchFamily="34" charset="0"/>
                <a:ea typeface="宋体" pitchFamily="2" charset="-122"/>
                <a:cs typeface="+mn-cs"/>
              </a:rPr>
              <a:t>国内外在单粒子效应电荷收集机制方面提出了多种模型，如漏斗效应、电荷共享、双极放大等。当</a:t>
            </a:r>
            <a:r>
              <a:rPr lang="zh-CN" altLang="en-US" sz="1200" kern="1200" dirty="0" smtClean="0">
                <a:solidFill>
                  <a:schemeClr val="tx1"/>
                </a:solidFill>
                <a:effectLst/>
                <a:latin typeface="Calibri" pitchFamily="34" charset="0"/>
                <a:ea typeface="宋体" pitchFamily="2" charset="-122"/>
                <a:cs typeface="+mn-cs"/>
              </a:rPr>
              <a:t>纳米</a:t>
            </a:r>
            <a:r>
              <a:rPr lang="zh-CN" altLang="zh-CN" sz="1200" kern="1200" dirty="0" smtClean="0">
                <a:solidFill>
                  <a:schemeClr val="tx1"/>
                </a:solidFill>
                <a:effectLst/>
                <a:latin typeface="Calibri" pitchFamily="34" charset="0"/>
                <a:ea typeface="宋体" pitchFamily="2" charset="-122"/>
                <a:cs typeface="+mn-cs"/>
              </a:rPr>
              <a:t>器件</a:t>
            </a:r>
            <a:r>
              <a:rPr lang="zh-CN" altLang="en-US" sz="1200" kern="1200" dirty="0" smtClean="0">
                <a:solidFill>
                  <a:schemeClr val="tx1"/>
                </a:solidFill>
                <a:effectLst/>
                <a:latin typeface="Calibri" pitchFamily="34" charset="0"/>
                <a:ea typeface="宋体" pitchFamily="2" charset="-122"/>
                <a:cs typeface="+mn-cs"/>
              </a:rPr>
              <a:t>从平面向立体发展，</a:t>
            </a:r>
            <a:r>
              <a:rPr lang="en-US" altLang="zh-CN" sz="1200" kern="1200" dirty="0" err="1" smtClean="0">
                <a:solidFill>
                  <a:schemeClr val="tx1"/>
                </a:solidFill>
                <a:effectLst/>
                <a:latin typeface="Calibri" pitchFamily="34" charset="0"/>
                <a:ea typeface="宋体" pitchFamily="2" charset="-122"/>
                <a:cs typeface="+mn-cs"/>
              </a:rPr>
              <a:t>FinFET</a:t>
            </a:r>
            <a:r>
              <a:rPr lang="zh-CN" altLang="en-US" sz="1200" kern="1200" dirty="0" smtClean="0">
                <a:solidFill>
                  <a:schemeClr val="tx1"/>
                </a:solidFill>
                <a:effectLst/>
                <a:latin typeface="Calibri" pitchFamily="34" charset="0"/>
                <a:ea typeface="宋体" pitchFamily="2" charset="-122"/>
                <a:cs typeface="+mn-cs"/>
              </a:rPr>
              <a:t>结构、</a:t>
            </a:r>
            <a:r>
              <a:rPr lang="en-US" altLang="zh-CN" sz="1200" kern="1200" dirty="0" smtClean="0">
                <a:solidFill>
                  <a:schemeClr val="tx1"/>
                </a:solidFill>
                <a:effectLst/>
                <a:latin typeface="Calibri" pitchFamily="34" charset="0"/>
                <a:ea typeface="宋体" pitchFamily="2" charset="-122"/>
                <a:cs typeface="+mn-cs"/>
              </a:rPr>
              <a:t>U</a:t>
            </a:r>
            <a:r>
              <a:rPr lang="zh-CN" altLang="en-US" sz="1200" kern="1200" dirty="0" smtClean="0">
                <a:solidFill>
                  <a:schemeClr val="tx1"/>
                </a:solidFill>
                <a:effectLst/>
                <a:latin typeface="Calibri" pitchFamily="34" charset="0"/>
                <a:ea typeface="宋体" pitchFamily="2" charset="-122"/>
                <a:cs typeface="+mn-cs"/>
              </a:rPr>
              <a:t>型沟道结构等，这是一个巨大的变化，几何结构的变化以及复杂电应力条件下，单粒子效应的电荷收集过程必然会随之改变。</a:t>
            </a:r>
            <a:endParaRPr lang="en-US" altLang="zh-CN" sz="1200" kern="1200" dirty="0" smtClean="0">
              <a:solidFill>
                <a:schemeClr val="tx1"/>
              </a:solidFill>
              <a:effectLst/>
              <a:latin typeface="Calibri" pitchFamily="34" charset="0"/>
              <a:ea typeface="宋体" pitchFamily="2" charset="-122"/>
              <a:cs typeface="+mn-cs"/>
            </a:endParaRPr>
          </a:p>
          <a:p>
            <a:endParaRPr lang="en-US" altLang="zh-CN" sz="1200" kern="1200" dirty="0" smtClean="0">
              <a:solidFill>
                <a:schemeClr val="tx1"/>
              </a:solidFill>
              <a:effectLst/>
              <a:latin typeface="Calibri" pitchFamily="34" charset="0"/>
              <a:ea typeface="宋体" pitchFamily="2" charset="-122"/>
              <a:cs typeface="+mn-cs"/>
            </a:endParaRPr>
          </a:p>
          <a:p>
            <a:r>
              <a:rPr lang="zh-CN" altLang="en-US" sz="1200" b="0" kern="1200" dirty="0" smtClean="0">
                <a:solidFill>
                  <a:schemeClr val="tx1"/>
                </a:solidFill>
                <a:effectLst/>
                <a:latin typeface="Calibri" pitchFamily="34" charset="0"/>
                <a:ea typeface="宋体" pitchFamily="2" charset="-122"/>
                <a:cs typeface="+mn-cs"/>
              </a:rPr>
              <a:t>为更好地服务于纳米器件级加固设计，必须在新的电荷收集机制上，研究</a:t>
            </a:r>
            <a:r>
              <a:rPr lang="zh-CN" altLang="zh-CN" sz="1200" b="0" kern="1200" dirty="0" smtClean="0">
                <a:solidFill>
                  <a:schemeClr val="tx1"/>
                </a:solidFill>
                <a:effectLst/>
                <a:latin typeface="Calibri" pitchFamily="34" charset="0"/>
                <a:ea typeface="宋体" pitchFamily="2" charset="-122"/>
                <a:cs typeface="+mn-cs"/>
              </a:rPr>
              <a:t>可信的数值仿真技术</a:t>
            </a:r>
            <a:r>
              <a:rPr lang="zh-CN" altLang="en-US" sz="1200" b="0" kern="1200" dirty="0" smtClean="0">
                <a:solidFill>
                  <a:schemeClr val="tx1"/>
                </a:solidFill>
                <a:effectLst/>
                <a:latin typeface="Calibri" pitchFamily="34" charset="0"/>
                <a:ea typeface="宋体" pitchFamily="2" charset="-122"/>
                <a:cs typeface="+mn-cs"/>
              </a:rPr>
              <a:t>，</a:t>
            </a:r>
            <a:r>
              <a:rPr lang="zh-CN" altLang="en-US" b="0" dirty="0" smtClean="0"/>
              <a:t>建立敏感结构参数与电荷收集机制的映射关系，为抗辐射纳米器件结构优化设计提供技术手段。</a:t>
            </a:r>
            <a:endParaRPr lang="en-US" altLang="zh-CN" sz="1200" b="0" kern="1200" baseline="0" dirty="0" smtClean="0">
              <a:solidFill>
                <a:schemeClr val="tx1"/>
              </a:solidFill>
              <a:effectLst/>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26</a:t>
            </a:fld>
            <a:endParaRPr lang="zh-CN" altLang="en-US"/>
          </a:p>
        </p:txBody>
      </p:sp>
    </p:spTree>
    <p:extLst>
      <p:ext uri="{BB962C8B-B14F-4D97-AF65-F5344CB8AC3E}">
        <p14:creationId xmlns:p14="http://schemas.microsoft.com/office/powerpoint/2010/main" val="792966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dirty="0" smtClean="0">
                <a:solidFill>
                  <a:srgbClr val="111CFB"/>
                </a:solidFill>
              </a:rPr>
              <a:t>挑战</a:t>
            </a:r>
            <a:r>
              <a:rPr lang="en-US" altLang="zh-CN" sz="1200" dirty="0" smtClean="0">
                <a:solidFill>
                  <a:srgbClr val="111CFB"/>
                </a:solidFill>
              </a:rPr>
              <a:t>3: </a:t>
            </a:r>
            <a:r>
              <a:rPr lang="zh-CN" altLang="en-US" sz="1200" dirty="0" smtClean="0">
                <a:solidFill>
                  <a:srgbClr val="111CFB"/>
                </a:solidFill>
              </a:rPr>
              <a:t>单粒子瞬态在纳米电路中传播规律和防护机制。 首先是单粒子瞬态效应传播规律</a:t>
            </a:r>
            <a:endParaRPr lang="en-US" altLang="zh-CN" sz="1200" dirty="0" smtClean="0">
              <a:solidFill>
                <a:srgbClr val="111CFB"/>
              </a:solidFill>
            </a:endParaRPr>
          </a:p>
          <a:p>
            <a:endParaRPr lang="en-US" altLang="zh-CN" sz="1200" dirty="0" smtClean="0">
              <a:solidFill>
                <a:srgbClr val="111CFB"/>
              </a:solidFill>
            </a:endParaRPr>
          </a:p>
          <a:p>
            <a:r>
              <a:rPr lang="zh-CN" altLang="en-US" dirty="0" smtClean="0"/>
              <a:t>由于器件的工作频率提高，正常时序产生的瞬态脉冲与单个粒子在器件内产生的瞬态脉冲，在时间尺度上可以比拟，导致了：</a:t>
            </a:r>
            <a:endParaRPr lang="en-US" altLang="zh-CN" dirty="0" smtClean="0"/>
          </a:p>
          <a:p>
            <a:r>
              <a:rPr lang="zh-CN" altLang="en-US" dirty="0" smtClean="0"/>
              <a:t>一是单粒子瞬态脉冲识别更加困难，无从识别便无法滤除，增加了防护难度</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二是由于敏感单元相互临近，电荷共享机制仍然显著，单个粒子可在电路中产生多个瞬态脉冲，这些瞬态脉冲互相影响，既可加剧危害，也可相互削弱。</a:t>
            </a: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这两个方面的问题都与电路拓扑结构密切相关，与电路的时间响应密切相关。</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27</a:t>
            </a:fld>
            <a:endParaRPr lang="zh-CN" altLang="en-US"/>
          </a:p>
        </p:txBody>
      </p:sp>
    </p:spTree>
    <p:extLst>
      <p:ext uri="{BB962C8B-B14F-4D97-AF65-F5344CB8AC3E}">
        <p14:creationId xmlns:p14="http://schemas.microsoft.com/office/powerpoint/2010/main" val="3911497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其次是电路级的单粒子效应防护机制</a:t>
            </a:r>
            <a:endParaRPr lang="en-US" altLang="zh-CN" dirty="0" smtClean="0"/>
          </a:p>
          <a:p>
            <a:endParaRPr lang="en-US" altLang="zh-CN" dirty="0" smtClean="0"/>
          </a:p>
          <a:p>
            <a:r>
              <a:rPr lang="zh-CN" altLang="en-US" dirty="0" smtClean="0"/>
              <a:t>在防护方法上，传统的加固方法有：</a:t>
            </a:r>
            <a:endParaRPr lang="en-US" altLang="zh-CN" dirty="0" smtClean="0"/>
          </a:p>
          <a:p>
            <a:r>
              <a:rPr lang="zh-CN" altLang="en-US" dirty="0" smtClean="0"/>
              <a:t>双互锁结构的空间冗余加固，即粒子要同时击中一个单元中的两个以上的敏感区才会导致错误，对于先进纳米电路，粒子的能量沉积径迹已经完全覆盖整合单元，加固有效性降低</a:t>
            </a:r>
            <a:endParaRPr lang="en-US" altLang="zh-CN" dirty="0" smtClean="0"/>
          </a:p>
          <a:p>
            <a:r>
              <a:rPr lang="zh-CN" altLang="en-US" dirty="0" smtClean="0"/>
              <a:t>冗余延迟滤波加固，即滤出可疑的单粒子瞬态脉冲方法。对于先进纳米电路，时间尺度上正常脉冲与</a:t>
            </a:r>
            <a:r>
              <a:rPr lang="en-US" altLang="zh-CN" dirty="0" smtClean="0"/>
              <a:t>SET</a:t>
            </a:r>
            <a:r>
              <a:rPr lang="zh-CN" altLang="en-US" dirty="0" smtClean="0"/>
              <a:t>脉冲甄别困难，该方法会牺牲较大的器件性能，代价太高。</a:t>
            </a:r>
            <a:endParaRPr lang="en-US" altLang="zh-CN" dirty="0" smtClean="0"/>
          </a:p>
          <a:p>
            <a:r>
              <a:rPr lang="zh-CN" altLang="en-US" dirty="0" smtClean="0"/>
              <a:t>三模冗余加固，即采用三取二表决器来滤除单粒子软件错误。但纳米电路的单粒子软错误机制复杂，来源众多，全面进行加固将使电路开销过大，代价太高</a:t>
            </a:r>
            <a:endParaRPr lang="en-US" altLang="zh-CN" dirty="0" smtClean="0"/>
          </a:p>
          <a:p>
            <a:endParaRPr lang="en-US" altLang="zh-CN" dirty="0" smtClean="0"/>
          </a:p>
          <a:p>
            <a:r>
              <a:rPr lang="zh-CN" altLang="en-US" dirty="0" smtClean="0"/>
              <a:t>因此，如何综合考虑抗辐射、性能、功耗和面积等因素，形成高效低代价的纳米电路单粒子效应加固方法是国内外纳米器件加固技术研究的必然选择。</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28</a:t>
            </a:fld>
            <a:endParaRPr lang="zh-CN" altLang="en-US"/>
          </a:p>
        </p:txBody>
      </p:sp>
    </p:spTree>
    <p:extLst>
      <p:ext uri="{BB962C8B-B14F-4D97-AF65-F5344CB8AC3E}">
        <p14:creationId xmlns:p14="http://schemas.microsoft.com/office/powerpoint/2010/main" val="3585248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b="1" kern="0" dirty="0" smtClean="0">
                <a:latin typeface="微软雅黑" panose="020B0503020204020204" pitchFamily="34" charset="-122"/>
                <a:ea typeface="微软雅黑" panose="020B0503020204020204" pitchFamily="34" charset="-122"/>
              </a:rPr>
              <a:t>只有从材料、器件及电路三个层面解决了相关的科学问题，才能对本项目的核心科学问题“</a:t>
            </a:r>
            <a:r>
              <a:rPr lang="zh-CN" altLang="en-US" sz="1200" b="1" kern="0" dirty="0" smtClean="0">
                <a:solidFill>
                  <a:srgbClr val="111CFB"/>
                </a:solidFill>
                <a:latin typeface="微软雅黑" panose="020B0503020204020204" pitchFamily="34" charset="-122"/>
                <a:ea typeface="微软雅黑" panose="020B0503020204020204" pitchFamily="34" charset="-122"/>
              </a:rPr>
              <a:t>纳米器件辐射效应机理及试验关键技术”</a:t>
            </a:r>
            <a:r>
              <a:rPr lang="zh-CN" altLang="en-US" sz="1200" b="1" kern="0" dirty="0" smtClean="0">
                <a:latin typeface="微软雅黑" panose="020B0503020204020204" pitchFamily="34" charset="-122"/>
                <a:ea typeface="微软雅黑" panose="020B0503020204020204" pitchFamily="34" charset="-122"/>
              </a:rPr>
              <a:t>进行回答</a:t>
            </a:r>
            <a:endParaRPr lang="en-US" altLang="zh-CN" sz="1200" b="1" kern="0" dirty="0" smtClean="0">
              <a:latin typeface="微软雅黑" panose="020B0503020204020204" pitchFamily="34" charset="-122"/>
              <a:ea typeface="微软雅黑" panose="020B0503020204020204" pitchFamily="34" charset="-122"/>
            </a:endParaRPr>
          </a:p>
          <a:p>
            <a:r>
              <a:rPr lang="zh-CN" altLang="en-US" sz="1200" b="1" kern="0" dirty="0" smtClean="0">
                <a:latin typeface="微软雅黑" panose="020B0503020204020204" pitchFamily="34" charset="-122"/>
                <a:ea typeface="微软雅黑" panose="020B0503020204020204" pitchFamily="34" charset="-122"/>
              </a:rPr>
              <a:t>从而为</a:t>
            </a:r>
            <a:r>
              <a:rPr kumimoji="0" lang="zh-CN" altLang="en-US" sz="12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纳米器件抗辐射加固自主创新提供坚实的理论基础。</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30</a:t>
            </a:fld>
            <a:endParaRPr lang="zh-CN" altLang="en-US"/>
          </a:p>
        </p:txBody>
      </p:sp>
    </p:spTree>
    <p:extLst>
      <p:ext uri="{BB962C8B-B14F-4D97-AF65-F5344CB8AC3E}">
        <p14:creationId xmlns:p14="http://schemas.microsoft.com/office/powerpoint/2010/main" val="2149319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19D24671-4AAC-4955-B163-1948FED0684F}" type="slidenum">
              <a:rPr lang="en-US" altLang="zh-CN" smtClean="0"/>
              <a:pPr>
                <a:defRPr/>
              </a:pPr>
              <a:t>32</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zh-CN" sz="1200" kern="1200" dirty="0" smtClean="0">
                <a:solidFill>
                  <a:schemeClr val="tx1"/>
                </a:solidFill>
                <a:effectLst/>
                <a:latin typeface="Calibri" pitchFamily="34" charset="0"/>
                <a:ea typeface="宋体" pitchFamily="2" charset="-122"/>
                <a:cs typeface="+mn-cs"/>
              </a:rPr>
              <a:t>据</a:t>
            </a:r>
            <a:r>
              <a:rPr lang="en-US" altLang="zh-CN" sz="1200" kern="1200" dirty="0" smtClean="0">
                <a:solidFill>
                  <a:schemeClr val="tx1"/>
                </a:solidFill>
                <a:effectLst/>
                <a:latin typeface="Calibri" pitchFamily="34" charset="0"/>
                <a:ea typeface="宋体" pitchFamily="2" charset="-122"/>
                <a:cs typeface="+mn-cs"/>
              </a:rPr>
              <a:t>NASA</a:t>
            </a:r>
            <a:r>
              <a:rPr lang="zh-CN" altLang="zh-CN" sz="1200" kern="1200" dirty="0" smtClean="0">
                <a:solidFill>
                  <a:schemeClr val="tx1"/>
                </a:solidFill>
                <a:effectLst/>
                <a:latin typeface="Calibri" pitchFamily="34" charset="0"/>
                <a:ea typeface="宋体" pitchFamily="2" charset="-122"/>
                <a:cs typeface="+mn-cs"/>
              </a:rPr>
              <a:t>统计，因各类辐射效应引起的航天器故障占总故障的</a:t>
            </a:r>
            <a:r>
              <a:rPr lang="en-US" altLang="zh-CN" sz="1200" kern="1200" dirty="0" smtClean="0">
                <a:solidFill>
                  <a:schemeClr val="tx1"/>
                </a:solidFill>
                <a:effectLst/>
                <a:latin typeface="Calibri" pitchFamily="34" charset="0"/>
                <a:ea typeface="宋体" pitchFamily="2" charset="-122"/>
                <a:cs typeface="+mn-cs"/>
              </a:rPr>
              <a:t>45%</a:t>
            </a:r>
            <a:r>
              <a:rPr lang="zh-CN" altLang="zh-CN" sz="1200" kern="1200" dirty="0" smtClean="0">
                <a:solidFill>
                  <a:schemeClr val="tx1"/>
                </a:solidFill>
                <a:effectLst/>
                <a:latin typeface="Calibri" pitchFamily="34" charset="0"/>
                <a:ea typeface="宋体" pitchFamily="2" charset="-122"/>
                <a:cs typeface="+mn-cs"/>
              </a:rPr>
              <a:t>左右，居航天器各类故障之首。</a:t>
            </a:r>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5</a:t>
            </a:fld>
            <a:endParaRPr lang="zh-CN" altLang="en-US"/>
          </a:p>
        </p:txBody>
      </p:sp>
    </p:spTree>
    <p:extLst>
      <p:ext uri="{BB962C8B-B14F-4D97-AF65-F5344CB8AC3E}">
        <p14:creationId xmlns:p14="http://schemas.microsoft.com/office/powerpoint/2010/main" val="197317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ACFAFB8-D838-4E17-AD83-298E23BC4A8E}" type="slidenum">
              <a:rPr lang="en-US" altLang="zh-CN" smtClean="0">
                <a:latin typeface="Arial" pitchFamily="34" charset="0"/>
              </a:rPr>
              <a:pPr/>
              <a:t>33</a:t>
            </a:fld>
            <a:endParaRPr lang="en-US" altLang="zh-CN" smtClean="0">
              <a:latin typeface="Arial" pitchFamily="34" charset="0"/>
            </a:endParaRPr>
          </a:p>
        </p:txBody>
      </p:sp>
      <p:sp>
        <p:nvSpPr>
          <p:cNvPr id="53251" name="幻灯片图像占位符 1"/>
          <p:cNvSpPr>
            <a:spLocks noGrp="1" noRot="1" noChangeAspect="1" noTextEdit="1"/>
          </p:cNvSpPr>
          <p:nvPr>
            <p:ph type="sldImg"/>
          </p:nvPr>
        </p:nvSpPr>
        <p:spPr>
          <a:xfrm>
            <a:off x="842963" y="741363"/>
            <a:ext cx="4953000" cy="3716337"/>
          </a:xfrm>
          <a:ln/>
        </p:spPr>
      </p:sp>
      <p:sp>
        <p:nvSpPr>
          <p:cNvPr id="53252" name="备注占位符 2"/>
          <p:cNvSpPr>
            <a:spLocks noGrp="1"/>
          </p:cNvSpPr>
          <p:nvPr>
            <p:ph type="body" idx="1"/>
          </p:nvPr>
        </p:nvSpPr>
        <p:spPr>
          <a:xfrm>
            <a:off x="885402" y="4704597"/>
            <a:ext cx="4869710" cy="4456986"/>
          </a:xfrm>
          <a:noFill/>
          <a:ln/>
        </p:spPr>
        <p:txBody>
          <a:bodyPr/>
          <a:lstStyle/>
          <a:p>
            <a:endParaRPr lang="zh-CN" altLang="zh-CN" dirty="0" smtClean="0">
              <a:latin typeface="Arial" pitchFamily="34" charset="0"/>
            </a:endParaRPr>
          </a:p>
        </p:txBody>
      </p:sp>
      <p:sp>
        <p:nvSpPr>
          <p:cNvPr id="53253" name="灯片编号占位符 3"/>
          <p:cNvSpPr txBox="1">
            <a:spLocks noGrp="1"/>
          </p:cNvSpPr>
          <p:nvPr/>
        </p:nvSpPr>
        <p:spPr bwMode="auto">
          <a:xfrm>
            <a:off x="3762958" y="9409192"/>
            <a:ext cx="2877555" cy="495221"/>
          </a:xfrm>
          <a:prstGeom prst="rect">
            <a:avLst/>
          </a:prstGeom>
          <a:noFill/>
          <a:ln w="9525">
            <a:noFill/>
            <a:miter lim="800000"/>
            <a:headEnd/>
            <a:tailEnd/>
          </a:ln>
        </p:spPr>
        <p:txBody>
          <a:bodyPr lIns="94534" tIns="47267" rIns="94534" bIns="47267" anchor="b"/>
          <a:lstStyle/>
          <a:p>
            <a:pPr algn="r" eaLnBrk="0" hangingPunct="0"/>
            <a:fld id="{677D6B05-D1D5-4799-9908-562222F36AF6}" type="slidenum">
              <a:rPr lang="en-US" altLang="zh-CN" sz="1300">
                <a:ea typeface="ヒラギノ角ゴ Pro W3"/>
                <a:cs typeface="ヒラギノ角ゴ Pro W3"/>
              </a:rPr>
              <a:pPr algn="r" eaLnBrk="0" hangingPunct="0"/>
              <a:t>33</a:t>
            </a:fld>
            <a:endParaRPr lang="en-US" altLang="zh-CN" sz="1300" dirty="0">
              <a:ea typeface="ヒラギノ角ゴ Pro W3"/>
              <a:cs typeface="ヒラギノ角ゴ Pro W3"/>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ln/>
        </p:spPr>
      </p:sp>
      <p:sp>
        <p:nvSpPr>
          <p:cNvPr id="61443" name="备注占位符 2"/>
          <p:cNvSpPr>
            <a:spLocks noGrp="1"/>
          </p:cNvSpPr>
          <p:nvPr>
            <p:ph type="body" idx="1"/>
          </p:nvPr>
        </p:nvSpPr>
        <p:spPr>
          <a:noFill/>
          <a:ln/>
        </p:spPr>
        <p:txBody>
          <a:bodyPr/>
          <a:lstStyle/>
          <a:p>
            <a:pPr eaLnBrk="1" hangingPunct="1">
              <a:spcBef>
                <a:spcPct val="0"/>
              </a:spcBef>
            </a:pPr>
            <a:endParaRPr lang="zh-CN" altLang="en-US" dirty="0" smtClean="0">
              <a:latin typeface="Arial" pitchFamily="34" charset="0"/>
            </a:endParaRPr>
          </a:p>
        </p:txBody>
      </p:sp>
      <p:sp>
        <p:nvSpPr>
          <p:cNvPr id="61444" name="灯片编号占位符 3"/>
          <p:cNvSpPr>
            <a:spLocks noGrp="1"/>
          </p:cNvSpPr>
          <p:nvPr>
            <p:ph type="sldNum" sz="quarter" idx="5"/>
          </p:nvPr>
        </p:nvSpPr>
        <p:spPr>
          <a:noFill/>
        </p:spPr>
        <p:txBody>
          <a:bodyPr/>
          <a:lstStyle/>
          <a:p>
            <a:fld id="{6E6E4018-FFD6-4253-9584-FB502C9F3045}" type="slidenum">
              <a:rPr lang="zh-CN" altLang="en-US" smtClean="0">
                <a:latin typeface="Arial" pitchFamily="34" charset="0"/>
              </a:rPr>
              <a:pPr/>
              <a:t>34</a:t>
            </a:fld>
            <a:endParaRPr lang="zh-CN"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a:xfrm>
            <a:off x="842963" y="741363"/>
            <a:ext cx="4953000" cy="3716337"/>
          </a:xfrm>
          <a:ln/>
        </p:spPr>
      </p:sp>
      <p:sp>
        <p:nvSpPr>
          <p:cNvPr id="62467" name="备注占位符 2"/>
          <p:cNvSpPr>
            <a:spLocks noGrp="1"/>
          </p:cNvSpPr>
          <p:nvPr>
            <p:ph type="body" idx="1"/>
          </p:nvPr>
        </p:nvSpPr>
        <p:spPr>
          <a:noFill/>
          <a:ln/>
        </p:spPr>
        <p:txBody>
          <a:bodyPr/>
          <a:lstStyle/>
          <a:p>
            <a:endParaRPr lang="zh-CN" altLang="en-US" dirty="0" smtClean="0">
              <a:latin typeface="Arial" pitchFamily="34" charset="0"/>
            </a:endParaRPr>
          </a:p>
        </p:txBody>
      </p:sp>
      <p:sp>
        <p:nvSpPr>
          <p:cNvPr id="62468" name="灯片编号占位符 3"/>
          <p:cNvSpPr>
            <a:spLocks noGrp="1"/>
          </p:cNvSpPr>
          <p:nvPr>
            <p:ph type="sldNum" sz="quarter" idx="5"/>
          </p:nvPr>
        </p:nvSpPr>
        <p:spPr>
          <a:noFill/>
        </p:spPr>
        <p:txBody>
          <a:bodyPr/>
          <a:lstStyle/>
          <a:p>
            <a:fld id="{AA7DDF78-FF2A-4277-8E96-0DE928F702FD}" type="slidenum">
              <a:rPr lang="en-US" altLang="zh-CN" smtClean="0">
                <a:latin typeface="Arial" pitchFamily="34" charset="0"/>
              </a:rPr>
              <a:pPr/>
              <a:t>39</a:t>
            </a:fld>
            <a:endParaRPr lang="en-US" altLang="zh-CN"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842963" y="741363"/>
            <a:ext cx="4953000" cy="3716337"/>
          </a:xfrm>
          <a:ln w="12700">
            <a:solidFill>
              <a:srgbClr val="000000"/>
            </a:solidFill>
            <a:miter lim="800000"/>
            <a:headEnd/>
            <a:tailEnd/>
          </a:ln>
        </p:spPr>
      </p:sp>
      <p:sp>
        <p:nvSpPr>
          <p:cNvPr id="55299" name="备注占位符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en-US" smtClean="0">
              <a:ea typeface="宋体" charset="-122"/>
            </a:endParaRPr>
          </a:p>
        </p:txBody>
      </p:sp>
      <p:sp>
        <p:nvSpPr>
          <p:cNvPr id="553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04" indent="-285733" eaLnBrk="0" hangingPunct="0">
              <a:defRPr>
                <a:solidFill>
                  <a:schemeClr val="tx1"/>
                </a:solidFill>
                <a:latin typeface="Arial" charset="0"/>
                <a:ea typeface="宋体" charset="-122"/>
              </a:defRPr>
            </a:lvl2pPr>
            <a:lvl3pPr marL="1142928" indent="-228586" eaLnBrk="0" hangingPunct="0">
              <a:defRPr>
                <a:solidFill>
                  <a:schemeClr val="tx1"/>
                </a:solidFill>
                <a:latin typeface="Arial" charset="0"/>
                <a:ea typeface="宋体" charset="-122"/>
              </a:defRPr>
            </a:lvl3pPr>
            <a:lvl4pPr marL="1600100" indent="-228586" eaLnBrk="0" hangingPunct="0">
              <a:defRPr>
                <a:solidFill>
                  <a:schemeClr val="tx1"/>
                </a:solidFill>
                <a:latin typeface="Arial" charset="0"/>
                <a:ea typeface="宋体" charset="-122"/>
              </a:defRPr>
            </a:lvl4pPr>
            <a:lvl5pPr marL="2057272" indent="-228586" eaLnBrk="0" hangingPunct="0">
              <a:defRPr>
                <a:solidFill>
                  <a:schemeClr val="tx1"/>
                </a:solidFill>
                <a:latin typeface="Arial" charset="0"/>
                <a:ea typeface="宋体" charset="-122"/>
              </a:defRPr>
            </a:lvl5pPr>
            <a:lvl6pPr marL="2514443" indent="-228586" eaLnBrk="0" fontAlgn="base" hangingPunct="0">
              <a:spcBef>
                <a:spcPct val="0"/>
              </a:spcBef>
              <a:spcAft>
                <a:spcPct val="0"/>
              </a:spcAft>
              <a:defRPr>
                <a:solidFill>
                  <a:schemeClr val="tx1"/>
                </a:solidFill>
                <a:latin typeface="Arial" charset="0"/>
                <a:ea typeface="宋体" charset="-122"/>
              </a:defRPr>
            </a:lvl6pPr>
            <a:lvl7pPr marL="2971614" indent="-228586" eaLnBrk="0" fontAlgn="base" hangingPunct="0">
              <a:spcBef>
                <a:spcPct val="0"/>
              </a:spcBef>
              <a:spcAft>
                <a:spcPct val="0"/>
              </a:spcAft>
              <a:defRPr>
                <a:solidFill>
                  <a:schemeClr val="tx1"/>
                </a:solidFill>
                <a:latin typeface="Arial" charset="0"/>
                <a:ea typeface="宋体" charset="-122"/>
              </a:defRPr>
            </a:lvl7pPr>
            <a:lvl8pPr marL="3428785" indent="-228586" eaLnBrk="0" fontAlgn="base" hangingPunct="0">
              <a:spcBef>
                <a:spcPct val="0"/>
              </a:spcBef>
              <a:spcAft>
                <a:spcPct val="0"/>
              </a:spcAft>
              <a:defRPr>
                <a:solidFill>
                  <a:schemeClr val="tx1"/>
                </a:solidFill>
                <a:latin typeface="Arial" charset="0"/>
                <a:ea typeface="宋体" charset="-122"/>
              </a:defRPr>
            </a:lvl8pPr>
            <a:lvl9pPr marL="3885957" indent="-228586" eaLnBrk="0" fontAlgn="base" hangingPunct="0">
              <a:spcBef>
                <a:spcPct val="0"/>
              </a:spcBef>
              <a:spcAft>
                <a:spcPct val="0"/>
              </a:spcAft>
              <a:defRPr>
                <a:solidFill>
                  <a:schemeClr val="tx1"/>
                </a:solidFill>
                <a:latin typeface="Arial" charset="0"/>
                <a:ea typeface="宋体" charset="-122"/>
              </a:defRPr>
            </a:lvl9pPr>
          </a:lstStyle>
          <a:p>
            <a:pPr eaLnBrk="1" hangingPunct="1"/>
            <a:fld id="{63358EA2-008A-47FD-B9F6-549EAF9FEC29}" type="slidenum">
              <a:rPr lang="zh-CN" altLang="en-US" smtClean="0"/>
              <a:pPr eaLnBrk="1" hangingPunct="1"/>
              <a:t>43</a:t>
            </a:fld>
            <a:endParaRPr lang="en-US" altLang="zh-CN"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zh-CN" sz="6800" dirty="0">
              <a:latin typeface="Arial" charset="0"/>
            </a:endParaRPr>
          </a:p>
        </p:txBody>
      </p:sp>
      <p:sp>
        <p:nvSpPr>
          <p:cNvPr id="4" name="灯片编号占位符 3"/>
          <p:cNvSpPr>
            <a:spLocks noGrp="1"/>
          </p:cNvSpPr>
          <p:nvPr>
            <p:ph type="sldNum" sz="quarter" idx="10"/>
          </p:nvPr>
        </p:nvSpPr>
        <p:spPr/>
        <p:txBody>
          <a:bodyPr/>
          <a:lstStyle/>
          <a:p>
            <a:pPr>
              <a:defRPr/>
            </a:pPr>
            <a:fld id="{C7B695C2-D6E6-4EF4-A864-3F848A4D7968}" type="slidenum">
              <a:rPr lang="en-US" altLang="zh-CN" smtClean="0"/>
              <a:pPr>
                <a:defRPr/>
              </a:pPr>
              <a:t>47</a:t>
            </a:fld>
            <a:endParaRPr lang="en-US" altLang="zh-CN"/>
          </a:p>
        </p:txBody>
      </p:sp>
    </p:spTree>
    <p:extLst>
      <p:ext uri="{BB962C8B-B14F-4D97-AF65-F5344CB8AC3E}">
        <p14:creationId xmlns:p14="http://schemas.microsoft.com/office/powerpoint/2010/main" val="3430215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zh-CN" sz="6800" dirty="0">
              <a:latin typeface="Arial" charset="0"/>
            </a:endParaRPr>
          </a:p>
        </p:txBody>
      </p:sp>
      <p:sp>
        <p:nvSpPr>
          <p:cNvPr id="4" name="灯片编号占位符 3"/>
          <p:cNvSpPr>
            <a:spLocks noGrp="1"/>
          </p:cNvSpPr>
          <p:nvPr>
            <p:ph type="sldNum" sz="quarter" idx="10"/>
          </p:nvPr>
        </p:nvSpPr>
        <p:spPr/>
        <p:txBody>
          <a:bodyPr/>
          <a:lstStyle/>
          <a:p>
            <a:pPr>
              <a:defRPr/>
            </a:pPr>
            <a:fld id="{C7B695C2-D6E6-4EF4-A864-3F848A4D7968}" type="slidenum">
              <a:rPr lang="en-US" altLang="zh-CN" smtClean="0"/>
              <a:pPr>
                <a:defRPr/>
              </a:pPr>
              <a:t>48</a:t>
            </a:fld>
            <a:endParaRPr lang="en-US" altLang="zh-CN"/>
          </a:p>
        </p:txBody>
      </p:sp>
    </p:spTree>
    <p:extLst>
      <p:ext uri="{BB962C8B-B14F-4D97-AF65-F5344CB8AC3E}">
        <p14:creationId xmlns:p14="http://schemas.microsoft.com/office/powerpoint/2010/main" val="3430215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19D24671-4AAC-4955-B163-1948FED0684F}" type="slidenum">
              <a:rPr lang="en-US" altLang="zh-CN" smtClean="0"/>
              <a:pPr>
                <a:defRPr/>
              </a:pPr>
              <a:t>49</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fld id="{8B87D4E0-DA4B-4AA9-B78C-0C4FA70640B2}" type="datetime1">
              <a:rPr lang="zh-CN" altLang="en-US" smtClean="0"/>
              <a:pPr>
                <a:defRPr/>
              </a:pPr>
              <a:t>2017/10/12</a:t>
            </a:fld>
            <a:endParaRPr lang="en-US" altLang="zh-CN"/>
          </a:p>
        </p:txBody>
      </p:sp>
      <p:sp>
        <p:nvSpPr>
          <p:cNvPr id="5" name="灯片编号占位符 4"/>
          <p:cNvSpPr>
            <a:spLocks noGrp="1"/>
          </p:cNvSpPr>
          <p:nvPr>
            <p:ph type="sldNum" sz="quarter" idx="11"/>
          </p:nvPr>
        </p:nvSpPr>
        <p:spPr/>
        <p:txBody>
          <a:bodyPr/>
          <a:lstStyle/>
          <a:p>
            <a:pPr>
              <a:defRPr/>
            </a:pPr>
            <a:fld id="{DFB82167-A0EB-453B-B3D7-CCC48C8DDD8F}" type="slidenum">
              <a:rPr lang="en-US" altLang="zh-CN" smtClean="0"/>
              <a:pPr>
                <a:defRPr/>
              </a:pPr>
              <a:t>59</a:t>
            </a:fld>
            <a:endParaRPr lang="en-US" altLang="zh-CN"/>
          </a:p>
        </p:txBody>
      </p:sp>
    </p:spTree>
    <p:extLst>
      <p:ext uri="{BB962C8B-B14F-4D97-AF65-F5344CB8AC3E}">
        <p14:creationId xmlns:p14="http://schemas.microsoft.com/office/powerpoint/2010/main" val="1583345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fld id="{8B87D4E0-DA4B-4AA9-B78C-0C4FA70640B2}" type="datetime1">
              <a:rPr lang="zh-CN" altLang="en-US" smtClean="0"/>
              <a:pPr>
                <a:defRPr/>
              </a:pPr>
              <a:t>2017/10/12</a:t>
            </a:fld>
            <a:endParaRPr lang="en-US" altLang="zh-CN"/>
          </a:p>
        </p:txBody>
      </p:sp>
      <p:sp>
        <p:nvSpPr>
          <p:cNvPr id="5" name="灯片编号占位符 4"/>
          <p:cNvSpPr>
            <a:spLocks noGrp="1"/>
          </p:cNvSpPr>
          <p:nvPr>
            <p:ph type="sldNum" sz="quarter" idx="11"/>
          </p:nvPr>
        </p:nvSpPr>
        <p:spPr/>
        <p:txBody>
          <a:bodyPr/>
          <a:lstStyle/>
          <a:p>
            <a:pPr>
              <a:defRPr/>
            </a:pPr>
            <a:fld id="{DFB82167-A0EB-453B-B3D7-CCC48C8DDD8F}" type="slidenum">
              <a:rPr lang="en-US" altLang="zh-CN" smtClean="0"/>
              <a:pPr>
                <a:defRPr/>
              </a:pPr>
              <a:t>60</a:t>
            </a:fld>
            <a:endParaRPr lang="en-US" altLang="zh-CN"/>
          </a:p>
        </p:txBody>
      </p:sp>
    </p:spTree>
    <p:extLst>
      <p:ext uri="{BB962C8B-B14F-4D97-AF65-F5344CB8AC3E}">
        <p14:creationId xmlns:p14="http://schemas.microsoft.com/office/powerpoint/2010/main" val="3308553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fld id="{8B87D4E0-DA4B-4AA9-B78C-0C4FA70640B2}" type="datetime1">
              <a:rPr lang="zh-CN" altLang="en-US" smtClean="0"/>
              <a:pPr>
                <a:defRPr/>
              </a:pPr>
              <a:t>2017/10/12</a:t>
            </a:fld>
            <a:endParaRPr lang="en-US" altLang="zh-CN"/>
          </a:p>
        </p:txBody>
      </p:sp>
      <p:sp>
        <p:nvSpPr>
          <p:cNvPr id="5" name="灯片编号占位符 4"/>
          <p:cNvSpPr>
            <a:spLocks noGrp="1"/>
          </p:cNvSpPr>
          <p:nvPr>
            <p:ph type="sldNum" sz="quarter" idx="11"/>
          </p:nvPr>
        </p:nvSpPr>
        <p:spPr/>
        <p:txBody>
          <a:bodyPr/>
          <a:lstStyle/>
          <a:p>
            <a:pPr>
              <a:defRPr/>
            </a:pPr>
            <a:fld id="{DFB82167-A0EB-453B-B3D7-CCC48C8DDD8F}" type="slidenum">
              <a:rPr lang="en-US" altLang="zh-CN" smtClean="0"/>
              <a:pPr>
                <a:defRPr/>
              </a:pPr>
              <a:t>61</a:t>
            </a:fld>
            <a:endParaRPr lang="en-US" altLang="zh-CN"/>
          </a:p>
        </p:txBody>
      </p:sp>
    </p:spTree>
    <p:extLst>
      <p:ext uri="{BB962C8B-B14F-4D97-AF65-F5344CB8AC3E}">
        <p14:creationId xmlns:p14="http://schemas.microsoft.com/office/powerpoint/2010/main" val="330855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dirty="0" smtClean="0">
                <a:cs typeface="Times New Roman" pitchFamily="18" charset="0"/>
              </a:rPr>
              <a:t>另一方面，随着我国载人航天、探月工程、火星探测等重大航天计划的深入发展，航天器对性能更高、功能多样，对</a:t>
            </a:r>
            <a:r>
              <a:rPr lang="zh-CN" altLang="en-US" sz="1200" dirty="0" smtClean="0">
                <a:solidFill>
                  <a:srgbClr val="FF0000"/>
                </a:solidFill>
                <a:cs typeface="Times New Roman" pitchFamily="18" charset="0"/>
              </a:rPr>
              <a:t>高速度、高密度、高可靠、低功耗、抗辐射</a:t>
            </a:r>
            <a:r>
              <a:rPr lang="zh-CN" altLang="en-US" sz="1200" dirty="0" smtClean="0">
                <a:cs typeface="Times New Roman" pitchFamily="18" charset="0"/>
              </a:rPr>
              <a:t>的电子器件需求更加迫切。</a:t>
            </a:r>
            <a:endParaRPr lang="en-US" altLang="zh-CN" sz="1200" dirty="0" smtClean="0">
              <a:cs typeface="Times New Roman" pitchFamily="18" charset="0"/>
            </a:endParaRPr>
          </a:p>
          <a:p>
            <a:endParaRPr lang="en-US" altLang="zh-CN" sz="1200" dirty="0" smtClean="0">
              <a:cs typeface="Times New Roman" pitchFamily="18" charset="0"/>
            </a:endParaRPr>
          </a:p>
          <a:p>
            <a:r>
              <a:rPr lang="zh-CN" altLang="en-US" sz="1200" dirty="0" smtClean="0">
                <a:cs typeface="Times New Roman" pitchFamily="18" charset="0"/>
              </a:rPr>
              <a:t>纳米器件每缩小一代，便会带来更高的性能、功耗提升</a:t>
            </a:r>
            <a:endParaRPr lang="en-US" altLang="zh-CN" sz="1200" dirty="0" smtClean="0">
              <a:cs typeface="Times New Roman" pitchFamily="18" charset="0"/>
            </a:endParaRPr>
          </a:p>
          <a:p>
            <a:endParaRPr lang="en-US" altLang="zh-CN" sz="1200" dirty="0" smtClean="0">
              <a:cs typeface="Times New Roman" pitchFamily="18" charset="0"/>
            </a:endParaRPr>
          </a:p>
          <a:p>
            <a:r>
              <a:rPr lang="zh-CN" altLang="en-US" sz="1200" dirty="0" smtClean="0">
                <a:cs typeface="Times New Roman" pitchFamily="18" charset="0"/>
              </a:rPr>
              <a:t>结合空间辐射损伤因素，具有抗辐射能力的先进纳米器件是未来空间应用的必然选择</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6</a:t>
            </a:fld>
            <a:endParaRPr lang="zh-CN" altLang="en-US"/>
          </a:p>
        </p:txBody>
      </p:sp>
    </p:spTree>
    <p:extLst>
      <p:ext uri="{BB962C8B-B14F-4D97-AF65-F5344CB8AC3E}">
        <p14:creationId xmlns:p14="http://schemas.microsoft.com/office/powerpoint/2010/main" val="2834259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fld id="{8B87D4E0-DA4B-4AA9-B78C-0C4FA70640B2}" type="datetime1">
              <a:rPr lang="zh-CN" altLang="en-US" smtClean="0"/>
              <a:pPr>
                <a:defRPr/>
              </a:pPr>
              <a:t>2017/10/12</a:t>
            </a:fld>
            <a:endParaRPr lang="en-US" altLang="zh-CN"/>
          </a:p>
        </p:txBody>
      </p:sp>
      <p:sp>
        <p:nvSpPr>
          <p:cNvPr id="5" name="灯片编号占位符 4"/>
          <p:cNvSpPr>
            <a:spLocks noGrp="1"/>
          </p:cNvSpPr>
          <p:nvPr>
            <p:ph type="sldNum" sz="quarter" idx="11"/>
          </p:nvPr>
        </p:nvSpPr>
        <p:spPr/>
        <p:txBody>
          <a:bodyPr/>
          <a:lstStyle/>
          <a:p>
            <a:pPr>
              <a:defRPr/>
            </a:pPr>
            <a:fld id="{DFB82167-A0EB-453B-B3D7-CCC48C8DDD8F}" type="slidenum">
              <a:rPr lang="en-US" altLang="zh-CN" smtClean="0"/>
              <a:pPr>
                <a:defRPr/>
              </a:pPr>
              <a:t>62</a:t>
            </a:fld>
            <a:endParaRPr lang="en-US" altLang="zh-CN"/>
          </a:p>
        </p:txBody>
      </p:sp>
    </p:spTree>
    <p:extLst>
      <p:ext uri="{BB962C8B-B14F-4D97-AF65-F5344CB8AC3E}">
        <p14:creationId xmlns:p14="http://schemas.microsoft.com/office/powerpoint/2010/main" val="119362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842963" y="741363"/>
            <a:ext cx="4953000" cy="3716337"/>
          </a:xfrm>
          <a:ln/>
        </p:spPr>
      </p:sp>
      <p:sp>
        <p:nvSpPr>
          <p:cNvPr id="604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0420" name="日期占位符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5FCDD109-9554-4A96-BC4E-C0DDB9C6ECCA}" type="datetime1">
              <a:rPr lang="zh-CN" altLang="en-US" sz="1200" b="0"/>
              <a:pPr eaLnBrk="1" hangingPunct="1"/>
              <a:t>2017/10/12</a:t>
            </a:fld>
            <a:endParaRPr lang="en-US" altLang="zh-CN" sz="1200" b="0" dirty="0"/>
          </a:p>
        </p:txBody>
      </p:sp>
      <p:sp>
        <p:nvSpPr>
          <p:cNvPr id="60421" name="灯片编号占位符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3B676A1A-BB04-44B8-8FDB-C6EE1A39AC5D}" type="slidenum">
              <a:rPr lang="en-US" altLang="zh-CN" sz="1200" b="0"/>
              <a:pPr eaLnBrk="1" hangingPunct="1"/>
              <a:t>63</a:t>
            </a:fld>
            <a:endParaRPr lang="en-US" altLang="zh-CN" sz="1200" b="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xfrm>
            <a:off x="842963" y="741363"/>
            <a:ext cx="4953000" cy="3716337"/>
          </a:xfrm>
          <a:ln/>
        </p:spPr>
      </p:sp>
      <p:sp>
        <p:nvSpPr>
          <p:cNvPr id="604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60420" name="日期占位符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5FCDD109-9554-4A96-BC4E-C0DDB9C6ECCA}" type="datetime1">
              <a:rPr lang="zh-CN" altLang="en-US" sz="1200" b="0"/>
              <a:pPr eaLnBrk="1" hangingPunct="1"/>
              <a:t>2017/10/12</a:t>
            </a:fld>
            <a:endParaRPr lang="en-US" altLang="zh-CN" sz="1200" b="0" dirty="0"/>
          </a:p>
        </p:txBody>
      </p:sp>
      <p:sp>
        <p:nvSpPr>
          <p:cNvPr id="60421" name="灯片编号占位符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3B676A1A-BB04-44B8-8FDB-C6EE1A39AC5D}" type="slidenum">
              <a:rPr lang="en-US" altLang="zh-CN" sz="1200" b="0"/>
              <a:pPr eaLnBrk="1" hangingPunct="1"/>
              <a:t>64</a:t>
            </a:fld>
            <a:endParaRPr lang="en-US" altLang="zh-CN" sz="1200" b="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a:xfrm>
            <a:off x="842963" y="741363"/>
            <a:ext cx="4953000" cy="3716337"/>
          </a:xfrm>
          <a:ln/>
        </p:spPr>
      </p:sp>
      <p:sp>
        <p:nvSpPr>
          <p:cNvPr id="593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9396" name="日期占位符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A8E6DDAC-B9DC-486D-8E7A-C273B59E903B}" type="datetime1">
              <a:rPr lang="zh-CN" altLang="en-US" sz="1200" b="0"/>
              <a:pPr eaLnBrk="1" hangingPunct="1"/>
              <a:t>2017/10/12</a:t>
            </a:fld>
            <a:endParaRPr lang="en-US" altLang="zh-CN" sz="1200" b="0" dirty="0"/>
          </a:p>
        </p:txBody>
      </p:sp>
      <p:sp>
        <p:nvSpPr>
          <p:cNvPr id="59397" name="灯片编号占位符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charset="0"/>
                <a:ea typeface="宋体" pitchFamily="2" charset="-122"/>
              </a:defRPr>
            </a:lvl1pPr>
            <a:lvl2pPr marL="738988" indent="-284226" eaLnBrk="0" hangingPunct="0">
              <a:defRPr sz="1400" b="1">
                <a:solidFill>
                  <a:schemeClr val="tx1"/>
                </a:solidFill>
                <a:latin typeface="Arial" charset="0"/>
                <a:ea typeface="宋体" pitchFamily="2" charset="-122"/>
              </a:defRPr>
            </a:lvl2pPr>
            <a:lvl3pPr marL="1136904" indent="-227381" eaLnBrk="0" hangingPunct="0">
              <a:defRPr sz="1400" b="1">
                <a:solidFill>
                  <a:schemeClr val="tx1"/>
                </a:solidFill>
                <a:latin typeface="Arial" charset="0"/>
                <a:ea typeface="宋体" pitchFamily="2" charset="-122"/>
              </a:defRPr>
            </a:lvl3pPr>
            <a:lvl4pPr marL="1591666" indent="-227381" eaLnBrk="0" hangingPunct="0">
              <a:defRPr sz="1400" b="1">
                <a:solidFill>
                  <a:schemeClr val="tx1"/>
                </a:solidFill>
                <a:latin typeface="Arial" charset="0"/>
                <a:ea typeface="宋体" pitchFamily="2" charset="-122"/>
              </a:defRPr>
            </a:lvl4pPr>
            <a:lvl5pPr marL="2046428" indent="-227381" eaLnBrk="0" hangingPunct="0">
              <a:defRPr sz="1400" b="1">
                <a:solidFill>
                  <a:schemeClr val="tx1"/>
                </a:solidFill>
                <a:latin typeface="Arial" charset="0"/>
                <a:ea typeface="宋体" pitchFamily="2" charset="-122"/>
              </a:defRPr>
            </a:lvl5pPr>
            <a:lvl6pPr marL="2501190" indent="-227381" eaLnBrk="0" fontAlgn="base" hangingPunct="0">
              <a:spcBef>
                <a:spcPct val="0"/>
              </a:spcBef>
              <a:spcAft>
                <a:spcPct val="0"/>
              </a:spcAft>
              <a:defRPr sz="1400" b="1">
                <a:solidFill>
                  <a:schemeClr val="tx1"/>
                </a:solidFill>
                <a:latin typeface="Arial" charset="0"/>
                <a:ea typeface="宋体" pitchFamily="2" charset="-122"/>
              </a:defRPr>
            </a:lvl6pPr>
            <a:lvl7pPr marL="2955951" indent="-227381" eaLnBrk="0" fontAlgn="base" hangingPunct="0">
              <a:spcBef>
                <a:spcPct val="0"/>
              </a:spcBef>
              <a:spcAft>
                <a:spcPct val="0"/>
              </a:spcAft>
              <a:defRPr sz="1400" b="1">
                <a:solidFill>
                  <a:schemeClr val="tx1"/>
                </a:solidFill>
                <a:latin typeface="Arial" charset="0"/>
                <a:ea typeface="宋体" pitchFamily="2" charset="-122"/>
              </a:defRPr>
            </a:lvl7pPr>
            <a:lvl8pPr marL="3410713" indent="-227381" eaLnBrk="0" fontAlgn="base" hangingPunct="0">
              <a:spcBef>
                <a:spcPct val="0"/>
              </a:spcBef>
              <a:spcAft>
                <a:spcPct val="0"/>
              </a:spcAft>
              <a:defRPr sz="1400" b="1">
                <a:solidFill>
                  <a:schemeClr val="tx1"/>
                </a:solidFill>
                <a:latin typeface="Arial" charset="0"/>
                <a:ea typeface="宋体" pitchFamily="2" charset="-122"/>
              </a:defRPr>
            </a:lvl8pPr>
            <a:lvl9pPr marL="3865474" indent="-227381"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fld id="{3E501BDA-0E8B-4C63-9285-F46CC64A6C1E}" type="slidenum">
              <a:rPr lang="en-US" altLang="zh-CN" sz="1200" b="0"/>
              <a:pPr eaLnBrk="1" hangingPunct="1"/>
              <a:t>65</a:t>
            </a:fld>
            <a:endParaRPr lang="en-US" altLang="zh-CN" sz="1200" b="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69</a:t>
            </a:fld>
            <a:endParaRPr lang="zh-CN" altLang="en-US"/>
          </a:p>
        </p:txBody>
      </p:sp>
    </p:spTree>
    <p:extLst>
      <p:ext uri="{BB962C8B-B14F-4D97-AF65-F5344CB8AC3E}">
        <p14:creationId xmlns:p14="http://schemas.microsoft.com/office/powerpoint/2010/main" val="22540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dirty="0" smtClean="0"/>
              <a:t>正是由于增加的抗辐射性能要求，因此，电子器件辐射效应研究工作通常都会领先于加固产品</a:t>
            </a:r>
            <a:r>
              <a:rPr lang="en-US" altLang="zh-CN" dirty="0" smtClean="0"/>
              <a:t>2-3</a:t>
            </a:r>
            <a:r>
              <a:rPr lang="zh-CN" altLang="en-US" dirty="0" smtClean="0"/>
              <a:t>代，与当前的商用主流工艺节点同步启动。</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7</a:t>
            </a:fld>
            <a:endParaRPr lang="zh-CN" altLang="en-US"/>
          </a:p>
        </p:txBody>
      </p:sp>
    </p:spTree>
    <p:extLst>
      <p:ext uri="{BB962C8B-B14F-4D97-AF65-F5344CB8AC3E}">
        <p14:creationId xmlns:p14="http://schemas.microsoft.com/office/powerpoint/2010/main" val="4007379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effectLst/>
                <a:latin typeface="Calibri" pitchFamily="34" charset="0"/>
                <a:ea typeface="宋体" pitchFamily="2" charset="-122"/>
                <a:cs typeface="+mn-cs"/>
              </a:rPr>
              <a:t>规划预测方面：</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2014</a:t>
            </a:r>
            <a:r>
              <a:rPr lang="zh-CN" altLang="zh-CN" sz="1200" kern="1200" dirty="0" smtClean="0">
                <a:solidFill>
                  <a:schemeClr val="tx1"/>
                </a:solidFill>
                <a:effectLst/>
                <a:latin typeface="Calibri" pitchFamily="34" charset="0"/>
                <a:ea typeface="宋体" pitchFamily="2" charset="-122"/>
                <a:cs typeface="+mn-cs"/>
              </a:rPr>
              <a:t>年，</a:t>
            </a:r>
            <a:r>
              <a:rPr lang="zh-CN" altLang="en-US" sz="1200" kern="1200" dirty="0" smtClean="0">
                <a:solidFill>
                  <a:schemeClr val="tx1"/>
                </a:solidFill>
                <a:effectLst/>
                <a:latin typeface="Calibri" pitchFamily="34" charset="0"/>
                <a:ea typeface="宋体" pitchFamily="2" charset="-122"/>
                <a:cs typeface="+mn-cs"/>
              </a:rPr>
              <a:t>国务院发布的</a:t>
            </a:r>
            <a:r>
              <a:rPr lang="zh-CN" altLang="zh-CN" sz="1200" kern="1200" dirty="0" smtClean="0">
                <a:solidFill>
                  <a:schemeClr val="tx1"/>
                </a:solidFill>
                <a:effectLst/>
                <a:latin typeface="Calibri" pitchFamily="34" charset="0"/>
                <a:ea typeface="宋体" pitchFamily="2" charset="-122"/>
                <a:cs typeface="+mn-cs"/>
              </a:rPr>
              <a:t>《国家集成电路产业发展推进纲要》中明确提出：到</a:t>
            </a:r>
            <a:r>
              <a:rPr lang="en-US" altLang="zh-CN" sz="1200" kern="1200" dirty="0" smtClean="0">
                <a:solidFill>
                  <a:schemeClr val="tx1"/>
                </a:solidFill>
                <a:effectLst/>
                <a:latin typeface="Calibri" pitchFamily="34" charset="0"/>
                <a:ea typeface="宋体" pitchFamily="2" charset="-122"/>
                <a:cs typeface="+mn-cs"/>
              </a:rPr>
              <a:t>2015</a:t>
            </a:r>
            <a:r>
              <a:rPr lang="zh-CN" altLang="zh-CN" sz="1200" kern="1200" dirty="0" smtClean="0">
                <a:solidFill>
                  <a:schemeClr val="tx1"/>
                </a:solidFill>
                <a:effectLst/>
                <a:latin typeface="Calibri" pitchFamily="34" charset="0"/>
                <a:ea typeface="宋体" pitchFamily="2" charset="-122"/>
                <a:cs typeface="+mn-cs"/>
              </a:rPr>
              <a:t>年</a:t>
            </a:r>
            <a:r>
              <a:rPr lang="en-US" altLang="zh-CN" sz="1200" kern="1200" dirty="0" smtClean="0">
                <a:solidFill>
                  <a:schemeClr val="tx1"/>
                </a:solidFill>
                <a:effectLst/>
                <a:latin typeface="Calibri" pitchFamily="34" charset="0"/>
                <a:ea typeface="宋体" pitchFamily="2" charset="-122"/>
                <a:cs typeface="+mn-cs"/>
              </a:rPr>
              <a:t>32/28nm</a:t>
            </a:r>
            <a:r>
              <a:rPr lang="zh-CN" altLang="zh-CN" sz="1200" kern="1200" dirty="0" smtClean="0">
                <a:solidFill>
                  <a:schemeClr val="tx1"/>
                </a:solidFill>
                <a:effectLst/>
                <a:latin typeface="Calibri" pitchFamily="34" charset="0"/>
                <a:ea typeface="宋体" pitchFamily="2" charset="-122"/>
                <a:cs typeface="+mn-cs"/>
              </a:rPr>
              <a:t>制造工艺实现规模量产</a:t>
            </a:r>
            <a:endParaRPr lang="en-US" altLang="zh-CN" sz="1200" kern="1200" dirty="0" smtClean="0">
              <a:solidFill>
                <a:schemeClr val="tx1"/>
              </a:solidFill>
              <a:effectLst/>
              <a:latin typeface="Calibri" pitchFamily="34" charset="0"/>
              <a:ea typeface="宋体" pitchFamily="2" charset="-122"/>
              <a:cs typeface="+mn-cs"/>
            </a:endParaRPr>
          </a:p>
          <a:p>
            <a:r>
              <a:rPr lang="en-US" altLang="zh-CN" sz="1200" kern="1200" dirty="0" smtClean="0">
                <a:solidFill>
                  <a:schemeClr val="tx1"/>
                </a:solidFill>
                <a:effectLst/>
                <a:latin typeface="Calibri" pitchFamily="34" charset="0"/>
                <a:ea typeface="宋体" pitchFamily="2" charset="-122"/>
                <a:cs typeface="+mn-cs"/>
              </a:rPr>
              <a:t>2015</a:t>
            </a:r>
            <a:r>
              <a:rPr lang="zh-CN" altLang="en-US" sz="1200" kern="1200" dirty="0" smtClean="0">
                <a:solidFill>
                  <a:schemeClr val="tx1"/>
                </a:solidFill>
                <a:effectLst/>
                <a:latin typeface="Calibri" pitchFamily="34" charset="0"/>
                <a:ea typeface="宋体" pitchFamily="2" charset="-122"/>
                <a:cs typeface="+mn-cs"/>
              </a:rPr>
              <a:t>年，工信布发布的</a:t>
            </a:r>
            <a:r>
              <a:rPr lang="en-US" altLang="zh-CN" sz="1200" kern="1200" dirty="0" smtClean="0">
                <a:solidFill>
                  <a:schemeClr val="tx1"/>
                </a:solidFill>
                <a:effectLst/>
                <a:latin typeface="Calibri" pitchFamily="34" charset="0"/>
                <a:ea typeface="宋体" pitchFamily="2" charset="-122"/>
                <a:cs typeface="+mn-cs"/>
              </a:rPr>
              <a:t>《</a:t>
            </a:r>
            <a:r>
              <a:rPr lang="zh-CN" altLang="en-US" sz="1200" kern="1200" dirty="0" smtClean="0">
                <a:solidFill>
                  <a:schemeClr val="tx1"/>
                </a:solidFill>
                <a:effectLst/>
                <a:latin typeface="Calibri" pitchFamily="34" charset="0"/>
                <a:ea typeface="宋体" pitchFamily="2" charset="-122"/>
                <a:cs typeface="+mn-cs"/>
              </a:rPr>
              <a:t>中国</a:t>
            </a:r>
            <a:r>
              <a:rPr lang="en-US" altLang="zh-CN" sz="1200" kern="1200" dirty="0" smtClean="0">
                <a:solidFill>
                  <a:schemeClr val="tx1"/>
                </a:solidFill>
                <a:effectLst/>
                <a:latin typeface="Calibri" pitchFamily="34" charset="0"/>
                <a:ea typeface="宋体" pitchFamily="2" charset="-122"/>
                <a:cs typeface="+mn-cs"/>
              </a:rPr>
              <a:t>IC 28</a:t>
            </a:r>
            <a:r>
              <a:rPr lang="zh-CN" altLang="en-US" sz="1200" kern="1200" dirty="0" smtClean="0">
                <a:solidFill>
                  <a:schemeClr val="tx1"/>
                </a:solidFill>
                <a:effectLst/>
                <a:latin typeface="Calibri" pitchFamily="34" charset="0"/>
                <a:ea typeface="宋体" pitchFamily="2" charset="-122"/>
                <a:cs typeface="+mn-cs"/>
              </a:rPr>
              <a:t>纳米工艺制程发展白皮书</a:t>
            </a:r>
            <a:r>
              <a:rPr lang="en-US" altLang="zh-CN" sz="1200" kern="1200" dirty="0" smtClean="0">
                <a:solidFill>
                  <a:schemeClr val="tx1"/>
                </a:solidFill>
                <a:effectLst/>
                <a:latin typeface="Calibri" pitchFamily="34" charset="0"/>
                <a:ea typeface="宋体" pitchFamily="2" charset="-122"/>
                <a:cs typeface="+mn-cs"/>
              </a:rPr>
              <a:t>》</a:t>
            </a:r>
            <a:r>
              <a:rPr lang="zh-CN" altLang="en-US" sz="1200" kern="1200" dirty="0" smtClean="0">
                <a:solidFill>
                  <a:schemeClr val="tx1"/>
                </a:solidFill>
                <a:effectLst/>
                <a:latin typeface="Calibri" pitchFamily="34" charset="0"/>
                <a:ea typeface="宋体" pitchFamily="2" charset="-122"/>
                <a:cs typeface="+mn-cs"/>
              </a:rPr>
              <a:t>明确指出，</a:t>
            </a:r>
            <a:r>
              <a:rPr lang="en-US" altLang="zh-CN" sz="1200" kern="1200" dirty="0" smtClean="0">
                <a:solidFill>
                  <a:schemeClr val="tx1"/>
                </a:solidFill>
                <a:effectLst/>
                <a:latin typeface="Calibri" pitchFamily="34" charset="0"/>
                <a:ea typeface="宋体" pitchFamily="2" charset="-122"/>
                <a:cs typeface="+mn-cs"/>
              </a:rPr>
              <a:t>28</a:t>
            </a:r>
            <a:r>
              <a:rPr lang="zh-CN" altLang="en-US" sz="1200" kern="1200" dirty="0" smtClean="0">
                <a:solidFill>
                  <a:schemeClr val="tx1"/>
                </a:solidFill>
                <a:effectLst/>
                <a:latin typeface="Calibri" pitchFamily="34" charset="0"/>
                <a:ea typeface="宋体" pitchFamily="2" charset="-122"/>
                <a:cs typeface="+mn-cs"/>
              </a:rPr>
              <a:t>纳米工艺将是我国未来</a:t>
            </a:r>
            <a:r>
              <a:rPr lang="en-US" altLang="zh-CN" sz="1200" kern="1200" dirty="0" smtClean="0">
                <a:solidFill>
                  <a:schemeClr val="tx1"/>
                </a:solidFill>
                <a:effectLst/>
                <a:latin typeface="Calibri" pitchFamily="34" charset="0"/>
                <a:ea typeface="宋体" pitchFamily="2" charset="-122"/>
                <a:cs typeface="+mn-cs"/>
              </a:rPr>
              <a:t>6</a:t>
            </a:r>
            <a:r>
              <a:rPr lang="zh-CN" altLang="en-US" sz="1200" kern="1200" dirty="0" smtClean="0">
                <a:solidFill>
                  <a:schemeClr val="tx1"/>
                </a:solidFill>
                <a:effectLst/>
                <a:latin typeface="Calibri" pitchFamily="34" charset="0"/>
                <a:ea typeface="宋体" pitchFamily="2" charset="-122"/>
                <a:cs typeface="+mn-cs"/>
              </a:rPr>
              <a:t>～</a:t>
            </a:r>
            <a:r>
              <a:rPr lang="en-US" altLang="zh-CN" sz="1200" kern="1200" dirty="0" smtClean="0">
                <a:solidFill>
                  <a:schemeClr val="tx1"/>
                </a:solidFill>
                <a:effectLst/>
                <a:latin typeface="Calibri" pitchFamily="34" charset="0"/>
                <a:ea typeface="宋体" pitchFamily="2" charset="-122"/>
                <a:cs typeface="+mn-cs"/>
              </a:rPr>
              <a:t>7</a:t>
            </a:r>
            <a:r>
              <a:rPr lang="zh-CN" altLang="en-US" sz="1200" kern="1200" dirty="0" smtClean="0">
                <a:solidFill>
                  <a:schemeClr val="tx1"/>
                </a:solidFill>
                <a:effectLst/>
                <a:latin typeface="Calibri" pitchFamily="34" charset="0"/>
                <a:ea typeface="宋体" pitchFamily="2" charset="-122"/>
                <a:cs typeface="+mn-cs"/>
              </a:rPr>
              <a:t>年内的高端主流的工艺节点</a:t>
            </a:r>
            <a:endParaRPr lang="en-US" altLang="zh-CN" sz="1200" kern="1200" dirty="0" smtClean="0">
              <a:solidFill>
                <a:schemeClr val="tx1"/>
              </a:solidFill>
              <a:effectLst/>
              <a:latin typeface="Calibri" pitchFamily="34" charset="0"/>
              <a:ea typeface="宋体" pitchFamily="2" charset="-122"/>
              <a:cs typeface="+mn-cs"/>
            </a:endParaRPr>
          </a:p>
          <a:p>
            <a:endParaRPr lang="en-US" altLang="zh-CN" sz="1200" kern="1200" dirty="0" smtClean="0">
              <a:solidFill>
                <a:schemeClr val="tx1"/>
              </a:solidFill>
              <a:effectLst/>
              <a:latin typeface="Calibri" pitchFamily="34" charset="0"/>
              <a:ea typeface="宋体" pitchFamily="2" charset="-122"/>
              <a:cs typeface="+mn-cs"/>
            </a:endParaRPr>
          </a:p>
          <a:p>
            <a:r>
              <a:rPr lang="zh-CN" altLang="en-US" sz="1200" kern="1200" dirty="0" smtClean="0">
                <a:solidFill>
                  <a:schemeClr val="tx1"/>
                </a:solidFill>
                <a:effectLst/>
                <a:latin typeface="Calibri" pitchFamily="34" charset="0"/>
                <a:ea typeface="宋体" pitchFamily="2" charset="-122"/>
                <a:cs typeface="+mn-cs"/>
              </a:rPr>
              <a:t>制造能力方面：</a:t>
            </a:r>
            <a:endParaRPr lang="en-US" altLang="zh-CN" sz="1200" kern="1200" dirty="0" smtClean="0">
              <a:solidFill>
                <a:schemeClr val="tx1"/>
              </a:solidFill>
              <a:effectLst/>
              <a:latin typeface="Calibri" pitchFamily="34" charset="0"/>
              <a:ea typeface="宋体" pitchFamily="2" charset="-122"/>
              <a:cs typeface="+mn-cs"/>
            </a:endParaRPr>
          </a:p>
          <a:p>
            <a:r>
              <a:rPr lang="zh-CN" altLang="en-US" sz="1200" kern="1200" dirty="0" smtClean="0">
                <a:solidFill>
                  <a:schemeClr val="tx1"/>
                </a:solidFill>
                <a:effectLst/>
                <a:latin typeface="Calibri" pitchFamily="34" charset="0"/>
                <a:ea typeface="宋体" pitchFamily="2" charset="-122"/>
                <a:cs typeface="+mn-cs"/>
              </a:rPr>
              <a:t>中芯国际</a:t>
            </a:r>
            <a:r>
              <a:rPr lang="en-US" altLang="zh-CN" sz="1200" kern="1200" dirty="0" smtClean="0">
                <a:solidFill>
                  <a:schemeClr val="tx1"/>
                </a:solidFill>
                <a:effectLst/>
                <a:latin typeface="Calibri" pitchFamily="34" charset="0"/>
                <a:ea typeface="宋体" pitchFamily="2" charset="-122"/>
                <a:cs typeface="+mn-cs"/>
              </a:rPr>
              <a:t>2015</a:t>
            </a:r>
            <a:r>
              <a:rPr lang="zh-CN" altLang="en-US" sz="1200" kern="1200" dirty="0" smtClean="0">
                <a:solidFill>
                  <a:schemeClr val="tx1"/>
                </a:solidFill>
                <a:effectLst/>
                <a:latin typeface="Calibri" pitchFamily="34" charset="0"/>
                <a:ea typeface="宋体" pitchFamily="2" charset="-122"/>
                <a:cs typeface="+mn-cs"/>
              </a:rPr>
              <a:t>年实现</a:t>
            </a:r>
            <a:r>
              <a:rPr lang="en-US" altLang="zh-CN" sz="1200" kern="1200" dirty="0" smtClean="0">
                <a:solidFill>
                  <a:schemeClr val="tx1"/>
                </a:solidFill>
                <a:effectLst/>
                <a:latin typeface="Calibri" pitchFamily="34" charset="0"/>
                <a:ea typeface="宋体" pitchFamily="2" charset="-122"/>
                <a:cs typeface="+mn-cs"/>
              </a:rPr>
              <a:t>28nm</a:t>
            </a:r>
            <a:r>
              <a:rPr lang="zh-CN" altLang="en-US" sz="1200" kern="1200" dirty="0" smtClean="0">
                <a:solidFill>
                  <a:schemeClr val="tx1"/>
                </a:solidFill>
                <a:effectLst/>
                <a:latin typeface="Calibri" pitchFamily="34" charset="0"/>
                <a:ea typeface="宋体" pitchFamily="2" charset="-122"/>
                <a:cs typeface="+mn-cs"/>
              </a:rPr>
              <a:t>商用工艺实现量产；华力微电子也在</a:t>
            </a:r>
            <a:r>
              <a:rPr lang="en-US" altLang="zh-CN" sz="1200" kern="1200" dirty="0" smtClean="0">
                <a:solidFill>
                  <a:schemeClr val="tx1"/>
                </a:solidFill>
                <a:effectLst/>
                <a:latin typeface="Calibri" pitchFamily="34" charset="0"/>
                <a:ea typeface="宋体" pitchFamily="2" charset="-122"/>
                <a:cs typeface="+mn-cs"/>
              </a:rPr>
              <a:t>2015</a:t>
            </a:r>
            <a:r>
              <a:rPr lang="zh-CN" altLang="en-US" sz="1200" kern="1200" dirty="0" smtClean="0">
                <a:solidFill>
                  <a:schemeClr val="tx1"/>
                </a:solidFill>
                <a:effectLst/>
                <a:latin typeface="Calibri" pitchFamily="34" charset="0"/>
                <a:ea typeface="宋体" pitchFamily="2" charset="-122"/>
                <a:cs typeface="+mn-cs"/>
              </a:rPr>
              <a:t>年实现</a:t>
            </a:r>
            <a:r>
              <a:rPr lang="en-US" altLang="zh-CN" sz="1200" kern="1200" dirty="0" smtClean="0">
                <a:solidFill>
                  <a:schemeClr val="tx1"/>
                </a:solidFill>
                <a:effectLst/>
                <a:latin typeface="Calibri" pitchFamily="34" charset="0"/>
                <a:ea typeface="宋体" pitchFamily="2" charset="-122"/>
                <a:cs typeface="+mn-cs"/>
              </a:rPr>
              <a:t>28nm</a:t>
            </a:r>
            <a:r>
              <a:rPr lang="zh-CN" altLang="en-US" sz="1200" kern="1200" dirty="0" smtClean="0">
                <a:solidFill>
                  <a:schemeClr val="tx1"/>
                </a:solidFill>
                <a:effectLst/>
                <a:latin typeface="Calibri" pitchFamily="34" charset="0"/>
                <a:ea typeface="宋体" pitchFamily="2" charset="-122"/>
                <a:cs typeface="+mn-cs"/>
              </a:rPr>
              <a:t>商用工艺顺利流片</a:t>
            </a:r>
            <a:endParaRPr lang="en-US" altLang="zh-CN" sz="1200" kern="1200" dirty="0" smtClean="0">
              <a:solidFill>
                <a:schemeClr val="tx1"/>
              </a:solidFill>
              <a:effectLst/>
              <a:latin typeface="Calibri" pitchFamily="34" charset="0"/>
              <a:ea typeface="宋体" pitchFamily="2" charset="-122"/>
              <a:cs typeface="+mn-cs"/>
            </a:endParaRPr>
          </a:p>
          <a:p>
            <a:endParaRPr lang="en-US" altLang="zh-CN" sz="1200" kern="1200" dirty="0" smtClean="0">
              <a:solidFill>
                <a:schemeClr val="tx1"/>
              </a:solidFill>
              <a:effectLst/>
              <a:latin typeface="Calibri" pitchFamily="34" charset="0"/>
              <a:ea typeface="宋体" pitchFamily="2" charset="-122"/>
              <a:cs typeface="+mn-cs"/>
            </a:endParaRPr>
          </a:p>
          <a:p>
            <a:r>
              <a:rPr lang="zh-CN" altLang="en-US" sz="1200" kern="1200" dirty="0" smtClean="0">
                <a:solidFill>
                  <a:schemeClr val="tx1"/>
                </a:solidFill>
                <a:effectLst/>
                <a:latin typeface="Calibri" pitchFamily="34" charset="0"/>
                <a:ea typeface="宋体" pitchFamily="2" charset="-122"/>
                <a:cs typeface="+mn-cs"/>
              </a:rPr>
              <a:t>因此， 抗辐射的</a:t>
            </a:r>
            <a:r>
              <a:rPr lang="en-US" altLang="zh-CN" sz="1200" kern="1200" dirty="0" smtClean="0">
                <a:solidFill>
                  <a:schemeClr val="tx1"/>
                </a:solidFill>
                <a:effectLst/>
                <a:latin typeface="Calibri" pitchFamily="34" charset="0"/>
                <a:ea typeface="宋体" pitchFamily="2" charset="-122"/>
                <a:cs typeface="+mn-cs"/>
              </a:rPr>
              <a:t>28nm</a:t>
            </a:r>
            <a:r>
              <a:rPr lang="zh-CN" altLang="en-US" sz="1200" kern="1200" dirty="0" smtClean="0">
                <a:solidFill>
                  <a:schemeClr val="tx1"/>
                </a:solidFill>
                <a:effectLst/>
                <a:latin typeface="Calibri" pitchFamily="34" charset="0"/>
                <a:ea typeface="宋体" pitchFamily="2" charset="-122"/>
                <a:cs typeface="+mn-cs"/>
              </a:rPr>
              <a:t>工艺，也将是我国宇航器件发展重要技术节点</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r>
              <a:rPr lang="zh-CN" altLang="en-US" sz="1200" dirty="0" smtClean="0">
                <a:latin typeface="黑体" pitchFamily="49" charset="-122"/>
                <a:ea typeface="黑体" pitchFamily="49" charset="-122"/>
              </a:rPr>
              <a:t> 集成电路进入到</a:t>
            </a:r>
            <a:r>
              <a:rPr lang="en-US" altLang="zh-CN" sz="1200" dirty="0" smtClean="0">
                <a:latin typeface="黑体" pitchFamily="49" charset="-122"/>
                <a:ea typeface="黑体" pitchFamily="49" charset="-122"/>
              </a:rPr>
              <a:t>28nm</a:t>
            </a:r>
            <a:r>
              <a:rPr lang="zh-CN" altLang="en-US" sz="1200" dirty="0" smtClean="0">
                <a:latin typeface="黑体" pitchFamily="49" charset="-122"/>
                <a:ea typeface="黑体" pitchFamily="49" charset="-122"/>
              </a:rPr>
              <a:t>及以下工艺后，在材料、工艺、结构等方面出现了许多新的变化，处于国际前沿，对器件</a:t>
            </a:r>
            <a:r>
              <a:rPr lang="zh-CN" altLang="zh-CN" sz="1200" dirty="0" smtClean="0">
                <a:latin typeface="黑体" pitchFamily="49" charset="-122"/>
                <a:ea typeface="黑体" pitchFamily="49" charset="-122"/>
              </a:rPr>
              <a:t>辐射效应</a:t>
            </a:r>
            <a:r>
              <a:rPr lang="zh-CN" altLang="en-US" sz="1200" dirty="0" smtClean="0">
                <a:latin typeface="黑体" pitchFamily="49" charset="-122"/>
                <a:ea typeface="黑体" pitchFamily="49" charset="-122"/>
              </a:rPr>
              <a:t>及抗辐射加固技术研究提出了新的挑战。</a:t>
            </a:r>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9</a:t>
            </a:fld>
            <a:endParaRPr lang="zh-CN" altLang="en-US"/>
          </a:p>
        </p:txBody>
      </p:sp>
    </p:spTree>
    <p:extLst>
      <p:ext uri="{BB962C8B-B14F-4D97-AF65-F5344CB8AC3E}">
        <p14:creationId xmlns:p14="http://schemas.microsoft.com/office/powerpoint/2010/main" val="332989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10</a:t>
            </a:fld>
            <a:endParaRPr lang="zh-CN" altLang="en-US"/>
          </a:p>
        </p:txBody>
      </p:sp>
    </p:spTree>
    <p:extLst>
      <p:ext uri="{BB962C8B-B14F-4D97-AF65-F5344CB8AC3E}">
        <p14:creationId xmlns:p14="http://schemas.microsoft.com/office/powerpoint/2010/main" val="43275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42963" y="741363"/>
            <a:ext cx="4953000" cy="371633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36175A5-E324-4E8A-9CFA-39F2850EFD37}" type="slidenum">
              <a:rPr lang="zh-CN" altLang="en-US" smtClean="0"/>
              <a:pPr>
                <a:defRPr/>
              </a:pPr>
              <a:t>11</a:t>
            </a:fld>
            <a:endParaRPr lang="zh-CN" altLang="en-US"/>
          </a:p>
        </p:txBody>
      </p:sp>
    </p:spTree>
    <p:extLst>
      <p:ext uri="{BB962C8B-B14F-4D97-AF65-F5344CB8AC3E}">
        <p14:creationId xmlns:p14="http://schemas.microsoft.com/office/powerpoint/2010/main" val="232123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844824"/>
            <a:ext cx="7772400" cy="1470025"/>
          </a:xfrm>
        </p:spPr>
        <p:txBody>
          <a:bodyPr/>
          <a:lstStyle>
            <a:lvl1pPr algn="ctr">
              <a:defRPr/>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600599"/>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A506D3-694D-4EE1-A872-B8AFD43F8037}" type="datetime1">
              <a:rPr lang="zh-CN" altLang="en-US" smtClean="0"/>
              <a:pPr/>
              <a:t>2017/10/12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lgn="r">
              <a:defRPr/>
            </a:lvl1pPr>
          </a:lstStyle>
          <a:p>
            <a:fld id="{D2E76778-9312-4270-8FEA-64D11BFE618A}" type="slidenum">
              <a:rPr lang="en-US" altLang="zh-CN" smtClean="0"/>
              <a:pPr/>
              <a:t>‹#›</a:t>
            </a:fld>
            <a:endParaRPr lang="en-US" altLang="zh-CN" dirty="0"/>
          </a:p>
        </p:txBody>
      </p:sp>
    </p:spTree>
    <p:extLst>
      <p:ext uri="{BB962C8B-B14F-4D97-AF65-F5344CB8AC3E}">
        <p14:creationId xmlns:p14="http://schemas.microsoft.com/office/powerpoint/2010/main" val="184022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C7D9272-C52F-4F2D-95DE-58979433A1BD}" type="datetime1">
              <a:rPr lang="zh-CN" altLang="en-US" smtClean="0"/>
              <a:pPr/>
              <a:t>2017/10/12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2329072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052736"/>
            <a:ext cx="2057400" cy="507342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52736"/>
            <a:ext cx="6019800" cy="507342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900A7DC-7965-4DD1-91B5-7FC1D503407E}" type="datetime1">
              <a:rPr lang="zh-CN" altLang="en-US" smtClean="0"/>
              <a:pPr/>
              <a:t>2017/10/12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325404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9AD40949-0935-4CDC-9289-8A4937654FF1}" type="datetime1">
              <a:rPr lang="zh-CN" altLang="en-US" smtClean="0"/>
              <a:pPr/>
              <a:t>2017/10/12</a:t>
            </a:fld>
            <a:endParaRPr lang="zh-CN" altLang="en-US" dirty="0"/>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pPr algn="r"/>
            <a:fld id="{D2E76778-9312-4270-8FEA-64D11BFE618A}" type="slidenum">
              <a:rPr lang="en-US" altLang="zh-CN" smtClean="0"/>
              <a:pPr algn="r"/>
              <a:t>‹#›</a:t>
            </a:fld>
            <a:endParaRPr lang="en-US" dirty="0"/>
          </a:p>
        </p:txBody>
      </p:sp>
    </p:spTree>
    <p:extLst>
      <p:ext uri="{BB962C8B-B14F-4D97-AF65-F5344CB8AC3E}">
        <p14:creationId xmlns:p14="http://schemas.microsoft.com/office/powerpoint/2010/main" val="37459640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DEA26A-3BEE-485F-BB7E-BE0311D00FA8}" type="datetime1">
              <a:rPr lang="zh-CN" altLang="en-US" smtClean="0"/>
              <a:pPr/>
              <a:t>2017/10/12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lgn="r">
              <a:defRPr sz="1600">
                <a:solidFill>
                  <a:srgbClr val="002060"/>
                </a:solidFill>
              </a:defRPr>
            </a:lvl1pPr>
          </a:lstStyle>
          <a:p>
            <a:fld id="{D2E76778-9312-4270-8FEA-64D11BFE618A}" type="slidenum">
              <a:rPr lang="en-US" altLang="zh-CN" smtClean="0"/>
              <a:pPr/>
              <a:t>‹#›</a:t>
            </a:fld>
            <a:endParaRPr lang="zh-CN" altLang="en-US" dirty="0"/>
          </a:p>
        </p:txBody>
      </p:sp>
    </p:spTree>
    <p:extLst>
      <p:ext uri="{BB962C8B-B14F-4D97-AF65-F5344CB8AC3E}">
        <p14:creationId xmlns:p14="http://schemas.microsoft.com/office/powerpoint/2010/main" val="269056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70505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20486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07BF007-9E1F-4ED7-A39D-B13288D48022}" type="datetime1">
              <a:rPr lang="zh-CN" altLang="en-US" smtClean="0"/>
              <a:pPr/>
              <a:t>2017/10/12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1305709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52736"/>
            <a:ext cx="4038600" cy="507342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37E9C68-974A-4CB4-AB7A-F81E0B09DFE1}" type="datetime1">
              <a:rPr lang="zh-CN" altLang="en-US" smtClean="0"/>
              <a:pPr/>
              <a:t>2017/10/12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389264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05273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700808"/>
            <a:ext cx="4040188" cy="44253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05273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700808"/>
            <a:ext cx="4041775" cy="44253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B2091AE9-0AC6-4EB6-923E-790151D668D6}" type="datetime1">
              <a:rPr lang="zh-CN" altLang="en-US" smtClean="0"/>
              <a:pPr/>
              <a:t>2017/10/12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229564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16A25C7-24AD-493F-B948-CD524B09D0EC}" type="datetime1">
              <a:rPr lang="zh-CN" altLang="en-US" smtClean="0"/>
              <a:pPr/>
              <a:t>2017/10/12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62225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848666F-1848-4876-879F-28DE692C5F18}" type="datetime1">
              <a:rPr lang="zh-CN" altLang="en-US" smtClean="0"/>
              <a:pPr/>
              <a:t>2017/10/12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23064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1052736"/>
            <a:ext cx="3008313" cy="576064"/>
          </a:xfrm>
        </p:spPr>
        <p:txBody>
          <a:bodyPr anchor="b"/>
          <a:lstStyle>
            <a:lvl1pPr algn="l">
              <a:defRPr sz="20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628800"/>
            <a:ext cx="3008313" cy="4497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1501D1D9-E0A9-411A-A098-957924F11F70}" type="datetime1">
              <a:rPr lang="zh-CN" altLang="en-US" smtClean="0"/>
              <a:pPr/>
              <a:t>2017/10/12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159096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1052736"/>
            <a:ext cx="5486400" cy="3674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4AF2F-881D-427F-9F85-C925AC917D21}" type="datetime1">
              <a:rPr lang="zh-CN" altLang="en-US" smtClean="0"/>
              <a:pPr/>
              <a:t>2017/10/12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vert="horz" lIns="91440" tIns="45720" rIns="91440" bIns="45720" rtlCol="0" anchor="ctr"/>
          <a:lstStyle>
            <a:lvl1pPr>
              <a:defRPr lang="en-US" altLang="zh-CN" smtClean="0"/>
            </a:lvl1pPr>
          </a:lstStyle>
          <a:p>
            <a:pPr algn="r"/>
            <a:fld id="{D2E76778-9312-4270-8FEA-64D11BFE618A}" type="slidenum">
              <a:rPr lang="en-US" altLang="zh-CN" smtClean="0"/>
              <a:pPr algn="r"/>
              <a:t>‹#›</a:t>
            </a:fld>
            <a:endParaRPr lang="en-US" altLang="zh-CN" dirty="0"/>
          </a:p>
        </p:txBody>
      </p:sp>
    </p:spTree>
    <p:extLst>
      <p:ext uri="{BB962C8B-B14F-4D97-AF65-F5344CB8AC3E}">
        <p14:creationId xmlns:p14="http://schemas.microsoft.com/office/powerpoint/2010/main" val="294934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9AB5E4">
                <a:alpha val="50196"/>
              </a:srgbClr>
            </a:gs>
            <a:gs pos="10000">
              <a:srgbClr val="F0F4FA">
                <a:alpha val="50000"/>
              </a:srgbClr>
            </a:gs>
            <a:gs pos="92000">
              <a:srgbClr val="EDF1F9">
                <a:alpha val="49804"/>
              </a:srgbClr>
            </a:gs>
            <a:gs pos="99000">
              <a:srgbClr val="C2D0EC"/>
            </a:gs>
          </a:gsLst>
          <a:lin ang="5400000" scaled="0"/>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043608" y="274638"/>
            <a:ext cx="7643192" cy="562074"/>
          </a:xfrm>
          <a:prstGeom prst="rect">
            <a:avLst/>
          </a:prstGeom>
        </p:spPr>
        <p:txBody>
          <a:bodyPr vert="horz" lIns="91440" tIns="45720" rIns="91440" bIns="45720" rtlCol="0" anchor="ctr">
            <a:no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052736"/>
            <a:ext cx="8229600" cy="5073427"/>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a:solidFill>
                  <a:schemeClr val="tx1">
                    <a:tint val="75000"/>
                  </a:schemeClr>
                </a:solidFill>
                <a:latin typeface="微软雅黑" panose="020B0503020204020204" pitchFamily="34" charset="-122"/>
                <a:ea typeface="微软雅黑" panose="020B0503020204020204" pitchFamily="34" charset="-122"/>
              </a:defRPr>
            </a:lvl1pPr>
          </a:lstStyle>
          <a:p>
            <a:fld id="{9AD40949-0935-4CDC-9289-8A4937654FF1}" type="datetime1">
              <a:rPr lang="zh-CN" altLang="en-US" smtClean="0"/>
              <a:pPr/>
              <a:t>2017/10/12</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defRPr lang="zh-CN" altLang="en-US" sz="1600" b="1" smtClean="0">
                <a:solidFill>
                  <a:srgbClr val="002060"/>
                </a:solidFill>
                <a:latin typeface="微软雅黑" panose="020B0503020204020204" pitchFamily="34" charset="-122"/>
                <a:ea typeface="微软雅黑" panose="020B0503020204020204" pitchFamily="34" charset="-122"/>
              </a:defRPr>
            </a:lvl1pPr>
          </a:lstStyle>
          <a:p>
            <a:pPr algn="r"/>
            <a:fld id="{D2E76778-9312-4270-8FEA-64D11BFE618A}" type="slidenum">
              <a:rPr lang="en-US" altLang="zh-CN" smtClean="0"/>
              <a:pPr algn="r"/>
              <a:t>‹#›</a:t>
            </a:fld>
            <a:endParaRPr lang="en-US" dirty="0"/>
          </a:p>
        </p:txBody>
      </p:sp>
      <p:pic>
        <p:nvPicPr>
          <p:cNvPr id="7" name="Picture 2" descr="J:\所办\ppt模版\nint1.jpg"/>
          <p:cNvPicPr>
            <a:picLocks noChangeAspect="1" noChangeArrowheads="1"/>
          </p:cNvPicPr>
          <p:nvPr userDrawn="1"/>
        </p:nvPicPr>
        <p:blipFill>
          <a:blip r:embed="rId15" cstate="print">
            <a:clrChange>
              <a:clrFrom>
                <a:srgbClr val="FEFFFF"/>
              </a:clrFrom>
              <a:clrTo>
                <a:srgbClr val="FEFFFF">
                  <a:alpha val="0"/>
                </a:srgbClr>
              </a:clrTo>
            </a:clrChange>
          </a:blip>
          <a:srcRect/>
          <a:stretch>
            <a:fillRect/>
          </a:stretch>
        </p:blipFill>
        <p:spPr bwMode="auto">
          <a:xfrm>
            <a:off x="395536" y="212422"/>
            <a:ext cx="564902" cy="698804"/>
          </a:xfrm>
          <a:prstGeom prst="rect">
            <a:avLst/>
          </a:prstGeom>
          <a:noFill/>
          <a:ln w="9525">
            <a:noFill/>
            <a:miter lim="800000"/>
            <a:headEnd/>
            <a:tailEnd/>
          </a:ln>
        </p:spPr>
      </p:pic>
      <p:cxnSp>
        <p:nvCxnSpPr>
          <p:cNvPr id="8" name="直接连接符 16"/>
          <p:cNvCxnSpPr>
            <a:cxnSpLocks noChangeShapeType="1"/>
          </p:cNvCxnSpPr>
          <p:nvPr userDrawn="1"/>
        </p:nvCxnSpPr>
        <p:spPr bwMode="auto">
          <a:xfrm>
            <a:off x="107504" y="911226"/>
            <a:ext cx="8928992" cy="0"/>
          </a:xfrm>
          <a:prstGeom prst="line">
            <a:avLst/>
          </a:prstGeom>
          <a:noFill/>
          <a:ln w="19050">
            <a:solidFill>
              <a:srgbClr val="17375E"/>
            </a:solidFill>
            <a:round/>
            <a:headEnd/>
            <a:tailEnd/>
          </a:ln>
        </p:spPr>
      </p:cxnSp>
    </p:spTree>
    <p:extLst>
      <p:ext uri="{BB962C8B-B14F-4D97-AF65-F5344CB8AC3E}">
        <p14:creationId xmlns:p14="http://schemas.microsoft.com/office/powerpoint/2010/main" val="1986869610"/>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69" r:id="rId12"/>
    <p:sldLayoutId id="2147484282" r:id="rId13"/>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40.png"/><Relationship Id="rId7" Type="http://schemas.openxmlformats.org/officeDocument/2006/relationships/diagramLayout" Target="../diagrams/layout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42.png"/><Relationship Id="rId10" Type="http://schemas.microsoft.com/office/2007/relationships/diagramDrawing" Target="../diagrams/drawing8.xml"/><Relationship Id="rId4" Type="http://schemas.openxmlformats.org/officeDocument/2006/relationships/image" Target="../media/image41.png"/><Relationship Id="rId9" Type="http://schemas.openxmlformats.org/officeDocument/2006/relationships/diagramColors" Target="../diagrams/colors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4.wmf"/><Relationship Id="rId5" Type="http://schemas.openxmlformats.org/officeDocument/2006/relationships/oleObject" Target="../embeddings/oleObject4.bin"/><Relationship Id="rId4" Type="http://schemas.openxmlformats.org/officeDocument/2006/relationships/image" Target="../media/image53.wmf"/></Relationships>
</file>

<file path=ppt/slides/_rels/slide36.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7.wmf"/><Relationship Id="rId11" Type="http://schemas.openxmlformats.org/officeDocument/2006/relationships/image" Target="../media/image60.png"/><Relationship Id="rId5" Type="http://schemas.openxmlformats.org/officeDocument/2006/relationships/oleObject" Target="../embeddings/oleObject7.bin"/><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9.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64.png"/><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2.wmf"/><Relationship Id="rId5" Type="http://schemas.openxmlformats.org/officeDocument/2006/relationships/oleObject" Target="../embeddings/oleObject10.bin"/><Relationship Id="rId4" Type="http://schemas.openxmlformats.org/officeDocument/2006/relationships/image" Target="../media/image65.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7.wmf"/><Relationship Id="rId5" Type="http://schemas.openxmlformats.org/officeDocument/2006/relationships/oleObject" Target="../embeddings/oleObject12.bin"/><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wmf"/><Relationship Id="rId5" Type="http://schemas.openxmlformats.org/officeDocument/2006/relationships/image" Target="../media/image4.jpeg"/><Relationship Id="rId10" Type="http://schemas.openxmlformats.org/officeDocument/2006/relationships/image" Target="../media/image9.wmf"/><Relationship Id="rId4" Type="http://schemas.openxmlformats.org/officeDocument/2006/relationships/image" Target="../media/image3.jpe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1.wmf"/><Relationship Id="rId5" Type="http://schemas.openxmlformats.org/officeDocument/2006/relationships/oleObject" Target="../embeddings/oleObject14.bin"/><Relationship Id="rId4" Type="http://schemas.openxmlformats.org/officeDocument/2006/relationships/image" Target="../media/image70.wmf"/></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2.wmf"/><Relationship Id="rId4" Type="http://schemas.openxmlformats.org/officeDocument/2006/relationships/oleObject" Target="../embeddings/oleObject15.bin"/></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2.jpe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88.jpeg"/><Relationship Id="rId4" Type="http://schemas.openxmlformats.org/officeDocument/2006/relationships/image" Target="../media/image87.emf"/></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92.wmf"/><Relationship Id="rId5" Type="http://schemas.openxmlformats.org/officeDocument/2006/relationships/oleObject" Target="../embeddings/oleObject18.bin"/><Relationship Id="rId4" Type="http://schemas.openxmlformats.org/officeDocument/2006/relationships/image" Target="../media/image91.wmf"/></Relationships>
</file>

<file path=ppt/slides/_rels/slide55.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94.wmf"/><Relationship Id="rId5" Type="http://schemas.openxmlformats.org/officeDocument/2006/relationships/oleObject" Target="../embeddings/oleObject20.bin"/><Relationship Id="rId4" Type="http://schemas.openxmlformats.org/officeDocument/2006/relationships/image" Target="../media/image93.wmf"/><Relationship Id="rId9"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98.png"/><Relationship Id="rId4" Type="http://schemas.openxmlformats.org/officeDocument/2006/relationships/image" Target="../media/image97.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00.wmf"/><Relationship Id="rId5" Type="http://schemas.openxmlformats.org/officeDocument/2006/relationships/oleObject" Target="../embeddings/oleObject24.bin"/><Relationship Id="rId4" Type="http://schemas.openxmlformats.org/officeDocument/2006/relationships/image" Target="../media/image99.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37.xml"/><Relationship Id="rId7" Type="http://schemas.openxmlformats.org/officeDocument/2006/relationships/image" Target="../media/image102.e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6.bin"/><Relationship Id="rId11" Type="http://schemas.openxmlformats.org/officeDocument/2006/relationships/image" Target="../media/image104.wmf"/><Relationship Id="rId5" Type="http://schemas.openxmlformats.org/officeDocument/2006/relationships/image" Target="../media/image101.emf"/><Relationship Id="rId10" Type="http://schemas.openxmlformats.org/officeDocument/2006/relationships/oleObject" Target="../embeddings/oleObject28.bin"/><Relationship Id="rId4" Type="http://schemas.openxmlformats.org/officeDocument/2006/relationships/oleObject" Target="../embeddings/oleObject25.bin"/><Relationship Id="rId9" Type="http://schemas.openxmlformats.org/officeDocument/2006/relationships/image" Target="../media/image103.wm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notesSlide" Target="../notesSlides/notesSlide38.xml"/><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05.wmf"/><Relationship Id="rId5" Type="http://schemas.openxmlformats.org/officeDocument/2006/relationships/oleObject" Target="../embeddings/oleObject29.bin"/><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41.xml"/><Relationship Id="rId7" Type="http://schemas.openxmlformats.org/officeDocument/2006/relationships/image" Target="../media/image11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2.bin"/><Relationship Id="rId5" Type="http://schemas.openxmlformats.org/officeDocument/2006/relationships/image" Target="../media/image110.wmf"/><Relationship Id="rId4" Type="http://schemas.openxmlformats.org/officeDocument/2006/relationships/oleObject" Target="../embeddings/oleObject31.bin"/><Relationship Id="rId9" Type="http://schemas.openxmlformats.org/officeDocument/2006/relationships/image" Target="../media/image112.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14"/>
          <p:cNvSpPr txBox="1">
            <a:spLocks noChangeArrowheads="1"/>
          </p:cNvSpPr>
          <p:nvPr/>
        </p:nvSpPr>
        <p:spPr bwMode="auto">
          <a:xfrm>
            <a:off x="519113" y="1748128"/>
            <a:ext cx="8013328" cy="861774"/>
          </a:xfrm>
          <a:prstGeom prst="rect">
            <a:avLst/>
          </a:prstGeom>
          <a:noFill/>
          <a:ln w="25400" cap="rnd" algn="ctr">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0"/>
              </a:spcBef>
            </a:pPr>
            <a:r>
              <a:rPr lang="zh-CN" altLang="en-US" sz="4000" b="1" spc="50" dirty="0">
                <a:ln w="11430"/>
                <a:solidFill>
                  <a:srgbClr val="FF0000"/>
                </a:solidFill>
                <a:effectLst>
                  <a:innerShdw blurRad="114300">
                    <a:prstClr val="black"/>
                  </a:innerShdw>
                </a:effectLst>
                <a:latin typeface="微软雅黑" panose="020B0503020204020204" pitchFamily="34" charset="-122"/>
                <a:ea typeface="微软雅黑" panose="020B0503020204020204" pitchFamily="34" charset="-122"/>
              </a:rPr>
              <a:t>纳米</a:t>
            </a:r>
            <a:r>
              <a:rPr lang="zh-CN" altLang="en-US" sz="4000" b="1" spc="50" dirty="0" smtClean="0">
                <a:ln w="11430"/>
                <a:solidFill>
                  <a:srgbClr val="FF0000"/>
                </a:solidFill>
                <a:effectLst>
                  <a:innerShdw blurRad="114300">
                    <a:prstClr val="black"/>
                  </a:innerShdw>
                </a:effectLst>
                <a:latin typeface="微软雅黑" panose="020B0503020204020204" pitchFamily="34" charset="-122"/>
                <a:ea typeface="微软雅黑" panose="020B0503020204020204" pitchFamily="34" charset="-122"/>
              </a:rPr>
              <a:t>器件空间辐射效应研究进展</a:t>
            </a:r>
            <a:endParaRPr lang="zh-CN" altLang="en-US" sz="4000" b="1" spc="50" dirty="0">
              <a:ln w="11430"/>
              <a:solidFill>
                <a:srgbClr val="FF0000"/>
              </a:solidFill>
              <a:effectLst>
                <a:innerShdw blurRad="114300">
                  <a:prstClr val="black"/>
                </a:innerShdw>
              </a:effectLst>
              <a:latin typeface="微软雅黑" panose="020B0503020204020204" pitchFamily="34" charset="-122"/>
              <a:ea typeface="微软雅黑" panose="020B0503020204020204" pitchFamily="34" charset="-122"/>
            </a:endParaRPr>
          </a:p>
        </p:txBody>
      </p:sp>
      <p:sp>
        <p:nvSpPr>
          <p:cNvPr id="15365" name="Text Box 13"/>
          <p:cNvSpPr txBox="1">
            <a:spLocks noChangeArrowheads="1"/>
          </p:cNvSpPr>
          <p:nvPr/>
        </p:nvSpPr>
        <p:spPr bwMode="auto">
          <a:xfrm>
            <a:off x="3006483" y="3829382"/>
            <a:ext cx="2828925" cy="523220"/>
          </a:xfrm>
          <a:prstGeom prst="rect">
            <a:avLst/>
          </a:prstGeom>
          <a:noFill/>
          <a:ln w="25400" cap="rnd" algn="ctr">
            <a:noFill/>
            <a:miter lim="800000"/>
            <a:headEnd/>
            <a:tailEnd/>
          </a:ln>
        </p:spPr>
        <p:txBody>
          <a:bodyPr>
            <a:spAutoFit/>
          </a:bodyPr>
          <a:lstStyle/>
          <a:p>
            <a:pPr algn="ctr">
              <a:spcBef>
                <a:spcPct val="50000"/>
              </a:spcBef>
            </a:pPr>
            <a:r>
              <a:rPr lang="zh-CN" altLang="en-US" sz="2800" b="1" smtClean="0">
                <a:solidFill>
                  <a:srgbClr val="111CFB"/>
                </a:solidFill>
                <a:latin typeface="微软雅黑" panose="020B0503020204020204" pitchFamily="34" charset="-122"/>
                <a:ea typeface="微软雅黑" panose="020B0503020204020204" pitchFamily="34" charset="-122"/>
              </a:rPr>
              <a:t>    陈  </a:t>
            </a:r>
            <a:r>
              <a:rPr lang="zh-CN" altLang="en-US" sz="2800" b="1" dirty="0" smtClean="0">
                <a:solidFill>
                  <a:srgbClr val="111CFB"/>
                </a:solidFill>
                <a:latin typeface="微软雅黑" panose="020B0503020204020204" pitchFamily="34" charset="-122"/>
                <a:ea typeface="微软雅黑" panose="020B0503020204020204" pitchFamily="34" charset="-122"/>
              </a:rPr>
              <a:t>伟</a:t>
            </a:r>
            <a:endParaRPr lang="zh-CN" altLang="en-US" sz="2800" b="1" dirty="0">
              <a:solidFill>
                <a:srgbClr val="111CFB"/>
              </a:solidFill>
              <a:latin typeface="微软雅黑" panose="020B0503020204020204" pitchFamily="34" charset="-122"/>
              <a:ea typeface="微软雅黑" panose="020B0503020204020204" pitchFamily="34" charset="-122"/>
            </a:endParaRPr>
          </a:p>
        </p:txBody>
      </p:sp>
      <p:sp>
        <p:nvSpPr>
          <p:cNvPr id="15363" name="TextBox 8"/>
          <p:cNvSpPr txBox="1">
            <a:spLocks noChangeArrowheads="1"/>
          </p:cNvSpPr>
          <p:nvPr/>
        </p:nvSpPr>
        <p:spPr bwMode="auto">
          <a:xfrm>
            <a:off x="3518786" y="4844472"/>
            <a:ext cx="3645500" cy="441916"/>
          </a:xfrm>
          <a:prstGeom prst="rect">
            <a:avLst/>
          </a:prstGeom>
          <a:noFill/>
          <a:ln w="9525">
            <a:noFill/>
            <a:miter lim="800000"/>
            <a:headEnd/>
            <a:tailEnd/>
          </a:ln>
        </p:spPr>
        <p:txBody>
          <a:bodyPr wrap="square">
            <a:spAutoFit/>
          </a:bodyPr>
          <a:lstStyle/>
          <a:p>
            <a:pPr algn="just">
              <a:lnSpc>
                <a:spcPct val="125000"/>
              </a:lnSpc>
            </a:pPr>
            <a:r>
              <a:rPr lang="zh-CN" altLang="en-US" sz="2000" b="1" dirty="0">
                <a:solidFill>
                  <a:srgbClr val="111CFB"/>
                </a:solidFill>
                <a:latin typeface="微软雅黑" panose="020B0503020204020204" pitchFamily="34" charset="-122"/>
                <a:ea typeface="微软雅黑" panose="020B0503020204020204" pitchFamily="34" charset="-122"/>
              </a:rPr>
              <a:t>西北核技术</a:t>
            </a:r>
            <a:r>
              <a:rPr lang="zh-CN" altLang="en-US" sz="2000" b="1" dirty="0" smtClean="0">
                <a:solidFill>
                  <a:srgbClr val="111CFB"/>
                </a:solidFill>
                <a:latin typeface="微软雅黑" panose="020B0503020204020204" pitchFamily="34" charset="-122"/>
                <a:ea typeface="微软雅黑" panose="020B0503020204020204" pitchFamily="34" charset="-122"/>
              </a:rPr>
              <a:t>研究所</a:t>
            </a:r>
            <a:endParaRPr lang="en-US" altLang="zh-CN" sz="2000" b="1" dirty="0" smtClean="0">
              <a:solidFill>
                <a:srgbClr val="111CFB"/>
              </a:solidFill>
              <a:latin typeface="微软雅黑" panose="020B0503020204020204" pitchFamily="34" charset="-122"/>
              <a:ea typeface="微软雅黑" panose="020B0503020204020204" pitchFamily="34" charset="-122"/>
            </a:endParaRPr>
          </a:p>
        </p:txBody>
      </p:sp>
    </p:spTree>
  </p:cSld>
  <p:clrMapOvr>
    <a:masterClrMapping/>
  </p:clrMapOvr>
  <p:transition spd="slow" advTm="1017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85784" y="4929198"/>
            <a:ext cx="3720156"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2014</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年全国</a:t>
            </a:r>
            <a:r>
              <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rPr>
              <a:t>辐射物理战略</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研讨会</a:t>
            </a:r>
            <a:endPar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p>
            <a:pPr algn="ct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（自然基金号：</a:t>
            </a:r>
            <a:r>
              <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11345007</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a:t>
            </a:r>
            <a:endPar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117" y="2857496"/>
            <a:ext cx="2571768" cy="1928826"/>
          </a:xfrm>
          <a:prstGeom prst="rect">
            <a:avLst/>
          </a:prstGeom>
        </p:spPr>
      </p:pic>
      <p:sp>
        <p:nvSpPr>
          <p:cNvPr id="7" name="矩形 6"/>
          <p:cNvSpPr/>
          <p:nvPr/>
        </p:nvSpPr>
        <p:spPr>
          <a:xfrm>
            <a:off x="2786050" y="4929198"/>
            <a:ext cx="3764445"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2015</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年的</a:t>
            </a:r>
            <a:r>
              <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rPr>
              <a:t>第</a:t>
            </a:r>
            <a:r>
              <a:rPr lang="en-US" altLang="zh-CN" sz="1600" b="1" dirty="0">
                <a:solidFill>
                  <a:srgbClr val="111CFB"/>
                </a:solidFill>
                <a:latin typeface="微软雅黑" panose="020B0503020204020204" pitchFamily="34" charset="-122"/>
                <a:ea typeface="微软雅黑" panose="020B0503020204020204" pitchFamily="34" charset="-122"/>
                <a:cs typeface="Times New Roman" pitchFamily="18" charset="0"/>
              </a:rPr>
              <a:t>547</a:t>
            </a:r>
            <a:r>
              <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rPr>
              <a:t>次香山科学</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会议</a:t>
            </a:r>
            <a:endPar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p>
            <a:pPr algn="ct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主题：空间</a:t>
            </a:r>
            <a:r>
              <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rPr>
              <a:t>辐射物理及</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应用</a:t>
            </a:r>
            <a:endPar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endParaRPr>
          </a:p>
        </p:txBody>
      </p:sp>
      <p:pic>
        <p:nvPicPr>
          <p:cNvPr id="1026" name="Picture 2" descr="C:\Users\wch\Desktop\研讨会照片\战略研讨会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40" t="19723" b="20614"/>
          <a:stretch/>
        </p:blipFill>
        <p:spPr bwMode="auto">
          <a:xfrm>
            <a:off x="357159" y="2852936"/>
            <a:ext cx="2786082" cy="193338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35175" y="908720"/>
            <a:ext cx="8352928" cy="1938992"/>
          </a:xfrm>
          <a:prstGeom prst="rect">
            <a:avLst/>
          </a:prstGeom>
        </p:spPr>
        <p:txBody>
          <a:bodyPr wrap="square">
            <a:spAutoFit/>
          </a:bodyPr>
          <a:lstStyle/>
          <a:p>
            <a:pPr>
              <a:lnSpc>
                <a:spcPct val="125000"/>
              </a:lnSpc>
            </a:pPr>
            <a:r>
              <a:rPr lang="zh-CN" altLang="en-US" sz="2400" b="1" dirty="0">
                <a:latin typeface="微软雅黑" panose="020B0503020204020204" pitchFamily="34" charset="-122"/>
                <a:ea typeface="微软雅黑" panose="020B0503020204020204" pitchFamily="34" charset="-122"/>
                <a:cs typeface="Times New Roman" pitchFamily="18" charset="0"/>
              </a:rPr>
              <a:t> </a:t>
            </a:r>
            <a:r>
              <a:rPr lang="zh-CN" altLang="en-US" sz="2400" b="1" dirty="0" smtClean="0">
                <a:latin typeface="微软雅黑" panose="020B0503020204020204" pitchFamily="34" charset="-122"/>
                <a:ea typeface="微软雅黑" panose="020B0503020204020204" pitchFamily="34" charset="-122"/>
                <a:cs typeface="Times New Roman" pitchFamily="18" charset="0"/>
              </a:rPr>
              <a:t>      我国抗辐射加固领域专家共识：</a:t>
            </a:r>
            <a:r>
              <a:rPr lang="zh-CN" altLang="en-US" sz="2400" b="1" dirty="0">
                <a:latin typeface="微软雅黑" panose="020B0503020204020204" pitchFamily="34" charset="-122"/>
                <a:ea typeface="微软雅黑" panose="020B0503020204020204" pitchFamily="34" charset="-122"/>
                <a:cs typeface="Times New Roman" pitchFamily="18" charset="0"/>
              </a:rPr>
              <a:t>先进纳米器件在航天领域应用需求迫切，急需</a:t>
            </a:r>
            <a:r>
              <a:rPr lang="zh-CN" altLang="en-US" sz="2400" b="1" dirty="0">
                <a:solidFill>
                  <a:srgbClr val="FF0000"/>
                </a:solidFill>
                <a:latin typeface="微软雅黑" panose="020B0503020204020204" pitchFamily="34" charset="-122"/>
                <a:ea typeface="微软雅黑" panose="020B0503020204020204" pitchFamily="34" charset="-122"/>
                <a:cs typeface="Times New Roman" pitchFamily="18" charset="0"/>
              </a:rPr>
              <a:t>开展纳米器件辐射效应机理及模拟试验关键技术研究</a:t>
            </a:r>
            <a:r>
              <a:rPr lang="zh-CN" altLang="en-US" sz="2400" b="1" dirty="0">
                <a:latin typeface="微软雅黑" panose="020B0503020204020204" pitchFamily="34" charset="-122"/>
                <a:ea typeface="微软雅黑" panose="020B0503020204020204" pitchFamily="34" charset="-122"/>
                <a:cs typeface="Times New Roman" pitchFamily="18" charset="0"/>
              </a:rPr>
              <a:t>，解决我国航天器抗辐射加固面临的关键基础科学问题。</a:t>
            </a:r>
            <a:endParaRPr lang="zh-CN" altLang="en-US" sz="2400" b="1" dirty="0">
              <a:latin typeface="微软雅黑" panose="020B0503020204020204" pitchFamily="34" charset="-122"/>
              <a:ea typeface="微软雅黑" panose="020B0503020204020204" pitchFamily="34" charset="-122"/>
            </a:endParaRPr>
          </a:p>
        </p:txBody>
      </p:sp>
      <p:sp>
        <p:nvSpPr>
          <p:cNvPr id="12" name="圆角矩形 11"/>
          <p:cNvSpPr/>
          <p:nvPr/>
        </p:nvSpPr>
        <p:spPr>
          <a:xfrm>
            <a:off x="971600" y="5661248"/>
            <a:ext cx="7128792" cy="10469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25000"/>
              </a:lnSpc>
            </a:pPr>
            <a:r>
              <a:rPr lang="zh-CN" altLang="en-US" sz="2800" b="1" dirty="0">
                <a:solidFill>
                  <a:srgbClr val="FF0000"/>
                </a:solidFill>
                <a:latin typeface="微软雅黑" panose="020B0503020204020204" pitchFamily="34" charset="-122"/>
                <a:ea typeface="微软雅黑" panose="020B0503020204020204" pitchFamily="34" charset="-122"/>
              </a:rPr>
              <a:t>抗辐射加固技术涉及国家战略安全</a:t>
            </a:r>
            <a:r>
              <a:rPr lang="zh-CN" altLang="en-US" sz="2800" b="1" dirty="0" smtClean="0">
                <a:solidFill>
                  <a:srgbClr val="FF0000"/>
                </a:solidFill>
                <a:latin typeface="微软雅黑" panose="020B0503020204020204" pitchFamily="34" charset="-122"/>
                <a:ea typeface="微软雅黑" panose="020B0503020204020204" pitchFamily="34" charset="-122"/>
              </a:rPr>
              <a:t>，</a:t>
            </a:r>
            <a:endParaRPr lang="en-US" altLang="zh-CN" sz="2800" b="1" dirty="0" smtClean="0">
              <a:solidFill>
                <a:srgbClr val="FF0000"/>
              </a:solidFill>
              <a:latin typeface="微软雅黑" panose="020B0503020204020204" pitchFamily="34" charset="-122"/>
              <a:ea typeface="微软雅黑" panose="020B0503020204020204" pitchFamily="34" charset="-122"/>
            </a:endParaRPr>
          </a:p>
          <a:p>
            <a:pPr algn="ctr">
              <a:lnSpc>
                <a:spcPct val="125000"/>
              </a:lnSpc>
            </a:pPr>
            <a:r>
              <a:rPr lang="zh-CN" altLang="en-US" sz="2800" b="1" dirty="0" smtClean="0">
                <a:solidFill>
                  <a:srgbClr val="FF0000"/>
                </a:solidFill>
                <a:latin typeface="微软雅黑" panose="020B0503020204020204" pitchFamily="34" charset="-122"/>
                <a:ea typeface="微软雅黑" panose="020B0503020204020204" pitchFamily="34" charset="-122"/>
              </a:rPr>
              <a:t>只有</a:t>
            </a:r>
            <a:r>
              <a:rPr lang="zh-CN" altLang="en-US" sz="2800" b="1" dirty="0">
                <a:solidFill>
                  <a:srgbClr val="FF0000"/>
                </a:solidFill>
                <a:latin typeface="微软雅黑" panose="020B0503020204020204" pitchFamily="34" charset="-122"/>
                <a:ea typeface="微软雅黑" panose="020B0503020204020204" pitchFamily="34" charset="-122"/>
              </a:rPr>
              <a:t>自主创新才能自主可</a:t>
            </a:r>
            <a:r>
              <a:rPr lang="zh-CN" altLang="en-US" sz="2800" b="1" dirty="0" smtClean="0">
                <a:solidFill>
                  <a:srgbClr val="FF0000"/>
                </a:solidFill>
                <a:latin typeface="微软雅黑" panose="020B0503020204020204" pitchFamily="34" charset="-122"/>
                <a:ea typeface="微软雅黑" panose="020B0503020204020204" pitchFamily="34" charset="-122"/>
              </a:rPr>
              <a:t>控</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5715008" y="4929198"/>
            <a:ext cx="3764445" cy="5847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2016</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年</a:t>
            </a: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自然基金重大项目</a:t>
            </a:r>
            <a:endParaRPr lang="en-US" altLang="zh-CN" sz="1600" b="1"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p>
            <a:pPr algn="ctr"/>
            <a:r>
              <a:rPr lang="zh-CN" altLang="en-US" sz="1600" b="1" dirty="0" smtClean="0">
                <a:solidFill>
                  <a:srgbClr val="111CFB"/>
                </a:solidFill>
                <a:latin typeface="微软雅黑" panose="020B0503020204020204" pitchFamily="34" charset="-122"/>
                <a:ea typeface="微软雅黑" panose="020B0503020204020204" pitchFamily="34" charset="-122"/>
                <a:cs typeface="Times New Roman" pitchFamily="18" charset="0"/>
              </a:rPr>
              <a:t>纳米器件辐射效应机理和试验技术</a:t>
            </a:r>
            <a:endParaRPr lang="zh-CN" altLang="en-US" sz="1600" b="1" dirty="0">
              <a:solidFill>
                <a:srgbClr val="111CFB"/>
              </a:solidFill>
              <a:latin typeface="微软雅黑" panose="020B0503020204020204" pitchFamily="34" charset="-122"/>
              <a:ea typeface="微软雅黑" panose="020B0503020204020204" pitchFamily="34" charset="-122"/>
              <a:cs typeface="Times New Roman" pitchFamily="18" charset="0"/>
            </a:endParaRPr>
          </a:p>
        </p:txBody>
      </p:sp>
      <p:pic>
        <p:nvPicPr>
          <p:cNvPr id="363522" name="Picture 2" descr="E:\涉密文件夹（机密）\基金项目\自然基金重大研究计划建议书\纳米器件重大项目\启动会照片.JPG"/>
          <p:cNvPicPr>
            <a:picLocks noChangeAspect="1" noChangeArrowheads="1"/>
          </p:cNvPicPr>
          <p:nvPr/>
        </p:nvPicPr>
        <p:blipFill>
          <a:blip r:embed="rId5" cstate="print"/>
          <a:srcRect/>
          <a:stretch>
            <a:fillRect/>
          </a:stretch>
        </p:blipFill>
        <p:spPr bwMode="auto">
          <a:xfrm>
            <a:off x="6072198" y="2857496"/>
            <a:ext cx="2786049" cy="1928826"/>
          </a:xfrm>
          <a:prstGeom prst="rect">
            <a:avLst/>
          </a:prstGeom>
          <a:noFill/>
        </p:spPr>
      </p:pic>
      <p:sp>
        <p:nvSpPr>
          <p:cNvPr id="15" name="标题 3"/>
          <p:cNvSpPr>
            <a:spLocks noGrp="1"/>
          </p:cNvSpPr>
          <p:nvPr>
            <p:ph type="title"/>
          </p:nvPr>
        </p:nvSpPr>
        <p:spPr>
          <a:xfrm>
            <a:off x="1043608" y="274638"/>
            <a:ext cx="7643192" cy="562074"/>
          </a:xfrm>
        </p:spPr>
        <p:txBody>
          <a:bodyPr/>
          <a:lstStyle/>
          <a:p>
            <a:r>
              <a:rPr lang="zh-CN" altLang="en-US" dirty="0">
                <a:solidFill>
                  <a:srgbClr val="111CFB"/>
                </a:solidFill>
              </a:rPr>
              <a:t>背景与需求</a:t>
            </a:r>
            <a:endParaRPr lang="zh-CN" altLang="en-US" b="1" dirty="0">
              <a:solidFill>
                <a:srgbClr val="111CFB"/>
              </a:solidFill>
            </a:endParaRPr>
          </a:p>
        </p:txBody>
      </p:sp>
    </p:spTree>
    <p:extLst>
      <p:ext uri="{BB962C8B-B14F-4D97-AF65-F5344CB8AC3E}">
        <p14:creationId xmlns:p14="http://schemas.microsoft.com/office/powerpoint/2010/main" val="1983142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p:cNvSpPr>
            <a:spLocks noChangeArrowheads="1"/>
          </p:cNvSpPr>
          <p:nvPr/>
        </p:nvSpPr>
        <p:spPr bwMode="auto">
          <a:xfrm>
            <a:off x="1" y="2514600"/>
            <a:ext cx="9144000"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二</a:t>
            </a:r>
            <a:r>
              <a:rPr lang="zh-CN" altLang="en-US" sz="4800" b="1" spc="50" dirty="0" smtClean="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、现状与趋势</a:t>
            </a:r>
            <a:endPar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13032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538255" y="982511"/>
            <a:ext cx="8282217" cy="5328592"/>
          </a:xfrm>
          <a:prstGeom prst="rect">
            <a:avLst/>
          </a:prstGeom>
          <a:noFill/>
          <a:ln w="9525">
            <a:solidFill>
              <a:schemeClr val="tx1"/>
            </a:solidFill>
            <a:miter lim="800000"/>
            <a:headEnd/>
            <a:tailEnd/>
          </a:ln>
        </p:spPr>
      </p:pic>
      <p:sp>
        <p:nvSpPr>
          <p:cNvPr id="6" name="标题 2"/>
          <p:cNvSpPr txBox="1">
            <a:spLocks/>
          </p:cNvSpPr>
          <p:nvPr/>
        </p:nvSpPr>
        <p:spPr>
          <a:xfrm>
            <a:off x="1043608" y="274638"/>
            <a:ext cx="7643192" cy="562074"/>
          </a:xfrm>
          <a:prstGeom prst="rect">
            <a:avLst/>
          </a:prstGeom>
        </p:spPr>
        <p:txBody>
          <a:bodyPr vert="horz" lIns="91440" tIns="45720" rIns="91440" bIns="45720" rtlCol="0" anchor="ctr">
            <a:noAutofit/>
          </a:bodyPr>
          <a:lstStyle>
            <a:lvl1pPr defTabSz="914400" eaLnBrk="1" latinLnBrk="0" hangingPunct="1">
              <a:buNone/>
              <a:defRPr sz="3200" b="1">
                <a:solidFill>
                  <a:srgbClr val="111CFB"/>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cs typeface="+mj-cs"/>
              </a:defRPr>
            </a:lvl1pPr>
          </a:lstStyle>
          <a:p>
            <a:r>
              <a:rPr lang="zh-CN" altLang="en-US" dirty="0"/>
              <a:t>纳米器件辐射效应研究现状</a:t>
            </a:r>
          </a:p>
        </p:txBody>
      </p:sp>
    </p:spTree>
    <p:extLst>
      <p:ext uri="{BB962C8B-B14F-4D97-AF65-F5344CB8AC3E}">
        <p14:creationId xmlns:p14="http://schemas.microsoft.com/office/powerpoint/2010/main" val="40049641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1535323776"/>
              </p:ext>
            </p:extLst>
          </p:nvPr>
        </p:nvGraphicFramePr>
        <p:xfrm>
          <a:off x="142844" y="1700808"/>
          <a:ext cx="885831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标题 2"/>
          <p:cNvSpPr>
            <a:spLocks noGrp="1"/>
          </p:cNvSpPr>
          <p:nvPr>
            <p:ph type="title"/>
          </p:nvPr>
        </p:nvSpPr>
        <p:spPr/>
        <p:txBody>
          <a:bodyPr/>
          <a:lstStyle/>
          <a:p>
            <a:r>
              <a:rPr lang="zh-CN" altLang="en-US" dirty="0" smtClean="0">
                <a:solidFill>
                  <a:srgbClr val="111CFB"/>
                </a:solidFill>
              </a:rPr>
              <a:t>纳米器件辐射效应研究现状</a:t>
            </a:r>
            <a:endParaRPr lang="zh-CN" altLang="en-US" dirty="0">
              <a:solidFill>
                <a:srgbClr val="111CFB"/>
              </a:solidFill>
            </a:endParaRPr>
          </a:p>
        </p:txBody>
      </p:sp>
      <p:sp>
        <p:nvSpPr>
          <p:cNvPr id="7" name="圆角矩形 6"/>
          <p:cNvSpPr/>
          <p:nvPr/>
        </p:nvSpPr>
        <p:spPr>
          <a:xfrm>
            <a:off x="251520" y="1036297"/>
            <a:ext cx="8511480" cy="59250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pPr>
            <a:r>
              <a:rPr lang="zh-CN" altLang="zh-CN" sz="2400" b="1" dirty="0" smtClean="0">
                <a:latin typeface="微软雅黑" pitchFamily="34" charset="-122"/>
                <a:ea typeface="微软雅黑" pitchFamily="34" charset="-122"/>
              </a:rPr>
              <a:t>趋于</a:t>
            </a:r>
            <a:r>
              <a:rPr lang="zh-CN" altLang="zh-CN" sz="2400" b="1" dirty="0">
                <a:latin typeface="微软雅黑" pitchFamily="34" charset="-122"/>
                <a:ea typeface="微软雅黑" pitchFamily="34" charset="-122"/>
              </a:rPr>
              <a:t>物理极限的工艺必将会对器件的辐射效应产生显著影响</a:t>
            </a:r>
            <a:r>
              <a:rPr lang="zh-CN" altLang="en-US" sz="2400" b="1" dirty="0" smtClean="0">
                <a:latin typeface="微软雅黑" pitchFamily="34" charset="-122"/>
                <a:ea typeface="微软雅黑" pitchFamily="34" charset="-122"/>
              </a:rPr>
              <a:t>。</a:t>
            </a:r>
            <a:endParaRPr lang="en-US" altLang="zh-CN" sz="2400" b="1" dirty="0">
              <a:latin typeface="微软雅黑" pitchFamily="34" charset="-122"/>
              <a:ea typeface="微软雅黑" pitchFamily="34" charset="-122"/>
            </a:endParaRPr>
          </a:p>
        </p:txBody>
      </p:sp>
    </p:spTree>
    <p:extLst>
      <p:ext uri="{BB962C8B-B14F-4D97-AF65-F5344CB8AC3E}">
        <p14:creationId xmlns:p14="http://schemas.microsoft.com/office/powerpoint/2010/main" val="1308225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915614838"/>
              </p:ext>
            </p:extLst>
          </p:nvPr>
        </p:nvGraphicFramePr>
        <p:xfrm>
          <a:off x="251520" y="1268760"/>
          <a:ext cx="8716575" cy="4176463"/>
        </p:xfrm>
        <a:graphic>
          <a:graphicData uri="http://schemas.openxmlformats.org/drawingml/2006/table">
            <a:tbl>
              <a:tblPr firstRow="1" bandRow="1">
                <a:tableStyleId>{5C22544A-7EE6-4342-B048-85BDC9FD1C3A}</a:tableStyleId>
              </a:tblPr>
              <a:tblGrid>
                <a:gridCol w="1619895">
                  <a:extLst>
                    <a:ext uri="{9D8B030D-6E8A-4147-A177-3AD203B41FA5}">
                      <a16:colId xmlns:a16="http://schemas.microsoft.com/office/drawing/2014/main" val="20000"/>
                    </a:ext>
                  </a:extLst>
                </a:gridCol>
                <a:gridCol w="3008376">
                  <a:extLst>
                    <a:ext uri="{9D8B030D-6E8A-4147-A177-3AD203B41FA5}">
                      <a16:colId xmlns:a16="http://schemas.microsoft.com/office/drawing/2014/main" val="20001"/>
                    </a:ext>
                  </a:extLst>
                </a:gridCol>
                <a:gridCol w="4088304">
                  <a:extLst>
                    <a:ext uri="{9D8B030D-6E8A-4147-A177-3AD203B41FA5}">
                      <a16:colId xmlns:a16="http://schemas.microsoft.com/office/drawing/2014/main" val="20002"/>
                    </a:ext>
                  </a:extLst>
                </a:gridCol>
              </a:tblGrid>
              <a:tr h="493283">
                <a:tc>
                  <a:txBody>
                    <a:bodyPr/>
                    <a:lstStyle/>
                    <a:p>
                      <a:pPr algn="ct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资助单位</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tc>
                  <a:txBody>
                    <a:bodyPr/>
                    <a:lstStyle/>
                    <a:p>
                      <a:pPr algn="ct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研究计划</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tc>
                  <a:txBody>
                    <a:bodyPr/>
                    <a:lstStyle/>
                    <a:p>
                      <a:pPr algn="ct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主要内容</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extLst>
                  <a:ext uri="{0D108BD9-81ED-4DB2-BD59-A6C34878D82A}">
                    <a16:rowId xmlns:a16="http://schemas.microsoft.com/office/drawing/2014/main" val="10000"/>
                  </a:ext>
                </a:extLst>
              </a:tr>
              <a:tr h="920795">
                <a:tc rowSpan="2">
                  <a:txBody>
                    <a:bodyPr/>
                    <a:lstStyle/>
                    <a:p>
                      <a:pPr algn="l">
                        <a:lnSpc>
                          <a:spcPct val="125000"/>
                        </a:lnSpc>
                      </a:pP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美国国防威胁降低局（</a:t>
                      </a:r>
                      <a:r>
                        <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DTRA</a:t>
                      </a: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a:t>
                      </a:r>
                      <a:endParaRPr lang="zh-CN" altLang="en-US" sz="20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DF1F9"/>
                    </a:solidFill>
                  </a:tcPr>
                </a:tc>
                <a:tc>
                  <a:txBody>
                    <a:bodyPr/>
                    <a:lstStyle/>
                    <a:p>
                      <a:pPr algn="l">
                        <a:lnSpc>
                          <a:spcPct val="125000"/>
                        </a:lnSpc>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超深亚微米</a:t>
                      </a:r>
                      <a:r>
                        <a:rPr lang="en-US" altLang="zh-CN" sz="2000" b="1" baseline="0" dirty="0" smtClean="0">
                          <a:latin typeface="微软雅黑" panose="020B0503020204020204" pitchFamily="34" charset="-122"/>
                          <a:ea typeface="微软雅黑" panose="020B0503020204020204" pitchFamily="34" charset="-122"/>
                          <a:cs typeface="Times New Roman" pitchFamily="18" charset="0"/>
                        </a:rPr>
                        <a:t>CMOS</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器件的辐射效应和抗辐射加固</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基于</a:t>
                      </a:r>
                      <a:r>
                        <a:rPr lang="en-US" altLang="zh-CN"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IBM-90nm</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和</a:t>
                      </a:r>
                      <a:r>
                        <a:rPr lang="en-US" altLang="zh-CN"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TI-65nm</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商用工艺</a:t>
                      </a: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线的设计加固技术</a:t>
                      </a:r>
                    </a:p>
                  </a:txBody>
                  <a:tcPr anchor="ctr">
                    <a:solidFill>
                      <a:schemeClr val="accent1">
                        <a:lumMod val="20000"/>
                        <a:lumOff val="80000"/>
                      </a:schemeClr>
                    </a:solidFill>
                  </a:tcPr>
                </a:tc>
                <a:extLst>
                  <a:ext uri="{0D108BD9-81ED-4DB2-BD59-A6C34878D82A}">
                    <a16:rowId xmlns:a16="http://schemas.microsoft.com/office/drawing/2014/main" val="10001"/>
                  </a:ext>
                </a:extLst>
              </a:tr>
              <a:tr h="920795">
                <a:tc vMerge="1">
                  <a:txBody>
                    <a:bodyPr/>
                    <a:lstStyle/>
                    <a:p>
                      <a:endParaRPr lang="zh-CN" altLang="en-US"/>
                    </a:p>
                  </a:txBody>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纳米级器件的辐射效应和抗辐射加固</a:t>
                      </a:r>
                    </a:p>
                  </a:txBody>
                  <a:tcPr anchor="ctr">
                    <a:solidFill>
                      <a:srgbClr val="EDF1F9"/>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altLang="zh-CN" sz="2000" b="1" baseline="0" dirty="0" smtClean="0">
                          <a:latin typeface="微软雅黑" panose="020B0503020204020204" pitchFamily="34" charset="-122"/>
                          <a:ea typeface="微软雅黑" panose="020B0503020204020204" pitchFamily="34" charset="-122"/>
                          <a:cs typeface="Times New Roman" pitchFamily="18" charset="0"/>
                        </a:rPr>
                        <a:t>BAE System</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和</a:t>
                      </a:r>
                      <a:r>
                        <a:rPr lang="en-US" altLang="zh-CN" sz="2000" b="1" baseline="0" dirty="0" smtClean="0">
                          <a:latin typeface="微软雅黑" panose="020B0503020204020204" pitchFamily="34" charset="-122"/>
                          <a:ea typeface="微软雅黑" panose="020B0503020204020204" pitchFamily="34" charset="-122"/>
                          <a:cs typeface="Times New Roman" pitchFamily="18" charset="0"/>
                        </a:rPr>
                        <a:t>Honeywell</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的</a:t>
                      </a:r>
                      <a:r>
                        <a:rPr lang="zh-CN" altLang="en-US"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纳米级工艺</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为代表的</a:t>
                      </a: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抗辐射加固研究</a:t>
                      </a:r>
                    </a:p>
                  </a:txBody>
                  <a:tcPr anchor="ctr">
                    <a:solidFill>
                      <a:srgbClr val="EDF1F9"/>
                    </a:solidFill>
                  </a:tcPr>
                </a:tc>
                <a:extLst>
                  <a:ext uri="{0D108BD9-81ED-4DB2-BD59-A6C34878D82A}">
                    <a16:rowId xmlns:a16="http://schemas.microsoft.com/office/drawing/2014/main" val="10002"/>
                  </a:ext>
                </a:extLst>
              </a:tr>
              <a:tr h="920795">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美国宇航局（</a:t>
                      </a:r>
                      <a:r>
                        <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NASA</a:t>
                      </a: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a:t>
                      </a:r>
                      <a:endPar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DF1F9"/>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电子器件和封装项目（</a:t>
                      </a:r>
                      <a:r>
                        <a:rPr lang="en-US" altLang="zh-CN" sz="2000" b="1" baseline="0" dirty="0" smtClean="0">
                          <a:latin typeface="微软雅黑" panose="020B0503020204020204" pitchFamily="34" charset="-122"/>
                          <a:ea typeface="微软雅黑" panose="020B0503020204020204" pitchFamily="34" charset="-122"/>
                          <a:cs typeface="Times New Roman" pitchFamily="18" charset="0"/>
                        </a:rPr>
                        <a:t>NEPP</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极端条件下</a:t>
                      </a:r>
                      <a:r>
                        <a:rPr lang="zh-CN" altLang="en-US"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微纳器件</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抗辐射电子学</a:t>
                      </a:r>
                    </a:p>
                  </a:txBody>
                  <a:tcPr anchor="ctr">
                    <a:solidFill>
                      <a:schemeClr val="accent1">
                        <a:lumMod val="20000"/>
                        <a:lumOff val="80000"/>
                      </a:schemeClr>
                    </a:solidFill>
                  </a:tcPr>
                </a:tc>
                <a:extLst>
                  <a:ext uri="{0D108BD9-81ED-4DB2-BD59-A6C34878D82A}">
                    <a16:rowId xmlns:a16="http://schemas.microsoft.com/office/drawing/2014/main" val="10003"/>
                  </a:ext>
                </a:extLst>
              </a:tr>
              <a:tr h="920795">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美国空军科研办公室</a:t>
                      </a:r>
                      <a:endPar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DF1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大学多学科前沿计划（</a:t>
                      </a:r>
                      <a:r>
                        <a:rPr lang="en-US" altLang="zh-CN"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MURI</a:t>
                      </a: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a:t>
                      </a:r>
                      <a:endParaRPr lang="en-US" altLang="zh-CN"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DF1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纳米级器件（</a:t>
                      </a:r>
                      <a:r>
                        <a:rPr lang="en-US" altLang="zh-CN"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90-45nm</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）和</a:t>
                      </a:r>
                      <a:r>
                        <a:rPr lang="zh-CN" altLang="en-US"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新结构</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带来的辐射效应问题</a:t>
                      </a:r>
                    </a:p>
                  </a:txBody>
                  <a:tcPr anchor="ctr">
                    <a:solidFill>
                      <a:srgbClr val="EDF1F9"/>
                    </a:solidFill>
                  </a:tcPr>
                </a:tc>
                <a:extLst>
                  <a:ext uri="{0D108BD9-81ED-4DB2-BD59-A6C34878D82A}">
                    <a16:rowId xmlns:a16="http://schemas.microsoft.com/office/drawing/2014/main" val="10004"/>
                  </a:ext>
                </a:extLst>
              </a:tr>
            </a:tbl>
          </a:graphicData>
        </a:graphic>
      </p:graphicFrame>
      <p:sp>
        <p:nvSpPr>
          <p:cNvPr id="2" name="标题 1"/>
          <p:cNvSpPr>
            <a:spLocks noGrp="1"/>
          </p:cNvSpPr>
          <p:nvPr>
            <p:ph type="title"/>
          </p:nvPr>
        </p:nvSpPr>
        <p:spPr/>
        <p:txBody>
          <a:bodyPr/>
          <a:lstStyle/>
          <a:p>
            <a:r>
              <a:rPr lang="zh-CN" altLang="en-US" dirty="0" smtClean="0">
                <a:solidFill>
                  <a:srgbClr val="111CFB"/>
                </a:solidFill>
              </a:rPr>
              <a:t>纳米器件辐射效应</a:t>
            </a:r>
            <a:r>
              <a:rPr lang="zh-CN" altLang="en-US" b="1" dirty="0" smtClean="0">
                <a:solidFill>
                  <a:srgbClr val="111CFB"/>
                </a:solidFill>
              </a:rPr>
              <a:t>研究现状</a:t>
            </a:r>
            <a:r>
              <a:rPr lang="en-US" altLang="zh-CN" b="1" dirty="0" smtClean="0">
                <a:solidFill>
                  <a:srgbClr val="111CFB"/>
                </a:solidFill>
              </a:rPr>
              <a:t>-</a:t>
            </a:r>
            <a:r>
              <a:rPr lang="zh-CN" altLang="en-US" b="1" dirty="0" smtClean="0">
                <a:solidFill>
                  <a:srgbClr val="111CFB"/>
                </a:solidFill>
              </a:rPr>
              <a:t>国外</a:t>
            </a:r>
            <a:endParaRPr lang="zh-CN" altLang="en-US" b="1" dirty="0">
              <a:solidFill>
                <a:srgbClr val="111CFB"/>
              </a:solidFill>
            </a:endParaRPr>
          </a:p>
        </p:txBody>
      </p:sp>
      <p:sp>
        <p:nvSpPr>
          <p:cNvPr id="6" name="圆角矩形 5"/>
          <p:cNvSpPr/>
          <p:nvPr/>
        </p:nvSpPr>
        <p:spPr>
          <a:xfrm>
            <a:off x="346456" y="5647859"/>
            <a:ext cx="8482565"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25000"/>
              </a:lnSpc>
            </a:pPr>
            <a:r>
              <a:rPr lang="zh-CN" altLang="en-US" sz="2400" b="1" dirty="0" smtClean="0">
                <a:solidFill>
                  <a:srgbClr val="111CFB"/>
                </a:solidFill>
                <a:latin typeface="微软雅黑" panose="020B0503020204020204" pitchFamily="34" charset="-122"/>
                <a:ea typeface="微软雅黑" panose="020B0503020204020204" pitchFamily="34" charset="-122"/>
              </a:rPr>
              <a:t>主要针对</a:t>
            </a:r>
            <a:r>
              <a:rPr lang="en-US" altLang="zh-CN" sz="2400" b="1" dirty="0" smtClean="0">
                <a:solidFill>
                  <a:srgbClr val="111CFB"/>
                </a:solidFill>
                <a:latin typeface="微软雅黑" panose="020B0503020204020204" pitchFamily="34" charset="-122"/>
                <a:ea typeface="微软雅黑" panose="020B0503020204020204" pitchFamily="34" charset="-122"/>
              </a:rPr>
              <a:t>90/65/45nm </a:t>
            </a:r>
            <a:r>
              <a:rPr lang="zh-CN" altLang="en-US" sz="2400" b="1" dirty="0">
                <a:solidFill>
                  <a:srgbClr val="111CFB"/>
                </a:solidFill>
                <a:latin typeface="微软雅黑" panose="020B0503020204020204" pitchFamily="34" charset="-122"/>
                <a:ea typeface="微软雅黑" panose="020B0503020204020204" pitchFamily="34" charset="-122"/>
              </a:rPr>
              <a:t>工艺</a:t>
            </a:r>
            <a:r>
              <a:rPr lang="zh-CN" altLang="en-US" sz="2400" b="1" dirty="0" smtClean="0">
                <a:solidFill>
                  <a:srgbClr val="111CFB"/>
                </a:solidFill>
                <a:latin typeface="微软雅黑" panose="020B0503020204020204" pitchFamily="34" charset="-122"/>
                <a:ea typeface="微软雅黑" panose="020B0503020204020204" pitchFamily="34" charset="-122"/>
              </a:rPr>
              <a:t>节点开展研究</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9910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842232108"/>
              </p:ext>
            </p:extLst>
          </p:nvPr>
        </p:nvGraphicFramePr>
        <p:xfrm>
          <a:off x="179512" y="1196752"/>
          <a:ext cx="8784975" cy="3636652"/>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33377">
                <a:tc>
                  <a:txBody>
                    <a:bodyPr/>
                    <a:lstStyle/>
                    <a:p>
                      <a:pPr algn="ctr">
                        <a:lnSpc>
                          <a:spcPct val="125000"/>
                        </a:lnSpc>
                      </a:pP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资助单位</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tc>
                  <a:txBody>
                    <a:bodyPr/>
                    <a:lstStyle/>
                    <a:p>
                      <a:pPr algn="ct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研究计划</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tc>
                  <a:txBody>
                    <a:bodyPr/>
                    <a:lstStyle/>
                    <a:p>
                      <a:pPr algn="ctr"/>
                      <a:r>
                        <a:rPr lang="zh-CN" altLang="en-US" sz="24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主要内容</a:t>
                      </a:r>
                      <a:endParaRPr lang="zh-CN" altLang="en-US" sz="2400" b="1" baseline="0" dirty="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F0F4FA"/>
                    </a:solidFill>
                  </a:tcPr>
                </a:tc>
                <a:extLst>
                  <a:ext uri="{0D108BD9-81ED-4DB2-BD59-A6C34878D82A}">
                    <a16:rowId xmlns:a16="http://schemas.microsoft.com/office/drawing/2014/main" val="10000"/>
                  </a:ext>
                </a:extLst>
              </a:tr>
              <a:tr h="583410">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国务院</a:t>
                      </a:r>
                      <a:endPar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BF0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核高基重大</a:t>
                      </a: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专项“十二五”</a:t>
                      </a:r>
                      <a:endParaRPr lang="en-US" altLang="zh-CN"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BF0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涉及</a:t>
                      </a:r>
                      <a:r>
                        <a:rPr lang="en-US" altLang="zh-CN"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65nm</a:t>
                      </a:r>
                      <a:r>
                        <a:rPr lang="zh-CN" altLang="en-US" sz="2000" b="1" baseline="0" dirty="0" smtClean="0">
                          <a:solidFill>
                            <a:srgbClr val="FF0000"/>
                          </a:solidFill>
                          <a:latin typeface="微软雅黑" panose="020B0503020204020204" pitchFamily="34" charset="-122"/>
                          <a:ea typeface="微软雅黑" panose="020B0503020204020204" pitchFamily="34" charset="-122"/>
                          <a:cs typeface="Times New Roman" pitchFamily="18" charset="0"/>
                        </a:rPr>
                        <a:t>及以上工艺</a:t>
                      </a:r>
                      <a:r>
                        <a:rPr lang="zh-CN" altLang="en-US" sz="2000" b="1" baseline="0" dirty="0" smtClean="0">
                          <a:latin typeface="微软雅黑" panose="020B0503020204020204" pitchFamily="34" charset="-122"/>
                          <a:ea typeface="微软雅黑" panose="020B0503020204020204" pitchFamily="34" charset="-122"/>
                          <a:cs typeface="Times New Roman" pitchFamily="18" charset="0"/>
                        </a:rPr>
                        <a:t>抗辐射电子器件研制</a:t>
                      </a:r>
                    </a:p>
                  </a:txBody>
                  <a:tcPr anchor="ctr">
                    <a:solidFill>
                      <a:srgbClr val="EBF0F9"/>
                    </a:solidFill>
                  </a:tcPr>
                </a:tc>
                <a:extLst>
                  <a:ext uri="{0D108BD9-81ED-4DB2-BD59-A6C34878D82A}">
                    <a16:rowId xmlns:a16="http://schemas.microsoft.com/office/drawing/2014/main" val="10001"/>
                  </a:ext>
                </a:extLst>
              </a:tr>
              <a:tr h="1000132">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科技部</a:t>
                      </a:r>
                      <a:endPar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BF0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国家重大安全基础研究项目</a:t>
                      </a:r>
                      <a:endParaRPr lang="en-US" altLang="zh-CN"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kern="1200" baseline="0" dirty="0" smtClean="0">
                          <a:solidFill>
                            <a:schemeClr val="dk1"/>
                          </a:solidFill>
                          <a:latin typeface="微软雅黑" panose="020B0503020204020204" pitchFamily="34" charset="-122"/>
                          <a:ea typeface="微软雅黑" panose="020B0503020204020204" pitchFamily="34" charset="-122"/>
                          <a:cs typeface="+mn-cs"/>
                        </a:rPr>
                        <a:t>涉及</a:t>
                      </a:r>
                      <a:r>
                        <a:rPr lang="en-US" altLang="zh-CN" sz="2000" b="1" kern="1200" baseline="0" dirty="0" smtClean="0">
                          <a:solidFill>
                            <a:srgbClr val="FF0000"/>
                          </a:solidFill>
                          <a:latin typeface="微软雅黑" panose="020B0503020204020204" pitchFamily="34" charset="-122"/>
                          <a:ea typeface="微软雅黑" panose="020B0503020204020204" pitchFamily="34" charset="-122"/>
                          <a:cs typeface="+mn-cs"/>
                        </a:rPr>
                        <a:t>0.18</a:t>
                      </a:r>
                      <a:r>
                        <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itchFamily="18" charset="0"/>
                        </a:rPr>
                        <a:t>μ</a:t>
                      </a:r>
                      <a:r>
                        <a:rPr lang="en-US" altLang="zh-CN" sz="2000" b="1" kern="1200" baseline="0" dirty="0" smtClean="0">
                          <a:solidFill>
                            <a:srgbClr val="FF0000"/>
                          </a:solidFill>
                          <a:latin typeface="微软雅黑" panose="020B0503020204020204" pitchFamily="34" charset="-122"/>
                          <a:ea typeface="微软雅黑" panose="020B0503020204020204" pitchFamily="34" charset="-122"/>
                          <a:cs typeface="+mn-cs"/>
                        </a:rPr>
                        <a:t>m</a:t>
                      </a:r>
                      <a:r>
                        <a:rPr lang="zh-CN" altLang="en-US" sz="2000" b="1" kern="1200" baseline="0" dirty="0" smtClean="0">
                          <a:solidFill>
                            <a:schemeClr val="dk1"/>
                          </a:solidFill>
                          <a:latin typeface="微软雅黑" panose="020B0503020204020204" pitchFamily="34" charset="-122"/>
                          <a:ea typeface="微软雅黑" panose="020B0503020204020204" pitchFamily="34" charset="-122"/>
                          <a:cs typeface="+mn-cs"/>
                        </a:rPr>
                        <a:t>及</a:t>
                      </a:r>
                      <a:r>
                        <a:rPr lang="en-US" altLang="zh-CN" sz="2000" b="1" kern="1200" baseline="0" dirty="0" smtClean="0">
                          <a:solidFill>
                            <a:srgbClr val="FF0000"/>
                          </a:solidFill>
                          <a:latin typeface="微软雅黑" panose="020B0503020204020204" pitchFamily="34" charset="-122"/>
                          <a:ea typeface="微软雅黑" panose="020B0503020204020204" pitchFamily="34" charset="-122"/>
                          <a:cs typeface="+mn-cs"/>
                        </a:rPr>
                        <a:t>65nm</a:t>
                      </a:r>
                      <a:r>
                        <a:rPr lang="zh-CN" altLang="en-US" sz="2000" b="1" kern="1200" baseline="0" dirty="0" smtClean="0">
                          <a:solidFill>
                            <a:srgbClr val="FF0000"/>
                          </a:solidFill>
                          <a:latin typeface="微软雅黑" panose="020B0503020204020204" pitchFamily="34" charset="-122"/>
                          <a:ea typeface="微软雅黑" panose="020B0503020204020204" pitchFamily="34" charset="-122"/>
                          <a:cs typeface="+mn-cs"/>
                        </a:rPr>
                        <a:t>工艺</a:t>
                      </a:r>
                      <a:r>
                        <a:rPr lang="zh-CN" altLang="en-US" sz="2000" b="1" kern="1200" baseline="0" dirty="0" smtClean="0">
                          <a:solidFill>
                            <a:schemeClr val="dk1"/>
                          </a:solidFill>
                          <a:latin typeface="微软雅黑" panose="020B0503020204020204" pitchFamily="34" charset="-122"/>
                          <a:ea typeface="微软雅黑" panose="020B0503020204020204" pitchFamily="34" charset="-122"/>
                          <a:cs typeface="+mn-cs"/>
                        </a:rPr>
                        <a:t>体硅器件、</a:t>
                      </a:r>
                      <a:r>
                        <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itchFamily="18" charset="0"/>
                        </a:rPr>
                        <a:t>0.18μm SOI</a:t>
                      </a:r>
                      <a:r>
                        <a:rPr lang="zh-CN" altLang="en-US" sz="2000" b="1" dirty="0" smtClean="0">
                          <a:solidFill>
                            <a:srgbClr val="FF0000"/>
                          </a:solidFill>
                          <a:latin typeface="微软雅黑" panose="020B0503020204020204" pitchFamily="34" charset="-122"/>
                          <a:ea typeface="微软雅黑" panose="020B0503020204020204" pitchFamily="34" charset="-122"/>
                          <a:cs typeface="Times New Roman" pitchFamily="18" charset="0"/>
                        </a:rPr>
                        <a:t>工艺</a:t>
                      </a:r>
                      <a:r>
                        <a:rPr lang="zh-CN" altLang="en-US" sz="2000" b="1" dirty="0" smtClean="0">
                          <a:solidFill>
                            <a:schemeClr val="tx1"/>
                          </a:solidFill>
                          <a:latin typeface="微软雅黑" panose="020B0503020204020204" pitchFamily="34" charset="-122"/>
                          <a:ea typeface="微软雅黑" panose="020B0503020204020204" pitchFamily="34" charset="-122"/>
                          <a:cs typeface="Times New Roman" pitchFamily="18" charset="0"/>
                        </a:rPr>
                        <a:t>器件</a:t>
                      </a:r>
                      <a:r>
                        <a:rPr lang="zh-CN" altLang="en-US" sz="2000" b="1" kern="1200" baseline="0" dirty="0" smtClean="0">
                          <a:solidFill>
                            <a:schemeClr val="dk1"/>
                          </a:solidFill>
                          <a:latin typeface="微软雅黑" panose="020B0503020204020204" pitchFamily="34" charset="-122"/>
                          <a:ea typeface="微软雅黑" panose="020B0503020204020204" pitchFamily="34" charset="-122"/>
                          <a:cs typeface="+mn-cs"/>
                        </a:rPr>
                        <a:t>辐射效应机理及设计加固技术研究</a:t>
                      </a:r>
                      <a:endParaRPr lang="zh-CN" altLang="en-US" sz="2000" b="1" baseline="0" dirty="0" smtClean="0">
                        <a:latin typeface="微软雅黑" panose="020B0503020204020204" pitchFamily="34" charset="-122"/>
                        <a:ea typeface="微软雅黑" panose="020B0503020204020204" pitchFamily="34" charset="-122"/>
                        <a:cs typeface="Times New Roman" pitchFamily="18" charset="0"/>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1000132">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en-US" altLang="zh-CN" sz="2000" b="1" baseline="0" dirty="0" smtClean="0">
                          <a:solidFill>
                            <a:srgbClr val="111CFB"/>
                          </a:solidFill>
                          <a:latin typeface="微软雅黑" panose="020B0503020204020204" pitchFamily="34" charset="-122"/>
                          <a:ea typeface="微软雅黑" panose="020B0503020204020204" pitchFamily="34" charset="-122"/>
                          <a:cs typeface="Times New Roman" pitchFamily="18" charset="0"/>
                        </a:rPr>
                        <a:t>XXX</a:t>
                      </a:r>
                    </a:p>
                  </a:txBody>
                  <a:tcPr anchor="ctr">
                    <a:solidFill>
                      <a:srgbClr val="EBF0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zh-CN" altLang="en-US"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rPr>
                        <a:t>抗辐射加固预研计划</a:t>
                      </a:r>
                      <a:endParaRPr lang="en-US" altLang="zh-CN" sz="2000" b="1" baseline="0" dirty="0" smtClean="0">
                        <a:solidFill>
                          <a:schemeClr val="tx1"/>
                        </a:solidFill>
                        <a:latin typeface="微软雅黑" panose="020B0503020204020204" pitchFamily="34" charset="-122"/>
                        <a:ea typeface="微软雅黑" panose="020B0503020204020204" pitchFamily="34" charset="-122"/>
                        <a:cs typeface="Times New Roman" pitchFamily="18" charset="0"/>
                      </a:endParaRPr>
                    </a:p>
                  </a:txBody>
                  <a:tcPr anchor="ctr">
                    <a:solidFill>
                      <a:srgbClr val="EBF0F9"/>
                    </a:solidFill>
                  </a:tcPr>
                </a:tc>
                <a:tc>
                  <a: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en-US" altLang="zh-CN" sz="2000" b="1" baseline="0" dirty="0" smtClean="0">
                          <a:latin typeface="微软雅黑" panose="020B0503020204020204" pitchFamily="34" charset="-122"/>
                          <a:ea typeface="微软雅黑" panose="020B0503020204020204" pitchFamily="34" charset="-122"/>
                          <a:cs typeface="Times New Roman" pitchFamily="18" charset="0"/>
                        </a:rPr>
                        <a:t>XXX</a:t>
                      </a:r>
                      <a:endParaRPr lang="zh-CN" altLang="en-US" sz="2000" b="1" baseline="0" dirty="0" smtClean="0">
                        <a:latin typeface="微软雅黑" panose="020B0503020204020204" pitchFamily="34" charset="-122"/>
                        <a:ea typeface="微软雅黑" panose="020B0503020204020204" pitchFamily="34" charset="-122"/>
                        <a:cs typeface="Times New Roman" pitchFamily="18" charset="0"/>
                      </a:endParaRPr>
                    </a:p>
                  </a:txBody>
                  <a:tcPr anchor="ctr">
                    <a:solidFill>
                      <a:srgbClr val="EBF0F9"/>
                    </a:solidFill>
                  </a:tcPr>
                </a:tc>
                <a:extLst>
                  <a:ext uri="{0D108BD9-81ED-4DB2-BD59-A6C34878D82A}">
                    <a16:rowId xmlns:a16="http://schemas.microsoft.com/office/drawing/2014/main" val="10003"/>
                  </a:ext>
                </a:extLst>
              </a:tr>
            </a:tbl>
          </a:graphicData>
        </a:graphic>
      </p:graphicFrame>
      <p:sp>
        <p:nvSpPr>
          <p:cNvPr id="2" name="标题 1"/>
          <p:cNvSpPr>
            <a:spLocks noGrp="1"/>
          </p:cNvSpPr>
          <p:nvPr>
            <p:ph type="title"/>
          </p:nvPr>
        </p:nvSpPr>
        <p:spPr/>
        <p:txBody>
          <a:bodyPr/>
          <a:lstStyle/>
          <a:p>
            <a:r>
              <a:rPr lang="zh-CN" altLang="en-US" dirty="0">
                <a:solidFill>
                  <a:srgbClr val="111CFB"/>
                </a:solidFill>
              </a:rPr>
              <a:t>纳米器件辐射效应研究</a:t>
            </a:r>
            <a:r>
              <a:rPr lang="zh-CN" altLang="en-US" dirty="0" smtClean="0">
                <a:solidFill>
                  <a:srgbClr val="111CFB"/>
                </a:solidFill>
              </a:rPr>
              <a:t>现状</a:t>
            </a:r>
            <a:r>
              <a:rPr lang="en-US" altLang="zh-CN" b="1" dirty="0" smtClean="0">
                <a:solidFill>
                  <a:srgbClr val="111CFB"/>
                </a:solidFill>
              </a:rPr>
              <a:t>-</a:t>
            </a:r>
            <a:r>
              <a:rPr lang="zh-CN" altLang="en-US" b="1" dirty="0" smtClean="0">
                <a:solidFill>
                  <a:srgbClr val="111CFB"/>
                </a:solidFill>
              </a:rPr>
              <a:t>国内</a:t>
            </a:r>
            <a:endParaRPr lang="zh-CN" altLang="en-US" b="1" dirty="0">
              <a:solidFill>
                <a:srgbClr val="111CFB"/>
              </a:solidFill>
            </a:endParaRPr>
          </a:p>
        </p:txBody>
      </p:sp>
      <p:sp>
        <p:nvSpPr>
          <p:cNvPr id="7" name="圆角矩形 6"/>
          <p:cNvSpPr/>
          <p:nvPr/>
        </p:nvSpPr>
        <p:spPr>
          <a:xfrm>
            <a:off x="347660" y="5353716"/>
            <a:ext cx="8626581" cy="6120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25000"/>
              </a:lnSpc>
            </a:pPr>
            <a:r>
              <a:rPr lang="zh-CN" altLang="en-US" sz="2400" b="1" dirty="0" smtClean="0">
                <a:solidFill>
                  <a:srgbClr val="111CFB"/>
                </a:solidFill>
                <a:latin typeface="微软雅黑" panose="020B0503020204020204" pitchFamily="34" charset="-122"/>
                <a:ea typeface="微软雅黑" panose="020B0503020204020204" pitchFamily="34" charset="-122"/>
              </a:rPr>
              <a:t>针对</a:t>
            </a:r>
            <a:r>
              <a:rPr lang="en-US" altLang="zh-CN" sz="2400" b="1" dirty="0" smtClean="0">
                <a:solidFill>
                  <a:srgbClr val="111CFB"/>
                </a:solidFill>
                <a:latin typeface="微软雅黑" panose="020B0503020204020204" pitchFamily="34" charset="-122"/>
                <a:ea typeface="微软雅黑" panose="020B0503020204020204" pitchFamily="34" charset="-122"/>
              </a:rPr>
              <a:t>65nm </a:t>
            </a:r>
            <a:r>
              <a:rPr lang="zh-CN" altLang="en-US" sz="2400" b="1" dirty="0" smtClean="0">
                <a:solidFill>
                  <a:srgbClr val="111CFB"/>
                </a:solidFill>
                <a:latin typeface="微软雅黑" panose="020B0503020204020204" pitchFamily="34" charset="-122"/>
                <a:ea typeface="微软雅黑" panose="020B0503020204020204" pitchFamily="34" charset="-122"/>
              </a:rPr>
              <a:t>及以上工艺节点开展了研究</a:t>
            </a:r>
            <a:endParaRPr lang="en-US" altLang="zh-CN" sz="2400" b="1" dirty="0" smtClean="0">
              <a:solidFill>
                <a:srgbClr val="111CFB"/>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71377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9669" y="980726"/>
            <a:ext cx="4908395" cy="3170099"/>
          </a:xfrm>
          <a:prstGeom prst="rect">
            <a:avLst/>
          </a:prstGeom>
          <a:noFill/>
        </p:spPr>
        <p:txBody>
          <a:bodyPr wrap="square" rtlCol="0">
            <a:spAutoFit/>
          </a:bodyPr>
          <a:lstStyle/>
          <a:p>
            <a:pPr>
              <a:lnSpc>
                <a:spcPct val="125000"/>
              </a:lnSpc>
            </a:pPr>
            <a:r>
              <a:rPr lang="zh-CN" altLang="en-US" sz="2000" b="1" dirty="0" smtClean="0">
                <a:solidFill>
                  <a:srgbClr val="111CFB"/>
                </a:solidFill>
                <a:latin typeface="微软雅黑" panose="020B0503020204020204" pitchFamily="34" charset="-122"/>
                <a:ea typeface="微软雅黑" panose="020B0503020204020204" pitchFamily="34" charset="-122"/>
              </a:rPr>
              <a:t>       纳米器件采用</a:t>
            </a:r>
            <a:r>
              <a:rPr lang="zh-CN" altLang="en-US" sz="2000" b="1" dirty="0">
                <a:solidFill>
                  <a:srgbClr val="111CFB"/>
                </a:solidFill>
                <a:latin typeface="微软雅黑" panose="020B0503020204020204" pitchFamily="34" charset="-122"/>
                <a:ea typeface="微软雅黑" panose="020B0503020204020204" pitchFamily="34" charset="-122"/>
              </a:rPr>
              <a:t>非</a:t>
            </a:r>
            <a:r>
              <a:rPr lang="en-US" altLang="zh-CN" sz="2000" b="1" dirty="0" smtClean="0">
                <a:solidFill>
                  <a:srgbClr val="111CFB"/>
                </a:solidFill>
                <a:latin typeface="微软雅黑" panose="020B0503020204020204" pitchFamily="34" charset="-122"/>
                <a:ea typeface="微软雅黑" panose="020B0503020204020204" pitchFamily="34" charset="-122"/>
              </a:rPr>
              <a:t>Si(</a:t>
            </a:r>
            <a:r>
              <a:rPr lang="zh-CN" altLang="en-US" sz="2000" b="1" dirty="0" smtClean="0">
                <a:solidFill>
                  <a:srgbClr val="111CFB"/>
                </a:solidFill>
                <a:latin typeface="微软雅黑" panose="020B0503020204020204" pitchFamily="34" charset="-122"/>
                <a:ea typeface="微软雅黑" panose="020B0503020204020204" pitchFamily="34" charset="-122"/>
              </a:rPr>
              <a:t>类</a:t>
            </a:r>
            <a:r>
              <a:rPr lang="en-US" altLang="zh-CN" sz="2000" b="1" dirty="0" smtClean="0">
                <a:solidFill>
                  <a:srgbClr val="111CFB"/>
                </a:solidFill>
                <a:latin typeface="微软雅黑" panose="020B0503020204020204" pitchFamily="34" charset="-122"/>
                <a:ea typeface="微软雅黑" panose="020B0503020204020204" pitchFamily="34" charset="-122"/>
              </a:rPr>
              <a:t>GeSn</a:t>
            </a:r>
            <a:r>
              <a:rPr lang="zh-CN" altLang="en-US" sz="2000" b="1" dirty="0" smtClean="0">
                <a:solidFill>
                  <a:srgbClr val="111CFB"/>
                </a:solidFill>
                <a:latin typeface="微软雅黑" panose="020B0503020204020204" pitchFamily="34" charset="-122"/>
                <a:ea typeface="微软雅黑" panose="020B0503020204020204" pitchFamily="34" charset="-122"/>
              </a:rPr>
              <a:t>等</a:t>
            </a:r>
            <a:r>
              <a:rPr lang="en-US" altLang="zh-CN" sz="2000" b="1" dirty="0" smtClean="0">
                <a:solidFill>
                  <a:srgbClr val="111CFB"/>
                </a:solidFill>
                <a:latin typeface="微软雅黑" panose="020B0503020204020204" pitchFamily="34" charset="-122"/>
                <a:ea typeface="微软雅黑" panose="020B0503020204020204" pitchFamily="34" charset="-122"/>
              </a:rPr>
              <a:t>)</a:t>
            </a:r>
            <a:r>
              <a:rPr lang="zh-CN" altLang="en-US" sz="2000" b="1" dirty="0" smtClean="0">
                <a:solidFill>
                  <a:srgbClr val="111CFB"/>
                </a:solidFill>
                <a:latin typeface="微软雅黑" panose="020B0503020204020204" pitchFamily="34" charset="-122"/>
                <a:ea typeface="微软雅黑" panose="020B0503020204020204" pitchFamily="34" charset="-122"/>
              </a:rPr>
              <a:t>半导体材料，高</a:t>
            </a:r>
            <a:r>
              <a:rPr lang="en-US" altLang="zh-CN" sz="2000" b="1" dirty="0" smtClean="0">
                <a:solidFill>
                  <a:srgbClr val="111CFB"/>
                </a:solidFill>
                <a:latin typeface="微软雅黑" panose="020B0503020204020204" pitchFamily="34" charset="-122"/>
                <a:ea typeface="微软雅黑" panose="020B0503020204020204" pitchFamily="34" charset="-122"/>
              </a:rPr>
              <a:t>k(</a:t>
            </a:r>
            <a:r>
              <a:rPr lang="zh-CN" altLang="en-US" sz="2000" b="1" dirty="0" smtClean="0">
                <a:solidFill>
                  <a:srgbClr val="111CFB"/>
                </a:solidFill>
                <a:latin typeface="微软雅黑" panose="020B0503020204020204" pitchFamily="34" charset="-122"/>
                <a:ea typeface="微软雅黑" panose="020B0503020204020204" pitchFamily="34" charset="-122"/>
              </a:rPr>
              <a:t>纳米尺度</a:t>
            </a:r>
            <a:r>
              <a:rPr lang="en-US" altLang="zh-CN" sz="2000" b="1" dirty="0" smtClean="0">
                <a:solidFill>
                  <a:srgbClr val="111CFB"/>
                </a:solidFill>
                <a:latin typeface="微软雅黑" panose="020B0503020204020204" pitchFamily="34" charset="-122"/>
                <a:ea typeface="微软雅黑" panose="020B0503020204020204" pitchFamily="34" charset="-122"/>
              </a:rPr>
              <a:t>HfO</a:t>
            </a:r>
            <a:r>
              <a:rPr lang="en-US" altLang="zh-CN" sz="2000" b="1" baseline="-25000" dirty="0" smtClean="0">
                <a:solidFill>
                  <a:srgbClr val="111CFB"/>
                </a:solidFill>
                <a:latin typeface="微软雅黑" panose="020B0503020204020204" pitchFamily="34" charset="-122"/>
                <a:ea typeface="微软雅黑" panose="020B0503020204020204" pitchFamily="34" charset="-122"/>
              </a:rPr>
              <a:t>2</a:t>
            </a:r>
            <a:r>
              <a:rPr lang="zh-CN" altLang="en-US" sz="2000" b="1" dirty="0" smtClean="0">
                <a:solidFill>
                  <a:srgbClr val="111CFB"/>
                </a:solidFill>
                <a:latin typeface="微软雅黑" panose="020B0503020204020204" pitchFamily="34" charset="-122"/>
                <a:ea typeface="微软雅黑" panose="020B0503020204020204" pitchFamily="34" charset="-122"/>
              </a:rPr>
              <a:t>等</a:t>
            </a:r>
            <a:r>
              <a:rPr lang="en-US" altLang="zh-CN" sz="2000" b="1" dirty="0" smtClean="0">
                <a:solidFill>
                  <a:srgbClr val="111CFB"/>
                </a:solidFill>
                <a:latin typeface="微软雅黑" panose="020B0503020204020204" pitchFamily="34" charset="-122"/>
                <a:ea typeface="微软雅黑" panose="020B0503020204020204" pitchFamily="34" charset="-122"/>
              </a:rPr>
              <a:t>)</a:t>
            </a:r>
            <a:r>
              <a:rPr lang="zh-CN" altLang="en-US" sz="2000" b="1" dirty="0" smtClean="0">
                <a:solidFill>
                  <a:srgbClr val="111CFB"/>
                </a:solidFill>
                <a:latin typeface="微软雅黑" panose="020B0503020204020204" pitchFamily="34" charset="-122"/>
                <a:ea typeface="微软雅黑" panose="020B0503020204020204" pitchFamily="34" charset="-122"/>
              </a:rPr>
              <a:t>介质材料。</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pPr>
              <a:lnSpc>
                <a:spcPct val="125000"/>
              </a:lnSpc>
            </a:pPr>
            <a:r>
              <a:rPr lang="en-US" altLang="zh-CN" sz="2000" b="1" dirty="0" smtClean="0">
                <a:solidFill>
                  <a:srgbClr val="111CFB"/>
                </a:solidFill>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开展了辐照</a:t>
            </a:r>
            <a:r>
              <a:rPr lang="zh-CN" altLang="en-US" sz="2000" b="1" dirty="0">
                <a:latin typeface="微软雅黑" panose="020B0503020204020204" pitchFamily="34" charset="-122"/>
                <a:ea typeface="微软雅黑" panose="020B0503020204020204" pitchFamily="34" charset="-122"/>
              </a:rPr>
              <a:t>后材料</a:t>
            </a:r>
            <a:r>
              <a:rPr lang="zh-CN" altLang="en-US" sz="2000" b="1" dirty="0" smtClean="0">
                <a:latin typeface="微软雅黑" panose="020B0503020204020204" pitchFamily="34" charset="-122"/>
                <a:ea typeface="微软雅黑" panose="020B0503020204020204" pitchFamily="34" charset="-122"/>
              </a:rPr>
              <a:t>的</a:t>
            </a:r>
            <a:r>
              <a:rPr lang="zh-CN" altLang="en-US" sz="2000" b="1" dirty="0" smtClean="0">
                <a:solidFill>
                  <a:srgbClr val="FF0000"/>
                </a:solidFill>
                <a:latin typeface="微软雅黑" panose="020B0503020204020204" pitchFamily="34" charset="-122"/>
                <a:ea typeface="微软雅黑" panose="020B0503020204020204" pitchFamily="34" charset="-122"/>
              </a:rPr>
              <a:t>微观损伤、电学表征及改性</a:t>
            </a:r>
            <a:r>
              <a:rPr lang="zh-CN" altLang="en-US" sz="2000" b="1" dirty="0" smtClean="0">
                <a:latin typeface="微软雅黑" panose="020B0503020204020204" pitchFamily="34" charset="-122"/>
                <a:ea typeface="微软雅黑" panose="020B0503020204020204" pitchFamily="34" charset="-122"/>
              </a:rPr>
              <a:t>研究，为材料级辐射效应分析奠定了基础。</a:t>
            </a:r>
            <a:endParaRPr lang="en-US" altLang="zh-CN" sz="2000" b="1" dirty="0">
              <a:latin typeface="微软雅黑" panose="020B0503020204020204" pitchFamily="34" charset="-122"/>
              <a:ea typeface="微软雅黑" panose="020B0503020204020204" pitchFamily="34" charset="-122"/>
            </a:endParaRPr>
          </a:p>
          <a:p>
            <a:pPr>
              <a:lnSpc>
                <a:spcPct val="125000"/>
              </a:lnSpc>
            </a:pP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纳米尺度材料</a:t>
            </a:r>
            <a:r>
              <a:rPr lang="zh-CN" altLang="en-US" sz="2000" b="1" dirty="0" smtClean="0">
                <a:solidFill>
                  <a:srgbClr val="FF0000"/>
                </a:solidFill>
                <a:latin typeface="微软雅黑" panose="020B0503020204020204" pitchFamily="34" charset="-122"/>
                <a:ea typeface="微软雅黑" panose="020B0503020204020204" pitchFamily="34" charset="-122"/>
              </a:rPr>
              <a:t>复杂界面</a:t>
            </a:r>
            <a:r>
              <a:rPr lang="zh-CN" altLang="en-US" sz="2000" b="1" dirty="0">
                <a:solidFill>
                  <a:srgbClr val="FF0000"/>
                </a:solidFill>
                <a:latin typeface="微软雅黑" panose="020B0503020204020204" pitchFamily="34" charset="-122"/>
                <a:ea typeface="微软雅黑" panose="020B0503020204020204" pitchFamily="34" charset="-122"/>
              </a:rPr>
              <a:t>和小尺寸效应</a:t>
            </a:r>
            <a:r>
              <a:rPr lang="zh-CN" altLang="en-US" sz="2000" b="1" dirty="0" smtClean="0">
                <a:latin typeface="微软雅黑" panose="020B0503020204020204" pitchFamily="34" charset="-122"/>
                <a:ea typeface="微软雅黑" panose="020B0503020204020204" pitchFamily="34" charset="-122"/>
              </a:rPr>
              <a:t>新现象导致原有的电荷与缺陷演化模型过于粗糙。</a:t>
            </a:r>
            <a:endParaRPr lang="zh-CN" altLang="en-US" sz="2000" b="1" dirty="0">
              <a:latin typeface="微软雅黑" panose="020B0503020204020204" pitchFamily="34" charset="-122"/>
              <a:ea typeface="微软雅黑" panose="020B0503020204020204" pitchFamily="34" charset="-122"/>
              <a:cs typeface="Times New Roman" pitchFamily="18" charset="0"/>
            </a:endParaRPr>
          </a:p>
        </p:txBody>
      </p:sp>
      <p:sp>
        <p:nvSpPr>
          <p:cNvPr id="13" name="标题 1"/>
          <p:cNvSpPr>
            <a:spLocks noGrp="1"/>
          </p:cNvSpPr>
          <p:nvPr>
            <p:ph type="title"/>
          </p:nvPr>
        </p:nvSpPr>
        <p:spPr/>
        <p:txBody>
          <a:bodyPr/>
          <a:lstStyle/>
          <a:p>
            <a:r>
              <a:rPr lang="zh-CN" altLang="en-US" dirty="0">
                <a:solidFill>
                  <a:srgbClr val="111CFB"/>
                </a:solidFill>
              </a:rPr>
              <a:t>抗辐射加固纳米器件</a:t>
            </a:r>
            <a:r>
              <a:rPr lang="zh-CN" altLang="en-US" b="1" dirty="0" smtClean="0">
                <a:solidFill>
                  <a:srgbClr val="111CFB"/>
                </a:solidFill>
              </a:rPr>
              <a:t>研究现状</a:t>
            </a:r>
            <a:r>
              <a:rPr lang="en-US" altLang="zh-CN" b="1" dirty="0" smtClean="0">
                <a:solidFill>
                  <a:srgbClr val="111CFB"/>
                </a:solidFill>
              </a:rPr>
              <a:t>-</a:t>
            </a:r>
            <a:r>
              <a:rPr lang="zh-CN" altLang="en-US" dirty="0" smtClean="0">
                <a:solidFill>
                  <a:srgbClr val="111CFB"/>
                </a:solidFill>
              </a:rPr>
              <a:t>材料方面</a:t>
            </a:r>
            <a:endParaRPr lang="zh-CN" altLang="en-US" b="1" dirty="0">
              <a:solidFill>
                <a:srgbClr val="111CFB"/>
              </a:solidFill>
            </a:endParaRPr>
          </a:p>
        </p:txBody>
      </p:sp>
      <p:sp>
        <p:nvSpPr>
          <p:cNvPr id="14" name="TextBox 13"/>
          <p:cNvSpPr txBox="1"/>
          <p:nvPr/>
        </p:nvSpPr>
        <p:spPr>
          <a:xfrm>
            <a:off x="554858" y="6070350"/>
            <a:ext cx="4144330" cy="338554"/>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辐照引起多晶</a:t>
            </a:r>
            <a:r>
              <a:rPr lang="en-US" altLang="zh-CN" sz="1600" b="1" dirty="0" smtClean="0">
                <a:latin typeface="微软雅黑" panose="020B0503020204020204" pitchFamily="34" charset="-122"/>
                <a:ea typeface="微软雅黑" panose="020B0503020204020204" pitchFamily="34" charset="-122"/>
                <a:cs typeface="Times New Roman" pitchFamily="18" charset="0"/>
              </a:rPr>
              <a:t>Si/SiON/Si</a:t>
            </a:r>
            <a:r>
              <a:rPr lang="zh-CN" altLang="en-US" sz="1600" b="1" dirty="0" smtClean="0">
                <a:latin typeface="微软雅黑" panose="020B0503020204020204" pitchFamily="34" charset="-122"/>
                <a:ea typeface="微软雅黑" panose="020B0503020204020204" pitchFamily="34" charset="-122"/>
              </a:rPr>
              <a:t>界面原子混合效应</a:t>
            </a:r>
            <a:endParaRPr lang="zh-CN" altLang="en-US" sz="1600" b="1" dirty="0">
              <a:latin typeface="微软雅黑" panose="020B0503020204020204" pitchFamily="34" charset="-122"/>
              <a:ea typeface="微软雅黑" panose="020B0503020204020204" pitchFamily="34" charset="-122"/>
            </a:endParaRPr>
          </a:p>
        </p:txBody>
      </p:sp>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69" y="4150825"/>
            <a:ext cx="4774708" cy="191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组合 19"/>
          <p:cNvGrpSpPr/>
          <p:nvPr/>
        </p:nvGrpSpPr>
        <p:grpSpPr>
          <a:xfrm>
            <a:off x="5232981" y="980725"/>
            <a:ext cx="3703321" cy="5088665"/>
            <a:chOff x="312072" y="808133"/>
            <a:chExt cx="3035792" cy="4042031"/>
          </a:xfrm>
        </p:grpSpPr>
        <p:grpSp>
          <p:nvGrpSpPr>
            <p:cNvPr id="3" name="组合 26"/>
            <p:cNvGrpSpPr/>
            <p:nvPr/>
          </p:nvGrpSpPr>
          <p:grpSpPr>
            <a:xfrm>
              <a:off x="312072" y="808133"/>
              <a:ext cx="3009224" cy="4042031"/>
              <a:chOff x="539551" y="836712"/>
              <a:chExt cx="3570972" cy="4320480"/>
            </a:xfrm>
          </p:grpSpPr>
          <p:grpSp>
            <p:nvGrpSpPr>
              <p:cNvPr id="5" name="组合 27"/>
              <p:cNvGrpSpPr/>
              <p:nvPr/>
            </p:nvGrpSpPr>
            <p:grpSpPr>
              <a:xfrm>
                <a:off x="611559" y="2725581"/>
                <a:ext cx="3384376" cy="2359602"/>
                <a:chOff x="351892" y="3459346"/>
                <a:chExt cx="3572036" cy="2330480"/>
              </a:xfrm>
            </p:grpSpPr>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395" y="3459346"/>
                  <a:ext cx="3484533" cy="801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92" y="4234725"/>
                  <a:ext cx="1829769" cy="1555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4110" y="4263218"/>
                  <a:ext cx="1749818" cy="152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矩形 28"/>
              <p:cNvSpPr/>
              <p:nvPr/>
            </p:nvSpPr>
            <p:spPr>
              <a:xfrm>
                <a:off x="539551" y="836712"/>
                <a:ext cx="3570972"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852" y="836712"/>
              <a:ext cx="1544406" cy="162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696" y="836713"/>
              <a:ext cx="148560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627784" y="816967"/>
              <a:ext cx="720080" cy="276999"/>
            </a:xfrm>
            <a:prstGeom prst="rect">
              <a:avLst/>
            </a:prstGeom>
            <a:noFill/>
          </p:spPr>
          <p:txBody>
            <a:bodyPr wrap="square" rtlCol="0">
              <a:spAutoFit/>
            </a:bodyPr>
            <a:lstStyle/>
            <a:p>
              <a:r>
                <a:rPr lang="en-US" altLang="zh-CN" sz="1600" b="1" dirty="0" smtClean="0">
                  <a:solidFill>
                    <a:schemeClr val="bg1"/>
                  </a:solidFill>
                </a:rPr>
                <a:t>a-SiO</a:t>
              </a:r>
              <a:r>
                <a:rPr lang="en-US" altLang="zh-CN" sz="1600" b="1" baseline="-25000" dirty="0" smtClean="0">
                  <a:solidFill>
                    <a:schemeClr val="bg1"/>
                  </a:solidFill>
                </a:rPr>
                <a:t>2</a:t>
              </a:r>
              <a:endParaRPr lang="zh-CN" altLang="en-US" sz="1600" b="1" baseline="-25000" dirty="0">
                <a:solidFill>
                  <a:schemeClr val="bg1"/>
                </a:solidFill>
              </a:endParaRPr>
            </a:p>
          </p:txBody>
        </p:sp>
        <p:sp>
          <p:nvSpPr>
            <p:cNvPr id="25" name="TextBox 24"/>
            <p:cNvSpPr txBox="1"/>
            <p:nvPr/>
          </p:nvSpPr>
          <p:spPr>
            <a:xfrm>
              <a:off x="1199494" y="808133"/>
              <a:ext cx="720080" cy="276999"/>
            </a:xfrm>
            <a:prstGeom prst="rect">
              <a:avLst/>
            </a:prstGeom>
            <a:noFill/>
          </p:spPr>
          <p:txBody>
            <a:bodyPr wrap="square" rtlCol="0">
              <a:spAutoFit/>
            </a:bodyPr>
            <a:lstStyle/>
            <a:p>
              <a:r>
                <a:rPr lang="en-US" altLang="zh-CN" sz="1600" b="1" dirty="0" smtClean="0">
                  <a:solidFill>
                    <a:schemeClr val="bg1"/>
                  </a:solidFill>
                </a:rPr>
                <a:t>c-SiO</a:t>
              </a:r>
              <a:r>
                <a:rPr lang="en-US" altLang="zh-CN" sz="1600" b="1" baseline="-25000" dirty="0" smtClean="0">
                  <a:solidFill>
                    <a:schemeClr val="bg1"/>
                  </a:solidFill>
                </a:rPr>
                <a:t>2</a:t>
              </a:r>
              <a:endParaRPr lang="zh-CN" altLang="en-US" sz="1600" b="1" baseline="-25000" dirty="0">
                <a:solidFill>
                  <a:schemeClr val="bg1"/>
                </a:solidFill>
              </a:endParaRPr>
            </a:p>
          </p:txBody>
        </p:sp>
      </p:grpSp>
      <p:sp>
        <p:nvSpPr>
          <p:cNvPr id="33" name="TextBox 32"/>
          <p:cNvSpPr txBox="1"/>
          <p:nvPr/>
        </p:nvSpPr>
        <p:spPr>
          <a:xfrm>
            <a:off x="5014377" y="6069391"/>
            <a:ext cx="3921926" cy="338554"/>
          </a:xfrm>
          <a:prstGeom prst="rect">
            <a:avLst/>
          </a:prstGeom>
          <a:noFill/>
        </p:spPr>
        <p:txBody>
          <a:bodyPr wrap="square" rtlCol="0">
            <a:spAutoFit/>
          </a:bodyPr>
          <a:lstStyle/>
          <a:p>
            <a:r>
              <a:rPr lang="zh-CN" altLang="en-US" sz="1600" b="1" dirty="0" smtClean="0">
                <a:latin typeface="微软雅黑" panose="020B0503020204020204" pitchFamily="34" charset="-122"/>
                <a:ea typeface="微软雅黑" panose="020B0503020204020204" pitchFamily="34" charset="-122"/>
              </a:rPr>
              <a:t>晶态和非晶态</a:t>
            </a:r>
            <a:r>
              <a:rPr lang="en-US" altLang="zh-CN" sz="1600" b="1" dirty="0" smtClean="0">
                <a:latin typeface="微软雅黑" panose="020B0503020204020204" pitchFamily="34" charset="-122"/>
                <a:ea typeface="微软雅黑" panose="020B0503020204020204" pitchFamily="34" charset="-122"/>
                <a:cs typeface="Times New Roman" pitchFamily="18" charset="0"/>
              </a:rPr>
              <a:t>SiO</a:t>
            </a:r>
            <a:r>
              <a:rPr lang="en-US" altLang="zh-CN" sz="1600" b="1" baseline="-25000" dirty="0" smtClean="0">
                <a:latin typeface="微软雅黑" panose="020B0503020204020204" pitchFamily="34" charset="-122"/>
                <a:ea typeface="微软雅黑" panose="020B0503020204020204" pitchFamily="34" charset="-122"/>
                <a:cs typeface="Times New Roman" pitchFamily="18" charset="0"/>
              </a:rPr>
              <a:t>2</a:t>
            </a:r>
            <a:r>
              <a:rPr lang="zh-CN" altLang="en-US" sz="1600" b="1" dirty="0" smtClean="0">
                <a:latin typeface="微软雅黑" panose="020B0503020204020204" pitchFamily="34" charset="-122"/>
                <a:ea typeface="微软雅黑" panose="020B0503020204020204" pitchFamily="34" charset="-122"/>
              </a:rPr>
              <a:t>中离子径迹的精细结构</a:t>
            </a:r>
            <a:endParaRPr lang="zh-CN" altLang="en-US"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97249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4282" y="1052736"/>
            <a:ext cx="8750206" cy="2015936"/>
          </a:xfrm>
          <a:prstGeom prst="rect">
            <a:avLst/>
          </a:prstGeom>
          <a:noFill/>
        </p:spPr>
        <p:txBody>
          <a:bodyPr wrap="square" rtlCol="0">
            <a:spAutoFit/>
          </a:bodyPr>
          <a:lstStyle/>
          <a:p>
            <a:pPr algn="just">
              <a:lnSpc>
                <a:spcPct val="125000"/>
              </a:lnSpc>
            </a:pPr>
            <a:r>
              <a:rPr lang="en-US" altLang="zh-CN" sz="2000" b="1" dirty="0" smtClean="0">
                <a:solidFill>
                  <a:srgbClr val="111CFB"/>
                </a:solidFill>
                <a:latin typeface="微软雅黑" panose="020B0503020204020204" pitchFamily="34" charset="-122"/>
                <a:ea typeface="微软雅黑" panose="020B0503020204020204" pitchFamily="34" charset="-122"/>
              </a:rPr>
              <a:t>    28nm</a:t>
            </a:r>
            <a:r>
              <a:rPr lang="zh-CN" altLang="en-US" sz="2000" b="1" dirty="0" smtClean="0">
                <a:solidFill>
                  <a:srgbClr val="111CFB"/>
                </a:solidFill>
                <a:latin typeface="微软雅黑" panose="020B0503020204020204" pitchFamily="34" charset="-122"/>
                <a:ea typeface="微软雅黑" panose="020B0503020204020204" pitchFamily="34" charset="-122"/>
              </a:rPr>
              <a:t>及以下器件采用新型</a:t>
            </a:r>
            <a:r>
              <a:rPr lang="en-US" altLang="zh-CN" sz="2000" b="1" dirty="0" smtClean="0">
                <a:solidFill>
                  <a:srgbClr val="111CFB"/>
                </a:solidFill>
                <a:latin typeface="微软雅黑" panose="020B0503020204020204" pitchFamily="34" charset="-122"/>
                <a:ea typeface="微软雅黑" panose="020B0503020204020204" pitchFamily="34" charset="-122"/>
              </a:rPr>
              <a:t>FinFET</a:t>
            </a:r>
            <a:r>
              <a:rPr lang="zh-CN" altLang="en-US" sz="2000" b="1" dirty="0" smtClean="0">
                <a:solidFill>
                  <a:srgbClr val="111CFB"/>
                </a:solidFill>
                <a:latin typeface="微软雅黑" panose="020B0503020204020204" pitchFamily="34" charset="-122"/>
                <a:ea typeface="微软雅黑" panose="020B0503020204020204" pitchFamily="34" charset="-122"/>
              </a:rPr>
              <a:t>三维结构、</a:t>
            </a:r>
            <a:r>
              <a:rPr lang="en-US" altLang="zh-CN" sz="2000" b="1" dirty="0" smtClean="0">
                <a:solidFill>
                  <a:srgbClr val="111CFB"/>
                </a:solidFill>
                <a:latin typeface="微软雅黑" panose="020B0503020204020204" pitchFamily="34" charset="-122"/>
                <a:ea typeface="微软雅黑" panose="020B0503020204020204" pitchFamily="34" charset="-122"/>
              </a:rPr>
              <a:t>U</a:t>
            </a:r>
            <a:r>
              <a:rPr lang="zh-CN" altLang="en-US" sz="2000" b="1" dirty="0" smtClean="0">
                <a:solidFill>
                  <a:srgbClr val="111CFB"/>
                </a:solidFill>
                <a:latin typeface="微软雅黑" panose="020B0503020204020204" pitchFamily="34" charset="-122"/>
                <a:ea typeface="微软雅黑" panose="020B0503020204020204" pitchFamily="34" charset="-122"/>
              </a:rPr>
              <a:t>型沟道结构</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pPr indent="266700" algn="just">
              <a:lnSpc>
                <a:spcPct val="125000"/>
              </a:lnSpc>
              <a:buFont typeface="Arial" pitchFamily="34" charset="0"/>
              <a:buChar char="•"/>
            </a:pPr>
            <a:r>
              <a:rPr lang="zh-CN" altLang="en-US" sz="2000" b="1" dirty="0" smtClean="0">
                <a:latin typeface="微软雅黑" panose="020B0503020204020204" pitchFamily="34" charset="-122"/>
                <a:ea typeface="微软雅黑" panose="020B0503020204020204" pitchFamily="34" charset="-122"/>
              </a:rPr>
              <a:t>已有研究表明器件</a:t>
            </a:r>
            <a:r>
              <a:rPr lang="zh-CN" altLang="en-US" sz="2000" b="1" dirty="0">
                <a:solidFill>
                  <a:srgbClr val="FF0000"/>
                </a:solidFill>
                <a:latin typeface="微软雅黑" panose="020B0503020204020204" pitchFamily="34" charset="-122"/>
                <a:ea typeface="微软雅黑" panose="020B0503020204020204" pitchFamily="34" charset="-122"/>
              </a:rPr>
              <a:t>栅介质、沟道材料和几何结构</a:t>
            </a:r>
            <a:r>
              <a:rPr lang="zh-CN" altLang="en-US" sz="2000" b="1" dirty="0">
                <a:latin typeface="微软雅黑" panose="020B0503020204020204" pitchFamily="34" charset="-122"/>
                <a:ea typeface="微软雅黑" panose="020B0503020204020204" pitchFamily="34" charset="-122"/>
              </a:rPr>
              <a:t>是</a:t>
            </a:r>
            <a:r>
              <a:rPr lang="zh-CN" altLang="en-US" sz="2000" b="1" dirty="0" smtClean="0">
                <a:latin typeface="微软雅黑" panose="020B0503020204020204" pitchFamily="34" charset="-122"/>
                <a:ea typeface="微软雅黑" panose="020B0503020204020204" pitchFamily="34" charset="-122"/>
              </a:rPr>
              <a:t>影响纳米器件</a:t>
            </a:r>
            <a:r>
              <a:rPr lang="zh-CN" altLang="en-US" sz="2000" b="1" dirty="0">
                <a:latin typeface="微软雅黑" panose="020B0503020204020204" pitchFamily="34" charset="-122"/>
                <a:ea typeface="微软雅黑" panose="020B0503020204020204" pitchFamily="34" charset="-122"/>
              </a:rPr>
              <a:t>辐射可靠性的主要</a:t>
            </a:r>
            <a:r>
              <a:rPr lang="zh-CN" altLang="en-US" sz="2000" b="1" dirty="0" smtClean="0">
                <a:latin typeface="微软雅黑" panose="020B0503020204020204" pitchFamily="34" charset="-122"/>
                <a:ea typeface="微软雅黑" panose="020B0503020204020204" pitchFamily="34" charset="-122"/>
              </a:rPr>
              <a:t>因素。</a:t>
            </a:r>
            <a:endParaRPr lang="en-US" altLang="zh-CN" sz="2000" b="1" dirty="0">
              <a:latin typeface="微软雅黑" panose="020B0503020204020204" pitchFamily="34" charset="-122"/>
              <a:ea typeface="微软雅黑" panose="020B0503020204020204" pitchFamily="34" charset="-122"/>
            </a:endParaRPr>
          </a:p>
          <a:p>
            <a:pPr indent="266700" algn="just">
              <a:lnSpc>
                <a:spcPct val="125000"/>
              </a:lnSpc>
              <a:buFont typeface="Arial" pitchFamily="34" charset="0"/>
              <a:buChar char="•"/>
            </a:pPr>
            <a:r>
              <a:rPr lang="zh-CN" altLang="en-US" sz="2000" b="1" dirty="0" smtClean="0">
                <a:latin typeface="微软雅黑" panose="020B0503020204020204" pitchFamily="34" charset="-122"/>
                <a:ea typeface="微软雅黑" panose="020B0503020204020204" pitchFamily="34" charset="-122"/>
              </a:rPr>
              <a:t>新结构的引入导致</a:t>
            </a:r>
            <a:r>
              <a:rPr lang="zh-CN" altLang="en-US" sz="2000" b="1" dirty="0" smtClean="0">
                <a:solidFill>
                  <a:srgbClr val="FF0000"/>
                </a:solidFill>
                <a:latin typeface="微软雅黑" panose="020B0503020204020204" pitchFamily="34" charset="-122"/>
                <a:ea typeface="微软雅黑" panose="020B0503020204020204" pitchFamily="34" charset="-122"/>
              </a:rPr>
              <a:t>原有电荷</a:t>
            </a:r>
            <a:r>
              <a:rPr lang="zh-CN" altLang="en-US" sz="2000" b="1" dirty="0">
                <a:solidFill>
                  <a:srgbClr val="FF0000"/>
                </a:solidFill>
                <a:latin typeface="微软雅黑" panose="020B0503020204020204" pitchFamily="34" charset="-122"/>
                <a:ea typeface="微软雅黑" panose="020B0503020204020204" pitchFamily="34" charset="-122"/>
              </a:rPr>
              <a:t>收集</a:t>
            </a:r>
            <a:r>
              <a:rPr lang="zh-CN" altLang="en-US" sz="2000" b="1" dirty="0" smtClean="0">
                <a:solidFill>
                  <a:srgbClr val="FF0000"/>
                </a:solidFill>
                <a:latin typeface="微软雅黑" panose="020B0503020204020204" pitchFamily="34" charset="-122"/>
                <a:ea typeface="微软雅黑" panose="020B0503020204020204" pitchFamily="34" charset="-122"/>
              </a:rPr>
              <a:t>模型不再</a:t>
            </a:r>
            <a:r>
              <a:rPr lang="zh-CN" altLang="en-US" sz="2000" b="1" dirty="0">
                <a:solidFill>
                  <a:srgbClr val="FF0000"/>
                </a:solidFill>
                <a:latin typeface="微软雅黑" panose="020B0503020204020204" pitchFamily="34" charset="-122"/>
                <a:ea typeface="微软雅黑" panose="020B0503020204020204" pitchFamily="34" charset="-122"/>
              </a:rPr>
              <a:t>适用</a:t>
            </a:r>
            <a:r>
              <a:rPr lang="zh-CN" altLang="en-US" sz="2000" b="1" dirty="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目前正在开展新</a:t>
            </a:r>
            <a:r>
              <a:rPr lang="zh-CN" altLang="en-US" sz="2000" b="1" dirty="0">
                <a:latin typeface="微软雅黑" panose="020B0503020204020204" pitchFamily="34" charset="-122"/>
                <a:ea typeface="微软雅黑" panose="020B0503020204020204" pitchFamily="34" charset="-122"/>
              </a:rPr>
              <a:t>的电荷收集机制</a:t>
            </a:r>
            <a:r>
              <a:rPr lang="zh-CN" altLang="en-US" sz="2000" b="1" dirty="0" smtClean="0">
                <a:latin typeface="微软雅黑" panose="020B0503020204020204" pitchFamily="34" charset="-122"/>
                <a:ea typeface="微软雅黑" panose="020B0503020204020204" pitchFamily="34" charset="-122"/>
              </a:rPr>
              <a:t>研究，尚未建立新的加固设计方法。 </a:t>
            </a:r>
            <a:endParaRPr lang="en-US" altLang="zh-CN" sz="2000" b="1" dirty="0" smtClean="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solidFill>
                  <a:srgbClr val="111CFB"/>
                </a:solidFill>
              </a:rPr>
              <a:t>抗辐射加固纳米器件</a:t>
            </a:r>
            <a:r>
              <a:rPr lang="zh-CN" altLang="en-US" b="1" dirty="0" smtClean="0">
                <a:solidFill>
                  <a:srgbClr val="111CFB"/>
                </a:solidFill>
              </a:rPr>
              <a:t>研究现状</a:t>
            </a:r>
            <a:r>
              <a:rPr lang="en-US" altLang="zh-CN" b="1" dirty="0" smtClean="0">
                <a:solidFill>
                  <a:srgbClr val="111CFB"/>
                </a:solidFill>
              </a:rPr>
              <a:t>-</a:t>
            </a:r>
            <a:r>
              <a:rPr lang="zh-CN" altLang="en-US" b="1" dirty="0" smtClean="0">
                <a:solidFill>
                  <a:srgbClr val="111CFB"/>
                </a:solidFill>
              </a:rPr>
              <a:t>器件方面</a:t>
            </a:r>
            <a:endParaRPr lang="zh-CN" altLang="en-US" b="1" dirty="0">
              <a:solidFill>
                <a:srgbClr val="111CFB"/>
              </a:solidFill>
            </a:endParaRPr>
          </a:p>
        </p:txBody>
      </p:sp>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3212976"/>
            <a:ext cx="8604448" cy="254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5782286"/>
            <a:ext cx="8567210" cy="400110"/>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平面结构晶体管                  </a:t>
            </a:r>
            <a:r>
              <a:rPr lang="en-US" altLang="zh-CN" sz="2000" b="1" dirty="0" smtClean="0">
                <a:latin typeface="微软雅黑" panose="020B0503020204020204" pitchFamily="34" charset="-122"/>
                <a:ea typeface="微软雅黑" panose="020B0503020204020204" pitchFamily="34" charset="-122"/>
              </a:rPr>
              <a:t>FinFET</a:t>
            </a:r>
            <a:r>
              <a:rPr lang="zh-CN" altLang="en-US" sz="2000" b="1" dirty="0" smtClean="0">
                <a:latin typeface="微软雅黑" panose="020B0503020204020204" pitchFamily="34" charset="-122"/>
                <a:ea typeface="微软雅黑" panose="020B0503020204020204" pitchFamily="34" charset="-122"/>
              </a:rPr>
              <a:t>结构晶体管          </a:t>
            </a:r>
            <a:r>
              <a:rPr lang="en-US" altLang="zh-CN" sz="2000" b="1" dirty="0" smtClean="0">
                <a:latin typeface="微软雅黑" panose="020B0503020204020204" pitchFamily="34" charset="-122"/>
                <a:ea typeface="微软雅黑" panose="020B0503020204020204" pitchFamily="34" charset="-122"/>
              </a:rPr>
              <a:t>U</a:t>
            </a:r>
            <a:r>
              <a:rPr lang="zh-CN" altLang="en-US" sz="2000" b="1" dirty="0" smtClean="0">
                <a:latin typeface="微软雅黑" panose="020B0503020204020204" pitchFamily="34" charset="-122"/>
                <a:ea typeface="微软雅黑" panose="020B0503020204020204" pitchFamily="34" charset="-122"/>
              </a:rPr>
              <a:t>型沟道结构晶体管</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20869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89239" y="1053024"/>
            <a:ext cx="8569041" cy="2015936"/>
          </a:xfrm>
          <a:prstGeom prst="rect">
            <a:avLst/>
          </a:prstGeom>
          <a:noFill/>
        </p:spPr>
        <p:txBody>
          <a:bodyPr wrap="square" rtlCol="0">
            <a:spAutoFit/>
          </a:bodyPr>
          <a:lstStyle/>
          <a:p>
            <a:pPr algn="just">
              <a:lnSpc>
                <a:spcPct val="125000"/>
              </a:lnSpc>
            </a:pPr>
            <a:r>
              <a:rPr lang="en-US" altLang="zh-CN" sz="2000" b="1" dirty="0" smtClean="0">
                <a:solidFill>
                  <a:srgbClr val="111CFB"/>
                </a:solidFill>
                <a:latin typeface="微软雅黑" panose="020B0503020204020204" pitchFamily="34" charset="-122"/>
                <a:ea typeface="微软雅黑" panose="020B0503020204020204" pitchFamily="34" charset="-122"/>
              </a:rPr>
              <a:t>      28nm</a:t>
            </a:r>
            <a:r>
              <a:rPr lang="zh-CN" altLang="en-US" sz="2000" b="1" dirty="0" smtClean="0">
                <a:solidFill>
                  <a:srgbClr val="111CFB"/>
                </a:solidFill>
                <a:latin typeface="微软雅黑" panose="020B0503020204020204" pitchFamily="34" charset="-122"/>
                <a:ea typeface="微软雅黑" panose="020B0503020204020204" pitchFamily="34" charset="-122"/>
              </a:rPr>
              <a:t>及以下纳米电路，工作频率增大、</a:t>
            </a:r>
            <a:r>
              <a:rPr lang="zh-CN" altLang="en-US" sz="2000" b="1" dirty="0">
                <a:solidFill>
                  <a:srgbClr val="111CFB"/>
                </a:solidFill>
                <a:latin typeface="微软雅黑" panose="020B0503020204020204" pitchFamily="34" charset="-122"/>
                <a:ea typeface="微软雅黑" panose="020B0503020204020204" pitchFamily="34" charset="-122"/>
              </a:rPr>
              <a:t>临界电荷</a:t>
            </a:r>
            <a:r>
              <a:rPr lang="zh-CN" altLang="en-US" sz="2000" b="1" dirty="0" smtClean="0">
                <a:solidFill>
                  <a:srgbClr val="111CFB"/>
                </a:solidFill>
                <a:latin typeface="微软雅黑" panose="020B0503020204020204" pitchFamily="34" charset="-122"/>
                <a:ea typeface="微软雅黑" panose="020B0503020204020204" pitchFamily="34" charset="-122"/>
              </a:rPr>
              <a:t>降低。</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pPr algn="just">
              <a:lnSpc>
                <a:spcPct val="125000"/>
              </a:lnSpc>
            </a:pPr>
            <a:r>
              <a:rPr lang="en-US" altLang="zh-CN" sz="2000" b="1" dirty="0">
                <a:solidFill>
                  <a:srgbClr val="FF0000"/>
                </a:solidFill>
                <a:latin typeface="微软雅黑" panose="020B0503020204020204" pitchFamily="34" charset="-122"/>
                <a:ea typeface="微软雅黑" panose="020B0503020204020204" pitchFamily="34" charset="-122"/>
              </a:rPr>
              <a:t> </a:t>
            </a:r>
            <a:r>
              <a:rPr lang="en-US" altLang="zh-CN" sz="2000" b="1" dirty="0" smtClean="0">
                <a:solidFill>
                  <a:srgbClr val="FF0000"/>
                </a:solidFill>
                <a:latin typeface="微软雅黑" panose="020B0503020204020204" pitchFamily="34" charset="-122"/>
                <a:ea typeface="微软雅黑" panose="020B0503020204020204" pitchFamily="34" charset="-122"/>
              </a:rPr>
              <a:t>     </a:t>
            </a:r>
            <a:r>
              <a:rPr lang="zh-CN" altLang="en-US" sz="2000" b="1" dirty="0" smtClean="0">
                <a:solidFill>
                  <a:srgbClr val="FF0000"/>
                </a:solidFill>
                <a:latin typeface="微软雅黑" panose="020B0503020204020204" pitchFamily="34" charset="-122"/>
                <a:ea typeface="微软雅黑" panose="020B0503020204020204" pitchFamily="34" charset="-122"/>
              </a:rPr>
              <a:t>多</a:t>
            </a:r>
            <a:r>
              <a:rPr lang="zh-CN" altLang="en-US" sz="2000" b="1" dirty="0">
                <a:solidFill>
                  <a:srgbClr val="FF0000"/>
                </a:solidFill>
                <a:latin typeface="微软雅黑" panose="020B0503020204020204" pitchFamily="34" charset="-122"/>
                <a:ea typeface="微软雅黑" panose="020B0503020204020204" pitchFamily="34" charset="-122"/>
              </a:rPr>
              <a:t>位翻转和单粒子瞬态效应极为</a:t>
            </a:r>
            <a:r>
              <a:rPr lang="zh-CN" altLang="en-US" sz="2000" b="1" dirty="0" smtClean="0">
                <a:solidFill>
                  <a:srgbClr val="FF0000"/>
                </a:solidFill>
                <a:latin typeface="微软雅黑" panose="020B0503020204020204" pitchFamily="34" charset="-122"/>
                <a:ea typeface="微软雅黑" panose="020B0503020204020204" pitchFamily="34" charset="-122"/>
              </a:rPr>
              <a:t>突出</a:t>
            </a:r>
            <a:r>
              <a:rPr lang="zh-CN" altLang="en-US" sz="2000" b="1" dirty="0">
                <a:solidFill>
                  <a:srgbClr val="FF0000"/>
                </a:solidFill>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多</a:t>
            </a:r>
            <a:r>
              <a:rPr lang="zh-CN" altLang="en-US" sz="2000" b="1" dirty="0">
                <a:latin typeface="微软雅黑" panose="020B0503020204020204" pitchFamily="34" charset="-122"/>
                <a:ea typeface="微软雅黑" panose="020B0503020204020204" pitchFamily="34" charset="-122"/>
              </a:rPr>
              <a:t>位翻转</a:t>
            </a:r>
            <a:r>
              <a:rPr lang="zh-CN" altLang="en-US" sz="2000" b="1" dirty="0" smtClean="0">
                <a:latin typeface="微软雅黑" panose="020B0503020204020204" pitchFamily="34" charset="-122"/>
                <a:ea typeface="微软雅黑" panose="020B0503020204020204" pitchFamily="34" charset="-122"/>
              </a:rPr>
              <a:t>导致</a:t>
            </a:r>
            <a:r>
              <a:rPr lang="zh-CN" altLang="en-US" sz="2000" b="1" dirty="0" smtClean="0">
                <a:solidFill>
                  <a:srgbClr val="FF0000"/>
                </a:solidFill>
                <a:latin typeface="微软雅黑" panose="020B0503020204020204" pitchFamily="34" charset="-122"/>
                <a:ea typeface="微软雅黑" panose="020B0503020204020204" pitchFamily="34" charset="-122"/>
              </a:rPr>
              <a:t>传统双互锁存储单元</a:t>
            </a:r>
            <a:r>
              <a:rPr lang="en-US" altLang="zh-CN" sz="2000" b="1" dirty="0" smtClean="0">
                <a:solidFill>
                  <a:srgbClr val="FF0000"/>
                </a:solidFill>
                <a:latin typeface="微软雅黑" panose="020B0503020204020204" pitchFamily="34" charset="-122"/>
                <a:ea typeface="微软雅黑" panose="020B0503020204020204" pitchFamily="34" charset="-122"/>
              </a:rPr>
              <a:t>(DICE)</a:t>
            </a:r>
            <a:r>
              <a:rPr lang="zh-CN" altLang="en-US" sz="2000" b="1" dirty="0" smtClean="0">
                <a:solidFill>
                  <a:srgbClr val="FF0000"/>
                </a:solidFill>
                <a:latin typeface="微软雅黑" panose="020B0503020204020204" pitchFamily="34" charset="-122"/>
                <a:ea typeface="微软雅黑" panose="020B0503020204020204" pitchFamily="34" charset="-122"/>
              </a:rPr>
              <a:t>加固技术效</a:t>
            </a:r>
            <a:r>
              <a:rPr lang="zh-CN" altLang="en-US" sz="2000" b="1" dirty="0">
                <a:solidFill>
                  <a:srgbClr val="FF0000"/>
                </a:solidFill>
                <a:latin typeface="微软雅黑" panose="020B0503020204020204" pitchFamily="34" charset="-122"/>
                <a:ea typeface="微软雅黑" panose="020B0503020204020204" pitchFamily="34" charset="-122"/>
              </a:rPr>
              <a:t>费比</a:t>
            </a:r>
            <a:r>
              <a:rPr lang="zh-CN" altLang="en-US" sz="2000" b="1" dirty="0" smtClean="0">
                <a:solidFill>
                  <a:srgbClr val="FF0000"/>
                </a:solidFill>
                <a:latin typeface="微软雅黑" panose="020B0503020204020204" pitchFamily="34" charset="-122"/>
                <a:ea typeface="微软雅黑" panose="020B0503020204020204" pitchFamily="34" charset="-122"/>
              </a:rPr>
              <a:t>降低</a:t>
            </a:r>
            <a:r>
              <a:rPr lang="zh-CN" altLang="en-US"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cs typeface="Times New Roman" panose="02020603050405020304" pitchFamily="18" charset="0"/>
              </a:rPr>
              <a:t>单粒子瞬态加固引入的</a:t>
            </a:r>
            <a:r>
              <a:rPr lang="zh-CN" altLang="en-US"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开销超过时钟周期的</a:t>
            </a:r>
            <a:r>
              <a:rPr lang="en-US" altLang="zh-CN" sz="2000"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30%</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a:p>
            <a:pPr algn="just">
              <a:lnSpc>
                <a:spcPct val="125000"/>
              </a:lnSpc>
            </a:pPr>
            <a:r>
              <a:rPr lang="zh-CN" altLang="en-US" sz="2000" b="1" dirty="0" smtClean="0">
                <a:latin typeface="微软雅黑" panose="020B0503020204020204" pitchFamily="34" charset="-122"/>
                <a:ea typeface="微软雅黑" panose="020B0503020204020204" pitchFamily="34" charset="-122"/>
              </a:rPr>
              <a:t>      急需研究新的加固方法和策略，以扫清纳米</a:t>
            </a:r>
            <a:r>
              <a:rPr lang="zh-CN" altLang="en-US" sz="2000" b="1" dirty="0">
                <a:latin typeface="微软雅黑" panose="020B0503020204020204" pitchFamily="34" charset="-122"/>
                <a:ea typeface="微软雅黑" panose="020B0503020204020204" pitchFamily="34" charset="-122"/>
              </a:rPr>
              <a:t>器件空间</a:t>
            </a:r>
            <a:r>
              <a:rPr lang="zh-CN" altLang="en-US" sz="2000" b="1" dirty="0" smtClean="0">
                <a:latin typeface="微软雅黑" panose="020B0503020204020204" pitchFamily="34" charset="-122"/>
                <a:ea typeface="微软雅黑" panose="020B0503020204020204" pitchFamily="34" charset="-122"/>
              </a:rPr>
              <a:t>应用的关键障碍。</a:t>
            </a:r>
            <a:endParaRPr lang="en-US" altLang="zh-CN" sz="2000" b="1" dirty="0" smtClean="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vert="horz" lIns="91440" tIns="45720" rIns="91440" bIns="45720" rtlCol="0" anchor="ctr">
            <a:noAutofit/>
          </a:bodyPr>
          <a:lstStyle/>
          <a:p>
            <a:r>
              <a:rPr lang="zh-CN" altLang="en-US" dirty="0">
                <a:solidFill>
                  <a:srgbClr val="111CFB"/>
                </a:solidFill>
              </a:rPr>
              <a:t>抗辐射加固纳米器件研究</a:t>
            </a:r>
            <a:r>
              <a:rPr lang="zh-CN" altLang="en-US" dirty="0" smtClean="0">
                <a:solidFill>
                  <a:srgbClr val="111CFB"/>
                </a:solidFill>
              </a:rPr>
              <a:t>现状</a:t>
            </a:r>
            <a:r>
              <a:rPr lang="en-US" altLang="zh-CN" dirty="0" smtClean="0">
                <a:solidFill>
                  <a:srgbClr val="111CFB"/>
                </a:solidFill>
              </a:rPr>
              <a:t>-</a:t>
            </a:r>
            <a:r>
              <a:rPr lang="zh-CN" altLang="en-US" dirty="0" smtClean="0">
                <a:solidFill>
                  <a:srgbClr val="111CFB"/>
                </a:solidFill>
              </a:rPr>
              <a:t>电路方面</a:t>
            </a:r>
            <a:endParaRPr lang="zh-CN" altLang="en-US" dirty="0">
              <a:solidFill>
                <a:srgbClr val="111CFB"/>
              </a:solidFill>
            </a:endParaRPr>
          </a:p>
        </p:txBody>
      </p:sp>
      <p:grpSp>
        <p:nvGrpSpPr>
          <p:cNvPr id="5" name="组合 29"/>
          <p:cNvGrpSpPr/>
          <p:nvPr/>
        </p:nvGrpSpPr>
        <p:grpSpPr>
          <a:xfrm>
            <a:off x="528367" y="3283399"/>
            <a:ext cx="3478657" cy="2511561"/>
            <a:chOff x="3563888" y="2852935"/>
            <a:chExt cx="4198400" cy="3136355"/>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852935"/>
              <a:ext cx="4198400" cy="31363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168979" y="3630510"/>
              <a:ext cx="1656184" cy="1037722"/>
            </a:xfrm>
            <a:prstGeom prst="rect">
              <a:avLst/>
            </a:prstGeom>
            <a:noFill/>
          </p:spPr>
          <p:txBody>
            <a:bodyPr wrap="square" rtlCol="0">
              <a:spAutoFit/>
            </a:bodyPr>
            <a:lstStyle/>
            <a:p>
              <a:pPr algn="ctr"/>
              <a:r>
                <a:rPr lang="zh-CN" altLang="en-US" sz="1600" b="1" dirty="0" smtClean="0">
                  <a:solidFill>
                    <a:srgbClr val="FF0000"/>
                  </a:solidFill>
                  <a:latin typeface="微软雅黑" panose="020B0503020204020204" pitchFamily="34" charset="-122"/>
                  <a:ea typeface="微软雅黑" panose="020B0503020204020204" pitchFamily="34" charset="-122"/>
                </a:rPr>
                <a:t>多节点翻转导致</a:t>
              </a:r>
              <a:endParaRPr lang="en-US" altLang="zh-CN" sz="1600" b="1" dirty="0" smtClean="0">
                <a:solidFill>
                  <a:srgbClr val="FF0000"/>
                </a:solidFill>
                <a:latin typeface="微软雅黑" panose="020B0503020204020204" pitchFamily="34" charset="-122"/>
                <a:ea typeface="微软雅黑" panose="020B0503020204020204" pitchFamily="34" charset="-122"/>
              </a:endParaRPr>
            </a:p>
            <a:p>
              <a:pPr algn="ctr"/>
              <a:r>
                <a:rPr lang="zh-CN" altLang="en-US" sz="1600" b="1" dirty="0" smtClean="0">
                  <a:solidFill>
                    <a:srgbClr val="FF0000"/>
                  </a:solidFill>
                  <a:latin typeface="微软雅黑" panose="020B0503020204020204" pitchFamily="34" charset="-122"/>
                  <a:ea typeface="微软雅黑" panose="020B0503020204020204" pitchFamily="34" charset="-122"/>
                </a:rPr>
                <a:t>错误率增加</a:t>
              </a:r>
              <a:endParaRPr lang="en-US" sz="1600" b="1" dirty="0">
                <a:solidFill>
                  <a:srgbClr val="FF0000"/>
                </a:solidFill>
                <a:latin typeface="微软雅黑" panose="020B0503020204020204" pitchFamily="34" charset="-122"/>
                <a:ea typeface="微软雅黑" panose="020B0503020204020204" pitchFamily="34" charset="-122"/>
              </a:endParaRPr>
            </a:p>
          </p:txBody>
        </p:sp>
      </p:grpSp>
      <p:pic>
        <p:nvPicPr>
          <p:cNvPr id="34" name="Picture 2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138" y="3283399"/>
            <a:ext cx="4203560" cy="251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528366" y="5802292"/>
            <a:ext cx="3478657" cy="369332"/>
          </a:xfrm>
          <a:prstGeom prst="rect">
            <a:avLst/>
          </a:prstGeom>
        </p:spPr>
        <p:txBody>
          <a:bodyPr wrap="square">
            <a:spAutoFit/>
          </a:bodyPr>
          <a:lstStyle/>
          <a:p>
            <a:pPr algn="ctr"/>
            <a:r>
              <a:rPr lang="en-US" altLang="zh-CN" b="1" dirty="0" smtClean="0">
                <a:latin typeface="微软雅黑" panose="020B0503020204020204" pitchFamily="34" charset="-122"/>
                <a:ea typeface="微软雅黑" panose="020B0503020204020204" pitchFamily="34" charset="-122"/>
              </a:rPr>
              <a:t>28nm</a:t>
            </a:r>
            <a:r>
              <a:rPr lang="zh-CN" altLang="en-US" b="1" dirty="0" smtClean="0">
                <a:latin typeface="微软雅黑" panose="020B0503020204020204" pitchFamily="34" charset="-122"/>
                <a:ea typeface="微软雅黑" panose="020B0503020204020204" pitchFamily="34" charset="-122"/>
              </a:rPr>
              <a:t>电路多</a:t>
            </a:r>
            <a:r>
              <a:rPr lang="zh-CN" altLang="en-US" b="1" dirty="0">
                <a:latin typeface="微软雅黑" panose="020B0503020204020204" pitchFamily="34" charset="-122"/>
                <a:ea typeface="微软雅黑" panose="020B0503020204020204" pitchFamily="34" charset="-122"/>
              </a:rPr>
              <a:t>节点</a:t>
            </a:r>
            <a:r>
              <a:rPr lang="zh-CN" altLang="en-US" b="1" dirty="0" smtClean="0">
                <a:latin typeface="微软雅黑" panose="020B0503020204020204" pitchFamily="34" charset="-122"/>
                <a:ea typeface="微软雅黑" panose="020B0503020204020204" pitchFamily="34" charset="-122"/>
              </a:rPr>
              <a:t>翻转效应突出</a:t>
            </a:r>
            <a:endParaRPr lang="zh-CN" altLang="en-US" dirty="0"/>
          </a:p>
        </p:txBody>
      </p:sp>
      <p:sp>
        <p:nvSpPr>
          <p:cNvPr id="35" name="矩形 34"/>
          <p:cNvSpPr/>
          <p:nvPr/>
        </p:nvSpPr>
        <p:spPr>
          <a:xfrm>
            <a:off x="4492138" y="5827912"/>
            <a:ext cx="4203560" cy="369332"/>
          </a:xfrm>
          <a:prstGeom prst="rect">
            <a:avLst/>
          </a:prstGeom>
        </p:spPr>
        <p:txBody>
          <a:bodyPr wrap="square">
            <a:spAutoFit/>
          </a:bodyPr>
          <a:lstStyle/>
          <a:p>
            <a:pPr algn="ctr"/>
            <a:r>
              <a:rPr lang="zh-CN" altLang="en-US" b="1" dirty="0" smtClean="0">
                <a:latin typeface="微软雅黑" panose="020B0503020204020204" pitchFamily="34" charset="-122"/>
                <a:ea typeface="微软雅黑" panose="020B0503020204020204" pitchFamily="34" charset="-122"/>
              </a:rPr>
              <a:t>纳米电路</a:t>
            </a:r>
            <a:r>
              <a:rPr lang="en-US" altLang="zh-CN" b="1" dirty="0" smtClean="0">
                <a:latin typeface="微软雅黑" panose="020B0503020204020204" pitchFamily="34" charset="-122"/>
                <a:ea typeface="微软雅黑" panose="020B0503020204020204" pitchFamily="34" charset="-122"/>
              </a:rPr>
              <a:t>DICE</a:t>
            </a:r>
            <a:r>
              <a:rPr lang="zh-CN" altLang="en-US" b="1" dirty="0">
                <a:latin typeface="微软雅黑" panose="020B0503020204020204" pitchFamily="34" charset="-122"/>
                <a:ea typeface="微软雅黑" panose="020B0503020204020204" pitchFamily="34" charset="-122"/>
              </a:rPr>
              <a:t>加固效费比降低</a:t>
            </a:r>
            <a:endParaRPr lang="zh-CN" altLang="en-US" dirty="0"/>
          </a:p>
        </p:txBody>
      </p:sp>
    </p:spTree>
    <p:extLst>
      <p:ext uri="{BB962C8B-B14F-4D97-AF65-F5344CB8AC3E}">
        <p14:creationId xmlns:p14="http://schemas.microsoft.com/office/powerpoint/2010/main" val="3324574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7544" y="980728"/>
            <a:ext cx="8280920" cy="2015936"/>
          </a:xfrm>
          <a:prstGeom prst="rect">
            <a:avLst/>
          </a:prstGeom>
          <a:noFill/>
        </p:spPr>
        <p:txBody>
          <a:bodyPr wrap="square" rtlCol="0">
            <a:spAutoFit/>
          </a:bodyPr>
          <a:lstStyle/>
          <a:p>
            <a:pPr algn="just">
              <a:lnSpc>
                <a:spcPct val="125000"/>
              </a:lnSpc>
            </a:pPr>
            <a:r>
              <a:rPr lang="zh-CN" altLang="en-US" sz="2000" b="1" dirty="0" smtClean="0">
                <a:solidFill>
                  <a:srgbClr val="111CFB"/>
                </a:solidFill>
                <a:latin typeface="微软雅黑" panose="020B0503020204020204" pitchFamily="34" charset="-122"/>
                <a:ea typeface="微软雅黑" panose="020B0503020204020204" pitchFamily="34" charset="-122"/>
              </a:rPr>
              <a:t>       纳米电路敏感单元距离</a:t>
            </a:r>
            <a:r>
              <a:rPr lang="zh-CN" altLang="en-US" sz="2000" b="1" dirty="0">
                <a:solidFill>
                  <a:srgbClr val="111CFB"/>
                </a:solidFill>
                <a:latin typeface="微软雅黑" panose="020B0503020204020204" pitchFamily="34" charset="-122"/>
                <a:ea typeface="微软雅黑" panose="020B0503020204020204" pitchFamily="34" charset="-122"/>
              </a:rPr>
              <a:t>缩小</a:t>
            </a:r>
            <a:r>
              <a:rPr lang="zh-CN" altLang="en-US" sz="2000" b="1" dirty="0" smtClean="0">
                <a:solidFill>
                  <a:srgbClr val="111CFB"/>
                </a:solidFill>
                <a:latin typeface="微软雅黑" panose="020B0503020204020204" pitchFamily="34" charset="-122"/>
                <a:ea typeface="微软雅黑" panose="020B0503020204020204" pitchFamily="34" charset="-122"/>
              </a:rPr>
              <a:t>至亚微米，</a:t>
            </a:r>
            <a:r>
              <a:rPr lang="zh-CN" altLang="en-US" sz="2000" b="1" dirty="0">
                <a:solidFill>
                  <a:srgbClr val="111CFB"/>
                </a:solidFill>
                <a:latin typeface="微软雅黑" panose="020B0503020204020204" pitchFamily="34" charset="-122"/>
                <a:ea typeface="微软雅黑" panose="020B0503020204020204" pitchFamily="34" charset="-122"/>
              </a:rPr>
              <a:t>试验</a:t>
            </a:r>
            <a:r>
              <a:rPr lang="zh-CN" altLang="en-US" sz="2000" b="1" dirty="0" smtClean="0">
                <a:solidFill>
                  <a:srgbClr val="111CFB"/>
                </a:solidFill>
                <a:latin typeface="微软雅黑" panose="020B0503020204020204" pitchFamily="34" charset="-122"/>
                <a:ea typeface="微软雅黑" panose="020B0503020204020204" pitchFamily="34" charset="-122"/>
              </a:rPr>
              <a:t>上分辨敏感单元更加困难，微束试验技术是敏感单元分辨的主要技术手段。</a:t>
            </a:r>
            <a:endParaRPr lang="en-US" altLang="zh-CN" sz="2000" b="1" dirty="0" smtClean="0">
              <a:solidFill>
                <a:srgbClr val="111CFB"/>
              </a:solidFill>
              <a:latin typeface="微软雅黑" panose="020B0503020204020204" pitchFamily="34" charset="-122"/>
              <a:ea typeface="微软雅黑" panose="020B0503020204020204" pitchFamily="34" charset="-122"/>
            </a:endParaRPr>
          </a:p>
          <a:p>
            <a:pPr algn="just">
              <a:lnSpc>
                <a:spcPct val="125000"/>
              </a:lnSpc>
            </a:pPr>
            <a:r>
              <a:rPr lang="zh-CN" altLang="en-US" sz="2000" b="1" dirty="0" smtClean="0">
                <a:latin typeface="微软雅黑" panose="020B0503020204020204" pitchFamily="34" charset="-122"/>
                <a:ea typeface="微软雅黑" panose="020B0503020204020204" pitchFamily="34" charset="-122"/>
              </a:rPr>
              <a:t>      当前国际主流微束试验定位</a:t>
            </a:r>
            <a:r>
              <a:rPr lang="zh-CN" altLang="en-US" sz="2000" b="1" dirty="0">
                <a:latin typeface="微软雅黑" panose="020B0503020204020204" pitchFamily="34" charset="-122"/>
                <a:ea typeface="微软雅黑" panose="020B0503020204020204" pitchFamily="34" charset="-122"/>
              </a:rPr>
              <a:t>精度在微米量</a:t>
            </a:r>
            <a:r>
              <a:rPr lang="zh-CN" altLang="en-US" sz="2000" b="1" dirty="0" smtClean="0">
                <a:latin typeface="微软雅黑" panose="020B0503020204020204" pitchFamily="34" charset="-122"/>
                <a:ea typeface="微软雅黑" panose="020B0503020204020204" pitchFamily="34" charset="-122"/>
              </a:rPr>
              <a:t>级；</a:t>
            </a:r>
            <a:r>
              <a:rPr lang="en-US" altLang="zh-CN" sz="2000" b="1" dirty="0">
                <a:latin typeface="微软雅黑" panose="020B0503020204020204" pitchFamily="34" charset="-122"/>
                <a:ea typeface="微软雅黑" panose="020B0503020204020204" pitchFamily="34" charset="-122"/>
              </a:rPr>
              <a:t>Sandia</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GSI</a:t>
            </a:r>
            <a:r>
              <a:rPr lang="zh-CN" altLang="en-US" sz="2000" b="1" dirty="0">
                <a:latin typeface="微软雅黑" panose="020B0503020204020204" pitchFamily="34" charset="-122"/>
                <a:ea typeface="微软雅黑" panose="020B0503020204020204" pitchFamily="34" charset="-122"/>
              </a:rPr>
              <a:t>等</a:t>
            </a:r>
            <a:r>
              <a:rPr lang="zh-CN" altLang="en-US" sz="2000" b="1" dirty="0" smtClean="0">
                <a:latin typeface="微软雅黑" panose="020B0503020204020204" pitchFamily="34" charset="-122"/>
                <a:ea typeface="微软雅黑" panose="020B0503020204020204" pitchFamily="34" charset="-122"/>
              </a:rPr>
              <a:t>实验室发展了新的单离</a:t>
            </a:r>
            <a:r>
              <a:rPr lang="zh-CN" altLang="en-US" sz="2000" b="1" dirty="0">
                <a:latin typeface="微软雅黑" panose="020B0503020204020204" pitchFamily="34" charset="-122"/>
                <a:ea typeface="微软雅黑" panose="020B0503020204020204" pitchFamily="34" charset="-122"/>
              </a:rPr>
              <a:t>子辐照</a:t>
            </a:r>
            <a:r>
              <a:rPr lang="zh-CN" altLang="en-US" sz="2000" b="1" dirty="0" smtClean="0">
                <a:latin typeface="微软雅黑" panose="020B0503020204020204" pitchFamily="34" charset="-122"/>
                <a:ea typeface="微软雅黑" panose="020B0503020204020204" pitchFamily="34" charset="-122"/>
              </a:rPr>
              <a:t>技术用于电荷共享机制研究。但是国内的</a:t>
            </a:r>
            <a:r>
              <a:rPr lang="zh-CN" altLang="en-US" sz="2000" b="1" dirty="0" smtClean="0">
                <a:solidFill>
                  <a:srgbClr val="FF0000"/>
                </a:solidFill>
                <a:latin typeface="微软雅黑" panose="020B0503020204020204" pitchFamily="34" charset="-122"/>
                <a:ea typeface="微软雅黑" panose="020B0503020204020204" pitchFamily="34" charset="-122"/>
              </a:rPr>
              <a:t>微束试验定位精度还不能满足纳米器件研究需求</a:t>
            </a:r>
            <a:r>
              <a:rPr lang="zh-CN" altLang="en-US" sz="2000" b="1" dirty="0" smtClean="0">
                <a:latin typeface="微软雅黑" panose="020B0503020204020204" pitchFamily="34" charset="-122"/>
                <a:ea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b="1" dirty="0" smtClean="0">
                <a:solidFill>
                  <a:srgbClr val="111CFB"/>
                </a:solidFill>
              </a:rPr>
              <a:t>研究现状</a:t>
            </a:r>
            <a:r>
              <a:rPr lang="en-US" altLang="zh-CN" b="1" dirty="0" smtClean="0">
                <a:solidFill>
                  <a:srgbClr val="111CFB"/>
                </a:solidFill>
              </a:rPr>
              <a:t>-</a:t>
            </a:r>
            <a:r>
              <a:rPr lang="zh-CN" altLang="en-US" b="1" dirty="0" smtClean="0">
                <a:solidFill>
                  <a:srgbClr val="111CFB"/>
                </a:solidFill>
              </a:rPr>
              <a:t>试验技术方面</a:t>
            </a:r>
            <a:endParaRPr lang="zh-CN" altLang="en-US" b="1" dirty="0">
              <a:solidFill>
                <a:srgbClr val="111CFB"/>
              </a:solidFill>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337" y="3226489"/>
            <a:ext cx="3448421"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3"/>
          <p:cNvSpPr>
            <a:spLocks noChangeArrowheads="1"/>
          </p:cNvSpPr>
          <p:nvPr/>
        </p:nvSpPr>
        <p:spPr bwMode="auto">
          <a:xfrm>
            <a:off x="5079722" y="5810066"/>
            <a:ext cx="34936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b="1" dirty="0">
                <a:latin typeface="微软雅黑" panose="020B0503020204020204" pitchFamily="34" charset="-122"/>
                <a:ea typeface="微软雅黑" panose="020B0503020204020204" pitchFamily="34" charset="-122"/>
              </a:rPr>
              <a:t>130nm </a:t>
            </a:r>
            <a:r>
              <a:rPr lang="en-US" altLang="zh-CN" sz="1600" b="1" dirty="0" smtClean="0">
                <a:latin typeface="微软雅黑" panose="020B0503020204020204" pitchFamily="34" charset="-122"/>
                <a:ea typeface="微软雅黑" panose="020B0503020204020204" pitchFamily="34" charset="-122"/>
              </a:rPr>
              <a:t>FPGA</a:t>
            </a:r>
            <a:r>
              <a:rPr lang="zh-CN" altLang="en-US" sz="1600" b="1" dirty="0" smtClean="0">
                <a:latin typeface="微软雅黑" panose="020B0503020204020204" pitchFamily="34" charset="-122"/>
                <a:ea typeface="微软雅黑" panose="020B0503020204020204" pitchFamily="34" charset="-122"/>
              </a:rPr>
              <a:t>的</a:t>
            </a:r>
            <a:r>
              <a:rPr lang="zh-CN" altLang="zh-CN" sz="1600" b="1" dirty="0">
                <a:latin typeface="微软雅黑" panose="020B0503020204020204" pitchFamily="34" charset="-122"/>
                <a:ea typeface="微软雅黑" panose="020B0503020204020204" pitchFamily="34" charset="-122"/>
              </a:rPr>
              <a:t>单个离子入射时引起的</a:t>
            </a:r>
            <a:r>
              <a:rPr lang="en-US" altLang="zh-CN" sz="1600" b="1" dirty="0" smtClean="0">
                <a:latin typeface="微软雅黑" panose="020B0503020204020204" pitchFamily="34" charset="-122"/>
                <a:ea typeface="微软雅黑" panose="020B0503020204020204" pitchFamily="34" charset="-122"/>
              </a:rPr>
              <a:t>MCU</a:t>
            </a:r>
            <a:r>
              <a:rPr lang="zh-CN" altLang="zh-CN" sz="1600" b="1" dirty="0" smtClean="0">
                <a:latin typeface="微软雅黑" panose="020B0503020204020204" pitchFamily="34" charset="-122"/>
                <a:ea typeface="微软雅黑" panose="020B0503020204020204" pitchFamily="34" charset="-122"/>
              </a:rPr>
              <a:t>实验</a:t>
            </a:r>
            <a:r>
              <a:rPr lang="zh-CN" altLang="en-US" sz="1600" b="1" dirty="0" smtClean="0">
                <a:latin typeface="微软雅黑" panose="020B0503020204020204" pitchFamily="34" charset="-122"/>
                <a:ea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rPr>
              <a:t>2015</a:t>
            </a:r>
            <a:r>
              <a:rPr lang="zh-CN" altLang="en-US" sz="1600" b="1" dirty="0" smtClean="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31" name="矩形 3"/>
          <p:cNvSpPr>
            <a:spLocks noChangeArrowheads="1"/>
          </p:cNvSpPr>
          <p:nvPr/>
        </p:nvSpPr>
        <p:spPr bwMode="auto">
          <a:xfrm>
            <a:off x="1138097" y="5795045"/>
            <a:ext cx="32349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b="1" dirty="0" smtClean="0">
                <a:latin typeface="微软雅黑" panose="020B0503020204020204" pitchFamily="34" charset="-122"/>
                <a:ea typeface="微软雅黑" panose="020B0503020204020204" pitchFamily="34" charset="-122"/>
              </a:rPr>
              <a:t>28nm</a:t>
            </a:r>
            <a:r>
              <a:rPr lang="zh-CN" altLang="en-US" sz="1600" b="1" dirty="0" smtClean="0">
                <a:latin typeface="微软雅黑" panose="020B0503020204020204" pitchFamily="34" charset="-122"/>
                <a:ea typeface="微软雅黑" panose="020B0503020204020204" pitchFamily="34" charset="-122"/>
              </a:rPr>
              <a:t>典型敏感单元尺寸</a:t>
            </a:r>
            <a:endParaRPr lang="en-US" altLang="zh-CN" sz="1600" b="1" dirty="0" smtClean="0">
              <a:latin typeface="微软雅黑" panose="020B0503020204020204" pitchFamily="34" charset="-122"/>
              <a:ea typeface="微软雅黑" panose="020B0503020204020204" pitchFamily="34" charset="-122"/>
            </a:endParaRPr>
          </a:p>
          <a:p>
            <a:pPr algn="ctr"/>
            <a:r>
              <a:rPr lang="zh-CN" altLang="en-US" sz="1600" b="1" dirty="0" smtClean="0">
                <a:latin typeface="微软雅黑" panose="020B0503020204020204" pitchFamily="34" charset="-122"/>
                <a:ea typeface="微软雅黑" panose="020B0503020204020204" pitchFamily="34" charset="-122"/>
              </a:rPr>
              <a:t>缩小至亚微米量级</a:t>
            </a:r>
            <a:endParaRPr lang="zh-CN" altLang="en-US" sz="1600" b="1" dirty="0">
              <a:latin typeface="微软雅黑" panose="020B0503020204020204" pitchFamily="34" charset="-122"/>
              <a:ea typeface="微软雅黑" panose="020B0503020204020204" pitchFamily="34" charset="-122"/>
            </a:endParaRPr>
          </a:p>
        </p:txBody>
      </p:sp>
      <p:graphicFrame>
        <p:nvGraphicFramePr>
          <p:cNvPr id="13" name="对象 12"/>
          <p:cNvGraphicFramePr>
            <a:graphicFrameLocks noChangeAspect="1"/>
          </p:cNvGraphicFramePr>
          <p:nvPr>
            <p:extLst>
              <p:ext uri="{D42A27DB-BD31-4B8C-83A1-F6EECF244321}">
                <p14:modId xmlns:p14="http://schemas.microsoft.com/office/powerpoint/2010/main" val="3990881523"/>
              </p:ext>
            </p:extLst>
          </p:nvPr>
        </p:nvGraphicFramePr>
        <p:xfrm>
          <a:off x="467544" y="3212976"/>
          <a:ext cx="4217368" cy="2533793"/>
        </p:xfrm>
        <a:graphic>
          <a:graphicData uri="http://schemas.openxmlformats.org/presentationml/2006/ole">
            <mc:AlternateContent xmlns:mc="http://schemas.openxmlformats.org/markup-compatibility/2006">
              <mc:Choice xmlns:v="urn:schemas-microsoft-com:vml" Requires="v">
                <p:oleObj spid="_x0000_s364556" name="Visio" r:id="rId5" imgW="4614958" imgH="2591851" progId="">
                  <p:embed/>
                </p:oleObj>
              </mc:Choice>
              <mc:Fallback>
                <p:oleObj name="Visio" r:id="rId5" imgW="4614958" imgH="2591851"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212976"/>
                        <a:ext cx="4217368" cy="25337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361691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1043608" y="188640"/>
            <a:ext cx="7643192" cy="562074"/>
          </a:xfrm>
        </p:spPr>
        <p:txBody>
          <a:bodyPr/>
          <a:lstStyle/>
          <a:p>
            <a:pPr eaLnBrk="1" hangingPunct="1"/>
            <a:r>
              <a:rPr lang="zh-CN" altLang="en-US" b="1" dirty="0" smtClean="0">
                <a:solidFill>
                  <a:srgbClr val="111CFB"/>
                </a:solidFill>
                <a:latin typeface="宋体" pitchFamily="2" charset="-122"/>
              </a:rPr>
              <a:t>报告内容</a:t>
            </a:r>
            <a:endParaRPr lang="zh-CN" altLang="en-US" b="1" dirty="0" smtClean="0">
              <a:solidFill>
                <a:srgbClr val="111CFB"/>
              </a:solidFill>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3840769902"/>
              </p:ext>
            </p:extLst>
          </p:nvPr>
        </p:nvGraphicFramePr>
        <p:xfrm>
          <a:off x="1609328" y="1196752"/>
          <a:ext cx="6491064" cy="5126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advTm="276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p:cNvSpPr>
            <a:spLocks noChangeArrowheads="1"/>
          </p:cNvSpPr>
          <p:nvPr/>
        </p:nvSpPr>
        <p:spPr bwMode="auto">
          <a:xfrm>
            <a:off x="1" y="2514600"/>
            <a:ext cx="9144000"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smtClean="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三、问题与挑战</a:t>
            </a:r>
            <a:endPar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99086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3842407050"/>
              </p:ext>
            </p:extLst>
          </p:nvPr>
        </p:nvGraphicFramePr>
        <p:xfrm>
          <a:off x="539552" y="1988840"/>
          <a:ext cx="7890100"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右箭头 3"/>
          <p:cNvSpPr/>
          <p:nvPr/>
        </p:nvSpPr>
        <p:spPr>
          <a:xfrm>
            <a:off x="2987824" y="4221088"/>
            <a:ext cx="381000" cy="3048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 name="右箭头 5"/>
          <p:cNvSpPr/>
          <p:nvPr/>
        </p:nvSpPr>
        <p:spPr>
          <a:xfrm>
            <a:off x="5652120" y="4221088"/>
            <a:ext cx="381000" cy="3048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 name="内容占位符 2"/>
          <p:cNvSpPr txBox="1">
            <a:spLocks/>
          </p:cNvSpPr>
          <p:nvPr/>
        </p:nvSpPr>
        <p:spPr>
          <a:xfrm>
            <a:off x="457200" y="1000108"/>
            <a:ext cx="8147248" cy="710389"/>
          </a:xfrm>
          <a:prstGeom prst="rect">
            <a:avLst/>
          </a:prstGeom>
        </p:spPr>
        <p:txBody>
          <a:bodyPr/>
          <a:lstStyle/>
          <a:p>
            <a:pPr lvl="0" eaLnBrk="0" hangingPunct="0">
              <a:lnSpc>
                <a:spcPct val="125000"/>
              </a:lnSpc>
              <a:spcBef>
                <a:spcPct val="20000"/>
              </a:spcBef>
              <a:defRPr/>
            </a:pPr>
            <a:r>
              <a:rPr lang="zh-CN" altLang="en-US" sz="2400" b="1" kern="0" dirty="0" smtClean="0">
                <a:latin typeface="微软雅黑" panose="020B0503020204020204" pitchFamily="34" charset="-122"/>
                <a:ea typeface="微软雅黑" panose="020B0503020204020204" pitchFamily="34" charset="-122"/>
              </a:rPr>
              <a:t>      从</a:t>
            </a:r>
            <a:r>
              <a:rPr lang="zh-CN" altLang="en-US" sz="2400" b="1" kern="0" dirty="0">
                <a:solidFill>
                  <a:srgbClr val="FF0000"/>
                </a:solidFill>
                <a:latin typeface="微软雅黑" panose="020B0503020204020204" pitchFamily="34" charset="-122"/>
                <a:ea typeface="微软雅黑" panose="020B0503020204020204" pitchFamily="34" charset="-122"/>
              </a:rPr>
              <a:t>材料、器件及电路</a:t>
            </a:r>
            <a:r>
              <a:rPr lang="zh-CN" altLang="en-US" sz="2400" b="1" kern="0" dirty="0">
                <a:latin typeface="微软雅黑" panose="020B0503020204020204" pitchFamily="34" charset="-122"/>
                <a:ea typeface="微软雅黑" panose="020B0503020204020204" pitchFamily="34" charset="-122"/>
              </a:rPr>
              <a:t>三个</a:t>
            </a:r>
            <a:r>
              <a:rPr lang="zh-CN" altLang="en-US" sz="2400" b="1" kern="0" dirty="0" smtClean="0">
                <a:latin typeface="微软雅黑" panose="020B0503020204020204" pitchFamily="34" charset="-122"/>
                <a:ea typeface="微软雅黑" panose="020B0503020204020204" pitchFamily="34" charset="-122"/>
              </a:rPr>
              <a:t>层面考虑</a:t>
            </a:r>
            <a:r>
              <a:rPr kumimoji="0" lang="zh-CN" altLang="en-US"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a:t>
            </a:r>
            <a:endParaRPr kumimoji="0" lang="en-US" altLang="zh-CN" sz="2400" b="1" i="0" u="none" strike="noStrike" kern="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endParaRPr>
          </a:p>
        </p:txBody>
      </p:sp>
      <p:sp>
        <p:nvSpPr>
          <p:cNvPr id="7" name="标题 6"/>
          <p:cNvSpPr>
            <a:spLocks noGrp="1"/>
          </p:cNvSpPr>
          <p:nvPr>
            <p:ph type="title"/>
          </p:nvPr>
        </p:nvSpPr>
        <p:spPr/>
        <p:txBody>
          <a:bodyPr vert="horz" lIns="91440" tIns="45720" rIns="91440" bIns="45720" rtlCol="0" anchor="ctr">
            <a:noAutofit/>
          </a:bodyPr>
          <a:lstStyle/>
          <a:p>
            <a:r>
              <a:rPr lang="zh-CN" altLang="en-US" dirty="0">
                <a:solidFill>
                  <a:srgbClr val="111CFB"/>
                </a:solidFill>
              </a:rPr>
              <a:t>问题与挑战</a:t>
            </a:r>
          </a:p>
        </p:txBody>
      </p:sp>
    </p:spTree>
    <p:extLst>
      <p:ext uri="{BB962C8B-B14F-4D97-AF65-F5344CB8AC3E}">
        <p14:creationId xmlns:p14="http://schemas.microsoft.com/office/powerpoint/2010/main" val="2873345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6"/>
          <p:cNvSpPr>
            <a:spLocks noGrp="1"/>
          </p:cNvSpPr>
          <p:nvPr>
            <p:ph type="title"/>
          </p:nvPr>
        </p:nvSpPr>
        <p:spPr/>
        <p:txBody>
          <a:bodyPr vert="horz" lIns="91440" tIns="45720" rIns="91440" bIns="45720" rtlCol="0" anchor="ctr">
            <a:noAutofit/>
          </a:bodyPr>
          <a:lstStyle/>
          <a:p>
            <a:r>
              <a:rPr lang="zh-CN" altLang="en-US" dirty="0">
                <a:solidFill>
                  <a:srgbClr val="111CFB"/>
                </a:solidFill>
              </a:rPr>
              <a:t>问题与挑战</a:t>
            </a:r>
          </a:p>
        </p:txBody>
      </p:sp>
      <p:grpSp>
        <p:nvGrpSpPr>
          <p:cNvPr id="6" name="组合 5"/>
          <p:cNvGrpSpPr/>
          <p:nvPr/>
        </p:nvGrpSpPr>
        <p:grpSpPr>
          <a:xfrm>
            <a:off x="395536" y="998013"/>
            <a:ext cx="4320480" cy="5023275"/>
            <a:chOff x="395536" y="998013"/>
            <a:chExt cx="4320480" cy="5455324"/>
          </a:xfrm>
        </p:grpSpPr>
        <p:graphicFrame>
          <p:nvGraphicFramePr>
            <p:cNvPr id="5" name="图示 4"/>
            <p:cNvGraphicFramePr/>
            <p:nvPr>
              <p:extLst>
                <p:ext uri="{D42A27DB-BD31-4B8C-83A1-F6EECF244321}">
                  <p14:modId xmlns:p14="http://schemas.microsoft.com/office/powerpoint/2010/main" val="570133827"/>
                </p:ext>
              </p:extLst>
            </p:nvPr>
          </p:nvGraphicFramePr>
          <p:xfrm>
            <a:off x="395536" y="1521233"/>
            <a:ext cx="4320480" cy="493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1403648" y="998013"/>
              <a:ext cx="2377575" cy="461665"/>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zh-CN" altLang="en-US" sz="2400" b="1" spc="50" dirty="0" smtClean="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存在的问题</a:t>
              </a:r>
              <a:endPar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grpSp>
      <p:sp>
        <p:nvSpPr>
          <p:cNvPr id="2" name="矩形 1"/>
          <p:cNvSpPr/>
          <p:nvPr/>
        </p:nvSpPr>
        <p:spPr>
          <a:xfrm>
            <a:off x="5220072" y="1556792"/>
            <a:ext cx="3384376" cy="4320480"/>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 name="圆角矩形 8"/>
          <p:cNvSpPr/>
          <p:nvPr/>
        </p:nvSpPr>
        <p:spPr bwMode="auto">
          <a:xfrm>
            <a:off x="5364088" y="4653136"/>
            <a:ext cx="3060000" cy="900000"/>
          </a:xfrm>
          <a:prstGeom prst="roundRect">
            <a:avLst>
              <a:gd name="adj" fmla="val 22132"/>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单粒子瞬态在纳米电路中传播规律和防护机制</a:t>
            </a:r>
          </a:p>
        </p:txBody>
      </p:sp>
      <p:sp>
        <p:nvSpPr>
          <p:cNvPr id="10" name="圆角矩形 9"/>
          <p:cNvSpPr/>
          <p:nvPr/>
        </p:nvSpPr>
        <p:spPr bwMode="auto">
          <a:xfrm>
            <a:off x="5364088" y="1736912"/>
            <a:ext cx="3060000" cy="900000"/>
          </a:xfrm>
          <a:prstGeom prst="roundRect">
            <a:avLst>
              <a:gd name="adj" fmla="val 16787"/>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defRPr/>
            </a:pPr>
            <a:r>
              <a:rPr lang="zh-CN" altLang="en-US" b="1" dirty="0">
                <a:solidFill>
                  <a:schemeClr val="tx1"/>
                </a:solidFill>
                <a:latin typeface="微软雅黑" panose="020B0503020204020204" pitchFamily="34" charset="-122"/>
                <a:ea typeface="微软雅黑" panose="020B0503020204020204" pitchFamily="34" charset="-122"/>
              </a:rPr>
              <a:t>粒子与新型纳米器件材料作用的微观机制</a:t>
            </a:r>
          </a:p>
        </p:txBody>
      </p:sp>
      <p:sp>
        <p:nvSpPr>
          <p:cNvPr id="11" name="圆角矩形 10"/>
          <p:cNvSpPr/>
          <p:nvPr/>
        </p:nvSpPr>
        <p:spPr bwMode="auto">
          <a:xfrm>
            <a:off x="5364088" y="3249080"/>
            <a:ext cx="3060000" cy="900000"/>
          </a:xfrm>
          <a:prstGeom prst="roundRect">
            <a:avLst>
              <a:gd name="adj" fmla="val 19171"/>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辐射导致的纳米器件电荷收集和可靠性退化机制</a:t>
            </a:r>
          </a:p>
        </p:txBody>
      </p:sp>
      <p:sp>
        <p:nvSpPr>
          <p:cNvPr id="12" name="矩形 11"/>
          <p:cNvSpPr/>
          <p:nvPr/>
        </p:nvSpPr>
        <p:spPr>
          <a:xfrm>
            <a:off x="5724128" y="980728"/>
            <a:ext cx="2377575" cy="461665"/>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zh-CN" altLang="en-US" sz="2400" b="1" spc="50" dirty="0" smtClean="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效应研究的挑战</a:t>
            </a:r>
            <a:endPar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5" name="右箭头 14"/>
          <p:cNvSpPr/>
          <p:nvPr/>
        </p:nvSpPr>
        <p:spPr>
          <a:xfrm>
            <a:off x="4860032" y="2069924"/>
            <a:ext cx="504056" cy="233976"/>
          </a:xfrm>
          <a:prstGeom prst="rightArrow">
            <a:avLst>
              <a:gd name="adj1" fmla="val 50000"/>
              <a:gd name="adj2" fmla="val 10742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7" name="右箭头 16"/>
          <p:cNvSpPr/>
          <p:nvPr/>
        </p:nvSpPr>
        <p:spPr>
          <a:xfrm>
            <a:off x="4860032" y="3589062"/>
            <a:ext cx="504056" cy="233976"/>
          </a:xfrm>
          <a:prstGeom prst="rightArrow">
            <a:avLst>
              <a:gd name="adj1" fmla="val 50000"/>
              <a:gd name="adj2" fmla="val 1101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8" name="右箭头 17"/>
          <p:cNvSpPr/>
          <p:nvPr/>
        </p:nvSpPr>
        <p:spPr>
          <a:xfrm>
            <a:off x="4860032" y="4986148"/>
            <a:ext cx="504056" cy="233976"/>
          </a:xfrm>
          <a:prstGeom prst="rightArrow">
            <a:avLst>
              <a:gd name="adj1" fmla="val 50000"/>
              <a:gd name="adj2" fmla="val 10742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4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p:bldP spid="15"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971" y="5322694"/>
            <a:ext cx="3681805" cy="338554"/>
          </a:xfrm>
          <a:prstGeom prst="rect">
            <a:avLst/>
          </a:prstGeom>
          <a:noFill/>
        </p:spPr>
        <p:txBody>
          <a:bodyPr wrap="square" rtlCol="0">
            <a:spAutoFit/>
          </a:bodyPr>
          <a:lstStyle/>
          <a:p>
            <a:pPr algn="ctr"/>
            <a:r>
              <a:rPr lang="en-US" altLang="zh-CN" sz="1600" b="1" dirty="0" smtClean="0">
                <a:latin typeface="微软雅黑" panose="020B0503020204020204" pitchFamily="34" charset="-122"/>
                <a:ea typeface="微软雅黑" panose="020B0503020204020204" pitchFamily="34" charset="-122"/>
              </a:rPr>
              <a:t>Kr</a:t>
            </a:r>
            <a:r>
              <a:rPr lang="zh-CN" altLang="en-US" sz="1600" b="1" dirty="0" smtClean="0">
                <a:latin typeface="微软雅黑" panose="020B0503020204020204" pitchFamily="34" charset="-122"/>
                <a:ea typeface="微软雅黑" panose="020B0503020204020204" pitchFamily="34" charset="-122"/>
              </a:rPr>
              <a:t>离子在硅材料中的能量沉积歧离效应</a:t>
            </a:r>
            <a:endParaRPr lang="zh-CN" altLang="en-US" sz="1600" b="1" dirty="0">
              <a:latin typeface="微软雅黑" panose="020B0503020204020204" pitchFamily="34" charset="-122"/>
              <a:ea typeface="微软雅黑" panose="020B0503020204020204" pitchFamily="34" charset="-122"/>
            </a:endParaRPr>
          </a:p>
        </p:txBody>
      </p:sp>
      <p:grpSp>
        <p:nvGrpSpPr>
          <p:cNvPr id="2" name="组合 11"/>
          <p:cNvGrpSpPr>
            <a:grpSpLocks noChangeAspect="1"/>
          </p:cNvGrpSpPr>
          <p:nvPr/>
        </p:nvGrpSpPr>
        <p:grpSpPr>
          <a:xfrm>
            <a:off x="4643438" y="3068960"/>
            <a:ext cx="3400450" cy="2272842"/>
            <a:chOff x="357157" y="1071546"/>
            <a:chExt cx="7494067" cy="5000660"/>
          </a:xfrm>
        </p:grpSpPr>
        <p:pic>
          <p:nvPicPr>
            <p:cNvPr id="13" name="Picture 2"/>
            <p:cNvPicPr>
              <a:picLocks noChangeAspect="1" noChangeArrowheads="1"/>
            </p:cNvPicPr>
            <p:nvPr/>
          </p:nvPicPr>
          <p:blipFill>
            <a:blip r:embed="rId3" cstate="print"/>
            <a:srcRect/>
            <a:stretch>
              <a:fillRect/>
            </a:stretch>
          </p:blipFill>
          <p:spPr bwMode="auto">
            <a:xfrm>
              <a:off x="357157" y="1071546"/>
              <a:ext cx="7494067" cy="5000660"/>
            </a:xfrm>
            <a:prstGeom prst="rect">
              <a:avLst/>
            </a:prstGeom>
            <a:noFill/>
            <a:ln w="9525">
              <a:noFill/>
              <a:miter lim="800000"/>
              <a:headEnd/>
              <a:tailEnd/>
            </a:ln>
            <a:effectLst/>
          </p:spPr>
        </p:pic>
        <p:sp>
          <p:nvSpPr>
            <p:cNvPr id="14" name="TextBox 13"/>
            <p:cNvSpPr txBox="1"/>
            <p:nvPr/>
          </p:nvSpPr>
          <p:spPr>
            <a:xfrm>
              <a:off x="2128483" y="1686947"/>
              <a:ext cx="4685162" cy="47401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altLang="zh-CN" sz="800" b="1" dirty="0" smtClean="0">
                  <a:latin typeface="微软雅黑" panose="020B0503020204020204" pitchFamily="34" charset="-122"/>
                  <a:ea typeface="微软雅黑" panose="020B0503020204020204" pitchFamily="34" charset="-122"/>
                </a:rPr>
                <a:t>T</a:t>
              </a:r>
              <a:r>
                <a:rPr lang="en-US" altLang="zh-CN" sz="800" b="1" baseline="-25000" dirty="0" smtClean="0">
                  <a:latin typeface="微软雅黑" panose="020B0503020204020204" pitchFamily="34" charset="-122"/>
                  <a:ea typeface="微软雅黑" panose="020B0503020204020204" pitchFamily="34" charset="-122"/>
                </a:rPr>
                <a:t>si</a:t>
              </a:r>
              <a:r>
                <a:rPr lang="en-US" altLang="zh-CN" sz="800" b="1" dirty="0" smtClean="0">
                  <a:latin typeface="微软雅黑" panose="020B0503020204020204" pitchFamily="34" charset="-122"/>
                  <a:ea typeface="微软雅黑" panose="020B0503020204020204" pitchFamily="34" charset="-122"/>
                </a:rPr>
                <a:t>=5nm, Relative Straggling=±38.8%</a:t>
              </a:r>
              <a:endParaRPr lang="zh-CN" altLang="en-US" sz="800" b="1" dirty="0">
                <a:latin typeface="微软雅黑" panose="020B0503020204020204" pitchFamily="34" charset="-122"/>
                <a:ea typeface="微软雅黑" panose="020B0503020204020204" pitchFamily="34" charset="-122"/>
              </a:endParaRPr>
            </a:p>
          </p:txBody>
        </p:sp>
        <p:cxnSp>
          <p:nvCxnSpPr>
            <p:cNvPr id="15" name="直接箭头连接符 14"/>
            <p:cNvCxnSpPr>
              <a:stCxn id="14" idx="1"/>
            </p:cNvCxnSpPr>
            <p:nvPr/>
          </p:nvCxnSpPr>
          <p:spPr>
            <a:xfrm flipH="1">
              <a:off x="1719718" y="1923955"/>
              <a:ext cx="408765" cy="36397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pic>
        <p:nvPicPr>
          <p:cNvPr id="1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24" y="3068960"/>
            <a:ext cx="3034094" cy="22728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8596" y="5322694"/>
            <a:ext cx="3929090" cy="338554"/>
          </a:xfrm>
          <a:prstGeom prst="rect">
            <a:avLst/>
          </a:prstGeom>
          <a:noFill/>
        </p:spPr>
        <p:txBody>
          <a:bodyPr wrap="square" rtlCol="0">
            <a:spAutoFit/>
          </a:bodyPr>
          <a:lstStyle/>
          <a:p>
            <a:pPr algn="ctr"/>
            <a:r>
              <a:rPr lang="zh-CN" altLang="en-US" sz="1600" b="1" dirty="0" smtClean="0">
                <a:latin typeface="微软雅黑" panose="020B0503020204020204" pitchFamily="34" charset="-122"/>
                <a:ea typeface="微软雅黑" panose="020B0503020204020204" pitchFamily="34" charset="-122"/>
              </a:rPr>
              <a:t>单粒子效应临界电荷与特征尺寸的关系</a:t>
            </a:r>
            <a:endParaRPr lang="zh-CN" altLang="en-US" sz="1600" b="1" dirty="0">
              <a:latin typeface="微软雅黑" panose="020B0503020204020204" pitchFamily="34" charset="-122"/>
              <a:ea typeface="微软雅黑" panose="020B0503020204020204" pitchFamily="34" charset="-122"/>
            </a:endParaRPr>
          </a:p>
        </p:txBody>
      </p:sp>
      <p:sp>
        <p:nvSpPr>
          <p:cNvPr id="6" name="标题 5"/>
          <p:cNvSpPr>
            <a:spLocks noGrp="1"/>
          </p:cNvSpPr>
          <p:nvPr>
            <p:ph type="title"/>
          </p:nvPr>
        </p:nvSpPr>
        <p:spPr/>
        <p:txBody>
          <a:bodyPr vert="horz" lIns="91440" tIns="45720" rIns="91440" bIns="45720" rtlCol="0" anchor="ctr">
            <a:noAutofit/>
          </a:bodyPr>
          <a:lstStyle/>
          <a:p>
            <a:r>
              <a:rPr lang="zh-CN" altLang="en-US" sz="2400" dirty="0" smtClean="0">
                <a:solidFill>
                  <a:srgbClr val="111CFB"/>
                </a:solidFill>
              </a:rPr>
              <a:t>挑战</a:t>
            </a:r>
            <a:r>
              <a:rPr lang="en-US" altLang="zh-CN" sz="2400" dirty="0" smtClean="0">
                <a:solidFill>
                  <a:srgbClr val="111CFB"/>
                </a:solidFill>
              </a:rPr>
              <a:t>1: </a:t>
            </a:r>
            <a:r>
              <a:rPr lang="zh-CN" altLang="en-US" sz="2400" dirty="0" smtClean="0">
                <a:solidFill>
                  <a:srgbClr val="111CFB"/>
                </a:solidFill>
              </a:rPr>
              <a:t>粒子</a:t>
            </a:r>
            <a:r>
              <a:rPr lang="zh-CN" altLang="en-US" sz="2400" dirty="0">
                <a:solidFill>
                  <a:srgbClr val="111CFB"/>
                </a:solidFill>
              </a:rPr>
              <a:t>与新型纳米器件材料作用的微观</a:t>
            </a:r>
            <a:r>
              <a:rPr lang="zh-CN" altLang="en-US" sz="2400" dirty="0" smtClean="0">
                <a:solidFill>
                  <a:srgbClr val="111CFB"/>
                </a:solidFill>
              </a:rPr>
              <a:t>机制</a:t>
            </a:r>
            <a:endParaRPr lang="zh-CN" altLang="en-US" sz="2400" dirty="0">
              <a:solidFill>
                <a:srgbClr val="111CFB"/>
              </a:solidFill>
            </a:endParaRPr>
          </a:p>
        </p:txBody>
      </p:sp>
      <p:sp>
        <p:nvSpPr>
          <p:cNvPr id="17" name="矩形 16"/>
          <p:cNvSpPr/>
          <p:nvPr/>
        </p:nvSpPr>
        <p:spPr>
          <a:xfrm>
            <a:off x="3637121" y="1135857"/>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endParaRPr lang="en-US" altLang="zh-CN" b="1" kern="0" dirty="0" smtClean="0">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电离产物</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8" name="矩形 17"/>
          <p:cNvSpPr/>
          <p:nvPr/>
        </p:nvSpPr>
        <p:spPr>
          <a:xfrm>
            <a:off x="5797764" y="1135857"/>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电荷收集</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21" name="直接箭头连接符 20"/>
          <p:cNvCxnSpPr>
            <a:stCxn id="17" idx="3"/>
            <a:endCxn id="18" idx="1"/>
          </p:cNvCxnSpPr>
          <p:nvPr/>
        </p:nvCxnSpPr>
        <p:spPr>
          <a:xfrm>
            <a:off x="4784589" y="1513682"/>
            <a:ext cx="1013175"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22" name="矩形 21"/>
          <p:cNvSpPr/>
          <p:nvPr/>
        </p:nvSpPr>
        <p:spPr>
          <a:xfrm>
            <a:off x="224744" y="1124744"/>
            <a:ext cx="11502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不同</a:t>
            </a:r>
            <a:r>
              <a:rPr kumimoji="0" lang="zh-CN" altLang="en-US"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入射</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粒子</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23" name="矩形 22"/>
          <p:cNvSpPr/>
          <p:nvPr/>
        </p:nvSpPr>
        <p:spPr>
          <a:xfrm>
            <a:off x="7400340" y="1135857"/>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器件单粒子效应</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24" name="直接箭头连接符 23"/>
          <p:cNvCxnSpPr>
            <a:stCxn id="18" idx="3"/>
            <a:endCxn id="23" idx="1"/>
          </p:cNvCxnSpPr>
          <p:nvPr/>
        </p:nvCxnSpPr>
        <p:spPr>
          <a:xfrm>
            <a:off x="6945232" y="1513682"/>
            <a:ext cx="455108"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25" name="矩形 24"/>
          <p:cNvSpPr/>
          <p:nvPr/>
        </p:nvSpPr>
        <p:spPr>
          <a:xfrm>
            <a:off x="4872624" y="1135857"/>
            <a:ext cx="787859" cy="676276"/>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5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时间</a:t>
            </a:r>
            <a:endParaRPr kumimoji="0" lang="en-US" altLang="zh-CN"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5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空间</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26" name="矩形 25"/>
          <p:cNvSpPr/>
          <p:nvPr/>
        </p:nvSpPr>
        <p:spPr>
          <a:xfrm>
            <a:off x="2010693" y="1125887"/>
            <a:ext cx="1132547"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直接电离</a:t>
            </a:r>
            <a:endParaRPr kumimoji="0" lang="en-US" altLang="zh-CN"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核反应</a:t>
            </a:r>
            <a:endParaRPr kumimoji="0" lang="en-US" altLang="zh-CN"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27" name="直接箭头连接符 26"/>
          <p:cNvCxnSpPr>
            <a:stCxn id="22" idx="3"/>
            <a:endCxn id="26" idx="1"/>
          </p:cNvCxnSpPr>
          <p:nvPr/>
        </p:nvCxnSpPr>
        <p:spPr>
          <a:xfrm>
            <a:off x="1375012" y="1502569"/>
            <a:ext cx="635681" cy="1143"/>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cxnSp>
        <p:nvCxnSpPr>
          <p:cNvPr id="28" name="直接箭头连接符 27"/>
          <p:cNvCxnSpPr>
            <a:stCxn id="26" idx="3"/>
            <a:endCxn id="17" idx="1"/>
          </p:cNvCxnSpPr>
          <p:nvPr/>
        </p:nvCxnSpPr>
        <p:spPr>
          <a:xfrm>
            <a:off x="3143240" y="1503712"/>
            <a:ext cx="493881" cy="997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29" name="线形标注 2(无边框) 28"/>
          <p:cNvSpPr/>
          <p:nvPr/>
        </p:nvSpPr>
        <p:spPr>
          <a:xfrm>
            <a:off x="328586" y="2115344"/>
            <a:ext cx="2836263" cy="677862"/>
          </a:xfrm>
          <a:prstGeom prst="callout2">
            <a:avLst>
              <a:gd name="adj1" fmla="val 49831"/>
              <a:gd name="adj2" fmla="val 100399"/>
              <a:gd name="adj3" fmla="val 43756"/>
              <a:gd name="adj4" fmla="val 109972"/>
              <a:gd name="adj5" fmla="val -15706"/>
              <a:gd name="adj6" fmla="val 115220"/>
            </a:avLst>
          </a:prstGeom>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纳米尺寸度能量沉积模型需要修正 </a:t>
            </a:r>
            <a:endParaRPr kumimoji="0" lang="zh-CN" altLang="en-US"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31" name="线形标注 2(无边框) 30"/>
          <p:cNvSpPr/>
          <p:nvPr/>
        </p:nvSpPr>
        <p:spPr>
          <a:xfrm>
            <a:off x="4313574" y="2115344"/>
            <a:ext cx="4129853" cy="677862"/>
          </a:xfrm>
          <a:prstGeom prst="callout2">
            <a:avLst>
              <a:gd name="adj1" fmla="val 45116"/>
              <a:gd name="adj2" fmla="val -262"/>
              <a:gd name="adj3" fmla="val 29772"/>
              <a:gd name="adj4" fmla="val -8518"/>
              <a:gd name="adj5" fmla="val -15743"/>
              <a:gd name="adj6" fmla="val -10222"/>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buClr>
                <a:sysClr val="windowText" lastClr="000000"/>
              </a:buClr>
              <a:defRPr/>
            </a:pPr>
            <a:r>
              <a:rPr lang="zh-CN" altLang="en-US" b="1" kern="0" dirty="0" smtClean="0">
                <a:latin typeface="微软雅黑" panose="020B0503020204020204" pitchFamily="34" charset="-122"/>
                <a:ea typeface="微软雅黑" panose="020B0503020204020204" pitchFamily="34" charset="-122"/>
              </a:rPr>
              <a:t>纳米尺度下</a:t>
            </a:r>
            <a:r>
              <a:rPr lang="zh-CN" altLang="en-US" b="1" kern="0" dirty="0">
                <a:latin typeface="微软雅黑" panose="020B0503020204020204" pitchFamily="34" charset="-122"/>
                <a:ea typeface="微软雅黑" panose="020B0503020204020204" pitchFamily="34" charset="-122"/>
              </a:rPr>
              <a:t>电离</a:t>
            </a:r>
            <a:r>
              <a:rPr kumimoji="0" lang="zh-CN" altLang="en-US"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产物的时间、空间分布信息与粒子、材料的相关性</a:t>
            </a:r>
            <a:endParaRPr kumimoji="0" lang="zh-CN" altLang="en-US"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3064132" y="1988206"/>
            <a:ext cx="2733631" cy="0"/>
          </a:xfrm>
          <a:prstGeom prst="line">
            <a:avLst/>
          </a:prstGeom>
          <a:noFill/>
          <a:ln w="57150" cap="flat" cmpd="sng" algn="ctr">
            <a:solidFill>
              <a:srgbClr val="FF0000"/>
            </a:solidFill>
            <a:prstDash val="solid"/>
          </a:ln>
          <a:effectLst/>
        </p:spPr>
      </p:cxnSp>
      <p:sp>
        <p:nvSpPr>
          <p:cNvPr id="30" name="圆角矩形 29"/>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纳米</a:t>
            </a:r>
            <a:r>
              <a:rPr lang="zh-CN" altLang="en-US" sz="2800" b="1" dirty="0" smtClean="0">
                <a:solidFill>
                  <a:srgbClr val="FF0000"/>
                </a:solidFill>
                <a:latin typeface="微软雅黑" panose="020B0503020204020204" pitchFamily="34" charset="-122"/>
                <a:ea typeface="微软雅黑" panose="020B0503020204020204" pitchFamily="34" charset="-122"/>
              </a:rPr>
              <a:t>尺度材料电离</a:t>
            </a:r>
            <a:r>
              <a:rPr lang="zh-CN" altLang="en-US" sz="2800" b="1" dirty="0">
                <a:solidFill>
                  <a:srgbClr val="FF0000"/>
                </a:solidFill>
                <a:latin typeface="微软雅黑" panose="020B0503020204020204" pitchFamily="34" charset="-122"/>
                <a:ea typeface="微软雅黑" panose="020B0503020204020204" pitchFamily="34" charset="-122"/>
              </a:rPr>
              <a:t>产额及其分布的精准</a:t>
            </a:r>
            <a:r>
              <a:rPr lang="zh-CN" altLang="en-US" sz="2800" b="1" dirty="0" smtClean="0">
                <a:solidFill>
                  <a:srgbClr val="FF0000"/>
                </a:solidFill>
                <a:latin typeface="微软雅黑" panose="020B0503020204020204" pitchFamily="34" charset="-122"/>
                <a:ea typeface="微软雅黑" panose="020B0503020204020204" pitchFamily="34" charset="-122"/>
              </a:rPr>
              <a:t>建模</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80180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毕业论文\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3159778"/>
            <a:ext cx="2357454" cy="2319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33"/>
          <p:cNvGrpSpPr/>
          <p:nvPr/>
        </p:nvGrpSpPr>
        <p:grpSpPr>
          <a:xfrm>
            <a:off x="5786446" y="3159778"/>
            <a:ext cx="2343614" cy="1980000"/>
            <a:chOff x="5786446" y="2786058"/>
            <a:chExt cx="2343614" cy="2143140"/>
          </a:xfrm>
        </p:grpSpPr>
        <p:pic>
          <p:nvPicPr>
            <p:cNvPr id="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46" y="2786058"/>
              <a:ext cx="2343614"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矩形 30"/>
            <p:cNvSpPr/>
            <p:nvPr/>
          </p:nvSpPr>
          <p:spPr>
            <a:xfrm>
              <a:off x="7358082" y="2845354"/>
              <a:ext cx="676788" cy="399763"/>
            </a:xfrm>
            <a:prstGeom prst="rect">
              <a:avLst/>
            </a:prstGeom>
          </p:spPr>
          <p:txBody>
            <a:bodyPr wrap="none">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SiO</a:t>
              </a:r>
              <a:r>
                <a:rPr lang="en-US" altLang="zh-CN" b="1" baseline="-25000" dirty="0" smtClean="0">
                  <a:solidFill>
                    <a:schemeClr val="bg1"/>
                  </a:solidFill>
                  <a:latin typeface="微软雅黑" panose="020B0503020204020204" pitchFamily="34" charset="-122"/>
                  <a:ea typeface="微软雅黑" panose="020B0503020204020204" pitchFamily="34" charset="-122"/>
                </a:rPr>
                <a:t>2</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34"/>
          <p:cNvGrpSpPr/>
          <p:nvPr/>
        </p:nvGrpSpPr>
        <p:grpSpPr>
          <a:xfrm>
            <a:off x="3000364" y="3159778"/>
            <a:ext cx="2652816" cy="1980000"/>
            <a:chOff x="3000364" y="2786058"/>
            <a:chExt cx="2652816" cy="2143140"/>
          </a:xfrm>
        </p:grpSpPr>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364" y="2786058"/>
              <a:ext cx="2652816"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929190" y="2857496"/>
              <a:ext cx="642942" cy="366449"/>
            </a:xfrm>
            <a:prstGeom prst="rect">
              <a:avLst/>
            </a:prstGeom>
            <a:noFill/>
          </p:spPr>
          <p:txBody>
            <a:bodyPr wrap="square" rtlCol="0">
              <a:spAutoFit/>
            </a:bodyPr>
            <a:lstStyle/>
            <a:p>
              <a:r>
                <a:rPr lang="en-US" altLang="zh-CN" sz="1600" b="1" dirty="0" smtClean="0">
                  <a:latin typeface="微软雅黑" panose="020B0503020204020204" pitchFamily="34" charset="-122"/>
                  <a:ea typeface="微软雅黑" panose="020B0503020204020204" pitchFamily="34" charset="-122"/>
                </a:rPr>
                <a:t>GeS</a:t>
              </a:r>
              <a:endParaRPr lang="zh-CN" altLang="en-US" sz="1600" b="1" dirty="0">
                <a:latin typeface="微软雅黑" panose="020B0503020204020204" pitchFamily="34" charset="-122"/>
                <a:ea typeface="微软雅黑" panose="020B0503020204020204" pitchFamily="34" charset="-122"/>
              </a:endParaRPr>
            </a:p>
          </p:txBody>
        </p:sp>
      </p:grpSp>
      <p:sp>
        <p:nvSpPr>
          <p:cNvPr id="33" name="TextBox 32"/>
          <p:cNvSpPr txBox="1"/>
          <p:nvPr/>
        </p:nvSpPr>
        <p:spPr>
          <a:xfrm>
            <a:off x="3430542" y="5147900"/>
            <a:ext cx="4570482" cy="369332"/>
          </a:xfrm>
          <a:prstGeom prst="rect">
            <a:avLst/>
          </a:prstGeom>
          <a:noFill/>
        </p:spPr>
        <p:txBody>
          <a:bodyPr wrap="none" rtlCol="0">
            <a:spAutoFit/>
          </a:bodyPr>
          <a:lstStyle/>
          <a:p>
            <a:r>
              <a:rPr lang="zh-CN" altLang="en-US" b="1" dirty="0" smtClean="0">
                <a:latin typeface="微软雅黑" panose="020B0503020204020204" pitchFamily="34" charset="-122"/>
                <a:ea typeface="微软雅黑" panose="020B0503020204020204" pitchFamily="34" charset="-122"/>
              </a:rPr>
              <a:t>离子在不同材料中产生的结构损伤观测图像</a:t>
            </a:r>
            <a:endParaRPr lang="zh-CN" altLang="en-US" b="1" dirty="0">
              <a:latin typeface="微软雅黑" panose="020B0503020204020204" pitchFamily="34" charset="-122"/>
              <a:ea typeface="微软雅黑" panose="020B0503020204020204" pitchFamily="34" charset="-122"/>
            </a:endParaRPr>
          </a:p>
        </p:txBody>
      </p:sp>
      <p:grpSp>
        <p:nvGrpSpPr>
          <p:cNvPr id="5" name="组合 17"/>
          <p:cNvGrpSpPr/>
          <p:nvPr/>
        </p:nvGrpSpPr>
        <p:grpSpPr>
          <a:xfrm>
            <a:off x="387864" y="1268760"/>
            <a:ext cx="8072568" cy="1587376"/>
            <a:chOff x="312764" y="2004375"/>
            <a:chExt cx="8072568" cy="1587376"/>
          </a:xfrm>
        </p:grpSpPr>
        <p:grpSp>
          <p:nvGrpSpPr>
            <p:cNvPr id="6" name="组合 79"/>
            <p:cNvGrpSpPr/>
            <p:nvPr/>
          </p:nvGrpSpPr>
          <p:grpSpPr>
            <a:xfrm>
              <a:off x="312764" y="2004375"/>
              <a:ext cx="8072568" cy="1587376"/>
              <a:chOff x="393341" y="1295830"/>
              <a:chExt cx="8072568" cy="1587376"/>
            </a:xfrm>
          </p:grpSpPr>
          <p:sp>
            <p:nvSpPr>
              <p:cNvPr id="22" name="矩形 21"/>
              <p:cNvSpPr/>
              <p:nvPr/>
            </p:nvSpPr>
            <p:spPr>
              <a:xfrm>
                <a:off x="3674469" y="1295830"/>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buClr>
                    <a:sysClr val="windowText" lastClr="000000"/>
                  </a:buClr>
                  <a:defRPr/>
                </a:pPr>
                <a:r>
                  <a:rPr lang="zh-CN" altLang="zh-CN" b="1" dirty="0">
                    <a:latin typeface="微软雅黑" panose="020B0503020204020204" pitchFamily="34" charset="-122"/>
                    <a:ea typeface="微软雅黑" panose="020B0503020204020204" pitchFamily="34" charset="-122"/>
                  </a:rPr>
                  <a:t>局部熔化</a:t>
                </a:r>
                <a:endParaRPr lang="en-US" altLang="zh-CN" b="1" dirty="0">
                  <a:latin typeface="微软雅黑" panose="020B0503020204020204" pitchFamily="34" charset="-122"/>
                  <a:ea typeface="微软雅黑" panose="020B0503020204020204" pitchFamily="34" charset="-122"/>
                </a:endParaRPr>
              </a:p>
              <a:p>
                <a:pPr algn="ctr" fontAlgn="auto">
                  <a:spcBef>
                    <a:spcPts val="0"/>
                  </a:spcBef>
                  <a:spcAft>
                    <a:spcPts val="0"/>
                  </a:spcAft>
                  <a:buClr>
                    <a:sysClr val="windowText" lastClr="000000"/>
                  </a:buClr>
                  <a:defRPr/>
                </a:pPr>
                <a:r>
                  <a:rPr lang="zh-CN" altLang="zh-CN" b="1" dirty="0">
                    <a:latin typeface="微软雅黑" panose="020B0503020204020204" pitchFamily="34" charset="-122"/>
                    <a:ea typeface="微软雅黑" panose="020B0503020204020204" pitchFamily="34" charset="-122"/>
                  </a:rPr>
                  <a:t>快速</a:t>
                </a:r>
                <a:r>
                  <a:rPr lang="zh-CN" altLang="zh-CN" b="1" dirty="0" smtClean="0">
                    <a:latin typeface="微软雅黑" panose="020B0503020204020204" pitchFamily="34" charset="-122"/>
                    <a:ea typeface="微软雅黑" panose="020B0503020204020204" pitchFamily="34" charset="-122"/>
                  </a:rPr>
                  <a:t>冷却</a:t>
                </a:r>
                <a:endParaRPr lang="zh-CN" altLang="en-US" b="1" dirty="0">
                  <a:latin typeface="微软雅黑" panose="020B0503020204020204" pitchFamily="34" charset="-122"/>
                  <a:ea typeface="微软雅黑" panose="020B0503020204020204" pitchFamily="34" charset="-122"/>
                </a:endParaRPr>
              </a:p>
            </p:txBody>
          </p:sp>
          <p:sp>
            <p:nvSpPr>
              <p:cNvPr id="23" name="矩形 22"/>
              <p:cNvSpPr/>
              <p:nvPr/>
            </p:nvSpPr>
            <p:spPr>
              <a:xfrm>
                <a:off x="5715865" y="1295830"/>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buClr>
                    <a:sysClr val="windowText" lastClr="000000"/>
                  </a:buClr>
                  <a:defRPr/>
                </a:pPr>
                <a:r>
                  <a:rPr lang="zh-CN" altLang="zh-CN" b="1" dirty="0">
                    <a:latin typeface="微软雅黑" panose="020B0503020204020204" pitchFamily="34" charset="-122"/>
                    <a:ea typeface="微软雅黑" panose="020B0503020204020204" pitchFamily="34" charset="-122"/>
                  </a:rPr>
                  <a:t>结构</a:t>
                </a:r>
                <a:r>
                  <a:rPr lang="zh-CN" altLang="zh-CN" b="1" dirty="0" smtClean="0">
                    <a:latin typeface="微软雅黑" panose="020B0503020204020204" pitchFamily="34" charset="-122"/>
                    <a:ea typeface="微软雅黑" panose="020B0503020204020204" pitchFamily="34" charset="-122"/>
                  </a:rPr>
                  <a:t>损伤</a:t>
                </a:r>
                <a:endParaRPr lang="zh-CN" altLang="en-US" b="1" dirty="0">
                  <a:latin typeface="微软雅黑" panose="020B0503020204020204" pitchFamily="34" charset="-122"/>
                  <a:ea typeface="微软雅黑" panose="020B0503020204020204" pitchFamily="34" charset="-122"/>
                </a:endParaRPr>
              </a:p>
            </p:txBody>
          </p:sp>
          <p:cxnSp>
            <p:nvCxnSpPr>
              <p:cNvPr id="25" name="直接箭头连接符 24"/>
              <p:cNvCxnSpPr>
                <a:stCxn id="22" idx="3"/>
                <a:endCxn id="23" idx="1"/>
              </p:cNvCxnSpPr>
              <p:nvPr/>
            </p:nvCxnSpPr>
            <p:spPr>
              <a:xfrm>
                <a:off x="4821937" y="1673655"/>
                <a:ext cx="893928"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26" name="矩形 25"/>
              <p:cNvSpPr/>
              <p:nvPr/>
            </p:nvSpPr>
            <p:spPr>
              <a:xfrm>
                <a:off x="393341" y="1295830"/>
                <a:ext cx="899771"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入射</a:t>
                </a:r>
                <a:endParaRPr kumimoji="0" lang="en-US" altLang="zh-CN"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粒子</a:t>
                </a:r>
                <a:endParaRPr kumimoji="0" lang="en-US" altLang="zh-CN"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7318441" y="1295830"/>
                <a:ext cx="1147468"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sz="18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器件损伤</a:t>
                </a:r>
                <a:endParaRPr kumimoji="0" lang="en-US" altLang="zh-CN" sz="18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kern="0" dirty="0" smtClean="0">
                    <a:latin typeface="微软雅黑" panose="020B0503020204020204" pitchFamily="34" charset="-122"/>
                    <a:ea typeface="微软雅黑" panose="020B0503020204020204" pitchFamily="34" charset="-122"/>
                  </a:rPr>
                  <a:t>可靠性</a:t>
                </a:r>
                <a:endParaRPr kumimoji="0" lang="en-US" altLang="zh-CN"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28" name="直接箭头连接符 27"/>
              <p:cNvCxnSpPr>
                <a:stCxn id="23" idx="3"/>
                <a:endCxn id="27" idx="1"/>
              </p:cNvCxnSpPr>
              <p:nvPr/>
            </p:nvCxnSpPr>
            <p:spPr>
              <a:xfrm>
                <a:off x="6863333" y="1673655"/>
                <a:ext cx="455108"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38" name="矩形 37"/>
              <p:cNvSpPr/>
              <p:nvPr/>
            </p:nvSpPr>
            <p:spPr>
              <a:xfrm>
                <a:off x="1893850" y="1295830"/>
                <a:ext cx="1132547" cy="75565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kumimoji="0" lang="zh-CN" altLang="en-US" sz="18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能量沉积</a:t>
                </a:r>
                <a:endParaRPr kumimoji="0" lang="en-US" altLang="zh-CN" sz="18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39" name="直接箭头连接符 38"/>
              <p:cNvCxnSpPr>
                <a:stCxn id="26" idx="3"/>
                <a:endCxn id="38" idx="1"/>
              </p:cNvCxnSpPr>
              <p:nvPr/>
            </p:nvCxnSpPr>
            <p:spPr>
              <a:xfrm>
                <a:off x="1293112" y="1673655"/>
                <a:ext cx="600738"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cxnSp>
            <p:nvCxnSpPr>
              <p:cNvPr id="40" name="直接箭头连接符 39"/>
              <p:cNvCxnSpPr>
                <a:stCxn id="38" idx="3"/>
                <a:endCxn id="22" idx="1"/>
              </p:cNvCxnSpPr>
              <p:nvPr/>
            </p:nvCxnSpPr>
            <p:spPr>
              <a:xfrm>
                <a:off x="3026397" y="1673655"/>
                <a:ext cx="648072" cy="0"/>
              </a:xfrm>
              <a:prstGeom prst="straightConnector1">
                <a:avLst/>
              </a:prstGeom>
              <a:noFill/>
              <a:ln w="57150" cap="flat" cmpd="sng" algn="ctr">
                <a:solidFill>
                  <a:srgbClr val="0F6FC6">
                    <a:shade val="50000"/>
                    <a:satMod val="103000"/>
                  </a:srgbClr>
                </a:solidFill>
                <a:prstDash val="solid"/>
                <a:headEnd type="none" w="med" len="med"/>
                <a:tailEnd type="triangle" w="med" len="med"/>
              </a:ln>
              <a:effectLst/>
            </p:spPr>
          </p:cxnSp>
          <p:sp>
            <p:nvSpPr>
              <p:cNvPr id="41" name="线形标注 2(无边框) 40"/>
              <p:cNvSpPr/>
              <p:nvPr/>
            </p:nvSpPr>
            <p:spPr>
              <a:xfrm>
                <a:off x="571151" y="2205344"/>
                <a:ext cx="2336229" cy="677862"/>
              </a:xfrm>
              <a:prstGeom prst="callout2">
                <a:avLst>
                  <a:gd name="adj1" fmla="val 49831"/>
                  <a:gd name="adj2" fmla="val 100399"/>
                  <a:gd name="adj3" fmla="val 43756"/>
                  <a:gd name="adj4" fmla="val 109972"/>
                  <a:gd name="adj5" fmla="val -5639"/>
                  <a:gd name="adj6" fmla="val 117179"/>
                </a:avLst>
              </a:prstGeom>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sz="2000" b="1" kern="0" dirty="0">
                    <a:latin typeface="微软雅黑" panose="020B0503020204020204" pitchFamily="34" charset="-122"/>
                    <a:ea typeface="微软雅黑" panose="020B0503020204020204" pitchFamily="34" charset="-122"/>
                  </a:rPr>
                  <a:t>非弹性热峰模型</a:t>
                </a:r>
              </a:p>
            </p:txBody>
          </p:sp>
          <p:sp>
            <p:nvSpPr>
              <p:cNvPr id="43" name="线形标注 2(无边框) 42"/>
              <p:cNvSpPr/>
              <p:nvPr/>
            </p:nvSpPr>
            <p:spPr>
              <a:xfrm>
                <a:off x="4254554" y="2226525"/>
                <a:ext cx="1593277" cy="646330"/>
              </a:xfrm>
              <a:prstGeom prst="callout2">
                <a:avLst>
                  <a:gd name="adj1" fmla="val 52641"/>
                  <a:gd name="adj2" fmla="val -462"/>
                  <a:gd name="adj3" fmla="val 49377"/>
                  <a:gd name="adj4" fmla="val -16650"/>
                  <a:gd name="adj5" fmla="val -11926"/>
                  <a:gd name="adj6" fmla="val -33578"/>
                </a:avLst>
              </a:prstGeom>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a:pPr>
                <a:r>
                  <a:rPr lang="zh-CN" altLang="en-US" b="1" dirty="0">
                    <a:latin typeface="微软雅黑" panose="020B0503020204020204" pitchFamily="34" charset="-122"/>
                    <a:ea typeface="微软雅黑" panose="020B0503020204020204" pitchFamily="34" charset="-122"/>
                  </a:rPr>
                  <a:t>热力学参数</a:t>
                </a:r>
                <a:endParaRPr kumimoji="0" lang="zh-CN" altLang="en-US"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cxnSp>
            <p:nvCxnSpPr>
              <p:cNvPr id="44" name="直接连接符 43"/>
              <p:cNvCxnSpPr/>
              <p:nvPr/>
            </p:nvCxnSpPr>
            <p:spPr>
              <a:xfrm>
                <a:off x="2982233" y="2148179"/>
                <a:ext cx="2733631" cy="0"/>
              </a:xfrm>
              <a:prstGeom prst="line">
                <a:avLst/>
              </a:prstGeom>
              <a:noFill/>
              <a:ln w="57150" cap="flat" cmpd="sng" algn="ctr">
                <a:solidFill>
                  <a:srgbClr val="FF0000"/>
                </a:solidFill>
                <a:prstDash val="solid"/>
              </a:ln>
              <a:effectLst/>
            </p:spPr>
          </p:cxnSp>
        </p:grpSp>
        <p:sp>
          <p:nvSpPr>
            <p:cNvPr id="20" name="TextBox 19"/>
            <p:cNvSpPr txBox="1"/>
            <p:nvPr/>
          </p:nvSpPr>
          <p:spPr>
            <a:xfrm>
              <a:off x="6091623" y="2895600"/>
              <a:ext cx="1904999" cy="646331"/>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defPPr>
                <a:defRPr lang="zh-CN"/>
              </a:defPPr>
              <a:lvl1pPr marL="0" marR="0" lvl="0" indent="0" algn="ctr" defTabSz="914400" eaLnBrk="1" fontAlgn="auto" latinLnBrk="0" hangingPunct="1">
                <a:lnSpc>
                  <a:spcPct val="100000"/>
                </a:lnSpc>
                <a:spcBef>
                  <a:spcPts val="0"/>
                </a:spcBef>
                <a:spcAft>
                  <a:spcPts val="0"/>
                </a:spcAft>
                <a:buClr>
                  <a:sysClr val="windowText" lastClr="000000"/>
                </a:buClr>
                <a:buSzTx/>
                <a:buFont typeface="Wingdings" pitchFamily="2" charset="2"/>
                <a:buNone/>
                <a:tabLst/>
                <a:defRPr kumimoji="0" b="1" i="0" u="none" strike="noStrike" kern="0" cap="none" spc="0" normalizeH="0" baseline="0">
                  <a:ln>
                    <a:noFill/>
                  </a:ln>
                  <a:solidFill>
                    <a:srgbClr val="7030A0"/>
                  </a:solidFill>
                  <a:effectLst/>
                  <a:uLnTx/>
                  <a:uFillTx/>
                  <a:latin typeface="楷体_GB2312" pitchFamily="49" charset="-122"/>
                  <a:ea typeface="楷体_GB2312" pitchFamily="49" charset="-122"/>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纳米材料</a:t>
              </a:r>
              <a:endParaRPr lang="en-US" altLang="zh-CN" dirty="0" smtClean="0">
                <a:solidFill>
                  <a:schemeClr val="tx1"/>
                </a:solidFill>
                <a:latin typeface="微软雅黑" panose="020B0503020204020204" pitchFamily="34" charset="-122"/>
                <a:ea typeface="微软雅黑" panose="020B0503020204020204" pitchFamily="34" charset="-122"/>
              </a:endParaRPr>
            </a:p>
            <a:p>
              <a:r>
                <a:rPr lang="zh-CN" altLang="en-US" dirty="0" smtClean="0">
                  <a:solidFill>
                    <a:schemeClr val="tx1"/>
                  </a:solidFill>
                  <a:latin typeface="微软雅黑" panose="020B0503020204020204" pitchFamily="34" charset="-122"/>
                  <a:ea typeface="微软雅黑" panose="020B0503020204020204" pitchFamily="34" charset="-122"/>
                </a:rPr>
                <a:t>小</a:t>
              </a:r>
              <a:r>
                <a:rPr lang="zh-CN" altLang="en-US" dirty="0">
                  <a:solidFill>
                    <a:schemeClr val="tx1"/>
                  </a:solidFill>
                  <a:latin typeface="微软雅黑" panose="020B0503020204020204" pitchFamily="34" charset="-122"/>
                  <a:ea typeface="微软雅黑" panose="020B0503020204020204" pitchFamily="34" charset="-122"/>
                </a:rPr>
                <a:t>尺寸效应</a:t>
              </a:r>
            </a:p>
          </p:txBody>
        </p:sp>
        <p:sp>
          <p:nvSpPr>
            <p:cNvPr id="21" name="左箭头 20"/>
            <p:cNvSpPr/>
            <p:nvPr/>
          </p:nvSpPr>
          <p:spPr>
            <a:xfrm>
              <a:off x="5786823" y="3084731"/>
              <a:ext cx="2286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grpSp>
      <p:sp>
        <p:nvSpPr>
          <p:cNvPr id="36" name="标题 5"/>
          <p:cNvSpPr>
            <a:spLocks noGrp="1"/>
          </p:cNvSpPr>
          <p:nvPr>
            <p:ph type="title"/>
          </p:nvPr>
        </p:nvSpPr>
        <p:spPr/>
        <p:txBody>
          <a:bodyPr vert="horz" lIns="91440" tIns="45720" rIns="91440" bIns="45720" rtlCol="0" anchor="ctr">
            <a:noAutofit/>
          </a:bodyPr>
          <a:lstStyle/>
          <a:p>
            <a:r>
              <a:rPr lang="zh-CN" altLang="en-US" sz="2400" dirty="0">
                <a:solidFill>
                  <a:srgbClr val="111CFB"/>
                </a:solidFill>
              </a:rPr>
              <a:t>挑战</a:t>
            </a:r>
            <a:r>
              <a:rPr lang="en-US" altLang="zh-CN" sz="2400" dirty="0" smtClean="0">
                <a:solidFill>
                  <a:srgbClr val="111CFB"/>
                </a:solidFill>
              </a:rPr>
              <a:t>1: </a:t>
            </a:r>
            <a:r>
              <a:rPr lang="zh-CN" altLang="en-US" sz="2400" dirty="0" smtClean="0">
                <a:solidFill>
                  <a:srgbClr val="111CFB"/>
                </a:solidFill>
              </a:rPr>
              <a:t>粒子</a:t>
            </a:r>
            <a:r>
              <a:rPr lang="zh-CN" altLang="en-US" sz="2400" dirty="0">
                <a:solidFill>
                  <a:srgbClr val="111CFB"/>
                </a:solidFill>
              </a:rPr>
              <a:t>与新型纳米器件材料作用的微观</a:t>
            </a:r>
            <a:r>
              <a:rPr lang="zh-CN" altLang="en-US" sz="2400" dirty="0" smtClean="0">
                <a:solidFill>
                  <a:srgbClr val="111CFB"/>
                </a:solidFill>
              </a:rPr>
              <a:t>机制</a:t>
            </a:r>
            <a:endParaRPr lang="zh-CN" altLang="en-US" sz="2400" dirty="0">
              <a:solidFill>
                <a:srgbClr val="111CFB"/>
              </a:solidFill>
            </a:endParaRPr>
          </a:p>
        </p:txBody>
      </p:sp>
      <p:sp>
        <p:nvSpPr>
          <p:cNvPr id="37" name="圆角矩形 36"/>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smtClean="0">
                <a:solidFill>
                  <a:srgbClr val="FF0000"/>
                </a:solidFill>
                <a:latin typeface="微软雅黑" panose="020B0503020204020204" pitchFamily="34" charset="-122"/>
                <a:ea typeface="微软雅黑" panose="020B0503020204020204" pitchFamily="34" charset="-122"/>
              </a:rPr>
              <a:t>纳米材料辐射</a:t>
            </a:r>
            <a:r>
              <a:rPr lang="zh-CN" altLang="en-US" sz="2800" b="1" dirty="0">
                <a:solidFill>
                  <a:srgbClr val="FF0000"/>
                </a:solidFill>
                <a:latin typeface="微软雅黑" panose="020B0503020204020204" pitchFamily="34" charset="-122"/>
                <a:ea typeface="微软雅黑" panose="020B0503020204020204" pitchFamily="34" charset="-122"/>
              </a:rPr>
              <a:t>微观损伤与宏观电学</a:t>
            </a:r>
            <a:r>
              <a:rPr lang="zh-CN" altLang="en-US" sz="2800" b="1" dirty="0" smtClean="0">
                <a:solidFill>
                  <a:srgbClr val="FF0000"/>
                </a:solidFill>
                <a:latin typeface="微软雅黑" panose="020B0503020204020204" pitchFamily="34" charset="-122"/>
                <a:ea typeface="微软雅黑" panose="020B0503020204020204" pitchFamily="34" charset="-122"/>
              </a:rPr>
              <a:t>表征的关联性</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1"/>
          <p:cNvPicPr>
            <a:picLocks noChangeAspect="1" noChangeArrowheads="1"/>
          </p:cNvPicPr>
          <p:nvPr/>
        </p:nvPicPr>
        <p:blipFill>
          <a:blip r:embed="rId3"/>
          <a:srcRect/>
          <a:stretch>
            <a:fillRect/>
          </a:stretch>
        </p:blipFill>
        <p:spPr bwMode="auto">
          <a:xfrm>
            <a:off x="4894921" y="2852936"/>
            <a:ext cx="3082369" cy="2385582"/>
          </a:xfrm>
          <a:prstGeom prst="rect">
            <a:avLst/>
          </a:prstGeom>
          <a:noFill/>
          <a:ln w="9525" algn="ctr">
            <a:solidFill>
              <a:schemeClr val="tx1"/>
            </a:solidFill>
            <a:miter lim="800000"/>
            <a:headEnd/>
            <a:tailEnd/>
          </a:ln>
        </p:spPr>
      </p:pic>
      <p:sp>
        <p:nvSpPr>
          <p:cNvPr id="5" name="标题 4"/>
          <p:cNvSpPr>
            <a:spLocks noGrp="1"/>
          </p:cNvSpPr>
          <p:nvPr>
            <p:ph type="title"/>
          </p:nvPr>
        </p:nvSpPr>
        <p:spPr/>
        <p:txBody>
          <a:bodyPr/>
          <a:lstStyle/>
          <a:p>
            <a:r>
              <a:rPr lang="zh-CN" altLang="en-US" sz="2400" dirty="0">
                <a:solidFill>
                  <a:srgbClr val="111CFB"/>
                </a:solidFill>
              </a:rPr>
              <a:t>挑战</a:t>
            </a:r>
            <a:r>
              <a:rPr lang="en-US" altLang="zh-CN" sz="2400" dirty="0">
                <a:solidFill>
                  <a:srgbClr val="111CFB"/>
                </a:solidFill>
              </a:rPr>
              <a:t>2: </a:t>
            </a:r>
            <a:r>
              <a:rPr lang="zh-CN" altLang="en-US" sz="2400" dirty="0">
                <a:solidFill>
                  <a:srgbClr val="111CFB"/>
                </a:solidFill>
              </a:rPr>
              <a:t>辐射导致的纳米器件电荷收集和可靠性退化机制</a:t>
            </a:r>
            <a:endParaRPr lang="zh-CN" altLang="en-US" sz="2400" dirty="0"/>
          </a:p>
        </p:txBody>
      </p:sp>
      <p:pic>
        <p:nvPicPr>
          <p:cNvPr id="8" name="Picture 1" descr="C:\Users\Lv\AppData\Roaming\Tencent\Users\26402272\QQ\WinTemp\RichOle\}VGXGN)1S%@GDSJF}PG[@]8.png"/>
          <p:cNvPicPr>
            <a:picLocks noChangeAspect="1" noChangeArrowheads="1"/>
          </p:cNvPicPr>
          <p:nvPr/>
        </p:nvPicPr>
        <p:blipFill>
          <a:blip r:embed="rId4"/>
          <a:srcRect/>
          <a:stretch>
            <a:fillRect/>
          </a:stretch>
        </p:blipFill>
        <p:spPr bwMode="auto">
          <a:xfrm>
            <a:off x="1011821" y="2852936"/>
            <a:ext cx="3056124" cy="2385582"/>
          </a:xfrm>
          <a:prstGeom prst="rect">
            <a:avLst/>
          </a:prstGeom>
          <a:noFill/>
          <a:ln w="9525">
            <a:noFill/>
            <a:miter lim="800000"/>
            <a:headEnd/>
            <a:tailEnd/>
          </a:ln>
        </p:spPr>
      </p:pic>
      <p:sp>
        <p:nvSpPr>
          <p:cNvPr id="2" name="TextBox 1"/>
          <p:cNvSpPr txBox="1"/>
          <p:nvPr/>
        </p:nvSpPr>
        <p:spPr>
          <a:xfrm>
            <a:off x="1225284" y="5250686"/>
            <a:ext cx="2666114" cy="338554"/>
          </a:xfrm>
          <a:prstGeom prst="rect">
            <a:avLst/>
          </a:prstGeom>
          <a:noFill/>
        </p:spPr>
        <p:txBody>
          <a:bodyPr wrap="none" rtlCol="0">
            <a:spAutoFit/>
          </a:bodyPr>
          <a:lstStyle/>
          <a:p>
            <a:r>
              <a:rPr lang="zh-CN" altLang="en-US" sz="1600" b="1" dirty="0" smtClean="0">
                <a:latin typeface="微软雅黑" panose="020B0503020204020204" pitchFamily="34" charset="-122"/>
                <a:ea typeface="微软雅黑" panose="020B0503020204020204" pitchFamily="34" charset="-122"/>
              </a:rPr>
              <a:t>非硅沟道器件材料界面复杂</a:t>
            </a:r>
            <a:endParaRPr lang="zh-CN" altLang="en-US" sz="1600"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4894920" y="5250686"/>
            <a:ext cx="3082369" cy="338554"/>
          </a:xfrm>
          <a:prstGeom prst="rect">
            <a:avLst/>
          </a:prstGeom>
          <a:noFill/>
        </p:spPr>
        <p:txBody>
          <a:bodyPr wrap="square" rtlCol="0">
            <a:spAutoFit/>
          </a:bodyPr>
          <a:lstStyle/>
          <a:p>
            <a:pPr algn="ctr"/>
            <a:r>
              <a:rPr lang="zh-CN" altLang="en-US" sz="1600" b="1" dirty="0" smtClean="0">
                <a:latin typeface="微软雅黑" panose="020B0503020204020204" pitchFamily="34" charset="-122"/>
                <a:ea typeface="微软雅黑" panose="020B0503020204020204" pitchFamily="34" charset="-122"/>
              </a:rPr>
              <a:t>纳米器件可靠性不断恶化</a:t>
            </a:r>
            <a:endParaRPr lang="zh-CN" altLang="en-US" sz="1600" b="1" dirty="0">
              <a:latin typeface="微软雅黑" panose="020B0503020204020204" pitchFamily="34" charset="-122"/>
              <a:ea typeface="微软雅黑" panose="020B0503020204020204" pitchFamily="34" charset="-122"/>
            </a:endParaRPr>
          </a:p>
        </p:txBody>
      </p:sp>
      <p:sp>
        <p:nvSpPr>
          <p:cNvPr id="4" name="矩形 3"/>
          <p:cNvSpPr/>
          <p:nvPr/>
        </p:nvSpPr>
        <p:spPr>
          <a:xfrm>
            <a:off x="357158" y="1124744"/>
            <a:ext cx="1188000"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介质界面</a:t>
            </a:r>
            <a:endParaRPr lang="zh-CN" altLang="en-US" b="1" dirty="0">
              <a:latin typeface="微软雅黑" panose="020B0503020204020204" pitchFamily="34" charset="-122"/>
              <a:ea typeface="微软雅黑" panose="020B0503020204020204" pitchFamily="34" charset="-122"/>
            </a:endParaRPr>
          </a:p>
        </p:txBody>
      </p:sp>
      <p:sp>
        <p:nvSpPr>
          <p:cNvPr id="12" name="矩形 11"/>
          <p:cNvSpPr/>
          <p:nvPr/>
        </p:nvSpPr>
        <p:spPr>
          <a:xfrm>
            <a:off x="7488456" y="1124744"/>
            <a:ext cx="1188000"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几何结构</a:t>
            </a:r>
            <a:endParaRPr lang="zh-CN" altLang="en-US" b="1" dirty="0">
              <a:latin typeface="微软雅黑" panose="020B0503020204020204" pitchFamily="34" charset="-122"/>
              <a:ea typeface="微软雅黑" panose="020B0503020204020204" pitchFamily="34" charset="-122"/>
            </a:endParaRPr>
          </a:p>
        </p:txBody>
      </p:sp>
      <p:sp>
        <p:nvSpPr>
          <p:cNvPr id="16" name="矩形 15"/>
          <p:cNvSpPr/>
          <p:nvPr/>
        </p:nvSpPr>
        <p:spPr>
          <a:xfrm>
            <a:off x="2139983" y="1124744"/>
            <a:ext cx="1188000"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缺陷产生敏感区</a:t>
            </a:r>
            <a:endParaRPr lang="zh-CN" altLang="en-US" b="1" dirty="0">
              <a:latin typeface="微软雅黑" panose="020B0503020204020204" pitchFamily="34" charset="-122"/>
              <a:ea typeface="微软雅黑" panose="020B0503020204020204" pitchFamily="34" charset="-122"/>
            </a:endParaRPr>
          </a:p>
        </p:txBody>
      </p:sp>
      <p:sp>
        <p:nvSpPr>
          <p:cNvPr id="17" name="矩形 16"/>
          <p:cNvSpPr/>
          <p:nvPr/>
        </p:nvSpPr>
        <p:spPr>
          <a:xfrm>
            <a:off x="5705633" y="1124744"/>
            <a:ext cx="1188000"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复杂电场分布</a:t>
            </a:r>
            <a:endParaRPr lang="zh-CN" altLang="en-US" b="1" dirty="0">
              <a:latin typeface="微软雅黑" panose="020B0503020204020204" pitchFamily="34" charset="-122"/>
              <a:ea typeface="微软雅黑" panose="020B0503020204020204" pitchFamily="34" charset="-122"/>
            </a:endParaRPr>
          </a:p>
        </p:txBody>
      </p:sp>
      <p:sp>
        <p:nvSpPr>
          <p:cNvPr id="18" name="矩形 17"/>
          <p:cNvSpPr/>
          <p:nvPr/>
        </p:nvSpPr>
        <p:spPr>
          <a:xfrm>
            <a:off x="3922808" y="1124744"/>
            <a:ext cx="1188000" cy="6480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缺陷演化</a:t>
            </a:r>
            <a:endParaRPr lang="zh-CN" altLang="en-US" b="1" dirty="0">
              <a:latin typeface="微软雅黑" panose="020B0503020204020204" pitchFamily="34" charset="-122"/>
              <a:ea typeface="微软雅黑" panose="020B0503020204020204" pitchFamily="34" charset="-122"/>
            </a:endParaRPr>
          </a:p>
        </p:txBody>
      </p:sp>
      <p:sp>
        <p:nvSpPr>
          <p:cNvPr id="19" name="矩形 18"/>
          <p:cNvSpPr/>
          <p:nvPr/>
        </p:nvSpPr>
        <p:spPr>
          <a:xfrm>
            <a:off x="2843808" y="2163770"/>
            <a:ext cx="3342626" cy="5179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对</a:t>
            </a:r>
            <a:r>
              <a:rPr lang="zh-CN" altLang="en-US" b="1" dirty="0" smtClean="0">
                <a:latin typeface="微软雅黑" panose="020B0503020204020204" pitchFamily="34" charset="-122"/>
                <a:ea typeface="微软雅黑" panose="020B0503020204020204" pitchFamily="34" charset="-122"/>
              </a:rPr>
              <a:t>宏观</a:t>
            </a:r>
            <a:r>
              <a:rPr lang="zh-CN" altLang="en-US" b="1" dirty="0">
                <a:latin typeface="微软雅黑" panose="020B0503020204020204" pitchFamily="34" charset="-122"/>
                <a:ea typeface="微软雅黑" panose="020B0503020204020204" pitchFamily="34" charset="-122"/>
              </a:rPr>
              <a:t>电学</a:t>
            </a:r>
            <a:r>
              <a:rPr lang="zh-CN" altLang="en-US" b="1" dirty="0" smtClean="0">
                <a:latin typeface="微软雅黑" panose="020B0503020204020204" pitchFamily="34" charset="-122"/>
                <a:ea typeface="微软雅黑" panose="020B0503020204020204" pitchFamily="34" charset="-122"/>
              </a:rPr>
              <a:t>表征产生影响</a:t>
            </a:r>
            <a:endParaRPr lang="zh-CN" altLang="en-US" b="1" dirty="0">
              <a:latin typeface="微软雅黑" panose="020B0503020204020204" pitchFamily="34" charset="-122"/>
              <a:ea typeface="微软雅黑" panose="020B0503020204020204" pitchFamily="34" charset="-122"/>
            </a:endParaRPr>
          </a:p>
        </p:txBody>
      </p:sp>
      <p:cxnSp>
        <p:nvCxnSpPr>
          <p:cNvPr id="6" name="直接箭头连接符 5"/>
          <p:cNvCxnSpPr>
            <a:stCxn id="4" idx="3"/>
            <a:endCxn id="16" idx="1"/>
          </p:cNvCxnSpPr>
          <p:nvPr/>
        </p:nvCxnSpPr>
        <p:spPr>
          <a:xfrm>
            <a:off x="1545158" y="1448780"/>
            <a:ext cx="594825"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直接箭头连接符 10"/>
          <p:cNvCxnSpPr>
            <a:stCxn id="16" idx="3"/>
            <a:endCxn id="18" idx="1"/>
          </p:cNvCxnSpPr>
          <p:nvPr/>
        </p:nvCxnSpPr>
        <p:spPr>
          <a:xfrm>
            <a:off x="3327983" y="1448780"/>
            <a:ext cx="594825"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1" name="直接箭头连接符 20"/>
          <p:cNvCxnSpPr>
            <a:stCxn id="12" idx="1"/>
            <a:endCxn id="17" idx="3"/>
          </p:cNvCxnSpPr>
          <p:nvPr/>
        </p:nvCxnSpPr>
        <p:spPr>
          <a:xfrm flipH="1">
            <a:off x="6893633" y="1448780"/>
            <a:ext cx="59482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3" name="直接箭头连接符 22"/>
          <p:cNvCxnSpPr>
            <a:stCxn id="17" idx="1"/>
            <a:endCxn id="18" idx="3"/>
          </p:cNvCxnSpPr>
          <p:nvPr/>
        </p:nvCxnSpPr>
        <p:spPr>
          <a:xfrm flipH="1">
            <a:off x="5110808" y="1448780"/>
            <a:ext cx="594825"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5" name="直接箭头连接符 24"/>
          <p:cNvCxnSpPr>
            <a:stCxn id="18" idx="2"/>
            <a:endCxn id="19" idx="0"/>
          </p:cNvCxnSpPr>
          <p:nvPr/>
        </p:nvCxnSpPr>
        <p:spPr>
          <a:xfrm flipH="1">
            <a:off x="4515121" y="1772816"/>
            <a:ext cx="1687" cy="390954"/>
          </a:xfrm>
          <a:prstGeom prst="straightConnector1">
            <a:avLst/>
          </a:prstGeom>
          <a:ln>
            <a:solidFill>
              <a:srgbClr val="FF0000"/>
            </a:solidFill>
            <a:prstDash val="sysDot"/>
            <a:tailEnd type="arrow"/>
          </a:ln>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nvCxnSpPr>
        <p:spPr>
          <a:xfrm>
            <a:off x="357158" y="1968293"/>
            <a:ext cx="1332000" cy="0"/>
          </a:xfrm>
          <a:prstGeom prst="line">
            <a:avLst/>
          </a:prstGeom>
          <a:noFill/>
          <a:ln w="57150" cap="flat" cmpd="sng" algn="ctr">
            <a:solidFill>
              <a:srgbClr val="FF0000"/>
            </a:solidFill>
            <a:prstDash val="solid"/>
          </a:ln>
          <a:effectLst/>
        </p:spPr>
      </p:cxnSp>
      <p:sp>
        <p:nvSpPr>
          <p:cNvPr id="28" name="TextBox 27"/>
          <p:cNvSpPr txBox="1"/>
          <p:nvPr/>
        </p:nvSpPr>
        <p:spPr>
          <a:xfrm>
            <a:off x="357158" y="2053405"/>
            <a:ext cx="1569660" cy="646331"/>
          </a:xfrm>
          <a:prstGeom prst="rect">
            <a:avLst/>
          </a:prstGeom>
          <a:noFill/>
        </p:spPr>
        <p:txBody>
          <a:bodyPr wrap="none" rtlCol="0">
            <a:spAutoFit/>
          </a:bodyPr>
          <a:lstStyle/>
          <a:p>
            <a:r>
              <a:rPr lang="zh-CN" altLang="en-US" b="1" dirty="0" smtClean="0">
                <a:solidFill>
                  <a:srgbClr val="111CFB"/>
                </a:solidFill>
                <a:latin typeface="微软雅黑" panose="020B0503020204020204" pitchFamily="34" charset="-122"/>
                <a:ea typeface="微软雅黑" panose="020B0503020204020204" pitchFamily="34" charset="-122"/>
              </a:rPr>
              <a:t>非硅沟道材料</a:t>
            </a:r>
            <a:endParaRPr lang="en-US" altLang="zh-CN" b="1" dirty="0" smtClean="0">
              <a:solidFill>
                <a:srgbClr val="111CFB"/>
              </a:solidFill>
              <a:latin typeface="微软雅黑" panose="020B0503020204020204" pitchFamily="34" charset="-122"/>
              <a:ea typeface="微软雅黑" panose="020B0503020204020204" pitchFamily="34" charset="-122"/>
            </a:endParaRPr>
          </a:p>
          <a:p>
            <a:r>
              <a:rPr lang="zh-CN" altLang="en-US" b="1" dirty="0" smtClean="0">
                <a:solidFill>
                  <a:srgbClr val="111CFB"/>
                </a:solidFill>
                <a:latin typeface="微软雅黑" panose="020B0503020204020204" pitchFamily="34" charset="-122"/>
                <a:ea typeface="微软雅黑" panose="020B0503020204020204" pitchFamily="34" charset="-122"/>
              </a:rPr>
              <a:t>高</a:t>
            </a:r>
            <a:r>
              <a:rPr lang="en-US" altLang="zh-CN" b="1" dirty="0" smtClean="0">
                <a:solidFill>
                  <a:srgbClr val="111CFB"/>
                </a:solidFill>
                <a:latin typeface="微软雅黑" panose="020B0503020204020204" pitchFamily="34" charset="-122"/>
                <a:ea typeface="微软雅黑" panose="020B0503020204020204" pitchFamily="34" charset="-122"/>
              </a:rPr>
              <a:t>k</a:t>
            </a:r>
            <a:r>
              <a:rPr lang="zh-CN" altLang="en-US" b="1" dirty="0" smtClean="0">
                <a:solidFill>
                  <a:srgbClr val="111CFB"/>
                </a:solidFill>
                <a:latin typeface="微软雅黑" panose="020B0503020204020204" pitchFamily="34" charset="-122"/>
                <a:ea typeface="微软雅黑" panose="020B0503020204020204" pitchFamily="34" charset="-122"/>
              </a:rPr>
              <a:t>栅材料</a:t>
            </a:r>
            <a:endParaRPr lang="zh-CN" altLang="en-US" b="1" dirty="0">
              <a:solidFill>
                <a:srgbClr val="111CFB"/>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7336615" y="1975738"/>
            <a:ext cx="1332000" cy="0"/>
          </a:xfrm>
          <a:prstGeom prst="line">
            <a:avLst/>
          </a:prstGeom>
          <a:noFill/>
          <a:ln w="57150" cap="flat" cmpd="sng" algn="ctr">
            <a:solidFill>
              <a:srgbClr val="FF0000"/>
            </a:solidFill>
            <a:prstDash val="solid"/>
          </a:ln>
          <a:effectLst/>
        </p:spPr>
      </p:cxnSp>
      <p:sp>
        <p:nvSpPr>
          <p:cNvPr id="31" name="TextBox 30"/>
          <p:cNvSpPr txBox="1"/>
          <p:nvPr/>
        </p:nvSpPr>
        <p:spPr>
          <a:xfrm>
            <a:off x="7278124" y="2053404"/>
            <a:ext cx="1398332" cy="369332"/>
          </a:xfrm>
          <a:prstGeom prst="rect">
            <a:avLst/>
          </a:prstGeom>
          <a:noFill/>
        </p:spPr>
        <p:txBody>
          <a:bodyPr wrap="none" rtlCol="0">
            <a:spAutoFit/>
          </a:bodyPr>
          <a:lstStyle/>
          <a:p>
            <a:pPr algn="r"/>
            <a:r>
              <a:rPr lang="en-US" altLang="zh-CN" b="1" dirty="0" smtClean="0">
                <a:solidFill>
                  <a:srgbClr val="111CFB"/>
                </a:solidFill>
                <a:latin typeface="微软雅黑" panose="020B0503020204020204" pitchFamily="34" charset="-122"/>
                <a:ea typeface="微软雅黑" panose="020B0503020204020204" pitchFamily="34" charset="-122"/>
              </a:rPr>
              <a:t>FinFET</a:t>
            </a:r>
            <a:r>
              <a:rPr lang="zh-CN" altLang="en-US" b="1" dirty="0" smtClean="0">
                <a:solidFill>
                  <a:srgbClr val="111CFB"/>
                </a:solidFill>
                <a:latin typeface="微软雅黑" panose="020B0503020204020204" pitchFamily="34" charset="-122"/>
                <a:ea typeface="微软雅黑" panose="020B0503020204020204" pitchFamily="34" charset="-122"/>
              </a:rPr>
              <a:t>结构</a:t>
            </a:r>
            <a:endParaRPr lang="en-US" altLang="zh-CN" b="1" dirty="0" smtClean="0">
              <a:solidFill>
                <a:srgbClr val="111CFB"/>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累积辐射应力下的纳米器件可靠性</a:t>
            </a:r>
            <a:r>
              <a:rPr lang="zh-CN" altLang="en-US" sz="2800" b="1" dirty="0" smtClean="0">
                <a:solidFill>
                  <a:srgbClr val="FF0000"/>
                </a:solidFill>
                <a:latin typeface="微软雅黑" panose="020B0503020204020204" pitchFamily="34" charset="-122"/>
                <a:ea typeface="微软雅黑" panose="020B0503020204020204" pitchFamily="34" charset="-122"/>
              </a:rPr>
              <a:t>退化模型</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3929058" y="1124745"/>
            <a:ext cx="4500594" cy="2150948"/>
          </a:xfrm>
          <a:prstGeom prst="rect">
            <a:avLst/>
          </a:prstGeom>
          <a:noFill/>
          <a:ln w="9525">
            <a:noFill/>
            <a:miter lim="800000"/>
            <a:headEnd/>
            <a:tailEnd/>
          </a:ln>
          <a:effectLst/>
        </p:spPr>
      </p:pic>
      <p:pic>
        <p:nvPicPr>
          <p:cNvPr id="11" name="Picture 2"/>
          <p:cNvPicPr>
            <a:picLocks noChangeAspect="1" noChangeArrowheads="1"/>
          </p:cNvPicPr>
          <p:nvPr/>
        </p:nvPicPr>
        <p:blipFill rotWithShape="1">
          <a:blip r:embed="rId4"/>
          <a:srcRect l="34723" t="19629" r="44514" b="61789"/>
          <a:stretch/>
        </p:blipFill>
        <p:spPr bwMode="auto">
          <a:xfrm>
            <a:off x="3929058" y="3645024"/>
            <a:ext cx="2777142" cy="144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12"/>
          <p:cNvPicPr/>
          <p:nvPr/>
        </p:nvPicPr>
        <p:blipFill>
          <a:blip r:embed="rId5"/>
          <a:srcRect l="81734"/>
          <a:stretch>
            <a:fillRect/>
          </a:stretch>
        </p:blipFill>
        <p:spPr bwMode="auto">
          <a:xfrm>
            <a:off x="6786578" y="3645024"/>
            <a:ext cx="1714512" cy="1447727"/>
          </a:xfrm>
          <a:prstGeom prst="rect">
            <a:avLst/>
          </a:prstGeom>
          <a:noFill/>
          <a:ln w="9525">
            <a:noFill/>
            <a:miter lim="800000"/>
            <a:headEnd/>
            <a:tailEnd/>
          </a:ln>
        </p:spPr>
      </p:pic>
      <p:sp>
        <p:nvSpPr>
          <p:cNvPr id="14" name="TextBox 13"/>
          <p:cNvSpPr txBox="1"/>
          <p:nvPr/>
        </p:nvSpPr>
        <p:spPr>
          <a:xfrm>
            <a:off x="4572000" y="5075892"/>
            <a:ext cx="1398332" cy="369332"/>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FinFET</a:t>
            </a:r>
            <a:r>
              <a:rPr lang="zh-CN" altLang="en-US" b="1" dirty="0" smtClean="0">
                <a:latin typeface="微软雅黑" panose="020B0503020204020204" pitchFamily="34" charset="-122"/>
                <a:ea typeface="微软雅黑" panose="020B0503020204020204" pitchFamily="34" charset="-122"/>
              </a:rPr>
              <a:t>结构</a:t>
            </a:r>
            <a:endParaRPr lang="zh-CN" altLang="en-US"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6786578" y="5075892"/>
            <a:ext cx="1511952" cy="369332"/>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U</a:t>
            </a:r>
            <a:r>
              <a:rPr lang="zh-CN" altLang="en-US" b="1" dirty="0" smtClean="0">
                <a:latin typeface="微软雅黑" panose="020B0503020204020204" pitchFamily="34" charset="-122"/>
                <a:ea typeface="微软雅黑" panose="020B0503020204020204" pitchFamily="34" charset="-122"/>
              </a:rPr>
              <a:t>型沟道结构</a:t>
            </a:r>
            <a:endParaRPr lang="zh-CN" altLang="en-US" b="1" dirty="0">
              <a:latin typeface="微软雅黑" panose="020B0503020204020204" pitchFamily="34" charset="-122"/>
              <a:ea typeface="微软雅黑" panose="020B0503020204020204" pitchFamily="34" charset="-122"/>
            </a:endParaRPr>
          </a:p>
        </p:txBody>
      </p:sp>
      <p:sp>
        <p:nvSpPr>
          <p:cNvPr id="16" name="TextBox 15"/>
          <p:cNvSpPr txBox="1"/>
          <p:nvPr/>
        </p:nvSpPr>
        <p:spPr>
          <a:xfrm>
            <a:off x="5317629" y="3275692"/>
            <a:ext cx="2031326" cy="369332"/>
          </a:xfrm>
          <a:prstGeom prst="rect">
            <a:avLst/>
          </a:prstGeom>
          <a:noFill/>
        </p:spPr>
        <p:txBody>
          <a:bodyPr wrap="none" rtlCol="0">
            <a:spAutoFit/>
          </a:bodyPr>
          <a:lstStyle/>
          <a:p>
            <a:pPr lvl="0" algn="ctr" fontAlgn="auto">
              <a:spcAft>
                <a:spcPts val="0"/>
              </a:spcAft>
              <a:defRPr/>
            </a:pPr>
            <a:r>
              <a:rPr kumimoji="1" lang="zh-CN" altLang="en-US" b="1" kern="0" dirty="0" smtClean="0">
                <a:solidFill>
                  <a:sysClr val="windowText" lastClr="000000"/>
                </a:solidFill>
                <a:latin typeface="微软雅黑" panose="020B0503020204020204" pitchFamily="34" charset="-122"/>
                <a:ea typeface="微软雅黑" panose="020B0503020204020204" pitchFamily="34" charset="-122"/>
              </a:rPr>
              <a:t>多种电荷收集机制</a:t>
            </a:r>
          </a:p>
        </p:txBody>
      </p:sp>
      <p:graphicFrame>
        <p:nvGraphicFramePr>
          <p:cNvPr id="20" name="图示 19"/>
          <p:cNvGraphicFramePr/>
          <p:nvPr>
            <p:extLst>
              <p:ext uri="{D42A27DB-BD31-4B8C-83A1-F6EECF244321}">
                <p14:modId xmlns:p14="http://schemas.microsoft.com/office/powerpoint/2010/main" val="3272255068"/>
              </p:ext>
            </p:extLst>
          </p:nvPr>
        </p:nvGraphicFramePr>
        <p:xfrm>
          <a:off x="282760" y="1363829"/>
          <a:ext cx="3493979" cy="3791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圆角矩形 16"/>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敏感结构参数与电荷收集机制的映射</a:t>
            </a:r>
            <a:r>
              <a:rPr lang="zh-CN" altLang="en-US" sz="2800" b="1" dirty="0" smtClean="0">
                <a:solidFill>
                  <a:srgbClr val="FF0000"/>
                </a:solidFill>
                <a:latin typeface="微软雅黑" panose="020B0503020204020204" pitchFamily="34" charset="-122"/>
                <a:ea typeface="微软雅黑" panose="020B0503020204020204" pitchFamily="34" charset="-122"/>
              </a:rPr>
              <a:t>关系</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8" name="标题 4"/>
          <p:cNvSpPr>
            <a:spLocks noGrp="1"/>
          </p:cNvSpPr>
          <p:nvPr>
            <p:ph type="title"/>
          </p:nvPr>
        </p:nvSpPr>
        <p:spPr>
          <a:xfrm>
            <a:off x="1043608" y="274638"/>
            <a:ext cx="7643192" cy="562074"/>
          </a:xfrm>
        </p:spPr>
        <p:txBody>
          <a:bodyPr/>
          <a:lstStyle/>
          <a:p>
            <a:r>
              <a:rPr lang="zh-CN" altLang="en-US" sz="2400" dirty="0">
                <a:solidFill>
                  <a:srgbClr val="111CFB"/>
                </a:solidFill>
              </a:rPr>
              <a:t>挑战</a:t>
            </a:r>
            <a:r>
              <a:rPr lang="en-US" altLang="zh-CN" sz="2400" dirty="0">
                <a:solidFill>
                  <a:srgbClr val="111CFB"/>
                </a:solidFill>
              </a:rPr>
              <a:t>2: </a:t>
            </a:r>
            <a:r>
              <a:rPr lang="zh-CN" altLang="en-US" sz="2400" dirty="0">
                <a:solidFill>
                  <a:srgbClr val="111CFB"/>
                </a:solidFill>
              </a:rPr>
              <a:t>辐射导致的纳米器件电荷收集和可靠性退化机制</a:t>
            </a:r>
            <a:endParaRPr lang="zh-CN" alt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43981" y="5075892"/>
            <a:ext cx="2448299" cy="369332"/>
          </a:xfrm>
          <a:prstGeom prst="rect">
            <a:avLst/>
          </a:prstGeom>
          <a:noFill/>
        </p:spPr>
        <p:txBody>
          <a:bodyPr wrap="none" rtlCol="0">
            <a:spAutoFit/>
          </a:bodyPr>
          <a:lstStyle/>
          <a:p>
            <a:r>
              <a:rPr lang="en-US" altLang="zh-CN" b="1" dirty="0" smtClean="0">
                <a:latin typeface="微软雅黑" panose="020B0503020204020204" pitchFamily="34" charset="-122"/>
                <a:ea typeface="微软雅黑" panose="020B0503020204020204" pitchFamily="34" charset="-122"/>
              </a:rPr>
              <a:t>SET</a:t>
            </a:r>
            <a:r>
              <a:rPr lang="zh-CN" altLang="en-US" b="1" dirty="0" smtClean="0">
                <a:latin typeface="微软雅黑" panose="020B0503020204020204" pitchFamily="34" charset="-122"/>
                <a:ea typeface="微软雅黑" panose="020B0503020204020204" pitchFamily="34" charset="-122"/>
              </a:rPr>
              <a:t>成为主要错误模式</a:t>
            </a:r>
            <a:endParaRPr lang="zh-CN" altLang="en-US" b="1" dirty="0">
              <a:latin typeface="微软雅黑" panose="020B0503020204020204" pitchFamily="34" charset="-122"/>
              <a:ea typeface="微软雅黑" panose="020B0503020204020204" pitchFamily="34" charset="-122"/>
            </a:endParaRPr>
          </a:p>
        </p:txBody>
      </p:sp>
      <p:graphicFrame>
        <p:nvGraphicFramePr>
          <p:cNvPr id="88067" name="Object 3"/>
          <p:cNvGraphicFramePr>
            <a:graphicFrameLocks noChangeAspect="1"/>
          </p:cNvGraphicFramePr>
          <p:nvPr>
            <p:extLst>
              <p:ext uri="{D42A27DB-BD31-4B8C-83A1-F6EECF244321}">
                <p14:modId xmlns:p14="http://schemas.microsoft.com/office/powerpoint/2010/main" val="3795125554"/>
              </p:ext>
            </p:extLst>
          </p:nvPr>
        </p:nvGraphicFramePr>
        <p:xfrm>
          <a:off x="4343384" y="2564904"/>
          <a:ext cx="2865764" cy="2510988"/>
        </p:xfrm>
        <a:graphic>
          <a:graphicData uri="http://schemas.openxmlformats.org/presentationml/2006/ole">
            <mc:AlternateContent xmlns:mc="http://schemas.openxmlformats.org/markup-compatibility/2006">
              <mc:Choice xmlns:v="urn:schemas-microsoft-com:vml" Requires="v">
                <p:oleObj spid="_x0000_s225292" name="Visio" r:id="rId4" imgW="1569338" imgH="1362982" progId="">
                  <p:embed/>
                </p:oleObj>
              </mc:Choice>
              <mc:Fallback>
                <p:oleObj name="Visio" r:id="rId4" imgW="1569338" imgH="136298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384" y="2564904"/>
                        <a:ext cx="2865764" cy="2510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标题 6"/>
          <p:cNvSpPr>
            <a:spLocks noGrp="1"/>
          </p:cNvSpPr>
          <p:nvPr>
            <p:ph type="title"/>
          </p:nvPr>
        </p:nvSpPr>
        <p:spPr>
          <a:xfrm>
            <a:off x="1043608" y="274638"/>
            <a:ext cx="7992888" cy="562074"/>
          </a:xfrm>
        </p:spPr>
        <p:txBody>
          <a:bodyPr vert="horz" lIns="91440" tIns="45720" rIns="91440" bIns="45720" rtlCol="0" anchor="ctr">
            <a:noAutofit/>
          </a:bodyPr>
          <a:lstStyle/>
          <a:p>
            <a:r>
              <a:rPr lang="zh-CN" altLang="en-US" sz="2400" dirty="0">
                <a:solidFill>
                  <a:srgbClr val="111CFB"/>
                </a:solidFill>
              </a:rPr>
              <a:t>挑战</a:t>
            </a:r>
            <a:r>
              <a:rPr lang="en-US" altLang="zh-CN" sz="2400" dirty="0" smtClean="0">
                <a:solidFill>
                  <a:srgbClr val="111CFB"/>
                </a:solidFill>
              </a:rPr>
              <a:t>3: </a:t>
            </a:r>
            <a:r>
              <a:rPr lang="zh-CN" altLang="en-US" sz="2400" dirty="0" smtClean="0">
                <a:solidFill>
                  <a:srgbClr val="111CFB"/>
                </a:solidFill>
              </a:rPr>
              <a:t>单粒</a:t>
            </a:r>
            <a:r>
              <a:rPr lang="zh-CN" altLang="en-US" sz="2400" dirty="0">
                <a:solidFill>
                  <a:srgbClr val="111CFB"/>
                </a:solidFill>
              </a:rPr>
              <a:t>子瞬态在纳米电路中传播规律和防护</a:t>
            </a:r>
            <a:r>
              <a:rPr lang="zh-CN" altLang="en-US" sz="2400" dirty="0" smtClean="0">
                <a:solidFill>
                  <a:srgbClr val="111CFB"/>
                </a:solidFill>
              </a:rPr>
              <a:t>机制</a:t>
            </a:r>
            <a:endParaRPr lang="zh-CN" altLang="en-US" sz="2400" dirty="0">
              <a:solidFill>
                <a:srgbClr val="111CFB"/>
              </a:solidFill>
            </a:endParaRPr>
          </a:p>
        </p:txBody>
      </p:sp>
      <p:sp>
        <p:nvSpPr>
          <p:cNvPr id="2" name="矩形 1"/>
          <p:cNvSpPr/>
          <p:nvPr/>
        </p:nvSpPr>
        <p:spPr>
          <a:xfrm>
            <a:off x="1359716" y="5075892"/>
            <a:ext cx="2933669" cy="369332"/>
          </a:xfrm>
          <a:prstGeom prst="rect">
            <a:avLst/>
          </a:prstGeom>
        </p:spPr>
        <p:txBody>
          <a:bodyPr wrap="square">
            <a:spAutoFit/>
          </a:bodyPr>
          <a:lstStyle/>
          <a:p>
            <a:pPr algn="ctr"/>
            <a:r>
              <a:rPr lang="zh-CN" altLang="en-US" b="1" dirty="0" smtClean="0">
                <a:latin typeface="微软雅黑" panose="020B0503020204020204" pitchFamily="34" charset="-122"/>
                <a:ea typeface="微软雅黑" panose="020B0503020204020204" pitchFamily="34" charset="-122"/>
              </a:rPr>
              <a:t>单粒子瞬态脉冲</a:t>
            </a:r>
            <a:r>
              <a:rPr lang="zh-CN" altLang="en-US" b="1" dirty="0">
                <a:latin typeface="微软雅黑" panose="020B0503020204020204" pitchFamily="34" charset="-122"/>
                <a:ea typeface="微软雅黑" panose="020B0503020204020204" pitchFamily="34" charset="-122"/>
              </a:rPr>
              <a:t>猝</a:t>
            </a:r>
            <a:r>
              <a:rPr lang="zh-CN" altLang="en-US" b="1" dirty="0" smtClean="0">
                <a:latin typeface="微软雅黑" panose="020B0503020204020204" pitchFamily="34" charset="-122"/>
                <a:ea typeface="微软雅黑" panose="020B0503020204020204" pitchFamily="34" charset="-122"/>
              </a:rPr>
              <a:t>熄</a:t>
            </a:r>
            <a:endParaRPr lang="zh-CN" altLang="en-US" b="1" dirty="0">
              <a:latin typeface="微软雅黑" panose="020B0503020204020204" pitchFamily="34" charset="-122"/>
              <a:ea typeface="微软雅黑" panose="020B0503020204020204" pitchFamily="34" charset="-122"/>
            </a:endParaRPr>
          </a:p>
        </p:txBody>
      </p:sp>
      <p:pic>
        <p:nvPicPr>
          <p:cNvPr id="12"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9716" y="2564904"/>
            <a:ext cx="2933669" cy="251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835696" y="1331476"/>
            <a:ext cx="1944216"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单粒子瞬态脉冲</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5148064" y="1331476"/>
            <a:ext cx="180020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b="1" dirty="0" smtClean="0">
                <a:latin typeface="微软雅黑" panose="020B0503020204020204" pitchFamily="34" charset="-122"/>
                <a:ea typeface="微软雅黑" panose="020B0503020204020204" pitchFamily="34" charset="-122"/>
              </a:rPr>
              <a:t>电路瞬态响应</a:t>
            </a:r>
            <a:endParaRPr lang="zh-CN" altLang="en-US" b="1" dirty="0">
              <a:latin typeface="微软雅黑" panose="020B0503020204020204" pitchFamily="34" charset="-122"/>
              <a:ea typeface="微软雅黑" panose="020B0503020204020204" pitchFamily="34" charset="-122"/>
            </a:endParaRPr>
          </a:p>
        </p:txBody>
      </p:sp>
      <p:cxnSp>
        <p:nvCxnSpPr>
          <p:cNvPr id="10" name="直接箭头连接符 9"/>
          <p:cNvCxnSpPr>
            <a:stCxn id="4" idx="3"/>
            <a:endCxn id="13" idx="1"/>
          </p:cNvCxnSpPr>
          <p:nvPr/>
        </p:nvCxnSpPr>
        <p:spPr>
          <a:xfrm>
            <a:off x="3779912" y="1619508"/>
            <a:ext cx="1368152"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
        <p:nvSpPr>
          <p:cNvPr id="11" name="TextBox 10"/>
          <p:cNvSpPr txBox="1"/>
          <p:nvPr/>
        </p:nvSpPr>
        <p:spPr>
          <a:xfrm>
            <a:off x="3926637" y="1268760"/>
            <a:ext cx="1005403" cy="634917"/>
          </a:xfrm>
          <a:prstGeom prst="rect">
            <a:avLst/>
          </a:prstGeom>
          <a:noFill/>
        </p:spPr>
        <p:txBody>
          <a:bodyPr wrap="none" rtlCol="0">
            <a:spAutoFit/>
          </a:bodyPr>
          <a:lstStyle/>
          <a:p>
            <a:pPr>
              <a:lnSpc>
                <a:spcPts val="2200"/>
              </a:lnSpc>
            </a:pPr>
            <a:r>
              <a:rPr lang="zh-CN" altLang="en-US" sz="1600" b="1" dirty="0" smtClean="0">
                <a:latin typeface="微软雅黑" panose="020B0503020204020204" pitchFamily="34" charset="-122"/>
                <a:ea typeface="微软雅黑" panose="020B0503020204020204" pitchFamily="34" charset="-122"/>
              </a:rPr>
              <a:t>时间尺度</a:t>
            </a:r>
            <a:endParaRPr lang="en-US" altLang="zh-CN" sz="1600" b="1" dirty="0" smtClean="0">
              <a:latin typeface="微软雅黑" panose="020B0503020204020204" pitchFamily="34" charset="-122"/>
              <a:ea typeface="微软雅黑" panose="020B0503020204020204" pitchFamily="34" charset="-122"/>
            </a:endParaRPr>
          </a:p>
          <a:p>
            <a:pPr>
              <a:lnSpc>
                <a:spcPts val="2200"/>
              </a:lnSpc>
            </a:pPr>
            <a:r>
              <a:rPr lang="zh-CN" altLang="en-US" sz="1600" b="1" dirty="0">
                <a:latin typeface="微软雅黑" panose="020B0503020204020204" pitchFamily="34" charset="-122"/>
                <a:ea typeface="微软雅黑" panose="020B0503020204020204" pitchFamily="34" charset="-122"/>
              </a:rPr>
              <a:t>可以</a:t>
            </a:r>
            <a:r>
              <a:rPr lang="zh-CN" altLang="en-US" sz="1600" b="1" dirty="0" smtClean="0">
                <a:latin typeface="微软雅黑" panose="020B0503020204020204" pitchFamily="34" charset="-122"/>
                <a:ea typeface="微软雅黑" panose="020B0503020204020204" pitchFamily="34" charset="-122"/>
              </a:rPr>
              <a:t>比拟</a:t>
            </a:r>
            <a:endParaRPr lang="zh-CN" altLang="en-US" sz="1600" b="1" dirty="0">
              <a:latin typeface="微软雅黑" panose="020B0503020204020204" pitchFamily="34" charset="-122"/>
              <a:ea typeface="微软雅黑" panose="020B0503020204020204" pitchFamily="34" charset="-122"/>
            </a:endParaRPr>
          </a:p>
        </p:txBody>
      </p:sp>
      <p:sp>
        <p:nvSpPr>
          <p:cNvPr id="17" name="圆角矩形 16"/>
          <p:cNvSpPr/>
          <p:nvPr/>
        </p:nvSpPr>
        <p:spPr>
          <a:xfrm>
            <a:off x="357158" y="1331876"/>
            <a:ext cx="1008112"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b="1" dirty="0">
                <a:solidFill>
                  <a:schemeClr val="dk1"/>
                </a:solidFill>
                <a:latin typeface="微软雅黑" panose="020B0503020204020204" pitchFamily="34" charset="-122"/>
                <a:ea typeface="微软雅黑" panose="020B0503020204020204" pitchFamily="34" charset="-122"/>
              </a:rPr>
              <a:t>离子</a:t>
            </a:r>
          </a:p>
        </p:txBody>
      </p:sp>
      <p:sp>
        <p:nvSpPr>
          <p:cNvPr id="19" name="圆角矩形 18"/>
          <p:cNvSpPr/>
          <p:nvPr/>
        </p:nvSpPr>
        <p:spPr>
          <a:xfrm>
            <a:off x="7427588" y="1331476"/>
            <a:ext cx="100811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b="1" dirty="0">
                <a:solidFill>
                  <a:schemeClr val="dk1"/>
                </a:solidFill>
                <a:latin typeface="微软雅黑" panose="020B0503020204020204" pitchFamily="34" charset="-122"/>
                <a:ea typeface="微软雅黑" panose="020B0503020204020204" pitchFamily="34" charset="-122"/>
              </a:rPr>
              <a:t>时序</a:t>
            </a:r>
          </a:p>
        </p:txBody>
      </p:sp>
      <p:cxnSp>
        <p:nvCxnSpPr>
          <p:cNvPr id="20" name="直接箭头连接符 19"/>
          <p:cNvCxnSpPr>
            <a:stCxn id="17" idx="3"/>
            <a:endCxn id="4" idx="1"/>
          </p:cNvCxnSpPr>
          <p:nvPr/>
        </p:nvCxnSpPr>
        <p:spPr>
          <a:xfrm flipV="1">
            <a:off x="1365270" y="1619508"/>
            <a:ext cx="470426" cy="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直接箭头连接符 21"/>
          <p:cNvCxnSpPr>
            <a:stCxn id="19" idx="1"/>
            <a:endCxn id="13" idx="3"/>
          </p:cNvCxnSpPr>
          <p:nvPr/>
        </p:nvCxnSpPr>
        <p:spPr>
          <a:xfrm flipH="1">
            <a:off x="6948264" y="1619508"/>
            <a:ext cx="47932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6" name="直接连接符 25"/>
          <p:cNvCxnSpPr/>
          <p:nvPr/>
        </p:nvCxnSpPr>
        <p:spPr>
          <a:xfrm>
            <a:off x="1835696" y="2051556"/>
            <a:ext cx="511256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2566223" y="2123564"/>
            <a:ext cx="3877985" cy="369332"/>
          </a:xfrm>
          <a:prstGeom prst="rect">
            <a:avLst/>
          </a:prstGeom>
          <a:noFill/>
        </p:spPr>
        <p:txBody>
          <a:bodyPr wrap="none" rtlCol="0">
            <a:spAutoFit/>
          </a:bodyPr>
          <a:lstStyle/>
          <a:p>
            <a:r>
              <a:rPr lang="zh-CN" altLang="en-US" b="1" dirty="0" smtClean="0">
                <a:solidFill>
                  <a:srgbClr val="FF0000"/>
                </a:solidFill>
                <a:latin typeface="微软雅黑" panose="020B0503020204020204" pitchFamily="34" charset="-122"/>
                <a:ea typeface="微软雅黑" panose="020B0503020204020204" pitchFamily="34" charset="-122"/>
              </a:rPr>
              <a:t>单粒子瞬态效应影响增大，识别困难</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b="1" dirty="0">
                <a:solidFill>
                  <a:srgbClr val="FF0000"/>
                </a:solidFill>
                <a:latin typeface="微软雅黑" panose="020B0503020204020204" pitchFamily="34" charset="-122"/>
                <a:ea typeface="微软雅黑" panose="020B0503020204020204" pitchFamily="34" charset="-122"/>
              </a:rPr>
              <a:t>SET</a:t>
            </a:r>
            <a:r>
              <a:rPr lang="zh-CN" altLang="en-US" sz="2800" b="1" dirty="0">
                <a:solidFill>
                  <a:srgbClr val="FF0000"/>
                </a:solidFill>
                <a:latin typeface="微软雅黑" panose="020B0503020204020204" pitchFamily="34" charset="-122"/>
                <a:ea typeface="微软雅黑" panose="020B0503020204020204" pitchFamily="34" charset="-122"/>
              </a:rPr>
              <a:t>脉冲与电路瞬时响应之间的</a:t>
            </a:r>
            <a:r>
              <a:rPr lang="zh-CN" altLang="en-US" sz="2800" b="1" dirty="0" smtClean="0">
                <a:solidFill>
                  <a:srgbClr val="FF0000"/>
                </a:solidFill>
                <a:latin typeface="微软雅黑" panose="020B0503020204020204" pitchFamily="34" charset="-122"/>
                <a:ea typeface="微软雅黑" panose="020B0503020204020204" pitchFamily="34" charset="-122"/>
              </a:rPr>
              <a:t>耦合问题</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652120" y="4931635"/>
            <a:ext cx="2448272" cy="369332"/>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全面加固成本过高</a:t>
            </a:r>
            <a:endParaRPr lang="zh-CN" altLang="en-US" b="1" dirty="0">
              <a:latin typeface="微软雅黑" panose="020B0503020204020204" pitchFamily="34" charset="-122"/>
              <a:ea typeface="微软雅黑" panose="020B0503020204020204" pitchFamily="34" charset="-122"/>
            </a:endParaRPr>
          </a:p>
        </p:txBody>
      </p:sp>
      <p:sp>
        <p:nvSpPr>
          <p:cNvPr id="16" name="TextBox 15"/>
          <p:cNvSpPr txBox="1"/>
          <p:nvPr/>
        </p:nvSpPr>
        <p:spPr>
          <a:xfrm>
            <a:off x="968828" y="4870901"/>
            <a:ext cx="3312368" cy="646331"/>
          </a:xfrm>
          <a:prstGeom prst="rect">
            <a:avLst/>
          </a:prstGeom>
          <a:noFill/>
        </p:spPr>
        <p:txBody>
          <a:bodyPr wrap="square" rtlCol="0">
            <a:spAutoFit/>
          </a:bodyPr>
          <a:lstStyle/>
          <a:p>
            <a:pPr lvl="0" algn="ctr" fontAlgn="auto">
              <a:spcAft>
                <a:spcPts val="0"/>
              </a:spcAft>
              <a:defRPr/>
            </a:pPr>
            <a:r>
              <a:rPr kumimoji="1" lang="zh-CN" altLang="en-US" b="1" kern="0" dirty="0">
                <a:solidFill>
                  <a:sysClr val="windowText" lastClr="000000"/>
                </a:solidFill>
                <a:latin typeface="微软雅黑" panose="020B0503020204020204" pitchFamily="34" charset="-122"/>
                <a:ea typeface="微软雅黑" panose="020B0503020204020204" pitchFamily="34" charset="-122"/>
              </a:rPr>
              <a:t>传统加固结构在</a:t>
            </a:r>
            <a:r>
              <a:rPr kumimoji="1" lang="en-US" altLang="zh-CN" b="1" kern="0" dirty="0">
                <a:solidFill>
                  <a:sysClr val="windowText" lastClr="000000"/>
                </a:solidFill>
                <a:latin typeface="微软雅黑" panose="020B0503020204020204" pitchFamily="34" charset="-122"/>
                <a:ea typeface="微软雅黑" panose="020B0503020204020204" pitchFamily="34" charset="-122"/>
              </a:rPr>
              <a:t>28nm</a:t>
            </a:r>
            <a:r>
              <a:rPr kumimoji="1" lang="zh-CN" altLang="en-US" b="1" kern="0" dirty="0">
                <a:solidFill>
                  <a:sysClr val="windowText" lastClr="000000"/>
                </a:solidFill>
                <a:latin typeface="微软雅黑" panose="020B0503020204020204" pitchFamily="34" charset="-122"/>
                <a:ea typeface="微软雅黑" panose="020B0503020204020204" pitchFamily="34" charset="-122"/>
              </a:rPr>
              <a:t>及以下工艺纳米电路中不再适用</a:t>
            </a:r>
            <a:endParaRPr kumimoji="1" lang="zh-CN" altLang="en-US" b="1" kern="0" dirty="0" smtClean="0">
              <a:solidFill>
                <a:sysClr val="windowText" lastClr="000000"/>
              </a:solidFill>
              <a:latin typeface="微软雅黑" panose="020B0503020204020204" pitchFamily="34" charset="-122"/>
              <a:ea typeface="微软雅黑" panose="020B0503020204020204" pitchFamily="34" charset="-122"/>
            </a:endParaRPr>
          </a:p>
        </p:txBody>
      </p:sp>
      <p:sp>
        <p:nvSpPr>
          <p:cNvPr id="10" name="标题 6"/>
          <p:cNvSpPr>
            <a:spLocks noGrp="1"/>
          </p:cNvSpPr>
          <p:nvPr>
            <p:ph type="title"/>
          </p:nvPr>
        </p:nvSpPr>
        <p:spPr>
          <a:xfrm>
            <a:off x="1043608" y="274638"/>
            <a:ext cx="7992888" cy="562074"/>
          </a:xfrm>
        </p:spPr>
        <p:txBody>
          <a:bodyPr vert="horz" lIns="91440" tIns="45720" rIns="91440" bIns="45720" rtlCol="0" anchor="ctr">
            <a:noAutofit/>
          </a:bodyPr>
          <a:lstStyle/>
          <a:p>
            <a:r>
              <a:rPr lang="zh-CN" altLang="en-US" sz="2400" dirty="0">
                <a:solidFill>
                  <a:srgbClr val="111CFB"/>
                </a:solidFill>
              </a:rPr>
              <a:t>挑战</a:t>
            </a:r>
            <a:r>
              <a:rPr lang="en-US" altLang="zh-CN" sz="2400" dirty="0" smtClean="0">
                <a:solidFill>
                  <a:srgbClr val="111CFB"/>
                </a:solidFill>
              </a:rPr>
              <a:t>3: </a:t>
            </a:r>
            <a:r>
              <a:rPr lang="zh-CN" altLang="en-US" sz="2400" dirty="0" smtClean="0">
                <a:solidFill>
                  <a:srgbClr val="111CFB"/>
                </a:solidFill>
              </a:rPr>
              <a:t>单粒</a:t>
            </a:r>
            <a:r>
              <a:rPr lang="zh-CN" altLang="en-US" sz="2400" dirty="0">
                <a:solidFill>
                  <a:srgbClr val="111CFB"/>
                </a:solidFill>
              </a:rPr>
              <a:t>子瞬态在纳米电路中传播规律和防护机制</a:t>
            </a:r>
          </a:p>
        </p:txBody>
      </p:sp>
      <p:graphicFrame>
        <p:nvGraphicFramePr>
          <p:cNvPr id="2" name="图表 1"/>
          <p:cNvGraphicFramePr/>
          <p:nvPr>
            <p:extLst>
              <p:ext uri="{D42A27DB-BD31-4B8C-83A1-F6EECF244321}">
                <p14:modId xmlns:p14="http://schemas.microsoft.com/office/powerpoint/2010/main" val="3439667847"/>
              </p:ext>
            </p:extLst>
          </p:nvPr>
        </p:nvGraphicFramePr>
        <p:xfrm>
          <a:off x="4558316" y="1399263"/>
          <a:ext cx="4554764" cy="3685964"/>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组合 7"/>
          <p:cNvGrpSpPr/>
          <p:nvPr/>
        </p:nvGrpSpPr>
        <p:grpSpPr>
          <a:xfrm>
            <a:off x="241099" y="1273004"/>
            <a:ext cx="4770592" cy="3614075"/>
            <a:chOff x="-2820786" y="620688"/>
            <a:chExt cx="7461986" cy="3614075"/>
          </a:xfrm>
        </p:grpSpPr>
        <p:grpSp>
          <p:nvGrpSpPr>
            <p:cNvPr id="5" name="组合 20"/>
            <p:cNvGrpSpPr/>
            <p:nvPr/>
          </p:nvGrpSpPr>
          <p:grpSpPr>
            <a:xfrm>
              <a:off x="-2820786" y="620688"/>
              <a:ext cx="7461986" cy="3614075"/>
              <a:chOff x="707606" y="2659190"/>
              <a:chExt cx="7461986" cy="3614075"/>
            </a:xfrm>
          </p:grpSpPr>
          <p:grpSp>
            <p:nvGrpSpPr>
              <p:cNvPr id="6" name="组合 21"/>
              <p:cNvGrpSpPr/>
              <p:nvPr/>
            </p:nvGrpSpPr>
            <p:grpSpPr>
              <a:xfrm>
                <a:off x="1040800" y="2659190"/>
                <a:ext cx="7128792" cy="3597897"/>
                <a:chOff x="4796795" y="1085329"/>
                <a:chExt cx="4287597" cy="2289660"/>
              </a:xfrm>
            </p:grpSpPr>
            <p:pic>
              <p:nvPicPr>
                <p:cNvPr id="25" name="Picture 48"/>
                <p:cNvPicPr>
                  <a:picLocks noChangeAspect="1" noChangeArrowheads="1"/>
                </p:cNvPicPr>
                <p:nvPr/>
              </p:nvPicPr>
              <p:blipFill rotWithShape="1">
                <a:blip r:embed="rId4">
                  <a:extLst>
                    <a:ext uri="{28A0092B-C50C-407E-A947-70E740481C1C}">
                      <a14:useLocalDpi xmlns:a14="http://schemas.microsoft.com/office/drawing/2010/main" val="0"/>
                    </a:ext>
                  </a:extLst>
                </a:blip>
                <a:srcRect t="9795"/>
                <a:stretch/>
              </p:blipFill>
              <p:spPr bwMode="auto">
                <a:xfrm>
                  <a:off x="4796795" y="1085329"/>
                  <a:ext cx="4287597" cy="228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左箭头 25"/>
                <p:cNvSpPr/>
                <p:nvPr/>
              </p:nvSpPr>
              <p:spPr>
                <a:xfrm rot="20375218">
                  <a:off x="6320805" y="1974028"/>
                  <a:ext cx="2006988" cy="460590"/>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特征</a:t>
                  </a:r>
                  <a:r>
                    <a:rPr lang="zh-CN" altLang="en-US" b="1" dirty="0" smtClean="0">
                      <a:solidFill>
                        <a:schemeClr val="tx1"/>
                      </a:solidFill>
                      <a:latin typeface="微软雅黑" panose="020B0503020204020204" pitchFamily="34" charset="-122"/>
                      <a:ea typeface="微软雅黑" panose="020B0503020204020204" pitchFamily="34" charset="-122"/>
                    </a:rPr>
                    <a:t>尺寸降低</a:t>
                  </a:r>
                  <a:endParaRPr lang="en-US" b="1" dirty="0">
                    <a:solidFill>
                      <a:schemeClr val="tx1"/>
                    </a:solidFill>
                    <a:latin typeface="微软雅黑" panose="020B0503020204020204" pitchFamily="34" charset="-122"/>
                    <a:ea typeface="微软雅黑" panose="020B0503020204020204" pitchFamily="34" charset="-122"/>
                  </a:endParaRPr>
                </a:p>
              </p:txBody>
            </p:sp>
          </p:grpSp>
          <p:sp>
            <p:nvSpPr>
              <p:cNvPr id="23" name="TextBox 22"/>
              <p:cNvSpPr txBox="1"/>
              <p:nvPr/>
            </p:nvSpPr>
            <p:spPr>
              <a:xfrm>
                <a:off x="707606" y="2798005"/>
                <a:ext cx="673978" cy="3280722"/>
              </a:xfrm>
              <a:prstGeom prst="rect">
                <a:avLst/>
              </a:prstGeom>
              <a:solidFill>
                <a:schemeClr val="bg1"/>
              </a:solidFill>
            </p:spPr>
            <p:txBody>
              <a:bodyPr vert="eaVert" wrap="square" rtlCol="0">
                <a:spAutoFit/>
              </a:bodyPr>
              <a:lstStyle/>
              <a:p>
                <a:pPr algn="ctr"/>
                <a:r>
                  <a:rPr lang="zh-CN" altLang="en-US" sz="1600" b="1" dirty="0" smtClean="0">
                    <a:latin typeface="微软雅黑" panose="020B0503020204020204" pitchFamily="34" charset="-122"/>
                    <a:ea typeface="微软雅黑" panose="020B0503020204020204" pitchFamily="34" charset="-122"/>
                  </a:rPr>
                  <a:t>错误率（加固</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非</a:t>
                </a:r>
                <a:r>
                  <a:rPr lang="zh-CN" altLang="en-US" sz="1600" b="1" dirty="0" smtClean="0">
                    <a:latin typeface="微软雅黑" panose="020B0503020204020204" pitchFamily="34" charset="-122"/>
                    <a:ea typeface="微软雅黑" panose="020B0503020204020204" pitchFamily="34" charset="-122"/>
                  </a:rPr>
                  <a:t>加固）</a:t>
                </a:r>
                <a:endParaRPr lang="en-US" sz="1600" b="1" dirty="0">
                  <a:latin typeface="微软雅黑" panose="020B0503020204020204" pitchFamily="34" charset="-122"/>
                  <a:ea typeface="微软雅黑" panose="020B0503020204020204" pitchFamily="34" charset="-122"/>
                </a:endParaRPr>
              </a:p>
            </p:txBody>
          </p:sp>
          <p:sp>
            <p:nvSpPr>
              <p:cNvPr id="24" name="TextBox 23"/>
              <p:cNvSpPr txBox="1"/>
              <p:nvPr/>
            </p:nvSpPr>
            <p:spPr>
              <a:xfrm>
                <a:off x="3916899" y="5934711"/>
                <a:ext cx="1660405" cy="338554"/>
              </a:xfrm>
              <a:prstGeom prst="rect">
                <a:avLst/>
              </a:prstGeom>
              <a:solidFill>
                <a:schemeClr val="bg1"/>
              </a:solidFill>
            </p:spPr>
            <p:txBody>
              <a:bodyPr wrap="square" rtlCol="0">
                <a:spAutoFit/>
              </a:bodyPr>
              <a:lstStyle/>
              <a:p>
                <a:pPr algn="ctr"/>
                <a:r>
                  <a:rPr lang="zh-CN" altLang="en-US" sz="1600" b="1" dirty="0" smtClean="0">
                    <a:latin typeface="微软雅黑" panose="020B0503020204020204" pitchFamily="34" charset="-122"/>
                    <a:ea typeface="微软雅黑" panose="020B0503020204020204" pitchFamily="34" charset="-122"/>
                  </a:rPr>
                  <a:t>工艺节点</a:t>
                </a:r>
                <a:endParaRPr lang="en-US" sz="1600" b="1" dirty="0">
                  <a:latin typeface="微软雅黑" panose="020B0503020204020204" pitchFamily="34" charset="-122"/>
                  <a:ea typeface="微软雅黑" panose="020B0503020204020204" pitchFamily="34" charset="-122"/>
                </a:endParaRPr>
              </a:p>
            </p:txBody>
          </p:sp>
        </p:grpSp>
        <p:sp>
          <p:nvSpPr>
            <p:cNvPr id="27" name="任意多边形 26"/>
            <p:cNvSpPr/>
            <p:nvPr/>
          </p:nvSpPr>
          <p:spPr>
            <a:xfrm>
              <a:off x="-684980" y="1291438"/>
              <a:ext cx="4586088" cy="2251939"/>
            </a:xfrm>
            <a:custGeom>
              <a:avLst/>
              <a:gdLst>
                <a:gd name="connsiteX0" fmla="*/ 4586088 w 4586088"/>
                <a:gd name="connsiteY0" fmla="*/ 0 h 2251939"/>
                <a:gd name="connsiteX1" fmla="*/ 1842888 w 4586088"/>
                <a:gd name="connsiteY1" fmla="*/ 53340 h 2251939"/>
                <a:gd name="connsiteX2" fmla="*/ 814188 w 4586088"/>
                <a:gd name="connsiteY2" fmla="*/ 205740 h 2251939"/>
                <a:gd name="connsiteX3" fmla="*/ 364608 w 4586088"/>
                <a:gd name="connsiteY3" fmla="*/ 1082040 h 2251939"/>
                <a:gd name="connsiteX4" fmla="*/ 36948 w 4586088"/>
                <a:gd name="connsiteY4" fmla="*/ 2095500 h 2251939"/>
                <a:gd name="connsiteX5" fmla="*/ 21708 w 4586088"/>
                <a:gd name="connsiteY5" fmla="*/ 2232660 h 225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6088" h="2251939">
                  <a:moveTo>
                    <a:pt x="4586088" y="0"/>
                  </a:moveTo>
                  <a:cubicBezTo>
                    <a:pt x="3528813" y="9525"/>
                    <a:pt x="2471538" y="19050"/>
                    <a:pt x="1842888" y="53340"/>
                  </a:cubicBezTo>
                  <a:cubicBezTo>
                    <a:pt x="1214238" y="87630"/>
                    <a:pt x="1060568" y="34290"/>
                    <a:pt x="814188" y="205740"/>
                  </a:cubicBezTo>
                  <a:cubicBezTo>
                    <a:pt x="567808" y="377190"/>
                    <a:pt x="494148" y="767080"/>
                    <a:pt x="364608" y="1082040"/>
                  </a:cubicBezTo>
                  <a:cubicBezTo>
                    <a:pt x="235068" y="1397000"/>
                    <a:pt x="94098" y="1903730"/>
                    <a:pt x="36948" y="2095500"/>
                  </a:cubicBezTo>
                  <a:cubicBezTo>
                    <a:pt x="-20202" y="2287270"/>
                    <a:pt x="753" y="2259965"/>
                    <a:pt x="21708" y="223266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微软雅黑" panose="020B0503020204020204" pitchFamily="34" charset="-122"/>
                  <a:ea typeface="微软雅黑" panose="020B0503020204020204" pitchFamily="34" charset="-122"/>
                </a:rPr>
                <a:t>`</a:t>
              </a:r>
              <a:endParaRPr lang="en-US" sz="1400" b="1" dirty="0">
                <a:latin typeface="微软雅黑" panose="020B0503020204020204" pitchFamily="34" charset="-122"/>
                <a:ea typeface="微软雅黑" panose="020B0503020204020204" pitchFamily="34" charset="-122"/>
              </a:endParaRPr>
            </a:p>
          </p:txBody>
        </p:sp>
      </p:grpSp>
      <p:sp>
        <p:nvSpPr>
          <p:cNvPr id="17" name="圆角矩形 16"/>
          <p:cNvSpPr/>
          <p:nvPr/>
        </p:nvSpPr>
        <p:spPr>
          <a:xfrm>
            <a:off x="337907" y="5805264"/>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高效低代价的纳米电路单粒子效应加固问题</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6"/>
          <p:cNvSpPr>
            <a:spLocks noGrp="1"/>
          </p:cNvSpPr>
          <p:nvPr>
            <p:ph type="title"/>
          </p:nvPr>
        </p:nvSpPr>
        <p:spPr/>
        <p:txBody>
          <a:bodyPr vert="horz" lIns="91440" tIns="45720" rIns="91440" bIns="45720" rtlCol="0" anchor="ctr">
            <a:noAutofit/>
          </a:bodyPr>
          <a:lstStyle/>
          <a:p>
            <a:r>
              <a:rPr lang="zh-CN" altLang="en-US" dirty="0" smtClean="0">
                <a:solidFill>
                  <a:srgbClr val="111CFB"/>
                </a:solidFill>
              </a:rPr>
              <a:t>问题与挑战</a:t>
            </a:r>
            <a:endParaRPr lang="zh-CN" altLang="en-US" dirty="0">
              <a:solidFill>
                <a:srgbClr val="111CFB"/>
              </a:solidFill>
            </a:endParaRPr>
          </a:p>
        </p:txBody>
      </p:sp>
      <p:grpSp>
        <p:nvGrpSpPr>
          <p:cNvPr id="6" name="组合 5"/>
          <p:cNvGrpSpPr/>
          <p:nvPr/>
        </p:nvGrpSpPr>
        <p:grpSpPr>
          <a:xfrm>
            <a:off x="395536" y="998013"/>
            <a:ext cx="4320480" cy="5455324"/>
            <a:chOff x="395536" y="998013"/>
            <a:chExt cx="4320480" cy="5455324"/>
          </a:xfrm>
        </p:grpSpPr>
        <p:graphicFrame>
          <p:nvGraphicFramePr>
            <p:cNvPr id="5" name="图示 4"/>
            <p:cNvGraphicFramePr/>
            <p:nvPr>
              <p:extLst>
                <p:ext uri="{D42A27DB-BD31-4B8C-83A1-F6EECF244321}">
                  <p14:modId xmlns:p14="http://schemas.microsoft.com/office/powerpoint/2010/main" val="3960111191"/>
                </p:ext>
              </p:extLst>
            </p:nvPr>
          </p:nvGraphicFramePr>
          <p:xfrm>
            <a:off x="395536" y="1521233"/>
            <a:ext cx="4320480" cy="493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1403648" y="998013"/>
              <a:ext cx="2377575" cy="461665"/>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defRPr/>
              </a:pPr>
              <a:r>
                <a:rPr lang="zh-CN" altLang="en-US" sz="2400" b="1" spc="50" dirty="0" smtClean="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存在的问题</a:t>
              </a:r>
              <a:endPar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4860032" y="980728"/>
            <a:ext cx="3744416" cy="4860124"/>
            <a:chOff x="4860032" y="980728"/>
            <a:chExt cx="3744416" cy="4860124"/>
          </a:xfrm>
        </p:grpSpPr>
        <p:sp>
          <p:nvSpPr>
            <p:cNvPr id="2" name="矩形 1"/>
            <p:cNvSpPr/>
            <p:nvPr/>
          </p:nvSpPr>
          <p:spPr>
            <a:xfrm>
              <a:off x="5220072" y="1459678"/>
              <a:ext cx="3384376" cy="3769522"/>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 name="圆角矩形 8"/>
            <p:cNvSpPr/>
            <p:nvPr/>
          </p:nvSpPr>
          <p:spPr bwMode="auto">
            <a:xfrm>
              <a:off x="5364088" y="4113176"/>
              <a:ext cx="3060000" cy="900000"/>
            </a:xfrm>
            <a:prstGeom prst="roundRect">
              <a:avLst>
                <a:gd name="adj" fmla="val 22132"/>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单粒子瞬态在纳米电路中传播规律和防护机制</a:t>
              </a:r>
            </a:p>
          </p:txBody>
        </p:sp>
        <p:sp>
          <p:nvSpPr>
            <p:cNvPr id="10" name="圆角矩形 9"/>
            <p:cNvSpPr/>
            <p:nvPr/>
          </p:nvSpPr>
          <p:spPr bwMode="auto">
            <a:xfrm>
              <a:off x="5364088" y="1628800"/>
              <a:ext cx="3060000" cy="900000"/>
            </a:xfrm>
            <a:prstGeom prst="roundRect">
              <a:avLst>
                <a:gd name="adj" fmla="val 16787"/>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defRPr/>
              </a:pPr>
              <a:r>
                <a:rPr lang="zh-CN" altLang="en-US" b="1" dirty="0">
                  <a:solidFill>
                    <a:schemeClr val="tx1"/>
                  </a:solidFill>
                  <a:latin typeface="微软雅黑" panose="020B0503020204020204" pitchFamily="34" charset="-122"/>
                  <a:ea typeface="微软雅黑" panose="020B0503020204020204" pitchFamily="34" charset="-122"/>
                </a:rPr>
                <a:t>粒子与新型纳米器件材料作用的微观机制</a:t>
              </a:r>
            </a:p>
          </p:txBody>
        </p:sp>
        <p:sp>
          <p:nvSpPr>
            <p:cNvPr id="11" name="圆角矩形 10"/>
            <p:cNvSpPr/>
            <p:nvPr/>
          </p:nvSpPr>
          <p:spPr bwMode="auto">
            <a:xfrm>
              <a:off x="5364088" y="2889040"/>
              <a:ext cx="3060000" cy="900000"/>
            </a:xfrm>
            <a:prstGeom prst="roundRect">
              <a:avLst>
                <a:gd name="adj" fmla="val 19171"/>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辐射导致的纳米器件电荷收集和可靠性退化机制</a:t>
              </a:r>
            </a:p>
          </p:txBody>
        </p:sp>
        <p:sp>
          <p:nvSpPr>
            <p:cNvPr id="12" name="矩形 11"/>
            <p:cNvSpPr/>
            <p:nvPr/>
          </p:nvSpPr>
          <p:spPr>
            <a:xfrm>
              <a:off x="5724128" y="980728"/>
              <a:ext cx="2377575" cy="461665"/>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关键科学问题</a:t>
              </a:r>
            </a:p>
          </p:txBody>
        </p:sp>
        <p:sp>
          <p:nvSpPr>
            <p:cNvPr id="15" name="右箭头 14"/>
            <p:cNvSpPr/>
            <p:nvPr/>
          </p:nvSpPr>
          <p:spPr>
            <a:xfrm>
              <a:off x="4860032" y="1961812"/>
              <a:ext cx="504056" cy="233976"/>
            </a:xfrm>
            <a:prstGeom prst="rightArrow">
              <a:avLst>
                <a:gd name="adj1" fmla="val 50000"/>
                <a:gd name="adj2" fmla="val 10742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 name="直角上箭头 15"/>
            <p:cNvSpPr/>
            <p:nvPr/>
          </p:nvSpPr>
          <p:spPr>
            <a:xfrm>
              <a:off x="4860032" y="5229200"/>
              <a:ext cx="2034056" cy="611652"/>
            </a:xfrm>
            <a:prstGeom prst="bentUpArrow">
              <a:avLst>
                <a:gd name="adj1" fmla="val 23173"/>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右箭头 16"/>
            <p:cNvSpPr/>
            <p:nvPr/>
          </p:nvSpPr>
          <p:spPr>
            <a:xfrm>
              <a:off x="4860032" y="3229022"/>
              <a:ext cx="504056" cy="233976"/>
            </a:xfrm>
            <a:prstGeom prst="rightArrow">
              <a:avLst>
                <a:gd name="adj1" fmla="val 50000"/>
                <a:gd name="adj2" fmla="val 1101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8" name="右箭头 17"/>
            <p:cNvSpPr/>
            <p:nvPr/>
          </p:nvSpPr>
          <p:spPr>
            <a:xfrm>
              <a:off x="4860032" y="4446188"/>
              <a:ext cx="504056" cy="233976"/>
            </a:xfrm>
            <a:prstGeom prst="rightArrow">
              <a:avLst>
                <a:gd name="adj1" fmla="val 50000"/>
                <a:gd name="adj2" fmla="val 10742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34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p:cNvSpPr>
            <a:spLocks noChangeArrowheads="1"/>
          </p:cNvSpPr>
          <p:nvPr/>
        </p:nvSpPr>
        <p:spPr bwMode="auto">
          <a:xfrm>
            <a:off x="1" y="2514600"/>
            <a:ext cx="9144000"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一、背景与需求</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5536" y="2035742"/>
            <a:ext cx="3384376" cy="3769522"/>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 name="圆角矩形 5"/>
          <p:cNvSpPr/>
          <p:nvPr/>
        </p:nvSpPr>
        <p:spPr bwMode="auto">
          <a:xfrm>
            <a:off x="539552" y="4689240"/>
            <a:ext cx="3060000" cy="900000"/>
          </a:xfrm>
          <a:prstGeom prst="roundRect">
            <a:avLst>
              <a:gd name="adj" fmla="val 22132"/>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单粒子瞬态在纳米电路中传播规律和防护机制</a:t>
            </a:r>
          </a:p>
        </p:txBody>
      </p:sp>
      <p:sp>
        <p:nvSpPr>
          <p:cNvPr id="7" name="圆角矩形 6"/>
          <p:cNvSpPr/>
          <p:nvPr/>
        </p:nvSpPr>
        <p:spPr bwMode="auto">
          <a:xfrm>
            <a:off x="539552" y="2204864"/>
            <a:ext cx="3060000" cy="900000"/>
          </a:xfrm>
          <a:prstGeom prst="roundRect">
            <a:avLst>
              <a:gd name="adj" fmla="val 16787"/>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defRPr/>
            </a:pPr>
            <a:r>
              <a:rPr lang="zh-CN" altLang="en-US" b="1" dirty="0">
                <a:solidFill>
                  <a:schemeClr val="tx1"/>
                </a:solidFill>
                <a:latin typeface="微软雅黑" panose="020B0503020204020204" pitchFamily="34" charset="-122"/>
                <a:ea typeface="微软雅黑" panose="020B0503020204020204" pitchFamily="34" charset="-122"/>
              </a:rPr>
              <a:t>粒子与新型纳米器件材料作用的微观机制</a:t>
            </a:r>
          </a:p>
        </p:txBody>
      </p:sp>
      <p:sp>
        <p:nvSpPr>
          <p:cNvPr id="8" name="圆角矩形 7"/>
          <p:cNvSpPr/>
          <p:nvPr/>
        </p:nvSpPr>
        <p:spPr bwMode="auto">
          <a:xfrm>
            <a:off x="539552" y="3465104"/>
            <a:ext cx="3060000" cy="900000"/>
          </a:xfrm>
          <a:prstGeom prst="roundRect">
            <a:avLst>
              <a:gd name="adj" fmla="val 19171"/>
            </a:avLst>
          </a:prstGeom>
          <a:ln/>
        </p:spPr>
        <p:style>
          <a:lnRef idx="1">
            <a:schemeClr val="accent2"/>
          </a:lnRef>
          <a:fillRef idx="2">
            <a:schemeClr val="accent2"/>
          </a:fillRef>
          <a:effectRef idx="1">
            <a:schemeClr val="accent2"/>
          </a:effectRef>
          <a:fontRef idx="minor">
            <a:schemeClr val="dk1"/>
          </a:fontRef>
        </p:style>
        <p:txBody>
          <a:bodyPr anchor="ctr"/>
          <a:lstStyle/>
          <a:p>
            <a:pPr defTabSz="1066800" eaLnBrk="0" hangingPunct="0">
              <a:spcAft>
                <a:spcPts val="0"/>
              </a:spcAft>
            </a:pPr>
            <a:r>
              <a:rPr lang="zh-CN" altLang="en-US" b="1" dirty="0">
                <a:solidFill>
                  <a:schemeClr val="tx1"/>
                </a:solidFill>
                <a:latin typeface="微软雅黑" panose="020B0503020204020204" pitchFamily="34" charset="-122"/>
                <a:ea typeface="微软雅黑" panose="020B0503020204020204" pitchFamily="34" charset="-122"/>
              </a:rPr>
              <a:t>辐射导致的纳米器件电荷收集和可靠性退化机制</a:t>
            </a:r>
          </a:p>
        </p:txBody>
      </p:sp>
      <p:sp>
        <p:nvSpPr>
          <p:cNvPr id="9" name="矩形 8"/>
          <p:cNvSpPr/>
          <p:nvPr/>
        </p:nvSpPr>
        <p:spPr>
          <a:xfrm>
            <a:off x="395536" y="1472331"/>
            <a:ext cx="3384376" cy="461665"/>
          </a:xfrm>
          <a:prstGeom prst="rect">
            <a:avLst/>
          </a:prstGeom>
          <a:no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关键科学问题</a:t>
            </a:r>
          </a:p>
        </p:txBody>
      </p:sp>
      <p:sp>
        <p:nvSpPr>
          <p:cNvPr id="10" name="右箭头 9"/>
          <p:cNvSpPr/>
          <p:nvPr/>
        </p:nvSpPr>
        <p:spPr>
          <a:xfrm>
            <a:off x="3923928" y="3465104"/>
            <a:ext cx="1368152" cy="900000"/>
          </a:xfrm>
          <a:prstGeom prst="rightArrow">
            <a:avLst>
              <a:gd name="adj1" fmla="val 50000"/>
              <a:gd name="adj2" fmla="val 798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13" name="圆角矩形 12"/>
          <p:cNvSpPr/>
          <p:nvPr/>
        </p:nvSpPr>
        <p:spPr bwMode="auto">
          <a:xfrm>
            <a:off x="5436096" y="3212976"/>
            <a:ext cx="3384376" cy="1296144"/>
          </a:xfrm>
          <a:prstGeom prst="roundRect">
            <a:avLst>
              <a:gd name="adj" fmla="val 19171"/>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1066800" eaLnBrk="0" hangingPunct="0">
              <a:spcAft>
                <a:spcPts val="0"/>
              </a:spcAft>
            </a:pPr>
            <a:r>
              <a:rPr lang="zh-CN" altLang="en-US" sz="2400" b="1" kern="0" dirty="0">
                <a:solidFill>
                  <a:srgbClr val="FF0000"/>
                </a:solidFill>
                <a:latin typeface="微软雅黑" panose="020B0503020204020204" pitchFamily="34" charset="-122"/>
                <a:ea typeface="微软雅黑" panose="020B0503020204020204" pitchFamily="34" charset="-122"/>
              </a:rPr>
              <a:t>纳米器件辐射效应</a:t>
            </a:r>
            <a:r>
              <a:rPr lang="zh-CN" altLang="en-US" sz="2400" b="1" kern="0" dirty="0" smtClean="0">
                <a:solidFill>
                  <a:srgbClr val="FF0000"/>
                </a:solidFill>
                <a:latin typeface="微软雅黑" panose="020B0503020204020204" pitchFamily="34" charset="-122"/>
                <a:ea typeface="微软雅黑" panose="020B0503020204020204" pitchFamily="34" charset="-122"/>
              </a:rPr>
              <a:t>机理</a:t>
            </a:r>
            <a:endParaRPr lang="en-US" altLang="zh-CN" sz="2400" b="1" kern="0" dirty="0" smtClean="0">
              <a:solidFill>
                <a:srgbClr val="FF0000"/>
              </a:solidFill>
              <a:latin typeface="微软雅黑" panose="020B0503020204020204" pitchFamily="34" charset="-122"/>
              <a:ea typeface="微软雅黑" panose="020B0503020204020204" pitchFamily="34" charset="-122"/>
            </a:endParaRPr>
          </a:p>
          <a:p>
            <a:pPr algn="ctr" defTabSz="1066800" eaLnBrk="0" hangingPunct="0">
              <a:spcAft>
                <a:spcPts val="0"/>
              </a:spcAft>
            </a:pPr>
            <a:r>
              <a:rPr lang="zh-CN" altLang="en-US" sz="2400" b="1" kern="0" dirty="0" smtClean="0">
                <a:solidFill>
                  <a:srgbClr val="FF0000"/>
                </a:solidFill>
                <a:latin typeface="微软雅黑" panose="020B0503020204020204" pitchFamily="34" charset="-122"/>
                <a:ea typeface="微软雅黑" panose="020B0503020204020204" pitchFamily="34" charset="-122"/>
              </a:rPr>
              <a:t>及</a:t>
            </a:r>
            <a:r>
              <a:rPr lang="zh-CN" altLang="en-US" sz="2400" b="1" kern="0" dirty="0">
                <a:solidFill>
                  <a:srgbClr val="FF0000"/>
                </a:solidFill>
                <a:latin typeface="微软雅黑" panose="020B0503020204020204" pitchFamily="34" charset="-122"/>
                <a:ea typeface="微软雅黑" panose="020B0503020204020204" pitchFamily="34" charset="-122"/>
              </a:rPr>
              <a:t>试验关键技术</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4" name="矩形 13"/>
          <p:cNvSpPr/>
          <p:nvPr/>
        </p:nvSpPr>
        <p:spPr>
          <a:xfrm>
            <a:off x="5436096" y="1518497"/>
            <a:ext cx="3060000" cy="461665"/>
          </a:xfrm>
          <a:prstGeom prst="rect">
            <a:avLst/>
          </a:prstGeom>
          <a:noFill/>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0" hangingPunct="0"/>
            <a:r>
              <a:rPr lang="zh-CN" altLang="en-US" sz="2400" b="1" spc="50" dirty="0" smtClean="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核心问题</a:t>
            </a:r>
            <a:endParaRPr lang="zh-CN" altLang="en-US" sz="24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9401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1"/>
          <p:cNvSpPr>
            <a:spLocks noChangeArrowheads="1"/>
          </p:cNvSpPr>
          <p:nvPr/>
        </p:nvSpPr>
        <p:spPr bwMode="auto">
          <a:xfrm>
            <a:off x="0" y="2844799"/>
            <a:ext cx="9143999"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四</a:t>
            </a:r>
            <a:r>
              <a:rPr lang="zh-CN" altLang="en-US" sz="4800" b="1" spc="50" dirty="0" smtClean="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、研究进展</a:t>
            </a:r>
            <a:endPar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5643578"/>
            <a:ext cx="9144000" cy="523220"/>
          </a:xfrm>
          <a:prstGeom prst="rect">
            <a:avLst/>
          </a:prstGeom>
          <a:noFill/>
        </p:spPr>
        <p:txBody>
          <a:bodyPr wrap="square" rtlCol="0">
            <a:spAutoFit/>
          </a:bodyPr>
          <a:lstStyle/>
          <a:p>
            <a:pPr algn="ctr"/>
            <a:r>
              <a:rPr lang="zh-CN" altLang="en-US" sz="2800" b="1" dirty="0" smtClean="0">
                <a:solidFill>
                  <a:schemeClr val="tx1"/>
                </a:solidFill>
              </a:rPr>
              <a:t>不同能量质子入射半导体器件在硅材料中的能量损失方式</a:t>
            </a:r>
            <a:endParaRPr lang="zh-CN" altLang="en-US" sz="2800" b="1" dirty="0">
              <a:solidFill>
                <a:schemeClr val="tx1"/>
              </a:solidFill>
            </a:endParaRPr>
          </a:p>
        </p:txBody>
      </p:sp>
      <p:pic>
        <p:nvPicPr>
          <p:cNvPr id="16385" name="Picture 1"/>
          <p:cNvPicPr>
            <a:picLocks noChangeAspect="1" noChangeArrowheads="1"/>
          </p:cNvPicPr>
          <p:nvPr/>
        </p:nvPicPr>
        <p:blipFill>
          <a:blip r:embed="rId3"/>
          <a:srcRect/>
          <a:stretch>
            <a:fillRect/>
          </a:stretch>
        </p:blipFill>
        <p:spPr bwMode="auto">
          <a:xfrm>
            <a:off x="633413" y="1404938"/>
            <a:ext cx="7877175" cy="4048125"/>
          </a:xfrm>
          <a:prstGeom prst="rect">
            <a:avLst/>
          </a:prstGeom>
          <a:noFill/>
          <a:ln w="9525">
            <a:noFill/>
            <a:miter lim="800000"/>
            <a:headEnd/>
            <a:tailEnd/>
          </a:ln>
          <a:effectLst/>
        </p:spPr>
      </p:pic>
      <p:sp>
        <p:nvSpPr>
          <p:cNvPr id="6" name="标题 2"/>
          <p:cNvSpPr txBox="1">
            <a:spLocks/>
          </p:cNvSpPr>
          <p:nvPr/>
        </p:nvSpPr>
        <p:spPr bwMode="auto">
          <a:xfrm>
            <a:off x="1214414"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纳米器件质子单粒子效应研究</a:t>
            </a:r>
          </a:p>
        </p:txBody>
      </p:sp>
      <p:sp>
        <p:nvSpPr>
          <p:cNvPr id="5" name="TextBox 4"/>
          <p:cNvSpPr txBox="1"/>
          <p:nvPr/>
        </p:nvSpPr>
        <p:spPr>
          <a:xfrm>
            <a:off x="7301552" y="6396335"/>
            <a:ext cx="1731564" cy="461665"/>
          </a:xfrm>
          <a:prstGeom prst="rect">
            <a:avLst/>
          </a:prstGeom>
          <a:noFill/>
        </p:spPr>
        <p:txBody>
          <a:bodyPr wrap="none" rtlCol="0">
            <a:spAutoFit/>
          </a:bodyPr>
          <a:lstStyle/>
          <a:p>
            <a:r>
              <a:rPr lang="zh-CN" altLang="en-US" dirty="0" smtClean="0">
                <a:solidFill>
                  <a:srgbClr val="513BF7"/>
                </a:solidFill>
              </a:rPr>
              <a:t>罗尹虹提供</a:t>
            </a:r>
            <a:endParaRPr lang="zh-CN" altLang="en-US" dirty="0">
              <a:solidFill>
                <a:srgbClr val="513BF7"/>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a:spLocks noChangeArrowheads="1"/>
          </p:cNvSpPr>
          <p:nvPr/>
        </p:nvSpPr>
        <p:spPr bwMode="auto">
          <a:xfrm>
            <a:off x="285720" y="4302252"/>
            <a:ext cx="8572500" cy="2308324"/>
          </a:xfrm>
          <a:prstGeom prst="rect">
            <a:avLst/>
          </a:prstGeom>
          <a:noFill/>
          <a:ln w="19050">
            <a:solidFill>
              <a:srgbClr val="0070C0"/>
            </a:solidFill>
            <a:miter lim="800000"/>
            <a:headEnd/>
            <a:tailEnd/>
          </a:ln>
        </p:spPr>
        <p:txBody>
          <a:bodyPr>
            <a:spAutoFit/>
          </a:bodyPr>
          <a:lstStyle/>
          <a:p>
            <a:pPr>
              <a:lnSpc>
                <a:spcPct val="120000"/>
              </a:lnSpc>
            </a:pPr>
            <a:r>
              <a:rPr lang="zh-CN" altLang="en-US" sz="2400" dirty="0" smtClean="0">
                <a:solidFill>
                  <a:schemeClr val="tx1"/>
                </a:solidFill>
                <a:ea typeface="宋体" pitchFamily="2" charset="-122"/>
                <a:cs typeface="Times New Roman" pitchFamily="18" charset="0"/>
              </a:rPr>
              <a:t>通常认为只有中高能质子与材料发生核反应才能引发单粒子翻转，因此传统的质子单粒子翻转地面试验方法规定试验时质子能量范围</a:t>
            </a:r>
            <a:r>
              <a:rPr lang="en-US" altLang="en-US" sz="2400" dirty="0" smtClean="0">
                <a:solidFill>
                  <a:schemeClr val="tx1"/>
                </a:solidFill>
                <a:ea typeface="宋体" pitchFamily="2" charset="-122"/>
                <a:cs typeface="Times New Roman" pitchFamily="18" charset="0"/>
              </a:rPr>
              <a:t>20 MeV-200 </a:t>
            </a:r>
            <a:r>
              <a:rPr lang="en-US" altLang="en-US" sz="2400" dirty="0" err="1" smtClean="0">
                <a:solidFill>
                  <a:schemeClr val="tx1"/>
                </a:solidFill>
                <a:ea typeface="宋体" pitchFamily="2" charset="-122"/>
                <a:cs typeface="Times New Roman" pitchFamily="18" charset="0"/>
              </a:rPr>
              <a:t>MeV</a:t>
            </a:r>
            <a:r>
              <a:rPr lang="zh-CN" altLang="en-US" sz="2400" dirty="0" smtClean="0">
                <a:solidFill>
                  <a:schemeClr val="tx1"/>
                </a:solidFill>
                <a:ea typeface="宋体" pitchFamily="2" charset="-122"/>
                <a:cs typeface="Times New Roman" pitchFamily="18" charset="0"/>
              </a:rPr>
              <a:t>，随着</a:t>
            </a:r>
            <a:r>
              <a:rPr lang="zh-CN" altLang="en-US" sz="2400" dirty="0">
                <a:solidFill>
                  <a:schemeClr val="tx1"/>
                </a:solidFill>
                <a:ea typeface="宋体" pitchFamily="2" charset="-122"/>
                <a:cs typeface="Times New Roman" pitchFamily="18" charset="0"/>
              </a:rPr>
              <a:t>器件特征尺寸的减小</a:t>
            </a:r>
            <a:r>
              <a:rPr lang="zh-CN" altLang="en-US" sz="2400" dirty="0" smtClean="0">
                <a:solidFill>
                  <a:schemeClr val="tx1"/>
                </a:solidFill>
                <a:ea typeface="宋体" pitchFamily="2" charset="-122"/>
                <a:cs typeface="Times New Roman" pitchFamily="18" charset="0"/>
              </a:rPr>
              <a:t>，低能质子单粒子翻转成为目前国际</a:t>
            </a:r>
            <a:r>
              <a:rPr lang="zh-CN" altLang="en-US" sz="2400" dirty="0">
                <a:solidFill>
                  <a:schemeClr val="tx1"/>
                </a:solidFill>
                <a:ea typeface="宋体" pitchFamily="2" charset="-122"/>
                <a:cs typeface="Times New Roman" pitchFamily="18" charset="0"/>
              </a:rPr>
              <a:t>研究的</a:t>
            </a:r>
            <a:r>
              <a:rPr lang="zh-CN" altLang="en-US" sz="2400" dirty="0" smtClean="0">
                <a:solidFill>
                  <a:schemeClr val="tx1"/>
                </a:solidFill>
                <a:ea typeface="宋体" pitchFamily="2" charset="-122"/>
                <a:cs typeface="Times New Roman" pitchFamily="18" charset="0"/>
              </a:rPr>
              <a:t>热点，对现有质子单粒子效应试验技术和预估方法带来了挑战。</a:t>
            </a:r>
            <a:endParaRPr lang="en-US" altLang="zh-CN" sz="2400" dirty="0">
              <a:solidFill>
                <a:schemeClr val="tx1"/>
              </a:solidFill>
              <a:ea typeface="宋体" pitchFamily="2" charset="-122"/>
              <a:cs typeface="Times New Roman" pitchFamily="18" charset="0"/>
            </a:endParaRPr>
          </a:p>
        </p:txBody>
      </p:sp>
      <p:pic>
        <p:nvPicPr>
          <p:cNvPr id="6" name="Picture 114"/>
          <p:cNvPicPr>
            <a:picLocks noChangeAspect="1" noChangeArrowheads="1"/>
          </p:cNvPicPr>
          <p:nvPr/>
        </p:nvPicPr>
        <p:blipFill>
          <a:blip r:embed="rId3"/>
          <a:srcRect r="9939"/>
          <a:stretch>
            <a:fillRect/>
          </a:stretch>
        </p:blipFill>
        <p:spPr>
          <a:xfrm>
            <a:off x="571472" y="1093932"/>
            <a:ext cx="3571900" cy="2571768"/>
          </a:xfrm>
          <a:prstGeom prst="rect">
            <a:avLst/>
          </a:prstGeom>
          <a:noFill/>
          <a:ln>
            <a:solidFill>
              <a:schemeClr val="tx1"/>
            </a:solidFill>
          </a:ln>
        </p:spPr>
      </p:pic>
      <p:pic>
        <p:nvPicPr>
          <p:cNvPr id="14337" name="Picture 1"/>
          <p:cNvPicPr>
            <a:picLocks noChangeAspect="1" noChangeArrowheads="1"/>
          </p:cNvPicPr>
          <p:nvPr/>
        </p:nvPicPr>
        <p:blipFill>
          <a:blip r:embed="rId4"/>
          <a:srcRect/>
          <a:stretch>
            <a:fillRect/>
          </a:stretch>
        </p:blipFill>
        <p:spPr bwMode="auto">
          <a:xfrm>
            <a:off x="4857752" y="1093932"/>
            <a:ext cx="3500462" cy="2571768"/>
          </a:xfrm>
          <a:prstGeom prst="rect">
            <a:avLst/>
          </a:prstGeom>
          <a:noFill/>
          <a:ln w="9525">
            <a:noFill/>
            <a:miter lim="800000"/>
            <a:headEnd/>
            <a:tailEnd/>
          </a:ln>
          <a:effectLst/>
        </p:spPr>
      </p:pic>
      <p:sp>
        <p:nvSpPr>
          <p:cNvPr id="8" name="TextBox 7"/>
          <p:cNvSpPr txBox="1"/>
          <p:nvPr/>
        </p:nvSpPr>
        <p:spPr>
          <a:xfrm>
            <a:off x="4849714" y="3665700"/>
            <a:ext cx="3516537" cy="369332"/>
          </a:xfrm>
          <a:prstGeom prst="rect">
            <a:avLst/>
          </a:prstGeom>
          <a:noFill/>
        </p:spPr>
        <p:txBody>
          <a:bodyPr wrap="square" rtlCol="0">
            <a:spAutoFit/>
          </a:bodyPr>
          <a:lstStyle/>
          <a:p>
            <a:pPr algn="ctr" fontAlgn="base">
              <a:spcBef>
                <a:spcPct val="50000"/>
              </a:spcBef>
              <a:spcAft>
                <a:spcPct val="0"/>
              </a:spcAft>
              <a:buClr>
                <a:schemeClr val="hlink"/>
              </a:buClr>
              <a:buSzPct val="80000"/>
              <a:defRPr/>
            </a:pPr>
            <a:r>
              <a:rPr lang="zh-CN" altLang="en-US" sz="1800" b="1" dirty="0" smtClean="0">
                <a:solidFill>
                  <a:srgbClr val="000099"/>
                </a:solidFill>
                <a:latin typeface="Arial" pitchFamily="34" charset="0"/>
                <a:ea typeface="黑体" pitchFamily="2" charset="-122"/>
              </a:rPr>
              <a:t>低能质子所引起的单粒子翻转</a:t>
            </a:r>
            <a:endParaRPr lang="zh-CN" altLang="en-US" sz="1800" b="1" dirty="0">
              <a:solidFill>
                <a:srgbClr val="000099"/>
              </a:solidFill>
              <a:latin typeface="Arial" pitchFamily="34" charset="0"/>
              <a:ea typeface="黑体" pitchFamily="2" charset="-122"/>
            </a:endParaRPr>
          </a:p>
        </p:txBody>
      </p:sp>
      <p:sp>
        <p:nvSpPr>
          <p:cNvPr id="10" name="TextBox 9"/>
          <p:cNvSpPr txBox="1"/>
          <p:nvPr/>
        </p:nvSpPr>
        <p:spPr>
          <a:xfrm>
            <a:off x="626835" y="3657456"/>
            <a:ext cx="3516537" cy="369332"/>
          </a:xfrm>
          <a:prstGeom prst="rect">
            <a:avLst/>
          </a:prstGeom>
          <a:noFill/>
        </p:spPr>
        <p:txBody>
          <a:bodyPr wrap="square" rtlCol="0">
            <a:spAutoFit/>
          </a:bodyPr>
          <a:lstStyle/>
          <a:p>
            <a:pPr algn="ctr" fontAlgn="base">
              <a:spcBef>
                <a:spcPct val="50000"/>
              </a:spcBef>
              <a:spcAft>
                <a:spcPct val="0"/>
              </a:spcAft>
              <a:buClr>
                <a:schemeClr val="hlink"/>
              </a:buClr>
              <a:buSzPct val="80000"/>
              <a:defRPr/>
            </a:pPr>
            <a:r>
              <a:rPr lang="zh-CN" altLang="en-US" sz="1800" b="1" dirty="0" smtClean="0">
                <a:solidFill>
                  <a:srgbClr val="000099"/>
                </a:solidFill>
                <a:latin typeface="Arial" pitchFamily="34" charset="0"/>
                <a:ea typeface="黑体" pitchFamily="2" charset="-122"/>
              </a:rPr>
              <a:t>质子单粒子试验</a:t>
            </a:r>
            <a:endParaRPr lang="zh-CN" altLang="en-US" sz="1800" b="1" dirty="0">
              <a:solidFill>
                <a:srgbClr val="000099"/>
              </a:solidFill>
              <a:latin typeface="Arial" pitchFamily="34" charset="0"/>
              <a:ea typeface="黑体" pitchFamily="2" charset="-122"/>
            </a:endParaRPr>
          </a:p>
        </p:txBody>
      </p:sp>
      <p:sp>
        <p:nvSpPr>
          <p:cNvPr id="9" name="标题 2"/>
          <p:cNvSpPr txBox="1">
            <a:spLocks/>
          </p:cNvSpPr>
          <p:nvPr/>
        </p:nvSpPr>
        <p:spPr bwMode="auto">
          <a:xfrm>
            <a:off x="184244" y="-327552"/>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低能质子单粒子效应研究</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a:xfrm>
            <a:off x="1382084" y="608407"/>
            <a:ext cx="7570788" cy="706437"/>
          </a:xfrm>
        </p:spPr>
        <p:txBody>
          <a:bodyPr/>
          <a:lstStyle/>
          <a:p>
            <a:r>
              <a:rPr lang="zh-CN" altLang="en-US" sz="3000" b="1" dirty="0" smtClean="0">
                <a:solidFill>
                  <a:schemeClr val="tx1"/>
                </a:solidFill>
              </a:rPr>
              <a:t>  纳米</a:t>
            </a:r>
            <a:r>
              <a:rPr lang="en-US" altLang="zh-CN" sz="3000" b="1" dirty="0" smtClean="0">
                <a:solidFill>
                  <a:schemeClr val="tx1"/>
                </a:solidFill>
              </a:rPr>
              <a:t>SRAM</a:t>
            </a:r>
            <a:r>
              <a:rPr lang="zh-CN" altLang="en-US" sz="3000" b="1" dirty="0" smtClean="0">
                <a:solidFill>
                  <a:schemeClr val="tx1"/>
                </a:solidFill>
              </a:rPr>
              <a:t>质子单粒子效应试验研究</a:t>
            </a:r>
          </a:p>
        </p:txBody>
      </p:sp>
      <p:pic>
        <p:nvPicPr>
          <p:cNvPr id="35846" name="图片 2" descr="照片321"/>
          <p:cNvPicPr>
            <a:picLocks noChangeAspect="1" noChangeArrowheads="1"/>
          </p:cNvPicPr>
          <p:nvPr/>
        </p:nvPicPr>
        <p:blipFill>
          <a:blip r:embed="rId3" cstate="print"/>
          <a:srcRect/>
          <a:stretch>
            <a:fillRect/>
          </a:stretch>
        </p:blipFill>
        <p:spPr bwMode="auto">
          <a:xfrm>
            <a:off x="642910" y="1451324"/>
            <a:ext cx="3643338" cy="2337326"/>
          </a:xfrm>
          <a:prstGeom prst="rect">
            <a:avLst/>
          </a:prstGeom>
          <a:noFill/>
          <a:ln w="9525">
            <a:noFill/>
            <a:miter lim="800000"/>
            <a:headEnd/>
            <a:tailEnd/>
          </a:ln>
        </p:spPr>
      </p:pic>
      <p:pic>
        <p:nvPicPr>
          <p:cNvPr id="12289" name="Picture 1" descr="IMG_0266"/>
          <p:cNvPicPr>
            <a:picLocks noChangeAspect="1" noChangeArrowheads="1"/>
          </p:cNvPicPr>
          <p:nvPr/>
        </p:nvPicPr>
        <p:blipFill>
          <a:blip r:embed="rId4" cstate="print"/>
          <a:srcRect r="6451"/>
          <a:stretch>
            <a:fillRect/>
          </a:stretch>
        </p:blipFill>
        <p:spPr bwMode="auto">
          <a:xfrm>
            <a:off x="5000628" y="1476932"/>
            <a:ext cx="3189497" cy="2357454"/>
          </a:xfrm>
          <a:prstGeom prst="rect">
            <a:avLst/>
          </a:prstGeom>
          <a:noFill/>
          <a:ln w="9525">
            <a:noFill/>
            <a:miter lim="800000"/>
            <a:headEnd/>
            <a:tailEnd/>
          </a:ln>
        </p:spPr>
      </p:pic>
      <p:sp>
        <p:nvSpPr>
          <p:cNvPr id="1229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2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TextBox 13"/>
          <p:cNvSpPr txBox="1"/>
          <p:nvPr/>
        </p:nvSpPr>
        <p:spPr>
          <a:xfrm>
            <a:off x="8429652" y="1405494"/>
            <a:ext cx="523220" cy="2714644"/>
          </a:xfrm>
          <a:prstGeom prst="rect">
            <a:avLst/>
          </a:prstGeom>
          <a:noFill/>
        </p:spPr>
        <p:txBody>
          <a:bodyPr vert="eaVert" wrap="square" rtlCol="0">
            <a:spAutoFit/>
          </a:bodyPr>
          <a:lstStyle/>
          <a:p>
            <a:r>
              <a:rPr lang="zh-CN" altLang="en-US" sz="2200" b="1" dirty="0" smtClean="0">
                <a:solidFill>
                  <a:schemeClr val="tx1"/>
                </a:solidFill>
              </a:rPr>
              <a:t>北大低能质子加速器</a:t>
            </a:r>
            <a:endParaRPr lang="zh-CN" altLang="en-US" sz="2200" b="1" dirty="0">
              <a:solidFill>
                <a:schemeClr val="tx1"/>
              </a:solidFill>
            </a:endParaRPr>
          </a:p>
        </p:txBody>
      </p:sp>
      <p:sp>
        <p:nvSpPr>
          <p:cNvPr id="1229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cxnSp>
        <p:nvCxnSpPr>
          <p:cNvPr id="15" name="直接连接符 14"/>
          <p:cNvCxnSpPr/>
          <p:nvPr/>
        </p:nvCxnSpPr>
        <p:spPr>
          <a:xfrm>
            <a:off x="642910" y="3977262"/>
            <a:ext cx="7572428"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16" name="Picture 32"/>
          <p:cNvPicPr>
            <a:picLocks noChangeAspect="1" noChangeArrowheads="1"/>
          </p:cNvPicPr>
          <p:nvPr/>
        </p:nvPicPr>
        <p:blipFill>
          <a:blip r:embed="rId5"/>
          <a:srcRect/>
          <a:stretch>
            <a:fillRect/>
          </a:stretch>
        </p:blipFill>
        <p:spPr bwMode="auto">
          <a:xfrm>
            <a:off x="642910" y="4191576"/>
            <a:ext cx="3714746" cy="2158158"/>
          </a:xfrm>
          <a:prstGeom prst="rect">
            <a:avLst/>
          </a:prstGeom>
          <a:noFill/>
          <a:ln w="9525">
            <a:noFill/>
            <a:miter lim="800000"/>
            <a:headEnd/>
            <a:tailEnd/>
          </a:ln>
        </p:spPr>
      </p:pic>
      <p:pic>
        <p:nvPicPr>
          <p:cNvPr id="17" name="Picture 3"/>
          <p:cNvPicPr>
            <a:picLocks noChangeAspect="1" noChangeArrowheads="1"/>
          </p:cNvPicPr>
          <p:nvPr/>
        </p:nvPicPr>
        <p:blipFill>
          <a:blip r:embed="rId6"/>
          <a:srcRect/>
          <a:stretch>
            <a:fillRect/>
          </a:stretch>
        </p:blipFill>
        <p:spPr bwMode="auto">
          <a:xfrm>
            <a:off x="4929190" y="4263014"/>
            <a:ext cx="3286148" cy="2024072"/>
          </a:xfrm>
          <a:prstGeom prst="rect">
            <a:avLst/>
          </a:prstGeom>
          <a:noFill/>
          <a:ln w="9525">
            <a:noFill/>
            <a:miter lim="800000"/>
            <a:headEnd/>
            <a:tailEnd/>
          </a:ln>
          <a:effectLst/>
        </p:spPr>
      </p:pic>
      <p:sp>
        <p:nvSpPr>
          <p:cNvPr id="18" name="TextBox 17"/>
          <p:cNvSpPr txBox="1"/>
          <p:nvPr/>
        </p:nvSpPr>
        <p:spPr>
          <a:xfrm>
            <a:off x="8429652" y="4191576"/>
            <a:ext cx="523220" cy="2286016"/>
          </a:xfrm>
          <a:prstGeom prst="rect">
            <a:avLst/>
          </a:prstGeom>
          <a:noFill/>
        </p:spPr>
        <p:txBody>
          <a:bodyPr vert="eaVert" wrap="square" rtlCol="0">
            <a:spAutoFit/>
          </a:bodyPr>
          <a:lstStyle/>
          <a:p>
            <a:r>
              <a:rPr lang="zh-CN" altLang="en-US" sz="2200" b="1" dirty="0" smtClean="0">
                <a:solidFill>
                  <a:schemeClr val="tx1"/>
                </a:solidFill>
              </a:rPr>
              <a:t>瑞士</a:t>
            </a:r>
            <a:r>
              <a:rPr lang="en-US" altLang="zh-CN" sz="2200" b="1" dirty="0" smtClean="0">
                <a:solidFill>
                  <a:schemeClr val="tx1"/>
                </a:solidFill>
              </a:rPr>
              <a:t>PSI</a:t>
            </a:r>
            <a:r>
              <a:rPr lang="zh-CN" altLang="en-US" sz="2200" b="1" dirty="0" smtClean="0">
                <a:solidFill>
                  <a:schemeClr val="tx1"/>
                </a:solidFill>
              </a:rPr>
              <a:t>质子装置</a:t>
            </a:r>
            <a:endParaRPr lang="zh-CN" altLang="en-US" sz="2200" b="1" dirty="0">
              <a:solidFill>
                <a:schemeClr val="tx1"/>
              </a:solidFill>
            </a:endParaRPr>
          </a:p>
        </p:txBody>
      </p:sp>
      <p:sp>
        <p:nvSpPr>
          <p:cNvPr id="19" name="标题 2"/>
          <p:cNvSpPr txBox="1">
            <a:spLocks/>
          </p:cNvSpPr>
          <p:nvPr/>
        </p:nvSpPr>
        <p:spPr bwMode="auto">
          <a:xfrm>
            <a:off x="184244" y="-327552"/>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低能质子单粒子效应研究</a:t>
            </a:r>
          </a:p>
        </p:txBody>
      </p:sp>
    </p:spTree>
  </p:cSld>
  <p:clrMapOvr>
    <a:masterClrMapping/>
  </p:clrMapOvr>
  <p:transition advTm="141"/>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zh-CN" altLang="en-US"/>
          </a:p>
        </p:txBody>
      </p:sp>
      <p:graphicFrame>
        <p:nvGraphicFramePr>
          <p:cNvPr id="10244" name="Object 7"/>
          <p:cNvGraphicFramePr>
            <a:graphicFrameLocks noChangeAspect="1"/>
          </p:cNvGraphicFramePr>
          <p:nvPr/>
        </p:nvGraphicFramePr>
        <p:xfrm>
          <a:off x="3214678" y="1714488"/>
          <a:ext cx="2928958" cy="2143140"/>
        </p:xfrm>
        <a:graphic>
          <a:graphicData uri="http://schemas.openxmlformats.org/presentationml/2006/ole">
            <mc:AlternateContent xmlns:mc="http://schemas.openxmlformats.org/markup-compatibility/2006">
              <mc:Choice xmlns:v="urn:schemas-microsoft-com:vml" Requires="v">
                <p:oleObj spid="_x0000_s376864" name="Graph" r:id="rId3" imgW="3332074" imgH="2476195" progId="">
                  <p:embed/>
                </p:oleObj>
              </mc:Choice>
              <mc:Fallback>
                <p:oleObj name="Graph" r:id="rId3" imgW="3332074" imgH="247619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78" y="1714488"/>
                        <a:ext cx="2928958" cy="2143140"/>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8" name="TextBox 11"/>
          <p:cNvSpPr txBox="1">
            <a:spLocks noChangeArrowheads="1"/>
          </p:cNvSpPr>
          <p:nvPr/>
        </p:nvSpPr>
        <p:spPr bwMode="auto">
          <a:xfrm>
            <a:off x="184244" y="4061492"/>
            <a:ext cx="8864222" cy="2308324"/>
          </a:xfrm>
          <a:prstGeom prst="rect">
            <a:avLst/>
          </a:prstGeom>
          <a:noFill/>
          <a:ln w="19050">
            <a:noFill/>
            <a:miter lim="800000"/>
            <a:headEnd/>
            <a:tailEnd/>
          </a:ln>
        </p:spPr>
        <p:txBody>
          <a:bodyPr wrap="square">
            <a:spAutoFit/>
          </a:bodyPr>
          <a:lstStyle/>
          <a:p>
            <a:pPr marL="352425" indent="-352425" algn="just">
              <a:lnSpc>
                <a:spcPct val="120000"/>
              </a:lnSpc>
              <a:buFont typeface="Wingdings" pitchFamily="2" charset="2"/>
              <a:buChar char="u"/>
            </a:pPr>
            <a:r>
              <a:rPr lang="zh-CN" altLang="en-US" b="1" dirty="0" smtClean="0">
                <a:solidFill>
                  <a:schemeClr val="tx1"/>
                </a:solidFill>
                <a:latin typeface="+mn-ea"/>
                <a:ea typeface="+mn-ea"/>
                <a:cs typeface="Times New Roman" pitchFamily="18" charset="0"/>
              </a:rPr>
              <a:t>获取了不同特征尺寸器件</a:t>
            </a:r>
            <a:r>
              <a:rPr lang="zh-CN" altLang="en-US" b="1" dirty="0">
                <a:solidFill>
                  <a:schemeClr val="tx1"/>
                </a:solidFill>
                <a:latin typeface="+mn-ea"/>
                <a:ea typeface="+mn-ea"/>
                <a:cs typeface="Times New Roman" pitchFamily="18" charset="0"/>
              </a:rPr>
              <a:t>从低能到高能完整的质子单粒子翻转截面曲线</a:t>
            </a:r>
            <a:r>
              <a:rPr lang="zh-CN" altLang="en-US" b="1" dirty="0" smtClean="0">
                <a:solidFill>
                  <a:schemeClr val="tx1"/>
                </a:solidFill>
                <a:latin typeface="+mn-ea"/>
                <a:ea typeface="+mn-ea"/>
                <a:cs typeface="Times New Roman" pitchFamily="18" charset="0"/>
              </a:rPr>
              <a:t>。</a:t>
            </a:r>
            <a:endParaRPr lang="en-US" altLang="zh-CN" b="1" dirty="0" smtClean="0">
              <a:solidFill>
                <a:schemeClr val="tx1"/>
              </a:solidFill>
              <a:latin typeface="+mn-ea"/>
              <a:ea typeface="+mn-ea"/>
              <a:cs typeface="Times New Roman" pitchFamily="18" charset="0"/>
            </a:endParaRPr>
          </a:p>
          <a:p>
            <a:pPr marL="274638" indent="-274638" algn="just">
              <a:lnSpc>
                <a:spcPct val="120000"/>
              </a:lnSpc>
              <a:buFont typeface="Wingdings" pitchFamily="2" charset="2"/>
              <a:buChar char="u"/>
            </a:pPr>
            <a:r>
              <a:rPr lang="zh-CN" altLang="en-US" b="1" dirty="0" smtClean="0">
                <a:solidFill>
                  <a:schemeClr val="tx1"/>
                </a:solidFill>
                <a:latin typeface="+mn-ea"/>
                <a:ea typeface="+mn-ea"/>
                <a:cs typeface="Times New Roman" pitchFamily="18" charset="0"/>
              </a:rPr>
              <a:t> 对于</a:t>
            </a:r>
            <a:r>
              <a:rPr lang="en-US" b="1" dirty="0" smtClean="0">
                <a:solidFill>
                  <a:schemeClr val="tx1"/>
                </a:solidFill>
                <a:latin typeface="+mn-ea"/>
                <a:ea typeface="+mn-ea"/>
                <a:cs typeface="Times New Roman" pitchFamily="18" charset="0"/>
              </a:rPr>
              <a:t>90 nm</a:t>
            </a:r>
            <a:r>
              <a:rPr lang="zh-CN" altLang="en-US" b="1" dirty="0" smtClean="0">
                <a:solidFill>
                  <a:schemeClr val="tx1"/>
                </a:solidFill>
                <a:latin typeface="+mn-ea"/>
                <a:ea typeface="+mn-ea"/>
                <a:cs typeface="Times New Roman" pitchFamily="18" charset="0"/>
              </a:rPr>
              <a:t>、</a:t>
            </a:r>
            <a:r>
              <a:rPr lang="en-US" altLang="zh-CN" b="1" dirty="0" smtClean="0">
                <a:solidFill>
                  <a:schemeClr val="tx1"/>
                </a:solidFill>
                <a:latin typeface="+mn-ea"/>
                <a:ea typeface="+mn-ea"/>
                <a:cs typeface="Times New Roman" pitchFamily="18" charset="0"/>
              </a:rPr>
              <a:t>65 nm </a:t>
            </a:r>
            <a:r>
              <a:rPr lang="en-US" b="1" dirty="0" smtClean="0">
                <a:solidFill>
                  <a:schemeClr val="tx1"/>
                </a:solidFill>
                <a:latin typeface="+mn-ea"/>
                <a:ea typeface="+mn-ea"/>
                <a:cs typeface="Times New Roman" pitchFamily="18" charset="0"/>
              </a:rPr>
              <a:t>SRAM</a:t>
            </a:r>
            <a:r>
              <a:rPr lang="zh-CN" altLang="en-US" b="1" dirty="0" smtClean="0">
                <a:solidFill>
                  <a:schemeClr val="tx1"/>
                </a:solidFill>
                <a:latin typeface="+mn-ea"/>
                <a:ea typeface="+mn-ea"/>
                <a:cs typeface="Times New Roman" pitchFamily="18" charset="0"/>
              </a:rPr>
              <a:t>器件，分别在</a:t>
            </a:r>
            <a:r>
              <a:rPr lang="en-US" b="1" dirty="0" smtClean="0">
                <a:solidFill>
                  <a:schemeClr val="tx1"/>
                </a:solidFill>
                <a:latin typeface="+mn-ea"/>
                <a:ea typeface="+mn-ea"/>
                <a:cs typeface="Times New Roman" pitchFamily="18" charset="0"/>
              </a:rPr>
              <a:t>0.4 </a:t>
            </a:r>
            <a:r>
              <a:rPr lang="en-US" b="1" dirty="0" err="1" smtClean="0">
                <a:solidFill>
                  <a:schemeClr val="tx1"/>
                </a:solidFill>
                <a:latin typeface="+mn-ea"/>
                <a:ea typeface="+mn-ea"/>
                <a:cs typeface="Times New Roman" pitchFamily="18" charset="0"/>
              </a:rPr>
              <a:t>MeV</a:t>
            </a:r>
            <a:r>
              <a:rPr lang="zh-CN" altLang="en-US" b="1" dirty="0" smtClean="0">
                <a:solidFill>
                  <a:schemeClr val="tx1"/>
                </a:solidFill>
                <a:latin typeface="+mn-ea"/>
                <a:ea typeface="+mn-ea"/>
                <a:cs typeface="Times New Roman" pitchFamily="18" charset="0"/>
              </a:rPr>
              <a:t>、</a:t>
            </a:r>
            <a:r>
              <a:rPr lang="en-US" altLang="zh-CN" b="1" dirty="0" smtClean="0">
                <a:solidFill>
                  <a:schemeClr val="tx1"/>
                </a:solidFill>
                <a:latin typeface="+mn-ea"/>
                <a:ea typeface="+mn-ea"/>
                <a:cs typeface="Times New Roman" pitchFamily="18" charset="0"/>
              </a:rPr>
              <a:t>0.6 </a:t>
            </a:r>
            <a:r>
              <a:rPr lang="en-US" altLang="zh-CN" b="1" dirty="0" err="1" smtClean="0">
                <a:solidFill>
                  <a:schemeClr val="tx1"/>
                </a:solidFill>
                <a:latin typeface="+mn-ea"/>
                <a:ea typeface="+mn-ea"/>
                <a:cs typeface="Times New Roman" pitchFamily="18" charset="0"/>
              </a:rPr>
              <a:t>MeV</a:t>
            </a:r>
            <a:r>
              <a:rPr lang="zh-CN" altLang="en-US" b="1" dirty="0" smtClean="0">
                <a:solidFill>
                  <a:schemeClr val="tx1"/>
                </a:solidFill>
                <a:latin typeface="+mn-ea"/>
                <a:ea typeface="+mn-ea"/>
                <a:cs typeface="Times New Roman" pitchFamily="18" charset="0"/>
              </a:rPr>
              <a:t>时出现了单粒子翻转截面峰，截面峰位置与器件工艺密切相关。</a:t>
            </a:r>
            <a:endParaRPr lang="en-US" altLang="zh-CN" b="1" dirty="0" smtClean="0">
              <a:solidFill>
                <a:schemeClr val="tx1"/>
              </a:solidFill>
              <a:latin typeface="+mn-ea"/>
              <a:ea typeface="+mn-ea"/>
              <a:cs typeface="Times New Roman" pitchFamily="18" charset="0"/>
            </a:endParaRPr>
          </a:p>
          <a:p>
            <a:pPr marL="274638" indent="-274638" algn="just">
              <a:lnSpc>
                <a:spcPct val="120000"/>
              </a:lnSpc>
              <a:buFont typeface="Wingdings" pitchFamily="2" charset="2"/>
              <a:buChar char="u"/>
            </a:pPr>
            <a:r>
              <a:rPr lang="en-US" altLang="zh-CN" b="1" dirty="0" smtClean="0">
                <a:solidFill>
                  <a:schemeClr val="tx1"/>
                </a:solidFill>
                <a:latin typeface="+mn-ea"/>
                <a:ea typeface="+mn-ea"/>
                <a:cs typeface="Times New Roman" pitchFamily="18" charset="0"/>
              </a:rPr>
              <a:t> </a:t>
            </a:r>
            <a:r>
              <a:rPr lang="zh-CN" altLang="en-US" b="1" dirty="0" smtClean="0">
                <a:solidFill>
                  <a:schemeClr val="tx1"/>
                </a:solidFill>
                <a:latin typeface="+mn-ea"/>
                <a:ea typeface="+mn-ea"/>
                <a:cs typeface="Times New Roman" pitchFamily="18" charset="0"/>
              </a:rPr>
              <a:t>未观察到低能质子造成的单粒子多位翻转。</a:t>
            </a:r>
            <a:endParaRPr lang="en-US" altLang="zh-CN" b="1" dirty="0" smtClean="0">
              <a:solidFill>
                <a:schemeClr val="tx1"/>
              </a:solidFill>
              <a:latin typeface="+mn-ea"/>
              <a:ea typeface="+mn-ea"/>
              <a:cs typeface="Times New Roman" pitchFamily="18" charset="0"/>
            </a:endParaRPr>
          </a:p>
        </p:txBody>
      </p:sp>
      <p:sp>
        <p:nvSpPr>
          <p:cNvPr id="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Object 5"/>
          <p:cNvGraphicFramePr>
            <a:graphicFrameLocks noChangeAspect="1"/>
          </p:cNvGraphicFramePr>
          <p:nvPr/>
        </p:nvGraphicFramePr>
        <p:xfrm>
          <a:off x="214282" y="1714488"/>
          <a:ext cx="2801522" cy="2143140"/>
        </p:xfrm>
        <a:graphic>
          <a:graphicData uri="http://schemas.openxmlformats.org/presentationml/2006/ole">
            <mc:AlternateContent xmlns:mc="http://schemas.openxmlformats.org/markup-compatibility/2006">
              <mc:Choice xmlns:v="urn:schemas-microsoft-com:vml" Requires="v">
                <p:oleObj spid="_x0000_s376865" name="Graph" r:id="rId5" imgW="3271114" imgH="2483510" progId="">
                  <p:embed/>
                </p:oleObj>
              </mc:Choice>
              <mc:Fallback>
                <p:oleObj name="Graph" r:id="rId5" imgW="3271114" imgH="248351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82" y="1714488"/>
                        <a:ext cx="2801522" cy="2143140"/>
                      </a:xfrm>
                      <a:prstGeom prst="rect">
                        <a:avLst/>
                      </a:prstGeom>
                      <a:solidFill>
                        <a:schemeClr val="bg1"/>
                      </a:solidFill>
                      <a:ln w="25400">
                        <a:solidFill>
                          <a:schemeClr val="tx1"/>
                        </a:solidFill>
                        <a:miter lim="800000"/>
                        <a:headEnd/>
                        <a:tailEnd/>
                      </a:ln>
                    </p:spPr>
                  </p:pic>
                </p:oleObj>
              </mc:Fallback>
            </mc:AlternateContent>
          </a:graphicData>
        </a:graphic>
      </p:graphicFrame>
      <p:sp>
        <p:nvSpPr>
          <p:cNvPr id="5"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 name="Object 7"/>
          <p:cNvGraphicFramePr>
            <a:graphicFrameLocks/>
          </p:cNvGraphicFramePr>
          <p:nvPr/>
        </p:nvGraphicFramePr>
        <p:xfrm>
          <a:off x="6357950" y="1714488"/>
          <a:ext cx="2643206" cy="2071702"/>
        </p:xfrm>
        <a:graphic>
          <a:graphicData uri="http://schemas.openxmlformats.org/presentationml/2006/ole">
            <mc:AlternateContent xmlns:mc="http://schemas.openxmlformats.org/markup-compatibility/2006">
              <mc:Choice xmlns:v="urn:schemas-microsoft-com:vml" Requires="v">
                <p:oleObj spid="_x0000_s376866" name="Graph" r:id="rId7" imgW="3317443" imgH="2388413" progId="">
                  <p:embed/>
                </p:oleObj>
              </mc:Choice>
              <mc:Fallback>
                <p:oleObj name="Graph" r:id="rId7" imgW="3317443" imgH="2388413" progId="">
                  <p:embed/>
                  <p:pic>
                    <p:nvPicPr>
                      <p:cNvPr id="0" name="Picture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7950" y="1714488"/>
                        <a:ext cx="2643206" cy="207170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noChangeArrowheads="1"/>
          </p:cNvSpPr>
          <p:nvPr>
            <p:ph type="title"/>
          </p:nvPr>
        </p:nvSpPr>
        <p:spPr>
          <a:xfrm>
            <a:off x="1428728" y="785794"/>
            <a:ext cx="7570788" cy="706437"/>
          </a:xfrm>
        </p:spPr>
        <p:txBody>
          <a:bodyPr/>
          <a:lstStyle/>
          <a:p>
            <a:r>
              <a:rPr lang="zh-CN" altLang="en-US" sz="3000" b="1" dirty="0" smtClean="0">
                <a:solidFill>
                  <a:schemeClr val="tx1"/>
                </a:solidFill>
              </a:rPr>
              <a:t>  纳米</a:t>
            </a:r>
            <a:r>
              <a:rPr lang="en-US" altLang="zh-CN" sz="3000" b="1" dirty="0" smtClean="0">
                <a:solidFill>
                  <a:schemeClr val="tx1"/>
                </a:solidFill>
              </a:rPr>
              <a:t>SRAM</a:t>
            </a:r>
            <a:r>
              <a:rPr lang="zh-CN" altLang="en-US" sz="3000" b="1" dirty="0" smtClean="0">
                <a:solidFill>
                  <a:schemeClr val="tx1"/>
                </a:solidFill>
              </a:rPr>
              <a:t>质子单粒子效应试验研究</a:t>
            </a:r>
          </a:p>
        </p:txBody>
      </p:sp>
      <p:sp>
        <p:nvSpPr>
          <p:cNvPr id="12"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标题 2"/>
          <p:cNvSpPr txBox="1">
            <a:spLocks/>
          </p:cNvSpPr>
          <p:nvPr/>
        </p:nvSpPr>
        <p:spPr bwMode="auto">
          <a:xfrm>
            <a:off x="184244" y="-327552"/>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低能质子单粒子效应研究</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3687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36871"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3687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
        <p:nvSpPr>
          <p:cNvPr id="36876" name="TextBox 13"/>
          <p:cNvSpPr txBox="1">
            <a:spLocks noChangeArrowheads="1"/>
          </p:cNvSpPr>
          <p:nvPr/>
        </p:nvSpPr>
        <p:spPr bwMode="auto">
          <a:xfrm>
            <a:off x="2857500" y="1285874"/>
            <a:ext cx="184150" cy="369888"/>
          </a:xfrm>
          <a:prstGeom prst="rect">
            <a:avLst/>
          </a:prstGeom>
          <a:noFill/>
          <a:ln w="9525">
            <a:noFill/>
            <a:miter lim="800000"/>
            <a:headEnd/>
            <a:tailEnd/>
          </a:ln>
        </p:spPr>
        <p:txBody>
          <a:bodyPr wrap="none">
            <a:spAutoFit/>
          </a:bodyPr>
          <a:lstStyle/>
          <a:p>
            <a:endParaRPr lang="zh-CN" altLang="en-US"/>
          </a:p>
        </p:txBody>
      </p:sp>
      <p:sp>
        <p:nvSpPr>
          <p:cNvPr id="10137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138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138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0138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21" name="Rectangle 5"/>
          <p:cNvSpPr>
            <a:spLocks noGrp="1" noChangeArrowheads="1"/>
          </p:cNvSpPr>
          <p:nvPr>
            <p:ph type="title"/>
          </p:nvPr>
        </p:nvSpPr>
        <p:spPr>
          <a:xfrm>
            <a:off x="1312292" y="357166"/>
            <a:ext cx="6858048" cy="706438"/>
          </a:xfrm>
        </p:spPr>
        <p:txBody>
          <a:bodyPr/>
          <a:lstStyle/>
          <a:p>
            <a:r>
              <a:rPr lang="zh-CN" altLang="en-US" sz="2600" b="1" dirty="0" smtClean="0">
                <a:solidFill>
                  <a:schemeClr val="tx1"/>
                </a:solidFill>
              </a:rPr>
              <a:t>    纳米</a:t>
            </a:r>
            <a:r>
              <a:rPr lang="en-US" altLang="zh-CN" sz="2600" b="1" dirty="0" smtClean="0">
                <a:solidFill>
                  <a:schemeClr val="tx1"/>
                </a:solidFill>
              </a:rPr>
              <a:t>SRAM</a:t>
            </a:r>
            <a:r>
              <a:rPr lang="zh-CN" altLang="en-US" sz="2600" b="1" dirty="0" smtClean="0">
                <a:solidFill>
                  <a:schemeClr val="tx1"/>
                </a:solidFill>
              </a:rPr>
              <a:t>低能质子单粒子效应机理研究</a:t>
            </a:r>
          </a:p>
        </p:txBody>
      </p:sp>
      <p:sp>
        <p:nvSpPr>
          <p:cNvPr id="10138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 name="Object 10"/>
          <p:cNvGraphicFramePr>
            <a:graphicFrameLocks noChangeAspect="1"/>
          </p:cNvGraphicFramePr>
          <p:nvPr/>
        </p:nvGraphicFramePr>
        <p:xfrm>
          <a:off x="6000760" y="1214422"/>
          <a:ext cx="2742493" cy="2000264"/>
        </p:xfrm>
        <a:graphic>
          <a:graphicData uri="http://schemas.openxmlformats.org/presentationml/2006/ole">
            <mc:AlternateContent xmlns:mc="http://schemas.openxmlformats.org/markup-compatibility/2006">
              <mc:Choice xmlns:v="urn:schemas-microsoft-com:vml" Requires="v">
                <p:oleObj spid="_x0000_s377898" name="Graph" r:id="rId3" imgW="3353760" imgH="2573280" progId="">
                  <p:embed/>
                </p:oleObj>
              </mc:Choice>
              <mc:Fallback>
                <p:oleObj name="Graph" r:id="rId3" imgW="3353760" imgH="257328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60" y="1214422"/>
                        <a:ext cx="2742493" cy="2000264"/>
                      </a:xfrm>
                      <a:prstGeom prst="rect">
                        <a:avLst/>
                      </a:prstGeom>
                      <a:solidFill>
                        <a:schemeClr val="bg1"/>
                      </a:solidFill>
                      <a:ln w="9525">
                        <a:solidFill>
                          <a:schemeClr val="tx1"/>
                        </a:solidFill>
                        <a:miter lim="800000"/>
                        <a:headEnd/>
                        <a:tailEnd/>
                      </a:ln>
                    </p:spPr>
                  </p:pic>
                </p:oleObj>
              </mc:Fallback>
            </mc:AlternateContent>
          </a:graphicData>
        </a:graphic>
      </p:graphicFrame>
      <p:sp>
        <p:nvSpPr>
          <p:cNvPr id="101389"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1388" name="Object 12"/>
          <p:cNvGraphicFramePr>
            <a:graphicFrameLocks/>
          </p:cNvGraphicFramePr>
          <p:nvPr/>
        </p:nvGraphicFramePr>
        <p:xfrm>
          <a:off x="214282" y="3429000"/>
          <a:ext cx="2857488" cy="2286016"/>
        </p:xfrm>
        <a:graphic>
          <a:graphicData uri="http://schemas.openxmlformats.org/presentationml/2006/ole">
            <mc:AlternateContent xmlns:mc="http://schemas.openxmlformats.org/markup-compatibility/2006">
              <mc:Choice xmlns:v="urn:schemas-microsoft-com:vml" Requires="v">
                <p:oleObj spid="_x0000_s377899" name="Graph" r:id="rId5" imgW="3388320" imgH="2576160" progId="">
                  <p:embed/>
                </p:oleObj>
              </mc:Choice>
              <mc:Fallback>
                <p:oleObj name="Graph" r:id="rId5" imgW="3388320" imgH="2576160" progId="">
                  <p:embed/>
                  <p:pic>
                    <p:nvPicPr>
                      <p:cNvPr id="0"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82" y="3429000"/>
                        <a:ext cx="2857488" cy="2286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9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1390" name="Object 14"/>
          <p:cNvGraphicFramePr>
            <a:graphicFrameLocks noChangeAspect="1"/>
          </p:cNvGraphicFramePr>
          <p:nvPr/>
        </p:nvGraphicFramePr>
        <p:xfrm>
          <a:off x="6128176" y="3643314"/>
          <a:ext cx="2730104" cy="1857388"/>
        </p:xfrm>
        <a:graphic>
          <a:graphicData uri="http://schemas.openxmlformats.org/presentationml/2006/ole">
            <mc:AlternateContent xmlns:mc="http://schemas.openxmlformats.org/markup-compatibility/2006">
              <mc:Choice xmlns:v="urn:schemas-microsoft-com:vml" Requires="v">
                <p:oleObj spid="_x0000_s377900" name="Graph" r:id="rId7" imgW="3402787" imgH="2518867" progId="">
                  <p:embed/>
                </p:oleObj>
              </mc:Choice>
              <mc:Fallback>
                <p:oleObj name="Graph" r:id="rId7" imgW="3402787" imgH="2518867"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8176" y="3643314"/>
                        <a:ext cx="2730104" cy="1857388"/>
                      </a:xfrm>
                      <a:prstGeom prst="rect">
                        <a:avLst/>
                      </a:prstGeom>
                      <a:solidFill>
                        <a:schemeClr val="bg1"/>
                      </a:solidFill>
                      <a:ln w="9525">
                        <a:solidFill>
                          <a:schemeClr val="tx1"/>
                        </a:solidFill>
                        <a:miter lim="800000"/>
                        <a:headEnd/>
                        <a:tailEnd/>
                      </a:ln>
                    </p:spPr>
                  </p:pic>
                </p:oleObj>
              </mc:Fallback>
            </mc:AlternateContent>
          </a:graphicData>
        </a:graphic>
      </p:graphicFrame>
      <p:sp>
        <p:nvSpPr>
          <p:cNvPr id="101393"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01392" name="Object 16"/>
          <p:cNvGraphicFramePr>
            <a:graphicFrameLocks noChangeAspect="1"/>
          </p:cNvGraphicFramePr>
          <p:nvPr/>
        </p:nvGraphicFramePr>
        <p:xfrm>
          <a:off x="3286116" y="3643314"/>
          <a:ext cx="2571768" cy="1800223"/>
        </p:xfrm>
        <a:graphic>
          <a:graphicData uri="http://schemas.openxmlformats.org/presentationml/2006/ole">
            <mc:AlternateContent xmlns:mc="http://schemas.openxmlformats.org/markup-compatibility/2006">
              <mc:Choice xmlns:v="urn:schemas-microsoft-com:vml" Requires="v">
                <p:oleObj spid="_x0000_s377901" name="Graph" r:id="rId9" imgW="3333293" imgH="2566416" progId="">
                  <p:embed/>
                </p:oleObj>
              </mc:Choice>
              <mc:Fallback>
                <p:oleObj name="Graph" r:id="rId9" imgW="3333293" imgH="2566416"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116" y="3643314"/>
                        <a:ext cx="2571768" cy="1800223"/>
                      </a:xfrm>
                      <a:prstGeom prst="rect">
                        <a:avLst/>
                      </a:prstGeom>
                      <a:solidFill>
                        <a:schemeClr val="bg1"/>
                      </a:solidFill>
                      <a:ln w="9525">
                        <a:solidFill>
                          <a:schemeClr val="tx1"/>
                        </a:solidFill>
                        <a:miter lim="800000"/>
                        <a:headEnd/>
                        <a:tailEnd/>
                      </a:ln>
                    </p:spPr>
                  </p:pic>
                </p:oleObj>
              </mc:Fallback>
            </mc:AlternateContent>
          </a:graphicData>
        </a:graphic>
      </p:graphicFrame>
      <p:cxnSp>
        <p:nvCxnSpPr>
          <p:cNvPr id="23" name="直接连接符 22"/>
          <p:cNvCxnSpPr/>
          <p:nvPr/>
        </p:nvCxnSpPr>
        <p:spPr>
          <a:xfrm>
            <a:off x="500034" y="3427412"/>
            <a:ext cx="8001056" cy="158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0" y="5842337"/>
            <a:ext cx="9144000" cy="1015663"/>
          </a:xfrm>
          <a:prstGeom prst="rect">
            <a:avLst/>
          </a:prstGeom>
          <a:noFill/>
        </p:spPr>
        <p:txBody>
          <a:bodyPr wrap="square" rtlCol="0">
            <a:spAutoFit/>
          </a:bodyPr>
          <a:lstStyle/>
          <a:p>
            <a:pPr algn="just"/>
            <a:r>
              <a:rPr lang="zh-CN" altLang="en-US" sz="2000" b="1" dirty="0" smtClean="0">
                <a:solidFill>
                  <a:schemeClr val="tx1"/>
                </a:solidFill>
                <a:ea typeface="楷体_GB2312" pitchFamily="49" charset="-122"/>
                <a:cs typeface="Times New Roman" pitchFamily="18" charset="0"/>
              </a:rPr>
              <a:t>机理：低能质子穿过多层金属布线层，由于能量岐离使展宽能谱处于布拉格峰值附近，通过直接电离方式将能量集中沉积在灵敏体积，是导致单粒子翻转截面峰的根本原因</a:t>
            </a:r>
            <a:r>
              <a:rPr lang="zh-CN" altLang="en-US" sz="2000" dirty="0" smtClean="0">
                <a:solidFill>
                  <a:schemeClr val="tx1"/>
                </a:solidFill>
                <a:ea typeface="楷体_GB2312" pitchFamily="49" charset="-122"/>
                <a:cs typeface="Times New Roman" pitchFamily="18" charset="0"/>
              </a:rPr>
              <a:t>。</a:t>
            </a:r>
            <a:r>
              <a:rPr lang="zh-CN" altLang="en-US" sz="2000" b="1" dirty="0" smtClean="0">
                <a:solidFill>
                  <a:schemeClr val="tx1"/>
                </a:solidFill>
                <a:ea typeface="楷体_GB2312" pitchFamily="49" charset="-122"/>
                <a:cs typeface="Times New Roman" pitchFamily="18" charset="0"/>
              </a:rPr>
              <a:t>当质子能量过高或过低均不能通过直接电离进行有效的能量沉积。</a:t>
            </a:r>
            <a:endParaRPr lang="zh-CN" altLang="en-US" sz="2000" b="1" dirty="0">
              <a:solidFill>
                <a:schemeClr val="tx1"/>
              </a:solidFill>
              <a:ea typeface="楷体_GB2312" pitchFamily="49" charset="-122"/>
              <a:cs typeface="Times New Roman" pitchFamily="18" charset="0"/>
            </a:endParaRPr>
          </a:p>
        </p:txBody>
      </p:sp>
      <p:pic>
        <p:nvPicPr>
          <p:cNvPr id="25" name="图片 2"/>
          <p:cNvPicPr>
            <a:picLocks noChangeAspect="1" noChangeArrowheads="1"/>
          </p:cNvPicPr>
          <p:nvPr/>
        </p:nvPicPr>
        <p:blipFill>
          <a:blip r:embed="rId11"/>
          <a:srcRect t="2564" r="3092" b="5128"/>
          <a:stretch>
            <a:fillRect/>
          </a:stretch>
        </p:blipFill>
        <p:spPr bwMode="auto">
          <a:xfrm>
            <a:off x="500034" y="1214422"/>
            <a:ext cx="2238932" cy="2071702"/>
          </a:xfrm>
          <a:prstGeom prst="rect">
            <a:avLst/>
          </a:prstGeom>
          <a:noFill/>
          <a:ln w="9525">
            <a:noFill/>
            <a:miter lim="800000"/>
            <a:headEnd/>
            <a:tailEnd/>
          </a:ln>
        </p:spPr>
      </p:pic>
      <p:pic>
        <p:nvPicPr>
          <p:cNvPr id="26" name="图片 25"/>
          <p:cNvPicPr/>
          <p:nvPr/>
        </p:nvPicPr>
        <p:blipFill>
          <a:blip r:embed="rId12"/>
          <a:srcRect l="17419"/>
          <a:stretch>
            <a:fillRect/>
          </a:stretch>
        </p:blipFill>
        <p:spPr bwMode="auto">
          <a:xfrm>
            <a:off x="3357554" y="1142984"/>
            <a:ext cx="2103572" cy="2260205"/>
          </a:xfrm>
          <a:prstGeom prst="rect">
            <a:avLst/>
          </a:prstGeom>
          <a:noFill/>
          <a:ln w="9525">
            <a:noFill/>
            <a:miter lim="800000"/>
            <a:headEnd/>
            <a:tailEnd/>
          </a:ln>
        </p:spPr>
      </p:pic>
      <p:sp>
        <p:nvSpPr>
          <p:cNvPr id="27" name="标题 2"/>
          <p:cNvSpPr txBox="1">
            <a:spLocks/>
          </p:cNvSpPr>
          <p:nvPr/>
        </p:nvSpPr>
        <p:spPr bwMode="auto">
          <a:xfrm>
            <a:off x="184244" y="-327552"/>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低能质子单粒子效应研究</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2954" y="2100450"/>
            <a:ext cx="8557147" cy="3108543"/>
          </a:xfrm>
          <a:prstGeom prst="rect">
            <a:avLst/>
          </a:prstGeom>
        </p:spPr>
        <p:txBody>
          <a:bodyPr wrap="square">
            <a:spAutoFit/>
          </a:bodyPr>
          <a:lstStyle/>
          <a:p>
            <a:r>
              <a:rPr lang="zh-CN" altLang="en-US" sz="2800" b="1" dirty="0" smtClean="0">
                <a:solidFill>
                  <a:schemeClr val="tx1"/>
                </a:solidFill>
                <a:latin typeface="+mn-ea"/>
                <a:ea typeface="+mn-ea"/>
              </a:rPr>
              <a:t>    随着</a:t>
            </a:r>
            <a:r>
              <a:rPr lang="en-US" altLang="zh-CN" sz="2800" b="1" dirty="0" smtClean="0">
                <a:solidFill>
                  <a:schemeClr val="tx1"/>
                </a:solidFill>
                <a:latin typeface="+mn-ea"/>
                <a:ea typeface="+mn-ea"/>
              </a:rPr>
              <a:t>45, 22 nm ,16nm</a:t>
            </a:r>
            <a:r>
              <a:rPr lang="zh-CN" altLang="en-US" sz="2800" b="1" dirty="0" smtClean="0">
                <a:solidFill>
                  <a:schemeClr val="tx1"/>
                </a:solidFill>
                <a:latin typeface="+mn-ea"/>
                <a:ea typeface="+mn-ea"/>
              </a:rPr>
              <a:t>器件工艺的进一步发展</a:t>
            </a:r>
            <a:r>
              <a:rPr lang="en-US" altLang="zh-CN" sz="2800" b="1" dirty="0" smtClean="0">
                <a:solidFill>
                  <a:schemeClr val="tx1"/>
                </a:solidFill>
                <a:latin typeface="+mn-ea"/>
                <a:ea typeface="+mn-ea"/>
              </a:rPr>
              <a:t>, </a:t>
            </a:r>
            <a:r>
              <a:rPr lang="zh-CN" altLang="en-US" sz="2800" b="1" dirty="0" smtClean="0">
                <a:solidFill>
                  <a:schemeClr val="tx1"/>
                </a:solidFill>
                <a:latin typeface="+mn-ea"/>
                <a:ea typeface="+mn-ea"/>
              </a:rPr>
              <a:t>器件单粒子翻转临界电荷将进一步减小</a:t>
            </a:r>
            <a:r>
              <a:rPr lang="en-US" altLang="zh-CN" sz="2800" b="1" dirty="0" smtClean="0">
                <a:solidFill>
                  <a:schemeClr val="tx1"/>
                </a:solidFill>
                <a:latin typeface="+mn-ea"/>
                <a:ea typeface="+mn-ea"/>
              </a:rPr>
              <a:t>, </a:t>
            </a:r>
            <a:r>
              <a:rPr lang="zh-CN" altLang="en-US" sz="2800" b="1" dirty="0" smtClean="0">
                <a:solidFill>
                  <a:schemeClr val="tx1"/>
                </a:solidFill>
                <a:latin typeface="+mn-ea"/>
                <a:ea typeface="+mn-ea"/>
              </a:rPr>
              <a:t>低能质子直接电离所引发的单粒子翻转必须高度关注。</a:t>
            </a:r>
            <a:r>
              <a:rPr lang="en-US" altLang="zh-CN" sz="2800" b="1" dirty="0" smtClean="0">
                <a:solidFill>
                  <a:schemeClr val="tx1"/>
                </a:solidFill>
                <a:latin typeface="+mn-ea"/>
                <a:ea typeface="+mn-ea"/>
              </a:rPr>
              <a:t> </a:t>
            </a:r>
          </a:p>
          <a:p>
            <a:r>
              <a:rPr lang="en-US" altLang="zh-CN" sz="2800" b="1" dirty="0" smtClean="0">
                <a:solidFill>
                  <a:schemeClr val="tx1"/>
                </a:solidFill>
                <a:latin typeface="+mn-ea"/>
                <a:ea typeface="+mn-ea"/>
              </a:rPr>
              <a:t>    </a:t>
            </a:r>
            <a:r>
              <a:rPr lang="zh-CN" altLang="en-US" sz="2800" b="1" dirty="0" smtClean="0">
                <a:solidFill>
                  <a:schemeClr val="tx1"/>
                </a:solidFill>
                <a:latin typeface="+mn-ea"/>
                <a:ea typeface="+mn-ea"/>
              </a:rPr>
              <a:t>但由于质子最大</a:t>
            </a:r>
            <a:r>
              <a:rPr lang="en-US" altLang="zh-CN" sz="2800" b="1" dirty="0" smtClean="0">
                <a:solidFill>
                  <a:schemeClr val="tx1"/>
                </a:solidFill>
                <a:latin typeface="+mn-ea"/>
                <a:ea typeface="+mn-ea"/>
              </a:rPr>
              <a:t>LET </a:t>
            </a:r>
            <a:r>
              <a:rPr lang="zh-CN" altLang="en-US" sz="2800" b="1" dirty="0" smtClean="0">
                <a:solidFill>
                  <a:schemeClr val="tx1"/>
                </a:solidFill>
                <a:latin typeface="+mn-ea"/>
                <a:ea typeface="+mn-ea"/>
              </a:rPr>
              <a:t>值仅为</a:t>
            </a:r>
            <a:r>
              <a:rPr lang="en-US" altLang="zh-CN" sz="2800" b="1" dirty="0" smtClean="0">
                <a:solidFill>
                  <a:schemeClr val="tx1"/>
                </a:solidFill>
                <a:latin typeface="+mn-ea"/>
                <a:ea typeface="+mn-ea"/>
              </a:rPr>
              <a:t>0.55 MeVcm2/mg, </a:t>
            </a:r>
            <a:r>
              <a:rPr lang="zh-CN" altLang="en-US" sz="2800" b="1" dirty="0" smtClean="0">
                <a:solidFill>
                  <a:schemeClr val="tx1"/>
                </a:solidFill>
                <a:latin typeface="+mn-ea"/>
                <a:ea typeface="+mn-ea"/>
              </a:rPr>
              <a:t>这表明只要对纳米器件采用有效的加固措施</a:t>
            </a:r>
            <a:r>
              <a:rPr lang="en-US" altLang="zh-CN" sz="2800" b="1" dirty="0" smtClean="0">
                <a:solidFill>
                  <a:schemeClr val="tx1"/>
                </a:solidFill>
                <a:latin typeface="+mn-ea"/>
                <a:ea typeface="+mn-ea"/>
              </a:rPr>
              <a:t>, </a:t>
            </a:r>
            <a:r>
              <a:rPr lang="zh-CN" altLang="en-US" sz="2800" b="1" dirty="0" smtClean="0">
                <a:solidFill>
                  <a:schemeClr val="tx1"/>
                </a:solidFill>
                <a:latin typeface="+mn-ea"/>
                <a:ea typeface="+mn-ea"/>
              </a:rPr>
              <a:t>使其单粒子翻转</a:t>
            </a:r>
            <a:r>
              <a:rPr lang="en-US" altLang="zh-CN" sz="2800" b="1" dirty="0" smtClean="0">
                <a:solidFill>
                  <a:schemeClr val="tx1"/>
                </a:solidFill>
                <a:latin typeface="+mn-ea"/>
                <a:ea typeface="+mn-ea"/>
              </a:rPr>
              <a:t>LET </a:t>
            </a:r>
            <a:r>
              <a:rPr lang="zh-CN" altLang="en-US" sz="2800" b="1" dirty="0" smtClean="0">
                <a:solidFill>
                  <a:schemeClr val="tx1"/>
                </a:solidFill>
                <a:latin typeface="+mn-ea"/>
                <a:ea typeface="+mn-ea"/>
              </a:rPr>
              <a:t>阈值高于</a:t>
            </a:r>
            <a:r>
              <a:rPr lang="en-US" altLang="zh-CN" sz="2800" b="1" dirty="0" smtClean="0">
                <a:solidFill>
                  <a:schemeClr val="tx1"/>
                </a:solidFill>
                <a:latin typeface="+mn-ea"/>
                <a:ea typeface="+mn-ea"/>
              </a:rPr>
              <a:t>0.55 MeVcm2/mg, </a:t>
            </a:r>
            <a:r>
              <a:rPr lang="zh-CN" altLang="en-US" sz="2800" b="1" dirty="0" smtClean="0">
                <a:solidFill>
                  <a:schemeClr val="tx1"/>
                </a:solidFill>
                <a:latin typeface="+mn-ea"/>
                <a:ea typeface="+mn-ea"/>
              </a:rPr>
              <a:t>就能消除低能质子单粒子翻转的影响。</a:t>
            </a:r>
            <a:endParaRPr lang="zh-CN" altLang="en-US" sz="2800" b="1" dirty="0">
              <a:solidFill>
                <a:schemeClr val="tx1"/>
              </a:solidFill>
              <a:latin typeface="+mn-ea"/>
              <a:ea typeface="+mn-ea"/>
            </a:endParaRPr>
          </a:p>
        </p:txBody>
      </p:sp>
      <p:sp>
        <p:nvSpPr>
          <p:cNvPr id="8" name="标题 2"/>
          <p:cNvSpPr txBox="1">
            <a:spLocks/>
          </p:cNvSpPr>
          <p:nvPr/>
        </p:nvSpPr>
        <p:spPr bwMode="auto">
          <a:xfrm>
            <a:off x="1214414"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solidFill>
                  <a:srgbClr val="513BF7"/>
                </a:solidFill>
              </a:rPr>
              <a:t>低能质子单粒子效应研究</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Stack Structure"/>
          <p:cNvPicPr/>
          <p:nvPr/>
        </p:nvPicPr>
        <p:blipFill>
          <a:blip r:embed="rId3"/>
          <a:srcRect l="34258" t="33133" r="6147" b="1649"/>
          <a:stretch>
            <a:fillRect/>
          </a:stretch>
        </p:blipFill>
        <p:spPr bwMode="auto">
          <a:xfrm>
            <a:off x="214282" y="1142984"/>
            <a:ext cx="2214578" cy="2286016"/>
          </a:xfrm>
          <a:prstGeom prst="rect">
            <a:avLst/>
          </a:prstGeom>
          <a:noFill/>
          <a:ln w="9525">
            <a:noFill/>
            <a:miter lim="800000"/>
            <a:headEnd/>
            <a:tailEnd/>
          </a:ln>
        </p:spPr>
      </p:pic>
      <p:pic>
        <p:nvPicPr>
          <p:cNvPr id="8" name="图片 7" descr="Stack Structure"/>
          <p:cNvPicPr/>
          <p:nvPr/>
        </p:nvPicPr>
        <p:blipFill>
          <a:blip r:embed="rId4"/>
          <a:srcRect l="35971" t="33274" r="7374" b="1978"/>
          <a:stretch>
            <a:fillRect/>
          </a:stretch>
        </p:blipFill>
        <p:spPr bwMode="auto">
          <a:xfrm>
            <a:off x="285720" y="3714752"/>
            <a:ext cx="2143140" cy="2643206"/>
          </a:xfrm>
          <a:prstGeom prst="rect">
            <a:avLst/>
          </a:prstGeom>
          <a:noFill/>
          <a:ln w="9525">
            <a:noFill/>
            <a:miter lim="800000"/>
            <a:headEnd/>
            <a:tailEnd/>
          </a:ln>
        </p:spPr>
      </p:pic>
      <p:graphicFrame>
        <p:nvGraphicFramePr>
          <p:cNvPr id="272392" name="Object 8"/>
          <p:cNvGraphicFramePr>
            <a:graphicFrameLocks noChangeAspect="1"/>
          </p:cNvGraphicFramePr>
          <p:nvPr/>
        </p:nvGraphicFramePr>
        <p:xfrm>
          <a:off x="5929322" y="1142984"/>
          <a:ext cx="2922585" cy="2465497"/>
        </p:xfrm>
        <a:graphic>
          <a:graphicData uri="http://schemas.openxmlformats.org/presentationml/2006/ole">
            <mc:AlternateContent xmlns:mc="http://schemas.openxmlformats.org/markup-compatibility/2006">
              <mc:Choice xmlns:v="urn:schemas-microsoft-com:vml" Requires="v">
                <p:oleObj spid="_x0000_s382998" name="Graph" r:id="rId5" imgW="3280320" imgH="2622240" progId="">
                  <p:embed/>
                </p:oleObj>
              </mc:Choice>
              <mc:Fallback>
                <p:oleObj name="Graph" r:id="rId5" imgW="3280320" imgH="262224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22" y="1142984"/>
                        <a:ext cx="2922585" cy="246549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2393" name="Object 9"/>
          <p:cNvGraphicFramePr>
            <a:graphicFrameLocks noChangeAspect="1"/>
          </p:cNvGraphicFramePr>
          <p:nvPr/>
        </p:nvGraphicFramePr>
        <p:xfrm>
          <a:off x="2786050" y="1142984"/>
          <a:ext cx="2833071" cy="2428892"/>
        </p:xfrm>
        <a:graphic>
          <a:graphicData uri="http://schemas.openxmlformats.org/presentationml/2006/ole">
            <mc:AlternateContent xmlns:mc="http://schemas.openxmlformats.org/markup-compatibility/2006">
              <mc:Choice xmlns:v="urn:schemas-microsoft-com:vml" Requires="v">
                <p:oleObj spid="_x0000_s382999" name="Graph" r:id="rId7" imgW="3280320" imgH="2622240" progId="">
                  <p:embed/>
                </p:oleObj>
              </mc:Choice>
              <mc:Fallback>
                <p:oleObj name="Graph" r:id="rId7" imgW="3280320" imgH="2622240"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6050" y="1142984"/>
                        <a:ext cx="2833071" cy="2428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5"/>
          <p:cNvSpPr>
            <a:spLocks noGrp="1" noChangeArrowheads="1"/>
          </p:cNvSpPr>
          <p:nvPr>
            <p:ph type="title"/>
          </p:nvPr>
        </p:nvSpPr>
        <p:spPr>
          <a:xfrm>
            <a:off x="1285852" y="214290"/>
            <a:ext cx="7500990" cy="706438"/>
          </a:xfrm>
        </p:spPr>
        <p:txBody>
          <a:bodyPr/>
          <a:lstStyle/>
          <a:p>
            <a:r>
              <a:rPr lang="zh-CN" altLang="en-US" sz="2600" dirty="0" smtClean="0"/>
              <a:t>中高能质子单粒子效应</a:t>
            </a:r>
          </a:p>
        </p:txBody>
      </p:sp>
      <p:pic>
        <p:nvPicPr>
          <p:cNvPr id="13" name="图片 12"/>
          <p:cNvPicPr/>
          <p:nvPr/>
        </p:nvPicPr>
        <p:blipFill>
          <a:blip r:embed="rId9"/>
          <a:srcRect l="25804" t="21140" r="49890" b="50594"/>
          <a:stretch>
            <a:fillRect/>
          </a:stretch>
        </p:blipFill>
        <p:spPr bwMode="auto">
          <a:xfrm>
            <a:off x="2786050" y="4071942"/>
            <a:ext cx="3000396" cy="2071702"/>
          </a:xfrm>
          <a:prstGeom prst="rect">
            <a:avLst/>
          </a:prstGeom>
          <a:noFill/>
          <a:ln w="9525">
            <a:noFill/>
            <a:miter lim="800000"/>
            <a:headEnd/>
            <a:tailEnd/>
          </a:ln>
        </p:spPr>
      </p:pic>
      <p:pic>
        <p:nvPicPr>
          <p:cNvPr id="15" name="图片 14"/>
          <p:cNvPicPr/>
          <p:nvPr/>
        </p:nvPicPr>
        <p:blipFill>
          <a:blip r:embed="rId9"/>
          <a:srcRect l="25804" t="49406" r="49890" b="20665"/>
          <a:stretch>
            <a:fillRect/>
          </a:stretch>
        </p:blipFill>
        <p:spPr bwMode="auto">
          <a:xfrm>
            <a:off x="5929322" y="4071942"/>
            <a:ext cx="2928958" cy="2071702"/>
          </a:xfrm>
          <a:prstGeom prst="rect">
            <a:avLst/>
          </a:prstGeom>
          <a:noFill/>
          <a:ln w="9525">
            <a:noFill/>
            <a:miter lim="800000"/>
            <a:headEnd/>
            <a:tailEnd/>
          </a:ln>
        </p:spPr>
      </p:pic>
      <p:sp>
        <p:nvSpPr>
          <p:cNvPr id="9" name="矩形 8"/>
          <p:cNvSpPr/>
          <p:nvPr/>
        </p:nvSpPr>
        <p:spPr>
          <a:xfrm>
            <a:off x="285720" y="6357958"/>
            <a:ext cx="9144000" cy="400110"/>
          </a:xfrm>
          <a:prstGeom prst="rect">
            <a:avLst/>
          </a:prstGeom>
        </p:spPr>
        <p:txBody>
          <a:bodyPr wrap="square">
            <a:spAutoFit/>
          </a:bodyPr>
          <a:lstStyle/>
          <a:p>
            <a:r>
              <a:rPr lang="zh-CN" altLang="en-US" sz="2000" b="1" dirty="0" smtClean="0">
                <a:solidFill>
                  <a:schemeClr val="tx1"/>
                </a:solidFill>
                <a:latin typeface="+mn-ea"/>
                <a:ea typeface="+mn-ea"/>
              </a:rPr>
              <a:t>多层金属布线和高</a:t>
            </a:r>
            <a:r>
              <a:rPr lang="en-US" altLang="zh-CN" sz="2000" b="1" dirty="0" smtClean="0">
                <a:solidFill>
                  <a:schemeClr val="tx1"/>
                </a:solidFill>
                <a:latin typeface="+mn-ea"/>
                <a:ea typeface="+mn-ea"/>
              </a:rPr>
              <a:t>Z</a:t>
            </a:r>
            <a:r>
              <a:rPr lang="zh-CN" altLang="en-US" sz="2000" b="1" dirty="0" smtClean="0">
                <a:solidFill>
                  <a:schemeClr val="tx1"/>
                </a:solidFill>
                <a:latin typeface="+mn-ea"/>
                <a:ea typeface="+mn-ea"/>
              </a:rPr>
              <a:t>元素导致质子核反应产生纳米器件单粒子效应更加严重</a:t>
            </a:r>
            <a:endParaRPr lang="zh-CN" altLang="en-US" sz="2000" b="1" dirty="0">
              <a:solidFill>
                <a:schemeClr val="tx1"/>
              </a:solidFill>
              <a:latin typeface="+mn-ea"/>
              <a:ea typeface="+mn-ea"/>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4"/>
          <a:srcRect/>
          <a:stretch>
            <a:fillRect/>
          </a:stretch>
        </p:blipFill>
        <p:spPr bwMode="auto">
          <a:xfrm>
            <a:off x="4857752" y="1285860"/>
            <a:ext cx="3714776" cy="2356640"/>
          </a:xfrm>
          <a:prstGeom prst="rect">
            <a:avLst/>
          </a:prstGeom>
          <a:noFill/>
          <a:ln w="9525">
            <a:noFill/>
            <a:miter lim="800000"/>
            <a:headEnd/>
            <a:tailEnd/>
          </a:ln>
        </p:spPr>
      </p:pic>
      <p:sp>
        <p:nvSpPr>
          <p:cNvPr id="38917" name="TextBox 6"/>
          <p:cNvSpPr txBox="1">
            <a:spLocks noChangeArrowheads="1"/>
          </p:cNvSpPr>
          <p:nvPr/>
        </p:nvSpPr>
        <p:spPr bwMode="auto">
          <a:xfrm>
            <a:off x="4000464" y="3929066"/>
            <a:ext cx="5143536" cy="2677656"/>
          </a:xfrm>
          <a:prstGeom prst="rect">
            <a:avLst/>
          </a:prstGeom>
          <a:noFill/>
          <a:ln w="9525">
            <a:noFill/>
            <a:miter lim="800000"/>
            <a:headEnd/>
            <a:tailEnd/>
          </a:ln>
        </p:spPr>
        <p:txBody>
          <a:bodyPr wrap="square">
            <a:spAutoFit/>
          </a:bodyPr>
          <a:lstStyle/>
          <a:p>
            <a:pPr indent="-288000" algn="just"/>
            <a:r>
              <a:rPr lang="zh-CN" altLang="en-US" sz="2400" b="1" dirty="0" smtClean="0">
                <a:latin typeface="宋体" pitchFamily="2" charset="-122"/>
              </a:rPr>
              <a:t>    </a:t>
            </a:r>
            <a:r>
              <a:rPr lang="zh-CN" altLang="en-US" sz="2400" b="1" dirty="0" smtClean="0">
                <a:latin typeface="宋体" pitchFamily="2" charset="-122"/>
              </a:rPr>
              <a:t>不同能量质子核反应次级粒子角度分布：</a:t>
            </a:r>
            <a:endParaRPr lang="en-US" altLang="zh-CN" sz="2400" b="1" dirty="0" smtClean="0">
              <a:latin typeface="宋体" pitchFamily="2" charset="-122"/>
            </a:endParaRPr>
          </a:p>
          <a:p>
            <a:pPr indent="-288000" algn="just"/>
            <a:r>
              <a:rPr lang="zh-CN" altLang="en-US" sz="2400" b="1" dirty="0" smtClean="0">
                <a:latin typeface="宋体" pitchFamily="2" charset="-122"/>
              </a:rPr>
              <a:t>能量</a:t>
            </a:r>
            <a:r>
              <a:rPr lang="zh-CN" altLang="en-US" sz="2400" b="1" dirty="0" smtClean="0">
                <a:latin typeface="宋体" pitchFamily="2" charset="-122"/>
              </a:rPr>
              <a:t>最高，</a:t>
            </a:r>
            <a:r>
              <a:rPr lang="en-US" sz="2400" b="1" dirty="0" smtClean="0">
                <a:latin typeface="宋体" pitchFamily="2" charset="-122"/>
              </a:rPr>
              <a:t>LET</a:t>
            </a:r>
            <a:r>
              <a:rPr lang="zh-CN" altLang="en-US" sz="2400" b="1" dirty="0" smtClean="0">
                <a:latin typeface="宋体" pitchFamily="2" charset="-122"/>
              </a:rPr>
              <a:t>最大，射程最长的粒子优先前向发射，而低能次级粒子，即低</a:t>
            </a:r>
            <a:r>
              <a:rPr lang="en-US" sz="2400" b="1" dirty="0" smtClean="0">
                <a:latin typeface="宋体" pitchFamily="2" charset="-122"/>
              </a:rPr>
              <a:t>LET</a:t>
            </a:r>
            <a:r>
              <a:rPr lang="zh-CN" altLang="en-US" sz="2400" b="1" dirty="0" smtClean="0">
                <a:latin typeface="宋体" pitchFamily="2" charset="-122"/>
              </a:rPr>
              <a:t>值、射程短的粒子更加各向同性，次级粒子的角度分布不均匀，是质子单粒子效应角度因素的来源。</a:t>
            </a:r>
            <a:endParaRPr lang="zh-CN" altLang="en-US" sz="2400" b="1" dirty="0">
              <a:latin typeface="宋体" pitchFamily="2" charset="-122"/>
            </a:endParaRPr>
          </a:p>
        </p:txBody>
      </p:sp>
      <p:sp>
        <p:nvSpPr>
          <p:cNvPr id="7" name="TextBox 8"/>
          <p:cNvSpPr txBox="1">
            <a:spLocks noChangeArrowheads="1"/>
          </p:cNvSpPr>
          <p:nvPr/>
        </p:nvSpPr>
        <p:spPr bwMode="auto">
          <a:xfrm>
            <a:off x="142875" y="6396038"/>
            <a:ext cx="3500438" cy="461962"/>
          </a:xfrm>
          <a:prstGeom prst="rect">
            <a:avLst/>
          </a:prstGeom>
          <a:solidFill>
            <a:srgbClr val="FFFF00"/>
          </a:solidFill>
          <a:ln w="9525">
            <a:noFill/>
            <a:miter lim="800000"/>
            <a:headEnd/>
            <a:tailEnd/>
          </a:ln>
        </p:spPr>
        <p:txBody>
          <a:bodyPr>
            <a:spAutoFit/>
          </a:bodyPr>
          <a:lstStyle/>
          <a:p>
            <a:r>
              <a:rPr lang="zh-CN" altLang="en-US" sz="2400" dirty="0"/>
              <a:t>中高能质子单粒子</a:t>
            </a:r>
            <a:r>
              <a:rPr lang="en-US" altLang="zh-CN" sz="2400" dirty="0"/>
              <a:t>MCU</a:t>
            </a:r>
            <a:endParaRPr lang="zh-CN" altLang="en-US" sz="2400" dirty="0"/>
          </a:p>
        </p:txBody>
      </p:sp>
      <p:sp>
        <p:nvSpPr>
          <p:cNvPr id="1208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08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208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 name="Object 4"/>
          <p:cNvGraphicFramePr>
            <a:graphicFrameLocks noChangeAspect="1"/>
          </p:cNvGraphicFramePr>
          <p:nvPr/>
        </p:nvGraphicFramePr>
        <p:xfrm>
          <a:off x="357158" y="1205464"/>
          <a:ext cx="3857652" cy="2294974"/>
        </p:xfrm>
        <a:graphic>
          <a:graphicData uri="http://schemas.openxmlformats.org/presentationml/2006/ole">
            <mc:AlternateContent xmlns:mc="http://schemas.openxmlformats.org/markup-compatibility/2006">
              <mc:Choice xmlns:v="urn:schemas-microsoft-com:vml" Requires="v">
                <p:oleObj spid="_x0000_s385036" name="Graph" r:id="rId5" imgW="3228480" imgH="2394720" progId="">
                  <p:embed/>
                </p:oleObj>
              </mc:Choice>
              <mc:Fallback>
                <p:oleObj name="Graph" r:id="rId5" imgW="3228480" imgH="239472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58" y="1205464"/>
                        <a:ext cx="3857652" cy="2294974"/>
                      </a:xfrm>
                      <a:prstGeom prst="rect">
                        <a:avLst/>
                      </a:prstGeom>
                      <a:solidFill>
                        <a:schemeClr val="bg1"/>
                      </a:solidFill>
                      <a:ln w="9525">
                        <a:solidFill>
                          <a:schemeClr val="accent1"/>
                        </a:solidFill>
                        <a:miter lim="800000"/>
                        <a:headEnd/>
                        <a:tailEnd/>
                      </a:ln>
                    </p:spPr>
                  </p:pic>
                </p:oleObj>
              </mc:Fallback>
            </mc:AlternateContent>
          </a:graphicData>
        </a:graphic>
      </p:graphicFrame>
      <p:pic>
        <p:nvPicPr>
          <p:cNvPr id="120838" name="图片 67" descr="E:\PSI\数据-材料\蒙卡集成软件\lyx\fig\double_diff_cs.png"/>
          <p:cNvPicPr>
            <a:picLocks noChangeAspect="1" noChangeArrowheads="1"/>
          </p:cNvPicPr>
          <p:nvPr/>
        </p:nvPicPr>
        <p:blipFill>
          <a:blip r:embed="rId7"/>
          <a:srcRect t="6285"/>
          <a:stretch>
            <a:fillRect/>
          </a:stretch>
        </p:blipFill>
        <p:spPr bwMode="auto">
          <a:xfrm>
            <a:off x="357158" y="3797321"/>
            <a:ext cx="3618546" cy="2346323"/>
          </a:xfrm>
          <a:prstGeom prst="rect">
            <a:avLst/>
          </a:prstGeom>
          <a:noFill/>
          <a:ln w="9525">
            <a:noFill/>
            <a:miter lim="800000"/>
            <a:headEnd/>
            <a:tailEnd/>
          </a:ln>
        </p:spPr>
      </p:pic>
      <p:sp>
        <p:nvSpPr>
          <p:cNvPr id="12" name="Rectangle 5"/>
          <p:cNvSpPr>
            <a:spLocks noGrp="1" noChangeArrowheads="1"/>
          </p:cNvSpPr>
          <p:nvPr>
            <p:ph type="title"/>
          </p:nvPr>
        </p:nvSpPr>
        <p:spPr>
          <a:xfrm>
            <a:off x="1285852" y="214290"/>
            <a:ext cx="7500990" cy="706438"/>
          </a:xfrm>
        </p:spPr>
        <p:txBody>
          <a:bodyPr/>
          <a:lstStyle/>
          <a:p>
            <a:r>
              <a:rPr lang="zh-CN" altLang="en-US" sz="2800" dirty="0" smtClean="0">
                <a:latin typeface="宋体" pitchFamily="2" charset="-122"/>
                <a:ea typeface="宋体" pitchFamily="2" charset="-122"/>
              </a:rPr>
              <a:t>中高能质子单粒子效应</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8"/>
          <p:cNvGrpSpPr/>
          <p:nvPr/>
        </p:nvGrpSpPr>
        <p:grpSpPr>
          <a:xfrm>
            <a:off x="1259632" y="1104231"/>
            <a:ext cx="6840760" cy="5421113"/>
            <a:chOff x="855440" y="903487"/>
            <a:chExt cx="6840760" cy="5421113"/>
          </a:xfrm>
        </p:grpSpPr>
        <p:sp>
          <p:nvSpPr>
            <p:cNvPr id="4" name="矩形 4"/>
            <p:cNvSpPr>
              <a:spLocks noChangeArrowheads="1"/>
            </p:cNvSpPr>
            <p:nvPr/>
          </p:nvSpPr>
          <p:spPr bwMode="auto">
            <a:xfrm>
              <a:off x="855440" y="1113336"/>
              <a:ext cx="728906" cy="1569660"/>
            </a:xfrm>
            <a:prstGeom prst="rightArrowCallout">
              <a:avLst>
                <a:gd name="adj1" fmla="val 25000"/>
                <a:gd name="adj2" fmla="val 25000"/>
                <a:gd name="adj3" fmla="val 24984"/>
                <a:gd name="adj4" fmla="val 64977"/>
              </a:avLst>
            </a:prstGeom>
            <a:solidFill>
              <a:schemeClr val="bg1"/>
            </a:solidFill>
            <a:ln w="9525">
              <a:solidFill>
                <a:srgbClr val="000000"/>
              </a:solidFill>
              <a:miter lim="800000"/>
              <a:headEnd/>
              <a:tailEnd/>
            </a:ln>
            <a:extLst/>
          </p:spPr>
          <p:txBody>
            <a:bodyPr wrap="square">
              <a:spAutoFit/>
            </a:bodyPr>
            <a:lstStyle/>
            <a:p>
              <a:r>
                <a:rPr lang="zh-CN" altLang="en-US" sz="2400" b="1" dirty="0" smtClean="0">
                  <a:latin typeface="微软雅黑" panose="020B0503020204020204" pitchFamily="34" charset="-122"/>
                  <a:ea typeface="微软雅黑" panose="020B0503020204020204" pitchFamily="34" charset="-122"/>
                </a:rPr>
                <a:t>辐射环境</a:t>
              </a:r>
              <a:endParaRPr lang="zh-CN" altLang="en-US" sz="2400" b="1" dirty="0">
                <a:latin typeface="微软雅黑" panose="020B0503020204020204" pitchFamily="34" charset="-122"/>
                <a:ea typeface="微软雅黑" panose="020B0503020204020204" pitchFamily="34" charset="-122"/>
              </a:endParaRPr>
            </a:p>
          </p:txBody>
        </p:sp>
        <p:sp>
          <p:nvSpPr>
            <p:cNvPr id="6" name="矩形 22"/>
            <p:cNvSpPr>
              <a:spLocks noChangeArrowheads="1"/>
            </p:cNvSpPr>
            <p:nvPr/>
          </p:nvSpPr>
          <p:spPr bwMode="auto">
            <a:xfrm>
              <a:off x="855440" y="4250090"/>
              <a:ext cx="764232" cy="1569660"/>
            </a:xfrm>
            <a:prstGeom prst="rightArrowCallout">
              <a:avLst>
                <a:gd name="adj1" fmla="val 25000"/>
                <a:gd name="adj2" fmla="val 25000"/>
                <a:gd name="adj3" fmla="val 25005"/>
                <a:gd name="adj4" fmla="val 64977"/>
              </a:avLst>
            </a:prstGeom>
            <a:solidFill>
              <a:schemeClr val="bg1"/>
            </a:solidFill>
            <a:ln w="9525">
              <a:solidFill>
                <a:srgbClr val="000000"/>
              </a:solidFill>
              <a:miter lim="800000"/>
              <a:headEnd/>
              <a:tailEnd/>
            </a:ln>
            <a:extLst/>
          </p:spPr>
          <p:txBody>
            <a:bodyPr wrap="square">
              <a:spAutoFit/>
            </a:bodyPr>
            <a:lstStyle/>
            <a:p>
              <a:r>
                <a:rPr lang="zh-CN" altLang="en-US" sz="2400" b="1" dirty="0" smtClean="0">
                  <a:latin typeface="微软雅黑" panose="020B0503020204020204" pitchFamily="34" charset="-122"/>
                  <a:ea typeface="微软雅黑" panose="020B0503020204020204" pitchFamily="34" charset="-122"/>
                </a:rPr>
                <a:t>辐射效应</a:t>
              </a:r>
              <a:endParaRPr lang="zh-CN" altLang="en-US" sz="2400" b="1" dirty="0">
                <a:latin typeface="微软雅黑" panose="020B0503020204020204" pitchFamily="34" charset="-122"/>
                <a:ea typeface="微软雅黑" panose="020B0503020204020204" pitchFamily="34" charset="-122"/>
              </a:endParaRPr>
            </a:p>
          </p:txBody>
        </p:sp>
        <p:sp>
          <p:nvSpPr>
            <p:cNvPr id="13" name="Rectangle 3" descr="虚线网格"/>
            <p:cNvSpPr txBox="1">
              <a:spLocks noChangeArrowheads="1"/>
            </p:cNvSpPr>
            <p:nvPr/>
          </p:nvSpPr>
          <p:spPr bwMode="auto">
            <a:xfrm>
              <a:off x="3872283" y="2323855"/>
              <a:ext cx="853899" cy="338554"/>
            </a:xfrm>
            <a:prstGeom prst="rect">
              <a:avLst/>
            </a:prstGeom>
            <a:solidFill>
              <a:schemeClr val="bg1"/>
            </a:solidFill>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smtClean="0">
                  <a:latin typeface="微软雅黑" panose="020B0503020204020204" pitchFamily="34" charset="-122"/>
                  <a:ea typeface="微软雅黑" panose="020B0503020204020204" pitchFamily="34" charset="-122"/>
                </a:rPr>
                <a:t>重离子</a:t>
              </a:r>
              <a:endParaRPr lang="en-US" altLang="zh-CN" sz="1600" b="1" kern="0" dirty="0" smtClean="0">
                <a:latin typeface="微软雅黑" panose="020B0503020204020204" pitchFamily="34" charset="-122"/>
                <a:ea typeface="微软雅黑" panose="020B0503020204020204" pitchFamily="34" charset="-122"/>
              </a:endParaRPr>
            </a:p>
          </p:txBody>
        </p:sp>
        <p:sp>
          <p:nvSpPr>
            <p:cNvPr id="14" name="Rectangle 3" descr="虚线网格"/>
            <p:cNvSpPr txBox="1">
              <a:spLocks noChangeArrowheads="1"/>
            </p:cNvSpPr>
            <p:nvPr/>
          </p:nvSpPr>
          <p:spPr bwMode="auto">
            <a:xfrm>
              <a:off x="4668650" y="2325442"/>
              <a:ext cx="726850" cy="338554"/>
            </a:xfrm>
            <a:prstGeom prst="rect">
              <a:avLst/>
            </a:prstGeom>
            <a:solidFill>
              <a:schemeClr val="bg1"/>
            </a:solid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smtClean="0">
                  <a:latin typeface="微软雅黑" panose="020B0503020204020204" pitchFamily="34" charset="-122"/>
                  <a:ea typeface="微软雅黑" panose="020B0503020204020204" pitchFamily="34" charset="-122"/>
                </a:rPr>
                <a:t>质子</a:t>
              </a:r>
              <a:endParaRPr lang="en-US" altLang="zh-CN" sz="1600" b="1" kern="0" dirty="0" smtClean="0">
                <a:latin typeface="微软雅黑" panose="020B0503020204020204" pitchFamily="34" charset="-122"/>
                <a:ea typeface="微软雅黑" panose="020B0503020204020204" pitchFamily="34" charset="-122"/>
              </a:endParaRPr>
            </a:p>
          </p:txBody>
        </p:sp>
        <p:sp>
          <p:nvSpPr>
            <p:cNvPr id="9" name="Rectangle 3" descr="虚线网格"/>
            <p:cNvSpPr txBox="1">
              <a:spLocks noChangeArrowheads="1"/>
            </p:cNvSpPr>
            <p:nvPr/>
          </p:nvSpPr>
          <p:spPr bwMode="auto">
            <a:xfrm>
              <a:off x="1749236" y="2323858"/>
              <a:ext cx="879820" cy="338554"/>
            </a:xfrm>
            <a:prstGeom prst="rect">
              <a:avLst/>
            </a:prstGeom>
            <a:solidFill>
              <a:schemeClr val="bg1"/>
            </a:solid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smtClean="0">
                  <a:latin typeface="微软雅黑" panose="020B0503020204020204" pitchFamily="34" charset="-122"/>
                  <a:ea typeface="微软雅黑" panose="020B0503020204020204" pitchFamily="34" charset="-122"/>
                </a:rPr>
                <a:t>重离子</a:t>
              </a:r>
              <a:endParaRPr lang="en-US" altLang="zh-CN" sz="1600" b="1" kern="0" dirty="0" smtClean="0">
                <a:latin typeface="微软雅黑" panose="020B0503020204020204" pitchFamily="34" charset="-122"/>
                <a:ea typeface="微软雅黑" panose="020B0503020204020204" pitchFamily="34" charset="-122"/>
              </a:endParaRPr>
            </a:p>
          </p:txBody>
        </p:sp>
        <p:sp>
          <p:nvSpPr>
            <p:cNvPr id="11" name="Rectangle 3" descr="虚线网格"/>
            <p:cNvSpPr txBox="1">
              <a:spLocks noChangeArrowheads="1"/>
            </p:cNvSpPr>
            <p:nvPr/>
          </p:nvSpPr>
          <p:spPr bwMode="auto">
            <a:xfrm>
              <a:off x="6093772" y="2323858"/>
              <a:ext cx="609075" cy="338554"/>
            </a:xfrm>
            <a:prstGeom prst="rect">
              <a:avLst/>
            </a:prstGeom>
            <a:solidFill>
              <a:schemeClr val="bg1"/>
            </a:solid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smtClean="0">
                  <a:latin typeface="微软雅黑" panose="020B0503020204020204" pitchFamily="34" charset="-122"/>
                  <a:ea typeface="微软雅黑" panose="020B0503020204020204" pitchFamily="34" charset="-122"/>
                </a:rPr>
                <a:t>质子</a:t>
              </a:r>
              <a:endParaRPr lang="en-US" altLang="zh-CN" sz="1600" b="1" kern="0" dirty="0" smtClean="0">
                <a:latin typeface="微软雅黑" panose="020B0503020204020204" pitchFamily="34" charset="-122"/>
                <a:ea typeface="微软雅黑" panose="020B0503020204020204" pitchFamily="34" charset="-122"/>
              </a:endParaRPr>
            </a:p>
          </p:txBody>
        </p:sp>
        <p:sp>
          <p:nvSpPr>
            <p:cNvPr id="12" name="Rectangle 3" descr="虚线网格"/>
            <p:cNvSpPr txBox="1">
              <a:spLocks noChangeArrowheads="1"/>
            </p:cNvSpPr>
            <p:nvPr/>
          </p:nvSpPr>
          <p:spPr bwMode="auto">
            <a:xfrm>
              <a:off x="6706022" y="2323858"/>
              <a:ext cx="618458" cy="338554"/>
            </a:xfrm>
            <a:prstGeom prst="rect">
              <a:avLst/>
            </a:prstGeom>
            <a:solidFill>
              <a:schemeClr val="bg1"/>
            </a:solid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a:latin typeface="微软雅黑" panose="020B0503020204020204" pitchFamily="34" charset="-122"/>
                  <a:ea typeface="微软雅黑" panose="020B0503020204020204" pitchFamily="34" charset="-122"/>
                </a:rPr>
                <a:t>电子</a:t>
              </a:r>
              <a:endParaRPr lang="en-US" altLang="zh-CN" sz="1600" b="1" kern="0" dirty="0" smtClean="0">
                <a:latin typeface="微软雅黑" panose="020B0503020204020204" pitchFamily="34" charset="-122"/>
                <a:ea typeface="微软雅黑" panose="020B0503020204020204" pitchFamily="34" charset="-122"/>
              </a:endParaRPr>
            </a:p>
          </p:txBody>
        </p:sp>
        <p:pic>
          <p:nvPicPr>
            <p:cNvPr id="16" name="Picture 4" descr="http://static.ddmcdn.com/gif/blogs/a-6a00d8341bf67c53ef0168e660723c970c-800w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307" y="1262278"/>
              <a:ext cx="1575383" cy="10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https://c479107.ssl.cf2.rackcdn.com/files/9868/area14mp/4x2gnfrz-13351778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21442" y="1272819"/>
              <a:ext cx="1511316" cy="105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3" descr="虚线网格"/>
            <p:cNvSpPr txBox="1">
              <a:spLocks noChangeArrowheads="1"/>
            </p:cNvSpPr>
            <p:nvPr/>
          </p:nvSpPr>
          <p:spPr bwMode="auto">
            <a:xfrm>
              <a:off x="4062673" y="903487"/>
              <a:ext cx="1136650" cy="369332"/>
            </a:xfrm>
            <a:prstGeom prst="rect">
              <a:avLst/>
            </a:prstGeom>
            <a:noFill/>
          </p:spPr>
          <p:txBody>
            <a:bodyPr>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800" b="1" kern="0" dirty="0" smtClean="0">
                  <a:latin typeface="微软雅黑" panose="020B0503020204020204" pitchFamily="34" charset="-122"/>
                  <a:ea typeface="微软雅黑" panose="020B0503020204020204" pitchFamily="34" charset="-122"/>
                </a:rPr>
                <a:t>太阳耀斑</a:t>
              </a:r>
              <a:endParaRPr lang="en-US" altLang="zh-CN" sz="1800" b="1" kern="0" dirty="0" smtClean="0">
                <a:latin typeface="微软雅黑" panose="020B0503020204020204" pitchFamily="34" charset="-122"/>
                <a:ea typeface="微软雅黑" panose="020B0503020204020204" pitchFamily="34" charset="-122"/>
              </a:endParaRPr>
            </a:p>
          </p:txBody>
        </p:sp>
        <p:sp>
          <p:nvSpPr>
            <p:cNvPr id="19" name="Rectangle 3" descr="虚线网格"/>
            <p:cNvSpPr txBox="1">
              <a:spLocks noChangeArrowheads="1"/>
            </p:cNvSpPr>
            <p:nvPr/>
          </p:nvSpPr>
          <p:spPr bwMode="auto">
            <a:xfrm>
              <a:off x="1643042" y="928670"/>
              <a:ext cx="1732592" cy="369332"/>
            </a:xfrm>
            <a:prstGeom prst="rect">
              <a:avLst/>
            </a:prstGeom>
            <a:noFill/>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800" b="1" kern="0" dirty="0" smtClean="0">
                  <a:latin typeface="微软雅黑" panose="020B0503020204020204" pitchFamily="34" charset="-122"/>
                  <a:ea typeface="微软雅黑" panose="020B0503020204020204" pitchFamily="34" charset="-122"/>
                </a:rPr>
                <a:t>银河宇宙线</a:t>
              </a:r>
              <a:endParaRPr lang="en-US" altLang="zh-CN" sz="1800" b="1" kern="0" dirty="0" smtClean="0">
                <a:latin typeface="微软雅黑" panose="020B0503020204020204" pitchFamily="34" charset="-122"/>
                <a:ea typeface="微软雅黑" panose="020B0503020204020204" pitchFamily="34" charset="-122"/>
              </a:endParaRPr>
            </a:p>
          </p:txBody>
        </p:sp>
        <p:sp>
          <p:nvSpPr>
            <p:cNvPr id="20" name="Rectangle 3" descr="虚线网格"/>
            <p:cNvSpPr txBox="1">
              <a:spLocks noChangeArrowheads="1"/>
            </p:cNvSpPr>
            <p:nvPr/>
          </p:nvSpPr>
          <p:spPr bwMode="auto">
            <a:xfrm>
              <a:off x="5914703" y="914400"/>
              <a:ext cx="1477115" cy="369332"/>
            </a:xfrm>
            <a:prstGeom prst="rect">
              <a:avLst/>
            </a:prstGeom>
            <a:noFill/>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800" b="1" kern="0" dirty="0" smtClean="0">
                  <a:latin typeface="微软雅黑" panose="020B0503020204020204" pitchFamily="34" charset="-122"/>
                  <a:ea typeface="微软雅黑" panose="020B0503020204020204" pitchFamily="34" charset="-122"/>
                </a:rPr>
                <a:t>地球辐射带</a:t>
              </a:r>
              <a:endParaRPr lang="en-US" altLang="zh-CN" sz="1800" b="1" kern="0" dirty="0" smtClean="0">
                <a:latin typeface="微软雅黑" panose="020B0503020204020204" pitchFamily="34" charset="-122"/>
                <a:ea typeface="微软雅黑" panose="020B0503020204020204" pitchFamily="34" charset="-122"/>
              </a:endParaRPr>
            </a:p>
          </p:txBody>
        </p:sp>
        <p:pic>
          <p:nvPicPr>
            <p:cNvPr id="21" name="Picture 12" descr="http://www.nasa.gov/images/content/730041main_20130228-mona2.jpg"/>
            <p:cNvPicPr>
              <a:picLocks noChangeAspect="1" noChangeArrowheads="1"/>
            </p:cNvPicPr>
            <p:nvPr/>
          </p:nvPicPr>
          <p:blipFill>
            <a:blip r:embed="rId5">
              <a:extLst>
                <a:ext uri="{28A0092B-C50C-407E-A947-70E740481C1C}">
                  <a14:useLocalDpi xmlns:a14="http://schemas.microsoft.com/office/drawing/2010/main" val="0"/>
                </a:ext>
              </a:extLst>
            </a:blip>
            <a:srcRect l="12498" t="4865" r="15207" b="595"/>
            <a:stretch>
              <a:fillRect/>
            </a:stretch>
          </p:blipFill>
          <p:spPr bwMode="auto">
            <a:xfrm>
              <a:off x="5914703" y="1262278"/>
              <a:ext cx="1477115" cy="10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l="3236"/>
            <a:stretch>
              <a:fillRect/>
            </a:stretch>
          </p:blipFill>
          <p:spPr bwMode="auto">
            <a:xfrm>
              <a:off x="1684757" y="3663510"/>
              <a:ext cx="2070888" cy="100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 name="图片 43" descr="DisplacDamag"/>
            <p:cNvPicPr>
              <a:picLocks noChangeAspect="1" noChangeArrowheads="1"/>
            </p:cNvPicPr>
            <p:nvPr/>
          </p:nvPicPr>
          <p:blipFill>
            <a:blip r:embed="rId7">
              <a:extLst>
                <a:ext uri="{28A0092B-C50C-407E-A947-70E740481C1C}">
                  <a14:useLocalDpi xmlns:a14="http://schemas.microsoft.com/office/drawing/2010/main" val="0"/>
                </a:ext>
              </a:extLst>
            </a:blip>
            <a:srcRect t="481" r="31883" b="13474"/>
            <a:stretch>
              <a:fillRect/>
            </a:stretch>
          </p:blipFill>
          <p:spPr bwMode="auto">
            <a:xfrm>
              <a:off x="3821939" y="3663510"/>
              <a:ext cx="1754939"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descr="C:\Users\kfg\Desktop\img.jpg"/>
            <p:cNvPicPr>
              <a:picLocks noChangeAspect="1" noChangeArrowheads="1"/>
            </p:cNvPicPr>
            <p:nvPr/>
          </p:nvPicPr>
          <p:blipFill>
            <a:blip r:embed="rId8">
              <a:extLst>
                <a:ext uri="{28A0092B-C50C-407E-A947-70E740481C1C}">
                  <a14:useLocalDpi xmlns:a14="http://schemas.microsoft.com/office/drawing/2010/main" val="0"/>
                </a:ext>
              </a:extLst>
            </a:blip>
            <a:srcRect r="55128" b="33112"/>
            <a:stretch>
              <a:fillRect/>
            </a:stretch>
          </p:blipFill>
          <p:spPr bwMode="auto">
            <a:xfrm>
              <a:off x="5795572" y="3663510"/>
              <a:ext cx="190062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 descr="虚线网格"/>
            <p:cNvSpPr txBox="1">
              <a:spLocks noChangeArrowheads="1"/>
            </p:cNvSpPr>
            <p:nvPr/>
          </p:nvSpPr>
          <p:spPr bwMode="auto">
            <a:xfrm>
              <a:off x="1644856" y="3070759"/>
              <a:ext cx="1721272" cy="461665"/>
            </a:xfrm>
            <a:prstGeom prst="rect">
              <a:avLst/>
            </a:prstGeom>
            <a:no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2400" b="1" kern="0" dirty="0" smtClean="0">
                  <a:solidFill>
                    <a:srgbClr val="111CFB"/>
                  </a:solidFill>
                  <a:latin typeface="微软雅黑" panose="020B0503020204020204" pitchFamily="34" charset="-122"/>
                  <a:ea typeface="微软雅黑" panose="020B0503020204020204" pitchFamily="34" charset="-122"/>
                </a:rPr>
                <a:t>单粒子效应</a:t>
              </a:r>
              <a:endParaRPr lang="en-US" altLang="zh-CN" sz="2400" b="1" kern="0" dirty="0" smtClean="0">
                <a:solidFill>
                  <a:srgbClr val="111CFB"/>
                </a:solidFill>
                <a:latin typeface="微软雅黑" panose="020B0503020204020204" pitchFamily="34" charset="-122"/>
                <a:ea typeface="微软雅黑" panose="020B0503020204020204" pitchFamily="34" charset="-122"/>
              </a:endParaRPr>
            </a:p>
          </p:txBody>
        </p:sp>
        <p:sp>
          <p:nvSpPr>
            <p:cNvPr id="38" name="Rectangle 3" descr="虚线网格"/>
            <p:cNvSpPr txBox="1">
              <a:spLocks noChangeArrowheads="1"/>
            </p:cNvSpPr>
            <p:nvPr/>
          </p:nvSpPr>
          <p:spPr bwMode="auto">
            <a:xfrm>
              <a:off x="3663752" y="3084240"/>
              <a:ext cx="1754939" cy="461665"/>
            </a:xfrm>
            <a:prstGeom prst="rect">
              <a:avLst/>
            </a:prstGeom>
            <a:noFill/>
            <a:ln>
              <a:noFill/>
            </a:ln>
          </p:spPr>
          <p:txBody>
            <a:bodyPr wrap="square">
              <a:spAutoFit/>
            </a:bodyPr>
            <a:lstStyle>
              <a:defPPr>
                <a:defRPr lang="zh-CN"/>
              </a:defPPr>
              <a:lvl1pPr marL="0" indent="0" algn="ctr" eaLnBrk="0" hangingPunct="0">
                <a:spcBef>
                  <a:spcPts val="1200"/>
                </a:spcBef>
                <a:buSzPct val="75000"/>
                <a:buFont typeface="Wingdings" pitchFamily="2" charset="2"/>
                <a:buNone/>
                <a:defRPr sz="2400" b="1" kern="0">
                  <a:solidFill>
                    <a:srgbClr val="111CFB"/>
                  </a:solidFill>
                  <a:latin typeface="微软雅黑" panose="020B0503020204020204" pitchFamily="34" charset="-122"/>
                  <a:ea typeface="微软雅黑" panose="020B0503020204020204" pitchFamily="34" charset="-122"/>
                </a:defRPr>
              </a:lvl1pPr>
              <a:lvl2pPr marL="742950" indent="-285750" eaLnBrk="0" hangingPunct="0">
                <a:spcBef>
                  <a:spcPct val="20000"/>
                </a:spcBef>
                <a:buChar char="–"/>
                <a:defRPr sz="2400">
                  <a:latin typeface="黑体" pitchFamily="2" charset="-122"/>
                  <a:ea typeface="黑体" pitchFamily="2" charset="-122"/>
                </a:defRPr>
              </a:lvl2pPr>
              <a:lvl3pPr marL="1143000" indent="-228600" eaLnBrk="0" hangingPunct="0">
                <a:spcBef>
                  <a:spcPct val="20000"/>
                </a:spcBef>
                <a:buChar char="•"/>
                <a:defRPr sz="2000">
                  <a:latin typeface="黑体" pitchFamily="2" charset="-122"/>
                  <a:ea typeface="黑体" pitchFamily="2" charset="-122"/>
                </a:defRPr>
              </a:lvl3pPr>
              <a:lvl4pPr marL="1600200" indent="-228600" eaLnBrk="0" hangingPunct="0">
                <a:spcBef>
                  <a:spcPct val="20000"/>
                </a:spcBef>
                <a:buChar char="–"/>
                <a:defRPr sz="1800">
                  <a:latin typeface="黑体" pitchFamily="2" charset="-122"/>
                  <a:ea typeface="黑体" pitchFamily="2" charset="-122"/>
                </a:defRPr>
              </a:lvl4pPr>
              <a:lvl5pPr marL="2057400" indent="-228600" eaLnBrk="0" hangingPunct="0">
                <a:spcBef>
                  <a:spcPct val="20000"/>
                </a:spcBef>
                <a:buChar char="»"/>
                <a:defRPr sz="1600">
                  <a:latin typeface="黑体" pitchFamily="2" charset="-122"/>
                  <a:ea typeface="黑体" pitchFamily="2"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zh-CN" altLang="en-US" dirty="0"/>
                <a:t>位移效应</a:t>
              </a:r>
              <a:endParaRPr lang="en-US" altLang="zh-CN" dirty="0"/>
            </a:p>
          </p:txBody>
        </p:sp>
        <p:sp>
          <p:nvSpPr>
            <p:cNvPr id="39" name="Rectangle 3" descr="虚线网格"/>
            <p:cNvSpPr txBox="1">
              <a:spLocks noChangeArrowheads="1"/>
            </p:cNvSpPr>
            <p:nvPr/>
          </p:nvSpPr>
          <p:spPr bwMode="auto">
            <a:xfrm>
              <a:off x="5751984" y="3084240"/>
              <a:ext cx="1886260" cy="461665"/>
            </a:xfrm>
            <a:prstGeom prst="rect">
              <a:avLst/>
            </a:prstGeom>
            <a:noFill/>
            <a:ln>
              <a:noFill/>
            </a:ln>
          </p:spPr>
          <p:txBody>
            <a:bodyPr wrap="square">
              <a:spAutoFit/>
            </a:bodyPr>
            <a:lstStyle>
              <a:defPPr>
                <a:defRPr lang="zh-CN"/>
              </a:defPPr>
              <a:lvl1pPr marL="0" indent="0" algn="ctr" eaLnBrk="0" hangingPunct="0">
                <a:spcBef>
                  <a:spcPts val="1200"/>
                </a:spcBef>
                <a:buSzPct val="75000"/>
                <a:buFont typeface="Wingdings" pitchFamily="2" charset="2"/>
                <a:buNone/>
                <a:defRPr sz="2400" b="1" kern="0">
                  <a:solidFill>
                    <a:srgbClr val="111CFB"/>
                  </a:solidFill>
                  <a:latin typeface="微软雅黑" panose="020B0503020204020204" pitchFamily="34" charset="-122"/>
                  <a:ea typeface="微软雅黑" panose="020B0503020204020204" pitchFamily="34" charset="-122"/>
                </a:defRPr>
              </a:lvl1pPr>
              <a:lvl2pPr marL="742950" indent="-285750" eaLnBrk="0" hangingPunct="0">
                <a:spcBef>
                  <a:spcPct val="20000"/>
                </a:spcBef>
                <a:buChar char="–"/>
                <a:defRPr sz="2400">
                  <a:latin typeface="黑体" pitchFamily="2" charset="-122"/>
                  <a:ea typeface="黑体" pitchFamily="2" charset="-122"/>
                </a:defRPr>
              </a:lvl2pPr>
              <a:lvl3pPr marL="1143000" indent="-228600" eaLnBrk="0" hangingPunct="0">
                <a:spcBef>
                  <a:spcPct val="20000"/>
                </a:spcBef>
                <a:buChar char="•"/>
                <a:defRPr sz="2000">
                  <a:latin typeface="黑体" pitchFamily="2" charset="-122"/>
                  <a:ea typeface="黑体" pitchFamily="2" charset="-122"/>
                </a:defRPr>
              </a:lvl3pPr>
              <a:lvl4pPr marL="1600200" indent="-228600" eaLnBrk="0" hangingPunct="0">
                <a:spcBef>
                  <a:spcPct val="20000"/>
                </a:spcBef>
                <a:buChar char="–"/>
                <a:defRPr sz="1800">
                  <a:latin typeface="黑体" pitchFamily="2" charset="-122"/>
                  <a:ea typeface="黑体" pitchFamily="2" charset="-122"/>
                </a:defRPr>
              </a:lvl4pPr>
              <a:lvl5pPr marL="2057400" indent="-228600" eaLnBrk="0" hangingPunct="0">
                <a:spcBef>
                  <a:spcPct val="20000"/>
                </a:spcBef>
                <a:buChar char="»"/>
                <a:defRPr sz="1600">
                  <a:latin typeface="黑体" pitchFamily="2" charset="-122"/>
                  <a:ea typeface="黑体" pitchFamily="2" charset="-122"/>
                </a:defRPr>
              </a:lvl5pPr>
              <a:lvl6pPr marL="2514600" indent="-228600" fontAlgn="base">
                <a:spcBef>
                  <a:spcPct val="20000"/>
                </a:spcBef>
                <a:spcAft>
                  <a:spcPct val="0"/>
                </a:spcAft>
                <a:buChar char="»"/>
                <a:defRPr sz="2000">
                  <a:latin typeface="+mn-lt"/>
                  <a:ea typeface="+mn-ea"/>
                </a:defRPr>
              </a:lvl6pPr>
              <a:lvl7pPr marL="2971800" indent="-228600" fontAlgn="base">
                <a:spcBef>
                  <a:spcPct val="20000"/>
                </a:spcBef>
                <a:spcAft>
                  <a:spcPct val="0"/>
                </a:spcAft>
                <a:buChar char="»"/>
                <a:defRPr sz="2000">
                  <a:latin typeface="+mn-lt"/>
                  <a:ea typeface="+mn-ea"/>
                </a:defRPr>
              </a:lvl7pPr>
              <a:lvl8pPr marL="3429000" indent="-228600" fontAlgn="base">
                <a:spcBef>
                  <a:spcPct val="20000"/>
                </a:spcBef>
                <a:spcAft>
                  <a:spcPct val="0"/>
                </a:spcAft>
                <a:buChar char="»"/>
                <a:defRPr sz="2000">
                  <a:latin typeface="+mn-lt"/>
                  <a:ea typeface="+mn-ea"/>
                </a:defRPr>
              </a:lvl8pPr>
              <a:lvl9pPr marL="3886200" indent="-228600" fontAlgn="base">
                <a:spcBef>
                  <a:spcPct val="20000"/>
                </a:spcBef>
                <a:spcAft>
                  <a:spcPct val="0"/>
                </a:spcAft>
                <a:buChar char="»"/>
                <a:defRPr sz="2000">
                  <a:latin typeface="+mn-lt"/>
                  <a:ea typeface="+mn-ea"/>
                </a:defRPr>
              </a:lvl9pPr>
            </a:lstStyle>
            <a:p>
              <a:r>
                <a:rPr lang="zh-CN" altLang="en-US" dirty="0"/>
                <a:t>总剂量效应</a:t>
              </a:r>
              <a:endParaRPr lang="en-US" altLang="zh-CN" dirty="0"/>
            </a:p>
          </p:txBody>
        </p:sp>
        <p:sp>
          <p:nvSpPr>
            <p:cNvPr id="8" name="矩形 7"/>
            <p:cNvSpPr/>
            <p:nvPr/>
          </p:nvSpPr>
          <p:spPr>
            <a:xfrm>
              <a:off x="4242537" y="4667310"/>
              <a:ext cx="1005403"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晶格</a:t>
              </a:r>
              <a:r>
                <a:rPr lang="zh-CN" altLang="zh-CN" sz="1600" b="1" dirty="0" smtClean="0">
                  <a:latin typeface="微软雅黑" panose="020B0503020204020204" pitchFamily="34" charset="-122"/>
                  <a:ea typeface="微软雅黑" panose="020B0503020204020204" pitchFamily="34" charset="-122"/>
                </a:rPr>
                <a:t>缺陷</a:t>
              </a:r>
              <a:endParaRPr lang="zh-CN" altLang="en-US" sz="1600" b="1" dirty="0">
                <a:latin typeface="微软雅黑" panose="020B0503020204020204" pitchFamily="34" charset="-122"/>
                <a:ea typeface="微软雅黑" panose="020B0503020204020204" pitchFamily="34" charset="-122"/>
              </a:endParaRPr>
            </a:p>
          </p:txBody>
        </p:sp>
        <p:sp>
          <p:nvSpPr>
            <p:cNvPr id="61" name="矩形 60"/>
            <p:cNvSpPr/>
            <p:nvPr/>
          </p:nvSpPr>
          <p:spPr>
            <a:xfrm>
              <a:off x="6157695" y="4667597"/>
              <a:ext cx="1005403" cy="338554"/>
            </a:xfrm>
            <a:prstGeom prst="rect">
              <a:avLst/>
            </a:prstGeom>
          </p:spPr>
          <p:txBody>
            <a:bodyPr wrap="none">
              <a:spAutoFit/>
            </a:bodyPr>
            <a:lstStyle/>
            <a:p>
              <a:r>
                <a:rPr lang="zh-CN" altLang="zh-CN" sz="1600" b="1" dirty="0" smtClean="0">
                  <a:latin typeface="微软雅黑" panose="020B0503020204020204" pitchFamily="34" charset="-122"/>
                  <a:ea typeface="微软雅黑" panose="020B0503020204020204" pitchFamily="34" charset="-122"/>
                </a:rPr>
                <a:t>陷</a:t>
              </a:r>
              <a:r>
                <a:rPr lang="zh-CN" altLang="en-US" sz="1600" b="1" dirty="0" smtClean="0">
                  <a:latin typeface="微软雅黑" panose="020B0503020204020204" pitchFamily="34" charset="-122"/>
                  <a:ea typeface="微软雅黑" panose="020B0503020204020204" pitchFamily="34" charset="-122"/>
                </a:rPr>
                <a:t>阱电荷</a:t>
              </a:r>
              <a:endParaRPr lang="zh-CN" altLang="en-US" sz="1600" b="1" dirty="0">
                <a:latin typeface="微软雅黑" panose="020B0503020204020204" pitchFamily="34" charset="-122"/>
                <a:ea typeface="微软雅黑" panose="020B0503020204020204" pitchFamily="34" charset="-122"/>
              </a:endParaRPr>
            </a:p>
          </p:txBody>
        </p:sp>
        <p:sp>
          <p:nvSpPr>
            <p:cNvPr id="62" name="矩形 61"/>
            <p:cNvSpPr/>
            <p:nvPr/>
          </p:nvSpPr>
          <p:spPr>
            <a:xfrm>
              <a:off x="1828800" y="4667310"/>
              <a:ext cx="1620957"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辐射感生载流子</a:t>
              </a:r>
              <a:endParaRPr lang="zh-CN" altLang="en-US" sz="1600" b="1" dirty="0">
                <a:latin typeface="微软雅黑" panose="020B0503020204020204" pitchFamily="34" charset="-122"/>
                <a:ea typeface="微软雅黑" panose="020B0503020204020204" pitchFamily="34" charset="-122"/>
              </a:endParaRPr>
            </a:p>
          </p:txBody>
        </p:sp>
        <p:pic>
          <p:nvPicPr>
            <p:cNvPr id="64" name="图片 1"/>
            <p:cNvPicPr>
              <a:picLocks noChangeAspect="1" noChangeArrowheads="1"/>
            </p:cNvPicPr>
            <p:nvPr/>
          </p:nvPicPr>
          <p:blipFill>
            <a:blip r:embed="rId9" cstate="print"/>
            <a:srcRect/>
            <a:stretch>
              <a:fillRect/>
            </a:stretch>
          </p:blipFill>
          <p:spPr bwMode="auto">
            <a:xfrm>
              <a:off x="6326444" y="4972110"/>
              <a:ext cx="1369756" cy="1080000"/>
            </a:xfrm>
            <a:prstGeom prst="rect">
              <a:avLst/>
            </a:prstGeom>
            <a:noFill/>
            <a:ln w="9525" algn="ctr">
              <a:noFill/>
              <a:miter lim="800000"/>
              <a:headEnd/>
              <a:tailEnd/>
            </a:ln>
          </p:spPr>
        </p:pic>
        <p:sp>
          <p:nvSpPr>
            <p:cNvPr id="65" name="矩形 64"/>
            <p:cNvSpPr/>
            <p:nvPr/>
          </p:nvSpPr>
          <p:spPr>
            <a:xfrm>
              <a:off x="6406028" y="5986046"/>
              <a:ext cx="1210588"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可靠性下降</a:t>
              </a:r>
              <a:endParaRPr lang="zh-CN" altLang="en-US" sz="1600" b="1" dirty="0">
                <a:latin typeface="微软雅黑" panose="020B0503020204020204" pitchFamily="34" charset="-122"/>
                <a:ea typeface="微软雅黑" panose="020B0503020204020204" pitchFamily="34" charset="-122"/>
              </a:endParaRPr>
            </a:p>
          </p:txBody>
        </p:sp>
        <p:pic>
          <p:nvPicPr>
            <p:cNvPr id="6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b="2223"/>
            <a:stretch>
              <a:fillRect/>
            </a:stretch>
          </p:blipFill>
          <p:spPr bwMode="auto">
            <a:xfrm>
              <a:off x="4804780" y="4972110"/>
              <a:ext cx="1404256" cy="108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 name="矩形 67"/>
            <p:cNvSpPr/>
            <p:nvPr/>
          </p:nvSpPr>
          <p:spPr>
            <a:xfrm>
              <a:off x="5020807" y="5986046"/>
              <a:ext cx="1005403"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性能退化</a:t>
              </a:r>
              <a:endParaRPr lang="zh-CN" altLang="en-US" sz="1600" b="1" dirty="0">
                <a:latin typeface="微软雅黑" panose="020B0503020204020204" pitchFamily="34" charset="-122"/>
                <a:ea typeface="微软雅黑" panose="020B0503020204020204" pitchFamily="34" charset="-122"/>
              </a:endParaRPr>
            </a:p>
          </p:txBody>
        </p:sp>
        <p:sp>
          <p:nvSpPr>
            <p:cNvPr id="69" name="矩形 68"/>
            <p:cNvSpPr/>
            <p:nvPr/>
          </p:nvSpPr>
          <p:spPr>
            <a:xfrm>
              <a:off x="3319237" y="5986046"/>
              <a:ext cx="1005403"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扰动传播</a:t>
              </a:r>
              <a:endParaRPr lang="zh-CN" altLang="en-US" sz="1600" b="1" dirty="0">
                <a:latin typeface="微软雅黑" panose="020B0503020204020204" pitchFamily="34" charset="-122"/>
                <a:ea typeface="微软雅黑" panose="020B0503020204020204" pitchFamily="34" charset="-122"/>
              </a:endParaRPr>
            </a:p>
          </p:txBody>
        </p:sp>
        <p:sp>
          <p:nvSpPr>
            <p:cNvPr id="70" name="矩形 69"/>
            <p:cNvSpPr/>
            <p:nvPr/>
          </p:nvSpPr>
          <p:spPr>
            <a:xfrm>
              <a:off x="1940175" y="5986046"/>
              <a:ext cx="1005403" cy="338554"/>
            </a:xfrm>
            <a:prstGeom prst="rect">
              <a:avLst/>
            </a:prstGeom>
          </p:spPr>
          <p:txBody>
            <a:bodyPr wrap="none">
              <a:spAutoFit/>
            </a:bodyPr>
            <a:lstStyle/>
            <a:p>
              <a:r>
                <a:rPr lang="zh-CN" altLang="en-US" sz="1600" b="1" dirty="0" smtClean="0">
                  <a:latin typeface="微软雅黑" panose="020B0503020204020204" pitchFamily="34" charset="-122"/>
                  <a:ea typeface="微软雅黑" panose="020B0503020204020204" pitchFamily="34" charset="-122"/>
                </a:rPr>
                <a:t>状态翻转</a:t>
              </a:r>
              <a:endParaRPr lang="zh-CN" altLang="en-US" sz="1600" b="1"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t="7654" b="6976"/>
            <a:stretch>
              <a:fillRect/>
            </a:stretch>
          </p:blipFill>
          <p:spPr bwMode="auto">
            <a:xfrm>
              <a:off x="1600200" y="4972110"/>
              <a:ext cx="154796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59308" y="4972110"/>
              <a:ext cx="16401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圆角矩形 46"/>
          <p:cNvSpPr/>
          <p:nvPr/>
        </p:nvSpPr>
        <p:spPr>
          <a:xfrm>
            <a:off x="323528" y="1628800"/>
            <a:ext cx="633396" cy="39604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smtClean="0">
                <a:solidFill>
                  <a:schemeClr val="tx1"/>
                </a:solidFill>
                <a:latin typeface="微软雅黑" panose="020B0503020204020204" pitchFamily="34" charset="-122"/>
                <a:ea typeface="微软雅黑" panose="020B0503020204020204" pitchFamily="34" charset="-122"/>
              </a:rPr>
              <a:t>电子器件空间辐射效应</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48" name="Rectangle 3" descr="虚线网格"/>
          <p:cNvSpPr txBox="1">
            <a:spLocks noChangeArrowheads="1"/>
          </p:cNvSpPr>
          <p:nvPr/>
        </p:nvSpPr>
        <p:spPr bwMode="auto">
          <a:xfrm>
            <a:off x="3043470" y="2527217"/>
            <a:ext cx="726850" cy="338554"/>
          </a:xfrm>
          <a:prstGeom prst="rect">
            <a:avLst/>
          </a:prstGeom>
          <a:solidFill>
            <a:schemeClr val="bg1"/>
          </a:solidFill>
          <a:ln>
            <a:noFill/>
          </a:ln>
        </p:spPr>
        <p:txBody>
          <a:bodyPr wrap="square">
            <a:spAutoFit/>
          </a:bodyPr>
          <a:lstStyle>
            <a:lvl1pPr marL="342900" indent="-342900" algn="l" rtl="0" eaLnBrk="0" fontAlgn="base" hangingPunct="0">
              <a:spcBef>
                <a:spcPct val="20000"/>
              </a:spcBef>
              <a:spcAft>
                <a:spcPct val="0"/>
              </a:spcAft>
              <a:buSzPct val="75000"/>
              <a:buFont typeface="Wingdings" pitchFamily="2" charset="2"/>
              <a:buChar char="l"/>
              <a:defRPr sz="2800">
                <a:solidFill>
                  <a:schemeClr val="tx1"/>
                </a:solidFill>
                <a:latin typeface="黑体" pitchFamily="2" charset="-122"/>
                <a:ea typeface="黑体" pitchFamily="2" charset="-122"/>
                <a:cs typeface="+mn-cs"/>
              </a:defRPr>
            </a:lvl1pPr>
            <a:lvl2pPr marL="742950" indent="-285750" algn="l" rtl="0" eaLnBrk="0" fontAlgn="base" hangingPunct="0">
              <a:spcBef>
                <a:spcPct val="20000"/>
              </a:spcBef>
              <a:spcAft>
                <a:spcPct val="0"/>
              </a:spcAft>
              <a:buChar char="–"/>
              <a:defRPr sz="2400">
                <a:solidFill>
                  <a:schemeClr val="tx1"/>
                </a:solidFill>
                <a:latin typeface="黑体" pitchFamily="2" charset="-122"/>
                <a:ea typeface="黑体" pitchFamily="2" charset="-122"/>
              </a:defRPr>
            </a:lvl2pPr>
            <a:lvl3pPr marL="1143000" indent="-228600" algn="l" rtl="0" eaLnBrk="0" fontAlgn="base" hangingPunct="0">
              <a:spcBef>
                <a:spcPct val="20000"/>
              </a:spcBef>
              <a:spcAft>
                <a:spcPct val="0"/>
              </a:spcAft>
              <a:buChar char="•"/>
              <a:defRPr sz="2000">
                <a:solidFill>
                  <a:schemeClr val="tx1"/>
                </a:solidFill>
                <a:latin typeface="黑体" pitchFamily="2" charset="-122"/>
                <a:ea typeface="黑体" pitchFamily="2" charset="-122"/>
              </a:defRPr>
            </a:lvl3pPr>
            <a:lvl4pPr marL="1600200" indent="-228600" algn="l" rtl="0" eaLnBrk="0" fontAlgn="base" hangingPunct="0">
              <a:spcBef>
                <a:spcPct val="20000"/>
              </a:spcBef>
              <a:spcAft>
                <a:spcPct val="0"/>
              </a:spcAft>
              <a:buChar char="–"/>
              <a:defRPr sz="1800">
                <a:solidFill>
                  <a:schemeClr val="tx1"/>
                </a:solidFill>
                <a:latin typeface="黑体" pitchFamily="2" charset="-122"/>
                <a:ea typeface="黑体" pitchFamily="2" charset="-122"/>
              </a:defRPr>
            </a:lvl4pPr>
            <a:lvl5pPr marL="2057400" indent="-228600" algn="l" rtl="0" eaLnBrk="0" fontAlgn="base" hangingPunct="0">
              <a:spcBef>
                <a:spcPct val="20000"/>
              </a:spcBef>
              <a:spcAft>
                <a:spcPct val="0"/>
              </a:spcAft>
              <a:buChar char="»"/>
              <a:defRPr sz="1600">
                <a:solidFill>
                  <a:schemeClr val="tx1"/>
                </a:solidFill>
                <a:latin typeface="黑体" pitchFamily="2" charset="-122"/>
                <a:ea typeface="黑体"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ctr">
              <a:spcBef>
                <a:spcPts val="1200"/>
              </a:spcBef>
              <a:buFont typeface="Wingdings" pitchFamily="2" charset="2"/>
              <a:buNone/>
              <a:defRPr/>
            </a:pPr>
            <a:r>
              <a:rPr lang="zh-CN" altLang="en-US" sz="1600" b="1" kern="0" dirty="0" smtClean="0">
                <a:latin typeface="微软雅黑" panose="020B0503020204020204" pitchFamily="34" charset="-122"/>
                <a:ea typeface="微软雅黑" panose="020B0503020204020204" pitchFamily="34" charset="-122"/>
              </a:rPr>
              <a:t>质子</a:t>
            </a:r>
            <a:endParaRPr lang="en-US" altLang="zh-CN" sz="1600" b="1" kern="0" dirty="0" smtClean="0">
              <a:latin typeface="微软雅黑" panose="020B0503020204020204" pitchFamily="34" charset="-122"/>
              <a:ea typeface="微软雅黑" panose="020B0503020204020204" pitchFamily="34" charset="-122"/>
            </a:endParaRPr>
          </a:p>
        </p:txBody>
      </p:sp>
      <p:sp>
        <p:nvSpPr>
          <p:cNvPr id="40" name="标题 1"/>
          <p:cNvSpPr>
            <a:spLocks noGrp="1"/>
          </p:cNvSpPr>
          <p:nvPr>
            <p:ph type="title"/>
          </p:nvPr>
        </p:nvSpPr>
        <p:spPr/>
        <p:txBody>
          <a:bodyPr/>
          <a:lstStyle/>
          <a:p>
            <a:r>
              <a:rPr lang="zh-CN" altLang="en-US" dirty="0" smtClean="0">
                <a:solidFill>
                  <a:srgbClr val="111CFB"/>
                </a:solidFill>
              </a:rPr>
              <a:t>背景与需求</a:t>
            </a:r>
            <a:endParaRPr lang="zh-CN" altLang="en-US" dirty="0">
              <a:solidFill>
                <a:srgbClr val="111CFB"/>
              </a:solidFill>
            </a:endParaRPr>
          </a:p>
        </p:txBody>
      </p:sp>
    </p:spTree>
    <p:extLst>
      <p:ext uri="{BB962C8B-B14F-4D97-AF65-F5344CB8AC3E}">
        <p14:creationId xmlns:p14="http://schemas.microsoft.com/office/powerpoint/2010/main" val="4427725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6282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 name="Object 6"/>
          <p:cNvGraphicFramePr>
            <a:graphicFrameLocks noChangeAspect="1"/>
          </p:cNvGraphicFramePr>
          <p:nvPr/>
        </p:nvGraphicFramePr>
        <p:xfrm>
          <a:off x="214282" y="1415141"/>
          <a:ext cx="4214842" cy="2513925"/>
        </p:xfrm>
        <a:graphic>
          <a:graphicData uri="http://schemas.openxmlformats.org/presentationml/2006/ole">
            <mc:AlternateContent xmlns:mc="http://schemas.openxmlformats.org/markup-compatibility/2006">
              <mc:Choice xmlns:v="urn:schemas-microsoft-com:vml" Requires="v">
                <p:oleObj spid="_x0000_s386070" name="Graph" r:id="rId3" imgW="3779520" imgH="2532278" progId="">
                  <p:embed/>
                </p:oleObj>
              </mc:Choice>
              <mc:Fallback>
                <p:oleObj name="Graph" r:id="rId3" imgW="3779520" imgH="2532278"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1415141"/>
                        <a:ext cx="4214842" cy="2513925"/>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16282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62824" name="Object 8"/>
          <p:cNvGraphicFramePr>
            <a:graphicFrameLocks noChangeAspect="1"/>
          </p:cNvGraphicFramePr>
          <p:nvPr/>
        </p:nvGraphicFramePr>
        <p:xfrm>
          <a:off x="4929190" y="1428736"/>
          <a:ext cx="3857652" cy="2500330"/>
        </p:xfrm>
        <a:graphic>
          <a:graphicData uri="http://schemas.openxmlformats.org/presentationml/2006/ole">
            <mc:AlternateContent xmlns:mc="http://schemas.openxmlformats.org/markup-compatibility/2006">
              <mc:Choice xmlns:v="urn:schemas-microsoft-com:vml" Requires="v">
                <p:oleObj spid="_x0000_s386071" name="Graph" r:id="rId5" imgW="3199181" imgH="2504237" progId="">
                  <p:embed/>
                </p:oleObj>
              </mc:Choice>
              <mc:Fallback>
                <p:oleObj name="Graph" r:id="rId5" imgW="3199181" imgH="2504237"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90" y="1428736"/>
                        <a:ext cx="3857652" cy="2500330"/>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162826" name="Rectangle 10"/>
          <p:cNvSpPr>
            <a:spLocks noChangeArrowheads="1"/>
          </p:cNvSpPr>
          <p:nvPr/>
        </p:nvSpPr>
        <p:spPr bwMode="auto">
          <a:xfrm>
            <a:off x="285720" y="4371812"/>
            <a:ext cx="850112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just" defTabSz="914400" rtl="0" eaLnBrk="1" fontAlgn="base" latinLnBrk="0" hangingPunct="1">
              <a:spcBef>
                <a:spcPct val="0"/>
              </a:spcBef>
              <a:spcAft>
                <a:spcPct val="0"/>
              </a:spcAft>
              <a:buClrTx/>
              <a:buSzTx/>
              <a:buFontTx/>
              <a:buNone/>
              <a:tabLst/>
            </a:pPr>
            <a:r>
              <a:rPr kumimoji="0" lang="en-US" altLang="zh-CN" sz="2400" b="1" i="0" u="none" strike="noStrike" cap="none" normalizeH="0" baseline="0" dirty="0" smtClean="0">
                <a:ln>
                  <a:noFill/>
                </a:ln>
                <a:effectLst/>
                <a:latin typeface="宋体" pitchFamily="2" charset="-122"/>
                <a:cs typeface="Times New Roman" pitchFamily="18" charset="0"/>
              </a:rPr>
              <a:t> </a:t>
            </a:r>
            <a:r>
              <a:rPr kumimoji="0" lang="zh-CN" sz="2400" b="1" i="0" u="none" strike="noStrike" cap="none" normalizeH="0" baseline="0" dirty="0" smtClean="0">
                <a:ln>
                  <a:noFill/>
                </a:ln>
                <a:effectLst/>
                <a:latin typeface="宋体" pitchFamily="2" charset="-122"/>
                <a:cs typeface="Times New Roman" pitchFamily="18" charset="0"/>
              </a:rPr>
              <a:t>质子能量越小，多位翻转截面角度增强效应越大，随着质子能量的增加</a:t>
            </a:r>
            <a:r>
              <a:rPr kumimoji="0" lang="zh-CN" sz="2400" b="1" i="0" u="none" strike="noStrike" cap="none" normalizeH="0" baseline="0" dirty="0" smtClean="0">
                <a:ln>
                  <a:noFill/>
                </a:ln>
                <a:effectLst/>
                <a:latin typeface="宋体" pitchFamily="2" charset="-122"/>
                <a:cs typeface="Times New Roman" pitchFamily="18" charset="0"/>
              </a:rPr>
              <a:t>，</a:t>
            </a:r>
            <a:r>
              <a:rPr kumimoji="0" lang="zh-CN" altLang="en-US" sz="2400" b="1" i="0" u="none" strike="noStrike" cap="none" normalizeH="0" baseline="0" dirty="0" smtClean="0">
                <a:ln>
                  <a:noFill/>
                </a:ln>
                <a:effectLst/>
                <a:latin typeface="宋体" pitchFamily="2" charset="-122"/>
                <a:cs typeface="Times New Roman" pitchFamily="18" charset="0"/>
              </a:rPr>
              <a:t>对</a:t>
            </a:r>
            <a:r>
              <a:rPr kumimoji="0" lang="zh-CN" sz="2400" b="1" i="0" u="none" strike="noStrike" cap="none" normalizeH="0" baseline="0" dirty="0" smtClean="0">
                <a:ln>
                  <a:noFill/>
                </a:ln>
                <a:effectLst/>
                <a:latin typeface="宋体" pitchFamily="2" charset="-122"/>
                <a:cs typeface="Times New Roman" pitchFamily="18" charset="0"/>
              </a:rPr>
              <a:t>多</a:t>
            </a:r>
            <a:r>
              <a:rPr kumimoji="0" lang="zh-CN" sz="2400" b="1" i="0" u="none" strike="noStrike" cap="none" normalizeH="0" baseline="0" dirty="0" smtClean="0">
                <a:ln>
                  <a:noFill/>
                </a:ln>
                <a:effectLst/>
                <a:latin typeface="宋体" pitchFamily="2" charset="-122"/>
                <a:cs typeface="Times New Roman" pitchFamily="18" charset="0"/>
              </a:rPr>
              <a:t>位</a:t>
            </a:r>
            <a:r>
              <a:rPr kumimoji="0" lang="zh-CN" sz="2400" b="1" i="0" u="none" strike="noStrike" cap="none" normalizeH="0" baseline="0" dirty="0" smtClean="0">
                <a:ln>
                  <a:noFill/>
                </a:ln>
                <a:effectLst/>
                <a:latin typeface="宋体" pitchFamily="2" charset="-122"/>
                <a:cs typeface="Times New Roman" pitchFamily="18" charset="0"/>
              </a:rPr>
              <a:t>翻转</a:t>
            </a:r>
            <a:r>
              <a:rPr lang="zh-CN" altLang="en-US" sz="2400" b="1" dirty="0" smtClean="0">
                <a:latin typeface="宋体" pitchFamily="2" charset="-122"/>
                <a:cs typeface="Times New Roman" pitchFamily="18" charset="0"/>
              </a:rPr>
              <a:t>影响变小</a:t>
            </a:r>
            <a:r>
              <a:rPr kumimoji="0" lang="zh-CN" sz="2400" b="1" i="0" u="none" strike="noStrike" cap="none" normalizeH="0" baseline="0" dirty="0" smtClean="0">
                <a:ln>
                  <a:noFill/>
                </a:ln>
                <a:effectLst/>
                <a:latin typeface="宋体" pitchFamily="2" charset="-122"/>
                <a:cs typeface="Times New Roman" pitchFamily="18" charset="0"/>
              </a:rPr>
              <a:t>；</a:t>
            </a:r>
            <a:endParaRPr kumimoji="0" lang="en-US" altLang="zh-CN" sz="2400" b="1" i="0" u="none" strike="noStrike" cap="none" normalizeH="0" baseline="0" dirty="0" smtClean="0">
              <a:ln>
                <a:noFill/>
              </a:ln>
              <a:effectLst/>
              <a:latin typeface="宋体" pitchFamily="2" charset="-122"/>
              <a:cs typeface="Times New Roman" pitchFamily="18" charset="0"/>
            </a:endParaRPr>
          </a:p>
          <a:p>
            <a:pPr marL="0" marR="0" lvl="0" indent="304800" algn="just" defTabSz="914400" rtl="0" eaLnBrk="1" fontAlgn="base" latinLnBrk="0" hangingPunct="1">
              <a:spcBef>
                <a:spcPct val="0"/>
              </a:spcBef>
              <a:spcAft>
                <a:spcPct val="0"/>
              </a:spcAft>
              <a:buClrTx/>
              <a:buSzTx/>
              <a:buFontTx/>
              <a:buNone/>
              <a:tabLst/>
            </a:pPr>
            <a:r>
              <a:rPr kumimoji="0" lang="zh-CN" sz="2400" b="1" i="0" u="none" strike="noStrike" cap="none" normalizeH="0" baseline="0" dirty="0" smtClean="0">
                <a:ln>
                  <a:noFill/>
                </a:ln>
                <a:effectLst/>
                <a:latin typeface="宋体" pitchFamily="2" charset="-122"/>
                <a:cs typeface="Times New Roman" pitchFamily="18" charset="0"/>
              </a:rPr>
              <a:t>临界电荷</a:t>
            </a:r>
            <a:r>
              <a:rPr kumimoji="0" lang="zh-CN" altLang="en-US" sz="2400" b="1" i="0" u="none" strike="noStrike" cap="none" normalizeH="0" baseline="0" dirty="0" smtClean="0">
                <a:ln>
                  <a:noFill/>
                </a:ln>
                <a:effectLst/>
                <a:latin typeface="宋体" pitchFamily="2" charset="-122"/>
                <a:cs typeface="Times New Roman" pitchFamily="18" charset="0"/>
              </a:rPr>
              <a:t>越大，</a:t>
            </a:r>
            <a:r>
              <a:rPr kumimoji="0" lang="zh-CN" sz="2400" b="1" i="0" u="none" strike="noStrike" cap="none" normalizeH="0" baseline="0" dirty="0" smtClean="0">
                <a:ln>
                  <a:noFill/>
                </a:ln>
                <a:effectLst/>
                <a:latin typeface="宋体" pitchFamily="2" charset="-122"/>
                <a:cs typeface="Times New Roman" pitchFamily="18" charset="0"/>
              </a:rPr>
              <a:t>质子</a:t>
            </a:r>
            <a:r>
              <a:rPr kumimoji="0" lang="zh-CN" sz="2400" b="1" i="0" u="none" strike="noStrike" cap="none" normalizeH="0" baseline="0" dirty="0" smtClean="0">
                <a:ln>
                  <a:noFill/>
                </a:ln>
                <a:effectLst/>
                <a:latin typeface="宋体" pitchFamily="2" charset="-122"/>
                <a:cs typeface="Times New Roman" pitchFamily="18" charset="0"/>
              </a:rPr>
              <a:t>多位翻转角度</a:t>
            </a:r>
            <a:r>
              <a:rPr kumimoji="0" lang="zh-CN" sz="2400" b="1" i="0" u="none" strike="noStrike" cap="none" normalizeH="0" baseline="0" dirty="0" smtClean="0">
                <a:ln>
                  <a:noFill/>
                </a:ln>
                <a:effectLst/>
                <a:latin typeface="宋体" pitchFamily="2" charset="-122"/>
                <a:cs typeface="Times New Roman" pitchFamily="18" charset="0"/>
              </a:rPr>
              <a:t>效应</a:t>
            </a:r>
            <a:r>
              <a:rPr kumimoji="0" lang="zh-CN" altLang="en-US" sz="2400" b="1" i="0" u="none" strike="noStrike" cap="none" normalizeH="0" baseline="0" dirty="0" smtClean="0">
                <a:ln>
                  <a:noFill/>
                </a:ln>
                <a:effectLst/>
                <a:latin typeface="宋体" pitchFamily="2" charset="-122"/>
                <a:cs typeface="Times New Roman" pitchFamily="18" charset="0"/>
              </a:rPr>
              <a:t>越明显；</a:t>
            </a:r>
            <a:endParaRPr kumimoji="0" lang="en-US" altLang="zh-CN" sz="2400" b="1" i="0" u="none" strike="noStrike" cap="none" normalizeH="0" baseline="0" dirty="0" smtClean="0">
              <a:ln>
                <a:noFill/>
              </a:ln>
              <a:effectLst/>
              <a:latin typeface="宋体" pitchFamily="2" charset="-122"/>
              <a:cs typeface="Times New Roman" pitchFamily="18" charset="0"/>
            </a:endParaRPr>
          </a:p>
          <a:p>
            <a:pPr marL="0" marR="0" lvl="0" indent="304800" algn="just" defTabSz="914400" rtl="0" eaLnBrk="1" fontAlgn="base" latinLnBrk="0" hangingPunct="1">
              <a:spcBef>
                <a:spcPct val="0"/>
              </a:spcBef>
              <a:spcAft>
                <a:spcPct val="0"/>
              </a:spcAft>
              <a:buClrTx/>
              <a:buSzTx/>
              <a:buFontTx/>
              <a:buNone/>
              <a:tabLst/>
            </a:pPr>
            <a:r>
              <a:rPr lang="zh-CN" altLang="en-US" sz="2400" b="1" dirty="0" smtClean="0">
                <a:latin typeface="宋体" pitchFamily="2" charset="-122"/>
                <a:cs typeface="Times New Roman" pitchFamily="18" charset="0"/>
              </a:rPr>
              <a:t>纳米器件质子单粒子多位翻转角度效应减弱</a:t>
            </a:r>
            <a:r>
              <a:rPr kumimoji="0" lang="zh-CN" sz="2400" b="1" i="0" u="none" strike="noStrike" cap="none" normalizeH="0" baseline="0" dirty="0" smtClean="0">
                <a:ln>
                  <a:noFill/>
                </a:ln>
                <a:effectLst/>
                <a:latin typeface="宋体" pitchFamily="2" charset="-122"/>
                <a:cs typeface="Times New Roman" pitchFamily="18" charset="0"/>
              </a:rPr>
              <a:t>。</a:t>
            </a:r>
            <a:endParaRPr kumimoji="0" lang="zh-CN" sz="2400" b="1" i="0" u="none" strike="noStrike" cap="none" normalizeH="0" baseline="0" dirty="0" smtClean="0">
              <a:ln>
                <a:noFill/>
              </a:ln>
              <a:effectLst/>
              <a:latin typeface="宋体" pitchFamily="2" charset="-122"/>
            </a:endParaRPr>
          </a:p>
        </p:txBody>
      </p:sp>
      <p:sp>
        <p:nvSpPr>
          <p:cNvPr id="12" name="Rectangle 5"/>
          <p:cNvSpPr>
            <a:spLocks noGrp="1" noChangeArrowheads="1"/>
          </p:cNvSpPr>
          <p:nvPr>
            <p:ph type="title"/>
          </p:nvPr>
        </p:nvSpPr>
        <p:spPr>
          <a:xfrm>
            <a:off x="1285852" y="214290"/>
            <a:ext cx="7500990" cy="706438"/>
          </a:xfrm>
        </p:spPr>
        <p:txBody>
          <a:bodyPr/>
          <a:lstStyle/>
          <a:p>
            <a:r>
              <a:rPr lang="zh-CN" altLang="en-US" sz="2800" dirty="0" smtClean="0">
                <a:latin typeface="宋体" pitchFamily="2" charset="-122"/>
                <a:ea typeface="宋体" pitchFamily="2" charset="-122"/>
              </a:rPr>
              <a:t>中高能质子单粒子效应</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8"/>
          <p:cNvPicPr>
            <a:picLocks noChangeAspect="1" noChangeArrowheads="1"/>
          </p:cNvPicPr>
          <p:nvPr/>
        </p:nvPicPr>
        <p:blipFill>
          <a:blip r:embed="rId3"/>
          <a:srcRect l="3595"/>
          <a:stretch>
            <a:fillRect/>
          </a:stretch>
        </p:blipFill>
        <p:spPr bwMode="gray">
          <a:xfrm>
            <a:off x="285720" y="1285860"/>
            <a:ext cx="4214842" cy="2643206"/>
          </a:xfrm>
          <a:prstGeom prst="rect">
            <a:avLst/>
          </a:prstGeom>
          <a:noFill/>
          <a:ln w="9525" algn="ctr">
            <a:noFill/>
            <a:miter lim="800000"/>
            <a:headEnd/>
            <a:tailEnd/>
          </a:ln>
        </p:spPr>
      </p:pic>
      <p:sp>
        <p:nvSpPr>
          <p:cNvPr id="41989" name="TextBox 20"/>
          <p:cNvSpPr txBox="1">
            <a:spLocks noChangeArrowheads="1"/>
          </p:cNvSpPr>
          <p:nvPr/>
        </p:nvSpPr>
        <p:spPr bwMode="auto">
          <a:xfrm>
            <a:off x="357158" y="4317880"/>
            <a:ext cx="8501091" cy="2169825"/>
          </a:xfrm>
          <a:prstGeom prst="rect">
            <a:avLst/>
          </a:prstGeom>
          <a:noFill/>
          <a:ln w="9525">
            <a:solidFill>
              <a:schemeClr val="tx1"/>
            </a:solidFill>
            <a:miter lim="800000"/>
            <a:headEnd/>
            <a:tailEnd/>
          </a:ln>
        </p:spPr>
        <p:txBody>
          <a:bodyPr wrap="square">
            <a:spAutoFit/>
          </a:bodyPr>
          <a:lstStyle/>
          <a:p>
            <a:pPr indent="457200" algn="just">
              <a:lnSpc>
                <a:spcPct val="150000"/>
              </a:lnSpc>
            </a:pPr>
            <a:r>
              <a:rPr lang="en-US" altLang="zh-CN" dirty="0">
                <a:latin typeface="华文中宋" pitchFamily="2" charset="-122"/>
                <a:ea typeface="华文中宋" pitchFamily="2" charset="-122"/>
              </a:rPr>
              <a:t>DICE </a:t>
            </a:r>
            <a:r>
              <a:rPr lang="zh-CN" altLang="en-US" dirty="0">
                <a:latin typeface="华文中宋" pitchFamily="2" charset="-122"/>
                <a:ea typeface="华文中宋" pitchFamily="2" charset="-122"/>
              </a:rPr>
              <a:t>结构有两个互为备份的冗余节点</a:t>
            </a:r>
            <a:r>
              <a:rPr lang="zh-CN" altLang="en-US" dirty="0" smtClean="0">
                <a:latin typeface="华文中宋" pitchFamily="2" charset="-122"/>
                <a:ea typeface="华文中宋" pitchFamily="2" charset="-122"/>
              </a:rPr>
              <a:t>，发生单粒</a:t>
            </a:r>
            <a:r>
              <a:rPr lang="zh-CN" altLang="en-US" dirty="0">
                <a:latin typeface="华文中宋" pitchFamily="2" charset="-122"/>
                <a:ea typeface="华文中宋" pitchFamily="2" charset="-122"/>
              </a:rPr>
              <a:t>子翻转</a:t>
            </a:r>
            <a:r>
              <a:rPr lang="zh-CN" altLang="en-US" dirty="0" smtClean="0">
                <a:latin typeface="华文中宋" pitchFamily="2" charset="-122"/>
                <a:ea typeface="华文中宋" pitchFamily="2" charset="-122"/>
              </a:rPr>
              <a:t>需要次级粒子同时穿              </a:t>
            </a:r>
            <a:endParaRPr lang="en-US" altLang="zh-CN" dirty="0" smtClean="0">
              <a:latin typeface="华文中宋" pitchFamily="2" charset="-122"/>
              <a:ea typeface="华文中宋" pitchFamily="2" charset="-122"/>
            </a:endParaRPr>
          </a:p>
          <a:p>
            <a:pPr indent="457200" algn="just">
              <a:lnSpc>
                <a:spcPct val="150000"/>
              </a:lnSpc>
            </a:pPr>
            <a:r>
              <a:rPr lang="zh-CN" altLang="en-US" dirty="0" smtClean="0">
                <a:latin typeface="华文中宋" pitchFamily="2" charset="-122"/>
                <a:ea typeface="华文中宋" pitchFamily="2" charset="-122"/>
              </a:rPr>
              <a:t>过两个</a:t>
            </a:r>
            <a:r>
              <a:rPr lang="zh-CN" altLang="en-US" dirty="0">
                <a:latin typeface="华文中宋" pitchFamily="2" charset="-122"/>
                <a:ea typeface="华文中宋" pitchFamily="2" charset="-122"/>
              </a:rPr>
              <a:t>灵敏体积。由于引发单粒子翻转的敏感节点相对位置具有很强的方向性</a:t>
            </a:r>
            <a:r>
              <a:rPr lang="zh-CN" altLang="en-US" dirty="0" smtClean="0">
                <a:latin typeface="华文中宋" pitchFamily="2" charset="-122"/>
                <a:ea typeface="华文中宋" pitchFamily="2" charset="-122"/>
              </a:rPr>
              <a:t>，</a:t>
            </a:r>
            <a:endParaRPr lang="en-US" altLang="zh-CN" dirty="0" smtClean="0">
              <a:latin typeface="华文中宋" pitchFamily="2" charset="-122"/>
              <a:ea typeface="华文中宋" pitchFamily="2" charset="-122"/>
            </a:endParaRPr>
          </a:p>
          <a:p>
            <a:pPr indent="457200" algn="just">
              <a:lnSpc>
                <a:spcPct val="150000"/>
              </a:lnSpc>
            </a:pPr>
            <a:r>
              <a:rPr lang="zh-CN" altLang="en-US" dirty="0" smtClean="0">
                <a:latin typeface="华文中宋" pitchFamily="2" charset="-122"/>
                <a:ea typeface="华文中宋" pitchFamily="2" charset="-122"/>
              </a:rPr>
              <a:t>质子次级粒子轨迹也具有方向性</a:t>
            </a:r>
            <a:r>
              <a:rPr lang="zh-CN" altLang="en-US" dirty="0">
                <a:latin typeface="华文中宋" pitchFamily="2" charset="-122"/>
                <a:ea typeface="华文中宋" pitchFamily="2" charset="-122"/>
              </a:rPr>
              <a:t>，加固单元的单粒子翻转角度影响很明显</a:t>
            </a:r>
            <a:r>
              <a:rPr lang="zh-CN" altLang="en-US" dirty="0" smtClean="0">
                <a:latin typeface="华文中宋" pitchFamily="2" charset="-122"/>
                <a:ea typeface="华文中宋" pitchFamily="2" charset="-122"/>
              </a:rPr>
              <a:t>。</a:t>
            </a:r>
            <a:endParaRPr lang="en-US" altLang="zh-CN" dirty="0" smtClean="0">
              <a:latin typeface="华文中宋" pitchFamily="2" charset="-122"/>
              <a:ea typeface="华文中宋" pitchFamily="2" charset="-122"/>
            </a:endParaRPr>
          </a:p>
          <a:p>
            <a:pPr indent="457200" algn="just">
              <a:lnSpc>
                <a:spcPct val="150000"/>
              </a:lnSpc>
            </a:pPr>
            <a:r>
              <a:rPr lang="en-US" altLang="zh-CN" dirty="0">
                <a:latin typeface="华文中宋" pitchFamily="2" charset="-122"/>
                <a:ea typeface="华文中宋" pitchFamily="2" charset="-122"/>
              </a:rPr>
              <a:t> </a:t>
            </a:r>
            <a:r>
              <a:rPr lang="en-US" altLang="zh-CN" dirty="0" smtClean="0">
                <a:latin typeface="华文中宋" pitchFamily="2" charset="-122"/>
                <a:ea typeface="华文中宋" pitchFamily="2" charset="-122"/>
              </a:rPr>
              <a:t>   </a:t>
            </a:r>
            <a:r>
              <a:rPr lang="zh-CN" altLang="en-US" dirty="0" smtClean="0">
                <a:latin typeface="华文中宋" pitchFamily="2" charset="-122"/>
                <a:ea typeface="华文中宋" pitchFamily="2" charset="-122"/>
              </a:rPr>
              <a:t>因此，可以看出目前的考核试验方法存在不足，可能会高估器件抗辐射性能，</a:t>
            </a:r>
            <a:r>
              <a:rPr lang="en-US" dirty="0" smtClean="0">
                <a:latin typeface="华文中宋" pitchFamily="2" charset="-122"/>
                <a:ea typeface="华文中宋" pitchFamily="2" charset="-122"/>
              </a:rPr>
              <a:t>DICE</a:t>
            </a:r>
            <a:r>
              <a:rPr lang="zh-CN" altLang="en-US" dirty="0" smtClean="0">
                <a:latin typeface="华文中宋" pitchFamily="2" charset="-122"/>
                <a:ea typeface="华文中宋" pitchFamily="2" charset="-122"/>
              </a:rPr>
              <a:t>加固器件的质子单粒子效应</a:t>
            </a:r>
            <a:r>
              <a:rPr lang="zh-CN" altLang="en-US" dirty="0" smtClean="0">
                <a:latin typeface="华文中宋" pitchFamily="2" charset="-122"/>
                <a:ea typeface="华文中宋" pitchFamily="2" charset="-122"/>
              </a:rPr>
              <a:t>试验应该在</a:t>
            </a:r>
            <a:r>
              <a:rPr lang="zh-CN" altLang="en-US" dirty="0" smtClean="0">
                <a:latin typeface="华文中宋" pitchFamily="2" charset="-122"/>
                <a:ea typeface="华文中宋" pitchFamily="2" charset="-122"/>
              </a:rPr>
              <a:t>大角度入射下辐照。</a:t>
            </a:r>
          </a:p>
        </p:txBody>
      </p:sp>
      <p:sp>
        <p:nvSpPr>
          <p:cNvPr id="10" name="TextBox 9"/>
          <p:cNvSpPr txBox="1"/>
          <p:nvPr/>
        </p:nvSpPr>
        <p:spPr>
          <a:xfrm>
            <a:off x="142844" y="4500570"/>
            <a:ext cx="553998" cy="1571636"/>
          </a:xfrm>
          <a:prstGeom prst="rect">
            <a:avLst/>
          </a:prstGeom>
          <a:solidFill>
            <a:schemeClr val="accent1"/>
          </a:solidFill>
        </p:spPr>
        <p:txBody>
          <a:bodyPr vert="eaVert" wrap="square" rtlCol="0">
            <a:spAutoFit/>
          </a:bodyPr>
          <a:lstStyle/>
          <a:p>
            <a:pPr algn="ctr"/>
            <a:r>
              <a:rPr lang="en-US" altLang="zh-CN" sz="2400" dirty="0" smtClean="0"/>
              <a:t>DICE</a:t>
            </a:r>
            <a:r>
              <a:rPr lang="zh-CN" altLang="en-US" sz="2400" dirty="0" smtClean="0"/>
              <a:t>器件</a:t>
            </a:r>
            <a:endParaRPr lang="zh-CN" altLang="en-US" sz="2400" dirty="0"/>
          </a:p>
        </p:txBody>
      </p:sp>
      <p:sp>
        <p:nvSpPr>
          <p:cNvPr id="274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74433" name="Object 1"/>
          <p:cNvGraphicFramePr>
            <a:graphicFrameLocks noChangeAspect="1"/>
          </p:cNvGraphicFramePr>
          <p:nvPr/>
        </p:nvGraphicFramePr>
        <p:xfrm>
          <a:off x="4786314" y="1285860"/>
          <a:ext cx="4071966" cy="2455880"/>
        </p:xfrm>
        <a:graphic>
          <a:graphicData uri="http://schemas.openxmlformats.org/presentationml/2006/ole">
            <mc:AlternateContent xmlns:mc="http://schemas.openxmlformats.org/markup-compatibility/2006">
              <mc:Choice xmlns:v="urn:schemas-microsoft-com:vml" Requires="v">
                <p:oleObj spid="_x0000_s387084" name="Graph" r:id="rId4" imgW="3428640" imgH="2449440" progId="">
                  <p:embed/>
                </p:oleObj>
              </mc:Choice>
              <mc:Fallback>
                <p:oleObj name="Graph" r:id="rId4" imgW="3428640" imgH="244944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4" y="1285860"/>
                        <a:ext cx="4071966" cy="2455880"/>
                      </a:xfrm>
                      <a:prstGeom prst="rect">
                        <a:avLst/>
                      </a:prstGeom>
                      <a:solidFill>
                        <a:schemeClr val="bg1"/>
                      </a:solidFill>
                    </p:spPr>
                  </p:pic>
                </p:oleObj>
              </mc:Fallback>
            </mc:AlternateContent>
          </a:graphicData>
        </a:graphic>
      </p:graphicFrame>
      <p:sp>
        <p:nvSpPr>
          <p:cNvPr id="9" name="Rectangle 5"/>
          <p:cNvSpPr>
            <a:spLocks noGrp="1" noChangeArrowheads="1"/>
          </p:cNvSpPr>
          <p:nvPr>
            <p:ph type="title"/>
          </p:nvPr>
        </p:nvSpPr>
        <p:spPr>
          <a:xfrm>
            <a:off x="1285852" y="214290"/>
            <a:ext cx="7500990" cy="706438"/>
          </a:xfrm>
        </p:spPr>
        <p:txBody>
          <a:bodyPr/>
          <a:lstStyle/>
          <a:p>
            <a:r>
              <a:rPr lang="zh-CN" altLang="en-US" sz="2800" dirty="0" smtClean="0">
                <a:latin typeface="宋体" pitchFamily="2" charset="-122"/>
                <a:ea typeface="宋体" pitchFamily="2" charset="-122"/>
              </a:rPr>
              <a:t>中高能质子单粒子效应</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extBox 20"/>
          <p:cNvSpPr txBox="1">
            <a:spLocks noChangeArrowheads="1"/>
          </p:cNvSpPr>
          <p:nvPr/>
        </p:nvSpPr>
        <p:spPr bwMode="auto">
          <a:xfrm>
            <a:off x="357189" y="4499449"/>
            <a:ext cx="8501091" cy="1705275"/>
          </a:xfrm>
          <a:prstGeom prst="rect">
            <a:avLst/>
          </a:prstGeom>
          <a:noFill/>
          <a:ln w="9525">
            <a:solidFill>
              <a:schemeClr val="tx1"/>
            </a:solidFill>
            <a:miter lim="800000"/>
            <a:headEnd/>
            <a:tailEnd/>
          </a:ln>
        </p:spPr>
        <p:txBody>
          <a:bodyPr wrap="square">
            <a:spAutoFit/>
          </a:bodyPr>
          <a:lstStyle/>
          <a:p>
            <a:pPr algn="just">
              <a:lnSpc>
                <a:spcPct val="150000"/>
              </a:lnSpc>
            </a:pPr>
            <a:r>
              <a:rPr lang="en-US" altLang="en-US" dirty="0" smtClean="0">
                <a:latin typeface="华文中宋" pitchFamily="2" charset="-122"/>
                <a:ea typeface="华文中宋" pitchFamily="2" charset="-122"/>
              </a:rPr>
              <a:t>SOI</a:t>
            </a:r>
            <a:r>
              <a:rPr lang="zh-CN" altLang="en-US" dirty="0" smtClean="0">
                <a:latin typeface="华文中宋" pitchFamily="2" charset="-122"/>
                <a:ea typeface="华文中宋" pitchFamily="2" charset="-122"/>
              </a:rPr>
              <a:t>类型的器件结构，由于其灵敏体积厚度远小于其他两维尺寸，次级粒子必须尽可能沿横向入射，才可能沉积足够的能量，具有较为明显的质子单粒子角度效应</a:t>
            </a:r>
            <a:r>
              <a:rPr lang="zh-CN" altLang="en-US" dirty="0" smtClean="0">
                <a:latin typeface="华文中宋" pitchFamily="2" charset="-122"/>
                <a:ea typeface="华文中宋" pitchFamily="2" charset="-122"/>
              </a:rPr>
              <a:t>。</a:t>
            </a:r>
            <a:endParaRPr lang="en-US" altLang="zh-CN" dirty="0" smtClean="0">
              <a:latin typeface="华文中宋" pitchFamily="2" charset="-122"/>
              <a:ea typeface="华文中宋" pitchFamily="2" charset="-122"/>
            </a:endParaRPr>
          </a:p>
          <a:p>
            <a:pPr algn="just">
              <a:lnSpc>
                <a:spcPct val="150000"/>
              </a:lnSpc>
            </a:pPr>
            <a:r>
              <a:rPr lang="en-US" altLang="zh-CN" dirty="0">
                <a:latin typeface="华文中宋" pitchFamily="2" charset="-122"/>
                <a:ea typeface="华文中宋" pitchFamily="2" charset="-122"/>
              </a:rPr>
              <a:t> </a:t>
            </a:r>
            <a:r>
              <a:rPr lang="en-US" altLang="zh-CN" dirty="0" smtClean="0">
                <a:latin typeface="华文中宋" pitchFamily="2" charset="-122"/>
                <a:ea typeface="华文中宋" pitchFamily="2" charset="-122"/>
              </a:rPr>
              <a:t>                 </a:t>
            </a:r>
            <a:r>
              <a:rPr lang="zh-CN" altLang="en-US" dirty="0" smtClean="0">
                <a:latin typeface="华文中宋" pitchFamily="2" charset="-122"/>
                <a:ea typeface="华文中宋" pitchFamily="2" charset="-122"/>
              </a:rPr>
              <a:t>目前单粒子效应试验标准需要根据器件类型进行修改完善。</a:t>
            </a:r>
            <a:endParaRPr lang="en-US" altLang="zh-CN" dirty="0" smtClean="0">
              <a:latin typeface="华文中宋" pitchFamily="2" charset="-122"/>
              <a:ea typeface="华文中宋" pitchFamily="2" charset="-122"/>
            </a:endParaRPr>
          </a:p>
          <a:p>
            <a:pPr algn="just">
              <a:lnSpc>
                <a:spcPct val="150000"/>
              </a:lnSpc>
            </a:pPr>
            <a:endParaRPr lang="zh-CN" altLang="en-US" dirty="0" smtClean="0">
              <a:latin typeface="华文中宋" pitchFamily="2" charset="-122"/>
              <a:ea typeface="华文中宋" pitchFamily="2" charset="-122"/>
            </a:endParaRPr>
          </a:p>
        </p:txBody>
      </p:sp>
      <p:pic>
        <p:nvPicPr>
          <p:cNvPr id="8" name="Picture 3"/>
          <p:cNvPicPr>
            <a:picLocks noChangeAspect="1" noChangeArrowheads="1"/>
          </p:cNvPicPr>
          <p:nvPr/>
        </p:nvPicPr>
        <p:blipFill>
          <a:blip r:embed="rId2"/>
          <a:srcRect/>
          <a:stretch>
            <a:fillRect/>
          </a:stretch>
        </p:blipFill>
        <p:spPr bwMode="auto">
          <a:xfrm>
            <a:off x="285720" y="1428736"/>
            <a:ext cx="4230303" cy="2714644"/>
          </a:xfrm>
          <a:prstGeom prst="rect">
            <a:avLst/>
          </a:prstGeom>
          <a:noFill/>
          <a:ln w="9525">
            <a:noFill/>
            <a:miter lim="800000"/>
            <a:headEnd/>
            <a:tailEnd/>
          </a:ln>
        </p:spPr>
      </p:pic>
      <p:pic>
        <p:nvPicPr>
          <p:cNvPr id="178179" name="Picture 3"/>
          <p:cNvPicPr>
            <a:picLocks noChangeAspect="1" noChangeArrowheads="1"/>
          </p:cNvPicPr>
          <p:nvPr/>
        </p:nvPicPr>
        <p:blipFill>
          <a:blip r:embed="rId3"/>
          <a:srcRect/>
          <a:stretch>
            <a:fillRect/>
          </a:stretch>
        </p:blipFill>
        <p:spPr bwMode="auto">
          <a:xfrm>
            <a:off x="4786314" y="1428736"/>
            <a:ext cx="4000528" cy="2571768"/>
          </a:xfrm>
          <a:prstGeom prst="rect">
            <a:avLst/>
          </a:prstGeom>
          <a:noFill/>
          <a:ln w="9525">
            <a:noFill/>
            <a:miter lim="800000"/>
            <a:headEnd/>
            <a:tailEnd/>
          </a:ln>
          <a:effectLst/>
        </p:spPr>
      </p:pic>
      <p:sp>
        <p:nvSpPr>
          <p:cNvPr id="17" name="TextBox 16"/>
          <p:cNvSpPr txBox="1"/>
          <p:nvPr/>
        </p:nvSpPr>
        <p:spPr>
          <a:xfrm>
            <a:off x="71469" y="4214818"/>
            <a:ext cx="1643042" cy="369332"/>
          </a:xfrm>
          <a:prstGeom prst="rect">
            <a:avLst/>
          </a:prstGeom>
          <a:solidFill>
            <a:srgbClr val="FFFF00"/>
          </a:solidFill>
        </p:spPr>
        <p:txBody>
          <a:bodyPr wrap="square" rtlCol="0">
            <a:spAutoFit/>
          </a:bodyPr>
          <a:lstStyle/>
          <a:p>
            <a:pPr algn="ctr"/>
            <a:r>
              <a:rPr lang="en-US" altLang="zh-CN" dirty="0" smtClean="0"/>
              <a:t>SOI</a:t>
            </a:r>
            <a:r>
              <a:rPr lang="zh-CN" altLang="en-US" dirty="0" smtClean="0"/>
              <a:t>器件</a:t>
            </a:r>
            <a:endParaRPr lang="zh-CN" altLang="en-US" dirty="0"/>
          </a:p>
        </p:txBody>
      </p:sp>
      <p:sp>
        <p:nvSpPr>
          <p:cNvPr id="7" name="TextBox 6"/>
          <p:cNvSpPr txBox="1"/>
          <p:nvPr/>
        </p:nvSpPr>
        <p:spPr>
          <a:xfrm>
            <a:off x="142844" y="5685055"/>
            <a:ext cx="9001156" cy="1200329"/>
          </a:xfrm>
          <a:prstGeom prst="rect">
            <a:avLst/>
          </a:prstGeom>
          <a:noFill/>
        </p:spPr>
        <p:txBody>
          <a:bodyPr wrap="square" rtlCol="0">
            <a:spAutoFit/>
          </a:bodyPr>
          <a:lstStyle/>
          <a:p>
            <a:pPr algn="ctr">
              <a:lnSpc>
                <a:spcPct val="150000"/>
              </a:lnSpc>
            </a:pPr>
            <a:r>
              <a:rPr lang="zh-CN" altLang="en-US" sz="2400" b="1" dirty="0" smtClean="0">
                <a:solidFill>
                  <a:srgbClr val="FF0000"/>
                </a:solidFill>
              </a:rPr>
              <a:t>质子能量、临界电荷、器件结构是影响</a:t>
            </a:r>
            <a:endParaRPr lang="en-US" altLang="zh-CN" sz="2400" b="1" dirty="0" smtClean="0">
              <a:solidFill>
                <a:srgbClr val="FF0000"/>
              </a:solidFill>
            </a:endParaRPr>
          </a:p>
          <a:p>
            <a:pPr algn="ctr">
              <a:lnSpc>
                <a:spcPct val="150000"/>
              </a:lnSpc>
            </a:pPr>
            <a:r>
              <a:rPr lang="zh-CN" altLang="en-US" sz="2400" b="1" dirty="0" smtClean="0">
                <a:solidFill>
                  <a:srgbClr val="FF0000"/>
                </a:solidFill>
              </a:rPr>
              <a:t>纳米器件质子单粒子效应角度相关性的关键因素</a:t>
            </a:r>
            <a:endParaRPr lang="zh-CN" altLang="en-US" sz="2400" b="1" dirty="0">
              <a:solidFill>
                <a:srgbClr val="FF0000"/>
              </a:solidFill>
            </a:endParaRPr>
          </a:p>
        </p:txBody>
      </p:sp>
      <p:sp>
        <p:nvSpPr>
          <p:cNvPr id="10" name="爆炸形 2 9"/>
          <p:cNvSpPr/>
          <p:nvPr/>
        </p:nvSpPr>
        <p:spPr>
          <a:xfrm>
            <a:off x="500034" y="5429264"/>
            <a:ext cx="914400" cy="9144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5"/>
          <p:cNvSpPr>
            <a:spLocks noGrp="1" noChangeArrowheads="1"/>
          </p:cNvSpPr>
          <p:nvPr>
            <p:ph type="title"/>
          </p:nvPr>
        </p:nvSpPr>
        <p:spPr>
          <a:xfrm>
            <a:off x="1285852" y="214290"/>
            <a:ext cx="7500990" cy="706438"/>
          </a:xfrm>
        </p:spPr>
        <p:txBody>
          <a:bodyPr/>
          <a:lstStyle/>
          <a:p>
            <a:r>
              <a:rPr lang="zh-CN" altLang="en-US" sz="2800" dirty="0" smtClean="0">
                <a:latin typeface="宋体" pitchFamily="2" charset="-122"/>
                <a:ea typeface="宋体" pitchFamily="2" charset="-122"/>
              </a:rPr>
              <a:t>中高能质子单粒子效应</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2"/>
          <p:cNvSpPr>
            <a:spLocks noGrp="1"/>
          </p:cNvSpPr>
          <p:nvPr>
            <p:ph type="title"/>
          </p:nvPr>
        </p:nvSpPr>
        <p:spPr>
          <a:xfrm>
            <a:off x="1357290" y="142852"/>
            <a:ext cx="8229600" cy="662082"/>
          </a:xfrm>
        </p:spPr>
        <p:txBody>
          <a:bodyPr/>
          <a:lstStyle/>
          <a:p>
            <a:r>
              <a:rPr lang="zh-CN" altLang="en-US" sz="3600" b="1" dirty="0" smtClean="0">
                <a:latin typeface="Times New Roman" pitchFamily="18" charset="0"/>
                <a:cs typeface="Times New Roman" pitchFamily="18" charset="0"/>
              </a:rPr>
              <a:t>纳米逻辑电路</a:t>
            </a:r>
            <a:r>
              <a:rPr lang="zh-CN" altLang="en-US" sz="3600" b="1" dirty="0">
                <a:latin typeface="Times New Roman" pitchFamily="18" charset="0"/>
                <a:cs typeface="Times New Roman" pitchFamily="18" charset="0"/>
              </a:rPr>
              <a:t>的</a:t>
            </a:r>
            <a:r>
              <a:rPr lang="zh-CN" altLang="en-US" sz="3600" b="1" dirty="0" smtClean="0">
                <a:latin typeface="Times New Roman" pitchFamily="18" charset="0"/>
                <a:cs typeface="Times New Roman" pitchFamily="18" charset="0"/>
              </a:rPr>
              <a:t>单粒子效应</a:t>
            </a:r>
          </a:p>
        </p:txBody>
      </p:sp>
      <p:graphicFrame>
        <p:nvGraphicFramePr>
          <p:cNvPr id="16" name="图示 15"/>
          <p:cNvGraphicFramePr/>
          <p:nvPr>
            <p:extLst>
              <p:ext uri="{D42A27DB-BD31-4B8C-83A1-F6EECF244321}">
                <p14:modId xmlns:p14="http://schemas.microsoft.com/office/powerpoint/2010/main" val="3440032638"/>
              </p:ext>
            </p:extLst>
          </p:nvPr>
        </p:nvGraphicFramePr>
        <p:xfrm>
          <a:off x="397642" y="1486646"/>
          <a:ext cx="8494838" cy="71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右大括号 18"/>
          <p:cNvSpPr/>
          <p:nvPr/>
        </p:nvSpPr>
        <p:spPr>
          <a:xfrm>
            <a:off x="4499992" y="2441642"/>
            <a:ext cx="396875" cy="2658967"/>
          </a:xfrm>
          <a:prstGeom prst="rightBrace">
            <a:avLst>
              <a:gd name="adj1" fmla="val 8333"/>
              <a:gd name="adj2" fmla="val 38404"/>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27" name="TextBox 26"/>
          <p:cNvSpPr txBox="1"/>
          <p:nvPr/>
        </p:nvSpPr>
        <p:spPr>
          <a:xfrm>
            <a:off x="5138183" y="2822976"/>
            <a:ext cx="3036825" cy="1534331"/>
          </a:xfrm>
          <a:prstGeom prst="rect">
            <a:avLst/>
          </a:prstGeom>
          <a:noFill/>
          <a:ln>
            <a:noFill/>
          </a:ln>
        </p:spPr>
        <p:txBody>
          <a:bodyPr wrap="square">
            <a:spAutoFit/>
          </a:bodyPr>
          <a:lstStyle>
            <a:defPPr>
              <a:defRPr lang="en-US"/>
            </a:defPPr>
            <a:lvl1pPr eaLnBrk="1" hangingPunct="1">
              <a:defRPr sz="2000">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nSpc>
                <a:spcPct val="120000"/>
              </a:lnSpc>
            </a:pPr>
            <a:r>
              <a:rPr lang="zh-CN" altLang="en-US" dirty="0" smtClean="0"/>
              <a:t>逻辑电路的单粒子软错误截面随着频率的变化会呈现出不断增加、不断减小或者没有明显变化的趋势</a:t>
            </a:r>
            <a:endParaRPr lang="zh-CN" altLang="en-US" dirty="0"/>
          </a:p>
        </p:txBody>
      </p:sp>
      <p:sp>
        <p:nvSpPr>
          <p:cNvPr id="36" name="TextBox 35"/>
          <p:cNvSpPr txBox="1"/>
          <p:nvPr/>
        </p:nvSpPr>
        <p:spPr>
          <a:xfrm>
            <a:off x="240124" y="5304066"/>
            <a:ext cx="8532440" cy="1421666"/>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ts val="3120"/>
              </a:lnSpc>
            </a:pPr>
            <a:r>
              <a:rPr lang="zh-CN" altLang="en-US" sz="2000" b="1" dirty="0" smtClean="0">
                <a:latin typeface="Times New Roman" pitchFamily="18" charset="0"/>
                <a:cs typeface="Times New Roman" pitchFamily="18" charset="0"/>
              </a:rPr>
              <a:t>分别研究各种因素对逻辑电路单粒子敏感性随着频率的变化的影响，对分析和预测逻辑电路的单粒子敏感性具有重要意义。以往认为随着电路尺寸减小集成度增大，工作频率增大单粒子效应会越来越敏感。</a:t>
            </a:r>
            <a:endParaRPr lang="en-US" altLang="zh-CN" sz="2000" b="1" dirty="0" smtClean="0">
              <a:latin typeface="Times New Roman" pitchFamily="18" charset="0"/>
              <a:cs typeface="Times New Roman" pitchFamily="18" charset="0"/>
            </a:endParaRPr>
          </a:p>
        </p:txBody>
      </p:sp>
      <p:sp>
        <p:nvSpPr>
          <p:cNvPr id="22" name="对角圆角矩形 21"/>
          <p:cNvSpPr/>
          <p:nvPr/>
        </p:nvSpPr>
        <p:spPr>
          <a:xfrm>
            <a:off x="2151600" y="2445939"/>
            <a:ext cx="1971675" cy="483790"/>
          </a:xfrm>
          <a:prstGeom prst="round2Diag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latin typeface="Times New Roman" pitchFamily="18" charset="0"/>
                <a:cs typeface="Times New Roman" pitchFamily="18" charset="0"/>
              </a:rPr>
              <a:t>重离子</a:t>
            </a:r>
            <a:r>
              <a:rPr lang="en-US" altLang="zh-CN" sz="2000" b="1" dirty="0" smtClean="0">
                <a:latin typeface="Times New Roman" pitchFamily="18" charset="0"/>
                <a:cs typeface="Times New Roman" pitchFamily="18" charset="0"/>
              </a:rPr>
              <a:t>LET</a:t>
            </a:r>
            <a:r>
              <a:rPr lang="zh-CN" altLang="en-US" sz="2000" b="1" dirty="0" smtClean="0">
                <a:latin typeface="Times New Roman" pitchFamily="18" charset="0"/>
                <a:cs typeface="Times New Roman" pitchFamily="18" charset="0"/>
              </a:rPr>
              <a:t>值</a:t>
            </a:r>
            <a:endParaRPr lang="zh-CN" altLang="en-US" sz="2000" b="1" dirty="0">
              <a:latin typeface="Times New Roman" pitchFamily="18" charset="0"/>
              <a:cs typeface="Times New Roman" pitchFamily="18" charset="0"/>
            </a:endParaRPr>
          </a:p>
        </p:txBody>
      </p:sp>
      <p:sp>
        <p:nvSpPr>
          <p:cNvPr id="23" name="对角圆角矩形 22"/>
          <p:cNvSpPr/>
          <p:nvPr/>
        </p:nvSpPr>
        <p:spPr>
          <a:xfrm>
            <a:off x="2153875" y="4686446"/>
            <a:ext cx="1971675" cy="483790"/>
          </a:xfrm>
          <a:prstGeom prst="round2Diag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latin typeface="Times New Roman" pitchFamily="18" charset="0"/>
                <a:cs typeface="Times New Roman" pitchFamily="18" charset="0"/>
              </a:rPr>
              <a:t>组合逻辑延迟</a:t>
            </a:r>
            <a:endParaRPr lang="zh-CN" altLang="en-US" sz="2000" b="1" dirty="0">
              <a:latin typeface="Times New Roman" pitchFamily="18" charset="0"/>
              <a:cs typeface="Times New Roman" pitchFamily="18" charset="0"/>
            </a:endParaRPr>
          </a:p>
        </p:txBody>
      </p:sp>
      <p:sp>
        <p:nvSpPr>
          <p:cNvPr id="28" name="对角圆角矩形 27"/>
          <p:cNvSpPr/>
          <p:nvPr/>
        </p:nvSpPr>
        <p:spPr>
          <a:xfrm>
            <a:off x="2142503" y="3610547"/>
            <a:ext cx="1971675" cy="483790"/>
          </a:xfrm>
          <a:prstGeom prst="round2Diag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smtClean="0">
                <a:latin typeface="Times New Roman" pitchFamily="18" charset="0"/>
                <a:cs typeface="Times New Roman" pitchFamily="18" charset="0"/>
              </a:rPr>
              <a:t>电路工作电压</a:t>
            </a:r>
            <a:endParaRPr lang="zh-CN" altLang="en-US" sz="2000" b="1" dirty="0">
              <a:latin typeface="Times New Roman" pitchFamily="18" charset="0"/>
              <a:cs typeface="Times New Roman" pitchFamily="18" charset="0"/>
            </a:endParaRPr>
          </a:p>
        </p:txBody>
      </p:sp>
      <p:sp>
        <p:nvSpPr>
          <p:cNvPr id="2" name="矩形 1"/>
          <p:cNvSpPr/>
          <p:nvPr/>
        </p:nvSpPr>
        <p:spPr>
          <a:xfrm>
            <a:off x="709683" y="836848"/>
            <a:ext cx="7833815" cy="553998"/>
          </a:xfrm>
          <a:prstGeom prst="rect">
            <a:avLst/>
          </a:prstGeom>
        </p:spPr>
        <p:txBody>
          <a:bodyPr wrap="square">
            <a:spAutoFit/>
          </a:bodyPr>
          <a:lstStyle/>
          <a:p>
            <a:pPr algn="ctr" eaLnBrk="0" hangingPunct="0"/>
            <a:r>
              <a:rPr lang="zh-CN" altLang="en-US" sz="3000" dirty="0" smtClean="0">
                <a:solidFill>
                  <a:schemeClr val="tx1"/>
                </a:solidFill>
                <a:latin typeface="Arial" charset="0"/>
                <a:ea typeface="+mj-ea"/>
                <a:cs typeface="+mj-cs"/>
              </a:rPr>
              <a:t>逻辑电路单粒</a:t>
            </a:r>
            <a:r>
              <a:rPr lang="zh-CN" altLang="en-US" sz="3000" dirty="0">
                <a:solidFill>
                  <a:schemeClr val="tx1"/>
                </a:solidFill>
                <a:latin typeface="Arial" charset="0"/>
                <a:ea typeface="+mj-ea"/>
                <a:cs typeface="+mj-cs"/>
              </a:rPr>
              <a:t>子</a:t>
            </a:r>
            <a:r>
              <a:rPr lang="zh-CN" altLang="en-US" sz="3000" dirty="0" smtClean="0">
                <a:solidFill>
                  <a:schemeClr val="tx1"/>
                </a:solidFill>
                <a:latin typeface="Arial" charset="0"/>
                <a:ea typeface="+mj-ea"/>
                <a:cs typeface="+mj-cs"/>
              </a:rPr>
              <a:t>效应与电路工作频率的关系</a:t>
            </a:r>
            <a:endParaRPr lang="zh-CN" altLang="en-US" sz="3000" dirty="0">
              <a:solidFill>
                <a:schemeClr val="tx1"/>
              </a:solidFill>
              <a:latin typeface="Arial" charset="0"/>
              <a:ea typeface="+mj-ea"/>
              <a:cs typeface="+mj-cs"/>
            </a:endParaRPr>
          </a:p>
        </p:txBody>
      </p:sp>
      <p:sp>
        <p:nvSpPr>
          <p:cNvPr id="11" name="TextBox 10"/>
          <p:cNvSpPr txBox="1"/>
          <p:nvPr/>
        </p:nvSpPr>
        <p:spPr>
          <a:xfrm>
            <a:off x="7301552" y="6396335"/>
            <a:ext cx="1731564" cy="461665"/>
          </a:xfrm>
          <a:prstGeom prst="rect">
            <a:avLst/>
          </a:prstGeom>
          <a:noFill/>
        </p:spPr>
        <p:txBody>
          <a:bodyPr wrap="none" rtlCol="0">
            <a:spAutoFit/>
          </a:bodyPr>
          <a:lstStyle/>
          <a:p>
            <a:r>
              <a:rPr lang="zh-CN" altLang="en-US" dirty="0" smtClean="0">
                <a:solidFill>
                  <a:srgbClr val="513BF7"/>
                </a:solidFill>
              </a:rPr>
              <a:t>陈荣梅提供</a:t>
            </a:r>
            <a:endParaRPr lang="zh-CN" altLang="en-US" dirty="0">
              <a:solidFill>
                <a:srgbClr val="513BF7"/>
              </a:solidFill>
            </a:endParaRPr>
          </a:p>
        </p:txBody>
      </p:sp>
    </p:spTree>
    <p:extLst>
      <p:ext uri="{BB962C8B-B14F-4D97-AF65-F5344CB8AC3E}">
        <p14:creationId xmlns:p14="http://schemas.microsoft.com/office/powerpoint/2010/main" val="26496642"/>
      </p:ext>
    </p:extLst>
  </p:cSld>
  <p:clrMapOvr>
    <a:masterClrMapping/>
  </p:clrMapOvr>
  <p:transition advTm="16721"/>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51451" y="5189049"/>
            <a:ext cx="8185112" cy="1464231"/>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zh-CN" altLang="en-US" sz="2000" dirty="0" smtClean="0">
                <a:solidFill>
                  <a:schemeClr val="tx1"/>
                </a:solidFill>
                <a:latin typeface="Times New Roman" pitchFamily="18" charset="0"/>
                <a:cs typeface="Times New Roman" pitchFamily="18" charset="0"/>
              </a:rPr>
              <a:t>一般认为重离子</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值增加会导致逻辑电路的单粒子敏感性增强，但是对</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值的具体影响认识不清；最新研究发现，逻辑电路在低</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值辐照下，单粒子软错误截面随频率减小，中等</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值下截面变化不明显，而高</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值下截面则随工作频率增大而增加</a:t>
            </a:r>
            <a:endParaRPr lang="zh-CN" altLang="en-US" sz="2000" b="1" dirty="0">
              <a:solidFill>
                <a:schemeClr val="tx1"/>
              </a:solidFill>
              <a:latin typeface="Times New Roman" pitchFamily="18" charset="0"/>
              <a:cs typeface="Times New Roman" pitchFamily="18" charset="0"/>
            </a:endParaRPr>
          </a:p>
        </p:txBody>
      </p:sp>
      <p:pic>
        <p:nvPicPr>
          <p:cNvPr id="18" name="Picture 3"/>
          <p:cNvPicPr>
            <a:picLocks noChangeAspect="1"/>
          </p:cNvPicPr>
          <p:nvPr/>
        </p:nvPicPr>
        <p:blipFill rotWithShape="1">
          <a:blip r:embed="rId2"/>
          <a:srcRect t="2765"/>
          <a:stretch/>
        </p:blipFill>
        <p:spPr>
          <a:xfrm>
            <a:off x="0" y="2493216"/>
            <a:ext cx="2982977" cy="2507629"/>
          </a:xfrm>
          <a:prstGeom prst="rect">
            <a:avLst/>
          </a:prstGeom>
        </p:spPr>
      </p:pic>
      <p:pic>
        <p:nvPicPr>
          <p:cNvPr id="20" name="Picture 4"/>
          <p:cNvPicPr>
            <a:picLocks noChangeAspect="1"/>
          </p:cNvPicPr>
          <p:nvPr/>
        </p:nvPicPr>
        <p:blipFill rotWithShape="1">
          <a:blip r:embed="rId3"/>
          <a:srcRect l="3911" r="5532"/>
          <a:stretch/>
        </p:blipFill>
        <p:spPr>
          <a:xfrm>
            <a:off x="2949771" y="2443610"/>
            <a:ext cx="3061131" cy="2573099"/>
          </a:xfrm>
          <a:prstGeom prst="rect">
            <a:avLst/>
          </a:prstGeom>
        </p:spPr>
      </p:pic>
      <p:pic>
        <p:nvPicPr>
          <p:cNvPr id="21" name="Picture 5"/>
          <p:cNvPicPr>
            <a:picLocks noChangeAspect="1"/>
          </p:cNvPicPr>
          <p:nvPr/>
        </p:nvPicPr>
        <p:blipFill rotWithShape="1">
          <a:blip r:embed="rId4"/>
          <a:srcRect r="5144"/>
          <a:stretch/>
        </p:blipFill>
        <p:spPr>
          <a:xfrm>
            <a:off x="5846930" y="2444213"/>
            <a:ext cx="3255438" cy="2558847"/>
          </a:xfrm>
          <a:prstGeom prst="rect">
            <a:avLst/>
          </a:prstGeom>
        </p:spPr>
      </p:pic>
      <p:sp>
        <p:nvSpPr>
          <p:cNvPr id="22" name="TextBox 21"/>
          <p:cNvSpPr txBox="1"/>
          <p:nvPr/>
        </p:nvSpPr>
        <p:spPr>
          <a:xfrm>
            <a:off x="1129801" y="2024271"/>
            <a:ext cx="1466444" cy="461665"/>
          </a:xfrm>
          <a:prstGeom prst="rect">
            <a:avLst/>
          </a:prstGeom>
          <a:noFill/>
        </p:spPr>
        <p:txBody>
          <a:bodyPr wrap="square" rtlCol="0">
            <a:spAutoFit/>
          </a:bodyPr>
          <a:lstStyle/>
          <a:p>
            <a:r>
              <a:rPr lang="zh-CN" altLang="en-US" dirty="0" smtClean="0">
                <a:ea typeface="宋体"/>
                <a:cs typeface="Times New Roman" pitchFamily="18" charset="0"/>
              </a:rPr>
              <a:t>低</a:t>
            </a:r>
            <a:r>
              <a:rPr lang="en-US" altLang="zh-CN" dirty="0" smtClean="0">
                <a:ea typeface="宋体"/>
                <a:cs typeface="Times New Roman" pitchFamily="18" charset="0"/>
              </a:rPr>
              <a:t>LET</a:t>
            </a:r>
            <a:r>
              <a:rPr lang="zh-CN" altLang="en-US" dirty="0">
                <a:ea typeface="宋体"/>
                <a:cs typeface="Times New Roman" pitchFamily="18" charset="0"/>
              </a:rPr>
              <a:t>值</a:t>
            </a:r>
            <a:endParaRPr lang="en-US" dirty="0">
              <a:ea typeface="宋体"/>
              <a:cs typeface="Times New Roman" pitchFamily="18" charset="0"/>
            </a:endParaRPr>
          </a:p>
        </p:txBody>
      </p:sp>
      <p:sp>
        <p:nvSpPr>
          <p:cNvPr id="23" name="TextBox 22"/>
          <p:cNvSpPr txBox="1"/>
          <p:nvPr/>
        </p:nvSpPr>
        <p:spPr>
          <a:xfrm>
            <a:off x="3872351" y="2079417"/>
            <a:ext cx="1742563" cy="461665"/>
          </a:xfrm>
          <a:prstGeom prst="rect">
            <a:avLst/>
          </a:prstGeom>
          <a:noFill/>
        </p:spPr>
        <p:txBody>
          <a:bodyPr wrap="square" rtlCol="0">
            <a:spAutoFit/>
          </a:bodyPr>
          <a:lstStyle/>
          <a:p>
            <a:r>
              <a:rPr lang="zh-CN" altLang="en-US" dirty="0">
                <a:ea typeface="宋体"/>
                <a:cs typeface="Times New Roman" pitchFamily="18" charset="0"/>
              </a:rPr>
              <a:t>中等</a:t>
            </a:r>
            <a:r>
              <a:rPr lang="en-US" altLang="zh-CN" dirty="0">
                <a:ea typeface="宋体"/>
                <a:cs typeface="Times New Roman" pitchFamily="18" charset="0"/>
              </a:rPr>
              <a:t>LET</a:t>
            </a:r>
            <a:r>
              <a:rPr lang="zh-CN" altLang="en-US" dirty="0">
                <a:ea typeface="宋体"/>
                <a:cs typeface="Times New Roman" pitchFamily="18" charset="0"/>
              </a:rPr>
              <a:t>值</a:t>
            </a:r>
            <a:endParaRPr lang="en-US" dirty="0">
              <a:ea typeface="宋体"/>
              <a:cs typeface="Times New Roman" pitchFamily="18" charset="0"/>
            </a:endParaRPr>
          </a:p>
        </p:txBody>
      </p:sp>
      <p:sp>
        <p:nvSpPr>
          <p:cNvPr id="33" name="TextBox 32"/>
          <p:cNvSpPr txBox="1"/>
          <p:nvPr/>
        </p:nvSpPr>
        <p:spPr>
          <a:xfrm>
            <a:off x="6962273" y="2024271"/>
            <a:ext cx="1447376" cy="461665"/>
          </a:xfrm>
          <a:prstGeom prst="rect">
            <a:avLst/>
          </a:prstGeom>
          <a:noFill/>
        </p:spPr>
        <p:txBody>
          <a:bodyPr wrap="square" rtlCol="0">
            <a:spAutoFit/>
          </a:bodyPr>
          <a:lstStyle/>
          <a:p>
            <a:r>
              <a:rPr lang="zh-CN" altLang="en-US" dirty="0" smtClean="0">
                <a:ea typeface="宋体"/>
                <a:cs typeface="Times New Roman" pitchFamily="18" charset="0"/>
              </a:rPr>
              <a:t>高</a:t>
            </a:r>
            <a:r>
              <a:rPr lang="en-US" altLang="zh-CN" dirty="0" smtClean="0">
                <a:ea typeface="宋体"/>
                <a:cs typeface="Times New Roman" pitchFamily="18" charset="0"/>
              </a:rPr>
              <a:t>LET</a:t>
            </a:r>
            <a:r>
              <a:rPr lang="zh-CN" altLang="en-US" dirty="0">
                <a:ea typeface="宋体"/>
                <a:cs typeface="Times New Roman" pitchFamily="18" charset="0"/>
              </a:rPr>
              <a:t>值</a:t>
            </a:r>
            <a:endParaRPr lang="en-US" dirty="0">
              <a:ea typeface="宋体"/>
              <a:cs typeface="Times New Roman" pitchFamily="18" charset="0"/>
            </a:endParaRPr>
          </a:p>
        </p:txBody>
      </p:sp>
      <p:sp>
        <p:nvSpPr>
          <p:cNvPr id="34" name="矩形 13"/>
          <p:cNvSpPr>
            <a:spLocks noChangeArrowheads="1"/>
          </p:cNvSpPr>
          <p:nvPr/>
        </p:nvSpPr>
        <p:spPr bwMode="auto">
          <a:xfrm>
            <a:off x="332106" y="1482404"/>
            <a:ext cx="6068694" cy="40011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000" b="1" dirty="0" smtClean="0">
                <a:solidFill>
                  <a:schemeClr val="tx1"/>
                </a:solidFill>
                <a:latin typeface="Times New Roman" pitchFamily="18" charset="0"/>
                <a:cs typeface="Times New Roman" pitchFamily="18" charset="0"/>
              </a:rPr>
              <a:t>相同重离子</a:t>
            </a:r>
            <a:r>
              <a:rPr lang="en-US" altLang="zh-CN" sz="2000" dirty="0" smtClean="0">
                <a:solidFill>
                  <a:schemeClr val="tx1"/>
                </a:solidFill>
                <a:latin typeface="Times New Roman" pitchFamily="18" charset="0"/>
                <a:cs typeface="Times New Roman" pitchFamily="18" charset="0"/>
              </a:rPr>
              <a:t>LET</a:t>
            </a:r>
            <a:r>
              <a:rPr lang="zh-CN" altLang="en-US" sz="2000" dirty="0" smtClean="0">
                <a:solidFill>
                  <a:schemeClr val="tx1"/>
                </a:solidFill>
                <a:latin typeface="Times New Roman" pitchFamily="18" charset="0"/>
                <a:cs typeface="Times New Roman" pitchFamily="18" charset="0"/>
              </a:rPr>
              <a:t>值与不同工作频率下单粒子效应</a:t>
            </a:r>
            <a:endParaRPr lang="en-US" altLang="zh-CN" sz="2000" b="1" dirty="0">
              <a:solidFill>
                <a:schemeClr val="tx1"/>
              </a:solidFill>
              <a:latin typeface="Times New Roman" pitchFamily="18" charset="0"/>
              <a:cs typeface="Times New Roman" pitchFamily="18" charset="0"/>
            </a:endParaRPr>
          </a:p>
        </p:txBody>
      </p:sp>
      <p:sp>
        <p:nvSpPr>
          <p:cNvPr id="11" name="矩形 10"/>
          <p:cNvSpPr/>
          <p:nvPr/>
        </p:nvSpPr>
        <p:spPr>
          <a:xfrm>
            <a:off x="1137684" y="823200"/>
            <a:ext cx="6677245" cy="553998"/>
          </a:xfrm>
          <a:prstGeom prst="rect">
            <a:avLst/>
          </a:prstGeom>
        </p:spPr>
        <p:txBody>
          <a:bodyPr wrap="square">
            <a:spAutoFit/>
          </a:bodyPr>
          <a:lstStyle/>
          <a:p>
            <a:pPr algn="ctr" eaLnBrk="0" hangingPunct="0"/>
            <a:r>
              <a:rPr lang="zh-CN" altLang="en-US" sz="3000" dirty="0" smtClean="0">
                <a:solidFill>
                  <a:schemeClr val="tx1"/>
                </a:solidFill>
                <a:latin typeface="Arial" charset="0"/>
                <a:ea typeface="+mj-ea"/>
                <a:cs typeface="+mj-cs"/>
              </a:rPr>
              <a:t>逻辑电路单粒</a:t>
            </a:r>
            <a:r>
              <a:rPr lang="zh-CN" altLang="en-US" sz="3000" dirty="0">
                <a:solidFill>
                  <a:schemeClr val="tx1"/>
                </a:solidFill>
                <a:latin typeface="Arial" charset="0"/>
                <a:ea typeface="+mj-ea"/>
                <a:cs typeface="+mj-cs"/>
              </a:rPr>
              <a:t>子效应的频率相关性</a:t>
            </a:r>
          </a:p>
        </p:txBody>
      </p:sp>
      <p:sp>
        <p:nvSpPr>
          <p:cNvPr id="13" name="标题 2"/>
          <p:cNvSpPr txBox="1">
            <a:spLocks/>
          </p:cNvSpPr>
          <p:nvPr/>
        </p:nvSpPr>
        <p:spPr bwMode="auto">
          <a:xfrm>
            <a:off x="1285852" y="214290"/>
            <a:ext cx="8229600" cy="662082"/>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纳米逻辑电路的单粒子效应</a:t>
            </a:r>
          </a:p>
        </p:txBody>
      </p:sp>
    </p:spTree>
    <p:extLst>
      <p:ext uri="{BB962C8B-B14F-4D97-AF65-F5344CB8AC3E}">
        <p14:creationId xmlns:p14="http://schemas.microsoft.com/office/powerpoint/2010/main" val="3280947485"/>
      </p:ext>
    </p:extLst>
  </p:cSld>
  <p:clrMapOvr>
    <a:masterClrMapping/>
  </p:clrMapOvr>
  <mc:AlternateContent xmlns:mc="http://schemas.openxmlformats.org/markup-compatibility/2006" xmlns:p14="http://schemas.microsoft.com/office/powerpoint/2010/main">
    <mc:Choice Requires="p14">
      <p:transition spd="slow" p14:dur="2000" advTm="19348"/>
    </mc:Choice>
    <mc:Fallback xmlns="">
      <p:transition spd="slow" advTm="1934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5128987"/>
            <a:ext cx="9144000" cy="1464231"/>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zh-CN" altLang="en-US" sz="2000" dirty="0" smtClean="0">
                <a:solidFill>
                  <a:schemeClr val="tx1"/>
                </a:solidFill>
                <a:latin typeface="Times New Roman" pitchFamily="18" charset="0"/>
                <a:cs typeface="Times New Roman" pitchFamily="18" charset="0"/>
              </a:rPr>
              <a:t>传统认为纳米逻辑电路工作电压降低会导致逻辑电路的单粒子敏感性普遍增强，不管是高频还是低频；而我们最新研究发现，在低频下逻辑电路的单粒子软错误截面随着工作电压的降低而增加，在高频下截面有可能随着工作电压的降低而降低，即工作电压减小、频率增大不一定会导致单粒子效应更敏感</a:t>
            </a:r>
            <a:endParaRPr lang="zh-CN" altLang="en-US" sz="2000" b="1" dirty="0">
              <a:solidFill>
                <a:schemeClr val="tx1"/>
              </a:solidFill>
              <a:latin typeface="Times New Roman" pitchFamily="18" charset="0"/>
              <a:cs typeface="Times New Roman" pitchFamily="18" charset="0"/>
            </a:endParaRPr>
          </a:p>
        </p:txBody>
      </p:sp>
      <p:sp>
        <p:nvSpPr>
          <p:cNvPr id="22" name="TextBox 21"/>
          <p:cNvSpPr txBox="1"/>
          <p:nvPr/>
        </p:nvSpPr>
        <p:spPr>
          <a:xfrm>
            <a:off x="256344" y="2483041"/>
            <a:ext cx="3060062" cy="1200329"/>
          </a:xfrm>
          <a:prstGeom prst="rect">
            <a:avLst/>
          </a:prstGeom>
          <a:noFill/>
        </p:spPr>
        <p:txBody>
          <a:bodyPr wrap="square" rtlCol="0">
            <a:spAutoFit/>
          </a:bodyPr>
          <a:lstStyle/>
          <a:p>
            <a:r>
              <a:rPr lang="zh-CN" altLang="en-US" dirty="0" smtClean="0">
                <a:latin typeface="宋体"/>
                <a:ea typeface="宋体"/>
                <a:cs typeface="宋体"/>
              </a:rPr>
              <a:t>相同的重离子辐照条件下，改变逻辑电路的工作电压</a:t>
            </a:r>
            <a:endParaRPr lang="en-US" dirty="0">
              <a:latin typeface="宋体"/>
              <a:ea typeface="宋体"/>
              <a:cs typeface="宋体"/>
            </a:endParaRPr>
          </a:p>
        </p:txBody>
      </p:sp>
      <p:sp>
        <p:nvSpPr>
          <p:cNvPr id="34" name="矩形 13"/>
          <p:cNvSpPr>
            <a:spLocks noChangeArrowheads="1"/>
          </p:cNvSpPr>
          <p:nvPr/>
        </p:nvSpPr>
        <p:spPr bwMode="auto">
          <a:xfrm>
            <a:off x="332106" y="1865158"/>
            <a:ext cx="2765936" cy="40011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000" dirty="0" smtClean="0">
                <a:solidFill>
                  <a:schemeClr val="tx1"/>
                </a:solidFill>
                <a:latin typeface="Times New Roman" pitchFamily="18" charset="0"/>
                <a:cs typeface="Times New Roman" pitchFamily="18" charset="0"/>
              </a:rPr>
              <a:t>电路各种电压的影响</a:t>
            </a:r>
            <a:endParaRPr lang="en-US" altLang="zh-CN" sz="2000" b="1" dirty="0">
              <a:solidFill>
                <a:schemeClr val="tx1"/>
              </a:solidFill>
              <a:latin typeface="Times New Roman" pitchFamily="18" charset="0"/>
              <a:cs typeface="Times New Roman" pitchFamily="18" charset="0"/>
            </a:endParaRPr>
          </a:p>
        </p:txBody>
      </p:sp>
      <p:pic>
        <p:nvPicPr>
          <p:cNvPr id="11" name="Picture 9"/>
          <p:cNvPicPr>
            <a:picLocks noChangeAspect="1"/>
          </p:cNvPicPr>
          <p:nvPr/>
        </p:nvPicPr>
        <p:blipFill>
          <a:blip r:embed="rId2"/>
          <a:stretch>
            <a:fillRect/>
          </a:stretch>
        </p:blipFill>
        <p:spPr>
          <a:xfrm>
            <a:off x="3874599" y="1499319"/>
            <a:ext cx="4544301" cy="3372824"/>
          </a:xfrm>
          <a:prstGeom prst="rect">
            <a:avLst/>
          </a:prstGeom>
          <a:ln>
            <a:solidFill>
              <a:schemeClr val="tx1"/>
            </a:solidFill>
          </a:ln>
        </p:spPr>
      </p:pic>
      <p:sp>
        <p:nvSpPr>
          <p:cNvPr id="8" name="标题 2"/>
          <p:cNvSpPr txBox="1">
            <a:spLocks/>
          </p:cNvSpPr>
          <p:nvPr/>
        </p:nvSpPr>
        <p:spPr bwMode="auto">
          <a:xfrm>
            <a:off x="1214414" y="214290"/>
            <a:ext cx="8229600" cy="662082"/>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纳米逻辑电路的单粒子效应</a:t>
            </a:r>
          </a:p>
        </p:txBody>
      </p:sp>
      <p:sp>
        <p:nvSpPr>
          <p:cNvPr id="9" name="矩形 8"/>
          <p:cNvSpPr/>
          <p:nvPr/>
        </p:nvSpPr>
        <p:spPr>
          <a:xfrm>
            <a:off x="1137684" y="823200"/>
            <a:ext cx="6677245" cy="553998"/>
          </a:xfrm>
          <a:prstGeom prst="rect">
            <a:avLst/>
          </a:prstGeom>
        </p:spPr>
        <p:txBody>
          <a:bodyPr wrap="square">
            <a:spAutoFit/>
          </a:bodyPr>
          <a:lstStyle/>
          <a:p>
            <a:pPr algn="ctr" eaLnBrk="0" hangingPunct="0"/>
            <a:r>
              <a:rPr lang="zh-CN" altLang="en-US" sz="3000" dirty="0" smtClean="0">
                <a:solidFill>
                  <a:schemeClr val="tx1"/>
                </a:solidFill>
                <a:latin typeface="Arial" charset="0"/>
                <a:ea typeface="+mj-ea"/>
                <a:cs typeface="+mj-cs"/>
              </a:rPr>
              <a:t>逻辑电路单粒</a:t>
            </a:r>
            <a:r>
              <a:rPr lang="zh-CN" altLang="en-US" sz="3000" dirty="0">
                <a:solidFill>
                  <a:schemeClr val="tx1"/>
                </a:solidFill>
                <a:latin typeface="Arial" charset="0"/>
                <a:ea typeface="+mj-ea"/>
                <a:cs typeface="+mj-cs"/>
              </a:rPr>
              <a:t>子效应的频率相关性</a:t>
            </a:r>
          </a:p>
        </p:txBody>
      </p:sp>
    </p:spTree>
    <p:extLst>
      <p:ext uri="{BB962C8B-B14F-4D97-AF65-F5344CB8AC3E}">
        <p14:creationId xmlns:p14="http://schemas.microsoft.com/office/powerpoint/2010/main" val="1687839945"/>
      </p:ext>
    </p:extLst>
  </p:cSld>
  <p:clrMapOvr>
    <a:masterClrMapping/>
  </p:clrMapOvr>
  <mc:AlternateContent xmlns:mc="http://schemas.openxmlformats.org/markup-compatibility/2006" xmlns:p14="http://schemas.microsoft.com/office/powerpoint/2010/main">
    <mc:Choice Requires="p14">
      <p:transition spd="slow" p14:dur="2000" advTm="19348"/>
    </mc:Choice>
    <mc:Fallback xmlns="">
      <p:transition spd="slow" advTm="1934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04716" y="5292763"/>
            <a:ext cx="8939284" cy="1464231"/>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zh-CN" altLang="en-US" sz="2000" dirty="0" smtClean="0">
                <a:solidFill>
                  <a:schemeClr val="tx1"/>
                </a:solidFill>
                <a:latin typeface="Times New Roman" pitchFamily="18" charset="0"/>
                <a:cs typeface="Times New Roman" pitchFamily="18" charset="0"/>
              </a:rPr>
              <a:t>传统认为组合逻辑延迟越大，组合逻辑面积越大，则逻辑电路的单粒子敏感面积必然增加，单粒子效应更敏感。而我们最新研究发现，低频条件下不同逻辑组合单粒子效应敏感性接近，而高频条件下，逻辑电路的有效敏感面积随着组合逻辑延迟、面积的增大而减小，单粒子效应敏感性降低。</a:t>
            </a:r>
            <a:endParaRPr lang="zh-CN" altLang="en-US" sz="2000" b="1" dirty="0">
              <a:solidFill>
                <a:schemeClr val="tx1"/>
              </a:solidFill>
              <a:latin typeface="Times New Roman" pitchFamily="18" charset="0"/>
              <a:cs typeface="Times New Roman" pitchFamily="18" charset="0"/>
            </a:endParaRPr>
          </a:p>
        </p:txBody>
      </p:sp>
      <p:sp>
        <p:nvSpPr>
          <p:cNvPr id="34" name="矩形 13"/>
          <p:cNvSpPr>
            <a:spLocks noChangeArrowheads="1"/>
          </p:cNvSpPr>
          <p:nvPr/>
        </p:nvSpPr>
        <p:spPr bwMode="auto">
          <a:xfrm>
            <a:off x="332106" y="1473960"/>
            <a:ext cx="2765936" cy="40011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000" dirty="0" smtClean="0">
                <a:solidFill>
                  <a:schemeClr val="tx1"/>
                </a:solidFill>
                <a:latin typeface="Times New Roman" pitchFamily="18" charset="0"/>
                <a:cs typeface="Times New Roman" pitchFamily="18" charset="0"/>
              </a:rPr>
              <a:t>组合逻辑延迟的影响</a:t>
            </a:r>
            <a:endParaRPr lang="en-US" altLang="zh-CN" sz="2000" b="1" dirty="0">
              <a:solidFill>
                <a:schemeClr val="tx1"/>
              </a:solidFill>
              <a:latin typeface="Times New Roman" pitchFamily="18" charset="0"/>
              <a:cs typeface="Times New Roman" pitchFamily="18" charset="0"/>
            </a:endParaRPr>
          </a:p>
        </p:txBody>
      </p:sp>
      <p:pic>
        <p:nvPicPr>
          <p:cNvPr id="7" name="图片 6"/>
          <p:cNvPicPr/>
          <p:nvPr/>
        </p:nvPicPr>
        <p:blipFill>
          <a:blip r:embed="rId2"/>
          <a:srcRect t="1835" r="4270"/>
          <a:stretch>
            <a:fillRect/>
          </a:stretch>
        </p:blipFill>
        <p:spPr bwMode="auto">
          <a:xfrm>
            <a:off x="4309279" y="1473960"/>
            <a:ext cx="4793777" cy="3630304"/>
          </a:xfrm>
          <a:prstGeom prst="rect">
            <a:avLst/>
          </a:prstGeom>
          <a:noFill/>
          <a:ln w="9525">
            <a:solidFill>
              <a:schemeClr val="tx1"/>
            </a:solidFill>
            <a:miter lim="800000"/>
            <a:headEnd/>
            <a:tailEnd/>
          </a:ln>
        </p:spPr>
      </p:pic>
      <p:sp>
        <p:nvSpPr>
          <p:cNvPr id="8" name="TextBox 7"/>
          <p:cNvSpPr txBox="1"/>
          <p:nvPr/>
        </p:nvSpPr>
        <p:spPr>
          <a:xfrm>
            <a:off x="225188" y="2051974"/>
            <a:ext cx="3947593" cy="3046988"/>
          </a:xfrm>
          <a:prstGeom prst="rect">
            <a:avLst/>
          </a:prstGeom>
          <a:noFill/>
        </p:spPr>
        <p:txBody>
          <a:bodyPr wrap="square" rtlCol="0">
            <a:spAutoFit/>
          </a:bodyPr>
          <a:lstStyle/>
          <a:p>
            <a:r>
              <a:rPr lang="zh-CN" altLang="en-US" dirty="0" smtClean="0">
                <a:latin typeface="宋体"/>
                <a:ea typeface="宋体"/>
                <a:cs typeface="宋体"/>
              </a:rPr>
              <a:t>组合逻辑延迟从大到小的电路符号依次：</a:t>
            </a:r>
            <a:endParaRPr lang="en-US" altLang="zh-CN" dirty="0" smtClean="0">
              <a:latin typeface="宋体"/>
              <a:ea typeface="宋体"/>
              <a:cs typeface="宋体"/>
            </a:endParaRPr>
          </a:p>
          <a:p>
            <a:r>
              <a:rPr lang="en-US" dirty="0" smtClean="0">
                <a:latin typeface="Times New Roman"/>
                <a:cs typeface="Times New Roman"/>
              </a:rPr>
              <a:t>DFF</a:t>
            </a:r>
            <a:r>
              <a:rPr lang="en-US" altLang="zh-CN" dirty="0" smtClean="0">
                <a:latin typeface="Times New Roman"/>
                <a:cs typeface="Times New Roman"/>
              </a:rPr>
              <a:t>-NOR</a:t>
            </a:r>
          </a:p>
          <a:p>
            <a:r>
              <a:rPr lang="en-US" altLang="zh-CN" dirty="0" smtClean="0">
                <a:latin typeface="Times New Roman"/>
                <a:cs typeface="Times New Roman"/>
              </a:rPr>
              <a:t>DFF-INV</a:t>
            </a:r>
          </a:p>
          <a:p>
            <a:r>
              <a:rPr lang="en-US" altLang="zh-CN" dirty="0" smtClean="0">
                <a:latin typeface="Times New Roman"/>
                <a:cs typeface="Times New Roman"/>
              </a:rPr>
              <a:t>DFFNAND</a:t>
            </a:r>
          </a:p>
          <a:p>
            <a:r>
              <a:rPr lang="en-US" altLang="zh-CN" dirty="0" smtClean="0">
                <a:latin typeface="Times New Roman"/>
                <a:cs typeface="Times New Roman"/>
              </a:rPr>
              <a:t>DFFSUM</a:t>
            </a:r>
          </a:p>
          <a:p>
            <a:r>
              <a:rPr lang="en-US" altLang="zh-CN" dirty="0" smtClean="0">
                <a:solidFill>
                  <a:srgbClr val="FF0000"/>
                </a:solidFill>
                <a:latin typeface="Times New Roman"/>
                <a:cs typeface="Times New Roman"/>
              </a:rPr>
              <a:t>DFF-00</a:t>
            </a:r>
            <a:r>
              <a:rPr lang="zh-CN" altLang="en-US" dirty="0" smtClean="0">
                <a:solidFill>
                  <a:srgbClr val="FF0000"/>
                </a:solidFill>
                <a:latin typeface="宋体"/>
                <a:ea typeface="宋体"/>
                <a:cs typeface="宋体"/>
              </a:rPr>
              <a:t>（特殊情况：截面绝对值较小，与电路结构相关）</a:t>
            </a:r>
            <a:endParaRPr lang="en-US" dirty="0">
              <a:solidFill>
                <a:srgbClr val="FF0000"/>
              </a:solidFill>
              <a:latin typeface="宋体"/>
              <a:ea typeface="宋体"/>
              <a:cs typeface="宋体"/>
            </a:endParaRPr>
          </a:p>
        </p:txBody>
      </p:sp>
      <p:sp>
        <p:nvSpPr>
          <p:cNvPr id="10" name="标题 2"/>
          <p:cNvSpPr txBox="1">
            <a:spLocks/>
          </p:cNvSpPr>
          <p:nvPr/>
        </p:nvSpPr>
        <p:spPr bwMode="auto">
          <a:xfrm>
            <a:off x="1142976" y="142852"/>
            <a:ext cx="8229600" cy="662082"/>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纳米逻辑电路的单粒子效应</a:t>
            </a:r>
          </a:p>
        </p:txBody>
      </p:sp>
      <p:sp>
        <p:nvSpPr>
          <p:cNvPr id="11" name="矩形 10"/>
          <p:cNvSpPr/>
          <p:nvPr/>
        </p:nvSpPr>
        <p:spPr>
          <a:xfrm>
            <a:off x="1137684" y="823200"/>
            <a:ext cx="6677245" cy="553998"/>
          </a:xfrm>
          <a:prstGeom prst="rect">
            <a:avLst/>
          </a:prstGeom>
        </p:spPr>
        <p:txBody>
          <a:bodyPr wrap="square">
            <a:spAutoFit/>
          </a:bodyPr>
          <a:lstStyle/>
          <a:p>
            <a:pPr algn="ctr" eaLnBrk="0" hangingPunct="0"/>
            <a:r>
              <a:rPr lang="zh-CN" altLang="en-US" sz="3000" dirty="0" smtClean="0">
                <a:solidFill>
                  <a:schemeClr val="tx1"/>
                </a:solidFill>
                <a:latin typeface="Arial" charset="0"/>
                <a:ea typeface="+mj-ea"/>
                <a:cs typeface="+mj-cs"/>
              </a:rPr>
              <a:t>逻辑电路单粒</a:t>
            </a:r>
            <a:r>
              <a:rPr lang="zh-CN" altLang="en-US" sz="3000" dirty="0">
                <a:solidFill>
                  <a:schemeClr val="tx1"/>
                </a:solidFill>
                <a:latin typeface="Arial" charset="0"/>
                <a:ea typeface="+mj-ea"/>
                <a:cs typeface="+mj-cs"/>
              </a:rPr>
              <a:t>子效应的频率相关性</a:t>
            </a:r>
          </a:p>
        </p:txBody>
      </p:sp>
    </p:spTree>
    <p:extLst>
      <p:ext uri="{BB962C8B-B14F-4D97-AF65-F5344CB8AC3E}">
        <p14:creationId xmlns:p14="http://schemas.microsoft.com/office/powerpoint/2010/main" val="2414992588"/>
      </p:ext>
    </p:extLst>
  </p:cSld>
  <p:clrMapOvr>
    <a:masterClrMapping/>
  </p:clrMapOvr>
  <mc:AlternateContent xmlns:mc="http://schemas.openxmlformats.org/markup-compatibility/2006" xmlns:p14="http://schemas.microsoft.com/office/powerpoint/2010/main">
    <mc:Choice Requires="p14">
      <p:transition spd="slow" p14:dur="2000" advTm="19348"/>
    </mc:Choice>
    <mc:Fallback xmlns="">
      <p:transition spd="slow" advTm="19348"/>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TextBox 13"/>
          <p:cNvSpPr txBox="1"/>
          <p:nvPr/>
        </p:nvSpPr>
        <p:spPr>
          <a:xfrm>
            <a:off x="477672" y="5435607"/>
            <a:ext cx="3957850" cy="1328023"/>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457200" eaLnBrk="1" hangingPunct="1">
              <a:lnSpc>
                <a:spcPct val="120000"/>
              </a:lnSpc>
              <a:spcBef>
                <a:spcPts val="0"/>
              </a:spcBef>
            </a:pPr>
            <a:r>
              <a:rPr lang="zh-CN" altLang="en-US" sz="2000" dirty="0" smtClean="0"/>
              <a:t>单粒子瞬态软错误具有时间窗口效应：频率越大，单粒子瞬态被捕获概率越大，软错误越多。</a:t>
            </a:r>
            <a:endParaRPr lang="zh-CN" altLang="en-US" sz="2000" b="1" dirty="0">
              <a:latin typeface="Times New Roman" panose="02020603050405020304" pitchFamily="18" charset="0"/>
              <a:cs typeface="Times New Roman" panose="02020603050405020304" pitchFamily="18" charset="0"/>
            </a:endParaRPr>
          </a:p>
        </p:txBody>
      </p:sp>
      <p:sp>
        <p:nvSpPr>
          <p:cNvPr id="12" name="Content Placeholder 2"/>
          <p:cNvSpPr>
            <a:spLocks noGrp="1"/>
          </p:cNvSpPr>
          <p:nvPr>
            <p:ph idx="1"/>
          </p:nvPr>
        </p:nvSpPr>
        <p:spPr>
          <a:xfrm>
            <a:off x="429904" y="1759701"/>
            <a:ext cx="6128706" cy="1215016"/>
          </a:xfrm>
        </p:spPr>
        <p:txBody>
          <a:bodyPr>
            <a:normAutofit fontScale="70000" lnSpcReduction="20000"/>
          </a:bodyPr>
          <a:lstStyle/>
          <a:p>
            <a:pPr marL="0" indent="0">
              <a:buNone/>
            </a:pPr>
            <a:r>
              <a:rPr lang="zh-CN" altLang="en-US" b="1" dirty="0" smtClean="0">
                <a:solidFill>
                  <a:schemeClr val="tx1"/>
                </a:solidFill>
              </a:rPr>
              <a:t>逻辑电路的软错误主要来源有两个，</a:t>
            </a:r>
            <a:r>
              <a:rPr lang="zh-CN" altLang="en-US" b="1" dirty="0" smtClean="0">
                <a:solidFill>
                  <a:schemeClr val="tx1"/>
                </a:solidFill>
                <a:latin typeface="Times New Roman"/>
                <a:cs typeface="Times New Roman"/>
              </a:rPr>
              <a:t>且相互叠</a:t>
            </a:r>
            <a:r>
              <a:rPr lang="zh-CN" altLang="en-US" b="1" dirty="0" smtClean="0">
                <a:solidFill>
                  <a:schemeClr val="tx1"/>
                </a:solidFill>
              </a:rPr>
              <a:t>加：</a:t>
            </a:r>
            <a:endParaRPr lang="en-US" altLang="zh-CN" b="1" dirty="0" smtClean="0">
              <a:solidFill>
                <a:schemeClr val="tx1"/>
              </a:solidFill>
            </a:endParaRPr>
          </a:p>
          <a:p>
            <a:pPr marL="514350" indent="-514350">
              <a:buAutoNum type="arabicPeriod"/>
            </a:pPr>
            <a:r>
              <a:rPr lang="zh-CN" altLang="en-US" b="1" dirty="0" smtClean="0">
                <a:solidFill>
                  <a:schemeClr val="tx1"/>
                </a:solidFill>
              </a:rPr>
              <a:t>组合逻辑单粒子瞬态产生的软错误</a:t>
            </a:r>
            <a:endParaRPr lang="en-US" altLang="zh-CN" b="1" dirty="0" smtClean="0">
              <a:solidFill>
                <a:schemeClr val="tx1"/>
              </a:solidFill>
            </a:endParaRPr>
          </a:p>
          <a:p>
            <a:pPr marL="514350" indent="-514350">
              <a:buAutoNum type="arabicPeriod"/>
            </a:pPr>
            <a:r>
              <a:rPr lang="zh-CN" altLang="en-US" b="1" dirty="0" smtClean="0">
                <a:solidFill>
                  <a:schemeClr val="tx1"/>
                </a:solidFill>
              </a:rPr>
              <a:t>触发器时序单元的单粒子翻转产生的软错误</a:t>
            </a:r>
            <a:endParaRPr lang="en-US" altLang="zh-CN" b="1" dirty="0" smtClean="0">
              <a:solidFill>
                <a:schemeClr val="tx1"/>
              </a:solidFill>
            </a:endParaRPr>
          </a:p>
          <a:p>
            <a:endParaRPr lang="en-US" b="1" dirty="0">
              <a:solidFill>
                <a:schemeClr val="tx1"/>
              </a:solidFill>
            </a:endParaRPr>
          </a:p>
        </p:txBody>
      </p:sp>
      <p:pic>
        <p:nvPicPr>
          <p:cNvPr id="1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20" y="2919808"/>
            <a:ext cx="3597810" cy="2369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0339" y="2919808"/>
            <a:ext cx="3176648" cy="2382798"/>
          </a:xfrm>
          <a:prstGeom prst="rect">
            <a:avLst/>
          </a:prstGeom>
          <a:noFill/>
          <a:ln>
            <a:solidFill>
              <a:schemeClr val="tx1"/>
            </a:solidFill>
          </a:ln>
        </p:spPr>
      </p:pic>
      <p:sp>
        <p:nvSpPr>
          <p:cNvPr id="23" name="TextBox 22"/>
          <p:cNvSpPr txBox="1"/>
          <p:nvPr/>
        </p:nvSpPr>
        <p:spPr>
          <a:xfrm>
            <a:off x="4776714" y="5437880"/>
            <a:ext cx="4012442" cy="1328023"/>
          </a:xfrm>
          <a:prstGeom prst="roundRect">
            <a:avLst/>
          </a:prstGeom>
          <a:ln>
            <a:solidFill>
              <a:srgbClr val="00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457200">
              <a:lnSpc>
                <a:spcPct val="120000"/>
              </a:lnSpc>
              <a:spcBef>
                <a:spcPts val="0"/>
              </a:spcBef>
            </a:pPr>
            <a:r>
              <a:rPr lang="zh-CN" altLang="en-US" sz="2000" dirty="0"/>
              <a:t>单粒子翻转软错误具有时间屏蔽效应</a:t>
            </a:r>
            <a:r>
              <a:rPr lang="zh-CN" altLang="en-US" sz="2000" dirty="0" smtClean="0"/>
              <a:t>：频率</a:t>
            </a:r>
            <a:r>
              <a:rPr lang="zh-CN" altLang="en-US" sz="2000" dirty="0"/>
              <a:t>越大，单粒子翻转被屏蔽概率越大，软错误越</a:t>
            </a:r>
            <a:r>
              <a:rPr lang="zh-CN" altLang="en-US" sz="2000" dirty="0" smtClean="0"/>
              <a:t>少。</a:t>
            </a:r>
            <a:endParaRPr lang="en-US" sz="2000" dirty="0"/>
          </a:p>
        </p:txBody>
      </p:sp>
      <p:sp>
        <p:nvSpPr>
          <p:cNvPr id="24" name="矩形 13"/>
          <p:cNvSpPr>
            <a:spLocks noChangeArrowheads="1"/>
          </p:cNvSpPr>
          <p:nvPr/>
        </p:nvSpPr>
        <p:spPr bwMode="auto">
          <a:xfrm>
            <a:off x="332106" y="1325395"/>
            <a:ext cx="1564933" cy="40011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000" b="1" dirty="0" smtClean="0">
                <a:solidFill>
                  <a:schemeClr val="tx1"/>
                </a:solidFill>
                <a:latin typeface="Times New Roman" pitchFamily="18" charset="0"/>
                <a:cs typeface="Times New Roman" pitchFamily="18" charset="0"/>
              </a:rPr>
              <a:t>机理分析</a:t>
            </a:r>
            <a:endParaRPr lang="en-US" altLang="zh-CN" sz="2000" b="1" dirty="0">
              <a:solidFill>
                <a:schemeClr val="tx1"/>
              </a:solidFill>
              <a:latin typeface="Times New Roman" pitchFamily="18" charset="0"/>
              <a:cs typeface="Times New Roman" pitchFamily="18" charset="0"/>
            </a:endParaRPr>
          </a:p>
        </p:txBody>
      </p:sp>
      <p:sp>
        <p:nvSpPr>
          <p:cNvPr id="13" name="标题 2"/>
          <p:cNvSpPr txBox="1">
            <a:spLocks/>
          </p:cNvSpPr>
          <p:nvPr/>
        </p:nvSpPr>
        <p:spPr bwMode="auto">
          <a:xfrm>
            <a:off x="1214414" y="142852"/>
            <a:ext cx="8229600" cy="662082"/>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纳米逻辑电路的单粒子效应</a:t>
            </a:r>
          </a:p>
        </p:txBody>
      </p:sp>
      <p:sp>
        <p:nvSpPr>
          <p:cNvPr id="15" name="矩形 14"/>
          <p:cNvSpPr/>
          <p:nvPr/>
        </p:nvSpPr>
        <p:spPr>
          <a:xfrm>
            <a:off x="1277938" y="771397"/>
            <a:ext cx="6677245" cy="553998"/>
          </a:xfrm>
          <a:prstGeom prst="rect">
            <a:avLst/>
          </a:prstGeom>
        </p:spPr>
        <p:txBody>
          <a:bodyPr wrap="square">
            <a:spAutoFit/>
          </a:bodyPr>
          <a:lstStyle/>
          <a:p>
            <a:pPr algn="ctr" eaLnBrk="0" hangingPunct="0"/>
            <a:r>
              <a:rPr lang="zh-CN" altLang="en-US" sz="3000" dirty="0" smtClean="0">
                <a:solidFill>
                  <a:schemeClr val="tx1"/>
                </a:solidFill>
                <a:latin typeface="Arial" charset="0"/>
                <a:ea typeface="+mj-ea"/>
                <a:cs typeface="+mj-cs"/>
              </a:rPr>
              <a:t>逻辑电路单粒</a:t>
            </a:r>
            <a:r>
              <a:rPr lang="zh-CN" altLang="en-US" sz="3000" dirty="0">
                <a:solidFill>
                  <a:schemeClr val="tx1"/>
                </a:solidFill>
                <a:latin typeface="Arial" charset="0"/>
                <a:ea typeface="+mj-ea"/>
                <a:cs typeface="+mj-cs"/>
              </a:rPr>
              <a:t>子效应的频率相关性</a:t>
            </a:r>
          </a:p>
        </p:txBody>
      </p:sp>
    </p:spTree>
    <p:custDataLst>
      <p:tags r:id="rId1"/>
    </p:custDataLst>
    <p:extLst>
      <p:ext uri="{BB962C8B-B14F-4D97-AF65-F5344CB8AC3E}">
        <p14:creationId xmlns:p14="http://schemas.microsoft.com/office/powerpoint/2010/main" val="2926784468"/>
      </p:ext>
    </p:extLst>
  </p:cSld>
  <p:clrMapOvr>
    <a:masterClrMapping/>
  </p:clrMapOvr>
  <p:transition spd="slow" advTm="92229"/>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8" name="Content Placeholder 2"/>
          <p:cNvSpPr txBox="1">
            <a:spLocks/>
          </p:cNvSpPr>
          <p:nvPr/>
        </p:nvSpPr>
        <p:spPr bwMode="auto">
          <a:xfrm>
            <a:off x="317334" y="2109483"/>
            <a:ext cx="8471827" cy="33774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73050" marR="0" lvl="0" indent="-273050" algn="l" defTabSz="914400" rtl="0" eaLnBrk="0" fontAlgn="base" latinLnBrk="0" hangingPunct="0">
              <a:lnSpc>
                <a:spcPct val="120000"/>
              </a:lnSpc>
              <a:spcBef>
                <a:spcPts val="0"/>
              </a:spcBef>
              <a:spcAft>
                <a:spcPct val="0"/>
              </a:spcAft>
              <a:buClr>
                <a:srgbClr val="0BD0D9"/>
              </a:buClr>
              <a:buSzPct val="95000"/>
              <a:buFont typeface="Wingdings 2" pitchFamily="18" charset="2"/>
              <a:buChar char=""/>
              <a:tabLst/>
              <a:defRPr/>
            </a:pPr>
            <a:r>
              <a:rPr kumimoji="0" lang="zh-CN" altLang="en-US" sz="2600" i="0" u="none" strike="noStrike" kern="1200" cap="none" spc="0" normalizeH="0" baseline="0" noProof="0" dirty="0" smtClean="0">
                <a:ln>
                  <a:noFill/>
                </a:ln>
                <a:solidFill>
                  <a:schemeClr val="tx1"/>
                </a:solidFill>
                <a:effectLst/>
                <a:uLnTx/>
                <a:uFillTx/>
                <a:latin typeface="Arial" charset="0"/>
                <a:ea typeface="+mn-ea"/>
                <a:cs typeface="+mn-cs"/>
              </a:rPr>
              <a:t>因此，逻辑电路总单粒子软错误截面随频率增加还是减小，取决于哪种软错误来源占据主导地位：</a:t>
            </a:r>
            <a:endParaRPr kumimoji="0" lang="en-US" altLang="zh-CN" sz="2600" i="0" u="none" strike="noStrike" kern="1200" cap="none" spc="0" normalizeH="0" baseline="0" noProof="0" dirty="0" smtClean="0">
              <a:ln>
                <a:noFill/>
              </a:ln>
              <a:solidFill>
                <a:schemeClr val="tx1"/>
              </a:solidFill>
              <a:effectLst/>
              <a:uLnTx/>
              <a:uFillTx/>
              <a:latin typeface="Arial" charset="0"/>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endPar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rPr>
              <a:t>1.</a:t>
            </a:r>
            <a:r>
              <a:rPr kumimoji="0" lang="zh-CN" altLang="en-US" sz="2400" b="1" i="0" u="none" strike="noStrike" kern="1200" cap="none" spc="0" normalizeH="0" baseline="0" noProof="0" dirty="0" smtClean="0">
                <a:ln>
                  <a:noFill/>
                </a:ln>
                <a:solidFill>
                  <a:schemeClr val="tx1"/>
                </a:solidFill>
                <a:effectLst/>
                <a:uLnTx/>
                <a:uFillTx/>
                <a:latin typeface="Arial" charset="0"/>
                <a:ea typeface="+mn-ea"/>
                <a:cs typeface="+mn-cs"/>
              </a:rPr>
              <a:t> 单粒子翻转占主导：总软错误截面随频率增大而减小；</a:t>
            </a:r>
            <a:endPar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rPr>
              <a:t>2.</a:t>
            </a:r>
            <a:r>
              <a:rPr kumimoji="0" lang="zh-CN" altLang="en-US" sz="2400" b="1" i="0" u="none" strike="noStrike" kern="1200" cap="none" spc="0" normalizeH="0" baseline="0" noProof="0" dirty="0" smtClean="0">
                <a:ln>
                  <a:noFill/>
                </a:ln>
                <a:solidFill>
                  <a:schemeClr val="tx1"/>
                </a:solidFill>
                <a:effectLst/>
                <a:uLnTx/>
                <a:uFillTx/>
                <a:latin typeface="Arial" charset="0"/>
                <a:ea typeface="+mn-ea"/>
                <a:cs typeface="+mn-cs"/>
              </a:rPr>
              <a:t> 单粒子瞬态占主导：总软错误截面随频率增大而增加；</a:t>
            </a:r>
            <a:endPar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endParaRPr>
          </a:p>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Char char=""/>
              <a:tabLst/>
              <a:defRPr/>
            </a:pPr>
            <a:r>
              <a:rPr kumimoji="0" lang="en-US" altLang="zh-CN" sz="2400" b="1" i="0" u="none" strike="noStrike" kern="1200" cap="none" spc="0" normalizeH="0" baseline="0" noProof="0" dirty="0" smtClean="0">
                <a:ln>
                  <a:noFill/>
                </a:ln>
                <a:solidFill>
                  <a:schemeClr val="tx1"/>
                </a:solidFill>
                <a:effectLst/>
                <a:uLnTx/>
                <a:uFillTx/>
                <a:latin typeface="Arial" charset="0"/>
                <a:ea typeface="+mn-ea"/>
                <a:cs typeface="+mn-cs"/>
              </a:rPr>
              <a:t>3.</a:t>
            </a:r>
            <a:r>
              <a:rPr kumimoji="0" lang="zh-CN" altLang="en-US" sz="2400" b="1" i="0" u="none" strike="noStrike" kern="1200" cap="none" spc="0" normalizeH="0" baseline="0" noProof="0" dirty="0" smtClean="0">
                <a:ln>
                  <a:noFill/>
                </a:ln>
                <a:solidFill>
                  <a:schemeClr val="tx1"/>
                </a:solidFill>
                <a:effectLst/>
                <a:uLnTx/>
                <a:uFillTx/>
                <a:latin typeface="Arial" charset="0"/>
                <a:ea typeface="+mn-ea"/>
                <a:cs typeface="+mn-cs"/>
              </a:rPr>
              <a:t> 两者贡献相当：总软错误截面随频率增大变化不明显</a:t>
            </a:r>
            <a:endParaRPr kumimoji="0" lang="en-US" sz="2400" b="1"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标题 2"/>
          <p:cNvSpPr txBox="1">
            <a:spLocks/>
          </p:cNvSpPr>
          <p:nvPr/>
        </p:nvSpPr>
        <p:spPr bwMode="auto">
          <a:xfrm>
            <a:off x="1142976" y="142852"/>
            <a:ext cx="8229600" cy="662082"/>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纳米逻辑电路的单粒子效应</a:t>
            </a:r>
          </a:p>
        </p:txBody>
      </p:sp>
      <p:sp>
        <p:nvSpPr>
          <p:cNvPr id="9" name="矩形 13"/>
          <p:cNvSpPr>
            <a:spLocks noChangeArrowheads="1"/>
          </p:cNvSpPr>
          <p:nvPr/>
        </p:nvSpPr>
        <p:spPr bwMode="auto">
          <a:xfrm>
            <a:off x="332106" y="1625651"/>
            <a:ext cx="1564933" cy="40011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zh-CN" altLang="en-US" sz="2000" b="1" dirty="0" smtClean="0">
                <a:solidFill>
                  <a:schemeClr val="tx1"/>
                </a:solidFill>
                <a:latin typeface="Times New Roman" pitchFamily="18" charset="0"/>
                <a:cs typeface="Times New Roman" pitchFamily="18" charset="0"/>
              </a:rPr>
              <a:t>机理分析</a:t>
            </a:r>
            <a:endParaRPr lang="en-US" altLang="zh-CN" sz="2000" b="1" dirty="0">
              <a:solidFill>
                <a:schemeClr val="tx1"/>
              </a:solidFill>
              <a:latin typeface="Times New Roman" pitchFamily="18" charset="0"/>
              <a:cs typeface="Times New Roman" pitchFamily="18" charset="0"/>
            </a:endParaRPr>
          </a:p>
        </p:txBody>
      </p:sp>
      <p:sp>
        <p:nvSpPr>
          <p:cNvPr id="10" name="矩形 9"/>
          <p:cNvSpPr/>
          <p:nvPr/>
        </p:nvSpPr>
        <p:spPr>
          <a:xfrm>
            <a:off x="1285852" y="928670"/>
            <a:ext cx="6677245" cy="553998"/>
          </a:xfrm>
          <a:prstGeom prst="rect">
            <a:avLst/>
          </a:prstGeom>
        </p:spPr>
        <p:txBody>
          <a:bodyPr wrap="square">
            <a:spAutoFit/>
          </a:bodyPr>
          <a:lstStyle/>
          <a:p>
            <a:pPr algn="ctr" eaLnBrk="0" hangingPunct="0"/>
            <a:r>
              <a:rPr lang="zh-CN" altLang="en-US" sz="3000" b="1" dirty="0" smtClean="0">
                <a:solidFill>
                  <a:schemeClr val="tx1"/>
                </a:solidFill>
                <a:latin typeface="Arial" charset="0"/>
                <a:ea typeface="+mj-ea"/>
                <a:cs typeface="+mj-cs"/>
              </a:rPr>
              <a:t>逻辑电路单粒</a:t>
            </a:r>
            <a:r>
              <a:rPr lang="zh-CN" altLang="en-US" sz="3000" b="1" dirty="0">
                <a:solidFill>
                  <a:schemeClr val="tx1"/>
                </a:solidFill>
                <a:latin typeface="Arial" charset="0"/>
                <a:ea typeface="+mj-ea"/>
                <a:cs typeface="+mj-cs"/>
              </a:rPr>
              <a:t>子效应的频率相关性</a:t>
            </a:r>
          </a:p>
        </p:txBody>
      </p:sp>
    </p:spTree>
    <p:custDataLst>
      <p:tags r:id="rId1"/>
    </p:custDataLst>
    <p:extLst>
      <p:ext uri="{BB962C8B-B14F-4D97-AF65-F5344CB8AC3E}">
        <p14:creationId xmlns:p14="http://schemas.microsoft.com/office/powerpoint/2010/main" val="150414911"/>
      </p:ext>
    </p:extLst>
  </p:cSld>
  <p:clrMapOvr>
    <a:masterClrMapping/>
  </p:clrMapOvr>
  <p:transition spd="slow" advTm="92229"/>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3"/>
          <a:srcRect/>
          <a:stretch>
            <a:fillRect/>
          </a:stretch>
        </p:blipFill>
        <p:spPr bwMode="auto">
          <a:xfrm>
            <a:off x="311118" y="1562100"/>
            <a:ext cx="4357718" cy="2951163"/>
          </a:xfrm>
          <a:prstGeom prst="rect">
            <a:avLst/>
          </a:prstGeom>
          <a:noFill/>
          <a:ln w="9525">
            <a:noFill/>
            <a:miter lim="800000"/>
            <a:headEnd/>
            <a:tailEnd/>
          </a:ln>
          <a:effectLst/>
        </p:spPr>
      </p:pic>
      <p:sp>
        <p:nvSpPr>
          <p:cNvPr id="5" name="标题 1"/>
          <p:cNvSpPr>
            <a:spLocks noGrp="1"/>
          </p:cNvSpPr>
          <p:nvPr>
            <p:ph type="title"/>
          </p:nvPr>
        </p:nvSpPr>
        <p:spPr>
          <a:xfrm>
            <a:off x="1322388" y="357166"/>
            <a:ext cx="7570787" cy="706438"/>
          </a:xfrm>
        </p:spPr>
        <p:txBody>
          <a:bodyPr/>
          <a:lstStyle/>
          <a:p>
            <a:r>
              <a:rPr lang="zh-CN" altLang="en-US" sz="2800" b="1" dirty="0" smtClean="0">
                <a:latin typeface="华文中宋" pitchFamily="2" charset="-122"/>
                <a:ea typeface="华文中宋" pitchFamily="2" charset="-122"/>
              </a:rPr>
              <a:t>纳米器件单粒子锁定温度相关性试验研究</a:t>
            </a:r>
            <a:endParaRPr lang="zh-CN" altLang="en-US" sz="2800" b="1" dirty="0">
              <a:latin typeface="华文中宋" pitchFamily="2" charset="-122"/>
              <a:ea typeface="华文中宋" pitchFamily="2" charset="-122"/>
            </a:endParaRPr>
          </a:p>
        </p:txBody>
      </p:sp>
      <p:pic>
        <p:nvPicPr>
          <p:cNvPr id="6" name="图片 2" descr="深空探测.png"/>
          <p:cNvPicPr>
            <a:picLocks noChangeAspect="1"/>
          </p:cNvPicPr>
          <p:nvPr/>
        </p:nvPicPr>
        <p:blipFill>
          <a:blip r:embed="rId4"/>
          <a:srcRect/>
          <a:stretch>
            <a:fillRect/>
          </a:stretch>
        </p:blipFill>
        <p:spPr bwMode="auto">
          <a:xfrm>
            <a:off x="4883150" y="1651000"/>
            <a:ext cx="4071966" cy="2714644"/>
          </a:xfrm>
          <a:prstGeom prst="rect">
            <a:avLst/>
          </a:prstGeom>
          <a:noFill/>
          <a:ln w="9525">
            <a:noFill/>
            <a:miter lim="800000"/>
            <a:headEnd/>
            <a:tailEnd/>
          </a:ln>
        </p:spPr>
      </p:pic>
      <p:sp>
        <p:nvSpPr>
          <p:cNvPr id="7" name="TextBox 6"/>
          <p:cNvSpPr txBox="1"/>
          <p:nvPr/>
        </p:nvSpPr>
        <p:spPr>
          <a:xfrm>
            <a:off x="438150" y="4718050"/>
            <a:ext cx="8358246" cy="1338828"/>
          </a:xfrm>
          <a:prstGeom prst="rect">
            <a:avLst/>
          </a:prstGeom>
          <a:noFill/>
        </p:spPr>
        <p:txBody>
          <a:bodyPr wrap="square" rtlCol="0">
            <a:spAutoFit/>
          </a:bodyPr>
          <a:lstStyle/>
          <a:p>
            <a:pPr algn="just">
              <a:lnSpc>
                <a:spcPct val="150000"/>
              </a:lnSpc>
            </a:pPr>
            <a:r>
              <a:rPr lang="zh-CN" altLang="en-US" dirty="0" smtClean="0">
                <a:latin typeface="华文中宋" pitchFamily="2" charset="-122"/>
                <a:ea typeface="华文中宋" pitchFamily="2" charset="-122"/>
              </a:rPr>
              <a:t>随着器件特征尺寸的减小，工作电压降低，单粒子闭锁敏感性将下降。器件工作的空间环境温度一般为</a:t>
            </a:r>
            <a:r>
              <a:rPr lang="en-US" dirty="0" smtClean="0">
                <a:latin typeface="华文中宋" pitchFamily="2" charset="-122"/>
                <a:ea typeface="华文中宋" pitchFamily="2" charset="-122"/>
              </a:rPr>
              <a:t>218 K</a:t>
            </a:r>
            <a:r>
              <a:rPr lang="zh-CN" altLang="en-US" dirty="0" smtClean="0">
                <a:latin typeface="华文中宋" pitchFamily="2" charset="-122"/>
                <a:ea typeface="华文中宋" pitchFamily="2" charset="-122"/>
              </a:rPr>
              <a:t>－</a:t>
            </a:r>
            <a:r>
              <a:rPr lang="en-US" dirty="0" smtClean="0">
                <a:latin typeface="华文中宋" pitchFamily="2" charset="-122"/>
                <a:ea typeface="华文中宋" pitchFamily="2" charset="-122"/>
              </a:rPr>
              <a:t>418 K</a:t>
            </a:r>
            <a:r>
              <a:rPr lang="zh-CN" altLang="en-US" dirty="0" smtClean="0">
                <a:latin typeface="华文中宋" pitchFamily="2" charset="-122"/>
                <a:ea typeface="华文中宋" pitchFamily="2" charset="-122"/>
              </a:rPr>
              <a:t>，而目前大部分单粒子效应地面模拟实验都是在室温下进行的，已有研究表明，温度的增加会提高单粒子锁定的敏感性。</a:t>
            </a:r>
            <a:endParaRPr lang="zh-CN" altLang="en-US" dirty="0">
              <a:latin typeface="华文中宋" pitchFamily="2" charset="-122"/>
              <a:ea typeface="华文中宋" pitchFamily="2"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descr="虚线网格"/>
          <p:cNvSpPr>
            <a:spLocks noChangeArrowheads="1"/>
          </p:cNvSpPr>
          <p:nvPr/>
        </p:nvSpPr>
        <p:spPr bwMode="auto">
          <a:xfrm>
            <a:off x="285748" y="1070968"/>
            <a:ext cx="836013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txBody>
          <a:bodyPr wrap="square">
            <a:spAutoFit/>
          </a:bodyPr>
          <a:lstStyle/>
          <a:p>
            <a:pPr marL="0" lvl="1" algn="just">
              <a:lnSpc>
                <a:spcPct val="125000"/>
              </a:lnSpc>
              <a:spcBef>
                <a:spcPct val="40000"/>
              </a:spcBef>
            </a:pPr>
            <a:r>
              <a:rPr lang="zh-CN" altLang="en-US" sz="2800" b="1" dirty="0" smtClean="0">
                <a:latin typeface="微软雅黑" panose="020B0503020204020204" pitchFamily="34" charset="-122"/>
                <a:ea typeface="微软雅黑" panose="020B0503020204020204" pitchFamily="34" charset="-122"/>
                <a:cs typeface="Times New Roman" pitchFamily="18" charset="0"/>
              </a:rPr>
              <a:t>       空间辐射环境引起的电子器件单粒子、总剂量、</a:t>
            </a:r>
            <a:r>
              <a:rPr lang="zh-CN" altLang="en-US" sz="2800" b="1" dirty="0">
                <a:latin typeface="微软雅黑" panose="020B0503020204020204" pitchFamily="34" charset="-122"/>
                <a:ea typeface="微软雅黑" panose="020B0503020204020204" pitchFamily="34" charset="-122"/>
                <a:cs typeface="Times New Roman" pitchFamily="18" charset="0"/>
              </a:rPr>
              <a:t>位移等</a:t>
            </a:r>
            <a:r>
              <a:rPr lang="zh-CN" altLang="en-US" sz="2800" b="1" dirty="0">
                <a:solidFill>
                  <a:srgbClr val="FF0000"/>
                </a:solidFill>
                <a:latin typeface="微软雅黑" panose="020B0503020204020204" pitchFamily="34" charset="-122"/>
                <a:ea typeface="微软雅黑" panose="020B0503020204020204" pitchFamily="34" charset="-122"/>
                <a:cs typeface="Times New Roman" pitchFamily="18" charset="0"/>
              </a:rPr>
              <a:t>空间辐射效应</a:t>
            </a:r>
            <a:r>
              <a:rPr lang="zh-CN" altLang="en-US" sz="2800" b="1" dirty="0">
                <a:latin typeface="微软雅黑" panose="020B0503020204020204" pitchFamily="34" charset="-122"/>
                <a:ea typeface="微软雅黑" panose="020B0503020204020204" pitchFamily="34" charset="-122"/>
                <a:cs typeface="Times New Roman" pitchFamily="18" charset="0"/>
              </a:rPr>
              <a:t>是导致航天器故障的主要原因</a:t>
            </a:r>
            <a:r>
              <a:rPr lang="zh-CN" altLang="en-US" sz="2800" b="1" dirty="0" smtClean="0">
                <a:latin typeface="微软雅黑" panose="020B0503020204020204" pitchFamily="34" charset="-122"/>
                <a:ea typeface="微软雅黑" panose="020B0503020204020204" pitchFamily="34" charset="-122"/>
                <a:cs typeface="Times New Roman" pitchFamily="18" charset="0"/>
              </a:rPr>
              <a:t>之一，</a:t>
            </a:r>
            <a:r>
              <a:rPr lang="en-US" altLang="zh-CN" sz="2800" b="1" dirty="0" smtClean="0">
                <a:latin typeface="微软雅黑" panose="020B0503020204020204" pitchFamily="34" charset="-122"/>
                <a:ea typeface="微软雅黑" panose="020B0503020204020204" pitchFamily="34" charset="-122"/>
                <a:cs typeface="Times New Roman" pitchFamily="18" charset="0"/>
              </a:rPr>
              <a:t>NASA</a:t>
            </a:r>
            <a:r>
              <a:rPr lang="zh-CN" altLang="en-US" sz="2800" b="1" dirty="0">
                <a:latin typeface="微软雅黑" panose="020B0503020204020204" pitchFamily="34" charset="-122"/>
                <a:ea typeface="微软雅黑" panose="020B0503020204020204" pitchFamily="34" charset="-122"/>
                <a:cs typeface="Times New Roman" pitchFamily="18" charset="0"/>
              </a:rPr>
              <a:t>统计</a:t>
            </a:r>
            <a:r>
              <a:rPr lang="zh-CN" altLang="en-US" sz="2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约占航天器故障的</a:t>
            </a:r>
            <a:r>
              <a:rPr lang="en-US" altLang="zh-CN" sz="2800" b="1" dirty="0" smtClean="0">
                <a:solidFill>
                  <a:srgbClr val="FF0000"/>
                </a:solidFill>
                <a:latin typeface="微软雅黑" panose="020B0503020204020204" pitchFamily="34" charset="-122"/>
                <a:ea typeface="微软雅黑" panose="020B0503020204020204" pitchFamily="34" charset="-122"/>
                <a:cs typeface="Times New Roman" pitchFamily="18" charset="0"/>
              </a:rPr>
              <a:t>45%</a:t>
            </a:r>
            <a:r>
              <a:rPr lang="zh-CN" altLang="en-US" sz="2800" b="1" dirty="0" smtClean="0">
                <a:latin typeface="微软雅黑" panose="020B0503020204020204" pitchFamily="34" charset="-122"/>
                <a:ea typeface="微软雅黑" panose="020B0503020204020204" pitchFamily="34" charset="-122"/>
                <a:cs typeface="Times New Roman" pitchFamily="18" charset="0"/>
              </a:rPr>
              <a:t>。</a:t>
            </a:r>
            <a:endParaRPr lang="en-US" altLang="zh-CN" sz="2800" b="1" dirty="0" smtClean="0">
              <a:latin typeface="微软雅黑" panose="020B0503020204020204" pitchFamily="34" charset="-122"/>
              <a:ea typeface="微软雅黑" panose="020B0503020204020204" pitchFamily="34" charset="-122"/>
              <a:cs typeface="Times New Roman" pitchFamily="18"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4528669" y="3042664"/>
            <a:ext cx="4117219" cy="2711042"/>
          </a:xfrm>
          <a:prstGeom prst="rect">
            <a:avLst/>
          </a:prstGeom>
          <a:noFill/>
          <a:ln w="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矩形 9"/>
          <p:cNvSpPr>
            <a:spLocks noChangeArrowheads="1"/>
          </p:cNvSpPr>
          <p:nvPr/>
        </p:nvSpPr>
        <p:spPr bwMode="auto">
          <a:xfrm>
            <a:off x="4277149" y="5909210"/>
            <a:ext cx="4543323" cy="400110"/>
          </a:xfrm>
          <a:prstGeom prst="rect">
            <a:avLst/>
          </a:prstGeom>
          <a:noFill/>
          <a:ln>
            <a:noFill/>
          </a:ln>
          <a:extLst/>
        </p:spPr>
        <p:txBody>
          <a:bodyPr wrap="square">
            <a:spAutoFit/>
          </a:bodyPr>
          <a:lstStyle/>
          <a:p>
            <a:pPr algn="ctr"/>
            <a:r>
              <a:rPr lang="zh-CN" altLang="en-US" sz="2000" b="1" dirty="0">
                <a:latin typeface="微软雅黑" panose="020B0503020204020204" pitchFamily="34" charset="-122"/>
                <a:ea typeface="微软雅黑" panose="020B0503020204020204" pitchFamily="34" charset="-122"/>
              </a:rPr>
              <a:t>航天</a:t>
            </a:r>
            <a:r>
              <a:rPr lang="zh-CN" altLang="en-US" sz="2000" b="1" dirty="0" smtClean="0">
                <a:latin typeface="微软雅黑" panose="020B0503020204020204" pitchFamily="34" charset="-122"/>
                <a:ea typeface="微软雅黑" panose="020B0503020204020204" pitchFamily="34" charset="-122"/>
              </a:rPr>
              <a:t>器件</a:t>
            </a:r>
            <a:r>
              <a:rPr lang="zh-CN" altLang="en-US" sz="2000" b="1" dirty="0">
                <a:latin typeface="微软雅黑" panose="020B0503020204020204" pitchFamily="34" charset="-122"/>
                <a:ea typeface="微软雅黑" panose="020B0503020204020204" pitchFamily="34" charset="-122"/>
              </a:rPr>
              <a:t>故障</a:t>
            </a:r>
            <a:r>
              <a:rPr lang="zh-CN" altLang="en-US" sz="2000" b="1" dirty="0" smtClean="0">
                <a:latin typeface="微软雅黑" panose="020B0503020204020204" pitchFamily="34" charset="-122"/>
                <a:ea typeface="微软雅黑" panose="020B0503020204020204" pitchFamily="34" charset="-122"/>
              </a:rPr>
              <a:t>事件统计</a:t>
            </a:r>
            <a:r>
              <a:rPr lang="en-US" altLang="zh-CN" sz="2000" b="1" dirty="0" smtClean="0">
                <a:latin typeface="微软雅黑" panose="020B0503020204020204" pitchFamily="34" charset="-122"/>
                <a:ea typeface="微软雅黑" panose="020B0503020204020204" pitchFamily="34" charset="-122"/>
              </a:rPr>
              <a:t>(2013, NSREC</a:t>
            </a:r>
            <a:r>
              <a:rPr lang="en-US" altLang="zh-CN" sz="2000" b="1" dirty="0">
                <a:latin typeface="微软雅黑" panose="020B0503020204020204" pitchFamily="34" charset="-122"/>
                <a:ea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endParaRPr>
          </a:p>
        </p:txBody>
      </p:sp>
      <p:sp>
        <p:nvSpPr>
          <p:cNvPr id="4" name="标题 3"/>
          <p:cNvSpPr>
            <a:spLocks noGrp="1"/>
          </p:cNvSpPr>
          <p:nvPr>
            <p:ph type="title"/>
          </p:nvPr>
        </p:nvSpPr>
        <p:spPr/>
        <p:txBody>
          <a:bodyPr/>
          <a:lstStyle/>
          <a:p>
            <a:r>
              <a:rPr lang="zh-CN" altLang="en-US" dirty="0">
                <a:solidFill>
                  <a:srgbClr val="111CFB"/>
                </a:solidFill>
              </a:rPr>
              <a:t>背景与需求</a:t>
            </a:r>
            <a:endParaRPr lang="zh-CN" altLang="en-US" b="1" dirty="0">
              <a:solidFill>
                <a:srgbClr val="111CFB"/>
              </a:solidFill>
            </a:endParaRPr>
          </a:p>
        </p:txBody>
      </p:sp>
      <p:pic>
        <p:nvPicPr>
          <p:cNvPr id="1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3042663"/>
            <a:ext cx="3737598" cy="2711043"/>
          </a:xfrm>
          <a:prstGeom prst="rect">
            <a:avLst/>
          </a:prstGeom>
          <a:noFill/>
          <a:ln w="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21"/>
          <p:cNvSpPr>
            <a:spLocks noChangeArrowheads="1"/>
          </p:cNvSpPr>
          <p:nvPr/>
        </p:nvSpPr>
        <p:spPr bwMode="auto">
          <a:xfrm>
            <a:off x="777133" y="5909210"/>
            <a:ext cx="3262432" cy="400110"/>
          </a:xfrm>
          <a:prstGeom prst="rect">
            <a:avLst/>
          </a:prstGeom>
          <a:noFill/>
          <a:ln>
            <a:noFill/>
          </a:ln>
          <a:extLst/>
        </p:spPr>
        <p:txBody>
          <a:bodyPr wrap="none">
            <a:spAutoFit/>
          </a:bodyPr>
          <a:lstStyle/>
          <a:p>
            <a:pPr algn="ctr"/>
            <a:r>
              <a:rPr lang="zh-CN" altLang="en-US" sz="2000" b="1" dirty="0" smtClean="0">
                <a:latin typeface="微软雅黑" panose="020B0503020204020204" pitchFamily="34" charset="-122"/>
                <a:ea typeface="微软雅黑" panose="020B0503020204020204" pitchFamily="34" charset="-122"/>
              </a:rPr>
              <a:t>航天器工作在空间</a:t>
            </a:r>
            <a:r>
              <a:rPr lang="zh-CN" altLang="en-US" sz="2000" b="1" dirty="0">
                <a:latin typeface="微软雅黑" panose="020B0503020204020204" pitchFamily="34" charset="-122"/>
                <a:ea typeface="微软雅黑" panose="020B0503020204020204" pitchFamily="34" charset="-122"/>
              </a:rPr>
              <a:t>辐射</a:t>
            </a:r>
            <a:r>
              <a:rPr lang="zh-CN" altLang="en-US" sz="2000" b="1" dirty="0" smtClean="0">
                <a:latin typeface="微软雅黑" panose="020B0503020204020204" pitchFamily="34" charset="-122"/>
                <a:ea typeface="微软雅黑" panose="020B0503020204020204" pitchFamily="34" charset="-122"/>
              </a:rPr>
              <a:t>环境</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763885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图片 33"/>
          <p:cNvPicPr>
            <a:picLocks noChangeAspect="1" noChangeArrowheads="1"/>
          </p:cNvPicPr>
          <p:nvPr/>
        </p:nvPicPr>
        <p:blipFill>
          <a:blip r:embed="rId2"/>
          <a:srcRect l="1" t="5791"/>
          <a:stretch>
            <a:fillRect/>
          </a:stretch>
        </p:blipFill>
        <p:spPr bwMode="auto">
          <a:xfrm>
            <a:off x="133350" y="2006600"/>
            <a:ext cx="5416550" cy="2301029"/>
          </a:xfrm>
          <a:prstGeom prst="rect">
            <a:avLst/>
          </a:prstGeom>
          <a:noFill/>
          <a:ln w="19050">
            <a:solidFill>
              <a:schemeClr val="tx1"/>
            </a:solidFill>
            <a:miter lim="800000"/>
            <a:headEnd/>
            <a:tailEnd/>
          </a:ln>
        </p:spPr>
      </p:pic>
      <p:pic>
        <p:nvPicPr>
          <p:cNvPr id="285699" name="图片 47"/>
          <p:cNvPicPr>
            <a:picLocks noChangeAspect="1" noChangeArrowheads="1"/>
          </p:cNvPicPr>
          <p:nvPr/>
        </p:nvPicPr>
        <p:blipFill>
          <a:blip r:embed="rId3"/>
          <a:srcRect t="583"/>
          <a:stretch>
            <a:fillRect/>
          </a:stretch>
        </p:blipFill>
        <p:spPr bwMode="auto">
          <a:xfrm>
            <a:off x="5683250" y="2051050"/>
            <a:ext cx="3333750" cy="2222500"/>
          </a:xfrm>
          <a:prstGeom prst="rect">
            <a:avLst/>
          </a:prstGeom>
          <a:noFill/>
          <a:ln w="9525">
            <a:noFill/>
            <a:miter lim="800000"/>
            <a:headEnd/>
            <a:tailEnd/>
          </a:ln>
        </p:spPr>
      </p:pic>
      <p:sp>
        <p:nvSpPr>
          <p:cNvPr id="6" name="TextBox 5"/>
          <p:cNvSpPr txBox="1"/>
          <p:nvPr/>
        </p:nvSpPr>
        <p:spPr>
          <a:xfrm>
            <a:off x="393700" y="4584700"/>
            <a:ext cx="8358246" cy="1497526"/>
          </a:xfrm>
          <a:prstGeom prst="rect">
            <a:avLst/>
          </a:prstGeom>
          <a:noFill/>
        </p:spPr>
        <p:txBody>
          <a:bodyPr wrap="square" rtlCol="0">
            <a:spAutoFit/>
          </a:bodyPr>
          <a:lstStyle/>
          <a:p>
            <a:pPr algn="just">
              <a:lnSpc>
                <a:spcPct val="130000"/>
              </a:lnSpc>
            </a:pPr>
            <a:r>
              <a:rPr lang="en-US" altLang="zh-CN" dirty="0" smtClean="0">
                <a:latin typeface="华文中宋" pitchFamily="2" charset="-122"/>
                <a:ea typeface="华文中宋" pitchFamily="2" charset="-122"/>
              </a:rPr>
              <a:t>    </a:t>
            </a:r>
            <a:r>
              <a:rPr lang="zh-CN" altLang="en-US" dirty="0" smtClean="0">
                <a:latin typeface="华文中宋" pitchFamily="2" charset="-122"/>
                <a:ea typeface="华文中宋" pitchFamily="2" charset="-122"/>
              </a:rPr>
              <a:t>设定初始温度，</a:t>
            </a:r>
            <a:r>
              <a:rPr lang="zh-CN" altLang="en-US" b="1" dirty="0" smtClean="0">
                <a:solidFill>
                  <a:srgbClr val="FF0000"/>
                </a:solidFill>
                <a:latin typeface="华文中宋" pitchFamily="2" charset="-122"/>
                <a:ea typeface="华文中宋" pitchFamily="2" charset="-122"/>
              </a:rPr>
              <a:t>通过非接触式红外测温模块对芯片表面进行实时测温</a:t>
            </a:r>
            <a:r>
              <a:rPr lang="zh-CN" altLang="en-US" dirty="0" smtClean="0">
                <a:latin typeface="华文中宋" pitchFamily="2" charset="-122"/>
                <a:ea typeface="华文中宋" pitchFamily="2" charset="-122"/>
              </a:rPr>
              <a:t>，当探测温度低于设定值时，</a:t>
            </a:r>
            <a:r>
              <a:rPr lang="en-US" altLang="zh-CN" dirty="0" smtClean="0">
                <a:latin typeface="华文中宋" pitchFamily="2" charset="-122"/>
                <a:ea typeface="华文中宋" pitchFamily="2" charset="-122"/>
              </a:rPr>
              <a:t>PID</a:t>
            </a:r>
            <a:r>
              <a:rPr lang="zh-CN" altLang="en-US" dirty="0" smtClean="0">
                <a:latin typeface="华文中宋" pitchFamily="2" charset="-122"/>
                <a:ea typeface="华文中宋" pitchFamily="2" charset="-122"/>
              </a:rPr>
              <a:t>温控机箱控制继电器，继电器接通加热电阻加热到预定温度后停止加热。同时，计算设定温度与芯片表面的温差，基于以上差值修正温控机箱主输入平移修正值，对加热电路进行控制，直至芯片表面达到设定的温度。</a:t>
            </a:r>
            <a:endParaRPr lang="zh-CN" altLang="en-US" dirty="0">
              <a:latin typeface="华文中宋" pitchFamily="2" charset="-122"/>
              <a:ea typeface="华文中宋" pitchFamily="2" charset="-122"/>
            </a:endParaRPr>
          </a:p>
        </p:txBody>
      </p:sp>
      <p:sp>
        <p:nvSpPr>
          <p:cNvPr id="7" name="TextBox 6"/>
          <p:cNvSpPr txBox="1"/>
          <p:nvPr/>
        </p:nvSpPr>
        <p:spPr>
          <a:xfrm>
            <a:off x="2571736" y="1261130"/>
            <a:ext cx="4357718" cy="523220"/>
          </a:xfrm>
          <a:prstGeom prst="rect">
            <a:avLst/>
          </a:prstGeom>
          <a:noFill/>
        </p:spPr>
        <p:txBody>
          <a:bodyPr wrap="square" rtlCol="0">
            <a:spAutoFit/>
          </a:bodyPr>
          <a:lstStyle/>
          <a:p>
            <a:pPr algn="ctr"/>
            <a:r>
              <a:rPr lang="zh-CN" altLang="en-US" sz="2800" b="1" dirty="0" smtClean="0">
                <a:solidFill>
                  <a:srgbClr val="FF0000"/>
                </a:solidFill>
                <a:latin typeface="华文仿宋" pitchFamily="2" charset="-122"/>
                <a:ea typeface="华文仿宋" pitchFamily="2" charset="-122"/>
              </a:rPr>
              <a:t>单粒子效应高温测控系统</a:t>
            </a:r>
            <a:endParaRPr lang="zh-CN" altLang="en-US" sz="2800" b="1" dirty="0">
              <a:solidFill>
                <a:srgbClr val="FF0000"/>
              </a:solidFill>
              <a:latin typeface="华文仿宋" pitchFamily="2" charset="-122"/>
              <a:ea typeface="华文仿宋" pitchFamily="2" charset="-122"/>
            </a:endParaRPr>
          </a:p>
        </p:txBody>
      </p:sp>
      <p:sp>
        <p:nvSpPr>
          <p:cNvPr id="9" name="标题 1"/>
          <p:cNvSpPr>
            <a:spLocks noGrp="1"/>
          </p:cNvSpPr>
          <p:nvPr>
            <p:ph type="title"/>
          </p:nvPr>
        </p:nvSpPr>
        <p:spPr>
          <a:xfrm>
            <a:off x="1322388" y="357166"/>
            <a:ext cx="7570787" cy="706438"/>
          </a:xfrm>
        </p:spPr>
        <p:txBody>
          <a:bodyPr/>
          <a:lstStyle/>
          <a:p>
            <a:r>
              <a:rPr lang="en-US" altLang="zh-CN" sz="2800" b="1" dirty="0" smtClean="0">
                <a:latin typeface="华文中宋" pitchFamily="2" charset="-122"/>
                <a:ea typeface="华文中宋" pitchFamily="2" charset="-122"/>
              </a:rPr>
              <a:t> </a:t>
            </a:r>
            <a:r>
              <a:rPr lang="zh-CN" altLang="en-US" sz="2800" b="1" dirty="0" smtClean="0">
                <a:latin typeface="华文中宋" pitchFamily="2" charset="-122"/>
                <a:ea typeface="华文中宋" pitchFamily="2" charset="-122"/>
              </a:rPr>
              <a:t>纳米器件单粒子锁定温度相关性试验研究</a:t>
            </a:r>
            <a:endParaRPr lang="zh-CN" altLang="en-US" sz="2800" b="1" dirty="0">
              <a:latin typeface="华文中宋" pitchFamily="2" charset="-122"/>
              <a:ea typeface="华文中宋" pitchFamily="2" charset="-122"/>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86721" name="Object 1"/>
          <p:cNvGraphicFramePr>
            <a:graphicFrameLocks noChangeAspect="1"/>
          </p:cNvGraphicFramePr>
          <p:nvPr/>
        </p:nvGraphicFramePr>
        <p:xfrm>
          <a:off x="260350" y="1873250"/>
          <a:ext cx="4933950" cy="2800350"/>
        </p:xfrm>
        <a:graphic>
          <a:graphicData uri="http://schemas.openxmlformats.org/presentationml/2006/ole">
            <mc:AlternateContent xmlns:mc="http://schemas.openxmlformats.org/markup-compatibility/2006">
              <mc:Choice xmlns:v="urn:schemas-microsoft-com:vml" Requires="v">
                <p:oleObj spid="_x0000_s508940" r:id="rId3" imgW="4774772" imgH="2672486" progId="">
                  <p:embed/>
                </p:oleObj>
              </mc:Choice>
              <mc:Fallback>
                <p:oleObj r:id="rId3" imgW="4774772" imgH="267248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873250"/>
                        <a:ext cx="4933950" cy="280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38150" y="4929198"/>
            <a:ext cx="8401050" cy="1015663"/>
          </a:xfrm>
          <a:prstGeom prst="rect">
            <a:avLst/>
          </a:prstGeom>
          <a:noFill/>
        </p:spPr>
        <p:txBody>
          <a:bodyPr wrap="square" rtlCol="0">
            <a:spAutoFit/>
          </a:bodyPr>
          <a:lstStyle/>
          <a:p>
            <a:pPr>
              <a:lnSpc>
                <a:spcPct val="150000"/>
              </a:lnSpc>
            </a:pPr>
            <a:r>
              <a:rPr lang="zh-CN" altLang="en-US" sz="2000" dirty="0" smtClean="0">
                <a:latin typeface="华文中宋" pitchFamily="2" charset="-122"/>
                <a:ea typeface="华文中宋" pitchFamily="2" charset="-122"/>
              </a:rPr>
              <a:t>单粒子锁定测试系统实时监测芯片的电源电流，判断是否超过设定的电流阈值，统计发生锁定的次数，当累积到一定的锁定数或注量时，停止辐照</a:t>
            </a:r>
            <a:endParaRPr lang="zh-CN" altLang="en-US" sz="2000" dirty="0">
              <a:latin typeface="华文中宋" pitchFamily="2" charset="-122"/>
              <a:ea typeface="华文中宋" pitchFamily="2" charset="-122"/>
            </a:endParaRPr>
          </a:p>
        </p:txBody>
      </p:sp>
      <p:pic>
        <p:nvPicPr>
          <p:cNvPr id="6" name="Picture 2" descr="F:\photo\201507兰州试验\IMG20150706204234533.jpg"/>
          <p:cNvPicPr preferRelativeResize="0">
            <a:picLocks noChangeArrowheads="1"/>
          </p:cNvPicPr>
          <p:nvPr/>
        </p:nvPicPr>
        <p:blipFill>
          <a:blip r:embed="rId5" cstate="print"/>
          <a:srcRect/>
          <a:stretch>
            <a:fillRect/>
          </a:stretch>
        </p:blipFill>
        <p:spPr bwMode="auto">
          <a:xfrm>
            <a:off x="5327650" y="1828800"/>
            <a:ext cx="3644900" cy="2742744"/>
          </a:xfrm>
          <a:prstGeom prst="rect">
            <a:avLst/>
          </a:prstGeom>
          <a:noFill/>
        </p:spPr>
      </p:pic>
      <p:sp>
        <p:nvSpPr>
          <p:cNvPr id="9" name="标题 1"/>
          <p:cNvSpPr>
            <a:spLocks noGrp="1"/>
          </p:cNvSpPr>
          <p:nvPr>
            <p:ph type="title"/>
          </p:nvPr>
        </p:nvSpPr>
        <p:spPr>
          <a:xfrm>
            <a:off x="1322388" y="357166"/>
            <a:ext cx="7570787" cy="706438"/>
          </a:xfrm>
        </p:spPr>
        <p:txBody>
          <a:bodyPr/>
          <a:lstStyle/>
          <a:p>
            <a:r>
              <a:rPr lang="en-US" altLang="zh-CN" sz="2800" b="1" dirty="0" smtClean="0">
                <a:latin typeface="华文中宋" pitchFamily="2" charset="-122"/>
                <a:ea typeface="华文中宋" pitchFamily="2" charset="-122"/>
              </a:rPr>
              <a:t> </a:t>
            </a:r>
            <a:r>
              <a:rPr lang="zh-CN" altLang="en-US" sz="2800" b="1" dirty="0" smtClean="0">
                <a:latin typeface="华文中宋" pitchFamily="2" charset="-122"/>
                <a:ea typeface="华文中宋" pitchFamily="2" charset="-122"/>
              </a:rPr>
              <a:t>纳米器件单粒子锁定温度相关性试验研究</a:t>
            </a:r>
            <a:endParaRPr lang="zh-CN" altLang="en-US" sz="2800" b="1" dirty="0">
              <a:latin typeface="华文中宋" pitchFamily="2" charset="-122"/>
              <a:ea typeface="华文中宋" pitchFamily="2" charset="-122"/>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a:srcRect l="43523" t="33750" r="17650" b="39379"/>
          <a:stretch>
            <a:fillRect/>
          </a:stretch>
        </p:blipFill>
        <p:spPr bwMode="auto">
          <a:xfrm>
            <a:off x="660400" y="1473200"/>
            <a:ext cx="7956550" cy="3200400"/>
          </a:xfrm>
          <a:prstGeom prst="rect">
            <a:avLst/>
          </a:prstGeom>
          <a:noFill/>
          <a:ln w="9525">
            <a:noFill/>
            <a:miter lim="800000"/>
            <a:headEnd/>
            <a:tailEnd/>
          </a:ln>
        </p:spPr>
      </p:pic>
      <p:sp>
        <p:nvSpPr>
          <p:cNvPr id="6" name="TextBox 5"/>
          <p:cNvSpPr txBox="1"/>
          <p:nvPr/>
        </p:nvSpPr>
        <p:spPr>
          <a:xfrm>
            <a:off x="500002" y="4801622"/>
            <a:ext cx="8643998" cy="1338828"/>
          </a:xfrm>
          <a:prstGeom prst="rect">
            <a:avLst/>
          </a:prstGeom>
          <a:noFill/>
        </p:spPr>
        <p:txBody>
          <a:bodyPr wrap="square" rtlCol="0">
            <a:spAutoFit/>
          </a:bodyPr>
          <a:lstStyle/>
          <a:p>
            <a:pPr>
              <a:lnSpc>
                <a:spcPct val="150000"/>
              </a:lnSpc>
              <a:buFont typeface="Wingdings" pitchFamily="2" charset="2"/>
              <a:buChar char="p"/>
            </a:pPr>
            <a:r>
              <a:rPr lang="zh-CN" altLang="en-US" dirty="0" smtClean="0">
                <a:latin typeface="华文中宋" pitchFamily="2" charset="-122"/>
                <a:ea typeface="华文中宋" pitchFamily="2" charset="-122"/>
              </a:rPr>
              <a:t> 随着温度的升高，常态下器件内核电流也随之增加</a:t>
            </a:r>
            <a:endParaRPr lang="en-US" altLang="zh-CN" dirty="0" smtClean="0">
              <a:latin typeface="华文中宋" pitchFamily="2" charset="-122"/>
              <a:ea typeface="华文中宋" pitchFamily="2" charset="-122"/>
            </a:endParaRPr>
          </a:p>
          <a:p>
            <a:pPr>
              <a:lnSpc>
                <a:spcPct val="150000"/>
              </a:lnSpc>
              <a:buFont typeface="Wingdings" pitchFamily="2" charset="2"/>
              <a:buChar char="p"/>
            </a:pPr>
            <a:r>
              <a:rPr lang="zh-CN" altLang="en-US" dirty="0" smtClean="0">
                <a:latin typeface="华文中宋" pitchFamily="2" charset="-122"/>
                <a:ea typeface="华文中宋" pitchFamily="2" charset="-122"/>
              </a:rPr>
              <a:t> 常温下没有发生锁定的器件，随着温度增加锁定敏感性明显增加，锁定截面增大。</a:t>
            </a:r>
            <a:endParaRPr lang="en-US" altLang="zh-CN" dirty="0" smtClean="0">
              <a:latin typeface="华文中宋" pitchFamily="2" charset="-122"/>
              <a:ea typeface="华文中宋" pitchFamily="2" charset="-122"/>
            </a:endParaRPr>
          </a:p>
          <a:p>
            <a:pPr>
              <a:lnSpc>
                <a:spcPct val="150000"/>
              </a:lnSpc>
              <a:buFont typeface="Wingdings" pitchFamily="2" charset="2"/>
              <a:buChar char="p"/>
            </a:pPr>
            <a:r>
              <a:rPr lang="zh-CN" altLang="en-US" dirty="0" smtClean="0">
                <a:latin typeface="华文中宋" pitchFamily="2" charset="-122"/>
                <a:ea typeface="华文中宋" pitchFamily="2" charset="-122"/>
              </a:rPr>
              <a:t> 工作温度</a:t>
            </a:r>
            <a:r>
              <a:rPr lang="en-US" dirty="0" smtClean="0">
                <a:latin typeface="华文中宋" pitchFamily="2" charset="-122"/>
                <a:ea typeface="华文中宋" pitchFamily="2" charset="-122"/>
              </a:rPr>
              <a:t>125</a:t>
            </a:r>
            <a:r>
              <a:rPr lang="zh-CN" altLang="en-US" dirty="0" smtClean="0">
                <a:latin typeface="华文中宋" pitchFamily="2" charset="-122"/>
                <a:ea typeface="华文中宋" pitchFamily="2" charset="-122"/>
              </a:rPr>
              <a:t>时，相比于</a:t>
            </a:r>
            <a:r>
              <a:rPr lang="en-US" dirty="0" smtClean="0">
                <a:latin typeface="华文中宋" pitchFamily="2" charset="-122"/>
                <a:ea typeface="华文中宋" pitchFamily="2" charset="-122"/>
              </a:rPr>
              <a:t>75</a:t>
            </a:r>
            <a:r>
              <a:rPr lang="zh-CN" altLang="en-US" dirty="0" smtClean="0">
                <a:latin typeface="华文中宋" pitchFamily="2" charset="-122"/>
                <a:ea typeface="华文中宋" pitchFamily="2" charset="-122"/>
              </a:rPr>
              <a:t>度，</a:t>
            </a:r>
            <a:r>
              <a:rPr lang="zh-CN" altLang="en-US" u="sng" dirty="0" smtClean="0">
                <a:latin typeface="华文中宋" pitchFamily="2" charset="-122"/>
                <a:ea typeface="华文中宋" pitchFamily="2" charset="-122"/>
              </a:rPr>
              <a:t>器件锁定截面增加了近</a:t>
            </a:r>
            <a:r>
              <a:rPr lang="en-US" u="sng" dirty="0" smtClean="0">
                <a:latin typeface="华文中宋" pitchFamily="2" charset="-122"/>
                <a:ea typeface="华文中宋" pitchFamily="2" charset="-122"/>
              </a:rPr>
              <a:t>2</a:t>
            </a:r>
            <a:r>
              <a:rPr lang="zh-CN" altLang="en-US" u="sng" dirty="0" smtClean="0">
                <a:latin typeface="华文中宋" pitchFamily="2" charset="-122"/>
                <a:ea typeface="华文中宋" pitchFamily="2" charset="-122"/>
              </a:rPr>
              <a:t>个量级</a:t>
            </a:r>
            <a:r>
              <a:rPr lang="zh-CN" altLang="en-US" dirty="0" smtClean="0">
                <a:latin typeface="华文中宋" pitchFamily="2" charset="-122"/>
                <a:ea typeface="华文中宋" pitchFamily="2" charset="-122"/>
              </a:rPr>
              <a:t>。</a:t>
            </a:r>
          </a:p>
        </p:txBody>
      </p:sp>
      <p:sp>
        <p:nvSpPr>
          <p:cNvPr id="9" name="标题 1"/>
          <p:cNvSpPr>
            <a:spLocks noGrp="1"/>
          </p:cNvSpPr>
          <p:nvPr>
            <p:ph type="title"/>
          </p:nvPr>
        </p:nvSpPr>
        <p:spPr>
          <a:xfrm>
            <a:off x="1322388" y="357166"/>
            <a:ext cx="7570787" cy="706438"/>
          </a:xfrm>
        </p:spPr>
        <p:txBody>
          <a:bodyPr/>
          <a:lstStyle/>
          <a:p>
            <a:r>
              <a:rPr lang="en-US" altLang="zh-CN" sz="2800" b="1" dirty="0" smtClean="0">
                <a:latin typeface="华文中宋" pitchFamily="2" charset="-122"/>
                <a:ea typeface="华文中宋" pitchFamily="2" charset="-122"/>
              </a:rPr>
              <a:t> </a:t>
            </a:r>
            <a:r>
              <a:rPr lang="zh-CN" altLang="en-US" sz="2800" b="1" dirty="0" smtClean="0">
                <a:latin typeface="华文中宋" pitchFamily="2" charset="-122"/>
                <a:ea typeface="华文中宋" pitchFamily="2" charset="-122"/>
              </a:rPr>
              <a:t>纳米器件单粒子锁定温度相关性试验研究</a:t>
            </a:r>
            <a:endParaRPr lang="zh-CN" altLang="en-US" sz="2800" b="1" dirty="0">
              <a:latin typeface="华文中宋" pitchFamily="2" charset="-122"/>
              <a:ea typeface="华文中宋" pitchFamily="2" charset="-122"/>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标题 2"/>
          <p:cNvSpPr>
            <a:spLocks noGrp="1"/>
          </p:cNvSpPr>
          <p:nvPr>
            <p:ph type="title"/>
          </p:nvPr>
        </p:nvSpPr>
        <p:spPr>
          <a:xfrm>
            <a:off x="1285852" y="0"/>
            <a:ext cx="8229600" cy="935038"/>
          </a:xfrm>
        </p:spPr>
        <p:txBody>
          <a:bodyPr/>
          <a:lstStyle/>
          <a:p>
            <a:r>
              <a:rPr lang="zh-CN" altLang="en-US" sz="3600" b="1" dirty="0" smtClean="0">
                <a:latin typeface="Times New Roman" pitchFamily="18" charset="0"/>
                <a:cs typeface="Times New Roman" pitchFamily="18" charset="0"/>
              </a:rPr>
              <a:t>纳米器件中子</a:t>
            </a:r>
            <a:r>
              <a:rPr lang="zh-CN" altLang="en-US" sz="3600" b="1" dirty="0">
                <a:latin typeface="Times New Roman" pitchFamily="18" charset="0"/>
                <a:cs typeface="Times New Roman" pitchFamily="18" charset="0"/>
              </a:rPr>
              <a:t>单粒子效应研究</a:t>
            </a:r>
          </a:p>
        </p:txBody>
      </p:sp>
      <p:sp>
        <p:nvSpPr>
          <p:cNvPr id="24580" name="TextBox 1"/>
          <p:cNvSpPr txBox="1">
            <a:spLocks noChangeArrowheads="1"/>
          </p:cNvSpPr>
          <p:nvPr/>
        </p:nvSpPr>
        <p:spPr bwMode="auto">
          <a:xfrm>
            <a:off x="611187" y="1341438"/>
            <a:ext cx="8085925" cy="954087"/>
          </a:xfrm>
          <a:prstGeom prst="rect">
            <a:avLst/>
          </a:prstGeom>
          <a:noFill/>
          <a:ln w="9525">
            <a:noFill/>
            <a:miter lim="800000"/>
            <a:headEnd/>
            <a:tailEnd/>
          </a:ln>
        </p:spPr>
        <p:txBody>
          <a:bodyPr wrap="square">
            <a:spAutoFit/>
          </a:bodyPr>
          <a:lstStyle/>
          <a:p>
            <a:r>
              <a:rPr lang="zh-CN" altLang="en-US" sz="2800" b="1" dirty="0">
                <a:solidFill>
                  <a:schemeClr val="tx1"/>
                </a:solidFill>
                <a:latin typeface="+mn-ea"/>
                <a:ea typeface="+mn-ea"/>
              </a:rPr>
              <a:t>    中子单粒子效应是单个中子与器件核反应产生的辐射</a:t>
            </a:r>
            <a:r>
              <a:rPr lang="zh-CN" altLang="en-US" sz="2800" b="1" dirty="0" smtClean="0">
                <a:solidFill>
                  <a:schemeClr val="tx1"/>
                </a:solidFill>
                <a:latin typeface="+mn-ea"/>
                <a:ea typeface="+mn-ea"/>
              </a:rPr>
              <a:t>效应。</a:t>
            </a:r>
            <a:endParaRPr lang="zh-CN" altLang="en-US" sz="2800" b="1" dirty="0">
              <a:solidFill>
                <a:schemeClr val="tx1"/>
              </a:solidFill>
              <a:latin typeface="+mn-ea"/>
              <a:ea typeface="+mn-ea"/>
            </a:endParaRPr>
          </a:p>
        </p:txBody>
      </p:sp>
      <p:grpSp>
        <p:nvGrpSpPr>
          <p:cNvPr id="2" name="组合 9"/>
          <p:cNvGrpSpPr/>
          <p:nvPr/>
        </p:nvGrpSpPr>
        <p:grpSpPr>
          <a:xfrm>
            <a:off x="237352" y="2254195"/>
            <a:ext cx="8643938" cy="3906797"/>
            <a:chOff x="237352" y="2254195"/>
            <a:chExt cx="8643938" cy="3906797"/>
          </a:xfrm>
        </p:grpSpPr>
        <p:grpSp>
          <p:nvGrpSpPr>
            <p:cNvPr id="3" name="组合 18"/>
            <p:cNvGrpSpPr>
              <a:grpSpLocks/>
            </p:cNvGrpSpPr>
            <p:nvPr/>
          </p:nvGrpSpPr>
          <p:grpSpPr bwMode="auto">
            <a:xfrm>
              <a:off x="237352" y="2254195"/>
              <a:ext cx="8643938" cy="2936875"/>
              <a:chOff x="0" y="3071813"/>
              <a:chExt cx="8643938" cy="2936875"/>
            </a:xfrm>
          </p:grpSpPr>
          <p:sp>
            <p:nvSpPr>
              <p:cNvPr id="24582" name="Line 7"/>
              <p:cNvSpPr>
                <a:spLocks noChangeShapeType="1"/>
              </p:cNvSpPr>
              <p:nvPr/>
            </p:nvSpPr>
            <p:spPr bwMode="auto">
              <a:xfrm>
                <a:off x="714375" y="4241800"/>
                <a:ext cx="746125" cy="0"/>
              </a:xfrm>
              <a:prstGeom prst="line">
                <a:avLst/>
              </a:prstGeom>
              <a:noFill/>
              <a:ln w="38100">
                <a:solidFill>
                  <a:srgbClr val="000000"/>
                </a:solidFill>
                <a:round/>
                <a:headEnd/>
                <a:tailEnd type="stealth" w="med" len="med"/>
              </a:ln>
            </p:spPr>
            <p:txBody>
              <a:bodyPr wrap="none" anchor="ctr"/>
              <a:lstStyle/>
              <a:p>
                <a:endParaRPr lang="zh-CN" altLang="en-US"/>
              </a:p>
            </p:txBody>
          </p:sp>
          <p:grpSp>
            <p:nvGrpSpPr>
              <p:cNvPr id="4" name="Group 73"/>
              <p:cNvGrpSpPr>
                <a:grpSpLocks/>
              </p:cNvGrpSpPr>
              <p:nvPr/>
            </p:nvGrpSpPr>
            <p:grpSpPr bwMode="auto">
              <a:xfrm>
                <a:off x="1438275" y="4033838"/>
                <a:ext cx="912813" cy="1077912"/>
                <a:chOff x="1141" y="2516"/>
                <a:chExt cx="575" cy="679"/>
              </a:xfrm>
            </p:grpSpPr>
            <p:sp>
              <p:nvSpPr>
                <p:cNvPr id="24636" name="Oval 8"/>
                <p:cNvSpPr>
                  <a:spLocks noChangeArrowheads="1"/>
                </p:cNvSpPr>
                <p:nvPr/>
              </p:nvSpPr>
              <p:spPr bwMode="auto">
                <a:xfrm>
                  <a:off x="1318"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37" name="Oval 9"/>
                <p:cNvSpPr>
                  <a:spLocks noChangeArrowheads="1"/>
                </p:cNvSpPr>
                <p:nvPr/>
              </p:nvSpPr>
              <p:spPr bwMode="auto">
                <a:xfrm>
                  <a:off x="1318" y="2654"/>
                  <a:ext cx="94" cy="91"/>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38" name="Oval 10"/>
                <p:cNvSpPr>
                  <a:spLocks noChangeArrowheads="1"/>
                </p:cNvSpPr>
                <p:nvPr/>
              </p:nvSpPr>
              <p:spPr bwMode="auto">
                <a:xfrm>
                  <a:off x="1271"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39" name="Oval 11"/>
                <p:cNvSpPr>
                  <a:spLocks noChangeArrowheads="1"/>
                </p:cNvSpPr>
                <p:nvPr/>
              </p:nvSpPr>
              <p:spPr bwMode="auto">
                <a:xfrm>
                  <a:off x="1224" y="2654"/>
                  <a:ext cx="141" cy="137"/>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0" name="Oval 12"/>
                <p:cNvSpPr>
                  <a:spLocks noChangeArrowheads="1"/>
                </p:cNvSpPr>
                <p:nvPr/>
              </p:nvSpPr>
              <p:spPr bwMode="auto">
                <a:xfrm>
                  <a:off x="1318" y="2654"/>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1" name="Oval 13"/>
                <p:cNvSpPr>
                  <a:spLocks noChangeArrowheads="1"/>
                </p:cNvSpPr>
                <p:nvPr/>
              </p:nvSpPr>
              <p:spPr bwMode="auto">
                <a:xfrm>
                  <a:off x="1365" y="2654"/>
                  <a:ext cx="94" cy="91"/>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2" name="Oval 14"/>
                <p:cNvSpPr>
                  <a:spLocks noChangeArrowheads="1"/>
                </p:cNvSpPr>
                <p:nvPr/>
              </p:nvSpPr>
              <p:spPr bwMode="auto">
                <a:xfrm>
                  <a:off x="1224" y="2562"/>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3" name="Oval 15"/>
                <p:cNvSpPr>
                  <a:spLocks noChangeArrowheads="1"/>
                </p:cNvSpPr>
                <p:nvPr/>
              </p:nvSpPr>
              <p:spPr bwMode="auto">
                <a:xfrm>
                  <a:off x="1318" y="2516"/>
                  <a:ext cx="141" cy="13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4" name="Oval 16"/>
                <p:cNvSpPr>
                  <a:spLocks noChangeArrowheads="1"/>
                </p:cNvSpPr>
                <p:nvPr/>
              </p:nvSpPr>
              <p:spPr bwMode="auto">
                <a:xfrm>
                  <a:off x="1365"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5" name="Oval 17"/>
                <p:cNvSpPr>
                  <a:spLocks noChangeArrowheads="1"/>
                </p:cNvSpPr>
                <p:nvPr/>
              </p:nvSpPr>
              <p:spPr bwMode="auto">
                <a:xfrm>
                  <a:off x="1318" y="2699"/>
                  <a:ext cx="141" cy="13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6" name="Oval 18"/>
                <p:cNvSpPr>
                  <a:spLocks noChangeArrowheads="1"/>
                </p:cNvSpPr>
                <p:nvPr/>
              </p:nvSpPr>
              <p:spPr bwMode="auto">
                <a:xfrm>
                  <a:off x="1224" y="2516"/>
                  <a:ext cx="141" cy="13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7" name="Oval 19"/>
                <p:cNvSpPr>
                  <a:spLocks noChangeArrowheads="1"/>
                </p:cNvSpPr>
                <p:nvPr/>
              </p:nvSpPr>
              <p:spPr bwMode="auto">
                <a:xfrm>
                  <a:off x="1365" y="2516"/>
                  <a:ext cx="141" cy="13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8" name="Oval 20"/>
                <p:cNvSpPr>
                  <a:spLocks noChangeArrowheads="1"/>
                </p:cNvSpPr>
                <p:nvPr/>
              </p:nvSpPr>
              <p:spPr bwMode="auto">
                <a:xfrm>
                  <a:off x="1318" y="2654"/>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49" name="Oval 21"/>
                <p:cNvSpPr>
                  <a:spLocks noChangeArrowheads="1"/>
                </p:cNvSpPr>
                <p:nvPr/>
              </p:nvSpPr>
              <p:spPr bwMode="auto">
                <a:xfrm>
                  <a:off x="1412" y="2608"/>
                  <a:ext cx="141" cy="137"/>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50" name="Rectangle 34"/>
                <p:cNvSpPr>
                  <a:spLocks noChangeArrowheads="1"/>
                </p:cNvSpPr>
                <p:nvPr/>
              </p:nvSpPr>
              <p:spPr bwMode="auto">
                <a:xfrm>
                  <a:off x="1141" y="2868"/>
                  <a:ext cx="575" cy="327"/>
                </a:xfrm>
                <a:prstGeom prst="rect">
                  <a:avLst/>
                </a:prstGeom>
                <a:noFill/>
                <a:ln w="9525">
                  <a:noFill/>
                  <a:miter lim="800000"/>
                  <a:headEnd/>
                  <a:tailEnd/>
                </a:ln>
              </p:spPr>
              <p:txBody>
                <a:bodyPr wrap="none">
                  <a:spAutoFit/>
                </a:bodyPr>
                <a:lstStyle/>
                <a:p>
                  <a:pPr algn="ctr" eaLnBrk="0" hangingPunct="0"/>
                  <a:r>
                    <a:rPr lang="zh-CN" altLang="en-US" sz="2800" b="1" baseline="30000">
                      <a:latin typeface="黑体" pitchFamily="49" charset="-122"/>
                      <a:ea typeface="黑体" pitchFamily="49" charset="-122"/>
                    </a:rPr>
                    <a:t>原子核</a:t>
                  </a:r>
                  <a:endParaRPr lang="zh-CN" altLang="en-US" sz="2800" b="1">
                    <a:latin typeface="黑体" pitchFamily="49" charset="-122"/>
                    <a:ea typeface="黑体" pitchFamily="49" charset="-122"/>
                  </a:endParaRPr>
                </a:p>
              </p:txBody>
            </p:sp>
          </p:grpSp>
          <p:sp>
            <p:nvSpPr>
              <p:cNvPr id="24584" name="AutoShape 55"/>
              <p:cNvSpPr>
                <a:spLocks noChangeArrowheads="1"/>
              </p:cNvSpPr>
              <p:nvPr/>
            </p:nvSpPr>
            <p:spPr bwMode="auto">
              <a:xfrm>
                <a:off x="2217738" y="4095750"/>
                <a:ext cx="822325" cy="290513"/>
              </a:xfrm>
              <a:prstGeom prst="rightArrow">
                <a:avLst>
                  <a:gd name="adj1" fmla="val 50000"/>
                  <a:gd name="adj2" fmla="val 70765"/>
                </a:avLst>
              </a:prstGeom>
              <a:solidFill>
                <a:schemeClr val="tx1"/>
              </a:solidFill>
              <a:ln w="9525">
                <a:solidFill>
                  <a:srgbClr val="000000"/>
                </a:solidFill>
                <a:miter lim="800000"/>
                <a:headEnd/>
                <a:tailEnd/>
              </a:ln>
            </p:spPr>
            <p:txBody>
              <a:bodyPr wrap="none" anchor="ctr"/>
              <a:lstStyle/>
              <a:p>
                <a:endParaRPr lang="zh-CN" altLang="zh-CN" b="1">
                  <a:latin typeface="黑体" pitchFamily="49" charset="-122"/>
                  <a:ea typeface="黑体" pitchFamily="49" charset="-122"/>
                </a:endParaRPr>
              </a:p>
            </p:txBody>
          </p:sp>
          <p:grpSp>
            <p:nvGrpSpPr>
              <p:cNvPr id="5" name="Group 74"/>
              <p:cNvGrpSpPr>
                <a:grpSpLocks/>
              </p:cNvGrpSpPr>
              <p:nvPr/>
            </p:nvGrpSpPr>
            <p:grpSpPr bwMode="auto">
              <a:xfrm>
                <a:off x="2879725" y="3962400"/>
                <a:ext cx="912813" cy="1128713"/>
                <a:chOff x="2089" y="2516"/>
                <a:chExt cx="575" cy="711"/>
              </a:xfrm>
            </p:grpSpPr>
            <p:sp>
              <p:nvSpPr>
                <p:cNvPr id="24620" name="Oval 57"/>
                <p:cNvSpPr>
                  <a:spLocks noChangeArrowheads="1"/>
                </p:cNvSpPr>
                <p:nvPr/>
              </p:nvSpPr>
              <p:spPr bwMode="auto">
                <a:xfrm rot="9828647" flipH="1">
                  <a:off x="2306"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1" name="Oval 58"/>
                <p:cNvSpPr>
                  <a:spLocks noChangeArrowheads="1"/>
                </p:cNvSpPr>
                <p:nvPr/>
              </p:nvSpPr>
              <p:spPr bwMode="auto">
                <a:xfrm rot="9828647" flipH="1">
                  <a:off x="2306" y="2654"/>
                  <a:ext cx="94" cy="91"/>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2" name="Oval 59"/>
                <p:cNvSpPr>
                  <a:spLocks noChangeArrowheads="1"/>
                </p:cNvSpPr>
                <p:nvPr/>
              </p:nvSpPr>
              <p:spPr bwMode="auto">
                <a:xfrm rot="9828647" flipH="1">
                  <a:off x="2259"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3" name="Oval 60"/>
                <p:cNvSpPr>
                  <a:spLocks noChangeArrowheads="1"/>
                </p:cNvSpPr>
                <p:nvPr/>
              </p:nvSpPr>
              <p:spPr bwMode="auto">
                <a:xfrm rot="9830130" flipH="1">
                  <a:off x="2212" y="2654"/>
                  <a:ext cx="141" cy="137"/>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4" name="Oval 61"/>
                <p:cNvSpPr>
                  <a:spLocks noChangeArrowheads="1"/>
                </p:cNvSpPr>
                <p:nvPr/>
              </p:nvSpPr>
              <p:spPr bwMode="auto">
                <a:xfrm rot="9828647" flipH="1">
                  <a:off x="2306" y="2654"/>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5" name="Oval 62"/>
                <p:cNvSpPr>
                  <a:spLocks noChangeArrowheads="1"/>
                </p:cNvSpPr>
                <p:nvPr/>
              </p:nvSpPr>
              <p:spPr bwMode="auto">
                <a:xfrm rot="9828647" flipH="1">
                  <a:off x="2353" y="2654"/>
                  <a:ext cx="94" cy="91"/>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6" name="Oval 63"/>
                <p:cNvSpPr>
                  <a:spLocks noChangeArrowheads="1"/>
                </p:cNvSpPr>
                <p:nvPr/>
              </p:nvSpPr>
              <p:spPr bwMode="auto">
                <a:xfrm rot="9830130" flipH="1">
                  <a:off x="2212" y="2562"/>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7" name="Oval 64"/>
                <p:cNvSpPr>
                  <a:spLocks noChangeArrowheads="1"/>
                </p:cNvSpPr>
                <p:nvPr/>
              </p:nvSpPr>
              <p:spPr bwMode="auto">
                <a:xfrm rot="9830130" flipH="1">
                  <a:off x="2306" y="2516"/>
                  <a:ext cx="141" cy="13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8" name="Oval 65"/>
                <p:cNvSpPr>
                  <a:spLocks noChangeArrowheads="1"/>
                </p:cNvSpPr>
                <p:nvPr/>
              </p:nvSpPr>
              <p:spPr bwMode="auto">
                <a:xfrm rot="9828647" flipH="1">
                  <a:off x="2353" y="2608"/>
                  <a:ext cx="94" cy="91"/>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29" name="Oval 66"/>
                <p:cNvSpPr>
                  <a:spLocks noChangeArrowheads="1"/>
                </p:cNvSpPr>
                <p:nvPr/>
              </p:nvSpPr>
              <p:spPr bwMode="auto">
                <a:xfrm rot="9830130" flipH="1">
                  <a:off x="2212" y="2516"/>
                  <a:ext cx="141" cy="13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30" name="Oval 67"/>
                <p:cNvSpPr>
                  <a:spLocks noChangeArrowheads="1"/>
                </p:cNvSpPr>
                <p:nvPr/>
              </p:nvSpPr>
              <p:spPr bwMode="auto">
                <a:xfrm rot="9830130" flipH="1">
                  <a:off x="2353" y="2516"/>
                  <a:ext cx="141" cy="13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31" name="Oval 68"/>
                <p:cNvSpPr>
                  <a:spLocks noChangeArrowheads="1"/>
                </p:cNvSpPr>
                <p:nvPr/>
              </p:nvSpPr>
              <p:spPr bwMode="auto">
                <a:xfrm rot="9830130" flipH="1">
                  <a:off x="2306" y="2654"/>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32" name="Oval 69"/>
                <p:cNvSpPr>
                  <a:spLocks noChangeArrowheads="1"/>
                </p:cNvSpPr>
                <p:nvPr/>
              </p:nvSpPr>
              <p:spPr bwMode="auto">
                <a:xfrm rot="9830130" flipH="1">
                  <a:off x="2400" y="2608"/>
                  <a:ext cx="141" cy="137"/>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33" name="Oval 70"/>
                <p:cNvSpPr>
                  <a:spLocks noChangeArrowheads="1"/>
                </p:cNvSpPr>
                <p:nvPr/>
              </p:nvSpPr>
              <p:spPr bwMode="auto">
                <a:xfrm>
                  <a:off x="2212" y="2677"/>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34" name="Oval 71"/>
                <p:cNvSpPr>
                  <a:spLocks noChangeArrowheads="1"/>
                </p:cNvSpPr>
                <p:nvPr/>
              </p:nvSpPr>
              <p:spPr bwMode="auto">
                <a:xfrm rot="9830130" flipH="1">
                  <a:off x="2306" y="2699"/>
                  <a:ext cx="141" cy="13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35" name="Rectangle 72"/>
                <p:cNvSpPr>
                  <a:spLocks noChangeArrowheads="1"/>
                </p:cNvSpPr>
                <p:nvPr/>
              </p:nvSpPr>
              <p:spPr bwMode="auto">
                <a:xfrm>
                  <a:off x="2089" y="2900"/>
                  <a:ext cx="575" cy="327"/>
                </a:xfrm>
                <a:prstGeom prst="rect">
                  <a:avLst/>
                </a:prstGeom>
                <a:noFill/>
                <a:ln w="9525">
                  <a:noFill/>
                  <a:miter lim="800000"/>
                  <a:headEnd/>
                  <a:tailEnd/>
                </a:ln>
              </p:spPr>
              <p:txBody>
                <a:bodyPr wrap="none">
                  <a:spAutoFit/>
                </a:bodyPr>
                <a:lstStyle/>
                <a:p>
                  <a:pPr algn="ctr" eaLnBrk="0" hangingPunct="0"/>
                  <a:r>
                    <a:rPr lang="zh-CN" altLang="en-US" sz="2800" b="1" baseline="30000">
                      <a:latin typeface="黑体" pitchFamily="49" charset="-122"/>
                      <a:ea typeface="黑体" pitchFamily="49" charset="-122"/>
                    </a:rPr>
                    <a:t>复合核</a:t>
                  </a:r>
                  <a:endParaRPr lang="zh-CN" altLang="en-US" sz="2800" b="1">
                    <a:latin typeface="黑体" pitchFamily="49" charset="-122"/>
                    <a:ea typeface="黑体" pitchFamily="49" charset="-122"/>
                  </a:endParaRPr>
                </a:p>
              </p:txBody>
            </p:sp>
          </p:grpSp>
          <p:sp>
            <p:nvSpPr>
              <p:cNvPr id="24586" name="AutoShape 73"/>
              <p:cNvSpPr>
                <a:spLocks noChangeArrowheads="1"/>
              </p:cNvSpPr>
              <p:nvPr/>
            </p:nvSpPr>
            <p:spPr bwMode="auto">
              <a:xfrm>
                <a:off x="3706813" y="4078288"/>
                <a:ext cx="750887" cy="290512"/>
              </a:xfrm>
              <a:prstGeom prst="rightArrow">
                <a:avLst>
                  <a:gd name="adj1" fmla="val 50000"/>
                  <a:gd name="adj2" fmla="val 64618"/>
                </a:avLst>
              </a:prstGeom>
              <a:solidFill>
                <a:schemeClr val="tx1"/>
              </a:solidFill>
              <a:ln w="9525">
                <a:solidFill>
                  <a:srgbClr val="000000"/>
                </a:solidFill>
                <a:miter lim="800000"/>
                <a:headEnd/>
                <a:tailEnd/>
              </a:ln>
            </p:spPr>
            <p:txBody>
              <a:bodyPr wrap="none" anchor="ctr"/>
              <a:lstStyle/>
              <a:p>
                <a:endParaRPr lang="zh-CN" altLang="zh-CN" b="1">
                  <a:latin typeface="黑体" pitchFamily="49" charset="-122"/>
                  <a:ea typeface="黑体" pitchFamily="49" charset="-122"/>
                </a:endParaRPr>
              </a:p>
            </p:txBody>
          </p:sp>
          <p:grpSp>
            <p:nvGrpSpPr>
              <p:cNvPr id="6" name="组合 76"/>
              <p:cNvGrpSpPr>
                <a:grpSpLocks/>
              </p:cNvGrpSpPr>
              <p:nvPr/>
            </p:nvGrpSpPr>
            <p:grpSpPr bwMode="auto">
              <a:xfrm>
                <a:off x="5435600" y="3286125"/>
                <a:ext cx="1439863" cy="1571625"/>
                <a:chOff x="5435600" y="3286125"/>
                <a:chExt cx="1439863" cy="1571625"/>
              </a:xfrm>
            </p:grpSpPr>
            <p:sp>
              <p:nvSpPr>
                <p:cNvPr id="24617" name="未知"/>
                <p:cNvSpPr>
                  <a:spLocks/>
                </p:cNvSpPr>
                <p:nvPr/>
              </p:nvSpPr>
              <p:spPr bwMode="auto">
                <a:xfrm flipV="1">
                  <a:off x="5435600" y="4581525"/>
                  <a:ext cx="1439863" cy="276225"/>
                </a:xfrm>
                <a:custGeom>
                  <a:avLst/>
                  <a:gdLst>
                    <a:gd name="T0" fmla="*/ 0 w 672"/>
                    <a:gd name="T1" fmla="*/ 2147483647 h 864"/>
                    <a:gd name="T2" fmla="*/ 2147483647 w 672"/>
                    <a:gd name="T3" fmla="*/ 2147483647 h 864"/>
                    <a:gd name="T4" fmla="*/ 2147483647 w 672"/>
                    <a:gd name="T5" fmla="*/ 2147483647 h 864"/>
                    <a:gd name="T6" fmla="*/ 2147483647 w 672"/>
                    <a:gd name="T7" fmla="*/ 2147483647 h 864"/>
                    <a:gd name="T8" fmla="*/ 2147483647 w 672"/>
                    <a:gd name="T9" fmla="*/ 2147483647 h 864"/>
                    <a:gd name="T10" fmla="*/ 2147483647 w 672"/>
                    <a:gd name="T11" fmla="*/ 2147483647 h 864"/>
                    <a:gd name="T12" fmla="*/ 2147483647 w 672"/>
                    <a:gd name="T13" fmla="*/ 2147483647 h 864"/>
                    <a:gd name="T14" fmla="*/ 2147483647 w 672"/>
                    <a:gd name="T15" fmla="*/ 2147483647 h 864"/>
                    <a:gd name="T16" fmla="*/ 2147483647 w 672"/>
                    <a:gd name="T17" fmla="*/ 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864"/>
                    <a:gd name="T29" fmla="*/ 672 w 672"/>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864">
                      <a:moveTo>
                        <a:pt x="0" y="864"/>
                      </a:moveTo>
                      <a:cubicBezTo>
                        <a:pt x="60" y="816"/>
                        <a:pt x="120" y="768"/>
                        <a:pt x="144" y="720"/>
                      </a:cubicBezTo>
                      <a:cubicBezTo>
                        <a:pt x="168" y="672"/>
                        <a:pt x="121" y="601"/>
                        <a:pt x="144" y="576"/>
                      </a:cubicBezTo>
                      <a:cubicBezTo>
                        <a:pt x="167" y="551"/>
                        <a:pt x="242" y="586"/>
                        <a:pt x="282" y="570"/>
                      </a:cubicBezTo>
                      <a:cubicBezTo>
                        <a:pt x="322" y="554"/>
                        <a:pt x="370" y="528"/>
                        <a:pt x="384" y="480"/>
                      </a:cubicBezTo>
                      <a:cubicBezTo>
                        <a:pt x="398" y="432"/>
                        <a:pt x="345" y="314"/>
                        <a:pt x="369" y="282"/>
                      </a:cubicBezTo>
                      <a:cubicBezTo>
                        <a:pt x="393" y="250"/>
                        <a:pt x="493" y="311"/>
                        <a:pt x="528" y="288"/>
                      </a:cubicBezTo>
                      <a:cubicBezTo>
                        <a:pt x="563" y="265"/>
                        <a:pt x="552" y="192"/>
                        <a:pt x="576" y="144"/>
                      </a:cubicBezTo>
                      <a:cubicBezTo>
                        <a:pt x="600" y="96"/>
                        <a:pt x="656" y="24"/>
                        <a:pt x="672" y="0"/>
                      </a:cubicBezTo>
                    </a:path>
                  </a:pathLst>
                </a:custGeom>
                <a:noFill/>
                <a:ln w="28575" cap="rnd">
                  <a:solidFill>
                    <a:schemeClr val="hlink"/>
                  </a:solidFill>
                  <a:prstDash val="sysDot"/>
                  <a:round/>
                  <a:headEnd/>
                  <a:tailEnd type="stealth" w="lg" len="lg"/>
                </a:ln>
              </p:spPr>
              <p:txBody>
                <a:bodyPr rot="10800000" wrap="none" anchor="ctr"/>
                <a:lstStyle/>
                <a:p>
                  <a:endParaRPr lang="zh-CN" altLang="en-US"/>
                </a:p>
              </p:txBody>
            </p:sp>
            <p:sp>
              <p:nvSpPr>
                <p:cNvPr id="24618" name="未知"/>
                <p:cNvSpPr>
                  <a:spLocks/>
                </p:cNvSpPr>
                <p:nvPr/>
              </p:nvSpPr>
              <p:spPr bwMode="auto">
                <a:xfrm flipV="1">
                  <a:off x="5507038" y="3862388"/>
                  <a:ext cx="1368425" cy="276225"/>
                </a:xfrm>
                <a:custGeom>
                  <a:avLst/>
                  <a:gdLst>
                    <a:gd name="T0" fmla="*/ 0 w 672"/>
                    <a:gd name="T1" fmla="*/ 2147483647 h 864"/>
                    <a:gd name="T2" fmla="*/ 2147483647 w 672"/>
                    <a:gd name="T3" fmla="*/ 2147483647 h 864"/>
                    <a:gd name="T4" fmla="*/ 2147483647 w 672"/>
                    <a:gd name="T5" fmla="*/ 2147483647 h 864"/>
                    <a:gd name="T6" fmla="*/ 2147483647 w 672"/>
                    <a:gd name="T7" fmla="*/ 2147483647 h 864"/>
                    <a:gd name="T8" fmla="*/ 2147483647 w 672"/>
                    <a:gd name="T9" fmla="*/ 2147483647 h 864"/>
                    <a:gd name="T10" fmla="*/ 2147483647 w 672"/>
                    <a:gd name="T11" fmla="*/ 2147483647 h 864"/>
                    <a:gd name="T12" fmla="*/ 2147483647 w 672"/>
                    <a:gd name="T13" fmla="*/ 2147483647 h 864"/>
                    <a:gd name="T14" fmla="*/ 2147483647 w 672"/>
                    <a:gd name="T15" fmla="*/ 2147483647 h 864"/>
                    <a:gd name="T16" fmla="*/ 2147483647 w 672"/>
                    <a:gd name="T17" fmla="*/ 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864"/>
                    <a:gd name="T29" fmla="*/ 672 w 672"/>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864">
                      <a:moveTo>
                        <a:pt x="0" y="864"/>
                      </a:moveTo>
                      <a:cubicBezTo>
                        <a:pt x="60" y="816"/>
                        <a:pt x="120" y="768"/>
                        <a:pt x="144" y="720"/>
                      </a:cubicBezTo>
                      <a:cubicBezTo>
                        <a:pt x="168" y="672"/>
                        <a:pt x="121" y="601"/>
                        <a:pt x="144" y="576"/>
                      </a:cubicBezTo>
                      <a:cubicBezTo>
                        <a:pt x="167" y="551"/>
                        <a:pt x="242" y="586"/>
                        <a:pt x="282" y="570"/>
                      </a:cubicBezTo>
                      <a:cubicBezTo>
                        <a:pt x="322" y="554"/>
                        <a:pt x="370" y="528"/>
                        <a:pt x="384" y="480"/>
                      </a:cubicBezTo>
                      <a:cubicBezTo>
                        <a:pt x="398" y="432"/>
                        <a:pt x="345" y="314"/>
                        <a:pt x="369" y="282"/>
                      </a:cubicBezTo>
                      <a:cubicBezTo>
                        <a:pt x="393" y="250"/>
                        <a:pt x="493" y="311"/>
                        <a:pt x="528" y="288"/>
                      </a:cubicBezTo>
                      <a:cubicBezTo>
                        <a:pt x="563" y="265"/>
                        <a:pt x="552" y="192"/>
                        <a:pt x="576" y="144"/>
                      </a:cubicBezTo>
                      <a:cubicBezTo>
                        <a:pt x="600" y="96"/>
                        <a:pt x="656" y="24"/>
                        <a:pt x="672" y="0"/>
                      </a:cubicBezTo>
                    </a:path>
                  </a:pathLst>
                </a:custGeom>
                <a:noFill/>
                <a:ln w="28575" cap="rnd">
                  <a:solidFill>
                    <a:schemeClr val="hlink"/>
                  </a:solidFill>
                  <a:prstDash val="sysDot"/>
                  <a:round/>
                  <a:headEnd/>
                  <a:tailEnd type="stealth" w="lg" len="lg"/>
                </a:ln>
              </p:spPr>
              <p:txBody>
                <a:bodyPr rot="10800000" wrap="none" anchor="ctr"/>
                <a:lstStyle/>
                <a:p>
                  <a:endParaRPr lang="zh-CN" altLang="en-US"/>
                </a:p>
              </p:txBody>
            </p:sp>
            <p:sp>
              <p:nvSpPr>
                <p:cNvPr id="24619" name="未知"/>
                <p:cNvSpPr>
                  <a:spLocks/>
                </p:cNvSpPr>
                <p:nvPr/>
              </p:nvSpPr>
              <p:spPr bwMode="auto">
                <a:xfrm>
                  <a:off x="5651500" y="3286125"/>
                  <a:ext cx="1223963" cy="360363"/>
                </a:xfrm>
                <a:custGeom>
                  <a:avLst/>
                  <a:gdLst>
                    <a:gd name="T0" fmla="*/ 0 w 672"/>
                    <a:gd name="T1" fmla="*/ 2147483647 h 864"/>
                    <a:gd name="T2" fmla="*/ 2147483647 w 672"/>
                    <a:gd name="T3" fmla="*/ 2147483647 h 864"/>
                    <a:gd name="T4" fmla="*/ 2147483647 w 672"/>
                    <a:gd name="T5" fmla="*/ 2147483647 h 864"/>
                    <a:gd name="T6" fmla="*/ 2147483647 w 672"/>
                    <a:gd name="T7" fmla="*/ 2147483647 h 864"/>
                    <a:gd name="T8" fmla="*/ 2147483647 w 672"/>
                    <a:gd name="T9" fmla="*/ 2147483647 h 864"/>
                    <a:gd name="T10" fmla="*/ 2147483647 w 672"/>
                    <a:gd name="T11" fmla="*/ 2147483647 h 864"/>
                    <a:gd name="T12" fmla="*/ 2147483647 w 672"/>
                    <a:gd name="T13" fmla="*/ 2147483647 h 864"/>
                    <a:gd name="T14" fmla="*/ 2147483647 w 672"/>
                    <a:gd name="T15" fmla="*/ 2147483647 h 864"/>
                    <a:gd name="T16" fmla="*/ 2147483647 w 672"/>
                    <a:gd name="T17" fmla="*/ 0 h 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864"/>
                    <a:gd name="T29" fmla="*/ 672 w 672"/>
                    <a:gd name="T30" fmla="*/ 864 h 8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864">
                      <a:moveTo>
                        <a:pt x="0" y="864"/>
                      </a:moveTo>
                      <a:cubicBezTo>
                        <a:pt x="60" y="816"/>
                        <a:pt x="120" y="768"/>
                        <a:pt x="144" y="720"/>
                      </a:cubicBezTo>
                      <a:cubicBezTo>
                        <a:pt x="168" y="672"/>
                        <a:pt x="121" y="601"/>
                        <a:pt x="144" y="576"/>
                      </a:cubicBezTo>
                      <a:cubicBezTo>
                        <a:pt x="167" y="551"/>
                        <a:pt x="242" y="586"/>
                        <a:pt x="282" y="570"/>
                      </a:cubicBezTo>
                      <a:cubicBezTo>
                        <a:pt x="322" y="554"/>
                        <a:pt x="370" y="528"/>
                        <a:pt x="384" y="480"/>
                      </a:cubicBezTo>
                      <a:cubicBezTo>
                        <a:pt x="398" y="432"/>
                        <a:pt x="345" y="314"/>
                        <a:pt x="369" y="282"/>
                      </a:cubicBezTo>
                      <a:cubicBezTo>
                        <a:pt x="393" y="250"/>
                        <a:pt x="493" y="311"/>
                        <a:pt x="528" y="288"/>
                      </a:cubicBezTo>
                      <a:cubicBezTo>
                        <a:pt x="563" y="265"/>
                        <a:pt x="552" y="192"/>
                        <a:pt x="576" y="144"/>
                      </a:cubicBezTo>
                      <a:cubicBezTo>
                        <a:pt x="600" y="96"/>
                        <a:pt x="656" y="24"/>
                        <a:pt x="672" y="0"/>
                      </a:cubicBezTo>
                    </a:path>
                  </a:pathLst>
                </a:custGeom>
                <a:noFill/>
                <a:ln w="28575" cap="rnd">
                  <a:solidFill>
                    <a:srgbClr val="0000FF"/>
                  </a:solidFill>
                  <a:prstDash val="sysDot"/>
                  <a:round/>
                  <a:headEnd/>
                  <a:tailEnd type="stealth" w="lg" len="lg"/>
                </a:ln>
              </p:spPr>
              <p:txBody>
                <a:bodyPr wrap="none" anchor="ctr"/>
                <a:lstStyle/>
                <a:p>
                  <a:endParaRPr lang="zh-CN" altLang="en-US"/>
                </a:p>
              </p:txBody>
            </p:sp>
          </p:grpSp>
          <p:grpSp>
            <p:nvGrpSpPr>
              <p:cNvPr id="7" name="组合 74"/>
              <p:cNvGrpSpPr>
                <a:grpSpLocks/>
              </p:cNvGrpSpPr>
              <p:nvPr/>
            </p:nvGrpSpPr>
            <p:grpSpPr bwMode="auto">
              <a:xfrm>
                <a:off x="4568825" y="3378200"/>
                <a:ext cx="1157288" cy="1592263"/>
                <a:chOff x="4568825" y="3378200"/>
                <a:chExt cx="1157288" cy="1592263"/>
              </a:xfrm>
            </p:grpSpPr>
            <p:sp>
              <p:nvSpPr>
                <p:cNvPr id="24595" name="Line 5"/>
                <p:cNvSpPr>
                  <a:spLocks noChangeShapeType="1"/>
                </p:cNvSpPr>
                <p:nvPr/>
              </p:nvSpPr>
              <p:spPr bwMode="auto">
                <a:xfrm flipV="1">
                  <a:off x="5143500" y="3987800"/>
                  <a:ext cx="160338" cy="522288"/>
                </a:xfrm>
                <a:prstGeom prst="line">
                  <a:avLst/>
                </a:prstGeom>
                <a:noFill/>
                <a:ln w="9525">
                  <a:solidFill>
                    <a:srgbClr val="000000"/>
                  </a:solidFill>
                  <a:round/>
                  <a:headEnd/>
                  <a:tailEnd type="stealth" w="sm" len="lg"/>
                </a:ln>
              </p:spPr>
              <p:txBody>
                <a:bodyPr wrap="none" anchor="ctr"/>
                <a:lstStyle/>
                <a:p>
                  <a:endParaRPr lang="zh-CN" altLang="en-US"/>
                </a:p>
              </p:txBody>
            </p:sp>
            <p:sp>
              <p:nvSpPr>
                <p:cNvPr id="24596" name="Oval 22"/>
                <p:cNvSpPr>
                  <a:spLocks noChangeArrowheads="1"/>
                </p:cNvSpPr>
                <p:nvPr/>
              </p:nvSpPr>
              <p:spPr bwMode="auto">
                <a:xfrm rot="9828647" flipH="1">
                  <a:off x="5068888" y="4473575"/>
                  <a:ext cx="149225" cy="146050"/>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597" name="Oval 23"/>
                <p:cNvSpPr>
                  <a:spLocks noChangeArrowheads="1"/>
                </p:cNvSpPr>
                <p:nvPr/>
              </p:nvSpPr>
              <p:spPr bwMode="auto">
                <a:xfrm rot="9828647" flipH="1">
                  <a:off x="5068888" y="4546600"/>
                  <a:ext cx="149225" cy="144463"/>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598" name="Oval 24"/>
                <p:cNvSpPr>
                  <a:spLocks noChangeArrowheads="1"/>
                </p:cNvSpPr>
                <p:nvPr/>
              </p:nvSpPr>
              <p:spPr bwMode="auto">
                <a:xfrm rot="9828647" flipH="1">
                  <a:off x="4994275" y="4473575"/>
                  <a:ext cx="149225" cy="146050"/>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599" name="Oval 25"/>
                <p:cNvSpPr>
                  <a:spLocks noChangeArrowheads="1"/>
                </p:cNvSpPr>
                <p:nvPr/>
              </p:nvSpPr>
              <p:spPr bwMode="auto">
                <a:xfrm rot="9830130" flipH="1">
                  <a:off x="4919663" y="4546600"/>
                  <a:ext cx="223837" cy="21748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0" name="Oval 26"/>
                <p:cNvSpPr>
                  <a:spLocks noChangeArrowheads="1"/>
                </p:cNvSpPr>
                <p:nvPr/>
              </p:nvSpPr>
              <p:spPr bwMode="auto">
                <a:xfrm rot="9828647" flipH="1">
                  <a:off x="5068888" y="4546600"/>
                  <a:ext cx="149225" cy="144463"/>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1" name="Oval 27"/>
                <p:cNvSpPr>
                  <a:spLocks noChangeArrowheads="1"/>
                </p:cNvSpPr>
                <p:nvPr/>
              </p:nvSpPr>
              <p:spPr bwMode="auto">
                <a:xfrm rot="9828647" flipH="1">
                  <a:off x="5143500" y="4546600"/>
                  <a:ext cx="149225" cy="144463"/>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2" name="Oval 28"/>
                <p:cNvSpPr>
                  <a:spLocks noChangeArrowheads="1"/>
                </p:cNvSpPr>
                <p:nvPr/>
              </p:nvSpPr>
              <p:spPr bwMode="auto">
                <a:xfrm rot="9830130" flipH="1">
                  <a:off x="4919663" y="4400550"/>
                  <a:ext cx="223837" cy="219075"/>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3" name="Oval 29"/>
                <p:cNvSpPr>
                  <a:spLocks noChangeArrowheads="1"/>
                </p:cNvSpPr>
                <p:nvPr/>
              </p:nvSpPr>
              <p:spPr bwMode="auto">
                <a:xfrm rot="9830130" flipH="1">
                  <a:off x="5068888" y="4327525"/>
                  <a:ext cx="223837" cy="219075"/>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4" name="Oval 30"/>
                <p:cNvSpPr>
                  <a:spLocks noChangeArrowheads="1"/>
                </p:cNvSpPr>
                <p:nvPr/>
              </p:nvSpPr>
              <p:spPr bwMode="auto">
                <a:xfrm rot="9828647" flipH="1">
                  <a:off x="5143500" y="4473575"/>
                  <a:ext cx="149225" cy="146050"/>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5" name="Oval 31"/>
                <p:cNvSpPr>
                  <a:spLocks noChangeArrowheads="1"/>
                </p:cNvSpPr>
                <p:nvPr/>
              </p:nvSpPr>
              <p:spPr bwMode="auto">
                <a:xfrm rot="9830130" flipH="1">
                  <a:off x="4919663" y="4327525"/>
                  <a:ext cx="223837" cy="219075"/>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6" name="Oval 32"/>
                <p:cNvSpPr>
                  <a:spLocks noChangeArrowheads="1"/>
                </p:cNvSpPr>
                <p:nvPr/>
              </p:nvSpPr>
              <p:spPr bwMode="auto">
                <a:xfrm rot="9830130" flipH="1">
                  <a:off x="5068888" y="4546600"/>
                  <a:ext cx="223837" cy="21748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7" name="Oval 33"/>
                <p:cNvSpPr>
                  <a:spLocks noChangeArrowheads="1"/>
                </p:cNvSpPr>
                <p:nvPr/>
              </p:nvSpPr>
              <p:spPr bwMode="auto">
                <a:xfrm rot="9830130" flipH="1">
                  <a:off x="5218113" y="4510088"/>
                  <a:ext cx="223837" cy="217487"/>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08" name="Oval 51"/>
                <p:cNvSpPr>
                  <a:spLocks noChangeArrowheads="1"/>
                </p:cNvSpPr>
                <p:nvPr/>
              </p:nvSpPr>
              <p:spPr bwMode="auto">
                <a:xfrm>
                  <a:off x="4919663" y="4583113"/>
                  <a:ext cx="223837" cy="21748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09" name="Oval 52"/>
                <p:cNvSpPr>
                  <a:spLocks noChangeArrowheads="1"/>
                </p:cNvSpPr>
                <p:nvPr/>
              </p:nvSpPr>
              <p:spPr bwMode="auto">
                <a:xfrm rot="9830130" flipH="1">
                  <a:off x="5087938" y="4635500"/>
                  <a:ext cx="223837" cy="217488"/>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rot="10800000" wrap="none" anchor="ctr"/>
                <a:lstStyle/>
                <a:p>
                  <a:pPr algn="ctr" eaLnBrk="0" hangingPunct="0"/>
                  <a:endParaRPr lang="zh-CN" altLang="zh-CN" sz="3600" b="1">
                    <a:latin typeface="黑体" pitchFamily="49" charset="-122"/>
                    <a:ea typeface="黑体" pitchFamily="49" charset="-122"/>
                  </a:endParaRPr>
                </a:p>
              </p:txBody>
            </p:sp>
            <p:sp>
              <p:nvSpPr>
                <p:cNvPr id="24610" name="Rectangle 75"/>
                <p:cNvSpPr>
                  <a:spLocks noChangeArrowheads="1"/>
                </p:cNvSpPr>
                <p:nvPr/>
              </p:nvSpPr>
              <p:spPr bwMode="auto">
                <a:xfrm>
                  <a:off x="4786313" y="3573463"/>
                  <a:ext cx="373062" cy="369332"/>
                </a:xfrm>
                <a:prstGeom prst="rect">
                  <a:avLst/>
                </a:prstGeom>
                <a:noFill/>
                <a:ln w="9525">
                  <a:noFill/>
                  <a:miter lim="800000"/>
                  <a:headEnd/>
                  <a:tailEnd/>
                </a:ln>
              </p:spPr>
              <p:txBody>
                <a:bodyPr lIns="0" tIns="0" rIns="0" bIns="0">
                  <a:spAutoFit/>
                </a:bodyPr>
                <a:lstStyle/>
                <a:p>
                  <a:pPr algn="ctr" eaLnBrk="0" hangingPunct="0"/>
                  <a:r>
                    <a:rPr lang="zh-CN" altLang="en-US" sz="1200" b="1">
                      <a:latin typeface="黑体" pitchFamily="49" charset="-122"/>
                      <a:ea typeface="黑体" pitchFamily="49" charset="-122"/>
                    </a:rPr>
                    <a:t>次级粒子 </a:t>
                  </a:r>
                </a:p>
              </p:txBody>
            </p:sp>
            <p:sp>
              <p:nvSpPr>
                <p:cNvPr id="24611" name="Oval 76"/>
                <p:cNvSpPr>
                  <a:spLocks noChangeArrowheads="1"/>
                </p:cNvSpPr>
                <p:nvPr/>
              </p:nvSpPr>
              <p:spPr bwMode="auto">
                <a:xfrm>
                  <a:off x="5154613" y="3700463"/>
                  <a:ext cx="223837" cy="219075"/>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12" name="Oval 77"/>
                <p:cNvSpPr>
                  <a:spLocks noChangeArrowheads="1"/>
                </p:cNvSpPr>
                <p:nvPr/>
              </p:nvSpPr>
              <p:spPr bwMode="auto">
                <a:xfrm>
                  <a:off x="5303838" y="3627438"/>
                  <a:ext cx="223837" cy="219075"/>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13" name="Oval 78"/>
                <p:cNvSpPr>
                  <a:spLocks noChangeArrowheads="1"/>
                </p:cNvSpPr>
                <p:nvPr/>
              </p:nvSpPr>
              <p:spPr bwMode="auto">
                <a:xfrm>
                  <a:off x="5229225" y="3773488"/>
                  <a:ext cx="223838" cy="219075"/>
                </a:xfrm>
                <a:prstGeom prst="ellipse">
                  <a:avLst/>
                </a:prstGeom>
                <a:gradFill rotWithShape="0">
                  <a:gsLst>
                    <a:gs pos="0">
                      <a:srgbClr val="0066FF"/>
                    </a:gs>
                    <a:gs pos="100000">
                      <a:srgbClr val="002F76"/>
                    </a:gs>
                  </a:gsLst>
                  <a:path path="shape">
                    <a:fillToRect l="50000" t="50000" r="50000" b="50000"/>
                  </a:path>
                </a:gradFill>
                <a:ln w="9525">
                  <a:solidFill>
                    <a:srgbClr val="0000CC"/>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14" name="Oval 79"/>
                <p:cNvSpPr>
                  <a:spLocks noChangeArrowheads="1"/>
                </p:cNvSpPr>
                <p:nvPr/>
              </p:nvSpPr>
              <p:spPr bwMode="auto">
                <a:xfrm>
                  <a:off x="5229225" y="3556000"/>
                  <a:ext cx="223838" cy="217488"/>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615" name="Rectangle 80"/>
                <p:cNvSpPr>
                  <a:spLocks noChangeArrowheads="1"/>
                </p:cNvSpPr>
                <p:nvPr/>
              </p:nvSpPr>
              <p:spPr bwMode="auto">
                <a:xfrm>
                  <a:off x="4643438" y="4149725"/>
                  <a:ext cx="373062" cy="369332"/>
                </a:xfrm>
                <a:prstGeom prst="rect">
                  <a:avLst/>
                </a:prstGeom>
                <a:noFill/>
                <a:ln w="9525">
                  <a:noFill/>
                  <a:miter lim="800000"/>
                  <a:headEnd/>
                  <a:tailEnd/>
                </a:ln>
              </p:spPr>
              <p:txBody>
                <a:bodyPr lIns="0" tIns="0" rIns="0" bIns="0">
                  <a:spAutoFit/>
                </a:bodyPr>
                <a:lstStyle/>
                <a:p>
                  <a:pPr algn="ctr" eaLnBrk="0" hangingPunct="0"/>
                  <a:r>
                    <a:rPr lang="zh-CN" altLang="en-US" sz="1200" b="1" dirty="0">
                      <a:latin typeface="黑体" pitchFamily="49" charset="-122"/>
                      <a:ea typeface="黑体" pitchFamily="49" charset="-122"/>
                    </a:rPr>
                    <a:t>反冲核</a:t>
                  </a:r>
                </a:p>
              </p:txBody>
            </p:sp>
            <p:sp>
              <p:nvSpPr>
                <p:cNvPr id="24616" name="Oval 89"/>
                <p:cNvSpPr>
                  <a:spLocks noChangeArrowheads="1"/>
                </p:cNvSpPr>
                <p:nvPr/>
              </p:nvSpPr>
              <p:spPr bwMode="auto">
                <a:xfrm rot="287521">
                  <a:off x="4568825" y="3378200"/>
                  <a:ext cx="1157288" cy="1592263"/>
                </a:xfrm>
                <a:prstGeom prst="ellipse">
                  <a:avLst/>
                </a:prstGeom>
                <a:noFill/>
                <a:ln w="28575" cap="rnd">
                  <a:solidFill>
                    <a:srgbClr val="0000FF"/>
                  </a:solidFill>
                  <a:prstDash val="sysDot"/>
                  <a:round/>
                  <a:headEnd/>
                  <a:tailEnd/>
                </a:ln>
              </p:spPr>
              <p:txBody>
                <a:bodyPr wrap="none" anchor="ctr"/>
                <a:lstStyle/>
                <a:p>
                  <a:endParaRPr lang="zh-CN" altLang="zh-CN" b="1">
                    <a:latin typeface="黑体" pitchFamily="49" charset="-122"/>
                    <a:ea typeface="黑体" pitchFamily="49" charset="-122"/>
                  </a:endParaRPr>
                </a:p>
              </p:txBody>
            </p:sp>
          </p:grpSp>
          <p:grpSp>
            <p:nvGrpSpPr>
              <p:cNvPr id="8" name="组合 78"/>
              <p:cNvGrpSpPr>
                <a:grpSpLocks/>
              </p:cNvGrpSpPr>
              <p:nvPr/>
            </p:nvGrpSpPr>
            <p:grpSpPr bwMode="auto">
              <a:xfrm>
                <a:off x="6858000" y="3071813"/>
                <a:ext cx="1785938" cy="2936875"/>
                <a:chOff x="6858016" y="3071810"/>
                <a:chExt cx="1785950" cy="2936878"/>
              </a:xfrm>
            </p:grpSpPr>
            <p:sp>
              <p:nvSpPr>
                <p:cNvPr id="24593" name="TextBox 107"/>
                <p:cNvSpPr txBox="1">
                  <a:spLocks noChangeArrowheads="1"/>
                </p:cNvSpPr>
                <p:nvPr/>
              </p:nvSpPr>
              <p:spPr bwMode="auto">
                <a:xfrm>
                  <a:off x="7092950" y="5157788"/>
                  <a:ext cx="1366838" cy="850900"/>
                </a:xfrm>
                <a:prstGeom prst="rect">
                  <a:avLst/>
                </a:prstGeom>
                <a:noFill/>
                <a:ln w="28575">
                  <a:solidFill>
                    <a:srgbClr val="0000FF"/>
                  </a:solidFill>
                  <a:miter lim="800000"/>
                  <a:headEnd/>
                  <a:tailEnd/>
                </a:ln>
              </p:spPr>
              <p:txBody>
                <a:bodyPr>
                  <a:spAutoFit/>
                </a:bodyPr>
                <a:lstStyle/>
                <a:p>
                  <a:r>
                    <a:rPr lang="en-US" altLang="zh-CN" sz="2400" b="1">
                      <a:latin typeface="黑体" pitchFamily="49" charset="-122"/>
                      <a:ea typeface="黑体" pitchFamily="49" charset="-122"/>
                    </a:rPr>
                    <a:t>0→1 </a:t>
                  </a:r>
                  <a:r>
                    <a:rPr lang="zh-CN" altLang="en-US" sz="2400" b="1">
                      <a:solidFill>
                        <a:srgbClr val="0000FF"/>
                      </a:solidFill>
                      <a:latin typeface="黑体" pitchFamily="49" charset="-122"/>
                      <a:ea typeface="黑体" pitchFamily="49" charset="-122"/>
                    </a:rPr>
                    <a:t>翻</a:t>
                  </a:r>
                </a:p>
                <a:p>
                  <a:r>
                    <a:rPr lang="en-US" altLang="zh-CN" sz="2400" b="1">
                      <a:latin typeface="黑体" pitchFamily="49" charset="-122"/>
                      <a:ea typeface="黑体" pitchFamily="49" charset="-122"/>
                    </a:rPr>
                    <a:t>1→0 </a:t>
                  </a:r>
                  <a:r>
                    <a:rPr lang="zh-CN" altLang="en-US" sz="2400" b="1">
                      <a:solidFill>
                        <a:srgbClr val="0000FF"/>
                      </a:solidFill>
                      <a:latin typeface="黑体" pitchFamily="49" charset="-122"/>
                      <a:ea typeface="黑体" pitchFamily="49" charset="-122"/>
                    </a:rPr>
                    <a:t>转</a:t>
                  </a:r>
                </a:p>
              </p:txBody>
            </p:sp>
            <p:pic>
              <p:nvPicPr>
                <p:cNvPr id="24594" name="图片 77" descr="图片3.jpg"/>
                <p:cNvPicPr>
                  <a:picLocks noChangeAspect="1"/>
                </p:cNvPicPr>
                <p:nvPr/>
              </p:nvPicPr>
              <p:blipFill>
                <a:blip r:embed="rId3"/>
                <a:srcRect/>
                <a:stretch>
                  <a:fillRect/>
                </a:stretch>
              </p:blipFill>
              <p:spPr bwMode="auto">
                <a:xfrm>
                  <a:off x="6858016" y="3071810"/>
                  <a:ext cx="1785950" cy="2003735"/>
                </a:xfrm>
                <a:prstGeom prst="rect">
                  <a:avLst/>
                </a:prstGeom>
                <a:noFill/>
                <a:ln w="9525">
                  <a:noFill/>
                  <a:miter lim="800000"/>
                  <a:headEnd/>
                  <a:tailEnd/>
                </a:ln>
              </p:spPr>
            </p:pic>
          </p:grpSp>
          <p:grpSp>
            <p:nvGrpSpPr>
              <p:cNvPr id="10" name="Group 73"/>
              <p:cNvGrpSpPr>
                <a:grpSpLocks/>
              </p:cNvGrpSpPr>
              <p:nvPr/>
            </p:nvGrpSpPr>
            <p:grpSpPr bwMode="auto">
              <a:xfrm>
                <a:off x="0" y="4140200"/>
                <a:ext cx="1008063" cy="950913"/>
                <a:chOff x="0" y="2626"/>
                <a:chExt cx="635" cy="599"/>
              </a:xfrm>
            </p:grpSpPr>
            <p:sp>
              <p:nvSpPr>
                <p:cNvPr id="24591" name="Oval 50"/>
                <p:cNvSpPr>
                  <a:spLocks noChangeArrowheads="1"/>
                </p:cNvSpPr>
                <p:nvPr/>
              </p:nvSpPr>
              <p:spPr bwMode="auto">
                <a:xfrm>
                  <a:off x="219" y="2626"/>
                  <a:ext cx="141" cy="137"/>
                </a:xfrm>
                <a:prstGeom prst="ellipse">
                  <a:avLst/>
                </a:prstGeom>
                <a:gradFill rotWithShape="0">
                  <a:gsLst>
                    <a:gs pos="0">
                      <a:srgbClr val="FF0000"/>
                    </a:gs>
                    <a:gs pos="100000">
                      <a:srgbClr val="760000"/>
                    </a:gs>
                  </a:gsLst>
                  <a:path path="shape">
                    <a:fillToRect l="50000" t="50000" r="50000" b="50000"/>
                  </a:path>
                </a:gradFill>
                <a:ln w="9525">
                  <a:solidFill>
                    <a:srgbClr val="990033"/>
                  </a:solidFill>
                  <a:round/>
                  <a:headEnd/>
                  <a:tailEnd/>
                </a:ln>
              </p:spPr>
              <p:txBody>
                <a:bodyPr wrap="none" anchor="ctr"/>
                <a:lstStyle/>
                <a:p>
                  <a:pPr algn="ctr" eaLnBrk="0" hangingPunct="0"/>
                  <a:endParaRPr lang="zh-CN" altLang="zh-CN" sz="3600" b="1">
                    <a:latin typeface="黑体" pitchFamily="49" charset="-122"/>
                    <a:ea typeface="黑体" pitchFamily="49" charset="-122"/>
                  </a:endParaRPr>
                </a:p>
              </p:txBody>
            </p:sp>
            <p:sp>
              <p:nvSpPr>
                <p:cNvPr id="24592" name="Rectangle 34"/>
                <p:cNvSpPr>
                  <a:spLocks noChangeArrowheads="1"/>
                </p:cNvSpPr>
                <p:nvPr/>
              </p:nvSpPr>
              <p:spPr bwMode="auto">
                <a:xfrm>
                  <a:off x="0" y="2898"/>
                  <a:ext cx="635" cy="327"/>
                </a:xfrm>
                <a:prstGeom prst="rect">
                  <a:avLst/>
                </a:prstGeom>
                <a:noFill/>
                <a:ln w="9525">
                  <a:noFill/>
                  <a:miter lim="800000"/>
                  <a:headEnd/>
                  <a:tailEnd/>
                </a:ln>
              </p:spPr>
              <p:txBody>
                <a:bodyPr>
                  <a:spAutoFit/>
                </a:bodyPr>
                <a:lstStyle/>
                <a:p>
                  <a:pPr algn="ctr" eaLnBrk="0" hangingPunct="0"/>
                  <a:r>
                    <a:rPr lang="zh-CN" altLang="en-US" sz="2800" b="1" baseline="30000" dirty="0">
                      <a:latin typeface="黑体" pitchFamily="49" charset="-122"/>
                      <a:ea typeface="黑体" pitchFamily="49" charset="-122"/>
                    </a:rPr>
                    <a:t>中子</a:t>
                  </a:r>
                  <a:endParaRPr lang="zh-CN" altLang="en-US" sz="2800" b="1" dirty="0">
                    <a:latin typeface="黑体" pitchFamily="49" charset="-122"/>
                    <a:ea typeface="黑体" pitchFamily="49" charset="-122"/>
                  </a:endParaRPr>
                </a:p>
              </p:txBody>
            </p:sp>
          </p:grpSp>
        </p:grpSp>
        <p:sp>
          <p:nvSpPr>
            <p:cNvPr id="9" name="矩形 8"/>
            <p:cNvSpPr/>
            <p:nvPr/>
          </p:nvSpPr>
          <p:spPr>
            <a:xfrm>
              <a:off x="340512" y="5329995"/>
              <a:ext cx="8540777" cy="830997"/>
            </a:xfrm>
            <a:prstGeom prst="rect">
              <a:avLst/>
            </a:prstGeom>
          </p:spPr>
          <p:txBody>
            <a:bodyPr wrap="square">
              <a:spAutoFit/>
            </a:bodyPr>
            <a:lstStyle/>
            <a:p>
              <a:pPr>
                <a:defRPr/>
              </a:pPr>
              <a:r>
                <a:rPr lang="zh-CN" altLang="en-US" dirty="0" smtClean="0">
                  <a:solidFill>
                    <a:schemeClr val="tx1"/>
                  </a:solidFill>
                  <a:latin typeface="+mn-ea"/>
                  <a:ea typeface="+mn-ea"/>
                </a:rPr>
                <a:t>    中子核反应产生次级粒子电离</a:t>
              </a:r>
              <a:r>
                <a:rPr lang="zh-CN" altLang="en-US" dirty="0">
                  <a:solidFill>
                    <a:schemeClr val="tx1"/>
                  </a:solidFill>
                  <a:latin typeface="+mn-ea"/>
                  <a:ea typeface="+mn-ea"/>
                </a:rPr>
                <a:t>沉积</a:t>
              </a:r>
              <a:r>
                <a:rPr lang="zh-CN" altLang="en-US" dirty="0" smtClean="0">
                  <a:solidFill>
                    <a:schemeClr val="tx1"/>
                  </a:solidFill>
                  <a:latin typeface="+mn-ea"/>
                  <a:ea typeface="+mn-ea"/>
                </a:rPr>
                <a:t>能量，存储单元</a:t>
              </a:r>
              <a:r>
                <a:rPr lang="zh-CN" altLang="en-US" dirty="0">
                  <a:solidFill>
                    <a:schemeClr val="tx1"/>
                  </a:solidFill>
                  <a:latin typeface="+mn-ea"/>
                  <a:ea typeface="+mn-ea"/>
                </a:rPr>
                <a:t>的</a:t>
              </a:r>
              <a:r>
                <a:rPr lang="zh-CN" altLang="zh-CN" dirty="0">
                  <a:solidFill>
                    <a:schemeClr val="tx1"/>
                  </a:solidFill>
                  <a:latin typeface="+mn-ea"/>
                  <a:ea typeface="+mn-ea"/>
                </a:rPr>
                <a:t>敏感节点收集的电荷量达到临界电荷时将引发</a:t>
              </a:r>
              <a:r>
                <a:rPr lang="en-US" altLang="zh-CN" dirty="0" smtClean="0">
                  <a:solidFill>
                    <a:schemeClr val="tx1"/>
                  </a:solidFill>
                  <a:latin typeface="+mn-ea"/>
                  <a:ea typeface="+mn-ea"/>
                </a:rPr>
                <a:t>SEU</a:t>
              </a:r>
              <a:r>
                <a:rPr lang="zh-CN" altLang="en-US" dirty="0" smtClean="0">
                  <a:solidFill>
                    <a:schemeClr val="tx1"/>
                  </a:solidFill>
                  <a:latin typeface="+mn-ea"/>
                  <a:ea typeface="+mn-ea"/>
                </a:rPr>
                <a:t>。</a:t>
              </a:r>
              <a:endParaRPr lang="en-US" altLang="zh-CN" dirty="0">
                <a:solidFill>
                  <a:schemeClr val="tx1"/>
                </a:solidFill>
                <a:latin typeface="+mn-ea"/>
                <a:ea typeface="+mn-ea"/>
              </a:endParaRPr>
            </a:p>
          </p:txBody>
        </p:sp>
      </p:grpSp>
      <p:sp>
        <p:nvSpPr>
          <p:cNvPr id="76" name="TextBox 75"/>
          <p:cNvSpPr txBox="1"/>
          <p:nvPr/>
        </p:nvSpPr>
        <p:spPr>
          <a:xfrm>
            <a:off x="7301552" y="6396335"/>
            <a:ext cx="1731564" cy="461665"/>
          </a:xfrm>
          <a:prstGeom prst="rect">
            <a:avLst/>
          </a:prstGeom>
          <a:noFill/>
        </p:spPr>
        <p:txBody>
          <a:bodyPr wrap="none" rtlCol="0">
            <a:spAutoFit/>
          </a:bodyPr>
          <a:lstStyle/>
          <a:p>
            <a:r>
              <a:rPr lang="zh-CN" altLang="en-US" dirty="0" smtClean="0">
                <a:solidFill>
                  <a:srgbClr val="513BF7"/>
                </a:solidFill>
              </a:rPr>
              <a:t>杨善朝提供</a:t>
            </a:r>
            <a:endParaRPr lang="zh-CN" altLang="en-US" dirty="0">
              <a:solidFill>
                <a:srgbClr val="513BF7"/>
              </a:solidFill>
            </a:endParaRPr>
          </a:p>
        </p:txBody>
      </p:sp>
    </p:spTree>
    <p:custDataLst>
      <p:tags r:id="rId1"/>
    </p:custDataLst>
    <p:extLst>
      <p:ext uri="{BB962C8B-B14F-4D97-AF65-F5344CB8AC3E}">
        <p14:creationId xmlns:p14="http://schemas.microsoft.com/office/powerpoint/2010/main" val="1914826964"/>
      </p:ext>
    </p:extLst>
  </p:cSld>
  <p:clrMapOvr>
    <a:masterClrMapping/>
  </p:clrMapOvr>
  <p:transition advTm="17597"/>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CN" altLang="en-US">
              <a:latin typeface="Arial" charset="0"/>
            </a:endParaRPr>
          </a:p>
        </p:txBody>
      </p:sp>
      <p:graphicFrame>
        <p:nvGraphicFramePr>
          <p:cNvPr id="4098" name="Object 1"/>
          <p:cNvGraphicFramePr>
            <a:graphicFrameLocks noChangeAspect="1"/>
          </p:cNvGraphicFramePr>
          <p:nvPr>
            <p:extLst>
              <p:ext uri="{D42A27DB-BD31-4B8C-83A1-F6EECF244321}">
                <p14:modId xmlns:p14="http://schemas.microsoft.com/office/powerpoint/2010/main" val="2067113524"/>
              </p:ext>
            </p:extLst>
          </p:nvPr>
        </p:nvGraphicFramePr>
        <p:xfrm>
          <a:off x="381001" y="1803392"/>
          <a:ext cx="3542414" cy="2489342"/>
        </p:xfrm>
        <a:graphic>
          <a:graphicData uri="http://schemas.openxmlformats.org/presentationml/2006/ole">
            <mc:AlternateContent xmlns:mc="http://schemas.openxmlformats.org/markup-compatibility/2006">
              <mc:Choice xmlns:v="urn:schemas-microsoft-com:vml" Requires="v">
                <p:oleObj spid="_x0000_s378902" name="Graph" r:id="rId3" imgW="4159910" imgH="2909011" progId="">
                  <p:embed/>
                </p:oleObj>
              </mc:Choice>
              <mc:Fallback>
                <p:oleObj name="Graph" r:id="rId3" imgW="4159910" imgH="290901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4613" t="8719" r="9224" b="5336"/>
                      <a:stretch>
                        <a:fillRect/>
                      </a:stretch>
                    </p:blipFill>
                    <p:spPr bwMode="auto">
                      <a:xfrm>
                        <a:off x="381001" y="1803392"/>
                        <a:ext cx="3542414" cy="2489342"/>
                      </a:xfrm>
                      <a:prstGeom prst="rect">
                        <a:avLst/>
                      </a:prstGeom>
                      <a:solidFill>
                        <a:schemeClr val="bg1"/>
                      </a:solidFill>
                      <a:ln w="9525">
                        <a:solidFill>
                          <a:schemeClr val="tx1"/>
                        </a:solidFill>
                        <a:miter lim="800000"/>
                        <a:headEnd/>
                        <a:tailEnd/>
                      </a:ln>
                    </p:spPr>
                  </p:pic>
                </p:oleObj>
              </mc:Fallback>
            </mc:AlternateContent>
          </a:graphicData>
        </a:graphic>
      </p:graphicFrame>
      <p:sp>
        <p:nvSpPr>
          <p:cNvPr id="4101" name="矩形 5"/>
          <p:cNvSpPr>
            <a:spLocks noChangeArrowheads="1"/>
          </p:cNvSpPr>
          <p:nvPr/>
        </p:nvSpPr>
        <p:spPr bwMode="auto">
          <a:xfrm>
            <a:off x="0" y="6171779"/>
            <a:ext cx="9144000" cy="461665"/>
          </a:xfrm>
          <a:prstGeom prst="rect">
            <a:avLst/>
          </a:prstGeom>
          <a:noFill/>
          <a:ln>
            <a:solidFill>
              <a:srgbClr val="0070C0"/>
            </a:solid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zh-CN" altLang="en-US" sz="2400" b="1" dirty="0" smtClean="0">
                <a:solidFill>
                  <a:schemeClr val="tx1"/>
                </a:solidFill>
                <a:latin typeface="宋体" pitchFamily="2" charset="-122"/>
                <a:ea typeface="宋体" pitchFamily="2" charset="-122"/>
              </a:rPr>
              <a:t>试验表明：</a:t>
            </a:r>
            <a:r>
              <a:rPr lang="en-US" altLang="zh-CN" sz="2400" b="1" dirty="0" smtClean="0">
                <a:solidFill>
                  <a:schemeClr val="tx1"/>
                </a:solidFill>
                <a:latin typeface="宋体" pitchFamily="2" charset="-122"/>
                <a:ea typeface="宋体" pitchFamily="2" charset="-122"/>
              </a:rPr>
              <a:t>0.18um</a:t>
            </a:r>
            <a:r>
              <a:rPr lang="zh-CN" altLang="en-US" sz="2400" b="1" dirty="0" smtClean="0">
                <a:solidFill>
                  <a:schemeClr val="tx1"/>
                </a:solidFill>
                <a:latin typeface="宋体" pitchFamily="2" charset="-122"/>
                <a:ea typeface="宋体" pitchFamily="2" charset="-122"/>
              </a:rPr>
              <a:t>特征尺寸以下的器件必须考虑中子单粒子效应</a:t>
            </a:r>
            <a:endParaRPr lang="zh-CN" altLang="en-US" sz="2400" b="1" dirty="0">
              <a:solidFill>
                <a:schemeClr val="tx1"/>
              </a:solidFill>
              <a:latin typeface="宋体" pitchFamily="2" charset="-122"/>
              <a:ea typeface="宋体" pitchFamily="2" charset="-122"/>
            </a:endParaRPr>
          </a:p>
        </p:txBody>
      </p:sp>
      <p:sp>
        <p:nvSpPr>
          <p:cNvPr id="67588"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CN" altLang="en-US">
              <a:latin typeface="Arial" charset="0"/>
            </a:endParaRPr>
          </a:p>
        </p:txBody>
      </p:sp>
      <p:graphicFrame>
        <p:nvGraphicFramePr>
          <p:cNvPr id="4099" name="Object 3"/>
          <p:cNvGraphicFramePr>
            <a:graphicFrameLocks noChangeAspect="1"/>
          </p:cNvGraphicFramePr>
          <p:nvPr>
            <p:extLst>
              <p:ext uri="{D42A27DB-BD31-4B8C-83A1-F6EECF244321}">
                <p14:modId xmlns:p14="http://schemas.microsoft.com/office/powerpoint/2010/main" val="4186114289"/>
              </p:ext>
            </p:extLst>
          </p:nvPr>
        </p:nvGraphicFramePr>
        <p:xfrm>
          <a:off x="4464050" y="1783899"/>
          <a:ext cx="3861243" cy="2496699"/>
        </p:xfrm>
        <a:graphic>
          <a:graphicData uri="http://schemas.openxmlformats.org/presentationml/2006/ole">
            <mc:AlternateContent xmlns:mc="http://schemas.openxmlformats.org/markup-compatibility/2006">
              <mc:Choice xmlns:v="urn:schemas-microsoft-com:vml" Requires="v">
                <p:oleObj spid="_x0000_s378903" name="Graph" r:id="rId5" imgW="4159910" imgH="2909011" progId="">
                  <p:embed/>
                </p:oleObj>
              </mc:Choice>
              <mc:Fallback>
                <p:oleObj name="Graph" r:id="rId5" imgW="4159910" imgH="2909011"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4088" t="6503" r="1044" b="5951"/>
                      <a:stretch>
                        <a:fillRect/>
                      </a:stretch>
                    </p:blipFill>
                    <p:spPr bwMode="auto">
                      <a:xfrm>
                        <a:off x="4464050" y="1783899"/>
                        <a:ext cx="3861243" cy="2496699"/>
                      </a:xfrm>
                      <a:prstGeom prst="rect">
                        <a:avLst/>
                      </a:prstGeom>
                      <a:solidFill>
                        <a:schemeClr val="bg1"/>
                      </a:solidFill>
                      <a:ln w="9525">
                        <a:solidFill>
                          <a:schemeClr val="tx1"/>
                        </a:solidFill>
                        <a:miter lim="800000"/>
                        <a:headEnd/>
                        <a:tailEnd/>
                      </a:ln>
                    </p:spPr>
                  </p:pic>
                </p:oleObj>
              </mc:Fallback>
            </mc:AlternateContent>
          </a:graphicData>
        </a:graphic>
      </p:graphicFrame>
      <p:sp>
        <p:nvSpPr>
          <p:cNvPr id="19465" name="椭圆形标注 8"/>
          <p:cNvSpPr>
            <a:spLocks noChangeArrowheads="1"/>
          </p:cNvSpPr>
          <p:nvPr/>
        </p:nvSpPr>
        <p:spPr bwMode="auto">
          <a:xfrm>
            <a:off x="3209410" y="3549615"/>
            <a:ext cx="1275906" cy="397990"/>
          </a:xfrm>
          <a:prstGeom prst="wedgeRectCallout">
            <a:avLst>
              <a:gd name="adj1" fmla="val -31087"/>
              <a:gd name="adj2" fmla="val -121838"/>
            </a:avLst>
          </a:prstGeom>
          <a:solidFill>
            <a:schemeClr val="tx2">
              <a:lumMod val="20000"/>
              <a:lumOff val="80000"/>
            </a:schemeClr>
          </a:solidFill>
          <a:ln w="19050" algn="ctr">
            <a:solidFill>
              <a:srgbClr val="00B0F0"/>
            </a:solidFill>
            <a:round/>
            <a:headEnd/>
            <a:tailEnd/>
          </a:ln>
        </p:spPr>
        <p:txBody>
          <a:bodyPr/>
          <a:lstStyle/>
          <a:p>
            <a:pPr eaLnBrk="0" hangingPunct="0">
              <a:defRPr/>
            </a:pPr>
            <a:r>
              <a:rPr lang="zh-CN" altLang="en-US" sz="1600" b="1" dirty="0"/>
              <a:t>总剂量效应</a:t>
            </a:r>
          </a:p>
        </p:txBody>
      </p:sp>
      <p:sp>
        <p:nvSpPr>
          <p:cNvPr id="19466" name="圆角矩形标注 9"/>
          <p:cNvSpPr>
            <a:spLocks noChangeArrowheads="1"/>
          </p:cNvSpPr>
          <p:nvPr/>
        </p:nvSpPr>
        <p:spPr bwMode="auto">
          <a:xfrm>
            <a:off x="225188" y="1294034"/>
            <a:ext cx="1905000" cy="457200"/>
          </a:xfrm>
          <a:prstGeom prst="wedgeRoundRectCallout">
            <a:avLst>
              <a:gd name="adj1" fmla="val 29578"/>
              <a:gd name="adj2" fmla="val 142610"/>
              <a:gd name="adj3" fmla="val 16667"/>
            </a:avLst>
          </a:prstGeom>
          <a:solidFill>
            <a:schemeClr val="tx2">
              <a:lumMod val="20000"/>
              <a:lumOff val="80000"/>
            </a:schemeClr>
          </a:solidFill>
          <a:ln w="19050" algn="ctr">
            <a:solidFill>
              <a:srgbClr val="00B0F0"/>
            </a:solidFill>
            <a:round/>
            <a:headEnd/>
            <a:tailEnd/>
          </a:ln>
        </p:spPr>
        <p:txBody>
          <a:bodyPr/>
          <a:lstStyle/>
          <a:p>
            <a:pPr eaLnBrk="0" hangingPunct="0">
              <a:defRPr/>
            </a:pPr>
            <a:r>
              <a:rPr lang="zh-CN" altLang="en-US" sz="1800" b="1" dirty="0">
                <a:latin typeface="黑体" pitchFamily="2" charset="-122"/>
                <a:ea typeface="黑体" pitchFamily="2" charset="-122"/>
              </a:rPr>
              <a:t>中子单粒子效应</a:t>
            </a:r>
          </a:p>
        </p:txBody>
      </p:sp>
      <p:sp>
        <p:nvSpPr>
          <p:cNvPr id="15" name="标题 2"/>
          <p:cNvSpPr txBox="1">
            <a:spLocks/>
          </p:cNvSpPr>
          <p:nvPr/>
        </p:nvSpPr>
        <p:spPr bwMode="auto">
          <a:xfrm>
            <a:off x="1142976"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中子单粒子效应研究</a:t>
            </a:r>
            <a:endParaRPr lang="zh-CN" altLang="en-US" sz="3600" b="1" dirty="0">
              <a:latin typeface="Times New Roman" pitchFamily="18" charset="0"/>
              <a:cs typeface="Times New Roman" pitchFamily="18" charset="0"/>
            </a:endParaRPr>
          </a:p>
        </p:txBody>
      </p:sp>
      <p:sp>
        <p:nvSpPr>
          <p:cNvPr id="16" name="TextBox 15"/>
          <p:cNvSpPr txBox="1"/>
          <p:nvPr/>
        </p:nvSpPr>
        <p:spPr>
          <a:xfrm>
            <a:off x="2324363" y="1009672"/>
            <a:ext cx="5955476" cy="523220"/>
          </a:xfrm>
          <a:prstGeom prst="rect">
            <a:avLst/>
          </a:prstGeom>
          <a:noFill/>
        </p:spPr>
        <p:txBody>
          <a:bodyPr wrap="none" rtlCol="0">
            <a:spAutoFit/>
          </a:bodyPr>
          <a:lstStyle/>
          <a:p>
            <a:pPr algn="ctr" eaLnBrk="0" hangingPunct="0"/>
            <a:r>
              <a:rPr lang="zh-CN" altLang="en-US" sz="2800" dirty="0">
                <a:solidFill>
                  <a:schemeClr val="tx1"/>
                </a:solidFill>
                <a:latin typeface="宋体" pitchFamily="2" charset="-122"/>
                <a:ea typeface="宋体" pitchFamily="2" charset="-122"/>
                <a:cs typeface="+mj-cs"/>
              </a:rPr>
              <a:t>西安脉冲</a:t>
            </a:r>
            <a:r>
              <a:rPr lang="zh-CN" altLang="en-US" sz="2800" dirty="0" smtClean="0">
                <a:solidFill>
                  <a:schemeClr val="tx1"/>
                </a:solidFill>
                <a:latin typeface="宋体" pitchFamily="2" charset="-122"/>
                <a:ea typeface="宋体" pitchFamily="2" charset="-122"/>
                <a:cs typeface="+mj-cs"/>
              </a:rPr>
              <a:t>堆中子单粒子效应试验结果</a:t>
            </a:r>
            <a:endParaRPr lang="zh-CN" altLang="en-US" sz="2800" dirty="0">
              <a:solidFill>
                <a:schemeClr val="tx1"/>
              </a:solidFill>
              <a:latin typeface="宋体" pitchFamily="2" charset="-122"/>
              <a:ea typeface="宋体" pitchFamily="2" charset="-122"/>
              <a:cs typeface="+mj-cs"/>
            </a:endParaRPr>
          </a:p>
        </p:txBody>
      </p:sp>
      <p:sp>
        <p:nvSpPr>
          <p:cNvPr id="14" name="内容占位符 4"/>
          <p:cNvSpPr>
            <a:spLocks/>
          </p:cNvSpPr>
          <p:nvPr/>
        </p:nvSpPr>
        <p:spPr bwMode="auto">
          <a:xfrm>
            <a:off x="131834" y="4414266"/>
            <a:ext cx="8670972" cy="170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9100" indent="-382588">
              <a:lnSpc>
                <a:spcPct val="80000"/>
              </a:lnSpc>
              <a:spcBef>
                <a:spcPct val="20000"/>
              </a:spcBef>
              <a:buClr>
                <a:schemeClr val="hlink"/>
              </a:buClr>
              <a:buFont typeface="Wingdings" pitchFamily="2" charset="2"/>
              <a:buNone/>
            </a:pPr>
            <a:r>
              <a:rPr lang="zh-CN" altLang="en-US" sz="2000" dirty="0">
                <a:solidFill>
                  <a:schemeClr val="tx1"/>
                </a:solidFill>
                <a:ea typeface="+mn-ea"/>
                <a:cs typeface="Times New Roman" pitchFamily="18" charset="0"/>
              </a:rPr>
              <a:t>翻转率曲线</a:t>
            </a:r>
            <a:endParaRPr lang="en-US" altLang="en-US" sz="2000" dirty="0">
              <a:solidFill>
                <a:schemeClr val="tx1"/>
              </a:solidFill>
              <a:ea typeface="+mn-ea"/>
              <a:cs typeface="Times New Roman" pitchFamily="18" charset="0"/>
            </a:endParaRPr>
          </a:p>
          <a:p>
            <a:pPr marL="419100" indent="-382588">
              <a:lnSpc>
                <a:spcPct val="80000"/>
              </a:lnSpc>
              <a:spcBef>
                <a:spcPct val="20000"/>
              </a:spcBef>
              <a:buClr>
                <a:schemeClr val="hlink"/>
              </a:buClr>
              <a:buFont typeface="Wingdings" pitchFamily="2" charset="2"/>
              <a:buChar char="v"/>
            </a:pPr>
            <a:r>
              <a:rPr lang="en-US" altLang="zh-CN" sz="2000" dirty="0">
                <a:solidFill>
                  <a:schemeClr val="tx1"/>
                </a:solidFill>
                <a:ea typeface="+mn-ea"/>
                <a:cs typeface="Times New Roman" pitchFamily="18" charset="0"/>
              </a:rPr>
              <a:t>1.5μm</a:t>
            </a:r>
            <a:r>
              <a:rPr lang="zh-CN" altLang="en-US" sz="2000" dirty="0">
                <a:solidFill>
                  <a:schemeClr val="tx1"/>
                </a:solidFill>
                <a:ea typeface="+mn-ea"/>
                <a:cs typeface="Times New Roman" pitchFamily="18" charset="0"/>
              </a:rPr>
              <a:t>工艺以上的</a:t>
            </a:r>
            <a:r>
              <a:rPr lang="en-US" altLang="zh-CN" sz="2000" dirty="0">
                <a:solidFill>
                  <a:schemeClr val="tx1"/>
                </a:solidFill>
                <a:ea typeface="+mn-ea"/>
                <a:cs typeface="Times New Roman" pitchFamily="18" charset="0"/>
              </a:rPr>
              <a:t>SRAM</a:t>
            </a:r>
            <a:r>
              <a:rPr lang="zh-CN" altLang="en-US" sz="2000" dirty="0">
                <a:solidFill>
                  <a:schemeClr val="tx1"/>
                </a:solidFill>
                <a:ea typeface="+mn-ea"/>
                <a:cs typeface="Times New Roman" pitchFamily="18" charset="0"/>
              </a:rPr>
              <a:t>器件</a:t>
            </a:r>
            <a:r>
              <a:rPr lang="en-US" altLang="zh-CN" sz="2000" dirty="0">
                <a:solidFill>
                  <a:schemeClr val="tx1"/>
                </a:solidFill>
                <a:ea typeface="+mn-ea"/>
                <a:cs typeface="Times New Roman" pitchFamily="18" charset="0"/>
              </a:rPr>
              <a:t>(HM6116</a:t>
            </a:r>
            <a:r>
              <a:rPr lang="zh-CN" altLang="en-US" sz="2000" dirty="0">
                <a:solidFill>
                  <a:schemeClr val="tx1"/>
                </a:solidFill>
                <a:ea typeface="+mn-ea"/>
                <a:cs typeface="Times New Roman" pitchFamily="18" charset="0"/>
              </a:rPr>
              <a:t>和</a:t>
            </a:r>
            <a:r>
              <a:rPr lang="en-US" altLang="zh-CN" sz="2000" dirty="0">
                <a:solidFill>
                  <a:schemeClr val="tx1"/>
                </a:solidFill>
                <a:ea typeface="+mn-ea"/>
                <a:cs typeface="Times New Roman" pitchFamily="18" charset="0"/>
              </a:rPr>
              <a:t>HM6264)</a:t>
            </a:r>
            <a:r>
              <a:rPr lang="zh-CN" altLang="en-US" sz="2000" dirty="0">
                <a:solidFill>
                  <a:schemeClr val="tx1"/>
                </a:solidFill>
                <a:ea typeface="+mn-ea"/>
                <a:cs typeface="Times New Roman" pitchFamily="18" charset="0"/>
              </a:rPr>
              <a:t>的翻转记数归因于总剂量效应导致的半永久性损伤。</a:t>
            </a:r>
          </a:p>
          <a:p>
            <a:pPr marL="419100" indent="-382588">
              <a:lnSpc>
                <a:spcPct val="80000"/>
              </a:lnSpc>
              <a:spcBef>
                <a:spcPct val="20000"/>
              </a:spcBef>
              <a:buClr>
                <a:schemeClr val="hlink"/>
              </a:buClr>
              <a:buFont typeface="Wingdings" pitchFamily="2" charset="2"/>
              <a:buChar char="v"/>
            </a:pPr>
            <a:r>
              <a:rPr lang="en-US" altLang="zh-CN" sz="2000" dirty="0">
                <a:solidFill>
                  <a:schemeClr val="tx1"/>
                </a:solidFill>
                <a:ea typeface="+mn-ea"/>
                <a:cs typeface="Times New Roman" pitchFamily="18" charset="0"/>
              </a:rPr>
              <a:t>0.80μm</a:t>
            </a:r>
            <a:r>
              <a:rPr lang="zh-CN" altLang="en-US" sz="2000" dirty="0">
                <a:solidFill>
                  <a:schemeClr val="tx1"/>
                </a:solidFill>
                <a:ea typeface="+mn-ea"/>
                <a:cs typeface="Times New Roman" pitchFamily="18" charset="0"/>
              </a:rPr>
              <a:t>工艺的</a:t>
            </a:r>
            <a:r>
              <a:rPr lang="en-US" altLang="zh-CN" sz="2000" dirty="0">
                <a:solidFill>
                  <a:schemeClr val="tx1"/>
                </a:solidFill>
                <a:ea typeface="+mn-ea"/>
                <a:cs typeface="Times New Roman" pitchFamily="18" charset="0"/>
              </a:rPr>
              <a:t>SRAM</a:t>
            </a:r>
            <a:r>
              <a:rPr lang="zh-CN" altLang="en-US" sz="2000" dirty="0">
                <a:solidFill>
                  <a:schemeClr val="tx1"/>
                </a:solidFill>
                <a:ea typeface="+mn-ea"/>
                <a:cs typeface="Times New Roman" pitchFamily="18" charset="0"/>
              </a:rPr>
              <a:t>器件</a:t>
            </a:r>
            <a:r>
              <a:rPr lang="en-US" altLang="zh-CN" sz="2000" dirty="0">
                <a:solidFill>
                  <a:schemeClr val="tx1"/>
                </a:solidFill>
                <a:ea typeface="+mn-ea"/>
                <a:cs typeface="Times New Roman" pitchFamily="18" charset="0"/>
              </a:rPr>
              <a:t>(HM628128)</a:t>
            </a:r>
            <a:r>
              <a:rPr lang="zh-CN" altLang="en-US" sz="2000" dirty="0">
                <a:solidFill>
                  <a:schemeClr val="tx1"/>
                </a:solidFill>
                <a:ea typeface="+mn-ea"/>
                <a:cs typeface="Times New Roman" pitchFamily="18" charset="0"/>
              </a:rPr>
              <a:t>的翻转记数包含多种损伤模式。</a:t>
            </a:r>
          </a:p>
          <a:p>
            <a:pPr marL="419100" indent="-382588">
              <a:lnSpc>
                <a:spcPct val="80000"/>
              </a:lnSpc>
              <a:spcBef>
                <a:spcPct val="20000"/>
              </a:spcBef>
              <a:buClr>
                <a:schemeClr val="hlink"/>
              </a:buClr>
              <a:buFont typeface="Wingdings" pitchFamily="2" charset="2"/>
              <a:buChar char="v"/>
            </a:pPr>
            <a:r>
              <a:rPr lang="en-US" altLang="zh-CN" sz="2000" dirty="0">
                <a:solidFill>
                  <a:schemeClr val="tx1"/>
                </a:solidFill>
                <a:ea typeface="+mn-ea"/>
                <a:cs typeface="Times New Roman" pitchFamily="18" charset="0"/>
              </a:rPr>
              <a:t>0.50μm</a:t>
            </a:r>
            <a:r>
              <a:rPr lang="zh-CN" altLang="en-US" sz="2000" dirty="0">
                <a:solidFill>
                  <a:schemeClr val="tx1"/>
                </a:solidFill>
                <a:ea typeface="+mn-ea"/>
                <a:cs typeface="Times New Roman" pitchFamily="18" charset="0"/>
              </a:rPr>
              <a:t>工艺以下的</a:t>
            </a:r>
            <a:r>
              <a:rPr lang="en-US" altLang="zh-CN" sz="2000" dirty="0">
                <a:solidFill>
                  <a:schemeClr val="tx1"/>
                </a:solidFill>
                <a:ea typeface="+mn-ea"/>
                <a:cs typeface="Times New Roman" pitchFamily="18" charset="0"/>
              </a:rPr>
              <a:t>SRAM</a:t>
            </a:r>
            <a:r>
              <a:rPr lang="zh-CN" altLang="en-US" sz="2000" dirty="0">
                <a:solidFill>
                  <a:schemeClr val="tx1"/>
                </a:solidFill>
                <a:ea typeface="+mn-ea"/>
                <a:cs typeface="Times New Roman" pitchFamily="18" charset="0"/>
              </a:rPr>
              <a:t>器件</a:t>
            </a:r>
            <a:r>
              <a:rPr lang="en-US" altLang="zh-CN" sz="2000" dirty="0">
                <a:solidFill>
                  <a:schemeClr val="tx1"/>
                </a:solidFill>
                <a:ea typeface="+mn-ea"/>
                <a:cs typeface="Times New Roman" pitchFamily="18" charset="0"/>
              </a:rPr>
              <a:t>(HM628512</a:t>
            </a:r>
            <a:r>
              <a:rPr lang="zh-CN" altLang="en-US" sz="2000" dirty="0">
                <a:solidFill>
                  <a:schemeClr val="tx1"/>
                </a:solidFill>
                <a:ea typeface="+mn-ea"/>
                <a:cs typeface="Times New Roman" pitchFamily="18" charset="0"/>
              </a:rPr>
              <a:t>，</a:t>
            </a:r>
            <a:r>
              <a:rPr lang="en-US" altLang="zh-CN" sz="2000" dirty="0">
                <a:solidFill>
                  <a:schemeClr val="tx1"/>
                </a:solidFill>
                <a:ea typeface="+mn-ea"/>
                <a:cs typeface="Times New Roman" pitchFamily="18" charset="0"/>
              </a:rPr>
              <a:t>HM62V8100</a:t>
            </a:r>
            <a:r>
              <a:rPr lang="zh-CN" altLang="en-US" sz="2000" dirty="0">
                <a:solidFill>
                  <a:schemeClr val="tx1"/>
                </a:solidFill>
                <a:ea typeface="+mn-ea"/>
                <a:cs typeface="Times New Roman" pitchFamily="18" charset="0"/>
              </a:rPr>
              <a:t>和</a:t>
            </a:r>
            <a:r>
              <a:rPr lang="en-US" altLang="zh-CN" sz="2000" dirty="0">
                <a:solidFill>
                  <a:schemeClr val="tx1"/>
                </a:solidFill>
                <a:ea typeface="+mn-ea"/>
                <a:cs typeface="Times New Roman" pitchFamily="18" charset="0"/>
              </a:rPr>
              <a:t>HM62V16100)</a:t>
            </a:r>
            <a:r>
              <a:rPr lang="zh-CN" altLang="en-US" sz="2000" dirty="0">
                <a:solidFill>
                  <a:schemeClr val="tx1"/>
                </a:solidFill>
                <a:ea typeface="+mn-ea"/>
                <a:cs typeface="Times New Roman" pitchFamily="18" charset="0"/>
              </a:rPr>
              <a:t>的翻转为中子导致的单粒子翻转。</a:t>
            </a:r>
          </a:p>
        </p:txBody>
      </p:sp>
    </p:spTree>
    <p:extLst>
      <p:ext uri="{BB962C8B-B14F-4D97-AF65-F5344CB8AC3E}">
        <p14:creationId xmlns:p14="http://schemas.microsoft.com/office/powerpoint/2010/main" val="538180476"/>
      </p:ext>
    </p:extLst>
  </p:cSld>
  <p:clrMapOvr>
    <a:masterClrMapping/>
  </p:clrMapOvr>
  <p:transition advTm="784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3742404822"/>
              </p:ext>
            </p:extLst>
          </p:nvPr>
        </p:nvGraphicFramePr>
        <p:xfrm>
          <a:off x="322263" y="1637076"/>
          <a:ext cx="2819400" cy="2436812"/>
        </p:xfrm>
        <a:graphic>
          <a:graphicData uri="http://schemas.openxmlformats.org/presentationml/2006/ole">
            <mc:AlternateContent xmlns:mc="http://schemas.openxmlformats.org/markup-compatibility/2006">
              <mc:Choice xmlns:v="urn:schemas-microsoft-com:vml" Requires="v">
                <p:oleObj spid="_x0000_s379936" name="Graph" r:id="rId3" imgW="4159910" imgH="2909011" progId="">
                  <p:embed/>
                </p:oleObj>
              </mc:Choice>
              <mc:Fallback>
                <p:oleObj name="Graph" r:id="rId3" imgW="4159910" imgH="290901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4500" t="8415" r="12634" b="4085"/>
                      <a:stretch>
                        <a:fillRect/>
                      </a:stretch>
                    </p:blipFill>
                    <p:spPr bwMode="auto">
                      <a:xfrm>
                        <a:off x="322263" y="1637076"/>
                        <a:ext cx="2819400" cy="2436812"/>
                      </a:xfrm>
                      <a:prstGeom prst="rect">
                        <a:avLst/>
                      </a:prstGeom>
                      <a:solidFill>
                        <a:schemeClr val="bg1"/>
                      </a:solidFill>
                    </p:spPr>
                  </p:pic>
                </p:oleObj>
              </mc:Fallback>
            </mc:AlternateContent>
          </a:graphicData>
        </a:graphic>
      </p:graphicFrame>
      <p:graphicFrame>
        <p:nvGraphicFramePr>
          <p:cNvPr id="3075" name="Object 1"/>
          <p:cNvGraphicFramePr>
            <a:graphicFrameLocks noChangeAspect="1"/>
          </p:cNvGraphicFramePr>
          <p:nvPr>
            <p:extLst>
              <p:ext uri="{D42A27DB-BD31-4B8C-83A1-F6EECF244321}">
                <p14:modId xmlns:p14="http://schemas.microsoft.com/office/powerpoint/2010/main" val="644068570"/>
              </p:ext>
            </p:extLst>
          </p:nvPr>
        </p:nvGraphicFramePr>
        <p:xfrm>
          <a:off x="3353869" y="1642982"/>
          <a:ext cx="2670175" cy="2428875"/>
        </p:xfrm>
        <a:graphic>
          <a:graphicData uri="http://schemas.openxmlformats.org/presentationml/2006/ole">
            <mc:AlternateContent xmlns:mc="http://schemas.openxmlformats.org/markup-compatibility/2006">
              <mc:Choice xmlns:v="urn:schemas-microsoft-com:vml" Requires="v">
                <p:oleObj spid="_x0000_s379937" name="Graph" r:id="rId5" imgW="4159910" imgH="2909011" progId="">
                  <p:embed/>
                </p:oleObj>
              </mc:Choice>
              <mc:Fallback>
                <p:oleObj name="Graph" r:id="rId5" imgW="4159910" imgH="2909011"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4500" t="7921" r="12721" b="5569"/>
                      <a:stretch>
                        <a:fillRect/>
                      </a:stretch>
                    </p:blipFill>
                    <p:spPr bwMode="auto">
                      <a:xfrm>
                        <a:off x="3353869" y="1642982"/>
                        <a:ext cx="2670175" cy="242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11" name="Rectangle 3"/>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CN" altLang="en-US">
              <a:latin typeface="Arial" charset="0"/>
            </a:endParaRPr>
          </a:p>
        </p:txBody>
      </p:sp>
      <p:sp>
        <p:nvSpPr>
          <p:cNvPr id="68612" name="Rectangle 4"/>
          <p:cNvSpPr>
            <a:spLocks noChangeArrowheads="1"/>
          </p:cNvSpPr>
          <p:nvPr/>
        </p:nvSpPr>
        <p:spPr bwMode="auto">
          <a:xfrm>
            <a:off x="0" y="2068841"/>
            <a:ext cx="646113" cy="2762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indent="228600" eaLnBrk="0" hangingPunct="0">
              <a:defRPr/>
            </a:pPr>
            <a:r>
              <a:rPr lang="en-US" altLang="zh-CN" sz="1200" b="1" dirty="0">
                <a:latin typeface="Times New Roman" pitchFamily="18" charset="0"/>
                <a:cs typeface="Times New Roman" pitchFamily="18" charset="0"/>
              </a:rPr>
              <a:t>      </a:t>
            </a:r>
            <a:endParaRPr lang="en-US" altLang="zh-CN" b="1" dirty="0">
              <a:latin typeface="Arial" charset="0"/>
            </a:endParaRPr>
          </a:p>
        </p:txBody>
      </p:sp>
      <p:sp>
        <p:nvSpPr>
          <p:cNvPr id="3079" name="矩形 7"/>
          <p:cNvSpPr>
            <a:spLocks noChangeArrowheads="1"/>
          </p:cNvSpPr>
          <p:nvPr/>
        </p:nvSpPr>
        <p:spPr bwMode="auto">
          <a:xfrm>
            <a:off x="74428" y="4071857"/>
            <a:ext cx="6212945" cy="338554"/>
          </a:xfrm>
          <a:prstGeom prst="rect">
            <a:avLst/>
          </a:prstGeom>
          <a:noFill/>
          <a:ln w="9525">
            <a:noFill/>
            <a:miter lim="800000"/>
            <a:headEnd/>
            <a:tailEnd/>
          </a:ln>
        </p:spPr>
        <p:txBody>
          <a:bodyPr wrap="square">
            <a:spAutoFit/>
          </a:bodyPr>
          <a:lstStyle/>
          <a:p>
            <a:pPr algn="ctr">
              <a:spcBef>
                <a:spcPct val="50000"/>
              </a:spcBef>
              <a:buClr>
                <a:schemeClr val="hlink"/>
              </a:buClr>
              <a:buSzPct val="80000"/>
              <a:defRPr/>
            </a:pPr>
            <a:r>
              <a:rPr lang="zh-CN" altLang="zh-CN" sz="1600" dirty="0">
                <a:solidFill>
                  <a:srgbClr val="000099"/>
                </a:solidFill>
                <a:latin typeface="Arial" pitchFamily="34" charset="0"/>
              </a:rPr>
              <a:t>多次间隔刷新，逐次比较前（</a:t>
            </a:r>
            <a:r>
              <a:rPr lang="zh-CN" altLang="en-US" sz="1600" dirty="0">
                <a:solidFill>
                  <a:srgbClr val="000099"/>
                </a:solidFill>
                <a:latin typeface="Arial" pitchFamily="34" charset="0"/>
              </a:rPr>
              <a:t>左</a:t>
            </a:r>
            <a:r>
              <a:rPr lang="zh-CN" altLang="zh-CN" sz="1600" dirty="0">
                <a:solidFill>
                  <a:srgbClr val="000099"/>
                </a:solidFill>
                <a:latin typeface="Arial" pitchFamily="34" charset="0"/>
              </a:rPr>
              <a:t>图）后（</a:t>
            </a:r>
            <a:r>
              <a:rPr lang="zh-CN" altLang="en-US" sz="1600" dirty="0">
                <a:solidFill>
                  <a:srgbClr val="000099"/>
                </a:solidFill>
                <a:latin typeface="Arial" pitchFamily="34" charset="0"/>
              </a:rPr>
              <a:t>右</a:t>
            </a:r>
            <a:r>
              <a:rPr lang="zh-CN" altLang="zh-CN" sz="1600" dirty="0">
                <a:solidFill>
                  <a:srgbClr val="000099"/>
                </a:solidFill>
                <a:latin typeface="Arial" pitchFamily="34" charset="0"/>
              </a:rPr>
              <a:t>图）翻转记数曲线对比</a:t>
            </a:r>
            <a:endParaRPr lang="zh-CN" altLang="en-US" sz="1600" dirty="0">
              <a:solidFill>
                <a:srgbClr val="000099"/>
              </a:solidFill>
              <a:latin typeface="Arial" pitchFamily="34" charset="0"/>
            </a:endParaRPr>
          </a:p>
        </p:txBody>
      </p:sp>
      <p:sp>
        <p:nvSpPr>
          <p:cNvPr id="68614" name="Rectangle 6"/>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CN" altLang="en-US">
              <a:latin typeface="Arial" charset="0"/>
            </a:endParaRPr>
          </a:p>
        </p:txBody>
      </p:sp>
      <p:sp>
        <p:nvSpPr>
          <p:cNvPr id="3081" name="Rectangle 8"/>
          <p:cNvSpPr>
            <a:spLocks noChangeArrowheads="1"/>
          </p:cNvSpPr>
          <p:nvPr/>
        </p:nvSpPr>
        <p:spPr bwMode="auto">
          <a:xfrm>
            <a:off x="176387" y="6041001"/>
            <a:ext cx="8791221" cy="506946"/>
          </a:xfrm>
          <a:prstGeom prst="rect">
            <a:avLst/>
          </a:prstGeom>
          <a:noFill/>
          <a:ln w="19050">
            <a:solidFill>
              <a:srgbClr val="00B0F0"/>
            </a:solidFill>
            <a:miter lim="800000"/>
            <a:headEnd/>
            <a:tailEnd/>
          </a:ln>
        </p:spPr>
        <p:txBody>
          <a:bodyPr wrap="none" anchor="ctr"/>
          <a:lstStyle/>
          <a:p>
            <a:r>
              <a:rPr lang="zh-CN" altLang="en-US" sz="2200" b="1" dirty="0" smtClean="0">
                <a:solidFill>
                  <a:schemeClr val="tx1"/>
                </a:solidFill>
                <a:latin typeface="宋体" pitchFamily="2" charset="-122"/>
                <a:ea typeface="宋体" pitchFamily="2" charset="-122"/>
              </a:rPr>
              <a:t>解决</a:t>
            </a:r>
            <a:r>
              <a:rPr lang="zh-CN" altLang="en-US" sz="2200" b="1" dirty="0">
                <a:solidFill>
                  <a:schemeClr val="tx1"/>
                </a:solidFill>
                <a:latin typeface="宋体" pitchFamily="2" charset="-122"/>
                <a:ea typeface="宋体" pitchFamily="2" charset="-122"/>
              </a:rPr>
              <a:t>了中子单粒子效应识别和</a:t>
            </a:r>
            <a:r>
              <a:rPr lang="zh-CN" altLang="en-US" sz="2200" b="1" dirty="0" smtClean="0">
                <a:solidFill>
                  <a:schemeClr val="tx1"/>
                </a:solidFill>
                <a:latin typeface="宋体" pitchFamily="2" charset="-122"/>
                <a:ea typeface="宋体" pitchFamily="2" charset="-122"/>
              </a:rPr>
              <a:t>测量</a:t>
            </a:r>
            <a:r>
              <a:rPr lang="zh-CN" altLang="en-US" sz="2200" b="1" dirty="0">
                <a:solidFill>
                  <a:schemeClr val="tx1"/>
                </a:solidFill>
                <a:latin typeface="宋体" pitchFamily="2" charset="-122"/>
                <a:ea typeface="宋体" pitchFamily="2" charset="-122"/>
              </a:rPr>
              <a:t>难题，建立了测量系统和试验方法。</a:t>
            </a:r>
            <a:endParaRPr lang="en-US" altLang="zh-CN" sz="2200" b="1" dirty="0">
              <a:solidFill>
                <a:schemeClr val="tx1"/>
              </a:solidFill>
              <a:latin typeface="宋体" pitchFamily="2" charset="-122"/>
              <a:ea typeface="宋体" pitchFamily="2" charset="-122"/>
            </a:endParaRPr>
          </a:p>
        </p:txBody>
      </p:sp>
      <p:grpSp>
        <p:nvGrpSpPr>
          <p:cNvPr id="2" name="组合 13"/>
          <p:cNvGrpSpPr>
            <a:grpSpLocks/>
          </p:cNvGrpSpPr>
          <p:nvPr/>
        </p:nvGrpSpPr>
        <p:grpSpPr bwMode="auto">
          <a:xfrm>
            <a:off x="6287373" y="1758226"/>
            <a:ext cx="2535358" cy="2464732"/>
            <a:chOff x="5410200" y="227808"/>
            <a:chExt cx="3581400" cy="5688013"/>
          </a:xfrm>
        </p:grpSpPr>
        <p:graphicFrame>
          <p:nvGraphicFramePr>
            <p:cNvPr id="3076" name="Object 5"/>
            <p:cNvGraphicFramePr>
              <a:graphicFrameLocks noChangeAspect="1"/>
            </p:cNvGraphicFramePr>
            <p:nvPr>
              <p:extLst>
                <p:ext uri="{D42A27DB-BD31-4B8C-83A1-F6EECF244321}">
                  <p14:modId xmlns:p14="http://schemas.microsoft.com/office/powerpoint/2010/main" val="333345358"/>
                </p:ext>
              </p:extLst>
            </p:nvPr>
          </p:nvGraphicFramePr>
          <p:xfrm>
            <a:off x="5410200" y="227808"/>
            <a:ext cx="3581400" cy="5688013"/>
          </p:xfrm>
          <a:graphic>
            <a:graphicData uri="http://schemas.openxmlformats.org/presentationml/2006/ole">
              <mc:AlternateContent xmlns:mc="http://schemas.openxmlformats.org/markup-compatibility/2006">
                <mc:Choice xmlns:v="urn:schemas-microsoft-com:vml" Requires="v">
                  <p:oleObj spid="_x0000_s379938" r:id="rId7" imgW="3942588" imgH="5791200" progId="">
                    <p:embed/>
                  </p:oleObj>
                </mc:Choice>
                <mc:Fallback>
                  <p:oleObj r:id="rId7" imgW="3942588" imgH="579120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7808"/>
                          <a:ext cx="3581400" cy="5688013"/>
                        </a:xfrm>
                        <a:prstGeom prst="rect">
                          <a:avLst/>
                        </a:prstGeom>
                        <a:solidFill>
                          <a:schemeClr val="bg1"/>
                        </a:solidFill>
                        <a:ln w="9525">
                          <a:solidFill>
                            <a:srgbClr val="00B0F0"/>
                          </a:solidFill>
                          <a:miter lim="800000"/>
                          <a:headEnd/>
                          <a:tailEnd/>
                        </a:ln>
                      </p:spPr>
                    </p:pic>
                  </p:oleObj>
                </mc:Fallback>
              </mc:AlternateContent>
            </a:graphicData>
          </a:graphic>
        </p:graphicFrame>
        <p:sp>
          <p:nvSpPr>
            <p:cNvPr id="3085" name="椭圆 12"/>
            <p:cNvSpPr>
              <a:spLocks noChangeArrowheads="1"/>
            </p:cNvSpPr>
            <p:nvPr/>
          </p:nvSpPr>
          <p:spPr bwMode="auto">
            <a:xfrm>
              <a:off x="5562600" y="2166938"/>
              <a:ext cx="1560513" cy="904875"/>
            </a:xfrm>
            <a:prstGeom prst="ellipse">
              <a:avLst/>
            </a:prstGeom>
            <a:noFill/>
            <a:ln w="19050" algn="ctr">
              <a:solidFill>
                <a:srgbClr val="00B0F0"/>
              </a:solidFill>
              <a:round/>
              <a:headEnd/>
              <a:tailEnd/>
            </a:ln>
          </p:spPr>
          <p:txBody>
            <a:bodyPr/>
            <a:lstStyle/>
            <a:p>
              <a:pPr eaLnBrk="0" hangingPunct="0"/>
              <a:endParaRPr lang="zh-CN" altLang="en-US" b="1"/>
            </a:p>
          </p:txBody>
        </p:sp>
        <p:sp>
          <p:nvSpPr>
            <p:cNvPr id="3086" name="椭圆 13"/>
            <p:cNvSpPr>
              <a:spLocks noChangeArrowheads="1"/>
            </p:cNvSpPr>
            <p:nvPr/>
          </p:nvSpPr>
          <p:spPr bwMode="auto">
            <a:xfrm>
              <a:off x="7226300" y="2214563"/>
              <a:ext cx="1560513" cy="2297112"/>
            </a:xfrm>
            <a:prstGeom prst="ellipse">
              <a:avLst/>
            </a:prstGeom>
            <a:noFill/>
            <a:ln w="19050" algn="ctr">
              <a:solidFill>
                <a:srgbClr val="00B0F0"/>
              </a:solidFill>
              <a:round/>
              <a:headEnd/>
              <a:tailEnd/>
            </a:ln>
          </p:spPr>
          <p:txBody>
            <a:bodyPr/>
            <a:lstStyle/>
            <a:p>
              <a:pPr eaLnBrk="0" hangingPunct="0"/>
              <a:endParaRPr lang="zh-CN" altLang="en-US" b="1"/>
            </a:p>
          </p:txBody>
        </p:sp>
      </p:grpSp>
      <p:sp>
        <p:nvSpPr>
          <p:cNvPr id="15" name="矩形 14"/>
          <p:cNvSpPr/>
          <p:nvPr/>
        </p:nvSpPr>
        <p:spPr>
          <a:xfrm>
            <a:off x="1500187" y="1754064"/>
            <a:ext cx="1285875"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chemeClr val="tx1"/>
                </a:solidFill>
              </a:rPr>
              <a:t>非线性</a:t>
            </a:r>
          </a:p>
        </p:txBody>
      </p:sp>
      <p:sp>
        <p:nvSpPr>
          <p:cNvPr id="3" name="TextBox 2"/>
          <p:cNvSpPr txBox="1"/>
          <p:nvPr/>
        </p:nvSpPr>
        <p:spPr>
          <a:xfrm>
            <a:off x="2856626" y="982376"/>
            <a:ext cx="3430747" cy="523220"/>
          </a:xfrm>
          <a:prstGeom prst="rect">
            <a:avLst/>
          </a:prstGeom>
          <a:noFill/>
        </p:spPr>
        <p:txBody>
          <a:bodyPr wrap="none" rtlCol="0">
            <a:spAutoFit/>
          </a:bodyPr>
          <a:lstStyle/>
          <a:p>
            <a:pPr algn="ctr" eaLnBrk="0" hangingPunct="0"/>
            <a:r>
              <a:rPr lang="zh-CN" altLang="en-US" sz="2800" dirty="0">
                <a:solidFill>
                  <a:schemeClr val="tx1"/>
                </a:solidFill>
                <a:latin typeface="宋体" pitchFamily="2" charset="-122"/>
                <a:ea typeface="宋体" pitchFamily="2" charset="-122"/>
                <a:cs typeface="+mj-cs"/>
              </a:rPr>
              <a:t>西安脉冲堆试验研究</a:t>
            </a:r>
          </a:p>
        </p:txBody>
      </p:sp>
      <p:sp>
        <p:nvSpPr>
          <p:cNvPr id="17" name="标题 2"/>
          <p:cNvSpPr txBox="1">
            <a:spLocks/>
          </p:cNvSpPr>
          <p:nvPr/>
        </p:nvSpPr>
        <p:spPr bwMode="auto">
          <a:xfrm>
            <a:off x="1071538"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中子单粒子效应研究</a:t>
            </a:r>
            <a:endParaRPr lang="zh-CN" altLang="en-US" sz="3600" b="1" dirty="0">
              <a:latin typeface="Times New Roman" pitchFamily="18" charset="0"/>
              <a:cs typeface="Times New Roman" pitchFamily="18" charset="0"/>
            </a:endParaRPr>
          </a:p>
        </p:txBody>
      </p:sp>
      <p:pic>
        <p:nvPicPr>
          <p:cNvPr id="16" name="Picture 5" descr="6264-2"/>
          <p:cNvPicPr>
            <a:picLocks noChangeAspect="1" noChangeArrowheads="1"/>
          </p:cNvPicPr>
          <p:nvPr/>
        </p:nvPicPr>
        <p:blipFill>
          <a:blip r:embed="rId9"/>
          <a:srcRect/>
          <a:stretch>
            <a:fillRect/>
          </a:stretch>
        </p:blipFill>
        <p:spPr bwMode="auto">
          <a:xfrm>
            <a:off x="552762" y="4644337"/>
            <a:ext cx="6781800" cy="969963"/>
          </a:xfrm>
          <a:prstGeom prst="rect">
            <a:avLst/>
          </a:prstGeom>
          <a:noFill/>
          <a:ln w="9525">
            <a:noFill/>
            <a:miter lim="800000"/>
            <a:headEnd/>
            <a:tailEnd/>
          </a:ln>
        </p:spPr>
      </p:pic>
      <p:sp>
        <p:nvSpPr>
          <p:cNvPr id="18" name="TextBox 13"/>
          <p:cNvSpPr txBox="1">
            <a:spLocks noChangeArrowheads="1"/>
          </p:cNvSpPr>
          <p:nvPr/>
        </p:nvSpPr>
        <p:spPr bwMode="auto">
          <a:xfrm>
            <a:off x="7237895" y="4621318"/>
            <a:ext cx="1439862" cy="1016000"/>
          </a:xfrm>
          <a:prstGeom prst="rect">
            <a:avLst/>
          </a:prstGeom>
          <a:noFill/>
          <a:ln w="9525">
            <a:noFill/>
            <a:miter lim="800000"/>
            <a:headEnd/>
            <a:tailEnd/>
          </a:ln>
        </p:spPr>
        <p:txBody>
          <a:bodyPr>
            <a:spAutoFit/>
          </a:bodyPr>
          <a:lstStyle/>
          <a:p>
            <a:r>
              <a:rPr lang="zh-CN" altLang="en-US" sz="2000" b="1" dirty="0">
                <a:solidFill>
                  <a:schemeClr val="tx1"/>
                </a:solidFill>
                <a:latin typeface="黑体" pitchFamily="49" charset="-122"/>
                <a:ea typeface="黑体" pitchFamily="49" charset="-122"/>
              </a:rPr>
              <a:t>线性</a:t>
            </a:r>
            <a:endParaRPr lang="en-US" altLang="zh-CN" sz="2000" b="1" dirty="0">
              <a:solidFill>
                <a:schemeClr val="tx1"/>
              </a:solidFill>
              <a:latin typeface="黑体" pitchFamily="49" charset="-122"/>
              <a:ea typeface="黑体" pitchFamily="49" charset="-122"/>
            </a:endParaRPr>
          </a:p>
          <a:p>
            <a:r>
              <a:rPr lang="zh-CN" altLang="en-US" sz="2000" b="1" dirty="0">
                <a:solidFill>
                  <a:schemeClr val="tx1"/>
                </a:solidFill>
                <a:latin typeface="黑体" pitchFamily="49" charset="-122"/>
                <a:ea typeface="黑体" pitchFamily="49" charset="-122"/>
              </a:rPr>
              <a:t>无阈</a:t>
            </a:r>
            <a:endParaRPr lang="en-US" altLang="zh-CN" sz="2000" b="1" dirty="0">
              <a:solidFill>
                <a:schemeClr val="tx1"/>
              </a:solidFill>
              <a:latin typeface="黑体" pitchFamily="49" charset="-122"/>
              <a:ea typeface="黑体" pitchFamily="49" charset="-122"/>
            </a:endParaRPr>
          </a:p>
          <a:p>
            <a:r>
              <a:rPr lang="zh-CN" altLang="en-US" sz="2000" b="1" dirty="0">
                <a:solidFill>
                  <a:schemeClr val="tx1"/>
                </a:solidFill>
                <a:latin typeface="黑体" pitchFamily="49" charset="-122"/>
                <a:ea typeface="黑体" pitchFamily="49" charset="-122"/>
              </a:rPr>
              <a:t>均匀分布</a:t>
            </a:r>
          </a:p>
        </p:txBody>
      </p:sp>
      <p:sp>
        <p:nvSpPr>
          <p:cNvPr id="19" name="矩形 10"/>
          <p:cNvSpPr>
            <a:spLocks noChangeArrowheads="1"/>
          </p:cNvSpPr>
          <p:nvPr/>
        </p:nvSpPr>
        <p:spPr bwMode="auto">
          <a:xfrm>
            <a:off x="3019582" y="5614300"/>
            <a:ext cx="2509021" cy="369332"/>
          </a:xfrm>
          <a:prstGeom prst="rect">
            <a:avLst/>
          </a:prstGeom>
          <a:noFill/>
          <a:ln w="9525">
            <a:noFill/>
            <a:miter lim="800000"/>
            <a:headEnd/>
            <a:tailEnd/>
          </a:ln>
        </p:spPr>
        <p:txBody>
          <a:bodyPr wrap="none">
            <a:spAutoFit/>
          </a:bodyPr>
          <a:lstStyle/>
          <a:p>
            <a:pPr algn="ctr">
              <a:spcBef>
                <a:spcPct val="50000"/>
              </a:spcBef>
              <a:buClr>
                <a:schemeClr val="hlink"/>
              </a:buClr>
              <a:buSzPct val="80000"/>
              <a:defRPr/>
            </a:pPr>
            <a:r>
              <a:rPr lang="zh-CN" altLang="zh-CN" sz="1800" dirty="0">
                <a:solidFill>
                  <a:srgbClr val="000099"/>
                </a:solidFill>
                <a:latin typeface="Arial" pitchFamily="34" charset="0"/>
              </a:rPr>
              <a:t>存储器翻转可视化分析</a:t>
            </a:r>
            <a:endParaRPr lang="zh-CN" altLang="en-US" sz="1800" dirty="0">
              <a:solidFill>
                <a:srgbClr val="000099"/>
              </a:solidFill>
              <a:latin typeface="Arial" pitchFamily="34" charset="0"/>
            </a:endParaRPr>
          </a:p>
        </p:txBody>
      </p:sp>
    </p:spTree>
    <p:extLst>
      <p:ext uri="{BB962C8B-B14F-4D97-AF65-F5344CB8AC3E}">
        <p14:creationId xmlns:p14="http://schemas.microsoft.com/office/powerpoint/2010/main" val="2239874735"/>
      </p:ext>
    </p:extLst>
  </p:cSld>
  <p:clrMapOvr>
    <a:masterClrMapping/>
  </p:clrMapOvr>
  <p:transition advTm="7957"/>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CN" altLang="en-US">
              <a:latin typeface="Arial" charset="0"/>
            </a:endParaRPr>
          </a:p>
        </p:txBody>
      </p:sp>
      <p:graphicFrame>
        <p:nvGraphicFramePr>
          <p:cNvPr id="2050" name="Object 1"/>
          <p:cNvGraphicFramePr>
            <a:graphicFrameLocks noChangeAspect="1"/>
          </p:cNvGraphicFramePr>
          <p:nvPr>
            <p:extLst>
              <p:ext uri="{D42A27DB-BD31-4B8C-83A1-F6EECF244321}">
                <p14:modId xmlns:p14="http://schemas.microsoft.com/office/powerpoint/2010/main" val="1123632404"/>
              </p:ext>
            </p:extLst>
          </p:nvPr>
        </p:nvGraphicFramePr>
        <p:xfrm>
          <a:off x="297028" y="2598340"/>
          <a:ext cx="3960813" cy="3094038"/>
        </p:xfrm>
        <a:graphic>
          <a:graphicData uri="http://schemas.openxmlformats.org/presentationml/2006/ole">
            <mc:AlternateContent xmlns:mc="http://schemas.openxmlformats.org/markup-compatibility/2006">
              <mc:Choice xmlns:v="urn:schemas-microsoft-com:vml" Requires="v">
                <p:oleObj spid="_x0000_s380940" r:id="rId3" imgW="4553712" imgH="3557016" progId="">
                  <p:embed/>
                </p:oleObj>
              </mc:Choice>
              <mc:Fallback>
                <p:oleObj r:id="rId3" imgW="4553712" imgH="3557016"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28" y="2598340"/>
                        <a:ext cx="3960813" cy="309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2" name="矩形 5"/>
          <p:cNvSpPr>
            <a:spLocks noChangeArrowheads="1"/>
          </p:cNvSpPr>
          <p:nvPr/>
        </p:nvSpPr>
        <p:spPr bwMode="auto">
          <a:xfrm>
            <a:off x="323850" y="5789523"/>
            <a:ext cx="8543925" cy="831850"/>
          </a:xfrm>
          <a:prstGeom prst="rect">
            <a:avLst/>
          </a:prstGeom>
          <a:noFill/>
          <a:ln w="9525">
            <a:solidFill>
              <a:srgbClr val="0070C0"/>
            </a:solidFill>
            <a:miter lim="800000"/>
            <a:headEnd/>
            <a:tailEnd/>
          </a:ln>
          <a:extLst/>
        </p:spPr>
        <p:txBody>
          <a:bodyPr>
            <a:spAutoFit/>
          </a:bodyPr>
          <a:lstStyle/>
          <a:p>
            <a:pPr>
              <a:defRPr/>
            </a:pPr>
            <a:r>
              <a:rPr lang="zh-CN" altLang="en-US" sz="2400" b="1" dirty="0">
                <a:latin typeface="+mn-ea"/>
                <a:ea typeface="+mn-ea"/>
              </a:rPr>
              <a:t>    </a:t>
            </a:r>
            <a:r>
              <a:rPr lang="zh-CN" altLang="en-US" sz="2400" b="1" dirty="0">
                <a:solidFill>
                  <a:schemeClr val="tx1"/>
                </a:solidFill>
                <a:latin typeface="+mn-ea"/>
                <a:ea typeface="+mn-ea"/>
              </a:rPr>
              <a:t>突破了辐射能量沉积和器件电荷输运全过程联合仿真技术，</a:t>
            </a:r>
            <a:endParaRPr lang="en-US" altLang="zh-CN" sz="2400" b="1" dirty="0">
              <a:solidFill>
                <a:schemeClr val="tx1"/>
              </a:solidFill>
              <a:latin typeface="+mn-ea"/>
              <a:ea typeface="+mn-ea"/>
            </a:endParaRPr>
          </a:p>
          <a:p>
            <a:pPr>
              <a:defRPr/>
            </a:pPr>
            <a:r>
              <a:rPr lang="zh-CN" altLang="en-US" dirty="0" smtClean="0">
                <a:solidFill>
                  <a:schemeClr val="tx1"/>
                </a:solidFill>
                <a:latin typeface="+mn-ea"/>
                <a:ea typeface="+mn-ea"/>
              </a:rPr>
              <a:t>揭示了</a:t>
            </a:r>
            <a:r>
              <a:rPr lang="zh-CN" altLang="en-US" sz="2400" b="1" dirty="0" smtClean="0">
                <a:solidFill>
                  <a:schemeClr val="tx1"/>
                </a:solidFill>
                <a:latin typeface="+mn-ea"/>
                <a:ea typeface="+mn-ea"/>
              </a:rPr>
              <a:t>中子</a:t>
            </a:r>
            <a:r>
              <a:rPr lang="zh-CN" altLang="en-US" sz="2400" b="1" dirty="0">
                <a:solidFill>
                  <a:schemeClr val="tx1"/>
                </a:solidFill>
                <a:latin typeface="+mn-ea"/>
                <a:ea typeface="+mn-ea"/>
              </a:rPr>
              <a:t>单粒子</a:t>
            </a:r>
            <a:r>
              <a:rPr lang="zh-CN" altLang="en-US" sz="2400" b="1" dirty="0" smtClean="0">
                <a:solidFill>
                  <a:schemeClr val="tx1"/>
                </a:solidFill>
                <a:latin typeface="+mn-ea"/>
                <a:ea typeface="+mn-ea"/>
              </a:rPr>
              <a:t>效应产生的物理机制。</a:t>
            </a:r>
            <a:endParaRPr lang="zh-CN" altLang="en-US" sz="2400" b="1" dirty="0">
              <a:solidFill>
                <a:schemeClr val="tx1"/>
              </a:solidFill>
              <a:latin typeface="+mn-ea"/>
              <a:ea typeface="+mn-ea"/>
            </a:endParaRPr>
          </a:p>
        </p:txBody>
      </p:sp>
      <p:pic>
        <p:nvPicPr>
          <p:cNvPr id="2053" name="图片 20" descr="sram"/>
          <p:cNvPicPr>
            <a:picLocks noChangeAspect="1" noChangeArrowheads="1"/>
          </p:cNvPicPr>
          <p:nvPr/>
        </p:nvPicPr>
        <p:blipFill>
          <a:blip r:embed="rId5"/>
          <a:srcRect/>
          <a:stretch>
            <a:fillRect/>
          </a:stretch>
        </p:blipFill>
        <p:spPr bwMode="auto">
          <a:xfrm>
            <a:off x="4572000" y="2770098"/>
            <a:ext cx="4114800" cy="2881313"/>
          </a:xfrm>
          <a:prstGeom prst="rect">
            <a:avLst/>
          </a:prstGeom>
          <a:noFill/>
          <a:ln w="9525">
            <a:noFill/>
            <a:miter lim="800000"/>
            <a:headEnd/>
            <a:tailEnd/>
          </a:ln>
        </p:spPr>
      </p:pic>
      <p:sp>
        <p:nvSpPr>
          <p:cNvPr id="16" name="矩形 15"/>
          <p:cNvSpPr/>
          <p:nvPr/>
        </p:nvSpPr>
        <p:spPr>
          <a:xfrm>
            <a:off x="351359" y="1355468"/>
            <a:ext cx="3852152" cy="116098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b="1" dirty="0">
                <a:solidFill>
                  <a:srgbClr val="C00000"/>
                </a:solidFill>
              </a:rPr>
              <a:t>蒙卡模拟：</a:t>
            </a:r>
            <a:r>
              <a:rPr lang="zh-CN" altLang="zh-CN" sz="2000" b="1" dirty="0">
                <a:solidFill>
                  <a:schemeClr val="tx1"/>
                </a:solidFill>
              </a:rPr>
              <a:t>模拟中子与器件材料相互作用以及在器件敏感节点内部产生能量沉积的过程</a:t>
            </a:r>
            <a:r>
              <a:rPr lang="zh-CN" altLang="en-US" sz="2000" b="1" dirty="0">
                <a:solidFill>
                  <a:schemeClr val="tx1"/>
                </a:solidFill>
              </a:rPr>
              <a:t>。</a:t>
            </a:r>
          </a:p>
        </p:txBody>
      </p:sp>
      <p:sp>
        <p:nvSpPr>
          <p:cNvPr id="17" name="矩形 16"/>
          <p:cNvSpPr/>
          <p:nvPr/>
        </p:nvSpPr>
        <p:spPr>
          <a:xfrm>
            <a:off x="4572000" y="1355468"/>
            <a:ext cx="4114800" cy="1160984"/>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2000" b="1" dirty="0">
                <a:solidFill>
                  <a:srgbClr val="C00000"/>
                </a:solidFill>
              </a:rPr>
              <a:t>器件模拟：</a:t>
            </a:r>
            <a:r>
              <a:rPr lang="zh-CN" altLang="zh-CN" sz="2000" b="1" dirty="0">
                <a:solidFill>
                  <a:schemeClr val="tx1"/>
                </a:solidFill>
              </a:rPr>
              <a:t>模拟能量沉积到电子空穴对的生成</a:t>
            </a:r>
            <a:r>
              <a:rPr lang="zh-CN" altLang="en-US" sz="2000" b="1" dirty="0">
                <a:solidFill>
                  <a:schemeClr val="tx1"/>
                </a:solidFill>
              </a:rPr>
              <a:t>及在电路单元</a:t>
            </a:r>
            <a:r>
              <a:rPr lang="zh-CN" altLang="zh-CN" sz="2000" b="1" dirty="0">
                <a:solidFill>
                  <a:schemeClr val="tx1"/>
                </a:solidFill>
              </a:rPr>
              <a:t>产生</a:t>
            </a:r>
            <a:r>
              <a:rPr lang="zh-CN" altLang="en-US" sz="2000" b="1" dirty="0">
                <a:solidFill>
                  <a:schemeClr val="tx1"/>
                </a:solidFill>
              </a:rPr>
              <a:t>翻转的</a:t>
            </a:r>
            <a:r>
              <a:rPr lang="zh-CN" altLang="zh-CN" sz="2000" b="1" dirty="0">
                <a:solidFill>
                  <a:schemeClr val="tx1"/>
                </a:solidFill>
              </a:rPr>
              <a:t>过程。</a:t>
            </a:r>
            <a:endParaRPr lang="zh-CN" altLang="en-US" sz="2000" b="1" dirty="0">
              <a:solidFill>
                <a:schemeClr val="tx1"/>
              </a:solidFill>
            </a:endParaRPr>
          </a:p>
        </p:txBody>
      </p:sp>
      <p:sp>
        <p:nvSpPr>
          <p:cNvPr id="10" name="标题 2"/>
          <p:cNvSpPr txBox="1">
            <a:spLocks/>
          </p:cNvSpPr>
          <p:nvPr/>
        </p:nvSpPr>
        <p:spPr bwMode="auto">
          <a:xfrm>
            <a:off x="1142976"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中子单粒子效应研究</a:t>
            </a:r>
            <a:endParaRPr lang="zh-CN" altLang="en-US" sz="3600" b="1" dirty="0">
              <a:latin typeface="Times New Roman" pitchFamily="18" charset="0"/>
              <a:cs typeface="Times New Roman" pitchFamily="18" charset="0"/>
            </a:endParaRPr>
          </a:p>
        </p:txBody>
      </p:sp>
      <p:sp>
        <p:nvSpPr>
          <p:cNvPr id="11" name="TextBox 10"/>
          <p:cNvSpPr txBox="1"/>
          <p:nvPr/>
        </p:nvSpPr>
        <p:spPr>
          <a:xfrm>
            <a:off x="3397640" y="832248"/>
            <a:ext cx="2348720" cy="523220"/>
          </a:xfrm>
          <a:prstGeom prst="rect">
            <a:avLst/>
          </a:prstGeom>
          <a:noFill/>
        </p:spPr>
        <p:txBody>
          <a:bodyPr wrap="none" rtlCol="0">
            <a:spAutoFit/>
          </a:bodyPr>
          <a:lstStyle/>
          <a:p>
            <a:pPr algn="ctr" eaLnBrk="0" hangingPunct="0"/>
            <a:r>
              <a:rPr lang="zh-CN" altLang="en-US" sz="2800" dirty="0" smtClean="0">
                <a:solidFill>
                  <a:schemeClr val="tx1"/>
                </a:solidFill>
                <a:latin typeface="宋体" pitchFamily="2" charset="-122"/>
                <a:ea typeface="宋体" pitchFamily="2" charset="-122"/>
                <a:cs typeface="+mj-cs"/>
              </a:rPr>
              <a:t>理论模拟研究</a:t>
            </a:r>
            <a:endParaRPr lang="zh-CN" altLang="en-US" sz="2800" dirty="0">
              <a:solidFill>
                <a:schemeClr val="tx1"/>
              </a:solidFill>
              <a:latin typeface="宋体" pitchFamily="2" charset="-122"/>
              <a:ea typeface="宋体" pitchFamily="2" charset="-122"/>
              <a:cs typeface="+mj-cs"/>
            </a:endParaRPr>
          </a:p>
        </p:txBody>
      </p:sp>
    </p:spTree>
    <p:extLst>
      <p:ext uri="{BB962C8B-B14F-4D97-AF65-F5344CB8AC3E}">
        <p14:creationId xmlns:p14="http://schemas.microsoft.com/office/powerpoint/2010/main" val="3208852613"/>
      </p:ext>
    </p:extLst>
  </p:cSld>
  <p:clrMapOvr>
    <a:masterClrMapping/>
  </p:clrMapOvr>
  <p:transition advTm="10218"/>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内容占位符 2"/>
          <p:cNvSpPr>
            <a:spLocks noGrp="1"/>
          </p:cNvSpPr>
          <p:nvPr>
            <p:ph idx="1"/>
          </p:nvPr>
        </p:nvSpPr>
        <p:spPr>
          <a:xfrm>
            <a:off x="177421" y="1142984"/>
            <a:ext cx="8966579" cy="1781104"/>
          </a:xfrm>
        </p:spPr>
        <p:txBody>
          <a:bodyPr>
            <a:noAutofit/>
          </a:bodyPr>
          <a:lstStyle/>
          <a:p>
            <a:pPr marL="0" indent="0" algn="just">
              <a:buNone/>
            </a:pPr>
            <a:r>
              <a:rPr lang="zh-CN" altLang="en-US" sz="2000" b="1" dirty="0" smtClean="0">
                <a:solidFill>
                  <a:schemeClr val="tx1"/>
                </a:solidFill>
                <a:latin typeface="Times New Roman" pitchFamily="18" charset="0"/>
                <a:ea typeface="楷体_GB2312" pitchFamily="49" charset="-122"/>
                <a:cs typeface="Times New Roman" pitchFamily="18" charset="0"/>
              </a:rPr>
              <a:t>        机理分析：</a:t>
            </a:r>
            <a:r>
              <a:rPr lang="en-US" altLang="zh-CN" sz="2000" b="1" dirty="0" smtClean="0">
                <a:solidFill>
                  <a:schemeClr val="tx1"/>
                </a:solidFill>
                <a:latin typeface="Times New Roman" pitchFamily="18" charset="0"/>
                <a:ea typeface="楷体_GB2312" pitchFamily="49" charset="-122"/>
                <a:cs typeface="Times New Roman" pitchFamily="18" charset="0"/>
              </a:rPr>
              <a:t>O</a:t>
            </a:r>
            <a:r>
              <a:rPr lang="zh-CN" altLang="en-US" sz="2000" b="1" dirty="0" smtClean="0">
                <a:solidFill>
                  <a:schemeClr val="tx1"/>
                </a:solidFill>
                <a:latin typeface="Times New Roman" pitchFamily="18" charset="0"/>
                <a:ea typeface="楷体_GB2312" pitchFamily="49" charset="-122"/>
                <a:cs typeface="Times New Roman" pitchFamily="18" charset="0"/>
              </a:rPr>
              <a:t>元素及</a:t>
            </a:r>
            <a:r>
              <a:rPr lang="en-US" altLang="zh-CN" sz="2000" b="1" dirty="0" smtClean="0">
                <a:solidFill>
                  <a:schemeClr val="tx1"/>
                </a:solidFill>
                <a:latin typeface="Times New Roman" pitchFamily="18" charset="0"/>
                <a:ea typeface="楷体_GB2312" pitchFamily="49" charset="-122"/>
                <a:cs typeface="Times New Roman" pitchFamily="18" charset="0"/>
              </a:rPr>
              <a:t>Si</a:t>
            </a:r>
            <a:r>
              <a:rPr lang="zh-CN" altLang="en-US" sz="2000" b="1" dirty="0" smtClean="0">
                <a:solidFill>
                  <a:schemeClr val="tx1"/>
                </a:solidFill>
                <a:latin typeface="Times New Roman" pitchFamily="18" charset="0"/>
                <a:ea typeface="楷体_GB2312" pitchFamily="49" charset="-122"/>
                <a:cs typeface="Times New Roman" pitchFamily="18" charset="0"/>
              </a:rPr>
              <a:t>元素反冲核是激发</a:t>
            </a:r>
            <a:r>
              <a:rPr lang="en-US" altLang="zh-CN" sz="2000" b="1" dirty="0" smtClean="0">
                <a:solidFill>
                  <a:schemeClr val="tx1"/>
                </a:solidFill>
                <a:latin typeface="Times New Roman" pitchFamily="18" charset="0"/>
                <a:ea typeface="楷体_GB2312" pitchFamily="49" charset="-122"/>
                <a:cs typeface="Times New Roman" pitchFamily="18" charset="0"/>
              </a:rPr>
              <a:t>SEU</a:t>
            </a:r>
            <a:r>
              <a:rPr lang="zh-CN" altLang="en-US" sz="2000" b="1" dirty="0" smtClean="0">
                <a:solidFill>
                  <a:schemeClr val="tx1"/>
                </a:solidFill>
                <a:latin typeface="Times New Roman" pitchFamily="18" charset="0"/>
                <a:ea typeface="楷体_GB2312" pitchFamily="49" charset="-122"/>
                <a:cs typeface="Times New Roman" pitchFamily="18" charset="0"/>
              </a:rPr>
              <a:t>的主要次级粒子。而中子与多层金属布线中的高</a:t>
            </a:r>
            <a:r>
              <a:rPr lang="en-US" altLang="zh-CN" sz="2000" b="1" dirty="0" smtClean="0">
                <a:solidFill>
                  <a:schemeClr val="tx1"/>
                </a:solidFill>
                <a:latin typeface="Times New Roman" pitchFamily="18" charset="0"/>
                <a:ea typeface="楷体_GB2312" pitchFamily="49" charset="-122"/>
                <a:cs typeface="Times New Roman" pitchFamily="18" charset="0"/>
              </a:rPr>
              <a:t>Z</a:t>
            </a:r>
            <a:r>
              <a:rPr lang="zh-CN" altLang="en-US" sz="2000" b="1" dirty="0" smtClean="0">
                <a:solidFill>
                  <a:schemeClr val="tx1"/>
                </a:solidFill>
                <a:latin typeface="Times New Roman" pitchFamily="18" charset="0"/>
                <a:ea typeface="楷体_GB2312" pitchFamily="49" charset="-122"/>
                <a:cs typeface="Times New Roman" pitchFamily="18" charset="0"/>
              </a:rPr>
              <a:t>材料相作用后的反冲核因其射程的因素，未能在</a:t>
            </a:r>
            <a:r>
              <a:rPr lang="en-US" altLang="zh-CN" sz="2000" b="1" dirty="0" smtClean="0">
                <a:solidFill>
                  <a:schemeClr val="tx1"/>
                </a:solidFill>
                <a:latin typeface="Times New Roman" pitchFamily="18" charset="0"/>
                <a:ea typeface="楷体_GB2312" pitchFamily="49" charset="-122"/>
                <a:cs typeface="Times New Roman" pitchFamily="18" charset="0"/>
              </a:rPr>
              <a:t>SRAM</a:t>
            </a:r>
            <a:r>
              <a:rPr lang="zh-CN" altLang="en-US" sz="2000" b="1" dirty="0" smtClean="0">
                <a:solidFill>
                  <a:schemeClr val="tx1"/>
                </a:solidFill>
                <a:latin typeface="Times New Roman" pitchFamily="18" charset="0"/>
                <a:ea typeface="楷体_GB2312" pitchFamily="49" charset="-122"/>
                <a:cs typeface="Times New Roman" pitchFamily="18" charset="0"/>
              </a:rPr>
              <a:t>单元的敏感体积内产生能量沉积。因此对于低能入射中子，远离敏感体积的其它材料对</a:t>
            </a:r>
            <a:r>
              <a:rPr lang="en-US" altLang="zh-CN" sz="2000" b="1" dirty="0" smtClean="0">
                <a:solidFill>
                  <a:schemeClr val="tx1"/>
                </a:solidFill>
                <a:latin typeface="Times New Roman" pitchFamily="18" charset="0"/>
                <a:ea typeface="楷体_GB2312" pitchFamily="49" charset="-122"/>
                <a:cs typeface="Times New Roman" pitchFamily="18" charset="0"/>
              </a:rPr>
              <a:t>SEU</a:t>
            </a:r>
            <a:r>
              <a:rPr lang="zh-CN" altLang="en-US" sz="2000" b="1" dirty="0" smtClean="0">
                <a:solidFill>
                  <a:schemeClr val="tx1"/>
                </a:solidFill>
                <a:latin typeface="Times New Roman" pitchFamily="18" charset="0"/>
                <a:ea typeface="楷体_GB2312" pitchFamily="49" charset="-122"/>
                <a:cs typeface="Times New Roman" pitchFamily="18" charset="0"/>
              </a:rPr>
              <a:t>的直接贡献很微弱。对于含有</a:t>
            </a:r>
            <a:r>
              <a:rPr lang="en-US" altLang="zh-CN" sz="2000" b="1" dirty="0" smtClean="0">
                <a:solidFill>
                  <a:schemeClr val="tx1"/>
                </a:solidFill>
                <a:latin typeface="Times New Roman" pitchFamily="18" charset="0"/>
                <a:ea typeface="楷体_GB2312" pitchFamily="49" charset="-122"/>
                <a:cs typeface="Times New Roman" pitchFamily="18" charset="0"/>
              </a:rPr>
              <a:t>SiO</a:t>
            </a:r>
            <a:r>
              <a:rPr lang="en-US" altLang="zh-CN" sz="2000" b="1" baseline="-25000" dirty="0" smtClean="0">
                <a:solidFill>
                  <a:schemeClr val="tx1"/>
                </a:solidFill>
                <a:latin typeface="Times New Roman" pitchFamily="18" charset="0"/>
                <a:ea typeface="楷体_GB2312" pitchFamily="49" charset="-122"/>
                <a:cs typeface="Times New Roman" pitchFamily="18" charset="0"/>
              </a:rPr>
              <a:t>2</a:t>
            </a:r>
            <a:r>
              <a:rPr lang="zh-CN" altLang="en-US" sz="2000" b="1" dirty="0" smtClean="0">
                <a:solidFill>
                  <a:schemeClr val="tx1"/>
                </a:solidFill>
                <a:latin typeface="Times New Roman" pitchFamily="18" charset="0"/>
                <a:ea typeface="楷体_GB2312" pitchFamily="49" charset="-122"/>
                <a:cs typeface="Times New Roman" pitchFamily="18" charset="0"/>
              </a:rPr>
              <a:t>材料的堆栈层来说，</a:t>
            </a:r>
            <a:r>
              <a:rPr lang="en-US" altLang="zh-CN" sz="2000" b="1" dirty="0" smtClean="0">
                <a:solidFill>
                  <a:schemeClr val="tx1"/>
                </a:solidFill>
                <a:latin typeface="Times New Roman" pitchFamily="18" charset="0"/>
                <a:ea typeface="楷体_GB2312" pitchFamily="49" charset="-122"/>
                <a:cs typeface="Times New Roman" pitchFamily="18" charset="0"/>
              </a:rPr>
              <a:t>O</a:t>
            </a:r>
            <a:r>
              <a:rPr lang="zh-CN" altLang="en-US" sz="2000" b="1" dirty="0" smtClean="0">
                <a:solidFill>
                  <a:schemeClr val="tx1"/>
                </a:solidFill>
                <a:latin typeface="Times New Roman" pitchFamily="18" charset="0"/>
                <a:ea typeface="楷体_GB2312" pitchFamily="49" charset="-122"/>
                <a:cs typeface="Times New Roman" pitchFamily="18" charset="0"/>
              </a:rPr>
              <a:t>原子数量为</a:t>
            </a:r>
            <a:r>
              <a:rPr lang="en-US" altLang="zh-CN" sz="2000" b="1" dirty="0" smtClean="0">
                <a:solidFill>
                  <a:schemeClr val="tx1"/>
                </a:solidFill>
                <a:latin typeface="Times New Roman" pitchFamily="18" charset="0"/>
                <a:ea typeface="楷体_GB2312" pitchFamily="49" charset="-122"/>
                <a:cs typeface="Times New Roman" pitchFamily="18" charset="0"/>
              </a:rPr>
              <a:t>Si</a:t>
            </a:r>
            <a:r>
              <a:rPr lang="zh-CN" altLang="en-US" sz="2000" b="1" dirty="0" smtClean="0">
                <a:solidFill>
                  <a:schemeClr val="tx1"/>
                </a:solidFill>
                <a:latin typeface="Times New Roman" pitchFamily="18" charset="0"/>
                <a:ea typeface="楷体_GB2312" pitchFamily="49" charset="-122"/>
                <a:cs typeface="Times New Roman" pitchFamily="18" charset="0"/>
              </a:rPr>
              <a:t>原子数量的一倍，增大了反应的概率；相同能量的中子发生</a:t>
            </a:r>
            <a:r>
              <a:rPr lang="en-US" altLang="zh-CN" sz="2000" b="1" baseline="30000" dirty="0" smtClean="0">
                <a:solidFill>
                  <a:schemeClr val="tx1"/>
                </a:solidFill>
                <a:latin typeface="Times New Roman" pitchFamily="18" charset="0"/>
                <a:ea typeface="楷体_GB2312" pitchFamily="49" charset="-122"/>
                <a:cs typeface="Times New Roman" pitchFamily="18" charset="0"/>
              </a:rPr>
              <a:t>16</a:t>
            </a:r>
            <a:r>
              <a:rPr lang="en-US" altLang="zh-CN" sz="2000" b="1" dirty="0" smtClean="0">
                <a:solidFill>
                  <a:schemeClr val="tx1"/>
                </a:solidFill>
                <a:latin typeface="Times New Roman" pitchFamily="18" charset="0"/>
                <a:ea typeface="楷体_GB2312" pitchFamily="49" charset="-122"/>
                <a:cs typeface="Times New Roman" pitchFamily="18" charset="0"/>
              </a:rPr>
              <a:t>O (n, n)</a:t>
            </a:r>
            <a:r>
              <a:rPr lang="zh-CN" altLang="en-US" sz="2000" b="1" dirty="0" smtClean="0">
                <a:solidFill>
                  <a:schemeClr val="tx1"/>
                </a:solidFill>
                <a:latin typeface="Times New Roman" pitchFamily="18" charset="0"/>
                <a:ea typeface="楷体_GB2312" pitchFamily="49" charset="-122"/>
                <a:cs typeface="Times New Roman" pitchFamily="18" charset="0"/>
              </a:rPr>
              <a:t>反应产生的</a:t>
            </a:r>
            <a:r>
              <a:rPr lang="en-US" altLang="zh-CN" sz="2000" b="1" baseline="30000" dirty="0" smtClean="0">
                <a:solidFill>
                  <a:schemeClr val="tx1"/>
                </a:solidFill>
                <a:latin typeface="Times New Roman" pitchFamily="18" charset="0"/>
                <a:ea typeface="楷体_GB2312" pitchFamily="49" charset="-122"/>
                <a:cs typeface="Times New Roman" pitchFamily="18" charset="0"/>
              </a:rPr>
              <a:t>16</a:t>
            </a:r>
            <a:r>
              <a:rPr lang="en-US" altLang="zh-CN" sz="2000" b="1" dirty="0" smtClean="0">
                <a:solidFill>
                  <a:schemeClr val="tx1"/>
                </a:solidFill>
                <a:latin typeface="Times New Roman" pitchFamily="18" charset="0"/>
                <a:ea typeface="楷体_GB2312" pitchFamily="49" charset="-122"/>
                <a:cs typeface="Times New Roman" pitchFamily="18" charset="0"/>
              </a:rPr>
              <a:t>O</a:t>
            </a:r>
            <a:r>
              <a:rPr lang="zh-CN" altLang="en-US" sz="2000" b="1" dirty="0" smtClean="0">
                <a:solidFill>
                  <a:schemeClr val="tx1"/>
                </a:solidFill>
                <a:latin typeface="Times New Roman" pitchFamily="18" charset="0"/>
                <a:ea typeface="楷体_GB2312" pitchFamily="49" charset="-122"/>
                <a:cs typeface="Times New Roman" pitchFamily="18" charset="0"/>
              </a:rPr>
              <a:t>反冲核的能量高于</a:t>
            </a:r>
            <a:r>
              <a:rPr lang="en-US" altLang="zh-CN" sz="2000" b="1" baseline="30000" dirty="0" smtClean="0">
                <a:solidFill>
                  <a:schemeClr val="tx1"/>
                </a:solidFill>
                <a:latin typeface="Times New Roman" pitchFamily="18" charset="0"/>
                <a:ea typeface="楷体_GB2312" pitchFamily="49" charset="-122"/>
                <a:cs typeface="Times New Roman" pitchFamily="18" charset="0"/>
              </a:rPr>
              <a:t>28</a:t>
            </a:r>
            <a:r>
              <a:rPr lang="en-US" altLang="zh-CN" sz="2000" b="1" dirty="0" smtClean="0">
                <a:solidFill>
                  <a:schemeClr val="tx1"/>
                </a:solidFill>
                <a:latin typeface="Times New Roman" pitchFamily="18" charset="0"/>
                <a:ea typeface="楷体_GB2312" pitchFamily="49" charset="-122"/>
                <a:cs typeface="Times New Roman" pitchFamily="18" charset="0"/>
              </a:rPr>
              <a:t>Si (n, n)</a:t>
            </a:r>
            <a:r>
              <a:rPr lang="zh-CN" altLang="en-US" sz="2000" b="1" dirty="0" smtClean="0">
                <a:solidFill>
                  <a:schemeClr val="tx1"/>
                </a:solidFill>
                <a:latin typeface="Times New Roman" pitchFamily="18" charset="0"/>
                <a:ea typeface="楷体_GB2312" pitchFamily="49" charset="-122"/>
                <a:cs typeface="Times New Roman" pitchFamily="18" charset="0"/>
              </a:rPr>
              <a:t>反应产生的</a:t>
            </a:r>
            <a:r>
              <a:rPr lang="en-US" altLang="zh-CN" sz="2000" b="1" baseline="30000" dirty="0" smtClean="0">
                <a:solidFill>
                  <a:schemeClr val="tx1"/>
                </a:solidFill>
                <a:latin typeface="Times New Roman" pitchFamily="18" charset="0"/>
                <a:ea typeface="楷体_GB2312" pitchFamily="49" charset="-122"/>
                <a:cs typeface="Times New Roman" pitchFamily="18" charset="0"/>
              </a:rPr>
              <a:t>28</a:t>
            </a:r>
            <a:r>
              <a:rPr lang="en-US" altLang="zh-CN" sz="2000" b="1" dirty="0" smtClean="0">
                <a:solidFill>
                  <a:schemeClr val="tx1"/>
                </a:solidFill>
                <a:latin typeface="Times New Roman" pitchFamily="18" charset="0"/>
                <a:ea typeface="楷体_GB2312" pitchFamily="49" charset="-122"/>
                <a:cs typeface="Times New Roman" pitchFamily="18" charset="0"/>
              </a:rPr>
              <a:t>Si</a:t>
            </a:r>
            <a:r>
              <a:rPr lang="zh-CN" altLang="en-US" sz="2000" b="1" dirty="0" smtClean="0">
                <a:solidFill>
                  <a:schemeClr val="tx1"/>
                </a:solidFill>
                <a:latin typeface="Times New Roman" pitchFamily="18" charset="0"/>
                <a:ea typeface="楷体_GB2312" pitchFamily="49" charset="-122"/>
                <a:cs typeface="Times New Roman" pitchFamily="18" charset="0"/>
              </a:rPr>
              <a:t>反冲核，因此</a:t>
            </a:r>
            <a:r>
              <a:rPr lang="en-US" altLang="zh-CN" sz="2000" b="1" baseline="30000" dirty="0" smtClean="0">
                <a:solidFill>
                  <a:schemeClr val="tx1"/>
                </a:solidFill>
                <a:latin typeface="Times New Roman" pitchFamily="18" charset="0"/>
                <a:ea typeface="楷体_GB2312" pitchFamily="49" charset="-122"/>
                <a:cs typeface="Times New Roman" pitchFamily="18" charset="0"/>
              </a:rPr>
              <a:t>16</a:t>
            </a:r>
            <a:r>
              <a:rPr lang="en-US" altLang="zh-CN" sz="2000" b="1" dirty="0" smtClean="0">
                <a:solidFill>
                  <a:schemeClr val="tx1"/>
                </a:solidFill>
                <a:latin typeface="Times New Roman" pitchFamily="18" charset="0"/>
                <a:ea typeface="楷体_GB2312" pitchFamily="49" charset="-122"/>
                <a:cs typeface="Times New Roman" pitchFamily="18" charset="0"/>
              </a:rPr>
              <a:t>O</a:t>
            </a:r>
            <a:r>
              <a:rPr lang="zh-CN" altLang="en-US" sz="2000" b="1" dirty="0" smtClean="0">
                <a:solidFill>
                  <a:schemeClr val="tx1"/>
                </a:solidFill>
                <a:latin typeface="Times New Roman" pitchFamily="18" charset="0"/>
                <a:ea typeface="楷体_GB2312" pitchFamily="49" charset="-122"/>
                <a:cs typeface="Times New Roman" pitchFamily="18" charset="0"/>
              </a:rPr>
              <a:t>反冲核能产生更大的能量沉积。</a:t>
            </a:r>
          </a:p>
        </p:txBody>
      </p:sp>
      <p:sp>
        <p:nvSpPr>
          <p:cNvPr id="12" name="标题 2"/>
          <p:cNvSpPr txBox="1">
            <a:spLocks/>
          </p:cNvSpPr>
          <p:nvPr/>
        </p:nvSpPr>
        <p:spPr bwMode="auto">
          <a:xfrm>
            <a:off x="1142976" y="0"/>
            <a:ext cx="8229600" cy="935038"/>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Arial" charset="0"/>
                <a:ea typeface="+mj-ea"/>
                <a:cs typeface="+mj-cs"/>
              </a:defRPr>
            </a:lvl1pPr>
            <a:lvl2pPr algn="l" rtl="0" eaLnBrk="0" fontAlgn="base" hangingPunct="0">
              <a:spcBef>
                <a:spcPct val="0"/>
              </a:spcBef>
              <a:spcAft>
                <a:spcPct val="0"/>
              </a:spcAft>
              <a:defRPr sz="5000">
                <a:solidFill>
                  <a:schemeClr val="tx2"/>
                </a:solidFill>
                <a:latin typeface="Arial" charset="0"/>
              </a:defRPr>
            </a:lvl2pPr>
            <a:lvl3pPr algn="l" rtl="0" eaLnBrk="0" fontAlgn="base" hangingPunct="0">
              <a:spcBef>
                <a:spcPct val="0"/>
              </a:spcBef>
              <a:spcAft>
                <a:spcPct val="0"/>
              </a:spcAft>
              <a:defRPr sz="5000">
                <a:solidFill>
                  <a:schemeClr val="tx2"/>
                </a:solidFill>
                <a:latin typeface="Arial" charset="0"/>
              </a:defRPr>
            </a:lvl3pPr>
            <a:lvl4pPr algn="l" rtl="0" eaLnBrk="0" fontAlgn="base" hangingPunct="0">
              <a:spcBef>
                <a:spcPct val="0"/>
              </a:spcBef>
              <a:spcAft>
                <a:spcPct val="0"/>
              </a:spcAft>
              <a:defRPr sz="5000">
                <a:solidFill>
                  <a:schemeClr val="tx2"/>
                </a:solidFill>
                <a:latin typeface="Arial" charset="0"/>
              </a:defRPr>
            </a:lvl4pPr>
            <a:lvl5pPr algn="l" rtl="0" eaLnBrk="0" fontAlgn="base" hangingPunct="0">
              <a:spcBef>
                <a:spcPct val="0"/>
              </a:spcBef>
              <a:spcAft>
                <a:spcPct val="0"/>
              </a:spcAft>
              <a:defRPr sz="5000">
                <a:solidFill>
                  <a:schemeClr val="tx2"/>
                </a:solidFill>
                <a:latin typeface="Arial" charset="0"/>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a:lstStyle>
          <a:p>
            <a:r>
              <a:rPr lang="zh-CN" altLang="en-US" sz="3600" b="1" dirty="0" smtClean="0">
                <a:latin typeface="Times New Roman" pitchFamily="18" charset="0"/>
                <a:cs typeface="Times New Roman" pitchFamily="18" charset="0"/>
              </a:rPr>
              <a:t>中子单粒子效应研究</a:t>
            </a:r>
            <a:endParaRPr lang="zh-CN" altLang="en-US" sz="3600" b="1" dirty="0">
              <a:latin typeface="Times New Roman" pitchFamily="18" charset="0"/>
              <a:cs typeface="Times New Roman" pitchFamily="18" charset="0"/>
            </a:endParaRPr>
          </a:p>
        </p:txBody>
      </p:sp>
      <p:sp>
        <p:nvSpPr>
          <p:cNvPr id="477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4771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77187" name="Object 3"/>
          <p:cNvGraphicFramePr>
            <a:graphicFrameLocks noChangeAspect="1"/>
          </p:cNvGraphicFramePr>
          <p:nvPr/>
        </p:nvGraphicFramePr>
        <p:xfrm>
          <a:off x="300251" y="3478482"/>
          <a:ext cx="3739486" cy="2644351"/>
        </p:xfrm>
        <a:graphic>
          <a:graphicData uri="http://schemas.openxmlformats.org/presentationml/2006/ole">
            <mc:AlternateContent xmlns:mc="http://schemas.openxmlformats.org/markup-compatibility/2006">
              <mc:Choice xmlns:v="urn:schemas-microsoft-com:vml" Requires="v">
                <p:oleObj spid="_x0000_s381974" r:id="rId3" imgW="4159910" imgH="2909011" progId="">
                  <p:embed/>
                </p:oleObj>
              </mc:Choice>
              <mc:Fallback>
                <p:oleObj r:id="rId3" imgW="4159910" imgH="290901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4672" t="6683" r="9346" b="5940"/>
                      <a:stretch>
                        <a:fillRect/>
                      </a:stretch>
                    </p:blipFill>
                    <p:spPr bwMode="auto">
                      <a:xfrm>
                        <a:off x="300251" y="3478482"/>
                        <a:ext cx="3739486" cy="26443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9412" name="Object 4"/>
          <p:cNvGraphicFramePr>
            <a:graphicFrameLocks noChangeAspect="1"/>
          </p:cNvGraphicFramePr>
          <p:nvPr/>
        </p:nvGraphicFramePr>
        <p:xfrm>
          <a:off x="4285397" y="3357562"/>
          <a:ext cx="4492838" cy="2765271"/>
        </p:xfrm>
        <a:graphic>
          <a:graphicData uri="http://schemas.openxmlformats.org/presentationml/2006/ole">
            <mc:AlternateContent xmlns:mc="http://schemas.openxmlformats.org/markup-compatibility/2006">
              <mc:Choice xmlns:v="urn:schemas-microsoft-com:vml" Requires="v">
                <p:oleObj spid="_x0000_s381975" name="Graph" r:id="rId5" imgW="4160160" imgH="2908800" progId="">
                  <p:embed/>
                </p:oleObj>
              </mc:Choice>
              <mc:Fallback>
                <p:oleObj name="Graph" r:id="rId5" imgW="4160160" imgH="29088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l="5365" t="3465" r="12115" b="4332"/>
                      <a:stretch>
                        <a:fillRect/>
                      </a:stretch>
                    </p:blipFill>
                    <p:spPr bwMode="auto">
                      <a:xfrm>
                        <a:off x="4285397" y="3357562"/>
                        <a:ext cx="4492838" cy="2765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86757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23850" y="115888"/>
            <a:ext cx="8352606"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35843"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4"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8"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681879580"/>
              </p:ext>
            </p:extLst>
          </p:nvPr>
        </p:nvGraphicFramePr>
        <p:xfrm>
          <a:off x="539552" y="3212976"/>
          <a:ext cx="7736507" cy="2882288"/>
        </p:xfrm>
        <a:graphic>
          <a:graphicData uri="http://schemas.openxmlformats.org/drawingml/2006/table">
            <a:tbl>
              <a:tblPr firstRow="1" firstCol="1" bandRow="1">
                <a:tableStyleId>{5C22544A-7EE6-4342-B048-85BDC9FD1C3A}</a:tableStyleId>
              </a:tblPr>
              <a:tblGrid>
                <a:gridCol w="1380130">
                  <a:extLst>
                    <a:ext uri="{9D8B030D-6E8A-4147-A177-3AD203B41FA5}">
                      <a16:colId xmlns:a16="http://schemas.microsoft.com/office/drawing/2014/main" val="20000"/>
                    </a:ext>
                  </a:extLst>
                </a:gridCol>
                <a:gridCol w="4504360">
                  <a:extLst>
                    <a:ext uri="{9D8B030D-6E8A-4147-A177-3AD203B41FA5}">
                      <a16:colId xmlns:a16="http://schemas.microsoft.com/office/drawing/2014/main" val="20001"/>
                    </a:ext>
                  </a:extLst>
                </a:gridCol>
                <a:gridCol w="1260140">
                  <a:extLst>
                    <a:ext uri="{9D8B030D-6E8A-4147-A177-3AD203B41FA5}">
                      <a16:colId xmlns:a16="http://schemas.microsoft.com/office/drawing/2014/main" val="20002"/>
                    </a:ext>
                  </a:extLst>
                </a:gridCol>
                <a:gridCol w="591877">
                  <a:extLst>
                    <a:ext uri="{9D8B030D-6E8A-4147-A177-3AD203B41FA5}">
                      <a16:colId xmlns:a16="http://schemas.microsoft.com/office/drawing/2014/main" val="20003"/>
                    </a:ext>
                  </a:extLst>
                </a:gridCol>
              </a:tblGrid>
              <a:tr h="494516">
                <a:tc>
                  <a:txBody>
                    <a:bodyPr/>
                    <a:lstStyle/>
                    <a:p>
                      <a:pPr algn="ctr">
                        <a:spcAft>
                          <a:spcPts val="0"/>
                        </a:spcAft>
                      </a:pPr>
                      <a:r>
                        <a:rPr lang="zh-CN" sz="1400" b="1" kern="100" dirty="0">
                          <a:solidFill>
                            <a:srgbClr val="002060"/>
                          </a:solidFill>
                          <a:effectLst/>
                          <a:latin typeface="Times New Roman" pitchFamily="18" charset="0"/>
                          <a:ea typeface="楷体_GB2312" pitchFamily="49" charset="-122"/>
                          <a:cs typeface="Times New Roman" pitchFamily="18" charset="0"/>
                        </a:rPr>
                        <a:t>种类</a:t>
                      </a:r>
                    </a:p>
                  </a:txBody>
                  <a:tcPr marL="68576" marR="68576" marT="0" marB="0" anchor="ctr"/>
                </a:tc>
                <a:tc>
                  <a:txBody>
                    <a:bodyPr/>
                    <a:lstStyle/>
                    <a:p>
                      <a:pPr algn="ctr">
                        <a:spcAft>
                          <a:spcPts val="0"/>
                        </a:spcAft>
                      </a:pPr>
                      <a:r>
                        <a:rPr lang="zh-CN" sz="1400" b="1" kern="100" dirty="0">
                          <a:solidFill>
                            <a:srgbClr val="002060"/>
                          </a:solidFill>
                          <a:effectLst/>
                          <a:latin typeface="Times New Roman" pitchFamily="18" charset="0"/>
                          <a:ea typeface="楷体_GB2312" pitchFamily="49" charset="-122"/>
                          <a:cs typeface="Times New Roman" pitchFamily="18" charset="0"/>
                        </a:rPr>
                        <a:t>简介</a:t>
                      </a: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偏置</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样品数</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extLst>
                  <a:ext uri="{0D108BD9-81ED-4DB2-BD59-A6C34878D82A}">
                    <a16:rowId xmlns:a16="http://schemas.microsoft.com/office/drawing/2014/main" val="10000"/>
                  </a:ext>
                </a:extLst>
              </a:tr>
              <a:tr h="582564">
                <a:tc>
                  <a:txBody>
                    <a:bodyPr/>
                    <a:lstStyle/>
                    <a:p>
                      <a:pPr algn="ctr">
                        <a:spcAft>
                          <a:spcPts val="0"/>
                        </a:spcAft>
                      </a:pPr>
                      <a:r>
                        <a:rPr lang="en-US" altLang="zh-CN" sz="1400" b="1" kern="100" dirty="0" smtClean="0">
                          <a:solidFill>
                            <a:srgbClr val="C00000"/>
                          </a:solidFill>
                          <a:effectLst/>
                          <a:latin typeface="Times New Roman" pitchFamily="18" charset="0"/>
                          <a:ea typeface="楷体_GB2312" pitchFamily="49" charset="-122"/>
                          <a:cs typeface="Times New Roman" pitchFamily="18" charset="0"/>
                        </a:rPr>
                        <a:t>NMOS</a:t>
                      </a:r>
                      <a:endParaRPr lang="zh-CN" sz="1400" b="1" kern="100" dirty="0">
                        <a:solidFill>
                          <a:srgbClr val="C0000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共</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22</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个管子</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种掺杂：</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HVT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RVT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LVT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p>
                      <a:pPr algn="ctr">
                        <a:spcAft>
                          <a:spcPts val="0"/>
                        </a:spcAft>
                      </a:pP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6</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种宽长比；</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种栅结构：条形栅、环栅、套刻结构</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开态</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关态</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extLst>
                  <a:ext uri="{0D108BD9-81ED-4DB2-BD59-A6C34878D82A}">
                    <a16:rowId xmlns:a16="http://schemas.microsoft.com/office/drawing/2014/main" val="10001"/>
                  </a:ext>
                </a:extLst>
              </a:tr>
              <a:tr h="582564">
                <a:tc>
                  <a:txBody>
                    <a:bodyPr/>
                    <a:lstStyle/>
                    <a:p>
                      <a:pPr algn="ctr">
                        <a:spcAft>
                          <a:spcPts val="0"/>
                        </a:spcAft>
                      </a:pPr>
                      <a:r>
                        <a:rPr lang="en-US" altLang="zh-CN" sz="1400" b="1" kern="100" dirty="0" smtClean="0">
                          <a:solidFill>
                            <a:srgbClr val="C00000"/>
                          </a:solidFill>
                          <a:effectLst/>
                          <a:latin typeface="Times New Roman" pitchFamily="18" charset="0"/>
                          <a:ea typeface="楷体_GB2312" pitchFamily="49" charset="-122"/>
                          <a:cs typeface="Times New Roman" pitchFamily="18" charset="0"/>
                        </a:rPr>
                        <a:t>PMOS</a:t>
                      </a:r>
                      <a:endParaRPr lang="zh-CN" sz="1400" b="1" kern="100" dirty="0">
                        <a:solidFill>
                          <a:srgbClr val="C0000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共</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15</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个管子</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种掺杂：</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HVT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RVT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LVT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5</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种宽长比；</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开态</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p>
                      <a:pPr algn="ctr">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零态</a:t>
                      </a: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endParaRPr lang="zh-CN" altLang="zh-CN" sz="1400" b="1" kern="100" dirty="0" smtClean="0">
                        <a:solidFill>
                          <a:srgbClr val="002060"/>
                        </a:solidFill>
                        <a:effectLst/>
                        <a:latin typeface="Times New Roman" pitchFamily="18" charset="0"/>
                        <a:ea typeface="楷体_GB2312" pitchFamily="49" charset="-122"/>
                        <a:cs typeface="Times New Roman" pitchFamily="18" charset="0"/>
                      </a:endParaRPr>
                    </a:p>
                    <a:p>
                      <a:pPr algn="ctr">
                        <a:spcAft>
                          <a:spcPts val="0"/>
                        </a:spcAft>
                      </a:pPr>
                      <a:endParaRPr lang="zh-CN"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extLst>
                  <a:ext uri="{0D108BD9-81ED-4DB2-BD59-A6C34878D82A}">
                    <a16:rowId xmlns:a16="http://schemas.microsoft.com/office/drawing/2014/main" val="10002"/>
                  </a:ext>
                </a:extLst>
              </a:tr>
              <a:tr h="582564">
                <a:tc>
                  <a:txBody>
                    <a:bodyPr/>
                    <a:lstStyle/>
                    <a:p>
                      <a:pPr marL="0" algn="ctr" defTabSz="914400" rtl="0" eaLnBrk="1" latinLnBrk="0" hangingPunct="1">
                        <a:spcAft>
                          <a:spcPts val="0"/>
                        </a:spcAft>
                      </a:pPr>
                      <a:r>
                        <a:rPr lang="en-US" altLang="zh-CN" sz="1400" b="1" kern="100" dirty="0" smtClean="0">
                          <a:solidFill>
                            <a:srgbClr val="C00000"/>
                          </a:solidFill>
                          <a:effectLst/>
                          <a:latin typeface="Times New Roman" pitchFamily="18" charset="0"/>
                          <a:ea typeface="楷体_GB2312" pitchFamily="49" charset="-122"/>
                          <a:cs typeface="Times New Roman" pitchFamily="18" charset="0"/>
                        </a:rPr>
                        <a:t>IO</a:t>
                      </a:r>
                      <a:r>
                        <a:rPr lang="zh-CN" altLang="en-US" sz="1400" b="1" kern="100" dirty="0" smtClean="0">
                          <a:solidFill>
                            <a:srgbClr val="C00000"/>
                          </a:solidFill>
                          <a:effectLst/>
                          <a:latin typeface="Times New Roman" pitchFamily="18" charset="0"/>
                          <a:ea typeface="楷体_GB2312" pitchFamily="49" charset="-122"/>
                          <a:cs typeface="Times New Roman" pitchFamily="18" charset="0"/>
                        </a:rPr>
                        <a:t>晶体管</a:t>
                      </a:r>
                      <a:endParaRPr lang="zh-CN" altLang="en-US" sz="1400" b="1" kern="100" dirty="0">
                        <a:solidFill>
                          <a:srgbClr val="C0000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algn="ctr" defTabSz="914400" rtl="0" eaLnBrk="1" latinLnBrk="0" hangingPunct="1">
                        <a:spcAft>
                          <a:spcPts val="0"/>
                        </a:spcAft>
                      </a:pP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2.5V N</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管</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7</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个（条栅</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个，环栅</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err="1" smtClean="0">
                          <a:solidFill>
                            <a:srgbClr val="002060"/>
                          </a:solidFill>
                          <a:effectLst/>
                          <a:latin typeface="Times New Roman" pitchFamily="18" charset="0"/>
                          <a:ea typeface="楷体_GB2312" pitchFamily="49" charset="-122"/>
                          <a:cs typeface="Times New Roman" pitchFamily="18" charset="0"/>
                        </a:rPr>
                        <a:t>elt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3.3V N</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管</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7</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个；（条栅</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个，环栅</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err="1" smtClean="0">
                          <a:solidFill>
                            <a:srgbClr val="002060"/>
                          </a:solidFill>
                          <a:effectLst/>
                          <a:latin typeface="Times New Roman" pitchFamily="18" charset="0"/>
                          <a:ea typeface="楷体_GB2312" pitchFamily="49" charset="-122"/>
                          <a:cs typeface="Times New Roman" pitchFamily="18" charset="0"/>
                        </a:rPr>
                        <a:t>elt</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3.3V P</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管</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个（条形栅）；</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2.5V P</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管</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个（条形栅）</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algn="ctr" defTabSz="914400" rtl="0" eaLnBrk="1" latinLnBrk="0" hangingPunct="1">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开态</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p>
                      <a:pPr marL="0" algn="ctr" defTabSz="914400" rtl="0" eaLnBrk="1" latinLnBrk="0" hangingPunct="1">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关态</a:t>
                      </a:r>
                      <a:endParaRPr lang="zh-CN" altLang="en-US"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endParaRPr lang="zh-CN" altLang="zh-CN" sz="1400" b="1" kern="100" dirty="0" smtClean="0">
                        <a:solidFill>
                          <a:srgbClr val="002060"/>
                        </a:solidFill>
                        <a:effectLst/>
                        <a:latin typeface="Times New Roman" pitchFamily="18" charset="0"/>
                        <a:ea typeface="楷体_GB2312" pitchFamily="49" charset="-122"/>
                        <a:cs typeface="Times New Roman" pitchFamily="18" charset="0"/>
                      </a:endParaRPr>
                    </a:p>
                    <a:p>
                      <a:endParaRPr lang="zh-CN" altLang="en-US" dirty="0"/>
                    </a:p>
                  </a:txBody>
                  <a:tcPr marL="68576" marR="68576" marT="0" marB="0" anchor="ctr"/>
                </a:tc>
                <a:extLst>
                  <a:ext uri="{0D108BD9-81ED-4DB2-BD59-A6C34878D82A}">
                    <a16:rowId xmlns:a16="http://schemas.microsoft.com/office/drawing/2014/main" val="10003"/>
                  </a:ext>
                </a:extLst>
              </a:tr>
              <a:tr h="582564">
                <a:tc>
                  <a:txBody>
                    <a:bodyPr/>
                    <a:lstStyle/>
                    <a:p>
                      <a:pPr marL="0" algn="ctr" defTabSz="914400" rtl="0" eaLnBrk="1" latinLnBrk="0" hangingPunct="1">
                        <a:spcAft>
                          <a:spcPts val="0"/>
                        </a:spcAft>
                      </a:pPr>
                      <a:r>
                        <a:rPr lang="zh-CN" altLang="en-US" sz="1400" b="1" kern="100" dirty="0" smtClean="0">
                          <a:solidFill>
                            <a:srgbClr val="C00000"/>
                          </a:solidFill>
                          <a:effectLst/>
                          <a:latin typeface="Times New Roman" pitchFamily="18" charset="0"/>
                          <a:ea typeface="楷体_GB2312" pitchFamily="49" charset="-122"/>
                          <a:cs typeface="Times New Roman" pitchFamily="18" charset="0"/>
                        </a:rPr>
                        <a:t>场氧晶体管</a:t>
                      </a:r>
                      <a:endParaRPr lang="zh-CN" altLang="en-US" sz="1400" b="1" kern="100" dirty="0">
                        <a:solidFill>
                          <a:srgbClr val="C0000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2.5V</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4</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3.3V</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4</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1.2V</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的</a:t>
                      </a: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4</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endParaRPr lang="en-US" altLang="zh-CN" sz="1400" b="1" kern="100" dirty="0" smtClean="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algn="ctr" defTabSz="914400" rtl="0" eaLnBrk="1" latinLnBrk="0" hangingPunct="1">
                        <a:spcAft>
                          <a:spcPts val="0"/>
                        </a:spcAft>
                      </a:pP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关态</a:t>
                      </a:r>
                      <a:endParaRPr lang="zh-CN" altLang="en-US" sz="1400" b="1" kern="100" dirty="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smtClean="0">
                          <a:solidFill>
                            <a:srgbClr val="002060"/>
                          </a:solidFill>
                          <a:effectLst/>
                          <a:latin typeface="Times New Roman" pitchFamily="18" charset="0"/>
                          <a:ea typeface="楷体_GB2312" pitchFamily="49" charset="-122"/>
                          <a:cs typeface="Times New Roman" pitchFamily="18" charset="0"/>
                        </a:rPr>
                        <a:t>3</a:t>
                      </a:r>
                      <a:r>
                        <a:rPr lang="zh-CN" altLang="en-US" sz="1400" b="1" kern="100" dirty="0" smtClean="0">
                          <a:solidFill>
                            <a:srgbClr val="002060"/>
                          </a:solidFill>
                          <a:effectLst/>
                          <a:latin typeface="Times New Roman" pitchFamily="18" charset="0"/>
                          <a:ea typeface="楷体_GB2312" pitchFamily="49" charset="-122"/>
                          <a:cs typeface="Times New Roman" pitchFamily="18" charset="0"/>
                        </a:rPr>
                        <a:t>个</a:t>
                      </a:r>
                      <a:endParaRPr lang="zh-CN" altLang="zh-CN" sz="1400" b="1" kern="100" dirty="0" smtClean="0">
                        <a:solidFill>
                          <a:srgbClr val="002060"/>
                        </a:solidFill>
                        <a:effectLst/>
                        <a:latin typeface="Times New Roman" pitchFamily="18" charset="0"/>
                        <a:ea typeface="楷体_GB2312" pitchFamily="49" charset="-122"/>
                        <a:cs typeface="Times New Roman" pitchFamily="18" charset="0"/>
                      </a:endParaRPr>
                    </a:p>
                  </a:txBody>
                  <a:tcPr marL="68576" marR="68576" marT="0" marB="0" anchor="ctr"/>
                </a:tc>
                <a:extLst>
                  <a:ext uri="{0D108BD9-81ED-4DB2-BD59-A6C34878D82A}">
                    <a16:rowId xmlns:a16="http://schemas.microsoft.com/office/drawing/2014/main" val="10004"/>
                  </a:ext>
                </a:extLst>
              </a:tr>
            </a:tbl>
          </a:graphicData>
        </a:graphic>
      </p:graphicFrame>
      <p:sp>
        <p:nvSpPr>
          <p:cNvPr id="35879" name="Text Box 13"/>
          <p:cNvSpPr txBox="1">
            <a:spLocks noChangeArrowheads="1"/>
          </p:cNvSpPr>
          <p:nvPr/>
        </p:nvSpPr>
        <p:spPr bwMode="auto">
          <a:xfrm>
            <a:off x="3636169" y="2780928"/>
            <a:ext cx="1871662" cy="376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宋体" pitchFamily="2" charset="-122"/>
              </a:defRPr>
            </a:lvl1pPr>
            <a:lvl2pPr marL="742950" indent="-285750" eaLnBrk="0" hangingPunct="0">
              <a:defRPr sz="1400" b="1">
                <a:solidFill>
                  <a:schemeClr val="tx1"/>
                </a:solidFill>
                <a:latin typeface="Arial" charset="0"/>
                <a:ea typeface="宋体" pitchFamily="2" charset="-122"/>
              </a:defRPr>
            </a:lvl2pPr>
            <a:lvl3pPr marL="1143000" indent="-228600" eaLnBrk="0" hangingPunct="0">
              <a:defRPr sz="1400" b="1">
                <a:solidFill>
                  <a:schemeClr val="tx1"/>
                </a:solidFill>
                <a:latin typeface="Arial" charset="0"/>
                <a:ea typeface="宋体" pitchFamily="2" charset="-122"/>
              </a:defRPr>
            </a:lvl3pPr>
            <a:lvl4pPr marL="1600200" indent="-228600" eaLnBrk="0" hangingPunct="0">
              <a:defRPr sz="1400" b="1">
                <a:solidFill>
                  <a:schemeClr val="tx1"/>
                </a:solidFill>
                <a:latin typeface="Arial" charset="0"/>
                <a:ea typeface="宋体" pitchFamily="2" charset="-122"/>
              </a:defRPr>
            </a:lvl4pPr>
            <a:lvl5pPr marL="2057400" indent="-228600" eaLnBrk="0" hangingPunct="0">
              <a:defRPr sz="1400" b="1">
                <a:solidFill>
                  <a:schemeClr val="tx1"/>
                </a:solidFill>
                <a:latin typeface="Arial" charset="0"/>
                <a:ea typeface="宋体" pitchFamily="2" charset="-122"/>
              </a:defRPr>
            </a:lvl5pPr>
            <a:lvl6pPr marL="2514600" indent="-228600" eaLnBrk="0" fontAlgn="base" hangingPunct="0">
              <a:spcBef>
                <a:spcPct val="0"/>
              </a:spcBef>
              <a:spcAft>
                <a:spcPct val="0"/>
              </a:spcAft>
              <a:defRPr sz="1400" b="1">
                <a:solidFill>
                  <a:schemeClr val="tx1"/>
                </a:solidFill>
                <a:latin typeface="Arial" charset="0"/>
                <a:ea typeface="宋体" pitchFamily="2" charset="-122"/>
              </a:defRPr>
            </a:lvl6pPr>
            <a:lvl7pPr marL="2971800" indent="-228600" eaLnBrk="0" fontAlgn="base" hangingPunct="0">
              <a:spcBef>
                <a:spcPct val="0"/>
              </a:spcBef>
              <a:spcAft>
                <a:spcPct val="0"/>
              </a:spcAft>
              <a:defRPr sz="1400" b="1">
                <a:solidFill>
                  <a:schemeClr val="tx1"/>
                </a:solidFill>
                <a:latin typeface="Arial" charset="0"/>
                <a:ea typeface="宋体" pitchFamily="2" charset="-122"/>
              </a:defRPr>
            </a:lvl7pPr>
            <a:lvl8pPr marL="3429000" indent="-228600" eaLnBrk="0" fontAlgn="base" hangingPunct="0">
              <a:spcBef>
                <a:spcPct val="0"/>
              </a:spcBef>
              <a:spcAft>
                <a:spcPct val="0"/>
              </a:spcAft>
              <a:defRPr sz="1400" b="1">
                <a:solidFill>
                  <a:schemeClr val="tx1"/>
                </a:solidFill>
                <a:latin typeface="Arial" charset="0"/>
                <a:ea typeface="宋体" pitchFamily="2" charset="-122"/>
              </a:defRPr>
            </a:lvl8pPr>
            <a:lvl9pPr marL="3886200" indent="-228600"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lnSpc>
                <a:spcPct val="115000"/>
              </a:lnSpc>
              <a:buClr>
                <a:srgbClr val="CC0099"/>
              </a:buClr>
            </a:pPr>
            <a:r>
              <a:rPr lang="zh-CN" altLang="en-US" sz="1600">
                <a:solidFill>
                  <a:srgbClr val="0000FF"/>
                </a:solidFill>
                <a:ea typeface="楷体_GB2312" pitchFamily="49" charset="-122"/>
              </a:rPr>
              <a:t>表 实验样品信息</a:t>
            </a:r>
            <a:endParaRPr lang="en-US" altLang="zh-CN" sz="1600">
              <a:solidFill>
                <a:srgbClr val="0000FF"/>
              </a:solidFill>
              <a:ea typeface="楷体_GB2312" pitchFamily="49" charset="-122"/>
            </a:endParaRPr>
          </a:p>
        </p:txBody>
      </p:sp>
      <p:sp>
        <p:nvSpPr>
          <p:cNvPr id="36" name="Text Box 13"/>
          <p:cNvSpPr txBox="1">
            <a:spLocks noChangeArrowheads="1"/>
          </p:cNvSpPr>
          <p:nvPr/>
        </p:nvSpPr>
        <p:spPr bwMode="auto">
          <a:xfrm>
            <a:off x="3419872" y="6238026"/>
            <a:ext cx="5184576" cy="446276"/>
          </a:xfrm>
          <a:prstGeom prst="rect">
            <a:avLst/>
          </a:prstGeom>
          <a:solidFill>
            <a:schemeClr val="accent3">
              <a:lumMod val="85000"/>
            </a:schemeClr>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marL="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实验源：钴源，剂量率</a:t>
            </a:r>
            <a:r>
              <a:rPr lang="en-US" altLang="zh-CN" sz="2000" dirty="0">
                <a:solidFill>
                  <a:srgbClr val="0000FF"/>
                </a:solidFill>
                <a:ea typeface="楷体_GB2312" pitchFamily="49" charset="-122"/>
              </a:rPr>
              <a:t>5</a:t>
            </a:r>
            <a:r>
              <a:rPr lang="en-US" altLang="zh-CN" sz="2000" dirty="0" smtClean="0">
                <a:solidFill>
                  <a:srgbClr val="0000FF"/>
                </a:solidFill>
                <a:ea typeface="楷体_GB2312" pitchFamily="49" charset="-122"/>
              </a:rPr>
              <a:t>0rad(Si)/s</a:t>
            </a:r>
            <a:r>
              <a:rPr lang="zh-CN" altLang="en-US" sz="2000" dirty="0" smtClean="0">
                <a:solidFill>
                  <a:srgbClr val="0000FF"/>
                </a:solidFill>
                <a:ea typeface="楷体_GB2312" pitchFamily="49" charset="-122"/>
              </a:rPr>
              <a:t>；</a:t>
            </a:r>
            <a:endParaRPr lang="en-US" altLang="zh-CN" sz="2000" dirty="0" smtClean="0">
              <a:solidFill>
                <a:srgbClr val="0000FF"/>
              </a:solidFill>
              <a:ea typeface="楷体_GB2312" pitchFamily="49" charset="-122"/>
            </a:endParaRPr>
          </a:p>
        </p:txBody>
      </p:sp>
      <p:sp>
        <p:nvSpPr>
          <p:cNvPr id="15" name="Rectangle 3"/>
          <p:cNvSpPr txBox="1">
            <a:spLocks noChangeArrowheads="1"/>
          </p:cNvSpPr>
          <p:nvPr/>
        </p:nvSpPr>
        <p:spPr bwMode="auto">
          <a:xfrm>
            <a:off x="120452" y="1016732"/>
            <a:ext cx="835292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50000"/>
              <a:buFont typeface="Wingdings"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50000"/>
              <a:buFont typeface="宋体" pitchFamily="2" charset="-12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50000"/>
              <a:buFont typeface="Wingdings"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50000"/>
              <a:buFont typeface="Wingdings" pitchFamily="2" charset="2"/>
              <a:buChar char="Ø"/>
              <a:defRPr sz="2000">
                <a:solidFill>
                  <a:schemeClr val="tx1"/>
                </a:solidFill>
                <a:latin typeface="+mn-lt"/>
                <a:ea typeface="+mn-ea"/>
              </a:defRPr>
            </a:lvl5pPr>
            <a:lvl6pPr marL="2514600" indent="-228600" algn="l" rtl="0" fontAlgn="base">
              <a:spcBef>
                <a:spcPct val="20000"/>
              </a:spcBef>
              <a:spcAft>
                <a:spcPct val="0"/>
              </a:spcAft>
              <a:buClr>
                <a:schemeClr val="tx1"/>
              </a:buClr>
              <a:buSzPct val="50000"/>
              <a:buFont typeface="Wingdings" pitchFamily="2" charset="2"/>
              <a:buChar char="Ø"/>
              <a:defRPr sz="2000">
                <a:solidFill>
                  <a:schemeClr val="tx1"/>
                </a:solidFill>
                <a:latin typeface="+mn-lt"/>
                <a:ea typeface="+mn-ea"/>
              </a:defRPr>
            </a:lvl6pPr>
            <a:lvl7pPr marL="2971800" indent="-228600" algn="l" rtl="0" fontAlgn="base">
              <a:spcBef>
                <a:spcPct val="20000"/>
              </a:spcBef>
              <a:spcAft>
                <a:spcPct val="0"/>
              </a:spcAft>
              <a:buClr>
                <a:schemeClr val="tx1"/>
              </a:buClr>
              <a:buSzPct val="50000"/>
              <a:buFont typeface="Wingdings" pitchFamily="2" charset="2"/>
              <a:buChar char="Ø"/>
              <a:defRPr sz="2000">
                <a:solidFill>
                  <a:schemeClr val="tx1"/>
                </a:solidFill>
                <a:latin typeface="+mn-lt"/>
                <a:ea typeface="+mn-ea"/>
              </a:defRPr>
            </a:lvl7pPr>
            <a:lvl8pPr marL="3429000" indent="-228600" algn="l" rtl="0" fontAlgn="base">
              <a:spcBef>
                <a:spcPct val="20000"/>
              </a:spcBef>
              <a:spcAft>
                <a:spcPct val="0"/>
              </a:spcAft>
              <a:buClr>
                <a:schemeClr val="tx1"/>
              </a:buClr>
              <a:buSzPct val="50000"/>
              <a:buFont typeface="Wingdings" pitchFamily="2" charset="2"/>
              <a:buChar char="Ø"/>
              <a:defRPr sz="2000">
                <a:solidFill>
                  <a:schemeClr val="tx1"/>
                </a:solidFill>
                <a:latin typeface="+mn-lt"/>
                <a:ea typeface="+mn-ea"/>
              </a:defRPr>
            </a:lvl8pPr>
            <a:lvl9pPr marL="3886200" indent="-228600" algn="l" rtl="0" fontAlgn="base">
              <a:spcBef>
                <a:spcPct val="20000"/>
              </a:spcBef>
              <a:spcAft>
                <a:spcPct val="0"/>
              </a:spcAft>
              <a:buClr>
                <a:schemeClr val="tx1"/>
              </a:buClr>
              <a:buSzPct val="50000"/>
              <a:buFont typeface="Wingdings" pitchFamily="2" charset="2"/>
              <a:buChar char="Ø"/>
              <a:defRPr sz="2000">
                <a:solidFill>
                  <a:schemeClr val="tx1"/>
                </a:solidFill>
                <a:latin typeface="+mn-lt"/>
                <a:ea typeface="+mn-ea"/>
              </a:defRPr>
            </a:lvl9pPr>
          </a:lstStyle>
          <a:p>
            <a:pPr algn="just" eaLnBrk="1" hangingPunct="1">
              <a:lnSpc>
                <a:spcPct val="120000"/>
              </a:lnSpc>
              <a:spcBef>
                <a:spcPts val="0"/>
              </a:spcBef>
              <a:buNone/>
            </a:pPr>
            <a:r>
              <a:rPr lang="zh-CN" altLang="en-US" sz="2400" b="1" dirty="0" smtClean="0">
                <a:solidFill>
                  <a:srgbClr val="0000FF"/>
                </a:solidFill>
                <a:latin typeface="楷体_GB2312" pitchFamily="49" charset="-122"/>
                <a:ea typeface="楷体_GB2312" pitchFamily="49" charset="-122"/>
              </a:rPr>
              <a:t>     针对多种工艺的</a:t>
            </a:r>
            <a:r>
              <a:rPr lang="en-US" altLang="zh-CN" sz="2400" dirty="0" smtClean="0">
                <a:solidFill>
                  <a:srgbClr val="0000FF"/>
                </a:solidFill>
                <a:latin typeface="楷体_GB2312" pitchFamily="49" charset="-122"/>
                <a:ea typeface="楷体_GB2312" pitchFamily="49" charset="-122"/>
              </a:rPr>
              <a:t>65nm</a:t>
            </a:r>
            <a:r>
              <a:rPr lang="zh-CN" altLang="en-US" sz="2400" dirty="0" smtClean="0">
                <a:solidFill>
                  <a:srgbClr val="0000FF"/>
                </a:solidFill>
                <a:latin typeface="楷体_GB2312" pitchFamily="49" charset="-122"/>
                <a:ea typeface="楷体_GB2312" pitchFamily="49" charset="-122"/>
              </a:rPr>
              <a:t> </a:t>
            </a:r>
            <a:r>
              <a:rPr lang="en-US" altLang="zh-CN" sz="2400" dirty="0" smtClean="0">
                <a:solidFill>
                  <a:srgbClr val="0000FF"/>
                </a:solidFill>
                <a:latin typeface="楷体_GB2312" pitchFamily="49" charset="-122"/>
                <a:ea typeface="楷体_GB2312" pitchFamily="49" charset="-122"/>
              </a:rPr>
              <a:t>MOSFET</a:t>
            </a:r>
            <a:r>
              <a:rPr lang="zh-CN" altLang="en-US" sz="2400" dirty="0" smtClean="0">
                <a:solidFill>
                  <a:srgbClr val="0000FF"/>
                </a:solidFill>
                <a:latin typeface="楷体_GB2312" pitchFamily="49" charset="-122"/>
                <a:ea typeface="楷体_GB2312" pitchFamily="49" charset="-122"/>
              </a:rPr>
              <a:t>开展了的总剂量效应试验，掌握了纳米器件的总剂量效应规律及损伤机理，探索了辐射</a:t>
            </a:r>
            <a:r>
              <a:rPr lang="zh-CN" altLang="en-US" sz="2400" dirty="0">
                <a:solidFill>
                  <a:srgbClr val="0000FF"/>
                </a:solidFill>
                <a:latin typeface="楷体_GB2312" pitchFamily="49" charset="-122"/>
                <a:ea typeface="楷体_GB2312" pitchFamily="49" charset="-122"/>
              </a:rPr>
              <a:t>效应</a:t>
            </a:r>
            <a:r>
              <a:rPr lang="zh-CN" altLang="en-US" sz="2400" dirty="0" smtClean="0">
                <a:solidFill>
                  <a:srgbClr val="0000FF"/>
                </a:solidFill>
                <a:latin typeface="楷体_GB2312" pitchFamily="49" charset="-122"/>
                <a:ea typeface="楷体_GB2312" pitchFamily="49" charset="-122"/>
              </a:rPr>
              <a:t>纳米</a:t>
            </a:r>
            <a:r>
              <a:rPr lang="en-US" altLang="zh-CN" sz="2400" dirty="0" smtClean="0">
                <a:solidFill>
                  <a:srgbClr val="0000FF"/>
                </a:solidFill>
                <a:latin typeface="楷体_GB2312" pitchFamily="49" charset="-122"/>
                <a:ea typeface="楷体_GB2312" pitchFamily="49" charset="-122"/>
              </a:rPr>
              <a:t>TDDB</a:t>
            </a:r>
            <a:r>
              <a:rPr lang="zh-CN" altLang="en-US" sz="2400" dirty="0" smtClean="0">
                <a:solidFill>
                  <a:srgbClr val="0000FF"/>
                </a:solidFill>
                <a:latin typeface="楷体_GB2312" pitchFamily="49" charset="-122"/>
                <a:ea typeface="楷体_GB2312" pitchFamily="49" charset="-122"/>
              </a:rPr>
              <a:t>的影响规律</a:t>
            </a:r>
            <a:r>
              <a:rPr lang="zh-CN" altLang="en-US" sz="3600" dirty="0" smtClean="0">
                <a:solidFill>
                  <a:srgbClr val="0000FF"/>
                </a:solidFill>
                <a:latin typeface="楷体_GB2312" pitchFamily="49" charset="-122"/>
                <a:ea typeface="楷体_GB2312" pitchFamily="49" charset="-122"/>
              </a:rPr>
              <a:t>。</a:t>
            </a:r>
            <a:endParaRPr lang="en-US" altLang="zh-CN" sz="3600" b="1" dirty="0" smtClean="0">
              <a:solidFill>
                <a:srgbClr val="0000FF"/>
              </a:solidFill>
              <a:latin typeface="楷体_GB2312" pitchFamily="49" charset="-122"/>
              <a:ea typeface="楷体_GB2312" pitchFamily="49" charset="-122"/>
            </a:endParaRPr>
          </a:p>
        </p:txBody>
      </p:sp>
    </p:spTree>
    <p:extLst>
      <p:ext uri="{BB962C8B-B14F-4D97-AF65-F5344CB8AC3E}">
        <p14:creationId xmlns:p14="http://schemas.microsoft.com/office/powerpoint/2010/main" val="5238808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a:graphicFrameLocks noChangeAspect="1"/>
          </p:cNvGraphicFramePr>
          <p:nvPr>
            <p:extLst>
              <p:ext uri="{D42A27DB-BD31-4B8C-83A1-F6EECF244321}">
                <p14:modId xmlns:p14="http://schemas.microsoft.com/office/powerpoint/2010/main" val="2886333554"/>
              </p:ext>
            </p:extLst>
          </p:nvPr>
        </p:nvGraphicFramePr>
        <p:xfrm>
          <a:off x="3263825" y="1683525"/>
          <a:ext cx="2838701" cy="2076364"/>
        </p:xfrm>
        <a:graphic>
          <a:graphicData uri="http://schemas.openxmlformats.org/presentationml/2006/ole">
            <mc:AlternateContent xmlns:mc="http://schemas.openxmlformats.org/markup-compatibility/2006">
              <mc:Choice xmlns:v="urn:schemas-microsoft-com:vml" Requires="v">
                <p:oleObj spid="_x0000_s497706" name="Graph" r:id="rId4" imgW="27803703" imgH="20716830" progId="">
                  <p:embed/>
                </p:oleObj>
              </mc:Choice>
              <mc:Fallback>
                <p:oleObj name="Graph" r:id="rId4" imgW="27803703" imgH="2071683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825" y="1683525"/>
                        <a:ext cx="2838701" cy="2076364"/>
                      </a:xfrm>
                      <a:prstGeom prst="rect">
                        <a:avLst/>
                      </a:prstGeom>
                      <a:solidFill>
                        <a:srgbClr val="F2F2F2"/>
                      </a:solidFill>
                    </p:spPr>
                  </p:pic>
                </p:oleObj>
              </mc:Fallback>
            </mc:AlternateContent>
          </a:graphicData>
        </a:graphic>
      </p:graphicFrame>
      <p:graphicFrame>
        <p:nvGraphicFramePr>
          <p:cNvPr id="19" name="对象 18"/>
          <p:cNvGraphicFramePr>
            <a:graphicFrameLocks noChangeAspect="1"/>
          </p:cNvGraphicFramePr>
          <p:nvPr>
            <p:extLst>
              <p:ext uri="{D42A27DB-BD31-4B8C-83A1-F6EECF244321}">
                <p14:modId xmlns:p14="http://schemas.microsoft.com/office/powerpoint/2010/main" val="4254781749"/>
              </p:ext>
            </p:extLst>
          </p:nvPr>
        </p:nvGraphicFramePr>
        <p:xfrm>
          <a:off x="6042765" y="1682829"/>
          <a:ext cx="2885719" cy="2130185"/>
        </p:xfrm>
        <a:graphic>
          <a:graphicData uri="http://schemas.openxmlformats.org/presentationml/2006/ole">
            <mc:AlternateContent xmlns:mc="http://schemas.openxmlformats.org/markup-compatibility/2006">
              <mc:Choice xmlns:v="urn:schemas-microsoft-com:vml" Requires="v">
                <p:oleObj spid="_x0000_s497707" name="Graph" r:id="rId6" imgW="28022781" imgH="20716830" progId="">
                  <p:embed/>
                </p:oleObj>
              </mc:Choice>
              <mc:Fallback>
                <p:oleObj name="Graph" r:id="rId6" imgW="28022781" imgH="2071683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2765" y="1682829"/>
                        <a:ext cx="2885719" cy="2130185"/>
                      </a:xfrm>
                      <a:prstGeom prst="rect">
                        <a:avLst/>
                      </a:prstGeom>
                      <a:solidFill>
                        <a:srgbClr val="F2F2F2"/>
                      </a:solidFill>
                    </p:spPr>
                  </p:pic>
                </p:oleObj>
              </mc:Fallback>
            </mc:AlternateContent>
          </a:graphicData>
        </a:graphic>
      </p:graphicFrame>
      <p:sp>
        <p:nvSpPr>
          <p:cNvPr id="35842" name="Rectangle 2"/>
          <p:cNvSpPr>
            <a:spLocks noGrp="1" noChangeArrowheads="1"/>
          </p:cNvSpPr>
          <p:nvPr>
            <p:ph type="title" idx="4294967295"/>
          </p:nvPr>
        </p:nvSpPr>
        <p:spPr>
          <a:xfrm>
            <a:off x="323850" y="115888"/>
            <a:ext cx="6840538"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35843"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4"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6" y="1125538"/>
            <a:ext cx="4221696" cy="523220"/>
          </a:xfrm>
          <a:prstGeom prst="rect">
            <a:avLst/>
          </a:prstGeom>
          <a:solidFill>
            <a:srgbClr val="800080"/>
          </a:solidFill>
          <a:ln w="28575">
            <a:solidFill>
              <a:srgbClr val="AC6E08"/>
            </a:solidFill>
            <a:miter lim="800000"/>
            <a:headEnd/>
            <a:tailEnd/>
          </a:ln>
          <a:effectLs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总剂量效应规律</a:t>
            </a:r>
          </a:p>
        </p:txBody>
      </p:sp>
      <p:sp>
        <p:nvSpPr>
          <p:cNvPr id="358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8"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15" name="Text Box 13"/>
          <p:cNvSpPr txBox="1">
            <a:spLocks noChangeArrowheads="1"/>
          </p:cNvSpPr>
          <p:nvPr/>
        </p:nvSpPr>
        <p:spPr bwMode="auto">
          <a:xfrm>
            <a:off x="73774" y="1831270"/>
            <a:ext cx="3217361" cy="1932837"/>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solidFill>
                  <a:srgbClr val="FF0000"/>
                </a:solidFill>
                <a:ea typeface="楷体_GB2312" pitchFamily="49" charset="-122"/>
              </a:rPr>
              <a:t>规律</a:t>
            </a:r>
            <a:r>
              <a:rPr lang="en-US" altLang="zh-CN" sz="2400" dirty="0" smtClean="0">
                <a:solidFill>
                  <a:srgbClr val="FF0000"/>
                </a:solidFill>
                <a:ea typeface="楷体_GB2312" pitchFamily="49" charset="-122"/>
              </a:rPr>
              <a:t>1</a:t>
            </a:r>
            <a:r>
              <a:rPr lang="zh-CN" altLang="en-US" sz="2400" dirty="0" smtClean="0">
                <a:solidFill>
                  <a:srgbClr val="FF0000"/>
                </a:solidFill>
                <a:ea typeface="楷体_GB2312" pitchFamily="49" charset="-122"/>
              </a:rPr>
              <a:t>：</a:t>
            </a:r>
            <a:r>
              <a:rPr lang="en-US" altLang="zh-CN" sz="2000" dirty="0">
                <a:solidFill>
                  <a:srgbClr val="0000FF"/>
                </a:solidFill>
                <a:ea typeface="楷体_GB2312" pitchFamily="49" charset="-122"/>
              </a:rPr>
              <a:t>65</a:t>
            </a:r>
            <a:r>
              <a:rPr lang="zh-CN" altLang="en-US" sz="2000" dirty="0" smtClean="0">
                <a:solidFill>
                  <a:srgbClr val="0000FF"/>
                </a:solidFill>
                <a:ea typeface="楷体_GB2312" pitchFamily="49" charset="-122"/>
              </a:rPr>
              <a:t>纳米器件（内核、</a:t>
            </a:r>
            <a:r>
              <a:rPr lang="en-US" altLang="zh-CN" sz="2000" dirty="0" smtClean="0">
                <a:solidFill>
                  <a:srgbClr val="0000FF"/>
                </a:solidFill>
                <a:ea typeface="楷体_GB2312" pitchFamily="49" charset="-122"/>
              </a:rPr>
              <a:t>IO</a:t>
            </a:r>
            <a:r>
              <a:rPr lang="zh-CN" altLang="en-US" sz="2000" dirty="0" smtClean="0">
                <a:solidFill>
                  <a:srgbClr val="0000FF"/>
                </a:solidFill>
                <a:ea typeface="楷体_GB2312" pitchFamily="49" charset="-122"/>
              </a:rPr>
              <a:t>）具有较强的抗总剂量效应能力，辐照到</a:t>
            </a:r>
            <a:r>
              <a:rPr lang="en-US" altLang="zh-CN" sz="2000" dirty="0" smtClean="0">
                <a:solidFill>
                  <a:srgbClr val="0000FF"/>
                </a:solidFill>
                <a:ea typeface="楷体_GB2312" pitchFamily="49" charset="-122"/>
              </a:rPr>
              <a:t>1Mrad</a:t>
            </a:r>
            <a:r>
              <a:rPr lang="en-US" altLang="zh-CN" sz="2000" dirty="0">
                <a:solidFill>
                  <a:srgbClr val="0000FF"/>
                </a:solidFill>
                <a:ea typeface="楷体_GB2312" pitchFamily="49" charset="-122"/>
              </a:rPr>
              <a:t>(Si</a:t>
            </a:r>
            <a:r>
              <a:rPr lang="en-US" altLang="zh-CN" sz="2000" dirty="0" smtClean="0">
                <a:solidFill>
                  <a:srgbClr val="0000FF"/>
                </a:solidFill>
                <a:ea typeface="楷体_GB2312" pitchFamily="49" charset="-122"/>
              </a:rPr>
              <a:t>)</a:t>
            </a:r>
            <a:r>
              <a:rPr lang="zh-CN" altLang="en-US" sz="2000" dirty="0" smtClean="0">
                <a:solidFill>
                  <a:srgbClr val="0000FF"/>
                </a:solidFill>
                <a:ea typeface="楷体_GB2312" pitchFamily="49" charset="-122"/>
              </a:rPr>
              <a:t>，器件特性没有明显退化；</a:t>
            </a:r>
            <a:endParaRPr lang="en-US" altLang="zh-CN" sz="2000" dirty="0" smtClean="0">
              <a:solidFill>
                <a:srgbClr val="0000FF"/>
              </a:solidFill>
              <a:ea typeface="楷体_GB2312" pitchFamily="49" charset="-122"/>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8" name="Rectangle 5"/>
          <p:cNvSpPr>
            <a:spLocks noChangeArrowheads="1"/>
          </p:cNvSpPr>
          <p:nvPr/>
        </p:nvSpPr>
        <p:spPr bwMode="auto">
          <a:xfrm>
            <a:off x="3571829" y="3733093"/>
            <a:ext cx="236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eaLnBrk="0" hangingPunct="0"/>
            <a:r>
              <a:rPr lang="en-US" altLang="zh-CN" dirty="0" smtClean="0">
                <a:solidFill>
                  <a:srgbClr val="0070C0"/>
                </a:solidFill>
                <a:latin typeface="楷体_GB2312" pitchFamily="49" charset="-122"/>
                <a:ea typeface="楷体_GB2312" pitchFamily="49" charset="-122"/>
              </a:rPr>
              <a:t>1.2V NMOS</a:t>
            </a:r>
            <a:endParaRPr lang="zh-CN" altLang="en-US" dirty="0">
              <a:solidFill>
                <a:srgbClr val="0070C0"/>
              </a:solidFill>
              <a:latin typeface="楷体_GB2312" pitchFamily="49" charset="-122"/>
              <a:ea typeface="楷体_GB2312" pitchFamily="49" charset="-122"/>
            </a:endParaRPr>
          </a:p>
        </p:txBody>
      </p:sp>
      <p:sp>
        <p:nvSpPr>
          <p:cNvPr id="31" name="Rectangle 5"/>
          <p:cNvSpPr>
            <a:spLocks noChangeArrowheads="1"/>
          </p:cNvSpPr>
          <p:nvPr/>
        </p:nvSpPr>
        <p:spPr bwMode="auto">
          <a:xfrm>
            <a:off x="6376752" y="3719634"/>
            <a:ext cx="2365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eaLnBrk="0" hangingPunct="0"/>
            <a:r>
              <a:rPr lang="en-US" altLang="zh-CN" dirty="0" smtClean="0">
                <a:solidFill>
                  <a:srgbClr val="0070C0"/>
                </a:solidFill>
                <a:latin typeface="楷体_GB2312" pitchFamily="49" charset="-122"/>
                <a:ea typeface="楷体_GB2312" pitchFamily="49" charset="-122"/>
              </a:rPr>
              <a:t>1.2V PMOS</a:t>
            </a:r>
            <a:endParaRPr lang="zh-CN" altLang="en-US" dirty="0">
              <a:solidFill>
                <a:srgbClr val="0070C0"/>
              </a:solidFill>
              <a:latin typeface="楷体_GB2312" pitchFamily="49" charset="-122"/>
              <a:ea typeface="楷体_GB2312" pitchFamily="49" charset="-122"/>
            </a:endParaRPr>
          </a:p>
        </p:txBody>
      </p:sp>
      <p:sp>
        <p:nvSpPr>
          <p:cNvPr id="3"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Rectangle 1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0" name="Text Box 13"/>
          <p:cNvSpPr txBox="1">
            <a:spLocks noChangeArrowheads="1"/>
          </p:cNvSpPr>
          <p:nvPr/>
        </p:nvSpPr>
        <p:spPr bwMode="auto">
          <a:xfrm>
            <a:off x="4428071" y="1043385"/>
            <a:ext cx="3866801" cy="695190"/>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1800" dirty="0" smtClean="0">
                <a:solidFill>
                  <a:srgbClr val="C00000"/>
                </a:solidFill>
                <a:ea typeface="楷体_GB2312" pitchFamily="49" charset="-122"/>
              </a:rPr>
              <a:t>与超深亚微米器件相比，具有一些</a:t>
            </a:r>
            <a:r>
              <a:rPr lang="zh-CN" altLang="en-US" sz="1800" dirty="0" smtClean="0">
                <a:solidFill>
                  <a:srgbClr val="0000FF"/>
                </a:solidFill>
                <a:ea typeface="楷体_GB2312" pitchFamily="49" charset="-122"/>
              </a:rPr>
              <a:t>新的规律</a:t>
            </a:r>
            <a:r>
              <a:rPr lang="zh-CN" altLang="en-US" sz="1600" dirty="0">
                <a:solidFill>
                  <a:srgbClr val="0000FF"/>
                </a:solidFill>
                <a:ea typeface="楷体_GB2312" pitchFamily="49" charset="-122"/>
              </a:rPr>
              <a:t>：</a:t>
            </a:r>
            <a:endParaRPr lang="en-US" altLang="zh-CN" sz="1600" dirty="0" smtClean="0">
              <a:solidFill>
                <a:srgbClr val="0000FF"/>
              </a:solidFill>
              <a:ea typeface="楷体_GB2312" pitchFamily="49" charset="-122"/>
            </a:endParaRPr>
          </a:p>
        </p:txBody>
      </p:sp>
      <p:cxnSp>
        <p:nvCxnSpPr>
          <p:cNvPr id="11" name="直接连接符 10"/>
          <p:cNvCxnSpPr/>
          <p:nvPr/>
        </p:nvCxnSpPr>
        <p:spPr bwMode="auto">
          <a:xfrm flipV="1">
            <a:off x="0" y="3997034"/>
            <a:ext cx="9144000" cy="44036"/>
          </a:xfrm>
          <a:prstGeom prst="line">
            <a:avLst/>
          </a:prstGeom>
          <a:noFill/>
          <a:ln w="76200" cap="flat" cmpd="sng" algn="ctr">
            <a:solidFill>
              <a:srgbClr val="FFC000"/>
            </a:solidFill>
            <a:prstDash val="solid"/>
            <a:round/>
            <a:headEnd type="none" w="med" len="med"/>
            <a:tailEnd type="none" w="med" len="med"/>
          </a:ln>
          <a:effectLst/>
        </p:spPr>
      </p:cxnSp>
      <p:sp>
        <p:nvSpPr>
          <p:cNvPr id="34" name="Text Box 13"/>
          <p:cNvSpPr txBox="1">
            <a:spLocks noChangeArrowheads="1"/>
          </p:cNvSpPr>
          <p:nvPr/>
        </p:nvSpPr>
        <p:spPr bwMode="auto">
          <a:xfrm>
            <a:off x="107504" y="4545123"/>
            <a:ext cx="3096344" cy="1154162"/>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000" dirty="0" smtClean="0">
                <a:solidFill>
                  <a:srgbClr val="FF0000"/>
                </a:solidFill>
                <a:ea typeface="楷体_GB2312" pitchFamily="49" charset="-122"/>
              </a:rPr>
              <a:t>规律</a:t>
            </a:r>
            <a:r>
              <a:rPr lang="en-US" altLang="zh-CN" sz="2000" dirty="0">
                <a:solidFill>
                  <a:srgbClr val="FF0000"/>
                </a:solidFill>
                <a:ea typeface="楷体_GB2312" pitchFamily="49" charset="-122"/>
              </a:rPr>
              <a:t>2</a:t>
            </a:r>
            <a:r>
              <a:rPr lang="zh-CN" altLang="en-US" sz="2000" dirty="0" smtClean="0">
                <a:solidFill>
                  <a:srgbClr val="FF0000"/>
                </a:solidFill>
                <a:ea typeface="楷体_GB2312" pitchFamily="49" charset="-122"/>
              </a:rPr>
              <a:t>：</a:t>
            </a:r>
            <a:r>
              <a:rPr lang="zh-CN" altLang="en-US" sz="2000" dirty="0">
                <a:solidFill>
                  <a:srgbClr val="0000FF"/>
                </a:solidFill>
                <a:ea typeface="楷体_GB2312" pitchFamily="49" charset="-122"/>
              </a:rPr>
              <a:t>器件有明显的</a:t>
            </a:r>
            <a:r>
              <a:rPr lang="zh-CN" altLang="en-US" sz="2000" dirty="0" smtClean="0">
                <a:solidFill>
                  <a:srgbClr val="0000FF"/>
                </a:solidFill>
                <a:ea typeface="楷体_GB2312" pitchFamily="49" charset="-122"/>
              </a:rPr>
              <a:t>辐射</a:t>
            </a:r>
            <a:r>
              <a:rPr lang="zh-CN" altLang="en-US" sz="2000" dirty="0">
                <a:solidFill>
                  <a:srgbClr val="0000FF"/>
                </a:solidFill>
                <a:ea typeface="楷体_GB2312" pitchFamily="49" charset="-122"/>
              </a:rPr>
              <a:t>增强</a:t>
            </a:r>
            <a:r>
              <a:rPr lang="zh-CN" altLang="en-US" sz="2000" dirty="0" smtClean="0">
                <a:solidFill>
                  <a:srgbClr val="0000FF"/>
                </a:solidFill>
                <a:ea typeface="楷体_GB2312" pitchFamily="49" charset="-122"/>
              </a:rPr>
              <a:t>的窄沟效应（</a:t>
            </a:r>
            <a:r>
              <a:rPr lang="en-US" altLang="zh-CN" sz="2000" dirty="0" smtClean="0">
                <a:solidFill>
                  <a:srgbClr val="0000FF"/>
                </a:solidFill>
                <a:ea typeface="楷体_GB2312" pitchFamily="49" charset="-122"/>
              </a:rPr>
              <a:t>RINE</a:t>
            </a:r>
            <a:r>
              <a:rPr lang="zh-CN" altLang="en-US" sz="2000" dirty="0" smtClean="0">
                <a:solidFill>
                  <a:srgbClr val="0000FF"/>
                </a:solidFill>
                <a:ea typeface="楷体_GB2312" pitchFamily="49" charset="-122"/>
              </a:rPr>
              <a:t>）。</a:t>
            </a:r>
            <a:endParaRPr lang="zh-CN" altLang="en-US" sz="2000" dirty="0">
              <a:solidFill>
                <a:srgbClr val="0000FF"/>
              </a:solidFill>
              <a:ea typeface="楷体_GB2312" pitchFamily="49" charset="-122"/>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4036730727"/>
              </p:ext>
            </p:extLst>
          </p:nvPr>
        </p:nvGraphicFramePr>
        <p:xfrm>
          <a:off x="3217178" y="4236062"/>
          <a:ext cx="2975002" cy="2127858"/>
        </p:xfrm>
        <a:graphic>
          <a:graphicData uri="http://schemas.openxmlformats.org/presentationml/2006/ole">
            <mc:AlternateContent xmlns:mc="http://schemas.openxmlformats.org/markup-compatibility/2006">
              <mc:Choice xmlns:v="urn:schemas-microsoft-com:vml" Requires="v">
                <p:oleObj spid="_x0000_s497708" name="Graph" r:id="rId8" imgW="3501542" imgH="2507894" progId="">
                  <p:embed/>
                </p:oleObj>
              </mc:Choice>
              <mc:Fallback>
                <p:oleObj name="Graph" r:id="rId8" imgW="3501542" imgH="2507894"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7178" y="4236062"/>
                        <a:ext cx="2975002" cy="2127858"/>
                      </a:xfrm>
                      <a:prstGeom prst="rect">
                        <a:avLst/>
                      </a:prstGeom>
                      <a:solidFill>
                        <a:srgbClr val="F2F2F2"/>
                      </a:solidFill>
                    </p:spPr>
                  </p:pic>
                </p:oleObj>
              </mc:Fallback>
            </mc:AlternateContent>
          </a:graphicData>
        </a:graphic>
      </p:graphicFrame>
      <p:graphicFrame>
        <p:nvGraphicFramePr>
          <p:cNvPr id="24" name="对象 23"/>
          <p:cNvGraphicFramePr>
            <a:graphicFrameLocks noChangeAspect="1"/>
          </p:cNvGraphicFramePr>
          <p:nvPr>
            <p:extLst>
              <p:ext uri="{D42A27DB-BD31-4B8C-83A1-F6EECF244321}">
                <p14:modId xmlns:p14="http://schemas.microsoft.com/office/powerpoint/2010/main" val="1504363556"/>
              </p:ext>
            </p:extLst>
          </p:nvPr>
        </p:nvGraphicFramePr>
        <p:xfrm>
          <a:off x="6097498" y="4181086"/>
          <a:ext cx="2975002" cy="2182834"/>
        </p:xfrm>
        <a:graphic>
          <a:graphicData uri="http://schemas.openxmlformats.org/presentationml/2006/ole">
            <mc:AlternateContent xmlns:mc="http://schemas.openxmlformats.org/markup-compatibility/2006">
              <mc:Choice xmlns:v="urn:schemas-microsoft-com:vml" Requires="v">
                <p:oleObj spid="_x0000_s497709" name="Graph" r:id="rId10" imgW="3427171" imgH="2507894" progId="">
                  <p:embed/>
                </p:oleObj>
              </mc:Choice>
              <mc:Fallback>
                <p:oleObj name="Graph" r:id="rId10" imgW="3427171" imgH="2507894"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7498" y="4181086"/>
                        <a:ext cx="2975002" cy="2182834"/>
                      </a:xfrm>
                      <a:prstGeom prst="rect">
                        <a:avLst/>
                      </a:prstGeom>
                      <a:solidFill>
                        <a:srgbClr val="F2F2F2"/>
                      </a:solidFill>
                    </p:spPr>
                  </p:pic>
                </p:oleObj>
              </mc:Fallback>
            </mc:AlternateContent>
          </a:graphicData>
        </a:graphic>
      </p:graphicFrame>
      <p:sp>
        <p:nvSpPr>
          <p:cNvPr id="41" name="Rectangle 5"/>
          <p:cNvSpPr>
            <a:spLocks noChangeArrowheads="1"/>
          </p:cNvSpPr>
          <p:nvPr/>
        </p:nvSpPr>
        <p:spPr bwMode="auto">
          <a:xfrm>
            <a:off x="3357554" y="6363920"/>
            <a:ext cx="5643602"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p>
            <a:pPr algn="ctr" eaLnBrk="0" hangingPunct="0"/>
            <a:r>
              <a:rPr lang="zh-CN" sz="1600" b="1" dirty="0">
                <a:latin typeface="楷体_GB2312" pitchFamily="49" charset="-122"/>
                <a:ea typeface="楷体_GB2312" pitchFamily="49" charset="-122"/>
              </a:rPr>
              <a:t>（</a:t>
            </a:r>
            <a:r>
              <a:rPr lang="en-US" altLang="zh-CN" sz="1600" b="1" dirty="0">
                <a:latin typeface="楷体_GB2312" pitchFamily="49" charset="-122"/>
                <a:ea typeface="楷体_GB2312" pitchFamily="49" charset="-122"/>
              </a:rPr>
              <a:t>a</a:t>
            </a:r>
            <a:r>
              <a:rPr lang="zh-CN" altLang="en-US" sz="1600" b="1" dirty="0">
                <a:latin typeface="楷体_GB2312" pitchFamily="49" charset="-122"/>
                <a:ea typeface="楷体_GB2312" pitchFamily="49" charset="-122"/>
              </a:rPr>
              <a:t>）阈值电压  </a:t>
            </a:r>
            <a:r>
              <a:rPr lang="zh-CN" altLang="en-US" sz="1600" b="1" dirty="0" smtClean="0">
                <a:latin typeface="楷体_GB2312" pitchFamily="49" charset="-122"/>
                <a:ea typeface="楷体_GB2312" pitchFamily="49" charset="-122"/>
              </a:rPr>
              <a:t>                 （</a:t>
            </a:r>
            <a:r>
              <a:rPr lang="en-US" altLang="zh-CN" sz="1600" b="1" dirty="0">
                <a:latin typeface="楷体_GB2312" pitchFamily="49" charset="-122"/>
                <a:ea typeface="楷体_GB2312" pitchFamily="49" charset="-122"/>
              </a:rPr>
              <a:t>b</a:t>
            </a:r>
            <a:r>
              <a:rPr lang="zh-CN" altLang="en-US" sz="1600" b="1" dirty="0">
                <a:latin typeface="楷体_GB2312" pitchFamily="49" charset="-122"/>
                <a:ea typeface="楷体_GB2312" pitchFamily="49" charset="-122"/>
              </a:rPr>
              <a:t>）关态漏电流</a:t>
            </a:r>
          </a:p>
          <a:p>
            <a:pPr algn="ctr" eaLnBrk="0" hangingPunct="0"/>
            <a:r>
              <a:rPr lang="zh-CN" altLang="en-US" sz="1600" b="1" dirty="0" smtClean="0">
                <a:latin typeface="楷体_GB2312" pitchFamily="49" charset="-122"/>
                <a:ea typeface="楷体_GB2312" pitchFamily="49" charset="-122"/>
              </a:rPr>
              <a:t>不同</a:t>
            </a:r>
            <a:r>
              <a:rPr lang="zh-CN" altLang="en-US" sz="1600" b="1" dirty="0">
                <a:latin typeface="楷体_GB2312" pitchFamily="49" charset="-122"/>
                <a:ea typeface="楷体_GB2312" pitchFamily="49" charset="-122"/>
              </a:rPr>
              <a:t>宽长比</a:t>
            </a:r>
            <a:r>
              <a:rPr lang="en-US" altLang="zh-CN" sz="1600" b="1" dirty="0">
                <a:latin typeface="楷体_GB2312" pitchFamily="49" charset="-122"/>
                <a:ea typeface="楷体_GB2312" pitchFamily="49" charset="-122"/>
              </a:rPr>
              <a:t>NMOSFET</a:t>
            </a:r>
            <a:r>
              <a:rPr lang="zh-CN" altLang="en-US" sz="1600" b="1" dirty="0">
                <a:latin typeface="楷体_GB2312" pitchFamily="49" charset="-122"/>
                <a:ea typeface="楷体_GB2312" pitchFamily="49" charset="-122"/>
              </a:rPr>
              <a:t>器件辐射敏感参数差异</a:t>
            </a:r>
          </a:p>
        </p:txBody>
      </p:sp>
    </p:spTree>
    <p:extLst>
      <p:ext uri="{BB962C8B-B14F-4D97-AF65-F5344CB8AC3E}">
        <p14:creationId xmlns:p14="http://schemas.microsoft.com/office/powerpoint/2010/main" val="2875012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srgbClr val="111CFB"/>
                </a:solidFill>
              </a:rPr>
              <a:t>背景与需求</a:t>
            </a:r>
          </a:p>
        </p:txBody>
      </p:sp>
      <p:sp>
        <p:nvSpPr>
          <p:cNvPr id="3" name="内容占位符 2"/>
          <p:cNvSpPr>
            <a:spLocks noGrp="1"/>
          </p:cNvSpPr>
          <p:nvPr>
            <p:ph idx="1"/>
          </p:nvPr>
        </p:nvSpPr>
        <p:spPr>
          <a:xfrm>
            <a:off x="179512" y="1052736"/>
            <a:ext cx="8784976" cy="5073427"/>
          </a:xfrm>
        </p:spPr>
        <p:txBody>
          <a:bodyPr>
            <a:normAutofit/>
          </a:bodyPr>
          <a:lstStyle/>
          <a:p>
            <a:pPr marL="0" indent="0">
              <a:lnSpc>
                <a:spcPct val="125000"/>
              </a:lnSpc>
              <a:buNone/>
            </a:pPr>
            <a:r>
              <a:rPr lang="zh-CN" altLang="en-US" sz="2800" dirty="0" smtClean="0">
                <a:cs typeface="Times New Roman" pitchFamily="18" charset="0"/>
              </a:rPr>
              <a:t>       我国载</a:t>
            </a:r>
            <a:r>
              <a:rPr lang="zh-CN" altLang="en-US" sz="2800" dirty="0">
                <a:cs typeface="Times New Roman" pitchFamily="18" charset="0"/>
              </a:rPr>
              <a:t>人航天、探月工程、火星探测等重大航天</a:t>
            </a:r>
            <a:r>
              <a:rPr lang="zh-CN" altLang="en-US" sz="2800" dirty="0" smtClean="0">
                <a:cs typeface="Times New Roman" pitchFamily="18" charset="0"/>
              </a:rPr>
              <a:t>计划要求航天器性能更高、功能多样，对</a:t>
            </a:r>
            <a:r>
              <a:rPr lang="zh-CN" altLang="en-US" sz="2800" dirty="0" smtClean="0">
                <a:solidFill>
                  <a:srgbClr val="FF0000"/>
                </a:solidFill>
                <a:cs typeface="Times New Roman" pitchFamily="18" charset="0"/>
              </a:rPr>
              <a:t>高速度</a:t>
            </a:r>
            <a:r>
              <a:rPr lang="zh-CN" altLang="en-US" sz="2800" dirty="0">
                <a:solidFill>
                  <a:srgbClr val="FF0000"/>
                </a:solidFill>
                <a:cs typeface="Times New Roman" pitchFamily="18" charset="0"/>
              </a:rPr>
              <a:t>、高密度、高可靠、低功耗、抗</a:t>
            </a:r>
            <a:r>
              <a:rPr lang="zh-CN" altLang="en-US" sz="2800" dirty="0" smtClean="0">
                <a:solidFill>
                  <a:srgbClr val="FF0000"/>
                </a:solidFill>
                <a:cs typeface="Times New Roman" pitchFamily="18" charset="0"/>
              </a:rPr>
              <a:t>辐射</a:t>
            </a:r>
            <a:r>
              <a:rPr lang="zh-CN" altLang="en-US" sz="2800" dirty="0" smtClean="0">
                <a:cs typeface="Times New Roman" pitchFamily="18" charset="0"/>
              </a:rPr>
              <a:t>的电子器件需求更加迫切。</a:t>
            </a:r>
            <a:endParaRPr lang="zh-CN" altLang="en-US" sz="2800" dirty="0"/>
          </a:p>
        </p:txBody>
      </p:sp>
      <p:pic>
        <p:nvPicPr>
          <p:cNvPr id="135170" name="Picture 2" descr="http://imgsrc.baidu.com/forum/w%3D580/sign=f5b6345c0ed79123e0e0947c9d355917/687dca8065380cd7ae15c6b9a344ad345982815a.jpg"/>
          <p:cNvPicPr>
            <a:picLocks noChangeAspect="1" noChangeArrowheads="1"/>
          </p:cNvPicPr>
          <p:nvPr/>
        </p:nvPicPr>
        <p:blipFill rotWithShape="1">
          <a:blip r:embed="rId3">
            <a:extLst>
              <a:ext uri="{28A0092B-C50C-407E-A947-70E740481C1C}">
                <a14:useLocalDpi xmlns:a14="http://schemas.microsoft.com/office/drawing/2010/main" val="0"/>
              </a:ext>
            </a:extLst>
          </a:blip>
          <a:srcRect l="7074" r="5355"/>
          <a:stretch/>
        </p:blipFill>
        <p:spPr bwMode="auto">
          <a:xfrm>
            <a:off x="3131840" y="2996952"/>
            <a:ext cx="3096344" cy="2025709"/>
          </a:xfrm>
          <a:prstGeom prst="rect">
            <a:avLst/>
          </a:prstGeom>
          <a:noFill/>
          <a:extLst>
            <a:ext uri="{909E8E84-426E-40DD-AFC4-6F175D3DCCD1}">
              <a14:hiddenFill xmlns:a14="http://schemas.microsoft.com/office/drawing/2010/main">
                <a:solidFill>
                  <a:srgbClr val="FFFFFF"/>
                </a:solidFill>
              </a14:hiddenFill>
            </a:ext>
          </a:extLst>
        </p:spPr>
      </p:pic>
      <p:pic>
        <p:nvPicPr>
          <p:cNvPr id="135172" name="Picture 4" descr="交会对接模拟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996952"/>
            <a:ext cx="2736304" cy="2025709"/>
          </a:xfrm>
          <a:prstGeom prst="rect">
            <a:avLst/>
          </a:prstGeom>
          <a:noFill/>
          <a:extLst>
            <a:ext uri="{909E8E84-426E-40DD-AFC4-6F175D3DCCD1}">
              <a14:hiddenFill xmlns:a14="http://schemas.microsoft.com/office/drawing/2010/main">
                <a:solidFill>
                  <a:srgbClr val="FFFFFF"/>
                </a:solidFill>
              </a14:hiddenFill>
            </a:ext>
          </a:extLst>
        </p:spPr>
      </p:pic>
      <p:pic>
        <p:nvPicPr>
          <p:cNvPr id="135174" name="Picture 6" descr="http://d.hiphotos.baidu.com/baike/c0%3Dbaike80%2C5%2C5%2C80%2C26/sign=87370b965cb5c9ea76fe0bb1b450dd65/71cf3bc79f3df8dc62acb20cca11728b4610289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996952"/>
            <a:ext cx="2592288" cy="202570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27584" y="5027495"/>
            <a:ext cx="1569660"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cs typeface="Times New Roman" pitchFamily="18" charset="0"/>
              </a:rPr>
              <a:t>载人</a:t>
            </a:r>
            <a:r>
              <a:rPr lang="zh-CN" altLang="en-US" b="1" dirty="0" smtClean="0">
                <a:latin typeface="微软雅黑" panose="020B0503020204020204" pitchFamily="34" charset="-122"/>
                <a:ea typeface="微软雅黑" panose="020B0503020204020204" pitchFamily="34" charset="-122"/>
                <a:cs typeface="Times New Roman" pitchFamily="18" charset="0"/>
              </a:rPr>
              <a:t>航天</a:t>
            </a:r>
            <a:r>
              <a:rPr lang="zh-CN" altLang="en-US" b="1" dirty="0">
                <a:latin typeface="微软雅黑" panose="020B0503020204020204" pitchFamily="34" charset="-122"/>
                <a:ea typeface="微软雅黑" panose="020B0503020204020204" pitchFamily="34" charset="-122"/>
                <a:cs typeface="Times New Roman" pitchFamily="18" charset="0"/>
              </a:rPr>
              <a:t>计划</a:t>
            </a:r>
            <a:endParaRPr lang="zh-CN" altLang="en-US" b="1" dirty="0">
              <a:latin typeface="微软雅黑" panose="020B0503020204020204" pitchFamily="34" charset="-122"/>
              <a:ea typeface="微软雅黑" panose="020B0503020204020204" pitchFamily="34" charset="-122"/>
            </a:endParaRPr>
          </a:p>
        </p:txBody>
      </p:sp>
      <p:sp>
        <p:nvSpPr>
          <p:cNvPr id="13" name="矩形 12"/>
          <p:cNvSpPr/>
          <p:nvPr/>
        </p:nvSpPr>
        <p:spPr>
          <a:xfrm>
            <a:off x="3923766" y="5039685"/>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cs typeface="Times New Roman" pitchFamily="18" charset="0"/>
              </a:rPr>
              <a:t>探月工程计划</a:t>
            </a:r>
            <a:endParaRPr lang="zh-CN" altLang="en-US" b="1" dirty="0">
              <a:latin typeface="微软雅黑" panose="020B0503020204020204" pitchFamily="34" charset="-122"/>
              <a:ea typeface="微软雅黑" panose="020B0503020204020204" pitchFamily="34" charset="-122"/>
            </a:endParaRPr>
          </a:p>
        </p:txBody>
      </p:sp>
      <p:sp>
        <p:nvSpPr>
          <p:cNvPr id="14" name="矩形 13"/>
          <p:cNvSpPr/>
          <p:nvPr/>
        </p:nvSpPr>
        <p:spPr>
          <a:xfrm>
            <a:off x="6811506" y="5039685"/>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cs typeface="Times New Roman" pitchFamily="18" charset="0"/>
              </a:rPr>
              <a:t>火星探测计划</a:t>
            </a:r>
            <a:endParaRPr lang="zh-CN" altLang="en-US" b="1" dirty="0">
              <a:latin typeface="微软雅黑" panose="020B0503020204020204" pitchFamily="34" charset="-122"/>
              <a:ea typeface="微软雅黑" panose="020B0503020204020204" pitchFamily="34" charset="-122"/>
            </a:endParaRPr>
          </a:p>
        </p:txBody>
      </p:sp>
      <p:sp>
        <p:nvSpPr>
          <p:cNvPr id="15" name="圆角矩形 14"/>
          <p:cNvSpPr/>
          <p:nvPr/>
        </p:nvSpPr>
        <p:spPr>
          <a:xfrm>
            <a:off x="323297" y="5676652"/>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smtClean="0">
                <a:solidFill>
                  <a:srgbClr val="FF0000"/>
                </a:solidFill>
                <a:latin typeface="微软雅黑" panose="020B0503020204020204" pitchFamily="34" charset="-122"/>
                <a:ea typeface="微软雅黑" panose="020B0503020204020204" pitchFamily="34" charset="-122"/>
              </a:rPr>
              <a:t>具有</a:t>
            </a:r>
            <a:r>
              <a:rPr lang="zh-CN" altLang="en-US" sz="2800" b="1" dirty="0">
                <a:solidFill>
                  <a:srgbClr val="FF0000"/>
                </a:solidFill>
                <a:latin typeface="微软雅黑" panose="020B0503020204020204" pitchFamily="34" charset="-122"/>
                <a:ea typeface="微软雅黑" panose="020B0503020204020204" pitchFamily="34" charset="-122"/>
              </a:rPr>
              <a:t>抗辐射能力的先进纳米器件</a:t>
            </a:r>
            <a:r>
              <a:rPr lang="zh-CN" altLang="en-US" sz="2800" b="1" dirty="0" smtClean="0">
                <a:solidFill>
                  <a:srgbClr val="FF0000"/>
                </a:solidFill>
                <a:latin typeface="微软雅黑" panose="020B0503020204020204" pitchFamily="34" charset="-122"/>
                <a:ea typeface="微软雅黑" panose="020B0503020204020204" pitchFamily="34" charset="-122"/>
              </a:rPr>
              <a:t>是必然选择</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23576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23850" y="115888"/>
            <a:ext cx="7605736"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35843"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4"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5" y="1125538"/>
            <a:ext cx="6489700" cy="523220"/>
          </a:xfrm>
          <a:prstGeom prst="rect">
            <a:avLst/>
          </a:prstGeom>
          <a:solidFill>
            <a:srgbClr val="800080"/>
          </a:solidFill>
          <a:ln w="28575">
            <a:solidFill>
              <a:srgbClr val="AC6E08"/>
            </a:solidFill>
            <a:miter lim="800000"/>
            <a:headEnd/>
            <a:tailEnd/>
          </a:ln>
          <a:effectLs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总剂量效应规律</a:t>
            </a:r>
          </a:p>
        </p:txBody>
      </p:sp>
      <p:sp>
        <p:nvSpPr>
          <p:cNvPr id="358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8"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15" name="Text Box 13"/>
          <p:cNvSpPr txBox="1">
            <a:spLocks noChangeArrowheads="1"/>
          </p:cNvSpPr>
          <p:nvPr/>
        </p:nvSpPr>
        <p:spPr bwMode="auto">
          <a:xfrm>
            <a:off x="206375" y="1880828"/>
            <a:ext cx="3888432" cy="1121333"/>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000" dirty="0" smtClean="0">
                <a:solidFill>
                  <a:srgbClr val="FF0000"/>
                </a:solidFill>
                <a:ea typeface="楷体_GB2312" pitchFamily="49" charset="-122"/>
              </a:rPr>
              <a:t>规律</a:t>
            </a:r>
            <a:r>
              <a:rPr lang="en-US" altLang="zh-CN" sz="2000" dirty="0">
                <a:solidFill>
                  <a:srgbClr val="FF0000"/>
                </a:solidFill>
                <a:ea typeface="楷体_GB2312" pitchFamily="49" charset="-122"/>
              </a:rPr>
              <a:t>3</a:t>
            </a:r>
            <a:r>
              <a:rPr lang="zh-CN" altLang="en-US" sz="2000" dirty="0" smtClean="0">
                <a:solidFill>
                  <a:srgbClr val="FF0000"/>
                </a:solidFill>
                <a:ea typeface="楷体_GB2312" pitchFamily="49" charset="-122"/>
              </a:rPr>
              <a:t>：</a:t>
            </a:r>
            <a:r>
              <a:rPr lang="zh-CN" altLang="en-US" sz="2000" dirty="0" smtClean="0">
                <a:solidFill>
                  <a:srgbClr val="0000FF"/>
                </a:solidFill>
                <a:ea typeface="楷体_GB2312" pitchFamily="49" charset="-122"/>
              </a:rPr>
              <a:t>相同工艺、偏置、辐照总剂量下，</a:t>
            </a:r>
            <a:r>
              <a:rPr lang="en-US" altLang="zh-CN" sz="2000" dirty="0" smtClean="0">
                <a:solidFill>
                  <a:srgbClr val="0000FF"/>
                </a:solidFill>
                <a:ea typeface="楷体_GB2312" pitchFamily="49" charset="-122"/>
              </a:rPr>
              <a:t>PMOS</a:t>
            </a:r>
            <a:r>
              <a:rPr lang="zh-CN" altLang="en-US" sz="2000" dirty="0" smtClean="0">
                <a:solidFill>
                  <a:srgbClr val="0000FF"/>
                </a:solidFill>
                <a:ea typeface="楷体_GB2312" pitchFamily="49" charset="-122"/>
              </a:rPr>
              <a:t>与</a:t>
            </a:r>
            <a:r>
              <a:rPr lang="en-US" altLang="zh-CN" sz="2000" dirty="0" smtClean="0">
                <a:solidFill>
                  <a:srgbClr val="0000FF"/>
                </a:solidFill>
                <a:ea typeface="楷体_GB2312" pitchFamily="49" charset="-122"/>
              </a:rPr>
              <a:t>NMOS</a:t>
            </a:r>
            <a:r>
              <a:rPr lang="zh-CN" altLang="en-US" sz="2000" dirty="0" smtClean="0">
                <a:solidFill>
                  <a:srgbClr val="0000FF"/>
                </a:solidFill>
                <a:ea typeface="楷体_GB2312" pitchFamily="49" charset="-122"/>
              </a:rPr>
              <a:t>相比，辐射损伤更为严重。</a:t>
            </a:r>
            <a:endParaRPr lang="zh-CN" altLang="en-US" sz="2000" dirty="0">
              <a:solidFill>
                <a:srgbClr val="0000FF"/>
              </a:solidFill>
              <a:ea typeface="楷体_GB2312" pitchFamily="49" charset="-122"/>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4"/>
          <p:cNvSpPr>
            <a:spLocks noChangeArrowheads="1"/>
          </p:cNvSpPr>
          <p:nvPr/>
        </p:nvSpPr>
        <p:spPr bwMode="auto">
          <a:xfrm>
            <a:off x="0"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270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mc:AlternateContent xmlns:mc="http://schemas.openxmlformats.org/markup-compatibility/2006" xmlns:a14="http://schemas.microsoft.com/office/drawing/2010/main">
        <mc:Choice Requires="a14">
          <p:graphicFrame>
            <p:nvGraphicFramePr>
              <p:cNvPr id="17" name="表格 16"/>
              <p:cNvGraphicFramePr>
                <a:graphicFrameLocks noGrp="1"/>
              </p:cNvGraphicFramePr>
              <p:nvPr>
                <p:extLst>
                  <p:ext uri="{D42A27DB-BD31-4B8C-83A1-F6EECF244321}">
                    <p14:modId xmlns:p14="http://schemas.microsoft.com/office/powerpoint/2010/main" val="1065494421"/>
                  </p:ext>
                </p:extLst>
              </p:nvPr>
            </p:nvGraphicFramePr>
            <p:xfrm>
              <a:off x="206375" y="3104964"/>
              <a:ext cx="3933577" cy="3048000"/>
            </p:xfrm>
            <a:graphic>
              <a:graphicData uri="http://schemas.openxmlformats.org/drawingml/2006/table">
                <a:tbl>
                  <a:tblPr firstRow="1" firstCol="1" bandRow="1"/>
                  <a:tblGrid>
                    <a:gridCol w="864097">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57212">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tblGrid>
                  <a:tr h="0">
                    <a:tc gridSpan="2">
                      <a:txBody>
                        <a:bodyPr/>
                        <a:lstStyle/>
                        <a:p>
                          <a:pPr indent="0" algn="ctr">
                            <a:lnSpc>
                              <a:spcPct val="125000"/>
                            </a:lnSpc>
                            <a:spcAft>
                              <a:spcPts val="0"/>
                            </a:spcAft>
                          </a:pPr>
                          <a:r>
                            <a:rPr lang="zh-CN" sz="1600" b="1" kern="100" dirty="0">
                              <a:effectLst/>
                              <a:latin typeface="Garamond"/>
                              <a:ea typeface="仿宋_GB2312"/>
                              <a:cs typeface="Times New Roman"/>
                            </a:rPr>
                            <a:t>器件信息</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hMerge="1">
                      <a:txBody>
                        <a:bodyPr/>
                        <a:lstStyle/>
                        <a:p>
                          <a:endParaRPr lang="zh-CN" altLang="en-US"/>
                        </a:p>
                      </a:txBody>
                      <a:tcPr/>
                    </a:tc>
                    <a:tc gridSpan="3">
                      <a:txBody>
                        <a:bodyPr/>
                        <a:lstStyle/>
                        <a:p>
                          <a:pPr marL="0" indent="0" algn="ctr" defTabSz="914400" rtl="0" eaLnBrk="1" latinLnBrk="0" hangingPunct="1">
                            <a:lnSpc>
                              <a:spcPct val="125000"/>
                            </a:lnSpc>
                            <a:spcAft>
                              <a:spcPts val="0"/>
                            </a:spcAft>
                          </a:pPr>
                          <a:r>
                            <a:rPr lang="zh-CN" altLang="en-US" sz="1600" b="1" kern="100" dirty="0" smtClean="0">
                              <a:solidFill>
                                <a:schemeClr val="tx1"/>
                              </a:solidFill>
                              <a:effectLst/>
                              <a:latin typeface="Garamond"/>
                              <a:ea typeface="仿宋_GB2312"/>
                              <a:cs typeface="Times New Roman"/>
                            </a:rPr>
                            <a:t>阈值电压变化百分比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indent="0" algn="ctr">
                            <a:lnSpc>
                              <a:spcPct val="125000"/>
                            </a:lnSpc>
                            <a:spcAft>
                              <a:spcPts val="0"/>
                            </a:spcAft>
                          </a:pPr>
                          <a:r>
                            <a:rPr lang="zh-CN" sz="1600" b="1" kern="100">
                              <a:effectLst/>
                              <a:latin typeface="Garamond"/>
                              <a:ea typeface="仿宋_GB2312"/>
                              <a:cs typeface="Times New Roman"/>
                            </a:rPr>
                            <a:t>W/L</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r>
                            <a:rPr lang="zh-CN" sz="1600" b="1" kern="100">
                              <a:effectLst/>
                              <a:latin typeface="Garamond"/>
                              <a:ea typeface="仿宋_GB2312"/>
                              <a:cs typeface="Times New Roman"/>
                            </a:rPr>
                            <a:t>Bias</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14:m>
                            <m:oMathPara xmlns:m="http://schemas.openxmlformats.org/officeDocument/2006/math">
                              <m:oMathParaPr>
                                <m:jc m:val="centerGroup"/>
                              </m:oMathParaPr>
                              <m:oMath xmlns:m="http://schemas.openxmlformats.org/officeDocument/2006/math">
                                <m:r>
                                  <a:rPr lang="zh-CN" altLang="en-US" sz="1600" b="1" i="1" kern="100">
                                    <a:effectLst/>
                                    <a:latin typeface="Cambria Math"/>
                                    <a:ea typeface="Cambria Math"/>
                                    <a:cs typeface="Times New Roman"/>
                                  </a:rPr>
                                  <m:t>𝐇𝐕𝐓</m:t>
                                </m:r>
                              </m:oMath>
                            </m:oMathPara>
                          </a14:m>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r>
                            <a:rPr lang="zh-CN" sz="1600" b="1" kern="100" dirty="0">
                              <a:effectLst/>
                              <a:latin typeface="Garamond"/>
                              <a:ea typeface="仿宋_GB2312"/>
                              <a:cs typeface="Times New Roman"/>
                            </a:rPr>
                            <a:t>RVT</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r>
                            <a:rPr lang="zh-CN" sz="1600" b="1" kern="100">
                              <a:effectLst/>
                              <a:latin typeface="Garamond"/>
                              <a:ea typeface="仿宋_GB2312"/>
                              <a:cs typeface="Times New Roman"/>
                            </a:rPr>
                            <a:t>LVT</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0">
                    <a:tc rowSpan="2">
                      <a:txBody>
                        <a:bodyPr/>
                        <a:lstStyle/>
                        <a:p>
                          <a:pPr indent="0" algn="ctr">
                            <a:lnSpc>
                              <a:spcPct val="125000"/>
                            </a:lnSpc>
                            <a:spcAft>
                              <a:spcPts val="0"/>
                            </a:spcAft>
                          </a:pPr>
                          <a:r>
                            <a:rPr lang="zh-CN" sz="1600" kern="100">
                              <a:effectLst/>
                              <a:latin typeface="Garamond"/>
                              <a:ea typeface="仿宋_GB2312"/>
                              <a:cs typeface="Times New Roman"/>
                            </a:rPr>
                            <a:t>10/0.06</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4.01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3"/>
                      </a:ext>
                    </a:extLst>
                  </a:tr>
                  <a:tr h="0">
                    <a:tc rowSpan="2">
                      <a:txBody>
                        <a:bodyPr/>
                        <a:lstStyle/>
                        <a:p>
                          <a:pPr indent="0" algn="ctr">
                            <a:lnSpc>
                              <a:spcPct val="125000"/>
                            </a:lnSpc>
                            <a:spcAft>
                              <a:spcPts val="0"/>
                            </a:spcAft>
                          </a:pPr>
                          <a:r>
                            <a:rPr lang="zh-CN" sz="1600" kern="100" dirty="0">
                              <a:effectLst/>
                              <a:latin typeface="Garamond"/>
                              <a:ea typeface="仿宋_GB2312"/>
                              <a:cs typeface="Times New Roman"/>
                            </a:rPr>
                            <a:t>0.6/0.06</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5.72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5.71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7.05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4"/>
                      </a:ext>
                    </a:extLst>
                  </a:tr>
                  <a:tr h="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-1.59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5"/>
                      </a:ext>
                    </a:extLst>
                  </a:tr>
                  <a:tr h="0">
                    <a:tc rowSpan="2">
                      <a:txBody>
                        <a:bodyPr/>
                        <a:lstStyle/>
                        <a:p>
                          <a:pPr indent="0" algn="ctr">
                            <a:lnSpc>
                              <a:spcPct val="125000"/>
                            </a:lnSpc>
                            <a:spcAft>
                              <a:spcPts val="0"/>
                            </a:spcAft>
                          </a:pPr>
                          <a:r>
                            <a:rPr lang="zh-CN" sz="1600" kern="100" dirty="0">
                              <a:effectLst/>
                              <a:latin typeface="Garamond"/>
                              <a:ea typeface="仿宋_GB2312"/>
                              <a:cs typeface="Times New Roman"/>
                            </a:rPr>
                            <a:t>10/0.3</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C00000"/>
                              </a:solidFill>
                              <a:effectLst/>
                              <a:latin typeface="Garamond"/>
                              <a:ea typeface="仿宋_GB2312"/>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6"/>
                      </a:ext>
                    </a:extLst>
                  </a:tr>
                  <a:tr h="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7"/>
                      </a:ext>
                    </a:extLst>
                  </a:tr>
                  <a:tr h="26640">
                    <a:tc rowSpan="2">
                      <a:txBody>
                        <a:bodyPr/>
                        <a:lstStyle/>
                        <a:p>
                          <a:pPr indent="0" algn="ctr">
                            <a:lnSpc>
                              <a:spcPct val="125000"/>
                            </a:lnSpc>
                            <a:spcAft>
                              <a:spcPts val="0"/>
                            </a:spcAft>
                          </a:pPr>
                          <a:r>
                            <a:rPr lang="zh-CN" sz="1600" kern="100" dirty="0">
                              <a:effectLst/>
                              <a:latin typeface="Garamond"/>
                              <a:ea typeface="仿宋_GB2312"/>
                              <a:cs typeface="Times New Roman"/>
                            </a:rPr>
                            <a:t>0.6/0.3</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6.15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C00000"/>
                              </a:solidFill>
                              <a:effectLst/>
                              <a:latin typeface="Garamond"/>
                              <a:ea typeface="仿宋_GB2312"/>
                              <a:cs typeface="Times New Roman"/>
                            </a:rPr>
                            <a:t>6.15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6.37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8"/>
                      </a:ext>
                    </a:extLst>
                  </a:tr>
                  <a:tr h="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-3.11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9"/>
                      </a:ext>
                    </a:extLst>
                  </a:tr>
                </a:tbl>
              </a:graphicData>
            </a:graphic>
          </p:graphicFrame>
        </mc:Choice>
        <mc:Fallback xmlns="">
          <p:graphicFrame>
            <p:nvGraphicFramePr>
              <p:cNvPr id="17" name="表格 16"/>
              <p:cNvGraphicFramePr>
                <a:graphicFrameLocks noGrp="1"/>
              </p:cNvGraphicFramePr>
              <p:nvPr>
                <p:extLst>
                  <p:ext uri="{D42A27DB-BD31-4B8C-83A1-F6EECF244321}">
                    <p14:modId xmlns:p14="http://schemas.microsoft.com/office/powerpoint/2010/main" xmlns="" val="1065494421"/>
                  </p:ext>
                </p:extLst>
              </p:nvPr>
            </p:nvGraphicFramePr>
            <p:xfrm>
              <a:off x="206375" y="3104964"/>
              <a:ext cx="3933577" cy="3048000"/>
            </p:xfrm>
            <a:graphic>
              <a:graphicData uri="http://schemas.openxmlformats.org/drawingml/2006/table">
                <a:tbl>
                  <a:tblPr firstRow="1" firstCol="1" bandRow="1"/>
                  <a:tblGrid>
                    <a:gridCol w="864097"/>
                    <a:gridCol w="900100"/>
                    <a:gridCol w="720080"/>
                    <a:gridCol w="657212"/>
                    <a:gridCol w="792088"/>
                  </a:tblGrid>
                  <a:tr h="280734">
                    <a:tc gridSpan="2">
                      <a:txBody>
                        <a:bodyPr/>
                        <a:lstStyle/>
                        <a:p>
                          <a:pPr indent="0" algn="ctr">
                            <a:lnSpc>
                              <a:spcPct val="125000"/>
                            </a:lnSpc>
                            <a:spcAft>
                              <a:spcPts val="0"/>
                            </a:spcAft>
                          </a:pPr>
                          <a:r>
                            <a:rPr lang="zh-CN" sz="1600" b="1" kern="100" dirty="0">
                              <a:effectLst/>
                              <a:latin typeface="Garamond"/>
                              <a:ea typeface="仿宋_GB2312"/>
                              <a:cs typeface="Times New Roman"/>
                            </a:rPr>
                            <a:t>器件信息</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hMerge="1">
                      <a:txBody>
                        <a:bodyPr/>
                        <a:lstStyle/>
                        <a:p>
                          <a:endParaRPr lang="zh-CN" altLang="en-US"/>
                        </a:p>
                      </a:txBody>
                      <a:tcPr/>
                    </a:tc>
                    <a:tc gridSpan="3">
                      <a:txBody>
                        <a:bodyPr/>
                        <a:lstStyle/>
                        <a:p>
                          <a:pPr marL="0" indent="0" algn="ctr" defTabSz="914400" rtl="0" eaLnBrk="1" latinLnBrk="0" hangingPunct="1">
                            <a:lnSpc>
                              <a:spcPct val="125000"/>
                            </a:lnSpc>
                            <a:spcAft>
                              <a:spcPts val="0"/>
                            </a:spcAft>
                          </a:pPr>
                          <a:r>
                            <a:rPr lang="zh-CN" altLang="en-US" sz="1600" b="1" kern="100" dirty="0" smtClean="0">
                              <a:solidFill>
                                <a:schemeClr val="tx1"/>
                              </a:solidFill>
                              <a:effectLst/>
                              <a:latin typeface="Garamond"/>
                              <a:ea typeface="仿宋_GB2312"/>
                              <a:cs typeface="Times New Roman"/>
                            </a:rPr>
                            <a:t>阈值电压变化百分比</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hMerge="1">
                      <a:txBody>
                        <a:bodyPr/>
                        <a:lstStyle/>
                        <a:p>
                          <a:endParaRPr lang="zh-CN" altLang="en-US"/>
                        </a:p>
                      </a:txBody>
                      <a:tcPr/>
                    </a:tc>
                    <a:tc hMerge="1">
                      <a:txBody>
                        <a:bodyPr/>
                        <a:lstStyle/>
                        <a:p>
                          <a:endParaRPr lang="zh-CN" altLang="en-US"/>
                        </a:p>
                      </a:txBody>
                      <a:tcPr/>
                    </a:tc>
                  </a:tr>
                  <a:tr h="304800">
                    <a:tc>
                      <a:txBody>
                        <a:bodyPr/>
                        <a:lstStyle/>
                        <a:p>
                          <a:pPr indent="0" algn="ctr">
                            <a:lnSpc>
                              <a:spcPct val="125000"/>
                            </a:lnSpc>
                            <a:spcAft>
                              <a:spcPts val="0"/>
                            </a:spcAft>
                          </a:pPr>
                          <a:r>
                            <a:rPr lang="zh-CN" sz="1600" b="1" kern="100">
                              <a:effectLst/>
                              <a:latin typeface="Garamond"/>
                              <a:ea typeface="仿宋_GB2312"/>
                              <a:cs typeface="Times New Roman"/>
                            </a:rPr>
                            <a:t>W/L</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r>
                            <a:rPr lang="zh-CN" sz="1600" b="1" kern="100">
                              <a:effectLst/>
                              <a:latin typeface="Garamond"/>
                              <a:ea typeface="仿宋_GB2312"/>
                              <a:cs typeface="Times New Roman"/>
                            </a:rPr>
                            <a:t>Bias</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endParaRPr lang="zh-CN"/>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4"/>
                          <a:stretch>
                            <a:fillRect l="-245763" t="-104000" r="-202542" b="-840000"/>
                          </a:stretch>
                        </a:blipFill>
                      </a:tcPr>
                    </a:tc>
                    <a:tc>
                      <a:txBody>
                        <a:bodyPr/>
                        <a:lstStyle/>
                        <a:p>
                          <a:pPr indent="0" algn="ctr">
                            <a:lnSpc>
                              <a:spcPct val="125000"/>
                            </a:lnSpc>
                            <a:spcAft>
                              <a:spcPts val="0"/>
                            </a:spcAft>
                          </a:pPr>
                          <a:r>
                            <a:rPr lang="zh-CN" sz="1600" b="1" kern="100" dirty="0">
                              <a:effectLst/>
                              <a:latin typeface="Garamond"/>
                              <a:ea typeface="仿宋_GB2312"/>
                              <a:cs typeface="Times New Roman"/>
                            </a:rPr>
                            <a:t>RVT</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indent="0" algn="ctr">
                            <a:lnSpc>
                              <a:spcPct val="125000"/>
                            </a:lnSpc>
                            <a:spcAft>
                              <a:spcPts val="0"/>
                            </a:spcAft>
                          </a:pPr>
                          <a:r>
                            <a:rPr lang="zh-CN" sz="1600" b="1" kern="100">
                              <a:effectLst/>
                              <a:latin typeface="Garamond"/>
                              <a:ea typeface="仿宋_GB2312"/>
                              <a:cs typeface="Times New Roman"/>
                            </a:rPr>
                            <a:t>LVT</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rowSpan="2">
                      <a:txBody>
                        <a:bodyPr/>
                        <a:lstStyle/>
                        <a:p>
                          <a:pPr indent="0" algn="ctr">
                            <a:lnSpc>
                              <a:spcPct val="125000"/>
                            </a:lnSpc>
                            <a:spcAft>
                              <a:spcPts val="0"/>
                            </a:spcAft>
                          </a:pPr>
                          <a:r>
                            <a:rPr lang="zh-CN" sz="1600" kern="100">
                              <a:effectLst/>
                              <a:latin typeface="Garamond"/>
                              <a:ea typeface="仿宋_GB2312"/>
                              <a:cs typeface="Times New Roman"/>
                            </a:rPr>
                            <a:t>10/0.06</a:t>
                          </a:r>
                          <a:endParaRPr lang="zh-CN" sz="2800" kern="10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4.01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rowSpan="2">
                      <a:txBody>
                        <a:bodyPr/>
                        <a:lstStyle/>
                        <a:p>
                          <a:pPr indent="0" algn="ctr">
                            <a:lnSpc>
                              <a:spcPct val="125000"/>
                            </a:lnSpc>
                            <a:spcAft>
                              <a:spcPts val="0"/>
                            </a:spcAft>
                          </a:pPr>
                          <a:r>
                            <a:rPr lang="zh-CN" sz="1600" kern="100" dirty="0">
                              <a:effectLst/>
                              <a:latin typeface="Garamond"/>
                              <a:ea typeface="仿宋_GB2312"/>
                              <a:cs typeface="Times New Roman"/>
                            </a:rPr>
                            <a:t>0.6/0.06</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5.72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5.71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7.05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-1.59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rowSpan="2">
                      <a:txBody>
                        <a:bodyPr/>
                        <a:lstStyle/>
                        <a:p>
                          <a:pPr indent="0" algn="ctr">
                            <a:lnSpc>
                              <a:spcPct val="125000"/>
                            </a:lnSpc>
                            <a:spcAft>
                              <a:spcPts val="0"/>
                            </a:spcAft>
                          </a:pPr>
                          <a:r>
                            <a:rPr lang="zh-CN" sz="1600" kern="100" dirty="0">
                              <a:effectLst/>
                              <a:latin typeface="Garamond"/>
                              <a:ea typeface="仿宋_GB2312"/>
                              <a:cs typeface="Times New Roman"/>
                            </a:rPr>
                            <a:t>10/0.3</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3.65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C00000"/>
                              </a:solidFill>
                              <a:effectLst/>
                              <a:latin typeface="Garamond"/>
                              <a:ea typeface="仿宋_GB2312"/>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0000FF"/>
                              </a:solidFill>
                              <a:effectLst/>
                              <a:latin typeface="Garamond"/>
                              <a:ea typeface="仿宋_GB2312"/>
                              <a:cs typeface="Times New Roman"/>
                            </a:rPr>
                            <a:t>-0.05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-0.12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rowSpan="2">
                      <a:txBody>
                        <a:bodyPr/>
                        <a:lstStyle/>
                        <a:p>
                          <a:pPr indent="0" algn="ctr">
                            <a:lnSpc>
                              <a:spcPct val="125000"/>
                            </a:lnSpc>
                            <a:spcAft>
                              <a:spcPts val="0"/>
                            </a:spcAft>
                          </a:pPr>
                          <a:r>
                            <a:rPr lang="zh-CN" sz="1600" kern="100" dirty="0">
                              <a:effectLst/>
                              <a:latin typeface="Garamond"/>
                              <a:ea typeface="仿宋_GB2312"/>
                              <a:cs typeface="Times New Roman"/>
                            </a:rPr>
                            <a:t>0.6/0.3</a:t>
                          </a:r>
                          <a:endParaRPr lang="zh-CN" sz="2800" kern="100" dirty="0">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en-US" altLang="zh-CN" sz="1600" kern="100" dirty="0" smtClean="0">
                              <a:solidFill>
                                <a:schemeClr val="tx1"/>
                              </a:solidFill>
                              <a:effectLst/>
                              <a:latin typeface="Garamond"/>
                              <a:ea typeface="仿宋_GB2312"/>
                              <a:cs typeface="Times New Roman"/>
                            </a:rPr>
                            <a:t>PMOS</a:t>
                          </a:r>
                          <a:endParaRPr lang="zh-CN" sz="1600" kern="100" dirty="0">
                            <a:solidFill>
                              <a:schemeClr val="tx1"/>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6.15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C00000"/>
                              </a:solidFill>
                              <a:effectLst/>
                              <a:latin typeface="Garamond"/>
                              <a:ea typeface="仿宋_GB2312"/>
                              <a:cs typeface="Times New Roman"/>
                            </a:rPr>
                            <a:t>6.15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a:solidFill>
                                <a:srgbClr val="C00000"/>
                              </a:solidFill>
                              <a:effectLst/>
                              <a:latin typeface="Garamond"/>
                              <a:ea typeface="仿宋_GB2312"/>
                              <a:cs typeface="Times New Roman"/>
                            </a:rPr>
                            <a:t>6.37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r h="304800">
                    <a:tc vMerge="1">
                      <a:txBody>
                        <a:bodyPr/>
                        <a:lstStyle/>
                        <a:p>
                          <a:endParaRPr lang="zh-CN" altLang="en-US"/>
                        </a:p>
                      </a:txBody>
                      <a:tcPr/>
                    </a:tc>
                    <a:tc>
                      <a:txBody>
                        <a:bodyPr/>
                        <a:lstStyle/>
                        <a:p>
                          <a:pPr marL="0" indent="0" algn="ctr" defTabSz="914400" rtl="0" eaLnBrk="1" latinLnBrk="0" hangingPunct="1">
                            <a:lnSpc>
                              <a:spcPct val="125000"/>
                            </a:lnSpc>
                            <a:spcAft>
                              <a:spcPts val="0"/>
                            </a:spcAft>
                          </a:pPr>
                          <a:r>
                            <a:rPr lang="en-US" altLang="zh-CN" sz="1600" kern="100" dirty="0" smtClean="0">
                              <a:solidFill>
                                <a:srgbClr val="0000FF"/>
                              </a:solidFill>
                              <a:effectLst/>
                              <a:latin typeface="Garamond"/>
                              <a:ea typeface="仿宋_GB2312"/>
                              <a:cs typeface="Times New Roman"/>
                            </a:rPr>
                            <a:t>NMOS</a:t>
                          </a:r>
                          <a:endParaRPr lang="zh-CN" altLang="zh-CN" sz="1600" kern="100" dirty="0">
                            <a:solidFill>
                              <a:srgbClr val="0000FF"/>
                            </a:solidFill>
                            <a:effectLst/>
                            <a:latin typeface="Garamond"/>
                            <a:ea typeface="仿宋_GB231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-1.67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indent="0" algn="ctr" defTabSz="914400" rtl="0" eaLnBrk="1" latinLnBrk="0" hangingPunct="1">
                            <a:lnSpc>
                              <a:spcPct val="125000"/>
                            </a:lnSpc>
                            <a:spcAft>
                              <a:spcPts val="0"/>
                            </a:spcAft>
                          </a:pPr>
                          <a:r>
                            <a:rPr lang="zh-CN" sz="1600" kern="100" dirty="0">
                              <a:solidFill>
                                <a:srgbClr val="0000FF"/>
                              </a:solidFill>
                              <a:effectLst/>
                              <a:latin typeface="Garamond"/>
                              <a:ea typeface="仿宋_GB2312"/>
                              <a:cs typeface="Times New Roman"/>
                            </a:rPr>
                            <a:t>-3.11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r>
                </a:tbl>
              </a:graphicData>
            </a:graphic>
          </p:graphicFrame>
        </mc:Fallback>
      </mc:AlternateContent>
      <p:sp>
        <p:nvSpPr>
          <p:cNvPr id="30" name="Rectangle 5"/>
          <p:cNvSpPr>
            <a:spLocks noChangeArrowheads="1"/>
          </p:cNvSpPr>
          <p:nvPr/>
        </p:nvSpPr>
        <p:spPr bwMode="auto">
          <a:xfrm>
            <a:off x="323528" y="6197822"/>
            <a:ext cx="3913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p>
            <a:pPr eaLnBrk="0" hangingPunct="0"/>
            <a:r>
              <a:rPr lang="zh-CN" altLang="en-US" dirty="0" smtClean="0">
                <a:solidFill>
                  <a:srgbClr val="0070C0"/>
                </a:solidFill>
                <a:latin typeface="楷体_GB2312" pitchFamily="49" charset="-122"/>
                <a:ea typeface="楷体_GB2312" pitchFamily="49" charset="-122"/>
              </a:rPr>
              <a:t>注：辐照偏置为开态，器件为条形栅</a:t>
            </a:r>
            <a:endParaRPr lang="zh-CN" altLang="en-US" dirty="0">
              <a:solidFill>
                <a:srgbClr val="0070C0"/>
              </a:solidFill>
              <a:latin typeface="楷体_GB2312" pitchFamily="49" charset="-122"/>
              <a:ea typeface="楷体_GB2312" pitchFamily="49" charset="-122"/>
            </a:endParaRPr>
          </a:p>
        </p:txBody>
      </p:sp>
      <p:cxnSp>
        <p:nvCxnSpPr>
          <p:cNvPr id="27" name="直接连接符 26"/>
          <p:cNvCxnSpPr/>
          <p:nvPr/>
        </p:nvCxnSpPr>
        <p:spPr bwMode="auto">
          <a:xfrm>
            <a:off x="4481990" y="1648758"/>
            <a:ext cx="45005" cy="5209242"/>
          </a:xfrm>
          <a:prstGeom prst="line">
            <a:avLst/>
          </a:prstGeom>
          <a:noFill/>
          <a:ln w="76200" cap="flat" cmpd="sng" algn="ctr">
            <a:solidFill>
              <a:srgbClr val="FFC000"/>
            </a:solidFill>
            <a:prstDash val="solid"/>
            <a:round/>
            <a:headEnd type="none" w="med" len="med"/>
            <a:tailEnd type="none" w="med" len="med"/>
          </a:ln>
          <a:effectLst/>
        </p:spPr>
      </p:cxnSp>
      <p:sp>
        <p:nvSpPr>
          <p:cNvPr id="31" name="Text Box 13"/>
          <p:cNvSpPr txBox="1">
            <a:spLocks noChangeArrowheads="1"/>
          </p:cNvSpPr>
          <p:nvPr/>
        </p:nvSpPr>
        <p:spPr bwMode="auto">
          <a:xfrm>
            <a:off x="4555212" y="1736812"/>
            <a:ext cx="4248472" cy="767390"/>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000" dirty="0" smtClean="0">
                <a:solidFill>
                  <a:srgbClr val="FF0000"/>
                </a:solidFill>
                <a:ea typeface="楷体_GB2312" pitchFamily="49" charset="-122"/>
              </a:rPr>
              <a:t>规律</a:t>
            </a:r>
            <a:r>
              <a:rPr lang="en-US" altLang="zh-CN" sz="2000" dirty="0">
                <a:solidFill>
                  <a:srgbClr val="FF0000"/>
                </a:solidFill>
                <a:ea typeface="楷体_GB2312" pitchFamily="49" charset="-122"/>
              </a:rPr>
              <a:t>4</a:t>
            </a:r>
            <a:r>
              <a:rPr lang="zh-CN" altLang="en-US" sz="2000" dirty="0" smtClean="0">
                <a:solidFill>
                  <a:srgbClr val="FF0000"/>
                </a:solidFill>
                <a:ea typeface="楷体_GB2312" pitchFamily="49" charset="-122"/>
              </a:rPr>
              <a:t>：</a:t>
            </a:r>
            <a:r>
              <a:rPr lang="zh-CN" altLang="en-US" sz="2000" dirty="0" smtClean="0">
                <a:solidFill>
                  <a:srgbClr val="0000FF"/>
                </a:solidFill>
                <a:ea typeface="楷体_GB2312" pitchFamily="49" charset="-122"/>
              </a:rPr>
              <a:t>器件间的场氧寄生晶体管的辐射效应可以忽略。</a:t>
            </a:r>
            <a:endParaRPr lang="zh-CN" altLang="en-US" sz="2000" dirty="0">
              <a:solidFill>
                <a:srgbClr val="0000FF"/>
              </a:solidFill>
              <a:ea typeface="楷体_GB2312" pitchFamily="49" charset="-122"/>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2180011560"/>
              </p:ext>
            </p:extLst>
          </p:nvPr>
        </p:nvGraphicFramePr>
        <p:xfrm>
          <a:off x="4875212" y="4299482"/>
          <a:ext cx="3641725" cy="2052228"/>
        </p:xfrm>
        <a:graphic>
          <a:graphicData uri="http://schemas.openxmlformats.org/presentationml/2006/ole">
            <mc:AlternateContent xmlns:mc="http://schemas.openxmlformats.org/markup-compatibility/2006">
              <mc:Choice xmlns:v="urn:schemas-microsoft-com:vml" Requires="v">
                <p:oleObj spid="_x0000_s498710" name="Graph" r:id="rId5" imgW="3544200" imgH="2593080" progId="">
                  <p:embed/>
                </p:oleObj>
              </mc:Choice>
              <mc:Fallback>
                <p:oleObj name="Graph" r:id="rId5" imgW="3544200" imgH="259308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212" y="4299482"/>
                        <a:ext cx="3641725" cy="2052228"/>
                      </a:xfrm>
                      <a:prstGeom prst="rect">
                        <a:avLst/>
                      </a:prstGeom>
                      <a:solidFill>
                        <a:schemeClr val="bg1"/>
                      </a:solidFill>
                    </p:spPr>
                  </p:pic>
                </p:oleObj>
              </mc:Fallback>
            </mc:AlternateContent>
          </a:graphicData>
        </a:graphic>
      </p:graphicFrame>
      <p:graphicFrame>
        <p:nvGraphicFramePr>
          <p:cNvPr id="22" name="对象 21"/>
          <p:cNvGraphicFramePr>
            <a:graphicFrameLocks noChangeAspect="1"/>
          </p:cNvGraphicFramePr>
          <p:nvPr>
            <p:extLst>
              <p:ext uri="{D42A27DB-BD31-4B8C-83A1-F6EECF244321}">
                <p14:modId xmlns:p14="http://schemas.microsoft.com/office/powerpoint/2010/main" val="1789619358"/>
              </p:ext>
            </p:extLst>
          </p:nvPr>
        </p:nvGraphicFramePr>
        <p:xfrm>
          <a:off x="4879248" y="2448918"/>
          <a:ext cx="3600400" cy="1874838"/>
        </p:xfrm>
        <a:graphic>
          <a:graphicData uri="http://schemas.openxmlformats.org/presentationml/2006/ole">
            <mc:AlternateContent xmlns:mc="http://schemas.openxmlformats.org/markup-compatibility/2006">
              <mc:Choice xmlns:v="urn:schemas-microsoft-com:vml" Requires="v">
                <p:oleObj spid="_x0000_s498711" name="Graph" r:id="rId7" imgW="3544200" imgH="2593080" progId="">
                  <p:embed/>
                </p:oleObj>
              </mc:Choice>
              <mc:Fallback>
                <p:oleObj name="Graph" r:id="rId7" imgW="3544200" imgH="2593080"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9248" y="2448918"/>
                        <a:ext cx="3600400" cy="1874838"/>
                      </a:xfrm>
                      <a:prstGeom prst="rect">
                        <a:avLst/>
                      </a:prstGeom>
                      <a:solidFill>
                        <a:schemeClr val="bg1"/>
                      </a:solidFill>
                    </p:spPr>
                  </p:pic>
                </p:oleObj>
              </mc:Fallback>
            </mc:AlternateContent>
          </a:graphicData>
        </a:graphic>
      </p:graphicFrame>
      <p:sp>
        <p:nvSpPr>
          <p:cNvPr id="35" name="Text Box 13"/>
          <p:cNvSpPr txBox="1">
            <a:spLocks noChangeArrowheads="1"/>
          </p:cNvSpPr>
          <p:nvPr/>
        </p:nvSpPr>
        <p:spPr bwMode="auto">
          <a:xfrm>
            <a:off x="4597622" y="6396049"/>
            <a:ext cx="4438874" cy="381323"/>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marL="342900" indent="-342900" eaLnBrk="1" hangingPunct="1">
              <a:lnSpc>
                <a:spcPct val="115000"/>
              </a:lnSpc>
              <a:spcBef>
                <a:spcPts val="0"/>
              </a:spcBef>
              <a:buClr>
                <a:srgbClr val="CC0099"/>
              </a:buClr>
              <a:buFont typeface="Wingdings" pitchFamily="2" charset="2"/>
              <a:buChar char="u"/>
              <a:defRPr/>
            </a:pPr>
            <a:r>
              <a:rPr lang="zh-CN" altLang="en-US" sz="1800" dirty="0" smtClean="0">
                <a:solidFill>
                  <a:srgbClr val="0000FF"/>
                </a:solidFill>
                <a:ea typeface="楷体_GB2312" pitchFamily="49" charset="-122"/>
              </a:rPr>
              <a:t>最大漏电流变化量小于初始值 的</a:t>
            </a:r>
            <a:r>
              <a:rPr lang="en-US" altLang="zh-CN" sz="1800" dirty="0" smtClean="0">
                <a:solidFill>
                  <a:srgbClr val="0000FF"/>
                </a:solidFill>
                <a:ea typeface="楷体_GB2312" pitchFamily="49" charset="-122"/>
              </a:rPr>
              <a:t>15%</a:t>
            </a:r>
            <a:r>
              <a:rPr lang="zh-CN" altLang="en-US" sz="1800" dirty="0" smtClean="0">
                <a:solidFill>
                  <a:srgbClr val="0000FF"/>
                </a:solidFill>
                <a:ea typeface="楷体_GB2312" pitchFamily="49" charset="-122"/>
              </a:rPr>
              <a:t>。</a:t>
            </a:r>
            <a:endParaRPr lang="zh-CN" altLang="en-US" sz="1800" dirty="0">
              <a:solidFill>
                <a:srgbClr val="0000FF"/>
              </a:solidFill>
              <a:ea typeface="楷体_GB2312" pitchFamily="49" charset="-122"/>
            </a:endParaRPr>
          </a:p>
        </p:txBody>
      </p:sp>
    </p:spTree>
    <p:extLst>
      <p:ext uri="{BB962C8B-B14F-4D97-AF65-F5344CB8AC3E}">
        <p14:creationId xmlns:p14="http://schemas.microsoft.com/office/powerpoint/2010/main" val="3608699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23850" y="115888"/>
            <a:ext cx="6840538"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35843"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4"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58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8"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58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15" name="Text Box 13"/>
          <p:cNvSpPr txBox="1">
            <a:spLocks noChangeArrowheads="1"/>
          </p:cNvSpPr>
          <p:nvPr/>
        </p:nvSpPr>
        <p:spPr bwMode="auto">
          <a:xfrm>
            <a:off x="179512" y="1285860"/>
            <a:ext cx="8784976" cy="517065"/>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solidFill>
                  <a:srgbClr val="C00000"/>
                </a:solidFill>
                <a:ea typeface="楷体_GB2312" pitchFamily="49" charset="-122"/>
              </a:rPr>
              <a:t>纳米器件总剂量效应损伤基本原理</a:t>
            </a:r>
            <a:endParaRPr lang="zh-CN" altLang="en-US" sz="2400" dirty="0">
              <a:solidFill>
                <a:srgbClr val="C00000"/>
              </a:solidFill>
              <a:ea typeface="楷体_GB2312" pitchFamily="49" charset="-122"/>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3"/>
          <p:cNvSpPr>
            <a:spLocks noChangeArrowheads="1"/>
          </p:cNvSpPr>
          <p:nvPr/>
        </p:nvSpPr>
        <p:spPr bwMode="auto">
          <a:xfrm>
            <a:off x="-72008"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Rectangle 4"/>
          <p:cNvSpPr>
            <a:spLocks noChangeArrowheads="1"/>
          </p:cNvSpPr>
          <p:nvPr/>
        </p:nvSpPr>
        <p:spPr bwMode="auto">
          <a:xfrm>
            <a:off x="0" y="18847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2700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仿宋_GB2312" pitchFamily="49" charset="-122"/>
                <a:cs typeface="Times New Roman" pitchFamily="18" charset="0"/>
              </a:rPr>
              <a:t>  </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2"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620" y="4062122"/>
            <a:ext cx="3096344" cy="231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3"/>
          <p:cNvSpPr txBox="1">
            <a:spLocks noChangeArrowheads="1"/>
          </p:cNvSpPr>
          <p:nvPr/>
        </p:nvSpPr>
        <p:spPr bwMode="auto">
          <a:xfrm>
            <a:off x="5478314" y="2917159"/>
            <a:ext cx="3403078" cy="2923877"/>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marL="342900" indent="-342900" eaLnBrk="1" hangingPunct="1">
              <a:lnSpc>
                <a:spcPct val="115000"/>
              </a:lnSpc>
              <a:spcBef>
                <a:spcPts val="0"/>
              </a:spcBef>
              <a:buClr>
                <a:srgbClr val="CC0099"/>
              </a:buClr>
              <a:buFont typeface="Wingdings" pitchFamily="2" charset="2"/>
              <a:buChar char="u"/>
              <a:defRPr/>
            </a:pPr>
            <a:r>
              <a:rPr lang="en-US" altLang="zh-CN" sz="2000" dirty="0" smtClean="0">
                <a:solidFill>
                  <a:srgbClr val="FF0000"/>
                </a:solidFill>
                <a:ea typeface="楷体_GB2312" pitchFamily="49" charset="-122"/>
              </a:rPr>
              <a:t>STI</a:t>
            </a:r>
            <a:r>
              <a:rPr lang="zh-CN" altLang="en-US" sz="2000" dirty="0" smtClean="0">
                <a:solidFill>
                  <a:srgbClr val="0000FF"/>
                </a:solidFill>
                <a:ea typeface="楷体_GB2312" pitchFamily="49" charset="-122"/>
              </a:rPr>
              <a:t>和</a:t>
            </a:r>
            <a:r>
              <a:rPr lang="zh-CN" altLang="en-US" sz="2000" dirty="0" smtClean="0">
                <a:solidFill>
                  <a:srgbClr val="FF0000"/>
                </a:solidFill>
                <a:ea typeface="楷体_GB2312" pitchFamily="49" charset="-122"/>
              </a:rPr>
              <a:t>栅极两侧的氧化层（</a:t>
            </a:r>
            <a:r>
              <a:rPr lang="en-US" altLang="zh-CN" sz="2000" dirty="0" smtClean="0">
                <a:solidFill>
                  <a:srgbClr val="FF0000"/>
                </a:solidFill>
                <a:ea typeface="楷体_GB2312" pitchFamily="49" charset="-122"/>
              </a:rPr>
              <a:t>LDD Spacer</a:t>
            </a:r>
            <a:r>
              <a:rPr lang="zh-CN" altLang="en-US" sz="2000" dirty="0" smtClean="0">
                <a:solidFill>
                  <a:srgbClr val="FF0000"/>
                </a:solidFill>
                <a:ea typeface="楷体_GB2312" pitchFamily="49" charset="-122"/>
              </a:rPr>
              <a:t>）是</a:t>
            </a:r>
            <a:r>
              <a:rPr lang="zh-CN" altLang="en-US" sz="2000" dirty="0" smtClean="0">
                <a:solidFill>
                  <a:srgbClr val="0000FF"/>
                </a:solidFill>
                <a:ea typeface="楷体_GB2312" pitchFamily="49" charset="-122"/>
              </a:rPr>
              <a:t>纳米器件的辐射敏感</a:t>
            </a:r>
            <a:r>
              <a:rPr lang="zh-CN" altLang="en-US" sz="2000" smtClean="0">
                <a:solidFill>
                  <a:srgbClr val="0000FF"/>
                </a:solidFill>
                <a:ea typeface="楷体_GB2312" pitchFamily="49" charset="-122"/>
              </a:rPr>
              <a:t>物理位置，栅氧的辐射效应可以忽略；</a:t>
            </a:r>
            <a:endParaRPr lang="en-US" altLang="zh-CN" sz="2000" dirty="0" smtClean="0">
              <a:solidFill>
                <a:srgbClr val="0000FF"/>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r>
              <a:rPr lang="zh-CN" altLang="en-US" sz="2000" dirty="0">
                <a:solidFill>
                  <a:srgbClr val="0000FF"/>
                </a:solidFill>
                <a:ea typeface="楷体_GB2312" pitchFamily="49" charset="-122"/>
              </a:rPr>
              <a:t>场氧厚度没有变小，但沟道掺杂提高、氧化层电场变弱使</a:t>
            </a:r>
            <a:r>
              <a:rPr lang="en-US" altLang="zh-CN" sz="2000" dirty="0">
                <a:solidFill>
                  <a:srgbClr val="0000FF"/>
                </a:solidFill>
                <a:ea typeface="楷体_GB2312" pitchFamily="49" charset="-122"/>
              </a:rPr>
              <a:t>65nm</a:t>
            </a:r>
            <a:r>
              <a:rPr lang="zh-CN" altLang="en-US" sz="2000" dirty="0">
                <a:solidFill>
                  <a:srgbClr val="0000FF"/>
                </a:solidFill>
                <a:ea typeface="楷体_GB2312" pitchFamily="49" charset="-122"/>
              </a:rPr>
              <a:t>器件具有更好的本征抗总剂量能力；</a:t>
            </a:r>
            <a:endParaRPr lang="en-US" altLang="zh-CN" sz="2000" dirty="0">
              <a:solidFill>
                <a:srgbClr val="0000FF"/>
              </a:solidFill>
              <a:ea typeface="楷体_GB2312" pitchFamily="49" charset="-122"/>
            </a:endParaRPr>
          </a:p>
        </p:txBody>
      </p:sp>
      <p:pic>
        <p:nvPicPr>
          <p:cNvPr id="29" name="图片 28"/>
          <p:cNvPicPr/>
          <p:nvPr/>
        </p:nvPicPr>
        <p:blipFill>
          <a:blip r:embed="rId4"/>
          <a:srcRect/>
          <a:stretch>
            <a:fillRect/>
          </a:stretch>
        </p:blipFill>
        <p:spPr bwMode="auto">
          <a:xfrm>
            <a:off x="179512" y="1707018"/>
            <a:ext cx="5274310" cy="2423160"/>
          </a:xfrm>
          <a:prstGeom prst="rect">
            <a:avLst/>
          </a:prstGeom>
          <a:noFill/>
          <a:ln w="9525">
            <a:noFill/>
            <a:miter lim="800000"/>
            <a:headEnd/>
            <a:tailEnd/>
          </a:ln>
        </p:spPr>
      </p:pic>
      <p:sp>
        <p:nvSpPr>
          <p:cNvPr id="4" name="线形标注 1 3"/>
          <p:cNvSpPr/>
          <p:nvPr/>
        </p:nvSpPr>
        <p:spPr bwMode="auto">
          <a:xfrm>
            <a:off x="5033176" y="1884770"/>
            <a:ext cx="1627056" cy="409203"/>
          </a:xfrm>
          <a:prstGeom prst="borderCallout1">
            <a:avLst>
              <a:gd name="adj1" fmla="val 48545"/>
              <a:gd name="adj2" fmla="val -3181"/>
              <a:gd name="adj3" fmla="val 86726"/>
              <a:gd name="adj4" fmla="val -26057"/>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1800" i="0" u="none" strike="noStrike" cap="none" normalizeH="0" baseline="0" dirty="0" smtClean="0">
                <a:ln>
                  <a:noFill/>
                </a:ln>
                <a:solidFill>
                  <a:srgbClr val="0000FF"/>
                </a:solidFill>
                <a:effectLst/>
                <a:latin typeface="Arial" charset="0"/>
                <a:ea typeface="宋体" pitchFamily="2" charset="-122"/>
              </a:rPr>
              <a:t>LDD Spacer</a:t>
            </a:r>
            <a:endParaRPr kumimoji="0" lang="zh-CN" altLang="en-US" sz="1800" i="0" u="none" strike="noStrike" cap="none" normalizeH="0" baseline="0" dirty="0" smtClean="0">
              <a:ln>
                <a:noFill/>
              </a:ln>
              <a:solidFill>
                <a:srgbClr val="0000FF"/>
              </a:solidFill>
              <a:effectLst/>
              <a:latin typeface="Arial" charset="0"/>
              <a:ea typeface="宋体" pitchFamily="2" charset="-122"/>
            </a:endParaRPr>
          </a:p>
        </p:txBody>
      </p:sp>
    </p:spTree>
    <p:extLst>
      <p:ext uri="{BB962C8B-B14F-4D97-AF65-F5344CB8AC3E}">
        <p14:creationId xmlns:p14="http://schemas.microsoft.com/office/powerpoint/2010/main" val="404707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323850" y="115888"/>
            <a:ext cx="6840538"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37891"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37892"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5" y="1125538"/>
            <a:ext cx="7929563" cy="523220"/>
          </a:xfrm>
          <a:prstGeom prst="rect">
            <a:avLst/>
          </a:prstGeom>
          <a:solidFill>
            <a:srgbClr val="800080"/>
          </a:solidFill>
          <a:ln w="28575">
            <a:solidFill>
              <a:srgbClr val="AC6E08"/>
            </a:solidFill>
            <a:miter lim="800000"/>
            <a:headEnd/>
            <a:tailEnd/>
          </a:ln>
          <a:effectLs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辐射效应对</a:t>
            </a:r>
            <a:r>
              <a:rPr lang="en-US" altLang="zh-CN" sz="2800" kern="0" dirty="0" smtClean="0">
                <a:solidFill>
                  <a:srgbClr val="F2FD0D"/>
                </a:solidFill>
                <a:ea typeface="楷体_GB2312" pitchFamily="49" charset="-122"/>
              </a:rPr>
              <a:t>MOSFET</a:t>
            </a:r>
            <a:r>
              <a:rPr lang="zh-CN" altLang="en-US" sz="2800" kern="0" dirty="0" smtClean="0">
                <a:solidFill>
                  <a:srgbClr val="F2FD0D"/>
                </a:solidFill>
                <a:ea typeface="楷体_GB2312" pitchFamily="49" charset="-122"/>
              </a:rPr>
              <a:t>电应力规律的影响</a:t>
            </a:r>
          </a:p>
        </p:txBody>
      </p:sp>
      <p:sp>
        <p:nvSpPr>
          <p:cNvPr id="3789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89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896"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89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89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89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37900" name="Text Box 13"/>
          <p:cNvSpPr txBox="1">
            <a:spLocks noChangeArrowheads="1"/>
          </p:cNvSpPr>
          <p:nvPr/>
        </p:nvSpPr>
        <p:spPr bwMode="auto">
          <a:xfrm>
            <a:off x="431800" y="1773238"/>
            <a:ext cx="7956550" cy="9417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宋体" pitchFamily="2" charset="-122"/>
              </a:defRPr>
            </a:lvl1pPr>
            <a:lvl2pPr marL="742950" indent="-285750" eaLnBrk="0" hangingPunct="0">
              <a:defRPr sz="1400" b="1">
                <a:solidFill>
                  <a:schemeClr val="tx1"/>
                </a:solidFill>
                <a:latin typeface="Arial" charset="0"/>
                <a:ea typeface="宋体" pitchFamily="2" charset="-122"/>
              </a:defRPr>
            </a:lvl2pPr>
            <a:lvl3pPr marL="1143000" indent="-228600" eaLnBrk="0" hangingPunct="0">
              <a:defRPr sz="1400" b="1">
                <a:solidFill>
                  <a:schemeClr val="tx1"/>
                </a:solidFill>
                <a:latin typeface="Arial" charset="0"/>
                <a:ea typeface="宋体" pitchFamily="2" charset="-122"/>
              </a:defRPr>
            </a:lvl3pPr>
            <a:lvl4pPr marL="1600200" indent="-228600" eaLnBrk="0" hangingPunct="0">
              <a:defRPr sz="1400" b="1">
                <a:solidFill>
                  <a:schemeClr val="tx1"/>
                </a:solidFill>
                <a:latin typeface="Arial" charset="0"/>
                <a:ea typeface="宋体" pitchFamily="2" charset="-122"/>
              </a:defRPr>
            </a:lvl4pPr>
            <a:lvl5pPr marL="2057400" indent="-228600" eaLnBrk="0" hangingPunct="0">
              <a:defRPr sz="1400" b="1">
                <a:solidFill>
                  <a:schemeClr val="tx1"/>
                </a:solidFill>
                <a:latin typeface="Arial" charset="0"/>
                <a:ea typeface="宋体" pitchFamily="2" charset="-122"/>
              </a:defRPr>
            </a:lvl5pPr>
            <a:lvl6pPr marL="2514600" indent="-228600" eaLnBrk="0" fontAlgn="base" hangingPunct="0">
              <a:spcBef>
                <a:spcPct val="0"/>
              </a:spcBef>
              <a:spcAft>
                <a:spcPct val="0"/>
              </a:spcAft>
              <a:defRPr sz="1400" b="1">
                <a:solidFill>
                  <a:schemeClr val="tx1"/>
                </a:solidFill>
                <a:latin typeface="Arial" charset="0"/>
                <a:ea typeface="宋体" pitchFamily="2" charset="-122"/>
              </a:defRPr>
            </a:lvl6pPr>
            <a:lvl7pPr marL="2971800" indent="-228600" eaLnBrk="0" fontAlgn="base" hangingPunct="0">
              <a:spcBef>
                <a:spcPct val="0"/>
              </a:spcBef>
              <a:spcAft>
                <a:spcPct val="0"/>
              </a:spcAft>
              <a:defRPr sz="1400" b="1">
                <a:solidFill>
                  <a:schemeClr val="tx1"/>
                </a:solidFill>
                <a:latin typeface="Arial" charset="0"/>
                <a:ea typeface="宋体" pitchFamily="2" charset="-122"/>
              </a:defRPr>
            </a:lvl7pPr>
            <a:lvl8pPr marL="3429000" indent="-228600" eaLnBrk="0" fontAlgn="base" hangingPunct="0">
              <a:spcBef>
                <a:spcPct val="0"/>
              </a:spcBef>
              <a:spcAft>
                <a:spcPct val="0"/>
              </a:spcAft>
              <a:defRPr sz="1400" b="1">
                <a:solidFill>
                  <a:schemeClr val="tx1"/>
                </a:solidFill>
                <a:latin typeface="Arial" charset="0"/>
                <a:ea typeface="宋体" pitchFamily="2" charset="-122"/>
              </a:defRPr>
            </a:lvl8pPr>
            <a:lvl9pPr marL="3886200" indent="-228600"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lnSpc>
                <a:spcPct val="115000"/>
              </a:lnSpc>
              <a:buClr>
                <a:srgbClr val="CC0099"/>
              </a:buClr>
            </a:pPr>
            <a:r>
              <a:rPr lang="zh-CN" altLang="en-US" sz="2400" dirty="0">
                <a:solidFill>
                  <a:srgbClr val="FF0000"/>
                </a:solidFill>
                <a:ea typeface="楷体_GB2312" pitchFamily="49" charset="-122"/>
              </a:rPr>
              <a:t>目的：</a:t>
            </a:r>
            <a:r>
              <a:rPr lang="zh-CN" altLang="en-US" sz="2400" dirty="0">
                <a:solidFill>
                  <a:srgbClr val="0000FF"/>
                </a:solidFill>
                <a:ea typeface="楷体_GB2312" pitchFamily="49" charset="-122"/>
              </a:rPr>
              <a:t>验证纳米器件是否在辐照后会在在明显的可靠性</a:t>
            </a:r>
            <a:r>
              <a:rPr lang="zh-CN" altLang="en-US" sz="2400" dirty="0" smtClean="0">
                <a:solidFill>
                  <a:srgbClr val="0000FF"/>
                </a:solidFill>
                <a:ea typeface="楷体_GB2312" pitchFamily="49" charset="-122"/>
              </a:rPr>
              <a:t>退化</a:t>
            </a:r>
            <a:r>
              <a:rPr lang="zh-CN" altLang="en-US" sz="2400" dirty="0" smtClean="0">
                <a:solidFill>
                  <a:srgbClr val="002060"/>
                </a:solidFill>
                <a:ea typeface="楷体_GB2312" pitchFamily="49" charset="-122"/>
              </a:rPr>
              <a:t>。</a:t>
            </a:r>
            <a:endParaRPr lang="en-US" altLang="zh-CN" sz="2400" dirty="0">
              <a:solidFill>
                <a:srgbClr val="002060"/>
              </a:solidFill>
              <a:ea typeface="楷体_GB2312" pitchFamily="49" charset="-122"/>
            </a:endParaRPr>
          </a:p>
        </p:txBody>
      </p:sp>
      <p:sp>
        <p:nvSpPr>
          <p:cNvPr id="18" name="Text Box 13"/>
          <p:cNvSpPr txBox="1">
            <a:spLocks noChangeArrowheads="1"/>
          </p:cNvSpPr>
          <p:nvPr/>
        </p:nvSpPr>
        <p:spPr bwMode="auto">
          <a:xfrm>
            <a:off x="555625" y="2674938"/>
            <a:ext cx="7848600" cy="4021101"/>
          </a:xfrm>
          <a:prstGeom prst="rect">
            <a:avLst/>
          </a:prstGeom>
          <a:solidFill>
            <a:schemeClr val="accent3">
              <a:lumMod val="85000"/>
            </a:schemeClr>
          </a:solidFill>
          <a:ln>
            <a:noFill/>
          </a:ln>
          <a:effectLst/>
        </p:spPr>
        <p:txBody>
          <a:bodyPr>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ea typeface="楷体_GB2312" pitchFamily="49" charset="-122"/>
              </a:rPr>
              <a:t>实验方案：</a:t>
            </a:r>
            <a:endParaRPr lang="en-US" altLang="zh-CN" sz="2400" dirty="0" smtClean="0">
              <a:ea typeface="楷体_GB2312" pitchFamily="49" charset="-122"/>
            </a:endParaRPr>
          </a:p>
          <a:p>
            <a:pPr marL="360000" lvl="1" eaLnBrk="1" hangingPunct="1">
              <a:lnSpc>
                <a:spcPct val="115000"/>
              </a:lnSpc>
              <a:spcBef>
                <a:spcPts val="0"/>
              </a:spcBef>
              <a:buClr>
                <a:srgbClr val="CC0099"/>
              </a:buClr>
              <a:buFont typeface="Wingdings" pitchFamily="2" charset="2"/>
              <a:buChar char="p"/>
              <a:defRPr/>
            </a:pPr>
            <a:r>
              <a:rPr lang="zh-CN" altLang="en-US" sz="2000" dirty="0">
                <a:solidFill>
                  <a:srgbClr val="0000FF"/>
                </a:solidFill>
                <a:ea typeface="楷体_GB2312" pitchFamily="49" charset="-122"/>
              </a:rPr>
              <a:t>对象</a:t>
            </a:r>
            <a:r>
              <a:rPr lang="zh-CN" altLang="en-US" sz="2000" dirty="0" smtClean="0">
                <a:solidFill>
                  <a:srgbClr val="0000FF"/>
                </a:solidFill>
                <a:ea typeface="楷体_GB2312" pitchFamily="49" charset="-122"/>
              </a:rPr>
              <a:t>：</a:t>
            </a:r>
            <a:r>
              <a:rPr lang="en-US" altLang="zh-CN" sz="2000" dirty="0" smtClean="0">
                <a:solidFill>
                  <a:srgbClr val="0000FF"/>
                </a:solidFill>
                <a:ea typeface="楷体_GB2312" pitchFamily="49" charset="-122"/>
              </a:rPr>
              <a:t>B65TIDTEST1</a:t>
            </a:r>
            <a:r>
              <a:rPr lang="zh-CN" altLang="en-US" sz="2000" dirty="0" smtClean="0">
                <a:solidFill>
                  <a:srgbClr val="0000FF"/>
                </a:solidFill>
                <a:ea typeface="楷体_GB2312" pitchFamily="49" charset="-122"/>
              </a:rPr>
              <a:t>，</a:t>
            </a:r>
            <a:r>
              <a:rPr lang="en-US" altLang="zh-CN" sz="2000" dirty="0">
                <a:solidFill>
                  <a:srgbClr val="0000FF"/>
                </a:solidFill>
                <a:ea typeface="楷体_GB2312" pitchFamily="49" charset="-122"/>
              </a:rPr>
              <a:t> </a:t>
            </a:r>
            <a:r>
              <a:rPr lang="en-US" altLang="zh-CN" sz="2000" dirty="0" smtClean="0">
                <a:solidFill>
                  <a:srgbClr val="0000FF"/>
                </a:solidFill>
                <a:ea typeface="楷体_GB2312" pitchFamily="49" charset="-122"/>
              </a:rPr>
              <a:t>B65TIDTEST2</a:t>
            </a:r>
            <a:r>
              <a:rPr lang="zh-CN" altLang="en-US" sz="2000" dirty="0" smtClean="0">
                <a:solidFill>
                  <a:srgbClr val="0000FF"/>
                </a:solidFill>
                <a:ea typeface="楷体_GB2312" pitchFamily="49" charset="-122"/>
              </a:rPr>
              <a:t>，各</a:t>
            </a:r>
            <a:r>
              <a:rPr lang="en-US" altLang="zh-CN" sz="2000" dirty="0">
                <a:solidFill>
                  <a:srgbClr val="0000FF"/>
                </a:solidFill>
                <a:ea typeface="楷体_GB2312" pitchFamily="49" charset="-122"/>
              </a:rPr>
              <a:t>8</a:t>
            </a:r>
            <a:r>
              <a:rPr lang="zh-CN" altLang="en-US" sz="2000" dirty="0" smtClean="0">
                <a:solidFill>
                  <a:srgbClr val="0000FF"/>
                </a:solidFill>
                <a:ea typeface="楷体_GB2312" pitchFamily="49" charset="-122"/>
              </a:rPr>
              <a:t>只；</a:t>
            </a:r>
            <a:endParaRPr lang="en-US" altLang="zh-CN" sz="2000" dirty="0" smtClean="0">
              <a:solidFill>
                <a:srgbClr val="0000FF"/>
              </a:solidFill>
              <a:ea typeface="楷体_GB2312" pitchFamily="49" charset="-122"/>
            </a:endParaRPr>
          </a:p>
          <a:p>
            <a:pPr marL="36000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方案：样品分</a:t>
            </a:r>
            <a:r>
              <a:rPr lang="en-US" altLang="zh-CN" sz="2000" dirty="0">
                <a:solidFill>
                  <a:srgbClr val="0000FF"/>
                </a:solidFill>
                <a:ea typeface="楷体_GB2312" pitchFamily="49" charset="-122"/>
              </a:rPr>
              <a:t>3</a:t>
            </a:r>
            <a:r>
              <a:rPr lang="zh-CN" altLang="en-US" sz="2000" dirty="0" smtClean="0">
                <a:solidFill>
                  <a:srgbClr val="0000FF"/>
                </a:solidFill>
                <a:ea typeface="楷体_GB2312" pitchFamily="49" charset="-122"/>
              </a:rPr>
              <a:t>组；</a:t>
            </a:r>
            <a:r>
              <a:rPr lang="en-US" altLang="zh-CN" sz="2000" dirty="0" smtClean="0">
                <a:solidFill>
                  <a:srgbClr val="0000FF"/>
                </a:solidFill>
                <a:ea typeface="楷体_GB2312" pitchFamily="49" charset="-122"/>
              </a:rPr>
              <a:t>1</a:t>
            </a:r>
            <a:r>
              <a:rPr lang="zh-CN" altLang="en-US" sz="2000" dirty="0" smtClean="0">
                <a:solidFill>
                  <a:srgbClr val="0000FF"/>
                </a:solidFill>
                <a:ea typeface="楷体_GB2312" pitchFamily="49" charset="-122"/>
              </a:rPr>
              <a:t>组直接施加电应力；</a:t>
            </a:r>
            <a:r>
              <a:rPr lang="en-US" altLang="zh-CN" sz="2000" dirty="0">
                <a:solidFill>
                  <a:srgbClr val="0000FF"/>
                </a:solidFill>
                <a:ea typeface="楷体_GB2312" pitchFamily="49" charset="-122"/>
              </a:rPr>
              <a:t>2</a:t>
            </a:r>
            <a:r>
              <a:rPr lang="zh-CN" altLang="en-US" sz="2000" dirty="0" smtClean="0">
                <a:solidFill>
                  <a:srgbClr val="0000FF"/>
                </a:solidFill>
                <a:ea typeface="楷体_GB2312" pitchFamily="49" charset="-122"/>
              </a:rPr>
              <a:t>组辐照</a:t>
            </a:r>
            <a:r>
              <a:rPr lang="en-US" altLang="zh-CN" sz="2000" dirty="0" smtClean="0">
                <a:solidFill>
                  <a:srgbClr val="0000FF"/>
                </a:solidFill>
                <a:ea typeface="楷体_GB2312" pitchFamily="49" charset="-122"/>
              </a:rPr>
              <a:t>1Mrad</a:t>
            </a:r>
            <a:r>
              <a:rPr lang="zh-CN" altLang="en-US" sz="2000" dirty="0" smtClean="0">
                <a:solidFill>
                  <a:srgbClr val="0000FF"/>
                </a:solidFill>
                <a:ea typeface="楷体_GB2312" pitchFamily="49" charset="-122"/>
              </a:rPr>
              <a:t>后施加电应力；</a:t>
            </a:r>
            <a:r>
              <a:rPr lang="en-US" altLang="zh-CN" sz="2000" dirty="0" smtClean="0">
                <a:solidFill>
                  <a:srgbClr val="0000FF"/>
                </a:solidFill>
                <a:ea typeface="楷体_GB2312" pitchFamily="49" charset="-122"/>
              </a:rPr>
              <a:t>3</a:t>
            </a:r>
            <a:r>
              <a:rPr lang="zh-CN" altLang="en-US" sz="2000" dirty="0" smtClean="0">
                <a:solidFill>
                  <a:srgbClr val="0000FF"/>
                </a:solidFill>
                <a:ea typeface="楷体_GB2312" pitchFamily="49" charset="-122"/>
              </a:rPr>
              <a:t>组经重离子辐照后施加电应力</a:t>
            </a:r>
            <a:endParaRPr lang="en-US" altLang="zh-CN" sz="2000" dirty="0" smtClean="0">
              <a:solidFill>
                <a:srgbClr val="0000FF"/>
              </a:solidFill>
              <a:ea typeface="楷体_GB2312" pitchFamily="49" charset="-122"/>
            </a:endParaRPr>
          </a:p>
          <a:p>
            <a:pPr marL="36000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电应力：</a:t>
            </a:r>
            <a:r>
              <a:rPr lang="en-US" altLang="zh-CN" sz="2000" dirty="0" smtClean="0">
                <a:solidFill>
                  <a:srgbClr val="C00000"/>
                </a:solidFill>
                <a:ea typeface="楷体_GB2312" pitchFamily="49" charset="-122"/>
              </a:rPr>
              <a:t>FN</a:t>
            </a:r>
            <a:r>
              <a:rPr lang="zh-CN" altLang="en-US" sz="2000" dirty="0" smtClean="0">
                <a:solidFill>
                  <a:srgbClr val="C00000"/>
                </a:solidFill>
                <a:ea typeface="楷体_GB2312" pitchFamily="49" charset="-122"/>
              </a:rPr>
              <a:t>应力</a:t>
            </a:r>
            <a:r>
              <a:rPr lang="zh-CN" altLang="en-US" sz="2000" dirty="0" smtClean="0">
                <a:solidFill>
                  <a:srgbClr val="0000FF"/>
                </a:solidFill>
                <a:ea typeface="楷体_GB2312" pitchFamily="49" charset="-122"/>
              </a:rPr>
              <a:t>，</a:t>
            </a:r>
            <a:r>
              <a:rPr lang="en-US" altLang="zh-CN" sz="2000" dirty="0" smtClean="0">
                <a:solidFill>
                  <a:srgbClr val="0000FF"/>
                </a:solidFill>
                <a:ea typeface="楷体_GB2312" pitchFamily="49" charset="-122"/>
              </a:rPr>
              <a:t>VG=VDD=3.5V</a:t>
            </a:r>
            <a:r>
              <a:rPr lang="zh-CN" altLang="en-US" sz="2000" dirty="0" smtClean="0">
                <a:solidFill>
                  <a:srgbClr val="0000FF"/>
                </a:solidFill>
                <a:ea typeface="楷体_GB2312" pitchFamily="49" charset="-122"/>
              </a:rPr>
              <a:t>，</a:t>
            </a:r>
            <a:r>
              <a:rPr lang="en-US" altLang="zh-CN" sz="2000" dirty="0" smtClean="0">
                <a:solidFill>
                  <a:srgbClr val="0000FF"/>
                </a:solidFill>
                <a:ea typeface="楷体_GB2312" pitchFamily="49" charset="-122"/>
              </a:rPr>
              <a:t>VS=VD=VB=0V</a:t>
            </a:r>
            <a:r>
              <a:rPr lang="zh-CN" altLang="en-US" sz="2000" dirty="0" smtClean="0">
                <a:solidFill>
                  <a:srgbClr val="0000FF"/>
                </a:solidFill>
                <a:ea typeface="楷体_GB2312" pitchFamily="49" charset="-122"/>
              </a:rPr>
              <a:t>；</a:t>
            </a:r>
            <a:endParaRPr lang="en-US" altLang="zh-CN" sz="2000" dirty="0" smtClean="0">
              <a:solidFill>
                <a:srgbClr val="0000FF"/>
              </a:solidFill>
              <a:ea typeface="楷体_GB2312" pitchFamily="49" charset="-122"/>
            </a:endParaRPr>
          </a:p>
          <a:p>
            <a:pPr marL="771162" lvl="2" indent="-285750" eaLnBrk="1" hangingPunct="1">
              <a:lnSpc>
                <a:spcPct val="115000"/>
              </a:lnSpc>
              <a:spcBef>
                <a:spcPts val="0"/>
              </a:spcBef>
              <a:buClr>
                <a:srgbClr val="CC0099"/>
              </a:buClr>
              <a:buFont typeface="Wingdings" pitchFamily="2" charset="2"/>
              <a:buChar char="u"/>
              <a:defRPr/>
            </a:pPr>
            <a:r>
              <a:rPr lang="en-US" altLang="zh-CN" sz="1800" dirty="0" smtClean="0">
                <a:solidFill>
                  <a:srgbClr val="C00000"/>
                </a:solidFill>
                <a:ea typeface="楷体_GB2312" pitchFamily="49" charset="-122"/>
              </a:rPr>
              <a:t>3.5V</a:t>
            </a:r>
            <a:r>
              <a:rPr lang="zh-CN" altLang="en-US" sz="1800" dirty="0" smtClean="0">
                <a:solidFill>
                  <a:srgbClr val="C00000"/>
                </a:solidFill>
                <a:ea typeface="楷体_GB2312" pitchFamily="49" charset="-122"/>
              </a:rPr>
              <a:t>依据：取扫描击穿电压的</a:t>
            </a:r>
            <a:r>
              <a:rPr lang="en-US" altLang="zh-CN" sz="1800" dirty="0" smtClean="0">
                <a:solidFill>
                  <a:srgbClr val="C00000"/>
                </a:solidFill>
                <a:ea typeface="楷体_GB2312" pitchFamily="49" charset="-122"/>
              </a:rPr>
              <a:t>85%~90%</a:t>
            </a:r>
            <a:r>
              <a:rPr lang="zh-CN" altLang="en-US" sz="1800" dirty="0" smtClean="0">
                <a:solidFill>
                  <a:srgbClr val="C00000"/>
                </a:solidFill>
                <a:ea typeface="楷体_GB2312" pitchFamily="49" charset="-122"/>
              </a:rPr>
              <a:t>，综合考虑各管子差异，</a:t>
            </a:r>
            <a:endParaRPr lang="en-US" altLang="zh-CN" sz="1800" dirty="0" smtClean="0">
              <a:solidFill>
                <a:srgbClr val="C00000"/>
              </a:solidFill>
              <a:ea typeface="楷体_GB2312" pitchFamily="49" charset="-122"/>
            </a:endParaRPr>
          </a:p>
          <a:p>
            <a:pPr marL="36000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辐射源：钴源，剂量率</a:t>
            </a:r>
            <a:r>
              <a:rPr lang="en-US" altLang="zh-CN" sz="2000" dirty="0" smtClean="0">
                <a:solidFill>
                  <a:srgbClr val="0000FF"/>
                </a:solidFill>
                <a:ea typeface="楷体_GB2312" pitchFamily="49" charset="-122"/>
              </a:rPr>
              <a:t>20rad(Si)/s</a:t>
            </a:r>
            <a:r>
              <a:rPr lang="zh-CN" altLang="en-US" sz="2000" dirty="0" smtClean="0">
                <a:solidFill>
                  <a:srgbClr val="0000FF"/>
                </a:solidFill>
                <a:ea typeface="楷体_GB2312" pitchFamily="49" charset="-122"/>
              </a:rPr>
              <a:t>；兰州回旋加速器，</a:t>
            </a:r>
            <a:r>
              <a:rPr lang="en-US" altLang="zh-CN" sz="2000" dirty="0" smtClean="0">
                <a:solidFill>
                  <a:srgbClr val="0000FF"/>
                </a:solidFill>
                <a:ea typeface="楷体_GB2312" pitchFamily="49" charset="-122"/>
              </a:rPr>
              <a:t>LET=97.6</a:t>
            </a:r>
            <a:r>
              <a:rPr lang="zh-CN" altLang="en-US" sz="2000" dirty="0" smtClean="0">
                <a:solidFill>
                  <a:srgbClr val="0000FF"/>
                </a:solidFill>
                <a:ea typeface="楷体_GB2312" pitchFamily="49" charset="-122"/>
              </a:rPr>
              <a:t>，总</a:t>
            </a:r>
            <a:r>
              <a:rPr lang="zh-CN" altLang="en-US" sz="2000" dirty="0">
                <a:solidFill>
                  <a:srgbClr val="0000FF"/>
                </a:solidFill>
                <a:ea typeface="楷体_GB2312" pitchFamily="49" charset="-122"/>
              </a:rPr>
              <a:t>注</a:t>
            </a:r>
            <a:r>
              <a:rPr lang="zh-CN" altLang="en-US" sz="2000" dirty="0" smtClean="0">
                <a:solidFill>
                  <a:srgbClr val="0000FF"/>
                </a:solidFill>
                <a:ea typeface="楷体_GB2312" pitchFamily="49" charset="-122"/>
              </a:rPr>
              <a:t>量大于</a:t>
            </a:r>
            <a:r>
              <a:rPr lang="en-US" altLang="zh-CN" sz="2000" dirty="0" smtClean="0">
                <a:solidFill>
                  <a:srgbClr val="0000FF"/>
                </a:solidFill>
                <a:ea typeface="楷体_GB2312" pitchFamily="49" charset="-122"/>
              </a:rPr>
              <a:t>1e9/cm</a:t>
            </a:r>
            <a:r>
              <a:rPr lang="en-US" altLang="zh-CN" sz="2000" baseline="30000" dirty="0" smtClean="0">
                <a:solidFill>
                  <a:srgbClr val="0000FF"/>
                </a:solidFill>
                <a:ea typeface="楷体_GB2312" pitchFamily="49" charset="-122"/>
              </a:rPr>
              <a:t>2</a:t>
            </a:r>
          </a:p>
          <a:p>
            <a:pPr marL="36000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辐照偏置：</a:t>
            </a:r>
            <a:r>
              <a:rPr lang="en-US" altLang="zh-CN" sz="2000" dirty="0" smtClean="0">
                <a:solidFill>
                  <a:srgbClr val="0000FF"/>
                </a:solidFill>
                <a:ea typeface="楷体_GB2312" pitchFamily="49" charset="-122"/>
              </a:rPr>
              <a:t>VG=VDD=1.32</a:t>
            </a:r>
            <a:r>
              <a:rPr lang="zh-CN" altLang="en-US" sz="2000" dirty="0" smtClean="0">
                <a:solidFill>
                  <a:srgbClr val="0000FF"/>
                </a:solidFill>
                <a:ea typeface="楷体_GB2312" pitchFamily="49" charset="-122"/>
              </a:rPr>
              <a:t>，</a:t>
            </a:r>
            <a:r>
              <a:rPr lang="en-US" altLang="zh-CN" sz="2000" dirty="0" smtClean="0">
                <a:solidFill>
                  <a:srgbClr val="0000FF"/>
                </a:solidFill>
                <a:ea typeface="楷体_GB2312" pitchFamily="49" charset="-122"/>
              </a:rPr>
              <a:t>VS=VD=VB=0V</a:t>
            </a:r>
            <a:r>
              <a:rPr lang="zh-CN" altLang="en-US" sz="2000" dirty="0" smtClean="0">
                <a:solidFill>
                  <a:srgbClr val="0000FF"/>
                </a:solidFill>
                <a:ea typeface="楷体_GB2312" pitchFamily="49" charset="-122"/>
              </a:rPr>
              <a:t>；</a:t>
            </a:r>
            <a:endParaRPr lang="en-US" altLang="zh-CN" sz="2000" dirty="0" smtClean="0">
              <a:solidFill>
                <a:srgbClr val="0000FF"/>
              </a:solidFill>
              <a:ea typeface="楷体_GB2312" pitchFamily="49" charset="-122"/>
            </a:endParaRPr>
          </a:p>
          <a:p>
            <a:pPr marL="360000" lvl="1" eaLnBrk="1" hangingPunct="1">
              <a:lnSpc>
                <a:spcPct val="115000"/>
              </a:lnSpc>
              <a:spcBef>
                <a:spcPts val="0"/>
              </a:spcBef>
              <a:buClr>
                <a:srgbClr val="CC0099"/>
              </a:buClr>
              <a:buFont typeface="Wingdings" pitchFamily="2" charset="2"/>
              <a:buChar char="p"/>
              <a:defRPr/>
            </a:pPr>
            <a:r>
              <a:rPr lang="zh-CN" altLang="en-US" sz="2000" dirty="0" smtClean="0">
                <a:solidFill>
                  <a:srgbClr val="0000FF"/>
                </a:solidFill>
                <a:ea typeface="楷体_GB2312" pitchFamily="49" charset="-122"/>
              </a:rPr>
              <a:t>特性测试：辐照前后及施加应力</a:t>
            </a:r>
            <a:r>
              <a:rPr lang="en-US" altLang="zh-CN" sz="2000" dirty="0">
                <a:solidFill>
                  <a:srgbClr val="0000FF"/>
                </a:solidFill>
                <a:ea typeface="楷体_GB2312" pitchFamily="49" charset="-122"/>
              </a:rPr>
              <a:t>10s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30s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100s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200s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500s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1000s</a:t>
            </a:r>
            <a:r>
              <a:rPr lang="zh-CN" altLang="en-US" sz="2000" dirty="0">
                <a:solidFill>
                  <a:srgbClr val="0000FF"/>
                </a:solidFill>
                <a:ea typeface="楷体_GB2312" pitchFamily="49" charset="-122"/>
              </a:rPr>
              <a:t>、</a:t>
            </a:r>
            <a:r>
              <a:rPr lang="en-US" altLang="zh-CN" sz="2000" dirty="0">
                <a:solidFill>
                  <a:srgbClr val="0000FF"/>
                </a:solidFill>
                <a:ea typeface="楷体_GB2312" pitchFamily="49" charset="-122"/>
              </a:rPr>
              <a:t>2000s</a:t>
            </a:r>
            <a:r>
              <a:rPr lang="zh-CN" altLang="en-US" sz="2000" dirty="0">
                <a:solidFill>
                  <a:srgbClr val="0000FF"/>
                </a:solidFill>
                <a:ea typeface="楷体_GB2312" pitchFamily="49" charset="-122"/>
              </a:rPr>
              <a:t>、</a:t>
            </a:r>
            <a:r>
              <a:rPr lang="en-US" altLang="zh-CN" sz="2000" dirty="0" smtClean="0">
                <a:solidFill>
                  <a:srgbClr val="0000FF"/>
                </a:solidFill>
                <a:ea typeface="楷体_GB2312" pitchFamily="49" charset="-122"/>
              </a:rPr>
              <a:t>3000s</a:t>
            </a:r>
            <a:r>
              <a:rPr lang="zh-CN" altLang="en-US" sz="2000" dirty="0" smtClean="0">
                <a:solidFill>
                  <a:srgbClr val="0000FF"/>
                </a:solidFill>
                <a:ea typeface="楷体_GB2312" pitchFamily="49" charset="-122"/>
              </a:rPr>
              <a:t>时测试转移特性及栅泄漏电流。</a:t>
            </a:r>
            <a:endParaRPr lang="en-US" altLang="zh-CN" sz="2000" dirty="0" smtClean="0">
              <a:solidFill>
                <a:srgbClr val="C00000"/>
              </a:solidFill>
              <a:ea typeface="楷体_GB2312" pitchFamily="49" charset="-122"/>
            </a:endParaRPr>
          </a:p>
        </p:txBody>
      </p:sp>
    </p:spTree>
    <p:extLst>
      <p:ext uri="{BB962C8B-B14F-4D97-AF65-F5344CB8AC3E}">
        <p14:creationId xmlns:p14="http://schemas.microsoft.com/office/powerpoint/2010/main" val="1189057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23850" y="115888"/>
            <a:ext cx="6840538"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45059"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45060"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5" y="1125538"/>
            <a:ext cx="7929563" cy="523220"/>
          </a:xfrm>
          <a:prstGeom prst="rect">
            <a:avLst/>
          </a:prstGeom>
          <a:solidFill>
            <a:srgbClr val="800080"/>
          </a:solidFill>
          <a:ln w="28575">
            <a:solidFill>
              <a:srgbClr val="AC6E08"/>
            </a:solidFill>
            <a:miter lim="800000"/>
            <a:headEnd/>
            <a:tailEnd/>
          </a:ln>
          <a:effectLs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辐射效应对</a:t>
            </a:r>
            <a:r>
              <a:rPr lang="en-US" altLang="zh-CN" sz="2800" kern="0" dirty="0" smtClean="0">
                <a:solidFill>
                  <a:srgbClr val="F2FD0D"/>
                </a:solidFill>
                <a:ea typeface="楷体_GB2312" pitchFamily="49" charset="-122"/>
              </a:rPr>
              <a:t>MOSFET</a:t>
            </a:r>
            <a:r>
              <a:rPr lang="zh-CN" altLang="en-US" sz="2800" kern="0" dirty="0" smtClean="0">
                <a:solidFill>
                  <a:srgbClr val="F2FD0D"/>
                </a:solidFill>
                <a:ea typeface="楷体_GB2312" pitchFamily="49" charset="-122"/>
              </a:rPr>
              <a:t>电应力规律的影响</a:t>
            </a:r>
          </a:p>
        </p:txBody>
      </p:sp>
      <p:sp>
        <p:nvSpPr>
          <p:cNvPr id="4506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4"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8"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p:cNvGraphicFramePr>
            <a:graphicFrameLocks noChangeAspect="1"/>
          </p:cNvGraphicFramePr>
          <p:nvPr>
            <p:extLst>
              <p:ext uri="{D42A27DB-BD31-4B8C-83A1-F6EECF244321}">
                <p14:modId xmlns:p14="http://schemas.microsoft.com/office/powerpoint/2010/main" val="2402726145"/>
              </p:ext>
            </p:extLst>
          </p:nvPr>
        </p:nvGraphicFramePr>
        <p:xfrm>
          <a:off x="4355976" y="2132856"/>
          <a:ext cx="3719490" cy="2844316"/>
        </p:xfrm>
        <a:graphic>
          <a:graphicData uri="http://schemas.openxmlformats.org/presentationml/2006/ole">
            <mc:AlternateContent xmlns:mc="http://schemas.openxmlformats.org/markup-compatibility/2006">
              <mc:Choice xmlns:v="urn:schemas-microsoft-com:vml" Requires="v">
                <p:oleObj spid="_x0000_s502816" name="Graph" r:id="rId4" imgW="3312000" imgH="2538720" progId="">
                  <p:embed/>
                </p:oleObj>
              </mc:Choice>
              <mc:Fallback>
                <p:oleObj name="Graph" r:id="rId4" imgW="3312000" imgH="253872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132856"/>
                        <a:ext cx="3719490" cy="2844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3" name="Rectangle 5"/>
          <p:cNvSpPr>
            <a:spLocks noChangeArrowheads="1"/>
          </p:cNvSpPr>
          <p:nvPr/>
        </p:nvSpPr>
        <p:spPr bwMode="auto">
          <a:xfrm>
            <a:off x="863588" y="4835429"/>
            <a:ext cx="29883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p>
            <a:pPr algn="ctr" eaLnBrk="0" hangingPunct="0"/>
            <a:r>
              <a:rPr lang="en-US" altLang="zh-CN" dirty="0" smtClean="0">
                <a:solidFill>
                  <a:srgbClr val="0070C0"/>
                </a:solidFill>
                <a:latin typeface="楷体_GB2312" pitchFamily="49" charset="-122"/>
                <a:ea typeface="楷体_GB2312" pitchFamily="49" charset="-122"/>
              </a:rPr>
              <a:t>NMOS</a:t>
            </a:r>
            <a:r>
              <a:rPr lang="zh-CN" altLang="en-US" dirty="0" smtClean="0">
                <a:solidFill>
                  <a:srgbClr val="0070C0"/>
                </a:solidFill>
                <a:latin typeface="楷体_GB2312" pitchFamily="49" charset="-122"/>
                <a:ea typeface="楷体_GB2312" pitchFamily="49" charset="-122"/>
              </a:rPr>
              <a:t>阈值电压变化量与电应力时间</a:t>
            </a:r>
            <a:endParaRPr lang="zh-CN" altLang="en-US" dirty="0">
              <a:solidFill>
                <a:srgbClr val="0070C0"/>
              </a:solidFill>
              <a:latin typeface="楷体_GB2312" pitchFamily="49" charset="-122"/>
              <a:ea typeface="楷体_GB2312" pitchFamily="49" charset="-122"/>
            </a:endParaRPr>
          </a:p>
        </p:txBody>
      </p:sp>
      <p:sp>
        <p:nvSpPr>
          <p:cNvPr id="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3213768001"/>
              </p:ext>
            </p:extLst>
          </p:nvPr>
        </p:nvGraphicFramePr>
        <p:xfrm>
          <a:off x="444500" y="2119835"/>
          <a:ext cx="3770313" cy="2733675"/>
        </p:xfrm>
        <a:graphic>
          <a:graphicData uri="http://schemas.openxmlformats.org/presentationml/2006/ole">
            <mc:AlternateContent xmlns:mc="http://schemas.openxmlformats.org/markup-compatibility/2006">
              <mc:Choice xmlns:v="urn:schemas-microsoft-com:vml" Requires="v">
                <p:oleObj spid="_x0000_s502817" name="Graph" r:id="rId6" imgW="3587760" imgH="2592000" progId="">
                  <p:embed/>
                </p:oleObj>
              </mc:Choice>
              <mc:Fallback>
                <p:oleObj name="Graph" r:id="rId6" imgW="3587760" imgH="259200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00" y="2119835"/>
                        <a:ext cx="3770313" cy="2733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Rectangle 5"/>
          <p:cNvSpPr>
            <a:spLocks noChangeArrowheads="1"/>
          </p:cNvSpPr>
          <p:nvPr/>
        </p:nvSpPr>
        <p:spPr bwMode="auto">
          <a:xfrm>
            <a:off x="5004048" y="4915324"/>
            <a:ext cx="29883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p>
            <a:pPr algn="ctr" eaLnBrk="0" hangingPunct="0"/>
            <a:r>
              <a:rPr lang="en-US" altLang="zh-CN" dirty="0">
                <a:solidFill>
                  <a:srgbClr val="0070C0"/>
                </a:solidFill>
                <a:latin typeface="楷体_GB2312" pitchFamily="49" charset="-122"/>
                <a:ea typeface="楷体_GB2312" pitchFamily="49" charset="-122"/>
              </a:rPr>
              <a:t>P</a:t>
            </a:r>
            <a:r>
              <a:rPr lang="en-US" altLang="zh-CN" dirty="0" smtClean="0">
                <a:solidFill>
                  <a:srgbClr val="0070C0"/>
                </a:solidFill>
                <a:latin typeface="楷体_GB2312" pitchFamily="49" charset="-122"/>
                <a:ea typeface="楷体_GB2312" pitchFamily="49" charset="-122"/>
              </a:rPr>
              <a:t>MOS</a:t>
            </a:r>
            <a:r>
              <a:rPr lang="zh-CN" altLang="en-US" dirty="0" smtClean="0">
                <a:solidFill>
                  <a:srgbClr val="0070C0"/>
                </a:solidFill>
                <a:latin typeface="楷体_GB2312" pitchFamily="49" charset="-122"/>
                <a:ea typeface="楷体_GB2312" pitchFamily="49" charset="-122"/>
              </a:rPr>
              <a:t>阈值电压变化量与电应力时间</a:t>
            </a:r>
            <a:endParaRPr lang="zh-CN" altLang="en-US" dirty="0">
              <a:solidFill>
                <a:srgbClr val="0070C0"/>
              </a:solidFill>
              <a:latin typeface="楷体_GB2312" pitchFamily="49" charset="-122"/>
              <a:ea typeface="楷体_GB2312" pitchFamily="49" charset="-122"/>
            </a:endParaRPr>
          </a:p>
        </p:txBody>
      </p:sp>
      <p:sp>
        <p:nvSpPr>
          <p:cNvPr id="36" name="Text Box 13"/>
          <p:cNvSpPr txBox="1">
            <a:spLocks noChangeArrowheads="1"/>
          </p:cNvSpPr>
          <p:nvPr/>
        </p:nvSpPr>
        <p:spPr bwMode="auto">
          <a:xfrm>
            <a:off x="359532" y="5223101"/>
            <a:ext cx="8748972" cy="477631"/>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solidFill>
                  <a:srgbClr val="0000FF"/>
                </a:solidFill>
                <a:ea typeface="楷体_GB2312" pitchFamily="49" charset="-122"/>
              </a:rPr>
              <a:t>无论是否辐照，器件参数的退化与应力时间的关系可表示为：</a:t>
            </a:r>
            <a:endParaRPr lang="en-US" altLang="zh-CN" sz="2400" dirty="0" smtClean="0">
              <a:solidFill>
                <a:srgbClr val="0000FF"/>
              </a:solidFill>
              <a:ea typeface="楷体_GB2312" pitchFamily="49" charset="-122"/>
            </a:endParaRPr>
          </a:p>
        </p:txBody>
      </p:sp>
      <p:sp>
        <p:nvSpPr>
          <p:cNvPr id="9"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2" name="对象 11"/>
          <p:cNvGraphicFramePr>
            <a:graphicFrameLocks noChangeAspect="1"/>
          </p:cNvGraphicFramePr>
          <p:nvPr>
            <p:extLst>
              <p:ext uri="{D42A27DB-BD31-4B8C-83A1-F6EECF244321}">
                <p14:modId xmlns:p14="http://schemas.microsoft.com/office/powerpoint/2010/main" val="2168403788"/>
              </p:ext>
            </p:extLst>
          </p:nvPr>
        </p:nvGraphicFramePr>
        <p:xfrm>
          <a:off x="1547664" y="5706784"/>
          <a:ext cx="1371972" cy="848456"/>
        </p:xfrm>
        <a:graphic>
          <a:graphicData uri="http://schemas.openxmlformats.org/presentationml/2006/ole">
            <mc:AlternateContent xmlns:mc="http://schemas.openxmlformats.org/markup-compatibility/2006">
              <mc:Choice xmlns:v="urn:schemas-microsoft-com:vml" Requires="v">
                <p:oleObj spid="_x0000_s502818" name="公式" r:id="rId8" imgW="723586" imgH="444307" progId="Equation.3">
                  <p:embed/>
                </p:oleObj>
              </mc:Choice>
              <mc:Fallback>
                <p:oleObj name="公式" r:id="rId8" imgW="723586" imgH="444307"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5706784"/>
                        <a:ext cx="1371972" cy="848456"/>
                      </a:xfrm>
                      <a:prstGeom prst="rect">
                        <a:avLst/>
                      </a:prstGeom>
                      <a:solidFill>
                        <a:srgbClr val="E6E6E6"/>
                      </a:solidFill>
                    </p:spPr>
                  </p:pic>
                </p:oleObj>
              </mc:Fallback>
            </mc:AlternateContent>
          </a:graphicData>
        </a:graphic>
      </p:graphicFrame>
      <p:sp>
        <p:nvSpPr>
          <p:cNvPr id="41" name="Text Box 13"/>
          <p:cNvSpPr txBox="1">
            <a:spLocks noChangeArrowheads="1"/>
          </p:cNvSpPr>
          <p:nvPr/>
        </p:nvSpPr>
        <p:spPr bwMode="auto">
          <a:xfrm>
            <a:off x="3023828" y="6332315"/>
            <a:ext cx="5724636" cy="517065"/>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en-US" altLang="zh-CN" sz="2400" dirty="0" smtClean="0">
                <a:solidFill>
                  <a:srgbClr val="C00000"/>
                </a:solidFill>
                <a:ea typeface="楷体_GB2312" pitchFamily="49" charset="-122"/>
              </a:rPr>
              <a:t>n</a:t>
            </a:r>
            <a:r>
              <a:rPr lang="zh-CN" altLang="en-US" sz="2400" dirty="0" smtClean="0">
                <a:solidFill>
                  <a:srgbClr val="C00000"/>
                </a:solidFill>
                <a:ea typeface="楷体_GB2312" pitchFamily="49" charset="-122"/>
              </a:rPr>
              <a:t>为参数退化指数，</a:t>
            </a:r>
            <a:r>
              <a:rPr lang="en-US" altLang="zh-CN" sz="2400" dirty="0" smtClean="0">
                <a:solidFill>
                  <a:srgbClr val="C00000"/>
                </a:solidFill>
                <a:ea typeface="楷体_GB2312" pitchFamily="49" charset="-122"/>
              </a:rPr>
              <a:t>n</a:t>
            </a:r>
            <a:r>
              <a:rPr lang="zh-CN" altLang="en-US" sz="2400" dirty="0" smtClean="0">
                <a:solidFill>
                  <a:srgbClr val="C00000"/>
                </a:solidFill>
                <a:ea typeface="楷体_GB2312" pitchFamily="49" charset="-122"/>
              </a:rPr>
              <a:t>越大退化越快。</a:t>
            </a:r>
            <a:endParaRPr lang="en-US" altLang="zh-CN" sz="2400" dirty="0" smtClean="0">
              <a:solidFill>
                <a:srgbClr val="C00000"/>
              </a:solidFill>
              <a:ea typeface="楷体_GB2312" pitchFamily="49" charset="-122"/>
            </a:endParaRPr>
          </a:p>
        </p:txBody>
      </p:sp>
      <p:sp>
        <p:nvSpPr>
          <p:cNvPr id="37" name="Text Box 13"/>
          <p:cNvSpPr txBox="1">
            <a:spLocks noChangeArrowheads="1"/>
          </p:cNvSpPr>
          <p:nvPr/>
        </p:nvSpPr>
        <p:spPr bwMode="auto">
          <a:xfrm>
            <a:off x="3023828" y="5707244"/>
            <a:ext cx="5724636" cy="517065"/>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solidFill>
                  <a:srgbClr val="00B050"/>
                </a:solidFill>
                <a:ea typeface="楷体_GB2312" pitchFamily="49" charset="-122"/>
              </a:rPr>
              <a:t>与常规电应力试验的规律相同；</a:t>
            </a:r>
            <a:endParaRPr lang="en-US" altLang="zh-CN" sz="2400" dirty="0" smtClean="0">
              <a:solidFill>
                <a:srgbClr val="00B050"/>
              </a:solidFill>
              <a:ea typeface="楷体_GB2312" pitchFamily="49" charset="-122"/>
            </a:endParaRPr>
          </a:p>
        </p:txBody>
      </p:sp>
      <p:sp>
        <p:nvSpPr>
          <p:cNvPr id="38" name="Text Box 13"/>
          <p:cNvSpPr txBox="1">
            <a:spLocks noChangeArrowheads="1"/>
          </p:cNvSpPr>
          <p:nvPr/>
        </p:nvSpPr>
        <p:spPr bwMode="auto">
          <a:xfrm>
            <a:off x="431800" y="1592796"/>
            <a:ext cx="7956550" cy="5170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宋体" pitchFamily="2" charset="-122"/>
              </a:defRPr>
            </a:lvl1pPr>
            <a:lvl2pPr marL="742950" indent="-285750" eaLnBrk="0" hangingPunct="0">
              <a:defRPr sz="1400" b="1">
                <a:solidFill>
                  <a:schemeClr val="tx1"/>
                </a:solidFill>
                <a:latin typeface="Arial" charset="0"/>
                <a:ea typeface="宋体" pitchFamily="2" charset="-122"/>
              </a:defRPr>
            </a:lvl2pPr>
            <a:lvl3pPr marL="1143000" indent="-228600" eaLnBrk="0" hangingPunct="0">
              <a:defRPr sz="1400" b="1">
                <a:solidFill>
                  <a:schemeClr val="tx1"/>
                </a:solidFill>
                <a:latin typeface="Arial" charset="0"/>
                <a:ea typeface="宋体" pitchFamily="2" charset="-122"/>
              </a:defRPr>
            </a:lvl3pPr>
            <a:lvl4pPr marL="1600200" indent="-228600" eaLnBrk="0" hangingPunct="0">
              <a:defRPr sz="1400" b="1">
                <a:solidFill>
                  <a:schemeClr val="tx1"/>
                </a:solidFill>
                <a:latin typeface="Arial" charset="0"/>
                <a:ea typeface="宋体" pitchFamily="2" charset="-122"/>
              </a:defRPr>
            </a:lvl4pPr>
            <a:lvl5pPr marL="2057400" indent="-228600" eaLnBrk="0" hangingPunct="0">
              <a:defRPr sz="1400" b="1">
                <a:solidFill>
                  <a:schemeClr val="tx1"/>
                </a:solidFill>
                <a:latin typeface="Arial" charset="0"/>
                <a:ea typeface="宋体" pitchFamily="2" charset="-122"/>
              </a:defRPr>
            </a:lvl5pPr>
            <a:lvl6pPr marL="2514600" indent="-228600" eaLnBrk="0" fontAlgn="base" hangingPunct="0">
              <a:spcBef>
                <a:spcPct val="0"/>
              </a:spcBef>
              <a:spcAft>
                <a:spcPct val="0"/>
              </a:spcAft>
              <a:defRPr sz="1400" b="1">
                <a:solidFill>
                  <a:schemeClr val="tx1"/>
                </a:solidFill>
                <a:latin typeface="Arial" charset="0"/>
                <a:ea typeface="宋体" pitchFamily="2" charset="-122"/>
              </a:defRPr>
            </a:lvl6pPr>
            <a:lvl7pPr marL="2971800" indent="-228600" eaLnBrk="0" fontAlgn="base" hangingPunct="0">
              <a:spcBef>
                <a:spcPct val="0"/>
              </a:spcBef>
              <a:spcAft>
                <a:spcPct val="0"/>
              </a:spcAft>
              <a:defRPr sz="1400" b="1">
                <a:solidFill>
                  <a:schemeClr val="tx1"/>
                </a:solidFill>
                <a:latin typeface="Arial" charset="0"/>
                <a:ea typeface="宋体" pitchFamily="2" charset="-122"/>
              </a:defRPr>
            </a:lvl7pPr>
            <a:lvl8pPr marL="3429000" indent="-228600" eaLnBrk="0" fontAlgn="base" hangingPunct="0">
              <a:spcBef>
                <a:spcPct val="0"/>
              </a:spcBef>
              <a:spcAft>
                <a:spcPct val="0"/>
              </a:spcAft>
              <a:defRPr sz="1400" b="1">
                <a:solidFill>
                  <a:schemeClr val="tx1"/>
                </a:solidFill>
                <a:latin typeface="Arial" charset="0"/>
                <a:ea typeface="宋体" pitchFamily="2" charset="-122"/>
              </a:defRPr>
            </a:lvl8pPr>
            <a:lvl9pPr marL="3886200" indent="-228600"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lnSpc>
                <a:spcPct val="115000"/>
              </a:lnSpc>
              <a:buClr>
                <a:srgbClr val="CC0099"/>
              </a:buClr>
            </a:pPr>
            <a:r>
              <a:rPr lang="zh-CN" altLang="en-US" sz="2400" dirty="0" smtClean="0">
                <a:solidFill>
                  <a:srgbClr val="0000FF"/>
                </a:solidFill>
                <a:ea typeface="楷体_GB2312" pitchFamily="49" charset="-122"/>
              </a:rPr>
              <a:t>现象（</a:t>
            </a:r>
            <a:r>
              <a:rPr lang="en-US" altLang="zh-CN" sz="2400" dirty="0" smtClean="0">
                <a:solidFill>
                  <a:srgbClr val="0000FF"/>
                </a:solidFill>
                <a:ea typeface="楷体_GB2312" pitchFamily="49" charset="-122"/>
              </a:rPr>
              <a:t>1</a:t>
            </a:r>
            <a:r>
              <a:rPr lang="zh-CN" altLang="en-US" sz="2400" dirty="0" smtClean="0">
                <a:solidFill>
                  <a:srgbClr val="0000FF"/>
                </a:solidFill>
                <a:ea typeface="楷体_GB2312" pitchFamily="49" charset="-122"/>
              </a:rPr>
              <a:t>）：</a:t>
            </a:r>
            <a:r>
              <a:rPr lang="zh-CN" altLang="en-US" sz="2400" dirty="0">
                <a:solidFill>
                  <a:srgbClr val="0000FF"/>
                </a:solidFill>
                <a:ea typeface="楷体_GB2312" pitchFamily="49" charset="-122"/>
              </a:rPr>
              <a:t>样品辐照前后电应力</a:t>
            </a:r>
            <a:r>
              <a:rPr lang="zh-CN" altLang="en-US" sz="2400" dirty="0" smtClean="0">
                <a:solidFill>
                  <a:srgbClr val="0000FF"/>
                </a:solidFill>
                <a:ea typeface="楷体_GB2312" pitchFamily="49" charset="-122"/>
              </a:rPr>
              <a:t>对阈值电压影响</a:t>
            </a:r>
            <a:endParaRPr lang="en-US" altLang="zh-CN" sz="2400" dirty="0">
              <a:solidFill>
                <a:srgbClr val="0000FF"/>
              </a:solidFill>
              <a:ea typeface="楷体_GB2312" pitchFamily="49" charset="-122"/>
            </a:endParaRPr>
          </a:p>
        </p:txBody>
      </p:sp>
    </p:spTree>
    <p:extLst>
      <p:ext uri="{BB962C8B-B14F-4D97-AF65-F5344CB8AC3E}">
        <p14:creationId xmlns:p14="http://schemas.microsoft.com/office/powerpoint/2010/main" val="13296985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23850" y="115888"/>
            <a:ext cx="6840538" cy="792162"/>
          </a:xfrm>
        </p:spPr>
        <p:txBody>
          <a:bodyPr/>
          <a:lstStyle/>
          <a:p>
            <a:pPr eaLnBrk="1" hangingPunct="1"/>
            <a:r>
              <a:rPr lang="zh-CN" altLang="en-US" sz="3200" dirty="0" smtClean="0">
                <a:solidFill>
                  <a:srgbClr val="FF0000"/>
                </a:solidFill>
                <a:latin typeface="黑体" pitchFamily="2" charset="-122"/>
                <a:ea typeface="黑体" pitchFamily="2" charset="-122"/>
              </a:rPr>
              <a:t>    </a:t>
            </a:r>
            <a:r>
              <a:rPr lang="en-US" altLang="zh-CN" sz="3200" dirty="0" smtClean="0">
                <a:solidFill>
                  <a:srgbClr val="FF0000"/>
                </a:solidFill>
                <a:latin typeface="黑体" pitchFamily="2" charset="-122"/>
                <a:ea typeface="黑体" pitchFamily="2" charset="-122"/>
              </a:rPr>
              <a:t>65</a:t>
            </a:r>
            <a:r>
              <a:rPr lang="zh-CN" altLang="en-US" sz="3200" dirty="0" smtClean="0">
                <a:solidFill>
                  <a:srgbClr val="FF0000"/>
                </a:solidFill>
                <a:latin typeface="黑体" pitchFamily="2" charset="-122"/>
                <a:ea typeface="黑体" pitchFamily="2" charset="-122"/>
              </a:rPr>
              <a:t>纳米器件总剂量效应研究进展</a:t>
            </a:r>
          </a:p>
        </p:txBody>
      </p:sp>
      <p:sp>
        <p:nvSpPr>
          <p:cNvPr id="45059"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45060"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5" y="1125538"/>
            <a:ext cx="7929563" cy="523875"/>
          </a:xfrm>
          <a:prstGeom prst="rect">
            <a:avLst/>
          </a:prstGeom>
          <a:solidFill>
            <a:srgbClr val="800080"/>
          </a:solidFill>
          <a:ln w="28575">
            <a:solidFill>
              <a:srgbClr val="AC6E08"/>
            </a:solidFill>
            <a:miter lim="800000"/>
            <a:headEnd/>
            <a:tailEnd/>
          </a:ln>
          <a:effectLs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辐射效应对</a:t>
            </a:r>
            <a:r>
              <a:rPr lang="en-US" altLang="zh-CN" sz="2800" kern="0" dirty="0" smtClean="0">
                <a:solidFill>
                  <a:srgbClr val="F2FD0D"/>
                </a:solidFill>
                <a:ea typeface="楷体_GB2312" pitchFamily="49" charset="-122"/>
              </a:rPr>
              <a:t>MOSFET</a:t>
            </a:r>
            <a:r>
              <a:rPr lang="zh-CN" altLang="en-US" sz="2800" kern="0" dirty="0" smtClean="0">
                <a:solidFill>
                  <a:srgbClr val="F2FD0D"/>
                </a:solidFill>
                <a:ea typeface="楷体_GB2312" pitchFamily="49" charset="-122"/>
              </a:rPr>
              <a:t>电应力规律的影响</a:t>
            </a:r>
          </a:p>
        </p:txBody>
      </p:sp>
      <p:sp>
        <p:nvSpPr>
          <p:cNvPr id="4506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4"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506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5"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6"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8"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7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50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6" name="表格 15"/>
          <p:cNvGraphicFramePr>
            <a:graphicFrameLocks noGrp="1"/>
          </p:cNvGraphicFramePr>
          <p:nvPr>
            <p:extLst>
              <p:ext uri="{D42A27DB-BD31-4B8C-83A1-F6EECF244321}">
                <p14:modId xmlns:p14="http://schemas.microsoft.com/office/powerpoint/2010/main" val="3129980592"/>
              </p:ext>
            </p:extLst>
          </p:nvPr>
        </p:nvGraphicFramePr>
        <p:xfrm>
          <a:off x="818443" y="1952836"/>
          <a:ext cx="6372708" cy="3372667"/>
        </p:xfrm>
        <a:graphic>
          <a:graphicData uri="http://schemas.openxmlformats.org/drawingml/2006/table">
            <a:tbl>
              <a:tblPr firstRow="1" firstCol="1" bandRow="1"/>
              <a:tblGrid>
                <a:gridCol w="79208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828092">
                  <a:extLst>
                    <a:ext uri="{9D8B030D-6E8A-4147-A177-3AD203B41FA5}">
                      <a16:colId xmlns:a16="http://schemas.microsoft.com/office/drawing/2014/main" val="20003"/>
                    </a:ext>
                  </a:extLst>
                </a:gridCol>
                <a:gridCol w="1116124">
                  <a:extLst>
                    <a:ext uri="{9D8B030D-6E8A-4147-A177-3AD203B41FA5}">
                      <a16:colId xmlns:a16="http://schemas.microsoft.com/office/drawing/2014/main" val="20004"/>
                    </a:ext>
                  </a:extLst>
                </a:gridCol>
                <a:gridCol w="1116124">
                  <a:extLst>
                    <a:ext uri="{9D8B030D-6E8A-4147-A177-3AD203B41FA5}">
                      <a16:colId xmlns:a16="http://schemas.microsoft.com/office/drawing/2014/main" val="20005"/>
                    </a:ext>
                  </a:extLst>
                </a:gridCol>
              </a:tblGrid>
              <a:tr h="136990">
                <a:tc rowSpan="2">
                  <a:txBody>
                    <a:bodyPr/>
                    <a:lstStyle/>
                    <a:p>
                      <a:pPr indent="0" algn="ctr">
                        <a:lnSpc>
                          <a:spcPts val="2500"/>
                        </a:lnSpc>
                        <a:spcAft>
                          <a:spcPts val="0"/>
                        </a:spcAft>
                      </a:pPr>
                      <a:r>
                        <a:rPr lang="zh-CN" sz="1600" b="1" kern="100" dirty="0">
                          <a:effectLst/>
                          <a:latin typeface="Times New Roman"/>
                          <a:ea typeface="仿宋_GB2312"/>
                        </a:rPr>
                        <a:t>类型</a:t>
                      </a:r>
                      <a:endParaRPr lang="zh-CN" sz="1800" kern="100" dirty="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0" algn="ctr">
                        <a:lnSpc>
                          <a:spcPts val="2500"/>
                        </a:lnSpc>
                        <a:spcAft>
                          <a:spcPts val="0"/>
                        </a:spcAft>
                      </a:pPr>
                      <a:r>
                        <a:rPr lang="zh-CN" sz="1600" b="1" kern="100">
                          <a:effectLst/>
                          <a:latin typeface="Times New Roman"/>
                          <a:ea typeface="仿宋_GB2312"/>
                        </a:rPr>
                        <a:t>名称</a:t>
                      </a:r>
                      <a:endParaRPr lang="zh-CN" sz="1800" kern="10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0" algn="ctr">
                        <a:lnSpc>
                          <a:spcPts val="2500"/>
                        </a:lnSpc>
                        <a:spcAft>
                          <a:spcPts val="0"/>
                        </a:spcAft>
                      </a:pPr>
                      <a:r>
                        <a:rPr lang="zh-CN" sz="1600" b="1" kern="100" dirty="0">
                          <a:effectLst/>
                          <a:latin typeface="Times New Roman"/>
                          <a:ea typeface="仿宋_GB2312"/>
                        </a:rPr>
                        <a:t>W/L</a:t>
                      </a:r>
                      <a:endParaRPr lang="zh-CN" sz="1800" kern="100" dirty="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0" algn="ctr">
                        <a:lnSpc>
                          <a:spcPts val="2500"/>
                        </a:lnSpc>
                        <a:spcAft>
                          <a:spcPts val="0"/>
                        </a:spcAft>
                      </a:pPr>
                      <a:r>
                        <a:rPr lang="zh-CN" sz="1600" b="1" kern="100">
                          <a:effectLst/>
                          <a:latin typeface="Times New Roman"/>
                          <a:ea typeface="仿宋_GB2312"/>
                        </a:rPr>
                        <a:t>n</a:t>
                      </a:r>
                      <a:endParaRPr lang="zh-CN" sz="1800" kern="100">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258564">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indent="0" algn="ctr">
                        <a:lnSpc>
                          <a:spcPts val="2500"/>
                        </a:lnSpc>
                        <a:spcAft>
                          <a:spcPts val="0"/>
                        </a:spcAft>
                      </a:pPr>
                      <a:r>
                        <a:rPr lang="en-US" altLang="zh-CN" sz="1600" b="1" kern="100" dirty="0" smtClean="0">
                          <a:effectLst/>
                          <a:latin typeface="Times New Roman"/>
                          <a:ea typeface="仿宋_GB2312"/>
                        </a:rPr>
                        <a:t>CSV</a:t>
                      </a:r>
                      <a:endParaRPr lang="zh-CN" sz="1800" kern="100" dirty="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effectLst/>
                          <a:latin typeface="Times New Roman"/>
                          <a:ea typeface="仿宋_GB2312"/>
                        </a:rPr>
                        <a:t>TID</a:t>
                      </a:r>
                      <a:r>
                        <a:rPr lang="zh-CN" sz="1600" b="1" kern="100" dirty="0" smtClean="0">
                          <a:effectLst/>
                          <a:latin typeface="Times New Roman"/>
                          <a:ea typeface="仿宋_GB2312"/>
                        </a:rPr>
                        <a:t>+</a:t>
                      </a:r>
                      <a:r>
                        <a:rPr lang="en-US" altLang="zh-CN" sz="1600" b="1" kern="100" dirty="0" smtClean="0">
                          <a:effectLst/>
                          <a:latin typeface="Times New Roman"/>
                          <a:ea typeface="仿宋_GB2312"/>
                        </a:rPr>
                        <a:t>CSV</a:t>
                      </a:r>
                      <a:endParaRPr lang="zh-CN" sz="1800" kern="100" dirty="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effectLst/>
                          <a:latin typeface="Times New Roman"/>
                          <a:ea typeface="仿宋_GB2312"/>
                        </a:rPr>
                        <a:t>ION</a:t>
                      </a:r>
                      <a:r>
                        <a:rPr lang="zh-CN" sz="1600" b="1" kern="100" dirty="0" smtClean="0">
                          <a:effectLst/>
                          <a:latin typeface="Times New Roman"/>
                          <a:ea typeface="仿宋_GB2312"/>
                        </a:rPr>
                        <a:t>+</a:t>
                      </a:r>
                      <a:r>
                        <a:rPr lang="en-US" altLang="zh-CN" sz="1600" b="1" kern="100" dirty="0" smtClean="0">
                          <a:effectLst/>
                          <a:latin typeface="Times New Roman"/>
                          <a:ea typeface="仿宋_GB2312"/>
                        </a:rPr>
                        <a:t>CSV</a:t>
                      </a:r>
                      <a:endParaRPr lang="zh-CN" sz="1800" kern="100" dirty="0">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040">
                <a:tc rowSpan="4">
                  <a:txBody>
                    <a:bodyPr/>
                    <a:lstStyle/>
                    <a:p>
                      <a:pPr indent="0" algn="ctr">
                        <a:lnSpc>
                          <a:spcPts val="2500"/>
                        </a:lnSpc>
                        <a:spcAft>
                          <a:spcPts val="0"/>
                        </a:spcAft>
                      </a:pPr>
                      <a:r>
                        <a:rPr lang="zh-CN" sz="1600" b="1" kern="100" dirty="0" smtClean="0">
                          <a:solidFill>
                            <a:srgbClr val="002060"/>
                          </a:solidFill>
                          <a:effectLst/>
                          <a:latin typeface="Times New Roman"/>
                          <a:ea typeface="仿宋_GB2312"/>
                        </a:rPr>
                        <a:t>NMOS</a:t>
                      </a:r>
                      <a:endParaRPr lang="en-US" altLang="zh-CN" sz="1600" b="1" kern="100" dirty="0" smtClean="0">
                        <a:solidFill>
                          <a:srgbClr val="002060"/>
                        </a:solidFill>
                        <a:effectLst/>
                        <a:latin typeface="Times New Roman"/>
                        <a:ea typeface="仿宋_GB2312"/>
                      </a:endParaRPr>
                    </a:p>
                    <a:p>
                      <a:pPr marL="0" marR="0" indent="0" algn="ctr" defTabSz="914400" rtl="0" eaLnBrk="1" fontAlgn="auto" latinLnBrk="0" hangingPunct="1">
                        <a:lnSpc>
                          <a:spcPts val="2500"/>
                        </a:lnSpc>
                        <a:spcBef>
                          <a:spcPts val="0"/>
                        </a:spcBef>
                        <a:spcAft>
                          <a:spcPts val="0"/>
                        </a:spcAft>
                        <a:buClrTx/>
                        <a:buSzTx/>
                        <a:buFontTx/>
                        <a:buNone/>
                        <a:tabLst/>
                        <a:defRPr/>
                      </a:pPr>
                      <a:r>
                        <a:rPr lang="en-US" altLang="zh-CN" sz="1800" b="1" kern="100" dirty="0" err="1" smtClean="0">
                          <a:solidFill>
                            <a:schemeClr val="tx1"/>
                          </a:solidFill>
                          <a:effectLst/>
                          <a:latin typeface="Times New Roman"/>
                          <a:ea typeface="仿宋_GB2312"/>
                        </a:rPr>
                        <a:t>V</a:t>
                      </a:r>
                      <a:r>
                        <a:rPr lang="en-US" altLang="zh-CN" sz="1800" b="1" kern="100" baseline="-25000" dirty="0" err="1" smtClean="0">
                          <a:solidFill>
                            <a:schemeClr val="tx1"/>
                          </a:solidFill>
                          <a:effectLst/>
                          <a:latin typeface="Times New Roman"/>
                          <a:ea typeface="仿宋_GB2312"/>
                        </a:rPr>
                        <a:t>th</a:t>
                      </a:r>
                      <a:endParaRPr lang="zh-CN" altLang="zh-CN" sz="2000" b="1" kern="100" baseline="-25000" dirty="0" smtClean="0">
                        <a:solidFill>
                          <a:schemeClr val="tx1"/>
                        </a:solidFill>
                        <a:effectLst/>
                        <a:latin typeface="Times New Roman"/>
                        <a:ea typeface="仿宋_GB2312"/>
                      </a:endParaRPr>
                    </a:p>
                    <a:p>
                      <a:pPr indent="0" algn="ctr">
                        <a:lnSpc>
                          <a:spcPts val="2500"/>
                        </a:lnSpc>
                        <a:spcAft>
                          <a:spcPts val="0"/>
                        </a:spcAft>
                      </a:pPr>
                      <a:endParaRPr lang="zh-CN" sz="1800" b="1" kern="100" dirty="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N12_hvt_std5</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0.12/0.085</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0.39</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0.59</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0.33</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8290">
                <a:tc vMerge="1">
                  <a:txBody>
                    <a:bodyPr/>
                    <a:lstStyle/>
                    <a:p>
                      <a:endParaRPr lang="zh-CN" altLang="en-US"/>
                    </a:p>
                  </a:txBody>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N12_hvt_std6</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0.31/0.07</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0.43</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0.54</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0.49</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0246">
                <a:tc vMerge="1">
                  <a:txBody>
                    <a:bodyPr/>
                    <a:lstStyle/>
                    <a:p>
                      <a:endParaRPr lang="zh-CN" altLang="en-US"/>
                    </a:p>
                  </a:txBody>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N12_rvt_std2</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solidFill>
                            <a:srgbClr val="002060"/>
                          </a:solidFill>
                          <a:effectLst/>
                          <a:latin typeface="Times New Roman"/>
                          <a:ea typeface="仿宋_GB2312"/>
                        </a:rPr>
                        <a:t>0.3/0.6</a:t>
                      </a:r>
                      <a:endParaRPr lang="zh-CN" sz="1800" b="1" kern="100" dirty="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0.55</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0.48</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0.50</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9721">
                <a:tc vMerge="1">
                  <a:txBody>
                    <a:bodyPr/>
                    <a:lstStyle/>
                    <a:p>
                      <a:endParaRPr lang="zh-CN" altLang="en-US"/>
                    </a:p>
                  </a:txBody>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N12_lvt_std2</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0.3/0.6</a:t>
                      </a:r>
                      <a:endParaRPr lang="zh-CN" sz="1800" b="1" kern="100">
                        <a:solidFill>
                          <a:srgbClr val="00206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solidFill>
                            <a:srgbClr val="002060"/>
                          </a:solidFill>
                          <a:effectLst/>
                          <a:latin typeface="Times New Roman"/>
                          <a:ea typeface="仿宋_GB2312"/>
                        </a:rPr>
                        <a:t>0.54</a:t>
                      </a:r>
                      <a:endParaRPr lang="zh-CN" sz="1800" b="1" kern="100" dirty="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002060"/>
                          </a:solidFill>
                          <a:effectLst/>
                          <a:latin typeface="Times New Roman"/>
                          <a:ea typeface="仿宋_GB2312"/>
                        </a:rPr>
                        <a:t>0.67</a:t>
                      </a:r>
                      <a:endParaRPr lang="zh-CN" sz="1800" b="1" kern="10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solidFill>
                            <a:srgbClr val="002060"/>
                          </a:solidFill>
                          <a:effectLst/>
                          <a:latin typeface="Times New Roman"/>
                          <a:ea typeface="仿宋_GB2312"/>
                        </a:rPr>
                        <a:t>0.59</a:t>
                      </a:r>
                      <a:endParaRPr lang="zh-CN" sz="1800" b="1" kern="100" dirty="0">
                        <a:solidFill>
                          <a:srgbClr val="00206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6019">
                <a:tc rowSpan="2">
                  <a:txBody>
                    <a:bodyPr/>
                    <a:lstStyle/>
                    <a:p>
                      <a:pPr indent="0" algn="ctr">
                        <a:lnSpc>
                          <a:spcPts val="2500"/>
                        </a:lnSpc>
                        <a:spcAft>
                          <a:spcPts val="0"/>
                        </a:spcAft>
                      </a:pPr>
                      <a:r>
                        <a:rPr lang="zh-CN" sz="1600" b="1" kern="100" dirty="0" smtClean="0">
                          <a:solidFill>
                            <a:srgbClr val="C00000"/>
                          </a:solidFill>
                          <a:effectLst/>
                          <a:latin typeface="Times New Roman"/>
                          <a:ea typeface="仿宋_GB2312"/>
                        </a:rPr>
                        <a:t>PMOS</a:t>
                      </a:r>
                      <a:endParaRPr lang="en-US" altLang="zh-CN" sz="1600" b="1" kern="100" dirty="0" smtClean="0">
                        <a:solidFill>
                          <a:srgbClr val="C00000"/>
                        </a:solidFill>
                        <a:effectLst/>
                        <a:latin typeface="Times New Roman"/>
                        <a:ea typeface="仿宋_GB2312"/>
                      </a:endParaRPr>
                    </a:p>
                    <a:p>
                      <a:pPr indent="0" algn="ctr">
                        <a:lnSpc>
                          <a:spcPts val="2500"/>
                        </a:lnSpc>
                        <a:spcAft>
                          <a:spcPts val="0"/>
                        </a:spcAft>
                      </a:pPr>
                      <a:r>
                        <a:rPr lang="en-US" altLang="zh-CN" sz="1600" b="1" kern="100" dirty="0" err="1" smtClean="0">
                          <a:solidFill>
                            <a:srgbClr val="C00000"/>
                          </a:solidFill>
                          <a:effectLst/>
                          <a:latin typeface="Times New Roman"/>
                          <a:ea typeface="仿宋_GB2312"/>
                        </a:rPr>
                        <a:t>V</a:t>
                      </a:r>
                      <a:r>
                        <a:rPr lang="en-US" altLang="zh-CN" sz="1600" b="1" kern="100" baseline="-25000" dirty="0" err="1" smtClean="0">
                          <a:solidFill>
                            <a:srgbClr val="C00000"/>
                          </a:solidFill>
                          <a:effectLst/>
                          <a:latin typeface="Times New Roman"/>
                          <a:ea typeface="仿宋_GB2312"/>
                        </a:rPr>
                        <a:t>th</a:t>
                      </a:r>
                      <a:endParaRPr lang="zh-CN" sz="1800" b="1" kern="100" baseline="-25000" dirty="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P12_rvt_std5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0.12/0.085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0.23</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0.25</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0.31</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4036">
                <a:tc vMerge="1">
                  <a:txBody>
                    <a:bodyPr/>
                    <a:lstStyle/>
                    <a:p>
                      <a:endParaRPr lang="zh-CN" altLang="en-US"/>
                    </a:p>
                  </a:txBody>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P12_lvt_std5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0.12/0.085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0.35</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0.21</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0.30</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4036">
                <a:tc rowSpan="2">
                  <a:txBody>
                    <a:bodyPr/>
                    <a:lstStyle/>
                    <a:p>
                      <a:pPr indent="0" algn="ctr">
                        <a:lnSpc>
                          <a:spcPts val="2500"/>
                        </a:lnSpc>
                        <a:spcAft>
                          <a:spcPts val="0"/>
                        </a:spcAft>
                      </a:pPr>
                      <a:r>
                        <a:rPr lang="zh-CN" sz="1600" b="1" kern="100" dirty="0" smtClean="0">
                          <a:solidFill>
                            <a:srgbClr val="C00000"/>
                          </a:solidFill>
                          <a:effectLst/>
                          <a:latin typeface="Times New Roman"/>
                          <a:ea typeface="仿宋_GB2312"/>
                        </a:rPr>
                        <a:t>PMOS</a:t>
                      </a:r>
                      <a:endParaRPr lang="en-US" altLang="zh-CN" sz="1600" b="1" kern="100" dirty="0" smtClean="0">
                        <a:solidFill>
                          <a:srgbClr val="C00000"/>
                        </a:solidFill>
                        <a:effectLst/>
                        <a:latin typeface="Times New Roman"/>
                        <a:ea typeface="仿宋_GB2312"/>
                      </a:endParaRPr>
                    </a:p>
                    <a:p>
                      <a:pPr indent="0" algn="ctr">
                        <a:lnSpc>
                          <a:spcPts val="2500"/>
                        </a:lnSpc>
                        <a:spcAft>
                          <a:spcPts val="0"/>
                        </a:spcAft>
                      </a:pPr>
                      <a:r>
                        <a:rPr lang="en-US" altLang="zh-CN" sz="1600" b="1" kern="100" dirty="0" err="1" smtClean="0">
                          <a:solidFill>
                            <a:srgbClr val="C00000"/>
                          </a:solidFill>
                          <a:effectLst/>
                          <a:latin typeface="Times New Roman"/>
                          <a:ea typeface="仿宋_GB2312"/>
                        </a:rPr>
                        <a:t>I</a:t>
                      </a:r>
                      <a:r>
                        <a:rPr lang="en-US" altLang="zh-CN" sz="1600" b="1" kern="100" baseline="-25000" dirty="0" err="1" smtClean="0">
                          <a:solidFill>
                            <a:srgbClr val="C00000"/>
                          </a:solidFill>
                          <a:effectLst/>
                          <a:latin typeface="Times New Roman"/>
                          <a:ea typeface="仿宋_GB2312"/>
                        </a:rPr>
                        <a:t>dsat</a:t>
                      </a:r>
                      <a:endParaRPr lang="zh-CN" sz="1800" b="1" kern="100" baseline="-25000" dirty="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P12_rvt_std5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0.12/0.085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0.28</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0.23</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0.32</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32">
                <a:tc vMerge="1">
                  <a:txBody>
                    <a:bodyPr/>
                    <a:lstStyle/>
                    <a:p>
                      <a:endParaRPr lang="zh-CN" altLang="en-US"/>
                    </a:p>
                  </a:txBody>
                  <a:tcPr/>
                </a:tc>
                <a:tc>
                  <a:txBody>
                    <a:bodyPr/>
                    <a:lstStyle/>
                    <a:p>
                      <a:pPr indent="0" algn="ctr">
                        <a:lnSpc>
                          <a:spcPts val="2500"/>
                        </a:lnSpc>
                        <a:spcAft>
                          <a:spcPts val="0"/>
                        </a:spcAft>
                      </a:pPr>
                      <a:r>
                        <a:rPr lang="zh-CN" sz="1600" b="1" kern="100" dirty="0">
                          <a:solidFill>
                            <a:srgbClr val="C00000"/>
                          </a:solidFill>
                          <a:effectLst/>
                          <a:latin typeface="Times New Roman"/>
                          <a:ea typeface="仿宋_GB2312"/>
                        </a:rPr>
                        <a:t>P12_lvt_std5</a:t>
                      </a:r>
                      <a:endParaRPr lang="zh-CN" sz="1800" b="1" kern="100" dirty="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0.12/0.085</a:t>
                      </a:r>
                      <a:endParaRPr lang="zh-CN" sz="1800" b="1" kern="100">
                        <a:solidFill>
                          <a:srgbClr val="C00000"/>
                        </a:solidFill>
                        <a:effectLst/>
                        <a:latin typeface="Times New Roman"/>
                        <a:ea typeface="仿宋_GB2312"/>
                      </a:endParaRPr>
                    </a:p>
                  </a:txBody>
                  <a:tcPr marL="29590" marR="295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0.39</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a:solidFill>
                            <a:srgbClr val="C00000"/>
                          </a:solidFill>
                          <a:effectLst/>
                          <a:latin typeface="Times New Roman"/>
                          <a:ea typeface="仿宋_GB2312"/>
                        </a:rPr>
                        <a:t>0.21</a:t>
                      </a:r>
                      <a:endParaRPr lang="zh-CN" sz="1800" b="1" kern="10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ts val="2500"/>
                        </a:lnSpc>
                        <a:spcAft>
                          <a:spcPts val="0"/>
                        </a:spcAft>
                      </a:pPr>
                      <a:r>
                        <a:rPr lang="zh-CN" sz="1600" b="1" kern="100" dirty="0">
                          <a:solidFill>
                            <a:srgbClr val="C00000"/>
                          </a:solidFill>
                          <a:effectLst/>
                          <a:latin typeface="Times New Roman"/>
                          <a:ea typeface="仿宋_GB2312"/>
                        </a:rPr>
                        <a:t>0.28</a:t>
                      </a:r>
                      <a:endParaRPr lang="zh-CN" sz="1800" b="1" kern="100" dirty="0">
                        <a:solidFill>
                          <a:srgbClr val="C00000"/>
                        </a:solidFill>
                        <a:effectLst/>
                        <a:latin typeface="Times New Roman"/>
                        <a:ea typeface="仿宋_GB2312"/>
                      </a:endParaRPr>
                    </a:p>
                  </a:txBody>
                  <a:tcPr marL="29590" marR="29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0" name="右大括号 19"/>
          <p:cNvSpPr/>
          <p:nvPr/>
        </p:nvSpPr>
        <p:spPr bwMode="auto">
          <a:xfrm>
            <a:off x="7236296" y="2592020"/>
            <a:ext cx="144016" cy="1188132"/>
          </a:xfrm>
          <a:prstGeom prst="rightBrac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49" name="右大括号 48"/>
          <p:cNvSpPr/>
          <p:nvPr/>
        </p:nvSpPr>
        <p:spPr bwMode="auto">
          <a:xfrm>
            <a:off x="7236296" y="4024400"/>
            <a:ext cx="144016" cy="1188132"/>
          </a:xfrm>
          <a:prstGeom prst="rightBrac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smtClean="0">
              <a:ln>
                <a:noFill/>
              </a:ln>
              <a:solidFill>
                <a:schemeClr val="tx1"/>
              </a:solidFill>
              <a:effectLst/>
              <a:latin typeface="Arial" charset="0"/>
              <a:ea typeface="宋体" pitchFamily="2" charset="-122"/>
            </a:endParaRPr>
          </a:p>
        </p:txBody>
      </p:sp>
      <p:sp>
        <p:nvSpPr>
          <p:cNvPr id="50" name="Text Box 13"/>
          <p:cNvSpPr txBox="1">
            <a:spLocks noChangeArrowheads="1"/>
          </p:cNvSpPr>
          <p:nvPr/>
        </p:nvSpPr>
        <p:spPr bwMode="auto">
          <a:xfrm>
            <a:off x="7380312" y="3016288"/>
            <a:ext cx="1188132" cy="517065"/>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en-US" altLang="zh-CN" sz="2400" dirty="0" smtClean="0">
                <a:solidFill>
                  <a:srgbClr val="C00000"/>
                </a:solidFill>
                <a:ea typeface="楷体_GB2312" pitchFamily="49" charset="-122"/>
              </a:rPr>
              <a:t>n</a:t>
            </a:r>
            <a:r>
              <a:rPr lang="zh-CN" altLang="en-US" sz="2400" dirty="0" smtClean="0">
                <a:solidFill>
                  <a:srgbClr val="C00000"/>
                </a:solidFill>
                <a:ea typeface="楷体_GB2312" pitchFamily="49" charset="-122"/>
              </a:rPr>
              <a:t>≈</a:t>
            </a:r>
            <a:r>
              <a:rPr lang="en-US" altLang="zh-CN" sz="2400" dirty="0" smtClean="0">
                <a:solidFill>
                  <a:srgbClr val="C00000"/>
                </a:solidFill>
                <a:ea typeface="楷体_GB2312" pitchFamily="49" charset="-122"/>
              </a:rPr>
              <a:t>0.5</a:t>
            </a:r>
          </a:p>
        </p:txBody>
      </p:sp>
      <p:sp>
        <p:nvSpPr>
          <p:cNvPr id="51" name="Text Box 13"/>
          <p:cNvSpPr txBox="1">
            <a:spLocks noChangeArrowheads="1"/>
          </p:cNvSpPr>
          <p:nvPr/>
        </p:nvSpPr>
        <p:spPr bwMode="auto">
          <a:xfrm>
            <a:off x="7416316" y="4359933"/>
            <a:ext cx="1296144" cy="517065"/>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en-US" altLang="zh-CN" sz="2400" dirty="0" smtClean="0">
                <a:solidFill>
                  <a:srgbClr val="C00000"/>
                </a:solidFill>
                <a:ea typeface="楷体_GB2312" pitchFamily="49" charset="-122"/>
              </a:rPr>
              <a:t>n</a:t>
            </a:r>
            <a:r>
              <a:rPr lang="zh-CN" altLang="en-US" sz="2400" dirty="0" smtClean="0">
                <a:solidFill>
                  <a:srgbClr val="C00000"/>
                </a:solidFill>
                <a:ea typeface="楷体_GB2312" pitchFamily="49" charset="-122"/>
              </a:rPr>
              <a:t>≈</a:t>
            </a:r>
            <a:r>
              <a:rPr lang="en-US" altLang="zh-CN" sz="2400" dirty="0" smtClean="0">
                <a:solidFill>
                  <a:srgbClr val="C00000"/>
                </a:solidFill>
                <a:ea typeface="楷体_GB2312" pitchFamily="49" charset="-122"/>
              </a:rPr>
              <a:t>0.25</a:t>
            </a:r>
          </a:p>
        </p:txBody>
      </p:sp>
      <p:sp>
        <p:nvSpPr>
          <p:cNvPr id="41" name="Text Box 13"/>
          <p:cNvSpPr txBox="1">
            <a:spLocks noChangeArrowheads="1"/>
          </p:cNvSpPr>
          <p:nvPr/>
        </p:nvSpPr>
        <p:spPr bwMode="auto">
          <a:xfrm>
            <a:off x="71500" y="5697252"/>
            <a:ext cx="8748972" cy="941796"/>
          </a:xfrm>
          <a:prstGeom prst="rect">
            <a:avLst/>
          </a:prstGeom>
          <a:solidFill>
            <a:schemeClr val="bg1"/>
          </a:solidFill>
          <a:ln>
            <a:noFill/>
          </a:ln>
          <a:effectLst/>
        </p:spPr>
        <p:txBody>
          <a:bodyPr wrap="square">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smtClean="0">
                <a:solidFill>
                  <a:srgbClr val="FF0000"/>
                </a:solidFill>
                <a:ea typeface="楷体_GB2312" pitchFamily="49" charset="-122"/>
              </a:rPr>
              <a:t>结论：</a:t>
            </a:r>
            <a:r>
              <a:rPr lang="zh-CN" altLang="en-US" sz="2400" dirty="0" smtClean="0">
                <a:solidFill>
                  <a:srgbClr val="0000FF"/>
                </a:solidFill>
                <a:ea typeface="楷体_GB2312" pitchFamily="49" charset="-122"/>
              </a:rPr>
              <a:t>无论是否辐照，器件在电应力下的退化无明显差别；辐射感生产物对电应力特性无影响。</a:t>
            </a:r>
            <a:endParaRPr lang="en-US" altLang="zh-CN" sz="2400" dirty="0" smtClean="0">
              <a:solidFill>
                <a:srgbClr val="0000FF"/>
              </a:solidFill>
              <a:ea typeface="楷体_GB2312" pitchFamily="49" charset="-122"/>
            </a:endParaRPr>
          </a:p>
        </p:txBody>
      </p:sp>
    </p:spTree>
    <p:extLst>
      <p:ext uri="{BB962C8B-B14F-4D97-AF65-F5344CB8AC3E}">
        <p14:creationId xmlns:p14="http://schemas.microsoft.com/office/powerpoint/2010/main" val="2185210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23850" y="115888"/>
            <a:ext cx="6840538" cy="792162"/>
          </a:xfrm>
        </p:spPr>
        <p:txBody>
          <a:bodyPr/>
          <a:lstStyle/>
          <a:p>
            <a:pPr eaLnBrk="1" hangingPunct="1"/>
            <a:r>
              <a:rPr lang="en-US" altLang="zh-CN" sz="3200" dirty="0" smtClean="0">
                <a:solidFill>
                  <a:srgbClr val="FF0000"/>
                </a:solidFill>
                <a:latin typeface="黑体" pitchFamily="2" charset="-122"/>
                <a:ea typeface="黑体" pitchFamily="2" charset="-122"/>
              </a:rPr>
              <a:t>    65</a:t>
            </a:r>
            <a:r>
              <a:rPr lang="zh-CN" altLang="en-US" sz="3200" dirty="0" smtClean="0">
                <a:solidFill>
                  <a:srgbClr val="FF0000"/>
                </a:solidFill>
                <a:latin typeface="黑体" pitchFamily="2" charset="-122"/>
                <a:ea typeface="黑体" pitchFamily="2" charset="-122"/>
              </a:rPr>
              <a:t>纳米器件总剂量效应研究进展</a:t>
            </a:r>
          </a:p>
        </p:txBody>
      </p:sp>
      <p:sp>
        <p:nvSpPr>
          <p:cNvPr id="44035" name="Rectangle 7"/>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44036" name="Rectangle 19"/>
          <p:cNvSpPr>
            <a:spLocks noChangeArrowheads="1"/>
          </p:cNvSpPr>
          <p:nvPr/>
        </p:nvSpPr>
        <p:spPr bwMode="auto">
          <a:xfrm>
            <a:off x="0" y="801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b="0">
              <a:solidFill>
                <a:srgbClr val="000000"/>
              </a:solidFill>
            </a:endParaRPr>
          </a:p>
        </p:txBody>
      </p:sp>
      <p:sp>
        <p:nvSpPr>
          <p:cNvPr id="8" name="Text Box 3"/>
          <p:cNvSpPr txBox="1">
            <a:spLocks noChangeArrowheads="1"/>
          </p:cNvSpPr>
          <p:nvPr/>
        </p:nvSpPr>
        <p:spPr bwMode="auto">
          <a:xfrm>
            <a:off x="206375" y="1125538"/>
            <a:ext cx="7929563" cy="523875"/>
          </a:xfrm>
          <a:prstGeom prst="rect">
            <a:avLst/>
          </a:prstGeom>
          <a:solidFill>
            <a:srgbClr val="800080"/>
          </a:solidFill>
          <a:ln w="28575">
            <a:solidFill>
              <a:srgbClr val="AC6E08"/>
            </a:solidFill>
            <a:miter lim="800000"/>
            <a:headEnd/>
            <a:tailEnd/>
          </a:ln>
          <a:effectLs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fontAlgn="auto" hangingPunct="1">
              <a:spcBef>
                <a:spcPct val="20000"/>
              </a:spcBef>
              <a:spcAft>
                <a:spcPts val="0"/>
              </a:spcAft>
              <a:buClr>
                <a:srgbClr val="1F497D"/>
              </a:buClr>
              <a:buFont typeface="Wingdings" pitchFamily="2" charset="2"/>
              <a:buNone/>
              <a:defRPr/>
            </a:pPr>
            <a:r>
              <a:rPr lang="zh-CN" altLang="en-US" sz="2800" kern="0" dirty="0" smtClean="0">
                <a:solidFill>
                  <a:srgbClr val="F2FD0D"/>
                </a:solidFill>
                <a:ea typeface="楷体_GB2312" pitchFamily="49" charset="-122"/>
              </a:rPr>
              <a:t>辐射效应对</a:t>
            </a:r>
            <a:r>
              <a:rPr lang="en-US" altLang="zh-CN" sz="2800" kern="0" dirty="0" smtClean="0">
                <a:solidFill>
                  <a:srgbClr val="F2FD0D"/>
                </a:solidFill>
                <a:ea typeface="楷体_GB2312" pitchFamily="49" charset="-122"/>
              </a:rPr>
              <a:t>MOSFET</a:t>
            </a:r>
            <a:r>
              <a:rPr lang="zh-CN" altLang="en-US" sz="2800" kern="0" dirty="0" smtClean="0">
                <a:solidFill>
                  <a:srgbClr val="F2FD0D"/>
                </a:solidFill>
                <a:ea typeface="楷体_GB2312" pitchFamily="49" charset="-122"/>
              </a:rPr>
              <a:t>电应力规律的影响</a:t>
            </a:r>
          </a:p>
        </p:txBody>
      </p:sp>
      <p:sp>
        <p:nvSpPr>
          <p:cNvPr id="4403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39"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4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4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4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4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solidFill>
                <a:srgbClr val="000000"/>
              </a:solidFill>
            </a:endParaRPr>
          </a:p>
        </p:txBody>
      </p:sp>
      <p:sp>
        <p:nvSpPr>
          <p:cNvPr id="44044" name="Text Box 13"/>
          <p:cNvSpPr txBox="1">
            <a:spLocks noChangeArrowheads="1"/>
          </p:cNvSpPr>
          <p:nvPr/>
        </p:nvSpPr>
        <p:spPr bwMode="auto">
          <a:xfrm>
            <a:off x="431800" y="1668463"/>
            <a:ext cx="7956550" cy="5170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宋体" pitchFamily="2" charset="-122"/>
              </a:defRPr>
            </a:lvl1pPr>
            <a:lvl2pPr marL="742950" indent="-285750" eaLnBrk="0" hangingPunct="0">
              <a:defRPr sz="1400" b="1">
                <a:solidFill>
                  <a:schemeClr val="tx1"/>
                </a:solidFill>
                <a:latin typeface="Arial" charset="0"/>
                <a:ea typeface="宋体" pitchFamily="2" charset="-122"/>
              </a:defRPr>
            </a:lvl2pPr>
            <a:lvl3pPr marL="1143000" indent="-228600" eaLnBrk="0" hangingPunct="0">
              <a:defRPr sz="1400" b="1">
                <a:solidFill>
                  <a:schemeClr val="tx1"/>
                </a:solidFill>
                <a:latin typeface="Arial" charset="0"/>
                <a:ea typeface="宋体" pitchFamily="2" charset="-122"/>
              </a:defRPr>
            </a:lvl3pPr>
            <a:lvl4pPr marL="1600200" indent="-228600" eaLnBrk="0" hangingPunct="0">
              <a:defRPr sz="1400" b="1">
                <a:solidFill>
                  <a:schemeClr val="tx1"/>
                </a:solidFill>
                <a:latin typeface="Arial" charset="0"/>
                <a:ea typeface="宋体" pitchFamily="2" charset="-122"/>
              </a:defRPr>
            </a:lvl4pPr>
            <a:lvl5pPr marL="2057400" indent="-228600" eaLnBrk="0" hangingPunct="0">
              <a:defRPr sz="1400" b="1">
                <a:solidFill>
                  <a:schemeClr val="tx1"/>
                </a:solidFill>
                <a:latin typeface="Arial" charset="0"/>
                <a:ea typeface="宋体" pitchFamily="2" charset="-122"/>
              </a:defRPr>
            </a:lvl5pPr>
            <a:lvl6pPr marL="2514600" indent="-228600" eaLnBrk="0" fontAlgn="base" hangingPunct="0">
              <a:spcBef>
                <a:spcPct val="0"/>
              </a:spcBef>
              <a:spcAft>
                <a:spcPct val="0"/>
              </a:spcAft>
              <a:defRPr sz="1400" b="1">
                <a:solidFill>
                  <a:schemeClr val="tx1"/>
                </a:solidFill>
                <a:latin typeface="Arial" charset="0"/>
                <a:ea typeface="宋体" pitchFamily="2" charset="-122"/>
              </a:defRPr>
            </a:lvl6pPr>
            <a:lvl7pPr marL="2971800" indent="-228600" eaLnBrk="0" fontAlgn="base" hangingPunct="0">
              <a:spcBef>
                <a:spcPct val="0"/>
              </a:spcBef>
              <a:spcAft>
                <a:spcPct val="0"/>
              </a:spcAft>
              <a:defRPr sz="1400" b="1">
                <a:solidFill>
                  <a:schemeClr val="tx1"/>
                </a:solidFill>
                <a:latin typeface="Arial" charset="0"/>
                <a:ea typeface="宋体" pitchFamily="2" charset="-122"/>
              </a:defRPr>
            </a:lvl7pPr>
            <a:lvl8pPr marL="3429000" indent="-228600" eaLnBrk="0" fontAlgn="base" hangingPunct="0">
              <a:spcBef>
                <a:spcPct val="0"/>
              </a:spcBef>
              <a:spcAft>
                <a:spcPct val="0"/>
              </a:spcAft>
              <a:defRPr sz="1400" b="1">
                <a:solidFill>
                  <a:schemeClr val="tx1"/>
                </a:solidFill>
                <a:latin typeface="Arial" charset="0"/>
                <a:ea typeface="宋体" pitchFamily="2" charset="-122"/>
              </a:defRPr>
            </a:lvl8pPr>
            <a:lvl9pPr marL="3886200" indent="-228600"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lnSpc>
                <a:spcPct val="115000"/>
              </a:lnSpc>
              <a:buClr>
                <a:srgbClr val="CC0099"/>
              </a:buClr>
            </a:pPr>
            <a:r>
              <a:rPr lang="zh-CN" altLang="en-US" sz="2400" dirty="0">
                <a:solidFill>
                  <a:srgbClr val="0000FF"/>
                </a:solidFill>
                <a:ea typeface="楷体_GB2312" pitchFamily="49" charset="-122"/>
              </a:rPr>
              <a:t>现象分析</a:t>
            </a:r>
            <a:r>
              <a:rPr lang="zh-CN" altLang="en-US" sz="2400" dirty="0" smtClean="0">
                <a:solidFill>
                  <a:srgbClr val="0000FF"/>
                </a:solidFill>
                <a:ea typeface="楷体_GB2312" pitchFamily="49" charset="-122"/>
              </a:rPr>
              <a:t>（</a:t>
            </a:r>
            <a:r>
              <a:rPr lang="en-US" altLang="zh-CN" sz="2400" dirty="0">
                <a:solidFill>
                  <a:srgbClr val="0000FF"/>
                </a:solidFill>
                <a:ea typeface="楷体_GB2312" pitchFamily="49" charset="-122"/>
              </a:rPr>
              <a:t>2</a:t>
            </a:r>
            <a:r>
              <a:rPr lang="zh-CN" altLang="en-US" sz="2400" dirty="0" smtClean="0">
                <a:solidFill>
                  <a:srgbClr val="0000FF"/>
                </a:solidFill>
                <a:ea typeface="楷体_GB2312" pitchFamily="49" charset="-122"/>
              </a:rPr>
              <a:t>）</a:t>
            </a:r>
            <a:r>
              <a:rPr lang="zh-CN" altLang="en-US" sz="2400" dirty="0">
                <a:solidFill>
                  <a:srgbClr val="0000FF"/>
                </a:solidFill>
                <a:ea typeface="楷体_GB2312" pitchFamily="49" charset="-122"/>
              </a:rPr>
              <a:t>：实验样品的经时击穿时间</a:t>
            </a:r>
            <a:endParaRPr lang="en-US" altLang="zh-CN" sz="2400" dirty="0">
              <a:solidFill>
                <a:srgbClr val="0000FF"/>
              </a:solidFill>
              <a:ea typeface="楷体_GB2312" pitchFamily="49" charset="-122"/>
            </a:endParaRPr>
          </a:p>
        </p:txBody>
      </p:sp>
      <p:sp>
        <p:nvSpPr>
          <p:cNvPr id="4404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4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4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4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1"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2"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sp>
        <p:nvSpPr>
          <p:cNvPr id="4405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zh-CN" altLang="en-US"/>
          </a:p>
        </p:txBody>
      </p:sp>
      <p:graphicFrame>
        <p:nvGraphicFramePr>
          <p:cNvPr id="13" name="表格 12"/>
          <p:cNvGraphicFramePr>
            <a:graphicFrameLocks noGrp="1"/>
          </p:cNvGraphicFramePr>
          <p:nvPr>
            <p:extLst>
              <p:ext uri="{D42A27DB-BD31-4B8C-83A1-F6EECF244321}">
                <p14:modId xmlns:p14="http://schemas.microsoft.com/office/powerpoint/2010/main" val="1627115824"/>
              </p:ext>
            </p:extLst>
          </p:nvPr>
        </p:nvGraphicFramePr>
        <p:xfrm>
          <a:off x="206375" y="2168525"/>
          <a:ext cx="6129338" cy="4229106"/>
        </p:xfrm>
        <a:graphic>
          <a:graphicData uri="http://schemas.openxmlformats.org/drawingml/2006/table">
            <a:tbl>
              <a:tblPr firstRow="1" firstCol="1" bandRow="1"/>
              <a:tblGrid>
                <a:gridCol w="1053174">
                  <a:extLst>
                    <a:ext uri="{9D8B030D-6E8A-4147-A177-3AD203B41FA5}">
                      <a16:colId xmlns:a16="http://schemas.microsoft.com/office/drawing/2014/main" val="20000"/>
                    </a:ext>
                  </a:extLst>
                </a:gridCol>
                <a:gridCol w="864028">
                  <a:extLst>
                    <a:ext uri="{9D8B030D-6E8A-4147-A177-3AD203B41FA5}">
                      <a16:colId xmlns:a16="http://schemas.microsoft.com/office/drawing/2014/main" val="20001"/>
                    </a:ext>
                  </a:extLst>
                </a:gridCol>
                <a:gridCol w="756024">
                  <a:extLst>
                    <a:ext uri="{9D8B030D-6E8A-4147-A177-3AD203B41FA5}">
                      <a16:colId xmlns:a16="http://schemas.microsoft.com/office/drawing/2014/main" val="20002"/>
                    </a:ext>
                  </a:extLst>
                </a:gridCol>
                <a:gridCol w="648021">
                  <a:extLst>
                    <a:ext uri="{9D8B030D-6E8A-4147-A177-3AD203B41FA5}">
                      <a16:colId xmlns:a16="http://schemas.microsoft.com/office/drawing/2014/main" val="20003"/>
                    </a:ext>
                  </a:extLst>
                </a:gridCol>
                <a:gridCol w="648021">
                  <a:extLst>
                    <a:ext uri="{9D8B030D-6E8A-4147-A177-3AD203B41FA5}">
                      <a16:colId xmlns:a16="http://schemas.microsoft.com/office/drawing/2014/main" val="20004"/>
                    </a:ext>
                  </a:extLst>
                </a:gridCol>
                <a:gridCol w="648021">
                  <a:extLst>
                    <a:ext uri="{9D8B030D-6E8A-4147-A177-3AD203B41FA5}">
                      <a16:colId xmlns:a16="http://schemas.microsoft.com/office/drawing/2014/main" val="20005"/>
                    </a:ext>
                  </a:extLst>
                </a:gridCol>
                <a:gridCol w="720023">
                  <a:extLst>
                    <a:ext uri="{9D8B030D-6E8A-4147-A177-3AD203B41FA5}">
                      <a16:colId xmlns:a16="http://schemas.microsoft.com/office/drawing/2014/main" val="20006"/>
                    </a:ext>
                  </a:extLst>
                </a:gridCol>
                <a:gridCol w="792026">
                  <a:extLst>
                    <a:ext uri="{9D8B030D-6E8A-4147-A177-3AD203B41FA5}">
                      <a16:colId xmlns:a16="http://schemas.microsoft.com/office/drawing/2014/main" val="20007"/>
                    </a:ext>
                  </a:extLst>
                </a:gridCol>
              </a:tblGrid>
              <a:tr h="152412">
                <a:tc gridSpan="2">
                  <a:txBody>
                    <a:bodyPr/>
                    <a:lstStyle/>
                    <a:p>
                      <a:pPr indent="127000" algn="ctr">
                        <a:lnSpc>
                          <a:spcPct val="100000"/>
                        </a:lnSpc>
                        <a:spcAft>
                          <a:spcPts val="0"/>
                        </a:spcAft>
                      </a:pPr>
                      <a:r>
                        <a:rPr lang="zh-CN" sz="1000" b="1" kern="100" dirty="0">
                          <a:effectLst/>
                          <a:latin typeface="Times New Roman"/>
                          <a:ea typeface="仿宋_GB2312"/>
                        </a:rPr>
                        <a:t>器件信息</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6">
                  <a:txBody>
                    <a:bodyPr/>
                    <a:lstStyle/>
                    <a:p>
                      <a:pPr indent="127000" algn="ctr">
                        <a:lnSpc>
                          <a:spcPct val="100000"/>
                        </a:lnSpc>
                        <a:spcAft>
                          <a:spcPts val="0"/>
                        </a:spcAft>
                      </a:pPr>
                      <a:r>
                        <a:rPr lang="zh-CN" sz="1000" b="1" kern="100">
                          <a:effectLst/>
                          <a:latin typeface="Times New Roman"/>
                          <a:ea typeface="仿宋_GB2312"/>
                        </a:rPr>
                        <a:t>击穿时间（s）</a:t>
                      </a:r>
                      <a:endParaRPr lang="zh-CN" sz="1000" kern="10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216040">
                <a:tc rowSpan="2">
                  <a:txBody>
                    <a:bodyPr/>
                    <a:lstStyle/>
                    <a:p>
                      <a:pPr indent="127000" algn="ctr">
                        <a:lnSpc>
                          <a:spcPct val="100000"/>
                        </a:lnSpc>
                        <a:spcAft>
                          <a:spcPts val="0"/>
                        </a:spcAft>
                      </a:pPr>
                      <a:r>
                        <a:rPr lang="zh-CN" sz="1000" b="1" kern="100">
                          <a:effectLst/>
                          <a:latin typeface="Times New Roman"/>
                          <a:ea typeface="仿宋_GB2312"/>
                        </a:rPr>
                        <a:t>名称</a:t>
                      </a:r>
                      <a:endParaRPr lang="zh-CN" sz="1000" kern="10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27000" algn="ctr">
                        <a:lnSpc>
                          <a:spcPct val="100000"/>
                        </a:lnSpc>
                        <a:spcAft>
                          <a:spcPts val="0"/>
                        </a:spcAft>
                      </a:pPr>
                      <a:r>
                        <a:rPr lang="zh-CN" sz="1000" kern="100">
                          <a:effectLst/>
                          <a:latin typeface="Times New Roman"/>
                          <a:ea typeface="仿宋_GB2312"/>
                        </a:rPr>
                        <a:t>W/L</a:t>
                      </a: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127000" algn="ctr">
                        <a:lnSpc>
                          <a:spcPct val="100000"/>
                        </a:lnSpc>
                        <a:spcAft>
                          <a:spcPts val="0"/>
                        </a:spcAft>
                      </a:pPr>
                      <a:r>
                        <a:rPr lang="zh-CN" sz="1000" b="1" kern="100" dirty="0">
                          <a:effectLst/>
                          <a:latin typeface="Times New Roman"/>
                          <a:ea typeface="仿宋_GB2312"/>
                        </a:rPr>
                        <a:t>未辐照</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indent="127000" algn="ctr">
                        <a:lnSpc>
                          <a:spcPct val="100000"/>
                        </a:lnSpc>
                        <a:spcAft>
                          <a:spcPts val="0"/>
                        </a:spcAft>
                      </a:pPr>
                      <a:r>
                        <a:rPr lang="zh-CN" sz="1000" b="1" kern="100">
                          <a:effectLst/>
                          <a:latin typeface="Times New Roman"/>
                          <a:ea typeface="仿宋_GB2312"/>
                        </a:rPr>
                        <a:t>辐照1Mrad(Si)</a:t>
                      </a:r>
                      <a:endParaRPr lang="zh-CN" sz="1000" kern="10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1"/>
                  </a:ext>
                </a:extLst>
              </a:tr>
              <a:tr h="180034">
                <a:tc vMerge="1">
                  <a:txBody>
                    <a:bodyPr/>
                    <a:lstStyle/>
                    <a:p>
                      <a:endParaRPr lang="zh-CN" altLang="en-US"/>
                    </a:p>
                  </a:txBody>
                  <a:tcPr/>
                </a:tc>
                <a:tc vMerge="1">
                  <a:txBody>
                    <a:bodyPr/>
                    <a:lstStyle/>
                    <a:p>
                      <a:endParaRPr lang="zh-CN" altLang="en-US"/>
                    </a:p>
                  </a:txBody>
                  <a:tcPr/>
                </a:tc>
                <a:tc>
                  <a:txBody>
                    <a:bodyPr/>
                    <a:lstStyle/>
                    <a:p>
                      <a:pPr marL="0" indent="0" algn="ctr">
                        <a:lnSpc>
                          <a:spcPct val="100000"/>
                        </a:lnSpc>
                        <a:spcAft>
                          <a:spcPts val="0"/>
                        </a:spcAft>
                      </a:pPr>
                      <a:r>
                        <a:rPr lang="zh-CN" sz="1000" b="1" kern="100" dirty="0">
                          <a:effectLst/>
                          <a:latin typeface="Times New Roman"/>
                          <a:ea typeface="仿宋_GB2312"/>
                        </a:rPr>
                        <a:t>Test1-16</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000" b="1" kern="100" dirty="0">
                          <a:effectLst/>
                          <a:latin typeface="Times New Roman"/>
                          <a:ea typeface="仿宋_GB2312"/>
                        </a:rPr>
                        <a:t>Test1-17</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000" b="1" kern="100" dirty="0">
                          <a:effectLst/>
                          <a:latin typeface="Times New Roman"/>
                          <a:ea typeface="仿宋_GB2312"/>
                        </a:rPr>
                        <a:t>Test1-18</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000" b="1" kern="100" dirty="0">
                          <a:effectLst/>
                          <a:latin typeface="Times New Roman"/>
                          <a:ea typeface="仿宋_GB2312"/>
                        </a:rPr>
                        <a:t>Test1-20</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000" b="1" kern="100" dirty="0">
                          <a:effectLst/>
                          <a:latin typeface="Times New Roman"/>
                          <a:ea typeface="仿宋_GB2312"/>
                        </a:rPr>
                        <a:t>Test1-21</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0000"/>
                        </a:lnSpc>
                        <a:spcAft>
                          <a:spcPts val="0"/>
                        </a:spcAft>
                      </a:pPr>
                      <a:r>
                        <a:rPr lang="zh-CN" sz="1000" b="1" kern="100" dirty="0">
                          <a:effectLst/>
                          <a:latin typeface="Times New Roman"/>
                          <a:ea typeface="仿宋_GB2312"/>
                        </a:rPr>
                        <a:t>Test1-22</a:t>
                      </a:r>
                      <a:endParaRPr lang="zh-CN" sz="1000" kern="100" dirty="0">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7653">
                <a:tc>
                  <a:txBody>
                    <a:bodyPr/>
                    <a:lstStyle/>
                    <a:p>
                      <a:pPr algn="ctr">
                        <a:spcAft>
                          <a:spcPts val="0"/>
                        </a:spcAft>
                      </a:pPr>
                      <a:r>
                        <a:rPr lang="zh-CN" sz="1000" kern="100">
                          <a:effectLst/>
                          <a:latin typeface="Garamond"/>
                          <a:ea typeface="Times New Roman"/>
                          <a:cs typeface="Times New Roman"/>
                        </a:rPr>
                        <a:t>N12_hvt_std1</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100">
                          <a:effectLst/>
                          <a:latin typeface="Garamond"/>
                          <a:ea typeface="Times New Roman"/>
                          <a:cs typeface="Times New Roman"/>
                        </a:rPr>
                        <a:t>10/0.06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&gt;25000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7653">
                <a:tc>
                  <a:txBody>
                    <a:bodyPr/>
                    <a:lstStyle/>
                    <a:p>
                      <a:pPr algn="ctr">
                        <a:spcAft>
                          <a:spcPts val="0"/>
                        </a:spcAft>
                      </a:pPr>
                      <a:r>
                        <a:rPr lang="zh-CN" sz="1000" kern="100">
                          <a:effectLst/>
                          <a:latin typeface="Garamond"/>
                          <a:ea typeface="Times New Roman"/>
                          <a:cs typeface="Times New Roman"/>
                        </a:rPr>
                        <a:t>N12_hvt_std2</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kern="100">
                          <a:effectLst/>
                          <a:latin typeface="Garamond"/>
                          <a:ea typeface="Times New Roman"/>
                          <a:cs typeface="Times New Roman"/>
                        </a:rPr>
                        <a:t>0.3/0.06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7653">
                <a:tc>
                  <a:txBody>
                    <a:bodyPr/>
                    <a:lstStyle/>
                    <a:p>
                      <a:pPr marL="0" algn="ctr" defTabSz="914400" rtl="0" eaLnBrk="1" latinLnBrk="0" hangingPunct="1">
                        <a:spcAft>
                          <a:spcPts val="0"/>
                        </a:spcAft>
                      </a:pPr>
                      <a:r>
                        <a:rPr lang="zh-CN" sz="1000" b="1" kern="100">
                          <a:solidFill>
                            <a:srgbClr val="00B050"/>
                          </a:solidFill>
                          <a:effectLst/>
                          <a:latin typeface="Times New Roman"/>
                          <a:ea typeface="仿宋_GB2312"/>
                          <a:cs typeface="Times New Roman"/>
                        </a:rPr>
                        <a:t>N12_hvt</a:t>
                      </a:r>
                      <a:r>
                        <a:rPr lang="en-US" sz="1000" b="1" kern="100">
                          <a:solidFill>
                            <a:srgbClr val="00B050"/>
                          </a:solidFill>
                          <a:effectLst/>
                          <a:latin typeface="Times New Roman"/>
                          <a:ea typeface="仿宋_GB2312"/>
                          <a:cs typeface="Times New Roman"/>
                        </a:rPr>
                        <a:t>_std3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10/0.3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2000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chemeClr val="tx1"/>
                          </a:solidFill>
                          <a:effectLst/>
                          <a:latin typeface="Times New Roman"/>
                          <a:ea typeface="仿宋_GB2312"/>
                          <a:cs typeface="Times New Roman"/>
                        </a:rPr>
                        <a:t>&gt;25000</a:t>
                      </a:r>
                      <a:endParaRPr lang="zh-CN" sz="1000" b="1" kern="100" dirty="0">
                        <a:solidFill>
                          <a:schemeClr val="tx1"/>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2000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2000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500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7653">
                <a:tc>
                  <a:txBody>
                    <a:bodyPr/>
                    <a:lstStyle/>
                    <a:p>
                      <a:pPr algn="ctr">
                        <a:spcAft>
                          <a:spcPts val="0"/>
                        </a:spcAft>
                      </a:pPr>
                      <a:r>
                        <a:rPr lang="en-US" sz="1000" kern="100">
                          <a:effectLst/>
                          <a:latin typeface="Times New Roman"/>
                          <a:ea typeface="仿宋_GB2312"/>
                          <a:cs typeface="Times New Roman"/>
                        </a:rPr>
                        <a:t>N12_hvt_std4</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0.3/0.3</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7653">
                <a:tc>
                  <a:txBody>
                    <a:bodyPr/>
                    <a:lstStyle/>
                    <a:p>
                      <a:pPr algn="ctr">
                        <a:spcAft>
                          <a:spcPts val="0"/>
                        </a:spcAft>
                      </a:pPr>
                      <a:r>
                        <a:rPr lang="en-US" sz="1000" kern="100">
                          <a:effectLst/>
                          <a:latin typeface="Times New Roman"/>
                          <a:ea typeface="仿宋_GB2312"/>
                          <a:cs typeface="Times New Roman"/>
                        </a:rPr>
                        <a:t>N12_hvt_std5</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0.12/0.085</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7653">
                <a:tc>
                  <a:txBody>
                    <a:bodyPr/>
                    <a:lstStyle/>
                    <a:p>
                      <a:pPr algn="ctr">
                        <a:spcAft>
                          <a:spcPts val="0"/>
                        </a:spcAft>
                      </a:pPr>
                      <a:r>
                        <a:rPr lang="en-US" sz="1000" b="1" kern="100">
                          <a:solidFill>
                            <a:srgbClr val="0000FF"/>
                          </a:solidFill>
                          <a:effectLst/>
                          <a:latin typeface="Times New Roman"/>
                          <a:ea typeface="仿宋_GB2312"/>
                          <a:cs typeface="Times New Roman"/>
                        </a:rPr>
                        <a:t>N12_hvt_std6</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0.31/0.07</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&gt;</a:t>
                      </a:r>
                      <a:r>
                        <a:rPr lang="en-US" sz="1000" b="1" kern="100">
                          <a:solidFill>
                            <a:srgbClr val="0000FF"/>
                          </a:solidFill>
                          <a:effectLst/>
                          <a:latin typeface="Times New Roman"/>
                          <a:ea typeface="宋体"/>
                          <a:cs typeface="Times New Roman"/>
                        </a:rPr>
                        <a: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rgbClr val="0000FF"/>
                          </a:solidFill>
                          <a:effectLst/>
                          <a:latin typeface="Times New Roman"/>
                          <a:ea typeface="宋体"/>
                          <a:cs typeface="Times New Roman"/>
                        </a:rPr>
                        <a:t>&gt;25000</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chemeClr val="tx1"/>
                          </a:solidFill>
                          <a:effectLst/>
                          <a:latin typeface="Times New Roman"/>
                          <a:ea typeface="仿宋_GB2312"/>
                          <a:cs typeface="Times New Roman"/>
                        </a:rPr>
                        <a:t>5000</a:t>
                      </a:r>
                      <a:endParaRPr lang="zh-CN" sz="1000" b="1" kern="100" dirty="0">
                        <a:solidFill>
                          <a:schemeClr val="tx1"/>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宋体"/>
                          <a:cs typeface="Times New Roman"/>
                        </a:rPr>
                        <a:t>&gt;</a:t>
                      </a:r>
                      <a:r>
                        <a:rPr lang="en-US" sz="1000" b="1" kern="100">
                          <a:solidFill>
                            <a:srgbClr val="0000FF"/>
                          </a:solidFill>
                          <a:effectLst/>
                          <a:latin typeface="Times New Roman"/>
                          <a:ea typeface="仿宋_GB2312"/>
                          <a:cs typeface="Times New Roman"/>
                        </a:rPr>
                        <a:t>45200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45200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rgbClr val="0000FF"/>
                          </a:solidFill>
                          <a:effectLst/>
                          <a:latin typeface="Times New Roman"/>
                          <a:ea typeface="仿宋_GB2312"/>
                          <a:cs typeface="Times New Roman"/>
                        </a:rPr>
                        <a:t>45200</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7653">
                <a:tc>
                  <a:txBody>
                    <a:bodyPr/>
                    <a:lstStyle/>
                    <a:p>
                      <a:pPr algn="ctr">
                        <a:spcAft>
                          <a:spcPts val="0"/>
                        </a:spcAft>
                      </a:pPr>
                      <a:r>
                        <a:rPr lang="en-US" sz="1000" kern="100">
                          <a:effectLst/>
                          <a:latin typeface="Times New Roman"/>
                          <a:ea typeface="仿宋_GB2312"/>
                          <a:cs typeface="Times New Roman"/>
                        </a:rPr>
                        <a:t>N12_rvt_sia1</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9.76/0.06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7653">
                <a:tc>
                  <a:txBody>
                    <a:bodyPr/>
                    <a:lstStyle/>
                    <a:p>
                      <a:pPr algn="ctr">
                        <a:spcAft>
                          <a:spcPts val="0"/>
                        </a:spcAft>
                      </a:pPr>
                      <a:r>
                        <a:rPr lang="en-US" sz="1000" kern="100">
                          <a:effectLst/>
                          <a:latin typeface="Times New Roman"/>
                          <a:ea typeface="仿宋_GB2312"/>
                          <a:cs typeface="Times New Roman"/>
                        </a:rPr>
                        <a:t>N12_rvt_sia2</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0.2/0.06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&gt;</a:t>
                      </a:r>
                      <a:r>
                        <a:rPr lang="en-US" sz="1000" kern="100">
                          <a:solidFill>
                            <a:srgbClr val="000000"/>
                          </a:solidFill>
                          <a:effectLst/>
                          <a:latin typeface="Times New Roman"/>
                          <a:ea typeface="宋体"/>
                          <a:cs typeface="Times New Roman"/>
                        </a:rPr>
                        <a: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solidFill>
                            <a:srgbClr val="000000"/>
                          </a:solidFill>
                          <a:effectLst/>
                          <a:latin typeface="Times New Roman"/>
                          <a:ea typeface="宋体"/>
                          <a:cs typeface="Times New Roman"/>
                        </a:rPr>
                        <a:t>&gt;25000</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3000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7653">
                <a:tc>
                  <a:txBody>
                    <a:bodyPr/>
                    <a:lstStyle/>
                    <a:p>
                      <a:pPr algn="ctr">
                        <a:spcAft>
                          <a:spcPts val="0"/>
                        </a:spcAft>
                      </a:pPr>
                      <a:r>
                        <a:rPr lang="en-US" sz="1000" kern="100">
                          <a:effectLst/>
                          <a:latin typeface="Times New Roman"/>
                          <a:ea typeface="仿宋_GB2312"/>
                          <a:cs typeface="Times New Roman"/>
                        </a:rPr>
                        <a:t>N12_rvt_elt1</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effectLst/>
                          <a:latin typeface="Times New Roman"/>
                          <a:ea typeface="仿宋_GB2312"/>
                          <a:cs typeface="Times New Roman"/>
                        </a:rPr>
                        <a:t>10.36/0.06</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7653">
                <a:tc>
                  <a:txBody>
                    <a:bodyPr/>
                    <a:lstStyle/>
                    <a:p>
                      <a:pPr algn="ctr">
                        <a:spcAft>
                          <a:spcPts val="0"/>
                        </a:spcAft>
                      </a:pPr>
                      <a:r>
                        <a:rPr lang="en-US" sz="1000" kern="100">
                          <a:effectLst/>
                          <a:latin typeface="Times New Roman"/>
                          <a:ea typeface="仿宋_GB2312"/>
                          <a:cs typeface="Times New Roman"/>
                        </a:rPr>
                        <a:t>N12_rvt_elt2</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1.165/0.06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3000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7653">
                <a:tc>
                  <a:txBody>
                    <a:bodyPr/>
                    <a:lstStyle/>
                    <a:p>
                      <a:pPr algn="ctr">
                        <a:spcAft>
                          <a:spcPts val="0"/>
                        </a:spcAft>
                      </a:pPr>
                      <a:r>
                        <a:rPr lang="en-US" sz="1000" kern="100">
                          <a:effectLst/>
                          <a:latin typeface="Times New Roman"/>
                          <a:ea typeface="仿宋_GB2312"/>
                          <a:cs typeface="Times New Roman"/>
                        </a:rPr>
                        <a:t>N12_rvt_std1</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10/0.06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a:t>
                      </a: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7653">
                <a:tc>
                  <a:txBody>
                    <a:bodyPr/>
                    <a:lstStyle/>
                    <a:p>
                      <a:pPr algn="ctr">
                        <a:spcAft>
                          <a:spcPts val="0"/>
                        </a:spcAft>
                      </a:pPr>
                      <a:r>
                        <a:rPr lang="en-US" sz="1000" b="1" kern="100">
                          <a:solidFill>
                            <a:srgbClr val="0000FF"/>
                          </a:solidFill>
                          <a:effectLst/>
                          <a:latin typeface="Times New Roman"/>
                          <a:ea typeface="仿宋_GB2312"/>
                          <a:cs typeface="Times New Roman"/>
                        </a:rPr>
                        <a:t>N12_rvt_std2</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0.3/0.06</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宋体"/>
                          <a:cs typeface="Times New Roman"/>
                        </a:rPr>
                        <a:t>&gt;25000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1000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宋体"/>
                          <a:cs typeface="Times New Roman"/>
                        </a:rPr>
                        <a:t>&gt;</a:t>
                      </a:r>
                      <a:r>
                        <a:rPr lang="en-US" sz="1000" b="1" kern="100">
                          <a:solidFill>
                            <a:srgbClr val="0000FF"/>
                          </a:solidFill>
                          <a:effectLst/>
                          <a:latin typeface="Times New Roman"/>
                          <a:ea typeface="仿宋_GB2312"/>
                          <a:cs typeface="Times New Roman"/>
                        </a:rPr>
                        <a:t>45200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宋体"/>
                          <a:cs typeface="Times New Roman"/>
                        </a:rPr>
                        <a:t>&gt;</a:t>
                      </a:r>
                      <a:r>
                        <a:rPr lang="en-US" sz="1000" b="1" kern="100">
                          <a:solidFill>
                            <a:srgbClr val="0000FF"/>
                          </a:solidFill>
                          <a:effectLst/>
                          <a:latin typeface="Times New Roman"/>
                          <a:ea typeface="仿宋_GB2312"/>
                          <a:cs typeface="Times New Roman"/>
                        </a:rPr>
                        <a:t>45200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rgbClr val="0000FF"/>
                          </a:solidFill>
                          <a:effectLst/>
                          <a:latin typeface="Times New Roman"/>
                          <a:ea typeface="宋体"/>
                          <a:cs typeface="Times New Roman"/>
                        </a:rPr>
                        <a:t>&gt;</a:t>
                      </a:r>
                      <a:r>
                        <a:rPr lang="en-US" sz="1000" b="1" kern="100" dirty="0">
                          <a:solidFill>
                            <a:srgbClr val="0000FF"/>
                          </a:solidFill>
                          <a:effectLst/>
                          <a:latin typeface="Times New Roman"/>
                          <a:ea typeface="仿宋_GB2312"/>
                          <a:cs typeface="Times New Roman"/>
                        </a:rPr>
                        <a:t>45200</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7653">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N12_rvt_std3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10/0.3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1000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chemeClr val="tx1"/>
                          </a:solidFill>
                          <a:effectLst/>
                          <a:latin typeface="Times New Roman"/>
                          <a:ea typeface="仿宋_GB2312"/>
                          <a:cs typeface="Times New Roman"/>
                        </a:rPr>
                        <a:t>25000</a:t>
                      </a:r>
                      <a:endParaRPr lang="zh-CN" sz="1000" b="1" kern="100">
                        <a:solidFill>
                          <a:schemeClr val="tx1"/>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chemeClr val="tx1"/>
                          </a:solidFill>
                          <a:effectLst/>
                          <a:latin typeface="Times New Roman"/>
                          <a:ea typeface="仿宋_GB2312"/>
                          <a:cs typeface="Times New Roman"/>
                        </a:rPr>
                        <a:t>&gt;45200</a:t>
                      </a:r>
                      <a:endParaRPr lang="zh-CN" sz="1000" b="1" kern="100" dirty="0">
                        <a:solidFill>
                          <a:schemeClr val="tx1"/>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1000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7653">
                <a:tc>
                  <a:txBody>
                    <a:bodyPr/>
                    <a:lstStyle/>
                    <a:p>
                      <a:pPr algn="ctr">
                        <a:spcAft>
                          <a:spcPts val="0"/>
                        </a:spcAft>
                      </a:pPr>
                      <a:r>
                        <a:rPr lang="en-US" sz="1000" kern="100">
                          <a:effectLst/>
                          <a:latin typeface="Times New Roman"/>
                          <a:ea typeface="仿宋_GB2312"/>
                          <a:cs typeface="Times New Roman"/>
                        </a:rPr>
                        <a:t>N12_rvt_std4</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0.3/0.3</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10000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7653">
                <a:tc>
                  <a:txBody>
                    <a:bodyPr/>
                    <a:lstStyle/>
                    <a:p>
                      <a:pPr algn="ctr">
                        <a:spcAft>
                          <a:spcPts val="0"/>
                        </a:spcAft>
                      </a:pPr>
                      <a:r>
                        <a:rPr lang="en-US" sz="1000" b="1" kern="100">
                          <a:solidFill>
                            <a:srgbClr val="0000FF"/>
                          </a:solidFill>
                          <a:effectLst/>
                          <a:latin typeface="Times New Roman"/>
                          <a:ea typeface="仿宋_GB2312"/>
                          <a:cs typeface="Times New Roman"/>
                        </a:rPr>
                        <a:t>N12_rvt_std5</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0.12/0.085</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&gt;</a:t>
                      </a:r>
                      <a:r>
                        <a:rPr lang="en-US" sz="1000" b="1" kern="100">
                          <a:solidFill>
                            <a:srgbClr val="0000FF"/>
                          </a:solidFill>
                          <a:effectLst/>
                          <a:latin typeface="Times New Roman"/>
                          <a:ea typeface="宋体"/>
                          <a:cs typeface="Times New Roman"/>
                        </a:rPr>
                        <a: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宋体"/>
                          <a:cs typeface="Times New Roman"/>
                        </a:rPr>
                        <a:t>&gt;25000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1000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20000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rgbClr val="0000FF"/>
                          </a:solidFill>
                          <a:effectLst/>
                          <a:latin typeface="Times New Roman"/>
                          <a:ea typeface="仿宋_GB2312"/>
                          <a:cs typeface="Times New Roman"/>
                        </a:rPr>
                        <a:t>20000</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7653">
                <a:tc>
                  <a:txBody>
                    <a:bodyPr/>
                    <a:lstStyle/>
                    <a:p>
                      <a:pPr algn="ctr">
                        <a:spcAft>
                          <a:spcPts val="0"/>
                        </a:spcAft>
                      </a:pPr>
                      <a:r>
                        <a:rPr lang="en-US" sz="1000" b="1" kern="100" dirty="0">
                          <a:solidFill>
                            <a:srgbClr val="0000FF"/>
                          </a:solidFill>
                          <a:effectLst/>
                          <a:latin typeface="Times New Roman"/>
                          <a:ea typeface="仿宋_GB2312"/>
                          <a:cs typeface="Times New Roman"/>
                        </a:rPr>
                        <a:t>N12_rvt_std6</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0.31/0.07</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25000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10000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20000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a:solidFill>
                            <a:srgbClr val="0000FF"/>
                          </a:solidFill>
                          <a:effectLst/>
                          <a:latin typeface="Times New Roman"/>
                          <a:ea typeface="仿宋_GB2312"/>
                          <a:cs typeface="Times New Roman"/>
                        </a:rPr>
                        <a:t>20000</a:t>
                      </a:r>
                      <a:endParaRPr lang="zh-CN" sz="1000" b="1"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kern="100" dirty="0">
                          <a:solidFill>
                            <a:srgbClr val="0000FF"/>
                          </a:solidFill>
                          <a:effectLst/>
                          <a:latin typeface="Times New Roman"/>
                          <a:ea typeface="仿宋_GB2312"/>
                          <a:cs typeface="Times New Roman"/>
                        </a:rPr>
                        <a:t>45200</a:t>
                      </a:r>
                      <a:endParaRPr lang="zh-CN" sz="1000" b="1"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7653">
                <a:tc>
                  <a:txBody>
                    <a:bodyPr/>
                    <a:lstStyle/>
                    <a:p>
                      <a:pPr algn="ctr">
                        <a:spcAft>
                          <a:spcPts val="0"/>
                        </a:spcAft>
                      </a:pPr>
                      <a:r>
                        <a:rPr lang="en-US" sz="1000" kern="100">
                          <a:effectLst/>
                          <a:latin typeface="Times New Roman"/>
                          <a:ea typeface="仿宋_GB2312"/>
                          <a:cs typeface="Times New Roman"/>
                        </a:rPr>
                        <a:t>N12_lvt_std1</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10/0.06</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solidFill>
                            <a:srgbClr val="000000"/>
                          </a:solidFill>
                          <a:effectLst/>
                          <a:latin typeface="Times New Roman"/>
                          <a:ea typeface="仿宋_GB2312"/>
                          <a:cs typeface="Times New Roman"/>
                        </a:rPr>
                        <a:t>45200</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7653">
                <a:tc>
                  <a:txBody>
                    <a:bodyPr/>
                    <a:lstStyle/>
                    <a:p>
                      <a:pPr algn="ctr">
                        <a:spcAft>
                          <a:spcPts val="0"/>
                        </a:spcAft>
                      </a:pPr>
                      <a:r>
                        <a:rPr lang="en-US" sz="1000" kern="100">
                          <a:effectLst/>
                          <a:latin typeface="Times New Roman"/>
                          <a:ea typeface="仿宋_GB2312"/>
                          <a:cs typeface="Times New Roman"/>
                        </a:rPr>
                        <a:t>N12_lvt_std2</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effectLst/>
                          <a:latin typeface="Times New Roman"/>
                          <a:ea typeface="仿宋_GB2312"/>
                          <a:cs typeface="Times New Roman"/>
                        </a:rPr>
                        <a:t>0.3/0.06</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&gt;</a:t>
                      </a:r>
                      <a:r>
                        <a:rPr lang="en-US" sz="1000" kern="100">
                          <a:solidFill>
                            <a:srgbClr val="000000"/>
                          </a:solidFill>
                          <a:effectLst/>
                          <a:latin typeface="Times New Roman"/>
                          <a:ea typeface="宋体"/>
                          <a:cs typeface="Times New Roman"/>
                        </a:rPr>
                        <a: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宋体"/>
                          <a:cs typeface="Times New Roman"/>
                        </a:rPr>
                        <a:t>&gt;25000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45200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7653">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N12_lvt_std3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10/0.3</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200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100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a:solidFill>
                            <a:srgbClr val="00B050"/>
                          </a:solidFill>
                          <a:effectLst/>
                          <a:latin typeface="Times New Roman"/>
                          <a:ea typeface="仿宋_GB2312"/>
                          <a:cs typeface="Times New Roman"/>
                        </a:rPr>
                        <a:t>500</a:t>
                      </a:r>
                      <a:endParaRPr lang="zh-CN" sz="1000" b="1" kern="10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000" b="1" kern="100" dirty="0">
                          <a:solidFill>
                            <a:srgbClr val="00B050"/>
                          </a:solidFill>
                          <a:effectLst/>
                          <a:latin typeface="Times New Roman"/>
                          <a:ea typeface="仿宋_GB2312"/>
                          <a:cs typeface="Times New Roman"/>
                        </a:rPr>
                        <a:t>200</a:t>
                      </a:r>
                      <a:endParaRPr lang="zh-CN" sz="1000" b="1" kern="100" dirty="0">
                        <a:solidFill>
                          <a:srgbClr val="00B050"/>
                        </a:solidFill>
                        <a:effectLst/>
                        <a:latin typeface="Times New Roman"/>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67653">
                <a:tc>
                  <a:txBody>
                    <a:bodyPr/>
                    <a:lstStyle/>
                    <a:p>
                      <a:pPr algn="ctr">
                        <a:spcAft>
                          <a:spcPts val="0"/>
                        </a:spcAft>
                      </a:pPr>
                      <a:r>
                        <a:rPr lang="en-US" sz="1000" kern="100">
                          <a:effectLst/>
                          <a:latin typeface="Times New Roman"/>
                          <a:ea typeface="仿宋_GB2312"/>
                          <a:cs typeface="Times New Roman"/>
                        </a:rPr>
                        <a:t>N12_lvt_std4</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effectLst/>
                          <a:latin typeface="Times New Roman"/>
                          <a:ea typeface="仿宋_GB2312"/>
                          <a:cs typeface="Times New Roman"/>
                        </a:rPr>
                        <a:t>0.3/0.3</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solidFill>
                            <a:srgbClr val="000000"/>
                          </a:solidFill>
                          <a:effectLst/>
                          <a:latin typeface="Times New Roman"/>
                          <a:ea typeface="仿宋_GB2312"/>
                          <a:cs typeface="Times New Roman"/>
                        </a:rPr>
                        <a:t>5000</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500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7000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a:solidFill>
                            <a:srgbClr val="000000"/>
                          </a:solidFill>
                          <a:effectLst/>
                          <a:latin typeface="Times New Roman"/>
                          <a:ea typeface="仿宋_GB2312"/>
                          <a:cs typeface="Times New Roman"/>
                        </a:rPr>
                        <a:t>2000</a:t>
                      </a:r>
                      <a:endParaRPr lang="zh-CN" sz="1000" kern="10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kern="100" dirty="0">
                          <a:solidFill>
                            <a:srgbClr val="000000"/>
                          </a:solidFill>
                          <a:effectLst/>
                          <a:latin typeface="Times New Roman"/>
                          <a:ea typeface="仿宋_GB2312"/>
                          <a:cs typeface="Times New Roman"/>
                        </a:rPr>
                        <a:t>2000</a:t>
                      </a:r>
                      <a:endParaRPr lang="zh-CN" sz="1000" kern="100" dirty="0">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67653">
                <a:tc>
                  <a:txBody>
                    <a:bodyPr/>
                    <a:lstStyle/>
                    <a:p>
                      <a:pPr algn="ctr">
                        <a:spcAft>
                          <a:spcPts val="0"/>
                        </a:spcAft>
                      </a:pPr>
                      <a:r>
                        <a:rPr lang="en-US" sz="1000" b="1" i="0" kern="100">
                          <a:solidFill>
                            <a:srgbClr val="0000FF"/>
                          </a:solidFill>
                          <a:effectLst/>
                          <a:latin typeface="Times New Roman"/>
                          <a:ea typeface="仿宋_GB2312"/>
                          <a:cs typeface="Times New Roman"/>
                        </a:rPr>
                        <a:t>N12_lvt_std5</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仿宋_GB2312"/>
                          <a:cs typeface="Times New Roman"/>
                        </a:rPr>
                        <a:t>0.12/0.085</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FF0000"/>
                          </a:solidFill>
                          <a:effectLst/>
                          <a:latin typeface="Times New Roman"/>
                          <a:ea typeface="仿宋_GB2312"/>
                          <a:cs typeface="Times New Roman"/>
                        </a:rPr>
                        <a:t>5000</a:t>
                      </a:r>
                      <a:endParaRPr lang="zh-CN" sz="1000" b="1" i="0" kern="100">
                        <a:solidFill>
                          <a:srgbClr val="FF0000"/>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dirty="0">
                          <a:solidFill>
                            <a:srgbClr val="FF0000"/>
                          </a:solidFill>
                          <a:effectLst/>
                          <a:latin typeface="Times New Roman"/>
                          <a:ea typeface="仿宋_GB2312"/>
                          <a:cs typeface="Times New Roman"/>
                        </a:rPr>
                        <a:t>500</a:t>
                      </a:r>
                      <a:endParaRPr lang="zh-CN" sz="1000" b="1" i="0" kern="100" dirty="0">
                        <a:solidFill>
                          <a:srgbClr val="FF0000"/>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宋体"/>
                          <a:cs typeface="Times New Roman"/>
                        </a:rPr>
                        <a:t>&gt;25000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仿宋_GB2312"/>
                          <a:cs typeface="Times New Roman"/>
                        </a:rPr>
                        <a:t>20000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dirty="0">
                          <a:solidFill>
                            <a:srgbClr val="FF0000"/>
                          </a:solidFill>
                          <a:effectLst/>
                          <a:latin typeface="Times New Roman"/>
                          <a:ea typeface="仿宋_GB2312"/>
                          <a:cs typeface="Times New Roman"/>
                        </a:rPr>
                        <a:t>1Mrad</a:t>
                      </a:r>
                      <a:endParaRPr lang="zh-CN" sz="1000" b="1" i="0" kern="100" dirty="0">
                        <a:solidFill>
                          <a:srgbClr val="FF0000"/>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宋体"/>
                          <a:cs typeface="Times New Roman"/>
                        </a:rPr>
                        <a:t>&gt;</a:t>
                      </a:r>
                      <a:r>
                        <a:rPr lang="en-US" sz="1000" b="1" i="0" kern="100">
                          <a:solidFill>
                            <a:srgbClr val="0000FF"/>
                          </a:solidFill>
                          <a:effectLst/>
                          <a:latin typeface="Times New Roman"/>
                          <a:ea typeface="仿宋_GB2312"/>
                          <a:cs typeface="Times New Roman"/>
                        </a:rPr>
                        <a:t>45200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9907">
                <a:tc>
                  <a:txBody>
                    <a:bodyPr/>
                    <a:lstStyle/>
                    <a:p>
                      <a:pPr algn="ctr">
                        <a:spcAft>
                          <a:spcPts val="0"/>
                        </a:spcAft>
                      </a:pPr>
                      <a:r>
                        <a:rPr lang="en-US" sz="1000" b="1" i="0" kern="100">
                          <a:solidFill>
                            <a:srgbClr val="0000FF"/>
                          </a:solidFill>
                          <a:effectLst/>
                          <a:latin typeface="Times New Roman"/>
                          <a:ea typeface="仿宋_GB2312"/>
                          <a:cs typeface="Times New Roman"/>
                        </a:rPr>
                        <a:t>N12_lvt_std6</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仿宋_GB2312"/>
                          <a:cs typeface="Times New Roman"/>
                        </a:rPr>
                        <a:t>0.31/0.07</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00000"/>
                        </a:lnSpc>
                        <a:spcAft>
                          <a:spcPts val="0"/>
                        </a:spcAft>
                      </a:pPr>
                      <a:r>
                        <a:rPr lang="en-US" sz="1000" b="1" i="0" kern="100" dirty="0">
                          <a:solidFill>
                            <a:srgbClr val="0000FF"/>
                          </a:solidFill>
                          <a:effectLst/>
                          <a:latin typeface="Times New Roman"/>
                          <a:ea typeface="宋体"/>
                        </a:rPr>
                        <a:t>&gt;25000</a:t>
                      </a:r>
                      <a:endParaRPr lang="zh-CN" sz="1000" b="1" i="0" kern="100" dirty="0">
                        <a:solidFill>
                          <a:srgbClr val="0000FF"/>
                        </a:solidFill>
                        <a:effectLst/>
                        <a:latin typeface="Times New Roman"/>
                        <a:ea typeface="仿宋_GB2312"/>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宋体"/>
                          <a:cs typeface="Times New Roman"/>
                        </a:rPr>
                        <a:t>&gt;25000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宋体"/>
                          <a:cs typeface="Times New Roman"/>
                        </a:rPr>
                        <a:t>&gt;25000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dirty="0">
                          <a:solidFill>
                            <a:schemeClr val="tx1"/>
                          </a:solidFill>
                          <a:effectLst/>
                          <a:latin typeface="Times New Roman"/>
                          <a:ea typeface="仿宋_GB2312"/>
                          <a:cs typeface="Times New Roman"/>
                        </a:rPr>
                        <a:t>1000</a:t>
                      </a:r>
                      <a:endParaRPr lang="zh-CN" sz="1000" b="1" i="0" kern="100" dirty="0">
                        <a:solidFill>
                          <a:schemeClr val="tx1"/>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a:solidFill>
                            <a:srgbClr val="0000FF"/>
                          </a:solidFill>
                          <a:effectLst/>
                          <a:latin typeface="Times New Roman"/>
                          <a:ea typeface="仿宋_GB2312"/>
                          <a:cs typeface="Times New Roman"/>
                        </a:rPr>
                        <a:t>45200</a:t>
                      </a:r>
                      <a:endParaRPr lang="zh-CN" sz="1000" b="1" i="0" kern="10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i="0" kern="100" dirty="0">
                          <a:solidFill>
                            <a:srgbClr val="0000FF"/>
                          </a:solidFill>
                          <a:effectLst/>
                          <a:latin typeface="Times New Roman"/>
                          <a:ea typeface="仿宋_GB2312"/>
                          <a:cs typeface="Times New Roman"/>
                        </a:rPr>
                        <a:t>45200</a:t>
                      </a:r>
                      <a:endParaRPr lang="zh-CN" sz="1000" b="1" i="0" kern="100" dirty="0">
                        <a:solidFill>
                          <a:srgbClr val="0000FF"/>
                        </a:solidFill>
                        <a:effectLst/>
                        <a:latin typeface="Garamond"/>
                        <a:ea typeface="仿宋_GB2312"/>
                        <a:cs typeface="Times New Roman"/>
                      </a:endParaRPr>
                    </a:p>
                  </a:txBody>
                  <a:tcPr marL="68575" marR="685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bl>
          </a:graphicData>
        </a:graphic>
      </p:graphicFrame>
      <p:sp>
        <p:nvSpPr>
          <p:cNvPr id="34" name="Text Box 13"/>
          <p:cNvSpPr txBox="1">
            <a:spLocks noChangeArrowheads="1"/>
          </p:cNvSpPr>
          <p:nvPr/>
        </p:nvSpPr>
        <p:spPr bwMode="auto">
          <a:xfrm>
            <a:off x="6408738" y="2492375"/>
            <a:ext cx="2735262" cy="4410438"/>
          </a:xfrm>
          <a:prstGeom prst="rect">
            <a:avLst/>
          </a:prstGeom>
          <a:solidFill>
            <a:schemeClr val="bg1"/>
          </a:solidFill>
          <a:ln>
            <a:noFill/>
          </a:ln>
          <a:effectLst/>
        </p:spPr>
        <p:txBody>
          <a:bodyPr>
            <a:spAutoFit/>
          </a:bodyPr>
          <a:lstStyle>
            <a:lvl1pPr eaLnBrk="0" hangingPunct="0">
              <a:defRPr sz="1400" b="1">
                <a:solidFill>
                  <a:schemeClr val="tx1"/>
                </a:solidFill>
                <a:latin typeface="Arial" pitchFamily="34" charset="0"/>
                <a:ea typeface="宋体" pitchFamily="2" charset="-122"/>
              </a:defRPr>
            </a:lvl1pPr>
            <a:lvl2pPr marL="788988" indent="-342900" eaLnBrk="0" hangingPunct="0">
              <a:defRPr sz="1400" b="1">
                <a:solidFill>
                  <a:schemeClr val="tx1"/>
                </a:solidFill>
                <a:latin typeface="Arial" pitchFamily="34" charset="0"/>
                <a:ea typeface="宋体" pitchFamily="2" charset="-122"/>
              </a:defRPr>
            </a:lvl2pPr>
            <a:lvl3pPr marL="1143000" indent="-228600" eaLnBrk="0" hangingPunct="0">
              <a:defRPr sz="1400" b="1">
                <a:solidFill>
                  <a:schemeClr val="tx1"/>
                </a:solidFill>
                <a:latin typeface="Arial" pitchFamily="34" charset="0"/>
                <a:ea typeface="宋体" pitchFamily="2" charset="-122"/>
              </a:defRPr>
            </a:lvl3pPr>
            <a:lvl4pPr marL="1600200" indent="-228600" eaLnBrk="0" hangingPunct="0">
              <a:defRPr sz="1400" b="1">
                <a:solidFill>
                  <a:schemeClr val="tx1"/>
                </a:solidFill>
                <a:latin typeface="Arial" pitchFamily="34" charset="0"/>
                <a:ea typeface="宋体" pitchFamily="2" charset="-122"/>
              </a:defRPr>
            </a:lvl4pPr>
            <a:lvl5pPr marL="2057400" indent="-228600" eaLnBrk="0" hangingPunct="0">
              <a:defRPr sz="1400"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1400"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1400"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1400"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1400" b="1">
                <a:solidFill>
                  <a:schemeClr val="tx1"/>
                </a:solidFill>
                <a:latin typeface="Arial" pitchFamily="34" charset="0"/>
                <a:ea typeface="宋体" pitchFamily="2" charset="-122"/>
              </a:defRPr>
            </a:lvl9pPr>
          </a:lstStyle>
          <a:p>
            <a:pPr eaLnBrk="1" hangingPunct="1">
              <a:lnSpc>
                <a:spcPct val="115000"/>
              </a:lnSpc>
              <a:spcBef>
                <a:spcPts val="0"/>
              </a:spcBef>
              <a:buClr>
                <a:srgbClr val="CC0099"/>
              </a:buClr>
              <a:defRPr/>
            </a:pPr>
            <a:r>
              <a:rPr lang="zh-CN" altLang="en-US" sz="2400" dirty="0">
                <a:solidFill>
                  <a:srgbClr val="FF0000"/>
                </a:solidFill>
                <a:ea typeface="楷体_GB2312" pitchFamily="49" charset="-122"/>
              </a:rPr>
              <a:t>现象</a:t>
            </a:r>
            <a:r>
              <a:rPr lang="zh-CN" altLang="en-US" sz="2400" dirty="0" smtClean="0">
                <a:solidFill>
                  <a:srgbClr val="FF0000"/>
                </a:solidFill>
                <a:ea typeface="楷体_GB2312" pitchFamily="49" charset="-122"/>
              </a:rPr>
              <a:t>：</a:t>
            </a:r>
            <a:endParaRPr lang="en-US" altLang="zh-CN" sz="2400" dirty="0" smtClean="0">
              <a:solidFill>
                <a:srgbClr val="FF0000"/>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r>
              <a:rPr lang="zh-CN" altLang="en-US" sz="2000" dirty="0" smtClean="0">
                <a:solidFill>
                  <a:srgbClr val="0000FF"/>
                </a:solidFill>
                <a:ea typeface="楷体_GB2312" pitchFamily="49" charset="-122"/>
              </a:rPr>
              <a:t>栅面积小的击穿时间更大；</a:t>
            </a:r>
            <a:endParaRPr lang="en-US" altLang="zh-CN" sz="2000" dirty="0" smtClean="0">
              <a:solidFill>
                <a:srgbClr val="0000FF"/>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r>
              <a:rPr lang="zh-CN" altLang="en-US" sz="2000" dirty="0" smtClean="0">
                <a:solidFill>
                  <a:srgbClr val="0000FF"/>
                </a:solidFill>
                <a:ea typeface="楷体_GB2312" pitchFamily="49" charset="-122"/>
              </a:rPr>
              <a:t>数据离散性</a:t>
            </a:r>
            <a:r>
              <a:rPr lang="zh-CN" altLang="en-US" sz="2000" dirty="0">
                <a:solidFill>
                  <a:srgbClr val="0000FF"/>
                </a:solidFill>
                <a:ea typeface="楷体_GB2312" pitchFamily="49" charset="-122"/>
              </a:rPr>
              <a:t>大</a:t>
            </a:r>
            <a:r>
              <a:rPr lang="zh-CN" altLang="en-US" sz="2000" dirty="0" smtClean="0">
                <a:solidFill>
                  <a:srgbClr val="0000FF"/>
                </a:solidFill>
                <a:ea typeface="楷体_GB2312" pitchFamily="49" charset="-122"/>
              </a:rPr>
              <a:t>；</a:t>
            </a:r>
            <a:endParaRPr lang="en-US" altLang="zh-CN" sz="2000" dirty="0" smtClean="0">
              <a:solidFill>
                <a:srgbClr val="0000FF"/>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r>
              <a:rPr lang="zh-CN" altLang="en-US" sz="2000" dirty="0" smtClean="0">
                <a:solidFill>
                  <a:srgbClr val="FF0000"/>
                </a:solidFill>
                <a:ea typeface="楷体_GB2312" pitchFamily="49" charset="-122"/>
              </a:rPr>
              <a:t>辐照对</a:t>
            </a:r>
            <a:r>
              <a:rPr lang="en-US" altLang="zh-CN" sz="2000" dirty="0" smtClean="0">
                <a:solidFill>
                  <a:srgbClr val="FF0000"/>
                </a:solidFill>
                <a:ea typeface="楷体_GB2312" pitchFamily="49" charset="-122"/>
              </a:rPr>
              <a:t>TDDB</a:t>
            </a:r>
            <a:r>
              <a:rPr lang="zh-CN" altLang="en-US" sz="2000" dirty="0" smtClean="0">
                <a:solidFill>
                  <a:srgbClr val="FF0000"/>
                </a:solidFill>
                <a:ea typeface="楷体_GB2312" pitchFamily="49" charset="-122"/>
              </a:rPr>
              <a:t>的影响还无法给出准确结论。</a:t>
            </a:r>
            <a:endParaRPr lang="en-US" altLang="zh-CN" sz="2000" dirty="0" smtClean="0">
              <a:solidFill>
                <a:srgbClr val="FF0000"/>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r>
              <a:rPr lang="zh-CN" altLang="en-US" sz="2000" dirty="0" smtClean="0">
                <a:solidFill>
                  <a:srgbClr val="FF0000"/>
                </a:solidFill>
                <a:ea typeface="楷体_GB2312" pitchFamily="49" charset="-122"/>
              </a:rPr>
              <a:t>下一步：增加样品量及应力条件，继续研究辐射可靠性规律。</a:t>
            </a:r>
            <a:endParaRPr lang="zh-CN" altLang="en-US" sz="2000" dirty="0">
              <a:solidFill>
                <a:srgbClr val="FF0000"/>
              </a:solidFill>
              <a:ea typeface="楷体_GB2312" pitchFamily="49" charset="-122"/>
            </a:endParaRPr>
          </a:p>
          <a:p>
            <a:pPr marL="342900" indent="-342900" eaLnBrk="1" hangingPunct="1">
              <a:lnSpc>
                <a:spcPct val="115000"/>
              </a:lnSpc>
              <a:spcBef>
                <a:spcPts val="0"/>
              </a:spcBef>
              <a:buClr>
                <a:srgbClr val="CC0099"/>
              </a:buClr>
              <a:buFont typeface="Wingdings" pitchFamily="2" charset="2"/>
              <a:buChar char="u"/>
              <a:defRPr/>
            </a:pPr>
            <a:endParaRPr lang="en-US" altLang="zh-CN" sz="2000" dirty="0" smtClean="0">
              <a:solidFill>
                <a:srgbClr val="0000FF"/>
              </a:solidFill>
              <a:ea typeface="楷体_GB2312" pitchFamily="49" charset="-122"/>
            </a:endParaRPr>
          </a:p>
        </p:txBody>
      </p:sp>
      <p:sp>
        <p:nvSpPr>
          <p:cNvPr id="44282" name="TextBox 21"/>
          <p:cNvSpPr txBox="1">
            <a:spLocks noChangeArrowheads="1"/>
          </p:cNvSpPr>
          <p:nvPr/>
        </p:nvSpPr>
        <p:spPr bwMode="auto">
          <a:xfrm>
            <a:off x="43349" y="6453336"/>
            <a:ext cx="637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Arial" charset="0"/>
                <a:ea typeface="宋体" pitchFamily="2" charset="-122"/>
              </a:defRPr>
            </a:lvl1pPr>
            <a:lvl2pPr marL="742950" indent="-285750" eaLnBrk="0" hangingPunct="0">
              <a:defRPr sz="1400" b="1">
                <a:solidFill>
                  <a:schemeClr val="tx1"/>
                </a:solidFill>
                <a:latin typeface="Arial" charset="0"/>
                <a:ea typeface="宋体" pitchFamily="2" charset="-122"/>
              </a:defRPr>
            </a:lvl2pPr>
            <a:lvl3pPr marL="1143000" indent="-228600" eaLnBrk="0" hangingPunct="0">
              <a:defRPr sz="1400" b="1">
                <a:solidFill>
                  <a:schemeClr val="tx1"/>
                </a:solidFill>
                <a:latin typeface="Arial" charset="0"/>
                <a:ea typeface="宋体" pitchFamily="2" charset="-122"/>
              </a:defRPr>
            </a:lvl3pPr>
            <a:lvl4pPr marL="1600200" indent="-228600" eaLnBrk="0" hangingPunct="0">
              <a:defRPr sz="1400" b="1">
                <a:solidFill>
                  <a:schemeClr val="tx1"/>
                </a:solidFill>
                <a:latin typeface="Arial" charset="0"/>
                <a:ea typeface="宋体" pitchFamily="2" charset="-122"/>
              </a:defRPr>
            </a:lvl4pPr>
            <a:lvl5pPr marL="2057400" indent="-228600" eaLnBrk="0" hangingPunct="0">
              <a:defRPr sz="1400" b="1">
                <a:solidFill>
                  <a:schemeClr val="tx1"/>
                </a:solidFill>
                <a:latin typeface="Arial" charset="0"/>
                <a:ea typeface="宋体" pitchFamily="2" charset="-122"/>
              </a:defRPr>
            </a:lvl5pPr>
            <a:lvl6pPr marL="2514600" indent="-228600" eaLnBrk="0" fontAlgn="base" hangingPunct="0">
              <a:spcBef>
                <a:spcPct val="0"/>
              </a:spcBef>
              <a:spcAft>
                <a:spcPct val="0"/>
              </a:spcAft>
              <a:defRPr sz="1400" b="1">
                <a:solidFill>
                  <a:schemeClr val="tx1"/>
                </a:solidFill>
                <a:latin typeface="Arial" charset="0"/>
                <a:ea typeface="宋体" pitchFamily="2" charset="-122"/>
              </a:defRPr>
            </a:lvl6pPr>
            <a:lvl7pPr marL="2971800" indent="-228600" eaLnBrk="0" fontAlgn="base" hangingPunct="0">
              <a:spcBef>
                <a:spcPct val="0"/>
              </a:spcBef>
              <a:spcAft>
                <a:spcPct val="0"/>
              </a:spcAft>
              <a:defRPr sz="1400" b="1">
                <a:solidFill>
                  <a:schemeClr val="tx1"/>
                </a:solidFill>
                <a:latin typeface="Arial" charset="0"/>
                <a:ea typeface="宋体" pitchFamily="2" charset="-122"/>
              </a:defRPr>
            </a:lvl7pPr>
            <a:lvl8pPr marL="3429000" indent="-228600" eaLnBrk="0" fontAlgn="base" hangingPunct="0">
              <a:spcBef>
                <a:spcPct val="0"/>
              </a:spcBef>
              <a:spcAft>
                <a:spcPct val="0"/>
              </a:spcAft>
              <a:defRPr sz="1400" b="1">
                <a:solidFill>
                  <a:schemeClr val="tx1"/>
                </a:solidFill>
                <a:latin typeface="Arial" charset="0"/>
                <a:ea typeface="宋体" pitchFamily="2" charset="-122"/>
              </a:defRPr>
            </a:lvl8pPr>
            <a:lvl9pPr marL="3886200" indent="-228600" eaLnBrk="0" fontAlgn="base" hangingPunct="0">
              <a:spcBef>
                <a:spcPct val="0"/>
              </a:spcBef>
              <a:spcAft>
                <a:spcPct val="0"/>
              </a:spcAft>
              <a:defRPr sz="1400" b="1">
                <a:solidFill>
                  <a:schemeClr val="tx1"/>
                </a:solidFill>
                <a:latin typeface="Arial" charset="0"/>
                <a:ea typeface="宋体" pitchFamily="2" charset="-122"/>
              </a:defRPr>
            </a:lvl9pPr>
          </a:lstStyle>
          <a:p>
            <a:pPr eaLnBrk="1" hangingPunct="1"/>
            <a:r>
              <a:rPr lang="zh-CN" altLang="en-US" dirty="0"/>
              <a:t>注：</a:t>
            </a:r>
            <a:r>
              <a:rPr lang="zh-CN" altLang="en-US" dirty="0">
                <a:solidFill>
                  <a:srgbClr val="0000FF"/>
                </a:solidFill>
              </a:rPr>
              <a:t>蓝色为栅面积小的器件</a:t>
            </a:r>
            <a:r>
              <a:rPr lang="zh-CN" altLang="en-US" dirty="0"/>
              <a:t>；</a:t>
            </a:r>
            <a:r>
              <a:rPr lang="zh-CN" altLang="en-US" dirty="0">
                <a:solidFill>
                  <a:srgbClr val="00B050"/>
                </a:solidFill>
              </a:rPr>
              <a:t>绿色为栅面积大的器件</a:t>
            </a:r>
            <a:r>
              <a:rPr lang="zh-CN" altLang="en-US" dirty="0" smtClean="0">
                <a:solidFill>
                  <a:srgbClr val="00B050"/>
                </a:solidFill>
              </a:rPr>
              <a:t>；</a:t>
            </a:r>
            <a:endParaRPr lang="zh-CN" altLang="en-US" dirty="0">
              <a:solidFill>
                <a:srgbClr val="FF0000"/>
              </a:solidFill>
            </a:endParaRPr>
          </a:p>
        </p:txBody>
      </p:sp>
    </p:spTree>
    <p:extLst>
      <p:ext uri="{BB962C8B-B14F-4D97-AF65-F5344CB8AC3E}">
        <p14:creationId xmlns:p14="http://schemas.microsoft.com/office/powerpoint/2010/main" val="17120004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1"/>
          <p:cNvSpPr>
            <a:spLocks noChangeArrowheads="1"/>
          </p:cNvSpPr>
          <p:nvPr/>
        </p:nvSpPr>
        <p:spPr bwMode="auto">
          <a:xfrm>
            <a:off x="0" y="2844799"/>
            <a:ext cx="9143999" cy="830997"/>
          </a:xfrm>
          <a:prstGeom prst="rect">
            <a:avLst/>
          </a:prstGeom>
          <a:noFill/>
          <a:ln w="9525">
            <a:noFill/>
            <a:miter lim="800000"/>
            <a:headEnd/>
            <a:tailEnd/>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smtClean="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五、结束语</a:t>
            </a:r>
            <a:endParaRPr lang="zh-CN" altLang="en-US" sz="4800" b="1" spc="50" dirty="0">
              <a:ln w="11430"/>
              <a:solidFill>
                <a:srgbClr val="111CFB"/>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smtClean="0">
                <a:solidFill>
                  <a:srgbClr val="111CFB"/>
                </a:solidFill>
              </a:rPr>
              <a:t>结束语</a:t>
            </a:r>
            <a:endParaRPr lang="zh-CN" altLang="en-US" dirty="0">
              <a:solidFill>
                <a:srgbClr val="111CFB"/>
              </a:solidFill>
            </a:endParaRPr>
          </a:p>
        </p:txBody>
      </p:sp>
      <p:sp>
        <p:nvSpPr>
          <p:cNvPr id="4" name="内容占位符 3"/>
          <p:cNvSpPr>
            <a:spLocks noGrp="1"/>
          </p:cNvSpPr>
          <p:nvPr>
            <p:ph idx="1"/>
          </p:nvPr>
        </p:nvSpPr>
        <p:spPr>
          <a:xfrm>
            <a:off x="457200" y="1052736"/>
            <a:ext cx="8229600" cy="5305221"/>
          </a:xfrm>
        </p:spPr>
        <p:txBody>
          <a:bodyPr>
            <a:noAutofit/>
          </a:bodyPr>
          <a:lstStyle/>
          <a:p>
            <a:pPr>
              <a:lnSpc>
                <a:spcPct val="120000"/>
              </a:lnSpc>
            </a:pPr>
            <a:r>
              <a:rPr lang="zh-CN" altLang="en-US" sz="2000" dirty="0" smtClean="0">
                <a:latin typeface="黑体" pitchFamily="49" charset="-122"/>
                <a:ea typeface="黑体" pitchFamily="49" charset="-122"/>
              </a:rPr>
              <a:t>空间技术的飞速发展对</a:t>
            </a:r>
            <a:r>
              <a:rPr lang="en-US" sz="2000" dirty="0" smtClean="0">
                <a:latin typeface="黑体" pitchFamily="49" charset="-122"/>
                <a:ea typeface="黑体" pitchFamily="49" charset="-122"/>
              </a:rPr>
              <a:t>28 nm</a:t>
            </a:r>
            <a:r>
              <a:rPr lang="zh-CN" altLang="en-US" sz="2000" dirty="0" smtClean="0">
                <a:latin typeface="黑体" pitchFamily="49" charset="-122"/>
                <a:ea typeface="黑体" pitchFamily="49" charset="-122"/>
              </a:rPr>
              <a:t>及以下特征尺寸器件抗辐射加固技术提出了迫切的需求，先进纳米器件给辐射效应机理和试验技术带来许多新的挑战。需要深入研究纳米器件材料、结构和电路辐射效应机制，重点开展纳米器件的质子、重离子辐射效应机理与试验技术研究，揭示纳米器件材料及器件辐射损伤微观机制和损伤机理，建立纳米器件及电路敏感区域分布和薄弱环节分析的重离子微束模拟试验方法，提出纳米器件和电路抗辐射加固设计新方法。</a:t>
            </a:r>
            <a:endParaRPr lang="en-US" altLang="zh-CN" sz="2000" dirty="0" smtClean="0">
              <a:latin typeface="黑体" pitchFamily="49" charset="-122"/>
              <a:ea typeface="黑体" pitchFamily="49" charset="-122"/>
            </a:endParaRPr>
          </a:p>
          <a:p>
            <a:pPr>
              <a:lnSpc>
                <a:spcPct val="120000"/>
              </a:lnSpc>
            </a:pPr>
            <a:r>
              <a:rPr lang="zh-CN" altLang="en-US" sz="2000" dirty="0" smtClean="0">
                <a:latin typeface="黑体" pitchFamily="49" charset="-122"/>
                <a:ea typeface="黑体" pitchFamily="49" charset="-122"/>
              </a:rPr>
              <a:t>纳米器件辐射效应研究</a:t>
            </a:r>
            <a:r>
              <a:rPr lang="zh-CN" altLang="en-US" sz="2000" dirty="0">
                <a:latin typeface="黑体" pitchFamily="49" charset="-122"/>
                <a:ea typeface="黑体" pitchFamily="49" charset="-122"/>
              </a:rPr>
              <a:t>涉及到</a:t>
            </a:r>
            <a:r>
              <a:rPr lang="zh-CN" altLang="en-US" sz="2000" dirty="0">
                <a:solidFill>
                  <a:srgbClr val="FF0000"/>
                </a:solidFill>
                <a:latin typeface="黑体" pitchFamily="49" charset="-122"/>
                <a:ea typeface="黑体" pitchFamily="49" charset="-122"/>
              </a:rPr>
              <a:t>国家战略</a:t>
            </a:r>
            <a:r>
              <a:rPr lang="zh-CN" altLang="en-US" sz="2000" dirty="0" smtClean="0">
                <a:solidFill>
                  <a:srgbClr val="FF0000"/>
                </a:solidFill>
                <a:latin typeface="黑体" pitchFamily="49" charset="-122"/>
                <a:ea typeface="黑体" pitchFamily="49" charset="-122"/>
              </a:rPr>
              <a:t>安全</a:t>
            </a:r>
            <a:r>
              <a:rPr lang="zh-CN" altLang="en-US" sz="2000" dirty="0">
                <a:latin typeface="黑体" pitchFamily="49" charset="-122"/>
                <a:ea typeface="黑体" pitchFamily="49" charset="-122"/>
              </a:rPr>
              <a:t>，在国外核心加固技术严密</a:t>
            </a:r>
            <a:r>
              <a:rPr lang="zh-CN" altLang="en-US" sz="2000" dirty="0" smtClean="0">
                <a:latin typeface="黑体" pitchFamily="49" charset="-122"/>
                <a:ea typeface="黑体" pitchFamily="49" charset="-122"/>
              </a:rPr>
              <a:t>封锁条件下，</a:t>
            </a:r>
            <a:r>
              <a:rPr lang="zh-CN" altLang="en-US" sz="2000" dirty="0">
                <a:latin typeface="黑体" pitchFamily="49" charset="-122"/>
                <a:ea typeface="黑体" pitchFamily="49" charset="-122"/>
              </a:rPr>
              <a:t>只有自主创新才能</a:t>
            </a:r>
            <a:r>
              <a:rPr lang="zh-CN" altLang="en-US" sz="2000" dirty="0">
                <a:solidFill>
                  <a:srgbClr val="FF0000"/>
                </a:solidFill>
                <a:latin typeface="黑体" pitchFamily="49" charset="-122"/>
                <a:ea typeface="黑体" pitchFamily="49" charset="-122"/>
              </a:rPr>
              <a:t>自主可控</a:t>
            </a:r>
            <a:r>
              <a:rPr lang="zh-CN" altLang="en-US" sz="2000" dirty="0">
                <a:latin typeface="黑体" pitchFamily="49" charset="-122"/>
                <a:ea typeface="黑体" pitchFamily="49" charset="-122"/>
              </a:rPr>
              <a:t>。</a:t>
            </a:r>
            <a:endParaRPr lang="en-US" altLang="zh-CN" sz="2000" dirty="0" smtClean="0">
              <a:latin typeface="黑体" pitchFamily="49" charset="-122"/>
              <a:ea typeface="黑体" pitchFamily="49" charset="-122"/>
            </a:endParaRPr>
          </a:p>
          <a:p>
            <a:pPr>
              <a:lnSpc>
                <a:spcPct val="120000"/>
              </a:lnSpc>
            </a:pPr>
            <a:r>
              <a:rPr lang="zh-CN" altLang="en-US" sz="2000" dirty="0" smtClean="0">
                <a:latin typeface="黑体" pitchFamily="49" charset="-122"/>
                <a:ea typeface="黑体" pitchFamily="49" charset="-122"/>
              </a:rPr>
              <a:t>研究工作涉及</a:t>
            </a:r>
            <a:r>
              <a:rPr lang="zh-CN" altLang="en-US" sz="2000" dirty="0" smtClean="0">
                <a:solidFill>
                  <a:srgbClr val="FF0000"/>
                </a:solidFill>
                <a:latin typeface="黑体" pitchFamily="49" charset="-122"/>
                <a:ea typeface="黑体" pitchFamily="49" charset="-122"/>
              </a:rPr>
              <a:t>多个学科方向</a:t>
            </a:r>
            <a:r>
              <a:rPr lang="zh-CN" altLang="en-US" sz="2000" dirty="0" smtClean="0">
                <a:latin typeface="黑体" pitchFamily="49" charset="-122"/>
                <a:ea typeface="黑体" pitchFamily="49" charset="-122"/>
              </a:rPr>
              <a:t>，需要器件研制单位、效应试验单位、器件应用单位等多家单位通过长期的</a:t>
            </a:r>
            <a:r>
              <a:rPr lang="zh-CN" altLang="en-US" sz="2000" dirty="0" smtClean="0">
                <a:solidFill>
                  <a:srgbClr val="FF0000"/>
                </a:solidFill>
                <a:latin typeface="黑体" pitchFamily="49" charset="-122"/>
                <a:ea typeface="黑体" pitchFamily="49" charset="-122"/>
              </a:rPr>
              <a:t>联合攻关</a:t>
            </a:r>
            <a:r>
              <a:rPr lang="zh-CN" altLang="en-US" sz="2000" dirty="0" smtClean="0">
                <a:latin typeface="黑体" pitchFamily="49" charset="-122"/>
                <a:ea typeface="黑体" pitchFamily="49" charset="-122"/>
              </a:rPr>
              <a:t>，才能真正实现国产宇航电子器件的跨跃发展。</a:t>
            </a:r>
          </a:p>
        </p:txBody>
      </p:sp>
    </p:spTree>
    <p:extLst>
      <p:ext uri="{BB962C8B-B14F-4D97-AF65-F5344CB8AC3E}">
        <p14:creationId xmlns:p14="http://schemas.microsoft.com/office/powerpoint/2010/main" val="22790999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1024" y="0"/>
            <a:ext cx="8032976" cy="830997"/>
          </a:xfrm>
          <a:prstGeom prst="rect">
            <a:avLst/>
          </a:prstGeom>
          <a:noFill/>
        </p:spPr>
        <p:txBody>
          <a:bodyPr wrap="square" rtlCol="0">
            <a:spAutoFit/>
          </a:bodyPr>
          <a:lstStyle/>
          <a:p>
            <a:r>
              <a:rPr lang="zh-CN" altLang="en-US" sz="2400" b="1" dirty="0" smtClean="0">
                <a:latin typeface="黑体" pitchFamily="49" charset="-122"/>
                <a:ea typeface="黑体" pitchFamily="49" charset="-122"/>
              </a:rPr>
              <a:t>自然科学基金重大项目：依托</a:t>
            </a:r>
            <a:r>
              <a:rPr lang="en-US" altLang="zh-CN" sz="2400" b="1" dirty="0" smtClean="0">
                <a:latin typeface="黑体" pitchFamily="49" charset="-122"/>
                <a:ea typeface="黑体" pitchFamily="49" charset="-122"/>
              </a:rPr>
              <a:t>2</a:t>
            </a:r>
            <a:r>
              <a:rPr lang="zh-CN" altLang="en-US" sz="2400" b="1" dirty="0" smtClean="0">
                <a:latin typeface="黑体" pitchFamily="49" charset="-122"/>
                <a:ea typeface="黑体" pitchFamily="49" charset="-122"/>
              </a:rPr>
              <a:t>个国家实验室、</a:t>
            </a:r>
            <a:r>
              <a:rPr lang="en-US" altLang="zh-CN" sz="2400" b="1" dirty="0" smtClean="0">
                <a:latin typeface="黑体" pitchFamily="49" charset="-122"/>
                <a:ea typeface="黑体" pitchFamily="49" charset="-122"/>
              </a:rPr>
              <a:t>4</a:t>
            </a:r>
            <a:r>
              <a:rPr lang="zh-CN" altLang="en-US" sz="2400" b="1" dirty="0" smtClean="0">
                <a:latin typeface="黑体" pitchFamily="49" charset="-122"/>
                <a:ea typeface="黑体" pitchFamily="49" charset="-122"/>
              </a:rPr>
              <a:t>个国家</a:t>
            </a:r>
            <a:r>
              <a:rPr lang="zh-CN" altLang="en-US" sz="2400" b="1" dirty="0">
                <a:latin typeface="黑体" pitchFamily="49" charset="-122"/>
                <a:ea typeface="黑体" pitchFamily="49" charset="-122"/>
              </a:rPr>
              <a:t>级</a:t>
            </a:r>
            <a:r>
              <a:rPr lang="zh-CN" altLang="en-US" sz="2400" b="1" dirty="0" smtClean="0">
                <a:latin typeface="黑体" pitchFamily="49" charset="-122"/>
                <a:ea typeface="黑体" pitchFamily="49" charset="-122"/>
              </a:rPr>
              <a:t>重点实验室、</a:t>
            </a:r>
            <a:r>
              <a:rPr lang="en-US" altLang="zh-CN" sz="2400" b="1" dirty="0" smtClean="0">
                <a:latin typeface="黑体" pitchFamily="49" charset="-122"/>
                <a:ea typeface="黑体" pitchFamily="49" charset="-122"/>
              </a:rPr>
              <a:t>1</a:t>
            </a:r>
            <a:r>
              <a:rPr lang="zh-CN" altLang="en-US" sz="2400" b="1" dirty="0" smtClean="0">
                <a:latin typeface="黑体" pitchFamily="49" charset="-122"/>
                <a:ea typeface="黑体" pitchFamily="49" charset="-122"/>
              </a:rPr>
              <a:t>个航天检测分析中心</a:t>
            </a:r>
            <a:endParaRPr lang="zh-CN" altLang="en-US" sz="2400" b="1" dirty="0">
              <a:latin typeface="黑体" pitchFamily="49" charset="-122"/>
              <a:ea typeface="黑体" pitchFamily="49" charset="-122"/>
            </a:endParaRPr>
          </a:p>
        </p:txBody>
      </p:sp>
      <p:graphicFrame>
        <p:nvGraphicFramePr>
          <p:cNvPr id="4" name="图示 3"/>
          <p:cNvGraphicFramePr/>
          <p:nvPr>
            <p:extLst>
              <p:ext uri="{D42A27DB-BD31-4B8C-83A1-F6EECF244321}">
                <p14:modId xmlns:p14="http://schemas.microsoft.com/office/powerpoint/2010/main" val="2171906805"/>
              </p:ext>
            </p:extLst>
          </p:nvPr>
        </p:nvGraphicFramePr>
        <p:xfrm>
          <a:off x="1000100" y="1214422"/>
          <a:ext cx="705678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灯片编号占位符 5"/>
          <p:cNvSpPr>
            <a:spLocks noGrp="1"/>
          </p:cNvSpPr>
          <p:nvPr>
            <p:ph type="sldNum" sz="quarter" idx="12"/>
          </p:nvPr>
        </p:nvSpPr>
        <p:spPr/>
        <p:txBody>
          <a:bodyPr/>
          <a:lstStyle/>
          <a:p>
            <a:fld id="{D2E76778-9312-4270-8FEA-64D11BFE618A}" type="slidenum">
              <a:rPr lang="zh-CN" altLang="en-US" smtClean="0"/>
              <a:pPr/>
              <a:t>68</a:t>
            </a:fld>
            <a:endParaRPr lang="zh-CN" altLang="en-US"/>
          </a:p>
        </p:txBody>
      </p:sp>
    </p:spTree>
    <p:extLst>
      <p:ext uri="{BB962C8B-B14F-4D97-AF65-F5344CB8AC3E}">
        <p14:creationId xmlns:p14="http://schemas.microsoft.com/office/powerpoint/2010/main" val="20165181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vert="horz" lIns="91440" tIns="45720" rIns="91440" bIns="45720" rtlCol="0" anchor="ctr">
            <a:noAutofit/>
          </a:bodyPr>
          <a:lstStyle/>
          <a:p>
            <a:r>
              <a:rPr lang="zh-CN" altLang="en-US" sz="2400" dirty="0">
                <a:solidFill>
                  <a:srgbClr val="111CFB"/>
                </a:solidFill>
              </a:rPr>
              <a:t>纳米器件辐射效应机理和模拟试验关键技术研究</a:t>
            </a:r>
          </a:p>
        </p:txBody>
      </p:sp>
      <p:sp>
        <p:nvSpPr>
          <p:cNvPr id="4" name="内容占位符 3"/>
          <p:cNvSpPr>
            <a:spLocks noGrp="1"/>
          </p:cNvSpPr>
          <p:nvPr>
            <p:ph idx="1"/>
          </p:nvPr>
        </p:nvSpPr>
        <p:spPr>
          <a:xfrm>
            <a:off x="457200" y="1000108"/>
            <a:ext cx="8363272" cy="1708811"/>
          </a:xfrm>
        </p:spPr>
        <p:txBody>
          <a:bodyPr>
            <a:normAutofit/>
          </a:bodyPr>
          <a:lstStyle/>
          <a:p>
            <a:pPr marL="0" indent="0">
              <a:lnSpc>
                <a:spcPct val="125000"/>
              </a:lnSpc>
              <a:buNone/>
            </a:pPr>
            <a:r>
              <a:rPr lang="zh-CN" altLang="en-US" sz="2400" b="1" dirty="0" smtClean="0"/>
              <a:t>        针对</a:t>
            </a:r>
            <a:r>
              <a:rPr lang="zh-CN" altLang="en-US" sz="2400" b="1" dirty="0"/>
              <a:t>我国航天发展对抗辐射加固的迫切需求，重点以先进的</a:t>
            </a:r>
            <a:r>
              <a:rPr lang="en-US" altLang="zh-CN" sz="2400" b="1" dirty="0">
                <a:solidFill>
                  <a:srgbClr val="FF0000"/>
                </a:solidFill>
              </a:rPr>
              <a:t>28nm</a:t>
            </a:r>
            <a:r>
              <a:rPr lang="zh-CN" altLang="en-US" sz="2400" b="1" dirty="0">
                <a:solidFill>
                  <a:srgbClr val="FF0000"/>
                </a:solidFill>
              </a:rPr>
              <a:t>及以下工艺为典型载体</a:t>
            </a:r>
            <a:r>
              <a:rPr lang="zh-CN" altLang="en-US" sz="2400" b="1" dirty="0"/>
              <a:t>，研究纳米器件</a:t>
            </a:r>
            <a:r>
              <a:rPr lang="zh-CN" altLang="en-US" sz="2400" b="1" dirty="0">
                <a:solidFill>
                  <a:srgbClr val="FF0000"/>
                </a:solidFill>
              </a:rPr>
              <a:t>辐射效应机理和模拟试验技术</a:t>
            </a:r>
            <a:r>
              <a:rPr lang="zh-CN" altLang="en-US" sz="2400" b="1" dirty="0"/>
              <a:t>。</a:t>
            </a:r>
            <a:endParaRPr lang="zh-CN" altLang="en-US" sz="2400" dirty="0"/>
          </a:p>
        </p:txBody>
      </p:sp>
      <p:graphicFrame>
        <p:nvGraphicFramePr>
          <p:cNvPr id="2" name="图示 1"/>
          <p:cNvGraphicFramePr/>
          <p:nvPr>
            <p:extLst>
              <p:ext uri="{D42A27DB-BD31-4B8C-83A1-F6EECF244321}">
                <p14:modId xmlns:p14="http://schemas.microsoft.com/office/powerpoint/2010/main" val="785327222"/>
              </p:ext>
            </p:extLst>
          </p:nvPr>
        </p:nvGraphicFramePr>
        <p:xfrm>
          <a:off x="251520" y="2780928"/>
          <a:ext cx="8568952"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0193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052736"/>
            <a:ext cx="849788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圆角矩形 7"/>
          <p:cNvSpPr/>
          <p:nvPr/>
        </p:nvSpPr>
        <p:spPr>
          <a:xfrm>
            <a:off x="323297" y="5589240"/>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辐射效应研究先于加固产品</a:t>
            </a:r>
            <a:r>
              <a:rPr lang="en-US" altLang="zh-CN" sz="2800" b="1" dirty="0">
                <a:solidFill>
                  <a:srgbClr val="FF0000"/>
                </a:solidFill>
                <a:latin typeface="微软雅黑" panose="020B0503020204020204" pitchFamily="34" charset="-122"/>
                <a:ea typeface="微软雅黑" panose="020B0503020204020204" pitchFamily="34" charset="-122"/>
              </a:rPr>
              <a:t>2-3</a:t>
            </a:r>
            <a:r>
              <a:rPr lang="zh-CN" altLang="en-US" sz="2800" b="1" dirty="0">
                <a:solidFill>
                  <a:srgbClr val="FF0000"/>
                </a:solidFill>
                <a:latin typeface="微软雅黑" panose="020B0503020204020204" pitchFamily="34" charset="-122"/>
                <a:ea typeface="微软雅黑" panose="020B0503020204020204" pitchFamily="34" charset="-122"/>
              </a:rPr>
              <a:t>代</a:t>
            </a:r>
          </a:p>
        </p:txBody>
      </p:sp>
      <p:sp>
        <p:nvSpPr>
          <p:cNvPr id="7" name="标题 1"/>
          <p:cNvSpPr>
            <a:spLocks noGrp="1"/>
          </p:cNvSpPr>
          <p:nvPr>
            <p:ph type="title"/>
          </p:nvPr>
        </p:nvSpPr>
        <p:spPr>
          <a:xfrm>
            <a:off x="1043608" y="274638"/>
            <a:ext cx="7643192" cy="562074"/>
          </a:xfrm>
        </p:spPr>
        <p:txBody>
          <a:bodyPr/>
          <a:lstStyle/>
          <a:p>
            <a:r>
              <a:rPr lang="zh-CN" altLang="en-US" dirty="0">
                <a:solidFill>
                  <a:srgbClr val="111CFB"/>
                </a:solidFill>
              </a:rPr>
              <a:t>背景与需求</a:t>
            </a:r>
          </a:p>
        </p:txBody>
      </p:sp>
    </p:spTree>
    <p:extLst>
      <p:ext uri="{BB962C8B-B14F-4D97-AF65-F5344CB8AC3E}">
        <p14:creationId xmlns:p14="http://schemas.microsoft.com/office/powerpoint/2010/main" val="3322356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387350" y="1225363"/>
            <a:ext cx="8756650" cy="4989719"/>
          </a:xfrm>
          <a:prstGeom prst="roundRect">
            <a:avLst>
              <a:gd name="adj" fmla="val 6654"/>
            </a:avLst>
          </a:prstGeom>
          <a:noFill/>
          <a:ln>
            <a:noFill/>
          </a:ln>
        </p:spPr>
        <p:style>
          <a:lnRef idx="2">
            <a:schemeClr val="accent1"/>
          </a:lnRef>
          <a:fillRef idx="1">
            <a:schemeClr val="lt1"/>
          </a:fillRef>
          <a:effectRef idx="0">
            <a:schemeClr val="accent1"/>
          </a:effectRef>
          <a:fontRef idx="minor">
            <a:schemeClr val="dk1"/>
          </a:fontRef>
        </p:style>
        <p:txBody>
          <a:bodyPr lIns="360000" rIns="360000"/>
          <a:lstStyle/>
          <a:p>
            <a:pPr marL="457200" indent="-457200" fontAlgn="auto">
              <a:lnSpc>
                <a:spcPct val="120000"/>
              </a:lnSpc>
              <a:spcBef>
                <a:spcPts val="600"/>
              </a:spcBef>
              <a:spcAft>
                <a:spcPts val="0"/>
              </a:spcAft>
              <a:buFont typeface="Wingdings" pitchFamily="2" charset="2"/>
              <a:buChar char="l"/>
              <a:tabLst>
                <a:tab pos="1974850" algn="l"/>
              </a:tabLst>
              <a:defRPr/>
            </a:pPr>
            <a:r>
              <a:rPr lang="zh-CN" altLang="en-US" sz="2000" b="1" dirty="0" smtClean="0">
                <a:solidFill>
                  <a:srgbClr val="513BF7"/>
                </a:solidFill>
                <a:latin typeface="Times New Roman" pitchFamily="18" charset="0"/>
                <a:cs typeface="Times New Roman" pitchFamily="18" charset="0"/>
              </a:rPr>
              <a:t>抗辐射加固技术是提高系统在辐射环境中的抗辐射损伤能力、确保可靠完成规定任务的技术。需要加大投入，加强研究。</a:t>
            </a:r>
            <a:endParaRPr lang="en-US" altLang="zh-CN" sz="2000" b="1" dirty="0" smtClean="0">
              <a:solidFill>
                <a:srgbClr val="513BF7"/>
              </a:solidFill>
              <a:latin typeface="Times New Roman" pitchFamily="18" charset="0"/>
              <a:cs typeface="Times New Roman" pitchFamily="18" charset="0"/>
            </a:endParaRPr>
          </a:p>
          <a:p>
            <a:pPr marL="457200" indent="-457200" fontAlgn="auto">
              <a:lnSpc>
                <a:spcPct val="120000"/>
              </a:lnSpc>
              <a:spcBef>
                <a:spcPts val="600"/>
              </a:spcBef>
              <a:spcAft>
                <a:spcPts val="0"/>
              </a:spcAft>
              <a:buFont typeface="Wingdings" pitchFamily="2" charset="2"/>
              <a:buChar char="l"/>
              <a:tabLst>
                <a:tab pos="1974850" algn="l"/>
              </a:tabLst>
              <a:defRPr/>
            </a:pPr>
            <a:r>
              <a:rPr lang="zh-CN" altLang="en-US" sz="2000" b="1" dirty="0" smtClean="0">
                <a:solidFill>
                  <a:srgbClr val="513BF7"/>
                </a:solidFill>
                <a:latin typeface="Times New Roman" pitchFamily="18" charset="0"/>
                <a:cs typeface="Times New Roman" pitchFamily="18" charset="0"/>
              </a:rPr>
              <a:t>我国空间技术和微电子技术的发展对空间辐射物理及应用研究需求迫切</a:t>
            </a:r>
            <a:endParaRPr lang="en-US" altLang="zh-CN" sz="2000" b="1" dirty="0" smtClean="0">
              <a:solidFill>
                <a:srgbClr val="513BF7"/>
              </a:solidFill>
              <a:latin typeface="Times New Roman" pitchFamily="18" charset="0"/>
              <a:cs typeface="Times New Roman" pitchFamily="18" charset="0"/>
            </a:endParaRPr>
          </a:p>
          <a:p>
            <a:pPr marL="457200" indent="-457200" fontAlgn="auto">
              <a:lnSpc>
                <a:spcPct val="120000"/>
              </a:lnSpc>
              <a:spcBef>
                <a:spcPts val="600"/>
              </a:spcBef>
              <a:spcAft>
                <a:spcPts val="0"/>
              </a:spcAft>
              <a:buFont typeface="Wingdings" pitchFamily="2" charset="2"/>
              <a:buChar char="l"/>
              <a:tabLst>
                <a:tab pos="1974850" algn="l"/>
              </a:tabLst>
              <a:defRPr/>
            </a:pPr>
            <a:r>
              <a:rPr lang="zh-CN" altLang="en-US" sz="2000" b="1" dirty="0" smtClean="0">
                <a:solidFill>
                  <a:srgbClr val="513BF7"/>
                </a:solidFill>
                <a:latin typeface="Times New Roman" pitchFamily="18" charset="0"/>
                <a:cs typeface="Times New Roman" pitchFamily="18" charset="0"/>
              </a:rPr>
              <a:t>当前空间辐射物理及应用研究中存在许多基础问题亟待解决</a:t>
            </a:r>
            <a:endParaRPr lang="en-US" altLang="zh-CN" sz="2000" b="1" dirty="0" smtClean="0">
              <a:solidFill>
                <a:srgbClr val="513BF7"/>
              </a:solidFill>
              <a:latin typeface="Times New Roman" pitchFamily="18" charset="0"/>
              <a:cs typeface="Times New Roman" pitchFamily="18" charset="0"/>
            </a:endParaRPr>
          </a:p>
          <a:p>
            <a:pPr marL="457200" indent="-457200" fontAlgn="auto">
              <a:lnSpc>
                <a:spcPct val="120000"/>
              </a:lnSpc>
              <a:spcBef>
                <a:spcPts val="600"/>
              </a:spcBef>
              <a:spcAft>
                <a:spcPts val="0"/>
              </a:spcAft>
              <a:buFont typeface="Wingdings" pitchFamily="2" charset="2"/>
              <a:buChar char="l"/>
              <a:tabLst>
                <a:tab pos="1974850" algn="l"/>
              </a:tabLst>
              <a:defRPr/>
            </a:pPr>
            <a:r>
              <a:rPr lang="zh-CN" altLang="en-US" sz="2000" b="1" dirty="0" smtClean="0">
                <a:solidFill>
                  <a:srgbClr val="513BF7"/>
                </a:solidFill>
                <a:latin typeface="Times New Roman" pitchFamily="18" charset="0"/>
                <a:cs typeface="Times New Roman" pitchFamily="18" charset="0"/>
              </a:rPr>
              <a:t>争取推动设立“空间辐射物理及应用研究关键基础问题”重大研究计划项目</a:t>
            </a:r>
            <a:endParaRPr lang="en-US" altLang="zh-CN" sz="2000" b="1" dirty="0">
              <a:solidFill>
                <a:srgbClr val="513BF7"/>
              </a:solidFill>
              <a:latin typeface="Times New Roman" pitchFamily="18" charset="0"/>
              <a:cs typeface="Times New Roman" pitchFamily="18" charset="0"/>
            </a:endParaRPr>
          </a:p>
        </p:txBody>
      </p:sp>
      <p:sp>
        <p:nvSpPr>
          <p:cNvPr id="10" name="圆角矩形 9"/>
          <p:cNvSpPr/>
          <p:nvPr/>
        </p:nvSpPr>
        <p:spPr>
          <a:xfrm>
            <a:off x="113645" y="4521247"/>
            <a:ext cx="8929687" cy="1595941"/>
          </a:xfrm>
          <a:prstGeom prst="roundRect">
            <a:avLst>
              <a:gd name="adj" fmla="val 0"/>
            </a:avLst>
          </a:prstGeom>
          <a:noFill/>
          <a:ln w="12700">
            <a:noFill/>
            <a:miter lim="800000"/>
            <a:headEnd/>
            <a:tailEnd/>
          </a:ln>
        </p:spPr>
        <p:txBody>
          <a:bodyPr anchor="ctr"/>
          <a:lstStyle/>
          <a:p>
            <a:pPr algn="just">
              <a:lnSpc>
                <a:spcPct val="130000"/>
              </a:lnSpc>
              <a:defRPr/>
            </a:pPr>
            <a:r>
              <a:rPr lang="zh-CN" altLang="en-US" sz="2400" b="1" dirty="0">
                <a:solidFill>
                  <a:srgbClr val="000000"/>
                </a:solidFill>
                <a:effectLst>
                  <a:outerShdw blurRad="38100" dist="38100" dir="2700000" algn="tl">
                    <a:srgbClr val="000000">
                      <a:alpha val="43137"/>
                    </a:srgbClr>
                  </a:outerShdw>
                </a:effectLst>
                <a:ea typeface="+mn-ea"/>
                <a:cs typeface="Times New Roman" pitchFamily="18" charset="0"/>
              </a:rPr>
              <a:t>    </a:t>
            </a:r>
            <a:r>
              <a:rPr lang="zh-CN" altLang="en-US" sz="2400" b="1" dirty="0" smtClean="0">
                <a:solidFill>
                  <a:srgbClr val="000000"/>
                </a:solidFill>
                <a:effectLst>
                  <a:outerShdw blurRad="38100" dist="38100" dir="2700000" algn="tl">
                    <a:srgbClr val="000000">
                      <a:alpha val="43137"/>
                    </a:srgbClr>
                  </a:outerShdw>
                </a:effectLst>
                <a:ea typeface="+mn-ea"/>
                <a:cs typeface="Times New Roman" pitchFamily="18" charset="0"/>
              </a:rPr>
              <a:t>    我国研制方、使用方、试验方组成的产学研用团队，多年来</a:t>
            </a:r>
            <a:r>
              <a:rPr lang="zh-CN" altLang="zh-CN" sz="2400" b="1" dirty="0" smtClean="0">
                <a:solidFill>
                  <a:srgbClr val="000000"/>
                </a:solidFill>
                <a:effectLst>
                  <a:outerShdw blurRad="38100" dist="38100" dir="2700000" algn="tl">
                    <a:srgbClr val="000000">
                      <a:alpha val="43137"/>
                    </a:srgbClr>
                  </a:outerShdw>
                </a:effectLst>
                <a:ea typeface="+mn-ea"/>
                <a:cs typeface="Times New Roman" pitchFamily="18" charset="0"/>
              </a:rPr>
              <a:t>在</a:t>
            </a:r>
            <a:r>
              <a:rPr lang="zh-CN" altLang="en-US" sz="2400" b="1" dirty="0" smtClean="0">
                <a:solidFill>
                  <a:srgbClr val="000000"/>
                </a:solidFill>
                <a:effectLst>
                  <a:outerShdw blurRad="38100" dist="38100" dir="2700000" algn="tl">
                    <a:srgbClr val="000000">
                      <a:alpha val="43137"/>
                    </a:srgbClr>
                  </a:outerShdw>
                </a:effectLst>
                <a:ea typeface="+mn-ea"/>
                <a:cs typeface="Times New Roman" pitchFamily="18" charset="0"/>
              </a:rPr>
              <a:t>空间辐射物理理论和实践中积累</a:t>
            </a:r>
            <a:r>
              <a:rPr lang="zh-CN" altLang="en-US" sz="2400" b="1" dirty="0">
                <a:solidFill>
                  <a:srgbClr val="000000"/>
                </a:solidFill>
                <a:effectLst>
                  <a:outerShdw blurRad="38100" dist="38100" dir="2700000" algn="tl">
                    <a:srgbClr val="000000">
                      <a:alpha val="43137"/>
                    </a:srgbClr>
                  </a:outerShdw>
                </a:effectLst>
                <a:ea typeface="+mn-ea"/>
                <a:cs typeface="Times New Roman" pitchFamily="18" charset="0"/>
              </a:rPr>
              <a:t>了坚实的基础和丰富的经验</a:t>
            </a:r>
            <a:r>
              <a:rPr lang="zh-CN" altLang="en-US" sz="2400" b="1" dirty="0" smtClean="0">
                <a:solidFill>
                  <a:srgbClr val="000000"/>
                </a:solidFill>
                <a:effectLst>
                  <a:outerShdw blurRad="38100" dist="38100" dir="2700000" algn="tl">
                    <a:srgbClr val="000000">
                      <a:alpha val="43137"/>
                    </a:srgbClr>
                  </a:outerShdw>
                </a:effectLst>
                <a:ea typeface="+mn-ea"/>
                <a:cs typeface="Times New Roman" pitchFamily="18" charset="0"/>
              </a:rPr>
              <a:t>，具备实现自主创新的基础和能力！</a:t>
            </a:r>
            <a:endParaRPr lang="zh-CN" altLang="en-US" sz="2400" b="1" dirty="0">
              <a:solidFill>
                <a:srgbClr val="000000"/>
              </a:solidFill>
              <a:effectLst>
                <a:outerShdw blurRad="38100" dist="38100" dir="2700000" algn="tl">
                  <a:srgbClr val="000000">
                    <a:alpha val="43137"/>
                  </a:srgbClr>
                </a:outerShdw>
              </a:effectLst>
              <a:ea typeface="+mn-ea"/>
              <a:cs typeface="Times New Roman" pitchFamily="18" charset="0"/>
            </a:endParaRPr>
          </a:p>
        </p:txBody>
      </p:sp>
      <p:sp>
        <p:nvSpPr>
          <p:cNvPr id="5" name="标题 1"/>
          <p:cNvSpPr>
            <a:spLocks noGrp="1"/>
          </p:cNvSpPr>
          <p:nvPr>
            <p:ph type="title"/>
          </p:nvPr>
        </p:nvSpPr>
        <p:spPr>
          <a:xfrm>
            <a:off x="1142976" y="285728"/>
            <a:ext cx="8966200" cy="622300"/>
          </a:xfrm>
          <a:noFill/>
          <a:ln w="9525">
            <a:noFill/>
            <a:miter lim="800000"/>
            <a:headEnd/>
            <a:tailEnd/>
          </a:ln>
        </p:spPr>
        <p:txBody>
          <a:bodyPr vert="horz" wrap="square" lIns="91440" tIns="45720" rIns="91440" bIns="91440" numCol="1" anchor="b" anchorCtr="0" compatLnSpc="1">
            <a:prstTxWarp prst="textNoShape">
              <a:avLst/>
            </a:prstTxWarp>
          </a:bodyPr>
          <a:lstStyle/>
          <a:p>
            <a:r>
              <a:rPr kumimoji="1" lang="zh-CN" altLang="en-US" sz="4000" b="1" dirty="0" smtClean="0">
                <a:effectLst>
                  <a:outerShdw blurRad="38100" dist="38100" dir="2700000" algn="tl">
                    <a:srgbClr val="C0C0C0"/>
                  </a:outerShdw>
                </a:effectLst>
                <a:latin typeface="Times New Roman" pitchFamily="18" charset="0"/>
                <a:cs typeface="Times New Roman" pitchFamily="18" charset="0"/>
              </a:rPr>
              <a:t>结束语</a:t>
            </a:r>
            <a:endParaRPr kumimoji="1" lang="zh-CN" altLang="en-US" sz="4000" b="1" dirty="0">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56938559"/>
      </p:ext>
    </p:extLst>
  </p:cSld>
  <p:clrMapOvr>
    <a:masterClrMapping/>
  </p:clrMapOvr>
  <p:transition advTm="8031"/>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993775" y="2625725"/>
            <a:ext cx="7361238" cy="1189038"/>
          </a:xfrm>
          <a:prstGeom prst="rect">
            <a:avLst/>
          </a:prstGeom>
          <a:noFill/>
          <a:ln w="9525">
            <a:noFill/>
            <a:miter lim="800000"/>
            <a:headEnd type="none" w="sm" len="sm"/>
            <a:tailEnd type="none" w="sm" len="sm"/>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50000"/>
              </a:spcBef>
              <a:defRPr/>
            </a:pPr>
            <a:r>
              <a:rPr lang="zh-CN" alt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华文新魏" pitchFamily="2" charset="-122"/>
              </a:rPr>
              <a:t>谢谢各位专家！</a:t>
            </a:r>
          </a:p>
        </p:txBody>
      </p:sp>
    </p:spTree>
  </p:cSld>
  <p:clrMapOvr>
    <a:masterClrMapping/>
  </p:clrMapOvr>
  <p:transition spd="slow" advTm="323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extLst>
              <p:ext uri="{D42A27DB-BD31-4B8C-83A1-F6EECF244321}">
                <p14:modId xmlns:p14="http://schemas.microsoft.com/office/powerpoint/2010/main" val="1017256790"/>
              </p:ext>
            </p:extLst>
          </p:nvPr>
        </p:nvGraphicFramePr>
        <p:xfrm>
          <a:off x="539552" y="1124744"/>
          <a:ext cx="8136904" cy="4525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标题 1"/>
          <p:cNvSpPr>
            <a:spLocks noGrp="1"/>
          </p:cNvSpPr>
          <p:nvPr>
            <p:ph type="title"/>
          </p:nvPr>
        </p:nvSpPr>
        <p:spPr/>
        <p:txBody>
          <a:bodyPr/>
          <a:lstStyle/>
          <a:p>
            <a:r>
              <a:rPr lang="zh-CN" altLang="en-US" dirty="0">
                <a:solidFill>
                  <a:srgbClr val="111CFB"/>
                </a:solidFill>
              </a:rPr>
              <a:t>背景与需求</a:t>
            </a:r>
          </a:p>
        </p:txBody>
      </p:sp>
      <p:sp>
        <p:nvSpPr>
          <p:cNvPr id="6" name="圆角矩形 5"/>
          <p:cNvSpPr/>
          <p:nvPr/>
        </p:nvSpPr>
        <p:spPr>
          <a:xfrm>
            <a:off x="395536" y="5805264"/>
            <a:ext cx="8482565" cy="6480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b="1" dirty="0">
                <a:solidFill>
                  <a:srgbClr val="FF0000"/>
                </a:solidFill>
                <a:latin typeface="微软雅黑" panose="020B0503020204020204" pitchFamily="34" charset="-122"/>
                <a:ea typeface="微软雅黑" panose="020B0503020204020204" pitchFamily="34" charset="-122"/>
              </a:rPr>
              <a:t> </a:t>
            </a:r>
            <a:r>
              <a:rPr lang="en-US" altLang="zh-CN" sz="2800" b="1" dirty="0">
                <a:solidFill>
                  <a:srgbClr val="FF0000"/>
                </a:solidFill>
                <a:latin typeface="微软雅黑" panose="020B0503020204020204" pitchFamily="34" charset="-122"/>
                <a:ea typeface="微软雅黑" panose="020B0503020204020204" pitchFamily="34" charset="-122"/>
              </a:rPr>
              <a:t>28nm</a:t>
            </a:r>
            <a:r>
              <a:rPr lang="zh-CN" altLang="en-US" sz="2800" b="1" dirty="0">
                <a:solidFill>
                  <a:srgbClr val="FF0000"/>
                </a:solidFill>
                <a:latin typeface="微软雅黑" panose="020B0503020204020204" pitchFamily="34" charset="-122"/>
                <a:ea typeface="微软雅黑" panose="020B0503020204020204" pitchFamily="34" charset="-122"/>
              </a:rPr>
              <a:t>及以下工艺是我国宇航器件</a:t>
            </a:r>
            <a:r>
              <a:rPr lang="zh-CN" altLang="en-US" sz="2800" b="1" dirty="0" smtClean="0">
                <a:solidFill>
                  <a:srgbClr val="FF0000"/>
                </a:solidFill>
                <a:latin typeface="微软雅黑" panose="020B0503020204020204" pitchFamily="34" charset="-122"/>
                <a:ea typeface="微软雅黑" panose="020B0503020204020204" pitchFamily="34" charset="-122"/>
              </a:rPr>
              <a:t>发展重要</a:t>
            </a:r>
            <a:r>
              <a:rPr lang="zh-CN" altLang="en-US" sz="2800" b="1" dirty="0">
                <a:solidFill>
                  <a:srgbClr val="FF0000"/>
                </a:solidFill>
                <a:latin typeface="微软雅黑" panose="020B0503020204020204" pitchFamily="34" charset="-122"/>
                <a:ea typeface="微软雅黑" panose="020B0503020204020204" pitchFamily="34" charset="-122"/>
              </a:rPr>
              <a:t>技术</a:t>
            </a:r>
            <a:r>
              <a:rPr lang="zh-CN" altLang="en-US" sz="2800" b="1" dirty="0" smtClean="0">
                <a:solidFill>
                  <a:srgbClr val="FF0000"/>
                </a:solidFill>
                <a:latin typeface="微软雅黑" panose="020B0503020204020204" pitchFamily="34" charset="-122"/>
                <a:ea typeface="微软雅黑" panose="020B0503020204020204" pitchFamily="34" charset="-122"/>
              </a:rPr>
              <a:t>节点</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5738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3707457722"/>
              </p:ext>
            </p:extLst>
          </p:nvPr>
        </p:nvGraphicFramePr>
        <p:xfrm>
          <a:off x="142844" y="1700808"/>
          <a:ext cx="885831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图示 7"/>
          <p:cNvGraphicFramePr/>
          <p:nvPr>
            <p:extLst>
              <p:ext uri="{D42A27DB-BD31-4B8C-83A1-F6EECF244321}">
                <p14:modId xmlns:p14="http://schemas.microsoft.com/office/powerpoint/2010/main" val="3314607277"/>
              </p:ext>
            </p:extLst>
          </p:nvPr>
        </p:nvGraphicFramePr>
        <p:xfrm>
          <a:off x="142844" y="1052736"/>
          <a:ext cx="8858312" cy="5703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圆角矩形 4"/>
          <p:cNvSpPr/>
          <p:nvPr/>
        </p:nvSpPr>
        <p:spPr>
          <a:xfrm>
            <a:off x="337907" y="5904206"/>
            <a:ext cx="8482565" cy="54913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b="1" dirty="0" smtClean="0">
                <a:solidFill>
                  <a:srgbClr val="FF0000"/>
                </a:solidFill>
                <a:latin typeface="微软雅黑" panose="020B0503020204020204" pitchFamily="34" charset="-122"/>
                <a:ea typeface="微软雅黑" panose="020B0503020204020204" pitchFamily="34" charset="-122"/>
              </a:rPr>
              <a:t>28nm</a:t>
            </a:r>
            <a:r>
              <a:rPr lang="zh-CN" altLang="en-US" sz="2800" b="1" dirty="0" smtClean="0">
                <a:solidFill>
                  <a:srgbClr val="FF0000"/>
                </a:solidFill>
                <a:latin typeface="微软雅黑" panose="020B0503020204020204" pitchFamily="34" charset="-122"/>
                <a:ea typeface="微软雅黑" panose="020B0503020204020204" pitchFamily="34" charset="-122"/>
              </a:rPr>
              <a:t>及以下工艺纳米器件辐射效应研究属国际前沿</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7" name="标题 6"/>
          <p:cNvSpPr>
            <a:spLocks noGrp="1"/>
          </p:cNvSpPr>
          <p:nvPr>
            <p:ph type="title"/>
          </p:nvPr>
        </p:nvSpPr>
        <p:spPr/>
        <p:txBody>
          <a:bodyPr/>
          <a:lstStyle/>
          <a:p>
            <a:endParaRPr lang="zh-CN" altLang="en-US" dirty="0"/>
          </a:p>
        </p:txBody>
      </p:sp>
      <p:sp>
        <p:nvSpPr>
          <p:cNvPr id="9" name="标题 3"/>
          <p:cNvSpPr txBox="1">
            <a:spLocks/>
          </p:cNvSpPr>
          <p:nvPr/>
        </p:nvSpPr>
        <p:spPr>
          <a:xfrm>
            <a:off x="1214414" y="285728"/>
            <a:ext cx="7643192" cy="562074"/>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3200" b="1" i="0" u="none" strike="noStrike" kern="1200" cap="none" spc="0" normalizeH="0" baseline="0" noProof="0" smtClean="0">
                <a:ln>
                  <a:noFill/>
                </a:ln>
                <a:solidFill>
                  <a:srgbClr val="111CFB"/>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j-cs"/>
              </a:rPr>
              <a:t>背景与需求</a:t>
            </a:r>
            <a:endParaRPr kumimoji="0" lang="zh-CN" altLang="en-US" sz="3200" b="1" i="0" u="none" strike="noStrike" kern="1200" cap="none" spc="0" normalizeH="0" baseline="0" noProof="0" dirty="0">
              <a:ln>
                <a:noFill/>
              </a:ln>
              <a:solidFill>
                <a:srgbClr val="111CFB"/>
              </a:solidFill>
              <a:effectLst>
                <a:outerShdw blurRad="50800" dist="3810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3|12.7"/>
</p:tagLst>
</file>

<file path=ppt/tags/tag2.xml><?xml version="1.0" encoding="utf-8"?>
<p:tagLst xmlns:a="http://schemas.openxmlformats.org/drawingml/2006/main" xmlns:r="http://schemas.openxmlformats.org/officeDocument/2006/relationships" xmlns:p="http://schemas.openxmlformats.org/presentationml/2006/main">
  <p:tag name="TIMING" val="|12.3|12.7"/>
</p:tagLst>
</file>

<file path=ppt/tags/tag3.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157282390</TotalTime>
  <Pages>0</Pages>
  <Words>8147</Words>
  <Characters>0</Characters>
  <Application>Microsoft Office PowerPoint</Application>
  <DocSecurity>0</DocSecurity>
  <PresentationFormat>全屏显示(4:3)</PresentationFormat>
  <Lines>0</Lines>
  <Paragraphs>979</Paragraphs>
  <Slides>71</Slides>
  <Notes>44</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3</vt:i4>
      </vt:variant>
      <vt:variant>
        <vt:lpstr>幻灯片标题</vt:lpstr>
      </vt:variant>
      <vt:variant>
        <vt:i4>71</vt:i4>
      </vt:variant>
    </vt:vector>
  </HeadingPairs>
  <TitlesOfParts>
    <vt:vector size="91" baseType="lpstr">
      <vt:lpstr>ヒラギノ角ゴ Pro W3</vt:lpstr>
      <vt:lpstr>仿宋_GB2312</vt:lpstr>
      <vt:lpstr>黑体</vt:lpstr>
      <vt:lpstr>华文仿宋</vt:lpstr>
      <vt:lpstr>华文新魏</vt:lpstr>
      <vt:lpstr>华文中宋</vt:lpstr>
      <vt:lpstr>楷体_GB2312</vt:lpstr>
      <vt:lpstr>宋体</vt:lpstr>
      <vt:lpstr>微软雅黑</vt:lpstr>
      <vt:lpstr>Arial</vt:lpstr>
      <vt:lpstr>Calibri</vt:lpstr>
      <vt:lpstr>Cambria Math</vt:lpstr>
      <vt:lpstr>Garamond</vt:lpstr>
      <vt:lpstr>Times New Roman</vt:lpstr>
      <vt:lpstr>Wingdings</vt:lpstr>
      <vt:lpstr>Wingdings 2</vt:lpstr>
      <vt:lpstr>自定义设计方案</vt:lpstr>
      <vt:lpstr>Visio</vt:lpstr>
      <vt:lpstr>Graph</vt:lpstr>
      <vt:lpstr>公式</vt:lpstr>
      <vt:lpstr>PowerPoint 演示文稿</vt:lpstr>
      <vt:lpstr>报告内容</vt:lpstr>
      <vt:lpstr>PowerPoint 演示文稿</vt:lpstr>
      <vt:lpstr>背景与需求</vt:lpstr>
      <vt:lpstr>背景与需求</vt:lpstr>
      <vt:lpstr>背景与需求</vt:lpstr>
      <vt:lpstr>背景与需求</vt:lpstr>
      <vt:lpstr>背景与需求</vt:lpstr>
      <vt:lpstr>PowerPoint 演示文稿</vt:lpstr>
      <vt:lpstr>背景与需求</vt:lpstr>
      <vt:lpstr>PowerPoint 演示文稿</vt:lpstr>
      <vt:lpstr>PowerPoint 演示文稿</vt:lpstr>
      <vt:lpstr>纳米器件辐射效应研究现状</vt:lpstr>
      <vt:lpstr>纳米器件辐射效应研究现状-国外</vt:lpstr>
      <vt:lpstr>纳米器件辐射效应研究现状-国内</vt:lpstr>
      <vt:lpstr>抗辐射加固纳米器件研究现状-材料方面</vt:lpstr>
      <vt:lpstr>抗辐射加固纳米器件研究现状-器件方面</vt:lpstr>
      <vt:lpstr>抗辐射加固纳米器件研究现状-电路方面</vt:lpstr>
      <vt:lpstr>研究现状-试验技术方面</vt:lpstr>
      <vt:lpstr>PowerPoint 演示文稿</vt:lpstr>
      <vt:lpstr>问题与挑战</vt:lpstr>
      <vt:lpstr>问题与挑战</vt:lpstr>
      <vt:lpstr>挑战1: 粒子与新型纳米器件材料作用的微观机制</vt:lpstr>
      <vt:lpstr>挑战1: 粒子与新型纳米器件材料作用的微观机制</vt:lpstr>
      <vt:lpstr>挑战2: 辐射导致的纳米器件电荷收集和可靠性退化机制</vt:lpstr>
      <vt:lpstr>挑战2: 辐射导致的纳米器件电荷收集和可靠性退化机制</vt:lpstr>
      <vt:lpstr>挑战3: 单粒子瞬态在纳米电路中传播规律和防护机制</vt:lpstr>
      <vt:lpstr>挑战3: 单粒子瞬态在纳米电路中传播规律和防护机制</vt:lpstr>
      <vt:lpstr>问题与挑战</vt:lpstr>
      <vt:lpstr>PowerPoint 演示文稿</vt:lpstr>
      <vt:lpstr>PowerPoint 演示文稿</vt:lpstr>
      <vt:lpstr>PowerPoint 演示文稿</vt:lpstr>
      <vt:lpstr>PowerPoint 演示文稿</vt:lpstr>
      <vt:lpstr>  纳米SRAM质子单粒子效应试验研究</vt:lpstr>
      <vt:lpstr>  纳米SRAM质子单粒子效应试验研究</vt:lpstr>
      <vt:lpstr>    纳米SRAM低能质子单粒子效应机理研究</vt:lpstr>
      <vt:lpstr>PowerPoint 演示文稿</vt:lpstr>
      <vt:lpstr>中高能质子单粒子效应</vt:lpstr>
      <vt:lpstr>中高能质子单粒子效应</vt:lpstr>
      <vt:lpstr>中高能质子单粒子效应</vt:lpstr>
      <vt:lpstr>中高能质子单粒子效应</vt:lpstr>
      <vt:lpstr>中高能质子单粒子效应</vt:lpstr>
      <vt:lpstr>纳米逻辑电路的单粒子效应</vt:lpstr>
      <vt:lpstr>PowerPoint 演示文稿</vt:lpstr>
      <vt:lpstr>PowerPoint 演示文稿</vt:lpstr>
      <vt:lpstr>PowerPoint 演示文稿</vt:lpstr>
      <vt:lpstr>PowerPoint 演示文稿</vt:lpstr>
      <vt:lpstr>PowerPoint 演示文稿</vt:lpstr>
      <vt:lpstr>纳米器件单粒子锁定温度相关性试验研究</vt:lpstr>
      <vt:lpstr> 纳米器件单粒子锁定温度相关性试验研究</vt:lpstr>
      <vt:lpstr> 纳米器件单粒子锁定温度相关性试验研究</vt:lpstr>
      <vt:lpstr> 纳米器件单粒子锁定温度相关性试验研究</vt:lpstr>
      <vt:lpstr>纳米器件中子单粒子效应研究</vt:lpstr>
      <vt:lpstr>PowerPoint 演示文稿</vt:lpstr>
      <vt:lpstr>PowerPoint 演示文稿</vt:lpstr>
      <vt:lpstr>PowerPoint 演示文稿</vt:lpstr>
      <vt:lpstr>PowerPoint 演示文稿</vt:lpstr>
      <vt:lpstr>    65纳米器件总剂量效应研究进展</vt:lpstr>
      <vt:lpstr>    65纳米器件总剂量效应研究进展</vt:lpstr>
      <vt:lpstr>     65纳米器件总剂量效应研究进展</vt:lpstr>
      <vt:lpstr>    65纳米器件总剂量效应研究进展</vt:lpstr>
      <vt:lpstr>    65纳米器件总剂量效应研究进展</vt:lpstr>
      <vt:lpstr>    65纳米器件总剂量效应研究进展</vt:lpstr>
      <vt:lpstr>    65纳米器件总剂量效应研究进展</vt:lpstr>
      <vt:lpstr>    65纳米器件总剂量效应研究进展</vt:lpstr>
      <vt:lpstr>PowerPoint 演示文稿</vt:lpstr>
      <vt:lpstr>结束语</vt:lpstr>
      <vt:lpstr>PowerPoint 演示文稿</vt:lpstr>
      <vt:lpstr>纳米器件辐射效应机理和模拟试验关键技术研究</vt:lpstr>
      <vt:lpstr>结束语</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双极型运算放大器OP07的中子、γ综合辐射效应 </dc:title>
  <dc:creator>liuye13</dc:creator>
  <cp:lastModifiedBy>Administrator</cp:lastModifiedBy>
  <cp:revision>1988</cp:revision>
  <cp:lastPrinted>1899-12-30T00:00:00Z</cp:lastPrinted>
  <dcterms:created xsi:type="dcterms:W3CDTF">2011-10-28T15:53:57Z</dcterms:created>
  <dcterms:modified xsi:type="dcterms:W3CDTF">2017-10-12T01:27:27Z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2052-6.6.0.2411</vt:lpwstr>
  </property>
</Properties>
</file>