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415" r:id="rId3"/>
    <p:sldId id="381" r:id="rId4"/>
    <p:sldId id="400" r:id="rId5"/>
    <p:sldId id="385" r:id="rId6"/>
    <p:sldId id="388" r:id="rId7"/>
    <p:sldId id="386" r:id="rId8"/>
    <p:sldId id="393" r:id="rId9"/>
    <p:sldId id="394" r:id="rId10"/>
    <p:sldId id="397" r:id="rId11"/>
    <p:sldId id="398" r:id="rId12"/>
    <p:sldId id="399" r:id="rId13"/>
    <p:sldId id="401" r:id="rId14"/>
    <p:sldId id="402" r:id="rId15"/>
    <p:sldId id="409" r:id="rId16"/>
    <p:sldId id="411" r:id="rId17"/>
    <p:sldId id="408" r:id="rId18"/>
    <p:sldId id="405" r:id="rId19"/>
    <p:sldId id="406" r:id="rId20"/>
    <p:sldId id="407" r:id="rId21"/>
    <p:sldId id="410" r:id="rId22"/>
    <p:sldId id="396" r:id="rId23"/>
    <p:sldId id="389" r:id="rId24"/>
    <p:sldId id="390" r:id="rId25"/>
    <p:sldId id="416" r:id="rId26"/>
    <p:sldId id="414" r:id="rId27"/>
    <p:sldId id="391" r:id="rId28"/>
    <p:sldId id="392" r:id="rId29"/>
    <p:sldId id="403" r:id="rId30"/>
    <p:sldId id="413" r:id="rId31"/>
    <p:sldId id="412"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4" autoAdjust="0"/>
    <p:restoredTop sz="78893" autoAdjust="0"/>
  </p:normalViewPr>
  <p:slideViewPr>
    <p:cSldViewPr snapToGrid="0">
      <p:cViewPr varScale="1">
        <p:scale>
          <a:sx n="42" d="100"/>
          <a:sy n="42" d="100"/>
        </p:scale>
        <p:origin x="1332" y="54"/>
      </p:cViewPr>
      <p:guideLst/>
    </p:cSldViewPr>
  </p:slideViewPr>
  <p:notesTextViewPr>
    <p:cViewPr>
      <p:scale>
        <a:sx n="1" d="1"/>
        <a:sy n="1" d="1"/>
      </p:scale>
      <p:origin x="0" y="0"/>
    </p:cViewPr>
  </p:notesTextViewPr>
  <p:notesViewPr>
    <p:cSldViewPr snapToGrid="0">
      <p:cViewPr varScale="1">
        <p:scale>
          <a:sx n="88" d="100"/>
          <a:sy n="88"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F81E1-FAD7-4857-BAA2-0F7F74D4BDDF}" type="datetimeFigureOut">
              <a:rPr lang="zh-CN" altLang="en-US" smtClean="0"/>
              <a:t>2017/10/11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4E41F-E27C-4680-A8C7-E03C6C55E752}" type="slidenum">
              <a:rPr lang="zh-CN" altLang="en-US" smtClean="0"/>
              <a:t>‹#›</a:t>
            </a:fld>
            <a:endParaRPr lang="zh-CN" altLang="en-US"/>
          </a:p>
        </p:txBody>
      </p:sp>
    </p:spTree>
    <p:extLst>
      <p:ext uri="{BB962C8B-B14F-4D97-AF65-F5344CB8AC3E}">
        <p14:creationId xmlns:p14="http://schemas.microsoft.com/office/powerpoint/2010/main" val="335271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84E41F-E27C-4680-A8C7-E03C6C55E752}" type="slidenum">
              <a:rPr lang="zh-CN" altLang="en-US" smtClean="0"/>
              <a:t>1</a:t>
            </a:fld>
            <a:endParaRPr lang="zh-CN" altLang="en-US"/>
          </a:p>
        </p:txBody>
      </p:sp>
    </p:spTree>
    <p:extLst>
      <p:ext uri="{BB962C8B-B14F-4D97-AF65-F5344CB8AC3E}">
        <p14:creationId xmlns:p14="http://schemas.microsoft.com/office/powerpoint/2010/main" val="135365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TAC</a:t>
            </a:r>
            <a:r>
              <a:rPr lang="zh-CN" altLang="en-US" dirty="0" smtClean="0"/>
              <a:t>自身的标定，可以使用时间上均匀分布的信号源来得到</a:t>
            </a:r>
            <a:r>
              <a:rPr lang="en-US" altLang="zh-CN" dirty="0" smtClean="0"/>
              <a:t>TAC</a:t>
            </a:r>
            <a:r>
              <a:rPr lang="zh-CN" altLang="en-US" dirty="0" smtClean="0"/>
              <a:t>、</a:t>
            </a:r>
            <a:r>
              <a:rPr lang="en-US" altLang="zh-CN" dirty="0" smtClean="0"/>
              <a:t>ADC</a:t>
            </a:r>
            <a:r>
              <a:rPr lang="zh-CN" altLang="en-US" dirty="0" smtClean="0"/>
              <a:t>转换结果的直方图，通过起始道和总道数来得到平均道宽和矫正后的时间戳信息。</a:t>
            </a:r>
            <a:endParaRPr lang="en-US" altLang="zh-CN" dirty="0" smtClean="0"/>
          </a:p>
          <a:p>
            <a:endParaRPr lang="en-US" altLang="zh-CN" dirty="0" smtClean="0"/>
          </a:p>
          <a:p>
            <a:r>
              <a:rPr lang="zh-CN" altLang="en-US" dirty="0" smtClean="0"/>
              <a:t>另一方面，由于</a:t>
            </a:r>
            <a:r>
              <a:rPr lang="en-US" altLang="zh-CN" dirty="0" err="1" smtClean="0"/>
              <a:t>SiPM</a:t>
            </a:r>
            <a:r>
              <a:rPr lang="zh-CN" altLang="en-US" dirty="0" smtClean="0"/>
              <a:t>增益、前放和甄别电路的差异，会造成电路等效的甄别阈值发生偏差，进而影响符合时间分辨。</a:t>
            </a:r>
            <a:endParaRPr lang="en-US" altLang="zh-CN" dirty="0" smtClean="0"/>
          </a:p>
          <a:p>
            <a:r>
              <a:rPr lang="zh-CN" altLang="en-US" dirty="0" smtClean="0"/>
              <a:t>而为了得到电路的实际甄别阈值，一种可行的标定方法是改变阈值微调</a:t>
            </a:r>
            <a:r>
              <a:rPr lang="en-US" altLang="zh-CN" dirty="0" smtClean="0"/>
              <a:t>DAC</a:t>
            </a:r>
            <a:r>
              <a:rPr lang="zh-CN" altLang="en-US" dirty="0" smtClean="0"/>
              <a:t>来测量</a:t>
            </a:r>
            <a:r>
              <a:rPr lang="en-US" altLang="zh-CN" dirty="0" err="1" smtClean="0"/>
              <a:t>SiPM</a:t>
            </a:r>
            <a:r>
              <a:rPr lang="zh-CN" altLang="en-US" dirty="0" smtClean="0"/>
              <a:t>的暗计数率。在指数坐标系下，利用阈值每超过一倍单光子幅度，暗计数率呈现数量级下降的这种“台阶式”的规律来得到各个光子幅度对应的</a:t>
            </a:r>
            <a:r>
              <a:rPr lang="en-US" altLang="zh-CN" dirty="0" smtClean="0"/>
              <a:t>DAC</a:t>
            </a:r>
            <a:r>
              <a:rPr lang="zh-CN" altLang="en-US" dirty="0" smtClean="0"/>
              <a:t>设置值，这种方法已被多个不同的</a:t>
            </a:r>
            <a:r>
              <a:rPr lang="en-US" altLang="zh-CN" dirty="0" smtClean="0"/>
              <a:t>ASIC</a:t>
            </a:r>
            <a:r>
              <a:rPr lang="zh-CN" altLang="en-US" dirty="0" smtClean="0"/>
              <a:t>验证和使用。</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11</a:t>
            </a:fld>
            <a:endParaRPr lang="zh-CN" altLang="en-US"/>
          </a:p>
        </p:txBody>
      </p:sp>
    </p:spTree>
    <p:extLst>
      <p:ext uri="{BB962C8B-B14F-4D97-AF65-F5344CB8AC3E}">
        <p14:creationId xmlns:p14="http://schemas.microsoft.com/office/powerpoint/2010/main" val="1090611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基于暗计数的阈值标定关键在于暗计数率的测量，利用泊松过程特性，在我们的电路结构中，我们注意到在每一个采样周期内采样到的首个暗计数事件满足以暗计数率为参数的指数分布，通过对粗计数值分布的指数拟合就能测量到暗计数率</a:t>
            </a:r>
            <a:r>
              <a:rPr lang="en-US" altLang="zh-CN" dirty="0" smtClean="0"/>
              <a:t>DCR</a:t>
            </a:r>
            <a:r>
              <a:rPr lang="zh-CN" altLang="en-US" dirty="0" smtClean="0"/>
              <a:t>值；同时得到的</a:t>
            </a:r>
            <a:r>
              <a:rPr lang="en-US" altLang="zh-CN" dirty="0" smtClean="0"/>
              <a:t>TAC</a:t>
            </a:r>
            <a:r>
              <a:rPr lang="zh-CN" altLang="en-US" dirty="0" smtClean="0"/>
              <a:t>测量结果则是在</a:t>
            </a:r>
            <a:r>
              <a:rPr lang="en-US" altLang="zh-CN" dirty="0" smtClean="0"/>
              <a:t>TAC</a:t>
            </a:r>
            <a:r>
              <a:rPr lang="zh-CN" altLang="en-US" dirty="0" smtClean="0"/>
              <a:t>周期上的均匀分布，可以作为</a:t>
            </a:r>
            <a:r>
              <a:rPr lang="en-US" altLang="zh-CN" dirty="0" smtClean="0"/>
              <a:t>TAC</a:t>
            </a:r>
            <a:r>
              <a:rPr lang="zh-CN" altLang="en-US" dirty="0" smtClean="0"/>
              <a:t>直方图的标定信号源。</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这样在不同阈值条件下对暗计数信号进行采集处理，可以同时完成对通道阈值和</a:t>
            </a:r>
            <a:r>
              <a:rPr lang="en-US" altLang="zh-CN" dirty="0" smtClean="0"/>
              <a:t>TAC</a:t>
            </a:r>
            <a:r>
              <a:rPr lang="zh-CN" altLang="en-US" dirty="0" smtClean="0"/>
              <a:t>道址的标定。</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这种标定方法：无需额外测试源和计数电路增加，并且是带探测器的通道整体差异标定。标定可以多通道同时进行，并且在数据采集间隙中进行，极大地简化了探测器标定工作量。</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12</a:t>
            </a:fld>
            <a:endParaRPr lang="zh-CN" altLang="en-US"/>
          </a:p>
        </p:txBody>
      </p:sp>
    </p:spTree>
    <p:extLst>
      <p:ext uri="{BB962C8B-B14F-4D97-AF65-F5344CB8AC3E}">
        <p14:creationId xmlns:p14="http://schemas.microsoft.com/office/powerpoint/2010/main" val="280102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ADC</a:t>
            </a:r>
            <a:r>
              <a:rPr lang="zh-CN" altLang="en-US" dirty="0" smtClean="0"/>
              <a:t>的测量得到了正负</a:t>
            </a:r>
            <a:r>
              <a:rPr lang="en-US" altLang="zh-CN" dirty="0" smtClean="0"/>
              <a:t>0.1LSB</a:t>
            </a:r>
            <a:r>
              <a:rPr lang="zh-CN" altLang="en-US" dirty="0" smtClean="0"/>
              <a:t>的</a:t>
            </a:r>
            <a:r>
              <a:rPr lang="en-US" altLang="zh-CN" dirty="0" smtClean="0"/>
              <a:t>DNL</a:t>
            </a:r>
            <a:r>
              <a:rPr lang="zh-CN" altLang="en-US" dirty="0" smtClean="0"/>
              <a:t>和约</a:t>
            </a:r>
            <a:r>
              <a:rPr lang="en-US" altLang="zh-CN" dirty="0" smtClean="0"/>
              <a:t>8.46bit</a:t>
            </a:r>
            <a:r>
              <a:rPr lang="zh-CN" altLang="en-US" dirty="0" smtClean="0"/>
              <a:t>的有效位数。</a:t>
            </a:r>
            <a:endParaRPr lang="en-US" altLang="zh-CN" dirty="0" smtClean="0"/>
          </a:p>
          <a:p>
            <a:endParaRPr lang="en-US" altLang="zh-CN" dirty="0" smtClean="0"/>
          </a:p>
          <a:p>
            <a:r>
              <a:rPr lang="zh-CN" altLang="en-US" dirty="0" smtClean="0"/>
              <a:t>而对于</a:t>
            </a:r>
            <a:r>
              <a:rPr lang="en-US" altLang="zh-CN" dirty="0" smtClean="0"/>
              <a:t>TAC</a:t>
            </a:r>
            <a:r>
              <a:rPr lang="zh-CN" altLang="en-US" dirty="0" smtClean="0"/>
              <a:t>的线性，得到的</a:t>
            </a:r>
            <a:r>
              <a:rPr lang="en-US" altLang="zh-CN" dirty="0" smtClean="0"/>
              <a:t>DNL</a:t>
            </a:r>
            <a:r>
              <a:rPr lang="zh-CN" altLang="en-US" dirty="0" smtClean="0"/>
              <a:t>比设计值偏大，并且各个通道之间具有一定的相关性，分析是来自于甄别器受到的固定相位关系的数字时钟干扰，这也导致了实测的</a:t>
            </a:r>
            <a:r>
              <a:rPr lang="en-US" altLang="zh-CN" dirty="0" smtClean="0"/>
              <a:t>INL</a:t>
            </a:r>
            <a:r>
              <a:rPr lang="zh-CN" altLang="en-US" dirty="0" smtClean="0"/>
              <a:t>结果偏大。</a:t>
            </a:r>
            <a:endParaRPr lang="en-US" altLang="zh-CN" dirty="0" smtClean="0"/>
          </a:p>
          <a:p>
            <a:r>
              <a:rPr lang="zh-CN" altLang="en-US" dirty="0" smtClean="0"/>
              <a:t>另一方面，虽然各通道得到的</a:t>
            </a:r>
            <a:r>
              <a:rPr lang="en-US" altLang="zh-CN" dirty="0" smtClean="0"/>
              <a:t>LSB</a:t>
            </a:r>
            <a:r>
              <a:rPr lang="zh-CN" altLang="en-US" dirty="0" smtClean="0"/>
              <a:t>基本都在</a:t>
            </a:r>
            <a:r>
              <a:rPr lang="en-US" altLang="zh-CN" dirty="0" smtClean="0"/>
              <a:t>25ps</a:t>
            </a:r>
            <a:r>
              <a:rPr lang="zh-CN" altLang="en-US" dirty="0" smtClean="0"/>
              <a:t>左右，但起始道偏差较大，说明了</a:t>
            </a:r>
            <a:r>
              <a:rPr lang="en-US" altLang="zh-CN" dirty="0" smtClean="0"/>
              <a:t>TAC</a:t>
            </a:r>
            <a:r>
              <a:rPr lang="zh-CN" altLang="en-US" dirty="0" smtClean="0"/>
              <a:t>道址标定的必要性。</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14</a:t>
            </a:fld>
            <a:endParaRPr lang="zh-CN" altLang="en-US"/>
          </a:p>
        </p:txBody>
      </p:sp>
    </p:spTree>
    <p:extLst>
      <p:ext uri="{BB962C8B-B14F-4D97-AF65-F5344CB8AC3E}">
        <p14:creationId xmlns:p14="http://schemas.microsoft.com/office/powerpoint/2010/main" val="129923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为了测试整个通道的时间精度，我们将同一测试信号相对延迟后注入到两路</a:t>
            </a:r>
            <a:r>
              <a:rPr lang="en-US" altLang="zh-CN" dirty="0" smtClean="0"/>
              <a:t>ASIC</a:t>
            </a:r>
            <a:r>
              <a:rPr lang="zh-CN" altLang="en-US" dirty="0" smtClean="0"/>
              <a:t>通道测量时间差。右图校准前后的测量结果也说明了</a:t>
            </a:r>
            <a:r>
              <a:rPr lang="en-US" altLang="zh-CN" dirty="0" smtClean="0"/>
              <a:t>TAC</a:t>
            </a:r>
            <a:r>
              <a:rPr lang="zh-CN" altLang="en-US" dirty="0" smtClean="0"/>
              <a:t>道址标定的重要性。</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15</a:t>
            </a:fld>
            <a:endParaRPr lang="zh-CN" altLang="en-US"/>
          </a:p>
        </p:txBody>
      </p:sp>
    </p:spTree>
    <p:extLst>
      <p:ext uri="{BB962C8B-B14F-4D97-AF65-F5344CB8AC3E}">
        <p14:creationId xmlns:p14="http://schemas.microsoft.com/office/powerpoint/2010/main" val="243489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而经过标定之后，我们得到了在</a:t>
            </a:r>
            <a:r>
              <a:rPr lang="en-US" altLang="zh-CN" dirty="0" smtClean="0"/>
              <a:t>20</a:t>
            </a:r>
            <a:r>
              <a:rPr lang="zh-CN" altLang="en-US" dirty="0" smtClean="0"/>
              <a:t>个光子幅度输入水平下，单通道最佳的电子学分辨时间达到了</a:t>
            </a:r>
            <a:r>
              <a:rPr lang="en-US" altLang="zh-CN" dirty="0" smtClean="0"/>
              <a:t>26.99ps</a:t>
            </a:r>
            <a:r>
              <a:rPr lang="zh-CN" altLang="en-US" baseline="0" dirty="0" smtClean="0"/>
              <a:t> </a:t>
            </a:r>
            <a:r>
              <a:rPr lang="en-US" altLang="zh-CN" baseline="0" dirty="0" err="1" smtClean="0"/>
              <a:t>rms</a:t>
            </a:r>
            <a:r>
              <a:rPr lang="zh-CN" altLang="en-US" baseline="0" dirty="0" smtClean="0"/>
              <a:t>的水平，并且在各个被测通道间变化不大。</a:t>
            </a:r>
            <a:endParaRPr lang="en-US" altLang="zh-CN" baseline="0" dirty="0" smtClean="0"/>
          </a:p>
          <a:p>
            <a:endParaRPr lang="en-US" altLang="zh-CN" baseline="0" dirty="0" smtClean="0"/>
          </a:p>
          <a:p>
            <a:r>
              <a:rPr lang="zh-CN" altLang="en-US" baseline="0" dirty="0" smtClean="0"/>
              <a:t>而通过改变两个注入信号的延迟，我们看到时间测量精度呈现周期性变化，也反映了数字时钟对甄别器的干扰呈现共模的特点。</a:t>
            </a:r>
            <a:endParaRPr lang="en-US" altLang="zh-CN" baseline="0" dirty="0" smtClean="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16</a:t>
            </a:fld>
            <a:endParaRPr lang="zh-CN" altLang="en-US"/>
          </a:p>
        </p:txBody>
      </p:sp>
    </p:spTree>
    <p:extLst>
      <p:ext uri="{BB962C8B-B14F-4D97-AF65-F5344CB8AC3E}">
        <p14:creationId xmlns:p14="http://schemas.microsoft.com/office/powerpoint/2010/main" val="198150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温度稳定性测量：从室温变化到</a:t>
            </a:r>
            <a:r>
              <a:rPr lang="en-US" altLang="zh-CN" dirty="0" smtClean="0"/>
              <a:t>60</a:t>
            </a:r>
            <a:r>
              <a:rPr lang="zh-CN" altLang="en-US" dirty="0" smtClean="0"/>
              <a:t>摄氏度，</a:t>
            </a:r>
            <a:r>
              <a:rPr lang="en-US" altLang="zh-CN" dirty="0" smtClean="0"/>
              <a:t>TAC</a:t>
            </a:r>
            <a:r>
              <a:rPr lang="zh-CN" altLang="en-US" dirty="0" smtClean="0"/>
              <a:t>和</a:t>
            </a:r>
            <a:r>
              <a:rPr lang="en-US" altLang="zh-CN" dirty="0" smtClean="0"/>
              <a:t>ADC</a:t>
            </a:r>
            <a:r>
              <a:rPr lang="zh-CN" altLang="en-US" dirty="0" smtClean="0"/>
              <a:t>的道宽变化小于</a:t>
            </a:r>
            <a:r>
              <a:rPr lang="en-US" altLang="zh-CN" dirty="0" smtClean="0"/>
              <a:t>DNL</a:t>
            </a:r>
            <a:r>
              <a:rPr lang="zh-CN" altLang="en-US" dirty="0" smtClean="0"/>
              <a:t>和噪声水平，反映了所使用的电路具有较好的温度稳定性。</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17</a:t>
            </a:fld>
            <a:endParaRPr lang="zh-CN" altLang="en-US"/>
          </a:p>
        </p:txBody>
      </p:sp>
    </p:spTree>
    <p:extLst>
      <p:ext uri="{BB962C8B-B14F-4D97-AF65-F5344CB8AC3E}">
        <p14:creationId xmlns:p14="http://schemas.microsoft.com/office/powerpoint/2010/main" val="293072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为了验证暗计数的自动标定方法，我们比较了利用</a:t>
            </a:r>
            <a:r>
              <a:rPr lang="en-US" altLang="zh-CN" dirty="0" smtClean="0"/>
              <a:t>FPGA</a:t>
            </a:r>
            <a:r>
              <a:rPr lang="zh-CN" altLang="en-US" dirty="0" smtClean="0"/>
              <a:t>直接计数的方法以及通过指数分布拟合的方法测的暗计数率随阈值的变化，通过台阶的位置可以得到相同的标定结果，验证了阈值标定方法的有效性。</a:t>
            </a:r>
            <a:endParaRPr lang="en-US" altLang="zh-CN" dirty="0" smtClean="0"/>
          </a:p>
          <a:p>
            <a:endParaRPr lang="en-US" altLang="zh-CN" dirty="0" smtClean="0"/>
          </a:p>
          <a:p>
            <a:r>
              <a:rPr lang="zh-CN" altLang="en-US" dirty="0" smtClean="0"/>
              <a:t>右图给出了五个焊接有</a:t>
            </a:r>
            <a:r>
              <a:rPr lang="en-US" altLang="zh-CN" dirty="0" err="1" smtClean="0"/>
              <a:t>SiPM</a:t>
            </a:r>
            <a:r>
              <a:rPr lang="zh-CN" altLang="en-US" dirty="0" smtClean="0"/>
              <a:t>的</a:t>
            </a:r>
            <a:r>
              <a:rPr lang="en-US" altLang="zh-CN" dirty="0" smtClean="0"/>
              <a:t>ASIC</a:t>
            </a:r>
            <a:r>
              <a:rPr lang="zh-CN" altLang="en-US" dirty="0" smtClean="0"/>
              <a:t>通道阈值标定结果，可以看到除了</a:t>
            </a:r>
            <a:r>
              <a:rPr lang="en-US" altLang="zh-CN" dirty="0" smtClean="0"/>
              <a:t>14</a:t>
            </a:r>
            <a:r>
              <a:rPr lang="zh-CN" altLang="en-US" dirty="0" smtClean="0"/>
              <a:t>通道由于噪声较大导致台阶不明显之外，另外四个通道都得到了比较好的阶梯变化情况。</a:t>
            </a:r>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18</a:t>
            </a:fld>
            <a:endParaRPr lang="zh-CN" altLang="en-US"/>
          </a:p>
        </p:txBody>
      </p:sp>
    </p:spTree>
    <p:extLst>
      <p:ext uri="{BB962C8B-B14F-4D97-AF65-F5344CB8AC3E}">
        <p14:creationId xmlns:p14="http://schemas.microsoft.com/office/powerpoint/2010/main" val="299147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而</a:t>
            </a:r>
            <a:r>
              <a:rPr lang="en-US" altLang="zh-CN" dirty="0" smtClean="0"/>
              <a:t>TAC</a:t>
            </a:r>
            <a:r>
              <a:rPr lang="zh-CN" altLang="en-US" dirty="0" smtClean="0"/>
              <a:t>道址的标定则遇到了了一些问题，主要原因是阈值降低之后，</a:t>
            </a:r>
            <a:r>
              <a:rPr lang="en-US" altLang="zh-CN" dirty="0" smtClean="0"/>
              <a:t>TAC</a:t>
            </a:r>
            <a:r>
              <a:rPr lang="zh-CN" altLang="en-US" dirty="0" smtClean="0"/>
              <a:t>直方图会因为之前提到的数字干扰原因造成较大的非线性。使用三倍光子幅度注入，我们在不同通道重现了几乎一致的非线性情况。不过通过简单的边界确定，我们还是得到了较好的</a:t>
            </a:r>
            <a:r>
              <a:rPr lang="en-US" altLang="zh-CN" dirty="0" smtClean="0"/>
              <a:t>TAC</a:t>
            </a:r>
            <a:r>
              <a:rPr lang="zh-CN" altLang="en-US" dirty="0" smtClean="0"/>
              <a:t>增益矫正结果，数字化后的时间测量精度接近了模拟前端的测试水平。</a:t>
            </a:r>
            <a:endParaRPr lang="en-US" altLang="zh-CN" dirty="0" smtClean="0"/>
          </a:p>
          <a:p>
            <a:endParaRPr lang="en-US" altLang="zh-CN" dirty="0" smtClean="0"/>
          </a:p>
          <a:p>
            <a:r>
              <a:rPr lang="zh-CN" altLang="en-US" dirty="0" smtClean="0"/>
              <a:t>这一方面初步验证了暗计数率作为</a:t>
            </a:r>
            <a:r>
              <a:rPr lang="en-US" altLang="zh-CN" dirty="0" smtClean="0"/>
              <a:t>TAC</a:t>
            </a:r>
            <a:r>
              <a:rPr lang="zh-CN" altLang="en-US" dirty="0" smtClean="0"/>
              <a:t>直方图标定源的可行性，另一方面也说明了</a:t>
            </a:r>
            <a:r>
              <a:rPr lang="en-US" altLang="zh-CN" dirty="0" smtClean="0"/>
              <a:t>TAC</a:t>
            </a:r>
            <a:r>
              <a:rPr lang="zh-CN" altLang="en-US" dirty="0" smtClean="0"/>
              <a:t>本身较小的微分非线性可以降低对逐个数字道进行标定的需要。</a:t>
            </a:r>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19</a:t>
            </a:fld>
            <a:endParaRPr lang="zh-CN" altLang="en-US"/>
          </a:p>
        </p:txBody>
      </p:sp>
    </p:spTree>
    <p:extLst>
      <p:ext uri="{BB962C8B-B14F-4D97-AF65-F5344CB8AC3E}">
        <p14:creationId xmlns:p14="http://schemas.microsoft.com/office/powerpoint/2010/main" val="4049161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84E41F-E27C-4680-A8C7-E03C6C55E752}" type="slidenum">
              <a:rPr lang="zh-CN" altLang="en-US" smtClean="0"/>
              <a:t>22</a:t>
            </a:fld>
            <a:endParaRPr lang="zh-CN" altLang="en-US"/>
          </a:p>
        </p:txBody>
      </p:sp>
    </p:spTree>
    <p:extLst>
      <p:ext uri="{BB962C8B-B14F-4D97-AF65-F5344CB8AC3E}">
        <p14:creationId xmlns:p14="http://schemas.microsoft.com/office/powerpoint/2010/main" val="95976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前面多次提到了硅光电倍增管</a:t>
            </a:r>
            <a:r>
              <a:rPr lang="en-US" altLang="zh-CN" dirty="0" err="1" smtClean="0"/>
              <a:t>SiPM</a:t>
            </a:r>
            <a:r>
              <a:rPr lang="zh-CN" altLang="en-US" dirty="0" smtClean="0"/>
              <a:t>，它是一种快速发展中的半导体光电转换器件，具有尺寸小、可以像素化读出、响应速度快等优势，正逐步替代真空光电倍增管成为</a:t>
            </a:r>
            <a:r>
              <a:rPr lang="en-US" altLang="zh-CN" dirty="0" smtClean="0"/>
              <a:t>PET</a:t>
            </a:r>
            <a:r>
              <a:rPr lang="zh-CN" altLang="en-US" dirty="0" smtClean="0"/>
              <a:t>系统的主要的光电转换器件。</a:t>
            </a:r>
            <a:endParaRPr lang="en-US" altLang="zh-CN" dirty="0" smtClean="0"/>
          </a:p>
          <a:p>
            <a:endParaRPr lang="en-US" altLang="zh-CN" dirty="0" smtClean="0"/>
          </a:p>
          <a:p>
            <a:r>
              <a:rPr lang="zh-CN" altLang="en-US" dirty="0" smtClean="0"/>
              <a:t>不过，</a:t>
            </a:r>
            <a:r>
              <a:rPr lang="en-US" altLang="zh-CN" dirty="0" err="1" smtClean="0"/>
              <a:t>SiPM</a:t>
            </a:r>
            <a:r>
              <a:rPr lang="zh-CN" altLang="en-US" dirty="0" smtClean="0"/>
              <a:t>也具有通道密度大、输入电容大，温度敏感以及包括暗计数在内的诸多非理想因素，加之不同厂商和型号的</a:t>
            </a:r>
            <a:r>
              <a:rPr lang="en-US" altLang="zh-CN" dirty="0" err="1" smtClean="0"/>
              <a:t>SiPM</a:t>
            </a:r>
            <a:r>
              <a:rPr lang="zh-CN" altLang="en-US" dirty="0" smtClean="0"/>
              <a:t>信号特性差别较大，</a:t>
            </a:r>
            <a:r>
              <a:rPr lang="en-US" altLang="zh-CN" dirty="0" smtClean="0"/>
              <a:t>&lt;&lt;&lt;</a:t>
            </a:r>
            <a:r>
              <a:rPr lang="zh-CN" altLang="en-US" dirty="0" smtClean="0">
                <a:solidFill>
                  <a:srgbClr val="FF0000"/>
                </a:solidFill>
              </a:rPr>
              <a:t>其读出电路的设计一直是一项重要的研究工作</a:t>
            </a:r>
            <a:r>
              <a:rPr lang="en-US" altLang="zh-CN" dirty="0" smtClean="0">
                <a:solidFill>
                  <a:srgbClr val="FF0000"/>
                </a:solidFill>
              </a:rPr>
              <a:t>&gt;&gt;&gt;</a:t>
            </a:r>
          </a:p>
          <a:p>
            <a:endParaRPr lang="en-US" altLang="zh-CN" dirty="0" smtClean="0">
              <a:solidFill>
                <a:srgbClr val="FF0000"/>
              </a:solidFill>
            </a:endParaRPr>
          </a:p>
          <a:p>
            <a:r>
              <a:rPr lang="zh-CN" altLang="en-US" dirty="0" smtClean="0"/>
              <a:t>面对</a:t>
            </a:r>
            <a:r>
              <a:rPr lang="en-US" altLang="zh-CN" dirty="0" smtClean="0"/>
              <a:t>TOF-PET</a:t>
            </a:r>
            <a:r>
              <a:rPr lang="zh-CN" altLang="en-US" dirty="0" smtClean="0"/>
              <a:t>高时间分辨应用，基于射频运放等分立器件的读出方案虽然性能好，但功耗和面积过大，在多通道独立输出的应用中不仅实现困难，功耗引入的温度变化还会影响</a:t>
            </a:r>
            <a:r>
              <a:rPr lang="en-US" altLang="zh-CN" dirty="0" err="1" smtClean="0"/>
              <a:t>SiPM</a:t>
            </a:r>
            <a:r>
              <a:rPr lang="zh-CN" altLang="en-US" dirty="0" smtClean="0"/>
              <a:t>的工作性能。</a:t>
            </a:r>
            <a:endParaRPr lang="en-US" altLang="zh-CN" dirty="0" smtClean="0"/>
          </a:p>
          <a:p>
            <a:endParaRPr lang="en-US" altLang="zh-CN" dirty="0" smtClean="0"/>
          </a:p>
          <a:p>
            <a:r>
              <a:rPr lang="zh-CN" altLang="en-US" dirty="0" smtClean="0"/>
              <a:t>而随着集成电路技术和工艺水平的提高，采用定制化的专用集成电路</a:t>
            </a:r>
            <a:r>
              <a:rPr lang="en-US" altLang="zh-CN" dirty="0" smtClean="0"/>
              <a:t>ASIC</a:t>
            </a:r>
            <a:r>
              <a:rPr lang="zh-CN" altLang="en-US" dirty="0" smtClean="0"/>
              <a:t>的信号读出方案， 具有尺寸小、集成度高、功耗低等特点，</a:t>
            </a:r>
            <a:r>
              <a:rPr lang="en-US" altLang="zh-CN" dirty="0" smtClean="0"/>
              <a:t>&lt;&lt;&lt;&lt;</a:t>
            </a:r>
            <a:r>
              <a:rPr lang="zh-CN" altLang="en-US" dirty="0" smtClean="0"/>
              <a:t>被越来越多的应用在</a:t>
            </a:r>
            <a:r>
              <a:rPr lang="en-US" altLang="zh-CN" dirty="0" err="1" smtClean="0"/>
              <a:t>SiPM</a:t>
            </a:r>
            <a:r>
              <a:rPr lang="zh-CN" altLang="en-US" dirty="0" smtClean="0"/>
              <a:t>的读出电路方案中。</a:t>
            </a:r>
            <a:r>
              <a:rPr lang="en-US" altLang="zh-CN" dirty="0" smtClean="0"/>
              <a:t>&gt;&gt;&gt;&gt;</a:t>
            </a:r>
          </a:p>
          <a:p>
            <a:r>
              <a:rPr lang="zh-CN" altLang="en-US" dirty="0" smtClean="0"/>
              <a:t>并且利用</a:t>
            </a:r>
            <a:r>
              <a:rPr lang="en-US" altLang="zh-CN" dirty="0" smtClean="0"/>
              <a:t>ASIC</a:t>
            </a:r>
            <a:r>
              <a:rPr lang="zh-CN" altLang="en-US" dirty="0" smtClean="0"/>
              <a:t>功能定制化的特点，通过使用片上数字化技术，将各个通道的时间和能量信息转换成数字化输出，能够减少模拟信号受到的干扰，同时简化系统互联设计。</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25</a:t>
            </a:fld>
            <a:endParaRPr lang="zh-CN" altLang="en-US"/>
          </a:p>
        </p:txBody>
      </p:sp>
    </p:spTree>
    <p:extLst>
      <p:ext uri="{BB962C8B-B14F-4D97-AF65-F5344CB8AC3E}">
        <p14:creationId xmlns:p14="http://schemas.microsoft.com/office/powerpoint/2010/main" val="319489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正电子发射计算机断层成像是医学影像研究领域的热点。</a:t>
            </a:r>
            <a:endParaRPr lang="en-US" altLang="zh-CN" dirty="0" smtClean="0"/>
          </a:p>
          <a:p>
            <a:endParaRPr lang="en-US" altLang="zh-CN" dirty="0" smtClean="0"/>
          </a:p>
          <a:p>
            <a:r>
              <a:rPr lang="zh-CN" altLang="en-US" dirty="0" smtClean="0"/>
              <a:t>它利用的是将具有</a:t>
            </a:r>
            <a:r>
              <a:rPr lang="en-US" altLang="zh-CN" dirty="0" smtClean="0"/>
              <a:t>beta</a:t>
            </a:r>
            <a:r>
              <a:rPr lang="zh-CN" altLang="en-US" dirty="0" smtClean="0"/>
              <a:t>正衰变能力的放射性核素所标记的药物引入患者体内，在体外通过对正负电子湮灭产生的一对背向发射的</a:t>
            </a:r>
            <a:r>
              <a:rPr lang="en-US" altLang="zh-CN" dirty="0" smtClean="0"/>
              <a:t>511keV</a:t>
            </a:r>
            <a:r>
              <a:rPr lang="zh-CN" altLang="en-US" dirty="0" smtClean="0"/>
              <a:t>伽马光子进行符合测量和断层成像，来确定药物在患者体内的位置。</a:t>
            </a:r>
            <a:endParaRPr lang="en-US" altLang="zh-CN" dirty="0" smtClean="0"/>
          </a:p>
          <a:p>
            <a:endParaRPr lang="en-US" altLang="zh-CN" dirty="0" smtClean="0"/>
          </a:p>
          <a:p>
            <a:r>
              <a:rPr lang="zh-CN" altLang="en-US" dirty="0" smtClean="0"/>
              <a:t>作为一种代谢和功能成像，</a:t>
            </a:r>
            <a:r>
              <a:rPr lang="en-US" altLang="zh-CN" dirty="0" smtClean="0"/>
              <a:t>PET</a:t>
            </a:r>
            <a:r>
              <a:rPr lang="zh-CN" altLang="en-US" dirty="0" smtClean="0"/>
              <a:t>在肿瘤的早期诊断、新药物开发中的代谢研究、放疗的过程中监测和治疗后评估等领域有着重要的作用。</a:t>
            </a:r>
            <a:endParaRPr lang="en-US" altLang="zh-CN" dirty="0" smtClean="0"/>
          </a:p>
          <a:p>
            <a:endParaRPr lang="en-US" altLang="zh-CN" dirty="0" smtClean="0"/>
          </a:p>
          <a:p>
            <a:r>
              <a:rPr lang="en-US" altLang="zh-CN" dirty="0" smtClean="0"/>
              <a:t>----</a:t>
            </a:r>
            <a:br>
              <a:rPr lang="en-US" altLang="zh-CN" dirty="0" smtClean="0"/>
            </a:br>
            <a:endParaRPr lang="en-US" altLang="zh-CN" dirty="0" smtClean="0"/>
          </a:p>
          <a:p>
            <a:r>
              <a:rPr lang="zh-CN" altLang="en-US" dirty="0" smtClean="0"/>
              <a:t>目前，国内外许多研究组和企业都投入到先进</a:t>
            </a:r>
            <a:r>
              <a:rPr lang="en-US" altLang="zh-CN" dirty="0" smtClean="0"/>
              <a:t>PET</a:t>
            </a:r>
            <a:r>
              <a:rPr lang="zh-CN" altLang="en-US" dirty="0" smtClean="0"/>
              <a:t>探测系统的研究中，其中一个重要研究方向就是将飞行时间技术、也就是</a:t>
            </a:r>
            <a:r>
              <a:rPr lang="en-US" altLang="zh-CN" dirty="0" smtClean="0"/>
              <a:t>TOF</a:t>
            </a:r>
            <a:r>
              <a:rPr lang="zh-CN" altLang="en-US" dirty="0" smtClean="0"/>
              <a:t>技术引入到</a:t>
            </a:r>
            <a:r>
              <a:rPr lang="en-US" altLang="zh-CN" dirty="0" smtClean="0"/>
              <a:t>PET</a:t>
            </a:r>
            <a:r>
              <a:rPr lang="zh-CN" altLang="en-US" dirty="0" smtClean="0"/>
              <a:t>测量中。</a:t>
            </a:r>
            <a:endParaRPr lang="en-US" altLang="zh-CN" dirty="0" smtClean="0"/>
          </a:p>
          <a:p>
            <a:r>
              <a:rPr lang="zh-CN" altLang="en-US" dirty="0" smtClean="0"/>
              <a:t>这样在发生符合的一对探测器连线上，</a:t>
            </a:r>
            <a:r>
              <a:rPr lang="en-US" altLang="zh-CN" dirty="0" smtClean="0"/>
              <a:t>TOF</a:t>
            </a:r>
            <a:r>
              <a:rPr lang="zh-CN" altLang="en-US" dirty="0" smtClean="0"/>
              <a:t>测量能够提供关于核素位置更多的位置信息，从而对图像质量有所提高。</a:t>
            </a:r>
            <a:endParaRPr lang="en-US" altLang="zh-CN" dirty="0" smtClean="0"/>
          </a:p>
          <a:p>
            <a:endParaRPr lang="en-US" altLang="zh-CN" dirty="0" smtClean="0"/>
          </a:p>
          <a:p>
            <a:r>
              <a:rPr lang="en-US" altLang="zh-CN" dirty="0" smtClean="0"/>
              <a:t>&lt;&lt;&lt;&lt;&lt;</a:t>
            </a:r>
            <a:r>
              <a:rPr lang="zh-CN" altLang="en-US" dirty="0" smtClean="0"/>
              <a:t>作为目前</a:t>
            </a:r>
            <a:r>
              <a:rPr lang="en-US" altLang="zh-CN" dirty="0" smtClean="0"/>
              <a:t>PET</a:t>
            </a:r>
            <a:r>
              <a:rPr lang="zh-CN" altLang="en-US" dirty="0" smtClean="0"/>
              <a:t>仪器的重要发展方向</a:t>
            </a:r>
            <a:r>
              <a:rPr lang="en-US" altLang="zh-CN" dirty="0" smtClean="0"/>
              <a:t>&gt;&gt;&gt;&gt;&gt;&gt;</a:t>
            </a:r>
            <a:r>
              <a:rPr lang="zh-CN" altLang="en-US" dirty="0" smtClean="0"/>
              <a:t>，但相较于传统探测系统而言，还提出了百</a:t>
            </a:r>
            <a:r>
              <a:rPr lang="en-US" altLang="zh-CN" dirty="0" err="1" smtClean="0"/>
              <a:t>ps</a:t>
            </a:r>
            <a:r>
              <a:rPr lang="zh-CN" altLang="en-US" dirty="0" smtClean="0"/>
              <a:t>水平的高时间分辨测量的要求，也就是这里所述的</a:t>
            </a:r>
            <a:r>
              <a:rPr lang="en-US" altLang="zh-CN" dirty="0" smtClean="0"/>
              <a:t>CRT——</a:t>
            </a:r>
            <a:r>
              <a:rPr lang="zh-CN" altLang="en-US" dirty="0" smtClean="0"/>
              <a:t>符合时间分辨能力，反映的是探测器对一对相关事件测量得到的相对时间晃动。目前，实验室和商用级别的</a:t>
            </a:r>
            <a:r>
              <a:rPr lang="en-US" altLang="zh-CN" dirty="0" smtClean="0"/>
              <a:t>TOF-PET</a:t>
            </a:r>
            <a:r>
              <a:rPr lang="zh-CN" altLang="en-US" dirty="0" smtClean="0"/>
              <a:t>已经实现了</a:t>
            </a:r>
            <a:r>
              <a:rPr lang="en-US" altLang="zh-CN" dirty="0" smtClean="0"/>
              <a:t>200~300ps</a:t>
            </a:r>
            <a:r>
              <a:rPr lang="zh-CN" altLang="en-US" dirty="0" smtClean="0"/>
              <a:t>的</a:t>
            </a:r>
            <a:r>
              <a:rPr lang="en-US" altLang="zh-CN" dirty="0" smtClean="0"/>
              <a:t>CRT</a:t>
            </a:r>
            <a:r>
              <a:rPr lang="zh-CN" altLang="en-US" dirty="0" smtClean="0"/>
              <a:t>，并在向更小的方向努力。</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3</a:t>
            </a:fld>
            <a:endParaRPr lang="zh-CN" altLang="en-US"/>
          </a:p>
        </p:txBody>
      </p:sp>
    </p:spTree>
    <p:extLst>
      <p:ext uri="{BB962C8B-B14F-4D97-AF65-F5344CB8AC3E}">
        <p14:creationId xmlns:p14="http://schemas.microsoft.com/office/powerpoint/2010/main" val="749253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测量得到的时间晃动水平比仿真值略大，除了寄生参数的影响之外，可能的来源还有噪声干扰。</a:t>
            </a:r>
            <a:endParaRPr lang="en-US" altLang="zh-CN" dirty="0" smtClean="0"/>
          </a:p>
          <a:p>
            <a:endParaRPr lang="en-US" altLang="zh-CN" dirty="0" smtClean="0"/>
          </a:p>
          <a:p>
            <a:r>
              <a:rPr lang="zh-CN" altLang="en-US" dirty="0" smtClean="0"/>
              <a:t>在测量模拟输出基线时，我们我们看到了与</a:t>
            </a:r>
            <a:r>
              <a:rPr lang="en-US" altLang="zh-CN" dirty="0" smtClean="0"/>
              <a:t>TAC</a:t>
            </a:r>
            <a:r>
              <a:rPr lang="zh-CN" altLang="en-US" dirty="0" smtClean="0"/>
              <a:t>时钟相关的干扰。而我们所使用的</a:t>
            </a:r>
            <a:r>
              <a:rPr lang="en-US" altLang="zh-CN" dirty="0" err="1" smtClean="0"/>
              <a:t>Traff</a:t>
            </a:r>
            <a:r>
              <a:rPr lang="zh-CN" altLang="en-US" dirty="0" smtClean="0"/>
              <a:t>电流甄别器结构简单、响应速度快，但电源抑制能力较差，并且在版图上由于过于靠近采样逻辑，最终造成了数字干扰的发生，这也是下一版</a:t>
            </a:r>
            <a:r>
              <a:rPr lang="en-US" altLang="zh-CN" dirty="0" smtClean="0"/>
              <a:t>ASIC</a:t>
            </a:r>
            <a:r>
              <a:rPr lang="zh-CN" altLang="en-US" dirty="0" smtClean="0"/>
              <a:t>需要修改的主要问题。</a:t>
            </a:r>
            <a:endParaRPr lang="en-US" altLang="zh-CN" dirty="0" smtClean="0"/>
          </a:p>
          <a:p>
            <a:r>
              <a:rPr lang="zh-CN" altLang="en-US" dirty="0" smtClean="0"/>
              <a:t>不过需要指出的是，这种数字干扰和一般的噪声还是有一定区别，具有“共模”特性，对各个通道的干扰具有一定的相关性。之后的测试我们会看到相关的特点。</a:t>
            </a:r>
            <a:endParaRPr lang="en-US" altLang="zh-CN" dirty="0" smtClean="0"/>
          </a:p>
          <a:p>
            <a:endParaRPr lang="en-US" altLang="zh-CN" dirty="0" smtClean="0"/>
          </a:p>
          <a:p>
            <a:r>
              <a:rPr lang="zh-CN" altLang="en-US" dirty="0" smtClean="0"/>
              <a:t>无数字动作时，基线</a:t>
            </a:r>
            <a:r>
              <a:rPr lang="en-US" altLang="zh-CN" dirty="0" err="1" smtClean="0"/>
              <a:t>rms</a:t>
            </a:r>
            <a:r>
              <a:rPr lang="en-US" altLang="zh-CN" dirty="0" smtClean="0"/>
              <a:t> 0.364mV</a:t>
            </a:r>
            <a:r>
              <a:rPr lang="zh-CN" altLang="en-US" dirty="0" smtClean="0"/>
              <a:t>。所有数字时钟动作时，</a:t>
            </a:r>
            <a:r>
              <a:rPr lang="en-US" altLang="zh-CN" dirty="0" smtClean="0"/>
              <a:t>4.40</a:t>
            </a:r>
            <a:r>
              <a:rPr lang="en-US" altLang="zh-CN" baseline="0" dirty="0" smtClean="0"/>
              <a:t> mV</a:t>
            </a:r>
            <a:r>
              <a:rPr lang="zh-CN" altLang="en-US" baseline="0" dirty="0" smtClean="0"/>
              <a:t>。</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26</a:t>
            </a:fld>
            <a:endParaRPr lang="zh-CN" altLang="en-US"/>
          </a:p>
        </p:txBody>
      </p:sp>
    </p:spTree>
    <p:extLst>
      <p:ext uri="{BB962C8B-B14F-4D97-AF65-F5344CB8AC3E}">
        <p14:creationId xmlns:p14="http://schemas.microsoft.com/office/powerpoint/2010/main" val="1889596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而对能量全通道的测量，在设计的</a:t>
            </a:r>
            <a:r>
              <a:rPr lang="en-US" altLang="zh-CN" dirty="0" smtClean="0"/>
              <a:t>46pC</a:t>
            </a:r>
            <a:r>
              <a:rPr lang="zh-CN" altLang="en-US" dirty="0" smtClean="0"/>
              <a:t>和</a:t>
            </a:r>
            <a:r>
              <a:rPr lang="en-US" altLang="zh-CN" dirty="0" smtClean="0"/>
              <a:t>96pC</a:t>
            </a:r>
            <a:r>
              <a:rPr lang="zh-CN" altLang="en-US" dirty="0" smtClean="0"/>
              <a:t>两个档位下，非线性和噪声水平均不超过</a:t>
            </a:r>
            <a:r>
              <a:rPr lang="en-US" altLang="zh-CN" dirty="0" smtClean="0"/>
              <a:t>1%</a:t>
            </a:r>
            <a:r>
              <a:rPr lang="zh-CN" altLang="en-US" dirty="0" smtClean="0"/>
              <a:t>的动态范围。</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30</a:t>
            </a:fld>
            <a:endParaRPr lang="zh-CN" altLang="en-US"/>
          </a:p>
        </p:txBody>
      </p:sp>
    </p:spTree>
    <p:extLst>
      <p:ext uri="{BB962C8B-B14F-4D97-AF65-F5344CB8AC3E}">
        <p14:creationId xmlns:p14="http://schemas.microsoft.com/office/powerpoint/2010/main" val="2865646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时间通道的测试，我们首先验证了抗暂稳态电路的功能。通过输入与计数时钟相位缓慢变化的测试信号，从</a:t>
            </a:r>
            <a:r>
              <a:rPr lang="en-US" altLang="zh-CN" dirty="0" smtClean="0"/>
              <a:t>TAC</a:t>
            </a:r>
            <a:r>
              <a:rPr lang="zh-CN" altLang="en-US" dirty="0" smtClean="0"/>
              <a:t>测试结果我们可以看到采样逻辑将积分宽度限制在了合理范围之内，没有出现超出设计范围的异常积分时间值。</a:t>
            </a:r>
            <a:endParaRPr lang="en-US" altLang="zh-CN" dirty="0" smtClean="0"/>
          </a:p>
          <a:p>
            <a:endParaRPr lang="en-US" altLang="zh-CN" dirty="0" smtClean="0"/>
          </a:p>
          <a:p>
            <a:r>
              <a:rPr lang="zh-CN" altLang="en-US" dirty="0" smtClean="0"/>
              <a:t>而在跨越两个不同的终止边沿选择情况时，我们看到存储的终止边沿选择情况的跳变与</a:t>
            </a:r>
            <a:r>
              <a:rPr lang="en-US" altLang="zh-CN" dirty="0" smtClean="0"/>
              <a:t>TAC</a:t>
            </a:r>
            <a:r>
              <a:rPr lang="zh-CN" altLang="en-US" dirty="0" smtClean="0"/>
              <a:t>采样值的跳变是一致的，两者结合就能得到增却的时间测量结果。</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31</a:t>
            </a:fld>
            <a:endParaRPr lang="zh-CN" altLang="en-US"/>
          </a:p>
        </p:txBody>
      </p:sp>
    </p:spTree>
    <p:extLst>
      <p:ext uri="{BB962C8B-B14F-4D97-AF65-F5344CB8AC3E}">
        <p14:creationId xmlns:p14="http://schemas.microsoft.com/office/powerpoint/2010/main" val="608835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传统</a:t>
            </a:r>
            <a:r>
              <a:rPr lang="en-US" altLang="zh-CN" dirty="0" smtClean="0"/>
              <a:t>PET</a:t>
            </a:r>
            <a:r>
              <a:rPr lang="zh-CN" altLang="en-US" dirty="0" smtClean="0"/>
              <a:t>探测器</a:t>
            </a:r>
            <a:r>
              <a:rPr lang="en-US" altLang="zh-CN" dirty="0" smtClean="0"/>
              <a:t>——</a:t>
            </a:r>
            <a:r>
              <a:rPr lang="zh-CN" altLang="en-US" dirty="0" smtClean="0"/>
              <a:t>阵列化的小晶体实现高位置分辨</a:t>
            </a:r>
            <a:r>
              <a:rPr lang="en-US" altLang="zh-CN" dirty="0" smtClean="0"/>
              <a:t>——</a:t>
            </a:r>
            <a:r>
              <a:rPr lang="zh-CN" altLang="en-US" dirty="0" smtClean="0"/>
              <a:t>足够的晶体长度保证探测效率。</a:t>
            </a:r>
            <a:endParaRPr lang="en-US" altLang="zh-CN" dirty="0" smtClean="0"/>
          </a:p>
          <a:p>
            <a:endParaRPr lang="en-US" altLang="zh-CN" dirty="0" smtClean="0"/>
          </a:p>
          <a:p>
            <a:r>
              <a:rPr lang="zh-CN" altLang="en-US" dirty="0" smtClean="0"/>
              <a:t>这不仅增加了加工难度，而且细长晶体中的传输延迟和光损失严重影响了时间分辨的提高</a:t>
            </a:r>
            <a:endParaRPr lang="en-US" altLang="zh-CN" dirty="0" smtClean="0"/>
          </a:p>
          <a:p>
            <a:endParaRPr lang="en-US" altLang="zh-CN" dirty="0" smtClean="0"/>
          </a:p>
          <a:p>
            <a:r>
              <a:rPr lang="zh-CN" altLang="en-US" dirty="0" smtClean="0"/>
              <a:t>随着以</a:t>
            </a:r>
            <a:r>
              <a:rPr lang="en-US" altLang="zh-CN" dirty="0" err="1" smtClean="0"/>
              <a:t>SiPM</a:t>
            </a:r>
            <a:r>
              <a:rPr lang="zh-CN" altLang="en-US" dirty="0" smtClean="0"/>
              <a:t>阵列为例的位置灵敏光电转换器件的发展，基于连续晶体的</a:t>
            </a:r>
            <a:r>
              <a:rPr lang="en-US" altLang="zh-CN" dirty="0" smtClean="0"/>
              <a:t>PET</a:t>
            </a:r>
            <a:r>
              <a:rPr lang="zh-CN" altLang="en-US" dirty="0" smtClean="0"/>
              <a:t>探测系统受到了越来越多的关注。它除了加工难度低、死区面积小等优点之外，由于是闪烁光的空间分布来对入射事件进行定位，具有较高的空间分辨和三维定位能力。此外，由于连续晶体中闪烁光的传播反射次数少，它的能量和时间性能都有进一步提升的可能。</a:t>
            </a:r>
            <a:endParaRPr lang="en-US" altLang="zh-CN" dirty="0" smtClean="0"/>
          </a:p>
          <a:p>
            <a:endParaRPr lang="en-US" altLang="zh-CN" dirty="0" smtClean="0"/>
          </a:p>
          <a:p>
            <a:r>
              <a:rPr lang="zh-CN" altLang="en-US" dirty="0" smtClean="0"/>
              <a:t>但同时，对于探测系统的研究来说，它也带来了许多代价：</a:t>
            </a:r>
            <a:endParaRPr lang="en-US" altLang="zh-CN" dirty="0" smtClean="0"/>
          </a:p>
          <a:p>
            <a:r>
              <a:rPr lang="zh-CN" altLang="en-US" dirty="0" smtClean="0"/>
              <a:t>阵列化的器件带来了读出电路规模的显著增加、定位算法本身要求在每个事件中各个通道都有足够的能量分辨能力。</a:t>
            </a:r>
            <a:endParaRPr lang="en-US" altLang="zh-CN" dirty="0" smtClean="0"/>
          </a:p>
          <a:p>
            <a:r>
              <a:rPr lang="zh-CN" altLang="en-US" dirty="0" smtClean="0"/>
              <a:t>而由于闪烁光的分散，单个通道探测到的总光子数量增加，由于统计涨落会道址单通道的时间分辨能力大幅度下降。</a:t>
            </a:r>
            <a:endParaRPr lang="en-US" altLang="zh-CN" dirty="0" smtClean="0"/>
          </a:p>
          <a:p>
            <a:r>
              <a:rPr lang="zh-CN" altLang="en-US" dirty="0" smtClean="0"/>
              <a:t>如果想在连续晶体系统中实现高时间分辨，对探测系统和定位算法提出了新的要求。</a:t>
            </a:r>
          </a:p>
          <a:p>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4</a:t>
            </a:fld>
            <a:endParaRPr lang="zh-CN" altLang="en-US"/>
          </a:p>
        </p:txBody>
      </p:sp>
    </p:spTree>
    <p:extLst>
      <p:ext uri="{BB962C8B-B14F-4D97-AF65-F5344CB8AC3E}">
        <p14:creationId xmlns:p14="http://schemas.microsoft.com/office/powerpoint/2010/main" val="402222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64</a:t>
            </a:r>
            <a:r>
              <a:rPr lang="zh-CN" altLang="en-US" dirty="0" smtClean="0"/>
              <a:t>通道原型</a:t>
            </a:r>
            <a:r>
              <a:rPr lang="en-US" altLang="zh-CN" dirty="0" smtClean="0"/>
              <a:t>ASIC</a:t>
            </a:r>
            <a:r>
              <a:rPr lang="zh-CN" altLang="en-US" dirty="0" smtClean="0"/>
              <a:t>，实现了能量和时间的独立数字化输出，实测功耗在</a:t>
            </a:r>
            <a:r>
              <a:rPr lang="en-US" altLang="zh-CN" dirty="0" smtClean="0"/>
              <a:t>5.2mW</a:t>
            </a:r>
            <a:r>
              <a:rPr lang="zh-CN" altLang="en-US" dirty="0" smtClean="0"/>
              <a:t>每通道。</a:t>
            </a:r>
            <a:endParaRPr lang="en-US" altLang="zh-CN" dirty="0" smtClean="0"/>
          </a:p>
          <a:p>
            <a:endParaRPr lang="en-US" altLang="zh-CN" dirty="0" smtClean="0"/>
          </a:p>
          <a:p>
            <a:r>
              <a:rPr lang="en-US" altLang="zh-CN" dirty="0" smtClean="0"/>
              <a:t>E</a:t>
            </a:r>
            <a:r>
              <a:rPr lang="zh-CN" altLang="en-US" dirty="0" smtClean="0"/>
              <a:t>和</a:t>
            </a:r>
            <a:r>
              <a:rPr lang="en-US" altLang="zh-CN" dirty="0" smtClean="0"/>
              <a:t>TAC</a:t>
            </a:r>
            <a:r>
              <a:rPr lang="zh-CN" altLang="en-US" dirty="0" smtClean="0"/>
              <a:t>多一个</a:t>
            </a:r>
            <a:r>
              <a:rPr lang="en-US" altLang="zh-CN" dirty="0" smtClean="0"/>
              <a:t>bit</a:t>
            </a:r>
            <a:r>
              <a:rPr lang="zh-CN" altLang="en-US" dirty="0" smtClean="0"/>
              <a:t>用于不同通道之间增益的校准。</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5</a:t>
            </a:fld>
            <a:endParaRPr lang="zh-CN" altLang="en-US"/>
          </a:p>
        </p:txBody>
      </p:sp>
    </p:spTree>
    <p:extLst>
      <p:ext uri="{BB962C8B-B14F-4D97-AF65-F5344CB8AC3E}">
        <p14:creationId xmlns:p14="http://schemas.microsoft.com/office/powerpoint/2010/main" val="1770097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电路前端，我们使用了共栅级电流前放与电流甄别器的结构，具有。。。的优点。</a:t>
            </a:r>
            <a:endParaRPr lang="en-US" altLang="zh-CN" dirty="0" smtClean="0"/>
          </a:p>
          <a:p>
            <a:endParaRPr lang="en-US" altLang="zh-CN" dirty="0" smtClean="0"/>
          </a:p>
          <a:p>
            <a:r>
              <a:rPr lang="zh-CN" altLang="en-US" dirty="0" smtClean="0"/>
              <a:t>同时，通道内设置了阈值微调</a:t>
            </a:r>
            <a:r>
              <a:rPr lang="en-US" altLang="zh-CN" dirty="0" smtClean="0"/>
              <a:t>DAC</a:t>
            </a:r>
            <a:r>
              <a:rPr lang="zh-CN" altLang="en-US" dirty="0" smtClean="0"/>
              <a:t>，用于矫正通道间阈值的不一致性。</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6</a:t>
            </a:fld>
            <a:endParaRPr lang="zh-CN" altLang="en-US"/>
          </a:p>
        </p:txBody>
      </p:sp>
    </p:spTree>
    <p:extLst>
      <p:ext uri="{BB962C8B-B14F-4D97-AF65-F5344CB8AC3E}">
        <p14:creationId xmlns:p14="http://schemas.microsoft.com/office/powerpoint/2010/main" val="243695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对于时间的数字化，我们使用了基于时间</a:t>
            </a:r>
            <a:r>
              <a:rPr lang="en-US" altLang="zh-CN" dirty="0" smtClean="0"/>
              <a:t>-</a:t>
            </a:r>
            <a:r>
              <a:rPr lang="zh-CN" altLang="en-US" dirty="0" smtClean="0"/>
              <a:t>幅度转换器的</a:t>
            </a:r>
            <a:r>
              <a:rPr lang="en-US" altLang="zh-CN" dirty="0" smtClean="0"/>
              <a:t>TDC</a:t>
            </a:r>
            <a:r>
              <a:rPr lang="zh-CN" altLang="en-US" dirty="0" smtClean="0"/>
              <a:t>结构，首先使用“粗计数器”来持续地计数，然后使用</a:t>
            </a:r>
            <a:r>
              <a:rPr lang="en-US" altLang="zh-CN" dirty="0" smtClean="0"/>
              <a:t>TAC</a:t>
            </a:r>
            <a:r>
              <a:rPr lang="zh-CN" altLang="en-US" dirty="0" smtClean="0"/>
              <a:t>对入射时间到计数时间边沿的距离进行更精细的数字化，也就是这里的“细</a:t>
            </a:r>
            <a:r>
              <a:rPr lang="en-US" altLang="zh-CN" dirty="0" smtClean="0"/>
              <a:t>TDC</a:t>
            </a:r>
            <a:r>
              <a:rPr lang="zh-CN" altLang="en-US" dirty="0" smtClean="0"/>
              <a:t>”。</a:t>
            </a:r>
            <a:endParaRPr lang="en-US" altLang="zh-CN" dirty="0" smtClean="0"/>
          </a:p>
          <a:p>
            <a:endParaRPr lang="en-US" altLang="zh-CN" dirty="0" smtClean="0"/>
          </a:p>
          <a:p>
            <a:r>
              <a:rPr lang="zh-CN" altLang="en-US" dirty="0" smtClean="0"/>
              <a:t>采用</a:t>
            </a:r>
            <a:r>
              <a:rPr lang="en-US" altLang="zh-CN" dirty="0" smtClean="0"/>
              <a:t>TAC</a:t>
            </a:r>
            <a:r>
              <a:rPr lang="zh-CN" altLang="en-US" dirty="0" smtClean="0"/>
              <a:t>的主要优势有：</a:t>
            </a:r>
            <a:endParaRPr lang="en-US" altLang="zh-CN" dirty="0" smtClean="0"/>
          </a:p>
          <a:p>
            <a:r>
              <a:rPr lang="zh-CN" altLang="en-US" dirty="0" smtClean="0"/>
              <a:t>一是结构简单，功耗小，易于多通道集成</a:t>
            </a:r>
            <a:endParaRPr lang="en-US" altLang="zh-CN" dirty="0" smtClean="0"/>
          </a:p>
          <a:p>
            <a:r>
              <a:rPr lang="zh-CN" altLang="en-US" dirty="0" smtClean="0"/>
              <a:t>二是道宽均匀，微分非线性小，标定过程简单。</a:t>
            </a:r>
            <a:endParaRPr lang="en-US" altLang="zh-CN" dirty="0" smtClean="0"/>
          </a:p>
          <a:p>
            <a:r>
              <a:rPr lang="zh-CN" altLang="en-US" dirty="0" smtClean="0"/>
              <a:t>并且通过使用带隙基准电路，其性能受环境温度影响小</a:t>
            </a:r>
            <a:endParaRPr lang="en-US" altLang="zh-CN" dirty="0" smtClean="0"/>
          </a:p>
          <a:p>
            <a:r>
              <a:rPr lang="zh-CN" altLang="en-US" dirty="0" smtClean="0"/>
              <a:t>最后由于其输出是模拟电压，可以和能量通道共同使用</a:t>
            </a:r>
            <a:r>
              <a:rPr lang="en-US" altLang="zh-CN" dirty="0" smtClean="0"/>
              <a:t>ADC</a:t>
            </a:r>
            <a:r>
              <a:rPr lang="zh-CN" altLang="en-US" dirty="0" smtClean="0"/>
              <a:t>完成最终转换。</a:t>
            </a:r>
            <a:endParaRPr lang="en-US" altLang="zh-CN" dirty="0" smtClean="0"/>
          </a:p>
        </p:txBody>
      </p:sp>
      <p:sp>
        <p:nvSpPr>
          <p:cNvPr id="4" name="灯片编号占位符 3"/>
          <p:cNvSpPr>
            <a:spLocks noGrp="1"/>
          </p:cNvSpPr>
          <p:nvPr>
            <p:ph type="sldNum" sz="quarter" idx="10"/>
          </p:nvPr>
        </p:nvSpPr>
        <p:spPr/>
        <p:txBody>
          <a:bodyPr/>
          <a:lstStyle/>
          <a:p>
            <a:fld id="{1884E41F-E27C-4680-A8C7-E03C6C55E752}" type="slidenum">
              <a:rPr lang="zh-CN" altLang="en-US" smtClean="0"/>
              <a:t>7</a:t>
            </a:fld>
            <a:endParaRPr lang="zh-CN" altLang="en-US"/>
          </a:p>
        </p:txBody>
      </p:sp>
    </p:spTree>
    <p:extLst>
      <p:ext uri="{BB962C8B-B14F-4D97-AF65-F5344CB8AC3E}">
        <p14:creationId xmlns:p14="http://schemas.microsoft.com/office/powerpoint/2010/main" val="200298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在这样的粗细结合</a:t>
            </a:r>
            <a:r>
              <a:rPr lang="en-US" altLang="zh-CN" dirty="0" smtClean="0"/>
              <a:t>TDC</a:t>
            </a:r>
            <a:r>
              <a:rPr lang="zh-CN" altLang="en-US" dirty="0" smtClean="0"/>
              <a:t>设计中，首先面对的问题是采样逻辑的亚稳态问题。最简单的采样逻辑电路通过简单的触发器就可以提取输入信号到计数时钟边沿的时间差，但当输入时刻距离时钟边沿过近的时候，由于触发器的亚稳态现象会造成采样结果的错误；同时过短的积分时间还回落在</a:t>
            </a:r>
            <a:r>
              <a:rPr lang="en-US" altLang="zh-CN" dirty="0" smtClean="0"/>
              <a:t>TAC</a:t>
            </a:r>
            <a:r>
              <a:rPr lang="zh-CN" altLang="en-US" dirty="0" smtClean="0"/>
              <a:t>积分初始截断、由于开关动作等因素造成的非线性区域内，给测量精度造成影响。</a:t>
            </a:r>
            <a:endParaRPr lang="en-US" altLang="zh-CN" dirty="0" smtClean="0"/>
          </a:p>
          <a:p>
            <a:endParaRPr lang="en-US" altLang="zh-CN" dirty="0" smtClean="0"/>
          </a:p>
          <a:p>
            <a:r>
              <a:rPr lang="zh-CN" altLang="en-US" dirty="0" smtClean="0"/>
              <a:t>一种简单的解决方式是：插入</a:t>
            </a:r>
            <a:r>
              <a:rPr lang="en-US" altLang="zh-CN" dirty="0" smtClean="0"/>
              <a:t>D</a:t>
            </a:r>
            <a:r>
              <a:rPr lang="zh-CN" altLang="en-US" dirty="0" smtClean="0"/>
              <a:t>触发器将积分有效范围增大到一倍之两倍时钟周期，但会对</a:t>
            </a:r>
            <a:r>
              <a:rPr lang="en-US" altLang="zh-CN" dirty="0" smtClean="0"/>
              <a:t>TAC</a:t>
            </a:r>
            <a:r>
              <a:rPr lang="zh-CN" altLang="en-US" dirty="0" smtClean="0"/>
              <a:t>积分范围的利用率下降，给</a:t>
            </a:r>
            <a:r>
              <a:rPr lang="en-US" altLang="zh-CN" dirty="0" smtClean="0"/>
              <a:t>TAC</a:t>
            </a:r>
            <a:r>
              <a:rPr lang="zh-CN" altLang="en-US" dirty="0" smtClean="0"/>
              <a:t>设计带来困难。</a:t>
            </a:r>
            <a:endParaRPr lang="en-US" altLang="zh-CN" dirty="0" smtClean="0"/>
          </a:p>
          <a:p>
            <a:endParaRPr lang="en-US" altLang="zh-CN" dirty="0" smtClean="0"/>
          </a:p>
          <a:p>
            <a:r>
              <a:rPr lang="zh-CN" altLang="en-US" dirty="0" smtClean="0"/>
              <a:t>另一种解决方案是双边沿采样法，能够保证至少有一路采样结果抗亚稳态，但是：</a:t>
            </a:r>
            <a:endParaRPr lang="en-US" altLang="zh-CN" dirty="0" smtClean="0"/>
          </a:p>
          <a:p>
            <a:r>
              <a:rPr lang="zh-CN" altLang="en-US" dirty="0" smtClean="0"/>
              <a:t>在我们的结构中，它意味着两套</a:t>
            </a:r>
            <a:r>
              <a:rPr lang="en-US" altLang="zh-CN" dirty="0" smtClean="0"/>
              <a:t>TAC</a:t>
            </a:r>
            <a:r>
              <a:rPr lang="zh-CN" altLang="en-US" dirty="0" smtClean="0"/>
              <a:t>系统和两倍的</a:t>
            </a:r>
            <a:r>
              <a:rPr lang="en-US" altLang="zh-CN" dirty="0" smtClean="0"/>
              <a:t>ADC</a:t>
            </a:r>
            <a:r>
              <a:rPr lang="zh-CN" altLang="en-US" dirty="0" smtClean="0"/>
              <a:t>转换工作，不仅功耗增大，而且在多通道应用中还意味着两倍的标定和矫正工作，在实际系统中并不现实</a:t>
            </a:r>
            <a:endParaRPr lang="en-US" altLang="zh-CN" dirty="0" smtClean="0"/>
          </a:p>
        </p:txBody>
      </p:sp>
      <p:sp>
        <p:nvSpPr>
          <p:cNvPr id="4" name="灯片编号占位符 3"/>
          <p:cNvSpPr>
            <a:spLocks noGrp="1"/>
          </p:cNvSpPr>
          <p:nvPr>
            <p:ph type="sldNum" sz="quarter" idx="10"/>
          </p:nvPr>
        </p:nvSpPr>
        <p:spPr/>
        <p:txBody>
          <a:bodyPr/>
          <a:lstStyle/>
          <a:p>
            <a:fld id="{1884E41F-E27C-4680-A8C7-E03C6C55E752}" type="slidenum">
              <a:rPr lang="zh-CN" altLang="en-US" smtClean="0"/>
              <a:t>8</a:t>
            </a:fld>
            <a:endParaRPr lang="zh-CN" altLang="en-US"/>
          </a:p>
        </p:txBody>
      </p:sp>
    </p:spTree>
    <p:extLst>
      <p:ext uri="{BB962C8B-B14F-4D97-AF65-F5344CB8AC3E}">
        <p14:creationId xmlns:p14="http://schemas.microsoft.com/office/powerpoint/2010/main" val="200382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基于以上的考虑，我们在双边沿采样结构的基础上，通过逻辑电路产生“终止边沿选择信号”</a:t>
            </a:r>
            <a:r>
              <a:rPr lang="en-US" altLang="zh-CN" dirty="0" smtClean="0"/>
              <a:t>STOP_SEL</a:t>
            </a:r>
            <a:r>
              <a:rPr lang="zh-CN" altLang="en-US" dirty="0" smtClean="0"/>
              <a:t>，来提前预判</a:t>
            </a:r>
            <a:r>
              <a:rPr lang="en-US" altLang="zh-CN" dirty="0" smtClean="0"/>
              <a:t>TAC</a:t>
            </a:r>
            <a:r>
              <a:rPr lang="zh-CN" altLang="en-US" dirty="0" smtClean="0"/>
              <a:t>积分结束的合适时钟边沿。最终能够将</a:t>
            </a:r>
            <a:r>
              <a:rPr lang="en-US" altLang="zh-CN" dirty="0" smtClean="0"/>
              <a:t>TAC</a:t>
            </a:r>
            <a:r>
              <a:rPr lang="zh-CN" altLang="en-US" dirty="0" smtClean="0"/>
              <a:t>的积分时间约束在</a:t>
            </a:r>
            <a:r>
              <a:rPr lang="en-US" altLang="zh-CN" dirty="0" smtClean="0"/>
              <a:t>0.5~1.5</a:t>
            </a:r>
            <a:r>
              <a:rPr lang="zh-CN" altLang="en-US" dirty="0" smtClean="0"/>
              <a:t>倍时钟周期内，充分利用</a:t>
            </a:r>
            <a:r>
              <a:rPr lang="en-US" altLang="zh-CN" dirty="0" smtClean="0"/>
              <a:t>TAC</a:t>
            </a:r>
            <a:r>
              <a:rPr lang="zh-CN" altLang="en-US" dirty="0" smtClean="0"/>
              <a:t>线性范围的同时，去除了暂稳态造成的</a:t>
            </a:r>
            <a:r>
              <a:rPr lang="en-US" altLang="zh-CN" dirty="0" smtClean="0"/>
              <a:t>TAC</a:t>
            </a:r>
            <a:r>
              <a:rPr lang="zh-CN" altLang="en-US" dirty="0" smtClean="0"/>
              <a:t>测量精度下降。</a:t>
            </a:r>
            <a:endParaRPr lang="en-US" altLang="zh-CN" dirty="0" smtClean="0"/>
          </a:p>
          <a:p>
            <a:endParaRPr lang="en-US" altLang="zh-CN" dirty="0" smtClean="0"/>
          </a:p>
          <a:p>
            <a:r>
              <a:rPr lang="zh-CN" altLang="en-US" dirty="0" smtClean="0"/>
              <a:t>而作为一种预判方法，在通道内我们仍然只需要一套数字化电路，避免了功耗和标定工作的增加。</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9</a:t>
            </a:fld>
            <a:endParaRPr lang="zh-CN" altLang="en-US"/>
          </a:p>
        </p:txBody>
      </p:sp>
    </p:spTree>
    <p:extLst>
      <p:ext uri="{BB962C8B-B14F-4D97-AF65-F5344CB8AC3E}">
        <p14:creationId xmlns:p14="http://schemas.microsoft.com/office/powerpoint/2010/main" val="1195622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ADC</a:t>
            </a:r>
            <a:r>
              <a:rPr lang="zh-CN" altLang="en-US" dirty="0" smtClean="0"/>
              <a:t>的设计上，我们在原型</a:t>
            </a:r>
            <a:r>
              <a:rPr lang="en-US" altLang="zh-CN" dirty="0" smtClean="0"/>
              <a:t>ASIC</a:t>
            </a:r>
            <a:r>
              <a:rPr lang="zh-CN" altLang="en-US" dirty="0" smtClean="0"/>
              <a:t>共使用了线性放电</a:t>
            </a:r>
            <a:r>
              <a:rPr lang="en-US" altLang="zh-CN" dirty="0" smtClean="0"/>
              <a:t>ADC</a:t>
            </a:r>
            <a:r>
              <a:rPr lang="zh-CN" altLang="en-US" dirty="0" smtClean="0"/>
              <a:t>结构，具有结构简单、功耗低、线性好的特点，来充分保留</a:t>
            </a:r>
            <a:r>
              <a:rPr lang="en-US" altLang="zh-CN" dirty="0" smtClean="0"/>
              <a:t>TAC</a:t>
            </a:r>
            <a:r>
              <a:rPr lang="zh-CN" altLang="en-US" dirty="0" smtClean="0"/>
              <a:t>的优势。然而由于转换死时间较长，所以我们使用了</a:t>
            </a:r>
            <a:r>
              <a:rPr lang="en-US" altLang="zh-CN" dirty="0" smtClean="0"/>
              <a:t>AB</a:t>
            </a:r>
            <a:r>
              <a:rPr lang="zh-CN" altLang="en-US" dirty="0" smtClean="0"/>
              <a:t>两个子通道工作在乒乓模式，在各个采样周期内，两个子通道交替地进行采样和</a:t>
            </a:r>
            <a:r>
              <a:rPr lang="en-US" altLang="zh-CN" dirty="0" smtClean="0"/>
              <a:t>AD</a:t>
            </a:r>
            <a:r>
              <a:rPr lang="zh-CN" altLang="en-US" dirty="0" smtClean="0"/>
              <a:t>转换工作。</a:t>
            </a:r>
            <a:endParaRPr lang="en-US" altLang="zh-CN" dirty="0" smtClean="0"/>
          </a:p>
          <a:p>
            <a:endParaRPr lang="en-US" altLang="zh-CN" dirty="0" smtClean="0"/>
          </a:p>
          <a:p>
            <a:r>
              <a:rPr lang="zh-CN" altLang="en-US" dirty="0" smtClean="0"/>
              <a:t>在多通道中，由于斜坡信号的增益和比较器的失调会给最终转换结果带来增益和失调误差，因此我们需要进行有效的校准。其中能量的校准可以通过能谱测量实现（接下页）</a:t>
            </a:r>
            <a:endParaRPr lang="zh-CN" altLang="en-US" dirty="0"/>
          </a:p>
        </p:txBody>
      </p:sp>
      <p:sp>
        <p:nvSpPr>
          <p:cNvPr id="4" name="灯片编号占位符 3"/>
          <p:cNvSpPr>
            <a:spLocks noGrp="1"/>
          </p:cNvSpPr>
          <p:nvPr>
            <p:ph type="sldNum" sz="quarter" idx="10"/>
          </p:nvPr>
        </p:nvSpPr>
        <p:spPr/>
        <p:txBody>
          <a:bodyPr/>
          <a:lstStyle/>
          <a:p>
            <a:fld id="{1884E41F-E27C-4680-A8C7-E03C6C55E752}" type="slidenum">
              <a:rPr lang="zh-CN" altLang="en-US" smtClean="0"/>
              <a:t>10</a:t>
            </a:fld>
            <a:endParaRPr lang="zh-CN" altLang="en-US"/>
          </a:p>
        </p:txBody>
      </p:sp>
    </p:spTree>
    <p:extLst>
      <p:ext uri="{BB962C8B-B14F-4D97-AF65-F5344CB8AC3E}">
        <p14:creationId xmlns:p14="http://schemas.microsoft.com/office/powerpoint/2010/main" val="2166334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核电子学实验室">
    <p:spTree>
      <p:nvGrpSpPr>
        <p:cNvPr id="1" name=""/>
        <p:cNvGrpSpPr/>
        <p:nvPr/>
      </p:nvGrpSpPr>
      <p:grpSpPr>
        <a:xfrm>
          <a:off x="0" y="0"/>
          <a:ext cx="0" cy="0"/>
          <a:chOff x="0" y="0"/>
          <a:chExt cx="0" cy="0"/>
        </a:xfrm>
      </p:grpSpPr>
      <p:sp>
        <p:nvSpPr>
          <p:cNvPr id="4" name="矩形 3"/>
          <p:cNvSpPr/>
          <p:nvPr/>
        </p:nvSpPr>
        <p:spPr>
          <a:xfrm>
            <a:off x="0" y="6072692"/>
            <a:ext cx="9144000" cy="785308"/>
          </a:xfrm>
          <a:prstGeom prst="rect">
            <a:avLst/>
          </a:prstGeom>
          <a:solidFill>
            <a:srgbClr val="E58BD4"/>
          </a:solidFill>
        </p:spPr>
        <p:style>
          <a:lnRef idx="0">
            <a:schemeClr val="accent4"/>
          </a:lnRef>
          <a:fillRef idx="3">
            <a:schemeClr val="accent4"/>
          </a:fillRef>
          <a:effectRef idx="3">
            <a:schemeClr val="accent4"/>
          </a:effectRef>
          <a:fontRef idx="minor">
            <a:schemeClr val="lt1"/>
          </a:fontRef>
        </p:style>
        <p:txBody>
          <a:bodyPr anchor="ctr"/>
          <a:lstStyle/>
          <a:p>
            <a:pPr algn="ctr" defTabSz="894699">
              <a:defRPr/>
            </a:pPr>
            <a:endParaRPr lang="zh-CN" altLang="en-US" sz="490"/>
          </a:p>
        </p:txBody>
      </p:sp>
      <p:pic>
        <p:nvPicPr>
          <p:cNvPr id="5" name="图片 4" descr="二校门.jpg"/>
          <p:cNvPicPr>
            <a:picLocks noChangeAspect="1"/>
          </p:cNvPicPr>
          <p:nvPr/>
        </p:nvPicPr>
        <p:blipFill>
          <a:blip r:embed="rId2"/>
          <a:stretch>
            <a:fillRect/>
          </a:stretch>
        </p:blipFill>
        <p:spPr>
          <a:xfrm>
            <a:off x="5567275" y="3713854"/>
            <a:ext cx="3520313" cy="2261645"/>
          </a:xfrm>
          <a:prstGeom prst="ellipse">
            <a:avLst/>
          </a:prstGeom>
          <a:noFill/>
          <a:ln>
            <a:solidFill>
              <a:schemeClr val="tx1"/>
            </a:solidFill>
            <a:prstDash val="sysDot"/>
          </a:ln>
          <a:effectLst>
            <a:softEdge rad="317500"/>
          </a:effectLst>
        </p:spPr>
      </p:pic>
      <p:sp>
        <p:nvSpPr>
          <p:cNvPr id="6" name="矩形 5"/>
          <p:cNvSpPr/>
          <p:nvPr/>
        </p:nvSpPr>
        <p:spPr>
          <a:xfrm>
            <a:off x="4063" y="882503"/>
            <a:ext cx="9144000" cy="174950"/>
          </a:xfrm>
          <a:prstGeom prst="rect">
            <a:avLst/>
          </a:prstGeom>
          <a:solidFill>
            <a:srgbClr val="E58BD4"/>
          </a:solidFill>
        </p:spPr>
        <p:style>
          <a:lnRef idx="0">
            <a:schemeClr val="accent4"/>
          </a:lnRef>
          <a:fillRef idx="3">
            <a:schemeClr val="accent4"/>
          </a:fillRef>
          <a:effectRef idx="3">
            <a:schemeClr val="accent4"/>
          </a:effectRef>
          <a:fontRef idx="minor">
            <a:schemeClr val="lt1"/>
          </a:fontRef>
        </p:style>
        <p:txBody>
          <a:bodyPr anchor="ctr"/>
          <a:lstStyle/>
          <a:p>
            <a:pPr algn="ctr" defTabSz="894699">
              <a:defRPr/>
            </a:pPr>
            <a:endParaRPr lang="zh-CN" altLang="en-US" sz="490"/>
          </a:p>
        </p:txBody>
      </p:sp>
      <p:pic>
        <p:nvPicPr>
          <p:cNvPr id="7" name="图片 9" descr="图片1.png"/>
          <p:cNvPicPr>
            <a:picLocks noChangeAspect="1"/>
          </p:cNvPicPr>
          <p:nvPr/>
        </p:nvPicPr>
        <p:blipFill>
          <a:blip r:embed="rId3"/>
          <a:srcRect/>
          <a:stretch>
            <a:fillRect/>
          </a:stretch>
        </p:blipFill>
        <p:spPr bwMode="auto">
          <a:xfrm>
            <a:off x="41662" y="46653"/>
            <a:ext cx="2456678" cy="758112"/>
          </a:xfrm>
          <a:prstGeom prst="rect">
            <a:avLst/>
          </a:prstGeom>
          <a:noFill/>
          <a:ln w="9525">
            <a:noFill/>
            <a:miter lim="800000"/>
            <a:headEnd/>
            <a:tailEnd/>
          </a:ln>
        </p:spPr>
      </p:pic>
      <p:sp>
        <p:nvSpPr>
          <p:cNvPr id="8" name="TextBox 7"/>
          <p:cNvSpPr txBox="1"/>
          <p:nvPr/>
        </p:nvSpPr>
        <p:spPr>
          <a:xfrm>
            <a:off x="6446762" y="124840"/>
            <a:ext cx="2519841" cy="494302"/>
          </a:xfrm>
          <a:prstGeom prst="rect">
            <a:avLst/>
          </a:prstGeom>
          <a:noFill/>
        </p:spPr>
        <p:txBody>
          <a:bodyPr>
            <a:spAutoFit/>
          </a:bodyPr>
          <a:lstStyle/>
          <a:p>
            <a:pPr defTabSz="894699">
              <a:defRPr/>
            </a:pPr>
            <a:r>
              <a:rPr lang="zh-CN" altLang="en-US" sz="2612" dirty="0">
                <a:solidFill>
                  <a:srgbClr val="E58BD4"/>
                </a:solidFill>
                <a:latin typeface="华文行楷" pitchFamily="2" charset="-122"/>
                <a:ea typeface="华文行楷" pitchFamily="2" charset="-122"/>
              </a:rPr>
              <a:t>核电子学实验室</a:t>
            </a:r>
            <a:endParaRPr lang="en-US" altLang="zh-CN" sz="2612" dirty="0">
              <a:solidFill>
                <a:srgbClr val="E58BD4"/>
              </a:solidFill>
              <a:latin typeface="华文行楷" pitchFamily="2" charset="-122"/>
              <a:ea typeface="华文行楷" pitchFamily="2" charset="-122"/>
            </a:endParaRPr>
          </a:p>
        </p:txBody>
      </p:sp>
      <p:sp>
        <p:nvSpPr>
          <p:cNvPr id="9" name="TextBox 8"/>
          <p:cNvSpPr txBox="1"/>
          <p:nvPr/>
        </p:nvSpPr>
        <p:spPr>
          <a:xfrm>
            <a:off x="6426604" y="532624"/>
            <a:ext cx="2640794" cy="293285"/>
          </a:xfrm>
          <a:prstGeom prst="rect">
            <a:avLst/>
          </a:prstGeom>
          <a:noFill/>
        </p:spPr>
        <p:txBody>
          <a:bodyPr>
            <a:spAutoFit/>
          </a:bodyPr>
          <a:lstStyle/>
          <a:p>
            <a:pPr defTabSz="894699">
              <a:defRPr/>
            </a:pPr>
            <a:r>
              <a:rPr lang="en-US" altLang="zh-CN" sz="1306" dirty="0">
                <a:solidFill>
                  <a:srgbClr val="E58BD4"/>
                </a:solidFill>
                <a:latin typeface="Franklin Gothic Demi" pitchFamily="34" charset="0"/>
                <a:ea typeface="宋体" pitchFamily="2" charset="-122"/>
              </a:rPr>
              <a:t>Laboratory of Nuclear Electronics</a:t>
            </a:r>
            <a:endParaRPr lang="zh-CN" altLang="en-US" sz="1306" dirty="0">
              <a:solidFill>
                <a:srgbClr val="E58BD4"/>
              </a:solidFill>
              <a:latin typeface="Franklin Gothic Demi" pitchFamily="34" charset="0"/>
              <a:ea typeface="宋体" pitchFamily="2" charset="-122"/>
            </a:endParaRPr>
          </a:p>
        </p:txBody>
      </p:sp>
      <p:sp>
        <p:nvSpPr>
          <p:cNvPr id="2" name="标题 1"/>
          <p:cNvSpPr>
            <a:spLocks noGrp="1"/>
          </p:cNvSpPr>
          <p:nvPr>
            <p:ph type="ctrTitle"/>
          </p:nvPr>
        </p:nvSpPr>
        <p:spPr>
          <a:xfrm>
            <a:off x="685800" y="2130427"/>
            <a:ext cx="7772400" cy="1470025"/>
          </a:xfrm>
        </p:spPr>
        <p:txBody>
          <a:bodyPr/>
          <a:lstStyle>
            <a:lvl1pPr>
              <a:defRPr>
                <a:solidFill>
                  <a:schemeClr val="tx1"/>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175657" y="3884241"/>
            <a:ext cx="3543300" cy="1752600"/>
          </a:xfrm>
        </p:spPr>
        <p:txBody>
          <a:bodyPr/>
          <a:lstStyle>
            <a:lvl1pPr marL="0" indent="0" algn="ctr">
              <a:buNone/>
              <a:defRPr sz="2000">
                <a:solidFill>
                  <a:schemeClr val="tx1"/>
                </a:solidFill>
                <a:latin typeface="黑体" panose="02010609060101010101" pitchFamily="49" charset="-122"/>
                <a:ea typeface="黑体" panose="02010609060101010101" pitchFamily="49" charset="-122"/>
              </a:defRPr>
            </a:lvl1pPr>
            <a:lvl2pPr marL="447479" indent="0" algn="ctr">
              <a:buNone/>
              <a:defRPr>
                <a:solidFill>
                  <a:schemeClr val="tx1">
                    <a:tint val="75000"/>
                  </a:schemeClr>
                </a:solidFill>
              </a:defRPr>
            </a:lvl2pPr>
            <a:lvl3pPr marL="894957" indent="0" algn="ctr">
              <a:buNone/>
              <a:defRPr>
                <a:solidFill>
                  <a:schemeClr val="tx1">
                    <a:tint val="75000"/>
                  </a:schemeClr>
                </a:solidFill>
              </a:defRPr>
            </a:lvl3pPr>
            <a:lvl4pPr marL="1342436" indent="0" algn="ctr">
              <a:buNone/>
              <a:defRPr>
                <a:solidFill>
                  <a:schemeClr val="tx1">
                    <a:tint val="75000"/>
                  </a:schemeClr>
                </a:solidFill>
              </a:defRPr>
            </a:lvl4pPr>
            <a:lvl5pPr marL="1789915" indent="0" algn="ctr">
              <a:buNone/>
              <a:defRPr>
                <a:solidFill>
                  <a:schemeClr val="tx1">
                    <a:tint val="75000"/>
                  </a:schemeClr>
                </a:solidFill>
              </a:defRPr>
            </a:lvl5pPr>
            <a:lvl6pPr marL="2237393" indent="0" algn="ctr">
              <a:buNone/>
              <a:defRPr>
                <a:solidFill>
                  <a:schemeClr val="tx1">
                    <a:tint val="75000"/>
                  </a:schemeClr>
                </a:solidFill>
              </a:defRPr>
            </a:lvl6pPr>
            <a:lvl7pPr marL="2684872" indent="0" algn="ctr">
              <a:buNone/>
              <a:defRPr>
                <a:solidFill>
                  <a:schemeClr val="tx1">
                    <a:tint val="75000"/>
                  </a:schemeClr>
                </a:solidFill>
              </a:defRPr>
            </a:lvl7pPr>
            <a:lvl8pPr marL="3132351" indent="0" algn="ctr">
              <a:buNone/>
              <a:defRPr>
                <a:solidFill>
                  <a:schemeClr val="tx1">
                    <a:tint val="75000"/>
                  </a:schemeClr>
                </a:solidFill>
              </a:defRPr>
            </a:lvl8pPr>
            <a:lvl9pPr marL="357983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11" name="日期占位符 11"/>
          <p:cNvSpPr>
            <a:spLocks noGrp="1"/>
          </p:cNvSpPr>
          <p:nvPr>
            <p:ph type="dt" sz="half" idx="11"/>
          </p:nvPr>
        </p:nvSpPr>
        <p:spPr/>
        <p:txBody>
          <a:bodyPr/>
          <a:lstStyle>
            <a:lvl1pPr algn="ctr">
              <a:defRPr sz="1796">
                <a:solidFill>
                  <a:schemeClr val="tx1"/>
                </a:solidFill>
                <a:latin typeface="Arial" pitchFamily="34" charset="0"/>
                <a:cs typeface="Arial" pitchFamily="34" charset="0"/>
              </a:defRPr>
            </a:lvl1pPr>
          </a:lstStyle>
          <a:p>
            <a:r>
              <a:rPr lang="en-US" altLang="zh-CN" smtClean="0"/>
              <a:t>2017/10/12</a:t>
            </a:r>
            <a:endParaRPr lang="zh-CN" altLang="en-US"/>
          </a:p>
        </p:txBody>
      </p:sp>
      <p:sp>
        <p:nvSpPr>
          <p:cNvPr id="12" name="页脚占位符 13"/>
          <p:cNvSpPr>
            <a:spLocks noGrp="1"/>
          </p:cNvSpPr>
          <p:nvPr>
            <p:ph type="ftr" sz="quarter" idx="12"/>
          </p:nvPr>
        </p:nvSpPr>
        <p:spPr>
          <a:xfrm>
            <a:off x="3124155" y="6356481"/>
            <a:ext cx="3564512" cy="365017"/>
          </a:xfrm>
        </p:spPr>
        <p:txBody>
          <a:bodyPr/>
          <a:lstStyle>
            <a:lvl1pPr>
              <a:defRPr sz="1796">
                <a:solidFill>
                  <a:schemeClr val="tx1"/>
                </a:solidFill>
              </a:defRPr>
            </a:lvl1pPr>
          </a:lstStyle>
          <a:p>
            <a:endParaRPr lang="zh-CN" altLang="en-US"/>
          </a:p>
        </p:txBody>
      </p:sp>
    </p:spTree>
    <p:extLst>
      <p:ext uri="{BB962C8B-B14F-4D97-AF65-F5344CB8AC3E}">
        <p14:creationId xmlns:p14="http://schemas.microsoft.com/office/powerpoint/2010/main" val="31961594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实验室">
    <p:spTree>
      <p:nvGrpSpPr>
        <p:cNvPr id="1" name=""/>
        <p:cNvGrpSpPr/>
        <p:nvPr/>
      </p:nvGrpSpPr>
      <p:grpSpPr>
        <a:xfrm>
          <a:off x="0" y="0"/>
          <a:ext cx="0" cy="0"/>
          <a:chOff x="0" y="0"/>
          <a:chExt cx="0" cy="0"/>
        </a:xfrm>
      </p:grpSpPr>
      <p:pic>
        <p:nvPicPr>
          <p:cNvPr id="5" name="Picture 30" descr="logo4"/>
          <p:cNvPicPr>
            <a:picLocks noChangeAspect="1" noChangeArrowheads="1"/>
          </p:cNvPicPr>
          <p:nvPr/>
        </p:nvPicPr>
        <p:blipFill>
          <a:blip r:embed="rId2"/>
          <a:srcRect l="35667" t="21370" r="7225" b="35667"/>
          <a:stretch>
            <a:fillRect/>
          </a:stretch>
        </p:blipFill>
        <p:spPr bwMode="auto">
          <a:xfrm>
            <a:off x="7802835" y="78424"/>
            <a:ext cx="1198311" cy="869344"/>
          </a:xfrm>
          <a:prstGeom prst="rect">
            <a:avLst/>
          </a:prstGeom>
          <a:noFill/>
          <a:ln w="9525">
            <a:noFill/>
            <a:miter lim="800000"/>
            <a:headEnd/>
            <a:tailEnd/>
          </a:ln>
        </p:spPr>
      </p:pic>
      <p:sp>
        <p:nvSpPr>
          <p:cNvPr id="2" name="标题 1"/>
          <p:cNvSpPr>
            <a:spLocks noGrp="1"/>
          </p:cNvSpPr>
          <p:nvPr>
            <p:ph type="title"/>
          </p:nvPr>
        </p:nvSpPr>
        <p:spPr>
          <a:xfrm>
            <a:off x="802636" y="156633"/>
            <a:ext cx="7000199" cy="824158"/>
          </a:xfrm>
        </p:spPr>
        <p:txBody>
          <a:bodyPr/>
          <a:lstStyle>
            <a:lvl1pPr algn="l">
              <a:defRPr sz="2800" b="0" baseline="0">
                <a:solidFill>
                  <a:srgbClr val="0000FF"/>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379" y="1273659"/>
            <a:ext cx="8229242" cy="5349166"/>
          </a:xfrm>
        </p:spPr>
        <p:txBody>
          <a:bodyPr/>
          <a:lstStyle>
            <a:lvl1pPr>
              <a:defRPr sz="2612" baseline="0">
                <a:latin typeface="华文楷体" panose="02010600040101010101" pitchFamily="2" charset="-122"/>
                <a:ea typeface="华文楷体" panose="02010600040101010101" pitchFamily="2" charset="-122"/>
                <a:cs typeface="Arial" pitchFamily="34" charset="0"/>
              </a:defRPr>
            </a:lvl1pPr>
            <a:lvl2pPr>
              <a:defRPr sz="2612" baseline="0">
                <a:latin typeface="华文楷体" panose="02010600040101010101" pitchFamily="2" charset="-122"/>
                <a:ea typeface="华文楷体" panose="02010600040101010101" pitchFamily="2" charset="-122"/>
                <a:cs typeface="Arial" pitchFamily="34" charset="0"/>
              </a:defRPr>
            </a:lvl2pPr>
            <a:lvl3pPr>
              <a:defRPr sz="2177" baseline="0">
                <a:latin typeface="华文楷体" panose="02010600040101010101" pitchFamily="2" charset="-122"/>
                <a:ea typeface="华文楷体" panose="02010600040101010101" pitchFamily="2" charset="-122"/>
                <a:cs typeface="Arial" pitchFamily="34" charset="0"/>
              </a:defRPr>
            </a:lvl3pPr>
            <a:lvl4pPr>
              <a:defRPr sz="1796" baseline="0">
                <a:latin typeface="华文楷体" panose="02010600040101010101" pitchFamily="2" charset="-122"/>
                <a:ea typeface="华文楷体" panose="02010600040101010101" pitchFamily="2" charset="-122"/>
                <a:cs typeface="Arial" pitchFamily="34" charset="0"/>
              </a:defRPr>
            </a:lvl4pPr>
            <a:lvl5pPr>
              <a:defRPr sz="1796" baseline="0">
                <a:latin typeface="华文楷体" panose="02010600040101010101" pitchFamily="2" charset="-122"/>
                <a:ea typeface="华文楷体" panose="02010600040101010101" pitchFamily="2" charset="-122"/>
                <a:cs typeface="Arial"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矩形 3"/>
          <p:cNvSpPr/>
          <p:nvPr/>
        </p:nvSpPr>
        <p:spPr>
          <a:xfrm>
            <a:off x="-64" y="1038530"/>
            <a:ext cx="9144000" cy="195940"/>
          </a:xfrm>
          <a:prstGeom prst="rect">
            <a:avLst/>
          </a:prstGeom>
          <a:solidFill>
            <a:srgbClr val="E58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8" name="灯片编号占位符 8"/>
          <p:cNvSpPr>
            <a:spLocks noGrp="1"/>
          </p:cNvSpPr>
          <p:nvPr>
            <p:ph type="sldNum" sz="quarter" idx="10"/>
          </p:nvPr>
        </p:nvSpPr>
        <p:spPr>
          <a:xfrm>
            <a:off x="8397415" y="6387697"/>
            <a:ext cx="638276" cy="365017"/>
          </a:xfrm>
          <a:prstGeom prst="rect">
            <a:avLst/>
          </a:prstGeom>
        </p:spPr>
        <p:txBody>
          <a:bodyPr/>
          <a:lstStyle>
            <a:lvl1pPr algn="ctr">
              <a:defRPr baseline="0">
                <a:latin typeface="Times New Roman" pitchFamily="18" charset="0"/>
                <a:cs typeface="Times New Roman" pitchFamily="18" charset="0"/>
              </a:defRPr>
            </a:lvl1pPr>
          </a:lstStyle>
          <a:p>
            <a:fld id="{129F512B-B45B-4EC2-86C1-0BC734486F49}" type="slidenum">
              <a:rPr lang="zh-CN" altLang="en-US" smtClean="0"/>
              <a:t>‹#›</a:t>
            </a:fld>
            <a:endParaRPr lang="zh-CN" altLang="en-US"/>
          </a:p>
        </p:txBody>
      </p:sp>
      <p:sp>
        <p:nvSpPr>
          <p:cNvPr id="7" name="矩形 6"/>
          <p:cNvSpPr/>
          <p:nvPr/>
        </p:nvSpPr>
        <p:spPr>
          <a:xfrm flipV="1">
            <a:off x="457379" y="6387697"/>
            <a:ext cx="8229242" cy="45720"/>
          </a:xfrm>
          <a:prstGeom prst="rect">
            <a:avLst/>
          </a:prstGeom>
          <a:solidFill>
            <a:srgbClr val="E58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10" name="日期占位符 3"/>
          <p:cNvSpPr txBox="1">
            <a:spLocks/>
          </p:cNvSpPr>
          <p:nvPr/>
        </p:nvSpPr>
        <p:spPr>
          <a:xfrm>
            <a:off x="3309600" y="6387696"/>
            <a:ext cx="3307100" cy="365017"/>
          </a:xfrm>
          <a:prstGeom prst="rect">
            <a:avLst/>
          </a:prstGeom>
        </p:spPr>
        <p:txBody>
          <a:bodyPr vert="horz" lIns="328903" tIns="164452" rIns="328903" bIns="164452" rtlCol="0" anchor="ctr"/>
          <a:lstStyle>
            <a:defPPr>
              <a:defRPr lang="zh-CN"/>
            </a:defPPr>
            <a:lvl1pPr marL="0" algn="l" defTabSz="894699" rtl="0" eaLnBrk="1" latinLnBrk="0" hangingPunct="1">
              <a:defRPr sz="1170" kern="1200">
                <a:solidFill>
                  <a:schemeClr val="tx1">
                    <a:tint val="75000"/>
                  </a:schemeClr>
                </a:solidFill>
                <a:latin typeface="Arial" charset="0"/>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楷体" panose="02010609060101010101" pitchFamily="49" charset="-122"/>
                <a:ea typeface="楷体" panose="02010609060101010101" pitchFamily="49" charset="-122"/>
              </a:rPr>
              <a:t>清华大学工程物理系  核电子学实验室</a:t>
            </a:r>
            <a:endParaRPr lang="zh-CN" altLang="en-US" dirty="0">
              <a:latin typeface="楷体" panose="02010609060101010101" pitchFamily="49" charset="-122"/>
              <a:ea typeface="楷体" panose="02010609060101010101" pitchFamily="49" charset="-122"/>
            </a:endParaRPr>
          </a:p>
        </p:txBody>
      </p:sp>
      <p:sp>
        <p:nvSpPr>
          <p:cNvPr id="11" name="日期占位符 3"/>
          <p:cNvSpPr>
            <a:spLocks noGrp="1"/>
          </p:cNvSpPr>
          <p:nvPr>
            <p:ph type="dt" sz="half" idx="2"/>
          </p:nvPr>
        </p:nvSpPr>
        <p:spPr>
          <a:xfrm>
            <a:off x="286001" y="6387695"/>
            <a:ext cx="2133242" cy="365017"/>
          </a:xfrm>
          <a:prstGeom prst="rect">
            <a:avLst/>
          </a:prstGeom>
        </p:spPr>
        <p:txBody>
          <a:bodyPr vert="horz" lIns="328903" tIns="164452" rIns="328903" bIns="164452" rtlCol="0" anchor="ctr"/>
          <a:lstStyle>
            <a:lvl1pPr algn="l" defTabSz="894699">
              <a:defRPr sz="1170">
                <a:solidFill>
                  <a:schemeClr val="tx1">
                    <a:tint val="75000"/>
                  </a:schemeClr>
                </a:solidFill>
                <a:latin typeface="Arial" charset="0"/>
                <a:ea typeface="宋体" pitchFamily="2" charset="-122"/>
              </a:defRPr>
            </a:lvl1pPr>
          </a:lstStyle>
          <a:p>
            <a:r>
              <a:rPr lang="en-US" altLang="zh-CN" smtClean="0"/>
              <a:t>2017/10/12</a:t>
            </a:r>
            <a:endParaRPr lang="zh-CN" altLang="en-US"/>
          </a:p>
        </p:txBody>
      </p:sp>
      <p:pic>
        <p:nvPicPr>
          <p:cNvPr id="12" name="图片 9" descr="图片1.png"/>
          <p:cNvPicPr>
            <a:picLocks noChangeAspect="1"/>
          </p:cNvPicPr>
          <p:nvPr/>
        </p:nvPicPr>
        <p:blipFill rotWithShape="1">
          <a:blip r:embed="rId3"/>
          <a:srcRect r="67416"/>
          <a:stretch/>
        </p:blipFill>
        <p:spPr bwMode="auto">
          <a:xfrm>
            <a:off x="59111" y="78424"/>
            <a:ext cx="784664" cy="770698"/>
          </a:xfrm>
          <a:prstGeom prst="rect">
            <a:avLst/>
          </a:prstGeom>
          <a:noFill/>
          <a:ln>
            <a:noFill/>
          </a:ln>
        </p:spPr>
      </p:pic>
    </p:spTree>
    <p:extLst>
      <p:ext uri="{BB962C8B-B14F-4D97-AF65-F5344CB8AC3E}">
        <p14:creationId xmlns:p14="http://schemas.microsoft.com/office/powerpoint/2010/main" val="7893023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实验室">
    <p:spTree>
      <p:nvGrpSpPr>
        <p:cNvPr id="1" name=""/>
        <p:cNvGrpSpPr/>
        <p:nvPr/>
      </p:nvGrpSpPr>
      <p:grpSpPr>
        <a:xfrm>
          <a:off x="0" y="0"/>
          <a:ext cx="0" cy="0"/>
          <a:chOff x="0" y="0"/>
          <a:chExt cx="0" cy="0"/>
        </a:xfrm>
      </p:grpSpPr>
      <p:sp>
        <p:nvSpPr>
          <p:cNvPr id="2" name="标题 1"/>
          <p:cNvSpPr>
            <a:spLocks noGrp="1"/>
          </p:cNvSpPr>
          <p:nvPr>
            <p:ph type="title"/>
          </p:nvPr>
        </p:nvSpPr>
        <p:spPr>
          <a:xfrm>
            <a:off x="182151" y="3510186"/>
            <a:ext cx="7000199" cy="824158"/>
          </a:xfrm>
        </p:spPr>
        <p:txBody>
          <a:bodyPr/>
          <a:lstStyle>
            <a:lvl1pPr algn="l">
              <a:defRPr sz="3600" b="0" baseline="0">
                <a:solidFill>
                  <a:schemeClr val="tx1"/>
                </a:solidFill>
                <a:latin typeface="微软雅黑" panose="020B0503020204020204" pitchFamily="34" charset="-122"/>
                <a:ea typeface="微软雅黑" panose="020B0503020204020204" pitchFamily="34" charset="-122"/>
                <a:cs typeface="Arial" pitchFamily="34" charset="0"/>
              </a:defRPr>
            </a:lvl1pPr>
          </a:lstStyle>
          <a:p>
            <a:r>
              <a:rPr lang="zh-CN" altLang="en-US" dirty="0" smtClean="0"/>
              <a:t>单击此处编辑母版标题样式</a:t>
            </a:r>
            <a:endParaRPr lang="zh-CN" altLang="en-US" dirty="0"/>
          </a:p>
        </p:txBody>
      </p:sp>
      <p:sp>
        <p:nvSpPr>
          <p:cNvPr id="4" name="矩形 3"/>
          <p:cNvSpPr/>
          <p:nvPr/>
        </p:nvSpPr>
        <p:spPr>
          <a:xfrm>
            <a:off x="127000" y="4400550"/>
            <a:ext cx="7388679" cy="93441"/>
          </a:xfrm>
          <a:prstGeom prst="rect">
            <a:avLst/>
          </a:prstGeom>
          <a:solidFill>
            <a:srgbClr val="E58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8" name="灯片编号占位符 8"/>
          <p:cNvSpPr>
            <a:spLocks noGrp="1"/>
          </p:cNvSpPr>
          <p:nvPr>
            <p:ph type="sldNum" sz="quarter" idx="10"/>
          </p:nvPr>
        </p:nvSpPr>
        <p:spPr>
          <a:xfrm>
            <a:off x="8397415" y="6387697"/>
            <a:ext cx="638276" cy="365017"/>
          </a:xfrm>
          <a:prstGeom prst="rect">
            <a:avLst/>
          </a:prstGeom>
        </p:spPr>
        <p:txBody>
          <a:bodyPr/>
          <a:lstStyle>
            <a:lvl1pPr algn="ctr">
              <a:defRPr baseline="0">
                <a:latin typeface="Times New Roman" pitchFamily="18" charset="0"/>
                <a:cs typeface="Times New Roman" pitchFamily="18" charset="0"/>
              </a:defRPr>
            </a:lvl1pPr>
          </a:lstStyle>
          <a:p>
            <a:fld id="{129F512B-B45B-4EC2-86C1-0BC734486F49}" type="slidenum">
              <a:rPr lang="zh-CN" altLang="en-US" smtClean="0"/>
              <a:t>‹#›</a:t>
            </a:fld>
            <a:endParaRPr lang="zh-CN" altLang="en-US"/>
          </a:p>
        </p:txBody>
      </p:sp>
      <p:sp>
        <p:nvSpPr>
          <p:cNvPr id="7" name="矩形 6"/>
          <p:cNvSpPr/>
          <p:nvPr/>
        </p:nvSpPr>
        <p:spPr>
          <a:xfrm flipV="1">
            <a:off x="457379" y="6387697"/>
            <a:ext cx="8229242" cy="45720"/>
          </a:xfrm>
          <a:prstGeom prst="rect">
            <a:avLst/>
          </a:prstGeom>
          <a:solidFill>
            <a:srgbClr val="E58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10" name="日期占位符 3"/>
          <p:cNvSpPr txBox="1">
            <a:spLocks/>
          </p:cNvSpPr>
          <p:nvPr/>
        </p:nvSpPr>
        <p:spPr>
          <a:xfrm>
            <a:off x="3309600" y="6387696"/>
            <a:ext cx="3307100" cy="365017"/>
          </a:xfrm>
          <a:prstGeom prst="rect">
            <a:avLst/>
          </a:prstGeom>
        </p:spPr>
        <p:txBody>
          <a:bodyPr vert="horz" lIns="328903" tIns="164452" rIns="328903" bIns="164452" rtlCol="0" anchor="ctr"/>
          <a:lstStyle>
            <a:defPPr>
              <a:defRPr lang="zh-CN"/>
            </a:defPPr>
            <a:lvl1pPr marL="0" algn="l" defTabSz="894699" rtl="0" eaLnBrk="1" latinLnBrk="0" hangingPunct="1">
              <a:defRPr sz="1170" kern="1200">
                <a:solidFill>
                  <a:schemeClr val="tx1">
                    <a:tint val="75000"/>
                  </a:schemeClr>
                </a:solidFill>
                <a:latin typeface="Arial" charset="0"/>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楷体" panose="02010609060101010101" pitchFamily="49" charset="-122"/>
                <a:ea typeface="楷体" panose="02010609060101010101" pitchFamily="49" charset="-122"/>
              </a:rPr>
              <a:t>清华大学工程物理系  核电子学实验室</a:t>
            </a:r>
            <a:endParaRPr lang="zh-CN" altLang="en-US" dirty="0">
              <a:latin typeface="楷体" panose="02010609060101010101" pitchFamily="49" charset="-122"/>
              <a:ea typeface="楷体" panose="02010609060101010101" pitchFamily="49" charset="-122"/>
            </a:endParaRPr>
          </a:p>
        </p:txBody>
      </p:sp>
      <p:sp>
        <p:nvSpPr>
          <p:cNvPr id="11" name="日期占位符 3"/>
          <p:cNvSpPr>
            <a:spLocks noGrp="1"/>
          </p:cNvSpPr>
          <p:nvPr>
            <p:ph type="dt" sz="half" idx="2"/>
          </p:nvPr>
        </p:nvSpPr>
        <p:spPr>
          <a:xfrm>
            <a:off x="286001" y="6387695"/>
            <a:ext cx="2133242" cy="365017"/>
          </a:xfrm>
          <a:prstGeom prst="rect">
            <a:avLst/>
          </a:prstGeom>
        </p:spPr>
        <p:txBody>
          <a:bodyPr vert="horz" lIns="328903" tIns="164452" rIns="328903" bIns="164452" rtlCol="0" anchor="ctr"/>
          <a:lstStyle>
            <a:lvl1pPr algn="l" defTabSz="894699">
              <a:defRPr sz="1170">
                <a:solidFill>
                  <a:schemeClr val="tx1">
                    <a:tint val="75000"/>
                  </a:schemeClr>
                </a:solidFill>
                <a:latin typeface="Arial" charset="0"/>
                <a:ea typeface="宋体" pitchFamily="2" charset="-122"/>
              </a:defRPr>
            </a:lvl1pPr>
          </a:lstStyle>
          <a:p>
            <a:r>
              <a:rPr lang="en-US" altLang="zh-CN" smtClean="0"/>
              <a:t>2017/10/12</a:t>
            </a:r>
            <a:endParaRPr lang="zh-CN" altLang="en-US"/>
          </a:p>
        </p:txBody>
      </p:sp>
      <p:sp>
        <p:nvSpPr>
          <p:cNvPr id="13" name="内容占位符 2"/>
          <p:cNvSpPr>
            <a:spLocks noGrp="1"/>
          </p:cNvSpPr>
          <p:nvPr>
            <p:ph idx="1"/>
          </p:nvPr>
        </p:nvSpPr>
        <p:spPr>
          <a:xfrm>
            <a:off x="590365" y="4554003"/>
            <a:ext cx="8229242" cy="1449609"/>
          </a:xfrm>
        </p:spPr>
        <p:txBody>
          <a:bodyPr/>
          <a:lstStyle>
            <a:lvl1pPr marL="335200" indent="-335200">
              <a:buFont typeface="Wingdings" panose="05000000000000000000" pitchFamily="2" charset="2"/>
              <a:buChar char="n"/>
              <a:defRPr sz="1800" baseline="0">
                <a:latin typeface="微软雅黑" panose="020B0503020204020204" pitchFamily="34" charset="-122"/>
                <a:ea typeface="微软雅黑" panose="020B0503020204020204" pitchFamily="34" charset="-122"/>
                <a:cs typeface="Arial" pitchFamily="34" charset="0"/>
              </a:defRPr>
            </a:lvl1pPr>
            <a:lvl2pPr>
              <a:defRPr sz="2612" baseline="0">
                <a:latin typeface="Times New Roman" pitchFamily="18" charset="0"/>
                <a:cs typeface="Arial" pitchFamily="34" charset="0"/>
              </a:defRPr>
            </a:lvl2pPr>
            <a:lvl3pPr>
              <a:defRPr sz="2177" baseline="0">
                <a:latin typeface="Times New Roman" pitchFamily="18" charset="0"/>
                <a:cs typeface="Arial" pitchFamily="34" charset="0"/>
              </a:defRPr>
            </a:lvl3pPr>
            <a:lvl4pPr>
              <a:defRPr sz="1796" baseline="0">
                <a:latin typeface="Times New Roman" pitchFamily="18" charset="0"/>
                <a:cs typeface="Arial" pitchFamily="34" charset="0"/>
              </a:defRPr>
            </a:lvl4pPr>
            <a:lvl5pPr>
              <a:defRPr sz="1796" baseline="0">
                <a:latin typeface="Times New Roman" pitchFamily="18" charset="0"/>
                <a:cs typeface="Arial" pitchFamily="34" charset="0"/>
              </a:defRPr>
            </a:lvl5pPr>
          </a:lstStyle>
          <a:p>
            <a:pPr lvl="0"/>
            <a:r>
              <a:rPr lang="zh-CN" altLang="en-US" dirty="0" smtClean="0"/>
              <a:t>单击此处编辑母版文本样式</a:t>
            </a:r>
          </a:p>
        </p:txBody>
      </p:sp>
    </p:spTree>
    <p:extLst>
      <p:ext uri="{BB962C8B-B14F-4D97-AF65-F5344CB8AC3E}">
        <p14:creationId xmlns:p14="http://schemas.microsoft.com/office/powerpoint/2010/main" val="20169353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实验室">
    <p:spTree>
      <p:nvGrpSpPr>
        <p:cNvPr id="1" name=""/>
        <p:cNvGrpSpPr/>
        <p:nvPr/>
      </p:nvGrpSpPr>
      <p:grpSpPr>
        <a:xfrm>
          <a:off x="0" y="0"/>
          <a:ext cx="0" cy="0"/>
          <a:chOff x="0" y="0"/>
          <a:chExt cx="0" cy="0"/>
        </a:xfrm>
      </p:grpSpPr>
      <p:sp>
        <p:nvSpPr>
          <p:cNvPr id="8" name="灯片编号占位符 8"/>
          <p:cNvSpPr>
            <a:spLocks noGrp="1"/>
          </p:cNvSpPr>
          <p:nvPr>
            <p:ph type="sldNum" sz="quarter" idx="10"/>
          </p:nvPr>
        </p:nvSpPr>
        <p:spPr>
          <a:xfrm>
            <a:off x="8397415" y="6387697"/>
            <a:ext cx="638276" cy="365017"/>
          </a:xfrm>
          <a:prstGeom prst="rect">
            <a:avLst/>
          </a:prstGeom>
        </p:spPr>
        <p:txBody>
          <a:bodyPr/>
          <a:lstStyle>
            <a:lvl1pPr algn="ctr">
              <a:defRPr baseline="0">
                <a:latin typeface="Times New Roman" pitchFamily="18" charset="0"/>
                <a:cs typeface="Times New Roman" pitchFamily="18" charset="0"/>
              </a:defRPr>
            </a:lvl1pPr>
          </a:lstStyle>
          <a:p>
            <a:fld id="{129F512B-B45B-4EC2-86C1-0BC734486F49}" type="slidenum">
              <a:rPr lang="zh-CN" altLang="en-US" smtClean="0"/>
              <a:t>‹#›</a:t>
            </a:fld>
            <a:endParaRPr lang="zh-CN" altLang="en-US"/>
          </a:p>
        </p:txBody>
      </p:sp>
      <p:sp>
        <p:nvSpPr>
          <p:cNvPr id="7" name="矩形 6"/>
          <p:cNvSpPr/>
          <p:nvPr/>
        </p:nvSpPr>
        <p:spPr>
          <a:xfrm flipV="1">
            <a:off x="457379" y="6387697"/>
            <a:ext cx="8229242" cy="45720"/>
          </a:xfrm>
          <a:prstGeom prst="rect">
            <a:avLst/>
          </a:prstGeom>
          <a:solidFill>
            <a:srgbClr val="E58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0"/>
          </a:p>
        </p:txBody>
      </p:sp>
      <p:sp>
        <p:nvSpPr>
          <p:cNvPr id="10" name="日期占位符 3"/>
          <p:cNvSpPr txBox="1">
            <a:spLocks/>
          </p:cNvSpPr>
          <p:nvPr/>
        </p:nvSpPr>
        <p:spPr>
          <a:xfrm>
            <a:off x="3309600" y="6387696"/>
            <a:ext cx="3307100" cy="365017"/>
          </a:xfrm>
          <a:prstGeom prst="rect">
            <a:avLst/>
          </a:prstGeom>
        </p:spPr>
        <p:txBody>
          <a:bodyPr vert="horz" lIns="328903" tIns="164452" rIns="328903" bIns="164452" rtlCol="0" anchor="ctr"/>
          <a:lstStyle>
            <a:defPPr>
              <a:defRPr lang="zh-CN"/>
            </a:defPPr>
            <a:lvl1pPr marL="0" algn="l" defTabSz="894699" rtl="0" eaLnBrk="1" latinLnBrk="0" hangingPunct="1">
              <a:defRPr sz="1170" kern="1200">
                <a:solidFill>
                  <a:schemeClr val="tx1">
                    <a:tint val="75000"/>
                  </a:schemeClr>
                </a:solidFill>
                <a:latin typeface="Arial" charset="0"/>
                <a:ea typeface="宋体" pitchFamily="2"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楷体" panose="02010609060101010101" pitchFamily="49" charset="-122"/>
                <a:ea typeface="楷体" panose="02010609060101010101" pitchFamily="49" charset="-122"/>
              </a:rPr>
              <a:t>清华大学工程物理系  核电子学实验室</a:t>
            </a:r>
            <a:endParaRPr lang="zh-CN" altLang="en-US" dirty="0">
              <a:latin typeface="楷体" panose="02010609060101010101" pitchFamily="49" charset="-122"/>
              <a:ea typeface="楷体" panose="02010609060101010101" pitchFamily="49" charset="-122"/>
            </a:endParaRPr>
          </a:p>
        </p:txBody>
      </p:sp>
      <p:sp>
        <p:nvSpPr>
          <p:cNvPr id="11" name="日期占位符 3"/>
          <p:cNvSpPr>
            <a:spLocks noGrp="1"/>
          </p:cNvSpPr>
          <p:nvPr>
            <p:ph type="dt" sz="half" idx="2"/>
          </p:nvPr>
        </p:nvSpPr>
        <p:spPr>
          <a:xfrm>
            <a:off x="286001" y="6387695"/>
            <a:ext cx="2133242" cy="365017"/>
          </a:xfrm>
          <a:prstGeom prst="rect">
            <a:avLst/>
          </a:prstGeom>
        </p:spPr>
        <p:txBody>
          <a:bodyPr vert="horz" lIns="328903" tIns="164452" rIns="328903" bIns="164452" rtlCol="0" anchor="ctr"/>
          <a:lstStyle>
            <a:lvl1pPr algn="l" defTabSz="894699">
              <a:defRPr sz="1170">
                <a:solidFill>
                  <a:schemeClr val="tx1">
                    <a:tint val="75000"/>
                  </a:schemeClr>
                </a:solidFill>
                <a:latin typeface="Arial" charset="0"/>
                <a:ea typeface="宋体" pitchFamily="2" charset="-122"/>
              </a:defRPr>
            </a:lvl1pPr>
          </a:lstStyle>
          <a:p>
            <a:r>
              <a:rPr lang="en-US" altLang="zh-CN" smtClean="0"/>
              <a:t>2017/10/12</a:t>
            </a:r>
            <a:endParaRPr lang="zh-CN" altLang="en-US"/>
          </a:p>
        </p:txBody>
      </p:sp>
    </p:spTree>
    <p:extLst>
      <p:ext uri="{BB962C8B-B14F-4D97-AF65-F5344CB8AC3E}">
        <p14:creationId xmlns:p14="http://schemas.microsoft.com/office/powerpoint/2010/main" val="3112611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379" y="274735"/>
            <a:ext cx="8229242" cy="1143000"/>
          </a:xfrm>
          <a:prstGeom prst="rect">
            <a:avLst/>
          </a:prstGeom>
          <a:noFill/>
          <a:ln w="9525">
            <a:noFill/>
            <a:miter lim="800000"/>
            <a:headEnd/>
            <a:tailEnd/>
          </a:ln>
        </p:spPr>
        <p:txBody>
          <a:bodyPr vert="horz" wrap="square" lIns="328903" tIns="164452" rIns="328903" bIns="164452"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379" y="1600028"/>
            <a:ext cx="8229242" cy="4526211"/>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379" y="6356481"/>
            <a:ext cx="2133242" cy="365017"/>
          </a:xfrm>
          <a:prstGeom prst="rect">
            <a:avLst/>
          </a:prstGeom>
        </p:spPr>
        <p:txBody>
          <a:bodyPr vert="horz" lIns="328903" tIns="164452" rIns="328903" bIns="164452" rtlCol="0" anchor="ctr"/>
          <a:lstStyle>
            <a:lvl1pPr algn="l" defTabSz="894699">
              <a:defRPr sz="1170">
                <a:solidFill>
                  <a:schemeClr val="tx1">
                    <a:tint val="75000"/>
                  </a:schemeClr>
                </a:solidFill>
                <a:latin typeface="Arial" charset="0"/>
                <a:ea typeface="宋体" pitchFamily="2" charset="-122"/>
              </a:defRPr>
            </a:lvl1pPr>
          </a:lstStyle>
          <a:p>
            <a:r>
              <a:rPr lang="en-US" altLang="zh-CN" smtClean="0"/>
              <a:t>2017/10/12</a:t>
            </a:r>
            <a:endParaRPr lang="zh-CN" altLang="en-US"/>
          </a:p>
        </p:txBody>
      </p:sp>
      <p:sp>
        <p:nvSpPr>
          <p:cNvPr id="5" name="页脚占位符 4"/>
          <p:cNvSpPr>
            <a:spLocks noGrp="1"/>
          </p:cNvSpPr>
          <p:nvPr>
            <p:ph type="ftr" sz="quarter" idx="3"/>
          </p:nvPr>
        </p:nvSpPr>
        <p:spPr>
          <a:xfrm>
            <a:off x="3124156" y="6356481"/>
            <a:ext cx="2895689" cy="365017"/>
          </a:xfrm>
          <a:prstGeom prst="rect">
            <a:avLst/>
          </a:prstGeom>
        </p:spPr>
        <p:txBody>
          <a:bodyPr vert="horz" lIns="328903" tIns="164452" rIns="328903" bIns="164452" rtlCol="0" anchor="ctr"/>
          <a:lstStyle>
            <a:lvl1pPr algn="ctr" defTabSz="894699">
              <a:defRPr sz="1170">
                <a:solidFill>
                  <a:schemeClr val="tx1">
                    <a:tint val="75000"/>
                  </a:schemeClr>
                </a:solidFill>
                <a:latin typeface="Arial" charset="0"/>
                <a:ea typeface="宋体" pitchFamily="2" charset="-122"/>
              </a:defRPr>
            </a:lvl1pPr>
          </a:lstStyle>
          <a:p>
            <a:endParaRPr lang="zh-CN" altLang="en-US"/>
          </a:p>
        </p:txBody>
      </p:sp>
    </p:spTree>
    <p:extLst>
      <p:ext uri="{BB962C8B-B14F-4D97-AF65-F5344CB8AC3E}">
        <p14:creationId xmlns:p14="http://schemas.microsoft.com/office/powerpoint/2010/main" val="32913263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p:txStyles>
    <p:titleStyle>
      <a:lvl1pPr algn="ctr" defTabSz="894587" rtl="0" eaLnBrk="1" fontAlgn="base" hangingPunct="1">
        <a:spcBef>
          <a:spcPct val="0"/>
        </a:spcBef>
        <a:spcAft>
          <a:spcPct val="0"/>
        </a:spcAft>
        <a:defRPr sz="4299" kern="1200">
          <a:solidFill>
            <a:schemeClr val="tx1"/>
          </a:solidFill>
          <a:latin typeface="+mj-lt"/>
          <a:ea typeface="+mj-ea"/>
          <a:cs typeface="+mj-cs"/>
        </a:defRPr>
      </a:lvl1pPr>
      <a:lvl2pPr algn="ctr" defTabSz="894587" rtl="0" eaLnBrk="1" fontAlgn="base" hangingPunct="1">
        <a:spcBef>
          <a:spcPct val="0"/>
        </a:spcBef>
        <a:spcAft>
          <a:spcPct val="0"/>
        </a:spcAft>
        <a:defRPr sz="4299">
          <a:solidFill>
            <a:schemeClr val="tx1"/>
          </a:solidFill>
          <a:latin typeface="Calibri" pitchFamily="34" charset="0"/>
          <a:ea typeface="宋体" charset="-122"/>
        </a:defRPr>
      </a:lvl2pPr>
      <a:lvl3pPr algn="ctr" defTabSz="894587" rtl="0" eaLnBrk="1" fontAlgn="base" hangingPunct="1">
        <a:spcBef>
          <a:spcPct val="0"/>
        </a:spcBef>
        <a:spcAft>
          <a:spcPct val="0"/>
        </a:spcAft>
        <a:defRPr sz="4299">
          <a:solidFill>
            <a:schemeClr val="tx1"/>
          </a:solidFill>
          <a:latin typeface="Calibri" pitchFamily="34" charset="0"/>
          <a:ea typeface="宋体" charset="-122"/>
        </a:defRPr>
      </a:lvl3pPr>
      <a:lvl4pPr algn="ctr" defTabSz="894587" rtl="0" eaLnBrk="1" fontAlgn="base" hangingPunct="1">
        <a:spcBef>
          <a:spcPct val="0"/>
        </a:spcBef>
        <a:spcAft>
          <a:spcPct val="0"/>
        </a:spcAft>
        <a:defRPr sz="4299">
          <a:solidFill>
            <a:schemeClr val="tx1"/>
          </a:solidFill>
          <a:latin typeface="Calibri" pitchFamily="34" charset="0"/>
          <a:ea typeface="宋体" charset="-122"/>
        </a:defRPr>
      </a:lvl4pPr>
      <a:lvl5pPr algn="ctr" defTabSz="894587" rtl="0" eaLnBrk="1" fontAlgn="base" hangingPunct="1">
        <a:spcBef>
          <a:spcPct val="0"/>
        </a:spcBef>
        <a:spcAft>
          <a:spcPct val="0"/>
        </a:spcAft>
        <a:defRPr sz="4299">
          <a:solidFill>
            <a:schemeClr val="tx1"/>
          </a:solidFill>
          <a:latin typeface="Calibri" pitchFamily="34" charset="0"/>
          <a:ea typeface="宋体" charset="-122"/>
        </a:defRPr>
      </a:lvl5pPr>
      <a:lvl6pPr marL="124404" algn="ctr" defTabSz="894587" rtl="0" eaLnBrk="1" fontAlgn="base" hangingPunct="1">
        <a:spcBef>
          <a:spcPct val="0"/>
        </a:spcBef>
        <a:spcAft>
          <a:spcPct val="0"/>
        </a:spcAft>
        <a:defRPr sz="4299">
          <a:solidFill>
            <a:schemeClr val="tx1"/>
          </a:solidFill>
          <a:latin typeface="Calibri" pitchFamily="34" charset="0"/>
          <a:ea typeface="宋体" charset="-122"/>
        </a:defRPr>
      </a:lvl6pPr>
      <a:lvl7pPr marL="248808" algn="ctr" defTabSz="894587" rtl="0" eaLnBrk="1" fontAlgn="base" hangingPunct="1">
        <a:spcBef>
          <a:spcPct val="0"/>
        </a:spcBef>
        <a:spcAft>
          <a:spcPct val="0"/>
        </a:spcAft>
        <a:defRPr sz="4299">
          <a:solidFill>
            <a:schemeClr val="tx1"/>
          </a:solidFill>
          <a:latin typeface="Calibri" pitchFamily="34" charset="0"/>
          <a:ea typeface="宋体" charset="-122"/>
        </a:defRPr>
      </a:lvl7pPr>
      <a:lvl8pPr marL="373212" algn="ctr" defTabSz="894587" rtl="0" eaLnBrk="1" fontAlgn="base" hangingPunct="1">
        <a:spcBef>
          <a:spcPct val="0"/>
        </a:spcBef>
        <a:spcAft>
          <a:spcPct val="0"/>
        </a:spcAft>
        <a:defRPr sz="4299">
          <a:solidFill>
            <a:schemeClr val="tx1"/>
          </a:solidFill>
          <a:latin typeface="Calibri" pitchFamily="34" charset="0"/>
          <a:ea typeface="宋体" charset="-122"/>
        </a:defRPr>
      </a:lvl8pPr>
      <a:lvl9pPr marL="497616" algn="ctr" defTabSz="894587" rtl="0" eaLnBrk="1" fontAlgn="base" hangingPunct="1">
        <a:spcBef>
          <a:spcPct val="0"/>
        </a:spcBef>
        <a:spcAft>
          <a:spcPct val="0"/>
        </a:spcAft>
        <a:defRPr sz="4299">
          <a:solidFill>
            <a:schemeClr val="tx1"/>
          </a:solidFill>
          <a:latin typeface="Calibri" pitchFamily="34" charset="0"/>
          <a:ea typeface="宋体" charset="-122"/>
        </a:defRPr>
      </a:lvl9pPr>
    </p:titleStyle>
    <p:bodyStyle>
      <a:lvl1pPr marL="335200" indent="-335200" algn="l" defTabSz="894587" rtl="0" eaLnBrk="1" fontAlgn="base" hangingPunct="1">
        <a:spcBef>
          <a:spcPct val="20000"/>
        </a:spcBef>
        <a:spcAft>
          <a:spcPct val="0"/>
        </a:spcAft>
        <a:buFont typeface="Arial" charset="0"/>
        <a:buChar char="•"/>
        <a:defRPr sz="3129" kern="1200">
          <a:solidFill>
            <a:schemeClr val="tx1"/>
          </a:solidFill>
          <a:latin typeface="+mn-lt"/>
          <a:ea typeface="+mn-ea"/>
          <a:cs typeface="+mn-cs"/>
        </a:defRPr>
      </a:lvl1pPr>
      <a:lvl2pPr marL="726987" indent="-279477" algn="l" defTabSz="894587" rtl="0" eaLnBrk="1" fontAlgn="base" hangingPunct="1">
        <a:spcBef>
          <a:spcPct val="20000"/>
        </a:spcBef>
        <a:spcAft>
          <a:spcPct val="0"/>
        </a:spcAft>
        <a:buFont typeface="Arial" charset="0"/>
        <a:buChar char="–"/>
        <a:defRPr sz="2748" kern="1200">
          <a:solidFill>
            <a:schemeClr val="tx1"/>
          </a:solidFill>
          <a:latin typeface="+mn-lt"/>
          <a:ea typeface="+mn-ea"/>
          <a:cs typeface="+mn-cs"/>
        </a:defRPr>
      </a:lvl2pPr>
      <a:lvl3pPr marL="1118341" indent="-223323" algn="l" defTabSz="894587" rtl="0" eaLnBrk="1" fontAlgn="base" hangingPunct="1">
        <a:spcBef>
          <a:spcPct val="20000"/>
        </a:spcBef>
        <a:spcAft>
          <a:spcPct val="0"/>
        </a:spcAft>
        <a:buFont typeface="Arial" charset="0"/>
        <a:buChar char="•"/>
        <a:defRPr sz="2340" kern="1200">
          <a:solidFill>
            <a:schemeClr val="tx1"/>
          </a:solidFill>
          <a:latin typeface="+mn-lt"/>
          <a:ea typeface="+mn-ea"/>
          <a:cs typeface="+mn-cs"/>
        </a:defRPr>
      </a:lvl3pPr>
      <a:lvl4pPr marL="1565851" indent="-223323" algn="l" defTabSz="894587" rtl="0" eaLnBrk="1" fontAlgn="base" hangingPunct="1">
        <a:spcBef>
          <a:spcPct val="20000"/>
        </a:spcBef>
        <a:spcAft>
          <a:spcPct val="0"/>
        </a:spcAft>
        <a:buFont typeface="Arial" charset="0"/>
        <a:buChar char="–"/>
        <a:defRPr sz="1959" kern="1200">
          <a:solidFill>
            <a:schemeClr val="tx1"/>
          </a:solidFill>
          <a:latin typeface="+mn-lt"/>
          <a:ea typeface="+mn-ea"/>
          <a:cs typeface="+mn-cs"/>
        </a:defRPr>
      </a:lvl4pPr>
      <a:lvl5pPr marL="2013360" indent="-223323" algn="l" defTabSz="894587" rtl="0" eaLnBrk="1" fontAlgn="base" hangingPunct="1">
        <a:spcBef>
          <a:spcPct val="20000"/>
        </a:spcBef>
        <a:spcAft>
          <a:spcPct val="0"/>
        </a:spcAft>
        <a:buFont typeface="Arial" charset="0"/>
        <a:buChar char="»"/>
        <a:defRPr sz="1959" kern="1200">
          <a:solidFill>
            <a:schemeClr val="tx1"/>
          </a:solidFill>
          <a:latin typeface="+mn-lt"/>
          <a:ea typeface="+mn-ea"/>
          <a:cs typeface="+mn-cs"/>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p:bodyStyle>
    <p:otherStyle>
      <a:defPPr>
        <a:defRPr lang="zh-CN"/>
      </a:defPPr>
      <a:lvl1pPr marL="0" algn="l" defTabSz="894957" rtl="0" eaLnBrk="1" latinLnBrk="0" hangingPunct="1">
        <a:defRPr sz="1769" kern="1200">
          <a:solidFill>
            <a:schemeClr val="tx1"/>
          </a:solidFill>
          <a:latin typeface="+mn-lt"/>
          <a:ea typeface="+mn-ea"/>
          <a:cs typeface="+mn-cs"/>
        </a:defRPr>
      </a:lvl1pPr>
      <a:lvl2pPr marL="447479" algn="l" defTabSz="894957" rtl="0" eaLnBrk="1" latinLnBrk="0" hangingPunct="1">
        <a:defRPr sz="1769" kern="1200">
          <a:solidFill>
            <a:schemeClr val="tx1"/>
          </a:solidFill>
          <a:latin typeface="+mn-lt"/>
          <a:ea typeface="+mn-ea"/>
          <a:cs typeface="+mn-cs"/>
        </a:defRPr>
      </a:lvl2pPr>
      <a:lvl3pPr marL="894957" algn="l" defTabSz="894957" rtl="0" eaLnBrk="1" latinLnBrk="0" hangingPunct="1">
        <a:defRPr sz="1769" kern="1200">
          <a:solidFill>
            <a:schemeClr val="tx1"/>
          </a:solidFill>
          <a:latin typeface="+mn-lt"/>
          <a:ea typeface="+mn-ea"/>
          <a:cs typeface="+mn-cs"/>
        </a:defRPr>
      </a:lvl3pPr>
      <a:lvl4pPr marL="1342436" algn="l" defTabSz="894957" rtl="0" eaLnBrk="1" latinLnBrk="0" hangingPunct="1">
        <a:defRPr sz="1769" kern="1200">
          <a:solidFill>
            <a:schemeClr val="tx1"/>
          </a:solidFill>
          <a:latin typeface="+mn-lt"/>
          <a:ea typeface="+mn-ea"/>
          <a:cs typeface="+mn-cs"/>
        </a:defRPr>
      </a:lvl4pPr>
      <a:lvl5pPr marL="1789915" algn="l" defTabSz="894957" rtl="0" eaLnBrk="1" latinLnBrk="0" hangingPunct="1">
        <a:defRPr sz="1769" kern="1200">
          <a:solidFill>
            <a:schemeClr val="tx1"/>
          </a:solidFill>
          <a:latin typeface="+mn-lt"/>
          <a:ea typeface="+mn-ea"/>
          <a:cs typeface="+mn-cs"/>
        </a:defRPr>
      </a:lvl5pPr>
      <a:lvl6pPr marL="2237393" algn="l" defTabSz="894957" rtl="0" eaLnBrk="1" latinLnBrk="0" hangingPunct="1">
        <a:defRPr sz="1769" kern="1200">
          <a:solidFill>
            <a:schemeClr val="tx1"/>
          </a:solidFill>
          <a:latin typeface="+mn-lt"/>
          <a:ea typeface="+mn-ea"/>
          <a:cs typeface="+mn-cs"/>
        </a:defRPr>
      </a:lvl6pPr>
      <a:lvl7pPr marL="2684872" algn="l" defTabSz="894957" rtl="0" eaLnBrk="1" latinLnBrk="0" hangingPunct="1">
        <a:defRPr sz="1769" kern="1200">
          <a:solidFill>
            <a:schemeClr val="tx1"/>
          </a:solidFill>
          <a:latin typeface="+mn-lt"/>
          <a:ea typeface="+mn-ea"/>
          <a:cs typeface="+mn-cs"/>
        </a:defRPr>
      </a:lvl7pPr>
      <a:lvl8pPr marL="3132351" algn="l" defTabSz="894957" rtl="0" eaLnBrk="1" latinLnBrk="0" hangingPunct="1">
        <a:defRPr sz="1769" kern="1200">
          <a:solidFill>
            <a:schemeClr val="tx1"/>
          </a:solidFill>
          <a:latin typeface="+mn-lt"/>
          <a:ea typeface="+mn-ea"/>
          <a:cs typeface="+mn-cs"/>
        </a:defRPr>
      </a:lvl8pPr>
      <a:lvl9pPr marL="3579830" algn="l" defTabSz="894957" rtl="0" eaLnBrk="1" latinLnBrk="0" hangingPunct="1">
        <a:defRPr sz="17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14.xml"/><Relationship Id="rId7"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2.wmf"/><Relationship Id="rId5" Type="http://schemas.openxmlformats.org/officeDocument/2006/relationships/oleObject" Target="../embeddings/oleObject2.bin"/><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7.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70.emf"/><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1.emf"/><Relationship Id="rId5" Type="http://schemas.openxmlformats.org/officeDocument/2006/relationships/image" Target="../media/image68.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67512" y="1426465"/>
            <a:ext cx="7772400" cy="1698500"/>
          </a:xfrm>
        </p:spPr>
        <p:txBody>
          <a:bodyPr/>
          <a:lstStyle/>
          <a:p>
            <a:r>
              <a:rPr lang="en-US" altLang="zh-CN" dirty="0" smtClean="0"/>
              <a:t>DIET : </a:t>
            </a:r>
            <a:r>
              <a:rPr lang="zh-CN" altLang="en-US" dirty="0" smtClean="0"/>
              <a:t>用于</a:t>
            </a:r>
            <a:r>
              <a:rPr lang="en-US" altLang="zh-CN" dirty="0" smtClean="0"/>
              <a:t>TOF-PET</a:t>
            </a:r>
            <a:r>
              <a:rPr lang="zh-CN" altLang="en-US" dirty="0" smtClean="0"/>
              <a:t>的</a:t>
            </a:r>
            <a:r>
              <a:rPr lang="en-US" altLang="zh-CN" dirty="0" err="1" smtClean="0"/>
              <a:t>SiPM</a:t>
            </a:r>
            <a:r>
              <a:rPr lang="zh-CN" altLang="en-US" dirty="0" smtClean="0"/>
              <a:t>全数字化读出</a:t>
            </a:r>
            <a:r>
              <a:rPr lang="en-US" altLang="zh-CN" dirty="0" smtClean="0"/>
              <a:t>ASIC</a:t>
            </a:r>
            <a:r>
              <a:rPr lang="zh-CN" altLang="en-US" dirty="0" smtClean="0"/>
              <a:t>芯片</a:t>
            </a:r>
            <a:endParaRPr lang="zh-CN" altLang="en-US" dirty="0"/>
          </a:p>
        </p:txBody>
      </p:sp>
      <p:sp>
        <p:nvSpPr>
          <p:cNvPr id="5" name="副标题 4"/>
          <p:cNvSpPr>
            <a:spLocks noGrp="1"/>
          </p:cNvSpPr>
          <p:nvPr>
            <p:ph type="subTitle" idx="1"/>
          </p:nvPr>
        </p:nvSpPr>
        <p:spPr>
          <a:xfrm>
            <a:off x="667512" y="3302501"/>
            <a:ext cx="4416552" cy="2516883"/>
          </a:xfrm>
        </p:spPr>
        <p:txBody>
          <a:bodyPr/>
          <a:lstStyle/>
          <a:p>
            <a:r>
              <a:rPr lang="zh-CN" altLang="en-US" sz="2400" dirty="0" smtClean="0"/>
              <a:t>清华大学工程物理系</a:t>
            </a:r>
            <a:endParaRPr lang="en-US" altLang="zh-CN" sz="2400" dirty="0" smtClean="0"/>
          </a:p>
          <a:p>
            <a:r>
              <a:rPr lang="zh-CN" altLang="en-US" sz="2400" u="sng" dirty="0" smtClean="0"/>
              <a:t>陈羽</a:t>
            </a:r>
            <a:r>
              <a:rPr lang="zh-CN" altLang="en-US" sz="2400" dirty="0" smtClean="0"/>
              <a:t>，邓智 副教授，</a:t>
            </a:r>
            <a:endParaRPr lang="en-US" altLang="zh-CN" sz="2400" dirty="0" smtClean="0"/>
          </a:p>
          <a:p>
            <a:r>
              <a:rPr lang="zh-CN" altLang="en-US" sz="2400" dirty="0" smtClean="0"/>
              <a:t>刘以农 教授</a:t>
            </a:r>
            <a:endParaRPr lang="en-US" altLang="zh-CN" sz="2400" dirty="0" smtClean="0"/>
          </a:p>
          <a:p>
            <a:endParaRPr lang="en-US" altLang="zh-CN" sz="2400" dirty="0" smtClean="0"/>
          </a:p>
          <a:p>
            <a:r>
              <a:rPr lang="en-US" altLang="zh-CN" sz="2400" dirty="0" smtClean="0"/>
              <a:t>2017</a:t>
            </a:r>
            <a:r>
              <a:rPr lang="zh-CN" altLang="en-US" sz="2400" dirty="0" smtClean="0"/>
              <a:t>年</a:t>
            </a:r>
            <a:r>
              <a:rPr lang="en-US" altLang="zh-CN" sz="2400" dirty="0" smtClean="0"/>
              <a:t>10</a:t>
            </a:r>
            <a:r>
              <a:rPr lang="zh-CN" altLang="en-US" sz="2400" dirty="0" smtClean="0"/>
              <a:t>月</a:t>
            </a:r>
            <a:r>
              <a:rPr lang="en-US" altLang="zh-CN" sz="2400" dirty="0" smtClean="0"/>
              <a:t>12</a:t>
            </a:r>
            <a:r>
              <a:rPr lang="zh-CN" altLang="en-US" sz="2400" dirty="0" smtClean="0"/>
              <a:t>日</a:t>
            </a:r>
            <a:endParaRPr lang="en-US" altLang="zh-CN" sz="2400" dirty="0" smtClean="0"/>
          </a:p>
        </p:txBody>
      </p:sp>
      <p:sp>
        <p:nvSpPr>
          <p:cNvPr id="2" name="日期占位符 1"/>
          <p:cNvSpPr>
            <a:spLocks noGrp="1"/>
          </p:cNvSpPr>
          <p:nvPr>
            <p:ph type="dt" sz="half" idx="11"/>
          </p:nvPr>
        </p:nvSpPr>
        <p:spPr/>
        <p:txBody>
          <a:bodyPr/>
          <a:lstStyle/>
          <a:p>
            <a:r>
              <a:rPr lang="en-US" altLang="zh-CN" smtClean="0"/>
              <a:t>2017/10/12</a:t>
            </a:r>
            <a:endParaRPr lang="zh-CN" altLang="en-US" dirty="0"/>
          </a:p>
        </p:txBody>
      </p:sp>
    </p:spTree>
    <p:extLst>
      <p:ext uri="{BB962C8B-B14F-4D97-AF65-F5344CB8AC3E}">
        <p14:creationId xmlns:p14="http://schemas.microsoft.com/office/powerpoint/2010/main" val="3049755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线性放电</a:t>
            </a:r>
            <a:r>
              <a:rPr lang="en-US" altLang="zh-CN" dirty="0" smtClean="0"/>
              <a:t>ADC</a:t>
            </a:r>
            <a:r>
              <a:rPr lang="zh-CN" altLang="en-US" dirty="0" smtClean="0"/>
              <a:t>与单通道数字化电路</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a:blip r:embed="rId3"/>
          <a:stretch>
            <a:fillRect/>
          </a:stretch>
        </p:blipFill>
        <p:spPr>
          <a:xfrm>
            <a:off x="191723" y="1371404"/>
            <a:ext cx="6396364" cy="3736153"/>
          </a:xfrm>
          <a:prstGeom prst="rect">
            <a:avLst/>
          </a:prstGeom>
          <a:solidFill>
            <a:schemeClr val="bg1"/>
          </a:solidFill>
        </p:spPr>
      </p:pic>
      <p:sp>
        <p:nvSpPr>
          <p:cNvPr id="7" name="内容占位符 2"/>
          <p:cNvSpPr>
            <a:spLocks noGrp="1"/>
          </p:cNvSpPr>
          <p:nvPr>
            <p:ph idx="1"/>
          </p:nvPr>
        </p:nvSpPr>
        <p:spPr>
          <a:xfrm>
            <a:off x="431893" y="5008405"/>
            <a:ext cx="7588465" cy="1379290"/>
          </a:xfrm>
        </p:spPr>
        <p:txBody>
          <a:bodyPr/>
          <a:lstStyle/>
          <a:p>
            <a:r>
              <a:rPr lang="zh-CN" altLang="en-US" sz="2000" dirty="0" smtClean="0"/>
              <a:t>结构简单、功耗低、线性好    </a:t>
            </a:r>
            <a:r>
              <a:rPr lang="en-US" altLang="zh-CN" sz="2000" dirty="0" smtClean="0"/>
              <a:t>VS    </a:t>
            </a:r>
            <a:r>
              <a:rPr lang="zh-CN" altLang="en-US" sz="2000" dirty="0" smtClean="0"/>
              <a:t>转换死时间长</a:t>
            </a:r>
            <a:endParaRPr lang="en-US" altLang="zh-CN" sz="2000" dirty="0" smtClean="0"/>
          </a:p>
          <a:p>
            <a:r>
              <a:rPr lang="zh-CN" altLang="en-US" sz="2000" dirty="0" smtClean="0"/>
              <a:t>斜坡信号斜率差异引入最终</a:t>
            </a:r>
            <a:r>
              <a:rPr lang="en-US" altLang="zh-CN" sz="2000" dirty="0" smtClean="0"/>
              <a:t>TAC</a:t>
            </a:r>
            <a:r>
              <a:rPr lang="zh-CN" altLang="en-US" sz="2000" dirty="0" smtClean="0"/>
              <a:t>转换结果的增益误差</a:t>
            </a:r>
            <a:endParaRPr lang="en-US" altLang="zh-CN" sz="2000" dirty="0" smtClean="0"/>
          </a:p>
          <a:p>
            <a:r>
              <a:rPr lang="zh-CN" altLang="en-US" sz="2000" dirty="0" smtClean="0"/>
              <a:t>比较器失调引入</a:t>
            </a:r>
            <a:r>
              <a:rPr lang="en-US" altLang="zh-CN" sz="2000" dirty="0" smtClean="0"/>
              <a:t>TAC</a:t>
            </a:r>
            <a:r>
              <a:rPr lang="zh-CN" altLang="en-US" sz="2000" dirty="0" smtClean="0"/>
              <a:t>转换结果的失调误差</a:t>
            </a:r>
            <a:endParaRPr lang="zh-CN" altLang="en-US" sz="2000" dirty="0"/>
          </a:p>
        </p:txBody>
      </p:sp>
      <p:sp>
        <p:nvSpPr>
          <p:cNvPr id="8" name="椭圆 7"/>
          <p:cNvSpPr/>
          <p:nvPr/>
        </p:nvSpPr>
        <p:spPr>
          <a:xfrm>
            <a:off x="802636" y="2355574"/>
            <a:ext cx="747868" cy="437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02636" y="3081130"/>
            <a:ext cx="747868" cy="4167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a:stretch>
            <a:fillRect/>
          </a:stretch>
        </p:blipFill>
        <p:spPr>
          <a:xfrm>
            <a:off x="1728323" y="1732160"/>
            <a:ext cx="6988230" cy="3276245"/>
          </a:xfrm>
          <a:prstGeom prst="rect">
            <a:avLst/>
          </a:prstGeom>
          <a:solidFill>
            <a:schemeClr val="bg1"/>
          </a:solidFill>
          <a:effectLst>
            <a:outerShdw blurRad="50800" dist="38100" dir="13500000" algn="br" rotWithShape="0">
              <a:prstClr val="black">
                <a:alpha val="40000"/>
              </a:prstClr>
            </a:outerShdw>
          </a:effectLst>
        </p:spPr>
      </p:pic>
      <p:sp>
        <p:nvSpPr>
          <p:cNvPr id="10" name="椭圆 9"/>
          <p:cNvSpPr/>
          <p:nvPr/>
        </p:nvSpPr>
        <p:spPr>
          <a:xfrm rot="20034340">
            <a:off x="7022434" y="5470094"/>
            <a:ext cx="1566606" cy="6038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需要标定</a:t>
            </a:r>
            <a:endParaRPr lang="zh-CN" altLang="en-US" dirty="0">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0"/>
          </p:nvPr>
        </p:nvSpPr>
        <p:spPr/>
        <p:txBody>
          <a:bodyPr/>
          <a:lstStyle/>
          <a:p>
            <a:fld id="{129F512B-B45B-4EC2-86C1-0BC734486F49}" type="slidenum">
              <a:rPr lang="zh-CN" altLang="en-US" smtClean="0"/>
              <a:t>10</a:t>
            </a:fld>
            <a:endParaRPr lang="zh-CN" altLang="en-US"/>
          </a:p>
        </p:txBody>
      </p:sp>
    </p:spTree>
    <p:extLst>
      <p:ext uri="{BB962C8B-B14F-4D97-AF65-F5344CB8AC3E}">
        <p14:creationId xmlns:p14="http://schemas.microsoft.com/office/powerpoint/2010/main" val="393192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TAC</a:t>
            </a:r>
            <a:r>
              <a:rPr lang="zh-CN" altLang="en-US" dirty="0" smtClean="0"/>
              <a:t>道宽 与 甄别阈值 的标定</a:t>
            </a:r>
            <a:endParaRPr lang="zh-CN" altLang="en-US" dirty="0"/>
          </a:p>
        </p:txBody>
      </p:sp>
      <p:sp>
        <p:nvSpPr>
          <p:cNvPr id="3" name="内容占位符 2"/>
          <p:cNvSpPr>
            <a:spLocks noGrp="1"/>
          </p:cNvSpPr>
          <p:nvPr>
            <p:ph idx="1"/>
          </p:nvPr>
        </p:nvSpPr>
        <p:spPr>
          <a:xfrm>
            <a:off x="0" y="1221037"/>
            <a:ext cx="5246202" cy="5349166"/>
          </a:xfrm>
        </p:spPr>
        <p:txBody>
          <a:bodyPr/>
          <a:lstStyle/>
          <a:p>
            <a:r>
              <a:rPr lang="en-US" altLang="zh-CN" sz="2400" dirty="0" smtClean="0"/>
              <a:t>TAC+ADC</a:t>
            </a:r>
            <a:r>
              <a:rPr lang="zh-CN" altLang="en-US" sz="2400" dirty="0" smtClean="0"/>
              <a:t>输出信号直方图标定：</a:t>
            </a:r>
            <a:endParaRPr lang="en-US" altLang="zh-CN" sz="2400" dirty="0" smtClean="0"/>
          </a:p>
          <a:p>
            <a:pPr lvl="1"/>
            <a:r>
              <a:rPr lang="zh-CN" altLang="en-US" sz="2000" dirty="0" smtClean="0"/>
              <a:t>时间分布均匀的测试信号（暗计数）</a:t>
            </a:r>
            <a:endParaRPr lang="en-US" altLang="zh-CN" sz="2000" dirty="0" smtClean="0"/>
          </a:p>
          <a:p>
            <a:r>
              <a:rPr lang="en-US" altLang="zh-CN" sz="2400" dirty="0" err="1" smtClean="0"/>
              <a:t>SiPM</a:t>
            </a:r>
            <a:r>
              <a:rPr lang="zh-CN" altLang="en-US" sz="2400" dirty="0"/>
              <a:t>增益、前放电路增益和甄别电路基线差异，会造成等效的甄别阈值发生偏差，进而影响符合时间分辨</a:t>
            </a:r>
            <a:r>
              <a:rPr lang="zh-CN" altLang="en-US" sz="2400" dirty="0" smtClean="0"/>
              <a:t>。</a:t>
            </a:r>
            <a:endParaRPr lang="en-US" altLang="zh-CN" sz="2400" dirty="0" smtClean="0"/>
          </a:p>
          <a:p>
            <a:pPr lvl="1"/>
            <a:r>
              <a:rPr lang="zh-CN" altLang="en-US" sz="2000" dirty="0" smtClean="0"/>
              <a:t>测量暗</a:t>
            </a:r>
            <a:r>
              <a:rPr lang="zh-CN" altLang="en-US" sz="2000" dirty="0" smtClean="0"/>
              <a:t>计数率（</a:t>
            </a:r>
            <a:r>
              <a:rPr lang="en-US" altLang="zh-CN" sz="2000" dirty="0" smtClean="0"/>
              <a:t>DCR</a:t>
            </a:r>
            <a:r>
              <a:rPr lang="zh-CN" altLang="en-US" sz="2000" dirty="0" smtClean="0"/>
              <a:t>）随</a:t>
            </a:r>
            <a:r>
              <a:rPr lang="zh-CN" altLang="en-US" sz="2000" dirty="0" smtClean="0"/>
              <a:t>甄别阈值的</a:t>
            </a:r>
            <a:r>
              <a:rPr lang="zh-CN" altLang="en-US" sz="2000" dirty="0" smtClean="0"/>
              <a:t>变化→</a:t>
            </a:r>
            <a:r>
              <a:rPr lang="zh-CN" altLang="en-US" sz="2000" dirty="0" smtClean="0"/>
              <a:t>得到电路实际甄别阈值</a:t>
            </a:r>
            <a:endParaRPr lang="zh-CN" altLang="en-US" sz="2000" dirty="0"/>
          </a:p>
          <a:p>
            <a:endParaRPr lang="en-US" altLang="zh-CN" sz="2400" dirty="0"/>
          </a:p>
          <a:p>
            <a:endParaRPr lang="zh-CN" altLang="en-US" sz="2400"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11" name="图片 10"/>
          <p:cNvPicPr>
            <a:picLocks noChangeAspect="1"/>
          </p:cNvPicPr>
          <p:nvPr/>
        </p:nvPicPr>
        <p:blipFill>
          <a:blip r:embed="rId3"/>
          <a:stretch>
            <a:fillRect/>
          </a:stretch>
        </p:blipFill>
        <p:spPr>
          <a:xfrm>
            <a:off x="4937545" y="3711811"/>
            <a:ext cx="4098146" cy="2617550"/>
          </a:xfrm>
          <a:prstGeom prst="rect">
            <a:avLst/>
          </a:prstGeom>
        </p:spPr>
      </p:pic>
      <p:pic>
        <p:nvPicPr>
          <p:cNvPr id="13" name="图片 12"/>
          <p:cNvPicPr>
            <a:picLocks noChangeAspect="1"/>
          </p:cNvPicPr>
          <p:nvPr/>
        </p:nvPicPr>
        <p:blipFill>
          <a:blip r:embed="rId4"/>
          <a:stretch>
            <a:fillRect/>
          </a:stretch>
        </p:blipFill>
        <p:spPr>
          <a:xfrm>
            <a:off x="5371649" y="980791"/>
            <a:ext cx="3344904" cy="2675886"/>
          </a:xfrm>
          <a:prstGeom prst="rect">
            <a:avLst/>
          </a:prstGeom>
          <a:solidFill>
            <a:schemeClr val="bg1"/>
          </a:solidFill>
        </p:spPr>
      </p:pic>
      <p:pic>
        <p:nvPicPr>
          <p:cNvPr id="6" name="图片 5"/>
          <p:cNvPicPr>
            <a:picLocks noChangeAspect="1"/>
          </p:cNvPicPr>
          <p:nvPr/>
        </p:nvPicPr>
        <p:blipFill>
          <a:blip r:embed="rId5"/>
          <a:stretch>
            <a:fillRect/>
          </a:stretch>
        </p:blipFill>
        <p:spPr>
          <a:xfrm>
            <a:off x="668094" y="4445812"/>
            <a:ext cx="3910013" cy="1821760"/>
          </a:xfrm>
          <a:prstGeom prst="rect">
            <a:avLst/>
          </a:prstGeom>
        </p:spPr>
      </p:pic>
      <p:sp>
        <p:nvSpPr>
          <p:cNvPr id="7" name="文本框 6"/>
          <p:cNvSpPr txBox="1"/>
          <p:nvPr/>
        </p:nvSpPr>
        <p:spPr>
          <a:xfrm>
            <a:off x="6834187" y="5993562"/>
            <a:ext cx="1076325" cy="307777"/>
          </a:xfrm>
          <a:prstGeom prst="rect">
            <a:avLst/>
          </a:prstGeom>
          <a:solidFill>
            <a:schemeClr val="bg1"/>
          </a:solidFill>
        </p:spPr>
        <p:txBody>
          <a:bodyPr wrap="square" rtlCol="0">
            <a:spAutoFit/>
          </a:bodyPr>
          <a:lstStyle/>
          <a:p>
            <a:r>
              <a:rPr lang="zh-CN" altLang="en-US" sz="1400" dirty="0" smtClean="0"/>
              <a:t>微调阈值</a:t>
            </a:r>
            <a:endParaRPr lang="zh-CN" altLang="en-US" sz="1400" dirty="0"/>
          </a:p>
        </p:txBody>
      </p:sp>
      <p:sp>
        <p:nvSpPr>
          <p:cNvPr id="8" name="灯片编号占位符 7"/>
          <p:cNvSpPr>
            <a:spLocks noGrp="1"/>
          </p:cNvSpPr>
          <p:nvPr>
            <p:ph type="sldNum" sz="quarter" idx="10"/>
          </p:nvPr>
        </p:nvSpPr>
        <p:spPr/>
        <p:txBody>
          <a:bodyPr/>
          <a:lstStyle/>
          <a:p>
            <a:fld id="{129F512B-B45B-4EC2-86C1-0BC734486F49}" type="slidenum">
              <a:rPr lang="zh-CN" altLang="en-US" smtClean="0"/>
              <a:t>11</a:t>
            </a:fld>
            <a:endParaRPr lang="zh-CN" altLang="en-US"/>
          </a:p>
        </p:txBody>
      </p:sp>
    </p:spTree>
    <p:extLst>
      <p:ext uri="{BB962C8B-B14F-4D97-AF65-F5344CB8AC3E}">
        <p14:creationId xmlns:p14="http://schemas.microsoft.com/office/powerpoint/2010/main" val="1771260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基于暗计数时间分布的自动标定方法</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a:blip r:embed="rId3"/>
          <a:stretch>
            <a:fillRect/>
          </a:stretch>
        </p:blipFill>
        <p:spPr>
          <a:xfrm>
            <a:off x="605139" y="980791"/>
            <a:ext cx="8111414" cy="3264349"/>
          </a:xfrm>
          <a:prstGeom prst="rect">
            <a:avLst/>
          </a:prstGeom>
          <a:solidFill>
            <a:schemeClr val="bg1"/>
          </a:solidFill>
        </p:spPr>
      </p:pic>
      <p:pic>
        <p:nvPicPr>
          <p:cNvPr id="8" name="图片 7"/>
          <p:cNvPicPr>
            <a:picLocks noChangeAspect="1"/>
          </p:cNvPicPr>
          <p:nvPr/>
        </p:nvPicPr>
        <p:blipFill>
          <a:blip r:embed="rId4"/>
          <a:stretch>
            <a:fillRect/>
          </a:stretch>
        </p:blipFill>
        <p:spPr>
          <a:xfrm>
            <a:off x="286001" y="4317266"/>
            <a:ext cx="6784938" cy="2163072"/>
          </a:xfrm>
          <a:prstGeom prst="rect">
            <a:avLst/>
          </a:prstGeom>
          <a:solidFill>
            <a:schemeClr val="bg1"/>
          </a:solidFill>
        </p:spPr>
      </p:pic>
      <p:sp>
        <p:nvSpPr>
          <p:cNvPr id="9" name="文本框 8"/>
          <p:cNvSpPr txBox="1"/>
          <p:nvPr/>
        </p:nvSpPr>
        <p:spPr>
          <a:xfrm>
            <a:off x="7228964" y="4383139"/>
            <a:ext cx="1662117" cy="2031325"/>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smtClean="0"/>
              <a:t>无需测试源</a:t>
            </a:r>
            <a:endParaRPr lang="en-US" altLang="zh-CN" dirty="0" smtClean="0"/>
          </a:p>
          <a:p>
            <a:pPr marL="285750" indent="-285750">
              <a:buFont typeface="Wingdings" panose="05000000000000000000" pitchFamily="2" charset="2"/>
              <a:buChar char="Ø"/>
            </a:pPr>
            <a:r>
              <a:rPr lang="zh-CN" altLang="en-US" dirty="0" smtClean="0"/>
              <a:t>带探测器整体标定</a:t>
            </a:r>
            <a:endParaRPr lang="en-US" altLang="zh-CN" dirty="0" smtClean="0"/>
          </a:p>
          <a:p>
            <a:pPr marL="285750" indent="-285750">
              <a:buFont typeface="Wingdings" panose="05000000000000000000" pitchFamily="2" charset="2"/>
              <a:buChar char="Ø"/>
            </a:pPr>
            <a:r>
              <a:rPr lang="zh-CN" altLang="en-US" dirty="0" smtClean="0"/>
              <a:t>并行标定</a:t>
            </a:r>
            <a:endParaRPr lang="en-US" altLang="zh-CN" dirty="0" smtClean="0"/>
          </a:p>
          <a:p>
            <a:pPr marL="285750" indent="-285750">
              <a:buFont typeface="Wingdings" panose="05000000000000000000" pitchFamily="2" charset="2"/>
              <a:buChar char="Ø"/>
            </a:pPr>
            <a:r>
              <a:rPr lang="zh-CN" altLang="en-US" dirty="0" smtClean="0"/>
              <a:t>在线实时标定（采集数据间隙进行）</a:t>
            </a:r>
            <a:endParaRPr lang="zh-CN" altLang="en-US" dirty="0"/>
          </a:p>
        </p:txBody>
      </p:sp>
      <p:sp>
        <p:nvSpPr>
          <p:cNvPr id="10" name="文本框 9"/>
          <p:cNvSpPr txBox="1"/>
          <p:nvPr/>
        </p:nvSpPr>
        <p:spPr>
          <a:xfrm>
            <a:off x="5121189" y="932312"/>
            <a:ext cx="12412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指数分布</a:t>
            </a:r>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5208197" y="3675560"/>
            <a:ext cx="124124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均匀分布</a:t>
            </a:r>
            <a:endParaRPr lang="zh-CN" altLang="en-US"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12</a:t>
            </a:fld>
            <a:endParaRPr lang="zh-CN" altLang="en-US"/>
          </a:p>
        </p:txBody>
      </p:sp>
    </p:spTree>
    <p:extLst>
      <p:ext uri="{BB962C8B-B14F-4D97-AF65-F5344CB8AC3E}">
        <p14:creationId xmlns:p14="http://schemas.microsoft.com/office/powerpoint/2010/main" val="2305836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芯片实现 与 测试平台</a:t>
            </a:r>
            <a:endParaRPr lang="zh-CN" altLang="en-US" dirty="0"/>
          </a:p>
        </p:txBody>
      </p:sp>
      <p:sp>
        <p:nvSpPr>
          <p:cNvPr id="3" name="内容占位符 2"/>
          <p:cNvSpPr>
            <a:spLocks noGrp="1"/>
          </p:cNvSpPr>
          <p:nvPr>
            <p:ph idx="1"/>
          </p:nvPr>
        </p:nvSpPr>
        <p:spPr>
          <a:xfrm>
            <a:off x="301094" y="1127225"/>
            <a:ext cx="4640776" cy="1061171"/>
          </a:xfrm>
        </p:spPr>
        <p:txBody>
          <a:bodyPr/>
          <a:lstStyle/>
          <a:p>
            <a:r>
              <a:rPr lang="zh-CN" altLang="en-US" sz="2000" dirty="0"/>
              <a:t>使用</a:t>
            </a:r>
            <a:r>
              <a:rPr lang="en-US" altLang="zh-CN" sz="2000" dirty="0"/>
              <a:t>0.18 </a:t>
            </a:r>
            <a:r>
              <a:rPr lang="el-GR" altLang="zh-CN" sz="2000" dirty="0"/>
              <a:t>μ</a:t>
            </a:r>
            <a:r>
              <a:rPr lang="en-US" altLang="zh-CN" sz="2000" dirty="0"/>
              <a:t>m CMOS</a:t>
            </a:r>
            <a:r>
              <a:rPr lang="zh-CN" altLang="en-US" sz="2000" dirty="0"/>
              <a:t>工艺，芯片面积</a:t>
            </a:r>
            <a:r>
              <a:rPr lang="en-US" altLang="zh-CN" sz="2000" dirty="0"/>
              <a:t>3 mm x 3 mm</a:t>
            </a:r>
            <a:r>
              <a:rPr lang="zh-CN" altLang="en-US" sz="2000" dirty="0"/>
              <a:t>，工作电压</a:t>
            </a:r>
            <a:r>
              <a:rPr lang="en-US" altLang="zh-CN" sz="2000" dirty="0"/>
              <a:t>1.8 V</a:t>
            </a:r>
          </a:p>
          <a:p>
            <a:endParaRPr lang="zh-CN" altLang="en-US" sz="2000" dirty="0"/>
          </a:p>
        </p:txBody>
      </p:sp>
      <p:sp>
        <p:nvSpPr>
          <p:cNvPr id="5" name="日期占位符 4"/>
          <p:cNvSpPr>
            <a:spLocks noGrp="1"/>
          </p:cNvSpPr>
          <p:nvPr>
            <p:ph type="dt" sz="half" idx="2"/>
          </p:nvPr>
        </p:nvSpPr>
        <p:spPr/>
        <p:txBody>
          <a:bodyPr/>
          <a:lstStyle/>
          <a:p>
            <a:r>
              <a:rPr lang="en-US" altLang="zh-CN" smtClean="0"/>
              <a:t>2017/10/12</a:t>
            </a:r>
            <a:endParaRPr lang="zh-CN" altLang="en-US" dirty="0"/>
          </a:p>
        </p:txBody>
      </p:sp>
      <p:pic>
        <p:nvPicPr>
          <p:cNvPr id="6" name="图片 5"/>
          <p:cNvPicPr>
            <a:picLocks noChangeAspect="1"/>
          </p:cNvPicPr>
          <p:nvPr/>
        </p:nvPicPr>
        <p:blipFill>
          <a:blip r:embed="rId2"/>
          <a:stretch>
            <a:fillRect/>
          </a:stretch>
        </p:blipFill>
        <p:spPr>
          <a:xfrm>
            <a:off x="337796" y="2262911"/>
            <a:ext cx="3404823" cy="3726688"/>
          </a:xfrm>
          <a:prstGeom prst="rect">
            <a:avLst/>
          </a:prstGeom>
          <a:solidFill>
            <a:schemeClr val="bg1"/>
          </a:solidFill>
        </p:spPr>
      </p:pic>
      <p:pic>
        <p:nvPicPr>
          <p:cNvPr id="7" name="图片 6"/>
          <p:cNvPicPr>
            <a:picLocks noChangeAspect="1"/>
          </p:cNvPicPr>
          <p:nvPr/>
        </p:nvPicPr>
        <p:blipFill>
          <a:blip r:embed="rId3"/>
          <a:stretch>
            <a:fillRect/>
          </a:stretch>
        </p:blipFill>
        <p:spPr>
          <a:xfrm>
            <a:off x="4160157" y="3149600"/>
            <a:ext cx="4772207" cy="3144792"/>
          </a:xfrm>
          <a:prstGeom prst="rect">
            <a:avLst/>
          </a:prstGeom>
        </p:spPr>
      </p:pic>
      <p:pic>
        <p:nvPicPr>
          <p:cNvPr id="10" name="图片 9"/>
          <p:cNvPicPr>
            <a:picLocks noChangeAspect="1"/>
          </p:cNvPicPr>
          <p:nvPr/>
        </p:nvPicPr>
        <p:blipFill>
          <a:blip r:embed="rId4"/>
          <a:stretch>
            <a:fillRect/>
          </a:stretch>
        </p:blipFill>
        <p:spPr>
          <a:xfrm>
            <a:off x="4941870" y="1074096"/>
            <a:ext cx="3809579" cy="1971675"/>
          </a:xfrm>
          <a:prstGeom prst="rect">
            <a:avLst/>
          </a:prstGeom>
        </p:spPr>
      </p:pic>
      <p:sp>
        <p:nvSpPr>
          <p:cNvPr id="8" name="灯片编号占位符 7"/>
          <p:cNvSpPr>
            <a:spLocks noGrp="1"/>
          </p:cNvSpPr>
          <p:nvPr>
            <p:ph type="sldNum" sz="quarter" idx="10"/>
          </p:nvPr>
        </p:nvSpPr>
        <p:spPr/>
        <p:txBody>
          <a:bodyPr/>
          <a:lstStyle/>
          <a:p>
            <a:fld id="{129F512B-B45B-4EC2-86C1-0BC734486F49}" type="slidenum">
              <a:rPr lang="zh-CN" altLang="en-US" smtClean="0"/>
              <a:t>13</a:t>
            </a:fld>
            <a:endParaRPr lang="zh-CN" altLang="en-US"/>
          </a:p>
        </p:txBody>
      </p:sp>
    </p:spTree>
    <p:extLst>
      <p:ext uri="{BB962C8B-B14F-4D97-AF65-F5344CB8AC3E}">
        <p14:creationId xmlns:p14="http://schemas.microsoft.com/office/powerpoint/2010/main" val="2701785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ADC </a:t>
            </a:r>
            <a:r>
              <a:rPr lang="zh-CN" altLang="en-US" dirty="0" smtClean="0"/>
              <a:t>与 </a:t>
            </a:r>
            <a:r>
              <a:rPr lang="en-US" altLang="zh-CN" dirty="0" smtClean="0"/>
              <a:t>TAC</a:t>
            </a:r>
            <a:r>
              <a:rPr lang="zh-CN" altLang="en-US" dirty="0" smtClean="0"/>
              <a:t>线性测试</a:t>
            </a:r>
            <a:endParaRPr lang="zh-CN" altLang="en-US" dirty="0"/>
          </a:p>
        </p:txBody>
      </p:sp>
      <p:pic>
        <p:nvPicPr>
          <p:cNvPr id="10" name="图片 9"/>
          <p:cNvPicPr>
            <a:picLocks noChangeAspect="1"/>
          </p:cNvPicPr>
          <p:nvPr/>
        </p:nvPicPr>
        <p:blipFill>
          <a:blip r:embed="rId3"/>
          <a:stretch>
            <a:fillRect/>
          </a:stretch>
        </p:blipFill>
        <p:spPr>
          <a:xfrm>
            <a:off x="6240285" y="1040686"/>
            <a:ext cx="2679936" cy="2686709"/>
          </a:xfrm>
          <a:prstGeom prst="rect">
            <a:avLst/>
          </a:prstGeom>
        </p:spPr>
      </p:pic>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rotWithShape="1">
          <a:blip r:embed="rId4"/>
          <a:srcRect r="53740"/>
          <a:stretch/>
        </p:blipFill>
        <p:spPr>
          <a:xfrm>
            <a:off x="3307955" y="1170500"/>
            <a:ext cx="2789993" cy="2497000"/>
          </a:xfrm>
          <a:prstGeom prst="rect">
            <a:avLst/>
          </a:prstGeom>
          <a:solidFill>
            <a:schemeClr val="bg1"/>
          </a:solidFill>
        </p:spPr>
      </p:pic>
      <p:sp>
        <p:nvSpPr>
          <p:cNvPr id="7" name="内容占位符 2"/>
          <p:cNvSpPr txBox="1">
            <a:spLocks/>
          </p:cNvSpPr>
          <p:nvPr/>
        </p:nvSpPr>
        <p:spPr bwMode="auto">
          <a:xfrm>
            <a:off x="-122302" y="1170499"/>
            <a:ext cx="3400676" cy="2228226"/>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en-US" altLang="zh-CN" sz="2000" dirty="0" smtClean="0">
                <a:latin typeface="黑体" panose="02010609060101010101" pitchFamily="49" charset="-122"/>
                <a:ea typeface="黑体" panose="02010609060101010101" pitchFamily="49" charset="-122"/>
              </a:rPr>
              <a:t>ADC</a:t>
            </a:r>
            <a:r>
              <a:rPr lang="zh-CN" altLang="en-US" sz="2000" dirty="0" smtClean="0">
                <a:latin typeface="黑体" panose="02010609060101010101" pitchFamily="49" charset="-122"/>
                <a:ea typeface="黑体" panose="02010609060101010101" pitchFamily="49" charset="-122"/>
              </a:rPr>
              <a:t>测试：</a:t>
            </a:r>
            <a:endParaRPr lang="en-US" altLang="zh-CN" sz="2000" dirty="0" smtClean="0">
              <a:latin typeface="黑体" panose="02010609060101010101" pitchFamily="49" charset="-122"/>
              <a:ea typeface="黑体" panose="02010609060101010101" pitchFamily="49" charset="-122"/>
            </a:endParaRPr>
          </a:p>
          <a:p>
            <a:pPr lvl="1"/>
            <a:r>
              <a:rPr lang="en-US" altLang="zh-CN" sz="1600" dirty="0" smtClean="0">
                <a:latin typeface="黑体" panose="02010609060101010101" pitchFamily="49" charset="-122"/>
                <a:ea typeface="黑体" panose="02010609060101010101" pitchFamily="49" charset="-122"/>
              </a:rPr>
              <a:t>LSB = 523.4±7.4</a:t>
            </a:r>
            <a:r>
              <a:rPr lang="el-GR" altLang="zh-CN" sz="1600" dirty="0" smtClean="0">
                <a:latin typeface="黑体" panose="02010609060101010101" pitchFamily="49" charset="-122"/>
                <a:ea typeface="黑体" panose="02010609060101010101" pitchFamily="49" charset="-122"/>
              </a:rPr>
              <a:t>μ</a:t>
            </a:r>
            <a:r>
              <a:rPr lang="en-US" altLang="zh-CN" sz="1600" dirty="0" smtClean="0">
                <a:latin typeface="黑体" panose="02010609060101010101" pitchFamily="49" charset="-122"/>
                <a:ea typeface="黑体" panose="02010609060101010101" pitchFamily="49" charset="-122"/>
              </a:rPr>
              <a:t>V</a:t>
            </a:r>
          </a:p>
          <a:p>
            <a:pPr lvl="1"/>
            <a:r>
              <a:rPr lang="zh-CN" altLang="en-US" sz="1600" dirty="0" smtClean="0">
                <a:latin typeface="黑体" panose="02010609060101010101" pitchFamily="49" charset="-122"/>
                <a:ea typeface="黑体" panose="02010609060101010101" pitchFamily="49" charset="-122"/>
              </a:rPr>
              <a:t>有效道数</a:t>
            </a:r>
            <a:r>
              <a:rPr lang="en-US" altLang="zh-CN" sz="1600" dirty="0" smtClean="0">
                <a:latin typeface="黑体" panose="02010609060101010101" pitchFamily="49" charset="-122"/>
                <a:ea typeface="黑体" panose="02010609060101010101" pitchFamily="49" charset="-122"/>
              </a:rPr>
              <a:t>&gt;1400</a:t>
            </a:r>
          </a:p>
          <a:p>
            <a:pPr lvl="1"/>
            <a:r>
              <a:rPr lang="zh-CN" altLang="en-US" sz="1600" dirty="0" smtClean="0">
                <a:latin typeface="黑体" panose="02010609060101010101" pitchFamily="49" charset="-122"/>
                <a:ea typeface="黑体" panose="02010609060101010101" pitchFamily="49" charset="-122"/>
              </a:rPr>
              <a:t>考虑最大噪声水平的</a:t>
            </a:r>
            <a:r>
              <a:rPr lang="en-US" altLang="zh-CN" sz="1600" dirty="0" smtClean="0">
                <a:latin typeface="黑体" panose="02010609060101010101" pitchFamily="49" charset="-122"/>
                <a:ea typeface="黑体" panose="02010609060101010101" pitchFamily="49" charset="-122"/>
              </a:rPr>
              <a:t>ENOB = 8.46 bit</a:t>
            </a:r>
          </a:p>
          <a:p>
            <a:pPr lvl="1"/>
            <a:r>
              <a:rPr lang="en-US" altLang="zh-CN" sz="1600" dirty="0" smtClean="0">
                <a:latin typeface="Arial" panose="020B0604020202020204" pitchFamily="34" charset="0"/>
                <a:ea typeface="黑体" panose="02010609060101010101" pitchFamily="49" charset="-122"/>
              </a:rPr>
              <a:t>DNL ~ </a:t>
            </a:r>
            <a:r>
              <a:rPr lang="el-GR" altLang="zh-CN" sz="1600" dirty="0" smtClean="0">
                <a:solidFill>
                  <a:srgbClr val="000000"/>
                </a:solidFill>
                <a:latin typeface="Arial" panose="020B0604020202020204" pitchFamily="34" charset="0"/>
                <a:ea typeface="宋体" panose="02010600030101010101" pitchFamily="2" charset="-122"/>
              </a:rPr>
              <a:t>±0.1LSB</a:t>
            </a:r>
            <a:r>
              <a:rPr lang="zh-CN" altLang="en-US" sz="1600" dirty="0" smtClean="0">
                <a:solidFill>
                  <a:srgbClr val="000000"/>
                </a:solidFill>
                <a:latin typeface="Arial" panose="020B0604020202020204" pitchFamily="34" charset="0"/>
                <a:ea typeface="宋体" panose="02010600030101010101" pitchFamily="2" charset="-122"/>
              </a:rPr>
              <a:t>，</a:t>
            </a:r>
            <a:r>
              <a:rPr lang="zh-CN" altLang="en-US" sz="1600" dirty="0" smtClean="0">
                <a:solidFill>
                  <a:srgbClr val="000000"/>
                </a:solidFill>
                <a:latin typeface="黑体" panose="02010609060101010101" pitchFamily="49" charset="-122"/>
                <a:ea typeface="黑体" panose="02010609060101010101" pitchFamily="49" charset="-122"/>
              </a:rPr>
              <a:t>但</a:t>
            </a:r>
            <a:r>
              <a:rPr lang="en-US" altLang="zh-CN" sz="1600" dirty="0" smtClean="0">
                <a:solidFill>
                  <a:srgbClr val="000000"/>
                </a:solidFill>
                <a:latin typeface="黑体" panose="02010609060101010101" pitchFamily="49" charset="-122"/>
                <a:ea typeface="黑体" panose="02010609060101010101" pitchFamily="49" charset="-122"/>
              </a:rPr>
              <a:t>INL</a:t>
            </a:r>
            <a:r>
              <a:rPr lang="zh-CN" altLang="en-US" sz="1600" dirty="0" smtClean="0">
                <a:solidFill>
                  <a:srgbClr val="000000"/>
                </a:solidFill>
                <a:latin typeface="黑体" panose="02010609060101010101" pitchFamily="49" charset="-122"/>
                <a:ea typeface="黑体" panose="02010609060101010101" pitchFamily="49" charset="-122"/>
              </a:rPr>
              <a:t>偏大。</a:t>
            </a:r>
            <a:endParaRPr lang="zh-CN" altLang="en-US" sz="1600" dirty="0">
              <a:latin typeface="黑体" panose="02010609060101010101" pitchFamily="49" charset="-122"/>
              <a:ea typeface="黑体" panose="02010609060101010101" pitchFamily="49" charset="-122"/>
            </a:endParaRPr>
          </a:p>
        </p:txBody>
      </p:sp>
      <p:sp>
        <p:nvSpPr>
          <p:cNvPr id="8" name="文本框 7"/>
          <p:cNvSpPr txBox="1"/>
          <p:nvPr/>
        </p:nvSpPr>
        <p:spPr>
          <a:xfrm>
            <a:off x="3450292" y="856020"/>
            <a:ext cx="67568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DNL</a:t>
            </a: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6097948" y="890980"/>
            <a:ext cx="67568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噪声</a:t>
            </a:r>
            <a:endParaRPr lang="zh-CN" altLang="en-US" dirty="0">
              <a:latin typeface="微软雅黑" panose="020B0503020204020204" pitchFamily="34" charset="-122"/>
              <a:ea typeface="微软雅黑" panose="020B0503020204020204" pitchFamily="34" charset="-122"/>
            </a:endParaRPr>
          </a:p>
        </p:txBody>
      </p:sp>
      <p:sp>
        <p:nvSpPr>
          <p:cNvPr id="12" name="内容占位符 2"/>
          <p:cNvSpPr txBox="1">
            <a:spLocks/>
          </p:cNvSpPr>
          <p:nvPr/>
        </p:nvSpPr>
        <p:spPr bwMode="auto">
          <a:xfrm>
            <a:off x="-95506" y="3640455"/>
            <a:ext cx="3445619" cy="2669421"/>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en-US" altLang="zh-CN" sz="2000" dirty="0" smtClean="0">
                <a:latin typeface="黑体" panose="02010609060101010101" pitchFamily="49" charset="-122"/>
                <a:ea typeface="黑体" panose="02010609060101010101" pitchFamily="49" charset="-122"/>
              </a:rPr>
              <a:t>TAC+ADC</a:t>
            </a:r>
            <a:r>
              <a:rPr lang="zh-CN" altLang="en-US" sz="2000" dirty="0" smtClean="0">
                <a:latin typeface="黑体" panose="02010609060101010101" pitchFamily="49" charset="-122"/>
                <a:ea typeface="黑体" panose="02010609060101010101" pitchFamily="49" charset="-122"/>
              </a:rPr>
              <a:t>测试：</a:t>
            </a:r>
            <a:endParaRPr lang="en-US" altLang="zh-CN" sz="2000" dirty="0" smtClean="0">
              <a:latin typeface="黑体" panose="02010609060101010101" pitchFamily="49" charset="-122"/>
              <a:ea typeface="黑体" panose="02010609060101010101" pitchFamily="49" charset="-122"/>
            </a:endParaRPr>
          </a:p>
          <a:p>
            <a:pPr lvl="1"/>
            <a:r>
              <a:rPr lang="en-US" altLang="zh-CN" sz="1600" dirty="0" smtClean="0">
                <a:latin typeface="黑体" panose="02010609060101010101" pitchFamily="49" charset="-122"/>
                <a:ea typeface="黑体" panose="02010609060101010101" pitchFamily="49" charset="-122"/>
              </a:rPr>
              <a:t>LSB </a:t>
            </a:r>
            <a:r>
              <a:rPr lang="en-US" altLang="zh-CN" sz="1600" dirty="0">
                <a:latin typeface="黑体" panose="02010609060101010101" pitchFamily="49" charset="-122"/>
                <a:ea typeface="黑体" panose="02010609060101010101" pitchFamily="49" charset="-122"/>
              </a:rPr>
              <a:t>= </a:t>
            </a:r>
            <a:r>
              <a:rPr lang="en-US" altLang="zh-CN" sz="1600" dirty="0" smtClean="0">
                <a:latin typeface="黑体" panose="02010609060101010101" pitchFamily="49" charset="-122"/>
                <a:ea typeface="黑体" panose="02010609060101010101" pitchFamily="49" charset="-122"/>
              </a:rPr>
              <a:t>25.54±0.45ps</a:t>
            </a:r>
          </a:p>
          <a:p>
            <a:pPr lvl="1"/>
            <a:r>
              <a:rPr lang="zh-CN" altLang="en-US" sz="1600" dirty="0" smtClean="0">
                <a:latin typeface="黑体" panose="02010609060101010101" pitchFamily="49" charset="-122"/>
                <a:ea typeface="黑体" panose="02010609060101010101" pitchFamily="49" charset="-122"/>
              </a:rPr>
              <a:t>起始道</a:t>
            </a:r>
            <a:r>
              <a:rPr lang="zh-CN" altLang="en-US" sz="1600" dirty="0" smtClean="0">
                <a:solidFill>
                  <a:srgbClr val="FF0000"/>
                </a:solidFill>
                <a:latin typeface="黑体" panose="02010609060101010101" pitchFamily="49" charset="-122"/>
                <a:ea typeface="黑体" panose="02010609060101010101" pitchFamily="49" charset="-122"/>
              </a:rPr>
              <a:t>最大偏差</a:t>
            </a:r>
            <a:r>
              <a:rPr lang="en-US" altLang="zh-CN" sz="1600" dirty="0" smtClean="0">
                <a:solidFill>
                  <a:srgbClr val="FF0000"/>
                </a:solidFill>
                <a:latin typeface="黑体" panose="02010609060101010101" pitchFamily="49" charset="-122"/>
                <a:ea typeface="黑体" panose="02010609060101010101" pitchFamily="49" charset="-122"/>
              </a:rPr>
              <a:t>70</a:t>
            </a:r>
            <a:r>
              <a:rPr lang="zh-CN" altLang="en-US" sz="1600" dirty="0" smtClean="0">
                <a:solidFill>
                  <a:srgbClr val="FF0000"/>
                </a:solidFill>
                <a:latin typeface="黑体" panose="02010609060101010101" pitchFamily="49" charset="-122"/>
                <a:ea typeface="黑体" panose="02010609060101010101" pitchFamily="49" charset="-122"/>
              </a:rPr>
              <a:t>道</a:t>
            </a:r>
            <a:r>
              <a:rPr lang="zh-CN" altLang="en-US" sz="1600" dirty="0" smtClean="0">
                <a:latin typeface="黑体" panose="02010609060101010101" pitchFamily="49" charset="-122"/>
                <a:ea typeface="黑体" panose="02010609060101010101" pitchFamily="49" charset="-122"/>
              </a:rPr>
              <a:t>→</a:t>
            </a:r>
            <a:r>
              <a:rPr lang="en-US" altLang="zh-CN" sz="1600" dirty="0" smtClean="0">
                <a:latin typeface="黑体" panose="02010609060101010101" pitchFamily="49" charset="-122"/>
                <a:ea typeface="黑体" panose="02010609060101010101" pitchFamily="49" charset="-122"/>
              </a:rPr>
              <a:t>TAC</a:t>
            </a:r>
            <a:r>
              <a:rPr lang="zh-CN" altLang="en-US" sz="1600" dirty="0" smtClean="0">
                <a:latin typeface="黑体" panose="02010609060101010101" pitchFamily="49" charset="-122"/>
                <a:ea typeface="黑体" panose="02010609060101010101" pitchFamily="49" charset="-122"/>
              </a:rPr>
              <a:t>标定是必要的</a:t>
            </a:r>
            <a:endParaRPr lang="en-US" altLang="zh-CN" sz="1600" dirty="0" smtClean="0">
              <a:latin typeface="黑体" panose="02010609060101010101" pitchFamily="49" charset="-122"/>
              <a:ea typeface="黑体" panose="02010609060101010101" pitchFamily="49" charset="-122"/>
            </a:endParaRPr>
          </a:p>
          <a:p>
            <a:pPr lvl="1"/>
            <a:r>
              <a:rPr lang="en-US" altLang="zh-CN" sz="1600" dirty="0" smtClean="0">
                <a:latin typeface="黑体" panose="02010609060101010101" pitchFamily="49" charset="-122"/>
                <a:ea typeface="黑体" panose="02010609060101010101" pitchFamily="49" charset="-122"/>
              </a:rPr>
              <a:t>DNL</a:t>
            </a:r>
            <a:r>
              <a:rPr lang="zh-CN" altLang="en-US" sz="1600" dirty="0" smtClean="0">
                <a:latin typeface="黑体" panose="02010609060101010101" pitchFamily="49" charset="-122"/>
                <a:ea typeface="黑体" panose="02010609060101010101" pitchFamily="49" charset="-122"/>
              </a:rPr>
              <a:t>增大到</a:t>
            </a:r>
            <a:r>
              <a:rPr lang="en-US" altLang="zh-CN" sz="1600" dirty="0" smtClean="0">
                <a:latin typeface="黑体" panose="02010609060101010101" pitchFamily="49" charset="-122"/>
                <a:ea typeface="黑体" panose="02010609060101010101" pitchFamily="49" charset="-122"/>
              </a:rPr>
              <a:t>0.45LSB</a:t>
            </a:r>
            <a:r>
              <a:rPr lang="zh-CN" altLang="en-US" sz="1600" dirty="0" smtClean="0">
                <a:latin typeface="黑体" panose="02010609060101010101" pitchFamily="49" charset="-122"/>
                <a:ea typeface="黑体" panose="02010609060101010101" pitchFamily="49" charset="-122"/>
              </a:rPr>
              <a:t>，各个通道具有一定的相关性→数字时钟干扰导致了甄别器提前或推迟触发。</a:t>
            </a:r>
            <a:endParaRPr lang="zh-CN" altLang="en-US" sz="1600" dirty="0">
              <a:latin typeface="黑体" panose="02010609060101010101" pitchFamily="49" charset="-122"/>
              <a:ea typeface="黑体" panose="02010609060101010101" pitchFamily="49" charset="-122"/>
            </a:endParaRPr>
          </a:p>
        </p:txBody>
      </p:sp>
      <p:pic>
        <p:nvPicPr>
          <p:cNvPr id="13" name="图片 12"/>
          <p:cNvPicPr>
            <a:picLocks noChangeAspect="1"/>
          </p:cNvPicPr>
          <p:nvPr/>
        </p:nvPicPr>
        <p:blipFill>
          <a:blip r:embed="rId5"/>
          <a:stretch>
            <a:fillRect/>
          </a:stretch>
        </p:blipFill>
        <p:spPr>
          <a:xfrm>
            <a:off x="3278374" y="3915828"/>
            <a:ext cx="3049576" cy="2394049"/>
          </a:xfrm>
          <a:prstGeom prst="rect">
            <a:avLst/>
          </a:prstGeom>
          <a:solidFill>
            <a:schemeClr val="bg1"/>
          </a:solidFill>
        </p:spPr>
      </p:pic>
      <p:sp>
        <p:nvSpPr>
          <p:cNvPr id="14" name="文本框 13"/>
          <p:cNvSpPr txBox="1"/>
          <p:nvPr/>
        </p:nvSpPr>
        <p:spPr>
          <a:xfrm>
            <a:off x="3450292" y="3662797"/>
            <a:ext cx="67568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DNL</a:t>
            </a:r>
            <a:endParaRPr lang="zh-CN" altLang="en-US"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6"/>
          <a:stretch>
            <a:fillRect/>
          </a:stretch>
        </p:blipFill>
        <p:spPr>
          <a:xfrm>
            <a:off x="6057855" y="3960170"/>
            <a:ext cx="2977836" cy="2228693"/>
          </a:xfrm>
          <a:prstGeom prst="rect">
            <a:avLst/>
          </a:prstGeom>
          <a:solidFill>
            <a:schemeClr val="bg1"/>
          </a:solidFill>
        </p:spPr>
      </p:pic>
      <p:sp>
        <p:nvSpPr>
          <p:cNvPr id="16" name="文本框 15"/>
          <p:cNvSpPr txBox="1"/>
          <p:nvPr/>
        </p:nvSpPr>
        <p:spPr>
          <a:xfrm>
            <a:off x="6132446" y="3727395"/>
            <a:ext cx="67568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INL</a:t>
            </a:r>
            <a:endParaRPr lang="zh-CN" altLang="en-US"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14</a:t>
            </a:fld>
            <a:endParaRPr lang="zh-CN" altLang="en-US"/>
          </a:p>
        </p:txBody>
      </p:sp>
    </p:spTree>
    <p:extLst>
      <p:ext uri="{BB962C8B-B14F-4D97-AF65-F5344CB8AC3E}">
        <p14:creationId xmlns:p14="http://schemas.microsoft.com/office/powerpoint/2010/main" val="1172866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双通道</a:t>
            </a:r>
            <a:r>
              <a:rPr lang="en-US" altLang="zh-CN" dirty="0" smtClean="0"/>
              <a:t>T</a:t>
            </a:r>
            <a:r>
              <a:rPr lang="zh-CN" altLang="en-US" dirty="0" smtClean="0"/>
              <a:t>测量精度测试</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7" name="图片 6"/>
          <p:cNvPicPr>
            <a:picLocks noChangeAspect="1"/>
          </p:cNvPicPr>
          <p:nvPr/>
        </p:nvPicPr>
        <p:blipFill>
          <a:blip r:embed="rId3"/>
          <a:stretch>
            <a:fillRect/>
          </a:stretch>
        </p:blipFill>
        <p:spPr>
          <a:xfrm>
            <a:off x="1451813" y="1094923"/>
            <a:ext cx="5950214" cy="1927837"/>
          </a:xfrm>
          <a:prstGeom prst="rect">
            <a:avLst/>
          </a:prstGeom>
          <a:solidFill>
            <a:schemeClr val="bg1"/>
          </a:solidFill>
        </p:spPr>
      </p:pic>
      <p:pic>
        <p:nvPicPr>
          <p:cNvPr id="11" name="图片 10"/>
          <p:cNvPicPr>
            <a:picLocks noChangeAspect="1"/>
          </p:cNvPicPr>
          <p:nvPr/>
        </p:nvPicPr>
        <p:blipFill>
          <a:blip r:embed="rId4"/>
          <a:stretch>
            <a:fillRect/>
          </a:stretch>
        </p:blipFill>
        <p:spPr>
          <a:xfrm>
            <a:off x="1451813" y="3556634"/>
            <a:ext cx="3044644" cy="2516767"/>
          </a:xfrm>
          <a:prstGeom prst="rect">
            <a:avLst/>
          </a:prstGeom>
          <a:solidFill>
            <a:schemeClr val="bg1"/>
          </a:solidFill>
        </p:spPr>
      </p:pic>
      <p:pic>
        <p:nvPicPr>
          <p:cNvPr id="12" name="图片 11"/>
          <p:cNvPicPr>
            <a:picLocks noChangeAspect="1"/>
          </p:cNvPicPr>
          <p:nvPr/>
        </p:nvPicPr>
        <p:blipFill>
          <a:blip r:embed="rId5"/>
          <a:stretch>
            <a:fillRect/>
          </a:stretch>
        </p:blipFill>
        <p:spPr>
          <a:xfrm>
            <a:off x="4344200" y="3645938"/>
            <a:ext cx="3247088" cy="2427463"/>
          </a:xfrm>
          <a:prstGeom prst="rect">
            <a:avLst/>
          </a:prstGeom>
          <a:solidFill>
            <a:schemeClr val="bg1"/>
          </a:solidFill>
        </p:spPr>
      </p:pic>
      <p:sp>
        <p:nvSpPr>
          <p:cNvPr id="13" name="文本框 12"/>
          <p:cNvSpPr txBox="1"/>
          <p:nvPr/>
        </p:nvSpPr>
        <p:spPr>
          <a:xfrm>
            <a:off x="2001690" y="3326780"/>
            <a:ext cx="141062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道址校准前</a:t>
            </a: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730693" y="3326780"/>
            <a:ext cx="141062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道址校准后</a:t>
            </a:r>
            <a:endParaRPr lang="zh-CN" altLang="en-US"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15</a:t>
            </a:fld>
            <a:endParaRPr lang="zh-CN" altLang="en-US"/>
          </a:p>
        </p:txBody>
      </p:sp>
    </p:spTree>
    <p:extLst>
      <p:ext uri="{BB962C8B-B14F-4D97-AF65-F5344CB8AC3E}">
        <p14:creationId xmlns:p14="http://schemas.microsoft.com/office/powerpoint/2010/main" val="2839958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双通道</a:t>
            </a:r>
            <a:r>
              <a:rPr lang="en-US" altLang="zh-CN" dirty="0"/>
              <a:t>T</a:t>
            </a:r>
            <a:r>
              <a:rPr lang="zh-CN" altLang="en-US" dirty="0"/>
              <a:t>测量精度</a:t>
            </a:r>
            <a:r>
              <a:rPr lang="zh-CN" altLang="en-US" dirty="0" smtClean="0"/>
              <a:t>测试（续）</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7" name="内容占位符 2"/>
          <p:cNvSpPr txBox="1">
            <a:spLocks/>
          </p:cNvSpPr>
          <p:nvPr/>
        </p:nvSpPr>
        <p:spPr bwMode="auto">
          <a:xfrm>
            <a:off x="-89017" y="1232446"/>
            <a:ext cx="2958368" cy="2521308"/>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zh-CN" altLang="en-US" sz="1600" dirty="0" smtClean="0">
                <a:latin typeface="黑体" panose="02010609060101010101" pitchFamily="49" charset="-122"/>
                <a:ea typeface="黑体" panose="02010609060101010101" pitchFamily="49" charset="-122"/>
              </a:rPr>
              <a:t>输入信号幅度</a:t>
            </a:r>
            <a:r>
              <a:rPr lang="en-US" altLang="zh-CN" sz="1600" dirty="0" smtClean="0">
                <a:solidFill>
                  <a:srgbClr val="FF0000"/>
                </a:solidFill>
                <a:latin typeface="黑体" panose="02010609060101010101" pitchFamily="49" charset="-122"/>
                <a:ea typeface="黑体" panose="02010609060101010101" pitchFamily="49" charset="-122"/>
              </a:rPr>
              <a:t>20 </a:t>
            </a:r>
            <a:r>
              <a:rPr lang="en-US" altLang="zh-CN" sz="1600" dirty="0" err="1" smtClean="0">
                <a:solidFill>
                  <a:srgbClr val="FF0000"/>
                </a:solidFill>
                <a:latin typeface="黑体" panose="02010609060101010101" pitchFamily="49" charset="-122"/>
                <a:ea typeface="黑体" panose="02010609060101010101" pitchFamily="49" charset="-122"/>
              </a:rPr>
              <a:t>p.e.</a:t>
            </a:r>
            <a:endParaRPr lang="en-US" altLang="zh-CN" sz="1600" dirty="0" smtClean="0">
              <a:solidFill>
                <a:srgbClr val="FF0000"/>
              </a:solidFill>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甄别阈值</a:t>
            </a:r>
            <a:r>
              <a:rPr lang="en-US" altLang="zh-CN" sz="1600" dirty="0" smtClean="0">
                <a:latin typeface="黑体" panose="02010609060101010101" pitchFamily="49" charset="-122"/>
                <a:ea typeface="黑体" panose="02010609060101010101" pitchFamily="49" charset="-122"/>
              </a:rPr>
              <a:t>5 </a:t>
            </a:r>
            <a:r>
              <a:rPr lang="en-US" altLang="zh-CN" sz="1600" dirty="0" err="1" smtClean="0">
                <a:latin typeface="黑体" panose="02010609060101010101" pitchFamily="49" charset="-122"/>
                <a:ea typeface="黑体" panose="02010609060101010101" pitchFamily="49" charset="-122"/>
              </a:rPr>
              <a:t>p.e.</a:t>
            </a:r>
            <a:r>
              <a:rPr lang="zh-CN" altLang="en-US" sz="1600" dirty="0" smtClean="0">
                <a:latin typeface="黑体" panose="02010609060101010101" pitchFamily="49" charset="-122"/>
                <a:ea typeface="黑体" panose="02010609060101010101" pitchFamily="49" charset="-122"/>
              </a:rPr>
              <a:t>以减小数字干扰造成的误触发。</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单通道电子学时间分辨</a:t>
            </a:r>
            <a:r>
              <a:rPr lang="en-US" altLang="zh-CN" sz="1600" dirty="0" err="1" smtClean="0">
                <a:latin typeface="黑体" panose="02010609060101010101" pitchFamily="49" charset="-122"/>
                <a:ea typeface="黑体" panose="02010609060101010101" pitchFamily="49" charset="-122"/>
              </a:rPr>
              <a:t>rms</a:t>
            </a:r>
            <a:r>
              <a:rPr lang="zh-CN" altLang="en-US" sz="1600" dirty="0" smtClean="0">
                <a:latin typeface="黑体" panose="02010609060101010101" pitchFamily="49" charset="-122"/>
                <a:ea typeface="黑体" panose="02010609060101010101" pitchFamily="49" charset="-122"/>
              </a:rPr>
              <a:t>最佳值</a:t>
            </a:r>
            <a:r>
              <a:rPr lang="en-US" altLang="zh-CN" sz="1600" dirty="0" smtClean="0">
                <a:solidFill>
                  <a:srgbClr val="FF0000"/>
                </a:solidFill>
                <a:latin typeface="黑体" panose="02010609060101010101" pitchFamily="49" charset="-122"/>
                <a:ea typeface="黑体" panose="02010609060101010101" pitchFamily="49" charset="-122"/>
              </a:rPr>
              <a:t>26.99</a:t>
            </a:r>
            <a:r>
              <a:rPr lang="en-US" altLang="zh-CN" sz="1600" dirty="0" smtClean="0">
                <a:latin typeface="黑体" panose="02010609060101010101" pitchFamily="49" charset="-122"/>
                <a:ea typeface="黑体" panose="02010609060101010101" pitchFamily="49" charset="-122"/>
              </a:rPr>
              <a:t> </a:t>
            </a:r>
            <a:r>
              <a:rPr lang="en-US" altLang="zh-CN" sz="1600" dirty="0" err="1" smtClean="0">
                <a:latin typeface="黑体" panose="02010609060101010101" pitchFamily="49" charset="-122"/>
                <a:ea typeface="黑体" panose="02010609060101010101" pitchFamily="49" charset="-122"/>
              </a:rPr>
              <a:t>ps</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时间测量精度与测量通道位置和延迟时间具有一定的相关性→“共模”干扰影响</a:t>
            </a:r>
            <a:endParaRPr lang="zh-CN" altLang="en-US" sz="1600" dirty="0">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4"/>
          <a:stretch>
            <a:fillRect/>
          </a:stretch>
        </p:blipFill>
        <p:spPr>
          <a:xfrm>
            <a:off x="5442677" y="1100803"/>
            <a:ext cx="3533193" cy="2652951"/>
          </a:xfrm>
          <a:prstGeom prst="rect">
            <a:avLst/>
          </a:prstGeom>
          <a:solidFill>
            <a:schemeClr val="bg1"/>
          </a:solidFill>
        </p:spPr>
      </p:pic>
      <p:sp>
        <p:nvSpPr>
          <p:cNvPr id="10" name="文本框 9"/>
          <p:cNvSpPr txBox="1"/>
          <p:nvPr/>
        </p:nvSpPr>
        <p:spPr>
          <a:xfrm>
            <a:off x="2978190" y="980791"/>
            <a:ext cx="220517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CH14</a:t>
            </a:r>
            <a:r>
              <a:rPr lang="zh-CN" altLang="en-US" dirty="0" smtClean="0">
                <a:latin typeface="微软雅黑" panose="020B0503020204020204" pitchFamily="34" charset="-122"/>
                <a:ea typeface="微软雅黑" panose="020B0503020204020204" pitchFamily="34" charset="-122"/>
              </a:rPr>
              <a:t>与另外</a:t>
            </a:r>
            <a:r>
              <a:rPr lang="en-US" altLang="zh-CN" dirty="0" smtClean="0">
                <a:latin typeface="微软雅黑" panose="020B0503020204020204" pitchFamily="34" charset="-122"/>
                <a:ea typeface="微软雅黑" panose="020B0503020204020204" pitchFamily="34" charset="-122"/>
              </a:rPr>
              <a:t>15</a:t>
            </a:r>
            <a:r>
              <a:rPr lang="zh-CN" altLang="en-US" dirty="0" smtClean="0">
                <a:latin typeface="微软雅黑" panose="020B0503020204020204" pitchFamily="34" charset="-122"/>
                <a:ea typeface="微软雅黑" panose="020B0503020204020204" pitchFamily="34" charset="-122"/>
              </a:rPr>
              <a:t>个通道的甄别时间差晃动折算至单通道</a:t>
            </a:r>
            <a:r>
              <a:rPr lang="en-US" altLang="zh-CN" dirty="0" err="1" smtClean="0">
                <a:latin typeface="微软雅黑" panose="020B0503020204020204" pitchFamily="34" charset="-122"/>
                <a:ea typeface="微软雅黑" panose="020B0503020204020204" pitchFamily="34" charset="-122"/>
              </a:rPr>
              <a:t>rms</a:t>
            </a:r>
            <a:endParaRPr lang="en-US" altLang="zh-CN" dirty="0" smtClean="0">
              <a:latin typeface="微软雅黑" panose="020B0503020204020204" pitchFamily="34" charset="-122"/>
              <a:ea typeface="微软雅黑" panose="020B0503020204020204" pitchFamily="34" charset="-122"/>
            </a:endParaRPr>
          </a:p>
          <a:p>
            <a:r>
              <a:rPr lang="zh-CN" altLang="en-US" dirty="0" smtClean="0">
                <a:latin typeface="微软雅黑" panose="020B0503020204020204" pitchFamily="34" charset="-122"/>
                <a:ea typeface="微软雅黑" panose="020B0503020204020204" pitchFamily="34" charset="-122"/>
              </a:rPr>
              <a:t>（无延迟）</a:t>
            </a:r>
            <a:endParaRPr lang="zh-CN" altLang="en-US" dirty="0">
              <a:latin typeface="微软雅黑" panose="020B0503020204020204" pitchFamily="34" charset="-122"/>
              <a:ea typeface="微软雅黑" panose="020B0503020204020204" pitchFamily="34" charset="-122"/>
            </a:endParaRPr>
          </a:p>
        </p:txBody>
      </p:sp>
      <p:graphicFrame>
        <p:nvGraphicFramePr>
          <p:cNvPr id="11" name="对象 10"/>
          <p:cNvGraphicFramePr>
            <a:graphicFrameLocks noChangeAspect="1"/>
          </p:cNvGraphicFramePr>
          <p:nvPr>
            <p:extLst/>
          </p:nvPr>
        </p:nvGraphicFramePr>
        <p:xfrm>
          <a:off x="2970157" y="2421805"/>
          <a:ext cx="2205170" cy="568520"/>
        </p:xfrm>
        <a:graphic>
          <a:graphicData uri="http://schemas.openxmlformats.org/presentationml/2006/ole">
            <mc:AlternateContent xmlns:mc="http://schemas.openxmlformats.org/markup-compatibility/2006">
              <mc:Choice xmlns:v="urn:schemas-microsoft-com:vml" Requires="v">
                <p:oleObj spid="_x0000_s63538" name="Equation" r:id="rId5" imgW="1625400" imgH="419040" progId="Equation.DSMT4">
                  <p:embed/>
                </p:oleObj>
              </mc:Choice>
              <mc:Fallback>
                <p:oleObj name="Equation" r:id="rId5" imgW="1625400" imgH="419040" progId="Equation.DSMT4">
                  <p:embed/>
                  <p:pic>
                    <p:nvPicPr>
                      <p:cNvPr id="0" name=""/>
                      <p:cNvPicPr/>
                      <p:nvPr/>
                    </p:nvPicPr>
                    <p:blipFill>
                      <a:blip r:embed="rId6"/>
                      <a:stretch>
                        <a:fillRect/>
                      </a:stretch>
                    </p:blipFill>
                    <p:spPr>
                      <a:xfrm>
                        <a:off x="2970157" y="2421805"/>
                        <a:ext cx="2205170" cy="568520"/>
                      </a:xfrm>
                      <a:prstGeom prst="rect">
                        <a:avLst/>
                      </a:prstGeom>
                    </p:spPr>
                  </p:pic>
                </p:oleObj>
              </mc:Fallback>
            </mc:AlternateContent>
          </a:graphicData>
        </a:graphic>
      </p:graphicFrame>
      <p:pic>
        <p:nvPicPr>
          <p:cNvPr id="13" name="图片 12"/>
          <p:cNvPicPr>
            <a:picLocks noChangeAspect="1"/>
          </p:cNvPicPr>
          <p:nvPr/>
        </p:nvPicPr>
        <p:blipFill>
          <a:blip r:embed="rId7"/>
          <a:stretch>
            <a:fillRect/>
          </a:stretch>
        </p:blipFill>
        <p:spPr>
          <a:xfrm>
            <a:off x="2978191" y="4028404"/>
            <a:ext cx="3174900" cy="2376182"/>
          </a:xfrm>
          <a:prstGeom prst="rect">
            <a:avLst/>
          </a:prstGeom>
          <a:solidFill>
            <a:schemeClr val="bg1"/>
          </a:solidFill>
        </p:spPr>
      </p:pic>
      <p:pic>
        <p:nvPicPr>
          <p:cNvPr id="14" name="图片 13"/>
          <p:cNvPicPr>
            <a:picLocks noChangeAspect="1"/>
          </p:cNvPicPr>
          <p:nvPr/>
        </p:nvPicPr>
        <p:blipFill>
          <a:blip r:embed="rId8"/>
          <a:stretch>
            <a:fillRect/>
          </a:stretch>
        </p:blipFill>
        <p:spPr>
          <a:xfrm>
            <a:off x="5926760" y="4057017"/>
            <a:ext cx="3136668" cy="2347568"/>
          </a:xfrm>
          <a:prstGeom prst="rect">
            <a:avLst/>
          </a:prstGeom>
          <a:solidFill>
            <a:schemeClr val="bg1"/>
          </a:solidFill>
        </p:spPr>
      </p:pic>
      <p:sp>
        <p:nvSpPr>
          <p:cNvPr id="15" name="文本框 14"/>
          <p:cNvSpPr txBox="1"/>
          <p:nvPr/>
        </p:nvSpPr>
        <p:spPr>
          <a:xfrm>
            <a:off x="3003026" y="3720460"/>
            <a:ext cx="349108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不同延迟值下的增益和时间晃动</a:t>
            </a:r>
            <a:endParaRPr lang="zh-CN" altLang="en-US"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16</a:t>
            </a:fld>
            <a:endParaRPr lang="zh-CN" altLang="en-US"/>
          </a:p>
        </p:txBody>
      </p:sp>
    </p:spTree>
    <p:extLst>
      <p:ext uri="{BB962C8B-B14F-4D97-AF65-F5344CB8AC3E}">
        <p14:creationId xmlns:p14="http://schemas.microsoft.com/office/powerpoint/2010/main" val="3834649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环境温度对</a:t>
            </a:r>
            <a:r>
              <a:rPr lang="en-US" altLang="zh-CN" dirty="0" smtClean="0"/>
              <a:t>TAC</a:t>
            </a:r>
            <a:r>
              <a:rPr lang="zh-CN" altLang="en-US" dirty="0" smtClean="0"/>
              <a:t>和</a:t>
            </a:r>
            <a:r>
              <a:rPr lang="en-US" altLang="zh-CN" dirty="0" smtClean="0"/>
              <a:t>ADC</a:t>
            </a:r>
            <a:r>
              <a:rPr lang="zh-CN" altLang="en-US" dirty="0" smtClean="0"/>
              <a:t>增益的影响</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8" name="图片 7"/>
          <p:cNvPicPr>
            <a:picLocks noChangeAspect="1"/>
          </p:cNvPicPr>
          <p:nvPr/>
        </p:nvPicPr>
        <p:blipFill>
          <a:blip r:embed="rId3"/>
          <a:stretch>
            <a:fillRect/>
          </a:stretch>
        </p:blipFill>
        <p:spPr>
          <a:xfrm>
            <a:off x="6007385" y="1367384"/>
            <a:ext cx="3028306" cy="2419972"/>
          </a:xfrm>
          <a:prstGeom prst="rect">
            <a:avLst/>
          </a:prstGeom>
          <a:solidFill>
            <a:schemeClr val="bg1"/>
          </a:solidFill>
        </p:spPr>
      </p:pic>
      <p:pic>
        <p:nvPicPr>
          <p:cNvPr id="9" name="图片 8"/>
          <p:cNvPicPr>
            <a:picLocks noChangeAspect="1"/>
          </p:cNvPicPr>
          <p:nvPr/>
        </p:nvPicPr>
        <p:blipFill>
          <a:blip r:embed="rId4"/>
          <a:stretch>
            <a:fillRect/>
          </a:stretch>
        </p:blipFill>
        <p:spPr>
          <a:xfrm>
            <a:off x="5970101" y="3956703"/>
            <a:ext cx="3121542" cy="2493266"/>
          </a:xfrm>
          <a:prstGeom prst="rect">
            <a:avLst/>
          </a:prstGeom>
          <a:solidFill>
            <a:schemeClr val="bg1"/>
          </a:solidFill>
        </p:spPr>
      </p:pic>
      <p:sp>
        <p:nvSpPr>
          <p:cNvPr id="10" name="文本框 9"/>
          <p:cNvSpPr txBox="1"/>
          <p:nvPr/>
        </p:nvSpPr>
        <p:spPr>
          <a:xfrm>
            <a:off x="6254957" y="1064639"/>
            <a:ext cx="7098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ADC</a:t>
            </a:r>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6254957" y="3728483"/>
            <a:ext cx="7098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TAC</a:t>
            </a:r>
            <a:endParaRPr lang="zh-CN" altLang="en-US" dirty="0">
              <a:latin typeface="微软雅黑" panose="020B0503020204020204" pitchFamily="34" charset="-122"/>
              <a:ea typeface="微软雅黑" panose="020B0503020204020204" pitchFamily="34" charset="-122"/>
            </a:endParaRPr>
          </a:p>
        </p:txBody>
      </p:sp>
      <p:sp>
        <p:nvSpPr>
          <p:cNvPr id="12" name="内容占位符 2"/>
          <p:cNvSpPr txBox="1">
            <a:spLocks/>
          </p:cNvSpPr>
          <p:nvPr/>
        </p:nvSpPr>
        <p:spPr bwMode="auto">
          <a:xfrm>
            <a:off x="73529" y="1367384"/>
            <a:ext cx="2547701" cy="2419972"/>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zh-CN" altLang="en-US" sz="1800" dirty="0" smtClean="0">
                <a:latin typeface="黑体" panose="02010609060101010101" pitchFamily="49" charset="-122"/>
                <a:ea typeface="黑体" panose="02010609060101010101" pitchFamily="49" charset="-122"/>
              </a:rPr>
              <a:t>从室温（</a:t>
            </a:r>
            <a:r>
              <a:rPr lang="en-US" altLang="zh-CN" sz="1800" dirty="0" smtClean="0">
                <a:latin typeface="黑体" panose="02010609060101010101" pitchFamily="49" charset="-122"/>
                <a:ea typeface="黑体" panose="02010609060101010101" pitchFamily="49" charset="-122"/>
              </a:rPr>
              <a:t>27</a:t>
            </a:r>
            <a:r>
              <a:rPr lang="zh-CN" altLang="en-US" sz="1800" dirty="0" smtClean="0">
                <a:latin typeface="黑体" panose="02010609060101010101" pitchFamily="49" charset="-122"/>
                <a:ea typeface="黑体" panose="02010609060101010101" pitchFamily="49" charset="-122"/>
              </a:rPr>
              <a:t>℃）</a:t>
            </a:r>
            <a:r>
              <a:rPr lang="en-US" altLang="zh-CN" sz="1800" dirty="0" smtClean="0">
                <a:latin typeface="黑体" panose="02010609060101010101" pitchFamily="49" charset="-122"/>
                <a:ea typeface="黑体" panose="02010609060101010101" pitchFamily="49" charset="-122"/>
              </a:rPr>
              <a:t>~60</a:t>
            </a:r>
            <a:r>
              <a:rPr lang="zh-CN" altLang="en-US" sz="1800" dirty="0" smtClean="0">
                <a:latin typeface="黑体" panose="02010609060101010101" pitchFamily="49" charset="-122"/>
                <a:ea typeface="黑体" panose="02010609060101010101" pitchFamily="49" charset="-122"/>
              </a:rPr>
              <a:t>℃，</a:t>
            </a:r>
            <a:r>
              <a:rPr lang="en-US" altLang="zh-CN" sz="1800" dirty="0" smtClean="0">
                <a:latin typeface="黑体" panose="02010609060101010101" pitchFamily="49" charset="-122"/>
                <a:ea typeface="黑体" panose="02010609060101010101" pitchFamily="49" charset="-122"/>
              </a:rPr>
              <a:t>TAC</a:t>
            </a:r>
            <a:r>
              <a:rPr lang="zh-CN" altLang="en-US" sz="1800" dirty="0" smtClean="0">
                <a:latin typeface="黑体" panose="02010609060101010101" pitchFamily="49" charset="-122"/>
                <a:ea typeface="黑体" panose="02010609060101010101" pitchFamily="49" charset="-122"/>
              </a:rPr>
              <a:t>和</a:t>
            </a:r>
            <a:r>
              <a:rPr lang="en-US" altLang="zh-CN" sz="1800" dirty="0" smtClean="0">
                <a:latin typeface="黑体" panose="02010609060101010101" pitchFamily="49" charset="-122"/>
                <a:ea typeface="黑体" panose="02010609060101010101" pitchFamily="49" charset="-122"/>
              </a:rPr>
              <a:t>ADC</a:t>
            </a:r>
            <a:r>
              <a:rPr lang="zh-CN" altLang="en-US" sz="1800" dirty="0" smtClean="0">
                <a:latin typeface="黑体" panose="02010609060101010101" pitchFamily="49" charset="-122"/>
                <a:ea typeface="黑体" panose="02010609060101010101" pitchFamily="49" charset="-122"/>
              </a:rPr>
              <a:t>的</a:t>
            </a:r>
            <a:r>
              <a:rPr lang="en-US" altLang="zh-CN" sz="1800" dirty="0" smtClean="0">
                <a:latin typeface="黑体" panose="02010609060101010101" pitchFamily="49" charset="-122"/>
                <a:ea typeface="黑体" panose="02010609060101010101" pitchFamily="49" charset="-122"/>
              </a:rPr>
              <a:t>LSB</a:t>
            </a:r>
            <a:r>
              <a:rPr lang="zh-CN" altLang="en-US" sz="1800" dirty="0" smtClean="0">
                <a:latin typeface="黑体" panose="02010609060101010101" pitchFamily="49" charset="-122"/>
                <a:ea typeface="黑体" panose="02010609060101010101" pitchFamily="49" charset="-122"/>
              </a:rPr>
              <a:t>变化已经小于</a:t>
            </a:r>
            <a:r>
              <a:rPr lang="en-US" altLang="zh-CN" sz="1800" dirty="0" smtClean="0">
                <a:latin typeface="黑体" panose="02010609060101010101" pitchFamily="49" charset="-122"/>
                <a:ea typeface="黑体" panose="02010609060101010101" pitchFamily="49" charset="-122"/>
              </a:rPr>
              <a:t>DNL</a:t>
            </a:r>
            <a:r>
              <a:rPr lang="zh-CN" altLang="en-US" sz="1800" dirty="0" smtClean="0">
                <a:latin typeface="黑体" panose="02010609060101010101" pitchFamily="49" charset="-122"/>
                <a:ea typeface="黑体" panose="02010609060101010101" pitchFamily="49" charset="-122"/>
              </a:rPr>
              <a:t>和噪声水平。</a:t>
            </a:r>
            <a:endParaRPr lang="zh-CN" altLang="en-US" sz="1800" dirty="0">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5"/>
          <a:stretch>
            <a:fillRect/>
          </a:stretch>
        </p:blipFill>
        <p:spPr>
          <a:xfrm>
            <a:off x="2621231" y="1542244"/>
            <a:ext cx="2978276" cy="4490223"/>
          </a:xfrm>
          <a:prstGeom prst="rect">
            <a:avLst/>
          </a:prstGeom>
        </p:spPr>
      </p:pic>
      <p:sp>
        <p:nvSpPr>
          <p:cNvPr id="6" name="灯片编号占位符 5"/>
          <p:cNvSpPr>
            <a:spLocks noGrp="1"/>
          </p:cNvSpPr>
          <p:nvPr>
            <p:ph type="sldNum" sz="quarter" idx="10"/>
          </p:nvPr>
        </p:nvSpPr>
        <p:spPr/>
        <p:txBody>
          <a:bodyPr/>
          <a:lstStyle/>
          <a:p>
            <a:fld id="{129F512B-B45B-4EC2-86C1-0BC734486F49}" type="slidenum">
              <a:rPr lang="zh-CN" altLang="en-US" smtClean="0"/>
              <a:t>17</a:t>
            </a:fld>
            <a:endParaRPr lang="zh-CN" altLang="en-US"/>
          </a:p>
        </p:txBody>
      </p:sp>
    </p:spTree>
    <p:extLst>
      <p:ext uri="{BB962C8B-B14F-4D97-AF65-F5344CB8AC3E}">
        <p14:creationId xmlns:p14="http://schemas.microsoft.com/office/powerpoint/2010/main" val="22317862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甄别阈值标定方法的验证</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7" name="图片 6"/>
          <p:cNvPicPr>
            <a:picLocks noChangeAspect="1"/>
          </p:cNvPicPr>
          <p:nvPr/>
        </p:nvPicPr>
        <p:blipFill>
          <a:blip r:embed="rId3"/>
          <a:stretch>
            <a:fillRect/>
          </a:stretch>
        </p:blipFill>
        <p:spPr>
          <a:xfrm>
            <a:off x="613052" y="1249681"/>
            <a:ext cx="5010385" cy="2661224"/>
          </a:xfrm>
          <a:prstGeom prst="rect">
            <a:avLst/>
          </a:prstGeom>
          <a:solidFill>
            <a:schemeClr val="bg1"/>
          </a:solidFill>
        </p:spPr>
      </p:pic>
      <p:sp>
        <p:nvSpPr>
          <p:cNvPr id="8" name="文本框 7"/>
          <p:cNvSpPr txBox="1"/>
          <p:nvPr/>
        </p:nvSpPr>
        <p:spPr>
          <a:xfrm>
            <a:off x="286001" y="877354"/>
            <a:ext cx="349108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“线或”计数</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逐通道标定</a:t>
            </a:r>
            <a:endParaRPr lang="zh-CN" altLang="en-US"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4"/>
          <a:stretch>
            <a:fillRect/>
          </a:stretch>
        </p:blipFill>
        <p:spPr>
          <a:xfrm>
            <a:off x="5950164" y="1260112"/>
            <a:ext cx="2733141" cy="2469595"/>
          </a:xfrm>
          <a:prstGeom prst="rect">
            <a:avLst/>
          </a:prstGeom>
          <a:solidFill>
            <a:schemeClr val="bg1"/>
          </a:solidFill>
        </p:spPr>
      </p:pic>
      <p:pic>
        <p:nvPicPr>
          <p:cNvPr id="12" name="图片 11"/>
          <p:cNvPicPr>
            <a:picLocks noChangeAspect="1"/>
          </p:cNvPicPr>
          <p:nvPr/>
        </p:nvPicPr>
        <p:blipFill>
          <a:blip r:embed="rId5"/>
          <a:stretch>
            <a:fillRect/>
          </a:stretch>
        </p:blipFill>
        <p:spPr>
          <a:xfrm>
            <a:off x="431260" y="4199958"/>
            <a:ext cx="2911161" cy="2313130"/>
          </a:xfrm>
          <a:prstGeom prst="rect">
            <a:avLst/>
          </a:prstGeom>
          <a:solidFill>
            <a:schemeClr val="bg1"/>
          </a:solidFill>
        </p:spPr>
      </p:pic>
      <p:pic>
        <p:nvPicPr>
          <p:cNvPr id="13" name="图片 12"/>
          <p:cNvPicPr>
            <a:picLocks noChangeAspect="1"/>
          </p:cNvPicPr>
          <p:nvPr/>
        </p:nvPicPr>
        <p:blipFill>
          <a:blip r:embed="rId6"/>
          <a:stretch>
            <a:fillRect/>
          </a:stretch>
        </p:blipFill>
        <p:spPr>
          <a:xfrm>
            <a:off x="3399148" y="4268991"/>
            <a:ext cx="2561666" cy="2070676"/>
          </a:xfrm>
          <a:prstGeom prst="rect">
            <a:avLst/>
          </a:prstGeom>
          <a:solidFill>
            <a:schemeClr val="bg1"/>
          </a:solidFill>
        </p:spPr>
      </p:pic>
      <p:sp>
        <p:nvSpPr>
          <p:cNvPr id="10" name="文本框 9"/>
          <p:cNvSpPr txBox="1"/>
          <p:nvPr/>
        </p:nvSpPr>
        <p:spPr>
          <a:xfrm>
            <a:off x="286001" y="3910905"/>
            <a:ext cx="349108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粗计数器暗计数率</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并行标定</a:t>
            </a:r>
            <a:endParaRPr lang="zh-CN" altLang="en-US"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7"/>
          <a:stretch>
            <a:fillRect/>
          </a:stretch>
        </p:blipFill>
        <p:spPr>
          <a:xfrm>
            <a:off x="6090949" y="4095571"/>
            <a:ext cx="2645261" cy="2417517"/>
          </a:xfrm>
          <a:prstGeom prst="rect">
            <a:avLst/>
          </a:prstGeom>
          <a:solidFill>
            <a:schemeClr val="bg1"/>
          </a:solidFill>
        </p:spPr>
      </p:pic>
      <p:sp>
        <p:nvSpPr>
          <p:cNvPr id="3" name="灯片编号占位符 2"/>
          <p:cNvSpPr>
            <a:spLocks noGrp="1"/>
          </p:cNvSpPr>
          <p:nvPr>
            <p:ph type="sldNum" sz="quarter" idx="10"/>
          </p:nvPr>
        </p:nvSpPr>
        <p:spPr/>
        <p:txBody>
          <a:bodyPr/>
          <a:lstStyle/>
          <a:p>
            <a:fld id="{129F512B-B45B-4EC2-86C1-0BC734486F49}" type="slidenum">
              <a:rPr lang="zh-CN" altLang="en-US" smtClean="0"/>
              <a:t>18</a:t>
            </a:fld>
            <a:endParaRPr lang="zh-CN" altLang="en-US"/>
          </a:p>
        </p:txBody>
      </p:sp>
    </p:spTree>
    <p:extLst>
      <p:ext uri="{BB962C8B-B14F-4D97-AF65-F5344CB8AC3E}">
        <p14:creationId xmlns:p14="http://schemas.microsoft.com/office/powerpoint/2010/main" val="67988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TAC</a:t>
            </a:r>
            <a:r>
              <a:rPr lang="zh-CN" altLang="en-US" dirty="0" smtClean="0"/>
              <a:t>道址标定方法的验证</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7" name="内容占位符 2"/>
          <p:cNvSpPr txBox="1">
            <a:spLocks/>
          </p:cNvSpPr>
          <p:nvPr/>
        </p:nvSpPr>
        <p:spPr bwMode="auto">
          <a:xfrm>
            <a:off x="802636" y="4269256"/>
            <a:ext cx="4213292" cy="1757346"/>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zh-CN" altLang="en-US" sz="1600" dirty="0" smtClean="0">
                <a:latin typeface="黑体" panose="02010609060101010101" pitchFamily="49" charset="-122"/>
                <a:ea typeface="黑体" panose="02010609060101010101" pitchFamily="49" charset="-122"/>
              </a:rPr>
              <a:t>甄别阈值</a:t>
            </a:r>
            <a:r>
              <a:rPr lang="en-US" altLang="zh-CN" sz="1600" dirty="0" smtClean="0">
                <a:latin typeface="黑体" panose="02010609060101010101" pitchFamily="49" charset="-122"/>
                <a:ea typeface="黑体" panose="02010609060101010101" pitchFamily="49" charset="-122"/>
              </a:rPr>
              <a:t>0.5 </a:t>
            </a:r>
            <a:r>
              <a:rPr lang="en-US" altLang="zh-CN" sz="1600" dirty="0" err="1" smtClean="0">
                <a:latin typeface="黑体" panose="02010609060101010101" pitchFamily="49" charset="-122"/>
                <a:ea typeface="黑体" panose="02010609060101010101" pitchFamily="49" charset="-122"/>
              </a:rPr>
              <a:t>p.e.</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过阈幅度较小时，</a:t>
            </a:r>
            <a:r>
              <a:rPr lang="en-US" altLang="zh-CN" sz="1600" dirty="0" smtClean="0">
                <a:latin typeface="黑体" panose="02010609060101010101" pitchFamily="49" charset="-122"/>
                <a:ea typeface="黑体" panose="02010609060101010101" pitchFamily="49" charset="-122"/>
              </a:rPr>
              <a:t>TAC</a:t>
            </a:r>
            <a:r>
              <a:rPr lang="zh-CN" altLang="en-US" sz="1600" dirty="0" smtClean="0">
                <a:latin typeface="黑体" panose="02010609060101010101" pitchFamily="49" charset="-122"/>
                <a:ea typeface="黑体" panose="02010609060101010101" pitchFamily="49" charset="-122"/>
              </a:rPr>
              <a:t>非线性严重。</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选取中间道址“平均计数值”的</a:t>
            </a:r>
            <a:r>
              <a:rPr lang="en-US" altLang="zh-CN" sz="1600" dirty="0" smtClean="0">
                <a:latin typeface="黑体" panose="02010609060101010101" pitchFamily="49" charset="-122"/>
                <a:ea typeface="黑体" panose="02010609060101010101" pitchFamily="49" charset="-122"/>
              </a:rPr>
              <a:t>1/2</a:t>
            </a:r>
            <a:r>
              <a:rPr lang="zh-CN" altLang="en-US" sz="1600" dirty="0" smtClean="0">
                <a:latin typeface="黑体" panose="02010609060101010101" pitchFamily="49" charset="-122"/>
                <a:ea typeface="黑体" panose="02010609060101010101" pitchFamily="49" charset="-122"/>
              </a:rPr>
              <a:t>作为直方图边界，仍能得到较好的标定结果。</a:t>
            </a:r>
            <a:endParaRPr lang="zh-CN" altLang="en-US" sz="1600" dirty="0">
              <a:latin typeface="黑体" panose="02010609060101010101" pitchFamily="49" charset="-122"/>
              <a:ea typeface="黑体" panose="02010609060101010101" pitchFamily="49" charset="-122"/>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576" y="1355640"/>
            <a:ext cx="3035412" cy="2274786"/>
          </a:xfrm>
          <a:prstGeom prst="rect">
            <a:avLst/>
          </a:prstGeom>
          <a:solidFill>
            <a:schemeClr val="bg1"/>
          </a:solidFill>
          <a:ln>
            <a:noFill/>
          </a:ln>
        </p:spPr>
      </p:pic>
      <p:sp>
        <p:nvSpPr>
          <p:cNvPr id="10" name="文本框 9"/>
          <p:cNvSpPr txBox="1"/>
          <p:nvPr/>
        </p:nvSpPr>
        <p:spPr>
          <a:xfrm>
            <a:off x="811799" y="983549"/>
            <a:ext cx="9254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暗计数</a:t>
            </a:r>
            <a:endParaRPr lang="zh-CN" altLang="en-US"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4"/>
          <a:stretch>
            <a:fillRect/>
          </a:stretch>
        </p:blipFill>
        <p:spPr>
          <a:xfrm>
            <a:off x="5198771" y="1277495"/>
            <a:ext cx="3198644" cy="2393953"/>
          </a:xfrm>
          <a:prstGeom prst="rect">
            <a:avLst/>
          </a:prstGeom>
          <a:solidFill>
            <a:schemeClr val="bg1"/>
          </a:solidFill>
        </p:spPr>
      </p:pic>
      <p:sp>
        <p:nvSpPr>
          <p:cNvPr id="11" name="文本框 10"/>
          <p:cNvSpPr txBox="1"/>
          <p:nvPr/>
        </p:nvSpPr>
        <p:spPr>
          <a:xfrm>
            <a:off x="4582213" y="912563"/>
            <a:ext cx="226389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dirty="0" smtClean="0">
                <a:latin typeface="微软雅黑" panose="020B0503020204020204" pitchFamily="34" charset="-122"/>
                <a:ea typeface="微软雅黑" panose="020B0503020204020204" pitchFamily="34" charset="-122"/>
              </a:rPr>
              <a:t>3 </a:t>
            </a:r>
            <a:r>
              <a:rPr lang="en-US" altLang="zh-CN" dirty="0" err="1" smtClean="0">
                <a:latin typeface="微软雅黑" panose="020B0503020204020204" pitchFamily="34" charset="-122"/>
                <a:ea typeface="微软雅黑" panose="020B0503020204020204" pitchFamily="34" charset="-122"/>
              </a:rPr>
              <a:t>p.e.</a:t>
            </a:r>
            <a:r>
              <a:rPr lang="zh-CN" altLang="en-US" dirty="0" smtClean="0">
                <a:latin typeface="微软雅黑" panose="020B0503020204020204" pitchFamily="34" charset="-122"/>
                <a:ea typeface="微软雅黑" panose="020B0503020204020204" pitchFamily="34" charset="-122"/>
              </a:rPr>
              <a:t>测试信号注入</a:t>
            </a:r>
            <a:endParaRPr lang="zh-CN" altLang="en-US"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5"/>
          <a:stretch>
            <a:fillRect/>
          </a:stretch>
        </p:blipFill>
        <p:spPr>
          <a:xfrm>
            <a:off x="5390047" y="4032030"/>
            <a:ext cx="3090200" cy="2231798"/>
          </a:xfrm>
          <a:prstGeom prst="rect">
            <a:avLst/>
          </a:prstGeom>
          <a:solidFill>
            <a:schemeClr val="bg1"/>
          </a:solidFill>
        </p:spPr>
      </p:pic>
      <p:sp>
        <p:nvSpPr>
          <p:cNvPr id="14" name="下箭头 13"/>
          <p:cNvSpPr/>
          <p:nvPr/>
        </p:nvSpPr>
        <p:spPr>
          <a:xfrm>
            <a:off x="6388905" y="3706787"/>
            <a:ext cx="914400" cy="2348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0"/>
          </p:nvPr>
        </p:nvSpPr>
        <p:spPr/>
        <p:txBody>
          <a:bodyPr/>
          <a:lstStyle/>
          <a:p>
            <a:fld id="{129F512B-B45B-4EC2-86C1-0BC734486F49}" type="slidenum">
              <a:rPr lang="zh-CN" altLang="en-US" smtClean="0"/>
              <a:t>19</a:t>
            </a:fld>
            <a:endParaRPr lang="zh-CN" altLang="en-US"/>
          </a:p>
        </p:txBody>
      </p:sp>
    </p:spTree>
    <p:extLst>
      <p:ext uri="{BB962C8B-B14F-4D97-AF65-F5344CB8AC3E}">
        <p14:creationId xmlns:p14="http://schemas.microsoft.com/office/powerpoint/2010/main" val="1603851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CONTENTS</a:t>
            </a:r>
            <a:endParaRPr lang="zh-CN" altLang="en-US" dirty="0"/>
          </a:p>
        </p:txBody>
      </p:sp>
      <p:sp>
        <p:nvSpPr>
          <p:cNvPr id="3" name="内容占位符 2"/>
          <p:cNvSpPr>
            <a:spLocks noGrp="1"/>
          </p:cNvSpPr>
          <p:nvPr>
            <p:ph idx="1"/>
          </p:nvPr>
        </p:nvSpPr>
        <p:spPr/>
        <p:txBody>
          <a:bodyPr/>
          <a:lstStyle/>
          <a:p>
            <a:r>
              <a:rPr lang="zh-CN" altLang="en-US" dirty="0" smtClean="0"/>
              <a:t>应用背景</a:t>
            </a:r>
            <a:endParaRPr lang="en-US" altLang="zh-CN" dirty="0" smtClean="0"/>
          </a:p>
          <a:p>
            <a:pPr lvl="1"/>
            <a:r>
              <a:rPr lang="zh-CN" altLang="en-US" dirty="0" smtClean="0"/>
              <a:t>连续晶体</a:t>
            </a:r>
            <a:r>
              <a:rPr lang="en-US" altLang="zh-CN" dirty="0" smtClean="0"/>
              <a:t>TOF-PET</a:t>
            </a:r>
            <a:r>
              <a:rPr lang="zh-CN" altLang="en-US" dirty="0" smtClean="0"/>
              <a:t>多时间戳测量</a:t>
            </a:r>
            <a:endParaRPr lang="en-US" altLang="zh-CN" dirty="0"/>
          </a:p>
          <a:p>
            <a:endParaRPr lang="en-US" altLang="zh-CN" dirty="0" smtClean="0"/>
          </a:p>
          <a:p>
            <a:r>
              <a:rPr lang="zh-CN" altLang="en-US" dirty="0" smtClean="0"/>
              <a:t>原型芯片结构</a:t>
            </a:r>
            <a:endParaRPr lang="en-US" altLang="zh-CN" dirty="0" smtClean="0"/>
          </a:p>
          <a:p>
            <a:pPr lvl="1"/>
            <a:r>
              <a:rPr lang="en-US" altLang="zh-CN" dirty="0" smtClean="0"/>
              <a:t>64</a:t>
            </a:r>
            <a:r>
              <a:rPr lang="zh-CN" altLang="en-US" dirty="0" smtClean="0"/>
              <a:t>通道能量</a:t>
            </a:r>
            <a:r>
              <a:rPr lang="en-US" altLang="zh-CN" dirty="0" smtClean="0"/>
              <a:t>-</a:t>
            </a:r>
            <a:r>
              <a:rPr lang="zh-CN" altLang="en-US" dirty="0" smtClean="0"/>
              <a:t>时间数字化实现</a:t>
            </a:r>
            <a:endParaRPr lang="en-US" altLang="zh-CN" dirty="0" smtClean="0"/>
          </a:p>
          <a:p>
            <a:pPr lvl="1"/>
            <a:r>
              <a:rPr lang="zh-CN" altLang="en-US" dirty="0" smtClean="0"/>
              <a:t>基于暗计数时间分布的在线自动标定方法</a:t>
            </a:r>
            <a:endParaRPr lang="en-US" altLang="zh-CN" dirty="0" smtClean="0"/>
          </a:p>
          <a:p>
            <a:endParaRPr lang="en-US" altLang="zh-CN" dirty="0"/>
          </a:p>
          <a:p>
            <a:r>
              <a:rPr lang="zh-CN" altLang="en-US" dirty="0" smtClean="0"/>
              <a:t>芯片实现与测试</a:t>
            </a:r>
            <a:endParaRPr lang="en-US" altLang="zh-CN" dirty="0" smtClean="0"/>
          </a:p>
          <a:p>
            <a:endParaRPr lang="en-US" altLang="zh-CN" dirty="0"/>
          </a:p>
          <a:p>
            <a:r>
              <a:rPr lang="zh-CN" altLang="en-US" dirty="0" smtClean="0"/>
              <a:t>总结</a:t>
            </a:r>
            <a:endParaRPr lang="en-US" altLang="zh-CN" dirty="0" smtClean="0"/>
          </a:p>
          <a:p>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6" name="灯片编号占位符 5"/>
          <p:cNvSpPr>
            <a:spLocks noGrp="1"/>
          </p:cNvSpPr>
          <p:nvPr>
            <p:ph type="sldNum" sz="quarter" idx="10"/>
          </p:nvPr>
        </p:nvSpPr>
        <p:spPr/>
        <p:txBody>
          <a:bodyPr/>
          <a:lstStyle/>
          <a:p>
            <a:fld id="{129F512B-B45B-4EC2-86C1-0BC734486F49}" type="slidenum">
              <a:rPr lang="zh-CN" altLang="en-US" smtClean="0"/>
              <a:t>2</a:t>
            </a:fld>
            <a:endParaRPr lang="zh-CN" altLang="en-US"/>
          </a:p>
        </p:txBody>
      </p:sp>
    </p:spTree>
    <p:extLst>
      <p:ext uri="{BB962C8B-B14F-4D97-AF65-F5344CB8AC3E}">
        <p14:creationId xmlns:p14="http://schemas.microsoft.com/office/powerpoint/2010/main" val="4158624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2636" y="136085"/>
            <a:ext cx="7000199" cy="824158"/>
          </a:xfrm>
        </p:spPr>
        <p:txBody>
          <a:bodyPr/>
          <a:lstStyle/>
          <a:p>
            <a:r>
              <a:rPr lang="zh-CN" altLang="en-US" dirty="0" smtClean="0"/>
              <a:t>单通道符合系统能量、时间分辨率初测</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9" name="图片 8"/>
          <p:cNvPicPr>
            <a:picLocks noChangeAspect="1"/>
          </p:cNvPicPr>
          <p:nvPr/>
        </p:nvPicPr>
        <p:blipFill>
          <a:blip r:embed="rId2"/>
          <a:stretch>
            <a:fillRect/>
          </a:stretch>
        </p:blipFill>
        <p:spPr>
          <a:xfrm>
            <a:off x="437909" y="4107781"/>
            <a:ext cx="4670357" cy="2336272"/>
          </a:xfrm>
          <a:prstGeom prst="rect">
            <a:avLst/>
          </a:prstGeom>
          <a:solidFill>
            <a:schemeClr val="bg1"/>
          </a:solidFill>
        </p:spPr>
      </p:pic>
      <p:pic>
        <p:nvPicPr>
          <p:cNvPr id="10" name="图片 9"/>
          <p:cNvPicPr>
            <a:picLocks noChangeAspect="1"/>
          </p:cNvPicPr>
          <p:nvPr/>
        </p:nvPicPr>
        <p:blipFill>
          <a:blip r:embed="rId3"/>
          <a:stretch>
            <a:fillRect/>
          </a:stretch>
        </p:blipFill>
        <p:spPr>
          <a:xfrm>
            <a:off x="5216453" y="3711709"/>
            <a:ext cx="3500100" cy="2732344"/>
          </a:xfrm>
          <a:prstGeom prst="rect">
            <a:avLst/>
          </a:prstGeom>
          <a:solidFill>
            <a:schemeClr val="bg1"/>
          </a:solidFill>
        </p:spPr>
      </p:pic>
      <p:pic>
        <p:nvPicPr>
          <p:cNvPr id="11" name="图片 10"/>
          <p:cNvPicPr>
            <a:picLocks noChangeAspect="1"/>
          </p:cNvPicPr>
          <p:nvPr/>
        </p:nvPicPr>
        <p:blipFill>
          <a:blip r:embed="rId4"/>
          <a:stretch>
            <a:fillRect/>
          </a:stretch>
        </p:blipFill>
        <p:spPr>
          <a:xfrm>
            <a:off x="5348257" y="1125979"/>
            <a:ext cx="3099984" cy="2419994"/>
          </a:xfrm>
          <a:prstGeom prst="rect">
            <a:avLst/>
          </a:prstGeom>
          <a:solidFill>
            <a:schemeClr val="bg1"/>
          </a:solidFill>
        </p:spPr>
      </p:pic>
      <p:sp>
        <p:nvSpPr>
          <p:cNvPr id="12" name="文本框 11"/>
          <p:cNvSpPr txBox="1"/>
          <p:nvPr/>
        </p:nvSpPr>
        <p:spPr>
          <a:xfrm>
            <a:off x="7128590" y="1404219"/>
            <a:ext cx="201541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能窗范围</a:t>
            </a:r>
            <a:r>
              <a:rPr lang="en-US" altLang="zh-CN" dirty="0" smtClean="0">
                <a:latin typeface="微软雅黑" panose="020B0503020204020204" pitchFamily="34" charset="-122"/>
                <a:ea typeface="微软雅黑" panose="020B0503020204020204" pitchFamily="34" charset="-122"/>
              </a:rPr>
              <a:t>450keV~650keV</a:t>
            </a:r>
            <a:endParaRPr lang="zh-CN" altLang="en-US" dirty="0">
              <a:latin typeface="微软雅黑" panose="020B0503020204020204" pitchFamily="34" charset="-122"/>
              <a:ea typeface="微软雅黑" panose="020B0503020204020204" pitchFamily="34" charset="-122"/>
            </a:endParaRPr>
          </a:p>
        </p:txBody>
      </p:sp>
      <p:sp>
        <p:nvSpPr>
          <p:cNvPr id="13" name="内容占位符 2"/>
          <p:cNvSpPr txBox="1">
            <a:spLocks/>
          </p:cNvSpPr>
          <p:nvPr/>
        </p:nvSpPr>
        <p:spPr bwMode="auto">
          <a:xfrm>
            <a:off x="-49127" y="3272799"/>
            <a:ext cx="5548045" cy="877820"/>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en-US" altLang="zh-CN" sz="1600" dirty="0" smtClean="0">
                <a:latin typeface="黑体" panose="02010609060101010101" pitchFamily="49" charset="-122"/>
                <a:ea typeface="黑体" panose="02010609060101010101" pitchFamily="49" charset="-122"/>
              </a:rPr>
              <a:t>2x2x11 mm^3 LYSO</a:t>
            </a:r>
            <a:r>
              <a:rPr lang="zh-CN" altLang="en-US" sz="1600" dirty="0" smtClean="0">
                <a:latin typeface="黑体" panose="02010609060101010101" pitchFamily="49" charset="-122"/>
                <a:ea typeface="黑体" panose="02010609060101010101" pitchFamily="49" charset="-122"/>
              </a:rPr>
              <a:t>晶体条</a:t>
            </a:r>
            <a:endParaRPr lang="en-US" altLang="zh-CN" sz="1600" dirty="0" smtClean="0">
              <a:latin typeface="黑体" panose="02010609060101010101" pitchFamily="49" charset="-122"/>
              <a:ea typeface="黑体" panose="02010609060101010101" pitchFamily="49" charset="-122"/>
            </a:endParaRPr>
          </a:p>
          <a:p>
            <a:r>
              <a:rPr lang="en-US" altLang="zh-CN" sz="1600" dirty="0" err="1" smtClean="0">
                <a:latin typeface="黑体" panose="02010609060101010101" pitchFamily="49" charset="-122"/>
                <a:ea typeface="黑体" panose="02010609060101010101" pitchFamily="49" charset="-122"/>
              </a:rPr>
              <a:t>SensL</a:t>
            </a:r>
            <a:r>
              <a:rPr lang="en-US" altLang="zh-CN" sz="1600" dirty="0" smtClean="0">
                <a:latin typeface="黑体" panose="02010609060101010101" pitchFamily="49" charset="-122"/>
                <a:ea typeface="黑体" panose="02010609060101010101" pitchFamily="49" charset="-122"/>
              </a:rPr>
              <a:t> FJ30035 </a:t>
            </a:r>
            <a:r>
              <a:rPr lang="en-US" altLang="zh-CN" sz="1600" dirty="0" err="1" smtClean="0">
                <a:latin typeface="黑体" panose="02010609060101010101" pitchFamily="49" charset="-122"/>
                <a:ea typeface="黑体" panose="02010609060101010101" pitchFamily="49" charset="-122"/>
              </a:rPr>
              <a:t>SiPM</a:t>
            </a:r>
            <a:r>
              <a:rPr lang="zh-CN" altLang="en-US" sz="1600" dirty="0" smtClean="0">
                <a:latin typeface="黑体" panose="02010609060101010101" pitchFamily="49" charset="-122"/>
                <a:ea typeface="黑体" panose="02010609060101010101" pitchFamily="49" charset="-122"/>
              </a:rPr>
              <a:t>工作在</a:t>
            </a:r>
            <a:r>
              <a:rPr lang="en-US" altLang="zh-CN" sz="1600" dirty="0" smtClean="0">
                <a:latin typeface="黑体" panose="02010609060101010101" pitchFamily="49" charset="-122"/>
                <a:ea typeface="黑体" panose="02010609060101010101" pitchFamily="49" charset="-122"/>
              </a:rPr>
              <a:t>+5V</a:t>
            </a:r>
            <a:r>
              <a:rPr lang="zh-CN" altLang="en-US" sz="1600" dirty="0" smtClean="0">
                <a:latin typeface="黑体" panose="02010609060101010101" pitchFamily="49" charset="-122"/>
                <a:ea typeface="黑体" panose="02010609060101010101" pitchFamily="49" charset="-122"/>
              </a:rPr>
              <a:t>过阈值电压条件下。</a:t>
            </a:r>
            <a:endParaRPr lang="en-US" altLang="zh-CN" sz="1600" dirty="0" smtClean="0">
              <a:latin typeface="黑体" panose="02010609060101010101" pitchFamily="49" charset="-122"/>
              <a:ea typeface="黑体" panose="02010609060101010101" pitchFamily="49" charset="-122"/>
            </a:endParaRPr>
          </a:p>
        </p:txBody>
      </p:sp>
      <p:sp>
        <p:nvSpPr>
          <p:cNvPr id="14" name="椭圆 13"/>
          <p:cNvSpPr/>
          <p:nvPr/>
        </p:nvSpPr>
        <p:spPr>
          <a:xfrm>
            <a:off x="6760396" y="5275917"/>
            <a:ext cx="1375899" cy="5906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5"/>
          <a:stretch>
            <a:fillRect/>
          </a:stretch>
        </p:blipFill>
        <p:spPr>
          <a:xfrm>
            <a:off x="437909" y="960243"/>
            <a:ext cx="4366497" cy="2436478"/>
          </a:xfrm>
          <a:prstGeom prst="rect">
            <a:avLst/>
          </a:prstGeom>
        </p:spPr>
      </p:pic>
      <p:sp>
        <p:nvSpPr>
          <p:cNvPr id="6" name="灯片编号占位符 5"/>
          <p:cNvSpPr>
            <a:spLocks noGrp="1"/>
          </p:cNvSpPr>
          <p:nvPr>
            <p:ph type="sldNum" sz="quarter" idx="10"/>
          </p:nvPr>
        </p:nvSpPr>
        <p:spPr/>
        <p:txBody>
          <a:bodyPr/>
          <a:lstStyle/>
          <a:p>
            <a:fld id="{129F512B-B45B-4EC2-86C1-0BC734486F49}" type="slidenum">
              <a:rPr lang="zh-CN" altLang="en-US" smtClean="0"/>
              <a:t>20</a:t>
            </a:fld>
            <a:endParaRPr lang="zh-CN" altLang="en-US"/>
          </a:p>
        </p:txBody>
      </p:sp>
    </p:spTree>
    <p:extLst>
      <p:ext uri="{BB962C8B-B14F-4D97-AF65-F5344CB8AC3E}">
        <p14:creationId xmlns:p14="http://schemas.microsoft.com/office/powerpoint/2010/main" val="1711487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 </a:t>
            </a:r>
            <a:r>
              <a:rPr lang="zh-CN" altLang="en-US" dirty="0" smtClean="0"/>
              <a:t>总结</a:t>
            </a:r>
            <a:endParaRPr lang="zh-CN" altLang="en-US" dirty="0"/>
          </a:p>
        </p:txBody>
      </p:sp>
      <p:graphicFrame>
        <p:nvGraphicFramePr>
          <p:cNvPr id="4" name="表格 3"/>
          <p:cNvGraphicFramePr>
            <a:graphicFrameLocks noGrp="1"/>
          </p:cNvGraphicFramePr>
          <p:nvPr>
            <p:extLst/>
          </p:nvPr>
        </p:nvGraphicFramePr>
        <p:xfrm>
          <a:off x="472814" y="2021220"/>
          <a:ext cx="8050426" cy="4028418"/>
        </p:xfrm>
        <a:graphic>
          <a:graphicData uri="http://schemas.openxmlformats.org/drawingml/2006/table">
            <a:tbl>
              <a:tblPr firstRow="1" bandRow="1">
                <a:tableStyleId>{073A0DAA-6AF3-43AB-8588-CEC1D06C72B9}</a:tableStyleId>
              </a:tblPr>
              <a:tblGrid>
                <a:gridCol w="395805"/>
                <a:gridCol w="787450"/>
                <a:gridCol w="265718"/>
                <a:gridCol w="756000"/>
                <a:gridCol w="726292"/>
                <a:gridCol w="637722"/>
                <a:gridCol w="1493813"/>
                <a:gridCol w="1818915"/>
                <a:gridCol w="1168711"/>
              </a:tblGrid>
              <a:tr h="515186">
                <a:tc>
                  <a:txBody>
                    <a:bodyPr/>
                    <a:lstStyle/>
                    <a:p>
                      <a:pPr algn="ctr"/>
                      <a:r>
                        <a:rPr lang="zh-CN" altLang="en-US" sz="1400" dirty="0" smtClean="0"/>
                        <a:t>年份</a:t>
                      </a:r>
                      <a:endParaRPr lang="zh-CN" altLang="en-US" sz="1400" dirty="0"/>
                    </a:p>
                  </a:txBody>
                  <a:tcPr anchor="ctr"/>
                </a:tc>
                <a:tc>
                  <a:txBody>
                    <a:bodyPr/>
                    <a:lstStyle/>
                    <a:p>
                      <a:pPr algn="ctr"/>
                      <a:r>
                        <a:rPr lang="zh-CN" altLang="en-US" sz="1400" dirty="0" smtClean="0"/>
                        <a:t>名称</a:t>
                      </a:r>
                      <a:endParaRPr lang="zh-CN" altLang="en-US" sz="1400" dirty="0"/>
                    </a:p>
                  </a:txBody>
                  <a:tcPr anchor="ctr"/>
                </a:tc>
                <a:tc>
                  <a:txBody>
                    <a:bodyPr/>
                    <a:lstStyle/>
                    <a:p>
                      <a:pPr algn="ctr"/>
                      <a:r>
                        <a:rPr lang="zh-CN" altLang="en-US" sz="1400" dirty="0" smtClean="0"/>
                        <a:t>通道数</a:t>
                      </a:r>
                      <a:endParaRPr lang="zh-CN" altLang="en-US" sz="1400" dirty="0"/>
                    </a:p>
                  </a:txBody>
                  <a:tcPr anchor="ctr"/>
                </a:tc>
                <a:tc>
                  <a:txBody>
                    <a:bodyPr/>
                    <a:lstStyle/>
                    <a:p>
                      <a:pPr algn="ctr"/>
                      <a:r>
                        <a:rPr lang="zh-CN" altLang="en-US" sz="1400" dirty="0" smtClean="0"/>
                        <a:t>主体结构</a:t>
                      </a:r>
                      <a:endParaRPr lang="zh-CN" altLang="en-US" sz="1400" dirty="0"/>
                    </a:p>
                  </a:txBody>
                  <a:tcPr anchor="ctr"/>
                </a:tc>
                <a:tc>
                  <a:txBody>
                    <a:bodyPr/>
                    <a:lstStyle/>
                    <a:p>
                      <a:pPr algn="ctr"/>
                      <a:r>
                        <a:rPr lang="zh-CN" altLang="en-US" sz="1400" dirty="0" smtClean="0"/>
                        <a:t>功耗</a:t>
                      </a:r>
                      <a:endParaRPr lang="en-US" altLang="zh-CN" sz="1400" dirty="0" smtClean="0"/>
                    </a:p>
                    <a:p>
                      <a:pPr algn="ctr"/>
                      <a:r>
                        <a:rPr lang="zh-CN" altLang="en-US" sz="1400" dirty="0" smtClean="0"/>
                        <a:t>（每通道）</a:t>
                      </a:r>
                      <a:endParaRPr lang="zh-CN" altLang="en-US" sz="1400" dirty="0"/>
                    </a:p>
                  </a:txBody>
                  <a:tcPr anchor="ctr"/>
                </a:tc>
                <a:tc>
                  <a:txBody>
                    <a:bodyPr/>
                    <a:lstStyle/>
                    <a:p>
                      <a:pPr algn="ctr"/>
                      <a:r>
                        <a:rPr lang="zh-CN" altLang="en-US" sz="1400" dirty="0" smtClean="0"/>
                        <a:t>所用工艺</a:t>
                      </a:r>
                      <a:endParaRPr lang="zh-CN" altLang="en-US" sz="1400" dirty="0"/>
                    </a:p>
                  </a:txBody>
                  <a:tcPr anchor="ctr"/>
                </a:tc>
                <a:tc>
                  <a:txBody>
                    <a:bodyPr/>
                    <a:lstStyle/>
                    <a:p>
                      <a:pPr algn="ctr"/>
                      <a:r>
                        <a:rPr lang="zh-CN" altLang="en-US" sz="1400" dirty="0" smtClean="0"/>
                        <a:t>电子学时间分辨能力 </a:t>
                      </a:r>
                      <a:r>
                        <a:rPr lang="en-US" altLang="zh-CN" sz="1400" dirty="0" smtClean="0"/>
                        <a:t>(</a:t>
                      </a:r>
                      <a:r>
                        <a:rPr lang="en-US" altLang="zh-CN" sz="1400" dirty="0" err="1" smtClean="0"/>
                        <a:t>rms</a:t>
                      </a:r>
                      <a:r>
                        <a:rPr lang="en-US" altLang="zh-CN" sz="1400" dirty="0" smtClean="0"/>
                        <a:t>)</a:t>
                      </a:r>
                      <a:endParaRPr lang="zh-CN" altLang="en-US" sz="1400" dirty="0"/>
                    </a:p>
                  </a:txBody>
                  <a:tcPr anchor="ctr"/>
                </a:tc>
                <a:tc>
                  <a:txBody>
                    <a:bodyPr/>
                    <a:lstStyle/>
                    <a:p>
                      <a:pPr algn="ctr"/>
                      <a:r>
                        <a:rPr lang="zh-CN" altLang="en-US" sz="1400" dirty="0" smtClean="0"/>
                        <a:t>所用晶体和</a:t>
                      </a:r>
                      <a:r>
                        <a:rPr lang="en-US" altLang="zh-CN" sz="1400" dirty="0" err="1" smtClean="0"/>
                        <a:t>SiPM</a:t>
                      </a:r>
                      <a:endParaRPr lang="zh-CN" altLang="en-US" sz="1400" dirty="0"/>
                    </a:p>
                  </a:txBody>
                  <a:tcPr anchor="ctr"/>
                </a:tc>
                <a:tc>
                  <a:txBody>
                    <a:bodyPr/>
                    <a:lstStyle/>
                    <a:p>
                      <a:pPr algn="ctr"/>
                      <a:r>
                        <a:rPr lang="zh-CN" altLang="en-US" sz="1400" dirty="0" smtClean="0"/>
                        <a:t>符合时间分辨</a:t>
                      </a:r>
                      <a:r>
                        <a:rPr lang="en-US" altLang="zh-CN" sz="1400" dirty="0" smtClean="0"/>
                        <a:t>CRT (FWHM)</a:t>
                      </a:r>
                      <a:endParaRPr lang="zh-CN" altLang="en-US" sz="1400" dirty="0"/>
                    </a:p>
                  </a:txBody>
                  <a:tcPr anchor="ctr"/>
                </a:tc>
              </a:tr>
              <a:tr h="303051">
                <a:tc>
                  <a:txBody>
                    <a:bodyPr/>
                    <a:lstStyle/>
                    <a:p>
                      <a:pPr algn="ctr" rtl="0" fontAlgn="ctr"/>
                      <a:r>
                        <a:rPr lang="en-US" altLang="zh-CN" sz="1400" b="0" i="0" u="none" strike="noStrike" dirty="0">
                          <a:solidFill>
                            <a:srgbClr val="000000"/>
                          </a:solidFill>
                          <a:effectLst/>
                          <a:latin typeface="Calibri"/>
                        </a:rPr>
                        <a:t>2015</a:t>
                      </a:r>
                    </a:p>
                  </a:txBody>
                  <a:tcPr marL="9525" marR="9525" marT="9525" marB="0" anchor="ctr"/>
                </a:tc>
                <a:tc>
                  <a:txBody>
                    <a:bodyPr/>
                    <a:lstStyle/>
                    <a:p>
                      <a:pPr algn="ctr" rtl="0" fontAlgn="ctr"/>
                      <a:r>
                        <a:rPr lang="en-US" sz="1400" b="0" i="0" u="none" strike="noStrike">
                          <a:solidFill>
                            <a:srgbClr val="000000"/>
                          </a:solidFill>
                          <a:effectLst/>
                          <a:latin typeface="Calibri"/>
                        </a:rPr>
                        <a:t>EXYT</a:t>
                      </a:r>
                    </a:p>
                  </a:txBody>
                  <a:tcPr marL="9525" marR="9525" marT="9525" marB="0" anchor="ctr"/>
                </a:tc>
                <a:tc>
                  <a:txBody>
                    <a:bodyPr/>
                    <a:lstStyle/>
                    <a:p>
                      <a:pPr algn="ctr" rtl="0" fontAlgn="ctr"/>
                      <a:r>
                        <a:rPr lang="en-US" altLang="zh-CN" sz="1400" b="0" i="0" u="none" strike="noStrike" dirty="0">
                          <a:solidFill>
                            <a:srgbClr val="000000"/>
                          </a:solidFill>
                          <a:effectLst/>
                          <a:latin typeface="Calibri"/>
                        </a:rPr>
                        <a:t>64</a:t>
                      </a:r>
                    </a:p>
                  </a:txBody>
                  <a:tcPr marL="9525" marR="9525" marT="9525" marB="0" anchor="ctr"/>
                </a:tc>
                <a:tc>
                  <a:txBody>
                    <a:bodyPr/>
                    <a:lstStyle/>
                    <a:p>
                      <a:pPr algn="ctr" rtl="0" fontAlgn="ctr"/>
                      <a:r>
                        <a:rPr lang="zh-CN" altLang="en-US" sz="1400" b="0" i="0" u="none" strike="noStrike" dirty="0">
                          <a:solidFill>
                            <a:srgbClr val="000000"/>
                          </a:solidFill>
                          <a:effectLst/>
                          <a:latin typeface="Arial"/>
                        </a:rPr>
                        <a:t>加权</a:t>
                      </a:r>
                    </a:p>
                  </a:txBody>
                  <a:tcPr marL="9525" marR="9525" marT="9525" marB="0" anchor="ctr"/>
                </a:tc>
                <a:tc>
                  <a:txBody>
                    <a:bodyPr/>
                    <a:lstStyle/>
                    <a:p>
                      <a:pPr algn="ctr" rtl="0" fontAlgn="ctr"/>
                      <a:r>
                        <a:rPr lang="en-US" sz="1400" b="0" i="0" u="none" strike="noStrike" dirty="0">
                          <a:solidFill>
                            <a:srgbClr val="000000"/>
                          </a:solidFill>
                          <a:effectLst/>
                          <a:latin typeface="Calibri"/>
                        </a:rPr>
                        <a:t>3mW</a:t>
                      </a:r>
                    </a:p>
                  </a:txBody>
                  <a:tcPr marL="9525" marR="9525" marT="9525" marB="0" anchor="ctr"/>
                </a:tc>
                <a:tc>
                  <a:txBody>
                    <a:bodyPr/>
                    <a:lstStyle/>
                    <a:p>
                      <a:pPr algn="ctr" rtl="0" fontAlgn="ctr"/>
                      <a:r>
                        <a:rPr lang="el-GR" sz="1400" b="0" i="0" u="none" strike="noStrike" dirty="0">
                          <a:solidFill>
                            <a:srgbClr val="000000"/>
                          </a:solidFill>
                          <a:effectLst/>
                          <a:latin typeface="Calibri"/>
                        </a:rPr>
                        <a:t>0.18 μ</a:t>
                      </a:r>
                      <a:r>
                        <a:rPr lang="en-US" sz="1400" b="0" i="0" u="none" strike="noStrike" dirty="0">
                          <a:solidFill>
                            <a:srgbClr val="000000"/>
                          </a:solidFill>
                          <a:effectLst/>
                          <a:latin typeface="Calibri"/>
                        </a:rPr>
                        <a:t>m</a:t>
                      </a:r>
                    </a:p>
                  </a:txBody>
                  <a:tcPr marL="9525" marR="9525" marT="9525" marB="0" anchor="ctr"/>
                </a:tc>
                <a:tc>
                  <a:txBody>
                    <a:bodyPr/>
                    <a:lstStyle/>
                    <a:p>
                      <a:pPr algn="ctr" rtl="0" fontAlgn="ctr"/>
                      <a:r>
                        <a:rPr lang="en-US" sz="1400" b="0" i="0" u="none" strike="noStrike" dirty="0" smtClean="0">
                          <a:solidFill>
                            <a:srgbClr val="000000"/>
                          </a:solidFill>
                          <a:effectLst/>
                          <a:latin typeface="Calibri"/>
                        </a:rPr>
                        <a:t>30</a:t>
                      </a:r>
                      <a:r>
                        <a:rPr lang="en-US" altLang="zh-CN" sz="1400" b="0" i="0" u="none" strike="noStrike" dirty="0" smtClean="0">
                          <a:solidFill>
                            <a:srgbClr val="000000"/>
                          </a:solidFill>
                          <a:effectLst/>
                          <a:latin typeface="Calibri"/>
                        </a:rPr>
                        <a:t>ps @ 20 </a:t>
                      </a:r>
                      <a:r>
                        <a:rPr lang="en-US" altLang="zh-CN" sz="1400" b="0" i="0" u="none" strike="noStrike" dirty="0" err="1" smtClean="0">
                          <a:solidFill>
                            <a:srgbClr val="000000"/>
                          </a:solidFill>
                          <a:effectLst/>
                          <a:latin typeface="Calibri"/>
                        </a:rPr>
                        <a:t>p.e.</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20 </a:t>
                      </a:r>
                      <a:r>
                        <a:rPr lang="en-US" altLang="zh-CN" sz="1400" b="0" i="0" u="none" strike="noStrike" dirty="0" smtClean="0">
                          <a:solidFill>
                            <a:srgbClr val="000000"/>
                          </a:solidFill>
                          <a:effectLst/>
                          <a:latin typeface="Calibri"/>
                        </a:rPr>
                        <a:t>mm LYSO + </a:t>
                      </a:r>
                      <a:r>
                        <a:rPr lang="en-US" altLang="zh-CN" sz="1400" b="0" i="0" u="none" strike="noStrike" dirty="0" err="1" smtClean="0">
                          <a:solidFill>
                            <a:srgbClr val="000000"/>
                          </a:solidFill>
                          <a:effectLst/>
                          <a:latin typeface="Calibri"/>
                        </a:rPr>
                        <a:t>SensL</a:t>
                      </a:r>
                      <a:r>
                        <a:rPr lang="en-US" altLang="zh-CN" sz="1400" b="0" i="0" u="none" strike="noStrike" dirty="0" smtClean="0">
                          <a:solidFill>
                            <a:srgbClr val="000000"/>
                          </a:solidFill>
                          <a:effectLst/>
                          <a:latin typeface="Calibri"/>
                        </a:rPr>
                        <a:t> FJ </a:t>
                      </a:r>
                      <a:r>
                        <a:rPr lang="en-US" altLang="zh-CN" sz="1400" b="0" i="0" u="none" strike="noStrike" dirty="0" err="1" smtClean="0">
                          <a:solidFill>
                            <a:srgbClr val="000000"/>
                          </a:solidFill>
                          <a:effectLst/>
                          <a:latin typeface="Calibri"/>
                        </a:rPr>
                        <a:t>SiPM</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290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tc>
              </a:tr>
              <a:tr h="303051">
                <a:tc>
                  <a:txBody>
                    <a:bodyPr/>
                    <a:lstStyle/>
                    <a:p>
                      <a:pPr algn="ctr" rtl="0" fontAlgn="ctr"/>
                      <a:r>
                        <a:rPr lang="en-US" altLang="zh-CN" sz="1400" b="0" i="0" u="none" strike="noStrike" dirty="0">
                          <a:solidFill>
                            <a:srgbClr val="000000"/>
                          </a:solidFill>
                          <a:effectLst/>
                          <a:latin typeface="Calibri"/>
                        </a:rPr>
                        <a:t>2013</a:t>
                      </a:r>
                    </a:p>
                  </a:txBody>
                  <a:tcPr marL="9525" marR="9525" marT="9525" marB="0" anchor="ctr"/>
                </a:tc>
                <a:tc>
                  <a:txBody>
                    <a:bodyPr/>
                    <a:lstStyle/>
                    <a:p>
                      <a:pPr algn="ctr" rtl="0" fontAlgn="ctr"/>
                      <a:r>
                        <a:rPr lang="en-US" sz="1400" b="0" i="0" u="none" strike="noStrike" dirty="0">
                          <a:solidFill>
                            <a:srgbClr val="000000"/>
                          </a:solidFill>
                          <a:effectLst/>
                          <a:latin typeface="Calibri"/>
                        </a:rPr>
                        <a:t>PETIROC</a:t>
                      </a:r>
                    </a:p>
                  </a:txBody>
                  <a:tcPr marL="9525" marR="9525" marT="9525" marB="0" anchor="ctr"/>
                </a:tc>
                <a:tc>
                  <a:txBody>
                    <a:bodyPr/>
                    <a:lstStyle/>
                    <a:p>
                      <a:pPr algn="ctr" rtl="0" fontAlgn="ctr"/>
                      <a:r>
                        <a:rPr lang="en-US" altLang="zh-CN" sz="1400" b="0" i="0" u="none" strike="noStrike">
                          <a:solidFill>
                            <a:srgbClr val="000000"/>
                          </a:solidFill>
                          <a:effectLst/>
                          <a:latin typeface="Calibri"/>
                        </a:rPr>
                        <a:t>16</a:t>
                      </a:r>
                    </a:p>
                  </a:txBody>
                  <a:tcPr marL="9525" marR="9525" marT="9525" marB="0" anchor="ctr"/>
                </a:tc>
                <a:tc>
                  <a:txBody>
                    <a:bodyPr/>
                    <a:lstStyle/>
                    <a:p>
                      <a:pPr algn="ctr" rtl="0" fontAlgn="ctr"/>
                      <a:r>
                        <a:rPr lang="zh-CN" altLang="en-US" sz="1400" b="0" i="0" u="none" strike="noStrike">
                          <a:solidFill>
                            <a:srgbClr val="000000"/>
                          </a:solidFill>
                          <a:effectLst/>
                          <a:latin typeface="Arial"/>
                        </a:rPr>
                        <a:t>多路复用</a:t>
                      </a:r>
                    </a:p>
                  </a:txBody>
                  <a:tcPr marL="9525" marR="9525" marT="9525" marB="0" anchor="ctr"/>
                </a:tc>
                <a:tc>
                  <a:txBody>
                    <a:bodyPr/>
                    <a:lstStyle/>
                    <a:p>
                      <a:pPr algn="ctr" rtl="0" fontAlgn="ctr"/>
                      <a:r>
                        <a:rPr lang="en-US" sz="1400" b="0" i="0" u="none" strike="noStrike">
                          <a:solidFill>
                            <a:srgbClr val="000000"/>
                          </a:solidFill>
                          <a:effectLst/>
                          <a:latin typeface="Calibri"/>
                        </a:rPr>
                        <a:t>3.5mW</a:t>
                      </a:r>
                    </a:p>
                  </a:txBody>
                  <a:tcPr marL="9525" marR="9525" marT="9525" marB="0" anchor="ctr"/>
                </a:tc>
                <a:tc>
                  <a:txBody>
                    <a:bodyPr/>
                    <a:lstStyle/>
                    <a:p>
                      <a:pPr algn="ctr" rtl="0" fontAlgn="ctr"/>
                      <a:r>
                        <a:rPr lang="el-GR" sz="1400" b="0" i="0" u="none" strike="noStrike">
                          <a:solidFill>
                            <a:srgbClr val="000000"/>
                          </a:solidFill>
                          <a:effectLst/>
                          <a:latin typeface="Calibri"/>
                        </a:rPr>
                        <a:t>0.35 μ</a:t>
                      </a:r>
                      <a:r>
                        <a:rPr lang="en-US" sz="1400" b="0" i="0" u="none" strike="noStrike">
                          <a:solidFill>
                            <a:srgbClr val="000000"/>
                          </a:solidFill>
                          <a:effectLst/>
                          <a:latin typeface="Calibri"/>
                        </a:rPr>
                        <a:t>m</a:t>
                      </a:r>
                    </a:p>
                  </a:txBody>
                  <a:tcPr marL="9525" marR="9525" marT="9525" marB="0" anchor="ctr"/>
                </a:tc>
                <a:tc>
                  <a:txBody>
                    <a:bodyPr/>
                    <a:lstStyle/>
                    <a:p>
                      <a:pPr algn="ctr" rtl="0" fontAlgn="ctr"/>
                      <a:r>
                        <a:rPr lang="en-US" sz="1400" b="0" i="0" u="none" strike="noStrike" dirty="0" smtClean="0">
                          <a:solidFill>
                            <a:srgbClr val="000000"/>
                          </a:solidFill>
                          <a:effectLst/>
                          <a:latin typeface="Calibri"/>
                        </a:rPr>
                        <a:t>46</a:t>
                      </a:r>
                      <a:r>
                        <a:rPr lang="en-US" altLang="zh-CN" sz="1400" b="0" i="0" u="none" strike="noStrike" dirty="0" smtClean="0">
                          <a:solidFill>
                            <a:srgbClr val="000000"/>
                          </a:solidFill>
                          <a:effectLst/>
                          <a:latin typeface="Calibri"/>
                        </a:rPr>
                        <a:t>ps @ 15 </a:t>
                      </a:r>
                      <a:r>
                        <a:rPr lang="en-US" altLang="zh-CN" sz="1400" b="0" i="0" u="none" strike="noStrike" dirty="0" err="1" smtClean="0">
                          <a:solidFill>
                            <a:srgbClr val="000000"/>
                          </a:solidFill>
                          <a:effectLst/>
                          <a:latin typeface="Calibri"/>
                        </a:rPr>
                        <a:t>p.e.</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3</a:t>
                      </a:r>
                      <a:r>
                        <a:rPr lang="en-US" sz="1400" b="0" i="0" u="none" strike="noStrike" baseline="0" dirty="0" smtClean="0">
                          <a:solidFill>
                            <a:srgbClr val="000000"/>
                          </a:solidFill>
                          <a:effectLst/>
                          <a:latin typeface="Calibri"/>
                        </a:rPr>
                        <a:t> mm LYSO + KETEC</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402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tc>
              </a:tr>
              <a:tr h="303051">
                <a:tc>
                  <a:txBody>
                    <a:bodyPr/>
                    <a:lstStyle/>
                    <a:p>
                      <a:pPr algn="ctr" rtl="0" fontAlgn="ctr"/>
                      <a:r>
                        <a:rPr lang="en-US" altLang="zh-CN" sz="1400" b="0" i="0" u="none" strike="noStrike" dirty="0">
                          <a:solidFill>
                            <a:srgbClr val="000000"/>
                          </a:solidFill>
                          <a:effectLst/>
                          <a:latin typeface="Calibri"/>
                        </a:rPr>
                        <a:t>2014</a:t>
                      </a: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alibri"/>
                        </a:rPr>
                        <a:t>TIMPIC2</a:t>
                      </a: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a:solidFill>
                            <a:srgbClr val="000000"/>
                          </a:solidFill>
                          <a:effectLst/>
                          <a:latin typeface="Calibri"/>
                        </a:rPr>
                        <a:t>16</a:t>
                      </a: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zh-CN" altLang="en-US" sz="1400" b="0" i="0" u="none" strike="noStrike" dirty="0" smtClean="0">
                          <a:solidFill>
                            <a:srgbClr val="000000"/>
                          </a:solidFill>
                          <a:effectLst/>
                          <a:latin typeface="Arial"/>
                        </a:rPr>
                        <a:t>脉宽调制</a:t>
                      </a:r>
                      <a:endParaRPr lang="zh-CN" altLang="en-US" sz="1400" b="0" i="0" u="none" strike="noStrike" dirty="0">
                        <a:solidFill>
                          <a:srgbClr val="000000"/>
                        </a:solidFill>
                        <a:effectLst/>
                        <a:latin typeface="Arial"/>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alibri"/>
                        </a:rPr>
                        <a:t>10mW</a:t>
                      </a: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l-GR" sz="1400" b="0" i="0" u="none" strike="noStrike" dirty="0">
                          <a:solidFill>
                            <a:srgbClr val="000000"/>
                          </a:solidFill>
                          <a:effectLst/>
                          <a:latin typeface="Calibri"/>
                        </a:rPr>
                        <a:t>0.35 μ</a:t>
                      </a:r>
                      <a:r>
                        <a:rPr lang="en-US" sz="1400" b="0" i="0" u="none" strike="noStrike" dirty="0">
                          <a:solidFill>
                            <a:srgbClr val="000000"/>
                          </a:solidFill>
                          <a:effectLst/>
                          <a:latin typeface="Calibri"/>
                        </a:rPr>
                        <a:t>m</a:t>
                      </a: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100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r>
              <a:tr h="303051">
                <a:tc>
                  <a:txBody>
                    <a:bodyPr/>
                    <a:lstStyle/>
                    <a:p>
                      <a:pPr algn="ctr" rtl="0" fontAlgn="ctr"/>
                      <a:r>
                        <a:rPr lang="en-US" altLang="zh-CN" sz="1400" b="0" i="0" u="none" strike="noStrike" dirty="0">
                          <a:solidFill>
                            <a:srgbClr val="000000"/>
                          </a:solidFill>
                          <a:effectLst/>
                          <a:latin typeface="Calibri"/>
                        </a:rPr>
                        <a:t>2014</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a:rPr>
                        <a:t>STiC3</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altLang="zh-CN" sz="1400" b="0" i="0" u="none" strike="noStrike">
                          <a:solidFill>
                            <a:srgbClr val="000000"/>
                          </a:solidFill>
                          <a:effectLst/>
                          <a:latin typeface="Calibri"/>
                        </a:rPr>
                        <a:t>64</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smtClean="0">
                          <a:solidFill>
                            <a:srgbClr val="000000"/>
                          </a:solidFill>
                          <a:effectLst/>
                          <a:latin typeface="Calibri"/>
                        </a:rPr>
                        <a:t>TOT</a:t>
                      </a:r>
                      <a:r>
                        <a:rPr lang="en-US" altLang="zh-CN" sz="1400" b="0" i="0" u="none" strike="noStrike" dirty="0" smtClean="0">
                          <a:solidFill>
                            <a:srgbClr val="000000"/>
                          </a:solidFill>
                          <a:effectLst/>
                          <a:latin typeface="Calibri"/>
                        </a:rPr>
                        <a:t>+PLL</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a:rPr>
                        <a:t>25mW</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l-GR" sz="1400" b="0" i="0" u="none" strike="noStrike" dirty="0">
                          <a:solidFill>
                            <a:srgbClr val="000000"/>
                          </a:solidFill>
                          <a:effectLst/>
                          <a:latin typeface="Calibri"/>
                        </a:rPr>
                        <a:t>0.18 μ</a:t>
                      </a:r>
                      <a:r>
                        <a:rPr lang="en-US" sz="1400" b="0" i="0" u="none" strike="noStrike" dirty="0">
                          <a:solidFill>
                            <a:srgbClr val="000000"/>
                          </a:solidFill>
                          <a:effectLst/>
                          <a:latin typeface="Calibri"/>
                        </a:rPr>
                        <a:t>m</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altLang="zh-CN" sz="1400" b="0" i="0" u="none" strike="noStrike" dirty="0" smtClean="0">
                          <a:solidFill>
                            <a:srgbClr val="000000"/>
                          </a:solidFill>
                          <a:effectLst/>
                          <a:latin typeface="Calibri"/>
                        </a:rPr>
                        <a:t>20</a:t>
                      </a:r>
                      <a:r>
                        <a:rPr lang="en-US" altLang="zh-CN" sz="1400" b="0" i="0" u="none" strike="noStrike" baseline="0" dirty="0" smtClean="0">
                          <a:solidFill>
                            <a:srgbClr val="000000"/>
                          </a:solidFill>
                          <a:effectLst/>
                          <a:latin typeface="Calibri"/>
                        </a:rPr>
                        <a:t> </a:t>
                      </a:r>
                      <a:r>
                        <a:rPr lang="en-US" altLang="zh-CN" sz="1400" b="0" i="0" u="none" strike="noStrike" baseline="0" dirty="0" err="1" smtClean="0">
                          <a:solidFill>
                            <a:srgbClr val="000000"/>
                          </a:solidFill>
                          <a:effectLst/>
                          <a:latin typeface="Calibri"/>
                        </a:rPr>
                        <a:t>ps</a:t>
                      </a:r>
                      <a:r>
                        <a:rPr lang="en-US" altLang="zh-CN" sz="1400" b="0" i="0" u="none" strike="noStrike" baseline="0" dirty="0" smtClean="0">
                          <a:solidFill>
                            <a:srgbClr val="000000"/>
                          </a:solidFill>
                          <a:effectLst/>
                          <a:latin typeface="Calibri"/>
                        </a:rPr>
                        <a:t> @ 3 </a:t>
                      </a:r>
                      <a:r>
                        <a:rPr lang="en-US" altLang="zh-CN" sz="1400" b="0" i="0" u="none" strike="noStrike" baseline="0" dirty="0" err="1" smtClean="0">
                          <a:solidFill>
                            <a:srgbClr val="000000"/>
                          </a:solidFill>
                          <a:effectLst/>
                          <a:latin typeface="Calibri"/>
                        </a:rPr>
                        <a:t>p.e.</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smtClean="0">
                          <a:solidFill>
                            <a:srgbClr val="000000"/>
                          </a:solidFill>
                          <a:effectLst/>
                          <a:latin typeface="Calibri"/>
                        </a:rPr>
                        <a:t>15 mm LYSO + MPPC</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smtClean="0">
                          <a:solidFill>
                            <a:srgbClr val="000000"/>
                          </a:solidFill>
                          <a:effectLst/>
                          <a:latin typeface="Calibri"/>
                        </a:rPr>
                        <a:t>214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r>
              <a:tr h="303051">
                <a:tc>
                  <a:txBody>
                    <a:bodyPr/>
                    <a:lstStyle/>
                    <a:p>
                      <a:pPr algn="ctr" rtl="0" fontAlgn="ctr"/>
                      <a:r>
                        <a:rPr lang="en-US" altLang="zh-CN" sz="1400" b="0" i="0" u="none" strike="noStrike" dirty="0" smtClean="0">
                          <a:solidFill>
                            <a:srgbClr val="000000"/>
                          </a:solidFill>
                          <a:effectLst/>
                          <a:latin typeface="Calibri"/>
                        </a:rPr>
                        <a:t>2014</a:t>
                      </a:r>
                      <a:endParaRPr lang="en-US" altLang="zh-CN"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NINO</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smtClean="0">
                          <a:solidFill>
                            <a:srgbClr val="000000"/>
                          </a:solidFill>
                          <a:effectLst/>
                          <a:latin typeface="Calibri"/>
                        </a:rPr>
                        <a:t>32</a:t>
                      </a:r>
                      <a:endParaRPr lang="en-US" altLang="zh-CN"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TOT</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10mW</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0.25 </a:t>
                      </a:r>
                      <a:r>
                        <a:rPr lang="el-GR" altLang="zh-CN" sz="1400" b="0" i="0" u="none" strike="noStrike" dirty="0" smtClean="0">
                          <a:solidFill>
                            <a:srgbClr val="000000"/>
                          </a:solidFill>
                          <a:effectLst/>
                          <a:latin typeface="+mn-lt"/>
                        </a:rPr>
                        <a:t>μ</a:t>
                      </a:r>
                      <a:r>
                        <a:rPr lang="en-US" altLang="zh-CN" sz="1400" b="0" i="0" u="none" strike="noStrike" dirty="0" smtClean="0">
                          <a:solidFill>
                            <a:srgbClr val="000000"/>
                          </a:solidFill>
                          <a:effectLst/>
                          <a:latin typeface="+mn-lt"/>
                        </a:rPr>
                        <a:t>m</a:t>
                      </a:r>
                      <a:r>
                        <a:rPr lang="en-US" sz="1400" b="0" i="0" u="none" strike="noStrike" dirty="0" smtClean="0">
                          <a:solidFill>
                            <a:srgbClr val="000000"/>
                          </a:solidFill>
                          <a:effectLst/>
                          <a:latin typeface="Calibri"/>
                        </a:rPr>
                        <a:t> </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10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15</a:t>
                      </a:r>
                      <a:r>
                        <a:rPr lang="en-US" sz="1400" b="0" i="0" u="none" strike="noStrike" baseline="0" dirty="0" smtClean="0">
                          <a:solidFill>
                            <a:srgbClr val="000000"/>
                          </a:solidFill>
                          <a:effectLst/>
                          <a:latin typeface="Calibri"/>
                        </a:rPr>
                        <a:t> mm LYSO + MPPC</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alibri"/>
                        </a:rPr>
                        <a:t>175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lnB w="38100" cap="flat" cmpd="sng" algn="ctr">
                      <a:solidFill>
                        <a:schemeClr val="tx1"/>
                      </a:solidFill>
                      <a:prstDash val="solid"/>
                      <a:round/>
                      <a:headEnd type="none" w="med" len="med"/>
                      <a:tailEnd type="none" w="med" len="med"/>
                    </a:lnB>
                  </a:tcPr>
                </a:tc>
              </a:tr>
              <a:tr h="303051">
                <a:tc>
                  <a:txBody>
                    <a:bodyPr/>
                    <a:lstStyle/>
                    <a:p>
                      <a:pPr algn="ctr" rtl="0" fontAlgn="ctr"/>
                      <a:r>
                        <a:rPr lang="en-US" altLang="zh-CN" sz="1400" b="0" i="0" u="none" strike="noStrike" dirty="0">
                          <a:solidFill>
                            <a:srgbClr val="000000"/>
                          </a:solidFill>
                          <a:effectLst/>
                          <a:latin typeface="Calibri"/>
                        </a:rPr>
                        <a:t>2012</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a:rPr>
                        <a:t>PETA4</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altLang="zh-CN" sz="1400" b="0" i="0" u="none" strike="noStrike">
                          <a:solidFill>
                            <a:srgbClr val="000000"/>
                          </a:solidFill>
                          <a:effectLst/>
                          <a:latin typeface="Calibri"/>
                        </a:rPr>
                        <a:t>36</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zh-CN" altLang="en-US" sz="1400" b="0" i="0" u="none" strike="noStrike" dirty="0" smtClean="0">
                          <a:solidFill>
                            <a:srgbClr val="000000"/>
                          </a:solidFill>
                          <a:effectLst/>
                          <a:latin typeface="Arial"/>
                        </a:rPr>
                        <a:t>数字化</a:t>
                      </a:r>
                      <a:endParaRPr lang="en-US" sz="1400" b="0" i="0" u="none" strike="noStrike" dirty="0">
                        <a:solidFill>
                          <a:srgbClr val="000000"/>
                        </a:solidFill>
                        <a:effectLst/>
                        <a:latin typeface="Arial"/>
                      </a:endParaRP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a:solidFill>
                            <a:srgbClr val="000000"/>
                          </a:solidFill>
                          <a:effectLst/>
                          <a:latin typeface="Calibri"/>
                        </a:rPr>
                        <a:t>40mW</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l-GR" sz="1400" b="0" i="0" u="none" strike="noStrike" dirty="0">
                          <a:solidFill>
                            <a:srgbClr val="000000"/>
                          </a:solidFill>
                          <a:effectLst/>
                          <a:latin typeface="Calibri"/>
                        </a:rPr>
                        <a:t>0.18 μ</a:t>
                      </a:r>
                      <a:r>
                        <a:rPr lang="en-US" sz="1400" b="0" i="0" u="none" strike="noStrike" dirty="0">
                          <a:solidFill>
                            <a:srgbClr val="000000"/>
                          </a:solidFill>
                          <a:effectLst/>
                          <a:latin typeface="Calibri"/>
                        </a:rPr>
                        <a:t>m</a:t>
                      </a: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smtClean="0">
                          <a:solidFill>
                            <a:srgbClr val="000000"/>
                          </a:solidFill>
                          <a:effectLst/>
                          <a:latin typeface="Calibri"/>
                        </a:rPr>
                        <a:t>35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smtClean="0">
                          <a:solidFill>
                            <a:srgbClr val="000000"/>
                          </a:solidFill>
                          <a:effectLst/>
                          <a:latin typeface="Calibri"/>
                        </a:rPr>
                        <a:t>25 mm LYSO + FBK</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c>
                  <a:txBody>
                    <a:bodyPr/>
                    <a:lstStyle/>
                    <a:p>
                      <a:pPr algn="ctr" rtl="0" fontAlgn="ctr"/>
                      <a:r>
                        <a:rPr lang="en-US" sz="1400" b="0" i="0" u="none" strike="noStrike" dirty="0" smtClean="0">
                          <a:solidFill>
                            <a:srgbClr val="000000"/>
                          </a:solidFill>
                          <a:effectLst/>
                          <a:latin typeface="Calibri"/>
                        </a:rPr>
                        <a:t>460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lnT w="38100" cap="flat" cmpd="sng" algn="ctr">
                      <a:solidFill>
                        <a:schemeClr val="tx1"/>
                      </a:solidFill>
                      <a:prstDash val="solid"/>
                      <a:round/>
                      <a:headEnd type="none" w="med" len="med"/>
                      <a:tailEnd type="none" w="med" len="med"/>
                    </a:lnT>
                  </a:tcPr>
                </a:tc>
              </a:tr>
              <a:tr h="303051">
                <a:tc>
                  <a:txBody>
                    <a:bodyPr/>
                    <a:lstStyle/>
                    <a:p>
                      <a:pPr algn="ctr" rtl="0" fontAlgn="ctr"/>
                      <a:r>
                        <a:rPr lang="en-US" altLang="zh-CN" sz="1400" b="0" i="0" u="none" strike="noStrike" dirty="0">
                          <a:solidFill>
                            <a:srgbClr val="000000"/>
                          </a:solidFill>
                          <a:effectLst/>
                          <a:latin typeface="Calibri"/>
                        </a:rPr>
                        <a:t>2013</a:t>
                      </a:r>
                    </a:p>
                  </a:txBody>
                  <a:tcPr marL="9525" marR="9525" marT="9525" marB="0" anchor="ctr"/>
                </a:tc>
                <a:tc>
                  <a:txBody>
                    <a:bodyPr/>
                    <a:lstStyle/>
                    <a:p>
                      <a:pPr algn="ctr" rtl="0" fontAlgn="ctr"/>
                      <a:r>
                        <a:rPr lang="en-US" sz="1400" b="0" i="0" u="none" strike="noStrike">
                          <a:solidFill>
                            <a:srgbClr val="000000"/>
                          </a:solidFill>
                          <a:effectLst/>
                          <a:latin typeface="Calibri"/>
                        </a:rPr>
                        <a:t>MPPC32</a:t>
                      </a:r>
                    </a:p>
                  </a:txBody>
                  <a:tcPr marL="9525" marR="9525" marT="9525" marB="0" anchor="ctr"/>
                </a:tc>
                <a:tc>
                  <a:txBody>
                    <a:bodyPr/>
                    <a:lstStyle/>
                    <a:p>
                      <a:pPr algn="ctr" rtl="0" fontAlgn="ctr"/>
                      <a:r>
                        <a:rPr lang="en-US" altLang="zh-CN" sz="1400" b="0" i="0" u="none" strike="noStrike">
                          <a:solidFill>
                            <a:srgbClr val="000000"/>
                          </a:solidFill>
                          <a:effectLst/>
                          <a:latin typeface="Calibri"/>
                        </a:rPr>
                        <a:t>32</a:t>
                      </a:r>
                    </a:p>
                  </a:txBody>
                  <a:tcPr marL="9525" marR="9525" marT="9525" marB="0" anchor="ctr"/>
                </a:tc>
                <a:tc>
                  <a:txBody>
                    <a:bodyPr/>
                    <a:lstStyle/>
                    <a:p>
                      <a:pPr algn="ctr" rtl="0" fontAlgn="ctr"/>
                      <a:r>
                        <a:rPr lang="zh-CN" altLang="en-US" sz="1400" b="0" i="0" u="none" strike="noStrike" dirty="0" smtClean="0">
                          <a:solidFill>
                            <a:srgbClr val="000000"/>
                          </a:solidFill>
                          <a:effectLst/>
                          <a:latin typeface="Arial"/>
                        </a:rPr>
                        <a:t>数字化</a:t>
                      </a:r>
                      <a:endParaRPr lang="en-US" sz="1400" b="0" i="0" u="none" strike="noStrike" dirty="0">
                        <a:solidFill>
                          <a:srgbClr val="000000"/>
                        </a:solidFill>
                        <a:effectLst/>
                        <a:latin typeface="Arial"/>
                      </a:endParaRPr>
                    </a:p>
                  </a:txBody>
                  <a:tcPr marL="9525" marR="9525" marT="9525" marB="0" anchor="ctr"/>
                </a:tc>
                <a:tc>
                  <a:txBody>
                    <a:bodyPr/>
                    <a:lstStyle/>
                    <a:p>
                      <a:pPr algn="ctr" rtl="0" fontAlgn="ctr"/>
                      <a:r>
                        <a:rPr lang="en-US" sz="1400" b="0" i="0" u="none" strike="noStrike">
                          <a:solidFill>
                            <a:srgbClr val="000000"/>
                          </a:solidFill>
                          <a:effectLst/>
                          <a:latin typeface="Calibri"/>
                        </a:rPr>
                        <a:t>16mW</a:t>
                      </a:r>
                    </a:p>
                  </a:txBody>
                  <a:tcPr marL="9525" marR="9525" marT="9525" marB="0" anchor="ctr"/>
                </a:tc>
                <a:tc>
                  <a:txBody>
                    <a:bodyPr/>
                    <a:lstStyle/>
                    <a:p>
                      <a:pPr algn="ctr" rtl="0" fontAlgn="ctr"/>
                      <a:r>
                        <a:rPr lang="el-GR" sz="1400" b="0" i="0" u="none" strike="noStrike" dirty="0">
                          <a:solidFill>
                            <a:srgbClr val="000000"/>
                          </a:solidFill>
                          <a:effectLst/>
                          <a:latin typeface="Calibri"/>
                        </a:rPr>
                        <a:t>0.35 μ</a:t>
                      </a:r>
                      <a:r>
                        <a:rPr lang="en-US" sz="1400" b="0" i="0" u="none" strike="noStrike" dirty="0">
                          <a:solidFill>
                            <a:srgbClr val="000000"/>
                          </a:solidFill>
                          <a:effectLst/>
                          <a:latin typeface="Calibri"/>
                        </a:rPr>
                        <a:t>m</a:t>
                      </a:r>
                    </a:p>
                  </a:txBody>
                  <a:tcPr marL="9525" marR="9525" marT="9525" marB="0" anchor="ctr"/>
                </a:tc>
                <a:tc>
                  <a:txBody>
                    <a:bodyPr/>
                    <a:lstStyle/>
                    <a:p>
                      <a:pPr algn="ctr" rtl="0" fontAlgn="ctr"/>
                      <a:r>
                        <a:rPr lang="en-US" sz="1400" b="0" i="0" u="none" strike="noStrike" baseline="0" dirty="0" smtClean="0">
                          <a:solidFill>
                            <a:srgbClr val="000000"/>
                          </a:solidFill>
                          <a:effectLst/>
                          <a:latin typeface="Calibri"/>
                        </a:rPr>
                        <a:t>67 </a:t>
                      </a:r>
                      <a:r>
                        <a:rPr lang="en-US" sz="1400" b="0" i="0" u="none" strike="noStrike" baseline="0"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10 mm LYSO + MPPC</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491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tc>
              </a:tr>
              <a:tr h="303051">
                <a:tc>
                  <a:txBody>
                    <a:bodyPr/>
                    <a:lstStyle/>
                    <a:p>
                      <a:pPr algn="ctr" rtl="0" fontAlgn="ctr"/>
                      <a:r>
                        <a:rPr lang="en-US" altLang="zh-CN" sz="1400" b="0" i="0" u="none" strike="noStrike">
                          <a:solidFill>
                            <a:srgbClr val="000000"/>
                          </a:solidFill>
                          <a:effectLst/>
                          <a:latin typeface="Calibri"/>
                        </a:rPr>
                        <a:t>2013</a:t>
                      </a:r>
                    </a:p>
                  </a:txBody>
                  <a:tcPr marL="9525" marR="9525" marT="9525" marB="0" anchor="ctr"/>
                </a:tc>
                <a:tc>
                  <a:txBody>
                    <a:bodyPr/>
                    <a:lstStyle/>
                    <a:p>
                      <a:pPr algn="ctr" rtl="0" fontAlgn="ctr"/>
                      <a:r>
                        <a:rPr lang="en-US" sz="1400" b="0" i="0" u="none" strike="noStrike">
                          <a:solidFill>
                            <a:srgbClr val="000000"/>
                          </a:solidFill>
                          <a:effectLst/>
                          <a:latin typeface="Calibri"/>
                        </a:rPr>
                        <a:t>SPIROC</a:t>
                      </a:r>
                    </a:p>
                  </a:txBody>
                  <a:tcPr marL="9525" marR="9525" marT="9525" marB="0" anchor="ctr"/>
                </a:tc>
                <a:tc>
                  <a:txBody>
                    <a:bodyPr/>
                    <a:lstStyle/>
                    <a:p>
                      <a:pPr algn="ctr" rtl="0" fontAlgn="ctr"/>
                      <a:r>
                        <a:rPr lang="en-US" altLang="zh-CN" sz="1400" b="0" i="0" u="none" strike="noStrike">
                          <a:solidFill>
                            <a:srgbClr val="000000"/>
                          </a:solidFill>
                          <a:effectLst/>
                          <a:latin typeface="Calibri"/>
                        </a:rPr>
                        <a:t>36</a:t>
                      </a:r>
                    </a:p>
                  </a:txBody>
                  <a:tcPr marL="9525" marR="9525" marT="9525" marB="0" anchor="ctr"/>
                </a:tc>
                <a:tc>
                  <a:txBody>
                    <a:bodyPr/>
                    <a:lstStyle/>
                    <a:p>
                      <a:pPr marL="0" algn="ctr" defTabSz="913376" rtl="0" eaLnBrk="1" fontAlgn="ctr" latinLnBrk="0" hangingPunct="1"/>
                      <a:r>
                        <a:rPr lang="zh-CN" altLang="en-US" sz="1400" b="0" i="0" u="none" strike="noStrike" kern="1200" dirty="0" smtClean="0">
                          <a:solidFill>
                            <a:srgbClr val="000000"/>
                          </a:solidFill>
                          <a:effectLst/>
                          <a:latin typeface="Arial"/>
                          <a:ea typeface="+mn-ea"/>
                          <a:cs typeface="+mn-cs"/>
                        </a:rPr>
                        <a:t>数字化</a:t>
                      </a:r>
                      <a:endParaRPr lang="en-US" sz="1400" b="0" i="0" u="none" strike="noStrike" kern="1200" dirty="0">
                        <a:solidFill>
                          <a:srgbClr val="000000"/>
                        </a:solidFill>
                        <a:effectLst/>
                        <a:latin typeface="Arial"/>
                        <a:ea typeface="+mn-ea"/>
                        <a:cs typeface="+mn-cs"/>
                      </a:endParaRPr>
                    </a:p>
                  </a:txBody>
                  <a:tcPr marL="9525" marR="9525" marT="9525" marB="0" anchor="ctr"/>
                </a:tc>
                <a:tc>
                  <a:txBody>
                    <a:bodyPr/>
                    <a:lstStyle/>
                    <a:p>
                      <a:pPr algn="ctr" rtl="0" fontAlgn="ctr"/>
                      <a:r>
                        <a:rPr lang="en-US" sz="1400" b="0" i="0" u="none" strike="noStrike">
                          <a:solidFill>
                            <a:srgbClr val="000000"/>
                          </a:solidFill>
                          <a:effectLst/>
                          <a:latin typeface="Calibri"/>
                        </a:rPr>
                        <a:t>2.5mW</a:t>
                      </a:r>
                    </a:p>
                  </a:txBody>
                  <a:tcPr marL="9525" marR="9525" marT="9525" marB="0" anchor="ctr"/>
                </a:tc>
                <a:tc>
                  <a:txBody>
                    <a:bodyPr/>
                    <a:lstStyle/>
                    <a:p>
                      <a:pPr algn="ctr" rtl="0" fontAlgn="ctr"/>
                      <a:r>
                        <a:rPr lang="el-GR" sz="1400" b="0" i="0" u="none" strike="noStrike" dirty="0">
                          <a:solidFill>
                            <a:srgbClr val="000000"/>
                          </a:solidFill>
                          <a:effectLst/>
                          <a:latin typeface="Calibri"/>
                        </a:rPr>
                        <a:t>0.35 μ</a:t>
                      </a:r>
                      <a:r>
                        <a:rPr lang="en-US" sz="1400" b="0" i="0" u="none" strike="noStrike" dirty="0">
                          <a:solidFill>
                            <a:srgbClr val="000000"/>
                          </a:solidFill>
                          <a:effectLst/>
                          <a:latin typeface="Calibri"/>
                        </a:rPr>
                        <a:t>m</a:t>
                      </a:r>
                    </a:p>
                  </a:txBody>
                  <a:tcPr marL="9525" marR="9525" marT="9525" marB="0" anchor="ctr"/>
                </a:tc>
                <a:tc>
                  <a:txBody>
                    <a:bodyPr/>
                    <a:lstStyle/>
                    <a:p>
                      <a:pPr algn="ctr" rtl="0" fontAlgn="ctr"/>
                      <a:r>
                        <a:rPr lang="en-US" sz="1400" b="0" i="0" u="none" strike="noStrike" dirty="0" smtClean="0">
                          <a:solidFill>
                            <a:srgbClr val="000000"/>
                          </a:solidFill>
                          <a:effectLst/>
                          <a:latin typeface="Calibri"/>
                        </a:rPr>
                        <a:t>100 </a:t>
                      </a:r>
                      <a:r>
                        <a:rPr lang="en-US" sz="1400" b="0" i="0" u="none" strike="noStrike" dirty="0" err="1" smtClean="0">
                          <a:solidFill>
                            <a:srgbClr val="000000"/>
                          </a:solidFill>
                          <a:effectLst/>
                          <a:latin typeface="Calibri"/>
                        </a:rPr>
                        <a:t>ps</a:t>
                      </a:r>
                      <a:r>
                        <a:rPr lang="en-US" sz="1400" b="0" i="0" u="none" strike="noStrike" dirty="0" smtClean="0">
                          <a:solidFill>
                            <a:srgbClr val="000000"/>
                          </a:solidFill>
                          <a:effectLst/>
                          <a:latin typeface="Calibri"/>
                        </a:rPr>
                        <a:t> </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9525" marR="9525" marT="9525" marB="0" anchor="ctr"/>
                </a:tc>
              </a:tr>
              <a:tr h="303051">
                <a:tc>
                  <a:txBody>
                    <a:bodyPr/>
                    <a:lstStyle/>
                    <a:p>
                      <a:pPr algn="ctr" rtl="0" fontAlgn="ctr"/>
                      <a:r>
                        <a:rPr lang="en-US" altLang="zh-CN" sz="1400" b="0" i="0" u="none" strike="noStrike">
                          <a:solidFill>
                            <a:srgbClr val="000000"/>
                          </a:solidFill>
                          <a:effectLst/>
                          <a:latin typeface="Calibri"/>
                        </a:rPr>
                        <a:t>2016</a:t>
                      </a:r>
                    </a:p>
                  </a:txBody>
                  <a:tcPr marL="9525" marR="9525" marT="9525" marB="0" anchor="ctr"/>
                </a:tc>
                <a:tc>
                  <a:txBody>
                    <a:bodyPr/>
                    <a:lstStyle/>
                    <a:p>
                      <a:pPr algn="ctr" rtl="0" fontAlgn="ctr"/>
                      <a:r>
                        <a:rPr lang="en-US" sz="1400" b="0" i="0" u="none" strike="noStrike" dirty="0" smtClean="0">
                          <a:solidFill>
                            <a:srgbClr val="000000"/>
                          </a:solidFill>
                          <a:effectLst/>
                          <a:latin typeface="Calibri"/>
                        </a:rPr>
                        <a:t>TOFPET</a:t>
                      </a:r>
                      <a:r>
                        <a:rPr lang="en-US" altLang="zh-CN" sz="1400" b="0" i="0" u="none" strike="noStrike" dirty="0" smtClean="0">
                          <a:solidFill>
                            <a:srgbClr val="000000"/>
                          </a:solidFill>
                          <a:effectLst/>
                          <a:latin typeface="Calibri"/>
                        </a:rPr>
                        <a:t>v</a:t>
                      </a:r>
                      <a:r>
                        <a:rPr lang="en-US" sz="1400" b="0" i="0" u="none" strike="noStrike" dirty="0" smtClean="0">
                          <a:solidFill>
                            <a:srgbClr val="000000"/>
                          </a:solidFill>
                          <a:effectLst/>
                          <a:latin typeface="Calibri"/>
                        </a:rPr>
                        <a:t>2</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altLang="zh-CN" sz="1400" b="0" i="0" u="none" strike="noStrike">
                          <a:solidFill>
                            <a:srgbClr val="000000"/>
                          </a:solidFill>
                          <a:effectLst/>
                          <a:latin typeface="Calibri"/>
                        </a:rPr>
                        <a:t>64</a:t>
                      </a:r>
                    </a:p>
                  </a:txBody>
                  <a:tcPr marL="9525" marR="9525" marT="9525" marB="0" anchor="ctr"/>
                </a:tc>
                <a:tc>
                  <a:txBody>
                    <a:bodyPr/>
                    <a:lstStyle/>
                    <a:p>
                      <a:pPr algn="ctr" rtl="0" fontAlgn="ctr"/>
                      <a:r>
                        <a:rPr lang="zh-CN" altLang="en-US" sz="1400" b="0" i="0" u="none" strike="noStrike" dirty="0" smtClean="0">
                          <a:solidFill>
                            <a:srgbClr val="000000"/>
                          </a:solidFill>
                          <a:effectLst/>
                          <a:latin typeface="Arial"/>
                        </a:rPr>
                        <a:t>数字化</a:t>
                      </a:r>
                      <a:endParaRPr lang="en-US" sz="1400" b="0" i="0" u="none" strike="noStrike" dirty="0">
                        <a:solidFill>
                          <a:srgbClr val="000000"/>
                        </a:solidFill>
                        <a:effectLst/>
                        <a:latin typeface="Arial"/>
                      </a:endParaRPr>
                    </a:p>
                  </a:txBody>
                  <a:tcPr marL="9525" marR="9525" marT="9525" marB="0" anchor="ctr"/>
                </a:tc>
                <a:tc>
                  <a:txBody>
                    <a:bodyPr/>
                    <a:lstStyle/>
                    <a:p>
                      <a:pPr algn="ctr" rtl="0" fontAlgn="ctr"/>
                      <a:r>
                        <a:rPr lang="en-US" sz="1400" b="0" i="0" u="none" strike="noStrike" dirty="0">
                          <a:solidFill>
                            <a:srgbClr val="000000"/>
                          </a:solidFill>
                          <a:effectLst/>
                          <a:latin typeface="Calibri"/>
                        </a:rPr>
                        <a:t>8mW</a:t>
                      </a:r>
                    </a:p>
                  </a:txBody>
                  <a:tcPr marL="9525" marR="9525" marT="9525" marB="0" anchor="ctr"/>
                </a:tc>
                <a:tc>
                  <a:txBody>
                    <a:bodyPr/>
                    <a:lstStyle/>
                    <a:p>
                      <a:pPr algn="ctr" rtl="0" fontAlgn="ctr"/>
                      <a:r>
                        <a:rPr lang="el-GR" sz="1400" b="0" i="0" u="none" strike="noStrike" dirty="0">
                          <a:solidFill>
                            <a:srgbClr val="000000"/>
                          </a:solidFill>
                          <a:effectLst/>
                          <a:latin typeface="Calibri"/>
                        </a:rPr>
                        <a:t>0.11 μ</a:t>
                      </a:r>
                      <a:r>
                        <a:rPr lang="en-US" sz="1400" b="0" i="0" u="none" strike="noStrike" dirty="0">
                          <a:solidFill>
                            <a:srgbClr val="000000"/>
                          </a:solidFill>
                          <a:effectLst/>
                          <a:latin typeface="Calibri"/>
                        </a:rPr>
                        <a:t>m</a:t>
                      </a:r>
                    </a:p>
                  </a:txBody>
                  <a:tcPr marL="9525" marR="9525" marT="9525" marB="0" anchor="ctr"/>
                </a:tc>
                <a:tc>
                  <a:txBody>
                    <a:bodyPr/>
                    <a:lstStyle/>
                    <a:p>
                      <a:pPr algn="ctr" rtl="0" fontAlgn="ctr"/>
                      <a:r>
                        <a:rPr lang="en-US" sz="1400" b="0" i="0" u="none" strike="noStrike" dirty="0" smtClean="0">
                          <a:solidFill>
                            <a:srgbClr val="000000"/>
                          </a:solidFill>
                          <a:effectLst/>
                          <a:latin typeface="Calibri"/>
                        </a:rPr>
                        <a:t>39 </a:t>
                      </a:r>
                      <a:r>
                        <a:rPr lang="en-US" sz="1400" b="0" i="0" u="none" strike="noStrike" dirty="0" err="1" smtClean="0">
                          <a:solidFill>
                            <a:srgbClr val="000000"/>
                          </a:solidFill>
                          <a:effectLst/>
                          <a:latin typeface="Calibri"/>
                        </a:rPr>
                        <a:t>ps</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9525" marR="9525" marT="9525" marB="0" anchor="ctr"/>
                </a:tc>
                <a:tc>
                  <a:txBody>
                    <a:bodyPr/>
                    <a:lstStyle/>
                    <a:p>
                      <a:pPr algn="ctr" rtl="0" fontAlgn="ctr"/>
                      <a:r>
                        <a:rPr lang="zh-CN" altLang="en-US" sz="1400" b="0" i="0" u="none" strike="noStrike" dirty="0" smtClean="0">
                          <a:solidFill>
                            <a:srgbClr val="000000"/>
                          </a:solidFill>
                          <a:effectLst/>
                          <a:latin typeface="Calibri"/>
                        </a:rPr>
                        <a:t>进行中</a:t>
                      </a:r>
                      <a:endParaRPr lang="en-US" sz="1400" b="0" i="0" u="none" strike="noStrike" dirty="0">
                        <a:solidFill>
                          <a:srgbClr val="000000"/>
                        </a:solidFill>
                        <a:effectLst/>
                        <a:latin typeface="Calibri"/>
                      </a:endParaRPr>
                    </a:p>
                  </a:txBody>
                  <a:tcPr marL="9525" marR="9525" marT="9525" marB="0" anchor="ctr"/>
                </a:tc>
              </a:tr>
              <a:tr h="303051">
                <a:tc>
                  <a:txBody>
                    <a:bodyPr/>
                    <a:lstStyle/>
                    <a:p>
                      <a:pPr algn="ctr" rtl="0" fontAlgn="ctr"/>
                      <a:r>
                        <a:rPr lang="en-US" altLang="zh-CN" sz="1400" b="0" i="0" u="none" strike="noStrike" dirty="0" smtClean="0">
                          <a:solidFill>
                            <a:srgbClr val="FF0000"/>
                          </a:solidFill>
                          <a:effectLst/>
                          <a:latin typeface="Calibri"/>
                        </a:rPr>
                        <a:t>2017</a:t>
                      </a:r>
                      <a:endParaRPr lang="en-US" altLang="zh-CN" sz="1400" b="0" i="0" u="none" strike="noStrike" dirty="0">
                        <a:solidFill>
                          <a:srgbClr val="FF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FF0000"/>
                          </a:solidFill>
                          <a:effectLst/>
                          <a:latin typeface="Calibri"/>
                        </a:rPr>
                        <a:t>DIET</a:t>
                      </a:r>
                      <a:endParaRPr lang="en-US" sz="1400" b="0" i="0" u="none" strike="noStrike" dirty="0">
                        <a:solidFill>
                          <a:srgbClr val="FF0000"/>
                        </a:solidFill>
                        <a:effectLst/>
                        <a:latin typeface="Calibri"/>
                      </a:endParaRPr>
                    </a:p>
                  </a:txBody>
                  <a:tcPr marL="9525" marR="9525" marT="9525" marB="0" anchor="ctr"/>
                </a:tc>
                <a:tc>
                  <a:txBody>
                    <a:bodyPr/>
                    <a:lstStyle/>
                    <a:p>
                      <a:pPr algn="ctr" rtl="0" fontAlgn="ctr"/>
                      <a:r>
                        <a:rPr lang="en-US" altLang="zh-CN" sz="1400" b="0" i="0" u="none" strike="noStrike" dirty="0" smtClean="0">
                          <a:solidFill>
                            <a:srgbClr val="FF0000"/>
                          </a:solidFill>
                          <a:effectLst/>
                          <a:latin typeface="Calibri"/>
                        </a:rPr>
                        <a:t>64</a:t>
                      </a:r>
                      <a:endParaRPr lang="en-US" altLang="zh-CN" sz="1400" b="0" i="0" u="none" strike="noStrike" dirty="0">
                        <a:solidFill>
                          <a:srgbClr val="FF0000"/>
                        </a:solidFill>
                        <a:effectLst/>
                        <a:latin typeface="Calibri"/>
                      </a:endParaRPr>
                    </a:p>
                  </a:txBody>
                  <a:tcPr marL="9525" marR="9525" marT="9525" marB="0" anchor="ctr"/>
                </a:tc>
                <a:tc>
                  <a:txBody>
                    <a:bodyPr/>
                    <a:lstStyle/>
                    <a:p>
                      <a:pPr algn="ctr" rtl="0" fontAlgn="ctr"/>
                      <a:r>
                        <a:rPr lang="zh-CN" altLang="en-US" sz="1400" b="0" i="0" u="none" strike="noStrike" dirty="0" smtClean="0">
                          <a:solidFill>
                            <a:srgbClr val="FF0000"/>
                          </a:solidFill>
                          <a:effectLst/>
                          <a:latin typeface="Arial"/>
                        </a:rPr>
                        <a:t>数字化</a:t>
                      </a:r>
                      <a:endParaRPr lang="en-US" sz="1400" b="0" i="0" u="none" strike="noStrike" dirty="0">
                        <a:solidFill>
                          <a:srgbClr val="FF0000"/>
                        </a:solidFill>
                        <a:effectLst/>
                        <a:latin typeface="Arial"/>
                      </a:endParaRPr>
                    </a:p>
                  </a:txBody>
                  <a:tcPr marL="9525" marR="9525" marT="9525" marB="0" anchor="ctr"/>
                </a:tc>
                <a:tc>
                  <a:txBody>
                    <a:bodyPr/>
                    <a:lstStyle/>
                    <a:p>
                      <a:pPr algn="ctr" rtl="0" fontAlgn="ctr"/>
                      <a:r>
                        <a:rPr lang="en-US" sz="1400" b="0" i="0" u="none" strike="noStrike" dirty="0" smtClean="0">
                          <a:solidFill>
                            <a:srgbClr val="FF0000"/>
                          </a:solidFill>
                          <a:effectLst/>
                          <a:latin typeface="Calibri"/>
                        </a:rPr>
                        <a:t>5.2mW</a:t>
                      </a:r>
                      <a:endParaRPr lang="en-US" sz="1400" b="0" i="0" u="none" strike="noStrike" dirty="0">
                        <a:solidFill>
                          <a:srgbClr val="FF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FF0000"/>
                          </a:solidFill>
                          <a:effectLst/>
                          <a:latin typeface="Calibri"/>
                        </a:rPr>
                        <a:t>0.18</a:t>
                      </a:r>
                      <a:r>
                        <a:rPr lang="en-US" sz="1400" b="0" i="0" u="none" strike="noStrike" baseline="0" dirty="0" smtClean="0">
                          <a:solidFill>
                            <a:srgbClr val="FF0000"/>
                          </a:solidFill>
                          <a:effectLst/>
                          <a:latin typeface="Calibri"/>
                        </a:rPr>
                        <a:t> </a:t>
                      </a:r>
                      <a:r>
                        <a:rPr lang="el-GR" altLang="zh-CN" sz="1400" b="0" i="0" u="none" strike="noStrike" dirty="0" smtClean="0">
                          <a:solidFill>
                            <a:srgbClr val="FF0000"/>
                          </a:solidFill>
                          <a:effectLst/>
                          <a:latin typeface="+mn-lt"/>
                        </a:rPr>
                        <a:t>μ</a:t>
                      </a:r>
                      <a:r>
                        <a:rPr lang="en-US" altLang="zh-CN" sz="1400" b="0" i="0" u="none" strike="noStrike" dirty="0" smtClean="0">
                          <a:solidFill>
                            <a:srgbClr val="FF0000"/>
                          </a:solidFill>
                          <a:effectLst/>
                          <a:latin typeface="+mn-lt"/>
                        </a:rPr>
                        <a:t>m</a:t>
                      </a:r>
                      <a:endParaRPr lang="en-US" sz="1400" b="0" i="0" u="none" strike="noStrike" dirty="0">
                        <a:solidFill>
                          <a:srgbClr val="FF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FF0000"/>
                          </a:solidFill>
                          <a:effectLst/>
                          <a:latin typeface="Calibri"/>
                        </a:rPr>
                        <a:t>56 </a:t>
                      </a:r>
                      <a:r>
                        <a:rPr lang="en-US" altLang="zh-CN" sz="1400" b="0" i="0" u="none" strike="noStrike" dirty="0" err="1" smtClean="0">
                          <a:solidFill>
                            <a:srgbClr val="FF0000"/>
                          </a:solidFill>
                          <a:effectLst/>
                          <a:latin typeface="Calibri"/>
                        </a:rPr>
                        <a:t>ps</a:t>
                      </a:r>
                      <a:r>
                        <a:rPr lang="en-US" altLang="zh-CN" sz="1400" b="0" i="0" u="none" strike="noStrike" dirty="0" smtClean="0">
                          <a:solidFill>
                            <a:srgbClr val="FF0000"/>
                          </a:solidFill>
                          <a:effectLst/>
                          <a:latin typeface="Calibri"/>
                        </a:rPr>
                        <a:t> @ 10</a:t>
                      </a:r>
                      <a:r>
                        <a:rPr lang="en-US" altLang="zh-CN" sz="1400" b="0" i="0" u="none" strike="noStrike" baseline="0" dirty="0" smtClean="0">
                          <a:solidFill>
                            <a:srgbClr val="FF0000"/>
                          </a:solidFill>
                          <a:effectLst/>
                          <a:latin typeface="Calibri"/>
                        </a:rPr>
                        <a:t> </a:t>
                      </a:r>
                      <a:r>
                        <a:rPr lang="en-US" altLang="zh-CN" sz="1400" b="0" i="0" u="none" strike="noStrike" baseline="0" dirty="0" err="1" smtClean="0">
                          <a:solidFill>
                            <a:srgbClr val="FF0000"/>
                          </a:solidFill>
                          <a:effectLst/>
                          <a:latin typeface="Calibri"/>
                        </a:rPr>
                        <a:t>p.e.</a:t>
                      </a:r>
                      <a:endParaRPr lang="en-US" sz="1400" b="0" i="0" u="none" strike="noStrike" dirty="0" smtClean="0">
                        <a:solidFill>
                          <a:srgbClr val="FF0000"/>
                        </a:solidFill>
                        <a:effectLst/>
                        <a:latin typeface="Calibri"/>
                      </a:endParaRPr>
                    </a:p>
                    <a:p>
                      <a:pPr algn="ctr" rtl="0" fontAlgn="ctr"/>
                      <a:r>
                        <a:rPr lang="en-US" sz="1400" b="0" i="0" u="none" strike="noStrike" dirty="0" smtClean="0">
                          <a:solidFill>
                            <a:srgbClr val="FF0000"/>
                          </a:solidFill>
                          <a:effectLst/>
                          <a:latin typeface="Calibri"/>
                        </a:rPr>
                        <a:t>27 </a:t>
                      </a:r>
                      <a:r>
                        <a:rPr lang="en-US" sz="1400" b="0" i="0" u="none" strike="noStrike" dirty="0" err="1" smtClean="0">
                          <a:solidFill>
                            <a:srgbClr val="FF0000"/>
                          </a:solidFill>
                          <a:effectLst/>
                          <a:latin typeface="Calibri"/>
                        </a:rPr>
                        <a:t>ps</a:t>
                      </a:r>
                      <a:r>
                        <a:rPr lang="en-US" sz="1400" b="0" i="0" u="none" strike="noStrike" dirty="0" smtClean="0">
                          <a:solidFill>
                            <a:srgbClr val="FF0000"/>
                          </a:solidFill>
                          <a:effectLst/>
                          <a:latin typeface="Calibri"/>
                        </a:rPr>
                        <a:t> @ &gt; 20 </a:t>
                      </a:r>
                      <a:r>
                        <a:rPr lang="en-US" sz="1400" b="0" i="0" u="none" strike="noStrike" dirty="0" err="1" smtClean="0">
                          <a:solidFill>
                            <a:srgbClr val="FF0000"/>
                          </a:solidFill>
                          <a:effectLst/>
                          <a:latin typeface="Calibri"/>
                        </a:rPr>
                        <a:t>p.e.</a:t>
                      </a:r>
                      <a:endParaRPr lang="en-US" sz="1400" b="0" i="0" u="none" strike="noStrike" dirty="0">
                        <a:solidFill>
                          <a:srgbClr val="FF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FF0000"/>
                          </a:solidFill>
                          <a:effectLst/>
                          <a:latin typeface="Calibri"/>
                        </a:rPr>
                        <a:t>11 mm</a:t>
                      </a:r>
                      <a:r>
                        <a:rPr lang="en-US" sz="1400" b="0" i="0" u="none" strike="noStrike" baseline="0" dirty="0" smtClean="0">
                          <a:solidFill>
                            <a:srgbClr val="FF0000"/>
                          </a:solidFill>
                          <a:effectLst/>
                          <a:latin typeface="Calibri"/>
                        </a:rPr>
                        <a:t> LYSO + </a:t>
                      </a:r>
                      <a:r>
                        <a:rPr lang="en-US" sz="1400" b="0" i="0" u="none" strike="noStrike" baseline="0" dirty="0" err="1" smtClean="0">
                          <a:solidFill>
                            <a:srgbClr val="FF0000"/>
                          </a:solidFill>
                          <a:effectLst/>
                          <a:latin typeface="Calibri"/>
                        </a:rPr>
                        <a:t>SensL</a:t>
                      </a:r>
                      <a:r>
                        <a:rPr lang="en-US" sz="1400" b="0" i="0" u="none" strike="noStrike" baseline="0" dirty="0" smtClean="0">
                          <a:solidFill>
                            <a:srgbClr val="FF0000"/>
                          </a:solidFill>
                          <a:effectLst/>
                          <a:latin typeface="Calibri"/>
                        </a:rPr>
                        <a:t> FJ </a:t>
                      </a:r>
                      <a:r>
                        <a:rPr lang="en-US" sz="1400" b="0" i="0" u="none" strike="noStrike" baseline="0" dirty="0" err="1" smtClean="0">
                          <a:solidFill>
                            <a:srgbClr val="FF0000"/>
                          </a:solidFill>
                          <a:effectLst/>
                          <a:latin typeface="Calibri"/>
                        </a:rPr>
                        <a:t>SiPM</a:t>
                      </a:r>
                      <a:endParaRPr lang="en-US" sz="1400" b="0" i="0" u="none" strike="noStrike" dirty="0">
                        <a:solidFill>
                          <a:srgbClr val="FF0000"/>
                        </a:solidFill>
                        <a:effectLst/>
                        <a:latin typeface="Calibri"/>
                      </a:endParaRPr>
                    </a:p>
                  </a:txBody>
                  <a:tcPr marL="9525" marR="9525" marT="9525" marB="0" anchor="ctr"/>
                </a:tc>
                <a:tc>
                  <a:txBody>
                    <a:bodyPr/>
                    <a:lstStyle/>
                    <a:p>
                      <a:pPr algn="ctr" rtl="0" fontAlgn="ctr"/>
                      <a:r>
                        <a:rPr lang="en-US" sz="1400" b="0" i="0" u="none" strike="noStrike" dirty="0" smtClean="0">
                          <a:solidFill>
                            <a:srgbClr val="FF0000"/>
                          </a:solidFill>
                          <a:effectLst/>
                          <a:latin typeface="Calibri"/>
                        </a:rPr>
                        <a:t>334 </a:t>
                      </a:r>
                      <a:r>
                        <a:rPr lang="en-US" sz="1400" b="0" i="0" u="none" strike="noStrike" dirty="0" err="1" smtClean="0">
                          <a:solidFill>
                            <a:srgbClr val="FF0000"/>
                          </a:solidFill>
                          <a:effectLst/>
                          <a:latin typeface="Calibri"/>
                        </a:rPr>
                        <a:t>ps</a:t>
                      </a:r>
                      <a:endParaRPr lang="en-US" sz="1400" b="0" i="0" u="none" strike="noStrike" dirty="0">
                        <a:solidFill>
                          <a:srgbClr val="FF0000"/>
                        </a:solidFill>
                        <a:effectLst/>
                        <a:latin typeface="Calibri"/>
                      </a:endParaRPr>
                    </a:p>
                  </a:txBody>
                  <a:tcPr marL="9525" marR="9525" marT="9525" marB="0" anchor="ctr"/>
                </a:tc>
              </a:tr>
            </a:tbl>
          </a:graphicData>
        </a:graphic>
      </p:graphicFrame>
      <p:sp>
        <p:nvSpPr>
          <p:cNvPr id="5" name="内容占位符 2"/>
          <p:cNvSpPr>
            <a:spLocks noGrp="1"/>
          </p:cNvSpPr>
          <p:nvPr>
            <p:ph idx="1"/>
          </p:nvPr>
        </p:nvSpPr>
        <p:spPr>
          <a:xfrm>
            <a:off x="168173" y="1248735"/>
            <a:ext cx="8229242" cy="603455"/>
          </a:xfrm>
        </p:spPr>
        <p:txBody>
          <a:bodyPr/>
          <a:lstStyle/>
          <a:p>
            <a:r>
              <a:rPr lang="en-US" altLang="zh-CN" sz="2400" dirty="0" smtClean="0"/>
              <a:t>DIET 1.0</a:t>
            </a:r>
            <a:r>
              <a:rPr lang="zh-CN" altLang="en-US" sz="2400" dirty="0" smtClean="0"/>
              <a:t>版芯片与其他</a:t>
            </a:r>
            <a:r>
              <a:rPr lang="en-US" altLang="zh-CN" sz="2400" dirty="0" smtClean="0"/>
              <a:t>TOF-PET</a:t>
            </a:r>
            <a:r>
              <a:rPr lang="zh-CN" altLang="en-US" sz="2400" dirty="0" smtClean="0"/>
              <a:t>读出芯片对比：</a:t>
            </a:r>
            <a:endParaRPr lang="zh-CN" altLang="en-US" sz="2400" dirty="0"/>
          </a:p>
        </p:txBody>
      </p:sp>
      <p:sp>
        <p:nvSpPr>
          <p:cNvPr id="3" name="日期占位符 2"/>
          <p:cNvSpPr>
            <a:spLocks noGrp="1"/>
          </p:cNvSpPr>
          <p:nvPr>
            <p:ph type="dt" sz="half" idx="2"/>
          </p:nvPr>
        </p:nvSpPr>
        <p:spPr/>
        <p:txBody>
          <a:bodyPr/>
          <a:lstStyle/>
          <a:p>
            <a:r>
              <a:rPr lang="en-US" altLang="zh-CN" smtClean="0"/>
              <a:t>2017/10/12</a:t>
            </a:r>
            <a:endParaRPr lang="zh-CN" altLang="en-US"/>
          </a:p>
        </p:txBody>
      </p:sp>
      <p:sp>
        <p:nvSpPr>
          <p:cNvPr id="7" name="灯片编号占位符 6"/>
          <p:cNvSpPr>
            <a:spLocks noGrp="1"/>
          </p:cNvSpPr>
          <p:nvPr>
            <p:ph type="sldNum" sz="quarter" idx="10"/>
          </p:nvPr>
        </p:nvSpPr>
        <p:spPr/>
        <p:txBody>
          <a:bodyPr/>
          <a:lstStyle/>
          <a:p>
            <a:fld id="{129F512B-B45B-4EC2-86C1-0BC734486F49}" type="slidenum">
              <a:rPr lang="zh-CN" altLang="en-US" smtClean="0"/>
              <a:t>21</a:t>
            </a:fld>
            <a:endParaRPr lang="zh-CN" altLang="en-US"/>
          </a:p>
        </p:txBody>
      </p:sp>
    </p:spTree>
    <p:extLst>
      <p:ext uri="{BB962C8B-B14F-4D97-AF65-F5344CB8AC3E}">
        <p14:creationId xmlns:p14="http://schemas.microsoft.com/office/powerpoint/2010/main" val="3273973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a:t>
            </a:r>
            <a:endParaRPr lang="zh-CN" altLang="en-US" dirty="0"/>
          </a:p>
        </p:txBody>
      </p:sp>
      <p:sp>
        <p:nvSpPr>
          <p:cNvPr id="3" name="内容占位符 2"/>
          <p:cNvSpPr>
            <a:spLocks noGrp="1"/>
          </p:cNvSpPr>
          <p:nvPr>
            <p:ph idx="1"/>
          </p:nvPr>
        </p:nvSpPr>
        <p:spPr>
          <a:xfrm>
            <a:off x="188113" y="1221037"/>
            <a:ext cx="8847577" cy="5349166"/>
          </a:xfrm>
        </p:spPr>
        <p:txBody>
          <a:bodyPr/>
          <a:lstStyle/>
          <a:p>
            <a:r>
              <a:rPr lang="zh-CN" altLang="en-US" sz="2000" dirty="0" smtClean="0"/>
              <a:t>针对连续晶体</a:t>
            </a:r>
            <a:r>
              <a:rPr lang="en-US" altLang="zh-CN" sz="2000" dirty="0" smtClean="0"/>
              <a:t>TOF-PET</a:t>
            </a:r>
            <a:r>
              <a:rPr lang="zh-CN" altLang="en-US" sz="2000" dirty="0" smtClean="0"/>
              <a:t>探测应用，设计了</a:t>
            </a:r>
            <a:r>
              <a:rPr lang="en-US" altLang="zh-CN" sz="2000" dirty="0" smtClean="0"/>
              <a:t>64</a:t>
            </a:r>
            <a:r>
              <a:rPr lang="zh-CN" altLang="en-US" sz="2000" dirty="0" smtClean="0"/>
              <a:t>通道数字化</a:t>
            </a:r>
            <a:r>
              <a:rPr lang="en-US" altLang="zh-CN" sz="2000" dirty="0" smtClean="0"/>
              <a:t>ASIC</a:t>
            </a:r>
            <a:r>
              <a:rPr lang="zh-CN" altLang="en-US" sz="2000" dirty="0" smtClean="0"/>
              <a:t>，在单通道</a:t>
            </a:r>
            <a:r>
              <a:rPr lang="en-US" altLang="zh-CN" sz="2000" dirty="0" smtClean="0"/>
              <a:t>5mW</a:t>
            </a:r>
            <a:r>
              <a:rPr lang="zh-CN" altLang="en-US" sz="2000" dirty="0" smtClean="0"/>
              <a:t>的水平上，实现了小于</a:t>
            </a:r>
            <a:r>
              <a:rPr lang="en-US" altLang="zh-CN" sz="2000" dirty="0" smtClean="0"/>
              <a:t>30 </a:t>
            </a:r>
            <a:r>
              <a:rPr lang="en-US" altLang="zh-CN" sz="2000" dirty="0" err="1" smtClean="0"/>
              <a:t>ps</a:t>
            </a:r>
            <a:r>
              <a:rPr lang="en-US" altLang="zh-CN" sz="2000" dirty="0" smtClean="0"/>
              <a:t> </a:t>
            </a:r>
            <a:r>
              <a:rPr lang="en-US" altLang="zh-CN" sz="2000" dirty="0" err="1" smtClean="0"/>
              <a:t>rms</a:t>
            </a:r>
            <a:r>
              <a:rPr lang="zh-CN" altLang="en-US" sz="2000" dirty="0" smtClean="0"/>
              <a:t>的电子学时间分辨能力和</a:t>
            </a:r>
            <a:r>
              <a:rPr lang="en-US" altLang="zh-CN" sz="2000" dirty="0" smtClean="0"/>
              <a:t>334ps FWHM</a:t>
            </a:r>
            <a:r>
              <a:rPr lang="zh-CN" altLang="en-US" sz="2000" dirty="0" smtClean="0"/>
              <a:t>的符合时间分辨能力，接近或达到了国际同类</a:t>
            </a:r>
            <a:r>
              <a:rPr lang="en-US" altLang="zh-CN" sz="2000" dirty="0" smtClean="0"/>
              <a:t>ASIC</a:t>
            </a:r>
            <a:r>
              <a:rPr lang="zh-CN" altLang="en-US" sz="2000" dirty="0" smtClean="0"/>
              <a:t>的先进水平。</a:t>
            </a:r>
            <a:endParaRPr lang="en-US" altLang="zh-CN" sz="2000" dirty="0" smtClean="0"/>
          </a:p>
          <a:p>
            <a:endParaRPr lang="en-US" altLang="zh-CN" sz="2000" dirty="0" smtClean="0"/>
          </a:p>
          <a:p>
            <a:r>
              <a:rPr lang="zh-CN" altLang="en-US" sz="2000" dirty="0" smtClean="0"/>
              <a:t>采用基于时间</a:t>
            </a:r>
            <a:r>
              <a:rPr lang="en-US" altLang="zh-CN" sz="2000" dirty="0" smtClean="0"/>
              <a:t>-</a:t>
            </a:r>
            <a:r>
              <a:rPr lang="zh-CN" altLang="en-US" sz="2000" dirty="0" smtClean="0"/>
              <a:t>幅度转换器（</a:t>
            </a:r>
            <a:r>
              <a:rPr lang="en-US" altLang="zh-CN" sz="2000" dirty="0" smtClean="0"/>
              <a:t>TAC</a:t>
            </a:r>
            <a:r>
              <a:rPr lang="zh-CN" altLang="en-US" sz="2000" dirty="0" smtClean="0"/>
              <a:t>）的时间数字化电路，具有功耗低、微分非线性小、温度稳定性好、易于标定等特点。采用抗暂稳态电路优化了</a:t>
            </a:r>
            <a:r>
              <a:rPr lang="en-US" altLang="zh-CN" sz="2000" dirty="0" smtClean="0"/>
              <a:t>TAC</a:t>
            </a:r>
            <a:r>
              <a:rPr lang="zh-CN" altLang="en-US" sz="2000" dirty="0" smtClean="0"/>
              <a:t>线性范围同时矫正了由于暂稳态引入的时间测量误差。</a:t>
            </a:r>
            <a:endParaRPr lang="en-US" altLang="zh-CN" sz="2000" dirty="0" smtClean="0"/>
          </a:p>
          <a:p>
            <a:endParaRPr lang="en-US" altLang="zh-CN" sz="2000" dirty="0" smtClean="0"/>
          </a:p>
          <a:p>
            <a:r>
              <a:rPr lang="zh-CN" altLang="en-US" sz="2000" dirty="0" smtClean="0"/>
              <a:t>基于</a:t>
            </a:r>
            <a:r>
              <a:rPr lang="en-US" altLang="zh-CN" sz="2000" dirty="0" err="1" smtClean="0"/>
              <a:t>SiPM</a:t>
            </a:r>
            <a:r>
              <a:rPr lang="zh-CN" altLang="en-US" sz="2000" dirty="0" smtClean="0"/>
              <a:t>暗计数在给定阈值条件下到达时刻的分布，实现了多通道阈值、</a:t>
            </a:r>
            <a:r>
              <a:rPr lang="en-US" altLang="zh-CN" sz="2000" dirty="0" smtClean="0"/>
              <a:t>TAC</a:t>
            </a:r>
            <a:r>
              <a:rPr lang="zh-CN" altLang="en-US" sz="2000" smtClean="0"/>
              <a:t>道宽的</a:t>
            </a:r>
            <a:r>
              <a:rPr lang="zh-CN" altLang="en-US" sz="2000" dirty="0" smtClean="0"/>
              <a:t>在线自动标定方法。</a:t>
            </a:r>
            <a:endParaRPr lang="en-US" altLang="zh-CN" sz="2000" dirty="0" smtClean="0"/>
          </a:p>
          <a:p>
            <a:endParaRPr lang="en-US" altLang="zh-CN" sz="2000" dirty="0"/>
          </a:p>
          <a:p>
            <a:r>
              <a:rPr lang="zh-CN" altLang="en-US" sz="2000" dirty="0" smtClean="0"/>
              <a:t>针对数字时钟干扰的隔离保护措施、使用电源抑制比更高的前端电路结构；改进</a:t>
            </a:r>
            <a:r>
              <a:rPr lang="en-US" altLang="zh-CN" sz="2000" dirty="0" smtClean="0"/>
              <a:t>TAC</a:t>
            </a:r>
            <a:r>
              <a:rPr lang="zh-CN" altLang="en-US" sz="2000" dirty="0" smtClean="0"/>
              <a:t>采样电容的结构以减小非线性；使用死时间更小的</a:t>
            </a:r>
            <a:r>
              <a:rPr lang="en-US" altLang="zh-CN" sz="2000" dirty="0" smtClean="0"/>
              <a:t>ADC</a:t>
            </a:r>
            <a:r>
              <a:rPr lang="zh-CN" altLang="en-US" sz="2000" dirty="0" smtClean="0"/>
              <a:t>结构（如</a:t>
            </a:r>
            <a:r>
              <a:rPr lang="en-US" altLang="zh-CN" sz="2000" dirty="0" smtClean="0"/>
              <a:t>SAR ADC</a:t>
            </a:r>
            <a:r>
              <a:rPr lang="zh-CN" altLang="en-US" sz="2000" dirty="0" smtClean="0"/>
              <a:t>）等是下一版</a:t>
            </a:r>
            <a:r>
              <a:rPr lang="en-US" altLang="zh-CN" sz="2000" dirty="0" smtClean="0"/>
              <a:t>ASIC</a:t>
            </a:r>
            <a:r>
              <a:rPr lang="zh-CN" altLang="en-US" sz="2000" dirty="0" smtClean="0"/>
              <a:t>的改进目标。</a:t>
            </a:r>
            <a:endParaRPr lang="zh-CN" altLang="en-US" sz="2000"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6" name="灯片编号占位符 5"/>
          <p:cNvSpPr>
            <a:spLocks noGrp="1"/>
          </p:cNvSpPr>
          <p:nvPr>
            <p:ph type="sldNum" sz="quarter" idx="10"/>
          </p:nvPr>
        </p:nvSpPr>
        <p:spPr/>
        <p:txBody>
          <a:bodyPr/>
          <a:lstStyle/>
          <a:p>
            <a:fld id="{129F512B-B45B-4EC2-86C1-0BC734486F49}" type="slidenum">
              <a:rPr lang="zh-CN" altLang="en-US" smtClean="0"/>
              <a:t>22</a:t>
            </a:fld>
            <a:endParaRPr lang="zh-CN" altLang="en-US"/>
          </a:p>
        </p:txBody>
      </p:sp>
    </p:spTree>
    <p:extLst>
      <p:ext uri="{BB962C8B-B14F-4D97-AF65-F5344CB8AC3E}">
        <p14:creationId xmlns:p14="http://schemas.microsoft.com/office/powerpoint/2010/main" val="2792275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zh-CN" altLang="en-US" dirty="0" smtClean="0"/>
              <a:t>谢谢！</a:t>
            </a:r>
            <a:endParaRPr lang="zh-CN" altLang="en-US" dirty="0"/>
          </a:p>
        </p:txBody>
      </p:sp>
      <p:sp>
        <p:nvSpPr>
          <p:cNvPr id="6" name="副标题 5"/>
          <p:cNvSpPr>
            <a:spLocks noGrp="1"/>
          </p:cNvSpPr>
          <p:nvPr>
            <p:ph type="subTitle" idx="1"/>
          </p:nvPr>
        </p:nvSpPr>
        <p:spPr/>
        <p:txBody>
          <a:bodyPr/>
          <a:lstStyle/>
          <a:p>
            <a:r>
              <a:rPr lang="en-US" altLang="zh-CN" sz="3600" dirty="0" smtClean="0">
                <a:latin typeface="AR BERKLEY" panose="02000000000000000000" pitchFamily="2" charset="0"/>
              </a:rPr>
              <a:t>Thank You!</a:t>
            </a:r>
            <a:endParaRPr lang="zh-CN" altLang="en-US" sz="3600" dirty="0">
              <a:latin typeface="AR BERKLEY" panose="02000000000000000000" pitchFamily="2" charset="0"/>
            </a:endParaRPr>
          </a:p>
        </p:txBody>
      </p:sp>
      <p:sp>
        <p:nvSpPr>
          <p:cNvPr id="2" name="日期占位符 1"/>
          <p:cNvSpPr>
            <a:spLocks noGrp="1"/>
          </p:cNvSpPr>
          <p:nvPr>
            <p:ph type="dt" sz="half" idx="11"/>
          </p:nvPr>
        </p:nvSpPr>
        <p:spPr/>
        <p:txBody>
          <a:bodyPr/>
          <a:lstStyle/>
          <a:p>
            <a:r>
              <a:rPr lang="en-US" altLang="zh-CN" smtClean="0"/>
              <a:t>2017/10/12</a:t>
            </a:r>
            <a:endParaRPr lang="zh-CN" altLang="en-US" dirty="0"/>
          </a:p>
        </p:txBody>
      </p:sp>
    </p:spTree>
    <p:extLst>
      <p:ext uri="{BB962C8B-B14F-4D97-AF65-F5344CB8AC3E}">
        <p14:creationId xmlns:p14="http://schemas.microsoft.com/office/powerpoint/2010/main" val="1529056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smtClean="0"/>
              <a:t>备用页面</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7" name="内容占位符 6"/>
          <p:cNvSpPr>
            <a:spLocks noGrp="1"/>
          </p:cNvSpPr>
          <p:nvPr>
            <p:ph idx="1"/>
          </p:nvPr>
        </p:nvSpPr>
        <p:spPr/>
        <p:txBody>
          <a:bodyPr/>
          <a:lstStyle/>
          <a:p>
            <a:endParaRPr lang="zh-CN" altLang="en-US"/>
          </a:p>
        </p:txBody>
      </p:sp>
      <p:sp>
        <p:nvSpPr>
          <p:cNvPr id="2" name="灯片编号占位符 1"/>
          <p:cNvSpPr>
            <a:spLocks noGrp="1"/>
          </p:cNvSpPr>
          <p:nvPr>
            <p:ph type="sldNum" sz="quarter" idx="10"/>
          </p:nvPr>
        </p:nvSpPr>
        <p:spPr/>
        <p:txBody>
          <a:bodyPr/>
          <a:lstStyle/>
          <a:p>
            <a:fld id="{129F512B-B45B-4EC2-86C1-0BC734486F49}" type="slidenum">
              <a:rPr lang="zh-CN" altLang="en-US" smtClean="0"/>
              <a:t>24</a:t>
            </a:fld>
            <a:endParaRPr lang="zh-CN" altLang="en-US"/>
          </a:p>
        </p:txBody>
      </p:sp>
    </p:spTree>
    <p:extLst>
      <p:ext uri="{BB962C8B-B14F-4D97-AF65-F5344CB8AC3E}">
        <p14:creationId xmlns:p14="http://schemas.microsoft.com/office/powerpoint/2010/main" val="1177262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SiPM</a:t>
            </a:r>
            <a:r>
              <a:rPr lang="zh-CN" altLang="en-US" dirty="0" smtClean="0"/>
              <a:t>及其读出电路</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17" name="TextBox 4"/>
          <p:cNvSpPr txBox="1"/>
          <p:nvPr/>
        </p:nvSpPr>
        <p:spPr>
          <a:xfrm>
            <a:off x="3330116" y="2519797"/>
            <a:ext cx="23220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smtClean="0">
                <a:ln>
                  <a:noFill/>
                </a:ln>
                <a:solidFill>
                  <a:prstClr val="black"/>
                </a:solidFill>
                <a:effectLst/>
                <a:uLnTx/>
                <a:uFillTx/>
              </a:rPr>
              <a:t>SensL</a:t>
            </a:r>
            <a:r>
              <a:rPr kumimoji="0" lang="en-US" altLang="zh-CN" sz="1800" b="0" i="0" u="none" strike="noStrike" kern="0" cap="none" spc="0" normalizeH="0" baseline="0" noProof="0" dirty="0" smtClean="0">
                <a:ln>
                  <a:noFill/>
                </a:ln>
                <a:solidFill>
                  <a:prstClr val="black"/>
                </a:solidFill>
                <a:effectLst/>
                <a:uLnTx/>
                <a:uFillTx/>
              </a:rPr>
              <a:t>®</a:t>
            </a:r>
            <a:r>
              <a:rPr kumimoji="0" lang="zh-CN" altLang="en-US" sz="1800" b="0" i="0" u="none" strike="noStrike" kern="0" cap="none" spc="0" normalizeH="0" baseline="0" noProof="0" dirty="0" smtClean="0">
                <a:ln>
                  <a:noFill/>
                </a:ln>
                <a:solidFill>
                  <a:prstClr val="black"/>
                </a:solidFill>
                <a:effectLst/>
                <a:uLnTx/>
                <a:uFillTx/>
              </a:rPr>
              <a:t>公司</a:t>
            </a:r>
            <a:r>
              <a:rPr kumimoji="0" lang="en-US" altLang="zh-CN" sz="1800" b="0" i="0" u="none" strike="noStrike" kern="0" cap="none" spc="0" normalizeH="0" baseline="0" noProof="0" dirty="0" smtClean="0">
                <a:ln>
                  <a:noFill/>
                </a:ln>
                <a:solidFill>
                  <a:prstClr val="black"/>
                </a:solidFill>
                <a:effectLst/>
                <a:uLnTx/>
                <a:uFillTx/>
              </a:rPr>
              <a:t>Micro C</a:t>
            </a:r>
            <a:r>
              <a:rPr kumimoji="0" lang="zh-CN" altLang="en-US" sz="1800" b="0" i="0" u="none" strike="noStrike" kern="0" cap="none" spc="0" normalizeH="0" baseline="0" noProof="0" dirty="0" smtClean="0">
                <a:ln>
                  <a:noFill/>
                </a:ln>
                <a:solidFill>
                  <a:prstClr val="black"/>
                </a:solidFill>
                <a:effectLst/>
                <a:uLnTx/>
                <a:uFillTx/>
              </a:rPr>
              <a:t>系列（</a:t>
            </a:r>
            <a:r>
              <a:rPr kumimoji="0" lang="en-US" altLang="zh-CN" sz="1800" b="0" i="0" u="none" strike="noStrike" kern="0" cap="none" spc="0" normalizeH="0" baseline="0" noProof="0" dirty="0" smtClean="0">
                <a:ln>
                  <a:noFill/>
                </a:ln>
                <a:solidFill>
                  <a:prstClr val="black"/>
                </a:solidFill>
                <a:effectLst/>
                <a:uLnTx/>
                <a:uFillTx/>
              </a:rPr>
              <a:t>J</a:t>
            </a:r>
            <a:r>
              <a:rPr kumimoji="0" lang="zh-CN" altLang="en-US" sz="1800" b="0" i="0" u="none" strike="noStrike" kern="0" cap="none" spc="0" normalizeH="0" baseline="0" noProof="0" dirty="0" smtClean="0">
                <a:ln>
                  <a:noFill/>
                </a:ln>
                <a:solidFill>
                  <a:prstClr val="black"/>
                </a:solidFill>
                <a:effectLst/>
                <a:uLnTx/>
                <a:uFillTx/>
              </a:rPr>
              <a:t>系列）</a:t>
            </a:r>
            <a:r>
              <a:rPr kumimoji="0" lang="en-US" altLang="zh-CN" sz="1800" b="0" i="0" u="none" strike="noStrike" kern="0" cap="none" spc="0" normalizeH="0" baseline="0" noProof="0" dirty="0" err="1" smtClean="0">
                <a:ln>
                  <a:noFill/>
                </a:ln>
                <a:solidFill>
                  <a:prstClr val="black"/>
                </a:solidFill>
                <a:effectLst/>
                <a:uLnTx/>
                <a:uFillTx/>
              </a:rPr>
              <a:t>SiPM</a:t>
            </a:r>
            <a:endParaRPr kumimoji="0" lang="zh-CN" altLang="en-US" sz="1800" b="0" i="0" u="none" strike="noStrike" kern="0" cap="none" spc="0" normalizeH="0" baseline="0" noProof="0" dirty="0" smtClean="0">
              <a:ln>
                <a:noFill/>
              </a:ln>
              <a:solidFill>
                <a:prstClr val="black"/>
              </a:solidFill>
              <a:effectLst/>
              <a:uLnTx/>
              <a:uFillTx/>
            </a:endParaRPr>
          </a:p>
        </p:txBody>
      </p:sp>
      <p:sp>
        <p:nvSpPr>
          <p:cNvPr id="18" name="内容占位符 2"/>
          <p:cNvSpPr txBox="1">
            <a:spLocks/>
          </p:cNvSpPr>
          <p:nvPr/>
        </p:nvSpPr>
        <p:spPr bwMode="auto">
          <a:xfrm>
            <a:off x="107504" y="1340768"/>
            <a:ext cx="8559738" cy="662488"/>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lvl1pPr marL="342099" indent="-342099" algn="l" defTabSz="912998" rtl="0" eaLnBrk="1" fontAlgn="base" hangingPunct="1">
              <a:spcBef>
                <a:spcPct val="20000"/>
              </a:spcBef>
              <a:spcAft>
                <a:spcPct val="0"/>
              </a:spcAft>
              <a:buFont typeface="Arial" charset="0"/>
              <a:buChar char="•"/>
              <a:defRPr sz="2400" kern="1200" baseline="0">
                <a:solidFill>
                  <a:schemeClr val="tx1"/>
                </a:solidFill>
                <a:latin typeface="黑体" pitchFamily="49" charset="-122"/>
                <a:ea typeface="黑体" pitchFamily="49" charset="-122"/>
                <a:cs typeface="Arial" pitchFamily="34" charset="0"/>
              </a:defRPr>
            </a:lvl1pPr>
            <a:lvl2pPr marL="741949" indent="-285229" algn="l" defTabSz="912998" rtl="0" eaLnBrk="1" fontAlgn="base" hangingPunct="1">
              <a:spcBef>
                <a:spcPct val="20000"/>
              </a:spcBef>
              <a:spcAft>
                <a:spcPct val="0"/>
              </a:spcAft>
              <a:buFont typeface="Arial" charset="0"/>
              <a:buChar char="–"/>
              <a:defRPr sz="2400" kern="1200" baseline="0">
                <a:solidFill>
                  <a:schemeClr val="tx1"/>
                </a:solidFill>
                <a:latin typeface="+mj-ea"/>
                <a:ea typeface="+mj-ea"/>
                <a:cs typeface="Arial" pitchFamily="34" charset="0"/>
              </a:defRPr>
            </a:lvl2pPr>
            <a:lvl3pPr marL="1141358" indent="-227919" algn="l" defTabSz="912998" rtl="0" eaLnBrk="1" fontAlgn="base" hangingPunct="1">
              <a:spcBef>
                <a:spcPct val="20000"/>
              </a:spcBef>
              <a:spcAft>
                <a:spcPct val="0"/>
              </a:spcAft>
              <a:buFont typeface="Arial" charset="0"/>
              <a:buChar char="•"/>
              <a:defRPr sz="2200" kern="1200" baseline="0">
                <a:solidFill>
                  <a:schemeClr val="tx1"/>
                </a:solidFill>
                <a:latin typeface="+mj-ea"/>
                <a:ea typeface="+mj-ea"/>
                <a:cs typeface="Arial" pitchFamily="34" charset="0"/>
              </a:defRPr>
            </a:lvl3pPr>
            <a:lvl4pPr marL="1598077"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4pPr>
            <a:lvl5pPr marL="2054796"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5pPr>
            <a:lvl6pPr marL="2511785"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72"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61"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49"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硅光电倍增管（</a:t>
            </a:r>
            <a:r>
              <a:rPr kumimoji="0" lang="en-US" altLang="zh-CN"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Silicon Photomultiplier, </a:t>
            </a:r>
            <a:r>
              <a:rPr kumimoji="0" lang="en-US" altLang="zh-CN" sz="1600" b="0" i="0" u="none" strike="noStrike" kern="1200" cap="none" spc="0" normalizeH="0" baseline="0" noProof="0" dirty="0" err="1" smtClean="0">
                <a:ln>
                  <a:noFill/>
                </a:ln>
                <a:solidFill>
                  <a:sysClr val="windowText" lastClr="000000"/>
                </a:solidFill>
                <a:effectLst/>
                <a:uLnTx/>
                <a:uFillTx/>
                <a:latin typeface="黑体" pitchFamily="49" charset="-122"/>
                <a:ea typeface="黑体" pitchFamily="49" charset="-122"/>
                <a:cs typeface="Arial" pitchFamily="34" charset="0"/>
              </a:rPr>
              <a:t>SiPM</a:t>
            </a:r>
            <a:r>
              <a:rPr kumimoji="0" lang="zh-CN" altLang="en-US"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）：工作在盖革模式下的雪崩</a:t>
            </a:r>
            <a:r>
              <a:rPr kumimoji="0" lang="en-US" altLang="zh-CN"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PN</a:t>
            </a:r>
            <a:r>
              <a:rPr kumimoji="0" lang="zh-CN" altLang="en-US"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结，实现“光子计数”（</a:t>
            </a:r>
            <a:r>
              <a:rPr kumimoji="0" lang="en-US" altLang="zh-CN"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Multi-pixel Photon Counter</a:t>
            </a:r>
            <a:r>
              <a:rPr kumimoji="0" lang="zh-CN" altLang="en-US"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）的能力，正被越来越多的</a:t>
            </a:r>
            <a:r>
              <a:rPr kumimoji="0" lang="en-US" altLang="zh-CN"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PET</a:t>
            </a:r>
            <a:r>
              <a:rPr kumimoji="0" lang="zh-CN" altLang="en-US"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rPr>
              <a:t>探测器选用</a:t>
            </a:r>
            <a:endParaRPr kumimoji="0" lang="en-US" altLang="zh-CN" sz="1600" b="0" i="0" u="none" strike="noStrike" kern="1200" cap="none" spc="0" normalizeH="0" baseline="0" noProof="0" dirty="0" smtClean="0">
              <a:ln>
                <a:noFill/>
              </a:ln>
              <a:solidFill>
                <a:sysClr val="windowText" lastClr="000000"/>
              </a:solidFill>
              <a:effectLst/>
              <a:uLnTx/>
              <a:uFillTx/>
              <a:latin typeface="黑体" pitchFamily="49" charset="-122"/>
              <a:ea typeface="黑体" pitchFamily="49" charset="-122"/>
              <a:cs typeface="Arial" pitchFamily="34" charset="0"/>
            </a:endParaRPr>
          </a:p>
        </p:txBody>
      </p:sp>
      <p:graphicFrame>
        <p:nvGraphicFramePr>
          <p:cNvPr id="19" name="表格 18"/>
          <p:cNvGraphicFramePr>
            <a:graphicFrameLocks noGrp="1"/>
          </p:cNvGraphicFramePr>
          <p:nvPr>
            <p:extLst/>
          </p:nvPr>
        </p:nvGraphicFramePr>
        <p:xfrm>
          <a:off x="6172203" y="1952679"/>
          <a:ext cx="2950491" cy="2100780"/>
        </p:xfrm>
        <a:graphic>
          <a:graphicData uri="http://schemas.openxmlformats.org/drawingml/2006/table">
            <a:tbl>
              <a:tblPr firstRow="1" bandRow="1"/>
              <a:tblGrid>
                <a:gridCol w="2950491"/>
              </a:tblGrid>
              <a:tr h="450713">
                <a:tc>
                  <a:txBody>
                    <a:bodyPr/>
                    <a:lstStyle>
                      <a:lvl1pPr marL="0" algn="l" defTabSz="894957" rtl="0" eaLnBrk="1" latinLnBrk="0" hangingPunct="1">
                        <a:defRPr sz="1769" b="1" kern="1200">
                          <a:solidFill>
                            <a:schemeClr val="lt1"/>
                          </a:solidFill>
                          <a:latin typeface="Calibri"/>
                        </a:defRPr>
                      </a:lvl1pPr>
                      <a:lvl2pPr marL="447479" algn="l" defTabSz="894957" rtl="0" eaLnBrk="1" latinLnBrk="0" hangingPunct="1">
                        <a:defRPr sz="1769" b="1" kern="1200">
                          <a:solidFill>
                            <a:schemeClr val="lt1"/>
                          </a:solidFill>
                          <a:latin typeface="Calibri"/>
                        </a:defRPr>
                      </a:lvl2pPr>
                      <a:lvl3pPr marL="894957" algn="l" defTabSz="894957" rtl="0" eaLnBrk="1" latinLnBrk="0" hangingPunct="1">
                        <a:defRPr sz="1769" b="1" kern="1200">
                          <a:solidFill>
                            <a:schemeClr val="lt1"/>
                          </a:solidFill>
                          <a:latin typeface="Calibri"/>
                        </a:defRPr>
                      </a:lvl3pPr>
                      <a:lvl4pPr marL="1342436" algn="l" defTabSz="894957" rtl="0" eaLnBrk="1" latinLnBrk="0" hangingPunct="1">
                        <a:defRPr sz="1769" b="1" kern="1200">
                          <a:solidFill>
                            <a:schemeClr val="lt1"/>
                          </a:solidFill>
                          <a:latin typeface="Calibri"/>
                        </a:defRPr>
                      </a:lvl4pPr>
                      <a:lvl5pPr marL="1789915" algn="l" defTabSz="894957" rtl="0" eaLnBrk="1" latinLnBrk="0" hangingPunct="1">
                        <a:defRPr sz="1769" b="1" kern="1200">
                          <a:solidFill>
                            <a:schemeClr val="lt1"/>
                          </a:solidFill>
                          <a:latin typeface="Calibri"/>
                        </a:defRPr>
                      </a:lvl5pPr>
                      <a:lvl6pPr marL="2237393" algn="l" defTabSz="894957" rtl="0" eaLnBrk="1" latinLnBrk="0" hangingPunct="1">
                        <a:defRPr sz="1769" b="1" kern="1200">
                          <a:solidFill>
                            <a:schemeClr val="lt1"/>
                          </a:solidFill>
                          <a:latin typeface="Calibri"/>
                        </a:defRPr>
                      </a:lvl6pPr>
                      <a:lvl7pPr marL="2684872" algn="l" defTabSz="894957" rtl="0" eaLnBrk="1" latinLnBrk="0" hangingPunct="1">
                        <a:defRPr sz="1769" b="1" kern="1200">
                          <a:solidFill>
                            <a:schemeClr val="lt1"/>
                          </a:solidFill>
                          <a:latin typeface="Calibri"/>
                        </a:defRPr>
                      </a:lvl7pPr>
                      <a:lvl8pPr marL="3132351" algn="l" defTabSz="894957" rtl="0" eaLnBrk="1" latinLnBrk="0" hangingPunct="1">
                        <a:defRPr sz="1769" b="1" kern="1200">
                          <a:solidFill>
                            <a:schemeClr val="lt1"/>
                          </a:solidFill>
                          <a:latin typeface="Calibri"/>
                        </a:defRPr>
                      </a:lvl8pPr>
                      <a:lvl9pPr marL="3579830" algn="l" defTabSz="894957" rtl="0" eaLnBrk="1" latinLnBrk="0" hangingPunct="1">
                        <a:defRPr sz="1769" b="1" kern="1200">
                          <a:solidFill>
                            <a:schemeClr val="lt1"/>
                          </a:solidFill>
                          <a:latin typeface="Calibri"/>
                        </a:defRPr>
                      </a:lvl9pPr>
                    </a:lstStyle>
                    <a:p>
                      <a:pPr algn="ctr"/>
                      <a:r>
                        <a:rPr lang="zh-CN" altLang="en-US" dirty="0" smtClean="0">
                          <a:latin typeface="黑体" panose="02010609060101010101" pitchFamily="49" charset="-122"/>
                          <a:ea typeface="黑体" panose="02010609060101010101" pitchFamily="49" charset="-122"/>
                        </a:rPr>
                        <a:t>缺点</a:t>
                      </a:r>
                      <a:endParaRPr lang="zh-CN" altLang="en-US" dirty="0">
                        <a:latin typeface="黑体" panose="02010609060101010101" pitchFamily="49" charset="-122"/>
                        <a:ea typeface="黑体" panose="02010609060101010101" pitchFamily="49"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r>
              <a:tr h="1650067">
                <a:tc>
                  <a:txBody>
                    <a:bodyPr/>
                    <a:lstStyle>
                      <a:lvl1pPr marL="0" algn="l" defTabSz="894957" rtl="0" eaLnBrk="1" latinLnBrk="0" hangingPunct="1">
                        <a:defRPr sz="1769" kern="1200">
                          <a:solidFill>
                            <a:schemeClr val="dk1"/>
                          </a:solidFill>
                          <a:latin typeface="Calibri"/>
                        </a:defRPr>
                      </a:lvl1pPr>
                      <a:lvl2pPr marL="447479" algn="l" defTabSz="894957" rtl="0" eaLnBrk="1" latinLnBrk="0" hangingPunct="1">
                        <a:defRPr sz="1769" kern="1200">
                          <a:solidFill>
                            <a:schemeClr val="dk1"/>
                          </a:solidFill>
                          <a:latin typeface="Calibri"/>
                        </a:defRPr>
                      </a:lvl2pPr>
                      <a:lvl3pPr marL="894957" algn="l" defTabSz="894957" rtl="0" eaLnBrk="1" latinLnBrk="0" hangingPunct="1">
                        <a:defRPr sz="1769" kern="1200">
                          <a:solidFill>
                            <a:schemeClr val="dk1"/>
                          </a:solidFill>
                          <a:latin typeface="Calibri"/>
                        </a:defRPr>
                      </a:lvl3pPr>
                      <a:lvl4pPr marL="1342436" algn="l" defTabSz="894957" rtl="0" eaLnBrk="1" latinLnBrk="0" hangingPunct="1">
                        <a:defRPr sz="1769" kern="1200">
                          <a:solidFill>
                            <a:schemeClr val="dk1"/>
                          </a:solidFill>
                          <a:latin typeface="Calibri"/>
                        </a:defRPr>
                      </a:lvl4pPr>
                      <a:lvl5pPr marL="1789915" algn="l" defTabSz="894957" rtl="0" eaLnBrk="1" latinLnBrk="0" hangingPunct="1">
                        <a:defRPr sz="1769" kern="1200">
                          <a:solidFill>
                            <a:schemeClr val="dk1"/>
                          </a:solidFill>
                          <a:latin typeface="Calibri"/>
                        </a:defRPr>
                      </a:lvl5pPr>
                      <a:lvl6pPr marL="2237393" algn="l" defTabSz="894957" rtl="0" eaLnBrk="1" latinLnBrk="0" hangingPunct="1">
                        <a:defRPr sz="1769" kern="1200">
                          <a:solidFill>
                            <a:schemeClr val="dk1"/>
                          </a:solidFill>
                          <a:latin typeface="Calibri"/>
                        </a:defRPr>
                      </a:lvl6pPr>
                      <a:lvl7pPr marL="2684872" algn="l" defTabSz="894957" rtl="0" eaLnBrk="1" latinLnBrk="0" hangingPunct="1">
                        <a:defRPr sz="1769" kern="1200">
                          <a:solidFill>
                            <a:schemeClr val="dk1"/>
                          </a:solidFill>
                          <a:latin typeface="Calibri"/>
                        </a:defRPr>
                      </a:lvl7pPr>
                      <a:lvl8pPr marL="3132351" algn="l" defTabSz="894957" rtl="0" eaLnBrk="1" latinLnBrk="0" hangingPunct="1">
                        <a:defRPr sz="1769" kern="1200">
                          <a:solidFill>
                            <a:schemeClr val="dk1"/>
                          </a:solidFill>
                          <a:latin typeface="Calibri"/>
                        </a:defRPr>
                      </a:lvl8pPr>
                      <a:lvl9pPr marL="3579830" algn="l" defTabSz="894957" rtl="0" eaLnBrk="1" latinLnBrk="0" hangingPunct="1">
                        <a:defRPr sz="1769" kern="1200">
                          <a:solidFill>
                            <a:schemeClr val="dk1"/>
                          </a:solidFill>
                          <a:latin typeface="Calibri"/>
                        </a:defRPr>
                      </a:lvl9pPr>
                    </a:lstStyle>
                    <a:p>
                      <a:pPr marL="285750" indent="-285750" algn="l">
                        <a:buFont typeface="Wingdings" panose="05000000000000000000" pitchFamily="2" charset="2"/>
                        <a:buChar char="Ø"/>
                      </a:pPr>
                      <a:r>
                        <a:rPr lang="zh-CN" altLang="en-US" sz="1600" dirty="0" smtClean="0">
                          <a:latin typeface="楷体" panose="02010609060101010101" pitchFamily="49" charset="-122"/>
                          <a:ea typeface="楷体" panose="02010609060101010101" pitchFamily="49" charset="-122"/>
                        </a:rPr>
                        <a:t>输出</a:t>
                      </a:r>
                      <a:r>
                        <a:rPr lang="zh-CN" altLang="en-US" sz="1600" b="0" dirty="0" smtClean="0">
                          <a:solidFill>
                            <a:srgbClr val="FF0000"/>
                          </a:solidFill>
                          <a:latin typeface="楷体" panose="02010609060101010101" pitchFamily="49" charset="-122"/>
                          <a:ea typeface="楷体" panose="02010609060101010101" pitchFamily="49" charset="-122"/>
                        </a:rPr>
                        <a:t>通道数多</a:t>
                      </a:r>
                      <a:r>
                        <a:rPr lang="zh-CN" altLang="en-US" sz="1600" b="0" dirty="0" smtClean="0">
                          <a:solidFill>
                            <a:schemeClr val="tx1"/>
                          </a:solidFill>
                          <a:latin typeface="楷体" panose="02010609060101010101" pitchFamily="49" charset="-122"/>
                          <a:ea typeface="楷体" panose="02010609060101010101" pitchFamily="49" charset="-122"/>
                        </a:rPr>
                        <a:t>（</a:t>
                      </a:r>
                      <a:r>
                        <a:rPr lang="en-US" altLang="zh-CN" sz="1600" b="0" dirty="0" smtClean="0">
                          <a:solidFill>
                            <a:schemeClr val="tx1"/>
                          </a:solidFill>
                          <a:latin typeface="楷体" panose="02010609060101010101" pitchFamily="49" charset="-122"/>
                          <a:ea typeface="楷体" panose="02010609060101010101" pitchFamily="49" charset="-122"/>
                        </a:rPr>
                        <a:t>100ch/cm^2</a:t>
                      </a:r>
                      <a:r>
                        <a:rPr lang="zh-CN" altLang="en-US" sz="1600" b="0" dirty="0" smtClean="0">
                          <a:solidFill>
                            <a:schemeClr val="tx1"/>
                          </a:solidFill>
                          <a:latin typeface="楷体" panose="02010609060101010101" pitchFamily="49" charset="-122"/>
                          <a:ea typeface="楷体" panose="02010609060101010101" pitchFamily="49" charset="-122"/>
                        </a:rPr>
                        <a:t>）</a:t>
                      </a:r>
                      <a:endParaRPr lang="en-US" altLang="zh-CN" sz="1600" b="0" dirty="0" smtClean="0">
                        <a:solidFill>
                          <a:schemeClr val="tx1"/>
                        </a:solidFill>
                        <a:latin typeface="楷体" panose="02010609060101010101" pitchFamily="49" charset="-122"/>
                        <a:ea typeface="楷体" panose="02010609060101010101" pitchFamily="49" charset="-122"/>
                      </a:endParaRPr>
                    </a:p>
                    <a:p>
                      <a:pPr marL="285750" indent="-285750" algn="l">
                        <a:buFont typeface="Wingdings" panose="05000000000000000000" pitchFamily="2" charset="2"/>
                        <a:buChar char="Ø"/>
                      </a:pPr>
                      <a:r>
                        <a:rPr lang="zh-CN" altLang="en-US" sz="1600" dirty="0" smtClean="0">
                          <a:solidFill>
                            <a:srgbClr val="FF0000"/>
                          </a:solidFill>
                          <a:latin typeface="楷体" panose="02010609060101010101" pitchFamily="49" charset="-122"/>
                          <a:ea typeface="楷体" panose="02010609060101010101" pitchFamily="49" charset="-122"/>
                        </a:rPr>
                        <a:t>输入电容大</a:t>
                      </a:r>
                      <a:r>
                        <a:rPr lang="zh-CN" altLang="en-US" sz="1600" dirty="0" smtClean="0">
                          <a:latin typeface="楷体" panose="02010609060101010101" pitchFamily="49" charset="-122"/>
                          <a:ea typeface="楷体" panose="02010609060101010101" pitchFamily="49" charset="-122"/>
                        </a:rPr>
                        <a:t>（</a:t>
                      </a:r>
                      <a:r>
                        <a:rPr lang="en-US" altLang="zh-CN" sz="1600" dirty="0" smtClean="0">
                          <a:latin typeface="楷体" panose="02010609060101010101" pitchFamily="49" charset="-122"/>
                          <a:ea typeface="楷体" panose="02010609060101010101" pitchFamily="49" charset="-122"/>
                        </a:rPr>
                        <a:t>10~100pF</a:t>
                      </a:r>
                      <a:r>
                        <a:rPr lang="zh-CN" altLang="en-US" sz="1600" dirty="0" smtClean="0">
                          <a:latin typeface="楷体" panose="02010609060101010101" pitchFamily="49" charset="-122"/>
                          <a:ea typeface="楷体" panose="02010609060101010101" pitchFamily="49" charset="-122"/>
                        </a:rPr>
                        <a:t>）</a:t>
                      </a:r>
                      <a:endParaRPr lang="en-US" altLang="zh-CN" sz="1600" dirty="0" smtClean="0">
                        <a:latin typeface="楷体" panose="02010609060101010101" pitchFamily="49" charset="-122"/>
                        <a:ea typeface="楷体" panose="02010609060101010101" pitchFamily="49" charset="-122"/>
                      </a:endParaRPr>
                    </a:p>
                    <a:p>
                      <a:pPr marL="285750" indent="-285750" algn="l">
                        <a:buFont typeface="Wingdings" panose="05000000000000000000" pitchFamily="2" charset="2"/>
                        <a:buChar char="Ø"/>
                      </a:pPr>
                      <a:r>
                        <a:rPr lang="zh-CN" altLang="en-US" sz="1600" dirty="0" smtClean="0">
                          <a:solidFill>
                            <a:srgbClr val="FF0000"/>
                          </a:solidFill>
                          <a:latin typeface="楷体" panose="02010609060101010101" pitchFamily="49" charset="-122"/>
                          <a:ea typeface="楷体" panose="02010609060101010101" pitchFamily="49" charset="-122"/>
                        </a:rPr>
                        <a:t>温度敏感</a:t>
                      </a:r>
                      <a:endParaRPr lang="en-US" altLang="zh-CN" sz="1600" dirty="0" smtClean="0">
                        <a:solidFill>
                          <a:srgbClr val="FF0000"/>
                        </a:solidFill>
                        <a:latin typeface="楷体" panose="02010609060101010101" pitchFamily="49" charset="-122"/>
                        <a:ea typeface="楷体" panose="02010609060101010101" pitchFamily="49" charset="-122"/>
                      </a:endParaRPr>
                    </a:p>
                    <a:p>
                      <a:pPr marL="285750" marR="0" indent="-285750" algn="l" defTabSz="89495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zh-CN" altLang="en-US" sz="1600" dirty="0" smtClean="0">
                          <a:solidFill>
                            <a:srgbClr val="FF0000"/>
                          </a:solidFill>
                          <a:latin typeface="楷体" panose="02010609060101010101" pitchFamily="49" charset="-122"/>
                          <a:ea typeface="楷体" panose="02010609060101010101" pitchFamily="49" charset="-122"/>
                        </a:rPr>
                        <a:t>暗计数</a:t>
                      </a:r>
                      <a:r>
                        <a:rPr lang="zh-CN" altLang="en-US" sz="1600" dirty="0" smtClean="0">
                          <a:latin typeface="楷体" panose="02010609060101010101" pitchFamily="49" charset="-122"/>
                          <a:ea typeface="楷体" panose="02010609060101010101" pitchFamily="49" charset="-122"/>
                        </a:rPr>
                        <a:t>率高</a:t>
                      </a:r>
                      <a:r>
                        <a:rPr lang="en-US" altLang="zh-CN" sz="1600" dirty="0" smtClean="0">
                          <a:latin typeface="楷体" panose="02010609060101010101" pitchFamily="49" charset="-122"/>
                          <a:ea typeface="楷体" panose="02010609060101010101" pitchFamily="49" charset="-122"/>
                        </a:rPr>
                        <a:t>(~100kHz/mm^3</a:t>
                      </a:r>
                      <a:r>
                        <a:rPr lang="zh-CN" altLang="en-US" sz="1600" dirty="0" smtClean="0">
                          <a:latin typeface="楷体" panose="02010609060101010101" pitchFamily="49" charset="-122"/>
                          <a:ea typeface="楷体" panose="02010609060101010101" pitchFamily="49" charset="-122"/>
                        </a:rPr>
                        <a:t>）</a:t>
                      </a:r>
                      <a:endParaRPr lang="en-US" altLang="zh-CN" sz="1600" dirty="0" smtClean="0">
                        <a:latin typeface="楷体" panose="02010609060101010101" pitchFamily="49" charset="-122"/>
                        <a:ea typeface="楷体" panose="02010609060101010101" pitchFamily="49" charset="-122"/>
                      </a:endParaRPr>
                    </a:p>
                    <a:p>
                      <a:pPr marL="285750" indent="-285750" algn="l">
                        <a:buFont typeface="Wingdings" panose="05000000000000000000" pitchFamily="2" charset="2"/>
                        <a:buChar char="Ø"/>
                      </a:pPr>
                      <a:r>
                        <a:rPr lang="zh-CN" altLang="en-US" sz="1600" dirty="0" smtClean="0">
                          <a:latin typeface="楷体" panose="02010609060101010101" pitchFamily="49" charset="-122"/>
                          <a:ea typeface="楷体" panose="02010609060101010101" pitchFamily="49" charset="-122"/>
                        </a:rPr>
                        <a:t>其他非理想因素干扰（饱和、串扰等）</a:t>
                      </a:r>
                      <a:endParaRPr lang="en-US" altLang="zh-CN" sz="1600" dirty="0" smtClean="0">
                        <a:latin typeface="楷体" panose="02010609060101010101" pitchFamily="49" charset="-122"/>
                        <a:ea typeface="楷体" panose="02010609060101010101" pitchFamily="49" charset="-122"/>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tint val="40000"/>
                      </a:sysClr>
                    </a:solidFill>
                  </a:tcPr>
                </a:tc>
              </a:tr>
            </a:tbl>
          </a:graphicData>
        </a:graphic>
      </p:graphicFrame>
      <p:pic>
        <p:nvPicPr>
          <p:cNvPr id="20" name="Picture 4" descr="http://sensl.com/wp-content/uploads/2015/08/9-2013-05-12T09_32_22-IMGP2077-300x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213" y="2134740"/>
            <a:ext cx="2857500" cy="12858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4"/>
          <p:cNvSpPr txBox="1"/>
          <p:nvPr/>
        </p:nvSpPr>
        <p:spPr>
          <a:xfrm>
            <a:off x="3115722" y="3420616"/>
            <a:ext cx="305648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smtClean="0">
                <a:ln>
                  <a:noFill/>
                </a:ln>
                <a:solidFill>
                  <a:prstClr val="black"/>
                </a:solidFill>
                <a:effectLst/>
                <a:uLnTx/>
                <a:uFillTx/>
              </a:rPr>
              <a:t>SensL</a:t>
            </a:r>
            <a:r>
              <a:rPr kumimoji="0" lang="en-US" altLang="zh-CN" sz="1800" b="0" i="0" u="none" strike="noStrike" kern="0" cap="none" spc="0" normalizeH="0" baseline="0" noProof="0" dirty="0" smtClean="0">
                <a:ln>
                  <a:noFill/>
                </a:ln>
                <a:solidFill>
                  <a:prstClr val="black"/>
                </a:solidFill>
                <a:effectLst/>
                <a:uLnTx/>
                <a:uFillTx/>
              </a:rPr>
              <a:t>®</a:t>
            </a:r>
            <a:r>
              <a:rPr kumimoji="0" lang="zh-CN" altLang="en-US" sz="1800" b="0" i="0" u="none" strike="noStrike" kern="0" cap="none" spc="0" normalizeH="0" baseline="0" noProof="0" dirty="0" smtClean="0">
                <a:ln>
                  <a:noFill/>
                </a:ln>
                <a:solidFill>
                  <a:prstClr val="black"/>
                </a:solidFill>
                <a:effectLst/>
                <a:uLnTx/>
                <a:uFillTx/>
              </a:rPr>
              <a:t>公司</a:t>
            </a:r>
            <a:r>
              <a:rPr kumimoji="0" lang="en-US" altLang="zh-CN" sz="1800" b="0" i="0" u="none" strike="noStrike" kern="0" cap="none" spc="0" normalizeH="0" baseline="0" noProof="0" dirty="0" smtClean="0">
                <a:ln>
                  <a:noFill/>
                </a:ln>
                <a:solidFill>
                  <a:prstClr val="black"/>
                </a:solidFill>
                <a:effectLst/>
                <a:uLnTx/>
                <a:uFillTx/>
              </a:rPr>
              <a:t>Micro C</a:t>
            </a:r>
            <a:r>
              <a:rPr kumimoji="0" lang="zh-CN" altLang="en-US" sz="1800" b="0" i="0" u="none" strike="noStrike" kern="0" cap="none" spc="0" normalizeH="0" baseline="0" noProof="0" dirty="0" smtClean="0">
                <a:ln>
                  <a:noFill/>
                </a:ln>
                <a:solidFill>
                  <a:prstClr val="black"/>
                </a:solidFill>
                <a:effectLst/>
                <a:uLnTx/>
                <a:uFillTx/>
              </a:rPr>
              <a:t>系列</a:t>
            </a:r>
            <a:r>
              <a:rPr kumimoji="0" lang="en-US" altLang="zh-CN" sz="1800" b="0" i="0" u="none" strike="noStrike" kern="0" cap="none" spc="0" normalizeH="0" baseline="0" noProof="0" dirty="0" err="1" smtClean="0">
                <a:ln>
                  <a:noFill/>
                </a:ln>
                <a:solidFill>
                  <a:prstClr val="black"/>
                </a:solidFill>
                <a:effectLst/>
                <a:uLnTx/>
                <a:uFillTx/>
              </a:rPr>
              <a:t>SiPM</a:t>
            </a:r>
            <a:endParaRPr kumimoji="0" lang="zh-CN" altLang="en-US" sz="1800" b="0" i="0" u="none" strike="noStrike" kern="0" cap="none" spc="0" normalizeH="0" baseline="0" noProof="0" dirty="0" smtClean="0">
              <a:ln>
                <a:noFill/>
              </a:ln>
              <a:solidFill>
                <a:prstClr val="black"/>
              </a:solidFill>
              <a:effectLst/>
              <a:uLnTx/>
              <a:uFillTx/>
            </a:endParaRPr>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22511" t="44819" r="42771" b="29478"/>
          <a:stretch/>
        </p:blipFill>
        <p:spPr>
          <a:xfrm>
            <a:off x="4491118" y="4501989"/>
            <a:ext cx="2527238" cy="1403233"/>
          </a:xfrm>
          <a:prstGeom prst="rect">
            <a:avLst/>
          </a:prstGeom>
        </p:spPr>
      </p:pic>
      <p:graphicFrame>
        <p:nvGraphicFramePr>
          <p:cNvPr id="22" name="表格 21"/>
          <p:cNvGraphicFramePr>
            <a:graphicFrameLocks noGrp="1"/>
          </p:cNvGraphicFramePr>
          <p:nvPr>
            <p:extLst/>
          </p:nvPr>
        </p:nvGraphicFramePr>
        <p:xfrm>
          <a:off x="230898" y="2003256"/>
          <a:ext cx="2785864" cy="2100845"/>
        </p:xfrm>
        <a:graphic>
          <a:graphicData uri="http://schemas.openxmlformats.org/drawingml/2006/table">
            <a:tbl>
              <a:tblPr firstRow="1" bandRow="1"/>
              <a:tblGrid>
                <a:gridCol w="2785864"/>
              </a:tblGrid>
              <a:tr h="320891">
                <a:tc>
                  <a:txBody>
                    <a:bodyPr/>
                    <a:lstStyle>
                      <a:lvl1pPr marL="0" algn="l" defTabSz="894957" rtl="0" eaLnBrk="1" latinLnBrk="0" hangingPunct="1">
                        <a:defRPr sz="1769" b="1" kern="1200">
                          <a:solidFill>
                            <a:schemeClr val="lt1"/>
                          </a:solidFill>
                          <a:latin typeface="Calibri"/>
                        </a:defRPr>
                      </a:lvl1pPr>
                      <a:lvl2pPr marL="447479" algn="l" defTabSz="894957" rtl="0" eaLnBrk="1" latinLnBrk="0" hangingPunct="1">
                        <a:defRPr sz="1769" b="1" kern="1200">
                          <a:solidFill>
                            <a:schemeClr val="lt1"/>
                          </a:solidFill>
                          <a:latin typeface="Calibri"/>
                        </a:defRPr>
                      </a:lvl2pPr>
                      <a:lvl3pPr marL="894957" algn="l" defTabSz="894957" rtl="0" eaLnBrk="1" latinLnBrk="0" hangingPunct="1">
                        <a:defRPr sz="1769" b="1" kern="1200">
                          <a:solidFill>
                            <a:schemeClr val="lt1"/>
                          </a:solidFill>
                          <a:latin typeface="Calibri"/>
                        </a:defRPr>
                      </a:lvl3pPr>
                      <a:lvl4pPr marL="1342436" algn="l" defTabSz="894957" rtl="0" eaLnBrk="1" latinLnBrk="0" hangingPunct="1">
                        <a:defRPr sz="1769" b="1" kern="1200">
                          <a:solidFill>
                            <a:schemeClr val="lt1"/>
                          </a:solidFill>
                          <a:latin typeface="Calibri"/>
                        </a:defRPr>
                      </a:lvl4pPr>
                      <a:lvl5pPr marL="1789915" algn="l" defTabSz="894957" rtl="0" eaLnBrk="1" latinLnBrk="0" hangingPunct="1">
                        <a:defRPr sz="1769" b="1" kern="1200">
                          <a:solidFill>
                            <a:schemeClr val="lt1"/>
                          </a:solidFill>
                          <a:latin typeface="Calibri"/>
                        </a:defRPr>
                      </a:lvl5pPr>
                      <a:lvl6pPr marL="2237393" algn="l" defTabSz="894957" rtl="0" eaLnBrk="1" latinLnBrk="0" hangingPunct="1">
                        <a:defRPr sz="1769" b="1" kern="1200">
                          <a:solidFill>
                            <a:schemeClr val="lt1"/>
                          </a:solidFill>
                          <a:latin typeface="Calibri"/>
                        </a:defRPr>
                      </a:lvl6pPr>
                      <a:lvl7pPr marL="2684872" algn="l" defTabSz="894957" rtl="0" eaLnBrk="1" latinLnBrk="0" hangingPunct="1">
                        <a:defRPr sz="1769" b="1" kern="1200">
                          <a:solidFill>
                            <a:schemeClr val="lt1"/>
                          </a:solidFill>
                          <a:latin typeface="Calibri"/>
                        </a:defRPr>
                      </a:lvl7pPr>
                      <a:lvl8pPr marL="3132351" algn="l" defTabSz="894957" rtl="0" eaLnBrk="1" latinLnBrk="0" hangingPunct="1">
                        <a:defRPr sz="1769" b="1" kern="1200">
                          <a:solidFill>
                            <a:schemeClr val="lt1"/>
                          </a:solidFill>
                          <a:latin typeface="Calibri"/>
                        </a:defRPr>
                      </a:lvl8pPr>
                      <a:lvl9pPr marL="3579830" algn="l" defTabSz="894957" rtl="0" eaLnBrk="1" latinLnBrk="0" hangingPunct="1">
                        <a:defRPr sz="1769" b="1" kern="1200">
                          <a:solidFill>
                            <a:schemeClr val="lt1"/>
                          </a:solidFill>
                          <a:latin typeface="Calibri"/>
                        </a:defRPr>
                      </a:lvl9pPr>
                    </a:lstStyle>
                    <a:p>
                      <a:pPr algn="ctr"/>
                      <a:r>
                        <a:rPr lang="zh-CN" altLang="en-US" dirty="0" smtClean="0">
                          <a:latin typeface="黑体" panose="02010609060101010101" pitchFamily="49" charset="-122"/>
                          <a:ea typeface="黑体" panose="02010609060101010101" pitchFamily="49" charset="-122"/>
                        </a:rPr>
                        <a:t>优势</a:t>
                      </a:r>
                      <a:endParaRPr lang="zh-CN" altLang="en-US" dirty="0">
                        <a:latin typeface="黑体" panose="02010609060101010101" pitchFamily="49" charset="-122"/>
                        <a:ea typeface="黑体" panose="02010609060101010101" pitchFamily="49"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solidFill>
                  </a:tcPr>
                </a:tc>
              </a:tr>
              <a:tr h="1739784">
                <a:tc>
                  <a:txBody>
                    <a:bodyPr/>
                    <a:lstStyle>
                      <a:lvl1pPr marL="0" algn="l" defTabSz="894957" rtl="0" eaLnBrk="1" latinLnBrk="0" hangingPunct="1">
                        <a:defRPr sz="1769" kern="1200">
                          <a:solidFill>
                            <a:schemeClr val="dk1"/>
                          </a:solidFill>
                          <a:latin typeface="Calibri"/>
                        </a:defRPr>
                      </a:lvl1pPr>
                      <a:lvl2pPr marL="447479" algn="l" defTabSz="894957" rtl="0" eaLnBrk="1" latinLnBrk="0" hangingPunct="1">
                        <a:defRPr sz="1769" kern="1200">
                          <a:solidFill>
                            <a:schemeClr val="dk1"/>
                          </a:solidFill>
                          <a:latin typeface="Calibri"/>
                        </a:defRPr>
                      </a:lvl2pPr>
                      <a:lvl3pPr marL="894957" algn="l" defTabSz="894957" rtl="0" eaLnBrk="1" latinLnBrk="0" hangingPunct="1">
                        <a:defRPr sz="1769" kern="1200">
                          <a:solidFill>
                            <a:schemeClr val="dk1"/>
                          </a:solidFill>
                          <a:latin typeface="Calibri"/>
                        </a:defRPr>
                      </a:lvl3pPr>
                      <a:lvl4pPr marL="1342436" algn="l" defTabSz="894957" rtl="0" eaLnBrk="1" latinLnBrk="0" hangingPunct="1">
                        <a:defRPr sz="1769" kern="1200">
                          <a:solidFill>
                            <a:schemeClr val="dk1"/>
                          </a:solidFill>
                          <a:latin typeface="Calibri"/>
                        </a:defRPr>
                      </a:lvl4pPr>
                      <a:lvl5pPr marL="1789915" algn="l" defTabSz="894957" rtl="0" eaLnBrk="1" latinLnBrk="0" hangingPunct="1">
                        <a:defRPr sz="1769" kern="1200">
                          <a:solidFill>
                            <a:schemeClr val="dk1"/>
                          </a:solidFill>
                          <a:latin typeface="Calibri"/>
                        </a:defRPr>
                      </a:lvl5pPr>
                      <a:lvl6pPr marL="2237393" algn="l" defTabSz="894957" rtl="0" eaLnBrk="1" latinLnBrk="0" hangingPunct="1">
                        <a:defRPr sz="1769" kern="1200">
                          <a:solidFill>
                            <a:schemeClr val="dk1"/>
                          </a:solidFill>
                          <a:latin typeface="Calibri"/>
                        </a:defRPr>
                      </a:lvl6pPr>
                      <a:lvl7pPr marL="2684872" algn="l" defTabSz="894957" rtl="0" eaLnBrk="1" latinLnBrk="0" hangingPunct="1">
                        <a:defRPr sz="1769" kern="1200">
                          <a:solidFill>
                            <a:schemeClr val="dk1"/>
                          </a:solidFill>
                          <a:latin typeface="Calibri"/>
                        </a:defRPr>
                      </a:lvl7pPr>
                      <a:lvl8pPr marL="3132351" algn="l" defTabSz="894957" rtl="0" eaLnBrk="1" latinLnBrk="0" hangingPunct="1">
                        <a:defRPr sz="1769" kern="1200">
                          <a:solidFill>
                            <a:schemeClr val="dk1"/>
                          </a:solidFill>
                          <a:latin typeface="Calibri"/>
                        </a:defRPr>
                      </a:lvl8pPr>
                      <a:lvl9pPr marL="3579830" algn="l" defTabSz="894957" rtl="0" eaLnBrk="1" latinLnBrk="0" hangingPunct="1">
                        <a:defRPr sz="1769" kern="1200">
                          <a:solidFill>
                            <a:schemeClr val="dk1"/>
                          </a:solidFill>
                          <a:latin typeface="Calibri"/>
                        </a:defRPr>
                      </a:lvl9pPr>
                    </a:lstStyle>
                    <a:p>
                      <a:pPr marL="285750" indent="-285750" algn="l">
                        <a:buFont typeface="Wingdings" panose="05000000000000000000" pitchFamily="2" charset="2"/>
                        <a:buChar char="Ø"/>
                      </a:pPr>
                      <a:r>
                        <a:rPr lang="zh-CN" altLang="en-US" sz="1600" dirty="0" smtClean="0">
                          <a:solidFill>
                            <a:srgbClr val="FF0000"/>
                          </a:solidFill>
                          <a:latin typeface="楷体" panose="02010609060101010101" pitchFamily="49" charset="-122"/>
                          <a:ea typeface="楷体" panose="02010609060101010101" pitchFamily="49" charset="-122"/>
                        </a:rPr>
                        <a:t>尺寸小</a:t>
                      </a:r>
                      <a:r>
                        <a:rPr lang="zh-CN" altLang="en-US" sz="1600" dirty="0" smtClean="0">
                          <a:latin typeface="楷体" panose="02010609060101010101" pitchFamily="49" charset="-122"/>
                          <a:ea typeface="楷体" panose="02010609060101010101" pitchFamily="49" charset="-122"/>
                        </a:rPr>
                        <a:t>，“像素化”读出，排布灵活</a:t>
                      </a:r>
                      <a:endParaRPr lang="en-US" altLang="zh-CN" sz="1600" dirty="0" smtClean="0">
                        <a:latin typeface="楷体" panose="02010609060101010101" pitchFamily="49" charset="-122"/>
                        <a:ea typeface="楷体" panose="02010609060101010101" pitchFamily="49" charset="-122"/>
                      </a:endParaRPr>
                    </a:p>
                    <a:p>
                      <a:pPr marL="285750" indent="-285750" algn="l">
                        <a:buFont typeface="Wingdings" panose="05000000000000000000" pitchFamily="2" charset="2"/>
                        <a:buChar char="Ø"/>
                      </a:pPr>
                      <a:r>
                        <a:rPr lang="zh-CN" altLang="en-US" sz="1600" dirty="0" smtClean="0">
                          <a:solidFill>
                            <a:srgbClr val="FF0000"/>
                          </a:solidFill>
                          <a:latin typeface="楷体" panose="02010609060101010101" pitchFamily="49" charset="-122"/>
                          <a:ea typeface="楷体" panose="02010609060101010101" pitchFamily="49" charset="-122"/>
                        </a:rPr>
                        <a:t>响应速度快</a:t>
                      </a:r>
                      <a:r>
                        <a:rPr lang="en-US" altLang="zh-CN" sz="1600" dirty="0" smtClean="0">
                          <a:latin typeface="楷体" panose="02010609060101010101" pitchFamily="49" charset="-122"/>
                          <a:ea typeface="楷体" panose="02010609060101010101" pitchFamily="49" charset="-122"/>
                        </a:rPr>
                        <a:t>(&lt;100ps</a:t>
                      </a:r>
                      <a:r>
                        <a:rPr lang="en-US" altLang="zh-CN" sz="1600" baseline="0" dirty="0" smtClean="0">
                          <a:latin typeface="楷体" panose="02010609060101010101" pitchFamily="49" charset="-122"/>
                          <a:ea typeface="楷体" panose="02010609060101010101" pitchFamily="49" charset="-122"/>
                        </a:rPr>
                        <a:t> </a:t>
                      </a:r>
                      <a:r>
                        <a:rPr lang="en-US" altLang="zh-CN" sz="1600" baseline="0" dirty="0" err="1" smtClean="0">
                          <a:latin typeface="楷体" panose="02010609060101010101" pitchFamily="49" charset="-122"/>
                          <a:ea typeface="楷体" panose="02010609060101010101" pitchFamily="49" charset="-122"/>
                        </a:rPr>
                        <a:t>rms</a:t>
                      </a:r>
                      <a:r>
                        <a:rPr lang="en-US" altLang="zh-CN" sz="1600" baseline="0" dirty="0" smtClean="0">
                          <a:latin typeface="楷体" panose="02010609060101010101" pitchFamily="49" charset="-122"/>
                          <a:ea typeface="楷体" panose="02010609060101010101" pitchFamily="49" charset="-122"/>
                        </a:rPr>
                        <a:t>)</a:t>
                      </a:r>
                      <a:endParaRPr lang="en-US" altLang="zh-CN" sz="1600" dirty="0" smtClean="0">
                        <a:latin typeface="楷体" panose="02010609060101010101" pitchFamily="49" charset="-122"/>
                        <a:ea typeface="楷体" panose="02010609060101010101" pitchFamily="49" charset="-122"/>
                      </a:endParaRPr>
                    </a:p>
                    <a:p>
                      <a:pPr marL="285750" indent="-285750" algn="l">
                        <a:buFont typeface="Wingdings" panose="05000000000000000000" pitchFamily="2" charset="2"/>
                        <a:buChar char="Ø"/>
                      </a:pPr>
                      <a:r>
                        <a:rPr lang="zh-CN" altLang="en-US" sz="1600" dirty="0" smtClean="0">
                          <a:latin typeface="楷体" panose="02010609060101010101" pitchFamily="49" charset="-122"/>
                          <a:ea typeface="楷体" panose="02010609060101010101" pitchFamily="49" charset="-122"/>
                        </a:rPr>
                        <a:t>工作电压低</a:t>
                      </a:r>
                      <a:r>
                        <a:rPr lang="en-US" altLang="zh-CN" sz="1600" dirty="0" smtClean="0">
                          <a:latin typeface="楷体" panose="02010609060101010101" pitchFamily="49" charset="-122"/>
                          <a:ea typeface="楷体" panose="02010609060101010101" pitchFamily="49" charset="-122"/>
                        </a:rPr>
                        <a:t>(&lt;100V)</a:t>
                      </a:r>
                    </a:p>
                    <a:p>
                      <a:pPr marL="285750" indent="-285750" algn="l">
                        <a:buFont typeface="Wingdings" panose="05000000000000000000" pitchFamily="2" charset="2"/>
                        <a:buChar char="Ø"/>
                      </a:pPr>
                      <a:r>
                        <a:rPr lang="zh-CN" altLang="en-US" sz="1600" dirty="0" smtClean="0">
                          <a:latin typeface="楷体" panose="02010609060101010101" pitchFamily="49" charset="-122"/>
                          <a:ea typeface="楷体" panose="02010609060101010101" pitchFamily="49" charset="-122"/>
                        </a:rPr>
                        <a:t>对磁场不敏感（</a:t>
                      </a:r>
                      <a:r>
                        <a:rPr lang="en-US" altLang="zh-CN" sz="1600" dirty="0" smtClean="0">
                          <a:latin typeface="楷体" panose="02010609060101010101" pitchFamily="49" charset="-122"/>
                          <a:ea typeface="楷体" panose="02010609060101010101" pitchFamily="49" charset="-122"/>
                        </a:rPr>
                        <a:t>PET-MRI</a:t>
                      </a:r>
                      <a:r>
                        <a:rPr lang="zh-CN" altLang="en-US" sz="1600" dirty="0" smtClean="0">
                          <a:latin typeface="楷体" panose="02010609060101010101" pitchFamily="49" charset="-122"/>
                          <a:ea typeface="楷体" panose="02010609060101010101" pitchFamily="49" charset="-122"/>
                        </a:rPr>
                        <a:t>融合系统）</a:t>
                      </a:r>
                      <a:endParaRPr lang="zh-CN" altLang="en-US" sz="1600" dirty="0">
                        <a:latin typeface="楷体" panose="02010609060101010101" pitchFamily="49" charset="-122"/>
                        <a:ea typeface="楷体" panose="02010609060101010101" pitchFamily="49" charset="-122"/>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tint val="40000"/>
                      </a:srgbClr>
                    </a:solidFill>
                  </a:tcPr>
                </a:tc>
              </a:tr>
            </a:tbl>
          </a:graphicData>
        </a:graphic>
      </p:graphicFrame>
      <p:sp>
        <p:nvSpPr>
          <p:cNvPr id="28" name="内容占位符 2"/>
          <p:cNvSpPr txBox="1">
            <a:spLocks/>
          </p:cNvSpPr>
          <p:nvPr/>
        </p:nvSpPr>
        <p:spPr bwMode="auto">
          <a:xfrm>
            <a:off x="103452" y="4724835"/>
            <a:ext cx="4032630" cy="1180387"/>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lvl1pPr marL="342099" indent="-342099" algn="l" defTabSz="912998" rtl="0" eaLnBrk="1" fontAlgn="base" hangingPunct="1">
              <a:spcBef>
                <a:spcPct val="20000"/>
              </a:spcBef>
              <a:spcAft>
                <a:spcPct val="0"/>
              </a:spcAft>
              <a:buFont typeface="Arial" charset="0"/>
              <a:buChar char="•"/>
              <a:defRPr sz="2400" kern="1200" baseline="0">
                <a:solidFill>
                  <a:schemeClr val="tx1"/>
                </a:solidFill>
                <a:latin typeface="黑体" pitchFamily="49" charset="-122"/>
                <a:ea typeface="黑体" pitchFamily="49" charset="-122"/>
                <a:cs typeface="Arial" pitchFamily="34" charset="0"/>
              </a:defRPr>
            </a:lvl1pPr>
            <a:lvl2pPr marL="741949" indent="-285229" algn="l" defTabSz="912998" rtl="0" eaLnBrk="1" fontAlgn="base" hangingPunct="1">
              <a:spcBef>
                <a:spcPct val="20000"/>
              </a:spcBef>
              <a:spcAft>
                <a:spcPct val="0"/>
              </a:spcAft>
              <a:buFont typeface="Arial" charset="0"/>
              <a:buChar char="–"/>
              <a:defRPr sz="2400" kern="1200" baseline="0">
                <a:solidFill>
                  <a:schemeClr val="tx1"/>
                </a:solidFill>
                <a:latin typeface="+mj-ea"/>
                <a:ea typeface="+mj-ea"/>
                <a:cs typeface="Arial" pitchFamily="34" charset="0"/>
              </a:defRPr>
            </a:lvl2pPr>
            <a:lvl3pPr marL="1141358" indent="-227919" algn="l" defTabSz="912998" rtl="0" eaLnBrk="1" fontAlgn="base" hangingPunct="1">
              <a:spcBef>
                <a:spcPct val="20000"/>
              </a:spcBef>
              <a:spcAft>
                <a:spcPct val="0"/>
              </a:spcAft>
              <a:buFont typeface="Arial" charset="0"/>
              <a:buChar char="•"/>
              <a:defRPr sz="2200" kern="1200" baseline="0">
                <a:solidFill>
                  <a:schemeClr val="tx1"/>
                </a:solidFill>
                <a:latin typeface="+mj-ea"/>
                <a:ea typeface="+mj-ea"/>
                <a:cs typeface="Arial" pitchFamily="34" charset="0"/>
              </a:defRPr>
            </a:lvl3pPr>
            <a:lvl4pPr marL="1598077"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4pPr>
            <a:lvl5pPr marL="2054796"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5pPr>
            <a:lvl6pPr marL="2511785"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72"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61"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49"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专用集成电路（</a:t>
            </a:r>
            <a:r>
              <a:rPr kumimoji="0" lang="en-US" altLang="zh-CN"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Application Specific Integrated Circuit,</a:t>
            </a:r>
            <a:r>
              <a:rPr kumimoji="0" lang="en-US" altLang="zh-CN" sz="1600" b="0" i="0" u="none" strike="noStrike" kern="1200" cap="none" spc="0" normalizeH="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 ASIC</a:t>
            </a:r>
            <a:r>
              <a:rPr kumimoji="0" lang="zh-CN" altLang="en-US"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）具有</a:t>
            </a:r>
            <a:r>
              <a:rPr kumimoji="0" lang="zh-CN" altLang="en-US" sz="1600" b="0"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rPr>
              <a:t>尺寸小</a:t>
            </a:r>
            <a:r>
              <a:rPr kumimoji="0" lang="zh-CN" altLang="en-US"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a:t>
            </a:r>
            <a:r>
              <a:rPr kumimoji="0" lang="zh-CN" altLang="en-US" sz="1600" b="0"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rPr>
              <a:t>功耗低且可针对性优化</a:t>
            </a:r>
            <a:r>
              <a:rPr kumimoji="0" lang="zh-CN" altLang="en-US"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、功能定制化、系统互联灵活优点。</a:t>
            </a:r>
            <a:endParaRPr kumimoji="0" lang="en-US" altLang="zh-CN"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endParaRPr>
          </a:p>
        </p:txBody>
      </p:sp>
      <p:sp>
        <p:nvSpPr>
          <p:cNvPr id="16" name="内容占位符 2"/>
          <p:cNvSpPr txBox="1">
            <a:spLocks/>
          </p:cNvSpPr>
          <p:nvPr/>
        </p:nvSpPr>
        <p:spPr bwMode="auto">
          <a:xfrm>
            <a:off x="107504" y="4156908"/>
            <a:ext cx="4230220" cy="869904"/>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lvl1pPr marL="342099" indent="-342099" algn="l" defTabSz="912998" rtl="0" eaLnBrk="1" fontAlgn="base" hangingPunct="1">
              <a:spcBef>
                <a:spcPct val="20000"/>
              </a:spcBef>
              <a:spcAft>
                <a:spcPct val="0"/>
              </a:spcAft>
              <a:buFont typeface="Arial" charset="0"/>
              <a:buChar char="•"/>
              <a:defRPr sz="2400" kern="1200" baseline="0">
                <a:solidFill>
                  <a:schemeClr val="tx1"/>
                </a:solidFill>
                <a:latin typeface="黑体" pitchFamily="49" charset="-122"/>
                <a:ea typeface="黑体" pitchFamily="49" charset="-122"/>
                <a:cs typeface="Arial" pitchFamily="34" charset="0"/>
              </a:defRPr>
            </a:lvl1pPr>
            <a:lvl2pPr marL="741949" indent="-285229" algn="l" defTabSz="912998" rtl="0" eaLnBrk="1" fontAlgn="base" hangingPunct="1">
              <a:spcBef>
                <a:spcPct val="20000"/>
              </a:spcBef>
              <a:spcAft>
                <a:spcPct val="0"/>
              </a:spcAft>
              <a:buFont typeface="Arial" charset="0"/>
              <a:buChar char="–"/>
              <a:defRPr sz="2400" kern="1200" baseline="0">
                <a:solidFill>
                  <a:schemeClr val="tx1"/>
                </a:solidFill>
                <a:latin typeface="+mj-ea"/>
                <a:ea typeface="+mj-ea"/>
                <a:cs typeface="Arial" pitchFamily="34" charset="0"/>
              </a:defRPr>
            </a:lvl2pPr>
            <a:lvl3pPr marL="1141358" indent="-227919" algn="l" defTabSz="912998" rtl="0" eaLnBrk="1" fontAlgn="base" hangingPunct="1">
              <a:spcBef>
                <a:spcPct val="20000"/>
              </a:spcBef>
              <a:spcAft>
                <a:spcPct val="0"/>
              </a:spcAft>
              <a:buFont typeface="Arial" charset="0"/>
              <a:buChar char="•"/>
              <a:defRPr sz="2200" kern="1200" baseline="0">
                <a:solidFill>
                  <a:schemeClr val="tx1"/>
                </a:solidFill>
                <a:latin typeface="+mj-ea"/>
                <a:ea typeface="+mj-ea"/>
                <a:cs typeface="Arial" pitchFamily="34" charset="0"/>
              </a:defRPr>
            </a:lvl3pPr>
            <a:lvl4pPr marL="1598077"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4pPr>
            <a:lvl5pPr marL="2054796"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5pPr>
            <a:lvl6pPr marL="2511785"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72"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61"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49"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基于射频运放的高时间分辨读出电路</a:t>
            </a:r>
            <a:r>
              <a:rPr lang="en-US" altLang="zh-CN" sz="1600" dirty="0">
                <a:solidFill>
                  <a:sysClr val="windowText" lastClr="000000"/>
                </a:solidFill>
                <a:latin typeface="楷体" panose="02010609060101010101" pitchFamily="49" charset="-122"/>
                <a:ea typeface="楷体" panose="02010609060101010101" pitchFamily="49" charset="-122"/>
              </a:rPr>
              <a:t> </a:t>
            </a:r>
            <a:r>
              <a:rPr lang="zh-CN" altLang="en-US" sz="1600" dirty="0" smtClean="0">
                <a:solidFill>
                  <a:sysClr val="windowText" lastClr="000000"/>
                </a:solidFill>
                <a:latin typeface="楷体" panose="02010609060101010101" pitchFamily="49" charset="-122"/>
                <a:ea typeface="楷体" panose="02010609060101010101" pitchFamily="49" charset="-122"/>
              </a:rPr>
              <a:t>→ </a:t>
            </a:r>
            <a:r>
              <a:rPr lang="zh-CN" altLang="en-US" sz="1600" dirty="0" smtClean="0">
                <a:solidFill>
                  <a:srgbClr val="FF0000"/>
                </a:solidFill>
                <a:latin typeface="楷体" panose="02010609060101010101" pitchFamily="49" charset="-122"/>
                <a:ea typeface="楷体" panose="02010609060101010101" pitchFamily="49" charset="-122"/>
              </a:rPr>
              <a:t>功耗和面积过大</a:t>
            </a:r>
            <a:r>
              <a:rPr lang="zh-CN" altLang="en-US" sz="1600" dirty="0" smtClean="0">
                <a:solidFill>
                  <a:sysClr val="windowText" lastClr="000000"/>
                </a:solidFill>
                <a:latin typeface="楷体" panose="02010609060101010101" pitchFamily="49" charset="-122"/>
                <a:ea typeface="楷体" panose="02010609060101010101" pitchFamily="49" charset="-122"/>
              </a:rPr>
              <a:t>，难以多路独立读出</a:t>
            </a:r>
            <a:endParaRPr kumimoji="0" lang="en-US" altLang="zh-CN"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endParaRPr>
          </a:p>
        </p:txBody>
      </p:sp>
      <p:sp>
        <p:nvSpPr>
          <p:cNvPr id="23" name="椭圆 22"/>
          <p:cNvSpPr/>
          <p:nvPr/>
        </p:nvSpPr>
        <p:spPr>
          <a:xfrm rot="19800000">
            <a:off x="4421556" y="4303687"/>
            <a:ext cx="633519" cy="481625"/>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mn-cs"/>
              </a:rPr>
              <a:t>NO</a:t>
            </a:r>
            <a:endParaRPr kumimoji="0" lang="zh-CN" altLang="en-US" sz="1800" b="0" i="0" u="none" strike="noStrike" kern="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mn-cs"/>
            </a:endParaRPr>
          </a:p>
        </p:txBody>
      </p:sp>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5923" t="16163" r="8957" b="6117"/>
          <a:stretch/>
        </p:blipFill>
        <p:spPr>
          <a:xfrm>
            <a:off x="7171750" y="4374776"/>
            <a:ext cx="1889838" cy="1691603"/>
          </a:xfrm>
          <a:prstGeom prst="rect">
            <a:avLst/>
          </a:prstGeom>
        </p:spPr>
      </p:pic>
      <p:sp>
        <p:nvSpPr>
          <p:cNvPr id="24" name="内容占位符 2"/>
          <p:cNvSpPr txBox="1">
            <a:spLocks/>
          </p:cNvSpPr>
          <p:nvPr/>
        </p:nvSpPr>
        <p:spPr bwMode="auto">
          <a:xfrm>
            <a:off x="103452" y="5771282"/>
            <a:ext cx="4032630" cy="590194"/>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lvl1pPr marL="342099" indent="-342099" algn="l" defTabSz="912998" rtl="0" eaLnBrk="1" fontAlgn="base" hangingPunct="1">
              <a:spcBef>
                <a:spcPct val="20000"/>
              </a:spcBef>
              <a:spcAft>
                <a:spcPct val="0"/>
              </a:spcAft>
              <a:buFont typeface="Arial" charset="0"/>
              <a:buChar char="•"/>
              <a:defRPr sz="2400" kern="1200" baseline="0">
                <a:solidFill>
                  <a:schemeClr val="tx1"/>
                </a:solidFill>
                <a:latin typeface="黑体" pitchFamily="49" charset="-122"/>
                <a:ea typeface="黑体" pitchFamily="49" charset="-122"/>
                <a:cs typeface="Arial" pitchFamily="34" charset="0"/>
              </a:defRPr>
            </a:lvl1pPr>
            <a:lvl2pPr marL="741949" indent="-285229" algn="l" defTabSz="912998" rtl="0" eaLnBrk="1" fontAlgn="base" hangingPunct="1">
              <a:spcBef>
                <a:spcPct val="20000"/>
              </a:spcBef>
              <a:spcAft>
                <a:spcPct val="0"/>
              </a:spcAft>
              <a:buFont typeface="Arial" charset="0"/>
              <a:buChar char="–"/>
              <a:defRPr sz="2400" kern="1200" baseline="0">
                <a:solidFill>
                  <a:schemeClr val="tx1"/>
                </a:solidFill>
                <a:latin typeface="+mj-ea"/>
                <a:ea typeface="+mj-ea"/>
                <a:cs typeface="Arial" pitchFamily="34" charset="0"/>
              </a:defRPr>
            </a:lvl2pPr>
            <a:lvl3pPr marL="1141358" indent="-227919" algn="l" defTabSz="912998" rtl="0" eaLnBrk="1" fontAlgn="base" hangingPunct="1">
              <a:spcBef>
                <a:spcPct val="20000"/>
              </a:spcBef>
              <a:spcAft>
                <a:spcPct val="0"/>
              </a:spcAft>
              <a:buFont typeface="Arial" charset="0"/>
              <a:buChar char="•"/>
              <a:defRPr sz="2200" kern="1200" baseline="0">
                <a:solidFill>
                  <a:schemeClr val="tx1"/>
                </a:solidFill>
                <a:latin typeface="+mj-ea"/>
                <a:ea typeface="+mj-ea"/>
                <a:cs typeface="Arial" pitchFamily="34" charset="0"/>
              </a:defRPr>
            </a:lvl3pPr>
            <a:lvl4pPr marL="1598077"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4pPr>
            <a:lvl5pPr marL="2054796"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5pPr>
            <a:lvl6pPr marL="2511785"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72"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61"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49"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rPr>
              <a:t>片上数字化</a:t>
            </a:r>
            <a:r>
              <a:rPr kumimoji="0" lang="zh-CN" altLang="en-US"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rPr>
              <a:t>：减少模拟信号传输过程中的干扰，简化系统设计。</a:t>
            </a:r>
            <a:endParaRPr kumimoji="0" lang="en-US" altLang="zh-CN" sz="1600" b="0" i="0" u="none" strike="noStrike" kern="1200" cap="none" spc="0" normalizeH="0" baseline="0" noProof="0" dirty="0" smtClean="0">
              <a:ln>
                <a:noFill/>
              </a:ln>
              <a:solidFill>
                <a:sysClr val="windowText" lastClr="000000"/>
              </a:solidFill>
              <a:effectLst/>
              <a:uLnTx/>
              <a:uFillTx/>
              <a:latin typeface="楷体" panose="02010609060101010101" pitchFamily="49" charset="-122"/>
              <a:ea typeface="楷体" panose="02010609060101010101" pitchFamily="49" charset="-122"/>
            </a:endParaRPr>
          </a:p>
        </p:txBody>
      </p:sp>
      <p:sp>
        <p:nvSpPr>
          <p:cNvPr id="25" name="椭圆 24"/>
          <p:cNvSpPr/>
          <p:nvPr/>
        </p:nvSpPr>
        <p:spPr>
          <a:xfrm rot="19800000">
            <a:off x="3187414" y="5998670"/>
            <a:ext cx="746880" cy="481625"/>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mn-cs"/>
              </a:rPr>
              <a:t>YES</a:t>
            </a:r>
            <a:endParaRPr kumimoji="0" lang="zh-CN" altLang="en-US" sz="1800" b="0" i="0" u="none" strike="noStrike" kern="0" cap="none" spc="0" normalizeH="0" baseline="0" noProof="0" dirty="0" smtClean="0">
              <a:ln>
                <a:noFill/>
              </a:ln>
              <a:solidFill>
                <a:prstClr val="white"/>
              </a:solidFill>
              <a:effectLst/>
              <a:uLnTx/>
              <a:uFillTx/>
              <a:latin typeface="黑体" panose="02010609060101010101" pitchFamily="49" charset="-122"/>
              <a:ea typeface="黑体" panose="02010609060101010101" pitchFamily="49" charset="-122"/>
              <a:cs typeface="+mn-cs"/>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25</a:t>
            </a:fld>
            <a:endParaRPr lang="zh-CN" altLang="en-US"/>
          </a:p>
        </p:txBody>
      </p:sp>
    </p:spTree>
    <p:extLst>
      <p:ext uri="{BB962C8B-B14F-4D97-AF65-F5344CB8AC3E}">
        <p14:creationId xmlns:p14="http://schemas.microsoft.com/office/powerpoint/2010/main" val="34308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6" grpId="0"/>
      <p:bldP spid="23" grpId="0" animBg="1"/>
      <p:bldP spid="24"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数字噪声对甄别器的干扰</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6" name="内容占位符 2"/>
          <p:cNvSpPr>
            <a:spLocks noGrp="1"/>
          </p:cNvSpPr>
          <p:nvPr>
            <p:ph idx="1"/>
          </p:nvPr>
        </p:nvSpPr>
        <p:spPr>
          <a:xfrm>
            <a:off x="-114875" y="1100803"/>
            <a:ext cx="3278880" cy="5349166"/>
          </a:xfrm>
        </p:spPr>
        <p:txBody>
          <a:bodyPr/>
          <a:lstStyle/>
          <a:p>
            <a:r>
              <a:rPr lang="zh-CN" altLang="en-US" sz="1600" dirty="0" smtClean="0">
                <a:latin typeface="微软雅黑" panose="020B0503020204020204" pitchFamily="34" charset="-122"/>
                <a:ea typeface="微软雅黑" panose="020B0503020204020204" pitchFamily="34" charset="-122"/>
              </a:rPr>
              <a:t>电子学性能测试</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模拟前端测试 </a:t>
            </a:r>
            <a:r>
              <a:rPr lang="en-US" altLang="zh-CN" sz="1600" dirty="0" smtClean="0">
                <a:latin typeface="微软雅黑" panose="020B0503020204020204" pitchFamily="34" charset="-122"/>
                <a:ea typeface="微软雅黑" panose="020B0503020204020204" pitchFamily="34" charset="-122"/>
                <a:sym typeface="Wingdings" panose="05000000000000000000" pitchFamily="2" charset="2"/>
              </a:rPr>
              <a:t></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能量</a:t>
            </a:r>
            <a:r>
              <a:rPr lang="en-US" altLang="zh-CN" sz="1600" dirty="0" smtClean="0">
                <a:solidFill>
                  <a:schemeClr val="bg1">
                    <a:lumMod val="75000"/>
                  </a:schemeClr>
                </a:solidFill>
                <a:latin typeface="微软雅黑" panose="020B0503020204020204" pitchFamily="34" charset="-122"/>
                <a:ea typeface="微软雅黑" panose="020B0503020204020204" pitchFamily="34" charset="-122"/>
              </a:rPr>
              <a:t>E</a:t>
            </a:r>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通道测试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时间</a:t>
            </a:r>
            <a:r>
              <a:rPr lang="en-US" altLang="zh-CN" sz="1600" dirty="0" smtClean="0">
                <a:solidFill>
                  <a:schemeClr val="bg1">
                    <a:lumMod val="75000"/>
                  </a:schemeClr>
                </a:solidFill>
                <a:latin typeface="微软雅黑" panose="020B0503020204020204" pitchFamily="34" charset="-122"/>
                <a:ea typeface="微软雅黑" panose="020B0503020204020204" pitchFamily="34" charset="-122"/>
              </a:rPr>
              <a:t>T</a:t>
            </a:r>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通道测试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温度稳定性测试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探测器测试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暗计数自动标定方法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能量分辨率</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符合时间分辨</a:t>
            </a:r>
            <a:endParaRPr lang="zh-CN" altLang="en-US" sz="1600" dirty="0">
              <a:solidFill>
                <a:schemeClr val="bg1">
                  <a:lumMod val="75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6086488" y="1100803"/>
            <a:ext cx="2949203" cy="2258317"/>
          </a:xfrm>
          <a:prstGeom prst="rect">
            <a:avLst/>
          </a:prstGeom>
          <a:solidFill>
            <a:schemeClr val="bg1"/>
          </a:solidFill>
        </p:spPr>
      </p:pic>
      <p:pic>
        <p:nvPicPr>
          <p:cNvPr id="10" name="图片 9"/>
          <p:cNvPicPr>
            <a:picLocks noChangeAspect="1"/>
          </p:cNvPicPr>
          <p:nvPr/>
        </p:nvPicPr>
        <p:blipFill>
          <a:blip r:embed="rId4"/>
          <a:stretch>
            <a:fillRect/>
          </a:stretch>
        </p:blipFill>
        <p:spPr>
          <a:xfrm>
            <a:off x="3077692" y="1100803"/>
            <a:ext cx="2912568" cy="2398338"/>
          </a:xfrm>
          <a:prstGeom prst="rect">
            <a:avLst/>
          </a:prstGeom>
          <a:solidFill>
            <a:schemeClr val="bg1"/>
          </a:solidFill>
        </p:spPr>
      </p:pic>
      <p:pic>
        <p:nvPicPr>
          <p:cNvPr id="14" name="图片 13"/>
          <p:cNvPicPr>
            <a:picLocks noChangeAspect="1"/>
          </p:cNvPicPr>
          <p:nvPr/>
        </p:nvPicPr>
        <p:blipFill>
          <a:blip r:embed="rId5"/>
          <a:stretch>
            <a:fillRect/>
          </a:stretch>
        </p:blipFill>
        <p:spPr>
          <a:xfrm>
            <a:off x="83791" y="3892453"/>
            <a:ext cx="4364384" cy="2391489"/>
          </a:xfrm>
          <a:prstGeom prst="rect">
            <a:avLst/>
          </a:prstGeom>
          <a:solidFill>
            <a:schemeClr val="bg1"/>
          </a:solidFill>
        </p:spPr>
      </p:pic>
      <p:pic>
        <p:nvPicPr>
          <p:cNvPr id="15" name="图片 14"/>
          <p:cNvPicPr>
            <a:picLocks noChangeAspect="1"/>
          </p:cNvPicPr>
          <p:nvPr/>
        </p:nvPicPr>
        <p:blipFill>
          <a:blip r:embed="rId6"/>
          <a:stretch>
            <a:fillRect/>
          </a:stretch>
        </p:blipFill>
        <p:spPr>
          <a:xfrm>
            <a:off x="4728690" y="3590023"/>
            <a:ext cx="4307001" cy="1187597"/>
          </a:xfrm>
          <a:prstGeom prst="rect">
            <a:avLst/>
          </a:prstGeom>
        </p:spPr>
      </p:pic>
      <p:sp>
        <p:nvSpPr>
          <p:cNvPr id="16" name="内容占位符 2"/>
          <p:cNvSpPr txBox="1">
            <a:spLocks/>
          </p:cNvSpPr>
          <p:nvPr/>
        </p:nvSpPr>
        <p:spPr bwMode="auto">
          <a:xfrm>
            <a:off x="4216042" y="4829743"/>
            <a:ext cx="4927958" cy="1740460"/>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en-US" altLang="zh-CN" sz="1600" dirty="0" err="1" smtClean="0">
                <a:latin typeface="黑体" panose="02010609060101010101" pitchFamily="49" charset="-122"/>
                <a:ea typeface="黑体" panose="02010609060101010101" pitchFamily="49" charset="-122"/>
              </a:rPr>
              <a:t>Traff</a:t>
            </a:r>
            <a:r>
              <a:rPr lang="en-US" altLang="zh-CN" sz="1600" dirty="0" smtClean="0">
                <a:latin typeface="黑体" panose="02010609060101010101" pitchFamily="49" charset="-122"/>
                <a:ea typeface="黑体" panose="02010609060101010101" pitchFamily="49" charset="-122"/>
              </a:rPr>
              <a:t> </a:t>
            </a:r>
            <a:r>
              <a:rPr lang="zh-CN" altLang="en-US" sz="1600" dirty="0" smtClean="0">
                <a:latin typeface="黑体" panose="02010609060101010101" pitchFamily="49" charset="-122"/>
                <a:ea typeface="黑体" panose="02010609060101010101" pitchFamily="49" charset="-122"/>
              </a:rPr>
              <a:t>电流甄别器结构简单、响应速度快，但电源噪声抑制能力有限。</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采样电路过于靠近甄别器以期减小路径延迟</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solidFill>
                  <a:srgbClr val="FF0000"/>
                </a:solidFill>
                <a:latin typeface="黑体" panose="02010609060101010101" pitchFamily="49" charset="-122"/>
                <a:ea typeface="黑体" panose="02010609060101010101" pitchFamily="49" charset="-122"/>
              </a:rPr>
              <a:t>“共模”干扰</a:t>
            </a:r>
            <a:r>
              <a:rPr lang="zh-CN" altLang="en-US" sz="1600" dirty="0" smtClean="0">
                <a:latin typeface="黑体" panose="02010609060101010101" pitchFamily="49" charset="-122"/>
                <a:ea typeface="黑体" panose="02010609060101010101" pitchFamily="49" charset="-122"/>
              </a:rPr>
              <a:t>，各通道具有一定的相关性</a:t>
            </a:r>
            <a:endParaRPr lang="zh-CN" altLang="en-US" sz="1600" dirty="0">
              <a:latin typeface="黑体" panose="02010609060101010101" pitchFamily="49" charset="-122"/>
              <a:ea typeface="黑体" panose="02010609060101010101" pitchFamily="49" charset="-12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26</a:t>
            </a:fld>
            <a:endParaRPr lang="zh-CN" altLang="en-US"/>
          </a:p>
        </p:txBody>
      </p:sp>
    </p:spTree>
    <p:extLst>
      <p:ext uri="{BB962C8B-B14F-4D97-AF65-F5344CB8AC3E}">
        <p14:creationId xmlns:p14="http://schemas.microsoft.com/office/powerpoint/2010/main" val="34429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ltLang="zh-CN" dirty="0" smtClean="0"/>
              <a:t>TAC</a:t>
            </a:r>
            <a:r>
              <a:rPr lang="zh-CN" altLang="en-US" dirty="0" smtClean="0"/>
              <a:t>积分单元的非线性和噪声</a:t>
            </a:r>
            <a:endParaRPr lang="zh-CN" altLang="en-US" dirty="0"/>
          </a:p>
        </p:txBody>
      </p:sp>
      <p:sp>
        <p:nvSpPr>
          <p:cNvPr id="4" name="日期占位符 3"/>
          <p:cNvSpPr>
            <a:spLocks noGrp="1"/>
          </p:cNvSpPr>
          <p:nvPr>
            <p:ph type="dt" sz="half" idx="2"/>
          </p:nvPr>
        </p:nvSpPr>
        <p:spPr/>
        <p:txBody>
          <a:bodyPr/>
          <a:lstStyle/>
          <a:p>
            <a:r>
              <a:rPr lang="en-US" altLang="zh-CN" smtClean="0"/>
              <a:t>2017/10/12</a:t>
            </a:r>
            <a:endParaRPr lang="zh-CN" altLang="en-US"/>
          </a:p>
        </p:txBody>
      </p:sp>
      <p:pic>
        <p:nvPicPr>
          <p:cNvPr id="8" name="图片 7"/>
          <p:cNvPicPr>
            <a:picLocks noChangeAspect="1"/>
          </p:cNvPicPr>
          <p:nvPr/>
        </p:nvPicPr>
        <p:blipFill>
          <a:blip r:embed="rId3"/>
          <a:stretch>
            <a:fillRect/>
          </a:stretch>
        </p:blipFill>
        <p:spPr>
          <a:xfrm>
            <a:off x="241218" y="1125444"/>
            <a:ext cx="4061517" cy="3256875"/>
          </a:xfrm>
          <a:prstGeom prst="rect">
            <a:avLst/>
          </a:prstGeom>
          <a:solidFill>
            <a:schemeClr val="bg1"/>
          </a:solidFill>
        </p:spPr>
      </p:pic>
      <p:graphicFrame>
        <p:nvGraphicFramePr>
          <p:cNvPr id="9" name="对象 8"/>
          <p:cNvGraphicFramePr>
            <a:graphicFrameLocks noChangeAspect="1"/>
          </p:cNvGraphicFramePr>
          <p:nvPr>
            <p:extLst/>
          </p:nvPr>
        </p:nvGraphicFramePr>
        <p:xfrm>
          <a:off x="158177" y="4583907"/>
          <a:ext cx="6101387" cy="1459841"/>
        </p:xfrm>
        <a:graphic>
          <a:graphicData uri="http://schemas.openxmlformats.org/presentationml/2006/ole">
            <mc:AlternateContent xmlns:mc="http://schemas.openxmlformats.org/markup-compatibility/2006">
              <mc:Choice xmlns:v="urn:schemas-microsoft-com:vml" Requires="v">
                <p:oleObj spid="_x0000_s62614" name="Equation" r:id="rId4" imgW="4140000" imgH="990360" progId="Equation.DSMT4">
                  <p:embed/>
                </p:oleObj>
              </mc:Choice>
              <mc:Fallback>
                <p:oleObj name="Equation" r:id="rId4" imgW="4140000" imgH="990360" progId="Equation.DSMT4">
                  <p:embed/>
                  <p:pic>
                    <p:nvPicPr>
                      <p:cNvPr id="0" name=""/>
                      <p:cNvPicPr/>
                      <p:nvPr/>
                    </p:nvPicPr>
                    <p:blipFill>
                      <a:blip r:embed="rId5"/>
                      <a:stretch>
                        <a:fillRect/>
                      </a:stretch>
                    </p:blipFill>
                    <p:spPr>
                      <a:xfrm>
                        <a:off x="158177" y="4583907"/>
                        <a:ext cx="6101387" cy="1459841"/>
                      </a:xfrm>
                      <a:prstGeom prst="rect">
                        <a:avLst/>
                      </a:prstGeom>
                    </p:spPr>
                  </p:pic>
                </p:oleObj>
              </mc:Fallback>
            </mc:AlternateContent>
          </a:graphicData>
        </a:graphic>
      </p:graphicFrame>
      <p:pic>
        <p:nvPicPr>
          <p:cNvPr id="10" name="图片 9"/>
          <p:cNvPicPr>
            <a:picLocks noChangeAspect="1"/>
          </p:cNvPicPr>
          <p:nvPr/>
        </p:nvPicPr>
        <p:blipFill>
          <a:blip r:embed="rId6"/>
          <a:stretch>
            <a:fillRect/>
          </a:stretch>
        </p:blipFill>
        <p:spPr>
          <a:xfrm>
            <a:off x="6259564" y="3040897"/>
            <a:ext cx="2804938" cy="3413195"/>
          </a:xfrm>
          <a:prstGeom prst="rect">
            <a:avLst/>
          </a:prstGeom>
          <a:solidFill>
            <a:schemeClr val="bg1"/>
          </a:solidFill>
        </p:spPr>
      </p:pic>
      <p:graphicFrame>
        <p:nvGraphicFramePr>
          <p:cNvPr id="12" name="对象 11"/>
          <p:cNvGraphicFramePr>
            <a:graphicFrameLocks noChangeAspect="1"/>
          </p:cNvGraphicFramePr>
          <p:nvPr>
            <p:extLst/>
          </p:nvPr>
        </p:nvGraphicFramePr>
        <p:xfrm>
          <a:off x="4656898" y="2221907"/>
          <a:ext cx="3988034" cy="717846"/>
        </p:xfrm>
        <a:graphic>
          <a:graphicData uri="http://schemas.openxmlformats.org/presentationml/2006/ole">
            <mc:AlternateContent xmlns:mc="http://schemas.openxmlformats.org/markup-compatibility/2006">
              <mc:Choice xmlns:v="urn:schemas-microsoft-com:vml" Requires="v">
                <p:oleObj spid="_x0000_s62615" name="Equation" r:id="rId7" imgW="2539800" imgH="457200" progId="Equation.DSMT4">
                  <p:embed/>
                </p:oleObj>
              </mc:Choice>
              <mc:Fallback>
                <p:oleObj name="Equation" r:id="rId7" imgW="2539800" imgH="457200" progId="Equation.DSMT4">
                  <p:embed/>
                  <p:pic>
                    <p:nvPicPr>
                      <p:cNvPr id="0" name=""/>
                      <p:cNvPicPr/>
                      <p:nvPr/>
                    </p:nvPicPr>
                    <p:blipFill>
                      <a:blip r:embed="rId8"/>
                      <a:stretch>
                        <a:fillRect/>
                      </a:stretch>
                    </p:blipFill>
                    <p:spPr>
                      <a:xfrm>
                        <a:off x="4656898" y="2221907"/>
                        <a:ext cx="3988034" cy="717846"/>
                      </a:xfrm>
                      <a:prstGeom prst="rect">
                        <a:avLst/>
                      </a:prstGeom>
                    </p:spPr>
                  </p:pic>
                </p:oleObj>
              </mc:Fallback>
            </mc:AlternateContent>
          </a:graphicData>
        </a:graphic>
      </p:graphicFrame>
      <p:sp>
        <p:nvSpPr>
          <p:cNvPr id="2" name="灯片编号占位符 1"/>
          <p:cNvSpPr>
            <a:spLocks noGrp="1"/>
          </p:cNvSpPr>
          <p:nvPr>
            <p:ph type="sldNum" sz="quarter" idx="10"/>
          </p:nvPr>
        </p:nvSpPr>
        <p:spPr/>
        <p:txBody>
          <a:bodyPr/>
          <a:lstStyle/>
          <a:p>
            <a:fld id="{129F512B-B45B-4EC2-86C1-0BC734486F49}" type="slidenum">
              <a:rPr lang="zh-CN" altLang="en-US" smtClean="0"/>
              <a:t>27</a:t>
            </a:fld>
            <a:endParaRPr lang="zh-CN" altLang="en-US"/>
          </a:p>
        </p:txBody>
      </p:sp>
    </p:spTree>
    <p:extLst>
      <p:ext uri="{BB962C8B-B14F-4D97-AF65-F5344CB8AC3E}">
        <p14:creationId xmlns:p14="http://schemas.microsoft.com/office/powerpoint/2010/main" val="23197581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考虑寄生脉冲条件下的暗计数时间分布</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a:blip r:embed="rId2"/>
          <a:stretch>
            <a:fillRect/>
          </a:stretch>
        </p:blipFill>
        <p:spPr>
          <a:xfrm>
            <a:off x="912575" y="980791"/>
            <a:ext cx="6614364" cy="4471913"/>
          </a:xfrm>
          <a:prstGeom prst="rect">
            <a:avLst/>
          </a:prstGeom>
          <a:solidFill>
            <a:schemeClr val="bg1"/>
          </a:solidFill>
        </p:spPr>
      </p:pic>
      <p:sp>
        <p:nvSpPr>
          <p:cNvPr id="7" name="文本框 6"/>
          <p:cNvSpPr txBox="1"/>
          <p:nvPr/>
        </p:nvSpPr>
        <p:spPr>
          <a:xfrm>
            <a:off x="1040860" y="5353532"/>
            <a:ext cx="7239824" cy="923330"/>
          </a:xfrm>
          <a:prstGeom prst="rect">
            <a:avLst/>
          </a:prstGeom>
          <a:noFill/>
        </p:spPr>
        <p:txBody>
          <a:bodyPr wrap="square" rtlCol="0">
            <a:spAutoFit/>
          </a:bodyPr>
          <a:lstStyle/>
          <a:p>
            <a:r>
              <a:rPr lang="zh-CN" altLang="zh-CN" dirty="0"/>
              <a:t>蒙特卡洛仿真</a:t>
            </a:r>
            <a:r>
              <a:rPr lang="en-US" altLang="zh-CN" dirty="0" err="1"/>
              <a:t>SensL</a:t>
            </a:r>
            <a:r>
              <a:rPr lang="en-US" altLang="zh-CN" dirty="0"/>
              <a:t> FJ30035</a:t>
            </a:r>
            <a:r>
              <a:rPr lang="zh-CN" altLang="zh-CN" dirty="0"/>
              <a:t>暗计数时间分布特性（仿真条件：</a:t>
            </a:r>
            <a:r>
              <a:rPr lang="en-US" altLang="zh-CN" dirty="0"/>
              <a:t>DCR=860 kHz</a:t>
            </a:r>
            <a:r>
              <a:rPr lang="zh-CN" altLang="zh-CN" dirty="0"/>
              <a:t>，</a:t>
            </a:r>
            <a:r>
              <a:rPr lang="en-US" altLang="zh-CN" dirty="0" err="1"/>
              <a:t>P</a:t>
            </a:r>
            <a:r>
              <a:rPr lang="en-US" altLang="zh-CN" baseline="-25000" dirty="0" err="1"/>
              <a:t>ct</a:t>
            </a:r>
            <a:r>
              <a:rPr lang="en-US" altLang="zh-CN" dirty="0"/>
              <a:t> = 20%</a:t>
            </a:r>
            <a:r>
              <a:rPr lang="zh-CN" altLang="zh-CN" dirty="0"/>
              <a:t>，甄别阈值</a:t>
            </a:r>
            <a:r>
              <a:rPr lang="en-US" altLang="zh-CN" dirty="0"/>
              <a:t>0.5 </a:t>
            </a:r>
            <a:r>
              <a:rPr lang="en-US" altLang="zh-CN" dirty="0" err="1"/>
              <a:t>p.e.</a:t>
            </a:r>
            <a:r>
              <a:rPr lang="zh-CN" altLang="zh-CN" dirty="0" smtClean="0"/>
              <a:t>，其中</a:t>
            </a:r>
            <a:r>
              <a:rPr lang="zh-CN" altLang="zh-CN" dirty="0"/>
              <a:t>寄生脉冲释放时间常数取为</a:t>
            </a:r>
            <a:r>
              <a:rPr lang="en-US" altLang="zh-CN" dirty="0"/>
              <a:t>150ns</a:t>
            </a:r>
            <a:r>
              <a:rPr lang="zh-CN" altLang="zh-CN" dirty="0"/>
              <a:t>，微单元恢复时间常数为</a:t>
            </a:r>
            <a:r>
              <a:rPr lang="en-US" altLang="zh-CN" dirty="0"/>
              <a:t>35 ns</a:t>
            </a:r>
            <a:r>
              <a:rPr lang="zh-CN" altLang="zh-CN" dirty="0"/>
              <a:t>）</a:t>
            </a:r>
            <a:endParaRPr lang="zh-CN" altLang="en-US" dirty="0"/>
          </a:p>
        </p:txBody>
      </p:sp>
      <p:sp>
        <p:nvSpPr>
          <p:cNvPr id="3" name="灯片编号占位符 2"/>
          <p:cNvSpPr>
            <a:spLocks noGrp="1"/>
          </p:cNvSpPr>
          <p:nvPr>
            <p:ph type="sldNum" sz="quarter" idx="10"/>
          </p:nvPr>
        </p:nvSpPr>
        <p:spPr/>
        <p:txBody>
          <a:bodyPr/>
          <a:lstStyle/>
          <a:p>
            <a:fld id="{129F512B-B45B-4EC2-86C1-0BC734486F49}" type="slidenum">
              <a:rPr lang="zh-CN" altLang="en-US" smtClean="0"/>
              <a:t>28</a:t>
            </a:fld>
            <a:endParaRPr lang="zh-CN" altLang="en-US"/>
          </a:p>
        </p:txBody>
      </p:sp>
    </p:spTree>
    <p:extLst>
      <p:ext uri="{BB962C8B-B14F-4D97-AF65-F5344CB8AC3E}">
        <p14:creationId xmlns:p14="http://schemas.microsoft.com/office/powerpoint/2010/main" val="905972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时钟干扰对</a:t>
            </a:r>
            <a:r>
              <a:rPr lang="en-US" altLang="zh-CN" dirty="0" smtClean="0"/>
              <a:t>TAC</a:t>
            </a:r>
            <a:r>
              <a:rPr lang="zh-CN" altLang="en-US" dirty="0" smtClean="0"/>
              <a:t>非线性的影响</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6" name="内容占位符 2"/>
          <p:cNvSpPr>
            <a:spLocks noGrp="1"/>
          </p:cNvSpPr>
          <p:nvPr>
            <p:ph idx="1"/>
          </p:nvPr>
        </p:nvSpPr>
        <p:spPr>
          <a:xfrm>
            <a:off x="0" y="3600449"/>
            <a:ext cx="8894618" cy="2856121"/>
          </a:xfrm>
        </p:spPr>
        <p:txBody>
          <a:bodyPr/>
          <a:lstStyle/>
          <a:p>
            <a:r>
              <a:rPr lang="zh-CN" altLang="en-US" dirty="0" smtClean="0"/>
              <a:t>直接测试线或输出相对于</a:t>
            </a:r>
            <a:r>
              <a:rPr lang="en-US" altLang="zh-CN" dirty="0" smtClean="0"/>
              <a:t>TAC</a:t>
            </a:r>
            <a:r>
              <a:rPr lang="zh-CN" altLang="en-US" dirty="0" smtClean="0"/>
              <a:t>时钟的延迟分布。</a:t>
            </a:r>
            <a:endParaRPr lang="zh-CN" altLang="en-US" dirty="0"/>
          </a:p>
        </p:txBody>
      </p:sp>
      <p:pic>
        <p:nvPicPr>
          <p:cNvPr id="7" name="图片 6"/>
          <p:cNvPicPr>
            <a:picLocks noChangeAspect="1"/>
          </p:cNvPicPr>
          <p:nvPr/>
        </p:nvPicPr>
        <p:blipFill rotWithShape="1">
          <a:blip r:embed="rId2"/>
          <a:srcRect b="17250"/>
          <a:stretch/>
        </p:blipFill>
        <p:spPr>
          <a:xfrm>
            <a:off x="255491" y="4215397"/>
            <a:ext cx="4192684" cy="2024744"/>
          </a:xfrm>
          <a:prstGeom prst="rect">
            <a:avLst/>
          </a:prstGeom>
        </p:spPr>
      </p:pic>
      <p:sp>
        <p:nvSpPr>
          <p:cNvPr id="8" name="文本框 7"/>
          <p:cNvSpPr txBox="1"/>
          <p:nvPr/>
        </p:nvSpPr>
        <p:spPr>
          <a:xfrm>
            <a:off x="1029147" y="1059780"/>
            <a:ext cx="269830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solidFill>
                  <a:schemeClr val="bg1"/>
                </a:solidFill>
                <a:latin typeface="黑体" panose="02010609060101010101" pitchFamily="49" charset="-122"/>
                <a:ea typeface="黑体" panose="02010609060101010101" pitchFamily="49" charset="-122"/>
              </a:rPr>
              <a:t>阈值</a:t>
            </a:r>
            <a:r>
              <a:rPr lang="en-US" altLang="zh-CN" dirty="0" smtClean="0">
                <a:solidFill>
                  <a:schemeClr val="bg1"/>
                </a:solidFill>
                <a:latin typeface="黑体" panose="02010609060101010101" pitchFamily="49" charset="-122"/>
                <a:ea typeface="黑体" panose="02010609060101010101" pitchFamily="49" charset="-122"/>
              </a:rPr>
              <a:t>10uA</a:t>
            </a:r>
            <a:r>
              <a:rPr lang="zh-CN" altLang="en-US" dirty="0" smtClean="0">
                <a:solidFill>
                  <a:schemeClr val="bg1"/>
                </a:solidFill>
                <a:latin typeface="黑体" panose="02010609060101010101" pitchFamily="49" charset="-122"/>
                <a:ea typeface="黑体" panose="02010609060101010101" pitchFamily="49" charset="-122"/>
              </a:rPr>
              <a:t>，信号幅度</a:t>
            </a:r>
            <a:r>
              <a:rPr lang="en-US" altLang="zh-CN" dirty="0" smtClean="0">
                <a:solidFill>
                  <a:schemeClr val="bg1"/>
                </a:solidFill>
                <a:latin typeface="黑体" panose="02010609060101010101" pitchFamily="49" charset="-122"/>
                <a:ea typeface="黑体" panose="02010609060101010101" pitchFamily="49" charset="-122"/>
              </a:rPr>
              <a:t>20uA</a:t>
            </a:r>
          </a:p>
        </p:txBody>
      </p:sp>
      <p:sp>
        <p:nvSpPr>
          <p:cNvPr id="9" name="文本框 8"/>
          <p:cNvSpPr txBox="1"/>
          <p:nvPr/>
        </p:nvSpPr>
        <p:spPr>
          <a:xfrm>
            <a:off x="448122" y="6290078"/>
            <a:ext cx="55526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solidFill>
                  <a:srgbClr val="FF0000"/>
                </a:solidFill>
                <a:latin typeface="黑体" panose="02010609060101010101" pitchFamily="49" charset="-122"/>
                <a:ea typeface="黑体" panose="02010609060101010101" pitchFamily="49" charset="-122"/>
              </a:rPr>
              <a:t>红色</a:t>
            </a:r>
            <a:r>
              <a:rPr lang="en-US" altLang="zh-CN" dirty="0" smtClean="0">
                <a:solidFill>
                  <a:srgbClr val="FF0000"/>
                </a:solidFill>
                <a:latin typeface="黑体" panose="02010609060101010101" pitchFamily="49" charset="-122"/>
                <a:ea typeface="黑体" panose="02010609060101010101" pitchFamily="49" charset="-122"/>
              </a:rPr>
              <a:t>——</a:t>
            </a:r>
            <a:r>
              <a:rPr lang="zh-CN" altLang="en-US" dirty="0" smtClean="0">
                <a:solidFill>
                  <a:srgbClr val="FF0000"/>
                </a:solidFill>
                <a:latin typeface="黑体" panose="02010609060101010101" pitchFamily="49" charset="-122"/>
                <a:ea typeface="黑体" panose="02010609060101010101" pitchFamily="49" charset="-122"/>
              </a:rPr>
              <a:t>输入测试信号；</a:t>
            </a:r>
            <a:r>
              <a:rPr lang="zh-CN" altLang="en-US" dirty="0" smtClean="0">
                <a:solidFill>
                  <a:srgbClr val="FFC000"/>
                </a:solidFill>
                <a:latin typeface="黑体" panose="02010609060101010101" pitchFamily="49" charset="-122"/>
                <a:ea typeface="黑体" panose="02010609060101010101" pitchFamily="49" charset="-122"/>
              </a:rPr>
              <a:t>黄色</a:t>
            </a:r>
            <a:r>
              <a:rPr lang="en-US" altLang="zh-CN" dirty="0" smtClean="0">
                <a:solidFill>
                  <a:srgbClr val="FFC000"/>
                </a:solidFill>
                <a:latin typeface="黑体" panose="02010609060101010101" pitchFamily="49" charset="-122"/>
                <a:ea typeface="黑体" panose="02010609060101010101" pitchFamily="49" charset="-122"/>
              </a:rPr>
              <a:t>——</a:t>
            </a:r>
            <a:r>
              <a:rPr lang="zh-CN" altLang="en-US" dirty="0" smtClean="0">
                <a:solidFill>
                  <a:srgbClr val="FFC000"/>
                </a:solidFill>
                <a:latin typeface="黑体" panose="02010609060101010101" pitchFamily="49" charset="-122"/>
                <a:ea typeface="黑体" panose="02010609060101010101" pitchFamily="49" charset="-122"/>
              </a:rPr>
              <a:t>甄别器输出信号</a:t>
            </a:r>
            <a:endParaRPr lang="en-US" altLang="zh-CN" dirty="0" smtClean="0">
              <a:solidFill>
                <a:srgbClr val="FFC000"/>
              </a:solidFill>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rotWithShape="1">
          <a:blip r:embed="rId3"/>
          <a:srcRect b="24644"/>
          <a:stretch/>
        </p:blipFill>
        <p:spPr>
          <a:xfrm>
            <a:off x="4601584" y="4250884"/>
            <a:ext cx="4523366" cy="1989257"/>
          </a:xfrm>
          <a:prstGeom prst="rect">
            <a:avLst/>
          </a:prstGeom>
        </p:spPr>
      </p:pic>
      <p:pic>
        <p:nvPicPr>
          <p:cNvPr id="11" name="图片 10"/>
          <p:cNvPicPr>
            <a:picLocks noChangeAspect="1"/>
          </p:cNvPicPr>
          <p:nvPr/>
        </p:nvPicPr>
        <p:blipFill rotWithShape="1">
          <a:blip r:embed="rId4"/>
          <a:srcRect r="52076" b="49516"/>
          <a:stretch/>
        </p:blipFill>
        <p:spPr>
          <a:xfrm>
            <a:off x="4824251" y="1508101"/>
            <a:ext cx="3944119" cy="2228339"/>
          </a:xfrm>
          <a:prstGeom prst="rect">
            <a:avLst/>
          </a:prstGeom>
        </p:spPr>
      </p:pic>
      <p:pic>
        <p:nvPicPr>
          <p:cNvPr id="12" name="图片 11"/>
          <p:cNvPicPr>
            <a:picLocks noChangeAspect="1"/>
          </p:cNvPicPr>
          <p:nvPr/>
        </p:nvPicPr>
        <p:blipFill rotWithShape="1">
          <a:blip r:embed="rId5"/>
          <a:srcRect r="50599" b="50814"/>
          <a:stretch/>
        </p:blipFill>
        <p:spPr>
          <a:xfrm>
            <a:off x="301460" y="1467264"/>
            <a:ext cx="4153676" cy="2174022"/>
          </a:xfrm>
          <a:prstGeom prst="rect">
            <a:avLst/>
          </a:prstGeom>
        </p:spPr>
      </p:pic>
      <p:sp>
        <p:nvSpPr>
          <p:cNvPr id="13" name="文本框 12"/>
          <p:cNvSpPr txBox="1"/>
          <p:nvPr/>
        </p:nvSpPr>
        <p:spPr>
          <a:xfrm>
            <a:off x="5363022" y="1059780"/>
            <a:ext cx="286657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solidFill>
                  <a:schemeClr val="bg1"/>
                </a:solidFill>
                <a:latin typeface="黑体" panose="02010609060101010101" pitchFamily="49" charset="-122"/>
                <a:ea typeface="黑体" panose="02010609060101010101" pitchFamily="49" charset="-122"/>
              </a:rPr>
              <a:t>阈值</a:t>
            </a:r>
            <a:r>
              <a:rPr lang="en-US" altLang="zh-CN" dirty="0" smtClean="0">
                <a:solidFill>
                  <a:schemeClr val="bg1"/>
                </a:solidFill>
                <a:latin typeface="黑体" panose="02010609060101010101" pitchFamily="49" charset="-122"/>
                <a:ea typeface="黑体" panose="02010609060101010101" pitchFamily="49" charset="-122"/>
              </a:rPr>
              <a:t>10uA</a:t>
            </a:r>
            <a:r>
              <a:rPr lang="zh-CN" altLang="en-US" dirty="0" smtClean="0">
                <a:solidFill>
                  <a:schemeClr val="bg1"/>
                </a:solidFill>
                <a:latin typeface="黑体" panose="02010609060101010101" pitchFamily="49" charset="-122"/>
                <a:ea typeface="黑体" panose="02010609060101010101" pitchFamily="49" charset="-122"/>
              </a:rPr>
              <a:t>，信号幅度</a:t>
            </a:r>
            <a:r>
              <a:rPr lang="en-US" altLang="zh-CN" dirty="0" smtClean="0">
                <a:solidFill>
                  <a:schemeClr val="bg1"/>
                </a:solidFill>
                <a:latin typeface="黑体" panose="02010609060101010101" pitchFamily="49" charset="-122"/>
                <a:ea typeface="黑体" panose="02010609060101010101" pitchFamily="49" charset="-122"/>
              </a:rPr>
              <a:t>200uA</a:t>
            </a:r>
          </a:p>
        </p:txBody>
      </p:sp>
      <p:sp>
        <p:nvSpPr>
          <p:cNvPr id="3" name="灯片编号占位符 2"/>
          <p:cNvSpPr>
            <a:spLocks noGrp="1"/>
          </p:cNvSpPr>
          <p:nvPr>
            <p:ph type="sldNum" sz="quarter" idx="10"/>
          </p:nvPr>
        </p:nvSpPr>
        <p:spPr/>
        <p:txBody>
          <a:bodyPr/>
          <a:lstStyle/>
          <a:p>
            <a:fld id="{129F512B-B45B-4EC2-86C1-0BC734486F49}" type="slidenum">
              <a:rPr lang="zh-CN" altLang="en-US" smtClean="0"/>
              <a:t>29</a:t>
            </a:fld>
            <a:endParaRPr lang="zh-CN" altLang="en-US"/>
          </a:p>
        </p:txBody>
      </p:sp>
    </p:spTree>
    <p:extLst>
      <p:ext uri="{BB962C8B-B14F-4D97-AF65-F5344CB8AC3E}">
        <p14:creationId xmlns:p14="http://schemas.microsoft.com/office/powerpoint/2010/main" val="2468148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3970548" y="3399989"/>
            <a:ext cx="5113160" cy="2288859"/>
          </a:xfrm>
          <a:prstGeom prst="rect">
            <a:avLst/>
          </a:prstGeom>
          <a:solidFill>
            <a:schemeClr val="bg1"/>
          </a:solidFill>
        </p:spPr>
      </p:pic>
      <p:sp>
        <p:nvSpPr>
          <p:cNvPr id="4" name="标题 3"/>
          <p:cNvSpPr>
            <a:spLocks noGrp="1"/>
          </p:cNvSpPr>
          <p:nvPr>
            <p:ph type="title"/>
          </p:nvPr>
        </p:nvSpPr>
        <p:spPr/>
        <p:txBody>
          <a:bodyPr/>
          <a:lstStyle/>
          <a:p>
            <a:r>
              <a:rPr lang="en-US" altLang="zh-CN" dirty="0" smtClean="0"/>
              <a:t>1) PET</a:t>
            </a:r>
            <a:r>
              <a:rPr lang="zh-CN" altLang="en-US" dirty="0" smtClean="0"/>
              <a:t>与</a:t>
            </a:r>
            <a:r>
              <a:rPr lang="en-US" altLang="zh-CN" dirty="0" smtClean="0"/>
              <a:t>TOF-PET</a:t>
            </a:r>
            <a:r>
              <a:rPr lang="zh-CN" altLang="en-US" dirty="0" smtClean="0"/>
              <a:t>技术</a:t>
            </a:r>
            <a:endParaRPr lang="zh-CN" altLang="en-US" dirty="0"/>
          </a:p>
        </p:txBody>
      </p:sp>
      <p:sp>
        <p:nvSpPr>
          <p:cNvPr id="19" name="日期占位符 18"/>
          <p:cNvSpPr>
            <a:spLocks noGrp="1"/>
          </p:cNvSpPr>
          <p:nvPr>
            <p:ph type="dt" sz="half" idx="2"/>
          </p:nvPr>
        </p:nvSpPr>
        <p:spPr/>
        <p:txBody>
          <a:bodyPr/>
          <a:lstStyle/>
          <a:p>
            <a:r>
              <a:rPr lang="en-US" altLang="zh-CN" smtClean="0"/>
              <a:t>2017/10/12</a:t>
            </a:r>
            <a:endParaRPr lang="zh-CN" altLang="en-US"/>
          </a:p>
        </p:txBody>
      </p:sp>
      <p:pic>
        <p:nvPicPr>
          <p:cNvPr id="35" name="图片 34"/>
          <p:cNvPicPr>
            <a:picLocks noChangeAspect="1"/>
          </p:cNvPicPr>
          <p:nvPr/>
        </p:nvPicPr>
        <p:blipFill>
          <a:blip r:embed="rId5"/>
          <a:stretch>
            <a:fillRect/>
          </a:stretch>
        </p:blipFill>
        <p:spPr>
          <a:xfrm>
            <a:off x="323528" y="1424080"/>
            <a:ext cx="3019818" cy="2323355"/>
          </a:xfrm>
          <a:prstGeom prst="rect">
            <a:avLst/>
          </a:prstGeom>
        </p:spPr>
      </p:pic>
      <p:sp>
        <p:nvSpPr>
          <p:cNvPr id="36" name="文本框 35"/>
          <p:cNvSpPr txBox="1"/>
          <p:nvPr/>
        </p:nvSpPr>
        <p:spPr>
          <a:xfrm>
            <a:off x="3413937" y="1588458"/>
            <a:ext cx="5621754" cy="1477328"/>
          </a:xfrm>
          <a:prstGeom prst="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正电子发射计算机断层成像（</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Positron Emission Tomography, PET</a:t>
            </a: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医学影像研究的热点</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285750" lvl="0" indent="-285750">
              <a:buFont typeface="Wingdings" panose="05000000000000000000" pitchFamily="2" charset="2"/>
              <a:buChar char="Ø"/>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湮灭产生</a:t>
            </a:r>
            <a:r>
              <a:rPr lang="en-US" altLang="zh-CN" kern="0" dirty="0">
                <a:solidFill>
                  <a:prstClr val="white"/>
                </a:solidFill>
                <a:latin typeface="微软雅黑" panose="020B0503020204020204" pitchFamily="34" charset="-122"/>
                <a:ea typeface="微软雅黑" panose="020B0503020204020204" pitchFamily="34" charset="-122"/>
              </a:rPr>
              <a:t>511keV </a:t>
            </a: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γ</a:t>
            </a: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光子符合测量 </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-&gt;  </a:t>
            </a: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断层成像</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功能和代谢成像</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-&gt;</a:t>
            </a: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癌症诊断、药物研究、放疗监测</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6"/>
          <a:stretch>
            <a:fillRect/>
          </a:stretch>
        </p:blipFill>
        <p:spPr>
          <a:xfrm>
            <a:off x="3969988" y="3436175"/>
            <a:ext cx="5047099" cy="2359361"/>
          </a:xfrm>
          <a:prstGeom prst="rect">
            <a:avLst/>
          </a:prstGeom>
          <a:solidFill>
            <a:schemeClr val="bg1"/>
          </a:solidFill>
        </p:spPr>
      </p:pic>
      <p:sp>
        <p:nvSpPr>
          <p:cNvPr id="37" name="TextBox 4"/>
          <p:cNvSpPr txBox="1"/>
          <p:nvPr/>
        </p:nvSpPr>
        <p:spPr>
          <a:xfrm>
            <a:off x="1619672" y="3358733"/>
            <a:ext cx="232200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smtClean="0">
                <a:ln>
                  <a:noFill/>
                </a:ln>
                <a:solidFill>
                  <a:prstClr val="black"/>
                </a:solidFill>
                <a:effectLst/>
                <a:uLnTx/>
                <a:uFillTx/>
              </a:rPr>
              <a:t>Philips®</a:t>
            </a:r>
            <a:r>
              <a:rPr kumimoji="0" lang="zh-CN" altLang="en-US" sz="1800" b="0" i="0" u="none" strike="noStrike" kern="0" cap="none" spc="0" normalizeH="0" baseline="0" noProof="0" dirty="0" smtClean="0">
                <a:ln>
                  <a:noFill/>
                </a:ln>
                <a:solidFill>
                  <a:prstClr val="black"/>
                </a:solidFill>
                <a:effectLst/>
                <a:uLnTx/>
                <a:uFillTx/>
              </a:rPr>
              <a:t>公司的</a:t>
            </a:r>
            <a:r>
              <a:rPr kumimoji="0" lang="en-US" altLang="zh-CN" sz="1800" b="0" i="0" u="none" strike="noStrike" kern="0" cap="none" spc="0" normalizeH="0" baseline="0" noProof="0" dirty="0" smtClean="0">
                <a:ln>
                  <a:noFill/>
                </a:ln>
                <a:solidFill>
                  <a:prstClr val="black"/>
                </a:solidFill>
                <a:effectLst/>
                <a:uLnTx/>
                <a:uFillTx/>
              </a:rPr>
              <a:t>GEMINI TF</a:t>
            </a:r>
            <a:r>
              <a:rPr kumimoji="0" lang="zh-CN" altLang="en-US" sz="1800" b="0" i="0" u="none" strike="noStrike" kern="0" cap="none" spc="0" normalizeH="0" baseline="0" noProof="0" dirty="0" smtClean="0">
                <a:ln>
                  <a:noFill/>
                </a:ln>
                <a:solidFill>
                  <a:prstClr val="black"/>
                </a:solidFill>
                <a:effectLst/>
                <a:uLnTx/>
                <a:uFillTx/>
              </a:rPr>
              <a:t>系列</a:t>
            </a:r>
            <a:r>
              <a:rPr kumimoji="0" lang="en-US" altLang="zh-CN" sz="1800" b="0" i="0" u="none" strike="noStrike" kern="0" cap="none" spc="0" normalizeH="0" baseline="0" noProof="0" dirty="0" smtClean="0">
                <a:ln>
                  <a:noFill/>
                </a:ln>
                <a:solidFill>
                  <a:prstClr val="black"/>
                </a:solidFill>
                <a:effectLst/>
                <a:uLnTx/>
                <a:uFillTx/>
              </a:rPr>
              <a:t>TOF-PET</a:t>
            </a:r>
            <a:r>
              <a:rPr kumimoji="0" lang="zh-CN" altLang="en-US" sz="1800" b="0" i="0" u="none" strike="noStrike" kern="0" cap="none" spc="0" normalizeH="0" baseline="0" noProof="0" dirty="0" smtClean="0">
                <a:ln>
                  <a:noFill/>
                </a:ln>
                <a:solidFill>
                  <a:prstClr val="black"/>
                </a:solidFill>
                <a:effectLst/>
                <a:uLnTx/>
                <a:uFillTx/>
              </a:rPr>
              <a:t>整机</a:t>
            </a:r>
          </a:p>
        </p:txBody>
      </p:sp>
      <p:sp>
        <p:nvSpPr>
          <p:cNvPr id="38" name="文本框 37"/>
          <p:cNvSpPr txBox="1"/>
          <p:nvPr/>
        </p:nvSpPr>
        <p:spPr>
          <a:xfrm>
            <a:off x="300583" y="4031709"/>
            <a:ext cx="3833564" cy="923330"/>
          </a:xfrm>
          <a:prstGeom prst="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飞行时间（</a:t>
            </a: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Time-of-flight, TOF</a:t>
            </a: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减少随机符合事件</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提供更多的位置信息</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椭圆 41"/>
          <p:cNvSpPr/>
          <p:nvPr/>
        </p:nvSpPr>
        <p:spPr>
          <a:xfrm>
            <a:off x="163130" y="5445224"/>
            <a:ext cx="1522512" cy="767110"/>
          </a:xfrm>
          <a:prstGeom prst="ellipse">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a:t>
            </a:r>
            <a:r>
              <a:rPr kumimoji="0" lang="zh-CN" altLang="en-US" sz="16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提高成像质量</a:t>
            </a:r>
            <a:endParaRPr kumimoji="0" lang="zh-CN" altLang="en-US" sz="16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3" name="圆角矩形 42"/>
          <p:cNvSpPr/>
          <p:nvPr/>
        </p:nvSpPr>
        <p:spPr>
          <a:xfrm>
            <a:off x="2193354" y="5457996"/>
            <a:ext cx="2411697" cy="864096"/>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探测系统要求高：</a:t>
            </a:r>
            <a:endParaRPr kumimoji="0" lang="en-US" altLang="zh-CN"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效率 </a:t>
            </a:r>
            <a:r>
              <a:rPr kumimoji="0" lang="en-US" altLang="zh-CN"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空间、能量、</a:t>
            </a:r>
            <a:r>
              <a:rPr kumimoji="0" lang="zh-CN" altLang="en-US" sz="1600" b="1" i="0" u="none" strike="noStrike" kern="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高时间分辨（百</a:t>
            </a:r>
            <a:r>
              <a:rPr kumimoji="0" lang="en-US" altLang="zh-CN" sz="1600" b="1" i="0" u="none" strike="noStrike" kern="0" cap="none" spc="0" normalizeH="0" baseline="0" noProof="0" dirty="0" err="1" smtClean="0">
                <a:ln>
                  <a:noFill/>
                </a:ln>
                <a:solidFill>
                  <a:srgbClr val="FFFF00"/>
                </a:solidFill>
                <a:effectLst/>
                <a:uLnTx/>
                <a:uFillTx/>
                <a:latin typeface="微软雅黑" panose="020B0503020204020204" pitchFamily="34" charset="-122"/>
                <a:ea typeface="微软雅黑" panose="020B0503020204020204" pitchFamily="34" charset="-122"/>
                <a:cs typeface="+mn-cs"/>
              </a:rPr>
              <a:t>ps</a:t>
            </a:r>
            <a:r>
              <a:rPr kumimoji="0" lang="zh-CN" altLang="en-US" sz="1600" b="1" i="0" u="none" strike="noStrike" kern="0" cap="none" spc="0" normalizeH="0" baseline="0" noProof="0" dirty="0" smtClean="0">
                <a:ln>
                  <a:noFill/>
                </a:ln>
                <a:solidFill>
                  <a:srgbClr val="FFFF0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测量</a:t>
            </a:r>
          </a:p>
        </p:txBody>
      </p:sp>
      <p:sp>
        <p:nvSpPr>
          <p:cNvPr id="44" name="下箭头 43"/>
          <p:cNvSpPr/>
          <p:nvPr/>
        </p:nvSpPr>
        <p:spPr>
          <a:xfrm rot="2529155">
            <a:off x="1152403" y="5052586"/>
            <a:ext cx="288032" cy="360040"/>
          </a:xfrm>
          <a:prstGeom prst="downArrow">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sp>
        <p:nvSpPr>
          <p:cNvPr id="45" name="下箭头 44"/>
          <p:cNvSpPr/>
          <p:nvPr/>
        </p:nvSpPr>
        <p:spPr>
          <a:xfrm rot="18900000">
            <a:off x="2555776" y="5052586"/>
            <a:ext cx="288032" cy="360040"/>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panose="02010600030101010101" pitchFamily="2" charset="-122"/>
              <a:cs typeface="+mn-cs"/>
            </a:endParaRPr>
          </a:p>
        </p:txBody>
      </p:sp>
      <p:graphicFrame>
        <p:nvGraphicFramePr>
          <p:cNvPr id="47" name="对象 46"/>
          <p:cNvGraphicFramePr>
            <a:graphicFrameLocks noChangeAspect="1"/>
          </p:cNvGraphicFramePr>
          <p:nvPr>
            <p:extLst>
              <p:ext uri="{D42A27DB-BD31-4B8C-83A1-F6EECF244321}">
                <p14:modId xmlns:p14="http://schemas.microsoft.com/office/powerpoint/2010/main" val="88985982"/>
              </p:ext>
            </p:extLst>
          </p:nvPr>
        </p:nvGraphicFramePr>
        <p:xfrm>
          <a:off x="7467089" y="5255741"/>
          <a:ext cx="1500772" cy="682159"/>
        </p:xfrm>
        <a:graphic>
          <a:graphicData uri="http://schemas.openxmlformats.org/presentationml/2006/ole">
            <mc:AlternateContent xmlns:mc="http://schemas.openxmlformats.org/markup-compatibility/2006">
              <mc:Choice xmlns:v="urn:schemas-microsoft-com:vml" Requires="v">
                <p:oleObj spid="_x0000_s47422" name="Equation" r:id="rId7" imgW="863280" imgH="393480" progId="Equation.DSMT4">
                  <p:embed/>
                </p:oleObj>
              </mc:Choice>
              <mc:Fallback>
                <p:oleObj name="Equation" r:id="rId7" imgW="863280" imgH="393480" progId="Equation.DSMT4">
                  <p:embed/>
                  <p:pic>
                    <p:nvPicPr>
                      <p:cNvPr id="0" name=""/>
                      <p:cNvPicPr/>
                      <p:nvPr/>
                    </p:nvPicPr>
                    <p:blipFill>
                      <a:blip r:embed="rId8"/>
                      <a:stretch>
                        <a:fillRect/>
                      </a:stretch>
                    </p:blipFill>
                    <p:spPr>
                      <a:xfrm>
                        <a:off x="7467089" y="5255741"/>
                        <a:ext cx="1500772" cy="682159"/>
                      </a:xfrm>
                      <a:prstGeom prst="rect">
                        <a:avLst/>
                      </a:prstGeom>
                      <a:solidFill>
                        <a:schemeClr val="bg1"/>
                      </a:solidFill>
                    </p:spPr>
                  </p:pic>
                </p:oleObj>
              </mc:Fallback>
            </mc:AlternateContent>
          </a:graphicData>
        </a:graphic>
      </p:graphicFrame>
      <p:sp>
        <p:nvSpPr>
          <p:cNvPr id="48" name="TextBox 5"/>
          <p:cNvSpPr txBox="1"/>
          <p:nvPr/>
        </p:nvSpPr>
        <p:spPr>
          <a:xfrm>
            <a:off x="6177687" y="5922340"/>
            <a:ext cx="300795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smtClean="0">
                <a:ln>
                  <a:noFill/>
                </a:ln>
                <a:solidFill>
                  <a:prstClr val="black"/>
                </a:solidFill>
                <a:effectLst/>
                <a:uLnTx/>
                <a:uFillTx/>
              </a:rPr>
              <a:t>300ps</a:t>
            </a:r>
            <a:r>
              <a:rPr kumimoji="0" lang="zh-CN" altLang="en-US" sz="1600" b="0" i="0" u="none" strike="noStrike" kern="0" cap="none" spc="0" normalizeH="0" baseline="0" noProof="0" dirty="0" smtClean="0">
                <a:ln>
                  <a:noFill/>
                </a:ln>
                <a:solidFill>
                  <a:prstClr val="black"/>
                </a:solidFill>
                <a:effectLst/>
                <a:uLnTx/>
                <a:uFillTx/>
              </a:rPr>
              <a:t>的</a:t>
            </a:r>
            <a:r>
              <a:rPr kumimoji="0" lang="en-US" altLang="zh-CN" sz="1600" b="0" i="0" u="none" strike="noStrike" kern="0" cap="none" spc="0" normalizeH="0" baseline="0" noProof="0" dirty="0" smtClean="0">
                <a:ln>
                  <a:noFill/>
                </a:ln>
                <a:solidFill>
                  <a:prstClr val="black"/>
                </a:solidFill>
                <a:effectLst/>
                <a:uLnTx/>
                <a:uFillTx/>
              </a:rPr>
              <a:t>CRT~45mm</a:t>
            </a:r>
            <a:r>
              <a:rPr kumimoji="0" lang="zh-CN" altLang="en-US" sz="1600" b="0" i="0" u="none" strike="noStrike" kern="0" cap="none" spc="0" normalizeH="0" baseline="0" noProof="0" dirty="0" smtClean="0">
                <a:ln>
                  <a:noFill/>
                </a:ln>
                <a:solidFill>
                  <a:prstClr val="black"/>
                </a:solidFill>
                <a:effectLst/>
                <a:uLnTx/>
                <a:uFillTx/>
              </a:rPr>
              <a:t>的位置分辨</a:t>
            </a:r>
          </a:p>
        </p:txBody>
      </p:sp>
      <p:sp>
        <p:nvSpPr>
          <p:cNvPr id="2" name="椭圆 1"/>
          <p:cNvSpPr/>
          <p:nvPr/>
        </p:nvSpPr>
        <p:spPr>
          <a:xfrm>
            <a:off x="4693186" y="4109293"/>
            <a:ext cx="1146661" cy="7662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096067" y="3747435"/>
            <a:ext cx="1240971" cy="646331"/>
          </a:xfrm>
          <a:prstGeom prst="rect">
            <a:avLst/>
          </a:prstGeom>
          <a:noFill/>
        </p:spPr>
        <p:txBody>
          <a:bodyPr wrap="square" rtlCol="0">
            <a:spAutoFit/>
          </a:bodyPr>
          <a:lstStyle/>
          <a:p>
            <a:r>
              <a:rPr lang="zh-CN" altLang="en-US" dirty="0" smtClean="0"/>
              <a:t>符合时间分辨能力</a:t>
            </a:r>
            <a:endParaRPr lang="zh-CN" altLang="en-US" dirty="0"/>
          </a:p>
        </p:txBody>
      </p:sp>
      <p:sp>
        <p:nvSpPr>
          <p:cNvPr id="7" name="灯片编号占位符 6"/>
          <p:cNvSpPr>
            <a:spLocks noGrp="1"/>
          </p:cNvSpPr>
          <p:nvPr>
            <p:ph type="sldNum" sz="quarter" idx="10"/>
          </p:nvPr>
        </p:nvSpPr>
        <p:spPr/>
        <p:txBody>
          <a:bodyPr/>
          <a:lstStyle/>
          <a:p>
            <a:fld id="{129F512B-B45B-4EC2-86C1-0BC734486F49}" type="slidenum">
              <a:rPr lang="zh-CN" altLang="en-US" smtClean="0"/>
              <a:t>3</a:t>
            </a:fld>
            <a:endParaRPr lang="zh-CN" altLang="en-US"/>
          </a:p>
        </p:txBody>
      </p:sp>
    </p:spTree>
    <p:extLst>
      <p:ext uri="{BB962C8B-B14F-4D97-AF65-F5344CB8AC3E}">
        <p14:creationId xmlns:p14="http://schemas.microsoft.com/office/powerpoint/2010/main" val="17430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500"/>
                                        <p:tgtEl>
                                          <p:spTgt spid="45"/>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up)">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right)">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animBg="1"/>
      <p:bldP spid="42" grpId="0" animBg="1"/>
      <p:bldP spid="43" grpId="0" animBg="1"/>
      <p:bldP spid="44" grpId="0" animBg="1"/>
      <p:bldP spid="45" grpId="0" animBg="1"/>
      <p:bldP spid="48" grpId="0"/>
      <p:bldP spid="2"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a:t>
            </a:r>
            <a:r>
              <a:rPr lang="zh-CN" altLang="en-US" dirty="0" smtClean="0"/>
              <a:t>全通道线性、精度测试</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6" name="内容占位符 2"/>
          <p:cNvSpPr>
            <a:spLocks noGrp="1"/>
          </p:cNvSpPr>
          <p:nvPr>
            <p:ph idx="1"/>
          </p:nvPr>
        </p:nvSpPr>
        <p:spPr>
          <a:xfrm>
            <a:off x="-114875" y="1100803"/>
            <a:ext cx="3278880" cy="5349166"/>
          </a:xfrm>
        </p:spPr>
        <p:txBody>
          <a:bodyPr/>
          <a:lstStyle/>
          <a:p>
            <a:r>
              <a:rPr lang="zh-CN" altLang="en-US" sz="1600" dirty="0" smtClean="0">
                <a:latin typeface="微软雅黑" panose="020B0503020204020204" pitchFamily="34" charset="-122"/>
                <a:ea typeface="微软雅黑" panose="020B0503020204020204" pitchFamily="34" charset="-122"/>
              </a:rPr>
              <a:t>电子学性能测试</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模拟前端测试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能量</a:t>
            </a:r>
            <a:r>
              <a:rPr lang="en-US" altLang="zh-CN" sz="1600" dirty="0" smtClean="0">
                <a:latin typeface="微软雅黑" panose="020B0503020204020204" pitchFamily="34" charset="-122"/>
                <a:ea typeface="微软雅黑" panose="020B0503020204020204" pitchFamily="34" charset="-122"/>
              </a:rPr>
              <a:t>E</a:t>
            </a:r>
            <a:r>
              <a:rPr lang="zh-CN" altLang="en-US" sz="1600" dirty="0" smtClean="0">
                <a:latin typeface="微软雅黑" panose="020B0503020204020204" pitchFamily="34" charset="-122"/>
                <a:ea typeface="微软雅黑" panose="020B0503020204020204" pitchFamily="34" charset="-122"/>
              </a:rPr>
              <a:t>通道测试</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时间</a:t>
            </a:r>
            <a:r>
              <a:rPr lang="en-US" altLang="zh-CN" sz="1600" dirty="0" smtClean="0">
                <a:solidFill>
                  <a:schemeClr val="bg1">
                    <a:lumMod val="75000"/>
                  </a:schemeClr>
                </a:solidFill>
                <a:latin typeface="微软雅黑" panose="020B0503020204020204" pitchFamily="34" charset="-122"/>
                <a:ea typeface="微软雅黑" panose="020B0503020204020204" pitchFamily="34" charset="-122"/>
              </a:rPr>
              <a:t>T</a:t>
            </a:r>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通道测试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温度稳定性测试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探测器测试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暗计数自动标定方法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能量分辨率</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符合时间分辨</a:t>
            </a:r>
            <a:endParaRPr lang="zh-CN" altLang="en-US" sz="1600" dirty="0">
              <a:solidFill>
                <a:schemeClr val="bg1">
                  <a:lumMod val="75000"/>
                </a:schemeClr>
              </a:solidFill>
              <a:latin typeface="微软雅黑" panose="020B0503020204020204" pitchFamily="34" charset="-122"/>
              <a:ea typeface="微软雅黑" panose="020B0503020204020204" pitchFamily="34" charset="-122"/>
            </a:endParaRPr>
          </a:p>
        </p:txBody>
      </p:sp>
      <p:sp>
        <p:nvSpPr>
          <p:cNvPr id="7" name="内容占位符 2"/>
          <p:cNvSpPr txBox="1">
            <a:spLocks/>
          </p:cNvSpPr>
          <p:nvPr/>
        </p:nvSpPr>
        <p:spPr bwMode="auto">
          <a:xfrm>
            <a:off x="-111695" y="4119220"/>
            <a:ext cx="3076628" cy="2148463"/>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zh-CN" altLang="en-US" sz="1600" dirty="0" smtClean="0">
                <a:latin typeface="黑体" panose="02010609060101010101" pitchFamily="49" charset="-122"/>
                <a:ea typeface="黑体" panose="02010609060101010101" pitchFamily="49" charset="-122"/>
              </a:rPr>
              <a:t>能量测量动态范围分别达到</a:t>
            </a:r>
            <a:r>
              <a:rPr lang="en-US" altLang="zh-CN" sz="1600" dirty="0" smtClean="0">
                <a:latin typeface="黑体" panose="02010609060101010101" pitchFamily="49" charset="-122"/>
                <a:ea typeface="黑体" panose="02010609060101010101" pitchFamily="49" charset="-122"/>
              </a:rPr>
              <a:t>46 </a:t>
            </a:r>
            <a:r>
              <a:rPr lang="en-US" altLang="zh-CN" sz="1600" dirty="0" err="1" smtClean="0">
                <a:latin typeface="黑体" panose="02010609060101010101" pitchFamily="49" charset="-122"/>
                <a:ea typeface="黑体" panose="02010609060101010101" pitchFamily="49" charset="-122"/>
              </a:rPr>
              <a:t>pC</a:t>
            </a:r>
            <a:r>
              <a:rPr lang="en-US" altLang="zh-CN" sz="1600" dirty="0" smtClean="0">
                <a:latin typeface="黑体" panose="02010609060101010101" pitchFamily="49" charset="-122"/>
                <a:ea typeface="黑体" panose="02010609060101010101" pitchFamily="49" charset="-122"/>
              </a:rPr>
              <a:t> (</a:t>
            </a:r>
            <a:r>
              <a:rPr lang="zh-CN" altLang="en-US" sz="1600" dirty="0" smtClean="0">
                <a:latin typeface="黑体" panose="02010609060101010101" pitchFamily="49" charset="-122"/>
                <a:ea typeface="黑体" panose="02010609060101010101" pitchFamily="49" charset="-122"/>
              </a:rPr>
              <a:t>高增益档</a:t>
            </a:r>
            <a:r>
              <a:rPr lang="en-US" altLang="zh-CN" sz="1600" dirty="0" smtClean="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和</a:t>
            </a:r>
            <a:r>
              <a:rPr lang="en-US" altLang="zh-CN" sz="1600" dirty="0" smtClean="0">
                <a:latin typeface="黑体" panose="02010609060101010101" pitchFamily="49" charset="-122"/>
                <a:ea typeface="黑体" panose="02010609060101010101" pitchFamily="49" charset="-122"/>
              </a:rPr>
              <a:t>96 </a:t>
            </a:r>
            <a:r>
              <a:rPr lang="en-US" altLang="zh-CN" sz="1600" dirty="0" err="1" smtClean="0">
                <a:latin typeface="黑体" panose="02010609060101010101" pitchFamily="49" charset="-122"/>
                <a:ea typeface="黑体" panose="02010609060101010101" pitchFamily="49" charset="-122"/>
              </a:rPr>
              <a:t>pC</a:t>
            </a:r>
            <a:r>
              <a:rPr lang="zh-CN" altLang="en-US" sz="1600" dirty="0" smtClean="0">
                <a:latin typeface="黑体" panose="02010609060101010101" pitchFamily="49" charset="-122"/>
                <a:ea typeface="黑体" panose="02010609060101010101" pitchFamily="49" charset="-122"/>
              </a:rPr>
              <a:t>（低增益档），</a:t>
            </a:r>
            <a:r>
              <a:rPr lang="en-US" altLang="zh-CN" sz="1600" dirty="0" smtClean="0">
                <a:latin typeface="黑体" panose="02010609060101010101" pitchFamily="49" charset="-122"/>
                <a:ea typeface="黑体" panose="02010609060101010101" pitchFamily="49" charset="-122"/>
              </a:rPr>
              <a:t>INL&lt;1%</a:t>
            </a:r>
            <a:r>
              <a:rPr lang="zh-CN" altLang="en-US" sz="1600" dirty="0" smtClean="0">
                <a:latin typeface="黑体" panose="02010609060101010101" pitchFamily="49" charset="-122"/>
                <a:ea typeface="黑体" panose="02010609060101010101" pitchFamily="49" charset="-122"/>
              </a:rPr>
              <a:t>。</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能量测量噪声</a:t>
            </a:r>
            <a:r>
              <a:rPr lang="en-US" altLang="zh-CN" sz="1600" dirty="0" err="1" smtClean="0">
                <a:latin typeface="黑体" panose="02010609060101010101" pitchFamily="49" charset="-122"/>
                <a:ea typeface="黑体" panose="02010609060101010101" pitchFamily="49" charset="-122"/>
              </a:rPr>
              <a:t>rms</a:t>
            </a:r>
            <a:r>
              <a:rPr lang="en-US" altLang="zh-CN" sz="1600" dirty="0" smtClean="0">
                <a:latin typeface="黑体" panose="02010609060101010101" pitchFamily="49" charset="-122"/>
                <a:ea typeface="黑体" panose="02010609060101010101" pitchFamily="49" charset="-122"/>
              </a:rPr>
              <a:t>&lt;1%</a:t>
            </a:r>
            <a:r>
              <a:rPr lang="zh-CN" altLang="en-US" sz="1600" dirty="0" smtClean="0">
                <a:latin typeface="黑体" panose="02010609060101010101" pitchFamily="49" charset="-122"/>
                <a:ea typeface="黑体" panose="02010609060101010101" pitchFamily="49" charset="-122"/>
              </a:rPr>
              <a:t>，主要来自基线噪声的贡献。</a:t>
            </a:r>
            <a:endParaRPr lang="zh-CN" altLang="en-US" sz="160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3"/>
          <a:stretch>
            <a:fillRect/>
          </a:stretch>
        </p:blipFill>
        <p:spPr>
          <a:xfrm>
            <a:off x="2822173" y="1252142"/>
            <a:ext cx="3236795" cy="2519038"/>
          </a:xfrm>
          <a:prstGeom prst="rect">
            <a:avLst/>
          </a:prstGeom>
          <a:solidFill>
            <a:schemeClr val="bg1"/>
          </a:solidFill>
        </p:spPr>
      </p:pic>
      <p:pic>
        <p:nvPicPr>
          <p:cNvPr id="10" name="图片 9"/>
          <p:cNvPicPr>
            <a:picLocks noChangeAspect="1"/>
          </p:cNvPicPr>
          <p:nvPr/>
        </p:nvPicPr>
        <p:blipFill>
          <a:blip r:embed="rId4"/>
          <a:stretch>
            <a:fillRect/>
          </a:stretch>
        </p:blipFill>
        <p:spPr>
          <a:xfrm>
            <a:off x="2904368" y="3786208"/>
            <a:ext cx="3154600" cy="2485934"/>
          </a:xfrm>
          <a:prstGeom prst="rect">
            <a:avLst/>
          </a:prstGeom>
          <a:solidFill>
            <a:schemeClr val="bg1"/>
          </a:solidFill>
        </p:spPr>
      </p:pic>
      <p:pic>
        <p:nvPicPr>
          <p:cNvPr id="9" name="图片 8"/>
          <p:cNvPicPr>
            <a:picLocks noChangeAspect="1"/>
          </p:cNvPicPr>
          <p:nvPr/>
        </p:nvPicPr>
        <p:blipFill>
          <a:blip r:embed="rId5"/>
          <a:stretch>
            <a:fillRect/>
          </a:stretch>
        </p:blipFill>
        <p:spPr>
          <a:xfrm>
            <a:off x="5842488" y="2341547"/>
            <a:ext cx="3239327" cy="2521009"/>
          </a:xfrm>
          <a:prstGeom prst="rect">
            <a:avLst/>
          </a:prstGeom>
          <a:solidFill>
            <a:schemeClr val="bg1"/>
          </a:solidFill>
        </p:spPr>
      </p:pic>
      <p:sp>
        <p:nvSpPr>
          <p:cNvPr id="11" name="文本框 10"/>
          <p:cNvSpPr txBox="1"/>
          <p:nvPr/>
        </p:nvSpPr>
        <p:spPr>
          <a:xfrm>
            <a:off x="6375162" y="2326995"/>
            <a:ext cx="70075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增益</a:t>
            </a: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3332296" y="3771179"/>
            <a:ext cx="67568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CN" altLang="en-US" dirty="0" smtClean="0">
                <a:latin typeface="微软雅黑" panose="020B0503020204020204" pitchFamily="34" charset="-122"/>
                <a:ea typeface="微软雅黑" panose="020B0503020204020204" pitchFamily="34" charset="-122"/>
              </a:rPr>
              <a:t>噪声</a:t>
            </a:r>
            <a:endParaRPr lang="zh-CN" altLang="en-US"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30</a:t>
            </a:fld>
            <a:endParaRPr lang="zh-CN" altLang="en-US"/>
          </a:p>
        </p:txBody>
      </p:sp>
    </p:spTree>
    <p:extLst>
      <p:ext uri="{BB962C8B-B14F-4D97-AF65-F5344CB8AC3E}">
        <p14:creationId xmlns:p14="http://schemas.microsoft.com/office/powerpoint/2010/main" val="999343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采样逻辑抗暂稳态功能测试</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6" name="内容占位符 2"/>
          <p:cNvSpPr>
            <a:spLocks noGrp="1"/>
          </p:cNvSpPr>
          <p:nvPr>
            <p:ph idx="1"/>
          </p:nvPr>
        </p:nvSpPr>
        <p:spPr>
          <a:xfrm>
            <a:off x="-114875" y="1100803"/>
            <a:ext cx="3278880" cy="5349166"/>
          </a:xfrm>
        </p:spPr>
        <p:txBody>
          <a:bodyPr/>
          <a:lstStyle/>
          <a:p>
            <a:r>
              <a:rPr lang="zh-CN" altLang="en-US" sz="1600" dirty="0" smtClean="0">
                <a:latin typeface="微软雅黑" panose="020B0503020204020204" pitchFamily="34" charset="-122"/>
                <a:ea typeface="微软雅黑" panose="020B0503020204020204" pitchFamily="34" charset="-122"/>
              </a:rPr>
              <a:t>电子学性能测试</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模拟前端测试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能量</a:t>
            </a:r>
            <a:r>
              <a:rPr lang="en-US" altLang="zh-CN" sz="1600" dirty="0" smtClean="0">
                <a:solidFill>
                  <a:schemeClr val="bg1">
                    <a:lumMod val="75000"/>
                  </a:schemeClr>
                </a:solidFill>
                <a:latin typeface="微软雅黑" panose="020B0503020204020204" pitchFamily="34" charset="-122"/>
                <a:ea typeface="微软雅黑" panose="020B0503020204020204" pitchFamily="34" charset="-122"/>
              </a:rPr>
              <a:t>E</a:t>
            </a:r>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通道测试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latin typeface="微软雅黑" panose="020B0503020204020204" pitchFamily="34" charset="-122"/>
                <a:ea typeface="微软雅黑" panose="020B0503020204020204" pitchFamily="34" charset="-122"/>
              </a:rPr>
              <a:t>时间</a:t>
            </a:r>
            <a:r>
              <a:rPr lang="en-US" altLang="zh-CN" sz="1600" dirty="0" smtClean="0">
                <a:latin typeface="微软雅黑" panose="020B0503020204020204" pitchFamily="34" charset="-122"/>
                <a:ea typeface="微软雅黑" panose="020B0503020204020204" pitchFamily="34" charset="-122"/>
              </a:rPr>
              <a:t>T</a:t>
            </a:r>
            <a:r>
              <a:rPr lang="zh-CN" altLang="en-US" sz="1600" dirty="0" smtClean="0">
                <a:latin typeface="微软雅黑" panose="020B0503020204020204" pitchFamily="34" charset="-122"/>
                <a:ea typeface="微软雅黑" panose="020B0503020204020204" pitchFamily="34" charset="-122"/>
              </a:rPr>
              <a:t>通道测试</a:t>
            </a:r>
            <a:endParaRPr lang="en-US" altLang="zh-CN" sz="1600" dirty="0" smtClean="0">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温度稳定性测试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探测器测试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暗计数自动标定方法</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能量分辨率</a:t>
            </a:r>
            <a:endParaRPr lang="en-US" altLang="zh-CN" sz="1600" dirty="0" smtClean="0">
              <a:solidFill>
                <a:schemeClr val="bg1">
                  <a:lumMod val="75000"/>
                </a:schemeClr>
              </a:solidFill>
              <a:latin typeface="微软雅黑" panose="020B0503020204020204" pitchFamily="34" charset="-122"/>
              <a:ea typeface="微软雅黑" panose="020B0503020204020204" pitchFamily="34" charset="-122"/>
            </a:endParaRPr>
          </a:p>
          <a:p>
            <a:pPr lvl="1"/>
            <a:r>
              <a:rPr lang="zh-CN" altLang="en-US" sz="1600" dirty="0" smtClean="0">
                <a:solidFill>
                  <a:schemeClr val="bg1">
                    <a:lumMod val="75000"/>
                  </a:schemeClr>
                </a:solidFill>
                <a:latin typeface="微软雅黑" panose="020B0503020204020204" pitchFamily="34" charset="-122"/>
                <a:ea typeface="微软雅黑" panose="020B0503020204020204" pitchFamily="34" charset="-122"/>
              </a:rPr>
              <a:t>符合时间分辨</a:t>
            </a:r>
            <a:endParaRPr lang="zh-CN" altLang="en-US" sz="1600" dirty="0">
              <a:solidFill>
                <a:schemeClr val="bg1">
                  <a:lumMod val="7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3065632" y="1234484"/>
            <a:ext cx="5970059" cy="2032942"/>
          </a:xfrm>
          <a:prstGeom prst="rect">
            <a:avLst/>
          </a:prstGeom>
          <a:solidFill>
            <a:schemeClr val="bg1"/>
          </a:solidFill>
        </p:spPr>
      </p:pic>
      <p:pic>
        <p:nvPicPr>
          <p:cNvPr id="8" name="图片 7"/>
          <p:cNvPicPr>
            <a:picLocks noChangeAspect="1"/>
          </p:cNvPicPr>
          <p:nvPr/>
        </p:nvPicPr>
        <p:blipFill>
          <a:blip r:embed="rId4"/>
          <a:stretch>
            <a:fillRect/>
          </a:stretch>
        </p:blipFill>
        <p:spPr>
          <a:xfrm>
            <a:off x="2957678" y="3401107"/>
            <a:ext cx="6186322" cy="2521129"/>
          </a:xfrm>
          <a:prstGeom prst="rect">
            <a:avLst/>
          </a:prstGeom>
        </p:spPr>
      </p:pic>
      <p:sp>
        <p:nvSpPr>
          <p:cNvPr id="9" name="内容占位符 2"/>
          <p:cNvSpPr txBox="1">
            <a:spLocks/>
          </p:cNvSpPr>
          <p:nvPr/>
        </p:nvSpPr>
        <p:spPr bwMode="auto">
          <a:xfrm>
            <a:off x="0" y="4041094"/>
            <a:ext cx="3076628" cy="2286595"/>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zh-CN" altLang="en-US" sz="1600" dirty="0" smtClean="0">
                <a:latin typeface="黑体" panose="02010609060101010101" pitchFamily="49" charset="-122"/>
                <a:ea typeface="黑体" panose="02010609060101010101" pitchFamily="49" charset="-122"/>
              </a:rPr>
              <a:t>输入信号相位与</a:t>
            </a:r>
            <a:r>
              <a:rPr lang="en-US" altLang="zh-CN" sz="1600" dirty="0" smtClean="0">
                <a:latin typeface="黑体" panose="02010609060101010101" pitchFamily="49" charset="-122"/>
                <a:ea typeface="黑体" panose="02010609060101010101" pitchFamily="49" charset="-122"/>
              </a:rPr>
              <a:t>TAC</a:t>
            </a:r>
            <a:r>
              <a:rPr lang="zh-CN" altLang="en-US" sz="1600" dirty="0" smtClean="0">
                <a:latin typeface="黑体" panose="02010609060101010101" pitchFamily="49" charset="-122"/>
                <a:ea typeface="黑体" panose="02010609060101010101" pitchFamily="49" charset="-122"/>
              </a:rPr>
              <a:t>时钟相位关系缓慢变化。</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采样逻辑将</a:t>
            </a:r>
            <a:r>
              <a:rPr lang="en-US" altLang="zh-CN" sz="1600" dirty="0" smtClean="0">
                <a:latin typeface="黑体" panose="02010609060101010101" pitchFamily="49" charset="-122"/>
                <a:ea typeface="黑体" panose="02010609060101010101" pitchFamily="49" charset="-122"/>
              </a:rPr>
              <a:t>TAC</a:t>
            </a:r>
            <a:r>
              <a:rPr lang="zh-CN" altLang="en-US" sz="1600" dirty="0" smtClean="0">
                <a:latin typeface="黑体" panose="02010609060101010101" pitchFamily="49" charset="-122"/>
                <a:ea typeface="黑体" panose="02010609060101010101" pitchFamily="49" charset="-122"/>
              </a:rPr>
              <a:t>积分宽度限制在</a:t>
            </a:r>
            <a:r>
              <a:rPr lang="en-US" altLang="zh-CN" sz="1600" dirty="0" smtClean="0">
                <a:latin typeface="黑体" panose="02010609060101010101" pitchFamily="49" charset="-122"/>
                <a:ea typeface="黑体" panose="02010609060101010101" pitchFamily="49" charset="-122"/>
              </a:rPr>
              <a:t>12.5 ns~37.5 ns</a:t>
            </a:r>
            <a:r>
              <a:rPr lang="zh-CN" altLang="en-US" sz="1600" dirty="0" smtClean="0">
                <a:latin typeface="黑体" panose="02010609060101010101" pitchFamily="49" charset="-122"/>
                <a:ea typeface="黑体" panose="02010609060101010101" pitchFamily="49" charset="-122"/>
              </a:rPr>
              <a:t>范围之内。</a:t>
            </a:r>
            <a:endParaRPr lang="en-US" altLang="zh-CN" sz="1600" dirty="0" smtClean="0">
              <a:latin typeface="黑体" panose="02010609060101010101" pitchFamily="49" charset="-122"/>
              <a:ea typeface="黑体" panose="02010609060101010101" pitchFamily="49" charset="-122"/>
            </a:endParaRPr>
          </a:p>
          <a:p>
            <a:r>
              <a:rPr lang="zh-CN" altLang="en-US" sz="1600" dirty="0" smtClean="0">
                <a:latin typeface="黑体" panose="02010609060101010101" pitchFamily="49" charset="-122"/>
                <a:ea typeface="黑体" panose="02010609060101010101" pitchFamily="49" charset="-122"/>
              </a:rPr>
              <a:t>“终止边沿选择”位能够矫正预判电路自身的暂稳态现象。</a:t>
            </a:r>
            <a:endParaRPr lang="zh-CN" altLang="en-US" sz="1600" dirty="0">
              <a:latin typeface="黑体" panose="02010609060101010101" pitchFamily="49" charset="-122"/>
              <a:ea typeface="黑体" panose="02010609060101010101" pitchFamily="49" charset="-122"/>
            </a:endParaRPr>
          </a:p>
        </p:txBody>
      </p:sp>
      <p:sp>
        <p:nvSpPr>
          <p:cNvPr id="3" name="椭圆 2"/>
          <p:cNvSpPr/>
          <p:nvPr/>
        </p:nvSpPr>
        <p:spPr>
          <a:xfrm>
            <a:off x="7275443" y="1451113"/>
            <a:ext cx="308114" cy="14809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灯片编号占位符 9"/>
          <p:cNvSpPr>
            <a:spLocks noGrp="1"/>
          </p:cNvSpPr>
          <p:nvPr>
            <p:ph type="sldNum" sz="quarter" idx="10"/>
          </p:nvPr>
        </p:nvSpPr>
        <p:spPr/>
        <p:txBody>
          <a:bodyPr/>
          <a:lstStyle/>
          <a:p>
            <a:fld id="{129F512B-B45B-4EC2-86C1-0BC734486F49}" type="slidenum">
              <a:rPr lang="zh-CN" altLang="en-US" smtClean="0"/>
              <a:t>31</a:t>
            </a:fld>
            <a:endParaRPr lang="zh-CN" altLang="en-US"/>
          </a:p>
        </p:txBody>
      </p:sp>
    </p:spTree>
    <p:extLst>
      <p:ext uri="{BB962C8B-B14F-4D97-AF65-F5344CB8AC3E}">
        <p14:creationId xmlns:p14="http://schemas.microsoft.com/office/powerpoint/2010/main" val="13679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连续</a:t>
            </a:r>
            <a:r>
              <a:rPr lang="zh-CN" altLang="en-US" dirty="0" smtClean="0"/>
              <a:t>晶体</a:t>
            </a:r>
            <a:r>
              <a:rPr lang="en-US" altLang="zh-CN" dirty="0" smtClean="0"/>
              <a:t>TOF-PET</a:t>
            </a:r>
            <a:r>
              <a:rPr lang="zh-CN" altLang="en-US" dirty="0"/>
              <a:t>探测系统</a:t>
            </a:r>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a:blip r:embed="rId3"/>
          <a:stretch>
            <a:fillRect/>
          </a:stretch>
        </p:blipFill>
        <p:spPr>
          <a:xfrm>
            <a:off x="216710" y="1307169"/>
            <a:ext cx="6291336" cy="2121905"/>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a:stretch>
            <a:fillRect/>
          </a:stretch>
        </p:blipFill>
        <p:spPr>
          <a:xfrm>
            <a:off x="4868216" y="1249982"/>
            <a:ext cx="3880248" cy="2457491"/>
          </a:xfrm>
          <a:prstGeom prst="rect">
            <a:avLst/>
          </a:prstGeom>
          <a:ln>
            <a:noFill/>
          </a:ln>
          <a:effectLst>
            <a:outerShdw blurRad="190500" algn="tl" rotWithShape="0">
              <a:srgbClr val="000000">
                <a:alpha val="70000"/>
              </a:srgbClr>
            </a:outerShdw>
          </a:effectLst>
        </p:spPr>
      </p:pic>
      <p:sp>
        <p:nvSpPr>
          <p:cNvPr id="8" name="内容占位符 2"/>
          <p:cNvSpPr txBox="1">
            <a:spLocks/>
          </p:cNvSpPr>
          <p:nvPr/>
        </p:nvSpPr>
        <p:spPr bwMode="auto">
          <a:xfrm>
            <a:off x="2721601" y="3675105"/>
            <a:ext cx="3893263" cy="985642"/>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lvl1pPr marL="342099" indent="-342099" algn="l" defTabSz="912998" rtl="0" eaLnBrk="1" fontAlgn="base" hangingPunct="1">
              <a:spcBef>
                <a:spcPct val="20000"/>
              </a:spcBef>
              <a:spcAft>
                <a:spcPct val="0"/>
              </a:spcAft>
              <a:buFont typeface="Arial" charset="0"/>
              <a:buChar char="•"/>
              <a:defRPr sz="2400" kern="1200" baseline="0">
                <a:solidFill>
                  <a:schemeClr val="tx1"/>
                </a:solidFill>
                <a:latin typeface="黑体" pitchFamily="49" charset="-122"/>
                <a:ea typeface="黑体" pitchFamily="49" charset="-122"/>
                <a:cs typeface="Arial" pitchFamily="34" charset="0"/>
              </a:defRPr>
            </a:lvl1pPr>
            <a:lvl2pPr marL="741949" indent="-285229" algn="l" defTabSz="912998" rtl="0" eaLnBrk="1" fontAlgn="base" hangingPunct="1">
              <a:spcBef>
                <a:spcPct val="20000"/>
              </a:spcBef>
              <a:spcAft>
                <a:spcPct val="0"/>
              </a:spcAft>
              <a:buFont typeface="Arial" charset="0"/>
              <a:buChar char="–"/>
              <a:defRPr sz="2400" kern="1200" baseline="0">
                <a:solidFill>
                  <a:schemeClr val="tx1"/>
                </a:solidFill>
                <a:latin typeface="+mj-ea"/>
                <a:ea typeface="+mj-ea"/>
                <a:cs typeface="Arial" pitchFamily="34" charset="0"/>
              </a:defRPr>
            </a:lvl2pPr>
            <a:lvl3pPr marL="1141358" indent="-227919" algn="l" defTabSz="912998" rtl="0" eaLnBrk="1" fontAlgn="base" hangingPunct="1">
              <a:spcBef>
                <a:spcPct val="20000"/>
              </a:spcBef>
              <a:spcAft>
                <a:spcPct val="0"/>
              </a:spcAft>
              <a:buFont typeface="Arial" charset="0"/>
              <a:buChar char="•"/>
              <a:defRPr sz="2200" kern="1200" baseline="0">
                <a:solidFill>
                  <a:schemeClr val="tx1"/>
                </a:solidFill>
                <a:latin typeface="+mj-ea"/>
                <a:ea typeface="+mj-ea"/>
                <a:cs typeface="Arial" pitchFamily="34" charset="0"/>
              </a:defRPr>
            </a:lvl3pPr>
            <a:lvl4pPr marL="1598077"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4pPr>
            <a:lvl5pPr marL="2054796"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5pPr>
            <a:lvl6pPr marL="2511785"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72"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61"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49"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rPr>
              <a:t>分割晶体的探测器系统：</a:t>
            </a:r>
            <a:endParaRPr kumimoji="0" lang="en-US" altLang="zh-CN" sz="1600" b="0" i="0" u="none" strike="noStrike" kern="1200" cap="none" spc="0" normalizeH="0" baseline="0" noProof="0" dirty="0" smtClean="0">
              <a:ln>
                <a:noFill/>
              </a:ln>
              <a:solidFill>
                <a:sysClr val="windowText" lastClr="000000"/>
              </a:solidFill>
              <a:effectLst/>
              <a:uLnTx/>
              <a:uFillTx/>
            </a:endParaRPr>
          </a:p>
          <a:p>
            <a:pPr marL="741949" marR="0" lvl="1" indent="-28522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rPr>
              <a:t>提高空间分辨</a:t>
            </a:r>
            <a:r>
              <a:rPr kumimoji="0" lang="zh-CN" altLang="en-US" sz="1600" b="0" i="0" u="none" strike="noStrike" kern="1200" cap="none" spc="0" normalizeH="0" noProof="0" dirty="0" smtClean="0">
                <a:ln>
                  <a:noFill/>
                </a:ln>
                <a:solidFill>
                  <a:sysClr val="windowText" lastClr="000000"/>
                </a:solidFill>
                <a:effectLst/>
                <a:uLnTx/>
                <a:uFillTx/>
                <a:latin typeface="宋体" panose="02010600030101010101" pitchFamily="2" charset="-122"/>
                <a:ea typeface="宋体" panose="02010600030101010101" pitchFamily="2" charset="-122"/>
              </a:rPr>
              <a:t> </a:t>
            </a:r>
            <a:r>
              <a:rPr kumimoji="0" lang="en-US" altLang="zh-CN" sz="1600" b="0" i="0" u="none" strike="noStrike" kern="1200" cap="none" spc="0" normalizeH="0" noProof="0" dirty="0" smtClean="0">
                <a:ln>
                  <a:noFill/>
                </a:ln>
                <a:solidFill>
                  <a:sysClr val="windowText" lastClr="000000"/>
                </a:solidFill>
                <a:effectLst/>
                <a:uLnTx/>
                <a:uFillTx/>
                <a:latin typeface="宋体" panose="02010600030101010101" pitchFamily="2" charset="-122"/>
                <a:ea typeface="宋体" panose="02010600030101010101" pitchFamily="2" charset="-122"/>
              </a:rPr>
              <a:t>-&gt; </a:t>
            </a:r>
            <a:r>
              <a:rPr kumimoji="0" lang="zh-CN" altLang="en-US" sz="1600" b="0" i="0" u="none" strike="noStrike" kern="1200" cap="none" spc="0" normalizeH="0" noProof="0" dirty="0" smtClean="0">
                <a:ln>
                  <a:noFill/>
                </a:ln>
                <a:solidFill>
                  <a:sysClr val="windowText" lastClr="000000"/>
                </a:solidFill>
                <a:effectLst/>
                <a:uLnTx/>
                <a:uFillTx/>
                <a:latin typeface="宋体" panose="02010600030101010101" pitchFamily="2" charset="-122"/>
                <a:ea typeface="宋体" panose="02010600030101010101" pitchFamily="2" charset="-122"/>
              </a:rPr>
              <a:t>减小晶体截面</a:t>
            </a:r>
            <a:endParaRPr lang="en-US" altLang="zh-CN" sz="1600" dirty="0">
              <a:solidFill>
                <a:sysClr val="windowText" lastClr="000000"/>
              </a:solidFill>
              <a:latin typeface="宋体" panose="02010600030101010101" pitchFamily="2" charset="-122"/>
              <a:ea typeface="宋体" panose="02010600030101010101" pitchFamily="2" charset="-122"/>
            </a:endParaRPr>
          </a:p>
          <a:p>
            <a:pPr marL="741949" marR="0" lvl="1" indent="-28522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sym typeface="Wingdings" pitchFamily="2" charset="2"/>
              </a:rPr>
              <a:t>提高探测效率 </a:t>
            </a:r>
            <a:r>
              <a:rPr kumimoji="0" lang="en-US" altLang="zh-CN" sz="1600" b="0" i="0" u="none" strike="noStrike" kern="1200" cap="none" spc="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sym typeface="Wingdings" pitchFamily="2" charset="2"/>
              </a:rPr>
              <a:t>-&gt;</a:t>
            </a:r>
            <a:r>
              <a:rPr kumimoji="0" lang="en-US" altLang="zh-CN" sz="1600" b="0" i="0" u="none" strike="noStrike" kern="1200" cap="none" spc="0" normalizeH="0" noProof="0" dirty="0" smtClean="0">
                <a:ln>
                  <a:noFill/>
                </a:ln>
                <a:solidFill>
                  <a:sysClr val="windowText" lastClr="000000"/>
                </a:solidFill>
                <a:effectLst/>
                <a:uLnTx/>
                <a:uFillTx/>
                <a:latin typeface="宋体" panose="02010600030101010101" pitchFamily="2" charset="-122"/>
                <a:ea typeface="宋体" panose="02010600030101010101" pitchFamily="2" charset="-122"/>
                <a:sym typeface="Wingdings" pitchFamily="2" charset="2"/>
              </a:rPr>
              <a:t> </a:t>
            </a:r>
            <a:r>
              <a:rPr kumimoji="0" lang="zh-CN" altLang="en-US" sz="1600" b="0" i="0" u="none" strike="noStrike" kern="1200" cap="none" spc="0" normalizeH="0" noProof="0" dirty="0" smtClean="0">
                <a:ln>
                  <a:noFill/>
                </a:ln>
                <a:solidFill>
                  <a:sysClr val="windowText" lastClr="000000"/>
                </a:solidFill>
                <a:effectLst/>
                <a:uLnTx/>
                <a:uFillTx/>
                <a:latin typeface="宋体" panose="02010600030101010101" pitchFamily="2" charset="-122"/>
                <a:ea typeface="宋体" panose="02010600030101010101" pitchFamily="2" charset="-122"/>
                <a:sym typeface="Wingdings" pitchFamily="2" charset="2"/>
              </a:rPr>
              <a:t>增大晶体长度</a:t>
            </a:r>
            <a:endParaRPr kumimoji="0" lang="en-US" altLang="zh-CN" sz="1600" b="0" i="0" u="none" strike="noStrike" kern="1200" cap="none" spc="0" normalizeH="0" baseline="0" noProof="0" dirty="0" smtClean="0">
              <a:ln>
                <a:noFill/>
              </a:ln>
              <a:solidFill>
                <a:sysClr val="windowText" lastClr="000000"/>
              </a:solidFill>
              <a:effectLst/>
              <a:uLnTx/>
              <a:uFillTx/>
              <a:latin typeface="宋体" panose="02010600030101010101" pitchFamily="2" charset="-122"/>
              <a:ea typeface="宋体" panose="02010600030101010101" pitchFamily="2" charset="-122"/>
              <a:sym typeface="Wingdings" pitchFamily="2" charset="2"/>
            </a:endParaRPr>
          </a:p>
        </p:txBody>
      </p:sp>
      <p:sp>
        <p:nvSpPr>
          <p:cNvPr id="9" name="圆角矩形 8"/>
          <p:cNvSpPr/>
          <p:nvPr/>
        </p:nvSpPr>
        <p:spPr>
          <a:xfrm>
            <a:off x="7115736" y="3836161"/>
            <a:ext cx="1944216" cy="86409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sym typeface="Wingdings" panose="05000000000000000000" pitchFamily="2" charset="2"/>
              </a:rPr>
              <a:t>细长晶体不利于时间分辨的提高：</a:t>
            </a:r>
            <a:endParaRPr lang="en-US" altLang="zh-CN" sz="1600" dirty="0">
              <a:latin typeface="微软雅黑" panose="020B0503020204020204" pitchFamily="34" charset="-122"/>
              <a:ea typeface="微软雅黑" panose="020B0503020204020204" pitchFamily="34" charset="-122"/>
              <a:sym typeface="Wingdings" panose="05000000000000000000" pitchFamily="2" charset="2"/>
            </a:endParaRPr>
          </a:p>
          <a:p>
            <a:pPr algn="ctr"/>
            <a:r>
              <a:rPr lang="zh-CN" altLang="en-US" sz="1600" dirty="0" smtClean="0">
                <a:latin typeface="微软雅黑" panose="020B0503020204020204" pitchFamily="34" charset="-122"/>
                <a:ea typeface="微软雅黑" panose="020B0503020204020204" pitchFamily="34" charset="-122"/>
              </a:rPr>
              <a:t>传输延迟、光损失</a:t>
            </a:r>
            <a:endParaRPr lang="zh-CN" altLang="en-US" sz="16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9207" t="11852" r="2907" b="16478"/>
          <a:stretch/>
        </p:blipFill>
        <p:spPr>
          <a:xfrm>
            <a:off x="216710" y="3548129"/>
            <a:ext cx="2354698" cy="1440160"/>
          </a:xfrm>
          <a:prstGeom prst="rect">
            <a:avLst/>
          </a:prstGeom>
        </p:spPr>
      </p:pic>
      <p:sp>
        <p:nvSpPr>
          <p:cNvPr id="11" name="下箭头 10"/>
          <p:cNvSpPr/>
          <p:nvPr/>
        </p:nvSpPr>
        <p:spPr>
          <a:xfrm rot="16200000">
            <a:off x="6460112" y="4059274"/>
            <a:ext cx="585224" cy="36004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6"/>
          <a:stretch>
            <a:fillRect/>
          </a:stretch>
        </p:blipFill>
        <p:spPr>
          <a:xfrm>
            <a:off x="107504" y="4988289"/>
            <a:ext cx="2736304" cy="1436560"/>
          </a:xfrm>
          <a:prstGeom prst="rect">
            <a:avLst/>
          </a:prstGeom>
        </p:spPr>
      </p:pic>
      <p:sp>
        <p:nvSpPr>
          <p:cNvPr id="13" name="圆角矩形 12"/>
          <p:cNvSpPr/>
          <p:nvPr/>
        </p:nvSpPr>
        <p:spPr>
          <a:xfrm>
            <a:off x="7444170" y="4941168"/>
            <a:ext cx="1592326" cy="126742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1600" dirty="0" smtClean="0">
                <a:latin typeface="微软雅黑" panose="020B0503020204020204" pitchFamily="34" charset="-122"/>
                <a:ea typeface="微软雅黑" panose="020B0503020204020204" pitchFamily="34" charset="-122"/>
              </a:rPr>
              <a:t>读出电路要求：</a:t>
            </a:r>
            <a:endParaRPr lang="en-US" altLang="zh-CN" sz="1600" dirty="0" smtClean="0">
              <a:latin typeface="微软雅黑" panose="020B0503020204020204" pitchFamily="34" charset="-122"/>
              <a:ea typeface="微软雅黑" panose="020B0503020204020204" pitchFamily="34" charset="-122"/>
            </a:endParaRPr>
          </a:p>
          <a:p>
            <a:pPr algn="ctr"/>
            <a:r>
              <a:rPr lang="zh-CN" altLang="en-US" sz="1600" b="1" dirty="0" smtClean="0">
                <a:solidFill>
                  <a:srgbClr val="FFFF00"/>
                </a:solidFill>
                <a:latin typeface="微软雅黑" panose="020B0503020204020204" pitchFamily="34" charset="-122"/>
                <a:ea typeface="微软雅黑" panose="020B0503020204020204" pitchFamily="34" charset="-122"/>
              </a:rPr>
              <a:t>多通道</a:t>
            </a:r>
            <a:r>
              <a:rPr lang="zh-CN" altLang="en-US" sz="1600" dirty="0" smtClean="0">
                <a:latin typeface="微软雅黑" panose="020B0503020204020204" pitchFamily="34" charset="-122"/>
                <a:ea typeface="微软雅黑" panose="020B0503020204020204" pitchFamily="34" charset="-122"/>
              </a:rPr>
              <a:t>能量、时间信息的</a:t>
            </a:r>
            <a:r>
              <a:rPr lang="zh-CN" altLang="en-US" sz="1600" b="1" dirty="0" smtClean="0">
                <a:solidFill>
                  <a:srgbClr val="FFFF00"/>
                </a:solidFill>
                <a:latin typeface="微软雅黑" panose="020B0503020204020204" pitchFamily="34" charset="-122"/>
                <a:ea typeface="微软雅黑" panose="020B0503020204020204" pitchFamily="34" charset="-122"/>
              </a:rPr>
              <a:t>独立</a:t>
            </a:r>
            <a:r>
              <a:rPr lang="zh-CN" altLang="en-US" sz="1600" dirty="0" smtClean="0">
                <a:latin typeface="微软雅黑" panose="020B0503020204020204" pitchFamily="34" charset="-122"/>
                <a:ea typeface="微软雅黑" panose="020B0503020204020204" pitchFamily="34" charset="-122"/>
              </a:rPr>
              <a:t>采集</a:t>
            </a:r>
            <a:endParaRPr lang="zh-CN" altLang="en-US" sz="1600" dirty="0">
              <a:latin typeface="微软雅黑" panose="020B0503020204020204" pitchFamily="34" charset="-122"/>
              <a:ea typeface="微软雅黑" panose="020B0503020204020204" pitchFamily="34" charset="-122"/>
            </a:endParaRPr>
          </a:p>
        </p:txBody>
      </p:sp>
      <p:sp>
        <p:nvSpPr>
          <p:cNvPr id="14" name="下箭头 13"/>
          <p:cNvSpPr/>
          <p:nvPr/>
        </p:nvSpPr>
        <p:spPr>
          <a:xfrm rot="16200000">
            <a:off x="6915504" y="5395024"/>
            <a:ext cx="585224" cy="36004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5" name="文本框 14"/>
          <p:cNvSpPr txBox="1"/>
          <p:nvPr/>
        </p:nvSpPr>
        <p:spPr>
          <a:xfrm>
            <a:off x="2971850" y="5959913"/>
            <a:ext cx="4555813" cy="523220"/>
          </a:xfrm>
          <a:prstGeom prst="rect">
            <a:avLst/>
          </a:prstGeom>
          <a:noFill/>
        </p:spPr>
        <p:txBody>
          <a:bodyPr wrap="square" rtlCol="0">
            <a:spAutoFit/>
          </a:bodyPr>
          <a:lstStyle/>
          <a:p>
            <a:r>
              <a:rPr lang="en-US" altLang="zh-CN" sz="1400" i="1" dirty="0" smtClean="0"/>
              <a:t>  D. </a:t>
            </a:r>
            <a:r>
              <a:rPr lang="en-US" altLang="zh-CN" sz="1400" i="1" dirty="0" err="1" smtClean="0"/>
              <a:t>Schaart</a:t>
            </a:r>
            <a:r>
              <a:rPr lang="en-US" altLang="zh-CN" sz="1400" i="1" dirty="0" smtClean="0"/>
              <a:t> et al. Phys. Med. Biol. 58 (2013) 3243-3257</a:t>
            </a:r>
          </a:p>
          <a:p>
            <a:r>
              <a:rPr lang="en-US" altLang="zh-CN" sz="1400" i="1" dirty="0"/>
              <a:t> </a:t>
            </a:r>
            <a:r>
              <a:rPr lang="en-US" altLang="zh-CN" sz="1400" i="1" dirty="0" smtClean="0"/>
              <a:t> A. Aguilar et al. Journal of Inst. 11.12 (2016)</a:t>
            </a:r>
            <a:endParaRPr lang="zh-CN" altLang="en-US" sz="1400" i="1" dirty="0"/>
          </a:p>
        </p:txBody>
      </p:sp>
      <p:sp>
        <p:nvSpPr>
          <p:cNvPr id="16" name="椭圆 15"/>
          <p:cNvSpPr/>
          <p:nvPr/>
        </p:nvSpPr>
        <p:spPr>
          <a:xfrm rot="19800000">
            <a:off x="1554677" y="6073571"/>
            <a:ext cx="1581123" cy="4816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dirty="0" smtClean="0">
                <a:latin typeface="黑体" panose="02010609060101010101" pitchFamily="49" charset="-122"/>
                <a:ea typeface="黑体" panose="02010609060101010101" pitchFamily="49" charset="-122"/>
              </a:rPr>
              <a:t>研究热点</a:t>
            </a:r>
            <a:endParaRPr lang="zh-CN" altLang="en-US" dirty="0">
              <a:latin typeface="黑体" panose="02010609060101010101" pitchFamily="49" charset="-122"/>
              <a:ea typeface="黑体" panose="02010609060101010101" pitchFamily="49" charset="-122"/>
            </a:endParaRPr>
          </a:p>
        </p:txBody>
      </p:sp>
      <p:sp>
        <p:nvSpPr>
          <p:cNvPr id="17" name="内容占位符 2"/>
          <p:cNvSpPr txBox="1">
            <a:spLocks/>
          </p:cNvSpPr>
          <p:nvPr/>
        </p:nvSpPr>
        <p:spPr bwMode="auto">
          <a:xfrm>
            <a:off x="2721601" y="4565215"/>
            <a:ext cx="4394135" cy="1485649"/>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lvl1pPr marL="342099" indent="-342099" algn="l" defTabSz="912998" rtl="0" eaLnBrk="1" fontAlgn="base" hangingPunct="1">
              <a:spcBef>
                <a:spcPct val="20000"/>
              </a:spcBef>
              <a:spcAft>
                <a:spcPct val="0"/>
              </a:spcAft>
              <a:buFont typeface="Arial" charset="0"/>
              <a:buChar char="•"/>
              <a:defRPr sz="2400" kern="1200" baseline="0">
                <a:solidFill>
                  <a:schemeClr val="tx1"/>
                </a:solidFill>
                <a:latin typeface="黑体" pitchFamily="49" charset="-122"/>
                <a:ea typeface="黑体" pitchFamily="49" charset="-122"/>
                <a:cs typeface="Arial" pitchFamily="34" charset="0"/>
              </a:defRPr>
            </a:lvl1pPr>
            <a:lvl2pPr marL="741949" indent="-285229" algn="l" defTabSz="912998" rtl="0" eaLnBrk="1" fontAlgn="base" hangingPunct="1">
              <a:spcBef>
                <a:spcPct val="20000"/>
              </a:spcBef>
              <a:spcAft>
                <a:spcPct val="0"/>
              </a:spcAft>
              <a:buFont typeface="Arial" charset="0"/>
              <a:buChar char="–"/>
              <a:defRPr sz="2400" kern="1200" baseline="0">
                <a:solidFill>
                  <a:schemeClr val="tx1"/>
                </a:solidFill>
                <a:latin typeface="+mj-ea"/>
                <a:ea typeface="+mj-ea"/>
                <a:cs typeface="Arial" pitchFamily="34" charset="0"/>
              </a:defRPr>
            </a:lvl2pPr>
            <a:lvl3pPr marL="1141358" indent="-227919" algn="l" defTabSz="912998" rtl="0" eaLnBrk="1" fontAlgn="base" hangingPunct="1">
              <a:spcBef>
                <a:spcPct val="20000"/>
              </a:spcBef>
              <a:spcAft>
                <a:spcPct val="0"/>
              </a:spcAft>
              <a:buFont typeface="Arial" charset="0"/>
              <a:buChar char="•"/>
              <a:defRPr sz="2200" kern="1200" baseline="0">
                <a:solidFill>
                  <a:schemeClr val="tx1"/>
                </a:solidFill>
                <a:latin typeface="+mj-ea"/>
                <a:ea typeface="+mj-ea"/>
                <a:cs typeface="Arial" pitchFamily="34" charset="0"/>
              </a:defRPr>
            </a:lvl3pPr>
            <a:lvl4pPr marL="1598077"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4pPr>
            <a:lvl5pPr marL="2054796" indent="-227919" algn="l" defTabSz="912998" rtl="0" eaLnBrk="1" fontAlgn="base" hangingPunct="1">
              <a:spcBef>
                <a:spcPct val="20000"/>
              </a:spcBef>
              <a:spcAft>
                <a:spcPct val="0"/>
              </a:spcAft>
              <a:buFont typeface="Arial" charset="0"/>
              <a:buChar char="»"/>
              <a:defRPr sz="1800" kern="1200" baseline="0">
                <a:solidFill>
                  <a:schemeClr val="tx1"/>
                </a:solidFill>
                <a:latin typeface="+mj-ea"/>
                <a:ea typeface="+mj-ea"/>
                <a:cs typeface="Arial" pitchFamily="34" charset="0"/>
              </a:defRPr>
            </a:lvl5pPr>
            <a:lvl6pPr marL="2511785"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72"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61"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49" indent="-228344" algn="l" defTabSz="91337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r>
              <a:rPr kumimoji="0" lang="zh-CN" altLang="en-US" sz="1600" b="0" i="0" u="none" strike="noStrike" kern="1200" cap="none" spc="0" normalizeH="0" baseline="0" noProof="0" dirty="0" smtClean="0">
                <a:ln>
                  <a:noFill/>
                </a:ln>
                <a:solidFill>
                  <a:sysClr val="windowText" lastClr="000000"/>
                </a:solidFill>
                <a:effectLst/>
                <a:uLnTx/>
                <a:uFillTx/>
                <a:sym typeface="Wingdings" pitchFamily="2" charset="2"/>
              </a:rPr>
              <a:t>采用连续晶体</a:t>
            </a:r>
            <a:r>
              <a:rPr kumimoji="0" lang="en-US" altLang="zh-CN" sz="1600" b="0" i="0" u="none" strike="noStrike" kern="1200" cap="none" spc="0" normalizeH="0" baseline="0" noProof="0" dirty="0" smtClean="0">
                <a:ln>
                  <a:noFill/>
                </a:ln>
                <a:solidFill>
                  <a:sysClr val="windowText" lastClr="000000"/>
                </a:solidFill>
                <a:effectLst/>
                <a:uLnTx/>
                <a:uFillTx/>
                <a:sym typeface="Wingdings" pitchFamily="2" charset="2"/>
              </a:rPr>
              <a:t>+</a:t>
            </a:r>
            <a:r>
              <a:rPr kumimoji="0" lang="en-US" altLang="zh-CN" sz="1600" b="0" i="0" u="none" strike="noStrike" kern="1200" cap="none" spc="0" normalizeH="0" baseline="0" noProof="0" dirty="0" err="1" smtClean="0">
                <a:ln>
                  <a:noFill/>
                </a:ln>
                <a:solidFill>
                  <a:sysClr val="windowText" lastClr="000000"/>
                </a:solidFill>
                <a:effectLst/>
                <a:uLnTx/>
                <a:uFillTx/>
                <a:sym typeface="Wingdings" pitchFamily="2" charset="2"/>
              </a:rPr>
              <a:t>SiPM</a:t>
            </a:r>
            <a:r>
              <a:rPr kumimoji="0" lang="zh-CN" altLang="en-US" sz="1600" b="0" i="0" u="none" strike="noStrike" kern="1200" cap="none" spc="0" normalizeH="0" baseline="0" noProof="0" dirty="0" smtClean="0">
                <a:ln>
                  <a:noFill/>
                </a:ln>
                <a:solidFill>
                  <a:sysClr val="windowText" lastClr="000000"/>
                </a:solidFill>
                <a:effectLst/>
                <a:uLnTx/>
                <a:uFillTx/>
                <a:sym typeface="Wingdings" pitchFamily="2" charset="2"/>
              </a:rPr>
              <a:t>阵列</a:t>
            </a:r>
            <a:endParaRPr kumimoji="0" lang="en-US" altLang="zh-CN" sz="1600" b="0" i="0" u="none" strike="noStrike" kern="1200" cap="none" spc="0" normalizeH="0" baseline="0" noProof="0" dirty="0" smtClean="0">
              <a:ln>
                <a:noFill/>
              </a:ln>
              <a:solidFill>
                <a:sysClr val="windowText" lastClr="000000"/>
              </a:solidFill>
              <a:effectLst/>
              <a:uLnTx/>
              <a:uFillTx/>
              <a:sym typeface="Wingdings" pitchFamily="2" charset="2"/>
            </a:endParaRPr>
          </a:p>
          <a:p>
            <a:pPr lvl="1">
              <a:defRPr/>
            </a:pPr>
            <a:r>
              <a:rPr lang="zh-CN" altLang="en-US" sz="1600" dirty="0" smtClean="0">
                <a:solidFill>
                  <a:sysClr val="windowText" lastClr="000000"/>
                </a:solidFill>
              </a:rPr>
              <a:t>兼顾空间分辨</a:t>
            </a:r>
            <a:r>
              <a:rPr lang="en-US" altLang="zh-CN" sz="1600" dirty="0" smtClean="0">
                <a:solidFill>
                  <a:sysClr val="windowText" lastClr="000000"/>
                </a:solidFill>
              </a:rPr>
              <a:t>&amp;</a:t>
            </a:r>
            <a:r>
              <a:rPr lang="zh-CN" altLang="en-US" sz="1600" dirty="0" smtClean="0">
                <a:solidFill>
                  <a:sysClr val="windowText" lastClr="000000"/>
                </a:solidFill>
              </a:rPr>
              <a:t>探测效率，加工难度低</a:t>
            </a:r>
            <a:endParaRPr lang="en-US" altLang="zh-CN" sz="1600" dirty="0" smtClean="0">
              <a:solidFill>
                <a:sysClr val="windowText" lastClr="000000"/>
              </a:solidFill>
            </a:endParaRPr>
          </a:p>
          <a:p>
            <a:pPr lvl="1">
              <a:defRPr/>
            </a:pPr>
            <a:r>
              <a:rPr lang="zh-CN" altLang="en-US" sz="1600" dirty="0" smtClean="0">
                <a:solidFill>
                  <a:sysClr val="windowText" lastClr="000000"/>
                </a:solidFill>
                <a:sym typeface="Wingdings" pitchFamily="2" charset="2"/>
              </a:rPr>
              <a:t>单个通道光子数减少，影响时间分辨</a:t>
            </a:r>
            <a:endParaRPr lang="en-US" altLang="zh-CN" sz="1600" dirty="0" smtClean="0">
              <a:solidFill>
                <a:sysClr val="windowText" lastClr="000000"/>
              </a:solidFill>
              <a:sym typeface="Wingdings" pitchFamily="2" charset="2"/>
            </a:endParaRPr>
          </a:p>
          <a:p>
            <a:pPr lvl="1">
              <a:defRPr/>
            </a:pPr>
            <a:r>
              <a:rPr lang="zh-CN" altLang="en-US" sz="1600" dirty="0" smtClean="0">
                <a:solidFill>
                  <a:sysClr val="windowText" lastClr="000000"/>
                </a:solidFill>
                <a:sym typeface="Wingdings" pitchFamily="2" charset="2"/>
              </a:rPr>
              <a:t>空间</a:t>
            </a:r>
            <a:r>
              <a:rPr lang="en-US" altLang="zh-CN" sz="1600" dirty="0" smtClean="0">
                <a:solidFill>
                  <a:sysClr val="windowText" lastClr="000000"/>
                </a:solidFill>
                <a:sym typeface="Wingdings" pitchFamily="2" charset="2"/>
              </a:rPr>
              <a:t> + </a:t>
            </a:r>
            <a:r>
              <a:rPr lang="zh-CN" altLang="en-US" sz="1600" dirty="0" smtClean="0">
                <a:solidFill>
                  <a:sysClr val="windowText" lastClr="000000"/>
                </a:solidFill>
                <a:sym typeface="Wingdings" pitchFamily="2" charset="2"/>
              </a:rPr>
              <a:t>时间联合分布算法能够达到和阵列晶体相当的时间分辨能力</a:t>
            </a:r>
            <a:endParaRPr lang="en-US" altLang="zh-CN" sz="1600" dirty="0">
              <a:solidFill>
                <a:sysClr val="windowText" lastClr="000000"/>
              </a:solidFill>
              <a:sym typeface="Wingdings" pitchFamily="2" charset="2"/>
            </a:endParaRPr>
          </a:p>
          <a:p>
            <a:pPr marL="342099" marR="0" lvl="0" indent="-342099" algn="l" defTabSz="912998" rtl="0" eaLnBrk="1" fontAlgn="base" latinLnBrk="0" hangingPunct="1">
              <a:lnSpc>
                <a:spcPct val="100000"/>
              </a:lnSpc>
              <a:spcBef>
                <a:spcPct val="20000"/>
              </a:spcBef>
              <a:spcAft>
                <a:spcPct val="0"/>
              </a:spcAft>
              <a:buClrTx/>
              <a:buSzTx/>
              <a:buFont typeface="Arial" charset="0"/>
              <a:buChar char="•"/>
              <a:tabLst/>
              <a:defRPr/>
            </a:pPr>
            <a:endParaRPr kumimoji="0" lang="en-US" altLang="zh-CN" sz="1600" b="0" i="0" u="none" strike="noStrike" kern="1200" cap="none" spc="0" normalizeH="0" baseline="0" noProof="0" dirty="0" smtClean="0">
              <a:ln>
                <a:noFill/>
              </a:ln>
              <a:solidFill>
                <a:sysClr val="windowText" lastClr="000000"/>
              </a:solidFill>
              <a:effectLst/>
              <a:uLnTx/>
              <a:uFillTx/>
              <a:sym typeface="Wingdings" pitchFamily="2" charset="2"/>
            </a:endParaRPr>
          </a:p>
        </p:txBody>
      </p:sp>
      <p:sp>
        <p:nvSpPr>
          <p:cNvPr id="3" name="灯片编号占位符 2"/>
          <p:cNvSpPr>
            <a:spLocks noGrp="1"/>
          </p:cNvSpPr>
          <p:nvPr>
            <p:ph type="sldNum" sz="quarter" idx="10"/>
          </p:nvPr>
        </p:nvSpPr>
        <p:spPr/>
        <p:txBody>
          <a:bodyPr/>
          <a:lstStyle/>
          <a:p>
            <a:fld id="{129F512B-B45B-4EC2-86C1-0BC734486F49}" type="slidenum">
              <a:rPr lang="zh-CN" altLang="en-US" smtClean="0"/>
              <a:t>4</a:t>
            </a:fld>
            <a:endParaRPr lang="zh-CN" altLang="en-US"/>
          </a:p>
        </p:txBody>
      </p:sp>
    </p:spTree>
    <p:extLst>
      <p:ext uri="{BB962C8B-B14F-4D97-AF65-F5344CB8AC3E}">
        <p14:creationId xmlns:p14="http://schemas.microsoft.com/office/powerpoint/2010/main" val="9095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3" grpId="0" animBg="1"/>
      <p:bldP spid="14" grpId="0" animBg="1"/>
      <p:bldP spid="15" grpId="0"/>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DIET</a:t>
            </a:r>
            <a:r>
              <a:rPr lang="zh-CN" altLang="en-US" dirty="0" smtClean="0"/>
              <a:t>：</a:t>
            </a:r>
            <a:r>
              <a:rPr lang="en-US" altLang="zh-CN" dirty="0" smtClean="0"/>
              <a:t>64</a:t>
            </a:r>
            <a:r>
              <a:rPr lang="zh-CN" altLang="en-US" dirty="0" smtClean="0"/>
              <a:t>通道能量</a:t>
            </a:r>
            <a:r>
              <a:rPr lang="en-US" altLang="zh-CN" dirty="0" smtClean="0"/>
              <a:t>-</a:t>
            </a:r>
            <a:r>
              <a:rPr lang="zh-CN" altLang="en-US" dirty="0" smtClean="0"/>
              <a:t>时间数字化</a:t>
            </a:r>
            <a:r>
              <a:rPr lang="en-US" altLang="zh-CN" dirty="0" smtClean="0"/>
              <a:t>ASIC</a:t>
            </a:r>
            <a:endParaRPr lang="zh-CN" altLang="en-US" dirty="0"/>
          </a:p>
        </p:txBody>
      </p:sp>
      <p:sp>
        <p:nvSpPr>
          <p:cNvPr id="6" name="内容占位符 1"/>
          <p:cNvSpPr txBox="1">
            <a:spLocks/>
          </p:cNvSpPr>
          <p:nvPr/>
        </p:nvSpPr>
        <p:spPr>
          <a:xfrm>
            <a:off x="167814" y="1268759"/>
            <a:ext cx="9064675" cy="10123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楷体" panose="02010609060101010101" pitchFamily="49" charset="-122"/>
                <a:ea typeface="楷体" panose="02010609060101010101" pitchFamily="49"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楷体" panose="02010609060101010101" pitchFamily="49" charset="-122"/>
                <a:ea typeface="楷体" panose="02010609060101010101" pitchFamily="49"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楷体" panose="02010609060101010101" pitchFamily="49" charset="-122"/>
                <a:ea typeface="楷体" panose="02010609060101010101" pitchFamily="49"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楷体" panose="02010609060101010101" pitchFamily="49" charset="-122"/>
                <a:ea typeface="楷体" panose="02010609060101010101" pitchFamily="49"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楷体" panose="02010609060101010101" pitchFamily="49" charset="-122"/>
                <a:ea typeface="楷体" panose="02010609060101010101" pitchFamily="49"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6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rPr>
              <a:t>DIET(</a:t>
            </a:r>
            <a:r>
              <a:rPr kumimoji="0" lang="en-US" altLang="zh-CN" sz="2600" b="0" i="0" u="none" strike="noStrike" kern="1200" cap="none" spc="0" normalizeH="0" baseline="0" noProof="0" dirty="0" err="1" smtClean="0">
                <a:ln>
                  <a:noFill/>
                </a:ln>
                <a:solidFill>
                  <a:sysClr val="windowText" lastClr="000000"/>
                </a:solidFill>
                <a:effectLst/>
                <a:uLnTx/>
                <a:uFillTx/>
                <a:latin typeface="Calibri"/>
                <a:ea typeface="楷体" panose="02010609060101010101" pitchFamily="49" charset="-122"/>
                <a:cs typeface="+mn-cs"/>
              </a:rPr>
              <a:t>SiPM</a:t>
            </a:r>
            <a:r>
              <a:rPr kumimoji="0" lang="en-US" altLang="zh-CN" sz="26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rPr>
              <a:t> </a:t>
            </a:r>
            <a:r>
              <a:rPr kumimoji="0" lang="en-US" altLang="zh-CN" sz="2600" b="0" i="0" u="none" strike="noStrike" kern="1200" cap="none" spc="0" normalizeH="0" baseline="0" noProof="0" dirty="0" smtClean="0">
                <a:ln>
                  <a:noFill/>
                </a:ln>
                <a:solidFill>
                  <a:srgbClr val="FF0000"/>
                </a:solidFill>
                <a:effectLst/>
                <a:uLnTx/>
                <a:uFillTx/>
                <a:latin typeface="Calibri"/>
                <a:ea typeface="楷体" panose="02010609060101010101" pitchFamily="49" charset="-122"/>
                <a:cs typeface="+mn-cs"/>
              </a:rPr>
              <a:t>D</a:t>
            </a:r>
            <a:r>
              <a:rPr kumimoji="0" lang="en-US" altLang="zh-CN" sz="26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rPr>
              <a:t>igitizer with </a:t>
            </a:r>
            <a:r>
              <a:rPr kumimoji="0" lang="en-US" altLang="zh-CN" sz="2600" b="0" i="0" u="none" strike="noStrike" kern="1200" cap="none" spc="0" normalizeH="0" baseline="0" noProof="0" dirty="0" smtClean="0">
                <a:ln>
                  <a:noFill/>
                </a:ln>
                <a:solidFill>
                  <a:srgbClr val="FF0000"/>
                </a:solidFill>
                <a:effectLst/>
                <a:uLnTx/>
                <a:uFillTx/>
                <a:latin typeface="Calibri"/>
                <a:ea typeface="楷体" panose="02010609060101010101" pitchFamily="49" charset="-122"/>
                <a:cs typeface="+mn-cs"/>
              </a:rPr>
              <a:t>I</a:t>
            </a:r>
            <a:r>
              <a:rPr kumimoji="0" lang="en-US" altLang="zh-CN" sz="26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rPr>
              <a:t>ndividual </a:t>
            </a:r>
            <a:r>
              <a:rPr kumimoji="0" lang="en-US" altLang="zh-CN" sz="2600" b="0" i="0" u="none" strike="noStrike" kern="1200" cap="none" spc="0" normalizeH="0" baseline="0" noProof="0" dirty="0" smtClean="0">
                <a:ln>
                  <a:noFill/>
                </a:ln>
                <a:solidFill>
                  <a:srgbClr val="FF0000"/>
                </a:solidFill>
                <a:effectLst/>
                <a:uLnTx/>
                <a:uFillTx/>
                <a:latin typeface="Calibri"/>
                <a:ea typeface="楷体" panose="02010609060101010101" pitchFamily="49" charset="-122"/>
                <a:cs typeface="+mn-cs"/>
              </a:rPr>
              <a:t>E</a:t>
            </a:r>
            <a:r>
              <a:rPr kumimoji="0" lang="en-US" altLang="zh-CN" sz="26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rPr>
              <a:t>nergy and </a:t>
            </a:r>
            <a:r>
              <a:rPr kumimoji="0" lang="en-US" altLang="zh-CN" sz="2600" b="0" i="0" u="none" strike="noStrike" kern="1200" cap="none" spc="0" normalizeH="0" baseline="0" noProof="0" dirty="0" smtClean="0">
                <a:ln>
                  <a:noFill/>
                </a:ln>
                <a:solidFill>
                  <a:srgbClr val="FF0000"/>
                </a:solidFill>
                <a:effectLst/>
                <a:uLnTx/>
                <a:uFillTx/>
                <a:latin typeface="Calibri"/>
                <a:ea typeface="楷体" panose="02010609060101010101" pitchFamily="49" charset="-122"/>
                <a:cs typeface="+mn-cs"/>
              </a:rPr>
              <a:t>T</a:t>
            </a:r>
            <a:r>
              <a:rPr kumimoji="0" lang="en-US" altLang="zh-CN" sz="26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rPr>
              <a:t>ime Readout)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CN" sz="1800" b="0" i="0" u="none" strike="noStrike" kern="1200" cap="none" spc="0" normalizeH="0" baseline="0" noProof="0" dirty="0" smtClean="0">
              <a:ln>
                <a:noFill/>
              </a:ln>
              <a:solidFill>
                <a:sysClr val="windowText" lastClr="000000"/>
              </a:solidFill>
              <a:effectLst/>
              <a:uLnTx/>
              <a:uFillTx/>
              <a:latin typeface="Calibri"/>
              <a:ea typeface="楷体" panose="02010609060101010101" pitchFamily="49" charset="-122"/>
              <a:cs typeface="+mn-cs"/>
            </a:endParaRPr>
          </a:p>
        </p:txBody>
      </p:sp>
      <p:sp>
        <p:nvSpPr>
          <p:cNvPr id="4" name="日期占位符 3"/>
          <p:cNvSpPr>
            <a:spLocks noGrp="1"/>
          </p:cNvSpPr>
          <p:nvPr>
            <p:ph type="dt" sz="half" idx="2"/>
          </p:nvPr>
        </p:nvSpPr>
        <p:spPr/>
        <p:txBody>
          <a:bodyPr/>
          <a:lstStyle/>
          <a:p>
            <a:r>
              <a:rPr lang="en-US" altLang="zh-CN" smtClean="0"/>
              <a:t>2017/10/12</a:t>
            </a:r>
            <a:endParaRPr lang="zh-CN" altLang="en-US"/>
          </a:p>
        </p:txBody>
      </p:sp>
      <p:sp>
        <p:nvSpPr>
          <p:cNvPr id="10" name="内容占位符 2"/>
          <p:cNvSpPr txBox="1">
            <a:spLocks/>
          </p:cNvSpPr>
          <p:nvPr/>
        </p:nvSpPr>
        <p:spPr>
          <a:xfrm>
            <a:off x="6805226" y="1917092"/>
            <a:ext cx="2300673" cy="4470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64</a:t>
            </a:r>
            <a:r>
              <a:rPr lang="zh-CN" altLang="en-US" dirty="0" smtClean="0"/>
              <a:t>通道</a:t>
            </a:r>
            <a:r>
              <a:rPr lang="en-US" altLang="zh-CN" dirty="0" err="1" smtClean="0"/>
              <a:t>SiPM</a:t>
            </a:r>
            <a:r>
              <a:rPr lang="zh-CN" altLang="en-US" dirty="0" smtClean="0"/>
              <a:t>信号→</a:t>
            </a:r>
            <a:endParaRPr lang="en-US" altLang="zh-CN" dirty="0" smtClean="0"/>
          </a:p>
          <a:p>
            <a:pPr marL="457200" lvl="1" indent="0">
              <a:buNone/>
            </a:pPr>
            <a:r>
              <a:rPr lang="en-US" altLang="zh-CN" dirty="0" smtClean="0"/>
              <a:t>10+1 bit </a:t>
            </a:r>
            <a:r>
              <a:rPr lang="zh-CN" altLang="en-US" dirty="0" smtClean="0"/>
              <a:t>能量</a:t>
            </a:r>
            <a:r>
              <a:rPr lang="en-US" altLang="zh-CN" dirty="0" smtClean="0"/>
              <a:t>E</a:t>
            </a:r>
          </a:p>
          <a:p>
            <a:pPr marL="457200" lvl="1" indent="0">
              <a:buNone/>
            </a:pPr>
            <a:r>
              <a:rPr lang="en-US" altLang="zh-CN" dirty="0" smtClean="0"/>
              <a:t>10 bit</a:t>
            </a:r>
            <a:r>
              <a:rPr lang="zh-CN" altLang="en-US" dirty="0" smtClean="0"/>
              <a:t>粗计数</a:t>
            </a:r>
            <a:r>
              <a:rPr lang="en-US" altLang="zh-CN" dirty="0" smtClean="0"/>
              <a:t>C</a:t>
            </a:r>
          </a:p>
          <a:p>
            <a:pPr marL="457200" lvl="1" indent="0">
              <a:buNone/>
            </a:pPr>
            <a:r>
              <a:rPr lang="en-US" altLang="zh-CN" dirty="0" smtClean="0"/>
              <a:t>10+1 bit TAC</a:t>
            </a:r>
            <a:r>
              <a:rPr lang="zh-CN" altLang="en-US" dirty="0" smtClean="0"/>
              <a:t>值</a:t>
            </a:r>
            <a:endParaRPr lang="en-US" altLang="zh-CN" dirty="0" smtClean="0"/>
          </a:p>
          <a:p>
            <a:pPr marL="457200" lvl="1" indent="0">
              <a:buNone/>
            </a:pPr>
            <a:r>
              <a:rPr lang="en-US" altLang="zh-CN" dirty="0" smtClean="0"/>
              <a:t>+ </a:t>
            </a:r>
            <a:r>
              <a:rPr lang="zh-CN" altLang="en-US" dirty="0" smtClean="0"/>
              <a:t>“线或”输出（用于触发、总计数率测量）</a:t>
            </a:r>
            <a:endParaRPr lang="en-US" altLang="zh-CN" dirty="0"/>
          </a:p>
          <a:p>
            <a:r>
              <a:rPr lang="zh-CN" altLang="en-US" dirty="0" smtClean="0"/>
              <a:t>能量、时间信息并行采集。</a:t>
            </a:r>
            <a:endParaRPr lang="en-US" altLang="zh-CN" dirty="0" smtClean="0"/>
          </a:p>
          <a:p>
            <a:r>
              <a:rPr lang="en-US" altLang="zh-CN" dirty="0" smtClean="0"/>
              <a:t>200 MHz </a:t>
            </a:r>
            <a:r>
              <a:rPr lang="zh-CN" altLang="en-US" dirty="0" smtClean="0"/>
              <a:t>串行化数据输出</a:t>
            </a:r>
            <a:endParaRPr lang="en-US" altLang="zh-CN" dirty="0" smtClean="0"/>
          </a:p>
          <a:p>
            <a:r>
              <a:rPr lang="en-US" altLang="zh-CN" dirty="0" smtClean="0"/>
              <a:t>A/B </a:t>
            </a:r>
            <a:r>
              <a:rPr lang="zh-CN" altLang="en-US" dirty="0" smtClean="0"/>
              <a:t>子通道工作在乒乓模式</a:t>
            </a:r>
            <a:endParaRPr lang="en-US" altLang="zh-CN" dirty="0" smtClean="0"/>
          </a:p>
          <a:p>
            <a:r>
              <a:rPr lang="zh-CN" altLang="en-US" dirty="0" smtClean="0"/>
              <a:t>功耗：</a:t>
            </a:r>
            <a:r>
              <a:rPr lang="en-US" altLang="zh-CN" dirty="0" smtClean="0">
                <a:solidFill>
                  <a:srgbClr val="FF0000"/>
                </a:solidFill>
              </a:rPr>
              <a:t>5.2 </a:t>
            </a:r>
            <a:r>
              <a:rPr lang="en-US" altLang="zh-CN" dirty="0" err="1" smtClean="0">
                <a:solidFill>
                  <a:srgbClr val="FF0000"/>
                </a:solidFill>
              </a:rPr>
              <a:t>mW</a:t>
            </a:r>
            <a:r>
              <a:rPr lang="en-US" altLang="zh-CN" dirty="0" smtClean="0">
                <a:solidFill>
                  <a:srgbClr val="FF0000"/>
                </a:solidFill>
              </a:rPr>
              <a:t>/</a:t>
            </a:r>
            <a:r>
              <a:rPr lang="zh-CN" altLang="en-US" dirty="0" smtClean="0">
                <a:solidFill>
                  <a:srgbClr val="FF0000"/>
                </a:solidFill>
              </a:rPr>
              <a:t>通道（测量值）</a:t>
            </a:r>
            <a:endParaRPr lang="en-US" altLang="zh-CN" dirty="0" smtClean="0">
              <a:solidFill>
                <a:srgbClr val="FF0000"/>
              </a:solidFill>
            </a:endParaRPr>
          </a:p>
        </p:txBody>
      </p:sp>
      <p:sp>
        <p:nvSpPr>
          <p:cNvPr id="11" name="左大括号 10"/>
          <p:cNvSpPr/>
          <p:nvPr/>
        </p:nvSpPr>
        <p:spPr>
          <a:xfrm>
            <a:off x="7088590" y="2281085"/>
            <a:ext cx="236883" cy="739518"/>
          </a:xfrm>
          <a:prstGeom prst="leftBrace">
            <a:avLst>
              <a:gd name="adj1" fmla="val 7522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7" name="图片 6"/>
          <p:cNvPicPr>
            <a:picLocks noChangeAspect="1"/>
          </p:cNvPicPr>
          <p:nvPr/>
        </p:nvPicPr>
        <p:blipFill>
          <a:blip r:embed="rId3"/>
          <a:stretch>
            <a:fillRect/>
          </a:stretch>
        </p:blipFill>
        <p:spPr>
          <a:xfrm>
            <a:off x="29548" y="1917091"/>
            <a:ext cx="6775678" cy="4470605"/>
          </a:xfrm>
          <a:prstGeom prst="rect">
            <a:avLst/>
          </a:prstGeom>
        </p:spPr>
      </p:pic>
      <p:sp>
        <p:nvSpPr>
          <p:cNvPr id="3" name="灯片编号占位符 2"/>
          <p:cNvSpPr>
            <a:spLocks noGrp="1"/>
          </p:cNvSpPr>
          <p:nvPr>
            <p:ph type="sldNum" sz="quarter" idx="10"/>
          </p:nvPr>
        </p:nvSpPr>
        <p:spPr/>
        <p:txBody>
          <a:bodyPr/>
          <a:lstStyle/>
          <a:p>
            <a:fld id="{129F512B-B45B-4EC2-86C1-0BC734486F49}" type="slidenum">
              <a:rPr lang="zh-CN" altLang="en-US" smtClean="0"/>
              <a:t>5</a:t>
            </a:fld>
            <a:endParaRPr lang="zh-CN" altLang="en-US"/>
          </a:p>
        </p:txBody>
      </p:sp>
    </p:spTree>
    <p:extLst>
      <p:ext uri="{BB962C8B-B14F-4D97-AF65-F5344CB8AC3E}">
        <p14:creationId xmlns:p14="http://schemas.microsoft.com/office/powerpoint/2010/main" val="3332560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模拟前端</a:t>
            </a:r>
            <a:endParaRPr lang="zh-CN" altLang="en-US" dirty="0"/>
          </a:p>
        </p:txBody>
      </p:sp>
      <p:pic>
        <p:nvPicPr>
          <p:cNvPr id="4" name="图片 3"/>
          <p:cNvPicPr>
            <a:picLocks noChangeAspect="1"/>
          </p:cNvPicPr>
          <p:nvPr/>
        </p:nvPicPr>
        <p:blipFill>
          <a:blip r:embed="rId3"/>
          <a:stretch>
            <a:fillRect/>
          </a:stretch>
        </p:blipFill>
        <p:spPr>
          <a:xfrm>
            <a:off x="3995936" y="2136562"/>
            <a:ext cx="4991376" cy="3146964"/>
          </a:xfrm>
          <a:prstGeom prst="rect">
            <a:avLst/>
          </a:prstGeom>
        </p:spPr>
      </p:pic>
      <p:sp>
        <p:nvSpPr>
          <p:cNvPr id="5" name="内容占位符 1"/>
          <p:cNvSpPr>
            <a:spLocks noGrp="1"/>
          </p:cNvSpPr>
          <p:nvPr>
            <p:ph idx="1"/>
          </p:nvPr>
        </p:nvSpPr>
        <p:spPr>
          <a:xfrm>
            <a:off x="251520" y="1417638"/>
            <a:ext cx="3899566" cy="4938712"/>
          </a:xfrm>
        </p:spPr>
        <p:txBody>
          <a:bodyPr>
            <a:normAutofit fontScale="92500"/>
          </a:bodyPr>
          <a:lstStyle/>
          <a:p>
            <a:r>
              <a:rPr lang="zh-CN" altLang="en-US" sz="2400" dirty="0" smtClean="0"/>
              <a:t>“电流模式”前端放大器</a:t>
            </a:r>
            <a:r>
              <a:rPr lang="en-US" altLang="zh-CN" sz="2400" dirty="0" smtClean="0"/>
              <a:t>+</a:t>
            </a:r>
            <a:r>
              <a:rPr lang="zh-CN" altLang="en-US" sz="2400" dirty="0" smtClean="0"/>
              <a:t>甄别电路</a:t>
            </a:r>
            <a:endParaRPr lang="en-US" altLang="zh-CN" sz="2400" dirty="0" smtClean="0"/>
          </a:p>
          <a:p>
            <a:pPr lvl="1"/>
            <a:r>
              <a:rPr lang="zh-CN" altLang="en-US" sz="2000" dirty="0" smtClean="0"/>
              <a:t>电路结构简单，功耗低</a:t>
            </a:r>
            <a:endParaRPr lang="en-US" altLang="zh-CN" sz="2000" dirty="0" smtClean="0"/>
          </a:p>
          <a:p>
            <a:pPr lvl="1"/>
            <a:r>
              <a:rPr lang="zh-CN" altLang="en-US" sz="2000" dirty="0" smtClean="0"/>
              <a:t>高带宽（</a:t>
            </a:r>
            <a:r>
              <a:rPr lang="en-US" altLang="zh-CN" sz="2000" dirty="0" smtClean="0"/>
              <a:t>300MHz@10pF</a:t>
            </a:r>
            <a:r>
              <a:rPr lang="zh-CN" altLang="en-US" sz="2000" dirty="0" smtClean="0"/>
              <a:t>）</a:t>
            </a:r>
            <a:endParaRPr lang="en-US" altLang="zh-CN" sz="2000" dirty="0" smtClean="0"/>
          </a:p>
          <a:p>
            <a:pPr lvl="1"/>
            <a:r>
              <a:rPr lang="zh-CN" altLang="en-US" sz="2000" dirty="0" smtClean="0"/>
              <a:t>大动态范围</a:t>
            </a:r>
            <a:r>
              <a:rPr lang="en-US" altLang="zh-CN" sz="2000" dirty="0" smtClean="0"/>
              <a:t/>
            </a:r>
            <a:br>
              <a:rPr lang="en-US" altLang="zh-CN" sz="2000" dirty="0" smtClean="0"/>
            </a:br>
            <a:r>
              <a:rPr lang="zh-CN" altLang="en-US" sz="2000" dirty="0" smtClean="0"/>
              <a:t>（</a:t>
            </a:r>
            <a:r>
              <a:rPr lang="en-US" altLang="zh-CN" sz="2000" dirty="0" smtClean="0"/>
              <a:t>10uA</a:t>
            </a:r>
            <a:r>
              <a:rPr lang="zh-CN" altLang="en-US" sz="2000" dirty="0" smtClean="0"/>
              <a:t>单光子幅度</a:t>
            </a:r>
            <a:r>
              <a:rPr lang="en-US" altLang="zh-CN" sz="2000" dirty="0" smtClean="0"/>
              <a:t>~5mA</a:t>
            </a:r>
            <a:r>
              <a:rPr lang="zh-CN" altLang="en-US" sz="2000" dirty="0" smtClean="0"/>
              <a:t>）</a:t>
            </a:r>
            <a:endParaRPr lang="en-US" altLang="zh-CN" sz="2000" dirty="0" smtClean="0"/>
          </a:p>
          <a:p>
            <a:pPr lvl="1"/>
            <a:r>
              <a:rPr lang="zh-CN" altLang="en-US" sz="2000" dirty="0" smtClean="0"/>
              <a:t>低阈值设置（</a:t>
            </a:r>
            <a:r>
              <a:rPr lang="en-US" altLang="zh-CN" sz="2000" dirty="0" smtClean="0"/>
              <a:t>&lt;5</a:t>
            </a:r>
            <a:r>
              <a:rPr lang="zh-CN" altLang="en-US" sz="2000" dirty="0" smtClean="0"/>
              <a:t>光子幅度）</a:t>
            </a:r>
            <a:endParaRPr lang="en-US" altLang="zh-CN" sz="2000" dirty="0" smtClean="0"/>
          </a:p>
          <a:p>
            <a:pPr lvl="1"/>
            <a:endParaRPr lang="en-US" altLang="zh-CN" sz="2000" dirty="0" smtClean="0"/>
          </a:p>
          <a:p>
            <a:r>
              <a:rPr lang="zh-CN" altLang="en-US" sz="2400" dirty="0" smtClean="0"/>
              <a:t>开关电容积分器得到输入信号能量信息</a:t>
            </a:r>
            <a:endParaRPr lang="en-US" altLang="zh-CN" sz="2400" dirty="0" smtClean="0"/>
          </a:p>
          <a:p>
            <a:r>
              <a:rPr lang="zh-CN" altLang="en-US" sz="2400" dirty="0" smtClean="0"/>
              <a:t>通道内</a:t>
            </a:r>
            <a:r>
              <a:rPr lang="en-US" altLang="zh-CN" sz="2400" dirty="0" smtClean="0"/>
              <a:t>7-bit</a:t>
            </a:r>
            <a:r>
              <a:rPr lang="zh-CN" altLang="en-US" sz="2400" dirty="0" smtClean="0">
                <a:solidFill>
                  <a:srgbClr val="FF0000"/>
                </a:solidFill>
              </a:rPr>
              <a:t>阈值微调</a:t>
            </a:r>
            <a:endParaRPr lang="zh-CN" altLang="en-US" sz="2400" dirty="0">
              <a:solidFill>
                <a:srgbClr val="FF0000"/>
              </a:solidFill>
            </a:endParaRPr>
          </a:p>
        </p:txBody>
      </p:sp>
      <p:sp>
        <p:nvSpPr>
          <p:cNvPr id="3" name="日期占位符 2"/>
          <p:cNvSpPr>
            <a:spLocks noGrp="1"/>
          </p:cNvSpPr>
          <p:nvPr>
            <p:ph type="dt" sz="half" idx="2"/>
          </p:nvPr>
        </p:nvSpPr>
        <p:spPr/>
        <p:txBody>
          <a:bodyPr/>
          <a:lstStyle/>
          <a:p>
            <a:r>
              <a:rPr lang="en-US" altLang="zh-CN" smtClean="0"/>
              <a:t>2017/10/12</a:t>
            </a:r>
            <a:endParaRPr lang="zh-CN" altLang="en-US"/>
          </a:p>
        </p:txBody>
      </p:sp>
      <p:sp>
        <p:nvSpPr>
          <p:cNvPr id="7" name="灯片编号占位符 6"/>
          <p:cNvSpPr>
            <a:spLocks noGrp="1"/>
          </p:cNvSpPr>
          <p:nvPr>
            <p:ph type="sldNum" sz="quarter" idx="10"/>
          </p:nvPr>
        </p:nvSpPr>
        <p:spPr/>
        <p:txBody>
          <a:bodyPr/>
          <a:lstStyle/>
          <a:p>
            <a:fld id="{129F512B-B45B-4EC2-86C1-0BC734486F49}" type="slidenum">
              <a:rPr lang="zh-CN" altLang="en-US" smtClean="0"/>
              <a:t>6</a:t>
            </a:fld>
            <a:endParaRPr lang="zh-CN" altLang="en-US"/>
          </a:p>
        </p:txBody>
      </p:sp>
    </p:spTree>
    <p:extLst>
      <p:ext uri="{BB962C8B-B14F-4D97-AF65-F5344CB8AC3E}">
        <p14:creationId xmlns:p14="http://schemas.microsoft.com/office/powerpoint/2010/main" val="3293944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基于时间</a:t>
            </a:r>
            <a:r>
              <a:rPr lang="en-US" altLang="zh-CN" dirty="0" smtClean="0"/>
              <a:t>-</a:t>
            </a:r>
            <a:r>
              <a:rPr lang="zh-CN" altLang="en-US" dirty="0" smtClean="0"/>
              <a:t>幅度转换器的</a:t>
            </a:r>
            <a:r>
              <a:rPr lang="en-US" altLang="zh-CN" dirty="0" smtClean="0"/>
              <a:t>TDC</a:t>
            </a:r>
            <a:r>
              <a:rPr lang="zh-CN" altLang="en-US" dirty="0" smtClean="0"/>
              <a:t>设计</a:t>
            </a:r>
            <a:endParaRPr lang="zh-CN" altLang="en-US" dirty="0"/>
          </a:p>
        </p:txBody>
      </p:sp>
      <p:sp>
        <p:nvSpPr>
          <p:cNvPr id="3" name="内容占位符 2"/>
          <p:cNvSpPr>
            <a:spLocks noGrp="1"/>
          </p:cNvSpPr>
          <p:nvPr>
            <p:ph idx="1"/>
          </p:nvPr>
        </p:nvSpPr>
        <p:spPr>
          <a:xfrm>
            <a:off x="74167" y="1256674"/>
            <a:ext cx="3036502" cy="2163097"/>
          </a:xfrm>
        </p:spPr>
        <p:txBody>
          <a:bodyPr/>
          <a:lstStyle/>
          <a:p>
            <a:r>
              <a:rPr lang="zh-CN" altLang="en-US" sz="2000" dirty="0" smtClean="0"/>
              <a:t>“时间内插法” </a:t>
            </a:r>
            <a:r>
              <a:rPr lang="en-US" altLang="zh-CN" sz="2000" dirty="0" smtClean="0"/>
              <a:t>TDC</a:t>
            </a:r>
            <a:r>
              <a:rPr lang="zh-CN" altLang="en-US" sz="2000" dirty="0" smtClean="0"/>
              <a:t>整体结构获得时间戳信息</a:t>
            </a:r>
            <a:endParaRPr lang="en-US" altLang="zh-CN" sz="2000" dirty="0" smtClean="0"/>
          </a:p>
          <a:p>
            <a:pPr lvl="1"/>
            <a:r>
              <a:rPr lang="zh-CN" altLang="en-US" sz="1800" dirty="0" smtClean="0"/>
              <a:t>“粗计数器”周期计数来保证动态范围。</a:t>
            </a:r>
            <a:endParaRPr lang="en-US" altLang="zh-CN" sz="1800" dirty="0" smtClean="0"/>
          </a:p>
          <a:p>
            <a:pPr lvl="1"/>
            <a:endParaRPr lang="en-US" altLang="zh-CN" sz="2000"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a:blip r:embed="rId3"/>
          <a:stretch>
            <a:fillRect/>
          </a:stretch>
        </p:blipFill>
        <p:spPr>
          <a:xfrm>
            <a:off x="2923450" y="1064246"/>
            <a:ext cx="5793102" cy="2804531"/>
          </a:xfrm>
          <a:prstGeom prst="rect">
            <a:avLst/>
          </a:prstGeom>
          <a:solidFill>
            <a:schemeClr val="bg1"/>
          </a:solidFill>
        </p:spPr>
      </p:pic>
      <p:pic>
        <p:nvPicPr>
          <p:cNvPr id="9" name="图片 8"/>
          <p:cNvPicPr>
            <a:picLocks noChangeAspect="1"/>
          </p:cNvPicPr>
          <p:nvPr/>
        </p:nvPicPr>
        <p:blipFill>
          <a:blip r:embed="rId4"/>
          <a:stretch>
            <a:fillRect/>
          </a:stretch>
        </p:blipFill>
        <p:spPr>
          <a:xfrm>
            <a:off x="4464651" y="4025499"/>
            <a:ext cx="4251901" cy="2433609"/>
          </a:xfrm>
          <a:prstGeom prst="rect">
            <a:avLst/>
          </a:prstGeom>
          <a:solidFill>
            <a:schemeClr val="bg1"/>
          </a:solidFill>
        </p:spPr>
      </p:pic>
      <p:sp>
        <p:nvSpPr>
          <p:cNvPr id="8" name="文本框 7"/>
          <p:cNvSpPr txBox="1"/>
          <p:nvPr/>
        </p:nvSpPr>
        <p:spPr>
          <a:xfrm>
            <a:off x="4373237" y="3868777"/>
            <a:ext cx="1916467"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时间</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幅度转换器（</a:t>
            </a:r>
            <a:r>
              <a:rPr lang="en-US" altLang="zh-CN" dirty="0" smtClean="0">
                <a:latin typeface="微软雅黑" panose="020B0503020204020204" pitchFamily="34" charset="-122"/>
                <a:ea typeface="微软雅黑" panose="020B0503020204020204" pitchFamily="34" charset="-122"/>
              </a:rPr>
              <a:t>TAC</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10" name="内容占位符 2"/>
          <p:cNvSpPr txBox="1">
            <a:spLocks/>
          </p:cNvSpPr>
          <p:nvPr/>
        </p:nvSpPr>
        <p:spPr bwMode="auto">
          <a:xfrm>
            <a:off x="0" y="3695654"/>
            <a:ext cx="3979931" cy="2955882"/>
          </a:xfrm>
          <a:prstGeom prst="rect">
            <a:avLst/>
          </a:prstGeom>
          <a:noFill/>
          <a:ln w="9525">
            <a:noFill/>
            <a:miter lim="800000"/>
            <a:headEnd/>
            <a:tailEnd/>
          </a:ln>
        </p:spPr>
        <p:txBody>
          <a:bodyPr vert="horz" wrap="square" lIns="328903" tIns="164452" rIns="328903" bIns="164452" numCol="1" anchor="t" anchorCtr="0" compatLnSpc="1">
            <a:prstTxWarp prst="textNoShape">
              <a:avLst/>
            </a:prstTxWarp>
          </a:bodyPr>
          <a:lstStyle>
            <a:lvl1pPr marL="335200" indent="-335200"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1pPr>
            <a:lvl2pPr marL="726987" indent="-279477" algn="l" defTabSz="894587" rtl="0" eaLnBrk="1" fontAlgn="base" hangingPunct="1">
              <a:spcBef>
                <a:spcPct val="20000"/>
              </a:spcBef>
              <a:spcAft>
                <a:spcPct val="0"/>
              </a:spcAft>
              <a:buFont typeface="Arial" charset="0"/>
              <a:buChar char="–"/>
              <a:defRPr sz="2612" kern="1200" baseline="0">
                <a:solidFill>
                  <a:schemeClr val="tx1"/>
                </a:solidFill>
                <a:latin typeface="华文楷体" panose="02010600040101010101" pitchFamily="2" charset="-122"/>
                <a:ea typeface="华文楷体" panose="02010600040101010101" pitchFamily="2" charset="-122"/>
                <a:cs typeface="Arial" pitchFamily="34" charset="0"/>
              </a:defRPr>
            </a:lvl2pPr>
            <a:lvl3pPr marL="1118341" indent="-223323" algn="l" defTabSz="894587" rtl="0" eaLnBrk="1" fontAlgn="base" hangingPunct="1">
              <a:spcBef>
                <a:spcPct val="20000"/>
              </a:spcBef>
              <a:spcAft>
                <a:spcPct val="0"/>
              </a:spcAft>
              <a:buFont typeface="Arial" charset="0"/>
              <a:buChar char="•"/>
              <a:defRPr sz="2177" kern="1200" baseline="0">
                <a:solidFill>
                  <a:schemeClr val="tx1"/>
                </a:solidFill>
                <a:latin typeface="华文楷体" panose="02010600040101010101" pitchFamily="2" charset="-122"/>
                <a:ea typeface="华文楷体" panose="02010600040101010101" pitchFamily="2" charset="-122"/>
                <a:cs typeface="Arial" pitchFamily="34" charset="0"/>
              </a:defRPr>
            </a:lvl3pPr>
            <a:lvl4pPr marL="1565851"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4pPr>
            <a:lvl5pPr marL="2013360" indent="-223323" algn="l" defTabSz="894587" rtl="0" eaLnBrk="1" fontAlgn="base" hangingPunct="1">
              <a:spcBef>
                <a:spcPct val="20000"/>
              </a:spcBef>
              <a:spcAft>
                <a:spcPct val="0"/>
              </a:spcAft>
              <a:buFont typeface="Arial" charset="0"/>
              <a:buChar char="»"/>
              <a:defRPr sz="1796" kern="1200" baseline="0">
                <a:solidFill>
                  <a:schemeClr val="tx1"/>
                </a:solidFill>
                <a:latin typeface="华文楷体" panose="02010600040101010101" pitchFamily="2" charset="-122"/>
                <a:ea typeface="华文楷体" panose="02010600040101010101" pitchFamily="2" charset="-122"/>
                <a:cs typeface="Arial" pitchFamily="34" charset="0"/>
              </a:defRPr>
            </a:lvl5pPr>
            <a:lvl6pPr marL="2461133"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6pPr>
            <a:lvl7pPr marL="2908611"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7pPr>
            <a:lvl8pPr marL="3356090"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8pPr>
            <a:lvl9pPr marL="3803569" indent="-223739" algn="l" defTabSz="894957" rtl="0" eaLnBrk="1" latinLnBrk="0" hangingPunct="1">
              <a:spcBef>
                <a:spcPct val="20000"/>
              </a:spcBef>
              <a:buFont typeface="Arial" pitchFamily="34" charset="0"/>
              <a:buChar char="•"/>
              <a:defRPr sz="1959" kern="1200">
                <a:solidFill>
                  <a:schemeClr val="tx1"/>
                </a:solidFill>
                <a:latin typeface="+mn-lt"/>
                <a:ea typeface="+mn-ea"/>
                <a:cs typeface="+mn-cs"/>
              </a:defRPr>
            </a:lvl9pPr>
          </a:lstStyle>
          <a:p>
            <a:r>
              <a:rPr lang="en-US" altLang="zh-CN" sz="2000" dirty="0"/>
              <a:t>TAC</a:t>
            </a:r>
            <a:r>
              <a:rPr lang="zh-CN" altLang="en-US" sz="2000" dirty="0"/>
              <a:t>实现“细</a:t>
            </a:r>
            <a:r>
              <a:rPr lang="en-US" altLang="zh-CN" sz="2000" dirty="0"/>
              <a:t>TDC</a:t>
            </a:r>
            <a:r>
              <a:rPr lang="zh-CN" altLang="en-US" sz="2000" dirty="0"/>
              <a:t>”功能</a:t>
            </a:r>
            <a:endParaRPr lang="en-US" altLang="zh-CN" sz="2000" dirty="0"/>
          </a:p>
          <a:p>
            <a:pPr lvl="1"/>
            <a:r>
              <a:rPr lang="zh-CN" altLang="en-US" sz="1800" dirty="0"/>
              <a:t>结构简单、功耗</a:t>
            </a:r>
            <a:r>
              <a:rPr lang="zh-CN" altLang="en-US" sz="1800" dirty="0" smtClean="0"/>
              <a:t>小</a:t>
            </a:r>
            <a:endParaRPr lang="en-US" altLang="zh-CN" sz="1800" dirty="0" smtClean="0"/>
          </a:p>
          <a:p>
            <a:pPr lvl="1"/>
            <a:r>
              <a:rPr lang="zh-CN" altLang="en-US" sz="1800" dirty="0" smtClean="0"/>
              <a:t>道宽均匀，微分非线性（</a:t>
            </a:r>
            <a:r>
              <a:rPr lang="en-US" altLang="zh-CN" sz="1800" dirty="0" smtClean="0"/>
              <a:t>DNL</a:t>
            </a:r>
            <a:r>
              <a:rPr lang="zh-CN" altLang="en-US" sz="1800" dirty="0" smtClean="0"/>
              <a:t>）小，易于标定</a:t>
            </a:r>
            <a:endParaRPr lang="en-US" altLang="zh-CN" sz="1800" dirty="0" smtClean="0"/>
          </a:p>
          <a:p>
            <a:pPr lvl="1"/>
            <a:r>
              <a:rPr lang="zh-CN" altLang="en-US" sz="1800" dirty="0" smtClean="0"/>
              <a:t>受环境温度影响小</a:t>
            </a:r>
            <a:endParaRPr lang="en-US" altLang="zh-CN" sz="1800" dirty="0" smtClean="0"/>
          </a:p>
          <a:p>
            <a:pPr lvl="1"/>
            <a:r>
              <a:rPr lang="zh-CN" altLang="en-US" sz="1800" dirty="0" smtClean="0"/>
              <a:t>输出模拟电压，与能量通道共同使用</a:t>
            </a:r>
            <a:r>
              <a:rPr lang="en-US" altLang="zh-CN" sz="1800" dirty="0" smtClean="0"/>
              <a:t>ADC</a:t>
            </a:r>
            <a:r>
              <a:rPr lang="zh-CN" altLang="en-US" sz="1800" dirty="0" smtClean="0"/>
              <a:t>完成转换</a:t>
            </a:r>
            <a:endParaRPr lang="en-US" altLang="zh-CN" sz="1800" dirty="0" smtClean="0"/>
          </a:p>
          <a:p>
            <a:pPr lvl="1"/>
            <a:endParaRPr lang="zh-CN" altLang="en-US" sz="2000" dirty="0"/>
          </a:p>
        </p:txBody>
      </p:sp>
      <p:sp>
        <p:nvSpPr>
          <p:cNvPr id="7" name="椭圆 6"/>
          <p:cNvSpPr/>
          <p:nvPr/>
        </p:nvSpPr>
        <p:spPr>
          <a:xfrm>
            <a:off x="5068957" y="1560443"/>
            <a:ext cx="1220747" cy="1282148"/>
          </a:xfrm>
          <a:prstGeom prst="ellipse">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698254" y="1137513"/>
            <a:ext cx="462709" cy="1352299"/>
          </a:xfrm>
          <a:prstGeom prst="ellipse">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灯片编号占位符 11"/>
          <p:cNvSpPr>
            <a:spLocks noGrp="1"/>
          </p:cNvSpPr>
          <p:nvPr>
            <p:ph type="sldNum" sz="quarter" idx="10"/>
          </p:nvPr>
        </p:nvSpPr>
        <p:spPr/>
        <p:txBody>
          <a:bodyPr/>
          <a:lstStyle/>
          <a:p>
            <a:fld id="{129F512B-B45B-4EC2-86C1-0BC734486F49}" type="slidenum">
              <a:rPr lang="zh-CN" altLang="en-US" smtClean="0"/>
              <a:t>7</a:t>
            </a:fld>
            <a:endParaRPr lang="zh-CN" altLang="en-US"/>
          </a:p>
        </p:txBody>
      </p:sp>
    </p:spTree>
    <p:extLst>
      <p:ext uri="{BB962C8B-B14F-4D97-AF65-F5344CB8AC3E}">
        <p14:creationId xmlns:p14="http://schemas.microsoft.com/office/powerpoint/2010/main" val="21552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236151" y="1350121"/>
            <a:ext cx="3973413" cy="2539215"/>
          </a:xfrm>
          <a:prstGeom prst="rect">
            <a:avLst/>
          </a:prstGeom>
          <a:solidFill>
            <a:schemeClr val="bg1"/>
          </a:solidFill>
        </p:spPr>
      </p:pic>
      <p:sp>
        <p:nvSpPr>
          <p:cNvPr id="2" name="标题 1"/>
          <p:cNvSpPr>
            <a:spLocks noGrp="1"/>
          </p:cNvSpPr>
          <p:nvPr>
            <p:ph type="title"/>
          </p:nvPr>
        </p:nvSpPr>
        <p:spPr/>
        <p:txBody>
          <a:bodyPr/>
          <a:lstStyle/>
          <a:p>
            <a:r>
              <a:rPr lang="zh-CN" altLang="en-US" dirty="0" smtClean="0"/>
              <a:t>采样逻辑的亚稳态现象</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sp>
        <p:nvSpPr>
          <p:cNvPr id="7" name="文本框 6"/>
          <p:cNvSpPr txBox="1"/>
          <p:nvPr/>
        </p:nvSpPr>
        <p:spPr>
          <a:xfrm>
            <a:off x="286001" y="980791"/>
            <a:ext cx="191646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基本采样逻辑</a:t>
            </a:r>
            <a:endParaRPr lang="zh-CN" altLang="en-US"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4"/>
          <a:stretch>
            <a:fillRect/>
          </a:stretch>
        </p:blipFill>
        <p:spPr>
          <a:xfrm>
            <a:off x="456287" y="4222807"/>
            <a:ext cx="3753277" cy="2198391"/>
          </a:xfrm>
          <a:prstGeom prst="rect">
            <a:avLst/>
          </a:prstGeom>
          <a:solidFill>
            <a:schemeClr val="bg1"/>
          </a:solidFill>
        </p:spPr>
      </p:pic>
      <p:sp>
        <p:nvSpPr>
          <p:cNvPr id="8" name="文本框 7"/>
          <p:cNvSpPr txBox="1"/>
          <p:nvPr/>
        </p:nvSpPr>
        <p:spPr>
          <a:xfrm>
            <a:off x="209089" y="3886977"/>
            <a:ext cx="321186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插入</a:t>
            </a:r>
            <a:r>
              <a:rPr lang="en-US" altLang="zh-CN" dirty="0" smtClean="0">
                <a:latin typeface="微软雅黑" panose="020B0503020204020204" pitchFamily="34" charset="-122"/>
                <a:ea typeface="微软雅黑" panose="020B0503020204020204" pitchFamily="34" charset="-122"/>
              </a:rPr>
              <a:t>D</a:t>
            </a:r>
            <a:r>
              <a:rPr lang="zh-CN" altLang="en-US" dirty="0" smtClean="0">
                <a:latin typeface="微软雅黑" panose="020B0503020204020204" pitchFamily="34" charset="-122"/>
                <a:ea typeface="微软雅黑" panose="020B0503020204020204" pitchFamily="34" charset="-122"/>
              </a:rPr>
              <a:t>触发器消除暂稳态现象</a:t>
            </a:r>
            <a:endParaRPr lang="zh-CN" altLang="en-US"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stretch>
            <a:fillRect/>
          </a:stretch>
        </p:blipFill>
        <p:spPr>
          <a:xfrm>
            <a:off x="4881284" y="1206678"/>
            <a:ext cx="3288922" cy="2639077"/>
          </a:xfrm>
          <a:prstGeom prst="rect">
            <a:avLst/>
          </a:prstGeom>
          <a:solidFill>
            <a:schemeClr val="bg1"/>
          </a:solidFill>
        </p:spPr>
      </p:pic>
      <p:pic>
        <p:nvPicPr>
          <p:cNvPr id="6" name="图片 5"/>
          <p:cNvPicPr>
            <a:picLocks noChangeAspect="1"/>
          </p:cNvPicPr>
          <p:nvPr/>
        </p:nvPicPr>
        <p:blipFill>
          <a:blip r:embed="rId6"/>
          <a:stretch>
            <a:fillRect/>
          </a:stretch>
        </p:blipFill>
        <p:spPr>
          <a:xfrm>
            <a:off x="4820324" y="4112243"/>
            <a:ext cx="3287823" cy="2270366"/>
          </a:xfrm>
          <a:prstGeom prst="rect">
            <a:avLst/>
          </a:prstGeom>
        </p:spPr>
      </p:pic>
      <p:sp>
        <p:nvSpPr>
          <p:cNvPr id="11" name="文本框 10"/>
          <p:cNvSpPr txBox="1"/>
          <p:nvPr/>
        </p:nvSpPr>
        <p:spPr>
          <a:xfrm>
            <a:off x="4281971" y="980791"/>
            <a:ext cx="33716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zh-CN" dirty="0" smtClean="0">
                <a:latin typeface="微软雅黑" panose="020B0503020204020204" pitchFamily="34" charset="-122"/>
                <a:ea typeface="微软雅黑" panose="020B0503020204020204" pitchFamily="34" charset="-122"/>
              </a:rPr>
              <a:t>TAC</a:t>
            </a:r>
            <a:r>
              <a:rPr lang="zh-CN" altLang="en-US" dirty="0" smtClean="0">
                <a:latin typeface="微软雅黑" panose="020B0503020204020204" pitchFamily="34" charset="-122"/>
                <a:ea typeface="微软雅黑" panose="020B0503020204020204" pitchFamily="34" charset="-122"/>
              </a:rPr>
              <a:t>积分初始时刻的非线性区域</a:t>
            </a: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4441703" y="3886977"/>
            <a:ext cx="185749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双边沿采样法</a:t>
            </a:r>
            <a:endParaRPr lang="zh-CN" altLang="en-US"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7"/>
          <a:stretch>
            <a:fillRect/>
          </a:stretch>
        </p:blipFill>
        <p:spPr>
          <a:xfrm>
            <a:off x="4805563" y="918709"/>
            <a:ext cx="3682453" cy="2952908"/>
          </a:xfrm>
          <a:prstGeom prst="rect">
            <a:avLst/>
          </a:prstGeom>
          <a:solidFill>
            <a:schemeClr val="bg1"/>
          </a:solidFill>
        </p:spPr>
      </p:pic>
      <p:sp>
        <p:nvSpPr>
          <p:cNvPr id="3" name="灯片编号占位符 2"/>
          <p:cNvSpPr>
            <a:spLocks noGrp="1"/>
          </p:cNvSpPr>
          <p:nvPr>
            <p:ph type="sldNum" sz="quarter" idx="10"/>
          </p:nvPr>
        </p:nvSpPr>
        <p:spPr/>
        <p:txBody>
          <a:bodyPr/>
          <a:lstStyle/>
          <a:p>
            <a:fld id="{129F512B-B45B-4EC2-86C1-0BC734486F49}" type="slidenum">
              <a:rPr lang="zh-CN" altLang="en-US" smtClean="0"/>
              <a:t>8</a:t>
            </a:fld>
            <a:endParaRPr lang="zh-CN" altLang="en-US"/>
          </a:p>
        </p:txBody>
      </p:sp>
    </p:spTree>
    <p:extLst>
      <p:ext uri="{BB962C8B-B14F-4D97-AF65-F5344CB8AC3E}">
        <p14:creationId xmlns:p14="http://schemas.microsoft.com/office/powerpoint/2010/main" val="365984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一种抗暂稳态</a:t>
            </a:r>
            <a:r>
              <a:rPr lang="en-US" altLang="zh-CN" dirty="0" smtClean="0"/>
              <a:t>TAC</a:t>
            </a:r>
            <a:r>
              <a:rPr lang="zh-CN" altLang="en-US" dirty="0" smtClean="0"/>
              <a:t>采样逻辑</a:t>
            </a:r>
            <a:endParaRPr lang="zh-CN" altLang="en-US" dirty="0"/>
          </a:p>
        </p:txBody>
      </p:sp>
      <p:sp>
        <p:nvSpPr>
          <p:cNvPr id="5" name="日期占位符 4"/>
          <p:cNvSpPr>
            <a:spLocks noGrp="1"/>
          </p:cNvSpPr>
          <p:nvPr>
            <p:ph type="dt" sz="half" idx="2"/>
          </p:nvPr>
        </p:nvSpPr>
        <p:spPr/>
        <p:txBody>
          <a:bodyPr/>
          <a:lstStyle/>
          <a:p>
            <a:r>
              <a:rPr lang="en-US" altLang="zh-CN" smtClean="0"/>
              <a:t>2017/10/12</a:t>
            </a:r>
            <a:endParaRPr lang="zh-CN" altLang="en-US"/>
          </a:p>
        </p:txBody>
      </p:sp>
      <p:pic>
        <p:nvPicPr>
          <p:cNvPr id="6" name="图片 5"/>
          <p:cNvPicPr>
            <a:picLocks noChangeAspect="1"/>
          </p:cNvPicPr>
          <p:nvPr/>
        </p:nvPicPr>
        <p:blipFill>
          <a:blip r:embed="rId3"/>
          <a:stretch>
            <a:fillRect/>
          </a:stretch>
        </p:blipFill>
        <p:spPr>
          <a:xfrm>
            <a:off x="143737" y="1398703"/>
            <a:ext cx="4271246" cy="2401594"/>
          </a:xfrm>
          <a:prstGeom prst="rect">
            <a:avLst/>
          </a:prstGeom>
          <a:solidFill>
            <a:schemeClr val="bg1"/>
          </a:solidFill>
        </p:spPr>
      </p:pic>
      <p:sp>
        <p:nvSpPr>
          <p:cNvPr id="7" name="内容占位符 2"/>
          <p:cNvSpPr>
            <a:spLocks noGrp="1"/>
          </p:cNvSpPr>
          <p:nvPr>
            <p:ph idx="1"/>
          </p:nvPr>
        </p:nvSpPr>
        <p:spPr>
          <a:xfrm>
            <a:off x="-261130" y="3920337"/>
            <a:ext cx="4916257" cy="2711339"/>
          </a:xfrm>
        </p:spPr>
        <p:txBody>
          <a:bodyPr/>
          <a:lstStyle/>
          <a:p>
            <a:r>
              <a:rPr lang="zh-CN" altLang="en-US" sz="2000" dirty="0" smtClean="0"/>
              <a:t>全局仍然使用两个边沿驱动的粗计数器，同时产生“终止沿选择信号” </a:t>
            </a:r>
            <a:r>
              <a:rPr lang="en-US" altLang="zh-CN" sz="2000" dirty="0" smtClean="0"/>
              <a:t>STOP_SEL</a:t>
            </a:r>
            <a:r>
              <a:rPr lang="zh-CN" altLang="en-US" sz="2000" dirty="0" smtClean="0"/>
              <a:t>来</a:t>
            </a:r>
            <a:r>
              <a:rPr lang="zh-CN" altLang="en-US" sz="2000" dirty="0" smtClean="0">
                <a:solidFill>
                  <a:srgbClr val="FF0000"/>
                </a:solidFill>
              </a:rPr>
              <a:t>预判</a:t>
            </a:r>
            <a:r>
              <a:rPr lang="en-US" altLang="zh-CN" sz="2000" dirty="0" smtClean="0">
                <a:solidFill>
                  <a:srgbClr val="FF0000"/>
                </a:solidFill>
              </a:rPr>
              <a:t>TAC</a:t>
            </a:r>
            <a:r>
              <a:rPr lang="zh-CN" altLang="en-US" sz="2000" dirty="0" smtClean="0">
                <a:solidFill>
                  <a:srgbClr val="FF0000"/>
                </a:solidFill>
              </a:rPr>
              <a:t>积分结束的时钟边沿</a:t>
            </a:r>
            <a:r>
              <a:rPr lang="zh-CN" altLang="en-US" sz="2000" dirty="0" smtClean="0"/>
              <a:t>。</a:t>
            </a:r>
            <a:endParaRPr lang="en-US" altLang="zh-CN" sz="2000" dirty="0" smtClean="0"/>
          </a:p>
          <a:p>
            <a:r>
              <a:rPr lang="zh-CN" altLang="en-US" sz="2000" dirty="0" smtClean="0"/>
              <a:t>将</a:t>
            </a:r>
            <a:r>
              <a:rPr lang="en-US" altLang="zh-CN" sz="2000" dirty="0" smtClean="0"/>
              <a:t>TAC</a:t>
            </a:r>
            <a:r>
              <a:rPr lang="zh-CN" altLang="en-US" sz="2000" dirty="0" smtClean="0"/>
              <a:t>积分时间</a:t>
            </a:r>
            <a:r>
              <a:rPr lang="en-US" altLang="zh-CN" sz="1800" dirty="0" err="1">
                <a:latin typeface="微软雅黑" panose="020B0503020204020204" pitchFamily="34" charset="-122"/>
                <a:ea typeface="微软雅黑" panose="020B0503020204020204" pitchFamily="34" charset="-122"/>
                <a:cs typeface="+mn-cs"/>
              </a:rPr>
              <a:t>t</a:t>
            </a:r>
            <a:r>
              <a:rPr lang="en-US" altLang="zh-CN" sz="1200" dirty="0" err="1">
                <a:latin typeface="微软雅黑" panose="020B0503020204020204" pitchFamily="34" charset="-122"/>
                <a:ea typeface="微软雅黑" panose="020B0503020204020204" pitchFamily="34" charset="-122"/>
                <a:cs typeface="+mn-cs"/>
              </a:rPr>
              <a:t>fine</a:t>
            </a:r>
            <a:r>
              <a:rPr lang="zh-CN" altLang="en-US" sz="2000" dirty="0" smtClean="0"/>
              <a:t>约束在</a:t>
            </a:r>
            <a:r>
              <a:rPr lang="en-US" altLang="zh-CN" sz="2000" dirty="0" smtClean="0">
                <a:solidFill>
                  <a:srgbClr val="FF0000"/>
                </a:solidFill>
              </a:rPr>
              <a:t>0.5Tclk ~ 1.5Tclk</a:t>
            </a:r>
            <a:r>
              <a:rPr lang="zh-CN" altLang="en-US" sz="2000" dirty="0" smtClean="0"/>
              <a:t>范围内，充分利用</a:t>
            </a:r>
            <a:r>
              <a:rPr lang="en-US" altLang="zh-CN" sz="2000" dirty="0" smtClean="0"/>
              <a:t>TAC</a:t>
            </a:r>
            <a:r>
              <a:rPr lang="zh-CN" altLang="en-US" sz="2000" dirty="0" smtClean="0"/>
              <a:t>的线性范围。</a:t>
            </a:r>
            <a:endParaRPr lang="en-US" altLang="zh-CN" sz="2000" dirty="0" smtClean="0"/>
          </a:p>
          <a:p>
            <a:endParaRPr lang="zh-CN" altLang="en-US" sz="2000" dirty="0"/>
          </a:p>
        </p:txBody>
      </p:sp>
      <p:pic>
        <p:nvPicPr>
          <p:cNvPr id="8" name="图片 7"/>
          <p:cNvPicPr>
            <a:picLocks noChangeAspect="1"/>
          </p:cNvPicPr>
          <p:nvPr/>
        </p:nvPicPr>
        <p:blipFill>
          <a:blip r:embed="rId4"/>
          <a:stretch>
            <a:fillRect/>
          </a:stretch>
        </p:blipFill>
        <p:spPr>
          <a:xfrm>
            <a:off x="5167083" y="1271703"/>
            <a:ext cx="3291118" cy="2519906"/>
          </a:xfrm>
          <a:prstGeom prst="rect">
            <a:avLst/>
          </a:prstGeom>
          <a:solidFill>
            <a:schemeClr val="bg1"/>
          </a:solidFill>
        </p:spPr>
      </p:pic>
      <p:sp>
        <p:nvSpPr>
          <p:cNvPr id="9" name="文本框 8"/>
          <p:cNvSpPr txBox="1"/>
          <p:nvPr/>
        </p:nvSpPr>
        <p:spPr>
          <a:xfrm>
            <a:off x="384580" y="1034142"/>
            <a:ext cx="132414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整体结构</a:t>
            </a:r>
            <a:endParaRPr lang="zh-CN" altLang="en-US"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4508461" y="963607"/>
            <a:ext cx="277755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通道内</a:t>
            </a:r>
            <a:r>
              <a:rPr lang="en-US" altLang="zh-CN" dirty="0" err="1" smtClean="0">
                <a:latin typeface="微软雅黑" panose="020B0503020204020204" pitchFamily="34" charset="-122"/>
                <a:ea typeface="微软雅黑" panose="020B0503020204020204" pitchFamily="34" charset="-122"/>
              </a:rPr>
              <a:t>t</a:t>
            </a:r>
            <a:r>
              <a:rPr lang="en-US" altLang="zh-CN" sz="1200" dirty="0" err="1" smtClean="0">
                <a:latin typeface="微软雅黑" panose="020B0503020204020204" pitchFamily="34" charset="-122"/>
                <a:ea typeface="微软雅黑" panose="020B0503020204020204" pitchFamily="34" charset="-122"/>
              </a:rPr>
              <a:t>fine</a:t>
            </a:r>
            <a:r>
              <a:rPr lang="zh-CN" altLang="en-US" dirty="0" smtClean="0">
                <a:latin typeface="微软雅黑" panose="020B0503020204020204" pitchFamily="34" charset="-122"/>
                <a:ea typeface="微软雅黑" panose="020B0503020204020204" pitchFamily="34" charset="-122"/>
              </a:rPr>
              <a:t>产生逻辑</a:t>
            </a:r>
            <a:endParaRPr lang="zh-CN" altLang="en-US"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5"/>
          <a:stretch>
            <a:fillRect/>
          </a:stretch>
        </p:blipFill>
        <p:spPr>
          <a:xfrm>
            <a:off x="4552752" y="4031812"/>
            <a:ext cx="4645750" cy="2148170"/>
          </a:xfrm>
          <a:prstGeom prst="rect">
            <a:avLst/>
          </a:prstGeom>
          <a:solidFill>
            <a:schemeClr val="bg1"/>
          </a:solidFill>
        </p:spPr>
      </p:pic>
      <p:sp>
        <p:nvSpPr>
          <p:cNvPr id="3" name="椭圆 2"/>
          <p:cNvSpPr/>
          <p:nvPr/>
        </p:nvSpPr>
        <p:spPr>
          <a:xfrm>
            <a:off x="1500809" y="1560443"/>
            <a:ext cx="1480930" cy="735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641109" y="4031812"/>
            <a:ext cx="343066" cy="494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8012341" y="4031811"/>
            <a:ext cx="343066" cy="494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6"/>
          <a:stretch>
            <a:fillRect/>
          </a:stretch>
        </p:blipFill>
        <p:spPr>
          <a:xfrm>
            <a:off x="4918857" y="921685"/>
            <a:ext cx="3646490" cy="2924070"/>
          </a:xfrm>
          <a:prstGeom prst="rect">
            <a:avLst/>
          </a:prstGeom>
          <a:solidFill>
            <a:schemeClr val="bg1"/>
          </a:solidFill>
        </p:spPr>
      </p:pic>
      <p:sp>
        <p:nvSpPr>
          <p:cNvPr id="16" name="文本框 15"/>
          <p:cNvSpPr txBox="1"/>
          <p:nvPr/>
        </p:nvSpPr>
        <p:spPr>
          <a:xfrm>
            <a:off x="4036125" y="2951922"/>
            <a:ext cx="401072" cy="369332"/>
          </a:xfrm>
          <a:prstGeom prst="rect">
            <a:avLst/>
          </a:prstGeom>
          <a:noFill/>
        </p:spPr>
        <p:txBody>
          <a:bodyPr wrap="none" rtlCol="0">
            <a:spAutoFit/>
          </a:bodyPr>
          <a:lstStyle/>
          <a:p>
            <a:r>
              <a:rPr lang="en-US" altLang="zh-CN" dirty="0" smtClean="0">
                <a:solidFill>
                  <a:srgbClr val="FF0000"/>
                </a:solidFill>
              </a:rPr>
              <a:t>x1</a:t>
            </a:r>
            <a:endParaRPr lang="zh-CN" altLang="en-US" dirty="0">
              <a:solidFill>
                <a:srgbClr val="FF0000"/>
              </a:solidFill>
            </a:endParaRPr>
          </a:p>
        </p:txBody>
      </p:sp>
      <p:sp>
        <p:nvSpPr>
          <p:cNvPr id="17" name="文本框 16"/>
          <p:cNvSpPr txBox="1"/>
          <p:nvPr/>
        </p:nvSpPr>
        <p:spPr>
          <a:xfrm>
            <a:off x="4276955" y="1805981"/>
            <a:ext cx="401072" cy="369332"/>
          </a:xfrm>
          <a:prstGeom prst="rect">
            <a:avLst/>
          </a:prstGeom>
          <a:noFill/>
        </p:spPr>
        <p:txBody>
          <a:bodyPr wrap="none" rtlCol="0">
            <a:spAutoFit/>
          </a:bodyPr>
          <a:lstStyle/>
          <a:p>
            <a:r>
              <a:rPr lang="en-US" altLang="zh-CN" dirty="0" smtClean="0">
                <a:solidFill>
                  <a:srgbClr val="FF0000"/>
                </a:solidFill>
              </a:rPr>
              <a:t>x1</a:t>
            </a:r>
            <a:endParaRPr lang="zh-CN" altLang="en-US" dirty="0">
              <a:solidFill>
                <a:srgbClr val="FF0000"/>
              </a:solidFill>
            </a:endParaRPr>
          </a:p>
        </p:txBody>
      </p:sp>
      <p:sp>
        <p:nvSpPr>
          <p:cNvPr id="12" name="灯片编号占位符 11"/>
          <p:cNvSpPr>
            <a:spLocks noGrp="1"/>
          </p:cNvSpPr>
          <p:nvPr>
            <p:ph type="sldNum" sz="quarter" idx="10"/>
          </p:nvPr>
        </p:nvSpPr>
        <p:spPr/>
        <p:txBody>
          <a:bodyPr/>
          <a:lstStyle/>
          <a:p>
            <a:fld id="{129F512B-B45B-4EC2-86C1-0BC734486F49}" type="slidenum">
              <a:rPr lang="zh-CN" altLang="en-US" smtClean="0"/>
              <a:t>9</a:t>
            </a:fld>
            <a:endParaRPr lang="zh-CN" altLang="en-US"/>
          </a:p>
        </p:txBody>
      </p:sp>
    </p:spTree>
    <p:extLst>
      <p:ext uri="{BB962C8B-B14F-4D97-AF65-F5344CB8AC3E}">
        <p14:creationId xmlns:p14="http://schemas.microsoft.com/office/powerpoint/2010/main" val="29083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6" grpId="0"/>
      <p:bldP spid="17" grpId="0"/>
    </p:bldLst>
  </p:timing>
</p:sld>
</file>

<file path=ppt/theme/theme1.xml><?xml version="1.0" encoding="utf-8"?>
<a:theme xmlns:a="http://schemas.openxmlformats.org/drawingml/2006/main" name="核电子学实验室2">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中性">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核电子学实验室2" id="{9D8D32EE-FE3C-405C-AB5C-0919AC236F48}" vid="{AEAA47CD-0F0C-4DE9-A405-9176144DC4E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核电子学实验室2</Template>
  <TotalTime>8593</TotalTime>
  <Words>4260</Words>
  <Application>Microsoft Office PowerPoint</Application>
  <PresentationFormat>全屏显示(4:3)</PresentationFormat>
  <Paragraphs>501</Paragraphs>
  <Slides>31</Slides>
  <Notes>22</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5" baseType="lpstr">
      <vt:lpstr>黑体</vt:lpstr>
      <vt:lpstr>华文行楷</vt:lpstr>
      <vt:lpstr>华文楷体</vt:lpstr>
      <vt:lpstr>楷体</vt:lpstr>
      <vt:lpstr>宋体</vt:lpstr>
      <vt:lpstr>微软雅黑</vt:lpstr>
      <vt:lpstr>AR BERKLEY</vt:lpstr>
      <vt:lpstr>Arial</vt:lpstr>
      <vt:lpstr>Calibri</vt:lpstr>
      <vt:lpstr>Franklin Gothic Demi</vt:lpstr>
      <vt:lpstr>Times New Roman</vt:lpstr>
      <vt:lpstr>Wingdings</vt:lpstr>
      <vt:lpstr>核电子学实验室2</vt:lpstr>
      <vt:lpstr>Equation</vt:lpstr>
      <vt:lpstr>DIET : 用于TOF-PET的SiPM全数字化读出ASIC芯片</vt:lpstr>
      <vt:lpstr>CONTENTS</vt:lpstr>
      <vt:lpstr>1) PET与TOF-PET技术</vt:lpstr>
      <vt:lpstr>连续晶体TOF-PET探测系统</vt:lpstr>
      <vt:lpstr>2) DIET：64通道能量-时间数字化ASIC</vt:lpstr>
      <vt:lpstr>模拟前端</vt:lpstr>
      <vt:lpstr>基于时间-幅度转换器的TDC设计</vt:lpstr>
      <vt:lpstr>采样逻辑的亚稳态现象</vt:lpstr>
      <vt:lpstr>一种抗暂稳态TAC采样逻辑</vt:lpstr>
      <vt:lpstr>线性放电ADC与单通道数字化电路</vt:lpstr>
      <vt:lpstr>TAC道宽 与 甄别阈值 的标定</vt:lpstr>
      <vt:lpstr>基于暗计数时间分布的自动标定方法</vt:lpstr>
      <vt:lpstr>3) 芯片实现 与 测试平台</vt:lpstr>
      <vt:lpstr>ADC 与 TAC线性测试</vt:lpstr>
      <vt:lpstr>双通道T测量精度测试</vt:lpstr>
      <vt:lpstr>双通道T测量精度测试（续）</vt:lpstr>
      <vt:lpstr>环境温度对TAC和ADC增益的影响</vt:lpstr>
      <vt:lpstr>甄别阈值标定方法的验证</vt:lpstr>
      <vt:lpstr>TAC道址标定方法的验证</vt:lpstr>
      <vt:lpstr>单通道符合系统能量、时间分辨率初测</vt:lpstr>
      <vt:lpstr>4) 总结</vt:lpstr>
      <vt:lpstr>总结</vt:lpstr>
      <vt:lpstr>谢谢！</vt:lpstr>
      <vt:lpstr>备用页面</vt:lpstr>
      <vt:lpstr>SiPM及其读出电路</vt:lpstr>
      <vt:lpstr>数字噪声对甄别器的干扰</vt:lpstr>
      <vt:lpstr>TAC积分单元的非线性和噪声</vt:lpstr>
      <vt:lpstr>考虑寄生脉冲条件下的暗计数时间分布</vt:lpstr>
      <vt:lpstr>时钟干扰对TAC非线性的影响</vt:lpstr>
      <vt:lpstr>E全通道线性、精度测试</vt:lpstr>
      <vt:lpstr>采样逻辑抗暂稳态功能测试</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Melon</dc:creator>
  <cp:lastModifiedBy>Melon</cp:lastModifiedBy>
  <cp:revision>1275</cp:revision>
  <dcterms:created xsi:type="dcterms:W3CDTF">2017-05-31T12:48:04Z</dcterms:created>
  <dcterms:modified xsi:type="dcterms:W3CDTF">2017-10-11T16:17:43Z</dcterms:modified>
</cp:coreProperties>
</file>