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648" r:id="rId1"/>
  </p:sldMasterIdLst>
  <p:notesMasterIdLst>
    <p:notesMasterId r:id="rId32"/>
  </p:notesMasterIdLst>
  <p:handoutMasterIdLst>
    <p:handoutMasterId r:id="rId33"/>
  </p:handoutMasterIdLst>
  <p:sldIdLst>
    <p:sldId id="270" r:id="rId2"/>
    <p:sldId id="288" r:id="rId3"/>
    <p:sldId id="269" r:id="rId4"/>
    <p:sldId id="271" r:id="rId5"/>
    <p:sldId id="298" r:id="rId6"/>
    <p:sldId id="272" r:id="rId7"/>
    <p:sldId id="275" r:id="rId8"/>
    <p:sldId id="301" r:id="rId9"/>
    <p:sldId id="274" r:id="rId10"/>
    <p:sldId id="278" r:id="rId11"/>
    <p:sldId id="279" r:id="rId12"/>
    <p:sldId id="276" r:id="rId13"/>
    <p:sldId id="299" r:id="rId14"/>
    <p:sldId id="302" r:id="rId15"/>
    <p:sldId id="304" r:id="rId16"/>
    <p:sldId id="277" r:id="rId17"/>
    <p:sldId id="280" r:id="rId18"/>
    <p:sldId id="281" r:id="rId19"/>
    <p:sldId id="282" r:id="rId20"/>
    <p:sldId id="283" r:id="rId21"/>
    <p:sldId id="284" r:id="rId22"/>
    <p:sldId id="285" r:id="rId23"/>
    <p:sldId id="305" r:id="rId24"/>
    <p:sldId id="286" r:id="rId25"/>
    <p:sldId id="292" r:id="rId26"/>
    <p:sldId id="289" r:id="rId27"/>
    <p:sldId id="303" r:id="rId28"/>
    <p:sldId id="287" r:id="rId29"/>
    <p:sldId id="295" r:id="rId30"/>
    <p:sldId id="29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郭宇翔" initials="郭宇翔" lastIdx="1" clrIdx="0">
    <p:extLst>
      <p:ext uri="{19B8F6BF-5375-455C-9EA6-DF929625EA0E}">
        <p15:presenceInfo xmlns:p15="http://schemas.microsoft.com/office/powerpoint/2012/main" userId="9b8c6134be26fe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471" autoAdjust="0"/>
  </p:normalViewPr>
  <p:slideViewPr>
    <p:cSldViewPr snapToGrid="0">
      <p:cViewPr varScale="1">
        <p:scale>
          <a:sx n="89" d="100"/>
          <a:sy n="89" d="100"/>
        </p:scale>
        <p:origin x="870" y="90"/>
      </p:cViewPr>
      <p:guideLst/>
    </p:cSldViewPr>
  </p:slideViewPr>
  <p:notesTextViewPr>
    <p:cViewPr>
      <p:scale>
        <a:sx n="3" d="2"/>
        <a:sy n="3" d="2"/>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46BE484-D43C-417F-9514-7E640C750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DEEDF6F-297C-4E27-A1F7-1F1168C775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A6681-9C55-4548-B4BE-3ED7414F9F7C}" type="datetimeFigureOut">
              <a:rPr lang="zh-CN" altLang="en-US" smtClean="0"/>
              <a:t>2017/10/11</a:t>
            </a:fld>
            <a:endParaRPr lang="zh-CN" altLang="en-US"/>
          </a:p>
        </p:txBody>
      </p:sp>
      <p:sp>
        <p:nvSpPr>
          <p:cNvPr id="4" name="页脚占位符 3">
            <a:extLst>
              <a:ext uri="{FF2B5EF4-FFF2-40B4-BE49-F238E27FC236}">
                <a16:creationId xmlns:a16="http://schemas.microsoft.com/office/drawing/2014/main" id="{B61431D8-8B23-489E-812F-2B76AB5C81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48707011-3AA0-4A0E-9667-F619B63880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008D84-33AB-48CF-AFA0-793E3F03331F}" type="slidenum">
              <a:rPr lang="zh-CN" altLang="en-US" smtClean="0"/>
              <a:t>‹#›</a:t>
            </a:fld>
            <a:endParaRPr lang="zh-CN" altLang="en-US"/>
          </a:p>
        </p:txBody>
      </p:sp>
    </p:spTree>
    <p:extLst>
      <p:ext uri="{BB962C8B-B14F-4D97-AF65-F5344CB8AC3E}">
        <p14:creationId xmlns:p14="http://schemas.microsoft.com/office/powerpoint/2010/main" val="333408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AED17-FA23-4477-A001-61182DE476C1}" type="datetimeFigureOut">
              <a:rPr lang="zh-CN" altLang="en-US" smtClean="0"/>
              <a:t>2017/10/11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C12E6-6A85-478A-B033-B245F972568D}" type="slidenum">
              <a:rPr lang="zh-CN" altLang="en-US" smtClean="0"/>
              <a:t>‹#›</a:t>
            </a:fld>
            <a:endParaRPr lang="zh-CN" altLang="en-US"/>
          </a:p>
        </p:txBody>
      </p:sp>
    </p:spTree>
    <p:extLst>
      <p:ext uri="{BB962C8B-B14F-4D97-AF65-F5344CB8AC3E}">
        <p14:creationId xmlns:p14="http://schemas.microsoft.com/office/powerpoint/2010/main" val="180575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A30D6-7C3D-49C4-8161-7007641FB6E1}" type="slidenum">
              <a:rPr lang="zh-CN" altLang="en-US" smtClean="0"/>
              <a:t>1</a:t>
            </a:fld>
            <a:endParaRPr lang="zh-CN" altLang="en-US"/>
          </a:p>
        </p:txBody>
      </p:sp>
    </p:spTree>
    <p:extLst>
      <p:ext uri="{BB962C8B-B14F-4D97-AF65-F5344CB8AC3E}">
        <p14:creationId xmlns:p14="http://schemas.microsoft.com/office/powerpoint/2010/main" val="48881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输入信号经过电流</a:t>
            </a:r>
            <a:r>
              <a:rPr lang="en-US" altLang="zh-CN" sz="1200" kern="1200" dirty="0">
                <a:solidFill>
                  <a:schemeClr val="tx1"/>
                </a:solidFill>
                <a:effectLst/>
                <a:latin typeface="+mn-lt"/>
                <a:ea typeface="+mn-ea"/>
                <a:cs typeface="+mn-cs"/>
              </a:rPr>
              <a:t>buffer</a:t>
            </a:r>
            <a:r>
              <a:rPr lang="zh-CN" altLang="zh-CN" sz="1200" kern="1200" dirty="0">
                <a:solidFill>
                  <a:schemeClr val="tx1"/>
                </a:solidFill>
                <a:effectLst/>
                <a:latin typeface="+mn-lt"/>
                <a:ea typeface="+mn-ea"/>
                <a:cs typeface="+mn-cs"/>
              </a:rPr>
              <a:t>，扇出两路，一路送入控制逻辑，一路送入电容进行积分，积分达到峰值后，此电容在逻辑的控制下通过恒流源进行线性放电，充放电的波形送入比较器进行甄别，得到和输入信号呈正比的输出脉宽，然后送入</a:t>
            </a:r>
            <a:r>
              <a:rPr lang="en-US" altLang="zh-CN" sz="1200" kern="1200" dirty="0">
                <a:solidFill>
                  <a:schemeClr val="tx1"/>
                </a:solidFill>
                <a:effectLst/>
                <a:latin typeface="+mn-lt"/>
                <a:ea typeface="+mn-ea"/>
                <a:cs typeface="+mn-cs"/>
              </a:rPr>
              <a:t>TDC</a:t>
            </a:r>
            <a:r>
              <a:rPr lang="zh-CN" altLang="zh-CN" sz="1200" kern="1200" dirty="0">
                <a:solidFill>
                  <a:schemeClr val="tx1"/>
                </a:solidFill>
                <a:effectLst/>
                <a:latin typeface="+mn-lt"/>
                <a:ea typeface="+mn-ea"/>
                <a:cs typeface="+mn-cs"/>
              </a:rPr>
              <a:t>数字化。</a:t>
            </a: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13</a:t>
            </a:fld>
            <a:endParaRPr lang="zh-CN" altLang="en-US"/>
          </a:p>
        </p:txBody>
      </p:sp>
    </p:spTree>
    <p:extLst>
      <p:ext uri="{BB962C8B-B14F-4D97-AF65-F5344CB8AC3E}">
        <p14:creationId xmlns:p14="http://schemas.microsoft.com/office/powerpoint/2010/main" val="18986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PMT</a:t>
            </a:r>
            <a:r>
              <a:rPr lang="zh-CN" altLang="en-US" sz="1200" dirty="0"/>
              <a:t>与</a:t>
            </a:r>
            <a:r>
              <a:rPr lang="en-US" altLang="zh-CN" sz="1200" dirty="0"/>
              <a:t>FEE</a:t>
            </a:r>
            <a:r>
              <a:rPr lang="zh-CN" altLang="en-US" sz="1200" dirty="0"/>
              <a:t>之间存在</a:t>
            </a:r>
            <a:r>
              <a:rPr lang="en-US" altLang="zh-CN" sz="1200" dirty="0"/>
              <a:t>30m</a:t>
            </a:r>
            <a:r>
              <a:rPr lang="zh-CN" altLang="en-US" sz="1200" dirty="0"/>
              <a:t>长电缆，为避免大信号的多次反射造成电路多次触发，此时需考虑良好的阻抗匹配。考虑到集成电路中电阻无法精准制作，而通过调节</a:t>
            </a:r>
            <a:r>
              <a:rPr lang="en-US" altLang="zh-CN" sz="1200" dirty="0"/>
              <a:t>MOS</a:t>
            </a:r>
            <a:r>
              <a:rPr lang="zh-CN" altLang="en-US" sz="1200" dirty="0"/>
              <a:t>的输入阻抗的冷端匹配精度不高且匹配的频带范围较窄，故此处使用片外高精度纯电阻终端匹配。</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PMT</a:t>
            </a:r>
            <a:r>
              <a:rPr lang="zh-CN" altLang="en-US" dirty="0"/>
              <a:t>高阻，</a:t>
            </a:r>
            <a:r>
              <a:rPr lang="en-US" altLang="zh-CN" dirty="0"/>
              <a:t>4000</a:t>
            </a:r>
            <a:r>
              <a:rPr lang="zh-CN" altLang="en-US" dirty="0"/>
              <a:t>倍动态范围，大信号微小的反射将引起严重的多次反射！</a:t>
            </a:r>
          </a:p>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14</a:t>
            </a:fld>
            <a:endParaRPr lang="zh-CN" altLang="en-US"/>
          </a:p>
        </p:txBody>
      </p:sp>
    </p:spTree>
    <p:extLst>
      <p:ext uri="{BB962C8B-B14F-4D97-AF65-F5344CB8AC3E}">
        <p14:creationId xmlns:p14="http://schemas.microsoft.com/office/powerpoint/2010/main" val="311012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如果使用时间甄别输出信号作为充电门宽，那么对于充电时间较短的小信号来讲，线性度会较差。所以此处使用单稳态电路产生一个可自定义时间长度信号作为充电门宽。</a:t>
            </a:r>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16</a:t>
            </a:fld>
            <a:endParaRPr lang="zh-CN" altLang="en-US"/>
          </a:p>
        </p:txBody>
      </p:sp>
    </p:spTree>
    <p:extLst>
      <p:ext uri="{BB962C8B-B14F-4D97-AF65-F5344CB8AC3E}">
        <p14:creationId xmlns:p14="http://schemas.microsoft.com/office/powerpoint/2010/main" val="417104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对于阳极读出通道而言，其输入级为</a:t>
            </a:r>
            <a:r>
              <a:rPr lang="en-US" altLang="zh-CN" sz="1200" kern="12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倍增益的电压放大器，而打拿极通道则是反相</a:t>
            </a:r>
            <a:r>
              <a:rPr lang="zh-CN" altLang="en-US" sz="1200" kern="1200" dirty="0">
                <a:solidFill>
                  <a:schemeClr val="tx1"/>
                </a:solidFill>
                <a:effectLst/>
                <a:latin typeface="+mn-lt"/>
                <a:ea typeface="+mn-ea"/>
                <a:cs typeface="+mn-cs"/>
              </a:rPr>
              <a:t>放大的电压放大器</a:t>
            </a:r>
            <a:r>
              <a:rPr lang="zh-CN" altLang="zh-CN" sz="1200" kern="1200" dirty="0">
                <a:solidFill>
                  <a:schemeClr val="tx1"/>
                </a:solidFill>
                <a:effectLst/>
                <a:latin typeface="+mn-lt"/>
                <a:ea typeface="+mn-ea"/>
                <a:cs typeface="+mn-cs"/>
              </a:rPr>
              <a:t>。该输入级电路的输出信号经一电压电流转换电路转换为电流信号后，由电流镜扇出三路，分别做高低阈时间测量和电荷测量。其中低阈时间结果也同时输出给单稳态电路产生一固定时间宽度的脉冲信号。芯片电荷测量过程可以由该脉冲信号控制，也可以切换为低阈电流甄别器输出信号控制。</a:t>
            </a:r>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17</a:t>
            </a:fld>
            <a:endParaRPr lang="zh-CN" altLang="en-US"/>
          </a:p>
        </p:txBody>
      </p:sp>
    </p:spTree>
    <p:extLst>
      <p:ext uri="{BB962C8B-B14F-4D97-AF65-F5344CB8AC3E}">
        <p14:creationId xmlns:p14="http://schemas.microsoft.com/office/powerpoint/2010/main" val="117461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由于</a:t>
            </a:r>
            <a:r>
              <a:rPr lang="en-US" altLang="zh-CN" sz="1200" kern="1200" dirty="0">
                <a:solidFill>
                  <a:schemeClr val="tx1"/>
                </a:solidFill>
                <a:effectLst/>
                <a:latin typeface="+mn-lt"/>
                <a:ea typeface="+mn-ea"/>
                <a:cs typeface="+mn-cs"/>
              </a:rPr>
              <a:t>PMT</a:t>
            </a:r>
            <a:r>
              <a:rPr lang="zh-CN" altLang="zh-CN" sz="1200" kern="1200" dirty="0">
                <a:solidFill>
                  <a:schemeClr val="tx1"/>
                </a:solidFill>
                <a:effectLst/>
                <a:latin typeface="+mn-lt"/>
                <a:ea typeface="+mn-ea"/>
                <a:cs typeface="+mn-cs"/>
              </a:rPr>
              <a:t>输出的信号足够大，不同于气体探测器和半导体探测器，其前级放大一般采用电压放大器而不是电荷灵敏放大器。芯片的电压放大器采用经典的两级差分运算放大器</a:t>
            </a:r>
            <a:r>
              <a:rPr lang="zh-CN" altLang="en-US" sz="120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18</a:t>
            </a:fld>
            <a:endParaRPr lang="zh-CN" altLang="en-US"/>
          </a:p>
        </p:txBody>
      </p:sp>
    </p:spTree>
    <p:extLst>
      <p:ext uri="{BB962C8B-B14F-4D97-AF65-F5344CB8AC3E}">
        <p14:creationId xmlns:p14="http://schemas.microsoft.com/office/powerpoint/2010/main" val="214744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19</a:t>
            </a:fld>
            <a:endParaRPr lang="zh-CN" altLang="en-US"/>
          </a:p>
        </p:txBody>
      </p:sp>
    </p:spTree>
    <p:extLst>
      <p:ext uri="{BB962C8B-B14F-4D97-AF65-F5344CB8AC3E}">
        <p14:creationId xmlns:p14="http://schemas.microsoft.com/office/powerpoint/2010/main" val="197260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V-I</a:t>
            </a:r>
            <a:r>
              <a:rPr lang="zh-CN" altLang="en-US" sz="1200" kern="1200" dirty="0">
                <a:solidFill>
                  <a:schemeClr val="tx1"/>
                </a:solidFill>
                <a:effectLst/>
                <a:latin typeface="+mn-lt"/>
                <a:ea typeface="+mn-ea"/>
                <a:cs typeface="+mn-cs"/>
              </a:rPr>
              <a:t>转换之后，由电流镜善出</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路分别到高低阈时间测量和电荷测量。每一支路下设计由电流</a:t>
            </a:r>
            <a:r>
              <a:rPr lang="en-US" altLang="zh-CN" sz="1200" kern="1200" dirty="0">
                <a:solidFill>
                  <a:schemeClr val="tx1"/>
                </a:solidFill>
                <a:effectLst/>
                <a:latin typeface="+mn-lt"/>
                <a:ea typeface="+mn-ea"/>
                <a:cs typeface="+mn-cs"/>
              </a:rPr>
              <a:t>DAC</a:t>
            </a:r>
            <a:r>
              <a:rPr lang="zh-CN" altLang="en-US" sz="1200" kern="1200" dirty="0">
                <a:solidFill>
                  <a:schemeClr val="tx1"/>
                </a:solidFill>
                <a:effectLst/>
                <a:latin typeface="+mn-lt"/>
                <a:ea typeface="+mn-ea"/>
                <a:cs typeface="+mn-cs"/>
              </a:rPr>
              <a:t>控制的偏置电路。需要注意的是，</a:t>
            </a:r>
            <a:r>
              <a:rPr lang="en-US" altLang="zh-CN" dirty="0"/>
              <a:t>A</a:t>
            </a:r>
            <a:r>
              <a:rPr lang="zh-CN" altLang="en-US" dirty="0"/>
              <a:t>点为两个栅极相接，不具有可预测的电压！当由于</a:t>
            </a:r>
            <a:r>
              <a:rPr lang="en-US" altLang="zh-CN" dirty="0"/>
              <a:t>PVT</a:t>
            </a:r>
            <a:r>
              <a:rPr lang="zh-CN" altLang="en-US" dirty="0"/>
              <a:t>（工艺、电压、温度）影响，造成</a:t>
            </a:r>
            <a:r>
              <a:rPr lang="en-US" altLang="zh-CN" dirty="0"/>
              <a:t>PM1</a:t>
            </a:r>
            <a:r>
              <a:rPr lang="zh-CN" altLang="en-US" dirty="0"/>
              <a:t>复制来的静态电流（由</a:t>
            </a:r>
            <a:r>
              <a:rPr lang="en-US" altLang="zh-CN" dirty="0"/>
              <a:t>V-I</a:t>
            </a:r>
            <a:r>
              <a:rPr lang="zh-CN" altLang="en-US" dirty="0"/>
              <a:t>给定）与</a:t>
            </a:r>
            <a:r>
              <a:rPr lang="en-US" altLang="zh-CN" dirty="0"/>
              <a:t>NM1</a:t>
            </a:r>
            <a:r>
              <a:rPr lang="zh-CN" altLang="en-US" dirty="0"/>
              <a:t>复制来的静态电流（由</a:t>
            </a:r>
            <a:r>
              <a:rPr lang="en-US" altLang="zh-CN" dirty="0"/>
              <a:t>DAC</a:t>
            </a:r>
            <a:r>
              <a:rPr lang="zh-CN" altLang="en-US" dirty="0"/>
              <a:t>调节）不一致时，</a:t>
            </a:r>
            <a:r>
              <a:rPr lang="en-US" altLang="zh-CN" dirty="0"/>
              <a:t>A</a:t>
            </a:r>
            <a:r>
              <a:rPr lang="zh-CN" altLang="en-US" dirty="0"/>
              <a:t>点电压会有很大的波动，从而严重改变电路静态工作点，导致流入后级的信号电流的增益有较大偏差。</a:t>
            </a:r>
          </a:p>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20</a:t>
            </a:fld>
            <a:endParaRPr lang="zh-CN" altLang="en-US"/>
          </a:p>
        </p:txBody>
      </p:sp>
    </p:spTree>
    <p:extLst>
      <p:ext uri="{BB962C8B-B14F-4D97-AF65-F5344CB8AC3E}">
        <p14:creationId xmlns:p14="http://schemas.microsoft.com/office/powerpoint/2010/main" val="165261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此处设计了一个自动标定方案来调节</a:t>
            </a:r>
            <a:r>
              <a:rPr lang="en-US" altLang="zh-CN" dirty="0"/>
              <a:t>A</a:t>
            </a:r>
            <a:r>
              <a:rPr lang="zh-CN" altLang="en-US" dirty="0"/>
              <a:t>点电压。我们将</a:t>
            </a:r>
            <a:r>
              <a:rPr lang="en-US" altLang="zh-CN" dirty="0"/>
              <a:t>A</a:t>
            </a:r>
            <a:r>
              <a:rPr lang="zh-CN" altLang="en-US" dirty="0"/>
              <a:t>点电压取出，与事先给定的电压</a:t>
            </a:r>
            <a:r>
              <a:rPr lang="en-US" altLang="zh-CN" dirty="0"/>
              <a:t>DAC</a:t>
            </a:r>
            <a:r>
              <a:rPr lang="zh-CN" altLang="en-US" dirty="0"/>
              <a:t>的电压值做比较。根据比较结果调节电流</a:t>
            </a:r>
            <a:r>
              <a:rPr lang="en-US" altLang="zh-CN" dirty="0"/>
              <a:t>DAC</a:t>
            </a:r>
            <a:r>
              <a:rPr lang="zh-CN" altLang="en-US" dirty="0"/>
              <a:t>，经多次迭代，使得</a:t>
            </a:r>
            <a:r>
              <a:rPr lang="en-US" altLang="zh-CN" dirty="0"/>
              <a:t>A</a:t>
            </a:r>
            <a:r>
              <a:rPr lang="zh-CN" altLang="en-US" dirty="0"/>
              <a:t>点电压等于预设的电压</a:t>
            </a:r>
            <a:r>
              <a:rPr lang="en-US" altLang="zh-CN" dirty="0"/>
              <a:t>DAC</a:t>
            </a:r>
            <a:r>
              <a:rPr lang="zh-CN" altLang="en-US" dirty="0"/>
              <a:t>值。</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21</a:t>
            </a:fld>
            <a:endParaRPr lang="zh-CN" altLang="en-US"/>
          </a:p>
        </p:txBody>
      </p:sp>
    </p:spTree>
    <p:extLst>
      <p:ext uri="{BB962C8B-B14F-4D97-AF65-F5344CB8AC3E}">
        <p14:creationId xmlns:p14="http://schemas.microsoft.com/office/powerpoint/2010/main" val="1889865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为了满足这一需求，我们设计了组合权重</a:t>
            </a:r>
            <a:r>
              <a:rPr lang="en-US" altLang="zh-CN" dirty="0"/>
              <a:t>DAC</a:t>
            </a:r>
            <a:r>
              <a:rPr lang="zh-CN" altLang="en-US" dirty="0"/>
              <a:t>，在高三位使用非权重的温度计码，在低三位使用二进制权重的二进制码。</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22</a:t>
            </a:fld>
            <a:endParaRPr lang="zh-CN" altLang="en-US"/>
          </a:p>
        </p:txBody>
      </p:sp>
    </p:spTree>
    <p:extLst>
      <p:ext uri="{BB962C8B-B14F-4D97-AF65-F5344CB8AC3E}">
        <p14:creationId xmlns:p14="http://schemas.microsoft.com/office/powerpoint/2010/main" val="490003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24</a:t>
            </a:fld>
            <a:endParaRPr lang="zh-CN" altLang="en-US"/>
          </a:p>
        </p:txBody>
      </p:sp>
    </p:spTree>
    <p:extLst>
      <p:ext uri="{BB962C8B-B14F-4D97-AF65-F5344CB8AC3E}">
        <p14:creationId xmlns:p14="http://schemas.microsoft.com/office/powerpoint/2010/main" val="171271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a:t>
            </a:r>
            <a:r>
              <a:rPr lang="en-US" altLang="zh-CN" dirty="0"/>
              <a:t>ASIC</a:t>
            </a:r>
            <a:r>
              <a:rPr lang="zh-CN" altLang="en-US" dirty="0"/>
              <a:t>的设计是围绕</a:t>
            </a:r>
            <a:r>
              <a:rPr lang="en-US" altLang="zh-CN" dirty="0"/>
              <a:t>LHAASO WCDA</a:t>
            </a:r>
            <a:r>
              <a:rPr lang="zh-CN" altLang="en-US" dirty="0"/>
              <a:t>的应用需求展开的。</a:t>
            </a:r>
            <a:r>
              <a:rPr lang="en-US" altLang="zh-CN" dirty="0"/>
              <a:t>LHAASO</a:t>
            </a:r>
            <a:r>
              <a:rPr lang="zh-CN" altLang="en-US" dirty="0"/>
              <a:t>，也就是大型高海拔空气簇射观测站，国家十二五规划项目，选址在四川稻城。</a:t>
            </a:r>
            <a:r>
              <a:rPr lang="en-US" altLang="zh-CN" dirty="0"/>
              <a:t>WCDA</a:t>
            </a:r>
            <a:r>
              <a:rPr lang="zh-CN" altLang="en-US" dirty="0"/>
              <a:t>是该实验中的主要探测装置之一水契伦科夫探测器阵列。</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4</a:t>
            </a:fld>
            <a:endParaRPr lang="zh-CN" altLang="en-US"/>
          </a:p>
        </p:txBody>
      </p:sp>
    </p:spTree>
    <p:extLst>
      <p:ext uri="{BB962C8B-B14F-4D97-AF65-F5344CB8AC3E}">
        <p14:creationId xmlns:p14="http://schemas.microsoft.com/office/powerpoint/2010/main" val="166924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25</a:t>
            </a:fld>
            <a:endParaRPr lang="zh-CN" altLang="en-US"/>
          </a:p>
        </p:txBody>
      </p:sp>
    </p:spTree>
    <p:extLst>
      <p:ext uri="{BB962C8B-B14F-4D97-AF65-F5344CB8AC3E}">
        <p14:creationId xmlns:p14="http://schemas.microsoft.com/office/powerpoint/2010/main" val="3048032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26</a:t>
            </a:fld>
            <a:endParaRPr lang="zh-CN" altLang="en-US"/>
          </a:p>
        </p:txBody>
      </p:sp>
    </p:spTree>
    <p:extLst>
      <p:ext uri="{BB962C8B-B14F-4D97-AF65-F5344CB8AC3E}">
        <p14:creationId xmlns:p14="http://schemas.microsoft.com/office/powerpoint/2010/main" val="363171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28</a:t>
            </a:fld>
            <a:endParaRPr lang="zh-CN" altLang="en-US"/>
          </a:p>
        </p:txBody>
      </p:sp>
    </p:spTree>
    <p:extLst>
      <p:ext uri="{BB962C8B-B14F-4D97-AF65-F5344CB8AC3E}">
        <p14:creationId xmlns:p14="http://schemas.microsoft.com/office/powerpoint/2010/main" val="2740651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从图中可以看出，采用固定抵消电流的方式（如选定为</a:t>
            </a:r>
            <a:r>
              <a:rPr lang="en-US" altLang="zh-CN" dirty="0"/>
              <a:t>50uA</a:t>
            </a:r>
            <a:r>
              <a:rPr lang="zh-CN" altLang="en-US" dirty="0"/>
              <a:t>），那么通道间阈值的不一致性是非常大的。</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29</a:t>
            </a:fld>
            <a:endParaRPr lang="zh-CN" altLang="en-US"/>
          </a:p>
        </p:txBody>
      </p:sp>
    </p:spTree>
    <p:extLst>
      <p:ext uri="{BB962C8B-B14F-4D97-AF65-F5344CB8AC3E}">
        <p14:creationId xmlns:p14="http://schemas.microsoft.com/office/powerpoint/2010/main" val="444546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CC12E6-6A85-478A-B033-B245F972568D}" type="slidenum">
              <a:rPr lang="zh-CN" altLang="en-US" smtClean="0"/>
              <a:t>30</a:t>
            </a:fld>
            <a:endParaRPr lang="zh-CN" altLang="en-US"/>
          </a:p>
        </p:txBody>
      </p:sp>
    </p:spTree>
    <p:extLst>
      <p:ext uri="{BB962C8B-B14F-4D97-AF65-F5344CB8AC3E}">
        <p14:creationId xmlns:p14="http://schemas.microsoft.com/office/powerpoint/2010/main" val="214128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WCDA</a:t>
            </a:r>
            <a:r>
              <a:rPr lang="zh-CN" altLang="en-US" dirty="0"/>
              <a:t>被划分为如图所示的两个方形水池和一个矩形水池，水池中布满了光电倍增管。</a:t>
            </a:r>
            <a:r>
              <a:rPr lang="en-US" altLang="zh-CN" sz="1200" kern="1200" dirty="0">
                <a:solidFill>
                  <a:schemeClr val="tx1"/>
                </a:solidFill>
                <a:effectLst/>
                <a:latin typeface="+mn-lt"/>
                <a:ea typeface="+mn-ea"/>
                <a:cs typeface="+mn-cs"/>
              </a:rPr>
              <a:t>LHAASO WCDA</a:t>
            </a:r>
            <a:r>
              <a:rPr lang="zh-CN" altLang="zh-CN" sz="1200" kern="1200" dirty="0">
                <a:solidFill>
                  <a:schemeClr val="tx1"/>
                </a:solidFill>
                <a:effectLst/>
                <a:latin typeface="+mn-lt"/>
                <a:ea typeface="+mn-ea"/>
                <a:cs typeface="+mn-cs"/>
              </a:rPr>
              <a:t>使用</a:t>
            </a:r>
            <a:r>
              <a:rPr lang="en-US" altLang="zh-CN" sz="1200" kern="1200" dirty="0">
                <a:solidFill>
                  <a:schemeClr val="tx1"/>
                </a:solidFill>
                <a:effectLst/>
                <a:latin typeface="+mn-lt"/>
                <a:ea typeface="+mn-ea"/>
                <a:cs typeface="+mn-cs"/>
              </a:rPr>
              <a:t>PMT</a:t>
            </a:r>
            <a:r>
              <a:rPr lang="zh-CN" altLang="zh-CN" sz="1200" kern="1200" dirty="0">
                <a:solidFill>
                  <a:schemeClr val="tx1"/>
                </a:solidFill>
                <a:effectLst/>
                <a:latin typeface="+mn-lt"/>
                <a:ea typeface="+mn-ea"/>
                <a:cs typeface="+mn-cs"/>
              </a:rPr>
              <a:t>收集契伦科夫光，并将光信号转化为电信号输出，需要有一套与探测器配套的读出电子学系统接收</a:t>
            </a:r>
            <a:r>
              <a:rPr lang="en-US" altLang="zh-CN" sz="1200" kern="1200" dirty="0">
                <a:solidFill>
                  <a:schemeClr val="tx1"/>
                </a:solidFill>
                <a:effectLst/>
                <a:latin typeface="+mn-lt"/>
                <a:ea typeface="+mn-ea"/>
                <a:cs typeface="+mn-cs"/>
              </a:rPr>
              <a:t>PMT </a:t>
            </a:r>
            <a:r>
              <a:rPr lang="zh-CN" altLang="zh-CN" sz="1200" kern="1200" dirty="0">
                <a:solidFill>
                  <a:schemeClr val="tx1"/>
                </a:solidFill>
                <a:effectLst/>
                <a:latin typeface="+mn-lt"/>
                <a:ea typeface="+mn-ea"/>
                <a:cs typeface="+mn-cs"/>
              </a:rPr>
              <a:t>输出的信号，并将</a:t>
            </a:r>
            <a:r>
              <a:rPr lang="en-US" altLang="zh-CN" sz="1200" kern="1200" dirty="0">
                <a:solidFill>
                  <a:schemeClr val="tx1"/>
                </a:solidFill>
                <a:effectLst/>
                <a:latin typeface="+mn-lt"/>
                <a:ea typeface="+mn-ea"/>
                <a:cs typeface="+mn-cs"/>
              </a:rPr>
              <a:t>PMT</a:t>
            </a:r>
            <a:r>
              <a:rPr lang="zh-CN" altLang="zh-CN" sz="1200" kern="1200" dirty="0">
                <a:solidFill>
                  <a:schemeClr val="tx1"/>
                </a:solidFill>
                <a:effectLst/>
                <a:latin typeface="+mn-lt"/>
                <a:ea typeface="+mn-ea"/>
                <a:cs typeface="+mn-cs"/>
              </a:rPr>
              <a:t>信号测量的结果传输到后端的数据获取系统</a:t>
            </a:r>
            <a:r>
              <a:rPr lang="zh-CN" altLang="en-US" sz="1200" kern="1200" dirty="0">
                <a:solidFill>
                  <a:schemeClr val="tx1"/>
                </a:solidFill>
                <a:effectLst/>
                <a:latin typeface="+mn-lt"/>
                <a:ea typeface="+mn-ea"/>
                <a:cs typeface="+mn-cs"/>
              </a:rPr>
              <a:t>。</a:t>
            </a:r>
            <a:r>
              <a:rPr lang="zh-CN" altLang="en-US" dirty="0"/>
              <a:t>我们的每个前端读出电子学模块按照可以同时处理</a:t>
            </a:r>
            <a:r>
              <a:rPr lang="en-US" altLang="zh-CN" dirty="0"/>
              <a:t>9</a:t>
            </a:r>
            <a:r>
              <a:rPr lang="zh-CN" altLang="en-US" dirty="0"/>
              <a:t>个</a:t>
            </a:r>
            <a:r>
              <a:rPr lang="en-US" altLang="zh-CN" dirty="0"/>
              <a:t>PMT</a:t>
            </a:r>
            <a:r>
              <a:rPr lang="zh-CN" altLang="en-US" dirty="0"/>
              <a:t>信号来设计，至少需要</a:t>
            </a:r>
            <a:r>
              <a:rPr lang="en-US" altLang="zh-CN" dirty="0"/>
              <a:t>350</a:t>
            </a:r>
            <a:r>
              <a:rPr lang="zh-CN" altLang="en-US" dirty="0"/>
              <a:t>个</a:t>
            </a:r>
            <a:r>
              <a:rPr lang="en-US" altLang="zh-CN" dirty="0"/>
              <a:t>FEE</a:t>
            </a:r>
            <a:r>
              <a:rPr lang="zh-CN" altLang="en-US" dirty="0"/>
              <a:t>模块。</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5</a:t>
            </a:fld>
            <a:endParaRPr lang="zh-CN" altLang="en-US"/>
          </a:p>
        </p:txBody>
      </p:sp>
    </p:spTree>
    <p:extLst>
      <p:ext uri="{BB962C8B-B14F-4D97-AF65-F5344CB8AC3E}">
        <p14:creationId xmlns:p14="http://schemas.microsoft.com/office/powerpoint/2010/main" val="82435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围绕</a:t>
            </a:r>
            <a:r>
              <a:rPr lang="en-US" altLang="zh-CN" dirty="0"/>
              <a:t>WCDA</a:t>
            </a:r>
            <a:r>
              <a:rPr lang="zh-CN" altLang="en-US" dirty="0"/>
              <a:t>的应用需求，前端读出电子学系统主要功能有以下两点</a:t>
            </a:r>
            <a:r>
              <a:rPr lang="en-US" altLang="zh-CN" dirty="0"/>
              <a:t>1</a:t>
            </a:r>
            <a:r>
              <a:rPr lang="zh-CN" altLang="en-US" dirty="0"/>
              <a:t>、</a:t>
            </a:r>
            <a:r>
              <a:rPr lang="en-US" altLang="zh-CN" dirty="0"/>
              <a:t>2</a:t>
            </a:r>
            <a:r>
              <a:rPr lang="zh-CN" altLang="en-US" dirty="0"/>
              <a:t>；</a:t>
            </a:r>
            <a:r>
              <a:rPr lang="zh-CN" altLang="zh-CN" sz="1200" kern="1200" dirty="0">
                <a:solidFill>
                  <a:schemeClr val="tx1"/>
                </a:solidFill>
                <a:effectLst/>
                <a:latin typeface="+mn-lt"/>
                <a:ea typeface="+mn-ea"/>
                <a:cs typeface="+mn-cs"/>
              </a:rPr>
              <a:t>为了能够准确地记录电信号的到达时间和能量，探测器对电子学的指标需求</a:t>
            </a:r>
            <a:r>
              <a:rPr lang="zh-CN" altLang="en-US" dirty="0"/>
              <a:t>如下：。</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6</a:t>
            </a:fld>
            <a:endParaRPr lang="zh-CN" altLang="en-US"/>
          </a:p>
        </p:txBody>
      </p:sp>
    </p:spTree>
    <p:extLst>
      <p:ext uri="{BB962C8B-B14F-4D97-AF65-F5344CB8AC3E}">
        <p14:creationId xmlns:p14="http://schemas.microsoft.com/office/powerpoint/2010/main" val="366527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围绕以上需求，芯片设计规划如下。</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7</a:t>
            </a:fld>
            <a:endParaRPr lang="zh-CN" altLang="en-US"/>
          </a:p>
        </p:txBody>
      </p:sp>
    </p:spTree>
    <p:extLst>
      <p:ext uri="{BB962C8B-B14F-4D97-AF65-F5344CB8AC3E}">
        <p14:creationId xmlns:p14="http://schemas.microsoft.com/office/powerpoint/2010/main" val="113377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考虑到</a:t>
            </a:r>
            <a:r>
              <a:rPr lang="en-US" altLang="zh-CN" sz="1200" kern="1200" dirty="0">
                <a:solidFill>
                  <a:schemeClr val="tx1"/>
                </a:solidFill>
                <a:effectLst/>
                <a:latin typeface="+mn-lt"/>
                <a:ea typeface="+mn-ea"/>
                <a:cs typeface="+mn-cs"/>
              </a:rPr>
              <a:t>WCDA</a:t>
            </a:r>
            <a:r>
              <a:rPr lang="zh-CN" altLang="zh-CN" sz="1200" kern="1200" dirty="0">
                <a:solidFill>
                  <a:schemeClr val="tx1"/>
                </a:solidFill>
                <a:effectLst/>
                <a:latin typeface="+mn-lt"/>
                <a:ea typeface="+mn-ea"/>
                <a:cs typeface="+mn-cs"/>
              </a:rPr>
              <a:t>的电荷测量动态范围为</a:t>
            </a:r>
            <a:r>
              <a:rPr lang="en-US" altLang="zh-CN" sz="1200" kern="1200" dirty="0">
                <a:solidFill>
                  <a:schemeClr val="tx1"/>
                </a:solidFill>
                <a:effectLst/>
                <a:latin typeface="+mn-lt"/>
                <a:ea typeface="+mn-ea"/>
                <a:cs typeface="+mn-cs"/>
              </a:rPr>
              <a:t>4000</a:t>
            </a:r>
            <a:r>
              <a:rPr lang="zh-CN" altLang="en-US" sz="1200" kern="1200" dirty="0">
                <a:solidFill>
                  <a:schemeClr val="tx1"/>
                </a:solidFill>
                <a:effectLst/>
                <a:latin typeface="+mn-lt"/>
                <a:ea typeface="+mn-ea"/>
                <a:cs typeface="+mn-cs"/>
              </a:rPr>
              <a:t>，单个电子学读出通道难以实现，故同时将</a:t>
            </a:r>
            <a:r>
              <a:rPr lang="en-US" altLang="zh-CN" sz="1200" kern="1200" dirty="0">
                <a:solidFill>
                  <a:schemeClr val="tx1"/>
                </a:solidFill>
                <a:effectLst/>
                <a:latin typeface="+mn-lt"/>
                <a:ea typeface="+mn-ea"/>
                <a:cs typeface="+mn-cs"/>
              </a:rPr>
              <a:t>PMT</a:t>
            </a:r>
            <a:r>
              <a:rPr lang="zh-CN" altLang="en-US" sz="1200" kern="1200" dirty="0">
                <a:solidFill>
                  <a:schemeClr val="tx1"/>
                </a:solidFill>
                <a:effectLst/>
                <a:latin typeface="+mn-lt"/>
                <a:ea typeface="+mn-ea"/>
                <a:cs typeface="+mn-cs"/>
              </a:rPr>
              <a:t>的阳极和第八打拿极信号引出。</a:t>
            </a:r>
            <a:r>
              <a:rPr lang="zh-CN" altLang="zh-CN" sz="1200" kern="1200" dirty="0">
                <a:solidFill>
                  <a:schemeClr val="tx1"/>
                </a:solidFill>
                <a:effectLst/>
                <a:latin typeface="+mn-lt"/>
                <a:ea typeface="+mn-ea"/>
                <a:cs typeface="+mn-cs"/>
              </a:rPr>
              <a:t>如此</a:t>
            </a:r>
            <a:r>
              <a:rPr lang="zh-CN" altLang="en-US" sz="1200" kern="1200" dirty="0">
                <a:solidFill>
                  <a:schemeClr val="tx1"/>
                </a:solidFill>
                <a:effectLst/>
                <a:latin typeface="+mn-lt"/>
                <a:ea typeface="+mn-ea"/>
                <a:cs typeface="+mn-cs"/>
              </a:rPr>
              <a:t>一来，</a:t>
            </a:r>
            <a:r>
              <a:rPr lang="zh-CN" altLang="zh-CN" sz="1200" kern="1200" dirty="0">
                <a:solidFill>
                  <a:schemeClr val="tx1"/>
                </a:solidFill>
                <a:effectLst/>
                <a:latin typeface="+mn-lt"/>
                <a:ea typeface="+mn-ea"/>
                <a:cs typeface="+mn-cs"/>
              </a:rPr>
              <a:t>在保证整体电荷测量动态范围且有合适重叠区的同时，降低了单个读出通道的性能要求</a:t>
            </a:r>
            <a:r>
              <a:rPr lang="zh-CN" altLang="en-US" sz="1200" kern="1200" dirty="0">
                <a:solidFill>
                  <a:schemeClr val="tx1"/>
                </a:solidFill>
                <a:effectLst/>
                <a:latin typeface="+mn-lt"/>
                <a:ea typeface="+mn-ea"/>
                <a:cs typeface="+mn-cs"/>
              </a:rPr>
              <a:t>，同时也降低了对</a:t>
            </a:r>
            <a:r>
              <a:rPr lang="en-US" altLang="zh-CN" sz="1200" kern="1200" dirty="0">
                <a:solidFill>
                  <a:schemeClr val="tx1"/>
                </a:solidFill>
                <a:effectLst/>
                <a:latin typeface="+mn-lt"/>
                <a:ea typeface="+mn-ea"/>
                <a:cs typeface="+mn-cs"/>
              </a:rPr>
              <a:t>PMT</a:t>
            </a:r>
            <a:r>
              <a:rPr lang="zh-CN" altLang="en-US" sz="1200" kern="1200" dirty="0">
                <a:solidFill>
                  <a:schemeClr val="tx1"/>
                </a:solidFill>
                <a:effectLst/>
                <a:latin typeface="+mn-lt"/>
                <a:ea typeface="+mn-ea"/>
                <a:cs typeface="+mn-cs"/>
              </a:rPr>
              <a:t>的性能要求。</a:t>
            </a:r>
            <a:r>
              <a:rPr lang="zh-CN" altLang="zh-CN" sz="1200" kern="1200" dirty="0">
                <a:solidFill>
                  <a:schemeClr val="tx1"/>
                </a:solidFill>
                <a:effectLst/>
                <a:latin typeface="+mn-lt"/>
                <a:ea typeface="+mn-ea"/>
                <a:cs typeface="+mn-cs"/>
              </a:rPr>
              <a:t>而对于时间测量而言，由于芯片只需测量输入信号的前沿时刻，输入信号饱和畸变并不影响其时间测量结果。因此，使用光电倍增管的阳极通道实现整个动态范围的时间测量。</a:t>
            </a:r>
            <a:endParaRPr lang="zh-CN" altLang="en-US" dirty="0"/>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CC12E6-6A85-478A-B033-B245F972568D}" type="slidenum">
              <a:rPr lang="zh-CN" altLang="en-US" smtClean="0"/>
              <a:t>9</a:t>
            </a:fld>
            <a:endParaRPr lang="zh-CN" altLang="en-US"/>
          </a:p>
        </p:txBody>
      </p:sp>
    </p:spTree>
    <p:extLst>
      <p:ext uri="{BB962C8B-B14F-4D97-AF65-F5344CB8AC3E}">
        <p14:creationId xmlns:p14="http://schemas.microsoft.com/office/powerpoint/2010/main" val="269721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左边负向信号为阳极信号，右边正向信号为打拿极信号。</a:t>
            </a:r>
            <a:r>
              <a:rPr lang="en-US" altLang="zh-CN" dirty="0"/>
              <a:t> </a:t>
            </a:r>
            <a:r>
              <a:rPr lang="zh-CN" altLang="zh-CN" dirty="0"/>
              <a:t>在</a:t>
            </a:r>
            <a:r>
              <a:rPr lang="en-US" altLang="zh-CN" dirty="0"/>
              <a:t>30 P.E.</a:t>
            </a:r>
            <a:r>
              <a:rPr lang="zh-CN" altLang="zh-CN" dirty="0"/>
              <a:t>条件下，打拿级输出信号幅度约为</a:t>
            </a:r>
            <a:r>
              <a:rPr lang="en-US" altLang="zh-CN" dirty="0"/>
              <a:t>3 mV</a:t>
            </a:r>
            <a:r>
              <a:rPr lang="zh-CN" altLang="zh-CN" dirty="0"/>
              <a:t>，和阳极输出信号在</a:t>
            </a:r>
            <a:r>
              <a:rPr lang="en-US" altLang="zh-CN" dirty="0"/>
              <a:t>S.P.E.</a:t>
            </a:r>
            <a:r>
              <a:rPr lang="zh-CN" altLang="zh-CN" dirty="0"/>
              <a:t>条件下的信号幅度比较接近</a:t>
            </a:r>
            <a:r>
              <a:rPr lang="zh-CN" altLang="en-US" dirty="0"/>
              <a:t>。</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10</a:t>
            </a:fld>
            <a:endParaRPr lang="zh-CN" altLang="en-US"/>
          </a:p>
        </p:txBody>
      </p:sp>
    </p:spTree>
    <p:extLst>
      <p:ext uri="{BB962C8B-B14F-4D97-AF65-F5344CB8AC3E}">
        <p14:creationId xmlns:p14="http://schemas.microsoft.com/office/powerpoint/2010/main" val="350084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S.P.E.~ 4000 P.E.</a:t>
            </a:r>
            <a:r>
              <a:rPr lang="zh-CN" altLang="zh-CN" sz="1200" kern="1200" dirty="0">
                <a:solidFill>
                  <a:schemeClr val="tx1"/>
                </a:solidFill>
                <a:effectLst/>
                <a:latin typeface="+mn-lt"/>
                <a:ea typeface="+mn-ea"/>
                <a:cs typeface="+mn-cs"/>
              </a:rPr>
              <a:t>的整个范围内，</a:t>
            </a:r>
            <a:r>
              <a:rPr lang="en-US" altLang="zh-CN" sz="1200" kern="1200" dirty="0">
                <a:solidFill>
                  <a:schemeClr val="tx1"/>
                </a:solidFill>
                <a:effectLst/>
                <a:latin typeface="+mn-lt"/>
                <a:ea typeface="+mn-ea"/>
                <a:cs typeface="+mn-cs"/>
              </a:rPr>
              <a:t>PMT</a:t>
            </a:r>
            <a:r>
              <a:rPr lang="zh-CN" altLang="zh-CN" sz="1200" kern="1200" dirty="0">
                <a:solidFill>
                  <a:schemeClr val="tx1"/>
                </a:solidFill>
                <a:effectLst/>
                <a:latin typeface="+mn-lt"/>
                <a:ea typeface="+mn-ea"/>
                <a:cs typeface="+mn-cs"/>
              </a:rPr>
              <a:t>阳极输出信号的电荷量难以保持良好的线性，决定在</a:t>
            </a:r>
            <a:r>
              <a:rPr lang="en-US" altLang="zh-CN" sz="1200" kern="1200" dirty="0">
                <a:solidFill>
                  <a:schemeClr val="tx1"/>
                </a:solidFill>
                <a:effectLst/>
                <a:latin typeface="+mn-lt"/>
                <a:ea typeface="+mn-ea"/>
                <a:cs typeface="+mn-cs"/>
              </a:rPr>
              <a:t>30 P.E. ~ 4000 P.E.</a:t>
            </a:r>
            <a:r>
              <a:rPr lang="zh-CN" altLang="zh-CN" sz="1200" kern="1200" dirty="0">
                <a:solidFill>
                  <a:schemeClr val="tx1"/>
                </a:solidFill>
                <a:effectLst/>
                <a:latin typeface="+mn-lt"/>
                <a:ea typeface="+mn-ea"/>
                <a:cs typeface="+mn-cs"/>
              </a:rPr>
              <a:t>的范围内使用打拿级进行高能区的电荷测量，在</a:t>
            </a:r>
            <a:r>
              <a:rPr lang="en-US" altLang="zh-CN" sz="1200" kern="1200" dirty="0">
                <a:solidFill>
                  <a:schemeClr val="tx1"/>
                </a:solidFill>
                <a:effectLst/>
                <a:latin typeface="+mn-lt"/>
                <a:ea typeface="+mn-ea"/>
                <a:cs typeface="+mn-cs"/>
              </a:rPr>
              <a:t>S.P.E. ~ 133 P.E.</a:t>
            </a:r>
            <a:r>
              <a:rPr lang="zh-CN" altLang="zh-CN" sz="1200" kern="1200" dirty="0">
                <a:solidFill>
                  <a:schemeClr val="tx1"/>
                </a:solidFill>
                <a:effectLst/>
                <a:latin typeface="+mn-lt"/>
                <a:ea typeface="+mn-ea"/>
                <a:cs typeface="+mn-cs"/>
              </a:rPr>
              <a:t>的范围内使用阳极信号进行低能区的电荷测量。</a:t>
            </a:r>
            <a:r>
              <a:rPr lang="en-US" altLang="zh-CN" sz="1200" kern="1200" dirty="0">
                <a:solidFill>
                  <a:schemeClr val="tx1"/>
                </a:solidFill>
                <a:effectLst/>
                <a:latin typeface="+mn-lt"/>
                <a:ea typeface="+mn-ea"/>
                <a:cs typeface="+mn-cs"/>
              </a:rPr>
              <a:t>133</a:t>
            </a:r>
            <a:r>
              <a:rPr lang="zh-CN" altLang="zh-CN" sz="1200" kern="1200" dirty="0">
                <a:solidFill>
                  <a:schemeClr val="tx1"/>
                </a:solidFill>
                <a:effectLst/>
                <a:latin typeface="+mn-lt"/>
                <a:ea typeface="+mn-ea"/>
                <a:cs typeface="+mn-cs"/>
              </a:rPr>
              <a:t>倍的测量动态范围对于探测器和单个电子学测量通道都能够较容易完成，并且对电子学来讲，阳极和打拿级电荷测量电路可以采用近乎相同的电路结构。</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11</a:t>
            </a:fld>
            <a:endParaRPr lang="zh-CN" altLang="en-US"/>
          </a:p>
        </p:txBody>
      </p:sp>
    </p:spTree>
    <p:extLst>
      <p:ext uri="{BB962C8B-B14F-4D97-AF65-F5344CB8AC3E}">
        <p14:creationId xmlns:p14="http://schemas.microsoft.com/office/powerpoint/2010/main" val="163807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下面介绍芯片设计技术路线。</a:t>
            </a:r>
          </a:p>
        </p:txBody>
      </p:sp>
      <p:sp>
        <p:nvSpPr>
          <p:cNvPr id="4" name="灯片编号占位符 3"/>
          <p:cNvSpPr>
            <a:spLocks noGrp="1"/>
          </p:cNvSpPr>
          <p:nvPr>
            <p:ph type="sldNum" sz="quarter" idx="10"/>
          </p:nvPr>
        </p:nvSpPr>
        <p:spPr/>
        <p:txBody>
          <a:bodyPr/>
          <a:lstStyle/>
          <a:p>
            <a:fld id="{72CC12E6-6A85-478A-B033-B245F972568D}" type="slidenum">
              <a:rPr lang="zh-CN" altLang="en-US" smtClean="0"/>
              <a:t>12</a:t>
            </a:fld>
            <a:endParaRPr lang="zh-CN" altLang="en-US"/>
          </a:p>
        </p:txBody>
      </p:sp>
    </p:spTree>
    <p:extLst>
      <p:ext uri="{BB962C8B-B14F-4D97-AF65-F5344CB8AC3E}">
        <p14:creationId xmlns:p14="http://schemas.microsoft.com/office/powerpoint/2010/main" val="3887242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0" name="组合 9"/>
          <p:cNvGrpSpPr/>
          <p:nvPr userDrawn="1"/>
        </p:nvGrpSpPr>
        <p:grpSpPr>
          <a:xfrm>
            <a:off x="838200" y="419118"/>
            <a:ext cx="4530297" cy="1133796"/>
            <a:chOff x="838200" y="158985"/>
            <a:chExt cx="4530297" cy="1133796"/>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2984" y="280203"/>
              <a:ext cx="3321145" cy="44568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58985"/>
              <a:ext cx="1114784" cy="1133796"/>
            </a:xfrm>
            <a:prstGeom prst="rect">
              <a:avLst/>
            </a:prstGeom>
          </p:spPr>
        </p:pic>
        <p:sp>
          <p:nvSpPr>
            <p:cNvPr id="9" name="文本框 8"/>
            <p:cNvSpPr txBox="1"/>
            <p:nvPr userDrawn="1"/>
          </p:nvSpPr>
          <p:spPr>
            <a:xfrm>
              <a:off x="1858616" y="745882"/>
              <a:ext cx="3509881" cy="307777"/>
            </a:xfrm>
            <a:prstGeom prst="rect">
              <a:avLst/>
            </a:prstGeom>
            <a:noFill/>
          </p:spPr>
          <p:txBody>
            <a:bodyPr wrap="square" rtlCol="0">
              <a:spAutoFit/>
            </a:bodyPr>
            <a:lstStyle/>
            <a:p>
              <a:r>
                <a:rPr lang="en-US" altLang="zh-CN" sz="1400" dirty="0">
                  <a:solidFill>
                    <a:srgbClr val="C00000"/>
                  </a:solidFill>
                </a:rPr>
                <a:t>University of Science and Technology of China</a:t>
              </a:r>
              <a:endParaRPr lang="zh-CN" altLang="en-US" sz="1400" dirty="0">
                <a:solidFill>
                  <a:srgbClr val="C00000"/>
                </a:solidFill>
              </a:endParaRPr>
            </a:p>
          </p:txBody>
        </p:sp>
      </p:grpSp>
      <p:sp>
        <p:nvSpPr>
          <p:cNvPr id="2" name="标题 1"/>
          <p:cNvSpPr>
            <a:spLocks noGrp="1"/>
          </p:cNvSpPr>
          <p:nvPr>
            <p:ph type="ctrTitle"/>
          </p:nvPr>
        </p:nvSpPr>
        <p:spPr>
          <a:xfrm>
            <a:off x="1524000" y="2102189"/>
            <a:ext cx="9144000" cy="1501549"/>
          </a:xfrm>
        </p:spPr>
        <p:txBody>
          <a:bodyPr anchor="b">
            <a:normAutofit/>
          </a:bodyPr>
          <a:lstStyle>
            <a:lvl1pPr algn="ctr">
              <a:defRPr sz="4800"/>
            </a:lvl1pPr>
          </a:lstStyle>
          <a:p>
            <a:r>
              <a:rPr lang="zh-CN" altLang="en-US" dirty="0"/>
              <a:t>单击此处编辑母版标题样式</a:t>
            </a:r>
          </a:p>
        </p:txBody>
      </p:sp>
      <p:sp>
        <p:nvSpPr>
          <p:cNvPr id="3" name="副标题 2"/>
          <p:cNvSpPr>
            <a:spLocks noGrp="1"/>
          </p:cNvSpPr>
          <p:nvPr>
            <p:ph type="subTitle" idx="1"/>
          </p:nvPr>
        </p:nvSpPr>
        <p:spPr>
          <a:xfrm>
            <a:off x="1524000" y="3951514"/>
            <a:ext cx="9144000" cy="130628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154253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127127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356087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85360"/>
            <a:ext cx="6477000" cy="595896"/>
          </a:xfrm>
        </p:spPr>
        <p:txBody>
          <a:bodyPr>
            <a:normAutofit/>
          </a:bodyPr>
          <a:lstStyle>
            <a:lvl1pPr>
              <a:defRPr sz="2800">
                <a:solidFill>
                  <a:srgbClr val="C00000"/>
                </a:solidFill>
              </a:defRPr>
            </a:lvl1pPr>
          </a:lstStyle>
          <a:p>
            <a:r>
              <a:rPr lang="zh-CN" altLang="en-US" dirty="0"/>
              <a:t>单击此处编辑母版标题样式</a:t>
            </a:r>
          </a:p>
        </p:txBody>
      </p:sp>
      <p:sp>
        <p:nvSpPr>
          <p:cNvPr id="3" name="内容占位符 2"/>
          <p:cNvSpPr>
            <a:spLocks noGrp="1"/>
          </p:cNvSpPr>
          <p:nvPr>
            <p:ph idx="1"/>
          </p:nvPr>
        </p:nvSpPr>
        <p:spPr>
          <a:xfrm>
            <a:off x="838200" y="1317141"/>
            <a:ext cx="10515600" cy="4859822"/>
          </a:xfrm>
        </p:spPr>
        <p:txBody>
          <a:bodyPr/>
          <a:lstStyle>
            <a:lvl1pPr>
              <a:defRPr sz="2000"/>
            </a:lvl1pPr>
            <a:lvl2pPr marL="685800" indent="-228600">
              <a:buFont typeface="Wingdings" panose="05000000000000000000" pitchFamily="2" charset="2"/>
              <a:buChar char="Ø"/>
              <a:defRPr sz="1800"/>
            </a:lvl2pPr>
            <a:lvl3pPr marL="1143000" indent="-228600">
              <a:buFont typeface="Wingdings" panose="05000000000000000000" pitchFamily="2" charset="2"/>
              <a:buChar char="ü"/>
              <a:defRPr sz="16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1D2F4-428F-4946-B218-DB556693F6BC}" type="slidenum">
              <a:rPr lang="zh-CN" altLang="en-US" smtClean="0"/>
              <a:t>‹#›</a:t>
            </a:fld>
            <a:endParaRPr lang="zh-CN" altLang="en-US"/>
          </a:p>
        </p:txBody>
      </p:sp>
      <p:grpSp>
        <p:nvGrpSpPr>
          <p:cNvPr id="13" name="组合 12"/>
          <p:cNvGrpSpPr/>
          <p:nvPr userDrawn="1"/>
        </p:nvGrpSpPr>
        <p:grpSpPr>
          <a:xfrm>
            <a:off x="7717051" y="183761"/>
            <a:ext cx="3730676" cy="782385"/>
            <a:chOff x="838200" y="158985"/>
            <a:chExt cx="3730676" cy="782385"/>
          </a:xfrm>
        </p:grpSpPr>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4599" y="222664"/>
              <a:ext cx="2521965" cy="338434"/>
            </a:xfrm>
            <a:prstGeom prst="rect">
              <a:avLst/>
            </a:prstGeom>
          </p:spPr>
        </p:pic>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58985"/>
              <a:ext cx="769266" cy="782385"/>
            </a:xfrm>
            <a:prstGeom prst="rect">
              <a:avLst/>
            </a:prstGeom>
          </p:spPr>
        </p:pic>
        <p:sp>
          <p:nvSpPr>
            <p:cNvPr id="16" name="文本框 15"/>
            <p:cNvSpPr txBox="1"/>
            <p:nvPr userDrawn="1"/>
          </p:nvSpPr>
          <p:spPr>
            <a:xfrm>
              <a:off x="1607466" y="594870"/>
              <a:ext cx="2961410" cy="261610"/>
            </a:xfrm>
            <a:prstGeom prst="rect">
              <a:avLst/>
            </a:prstGeom>
            <a:noFill/>
          </p:spPr>
          <p:txBody>
            <a:bodyPr wrap="square" rtlCol="0">
              <a:spAutoFit/>
            </a:bodyPr>
            <a:lstStyle/>
            <a:p>
              <a:r>
                <a:rPr lang="en-US" altLang="zh-CN" sz="1100" dirty="0">
                  <a:solidFill>
                    <a:srgbClr val="C00000"/>
                  </a:solidFill>
                </a:rPr>
                <a:t>University of Science and Technology of China</a:t>
              </a:r>
              <a:endParaRPr lang="zh-CN" altLang="en-US" sz="1100" dirty="0">
                <a:solidFill>
                  <a:srgbClr val="C00000"/>
                </a:solidFill>
              </a:endParaRPr>
            </a:p>
          </p:txBody>
        </p:sp>
      </p:grpSp>
      <p:pic>
        <p:nvPicPr>
          <p:cNvPr id="17" name="图片 16"/>
          <p:cNvPicPr>
            <a:picLocks noChangeAspect="1"/>
          </p:cNvPicPr>
          <p:nvPr userDrawn="1"/>
        </p:nvPicPr>
        <p:blipFill>
          <a:blip r:embed="rId4"/>
          <a:stretch>
            <a:fillRect/>
          </a:stretch>
        </p:blipFill>
        <p:spPr>
          <a:xfrm>
            <a:off x="960800" y="947169"/>
            <a:ext cx="10270399" cy="80818"/>
          </a:xfrm>
          <a:prstGeom prst="rect">
            <a:avLst/>
          </a:prstGeom>
        </p:spPr>
      </p:pic>
    </p:spTree>
    <p:extLst>
      <p:ext uri="{BB962C8B-B14F-4D97-AF65-F5344CB8AC3E}">
        <p14:creationId xmlns:p14="http://schemas.microsoft.com/office/powerpoint/2010/main" val="107293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340798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207374"/>
            <a:ext cx="5181600" cy="4969589"/>
          </a:xfrm>
        </p:spPr>
        <p:txBody>
          <a:bodyPr/>
          <a:lstStyle>
            <a:lvl1pPr>
              <a:defRPr sz="2000"/>
            </a:lvl1pPr>
            <a:lvl2pPr marL="685800" indent="-228600">
              <a:buFont typeface="Wingdings" panose="05000000000000000000" pitchFamily="2" charset="2"/>
              <a:buChar char="Ø"/>
              <a:defRPr sz="1800"/>
            </a:lvl2pPr>
            <a:lvl3pPr marL="1143000" indent="-228600">
              <a:buFont typeface="Wingdings" panose="05000000000000000000" pitchFamily="2" charset="2"/>
              <a:buChar char="ü"/>
              <a:defRPr sz="16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207374"/>
            <a:ext cx="5181600" cy="4969589"/>
          </a:xfrm>
        </p:spPr>
        <p:txBody>
          <a:bodyPr/>
          <a:lstStyle>
            <a:lvl1pPr>
              <a:defRPr sz="2000"/>
            </a:lvl1pPr>
            <a:lvl2pPr marL="685800" indent="-228600">
              <a:buFont typeface="Wingdings" panose="05000000000000000000" pitchFamily="2" charset="2"/>
              <a:buChar char="Ø"/>
              <a:defRPr sz="1800"/>
            </a:lvl2pPr>
            <a:lvl3pPr marL="1143000" indent="-228600">
              <a:buFont typeface="Wingdings" panose="05000000000000000000" pitchFamily="2" charset="2"/>
              <a:buChar char="ü"/>
              <a:defRPr sz="16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r>
              <a:rPr lang="en-US" altLang="zh-CN"/>
              <a:t>2017/10/12</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61D2F4-428F-4946-B218-DB556693F6BC}" type="slidenum">
              <a:rPr lang="zh-CN" altLang="en-US" smtClean="0"/>
              <a:t>‹#›</a:t>
            </a:fld>
            <a:endParaRPr lang="zh-CN" altLang="en-US"/>
          </a:p>
        </p:txBody>
      </p:sp>
      <p:sp>
        <p:nvSpPr>
          <p:cNvPr id="8" name="标题 1"/>
          <p:cNvSpPr txBox="1">
            <a:spLocks/>
          </p:cNvSpPr>
          <p:nvPr userDrawn="1"/>
        </p:nvSpPr>
        <p:spPr>
          <a:xfrm>
            <a:off x="838200" y="285360"/>
            <a:ext cx="6477000" cy="595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C00000"/>
                </a:solidFill>
                <a:latin typeface="+mj-lt"/>
                <a:ea typeface="+mj-ea"/>
                <a:cs typeface="+mj-cs"/>
              </a:defRPr>
            </a:lvl1pPr>
          </a:lstStyle>
          <a:p>
            <a:endParaRPr lang="zh-CN" altLang="en-US" dirty="0"/>
          </a:p>
        </p:txBody>
      </p:sp>
      <p:grpSp>
        <p:nvGrpSpPr>
          <p:cNvPr id="9" name="组合 8"/>
          <p:cNvGrpSpPr/>
          <p:nvPr userDrawn="1"/>
        </p:nvGrpSpPr>
        <p:grpSpPr>
          <a:xfrm>
            <a:off x="7717051" y="183761"/>
            <a:ext cx="3730676" cy="782385"/>
            <a:chOff x="838200" y="158985"/>
            <a:chExt cx="3730676" cy="782385"/>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4599" y="222664"/>
              <a:ext cx="2521965" cy="338434"/>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58985"/>
              <a:ext cx="769266" cy="782385"/>
            </a:xfrm>
            <a:prstGeom prst="rect">
              <a:avLst/>
            </a:prstGeom>
          </p:spPr>
        </p:pic>
        <p:sp>
          <p:nvSpPr>
            <p:cNvPr id="12" name="文本框 11"/>
            <p:cNvSpPr txBox="1"/>
            <p:nvPr userDrawn="1"/>
          </p:nvSpPr>
          <p:spPr>
            <a:xfrm>
              <a:off x="1607466" y="594870"/>
              <a:ext cx="2961410" cy="261610"/>
            </a:xfrm>
            <a:prstGeom prst="rect">
              <a:avLst/>
            </a:prstGeom>
            <a:noFill/>
          </p:spPr>
          <p:txBody>
            <a:bodyPr wrap="square" rtlCol="0">
              <a:spAutoFit/>
            </a:bodyPr>
            <a:lstStyle/>
            <a:p>
              <a:r>
                <a:rPr lang="en-US" altLang="zh-CN" sz="1100" dirty="0">
                  <a:solidFill>
                    <a:srgbClr val="C00000"/>
                  </a:solidFill>
                </a:rPr>
                <a:t>University of Science and Technology of China</a:t>
              </a:r>
              <a:endParaRPr lang="zh-CN" altLang="en-US" sz="1100" dirty="0">
                <a:solidFill>
                  <a:srgbClr val="C00000"/>
                </a:solidFill>
              </a:endParaRPr>
            </a:p>
          </p:txBody>
        </p:sp>
      </p:grpSp>
      <p:pic>
        <p:nvPicPr>
          <p:cNvPr id="13" name="图片 12"/>
          <p:cNvPicPr>
            <a:picLocks noChangeAspect="1"/>
          </p:cNvPicPr>
          <p:nvPr userDrawn="1"/>
        </p:nvPicPr>
        <p:blipFill>
          <a:blip r:embed="rId4"/>
          <a:stretch>
            <a:fillRect/>
          </a:stretch>
        </p:blipFill>
        <p:spPr>
          <a:xfrm>
            <a:off x="960800" y="947169"/>
            <a:ext cx="10270399" cy="80818"/>
          </a:xfrm>
          <a:prstGeom prst="rect">
            <a:avLst/>
          </a:prstGeom>
        </p:spPr>
      </p:pic>
      <p:sp>
        <p:nvSpPr>
          <p:cNvPr id="14" name="标题 1"/>
          <p:cNvSpPr>
            <a:spLocks noGrp="1"/>
          </p:cNvSpPr>
          <p:nvPr>
            <p:ph type="title"/>
          </p:nvPr>
        </p:nvSpPr>
        <p:spPr>
          <a:xfrm>
            <a:off x="960800" y="285360"/>
            <a:ext cx="6477000" cy="595896"/>
          </a:xfrm>
        </p:spPr>
        <p:txBody>
          <a:bodyPr>
            <a:normAutofit/>
          </a:bodyPr>
          <a:lstStyle>
            <a:lvl1pPr>
              <a:defRPr sz="2800">
                <a:solidFill>
                  <a:srgbClr val="C00000"/>
                </a:solidFill>
              </a:defRPr>
            </a:lvl1pPr>
          </a:lstStyle>
          <a:p>
            <a:r>
              <a:rPr lang="zh-CN" altLang="en-US" dirty="0"/>
              <a:t>单击此处编辑母版标题样式</a:t>
            </a:r>
          </a:p>
        </p:txBody>
      </p:sp>
    </p:spTree>
    <p:extLst>
      <p:ext uri="{BB962C8B-B14F-4D97-AF65-F5344CB8AC3E}">
        <p14:creationId xmlns:p14="http://schemas.microsoft.com/office/powerpoint/2010/main" val="27889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r>
              <a:rPr lang="en-US" altLang="zh-CN"/>
              <a:t>2017/10/12</a:t>
            </a:r>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418456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r>
              <a:rPr lang="en-US" altLang="zh-CN"/>
              <a:t>2017/10/12</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319332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2017/10/12</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343378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r>
              <a:rPr lang="en-US" altLang="zh-CN"/>
              <a:t>2017/10/12</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105532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r>
              <a:rPr lang="en-US" altLang="zh-CN"/>
              <a:t>2017/10/12</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108928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2017/10/12</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1D2F4-428F-4946-B218-DB556693F6BC}" type="slidenum">
              <a:rPr lang="zh-CN" altLang="en-US" smtClean="0"/>
              <a:t>‹#›</a:t>
            </a:fld>
            <a:endParaRPr lang="zh-CN" altLang="en-US"/>
          </a:p>
        </p:txBody>
      </p:sp>
    </p:spTree>
    <p:extLst>
      <p:ext uri="{BB962C8B-B14F-4D97-AF65-F5344CB8AC3E}">
        <p14:creationId xmlns:p14="http://schemas.microsoft.com/office/powerpoint/2010/main" val="84469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6.emf"/><Relationship Id="rId4" Type="http://schemas.openxmlformats.org/officeDocument/2006/relationships/oleObject" Target="../embeddings/oleObject4.bin"/><Relationship Id="rId9"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9.emf"/><Relationship Id="rId10" Type="http://schemas.openxmlformats.org/officeDocument/2006/relationships/image" Target="../media/image33.png"/><Relationship Id="rId4" Type="http://schemas.openxmlformats.org/officeDocument/2006/relationships/oleObject" Target="../embeddings/oleObject7.bin"/><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44.e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6.emf"/><Relationship Id="rId5" Type="http://schemas.openxmlformats.org/officeDocument/2006/relationships/oleObject" Target="../embeddings/oleObject12.bin"/><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69448" y="1970930"/>
            <a:ext cx="9017578" cy="1470025"/>
          </a:xfrm>
        </p:spPr>
        <p:txBody>
          <a:bodyPr>
            <a:normAutofit fontScale="90000"/>
          </a:bodyPr>
          <a:lstStyle/>
          <a:p>
            <a:r>
              <a:rPr lang="zh-CN" altLang="zh-CN" dirty="0">
                <a:latin typeface="Times New Roman" panose="02020603050405020304" pitchFamily="18" charset="0"/>
                <a:cs typeface="Times New Roman" panose="02020603050405020304" pitchFamily="18" charset="0"/>
              </a:rPr>
              <a:t>基于电流型</a:t>
            </a:r>
            <a:r>
              <a:rPr lang="en-US" altLang="zh-CN" dirty="0">
                <a:latin typeface="Times New Roman" panose="02020603050405020304" pitchFamily="18" charset="0"/>
                <a:cs typeface="Times New Roman" panose="02020603050405020304" pitchFamily="18" charset="0"/>
              </a:rPr>
              <a:t>TOT</a:t>
            </a:r>
            <a:r>
              <a:rPr lang="zh-CN" altLang="zh-CN" dirty="0">
                <a:latin typeface="Times New Roman" panose="02020603050405020304" pitchFamily="18" charset="0"/>
                <a:cs typeface="Times New Roman" panose="02020603050405020304" pitchFamily="18" charset="0"/>
              </a:rPr>
              <a:t>技术的</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LHAASO WCDA</a:t>
            </a:r>
            <a:r>
              <a:rPr lang="zh-CN" altLang="zh-CN" dirty="0">
                <a:latin typeface="Times New Roman" panose="02020603050405020304" pitchFamily="18" charset="0"/>
                <a:cs typeface="Times New Roman" panose="02020603050405020304" pitchFamily="18" charset="0"/>
              </a:rPr>
              <a:t>前端读出</a:t>
            </a:r>
            <a:r>
              <a:rPr lang="en-US" altLang="zh-CN" dirty="0">
                <a:latin typeface="Times New Roman" panose="02020603050405020304" pitchFamily="18" charset="0"/>
                <a:cs typeface="Times New Roman" panose="02020603050405020304" pitchFamily="18" charset="0"/>
              </a:rPr>
              <a:t>ASIC</a:t>
            </a:r>
            <a:r>
              <a:rPr lang="zh-CN" altLang="zh-CN" dirty="0">
                <a:latin typeface="Times New Roman" panose="02020603050405020304" pitchFamily="18" charset="0"/>
                <a:cs typeface="Times New Roman" panose="02020603050405020304" pitchFamily="18" charset="0"/>
              </a:rPr>
              <a:t>设计</a:t>
            </a:r>
          </a:p>
        </p:txBody>
      </p:sp>
      <p:sp>
        <p:nvSpPr>
          <p:cNvPr id="3" name="副标题 2"/>
          <p:cNvSpPr>
            <a:spLocks noGrp="1"/>
          </p:cNvSpPr>
          <p:nvPr>
            <p:ph type="subTitle" idx="1"/>
          </p:nvPr>
        </p:nvSpPr>
        <p:spPr>
          <a:xfrm>
            <a:off x="2369560" y="4217258"/>
            <a:ext cx="8813009" cy="1257300"/>
          </a:xfrm>
        </p:spPr>
        <p:txBody>
          <a:bodyPr>
            <a:noAutofit/>
          </a:bodyPr>
          <a:lstStyle/>
          <a:p>
            <a:pPr algn="r"/>
            <a:r>
              <a:rPr lang="zh-CN" altLang="en-US" sz="2000" b="1" dirty="0">
                <a:latin typeface="宋体" panose="02010600030101010101" pitchFamily="2" charset="-122"/>
                <a:ea typeface="宋体" panose="02010600030101010101" pitchFamily="2" charset="-122"/>
              </a:rPr>
              <a:t>郭宇翔 梁宇 秦家军 杨云帆 成博宇 赵雷</a:t>
            </a:r>
            <a:endParaRPr lang="en-US" altLang="zh-CN" sz="2000" b="1" dirty="0">
              <a:latin typeface="宋体" panose="02010600030101010101" pitchFamily="2" charset="-122"/>
              <a:ea typeface="宋体" panose="02010600030101010101" pitchFamily="2" charset="-122"/>
            </a:endParaRPr>
          </a:p>
          <a:p>
            <a:pPr algn="r"/>
            <a:r>
              <a:rPr lang="zh-CN" altLang="en-US" sz="2000" b="1" dirty="0">
                <a:latin typeface="宋体" panose="02010600030101010101" pitchFamily="2" charset="-122"/>
                <a:ea typeface="宋体" panose="02010600030101010101" pitchFamily="2" charset="-122"/>
              </a:rPr>
              <a:t>中国科学技术大学</a:t>
            </a:r>
            <a:endParaRPr lang="en-US" altLang="zh-CN" sz="2000" b="1" dirty="0">
              <a:latin typeface="宋体" panose="02010600030101010101" pitchFamily="2" charset="-122"/>
              <a:ea typeface="宋体" panose="02010600030101010101" pitchFamily="2" charset="-122"/>
            </a:endParaRPr>
          </a:p>
          <a:p>
            <a:pPr algn="r"/>
            <a:r>
              <a:rPr lang="zh-CN" altLang="en-US" sz="2000" b="1" dirty="0">
                <a:latin typeface="宋体" panose="02010600030101010101" pitchFamily="2" charset="-122"/>
                <a:ea typeface="宋体" panose="02010600030101010101" pitchFamily="2" charset="-122"/>
              </a:rPr>
              <a:t>核探测与核电子学国家重点实验室</a:t>
            </a:r>
            <a:endParaRPr lang="en-US" altLang="zh-CN" sz="2000" b="1" dirty="0">
              <a:latin typeface="宋体" panose="02010600030101010101" pitchFamily="2" charset="-122"/>
              <a:ea typeface="宋体" panose="02010600030101010101" pitchFamily="2" charset="-122"/>
            </a:endParaRPr>
          </a:p>
          <a:p>
            <a:pPr algn="r"/>
            <a:endParaRPr lang="en-US" altLang="zh-CN" b="1" dirty="0">
              <a:latin typeface="宋体" panose="02010600030101010101" pitchFamily="2" charset="-122"/>
              <a:ea typeface="宋体" panose="02010600030101010101" pitchFamily="2" charset="-122"/>
            </a:endParaRPr>
          </a:p>
          <a:p>
            <a:pPr algn="r"/>
            <a:r>
              <a:rPr lang="en-US" altLang="zh-CN" sz="2800" b="1"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150582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ADD12E-8F89-4261-8D68-D6FD15D656B4}"/>
              </a:ext>
            </a:extLst>
          </p:cNvPr>
          <p:cNvSpPr>
            <a:spLocks noGrp="1"/>
          </p:cNvSpPr>
          <p:nvPr>
            <p:ph type="title"/>
          </p:nvPr>
        </p:nvSpPr>
        <p:spPr/>
        <p:txBody>
          <a:bodyPr/>
          <a:lstStyle/>
          <a:p>
            <a:r>
              <a:rPr lang="en-US" altLang="zh-CN" dirty="0"/>
              <a:t>PMT</a:t>
            </a:r>
            <a:r>
              <a:rPr lang="zh-CN" altLang="en-US" dirty="0"/>
              <a:t>信号示例</a:t>
            </a:r>
          </a:p>
        </p:txBody>
      </p:sp>
      <p:sp>
        <p:nvSpPr>
          <p:cNvPr id="4" name="日期占位符 3">
            <a:extLst>
              <a:ext uri="{FF2B5EF4-FFF2-40B4-BE49-F238E27FC236}">
                <a16:creationId xmlns:a16="http://schemas.microsoft.com/office/drawing/2014/main" id="{BAA6CD47-D9B1-4A4E-8CAC-1A886641F2A3}"/>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223D5809-100F-4A30-9438-49BB06C98AA7}"/>
              </a:ext>
            </a:extLst>
          </p:cNvPr>
          <p:cNvSpPr>
            <a:spLocks noGrp="1"/>
          </p:cNvSpPr>
          <p:nvPr>
            <p:ph type="sldNum" sz="quarter" idx="12"/>
          </p:nvPr>
        </p:nvSpPr>
        <p:spPr/>
        <p:txBody>
          <a:bodyPr/>
          <a:lstStyle/>
          <a:p>
            <a:fld id="{A361D2F4-428F-4946-B218-DB556693F6BC}" type="slidenum">
              <a:rPr lang="zh-CN" altLang="en-US" smtClean="0"/>
              <a:t>10</a:t>
            </a:fld>
            <a:endParaRPr lang="zh-CN" altLang="en-US"/>
          </a:p>
        </p:txBody>
      </p:sp>
      <p:pic>
        <p:nvPicPr>
          <p:cNvPr id="2050" name="Picture 2">
            <a:extLst>
              <a:ext uri="{FF2B5EF4-FFF2-40B4-BE49-F238E27FC236}">
                <a16:creationId xmlns:a16="http://schemas.microsoft.com/office/drawing/2014/main" id="{D430150E-584A-4227-91D6-190B02E37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46" y="1356781"/>
            <a:ext cx="3883511" cy="3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51BFC0A8-8C26-46A1-8124-7EF5F4E1F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108" y="1296410"/>
            <a:ext cx="4024256" cy="345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36B40768-198D-42F6-9759-33FC4F0FC02F}"/>
              </a:ext>
            </a:extLst>
          </p:cNvPr>
          <p:cNvSpPr txBox="1"/>
          <p:nvPr/>
        </p:nvSpPr>
        <p:spPr>
          <a:xfrm>
            <a:off x="2404449" y="4758575"/>
            <a:ext cx="1779654" cy="369332"/>
          </a:xfrm>
          <a:prstGeom prst="rect">
            <a:avLst/>
          </a:prstGeom>
          <a:noFill/>
        </p:spPr>
        <p:txBody>
          <a:bodyPr wrap="none" rtlCol="0">
            <a:spAutoFit/>
          </a:bodyPr>
          <a:lstStyle/>
          <a:p>
            <a:r>
              <a:rPr lang="zh-CN" altLang="en-US" dirty="0"/>
              <a:t>阳极信号</a:t>
            </a:r>
            <a:r>
              <a:rPr lang="en-US" altLang="zh-CN" dirty="0"/>
              <a:t>@11PE</a:t>
            </a:r>
            <a:endParaRPr lang="zh-CN" altLang="en-US" dirty="0"/>
          </a:p>
        </p:txBody>
      </p:sp>
      <p:sp>
        <p:nvSpPr>
          <p:cNvPr id="7" name="文本框 6">
            <a:extLst>
              <a:ext uri="{FF2B5EF4-FFF2-40B4-BE49-F238E27FC236}">
                <a16:creationId xmlns:a16="http://schemas.microsoft.com/office/drawing/2014/main" id="{823D1D44-7A77-48DB-B001-D893C8251922}"/>
              </a:ext>
            </a:extLst>
          </p:cNvPr>
          <p:cNvSpPr txBox="1"/>
          <p:nvPr/>
        </p:nvSpPr>
        <p:spPr>
          <a:xfrm>
            <a:off x="6932554" y="4688296"/>
            <a:ext cx="2185214" cy="369332"/>
          </a:xfrm>
          <a:prstGeom prst="rect">
            <a:avLst/>
          </a:prstGeom>
          <a:noFill/>
        </p:spPr>
        <p:txBody>
          <a:bodyPr wrap="none" rtlCol="0">
            <a:spAutoFit/>
          </a:bodyPr>
          <a:lstStyle/>
          <a:p>
            <a:r>
              <a:rPr lang="zh-CN" altLang="en-US" dirty="0"/>
              <a:t>打拿极信号</a:t>
            </a:r>
            <a:r>
              <a:rPr lang="en-US" altLang="zh-CN" dirty="0"/>
              <a:t>@28.7PE</a:t>
            </a:r>
            <a:endParaRPr lang="zh-CN" altLang="en-US" dirty="0"/>
          </a:p>
        </p:txBody>
      </p:sp>
      <p:sp>
        <p:nvSpPr>
          <p:cNvPr id="8" name="文本框 7">
            <a:extLst>
              <a:ext uri="{FF2B5EF4-FFF2-40B4-BE49-F238E27FC236}">
                <a16:creationId xmlns:a16="http://schemas.microsoft.com/office/drawing/2014/main" id="{434FA6EA-0F6E-4AF1-937B-F0C31D88ABE9}"/>
              </a:ext>
            </a:extLst>
          </p:cNvPr>
          <p:cNvSpPr txBox="1"/>
          <p:nvPr/>
        </p:nvSpPr>
        <p:spPr>
          <a:xfrm>
            <a:off x="2603306" y="5451122"/>
            <a:ext cx="5421855" cy="369332"/>
          </a:xfrm>
          <a:prstGeom prst="rect">
            <a:avLst/>
          </a:prstGeom>
          <a:noFill/>
        </p:spPr>
        <p:txBody>
          <a:bodyPr wrap="square" rtlCol="0">
            <a:spAutoFit/>
          </a:bodyPr>
          <a:lstStyle/>
          <a:p>
            <a:r>
              <a:rPr lang="en-US" altLang="zh-CN" dirty="0"/>
              <a:t>        30P.E.</a:t>
            </a:r>
            <a:r>
              <a:rPr lang="zh-CN" altLang="en-US" dirty="0"/>
              <a:t>打拿极信号幅度与</a:t>
            </a:r>
            <a:r>
              <a:rPr lang="en-US" altLang="zh-CN" dirty="0"/>
              <a:t>S.P.E</a:t>
            </a:r>
            <a:r>
              <a:rPr lang="zh-CN" altLang="en-US" dirty="0"/>
              <a:t>阳极信号幅度接近</a:t>
            </a:r>
          </a:p>
        </p:txBody>
      </p:sp>
      <p:sp>
        <p:nvSpPr>
          <p:cNvPr id="10" name="文本框 9">
            <a:extLst>
              <a:ext uri="{FF2B5EF4-FFF2-40B4-BE49-F238E27FC236}">
                <a16:creationId xmlns:a16="http://schemas.microsoft.com/office/drawing/2014/main" id="{6055AB5B-7EAF-40A8-ABF4-EFE47B13A7B8}"/>
              </a:ext>
            </a:extLst>
          </p:cNvPr>
          <p:cNvSpPr txBox="1"/>
          <p:nvPr/>
        </p:nvSpPr>
        <p:spPr>
          <a:xfrm>
            <a:off x="1306347" y="1255962"/>
            <a:ext cx="4889480" cy="369332"/>
          </a:xfrm>
          <a:prstGeom prst="rect">
            <a:avLst/>
          </a:prstGeom>
          <a:noFill/>
        </p:spPr>
        <p:txBody>
          <a:bodyPr wrap="none" rtlCol="0">
            <a:spAutoFit/>
          </a:bodyPr>
          <a:lstStyle/>
          <a:p>
            <a:r>
              <a:rPr lang="zh-CN" altLang="en-US" dirty="0"/>
              <a:t>工程备选</a:t>
            </a:r>
            <a:r>
              <a:rPr lang="en-US" altLang="zh-CN" dirty="0"/>
              <a:t>PMT</a:t>
            </a:r>
            <a:r>
              <a:rPr lang="zh-CN" altLang="en-US" dirty="0"/>
              <a:t>：</a:t>
            </a:r>
            <a:r>
              <a:rPr lang="zh-CN" altLang="zh-CN" dirty="0"/>
              <a:t>日本滨松</a:t>
            </a:r>
            <a:r>
              <a:rPr lang="en-US" altLang="zh-CN" dirty="0"/>
              <a:t>  R5912</a:t>
            </a:r>
            <a:r>
              <a:rPr lang="zh-CN" altLang="en-US" dirty="0"/>
              <a:t>，增益设置</a:t>
            </a:r>
            <a:r>
              <a:rPr lang="en-US" altLang="zh-CN" dirty="0"/>
              <a:t>3E6</a:t>
            </a:r>
            <a:endParaRPr lang="zh-CN" altLang="en-US" dirty="0"/>
          </a:p>
        </p:txBody>
      </p:sp>
    </p:spTree>
    <p:extLst>
      <p:ext uri="{BB962C8B-B14F-4D97-AF65-F5344CB8AC3E}">
        <p14:creationId xmlns:p14="http://schemas.microsoft.com/office/powerpoint/2010/main" val="26683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CCBB0-7448-4D49-AC04-E19D17E084CF}"/>
              </a:ext>
            </a:extLst>
          </p:cNvPr>
          <p:cNvSpPr>
            <a:spLocks noGrp="1"/>
          </p:cNvSpPr>
          <p:nvPr>
            <p:ph type="title"/>
          </p:nvPr>
        </p:nvSpPr>
        <p:spPr/>
        <p:txBody>
          <a:bodyPr/>
          <a:lstStyle/>
          <a:p>
            <a:r>
              <a:rPr lang="en-US" altLang="zh-CN" dirty="0"/>
              <a:t>PMT</a:t>
            </a:r>
            <a:r>
              <a:rPr lang="zh-CN" altLang="en-US" dirty="0"/>
              <a:t>信号分析</a:t>
            </a:r>
          </a:p>
        </p:txBody>
      </p:sp>
      <p:sp>
        <p:nvSpPr>
          <p:cNvPr id="4" name="日期占位符 3">
            <a:extLst>
              <a:ext uri="{FF2B5EF4-FFF2-40B4-BE49-F238E27FC236}">
                <a16:creationId xmlns:a16="http://schemas.microsoft.com/office/drawing/2014/main" id="{DB491912-D49B-46FF-99AE-EFAF02E6D8D7}"/>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669B36AD-E40A-42FE-A66E-1B7FBA18B0B8}"/>
              </a:ext>
            </a:extLst>
          </p:cNvPr>
          <p:cNvSpPr>
            <a:spLocks noGrp="1"/>
          </p:cNvSpPr>
          <p:nvPr>
            <p:ph type="sldNum" sz="quarter" idx="12"/>
          </p:nvPr>
        </p:nvSpPr>
        <p:spPr/>
        <p:txBody>
          <a:bodyPr/>
          <a:lstStyle/>
          <a:p>
            <a:fld id="{A361D2F4-428F-4946-B218-DB556693F6BC}" type="slidenum">
              <a:rPr lang="zh-CN" altLang="en-US" smtClean="0"/>
              <a:t>11</a:t>
            </a:fld>
            <a:endParaRPr lang="zh-CN" altLang="en-US"/>
          </a:p>
        </p:txBody>
      </p:sp>
      <p:pic>
        <p:nvPicPr>
          <p:cNvPr id="3074" name="Picture 2">
            <a:extLst>
              <a:ext uri="{FF2B5EF4-FFF2-40B4-BE49-F238E27FC236}">
                <a16:creationId xmlns:a16="http://schemas.microsoft.com/office/drawing/2014/main" id="{A040B740-880E-4DEA-A344-89A5CC499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866" y="1280308"/>
            <a:ext cx="3687686" cy="26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E8A6837A-5A6A-4678-A329-3E78D2F14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08" y="1280165"/>
            <a:ext cx="3633868" cy="26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8258781A-43F6-4A89-8472-EDC7A5193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301" y="4601343"/>
            <a:ext cx="5703330" cy="1582965"/>
          </a:xfrm>
          <a:prstGeom prst="rect">
            <a:avLst/>
          </a:prstGeom>
        </p:spPr>
      </p:pic>
      <p:sp>
        <p:nvSpPr>
          <p:cNvPr id="6" name="文本框 5">
            <a:extLst>
              <a:ext uri="{FF2B5EF4-FFF2-40B4-BE49-F238E27FC236}">
                <a16:creationId xmlns:a16="http://schemas.microsoft.com/office/drawing/2014/main" id="{8D944EF2-1F53-4A72-ADB3-27E88FFA4C04}"/>
              </a:ext>
            </a:extLst>
          </p:cNvPr>
          <p:cNvSpPr txBox="1"/>
          <p:nvPr/>
        </p:nvSpPr>
        <p:spPr>
          <a:xfrm>
            <a:off x="3978390" y="4082884"/>
            <a:ext cx="3647152" cy="369332"/>
          </a:xfrm>
          <a:prstGeom prst="rect">
            <a:avLst/>
          </a:prstGeom>
          <a:noFill/>
        </p:spPr>
        <p:txBody>
          <a:bodyPr wrap="none" rtlCol="0">
            <a:spAutoFit/>
          </a:bodyPr>
          <a:lstStyle/>
          <a:p>
            <a:r>
              <a:rPr lang="zh-CN" altLang="zh-CN" dirty="0"/>
              <a:t>阳极和打拿级信号电荷线性示意图</a:t>
            </a:r>
            <a:endParaRPr lang="zh-CN" altLang="en-US" dirty="0"/>
          </a:p>
        </p:txBody>
      </p:sp>
    </p:spTree>
    <p:extLst>
      <p:ext uri="{BB962C8B-B14F-4D97-AF65-F5344CB8AC3E}">
        <p14:creationId xmlns:p14="http://schemas.microsoft.com/office/powerpoint/2010/main" val="15547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FD154-DA9B-4A5D-A179-0C25F76AED82}"/>
              </a:ext>
            </a:extLst>
          </p:cNvPr>
          <p:cNvSpPr>
            <a:spLocks noGrp="1"/>
          </p:cNvSpPr>
          <p:nvPr>
            <p:ph type="title"/>
          </p:nvPr>
        </p:nvSpPr>
        <p:spPr/>
        <p:txBody>
          <a:bodyPr/>
          <a:lstStyle/>
          <a:p>
            <a:r>
              <a:rPr lang="zh-CN" altLang="en-US" dirty="0"/>
              <a:t>芯片设计技术路线</a:t>
            </a:r>
          </a:p>
        </p:txBody>
      </p:sp>
      <p:sp>
        <p:nvSpPr>
          <p:cNvPr id="4" name="日期占位符 3">
            <a:extLst>
              <a:ext uri="{FF2B5EF4-FFF2-40B4-BE49-F238E27FC236}">
                <a16:creationId xmlns:a16="http://schemas.microsoft.com/office/drawing/2014/main" id="{DFFB51A8-1BB9-49E8-9FB7-6187A376A30C}"/>
              </a:ext>
            </a:extLst>
          </p:cNvPr>
          <p:cNvSpPr>
            <a:spLocks noGrp="1"/>
          </p:cNvSpPr>
          <p:nvPr>
            <p:ph type="dt" sz="half" idx="10"/>
          </p:nvPr>
        </p:nvSpPr>
        <p:spPr/>
        <p:txBody>
          <a:bodyPr/>
          <a:lstStyle/>
          <a:p>
            <a:r>
              <a:rPr lang="en-US" altLang="zh-CN" dirty="0"/>
              <a:t>2017/10/12</a:t>
            </a:r>
            <a:endParaRPr lang="zh-CN" altLang="en-US" dirty="0"/>
          </a:p>
        </p:txBody>
      </p:sp>
      <p:sp>
        <p:nvSpPr>
          <p:cNvPr id="5" name="灯片编号占位符 4">
            <a:extLst>
              <a:ext uri="{FF2B5EF4-FFF2-40B4-BE49-F238E27FC236}">
                <a16:creationId xmlns:a16="http://schemas.microsoft.com/office/drawing/2014/main" id="{FBA9244D-FCC6-4363-88DF-05A26725A36B}"/>
              </a:ext>
            </a:extLst>
          </p:cNvPr>
          <p:cNvSpPr>
            <a:spLocks noGrp="1"/>
          </p:cNvSpPr>
          <p:nvPr>
            <p:ph type="sldNum" sz="quarter" idx="12"/>
          </p:nvPr>
        </p:nvSpPr>
        <p:spPr/>
        <p:txBody>
          <a:bodyPr/>
          <a:lstStyle/>
          <a:p>
            <a:fld id="{A361D2F4-428F-4946-B218-DB556693F6BC}" type="slidenum">
              <a:rPr lang="zh-CN" altLang="en-US" smtClean="0"/>
              <a:t>12</a:t>
            </a:fld>
            <a:endParaRPr lang="zh-CN" altLang="en-US"/>
          </a:p>
        </p:txBody>
      </p:sp>
      <p:sp>
        <p:nvSpPr>
          <p:cNvPr id="9" name="内容占位符 2">
            <a:extLst>
              <a:ext uri="{FF2B5EF4-FFF2-40B4-BE49-F238E27FC236}">
                <a16:creationId xmlns:a16="http://schemas.microsoft.com/office/drawing/2014/main" id="{34AA1A95-34C5-4CD3-B563-E9A204FCCEEF}"/>
              </a:ext>
            </a:extLst>
          </p:cNvPr>
          <p:cNvSpPr>
            <a:spLocks noGrp="1"/>
          </p:cNvSpPr>
          <p:nvPr>
            <p:ph idx="1"/>
          </p:nvPr>
        </p:nvSpPr>
        <p:spPr>
          <a:xfrm>
            <a:off x="838200" y="1317141"/>
            <a:ext cx="10515600" cy="4859822"/>
          </a:xfrm>
        </p:spPr>
        <p:txBody>
          <a:bodyPr>
            <a:normAutofit/>
          </a:bodyPr>
          <a:lstStyle/>
          <a:p>
            <a:pPr marL="0" indent="0">
              <a:buNone/>
            </a:pPr>
            <a:r>
              <a:rPr lang="en-US" altLang="zh-CN" sz="2400" dirty="0"/>
              <a:t>PMT</a:t>
            </a:r>
            <a:r>
              <a:rPr lang="zh-CN" altLang="en-US" sz="2400" dirty="0"/>
              <a:t>电荷读出</a:t>
            </a:r>
            <a:r>
              <a:rPr lang="en-US" altLang="zh-CN" sz="2400" dirty="0"/>
              <a:t>ASIC</a:t>
            </a:r>
            <a:r>
              <a:rPr lang="zh-CN" altLang="en-US" sz="2400" dirty="0"/>
              <a:t>主流技术路线</a:t>
            </a:r>
            <a:endParaRPr lang="en-US" altLang="zh-CN" sz="2400" dirty="0"/>
          </a:p>
          <a:p>
            <a:r>
              <a:rPr lang="zh-CN" altLang="en-US" sz="2400" dirty="0"/>
              <a:t>电压成型寻峰</a:t>
            </a:r>
            <a:endParaRPr lang="en-US" altLang="zh-CN" sz="2400" dirty="0"/>
          </a:p>
          <a:p>
            <a:endParaRPr lang="en-US" altLang="zh-CN" sz="2400" dirty="0"/>
          </a:p>
          <a:p>
            <a:endParaRPr lang="en-US" altLang="zh-CN" sz="2400" dirty="0"/>
          </a:p>
          <a:p>
            <a:endParaRPr lang="en-US" altLang="zh-CN" sz="2400" dirty="0"/>
          </a:p>
          <a:p>
            <a:r>
              <a:rPr lang="zh-CN" altLang="en-US" sz="2400" dirty="0"/>
              <a:t>波形数字化</a:t>
            </a:r>
            <a:endParaRPr lang="en-US" altLang="zh-CN" sz="2400" dirty="0"/>
          </a:p>
          <a:p>
            <a:endParaRPr lang="en-US" altLang="zh-CN" sz="2400" dirty="0"/>
          </a:p>
          <a:p>
            <a:endParaRPr lang="en-US" altLang="zh-CN" sz="2200" dirty="0"/>
          </a:p>
        </p:txBody>
      </p:sp>
      <p:sp>
        <p:nvSpPr>
          <p:cNvPr id="3" name="Rectangle 2">
            <a:extLst>
              <a:ext uri="{FF2B5EF4-FFF2-40B4-BE49-F238E27FC236}">
                <a16:creationId xmlns:a16="http://schemas.microsoft.com/office/drawing/2014/main" id="{F2920788-1502-47D6-82F9-314DFE763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a:extLst>
              <a:ext uri="{FF2B5EF4-FFF2-40B4-BE49-F238E27FC236}">
                <a16:creationId xmlns:a16="http://schemas.microsoft.com/office/drawing/2014/main" id="{CEF7795B-8ED7-4586-A66A-DAF2803F3F87}"/>
              </a:ext>
            </a:extLst>
          </p:cNvPr>
          <p:cNvGraphicFramePr>
            <a:graphicFrameLocks noChangeAspect="1"/>
          </p:cNvGraphicFramePr>
          <p:nvPr>
            <p:extLst>
              <p:ext uri="{D42A27DB-BD31-4B8C-83A1-F6EECF244321}">
                <p14:modId xmlns:p14="http://schemas.microsoft.com/office/powerpoint/2010/main" val="2754162490"/>
              </p:ext>
            </p:extLst>
          </p:nvPr>
        </p:nvGraphicFramePr>
        <p:xfrm>
          <a:off x="2866015" y="2170515"/>
          <a:ext cx="8487786" cy="1489630"/>
        </p:xfrm>
        <a:graphic>
          <a:graphicData uri="http://schemas.openxmlformats.org/presentationml/2006/ole">
            <mc:AlternateContent xmlns:mc="http://schemas.openxmlformats.org/markup-compatibility/2006">
              <mc:Choice xmlns:v="urn:schemas-microsoft-com:vml" Requires="v">
                <p:oleObj spid="_x0000_s12352" name="Visio" r:id="rId5" imgW="5848269" imgH="1028717" progId="Visio.Drawing.15">
                  <p:embed/>
                </p:oleObj>
              </mc:Choice>
              <mc:Fallback>
                <p:oleObj name="Visio" r:id="rId5" imgW="5848269" imgH="1028717"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6015" y="2170515"/>
                        <a:ext cx="8487786" cy="1489630"/>
                      </a:xfrm>
                      <a:prstGeom prst="rect">
                        <a:avLst/>
                      </a:prstGeom>
                      <a:noFill/>
                    </p:spPr>
                  </p:pic>
                </p:oleObj>
              </mc:Fallback>
            </mc:AlternateContent>
          </a:graphicData>
        </a:graphic>
      </p:graphicFrame>
      <p:sp>
        <p:nvSpPr>
          <p:cNvPr id="7" name="Rectangle 5">
            <a:extLst>
              <a:ext uri="{FF2B5EF4-FFF2-40B4-BE49-F238E27FC236}">
                <a16:creationId xmlns:a16="http://schemas.microsoft.com/office/drawing/2014/main" id="{63DF5210-BDCB-4CEF-ACF4-5B7C70E344E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id="{5DE80C17-EA2E-4B65-A558-0071F5911B88}"/>
              </a:ext>
            </a:extLst>
          </p:cNvPr>
          <p:cNvGraphicFramePr>
            <a:graphicFrameLocks noChangeAspect="1"/>
          </p:cNvGraphicFramePr>
          <p:nvPr>
            <p:extLst>
              <p:ext uri="{D42A27DB-BD31-4B8C-83A1-F6EECF244321}">
                <p14:modId xmlns:p14="http://schemas.microsoft.com/office/powerpoint/2010/main" val="1547838531"/>
              </p:ext>
            </p:extLst>
          </p:nvPr>
        </p:nvGraphicFramePr>
        <p:xfrm>
          <a:off x="3076685" y="4163309"/>
          <a:ext cx="5806241" cy="2013654"/>
        </p:xfrm>
        <a:graphic>
          <a:graphicData uri="http://schemas.openxmlformats.org/presentationml/2006/ole">
            <mc:AlternateContent xmlns:mc="http://schemas.openxmlformats.org/markup-compatibility/2006">
              <mc:Choice xmlns:v="urn:schemas-microsoft-com:vml" Requires="v">
                <p:oleObj spid="_x0000_s12353" name="Visio" r:id="rId7" imgW="4733953" imgH="1638227" progId="Visio.Drawing.15">
                  <p:embed/>
                </p:oleObj>
              </mc:Choice>
              <mc:Fallback>
                <p:oleObj name="Visio" r:id="rId7" imgW="4733953" imgH="1638227" progId="Visio.Drawing.15">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6685" y="4163309"/>
                        <a:ext cx="5806241" cy="2013654"/>
                      </a:xfrm>
                      <a:prstGeom prst="rect">
                        <a:avLst/>
                      </a:prstGeom>
                      <a:noFill/>
                    </p:spPr>
                  </p:pic>
                </p:oleObj>
              </mc:Fallback>
            </mc:AlternateContent>
          </a:graphicData>
        </a:graphic>
      </p:graphicFrame>
    </p:spTree>
    <p:extLst>
      <p:ext uri="{BB962C8B-B14F-4D97-AF65-F5344CB8AC3E}">
        <p14:creationId xmlns:p14="http://schemas.microsoft.com/office/powerpoint/2010/main" val="3849141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FD154-DA9B-4A5D-A179-0C25F76AED82}"/>
              </a:ext>
            </a:extLst>
          </p:cNvPr>
          <p:cNvSpPr>
            <a:spLocks noGrp="1"/>
          </p:cNvSpPr>
          <p:nvPr>
            <p:ph type="title"/>
          </p:nvPr>
        </p:nvSpPr>
        <p:spPr/>
        <p:txBody>
          <a:bodyPr/>
          <a:lstStyle/>
          <a:p>
            <a:r>
              <a:rPr lang="zh-CN" altLang="en-US" dirty="0"/>
              <a:t>芯片设计技术路线</a:t>
            </a:r>
          </a:p>
        </p:txBody>
      </p:sp>
      <p:sp>
        <p:nvSpPr>
          <p:cNvPr id="4" name="日期占位符 3">
            <a:extLst>
              <a:ext uri="{FF2B5EF4-FFF2-40B4-BE49-F238E27FC236}">
                <a16:creationId xmlns:a16="http://schemas.microsoft.com/office/drawing/2014/main" id="{DFFB51A8-1BB9-49E8-9FB7-6187A376A30C}"/>
              </a:ext>
            </a:extLst>
          </p:cNvPr>
          <p:cNvSpPr>
            <a:spLocks noGrp="1"/>
          </p:cNvSpPr>
          <p:nvPr>
            <p:ph type="dt" sz="half" idx="10"/>
          </p:nvPr>
        </p:nvSpPr>
        <p:spPr/>
        <p:txBody>
          <a:bodyPr/>
          <a:lstStyle/>
          <a:p>
            <a:r>
              <a:rPr lang="en-US" altLang="zh-CN" dirty="0"/>
              <a:t>2017/10/12</a:t>
            </a:r>
            <a:endParaRPr lang="zh-CN" altLang="en-US" dirty="0"/>
          </a:p>
        </p:txBody>
      </p:sp>
      <p:sp>
        <p:nvSpPr>
          <p:cNvPr id="5" name="灯片编号占位符 4">
            <a:extLst>
              <a:ext uri="{FF2B5EF4-FFF2-40B4-BE49-F238E27FC236}">
                <a16:creationId xmlns:a16="http://schemas.microsoft.com/office/drawing/2014/main" id="{FBA9244D-FCC6-4363-88DF-05A26725A36B}"/>
              </a:ext>
            </a:extLst>
          </p:cNvPr>
          <p:cNvSpPr>
            <a:spLocks noGrp="1"/>
          </p:cNvSpPr>
          <p:nvPr>
            <p:ph type="sldNum" sz="quarter" idx="12"/>
          </p:nvPr>
        </p:nvSpPr>
        <p:spPr/>
        <p:txBody>
          <a:bodyPr/>
          <a:lstStyle/>
          <a:p>
            <a:fld id="{A361D2F4-428F-4946-B218-DB556693F6BC}" type="slidenum">
              <a:rPr lang="zh-CN" altLang="en-US" smtClean="0"/>
              <a:t>13</a:t>
            </a:fld>
            <a:endParaRPr lang="zh-CN" altLang="en-US"/>
          </a:p>
        </p:txBody>
      </p:sp>
      <p:sp>
        <p:nvSpPr>
          <p:cNvPr id="9" name="内容占位符 2">
            <a:extLst>
              <a:ext uri="{FF2B5EF4-FFF2-40B4-BE49-F238E27FC236}">
                <a16:creationId xmlns:a16="http://schemas.microsoft.com/office/drawing/2014/main" id="{34AA1A95-34C5-4CD3-B563-E9A204FCCEEF}"/>
              </a:ext>
            </a:extLst>
          </p:cNvPr>
          <p:cNvSpPr>
            <a:spLocks noGrp="1"/>
          </p:cNvSpPr>
          <p:nvPr>
            <p:ph idx="1"/>
          </p:nvPr>
        </p:nvSpPr>
        <p:spPr>
          <a:xfrm>
            <a:off x="838200" y="1317141"/>
            <a:ext cx="10515600" cy="4859822"/>
          </a:xfrm>
        </p:spPr>
        <p:txBody>
          <a:bodyPr>
            <a:normAutofit/>
          </a:bodyPr>
          <a:lstStyle/>
          <a:p>
            <a:pPr marL="0" indent="0">
              <a:buNone/>
            </a:pPr>
            <a:r>
              <a:rPr lang="en-US" altLang="zh-CN" sz="2400" dirty="0"/>
              <a:t>PMT</a:t>
            </a:r>
            <a:r>
              <a:rPr lang="zh-CN" altLang="en-US" sz="2400" dirty="0"/>
              <a:t>电荷读出</a:t>
            </a:r>
            <a:r>
              <a:rPr lang="en-US" altLang="zh-CN" sz="2400" dirty="0"/>
              <a:t>ASIC</a:t>
            </a:r>
            <a:r>
              <a:rPr lang="zh-CN" altLang="en-US" sz="2400" dirty="0"/>
              <a:t>主流技术路线</a:t>
            </a:r>
            <a:endParaRPr lang="en-US" altLang="zh-CN" sz="2400" dirty="0"/>
          </a:p>
          <a:p>
            <a:r>
              <a:rPr lang="zh-CN" altLang="en-US" sz="2400" dirty="0"/>
              <a:t>时间过阈法</a:t>
            </a:r>
            <a:r>
              <a:rPr lang="en-US" altLang="zh-CN" sz="2400" dirty="0"/>
              <a:t>TOT, Time-Over-Threshold</a:t>
            </a:r>
            <a:r>
              <a:rPr lang="zh-CN" altLang="en-US" sz="2400" dirty="0"/>
              <a:t>（电流型）</a:t>
            </a:r>
            <a:endParaRPr lang="en-US" altLang="zh-CN" sz="2400" dirty="0"/>
          </a:p>
          <a:p>
            <a:endParaRPr lang="en-US" altLang="zh-CN" sz="2400" dirty="0"/>
          </a:p>
          <a:p>
            <a:endParaRPr lang="en-US" altLang="zh-CN" sz="2400" dirty="0"/>
          </a:p>
          <a:p>
            <a:endParaRPr lang="en-US" altLang="zh-CN" sz="2400" dirty="0"/>
          </a:p>
          <a:p>
            <a:pPr marL="0" indent="0">
              <a:buNone/>
            </a:pPr>
            <a:endParaRPr lang="en-US" altLang="zh-CN" sz="2400" dirty="0"/>
          </a:p>
          <a:p>
            <a:endParaRPr lang="en-US" altLang="zh-CN" sz="2200" dirty="0"/>
          </a:p>
        </p:txBody>
      </p:sp>
      <p:sp>
        <p:nvSpPr>
          <p:cNvPr id="3" name="Rectangle 2">
            <a:extLst>
              <a:ext uri="{FF2B5EF4-FFF2-40B4-BE49-F238E27FC236}">
                <a16:creationId xmlns:a16="http://schemas.microsoft.com/office/drawing/2014/main" id="{F2920788-1502-47D6-82F9-314DFE763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5">
            <a:extLst>
              <a:ext uri="{FF2B5EF4-FFF2-40B4-BE49-F238E27FC236}">
                <a16:creationId xmlns:a16="http://schemas.microsoft.com/office/drawing/2014/main" id="{63DF5210-BDCB-4CEF-ACF4-5B7C70E344E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
            <a:extLst>
              <a:ext uri="{FF2B5EF4-FFF2-40B4-BE49-F238E27FC236}">
                <a16:creationId xmlns:a16="http://schemas.microsoft.com/office/drawing/2014/main" id="{8111A46E-DC41-4367-929E-4EB800A7E905}"/>
              </a:ext>
            </a:extLst>
          </p:cNvPr>
          <p:cNvSpPr>
            <a:spLocks noChangeArrowheads="1"/>
          </p:cNvSpPr>
          <p:nvPr/>
        </p:nvSpPr>
        <p:spPr bwMode="auto">
          <a:xfrm>
            <a:off x="2647950" y="26678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a:extLst>
              <a:ext uri="{FF2B5EF4-FFF2-40B4-BE49-F238E27FC236}">
                <a16:creationId xmlns:a16="http://schemas.microsoft.com/office/drawing/2014/main" id="{25861D20-07CF-4556-AE8F-9B313825F433}"/>
              </a:ext>
            </a:extLst>
          </p:cNvPr>
          <p:cNvGraphicFramePr>
            <a:graphicFrameLocks noChangeAspect="1"/>
          </p:cNvGraphicFramePr>
          <p:nvPr>
            <p:extLst>
              <p:ext uri="{D42A27DB-BD31-4B8C-83A1-F6EECF244321}">
                <p14:modId xmlns:p14="http://schemas.microsoft.com/office/powerpoint/2010/main" val="2477364494"/>
              </p:ext>
            </p:extLst>
          </p:nvPr>
        </p:nvGraphicFramePr>
        <p:xfrm>
          <a:off x="2325220" y="2359316"/>
          <a:ext cx="7821848" cy="2474258"/>
        </p:xfrm>
        <a:graphic>
          <a:graphicData uri="http://schemas.openxmlformats.org/presentationml/2006/ole">
            <mc:AlternateContent xmlns:mc="http://schemas.openxmlformats.org/markup-compatibility/2006">
              <mc:Choice xmlns:v="urn:schemas-microsoft-com:vml" Requires="v">
                <p:oleObj spid="_x0000_s13344" name="Visio" r:id="rId4" imgW="5343480" imgH="1695453" progId="Visio.Drawing.15">
                  <p:embed/>
                </p:oleObj>
              </mc:Choice>
              <mc:Fallback>
                <p:oleObj name="Visio" r:id="rId4" imgW="5343480" imgH="1695453"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220" y="2359316"/>
                        <a:ext cx="7821848" cy="2474258"/>
                      </a:xfrm>
                      <a:prstGeom prst="rect">
                        <a:avLst/>
                      </a:prstGeom>
                      <a:noFill/>
                    </p:spPr>
                  </p:pic>
                </p:oleObj>
              </mc:Fallback>
            </mc:AlternateContent>
          </a:graphicData>
        </a:graphic>
      </p:graphicFrame>
    </p:spTree>
    <p:extLst>
      <p:ext uri="{BB962C8B-B14F-4D97-AF65-F5344CB8AC3E}">
        <p14:creationId xmlns:p14="http://schemas.microsoft.com/office/powerpoint/2010/main" val="29418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3B5FEA-E8DF-4963-8A25-5C6FD457F121}"/>
              </a:ext>
            </a:extLst>
          </p:cNvPr>
          <p:cNvSpPr>
            <a:spLocks noGrp="1"/>
          </p:cNvSpPr>
          <p:nvPr>
            <p:ph type="title"/>
          </p:nvPr>
        </p:nvSpPr>
        <p:spPr/>
        <p:txBody>
          <a:bodyPr/>
          <a:lstStyle/>
          <a:p>
            <a:r>
              <a:rPr lang="zh-CN" altLang="en-US" dirty="0"/>
              <a:t>阻抗匹配</a:t>
            </a:r>
          </a:p>
        </p:txBody>
      </p:sp>
      <p:sp>
        <p:nvSpPr>
          <p:cNvPr id="4" name="日期占位符 3">
            <a:extLst>
              <a:ext uri="{FF2B5EF4-FFF2-40B4-BE49-F238E27FC236}">
                <a16:creationId xmlns:a16="http://schemas.microsoft.com/office/drawing/2014/main" id="{753E3CE4-39D4-4F40-AE4E-210158B5BC61}"/>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35E9DFB8-3E7C-47E5-95AF-D78D89CA5299}"/>
              </a:ext>
            </a:extLst>
          </p:cNvPr>
          <p:cNvSpPr>
            <a:spLocks noGrp="1"/>
          </p:cNvSpPr>
          <p:nvPr>
            <p:ph type="sldNum" sz="quarter" idx="12"/>
          </p:nvPr>
        </p:nvSpPr>
        <p:spPr/>
        <p:txBody>
          <a:bodyPr/>
          <a:lstStyle/>
          <a:p>
            <a:fld id="{A361D2F4-428F-4946-B218-DB556693F6BC}" type="slidenum">
              <a:rPr lang="zh-CN" altLang="en-US" smtClean="0"/>
              <a:t>14</a:t>
            </a:fld>
            <a:endParaRPr lang="zh-CN" altLang="en-US"/>
          </a:p>
        </p:txBody>
      </p:sp>
      <p:pic>
        <p:nvPicPr>
          <p:cNvPr id="9" name="图片 8">
            <a:extLst>
              <a:ext uri="{FF2B5EF4-FFF2-40B4-BE49-F238E27FC236}">
                <a16:creationId xmlns:a16="http://schemas.microsoft.com/office/drawing/2014/main" id="{01ACB842-8841-4147-8BCB-2B75E7224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40" y="2039493"/>
            <a:ext cx="5229112" cy="1064023"/>
          </a:xfrm>
          <a:prstGeom prst="rect">
            <a:avLst/>
          </a:prstGeom>
        </p:spPr>
      </p:pic>
      <p:sp>
        <p:nvSpPr>
          <p:cNvPr id="10" name="文本框 9">
            <a:extLst>
              <a:ext uri="{FF2B5EF4-FFF2-40B4-BE49-F238E27FC236}">
                <a16:creationId xmlns:a16="http://schemas.microsoft.com/office/drawing/2014/main" id="{EF551050-1DC0-4BFC-AA01-9DBDC097E74A}"/>
              </a:ext>
            </a:extLst>
          </p:cNvPr>
          <p:cNvSpPr txBox="1"/>
          <p:nvPr/>
        </p:nvSpPr>
        <p:spPr>
          <a:xfrm>
            <a:off x="1065007" y="1324418"/>
            <a:ext cx="10572125" cy="369332"/>
          </a:xfrm>
          <a:prstGeom prst="rect">
            <a:avLst/>
          </a:prstGeom>
          <a:noFill/>
        </p:spPr>
        <p:txBody>
          <a:bodyPr wrap="none" rtlCol="0">
            <a:spAutoFit/>
          </a:bodyPr>
          <a:lstStyle/>
          <a:p>
            <a:r>
              <a:rPr lang="zh-CN" altLang="en-US" dirty="0"/>
              <a:t>始端匹配：长距离传输电压小信号极易受干扰！信噪比低。适用于大信号情况（大亚湾中微子实验）。</a:t>
            </a:r>
          </a:p>
        </p:txBody>
      </p:sp>
      <p:sp>
        <p:nvSpPr>
          <p:cNvPr id="12" name="文本框 11">
            <a:extLst>
              <a:ext uri="{FF2B5EF4-FFF2-40B4-BE49-F238E27FC236}">
                <a16:creationId xmlns:a16="http://schemas.microsoft.com/office/drawing/2014/main" id="{08CD7305-FEA3-4E68-9B00-099360C27B53}"/>
              </a:ext>
            </a:extLst>
          </p:cNvPr>
          <p:cNvSpPr txBox="1"/>
          <p:nvPr/>
        </p:nvSpPr>
        <p:spPr>
          <a:xfrm>
            <a:off x="1065007" y="3172260"/>
            <a:ext cx="10314042" cy="369332"/>
          </a:xfrm>
          <a:prstGeom prst="rect">
            <a:avLst/>
          </a:prstGeom>
          <a:noFill/>
        </p:spPr>
        <p:txBody>
          <a:bodyPr wrap="none" rtlCol="0">
            <a:spAutoFit/>
          </a:bodyPr>
          <a:lstStyle/>
          <a:p>
            <a:r>
              <a:rPr lang="zh-CN" altLang="en-US" dirty="0"/>
              <a:t>终端匹配：</a:t>
            </a:r>
            <a:r>
              <a:rPr lang="en-US" altLang="zh-CN" dirty="0"/>
              <a:t>PMT</a:t>
            </a:r>
            <a:r>
              <a:rPr lang="zh-CN" altLang="en-US" dirty="0"/>
              <a:t>高阻，</a:t>
            </a:r>
            <a:r>
              <a:rPr lang="en-US" altLang="zh-CN" dirty="0"/>
              <a:t>4000</a:t>
            </a:r>
            <a:r>
              <a:rPr lang="zh-CN" altLang="en-US" dirty="0"/>
              <a:t>倍动态范围，大信号微小的反射将引起严重的多次反射！需高精度匹配。</a:t>
            </a:r>
          </a:p>
        </p:txBody>
      </p:sp>
      <p:sp>
        <p:nvSpPr>
          <p:cNvPr id="14" name="文本框 13">
            <a:extLst>
              <a:ext uri="{FF2B5EF4-FFF2-40B4-BE49-F238E27FC236}">
                <a16:creationId xmlns:a16="http://schemas.microsoft.com/office/drawing/2014/main" id="{ECE8A102-B081-4687-B17D-E9AB9C4A2D07}"/>
              </a:ext>
            </a:extLst>
          </p:cNvPr>
          <p:cNvSpPr txBox="1"/>
          <p:nvPr/>
        </p:nvSpPr>
        <p:spPr>
          <a:xfrm>
            <a:off x="1398495" y="3664459"/>
            <a:ext cx="4108817" cy="369332"/>
          </a:xfrm>
          <a:prstGeom prst="rect">
            <a:avLst/>
          </a:prstGeom>
          <a:noFill/>
        </p:spPr>
        <p:txBody>
          <a:bodyPr wrap="none" rtlCol="0">
            <a:spAutoFit/>
          </a:bodyPr>
          <a:lstStyle/>
          <a:p>
            <a:r>
              <a:rPr lang="zh-CN" altLang="en-US" dirty="0"/>
              <a:t>冷端匹配：调节前放输入阻抗实现匹配</a:t>
            </a:r>
          </a:p>
        </p:txBody>
      </p:sp>
      <p:sp>
        <p:nvSpPr>
          <p:cNvPr id="16" name="文本框 15">
            <a:extLst>
              <a:ext uri="{FF2B5EF4-FFF2-40B4-BE49-F238E27FC236}">
                <a16:creationId xmlns:a16="http://schemas.microsoft.com/office/drawing/2014/main" id="{D9020E1C-EF6E-41D9-BEA2-AD8E3156A632}"/>
              </a:ext>
            </a:extLst>
          </p:cNvPr>
          <p:cNvSpPr txBox="1"/>
          <p:nvPr/>
        </p:nvSpPr>
        <p:spPr>
          <a:xfrm>
            <a:off x="1398495" y="4139176"/>
            <a:ext cx="4801314" cy="369332"/>
          </a:xfrm>
          <a:prstGeom prst="rect">
            <a:avLst/>
          </a:prstGeom>
          <a:noFill/>
        </p:spPr>
        <p:txBody>
          <a:bodyPr wrap="none" rtlCol="0">
            <a:spAutoFit/>
          </a:bodyPr>
          <a:lstStyle/>
          <a:p>
            <a:r>
              <a:rPr lang="zh-CN" altLang="en-US" dirty="0"/>
              <a:t>纯电阻匹配：下拉高精度电阻，前放高阻输入</a:t>
            </a:r>
          </a:p>
        </p:txBody>
      </p:sp>
      <p:sp>
        <p:nvSpPr>
          <p:cNvPr id="22" name="Rectangle 6">
            <a:extLst>
              <a:ext uri="{FF2B5EF4-FFF2-40B4-BE49-F238E27FC236}">
                <a16:creationId xmlns:a16="http://schemas.microsoft.com/office/drawing/2014/main" id="{B6A7D5CF-3B57-4108-9DCA-9FE23808467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10657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ppt_x"/>
                                          </p:val>
                                        </p:tav>
                                        <p:tav tm="100000">
                                          <p:val>
                                            <p:strVal val="#ppt_x"/>
                                          </p:val>
                                        </p:tav>
                                      </p:tavLst>
                                    </p:anim>
                                    <p:anim calcmode="lin" valueType="num">
                                      <p:cBhvr additive="base">
                                        <p:cTn id="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6BE51-ED34-4171-ADCD-D3EB0613038E}"/>
              </a:ext>
            </a:extLst>
          </p:cNvPr>
          <p:cNvSpPr>
            <a:spLocks noGrp="1"/>
          </p:cNvSpPr>
          <p:nvPr>
            <p:ph type="title"/>
          </p:nvPr>
        </p:nvSpPr>
        <p:spPr/>
        <p:txBody>
          <a:bodyPr/>
          <a:lstStyle/>
          <a:p>
            <a:r>
              <a:rPr lang="zh-CN" altLang="en-US" dirty="0"/>
              <a:t>阻抗匹配</a:t>
            </a:r>
          </a:p>
        </p:txBody>
      </p:sp>
      <p:sp>
        <p:nvSpPr>
          <p:cNvPr id="3" name="内容占位符 2">
            <a:extLst>
              <a:ext uri="{FF2B5EF4-FFF2-40B4-BE49-F238E27FC236}">
                <a16:creationId xmlns:a16="http://schemas.microsoft.com/office/drawing/2014/main" id="{0F286C79-F9A4-4C93-A3D2-943C43FA7E9D}"/>
              </a:ext>
            </a:extLst>
          </p:cNvPr>
          <p:cNvSpPr>
            <a:spLocks noGrp="1"/>
          </p:cNvSpPr>
          <p:nvPr>
            <p:ph idx="1"/>
          </p:nvPr>
        </p:nvSpPr>
        <p:spPr>
          <a:xfrm>
            <a:off x="838200" y="1317141"/>
            <a:ext cx="2012576" cy="865481"/>
          </a:xfrm>
        </p:spPr>
        <p:txBody>
          <a:bodyPr/>
          <a:lstStyle/>
          <a:p>
            <a:r>
              <a:rPr lang="zh-CN" altLang="en-US" dirty="0"/>
              <a:t>冷端匹配</a:t>
            </a:r>
          </a:p>
        </p:txBody>
      </p:sp>
      <p:sp>
        <p:nvSpPr>
          <p:cNvPr id="4" name="日期占位符 3">
            <a:extLst>
              <a:ext uri="{FF2B5EF4-FFF2-40B4-BE49-F238E27FC236}">
                <a16:creationId xmlns:a16="http://schemas.microsoft.com/office/drawing/2014/main" id="{9085C535-792E-4902-97F8-4E1251A11365}"/>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02FC72CF-5699-41D5-921F-4BCC16A487B5}"/>
              </a:ext>
            </a:extLst>
          </p:cNvPr>
          <p:cNvSpPr>
            <a:spLocks noGrp="1"/>
          </p:cNvSpPr>
          <p:nvPr>
            <p:ph type="sldNum" sz="quarter" idx="12"/>
          </p:nvPr>
        </p:nvSpPr>
        <p:spPr/>
        <p:txBody>
          <a:bodyPr/>
          <a:lstStyle/>
          <a:p>
            <a:fld id="{A361D2F4-428F-4946-B218-DB556693F6BC}" type="slidenum">
              <a:rPr lang="zh-CN" altLang="en-US" smtClean="0"/>
              <a:t>15</a:t>
            </a:fld>
            <a:endParaRPr lang="zh-CN" altLang="en-US"/>
          </a:p>
        </p:txBody>
      </p:sp>
      <p:pic>
        <p:nvPicPr>
          <p:cNvPr id="6" name="图片 5">
            <a:extLst>
              <a:ext uri="{FF2B5EF4-FFF2-40B4-BE49-F238E27FC236}">
                <a16:creationId xmlns:a16="http://schemas.microsoft.com/office/drawing/2014/main" id="{F1575CF6-FA69-4E30-A73F-56DBF85F5B49}"/>
              </a:ext>
            </a:extLst>
          </p:cNvPr>
          <p:cNvPicPr>
            <a:picLocks noChangeAspect="1"/>
          </p:cNvPicPr>
          <p:nvPr/>
        </p:nvPicPr>
        <p:blipFill>
          <a:blip r:embed="rId2"/>
          <a:stretch>
            <a:fillRect/>
          </a:stretch>
        </p:blipFill>
        <p:spPr>
          <a:xfrm>
            <a:off x="965925" y="1548810"/>
            <a:ext cx="2898836" cy="2189843"/>
          </a:xfrm>
          <a:prstGeom prst="rect">
            <a:avLst/>
          </a:prstGeom>
        </p:spPr>
      </p:pic>
      <p:sp>
        <p:nvSpPr>
          <p:cNvPr id="7" name="文本框 6">
            <a:extLst>
              <a:ext uri="{FF2B5EF4-FFF2-40B4-BE49-F238E27FC236}">
                <a16:creationId xmlns:a16="http://schemas.microsoft.com/office/drawing/2014/main" id="{2648198C-3912-4041-8AA3-8691B313EB81}"/>
              </a:ext>
            </a:extLst>
          </p:cNvPr>
          <p:cNvSpPr txBox="1"/>
          <p:nvPr/>
        </p:nvSpPr>
        <p:spPr>
          <a:xfrm>
            <a:off x="656218" y="3748762"/>
            <a:ext cx="7551868" cy="584775"/>
          </a:xfrm>
          <a:prstGeom prst="rect">
            <a:avLst/>
          </a:prstGeom>
          <a:noFill/>
        </p:spPr>
        <p:txBody>
          <a:bodyPr wrap="square" rtlCol="0">
            <a:spAutoFit/>
          </a:bodyPr>
          <a:lstStyle/>
          <a:p>
            <a:r>
              <a:rPr lang="zh-CN" altLang="en-US" sz="1600" dirty="0"/>
              <a:t>         将跨阻放大器（或电流放大器）的输入阻抗调节为</a:t>
            </a:r>
            <a:r>
              <a:rPr lang="en-US" altLang="zh-CN" sz="1600" dirty="0"/>
              <a:t>50Ω</a:t>
            </a:r>
            <a:r>
              <a:rPr lang="zh-CN" altLang="en-US" sz="1600" dirty="0"/>
              <a:t>，或者将低阻输入的电荷灵敏放大器串联一电阻，实现终端匹配。</a:t>
            </a:r>
          </a:p>
        </p:txBody>
      </p:sp>
      <p:pic>
        <p:nvPicPr>
          <p:cNvPr id="11" name="图片 10">
            <a:extLst>
              <a:ext uri="{FF2B5EF4-FFF2-40B4-BE49-F238E27FC236}">
                <a16:creationId xmlns:a16="http://schemas.microsoft.com/office/drawing/2014/main" id="{9BFAD8C0-B104-4D10-8A60-D4B8B7EF2DB6}"/>
              </a:ext>
            </a:extLst>
          </p:cNvPr>
          <p:cNvPicPr>
            <a:picLocks noChangeAspect="1"/>
          </p:cNvPicPr>
          <p:nvPr/>
        </p:nvPicPr>
        <p:blipFill>
          <a:blip r:embed="rId3"/>
          <a:stretch>
            <a:fillRect/>
          </a:stretch>
        </p:blipFill>
        <p:spPr>
          <a:xfrm>
            <a:off x="4243476" y="1548810"/>
            <a:ext cx="2912218" cy="2199953"/>
          </a:xfrm>
          <a:prstGeom prst="rect">
            <a:avLst/>
          </a:prstGeom>
        </p:spPr>
      </p:pic>
      <p:pic>
        <p:nvPicPr>
          <p:cNvPr id="12" name="图片 11">
            <a:extLst>
              <a:ext uri="{FF2B5EF4-FFF2-40B4-BE49-F238E27FC236}">
                <a16:creationId xmlns:a16="http://schemas.microsoft.com/office/drawing/2014/main" id="{F5F606B1-38E8-42CB-A36F-AF815C64A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724" y="1618293"/>
            <a:ext cx="2734502" cy="2050876"/>
          </a:xfrm>
          <a:prstGeom prst="rect">
            <a:avLst/>
          </a:prstGeom>
        </p:spPr>
      </p:pic>
      <p:sp>
        <p:nvSpPr>
          <p:cNvPr id="13" name="文本框 12">
            <a:extLst>
              <a:ext uri="{FF2B5EF4-FFF2-40B4-BE49-F238E27FC236}">
                <a16:creationId xmlns:a16="http://schemas.microsoft.com/office/drawing/2014/main" id="{9B3E6A62-492E-409B-A881-E24B07B9503F}"/>
              </a:ext>
            </a:extLst>
          </p:cNvPr>
          <p:cNvSpPr txBox="1"/>
          <p:nvPr/>
        </p:nvSpPr>
        <p:spPr>
          <a:xfrm>
            <a:off x="8610600" y="3920388"/>
            <a:ext cx="2954655" cy="369332"/>
          </a:xfrm>
          <a:prstGeom prst="rect">
            <a:avLst/>
          </a:prstGeom>
          <a:noFill/>
        </p:spPr>
        <p:txBody>
          <a:bodyPr wrap="none" rtlCol="0">
            <a:spAutoFit/>
          </a:bodyPr>
          <a:lstStyle/>
          <a:p>
            <a:r>
              <a:rPr lang="zh-CN" altLang="en-US" dirty="0"/>
              <a:t>匹配精度低，频带范围窄！</a:t>
            </a:r>
          </a:p>
        </p:txBody>
      </p:sp>
      <p:pic>
        <p:nvPicPr>
          <p:cNvPr id="16" name="图片 15">
            <a:extLst>
              <a:ext uri="{FF2B5EF4-FFF2-40B4-BE49-F238E27FC236}">
                <a16:creationId xmlns:a16="http://schemas.microsoft.com/office/drawing/2014/main" id="{B7A4166A-A5C3-498C-BA1D-AA6C675CC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764" y="5104417"/>
            <a:ext cx="6062930" cy="1096123"/>
          </a:xfrm>
          <a:prstGeom prst="rect">
            <a:avLst/>
          </a:prstGeom>
        </p:spPr>
      </p:pic>
      <p:sp>
        <p:nvSpPr>
          <p:cNvPr id="17" name="内容占位符 2">
            <a:extLst>
              <a:ext uri="{FF2B5EF4-FFF2-40B4-BE49-F238E27FC236}">
                <a16:creationId xmlns:a16="http://schemas.microsoft.com/office/drawing/2014/main" id="{737F3F6C-29E2-4195-BFC0-7E3F5B6F681B}"/>
              </a:ext>
            </a:extLst>
          </p:cNvPr>
          <p:cNvSpPr txBox="1">
            <a:spLocks/>
          </p:cNvSpPr>
          <p:nvPr/>
        </p:nvSpPr>
        <p:spPr>
          <a:xfrm>
            <a:off x="838200" y="4537794"/>
            <a:ext cx="6735184" cy="865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纯电阻匹配：片外高精度电阻</a:t>
            </a:r>
            <a:r>
              <a:rPr lang="en-US" altLang="zh-CN" dirty="0"/>
              <a:t>+</a:t>
            </a:r>
            <a:r>
              <a:rPr lang="zh-CN" altLang="en-US" dirty="0"/>
              <a:t>电压放大器</a:t>
            </a:r>
          </a:p>
        </p:txBody>
      </p:sp>
    </p:spTree>
    <p:extLst>
      <p:ext uri="{BB962C8B-B14F-4D97-AF65-F5344CB8AC3E}">
        <p14:creationId xmlns:p14="http://schemas.microsoft.com/office/powerpoint/2010/main" val="14718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0D3141-B88D-4FE8-8D56-F207716E5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959" y="2363588"/>
            <a:ext cx="4504077" cy="1702650"/>
          </a:xfrm>
          <a:prstGeom prst="rect">
            <a:avLst/>
          </a:prstGeom>
        </p:spPr>
      </p:pic>
      <p:sp>
        <p:nvSpPr>
          <p:cNvPr id="2" name="标题 1">
            <a:extLst>
              <a:ext uri="{FF2B5EF4-FFF2-40B4-BE49-F238E27FC236}">
                <a16:creationId xmlns:a16="http://schemas.microsoft.com/office/drawing/2014/main" id="{AF2FD154-DA9B-4A5D-A179-0C25F76AED82}"/>
              </a:ext>
            </a:extLst>
          </p:cNvPr>
          <p:cNvSpPr>
            <a:spLocks noGrp="1"/>
          </p:cNvSpPr>
          <p:nvPr>
            <p:ph type="title"/>
          </p:nvPr>
        </p:nvSpPr>
        <p:spPr/>
        <p:txBody>
          <a:bodyPr/>
          <a:lstStyle/>
          <a:p>
            <a:r>
              <a:rPr lang="zh-CN" altLang="en-US" dirty="0"/>
              <a:t>芯片设计技术路线</a:t>
            </a:r>
          </a:p>
        </p:txBody>
      </p:sp>
      <p:sp>
        <p:nvSpPr>
          <p:cNvPr id="4" name="日期占位符 3">
            <a:extLst>
              <a:ext uri="{FF2B5EF4-FFF2-40B4-BE49-F238E27FC236}">
                <a16:creationId xmlns:a16="http://schemas.microsoft.com/office/drawing/2014/main" id="{DFFB51A8-1BB9-49E8-9FB7-6187A376A30C}"/>
              </a:ext>
            </a:extLst>
          </p:cNvPr>
          <p:cNvSpPr>
            <a:spLocks noGrp="1"/>
          </p:cNvSpPr>
          <p:nvPr>
            <p:ph type="dt" sz="half" idx="10"/>
          </p:nvPr>
        </p:nvSpPr>
        <p:spPr/>
        <p:txBody>
          <a:bodyPr/>
          <a:lstStyle/>
          <a:p>
            <a:r>
              <a:rPr lang="en-US" altLang="zh-CN"/>
              <a:t>2017/10/12</a:t>
            </a:r>
            <a:endParaRPr lang="zh-CN" altLang="en-US" dirty="0"/>
          </a:p>
        </p:txBody>
      </p:sp>
      <p:sp>
        <p:nvSpPr>
          <p:cNvPr id="5" name="灯片编号占位符 4">
            <a:extLst>
              <a:ext uri="{FF2B5EF4-FFF2-40B4-BE49-F238E27FC236}">
                <a16:creationId xmlns:a16="http://schemas.microsoft.com/office/drawing/2014/main" id="{FBA9244D-FCC6-4363-88DF-05A26725A36B}"/>
              </a:ext>
            </a:extLst>
          </p:cNvPr>
          <p:cNvSpPr>
            <a:spLocks noGrp="1"/>
          </p:cNvSpPr>
          <p:nvPr>
            <p:ph type="sldNum" sz="quarter" idx="12"/>
          </p:nvPr>
        </p:nvSpPr>
        <p:spPr/>
        <p:txBody>
          <a:bodyPr/>
          <a:lstStyle/>
          <a:p>
            <a:fld id="{A361D2F4-428F-4946-B218-DB556693F6BC}" type="slidenum">
              <a:rPr lang="zh-CN" altLang="en-US" smtClean="0"/>
              <a:t>16</a:t>
            </a:fld>
            <a:endParaRPr lang="zh-CN" altLang="en-US"/>
          </a:p>
        </p:txBody>
      </p:sp>
      <p:sp>
        <p:nvSpPr>
          <p:cNvPr id="9" name="内容占位符 2">
            <a:extLst>
              <a:ext uri="{FF2B5EF4-FFF2-40B4-BE49-F238E27FC236}">
                <a16:creationId xmlns:a16="http://schemas.microsoft.com/office/drawing/2014/main" id="{34AA1A95-34C5-4CD3-B563-E9A204FCCEEF}"/>
              </a:ext>
            </a:extLst>
          </p:cNvPr>
          <p:cNvSpPr>
            <a:spLocks noGrp="1"/>
          </p:cNvSpPr>
          <p:nvPr>
            <p:ph idx="1"/>
          </p:nvPr>
        </p:nvSpPr>
        <p:spPr>
          <a:xfrm>
            <a:off x="978049" y="1679090"/>
            <a:ext cx="10515600" cy="4859822"/>
          </a:xfrm>
        </p:spPr>
        <p:txBody>
          <a:bodyPr>
            <a:normAutofit/>
          </a:bodyPr>
          <a:lstStyle/>
          <a:p>
            <a:r>
              <a:rPr lang="zh-CN" altLang="en-US" sz="2400" dirty="0"/>
              <a:t>电流型前沿定时：结构简单，存在</a:t>
            </a:r>
            <a:r>
              <a:rPr lang="en-US" altLang="zh-CN" sz="2400" dirty="0"/>
              <a:t>Time Walk</a:t>
            </a:r>
            <a:r>
              <a:rPr lang="zh-CN" altLang="en-US" sz="2400" dirty="0"/>
              <a:t>，可以由电荷修正。</a:t>
            </a:r>
            <a:endParaRPr lang="en-US" altLang="zh-CN" sz="2400" dirty="0"/>
          </a:p>
          <a:p>
            <a:r>
              <a:rPr lang="zh-CN" altLang="en-US" sz="2400" dirty="0"/>
              <a:t>双阈定时：设置双时间甄别通道，以适应</a:t>
            </a:r>
            <a:r>
              <a:rPr lang="en-US" altLang="zh-CN" sz="2400" dirty="0"/>
              <a:t>4000</a:t>
            </a:r>
            <a:r>
              <a:rPr lang="zh-CN" altLang="en-US" sz="2400" dirty="0"/>
              <a:t>倍动态范围时间测量。</a:t>
            </a:r>
            <a:endParaRPr lang="en-US" altLang="zh-CN" sz="2400" dirty="0"/>
          </a:p>
          <a:p>
            <a:r>
              <a:rPr lang="zh-CN" altLang="en-US" sz="2400" dirty="0"/>
              <a:t>固定门宽充电：改善小信号非线性。</a:t>
            </a:r>
            <a:endParaRPr lang="en-US" altLang="zh-CN" sz="2400" dirty="0"/>
          </a:p>
        </p:txBody>
      </p:sp>
      <p:pic>
        <p:nvPicPr>
          <p:cNvPr id="6" name="图片 5">
            <a:extLst>
              <a:ext uri="{FF2B5EF4-FFF2-40B4-BE49-F238E27FC236}">
                <a16:creationId xmlns:a16="http://schemas.microsoft.com/office/drawing/2014/main" id="{DC30D286-6232-4222-822E-4CF435131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40" y="3698837"/>
            <a:ext cx="6399119" cy="1249994"/>
          </a:xfrm>
          <a:prstGeom prst="rect">
            <a:avLst/>
          </a:prstGeom>
        </p:spPr>
      </p:pic>
      <p:pic>
        <p:nvPicPr>
          <p:cNvPr id="13" name="图片 12">
            <a:extLst>
              <a:ext uri="{FF2B5EF4-FFF2-40B4-BE49-F238E27FC236}">
                <a16:creationId xmlns:a16="http://schemas.microsoft.com/office/drawing/2014/main" id="{08D37298-292C-47F7-94DC-3D8EE3951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271" y="4104182"/>
            <a:ext cx="2754575" cy="2472674"/>
          </a:xfrm>
          <a:prstGeom prst="rect">
            <a:avLst/>
          </a:prstGeom>
        </p:spPr>
      </p:pic>
    </p:spTree>
    <p:extLst>
      <p:ext uri="{BB962C8B-B14F-4D97-AF65-F5344CB8AC3E}">
        <p14:creationId xmlns:p14="http://schemas.microsoft.com/office/powerpoint/2010/main" val="3832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39C9C-54FA-45B2-BCC0-3C06B72452E8}"/>
              </a:ext>
            </a:extLst>
          </p:cNvPr>
          <p:cNvSpPr>
            <a:spLocks noGrp="1"/>
          </p:cNvSpPr>
          <p:nvPr>
            <p:ph type="title"/>
          </p:nvPr>
        </p:nvSpPr>
        <p:spPr/>
        <p:txBody>
          <a:bodyPr/>
          <a:lstStyle/>
          <a:p>
            <a:r>
              <a:rPr lang="zh-CN" altLang="en-US" dirty="0"/>
              <a:t>芯片通道电路结构</a:t>
            </a:r>
          </a:p>
        </p:txBody>
      </p:sp>
      <p:sp>
        <p:nvSpPr>
          <p:cNvPr id="4" name="日期占位符 3">
            <a:extLst>
              <a:ext uri="{FF2B5EF4-FFF2-40B4-BE49-F238E27FC236}">
                <a16:creationId xmlns:a16="http://schemas.microsoft.com/office/drawing/2014/main" id="{DDF66350-1971-45F6-A967-D3A41FD5D0B7}"/>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9581CFEA-585D-4F3B-B6D3-AA300BBBBDF2}"/>
              </a:ext>
            </a:extLst>
          </p:cNvPr>
          <p:cNvSpPr>
            <a:spLocks noGrp="1"/>
          </p:cNvSpPr>
          <p:nvPr>
            <p:ph type="sldNum" sz="quarter" idx="12"/>
          </p:nvPr>
        </p:nvSpPr>
        <p:spPr/>
        <p:txBody>
          <a:bodyPr/>
          <a:lstStyle/>
          <a:p>
            <a:fld id="{A361D2F4-428F-4946-B218-DB556693F6BC}" type="slidenum">
              <a:rPr lang="zh-CN" altLang="en-US" smtClean="0"/>
              <a:t>17</a:t>
            </a:fld>
            <a:endParaRPr lang="zh-CN" altLang="en-US"/>
          </a:p>
        </p:txBody>
      </p:sp>
      <p:pic>
        <p:nvPicPr>
          <p:cNvPr id="11" name="内容占位符 10">
            <a:extLst>
              <a:ext uri="{FF2B5EF4-FFF2-40B4-BE49-F238E27FC236}">
                <a16:creationId xmlns:a16="http://schemas.microsoft.com/office/drawing/2014/main" id="{31CBAFA4-D376-4DA3-A676-69AC5DAF36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4912" y="1332706"/>
            <a:ext cx="9782175" cy="4829175"/>
          </a:xfrm>
        </p:spPr>
      </p:pic>
    </p:spTree>
    <p:extLst>
      <p:ext uri="{BB962C8B-B14F-4D97-AF65-F5344CB8AC3E}">
        <p14:creationId xmlns:p14="http://schemas.microsoft.com/office/powerpoint/2010/main" val="382831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A83FC-3D77-402E-B1EF-B0E2B945C631}"/>
              </a:ext>
            </a:extLst>
          </p:cNvPr>
          <p:cNvSpPr>
            <a:spLocks noGrp="1"/>
          </p:cNvSpPr>
          <p:nvPr>
            <p:ph type="title"/>
          </p:nvPr>
        </p:nvSpPr>
        <p:spPr/>
        <p:txBody>
          <a:bodyPr/>
          <a:lstStyle/>
          <a:p>
            <a:r>
              <a:rPr lang="zh-CN" altLang="en-US" dirty="0"/>
              <a:t>电压前放结构</a:t>
            </a:r>
          </a:p>
        </p:txBody>
      </p:sp>
      <p:sp>
        <p:nvSpPr>
          <p:cNvPr id="4" name="日期占位符 3">
            <a:extLst>
              <a:ext uri="{FF2B5EF4-FFF2-40B4-BE49-F238E27FC236}">
                <a16:creationId xmlns:a16="http://schemas.microsoft.com/office/drawing/2014/main" id="{C7579949-E0D3-4AB4-97F4-EFF0DE965B20}"/>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F17F2D49-7D6C-4F91-9F0E-5D482D6516E7}"/>
              </a:ext>
            </a:extLst>
          </p:cNvPr>
          <p:cNvSpPr>
            <a:spLocks noGrp="1"/>
          </p:cNvSpPr>
          <p:nvPr>
            <p:ph type="sldNum" sz="quarter" idx="12"/>
          </p:nvPr>
        </p:nvSpPr>
        <p:spPr/>
        <p:txBody>
          <a:bodyPr/>
          <a:lstStyle/>
          <a:p>
            <a:fld id="{A361D2F4-428F-4946-B218-DB556693F6BC}" type="slidenum">
              <a:rPr lang="zh-CN" altLang="en-US" smtClean="0"/>
              <a:t>18</a:t>
            </a:fld>
            <a:endParaRPr lang="zh-CN" altLang="en-US"/>
          </a:p>
        </p:txBody>
      </p:sp>
      <p:sp>
        <p:nvSpPr>
          <p:cNvPr id="6" name="Rectangle 2">
            <a:extLst>
              <a:ext uri="{FF2B5EF4-FFF2-40B4-BE49-F238E27FC236}">
                <a16:creationId xmlns:a16="http://schemas.microsoft.com/office/drawing/2014/main" id="{6635C0E1-9902-44ED-8554-87C29DDD5092}"/>
              </a:ext>
            </a:extLst>
          </p:cNvPr>
          <p:cNvSpPr>
            <a:spLocks noChangeArrowheads="1"/>
          </p:cNvSpPr>
          <p:nvPr/>
        </p:nvSpPr>
        <p:spPr bwMode="auto">
          <a:xfrm>
            <a:off x="1420009" y="1635162"/>
            <a:ext cx="165853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8" name="Rectangle 4">
            <a:extLst>
              <a:ext uri="{FF2B5EF4-FFF2-40B4-BE49-F238E27FC236}">
                <a16:creationId xmlns:a16="http://schemas.microsoft.com/office/drawing/2014/main" id="{33FAAFFE-262A-4969-B9E0-7998373AEDF9}"/>
              </a:ext>
            </a:extLst>
          </p:cNvPr>
          <p:cNvSpPr>
            <a:spLocks noChangeArrowheads="1"/>
          </p:cNvSpPr>
          <p:nvPr/>
        </p:nvSpPr>
        <p:spPr bwMode="auto">
          <a:xfrm>
            <a:off x="672028" y="1454226"/>
            <a:ext cx="26057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E1993BA0-1D7B-4427-AAD3-FB514B415FDC}"/>
              </a:ext>
            </a:extLst>
          </p:cNvPr>
          <p:cNvGraphicFramePr>
            <a:graphicFrameLocks noChangeAspect="1"/>
          </p:cNvGraphicFramePr>
          <p:nvPr>
            <p:extLst>
              <p:ext uri="{D42A27DB-BD31-4B8C-83A1-F6EECF244321}">
                <p14:modId xmlns:p14="http://schemas.microsoft.com/office/powerpoint/2010/main" val="1255847837"/>
              </p:ext>
            </p:extLst>
          </p:nvPr>
        </p:nvGraphicFramePr>
        <p:xfrm>
          <a:off x="672028" y="1141848"/>
          <a:ext cx="5089794" cy="3817346"/>
        </p:xfrm>
        <a:graphic>
          <a:graphicData uri="http://schemas.openxmlformats.org/presentationml/2006/ole">
            <mc:AlternateContent xmlns:mc="http://schemas.openxmlformats.org/markup-compatibility/2006">
              <mc:Choice xmlns:v="urn:schemas-microsoft-com:vml" Requires="v">
                <p:oleObj spid="_x0000_s4240" name="Visio" r:id="rId4" imgW="4667278" imgH="3495640" progId="Visio.Drawing.15">
                  <p:embed/>
                </p:oleObj>
              </mc:Choice>
              <mc:Fallback>
                <p:oleObj name="Visio" r:id="rId4" imgW="4667278" imgH="3495640"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28" y="1141848"/>
                        <a:ext cx="5089794" cy="3817346"/>
                      </a:xfrm>
                      <a:prstGeom prst="rect">
                        <a:avLst/>
                      </a:prstGeom>
                      <a:noFill/>
                    </p:spPr>
                  </p:pic>
                </p:oleObj>
              </mc:Fallback>
            </mc:AlternateContent>
          </a:graphicData>
        </a:graphic>
      </p:graphicFrame>
      <p:sp>
        <p:nvSpPr>
          <p:cNvPr id="12" name="文本框 11">
            <a:extLst>
              <a:ext uri="{FF2B5EF4-FFF2-40B4-BE49-F238E27FC236}">
                <a16:creationId xmlns:a16="http://schemas.microsoft.com/office/drawing/2014/main" id="{F33C8C42-8653-443E-9003-D340E968BFC0}"/>
              </a:ext>
            </a:extLst>
          </p:cNvPr>
          <p:cNvSpPr txBox="1"/>
          <p:nvPr/>
        </p:nvSpPr>
        <p:spPr>
          <a:xfrm>
            <a:off x="2115239" y="5181228"/>
            <a:ext cx="1838965" cy="369332"/>
          </a:xfrm>
          <a:prstGeom prst="rect">
            <a:avLst/>
          </a:prstGeom>
          <a:noFill/>
        </p:spPr>
        <p:txBody>
          <a:bodyPr wrap="none" rtlCol="0">
            <a:spAutoFit/>
          </a:bodyPr>
          <a:lstStyle/>
          <a:p>
            <a:r>
              <a:rPr lang="en-US" altLang="zh-CN" dirty="0"/>
              <a:t>150MHz@Gain=7</a:t>
            </a:r>
            <a:endParaRPr lang="zh-CN" altLang="en-US" dirty="0"/>
          </a:p>
        </p:txBody>
      </p:sp>
      <p:sp>
        <p:nvSpPr>
          <p:cNvPr id="14" name="Rectangle 21">
            <a:extLst>
              <a:ext uri="{FF2B5EF4-FFF2-40B4-BE49-F238E27FC236}">
                <a16:creationId xmlns:a16="http://schemas.microsoft.com/office/drawing/2014/main" id="{23AC7FED-7D82-4D3E-9FD9-E5BB35EE81D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a:extLst>
              <a:ext uri="{FF2B5EF4-FFF2-40B4-BE49-F238E27FC236}">
                <a16:creationId xmlns:a16="http://schemas.microsoft.com/office/drawing/2014/main" id="{A6BEF16C-1D0F-4CA6-B17F-67C1868C572B}"/>
              </a:ext>
            </a:extLst>
          </p:cNvPr>
          <p:cNvGraphicFramePr>
            <a:graphicFrameLocks noChangeAspect="1"/>
          </p:cNvGraphicFramePr>
          <p:nvPr>
            <p:extLst>
              <p:ext uri="{D42A27DB-BD31-4B8C-83A1-F6EECF244321}">
                <p14:modId xmlns:p14="http://schemas.microsoft.com/office/powerpoint/2010/main" val="3022467463"/>
              </p:ext>
            </p:extLst>
          </p:nvPr>
        </p:nvGraphicFramePr>
        <p:xfrm>
          <a:off x="6029899" y="1141848"/>
          <a:ext cx="3084723" cy="2712904"/>
        </p:xfrm>
        <a:graphic>
          <a:graphicData uri="http://schemas.openxmlformats.org/presentationml/2006/ole">
            <mc:AlternateContent xmlns:mc="http://schemas.openxmlformats.org/markup-compatibility/2006">
              <mc:Choice xmlns:v="urn:schemas-microsoft-com:vml" Requires="v">
                <p:oleObj spid="_x0000_s4241" name="Visio" r:id="rId6" imgW="2743200" imgH="2419364" progId="Visio.Drawing.15">
                  <p:embed/>
                </p:oleObj>
              </mc:Choice>
              <mc:Fallback>
                <p:oleObj name="Visio" r:id="rId6" imgW="2743200" imgH="2419364" progId="Visio.Drawing.15">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9899" y="1141848"/>
                        <a:ext cx="3084723" cy="2712904"/>
                      </a:xfrm>
                      <a:prstGeom prst="rect">
                        <a:avLst/>
                      </a:prstGeom>
                      <a:noFill/>
                    </p:spPr>
                  </p:pic>
                </p:oleObj>
              </mc:Fallback>
            </mc:AlternateContent>
          </a:graphicData>
        </a:graphic>
      </p:graphicFrame>
      <p:sp>
        <p:nvSpPr>
          <p:cNvPr id="3" name="Rectangle 83">
            <a:extLst>
              <a:ext uri="{FF2B5EF4-FFF2-40B4-BE49-F238E27FC236}">
                <a16:creationId xmlns:a16="http://schemas.microsoft.com/office/drawing/2014/main" id="{24802CF8-EBC9-45F6-9750-791E2CC2A9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C5977328-50D1-46FE-BD64-2CAA6577EE4D}"/>
              </a:ext>
            </a:extLst>
          </p:cNvPr>
          <p:cNvGraphicFramePr>
            <a:graphicFrameLocks noChangeAspect="1"/>
          </p:cNvGraphicFramePr>
          <p:nvPr>
            <p:extLst>
              <p:ext uri="{D42A27DB-BD31-4B8C-83A1-F6EECF244321}">
                <p14:modId xmlns:p14="http://schemas.microsoft.com/office/powerpoint/2010/main" val="606593125"/>
              </p:ext>
            </p:extLst>
          </p:nvPr>
        </p:nvGraphicFramePr>
        <p:xfrm>
          <a:off x="5332164" y="3977706"/>
          <a:ext cx="3487368" cy="2103492"/>
        </p:xfrm>
        <a:graphic>
          <a:graphicData uri="http://schemas.openxmlformats.org/presentationml/2006/ole">
            <mc:AlternateContent xmlns:mc="http://schemas.openxmlformats.org/markup-compatibility/2006">
              <mc:Choice xmlns:v="urn:schemas-microsoft-com:vml" Requires="v">
                <p:oleObj spid="_x0000_s4242" name="Visio" r:id="rId8" imgW="4143231" imgH="2486153" progId="Visio.Drawing.15">
                  <p:embed/>
                </p:oleObj>
              </mc:Choice>
              <mc:Fallback>
                <p:oleObj name="Visio" r:id="rId8" imgW="4143231" imgH="2486153" progId="Visio.Drawing.15">
                  <p:embed/>
                  <p:pic>
                    <p:nvPicPr>
                      <p:cNvPr id="0" name="Object 82"/>
                      <p:cNvPicPr>
                        <a:picLocks noChangeAspect="1" noChangeArrowheads="1"/>
                      </p:cNvPicPr>
                      <p:nvPr/>
                    </p:nvPicPr>
                    <p:blipFill>
                      <a:blip r:embed="rId9"/>
                      <a:srcRect/>
                      <a:stretch>
                        <a:fillRect/>
                      </a:stretch>
                    </p:blipFill>
                    <p:spPr bwMode="auto">
                      <a:xfrm>
                        <a:off x="5332164" y="3977706"/>
                        <a:ext cx="3487368" cy="2103492"/>
                      </a:xfrm>
                      <a:prstGeom prst="rect">
                        <a:avLst/>
                      </a:prstGeom>
                      <a:noFill/>
                    </p:spPr>
                  </p:pic>
                </p:oleObj>
              </mc:Fallback>
            </mc:AlternateContent>
          </a:graphicData>
        </a:graphic>
      </p:graphicFrame>
      <p:sp>
        <p:nvSpPr>
          <p:cNvPr id="10" name="文本框 9">
            <a:extLst>
              <a:ext uri="{FF2B5EF4-FFF2-40B4-BE49-F238E27FC236}">
                <a16:creationId xmlns:a16="http://schemas.microsoft.com/office/drawing/2014/main" id="{90BDC79E-9A0D-4F21-AECD-0FE2B3B02804}"/>
              </a:ext>
            </a:extLst>
          </p:cNvPr>
          <p:cNvSpPr txBox="1"/>
          <p:nvPr/>
        </p:nvSpPr>
        <p:spPr>
          <a:xfrm>
            <a:off x="9114622" y="2498300"/>
            <a:ext cx="798617" cy="369332"/>
          </a:xfrm>
          <a:prstGeom prst="rect">
            <a:avLst/>
          </a:prstGeom>
          <a:noFill/>
        </p:spPr>
        <p:txBody>
          <a:bodyPr wrap="none" rtlCol="0">
            <a:spAutoFit/>
          </a:bodyPr>
          <a:lstStyle/>
          <a:p>
            <a:r>
              <a:rPr lang="en-US" altLang="zh-CN" dirty="0"/>
              <a:t>Anode</a:t>
            </a:r>
            <a:endParaRPr lang="zh-CN" altLang="en-US" dirty="0"/>
          </a:p>
        </p:txBody>
      </p:sp>
      <p:sp>
        <p:nvSpPr>
          <p:cNvPr id="13" name="文本框 12">
            <a:extLst>
              <a:ext uri="{FF2B5EF4-FFF2-40B4-BE49-F238E27FC236}">
                <a16:creationId xmlns:a16="http://schemas.microsoft.com/office/drawing/2014/main" id="{E6940A3F-CAB7-4DD3-B8E7-94066855A0DF}"/>
              </a:ext>
            </a:extLst>
          </p:cNvPr>
          <p:cNvSpPr txBox="1"/>
          <p:nvPr/>
        </p:nvSpPr>
        <p:spPr>
          <a:xfrm>
            <a:off x="9210101" y="4682169"/>
            <a:ext cx="912429" cy="369332"/>
          </a:xfrm>
          <a:prstGeom prst="rect">
            <a:avLst/>
          </a:prstGeom>
          <a:noFill/>
        </p:spPr>
        <p:txBody>
          <a:bodyPr wrap="none" rtlCol="0">
            <a:spAutoFit/>
          </a:bodyPr>
          <a:lstStyle/>
          <a:p>
            <a:r>
              <a:rPr lang="en-US" altLang="zh-CN" dirty="0"/>
              <a:t>Dynode</a:t>
            </a:r>
            <a:endParaRPr lang="zh-CN" altLang="en-US" dirty="0"/>
          </a:p>
        </p:txBody>
      </p:sp>
    </p:spTree>
    <p:extLst>
      <p:ext uri="{BB962C8B-B14F-4D97-AF65-F5344CB8AC3E}">
        <p14:creationId xmlns:p14="http://schemas.microsoft.com/office/powerpoint/2010/main" val="139156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C567F-3AEA-491D-B229-D653795B02F6}"/>
              </a:ext>
            </a:extLst>
          </p:cNvPr>
          <p:cNvSpPr>
            <a:spLocks noGrp="1"/>
          </p:cNvSpPr>
          <p:nvPr>
            <p:ph type="title"/>
          </p:nvPr>
        </p:nvSpPr>
        <p:spPr/>
        <p:txBody>
          <a:bodyPr/>
          <a:lstStyle/>
          <a:p>
            <a:r>
              <a:rPr lang="en-US" altLang="zh-CN" dirty="0"/>
              <a:t>V-I convertor</a:t>
            </a:r>
            <a:endParaRPr lang="zh-CN" altLang="en-US" dirty="0"/>
          </a:p>
        </p:txBody>
      </p:sp>
      <p:sp>
        <p:nvSpPr>
          <p:cNvPr id="4" name="日期占位符 3">
            <a:extLst>
              <a:ext uri="{FF2B5EF4-FFF2-40B4-BE49-F238E27FC236}">
                <a16:creationId xmlns:a16="http://schemas.microsoft.com/office/drawing/2014/main" id="{B1EC44EF-6445-4D46-9B2C-B60AAAF46669}"/>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05368A84-3D12-4469-A063-147D636F0987}"/>
              </a:ext>
            </a:extLst>
          </p:cNvPr>
          <p:cNvSpPr>
            <a:spLocks noGrp="1"/>
          </p:cNvSpPr>
          <p:nvPr>
            <p:ph type="sldNum" sz="quarter" idx="12"/>
          </p:nvPr>
        </p:nvSpPr>
        <p:spPr/>
        <p:txBody>
          <a:bodyPr/>
          <a:lstStyle/>
          <a:p>
            <a:fld id="{A361D2F4-428F-4946-B218-DB556693F6BC}" type="slidenum">
              <a:rPr lang="zh-CN" altLang="en-US" smtClean="0"/>
              <a:t>19</a:t>
            </a:fld>
            <a:endParaRPr lang="zh-CN" altLang="en-US"/>
          </a:p>
        </p:txBody>
      </p:sp>
      <p:sp>
        <p:nvSpPr>
          <p:cNvPr id="6" name="Rectangle 2">
            <a:extLst>
              <a:ext uri="{FF2B5EF4-FFF2-40B4-BE49-F238E27FC236}">
                <a16:creationId xmlns:a16="http://schemas.microsoft.com/office/drawing/2014/main" id="{E2546D14-5C11-404C-A1FE-9C9E21C02E1D}"/>
              </a:ext>
            </a:extLst>
          </p:cNvPr>
          <p:cNvSpPr>
            <a:spLocks noChangeArrowheads="1"/>
          </p:cNvSpPr>
          <p:nvPr/>
        </p:nvSpPr>
        <p:spPr bwMode="auto">
          <a:xfrm>
            <a:off x="838200" y="16459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8B44810B-2EE7-475B-A5F2-897BA4ED067A}"/>
              </a:ext>
            </a:extLst>
          </p:cNvPr>
          <p:cNvGraphicFramePr>
            <a:graphicFrameLocks noChangeAspect="1"/>
          </p:cNvGraphicFramePr>
          <p:nvPr>
            <p:extLst>
              <p:ext uri="{D42A27DB-BD31-4B8C-83A1-F6EECF244321}">
                <p14:modId xmlns:p14="http://schemas.microsoft.com/office/powerpoint/2010/main" val="2916993450"/>
              </p:ext>
            </p:extLst>
          </p:nvPr>
        </p:nvGraphicFramePr>
        <p:xfrm>
          <a:off x="3009530" y="1715487"/>
          <a:ext cx="4353804" cy="2828808"/>
        </p:xfrm>
        <a:graphic>
          <a:graphicData uri="http://schemas.openxmlformats.org/presentationml/2006/ole">
            <mc:AlternateContent xmlns:mc="http://schemas.openxmlformats.org/markup-compatibility/2006">
              <mc:Choice xmlns:v="urn:schemas-microsoft-com:vml" Requires="v">
                <p:oleObj spid="_x0000_s5212" name="Visio" r:id="rId4" imgW="7667670" imgH="4981624" progId="Visio.Drawing.15">
                  <p:embed/>
                </p:oleObj>
              </mc:Choice>
              <mc:Fallback>
                <p:oleObj name="Visio" r:id="rId4" imgW="7667670" imgH="4981624"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530" y="1715487"/>
                        <a:ext cx="4353804" cy="2828808"/>
                      </a:xfrm>
                      <a:prstGeom prst="rect">
                        <a:avLst/>
                      </a:prstGeom>
                      <a:noFill/>
                    </p:spPr>
                  </p:pic>
                </p:oleObj>
              </mc:Fallback>
            </mc:AlternateContent>
          </a:graphicData>
        </a:graphic>
      </p:graphicFrame>
      <p:sp>
        <p:nvSpPr>
          <p:cNvPr id="3" name="Rectangle 31">
            <a:extLst>
              <a:ext uri="{FF2B5EF4-FFF2-40B4-BE49-F238E27FC236}">
                <a16:creationId xmlns:a16="http://schemas.microsoft.com/office/drawing/2014/main" id="{2A8A7CB2-789B-40FD-B9BF-C7418AD0EB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8240814A-C847-4502-8D4F-FF36EBF470F2}"/>
              </a:ext>
            </a:extLst>
          </p:cNvPr>
          <p:cNvGraphicFramePr>
            <a:graphicFrameLocks noChangeAspect="1"/>
          </p:cNvGraphicFramePr>
          <p:nvPr>
            <p:extLst>
              <p:ext uri="{D42A27DB-BD31-4B8C-83A1-F6EECF244321}">
                <p14:modId xmlns:p14="http://schemas.microsoft.com/office/powerpoint/2010/main" val="3707891855"/>
              </p:ext>
            </p:extLst>
          </p:nvPr>
        </p:nvGraphicFramePr>
        <p:xfrm>
          <a:off x="575179" y="1656904"/>
          <a:ext cx="2373479" cy="2196940"/>
        </p:xfrm>
        <a:graphic>
          <a:graphicData uri="http://schemas.openxmlformats.org/presentationml/2006/ole">
            <mc:AlternateContent xmlns:mc="http://schemas.openxmlformats.org/markup-compatibility/2006">
              <mc:Choice xmlns:v="urn:schemas-microsoft-com:vml" Requires="v">
                <p:oleObj spid="_x0000_s5213" name="Visio" r:id="rId6" imgW="4019420" imgH="3714826" progId="Visio.Drawing.15">
                  <p:embed/>
                </p:oleObj>
              </mc:Choice>
              <mc:Fallback>
                <p:oleObj name="Visio" r:id="rId6" imgW="4019420" imgH="3714826" progId="Visio.Drawing.15">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179" y="1656904"/>
                        <a:ext cx="2373479" cy="2196940"/>
                      </a:xfrm>
                      <a:prstGeom prst="rect">
                        <a:avLst/>
                      </a:prstGeom>
                      <a:noFill/>
                    </p:spPr>
                  </p:pic>
                </p:oleObj>
              </mc:Fallback>
            </mc:AlternateContent>
          </a:graphicData>
        </a:graphic>
      </p:graphicFrame>
      <p:sp>
        <p:nvSpPr>
          <p:cNvPr id="10" name="文本框 9">
            <a:extLst>
              <a:ext uri="{FF2B5EF4-FFF2-40B4-BE49-F238E27FC236}">
                <a16:creationId xmlns:a16="http://schemas.microsoft.com/office/drawing/2014/main" id="{CE107BF2-6819-49EF-850D-57C57B149CA0}"/>
              </a:ext>
            </a:extLst>
          </p:cNvPr>
          <p:cNvSpPr txBox="1"/>
          <p:nvPr/>
        </p:nvSpPr>
        <p:spPr>
          <a:xfrm>
            <a:off x="1384902" y="1287572"/>
            <a:ext cx="1107996" cy="369332"/>
          </a:xfrm>
          <a:prstGeom prst="rect">
            <a:avLst/>
          </a:prstGeom>
          <a:noFill/>
        </p:spPr>
        <p:txBody>
          <a:bodyPr wrap="none" rtlCol="0">
            <a:spAutoFit/>
          </a:bodyPr>
          <a:lstStyle/>
          <a:p>
            <a:r>
              <a:rPr lang="zh-CN" altLang="en-US" dirty="0"/>
              <a:t>经典结构</a:t>
            </a:r>
          </a:p>
        </p:txBody>
      </p:sp>
      <p:sp>
        <p:nvSpPr>
          <p:cNvPr id="11" name="文本框 10">
            <a:extLst>
              <a:ext uri="{FF2B5EF4-FFF2-40B4-BE49-F238E27FC236}">
                <a16:creationId xmlns:a16="http://schemas.microsoft.com/office/drawing/2014/main" id="{8ABCA698-6764-4473-974A-4B677B46FF7F}"/>
              </a:ext>
            </a:extLst>
          </p:cNvPr>
          <p:cNvSpPr txBox="1"/>
          <p:nvPr/>
        </p:nvSpPr>
        <p:spPr>
          <a:xfrm>
            <a:off x="4632434" y="1287572"/>
            <a:ext cx="1107996" cy="369332"/>
          </a:xfrm>
          <a:prstGeom prst="rect">
            <a:avLst/>
          </a:prstGeom>
          <a:noFill/>
        </p:spPr>
        <p:txBody>
          <a:bodyPr wrap="none" rtlCol="0">
            <a:spAutoFit/>
          </a:bodyPr>
          <a:lstStyle/>
          <a:p>
            <a:r>
              <a:rPr lang="zh-CN" altLang="en-US" dirty="0"/>
              <a:t>改进结构</a:t>
            </a: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6588AB1D-14D6-4AD1-9A3C-24C576A44B7B}"/>
                  </a:ext>
                </a:extLst>
              </p:cNvPr>
              <p:cNvSpPr/>
              <p:nvPr/>
            </p:nvSpPr>
            <p:spPr>
              <a:xfrm>
                <a:off x="3500104" y="4602878"/>
                <a:ext cx="3372655" cy="519181"/>
              </a:xfrm>
              <a:prstGeom prst="rect">
                <a:avLst/>
              </a:prstGeom>
            </p:spPr>
            <p:txBody>
              <a:bodyPr wrap="none">
                <a:spAutoFit/>
              </a:bodyPr>
              <a:lstStyle/>
              <a:p>
                <a14:m>
                  <m:oMath xmlns:m="http://schemas.openxmlformats.org/officeDocument/2006/math">
                    <m:r>
                      <a:rPr lang="zh-CN" altLang="en-US" i="1" smtClean="0">
                        <a:latin typeface="Cambria Math" panose="02040503050406030204" pitchFamily="18" charset="0"/>
                      </a:rPr>
                      <m:t>输入</m:t>
                    </m:r>
                    <m:r>
                      <a:rPr lang="zh-CN" altLang="en-US" i="1">
                        <a:latin typeface="Cambria Math" panose="02040503050406030204" pitchFamily="18" charset="0"/>
                      </a:rPr>
                      <m:t>阻抗</m:t>
                    </m:r>
                    <m:f>
                      <m:fPr>
                        <m:ctrlPr>
                          <a:rPr lang="zh-CN" altLang="en-US" i="1">
                            <a:latin typeface="Cambria Math" panose="02040503050406030204" pitchFamily="18" charset="0"/>
                          </a:rPr>
                        </m:ctrlPr>
                      </m:fPr>
                      <m:num>
                        <m:r>
                          <a:rPr lang="zh-CN" altLang="en-US">
                            <a:latin typeface="Cambria Math" panose="02040503050406030204" pitchFamily="18" charset="0"/>
                          </a:rPr>
                          <m:t>1</m:t>
                        </m:r>
                      </m:num>
                      <m:den>
                        <m:r>
                          <a:rPr lang="zh-CN" altLang="en-US" i="1">
                            <a:latin typeface="Cambria Math" panose="02040503050406030204" pitchFamily="18" charset="0"/>
                          </a:rPr>
                          <m:t>𝐴</m:t>
                        </m:r>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𝑚</m:t>
                            </m:r>
                            <m:r>
                              <a:rPr lang="zh-CN" altLang="en-US" i="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𝑜</m:t>
                            </m:r>
                            <m:r>
                              <a:rPr lang="zh-CN" altLang="en-US" i="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𝑔</m:t>
                            </m:r>
                          </m:e>
                          <m:sub>
                            <m:r>
                              <a:rPr lang="zh-CN" altLang="en-US" i="1">
                                <a:latin typeface="Cambria Math" panose="02040503050406030204" pitchFamily="18" charset="0"/>
                              </a:rPr>
                              <m:t>𝑚</m:t>
                            </m:r>
                            <m:r>
                              <a:rPr lang="en-US" altLang="zh-CN" b="0" i="1" smtClean="0">
                                <a:latin typeface="Cambria Math" panose="02040503050406030204" pitchFamily="18" charset="0"/>
                              </a:rPr>
                              <m:t>2</m:t>
                            </m:r>
                          </m:sub>
                        </m:sSub>
                      </m:den>
                    </m:f>
                  </m:oMath>
                </a14:m>
                <a:r>
                  <a:rPr lang="zh-CN" altLang="en-US" dirty="0"/>
                  <a:t>，可小于</a:t>
                </a:r>
                <a:r>
                  <a:rPr lang="en-US" altLang="zh-CN" dirty="0"/>
                  <a:t>1Ω</a:t>
                </a:r>
                <a:endParaRPr lang="zh-CN" altLang="en-US" dirty="0"/>
              </a:p>
            </p:txBody>
          </p:sp>
        </mc:Choice>
        <mc:Fallback xmlns="">
          <p:sp>
            <p:nvSpPr>
              <p:cNvPr id="12" name="矩形 11">
                <a:extLst>
                  <a:ext uri="{FF2B5EF4-FFF2-40B4-BE49-F238E27FC236}">
                    <a16:creationId xmlns:a16="http://schemas.microsoft.com/office/drawing/2014/main" id="{6588AB1D-14D6-4AD1-9A3C-24C576A44B7B}"/>
                  </a:ext>
                </a:extLst>
              </p:cNvPr>
              <p:cNvSpPr>
                <a:spLocks noRot="1" noChangeAspect="1" noMove="1" noResize="1" noEditPoints="1" noAdjustHandles="1" noChangeArrowheads="1" noChangeShapeType="1" noTextEdit="1"/>
              </p:cNvSpPr>
              <p:nvPr/>
            </p:nvSpPr>
            <p:spPr>
              <a:xfrm>
                <a:off x="3500104" y="4602878"/>
                <a:ext cx="3372655" cy="519181"/>
              </a:xfrm>
              <a:prstGeom prst="rect">
                <a:avLst/>
              </a:prstGeom>
              <a:blipFill>
                <a:blip r:embed="rId8"/>
                <a:stretch>
                  <a:fillRect l="-542" r="-1085" b="-3529"/>
                </a:stretch>
              </a:blipFill>
            </p:spPr>
            <p:txBody>
              <a:bodyPr/>
              <a:lstStyle/>
              <a:p>
                <a:r>
                  <a:rPr lang="zh-CN" altLang="en-US">
                    <a:noFill/>
                  </a:rPr>
                  <a:t> </a:t>
                </a:r>
              </a:p>
            </p:txBody>
          </p:sp>
        </mc:Fallback>
      </mc:AlternateContent>
      <p:pic>
        <p:nvPicPr>
          <p:cNvPr id="13" name="Picture 3141" descr="J:\ac2.png">
            <a:extLst>
              <a:ext uri="{FF2B5EF4-FFF2-40B4-BE49-F238E27FC236}">
                <a16:creationId xmlns:a16="http://schemas.microsoft.com/office/drawing/2014/main" id="{2B38B49A-9C20-4E19-BFE7-53B8D0C0D5DE}"/>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111076" y="3466809"/>
            <a:ext cx="3717610" cy="2775361"/>
          </a:xfrm>
          <a:prstGeom prst="rect">
            <a:avLst/>
          </a:prstGeom>
          <a:noFill/>
          <a:ln>
            <a:noFill/>
          </a:ln>
        </p:spPr>
      </p:pic>
      <p:sp>
        <p:nvSpPr>
          <p:cNvPr id="14" name="文本框 13">
            <a:extLst>
              <a:ext uri="{FF2B5EF4-FFF2-40B4-BE49-F238E27FC236}">
                <a16:creationId xmlns:a16="http://schemas.microsoft.com/office/drawing/2014/main" id="{BE9F8C3A-93C4-4626-B29D-991A323352B9}"/>
              </a:ext>
            </a:extLst>
          </p:cNvPr>
          <p:cNvSpPr txBox="1"/>
          <p:nvPr/>
        </p:nvSpPr>
        <p:spPr>
          <a:xfrm>
            <a:off x="7682946" y="6169580"/>
            <a:ext cx="3047629" cy="369332"/>
          </a:xfrm>
          <a:prstGeom prst="rect">
            <a:avLst/>
          </a:prstGeom>
          <a:noFill/>
        </p:spPr>
        <p:txBody>
          <a:bodyPr wrap="none" rtlCol="0">
            <a:spAutoFit/>
          </a:bodyPr>
          <a:lstStyle/>
          <a:p>
            <a:r>
              <a:rPr lang="en-US" altLang="zh-CN" dirty="0"/>
              <a:t>V-I</a:t>
            </a:r>
            <a:r>
              <a:rPr lang="zh-CN" altLang="en-US" dirty="0"/>
              <a:t>转换模块</a:t>
            </a:r>
            <a:r>
              <a:rPr lang="en-US" altLang="zh-CN" dirty="0"/>
              <a:t>-3dB</a:t>
            </a:r>
            <a:r>
              <a:rPr lang="zh-CN" altLang="en-US" dirty="0"/>
              <a:t>带宽</a:t>
            </a:r>
            <a:r>
              <a:rPr lang="en-US" altLang="zh-CN" dirty="0"/>
              <a:t>450MHz</a:t>
            </a:r>
            <a:endParaRPr lang="zh-CN" altLang="en-US" dirty="0"/>
          </a:p>
        </p:txBody>
      </p:sp>
      <p:pic>
        <p:nvPicPr>
          <p:cNvPr id="15" name="Picture 3" descr="J:\ac.png">
            <a:extLst>
              <a:ext uri="{FF2B5EF4-FFF2-40B4-BE49-F238E27FC236}">
                <a16:creationId xmlns:a16="http://schemas.microsoft.com/office/drawing/2014/main" id="{2E434573-4D77-4ADA-A5FF-27B7E1295096}"/>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111076" y="1166615"/>
            <a:ext cx="3532688" cy="2300194"/>
          </a:xfrm>
          <a:prstGeom prst="rect">
            <a:avLst/>
          </a:prstGeom>
          <a:noFill/>
          <a:ln>
            <a:noFill/>
          </a:ln>
        </p:spPr>
      </p:pic>
      <p:sp>
        <p:nvSpPr>
          <p:cNvPr id="16" name="文本框 15">
            <a:extLst>
              <a:ext uri="{FF2B5EF4-FFF2-40B4-BE49-F238E27FC236}">
                <a16:creationId xmlns:a16="http://schemas.microsoft.com/office/drawing/2014/main" id="{E336A286-214F-47A8-ADA7-646D5086F9EE}"/>
              </a:ext>
            </a:extLst>
          </p:cNvPr>
          <p:cNvSpPr txBox="1"/>
          <p:nvPr/>
        </p:nvSpPr>
        <p:spPr>
          <a:xfrm>
            <a:off x="230740" y="3899853"/>
            <a:ext cx="3416320" cy="646331"/>
          </a:xfrm>
          <a:prstGeom prst="rect">
            <a:avLst/>
          </a:prstGeom>
          <a:noFill/>
        </p:spPr>
        <p:txBody>
          <a:bodyPr wrap="none" rtlCol="0">
            <a:spAutoFit/>
          </a:bodyPr>
          <a:lstStyle/>
          <a:p>
            <a:r>
              <a:rPr lang="zh-CN" altLang="en-US" dirty="0"/>
              <a:t>优点：结构简单，线性度好</a:t>
            </a:r>
            <a:endParaRPr lang="en-US" altLang="zh-CN" dirty="0"/>
          </a:p>
          <a:p>
            <a:r>
              <a:rPr lang="zh-CN" altLang="en-US" dirty="0"/>
              <a:t>缺点：静态电流大，转换效率低</a:t>
            </a:r>
          </a:p>
        </p:txBody>
      </p:sp>
    </p:spTree>
    <p:extLst>
      <p:ext uri="{BB962C8B-B14F-4D97-AF65-F5344CB8AC3E}">
        <p14:creationId xmlns:p14="http://schemas.microsoft.com/office/powerpoint/2010/main" val="308131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ppt_x"/>
                                          </p:val>
                                        </p:tav>
                                        <p:tav tm="100000">
                                          <p:val>
                                            <p:strVal val="#ppt_x"/>
                                          </p:val>
                                        </p:tav>
                                      </p:tavLst>
                                    </p:anim>
                                    <p:anim calcmode="lin" valueType="num">
                                      <p:cBhvr additive="base">
                                        <p:cTn id="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endParaRPr lang="en-US" altLang="zh-CN" sz="2400" dirty="0"/>
          </a:p>
          <a:p>
            <a:pPr marL="0" indent="0">
              <a:buNone/>
            </a:pPr>
            <a:endParaRPr lang="en-US" altLang="zh-CN" sz="2400" dirty="0"/>
          </a:p>
          <a:p>
            <a:r>
              <a:rPr lang="zh-CN" altLang="en-US" sz="2400" dirty="0"/>
              <a:t>实验背景介绍</a:t>
            </a:r>
            <a:endParaRPr lang="en-US" altLang="zh-CN" sz="2400" dirty="0"/>
          </a:p>
          <a:p>
            <a:endParaRPr lang="en-US" altLang="zh-CN" sz="2400" dirty="0"/>
          </a:p>
          <a:p>
            <a:r>
              <a:rPr lang="zh-CN" altLang="en-US" sz="2400" dirty="0"/>
              <a:t>芯片设计</a:t>
            </a:r>
            <a:endParaRPr lang="en-US" altLang="zh-CN" sz="2400" dirty="0"/>
          </a:p>
          <a:p>
            <a:endParaRPr lang="en-US" altLang="zh-CN" sz="2400" dirty="0"/>
          </a:p>
          <a:p>
            <a:r>
              <a:rPr lang="zh-CN" altLang="en-US" sz="2400" dirty="0"/>
              <a:t>测试结果</a:t>
            </a:r>
            <a:endParaRPr lang="en-US" altLang="zh-CN" sz="2400" dirty="0"/>
          </a:p>
        </p:txBody>
      </p:sp>
      <p:sp>
        <p:nvSpPr>
          <p:cNvPr id="4" name="日期占位符 3"/>
          <p:cNvSpPr>
            <a:spLocks noGrp="1"/>
          </p:cNvSpPr>
          <p:nvPr>
            <p:ph type="dt" sz="half" idx="10"/>
          </p:nvPr>
        </p:nvSpPr>
        <p:spPr/>
        <p:txBody>
          <a:bodyPr/>
          <a:lstStyle/>
          <a:p>
            <a:r>
              <a:rPr lang="en-US" altLang="zh-CN"/>
              <a:t>2017/10/12</a:t>
            </a:r>
            <a:endParaRPr lang="zh-CN" altLang="en-US" dirty="0"/>
          </a:p>
        </p:txBody>
      </p:sp>
      <p:sp>
        <p:nvSpPr>
          <p:cNvPr id="5" name="灯片编号占位符 4"/>
          <p:cNvSpPr>
            <a:spLocks noGrp="1"/>
          </p:cNvSpPr>
          <p:nvPr>
            <p:ph type="sldNum" sz="quarter" idx="12"/>
          </p:nvPr>
        </p:nvSpPr>
        <p:spPr/>
        <p:txBody>
          <a:bodyPr/>
          <a:lstStyle/>
          <a:p>
            <a:fld id="{A361D2F4-428F-4946-B218-DB556693F6BC}" type="slidenum">
              <a:rPr lang="zh-CN" altLang="en-US" smtClean="0"/>
              <a:t>2</a:t>
            </a:fld>
            <a:endParaRPr lang="zh-CN" altLang="en-US"/>
          </a:p>
        </p:txBody>
      </p:sp>
    </p:spTree>
    <p:extLst>
      <p:ext uri="{BB962C8B-B14F-4D97-AF65-F5344CB8AC3E}">
        <p14:creationId xmlns:p14="http://schemas.microsoft.com/office/powerpoint/2010/main" val="583342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39C9C-54FA-45B2-BCC0-3C06B72452E8}"/>
              </a:ext>
            </a:extLst>
          </p:cNvPr>
          <p:cNvSpPr>
            <a:spLocks noGrp="1"/>
          </p:cNvSpPr>
          <p:nvPr>
            <p:ph type="title"/>
          </p:nvPr>
        </p:nvSpPr>
        <p:spPr/>
        <p:txBody>
          <a:bodyPr/>
          <a:lstStyle/>
          <a:p>
            <a:r>
              <a:rPr lang="zh-CN" altLang="en-US" dirty="0"/>
              <a:t>芯片通道电路结构</a:t>
            </a:r>
          </a:p>
        </p:txBody>
      </p:sp>
      <p:sp>
        <p:nvSpPr>
          <p:cNvPr id="4" name="日期占位符 3">
            <a:extLst>
              <a:ext uri="{FF2B5EF4-FFF2-40B4-BE49-F238E27FC236}">
                <a16:creationId xmlns:a16="http://schemas.microsoft.com/office/drawing/2014/main" id="{DDF66350-1971-45F6-A967-D3A41FD5D0B7}"/>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9581CFEA-585D-4F3B-B6D3-AA300BBBBDF2}"/>
              </a:ext>
            </a:extLst>
          </p:cNvPr>
          <p:cNvSpPr>
            <a:spLocks noGrp="1"/>
          </p:cNvSpPr>
          <p:nvPr>
            <p:ph type="sldNum" sz="quarter" idx="12"/>
          </p:nvPr>
        </p:nvSpPr>
        <p:spPr/>
        <p:txBody>
          <a:bodyPr/>
          <a:lstStyle/>
          <a:p>
            <a:fld id="{A361D2F4-428F-4946-B218-DB556693F6BC}" type="slidenum">
              <a:rPr lang="zh-CN" altLang="en-US" smtClean="0"/>
              <a:t>20</a:t>
            </a:fld>
            <a:endParaRPr lang="zh-CN" altLang="en-US"/>
          </a:p>
        </p:txBody>
      </p:sp>
      <p:pic>
        <p:nvPicPr>
          <p:cNvPr id="11" name="图片 10">
            <a:extLst>
              <a:ext uri="{FF2B5EF4-FFF2-40B4-BE49-F238E27FC236}">
                <a16:creationId xmlns:a16="http://schemas.microsoft.com/office/drawing/2014/main" id="{35785017-F41E-4805-8ED8-4A718240F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970" y="1439946"/>
            <a:ext cx="6183340" cy="3166670"/>
          </a:xfrm>
          <a:prstGeom prst="rect">
            <a:avLst/>
          </a:prstGeom>
        </p:spPr>
      </p:pic>
      <p:sp>
        <p:nvSpPr>
          <p:cNvPr id="12" name="文本框 11">
            <a:extLst>
              <a:ext uri="{FF2B5EF4-FFF2-40B4-BE49-F238E27FC236}">
                <a16:creationId xmlns:a16="http://schemas.microsoft.com/office/drawing/2014/main" id="{0CD2BDF6-217A-4063-92E6-B4D47CA176D2}"/>
              </a:ext>
            </a:extLst>
          </p:cNvPr>
          <p:cNvSpPr txBox="1"/>
          <p:nvPr/>
        </p:nvSpPr>
        <p:spPr>
          <a:xfrm>
            <a:off x="1333500" y="4823222"/>
            <a:ext cx="10020300" cy="923330"/>
          </a:xfrm>
          <a:prstGeom prst="rect">
            <a:avLst/>
          </a:prstGeom>
          <a:noFill/>
        </p:spPr>
        <p:txBody>
          <a:bodyPr wrap="square" rtlCol="0">
            <a:spAutoFit/>
          </a:bodyPr>
          <a:lstStyle/>
          <a:p>
            <a:r>
              <a:rPr lang="en-US" altLang="zh-CN" dirty="0"/>
              <a:t>A</a:t>
            </a:r>
            <a:r>
              <a:rPr lang="zh-CN" altLang="en-US" dirty="0"/>
              <a:t>点为两个栅极相接，不具有可预测的电压！</a:t>
            </a:r>
            <a:endParaRPr lang="en-US" altLang="zh-CN" dirty="0"/>
          </a:p>
          <a:p>
            <a:r>
              <a:rPr lang="zh-CN" altLang="en-US" dirty="0"/>
              <a:t>由于</a:t>
            </a:r>
            <a:r>
              <a:rPr lang="en-US" altLang="zh-CN" dirty="0"/>
              <a:t>PVT</a:t>
            </a:r>
            <a:r>
              <a:rPr lang="zh-CN" altLang="en-US" dirty="0"/>
              <a:t>（工艺、电压、温度）影响，</a:t>
            </a:r>
            <a:r>
              <a:rPr lang="en-US" altLang="zh-CN" dirty="0"/>
              <a:t>PM1</a:t>
            </a:r>
            <a:r>
              <a:rPr lang="zh-CN" altLang="en-US" dirty="0"/>
              <a:t>静态电流存在通道不一致性。当</a:t>
            </a:r>
            <a:r>
              <a:rPr lang="en-US" altLang="zh-CN" dirty="0"/>
              <a:t>DAC</a:t>
            </a:r>
            <a:r>
              <a:rPr lang="zh-CN" altLang="en-US" dirty="0"/>
              <a:t>调节的</a:t>
            </a:r>
            <a:r>
              <a:rPr lang="en-US" altLang="zh-CN" dirty="0"/>
              <a:t>NM1</a:t>
            </a:r>
            <a:r>
              <a:rPr lang="zh-CN" altLang="en-US" dirty="0"/>
              <a:t>偏置电流与</a:t>
            </a:r>
            <a:r>
              <a:rPr lang="en-US" altLang="zh-CN" dirty="0"/>
              <a:t>PM1</a:t>
            </a:r>
            <a:r>
              <a:rPr lang="zh-CN" altLang="en-US" dirty="0"/>
              <a:t>静态电流不相同时，</a:t>
            </a:r>
            <a:r>
              <a:rPr lang="en-US" altLang="zh-CN" dirty="0"/>
              <a:t>A</a:t>
            </a:r>
            <a:r>
              <a:rPr lang="zh-CN" altLang="en-US" dirty="0"/>
              <a:t>点电压易产生较大偏差。</a:t>
            </a:r>
          </a:p>
        </p:txBody>
      </p:sp>
    </p:spTree>
    <p:extLst>
      <p:ext uri="{BB962C8B-B14F-4D97-AF65-F5344CB8AC3E}">
        <p14:creationId xmlns:p14="http://schemas.microsoft.com/office/powerpoint/2010/main" val="39551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796E5-18D1-43F2-82E8-5441F880D681}"/>
              </a:ext>
            </a:extLst>
          </p:cNvPr>
          <p:cNvSpPr>
            <a:spLocks noGrp="1"/>
          </p:cNvSpPr>
          <p:nvPr>
            <p:ph type="title"/>
          </p:nvPr>
        </p:nvSpPr>
        <p:spPr/>
        <p:txBody>
          <a:bodyPr/>
          <a:lstStyle/>
          <a:p>
            <a:r>
              <a:rPr lang="zh-CN" altLang="en-US" dirty="0"/>
              <a:t>改进方案：自动标定</a:t>
            </a:r>
            <a:r>
              <a:rPr lang="en-US" altLang="zh-CN" dirty="0"/>
              <a:t>A</a:t>
            </a:r>
            <a:r>
              <a:rPr lang="zh-CN" altLang="en-US" dirty="0"/>
              <a:t>点电压</a:t>
            </a:r>
          </a:p>
        </p:txBody>
      </p:sp>
      <p:sp>
        <p:nvSpPr>
          <p:cNvPr id="4" name="日期占位符 3">
            <a:extLst>
              <a:ext uri="{FF2B5EF4-FFF2-40B4-BE49-F238E27FC236}">
                <a16:creationId xmlns:a16="http://schemas.microsoft.com/office/drawing/2014/main" id="{E1E96CAF-FF77-4933-AB49-33190AA52CFA}"/>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4D3A16EB-8FC5-41F1-838F-CFA731DAA9AF}"/>
              </a:ext>
            </a:extLst>
          </p:cNvPr>
          <p:cNvSpPr>
            <a:spLocks noGrp="1"/>
          </p:cNvSpPr>
          <p:nvPr>
            <p:ph type="sldNum" sz="quarter" idx="12"/>
          </p:nvPr>
        </p:nvSpPr>
        <p:spPr/>
        <p:txBody>
          <a:bodyPr/>
          <a:lstStyle/>
          <a:p>
            <a:fld id="{A361D2F4-428F-4946-B218-DB556693F6BC}" type="slidenum">
              <a:rPr lang="zh-CN" altLang="en-US" smtClean="0"/>
              <a:t>21</a:t>
            </a:fld>
            <a:endParaRPr lang="zh-CN" altLang="en-US"/>
          </a:p>
        </p:txBody>
      </p:sp>
      <p:pic>
        <p:nvPicPr>
          <p:cNvPr id="15" name="内容占位符 14">
            <a:extLst>
              <a:ext uri="{FF2B5EF4-FFF2-40B4-BE49-F238E27FC236}">
                <a16:creationId xmlns:a16="http://schemas.microsoft.com/office/drawing/2014/main" id="{74541C25-6BD5-48C2-BA78-B4085A5BCD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6095" y="1358535"/>
            <a:ext cx="7110936" cy="3555468"/>
          </a:xfrm>
        </p:spPr>
      </p:pic>
      <p:sp>
        <p:nvSpPr>
          <p:cNvPr id="16" name="文本框 15">
            <a:extLst>
              <a:ext uri="{FF2B5EF4-FFF2-40B4-BE49-F238E27FC236}">
                <a16:creationId xmlns:a16="http://schemas.microsoft.com/office/drawing/2014/main" id="{4FFBAC25-6E08-4319-9817-AF0F12A2790E}"/>
              </a:ext>
            </a:extLst>
          </p:cNvPr>
          <p:cNvSpPr txBox="1"/>
          <p:nvPr/>
        </p:nvSpPr>
        <p:spPr>
          <a:xfrm>
            <a:off x="2076095" y="5217459"/>
            <a:ext cx="7646389" cy="646331"/>
          </a:xfrm>
          <a:prstGeom prst="rect">
            <a:avLst/>
          </a:prstGeom>
          <a:noFill/>
        </p:spPr>
        <p:txBody>
          <a:bodyPr wrap="none" rtlCol="0">
            <a:spAutoFit/>
          </a:bodyPr>
          <a:lstStyle/>
          <a:p>
            <a:r>
              <a:rPr lang="zh-CN" altLang="en-US" dirty="0"/>
              <a:t>通过多次迭代调节电流</a:t>
            </a:r>
            <a:r>
              <a:rPr lang="en-US" altLang="zh-CN" dirty="0"/>
              <a:t>DAC</a:t>
            </a:r>
            <a:r>
              <a:rPr lang="zh-CN" altLang="en-US" dirty="0"/>
              <a:t>，使得</a:t>
            </a:r>
            <a:r>
              <a:rPr lang="en-US" altLang="zh-CN" dirty="0"/>
              <a:t>A</a:t>
            </a:r>
            <a:r>
              <a:rPr lang="zh-CN" altLang="en-US" dirty="0"/>
              <a:t>点电压等于预设的电压</a:t>
            </a:r>
            <a:r>
              <a:rPr lang="en-US" altLang="zh-CN" dirty="0"/>
              <a:t>DAC</a:t>
            </a:r>
            <a:r>
              <a:rPr lang="zh-CN" altLang="en-US" dirty="0"/>
              <a:t>值。</a:t>
            </a:r>
            <a:endParaRPr lang="en-US" altLang="zh-CN" dirty="0"/>
          </a:p>
          <a:p>
            <a:r>
              <a:rPr lang="zh-CN" altLang="en-US" dirty="0"/>
              <a:t>要求：电流</a:t>
            </a:r>
            <a:r>
              <a:rPr lang="en-US" altLang="zh-CN" dirty="0"/>
              <a:t>DAC</a:t>
            </a:r>
            <a:r>
              <a:rPr lang="zh-CN" altLang="en-US" dirty="0"/>
              <a:t>的</a:t>
            </a:r>
            <a:r>
              <a:rPr lang="en-US" altLang="zh-CN" dirty="0"/>
              <a:t>DNL</a:t>
            </a:r>
            <a:r>
              <a:rPr lang="zh-CN" altLang="en-US" dirty="0"/>
              <a:t>不能出现大于</a:t>
            </a:r>
            <a:r>
              <a:rPr lang="en-US" altLang="zh-CN" dirty="0"/>
              <a:t>1</a:t>
            </a:r>
            <a:r>
              <a:rPr lang="zh-CN" altLang="en-US" dirty="0"/>
              <a:t>个</a:t>
            </a:r>
            <a:r>
              <a:rPr lang="en-US" altLang="zh-CN" dirty="0"/>
              <a:t>LSB</a:t>
            </a:r>
            <a:r>
              <a:rPr lang="zh-CN" altLang="en-US" dirty="0"/>
              <a:t>，即电流值随码值要单调变化。</a:t>
            </a:r>
          </a:p>
        </p:txBody>
      </p:sp>
    </p:spTree>
    <p:extLst>
      <p:ext uri="{BB962C8B-B14F-4D97-AF65-F5344CB8AC3E}">
        <p14:creationId xmlns:p14="http://schemas.microsoft.com/office/powerpoint/2010/main" val="2473300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0D257B-A99C-48A1-9DD4-BC7A081DE861}"/>
              </a:ext>
            </a:extLst>
          </p:cNvPr>
          <p:cNvSpPr>
            <a:spLocks noGrp="1"/>
          </p:cNvSpPr>
          <p:nvPr>
            <p:ph type="title"/>
          </p:nvPr>
        </p:nvSpPr>
        <p:spPr/>
        <p:txBody>
          <a:bodyPr/>
          <a:lstStyle/>
          <a:p>
            <a:r>
              <a:rPr lang="zh-CN" altLang="en-US" dirty="0"/>
              <a:t>组合权重电流舵</a:t>
            </a:r>
            <a:r>
              <a:rPr lang="en-US" altLang="zh-CN" dirty="0"/>
              <a:t>DAC</a:t>
            </a:r>
            <a:endParaRPr lang="zh-CN" altLang="en-US" dirty="0"/>
          </a:p>
        </p:txBody>
      </p:sp>
      <p:sp>
        <p:nvSpPr>
          <p:cNvPr id="4" name="日期占位符 3">
            <a:extLst>
              <a:ext uri="{FF2B5EF4-FFF2-40B4-BE49-F238E27FC236}">
                <a16:creationId xmlns:a16="http://schemas.microsoft.com/office/drawing/2014/main" id="{62184EA3-3337-43FE-95A7-6A60BDE7FCFC}"/>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FCA79E9C-99E6-46D7-83E2-99E70FED74E5}"/>
              </a:ext>
            </a:extLst>
          </p:cNvPr>
          <p:cNvSpPr>
            <a:spLocks noGrp="1"/>
          </p:cNvSpPr>
          <p:nvPr>
            <p:ph type="sldNum" sz="quarter" idx="12"/>
          </p:nvPr>
        </p:nvSpPr>
        <p:spPr/>
        <p:txBody>
          <a:bodyPr/>
          <a:lstStyle/>
          <a:p>
            <a:fld id="{A361D2F4-428F-4946-B218-DB556693F6BC}" type="slidenum">
              <a:rPr lang="zh-CN" altLang="en-US" smtClean="0"/>
              <a:t>22</a:t>
            </a:fld>
            <a:endParaRPr lang="zh-CN" altLang="en-US"/>
          </a:p>
        </p:txBody>
      </p:sp>
      <p:sp>
        <p:nvSpPr>
          <p:cNvPr id="6" name="Rectangle 2">
            <a:extLst>
              <a:ext uri="{FF2B5EF4-FFF2-40B4-BE49-F238E27FC236}">
                <a16:creationId xmlns:a16="http://schemas.microsoft.com/office/drawing/2014/main" id="{0D834A8A-4866-4810-831C-7D886DBB0E07}"/>
              </a:ext>
            </a:extLst>
          </p:cNvPr>
          <p:cNvSpPr>
            <a:spLocks noChangeArrowheads="1"/>
          </p:cNvSpPr>
          <p:nvPr/>
        </p:nvSpPr>
        <p:spPr bwMode="auto">
          <a:xfrm>
            <a:off x="731520" y="10650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E0F492FB-9E7F-4CDC-B833-AD34DE6FA789}"/>
              </a:ext>
            </a:extLst>
          </p:cNvPr>
          <p:cNvGraphicFramePr>
            <a:graphicFrameLocks noChangeAspect="1"/>
          </p:cNvGraphicFramePr>
          <p:nvPr>
            <p:extLst>
              <p:ext uri="{D42A27DB-BD31-4B8C-83A1-F6EECF244321}">
                <p14:modId xmlns:p14="http://schemas.microsoft.com/office/powerpoint/2010/main" val="2994766950"/>
              </p:ext>
            </p:extLst>
          </p:nvPr>
        </p:nvGraphicFramePr>
        <p:xfrm>
          <a:off x="827442" y="1235711"/>
          <a:ext cx="5507916" cy="2425869"/>
        </p:xfrm>
        <a:graphic>
          <a:graphicData uri="http://schemas.openxmlformats.org/presentationml/2006/ole">
            <mc:AlternateContent xmlns:mc="http://schemas.openxmlformats.org/markup-compatibility/2006">
              <mc:Choice xmlns:v="urn:schemas-microsoft-com:vml" Requires="v">
                <p:oleObj spid="_x0000_s6197" name="Visio" r:id="rId4" imgW="9029748" imgH="3981606" progId="Visio.Drawing.15">
                  <p:embed/>
                </p:oleObj>
              </mc:Choice>
              <mc:Fallback>
                <p:oleObj name="Visio" r:id="rId4" imgW="9029748" imgH="3981606"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442" y="1235711"/>
                        <a:ext cx="5507916" cy="2425869"/>
                      </a:xfrm>
                      <a:prstGeom prst="rect">
                        <a:avLst/>
                      </a:prstGeom>
                      <a:noFill/>
                    </p:spPr>
                  </p:pic>
                </p:oleObj>
              </mc:Fallback>
            </mc:AlternateContent>
          </a:graphicData>
        </a:graphic>
      </p:graphicFrame>
      <p:sp>
        <p:nvSpPr>
          <p:cNvPr id="8" name="文本框 7">
            <a:extLst>
              <a:ext uri="{FF2B5EF4-FFF2-40B4-BE49-F238E27FC236}">
                <a16:creationId xmlns:a16="http://schemas.microsoft.com/office/drawing/2014/main" id="{5D8BA2BF-A25D-4C04-9575-1F2DC07FDDD7}"/>
              </a:ext>
            </a:extLst>
          </p:cNvPr>
          <p:cNvSpPr txBox="1"/>
          <p:nvPr/>
        </p:nvSpPr>
        <p:spPr>
          <a:xfrm>
            <a:off x="1846815" y="4039468"/>
            <a:ext cx="3647152" cy="646331"/>
          </a:xfrm>
          <a:prstGeom prst="rect">
            <a:avLst/>
          </a:prstGeom>
          <a:noFill/>
        </p:spPr>
        <p:txBody>
          <a:bodyPr wrap="none" rtlCol="0">
            <a:spAutoFit/>
          </a:bodyPr>
          <a:lstStyle/>
          <a:p>
            <a:r>
              <a:rPr lang="zh-CN" altLang="en-US" dirty="0"/>
              <a:t>高三位：非权重，温度计码；</a:t>
            </a:r>
            <a:endParaRPr lang="en-US" altLang="zh-CN" dirty="0"/>
          </a:p>
          <a:p>
            <a:r>
              <a:rPr lang="zh-CN" altLang="en-US" dirty="0"/>
              <a:t>低三位：二进制权重，二进制码。</a:t>
            </a:r>
          </a:p>
        </p:txBody>
      </p:sp>
      <p:sp>
        <p:nvSpPr>
          <p:cNvPr id="9" name="文本框 8">
            <a:extLst>
              <a:ext uri="{FF2B5EF4-FFF2-40B4-BE49-F238E27FC236}">
                <a16:creationId xmlns:a16="http://schemas.microsoft.com/office/drawing/2014/main" id="{3B96BC1B-B86F-42F4-9E19-28A278A4DA53}"/>
              </a:ext>
            </a:extLst>
          </p:cNvPr>
          <p:cNvSpPr txBox="1"/>
          <p:nvPr/>
        </p:nvSpPr>
        <p:spPr>
          <a:xfrm>
            <a:off x="1476983" y="5147465"/>
            <a:ext cx="9137181" cy="369332"/>
          </a:xfrm>
          <a:prstGeom prst="rect">
            <a:avLst/>
          </a:prstGeom>
          <a:noFill/>
        </p:spPr>
        <p:txBody>
          <a:bodyPr wrap="none" rtlCol="0">
            <a:spAutoFit/>
          </a:bodyPr>
          <a:lstStyle/>
          <a:p>
            <a:r>
              <a:rPr lang="zh-CN" altLang="en-US" dirty="0"/>
              <a:t>与</a:t>
            </a:r>
            <a:r>
              <a:rPr lang="en-US" altLang="zh-CN" dirty="0"/>
              <a:t>6</a:t>
            </a:r>
            <a:r>
              <a:rPr lang="zh-CN" altLang="en-US" dirty="0"/>
              <a:t>位二进制权重</a:t>
            </a:r>
            <a:r>
              <a:rPr lang="en-US" altLang="zh-CN" dirty="0"/>
              <a:t>DAC</a:t>
            </a:r>
            <a:r>
              <a:rPr lang="zh-CN" altLang="en-US" dirty="0"/>
              <a:t>相比：</a:t>
            </a:r>
            <a:r>
              <a:rPr lang="en-US" altLang="zh-CN" dirty="0"/>
              <a:t>DNL</a:t>
            </a:r>
            <a:r>
              <a:rPr lang="zh-CN" altLang="en-US" dirty="0"/>
              <a:t>的标准差由最大的</a:t>
            </a:r>
            <a:r>
              <a:rPr lang="en-US" altLang="zh-CN" dirty="0"/>
              <a:t>0.45LSB</a:t>
            </a:r>
            <a:r>
              <a:rPr lang="zh-CN" altLang="en-US" dirty="0"/>
              <a:t>降为</a:t>
            </a:r>
            <a:r>
              <a:rPr lang="en-US" altLang="zh-CN" dirty="0"/>
              <a:t>0.2LSB</a:t>
            </a:r>
            <a:r>
              <a:rPr lang="zh-CN" altLang="en-US" dirty="0"/>
              <a:t>，满足单调性要求。</a:t>
            </a:r>
          </a:p>
        </p:txBody>
      </p:sp>
      <p:pic>
        <p:nvPicPr>
          <p:cNvPr id="10" name="Picture 19">
            <a:extLst>
              <a:ext uri="{FF2B5EF4-FFF2-40B4-BE49-F238E27FC236}">
                <a16:creationId xmlns:a16="http://schemas.microsoft.com/office/drawing/2014/main" id="{5CFFAC23-321F-4697-BBC7-A87ECE6C6C7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79242" y="1065007"/>
            <a:ext cx="3982800" cy="2868352"/>
          </a:xfrm>
          <a:prstGeom prst="rect">
            <a:avLst/>
          </a:prstGeom>
          <a:noFill/>
          <a:ln>
            <a:noFill/>
          </a:ln>
        </p:spPr>
      </p:pic>
      <p:sp>
        <p:nvSpPr>
          <p:cNvPr id="3" name="文本框 2">
            <a:extLst>
              <a:ext uri="{FF2B5EF4-FFF2-40B4-BE49-F238E27FC236}">
                <a16:creationId xmlns:a16="http://schemas.microsoft.com/office/drawing/2014/main" id="{3193FCB9-966A-42AA-A234-EBF1834D2A9A}"/>
              </a:ext>
            </a:extLst>
          </p:cNvPr>
          <p:cNvSpPr txBox="1"/>
          <p:nvPr/>
        </p:nvSpPr>
        <p:spPr>
          <a:xfrm>
            <a:off x="2506532" y="3647617"/>
            <a:ext cx="1732910" cy="369332"/>
          </a:xfrm>
          <a:prstGeom prst="rect">
            <a:avLst/>
          </a:prstGeom>
          <a:noFill/>
        </p:spPr>
        <p:txBody>
          <a:bodyPr wrap="none" rtlCol="0">
            <a:spAutoFit/>
          </a:bodyPr>
          <a:lstStyle/>
          <a:p>
            <a:r>
              <a:rPr lang="en-US" altLang="zh-CN" dirty="0"/>
              <a:t>DAC</a:t>
            </a:r>
            <a:r>
              <a:rPr lang="zh-CN" altLang="en-US" dirty="0"/>
              <a:t>电路结构图</a:t>
            </a:r>
          </a:p>
        </p:txBody>
      </p:sp>
      <p:sp>
        <p:nvSpPr>
          <p:cNvPr id="11" name="文本框 10">
            <a:extLst>
              <a:ext uri="{FF2B5EF4-FFF2-40B4-BE49-F238E27FC236}">
                <a16:creationId xmlns:a16="http://schemas.microsoft.com/office/drawing/2014/main" id="{AB35A8A1-FA1A-4FD4-AD16-4C439C09A976}"/>
              </a:ext>
            </a:extLst>
          </p:cNvPr>
          <p:cNvSpPr txBox="1"/>
          <p:nvPr/>
        </p:nvSpPr>
        <p:spPr>
          <a:xfrm>
            <a:off x="8371242" y="3905891"/>
            <a:ext cx="2242922" cy="369332"/>
          </a:xfrm>
          <a:prstGeom prst="rect">
            <a:avLst/>
          </a:prstGeom>
          <a:noFill/>
        </p:spPr>
        <p:txBody>
          <a:bodyPr wrap="none" rtlCol="0">
            <a:spAutoFit/>
          </a:bodyPr>
          <a:lstStyle/>
          <a:p>
            <a:r>
              <a:rPr lang="en-US" altLang="zh-CN" dirty="0"/>
              <a:t>DNL </a:t>
            </a:r>
            <a:r>
              <a:rPr lang="zh-CN" altLang="en-US" dirty="0"/>
              <a:t>标准差仿真对比</a:t>
            </a:r>
          </a:p>
        </p:txBody>
      </p:sp>
    </p:spTree>
    <p:extLst>
      <p:ext uri="{BB962C8B-B14F-4D97-AF65-F5344CB8AC3E}">
        <p14:creationId xmlns:p14="http://schemas.microsoft.com/office/powerpoint/2010/main" val="5138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786E28-0819-40D7-B2DA-F08080885946}"/>
              </a:ext>
            </a:extLst>
          </p:cNvPr>
          <p:cNvSpPr>
            <a:spLocks noGrp="1"/>
          </p:cNvSpPr>
          <p:nvPr>
            <p:ph type="title"/>
          </p:nvPr>
        </p:nvSpPr>
        <p:spPr/>
        <p:txBody>
          <a:bodyPr/>
          <a:lstStyle/>
          <a:p>
            <a:r>
              <a:rPr lang="zh-CN" altLang="en-US" dirty="0"/>
              <a:t>电荷、时间测量仿真结果</a:t>
            </a:r>
          </a:p>
        </p:txBody>
      </p:sp>
      <p:sp>
        <p:nvSpPr>
          <p:cNvPr id="4" name="日期占位符 3">
            <a:extLst>
              <a:ext uri="{FF2B5EF4-FFF2-40B4-BE49-F238E27FC236}">
                <a16:creationId xmlns:a16="http://schemas.microsoft.com/office/drawing/2014/main" id="{D5F82F95-2C3A-45EC-AECD-10F3940FE195}"/>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F7936063-67DF-4C5F-8B50-F86802AA3A90}"/>
              </a:ext>
            </a:extLst>
          </p:cNvPr>
          <p:cNvSpPr>
            <a:spLocks noGrp="1"/>
          </p:cNvSpPr>
          <p:nvPr>
            <p:ph type="sldNum" sz="quarter" idx="12"/>
          </p:nvPr>
        </p:nvSpPr>
        <p:spPr/>
        <p:txBody>
          <a:bodyPr/>
          <a:lstStyle/>
          <a:p>
            <a:fld id="{A361D2F4-428F-4946-B218-DB556693F6BC}" type="slidenum">
              <a:rPr lang="zh-CN" altLang="en-US" smtClean="0"/>
              <a:t>23</a:t>
            </a:fld>
            <a:endParaRPr lang="zh-CN" altLang="en-US"/>
          </a:p>
        </p:txBody>
      </p:sp>
      <p:pic>
        <p:nvPicPr>
          <p:cNvPr id="6" name="图片 5">
            <a:extLst>
              <a:ext uri="{FF2B5EF4-FFF2-40B4-BE49-F238E27FC236}">
                <a16:creationId xmlns:a16="http://schemas.microsoft.com/office/drawing/2014/main" id="{981B9C4A-93F3-4D84-8AC2-93027C0250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4620" y="1203567"/>
            <a:ext cx="3130151" cy="2346457"/>
          </a:xfrm>
          <a:prstGeom prst="rect">
            <a:avLst/>
          </a:prstGeom>
          <a:noFill/>
          <a:ln>
            <a:noFill/>
          </a:ln>
        </p:spPr>
      </p:pic>
      <p:pic>
        <p:nvPicPr>
          <p:cNvPr id="7" name="图片 6">
            <a:extLst>
              <a:ext uri="{FF2B5EF4-FFF2-40B4-BE49-F238E27FC236}">
                <a16:creationId xmlns:a16="http://schemas.microsoft.com/office/drawing/2014/main" id="{09BEA0AF-0A57-4BF9-9EDE-14D078374F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94771" y="1203567"/>
            <a:ext cx="3131166" cy="2346457"/>
          </a:xfrm>
          <a:prstGeom prst="rect">
            <a:avLst/>
          </a:prstGeom>
          <a:noFill/>
          <a:ln>
            <a:noFill/>
          </a:ln>
        </p:spPr>
      </p:pic>
      <p:pic>
        <p:nvPicPr>
          <p:cNvPr id="8" name="图片 7">
            <a:extLst>
              <a:ext uri="{FF2B5EF4-FFF2-40B4-BE49-F238E27FC236}">
                <a16:creationId xmlns:a16="http://schemas.microsoft.com/office/drawing/2014/main" id="{D59C0E97-9933-4ADE-B02C-FC80A209C9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45257" y="1203567"/>
            <a:ext cx="3130686" cy="2346457"/>
          </a:xfrm>
          <a:prstGeom prst="rect">
            <a:avLst/>
          </a:prstGeom>
          <a:noFill/>
          <a:ln>
            <a:noFill/>
          </a:ln>
        </p:spPr>
      </p:pic>
      <p:pic>
        <p:nvPicPr>
          <p:cNvPr id="9" name="图片 8">
            <a:extLst>
              <a:ext uri="{FF2B5EF4-FFF2-40B4-BE49-F238E27FC236}">
                <a16:creationId xmlns:a16="http://schemas.microsoft.com/office/drawing/2014/main" id="{0AFF07CB-3900-4C88-BA9B-BA17B2B6BEA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45257" y="3548315"/>
            <a:ext cx="3130686" cy="2346875"/>
          </a:xfrm>
          <a:prstGeom prst="rect">
            <a:avLst/>
          </a:prstGeom>
          <a:noFill/>
          <a:ln>
            <a:noFill/>
          </a:ln>
        </p:spPr>
      </p:pic>
      <p:pic>
        <p:nvPicPr>
          <p:cNvPr id="10" name="图片 9">
            <a:extLst>
              <a:ext uri="{FF2B5EF4-FFF2-40B4-BE49-F238E27FC236}">
                <a16:creationId xmlns:a16="http://schemas.microsoft.com/office/drawing/2014/main" id="{0741CF9E-BAF7-4972-96EA-5B9A0AE7185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4619" y="3550023"/>
            <a:ext cx="3128407" cy="2345167"/>
          </a:xfrm>
          <a:prstGeom prst="rect">
            <a:avLst/>
          </a:prstGeom>
          <a:noFill/>
          <a:ln>
            <a:noFill/>
          </a:ln>
        </p:spPr>
      </p:pic>
      <p:pic>
        <p:nvPicPr>
          <p:cNvPr id="11" name="图片 10">
            <a:extLst>
              <a:ext uri="{FF2B5EF4-FFF2-40B4-BE49-F238E27FC236}">
                <a16:creationId xmlns:a16="http://schemas.microsoft.com/office/drawing/2014/main" id="{B26B0472-44DD-4471-969F-0A63710E4AC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793026" y="3550022"/>
            <a:ext cx="3128680" cy="2345168"/>
          </a:xfrm>
          <a:prstGeom prst="rect">
            <a:avLst/>
          </a:prstGeom>
          <a:noFill/>
          <a:ln>
            <a:noFill/>
          </a:ln>
        </p:spPr>
      </p:pic>
      <p:sp>
        <p:nvSpPr>
          <p:cNvPr id="12" name="文本框 11">
            <a:extLst>
              <a:ext uri="{FF2B5EF4-FFF2-40B4-BE49-F238E27FC236}">
                <a16:creationId xmlns:a16="http://schemas.microsoft.com/office/drawing/2014/main" id="{0E726EB2-00C0-48EA-9A54-D08C484B79CB}"/>
              </a:ext>
            </a:extLst>
          </p:cNvPr>
          <p:cNvSpPr txBox="1"/>
          <p:nvPr/>
        </p:nvSpPr>
        <p:spPr>
          <a:xfrm>
            <a:off x="1424970" y="5987018"/>
            <a:ext cx="1569660" cy="369332"/>
          </a:xfrm>
          <a:prstGeom prst="rect">
            <a:avLst/>
          </a:prstGeom>
          <a:noFill/>
        </p:spPr>
        <p:txBody>
          <a:bodyPr wrap="none" rtlCol="0">
            <a:spAutoFit/>
          </a:bodyPr>
          <a:lstStyle/>
          <a:p>
            <a:r>
              <a:rPr lang="zh-CN" altLang="en-US" dirty="0"/>
              <a:t>阳极电荷精度</a:t>
            </a:r>
          </a:p>
        </p:txBody>
      </p:sp>
      <p:sp>
        <p:nvSpPr>
          <p:cNvPr id="13" name="文本框 12">
            <a:extLst>
              <a:ext uri="{FF2B5EF4-FFF2-40B4-BE49-F238E27FC236}">
                <a16:creationId xmlns:a16="http://schemas.microsoft.com/office/drawing/2014/main" id="{108BC4D2-DAFB-43FD-BCA3-CCA8B019F15F}"/>
              </a:ext>
            </a:extLst>
          </p:cNvPr>
          <p:cNvSpPr txBox="1"/>
          <p:nvPr/>
        </p:nvSpPr>
        <p:spPr>
          <a:xfrm>
            <a:off x="4572536" y="6059116"/>
            <a:ext cx="1800493" cy="369332"/>
          </a:xfrm>
          <a:prstGeom prst="rect">
            <a:avLst/>
          </a:prstGeom>
          <a:noFill/>
        </p:spPr>
        <p:txBody>
          <a:bodyPr wrap="none" rtlCol="0">
            <a:spAutoFit/>
          </a:bodyPr>
          <a:lstStyle/>
          <a:p>
            <a:r>
              <a:rPr lang="zh-CN" altLang="en-US" dirty="0"/>
              <a:t>打拿极电荷精度</a:t>
            </a:r>
          </a:p>
        </p:txBody>
      </p:sp>
      <p:sp>
        <p:nvSpPr>
          <p:cNvPr id="14" name="文本框 13">
            <a:extLst>
              <a:ext uri="{FF2B5EF4-FFF2-40B4-BE49-F238E27FC236}">
                <a16:creationId xmlns:a16="http://schemas.microsoft.com/office/drawing/2014/main" id="{9B9D4028-4FB0-4BF9-BC00-E70F482CFF06}"/>
              </a:ext>
            </a:extLst>
          </p:cNvPr>
          <p:cNvSpPr txBox="1"/>
          <p:nvPr/>
        </p:nvSpPr>
        <p:spPr>
          <a:xfrm>
            <a:off x="7825770" y="6011094"/>
            <a:ext cx="1569660" cy="369332"/>
          </a:xfrm>
          <a:prstGeom prst="rect">
            <a:avLst/>
          </a:prstGeom>
          <a:noFill/>
        </p:spPr>
        <p:txBody>
          <a:bodyPr wrap="none" rtlCol="0">
            <a:spAutoFit/>
          </a:bodyPr>
          <a:lstStyle/>
          <a:p>
            <a:r>
              <a:rPr lang="zh-CN" altLang="en-US" dirty="0"/>
              <a:t>时间测量精度</a:t>
            </a:r>
          </a:p>
        </p:txBody>
      </p:sp>
    </p:spTree>
    <p:extLst>
      <p:ext uri="{BB962C8B-B14F-4D97-AF65-F5344CB8AC3E}">
        <p14:creationId xmlns:p14="http://schemas.microsoft.com/office/powerpoint/2010/main" val="2298179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AF2ECC-6202-4DC3-A1AE-D4D2B9B9ED08}"/>
              </a:ext>
            </a:extLst>
          </p:cNvPr>
          <p:cNvSpPr>
            <a:spLocks noGrp="1"/>
          </p:cNvSpPr>
          <p:nvPr>
            <p:ph type="title"/>
          </p:nvPr>
        </p:nvSpPr>
        <p:spPr/>
        <p:txBody>
          <a:bodyPr/>
          <a:lstStyle/>
          <a:p>
            <a:r>
              <a:rPr lang="zh-CN" altLang="en-US" dirty="0"/>
              <a:t>通道版图</a:t>
            </a:r>
          </a:p>
        </p:txBody>
      </p:sp>
      <p:sp>
        <p:nvSpPr>
          <p:cNvPr id="4" name="日期占位符 3">
            <a:extLst>
              <a:ext uri="{FF2B5EF4-FFF2-40B4-BE49-F238E27FC236}">
                <a16:creationId xmlns:a16="http://schemas.microsoft.com/office/drawing/2014/main" id="{4E015CBB-CE8B-4463-A6AA-CBF9BEBC520E}"/>
              </a:ext>
            </a:extLst>
          </p:cNvPr>
          <p:cNvSpPr>
            <a:spLocks noGrp="1"/>
          </p:cNvSpPr>
          <p:nvPr>
            <p:ph type="dt" sz="half" idx="10"/>
          </p:nvPr>
        </p:nvSpPr>
        <p:spPr/>
        <p:txBody>
          <a:bodyPr/>
          <a:lstStyle/>
          <a:p>
            <a:r>
              <a:rPr lang="en-US" altLang="zh-CN"/>
              <a:t>2017/10/12</a:t>
            </a:r>
            <a:endParaRPr lang="zh-CN" altLang="en-US" dirty="0"/>
          </a:p>
        </p:txBody>
      </p:sp>
      <p:sp>
        <p:nvSpPr>
          <p:cNvPr id="5" name="灯片编号占位符 4">
            <a:extLst>
              <a:ext uri="{FF2B5EF4-FFF2-40B4-BE49-F238E27FC236}">
                <a16:creationId xmlns:a16="http://schemas.microsoft.com/office/drawing/2014/main" id="{D06C1136-CC39-455C-9D3D-9161BE525312}"/>
              </a:ext>
            </a:extLst>
          </p:cNvPr>
          <p:cNvSpPr>
            <a:spLocks noGrp="1"/>
          </p:cNvSpPr>
          <p:nvPr>
            <p:ph type="sldNum" sz="quarter" idx="12"/>
          </p:nvPr>
        </p:nvSpPr>
        <p:spPr/>
        <p:txBody>
          <a:bodyPr/>
          <a:lstStyle/>
          <a:p>
            <a:fld id="{A361D2F4-428F-4946-B218-DB556693F6BC}" type="slidenum">
              <a:rPr lang="zh-CN" altLang="en-US" smtClean="0"/>
              <a:t>24</a:t>
            </a:fld>
            <a:endParaRPr lang="zh-CN" altLang="en-US"/>
          </a:p>
        </p:txBody>
      </p:sp>
      <p:sp>
        <p:nvSpPr>
          <p:cNvPr id="6" name="Rectangle 2">
            <a:extLst>
              <a:ext uri="{FF2B5EF4-FFF2-40B4-BE49-F238E27FC236}">
                <a16:creationId xmlns:a16="http://schemas.microsoft.com/office/drawing/2014/main" id="{CCB49A3C-294B-4F79-BA61-BD97CA439E35}"/>
              </a:ext>
            </a:extLst>
          </p:cNvPr>
          <p:cNvSpPr>
            <a:spLocks noChangeArrowheads="1"/>
          </p:cNvSpPr>
          <p:nvPr/>
        </p:nvSpPr>
        <p:spPr bwMode="auto">
          <a:xfrm>
            <a:off x="6086475" y="12156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4">
            <a:extLst>
              <a:ext uri="{FF2B5EF4-FFF2-40B4-BE49-F238E27FC236}">
                <a16:creationId xmlns:a16="http://schemas.microsoft.com/office/drawing/2014/main" id="{FD626E33-B9CD-4931-BD44-4F7C7A02A1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5CEAA2CC-8C7A-4AF6-AB4A-A7F0ECB20F9F}"/>
              </a:ext>
            </a:extLst>
          </p:cNvPr>
          <p:cNvGraphicFramePr>
            <a:graphicFrameLocks noChangeAspect="1"/>
          </p:cNvGraphicFramePr>
          <p:nvPr>
            <p:extLst>
              <p:ext uri="{D42A27DB-BD31-4B8C-83A1-F6EECF244321}">
                <p14:modId xmlns:p14="http://schemas.microsoft.com/office/powerpoint/2010/main" val="3488602964"/>
              </p:ext>
            </p:extLst>
          </p:nvPr>
        </p:nvGraphicFramePr>
        <p:xfrm>
          <a:off x="2472643" y="1203667"/>
          <a:ext cx="7227664" cy="2191783"/>
        </p:xfrm>
        <a:graphic>
          <a:graphicData uri="http://schemas.openxmlformats.org/presentationml/2006/ole">
            <mc:AlternateContent xmlns:mc="http://schemas.openxmlformats.org/markup-compatibility/2006">
              <mc:Choice xmlns:v="urn:schemas-microsoft-com:vml" Requires="v">
                <p:oleObj spid="_x0000_s7285" name="Visio" r:id="rId4" imgW="13839837" imgH="4209993" progId="Visio.Drawing.15">
                  <p:embed/>
                </p:oleObj>
              </mc:Choice>
              <mc:Fallback>
                <p:oleObj name="Visio" r:id="rId4" imgW="13839837" imgH="4209993"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2643" y="1203667"/>
                        <a:ext cx="7227664" cy="2191783"/>
                      </a:xfrm>
                      <a:prstGeom prst="rect">
                        <a:avLst/>
                      </a:prstGeom>
                      <a:noFill/>
                    </p:spPr>
                  </p:pic>
                </p:oleObj>
              </mc:Fallback>
            </mc:AlternateContent>
          </a:graphicData>
        </a:graphic>
      </p:graphicFrame>
      <p:sp>
        <p:nvSpPr>
          <p:cNvPr id="10" name="Rectangle 6">
            <a:extLst>
              <a:ext uri="{FF2B5EF4-FFF2-40B4-BE49-F238E27FC236}">
                <a16:creationId xmlns:a16="http://schemas.microsoft.com/office/drawing/2014/main" id="{E3430BA9-8526-496A-94B3-EA78EA35FD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a:extLst>
              <a:ext uri="{FF2B5EF4-FFF2-40B4-BE49-F238E27FC236}">
                <a16:creationId xmlns:a16="http://schemas.microsoft.com/office/drawing/2014/main" id="{EA0CFDD7-34F7-4517-8336-93F1F785F0BA}"/>
              </a:ext>
            </a:extLst>
          </p:cNvPr>
          <p:cNvGraphicFramePr>
            <a:graphicFrameLocks noChangeAspect="1"/>
          </p:cNvGraphicFramePr>
          <p:nvPr>
            <p:extLst>
              <p:ext uri="{D42A27DB-BD31-4B8C-83A1-F6EECF244321}">
                <p14:modId xmlns:p14="http://schemas.microsoft.com/office/powerpoint/2010/main" val="2116934255"/>
              </p:ext>
            </p:extLst>
          </p:nvPr>
        </p:nvGraphicFramePr>
        <p:xfrm>
          <a:off x="2472643" y="3645188"/>
          <a:ext cx="7058632" cy="1991223"/>
        </p:xfrm>
        <a:graphic>
          <a:graphicData uri="http://schemas.openxmlformats.org/presentationml/2006/ole">
            <mc:AlternateContent xmlns:mc="http://schemas.openxmlformats.org/markup-compatibility/2006">
              <mc:Choice xmlns:v="urn:schemas-microsoft-com:vml" Requires="v">
                <p:oleObj spid="_x0000_s7286" name="Visio" r:id="rId6" imgW="13497081" imgH="3800432" progId="Visio.Drawing.15">
                  <p:embed/>
                </p:oleObj>
              </mc:Choice>
              <mc:Fallback>
                <p:oleObj name="Visio" r:id="rId6" imgW="13497081" imgH="3800432" progId="Visio.Drawing.1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2643" y="3645188"/>
                        <a:ext cx="7058632" cy="1991223"/>
                      </a:xfrm>
                      <a:prstGeom prst="rect">
                        <a:avLst/>
                      </a:prstGeom>
                      <a:noFill/>
                    </p:spPr>
                  </p:pic>
                </p:oleObj>
              </mc:Fallback>
            </mc:AlternateContent>
          </a:graphicData>
        </a:graphic>
      </p:graphicFrame>
      <p:sp>
        <p:nvSpPr>
          <p:cNvPr id="12" name="文本框 11">
            <a:extLst>
              <a:ext uri="{FF2B5EF4-FFF2-40B4-BE49-F238E27FC236}">
                <a16:creationId xmlns:a16="http://schemas.microsoft.com/office/drawing/2014/main" id="{261BD1CC-29F8-4C7F-9E2F-550B0E74C905}"/>
              </a:ext>
            </a:extLst>
          </p:cNvPr>
          <p:cNvSpPr txBox="1"/>
          <p:nvPr/>
        </p:nvSpPr>
        <p:spPr>
          <a:xfrm>
            <a:off x="5217129" y="3386088"/>
            <a:ext cx="1569660" cy="369332"/>
          </a:xfrm>
          <a:prstGeom prst="rect">
            <a:avLst/>
          </a:prstGeom>
          <a:noFill/>
        </p:spPr>
        <p:txBody>
          <a:bodyPr wrap="none" rtlCol="0">
            <a:spAutoFit/>
          </a:bodyPr>
          <a:lstStyle/>
          <a:p>
            <a:r>
              <a:rPr lang="zh-CN" altLang="en-US" dirty="0"/>
              <a:t>阳极通道版图</a:t>
            </a:r>
          </a:p>
        </p:txBody>
      </p:sp>
      <p:sp>
        <p:nvSpPr>
          <p:cNvPr id="13" name="文本框 12">
            <a:extLst>
              <a:ext uri="{FF2B5EF4-FFF2-40B4-BE49-F238E27FC236}">
                <a16:creationId xmlns:a16="http://schemas.microsoft.com/office/drawing/2014/main" id="{97B99416-261C-4CB7-A1C4-18354AF166F6}"/>
              </a:ext>
            </a:extLst>
          </p:cNvPr>
          <p:cNvSpPr txBox="1"/>
          <p:nvPr/>
        </p:nvSpPr>
        <p:spPr>
          <a:xfrm>
            <a:off x="5101712" y="5584866"/>
            <a:ext cx="1800493" cy="369332"/>
          </a:xfrm>
          <a:prstGeom prst="rect">
            <a:avLst/>
          </a:prstGeom>
          <a:noFill/>
        </p:spPr>
        <p:txBody>
          <a:bodyPr wrap="none" rtlCol="0">
            <a:spAutoFit/>
          </a:bodyPr>
          <a:lstStyle/>
          <a:p>
            <a:r>
              <a:rPr lang="zh-CN" altLang="en-US" dirty="0"/>
              <a:t>打拿极通道版图</a:t>
            </a:r>
          </a:p>
        </p:txBody>
      </p:sp>
    </p:spTree>
    <p:extLst>
      <p:ext uri="{BB962C8B-B14F-4D97-AF65-F5344CB8AC3E}">
        <p14:creationId xmlns:p14="http://schemas.microsoft.com/office/powerpoint/2010/main" val="252426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845E1C-71EA-4BCD-BB9A-286D8801E00F}"/>
              </a:ext>
            </a:extLst>
          </p:cNvPr>
          <p:cNvSpPr>
            <a:spLocks noGrp="1"/>
          </p:cNvSpPr>
          <p:nvPr>
            <p:ph type="title"/>
          </p:nvPr>
        </p:nvSpPr>
        <p:spPr/>
        <p:txBody>
          <a:bodyPr/>
          <a:lstStyle/>
          <a:p>
            <a:r>
              <a:rPr lang="zh-CN" altLang="en-US" dirty="0"/>
              <a:t>芯片版图与裸片照片</a:t>
            </a:r>
          </a:p>
        </p:txBody>
      </p:sp>
      <p:sp>
        <p:nvSpPr>
          <p:cNvPr id="4" name="日期占位符 3">
            <a:extLst>
              <a:ext uri="{FF2B5EF4-FFF2-40B4-BE49-F238E27FC236}">
                <a16:creationId xmlns:a16="http://schemas.microsoft.com/office/drawing/2014/main" id="{39767263-8306-43D3-8EC6-FDB34E5BE313}"/>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21BA3920-B7F6-4696-B4EF-A02EF7023AD7}"/>
              </a:ext>
            </a:extLst>
          </p:cNvPr>
          <p:cNvSpPr>
            <a:spLocks noGrp="1"/>
          </p:cNvSpPr>
          <p:nvPr>
            <p:ph type="sldNum" sz="quarter" idx="12"/>
          </p:nvPr>
        </p:nvSpPr>
        <p:spPr/>
        <p:txBody>
          <a:bodyPr/>
          <a:lstStyle/>
          <a:p>
            <a:fld id="{A361D2F4-428F-4946-B218-DB556693F6BC}" type="slidenum">
              <a:rPr lang="zh-CN" altLang="en-US" smtClean="0"/>
              <a:t>25</a:t>
            </a:fld>
            <a:endParaRPr lang="zh-CN" altLang="en-US"/>
          </a:p>
        </p:txBody>
      </p:sp>
      <p:pic>
        <p:nvPicPr>
          <p:cNvPr id="8194" name="Picture 2" descr="USTC-FET-QMC-V6a">
            <a:extLst>
              <a:ext uri="{FF2B5EF4-FFF2-40B4-BE49-F238E27FC236}">
                <a16:creationId xmlns:a16="http://schemas.microsoft.com/office/drawing/2014/main" id="{4251F663-350E-476F-893D-F91897380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026" y="1065381"/>
            <a:ext cx="4716953" cy="471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a:extLst>
              <a:ext uri="{FF2B5EF4-FFF2-40B4-BE49-F238E27FC236}">
                <a16:creationId xmlns:a16="http://schemas.microsoft.com/office/drawing/2014/main" id="{97E05DB4-4126-473A-9A29-8E2F8D18444E}"/>
              </a:ext>
            </a:extLst>
          </p:cNvPr>
          <p:cNvGraphicFramePr>
            <a:graphicFrameLocks noChangeAspect="1"/>
          </p:cNvGraphicFramePr>
          <p:nvPr>
            <p:extLst>
              <p:ext uri="{D42A27DB-BD31-4B8C-83A1-F6EECF244321}">
                <p14:modId xmlns:p14="http://schemas.microsoft.com/office/powerpoint/2010/main" val="1255678914"/>
              </p:ext>
            </p:extLst>
          </p:nvPr>
        </p:nvGraphicFramePr>
        <p:xfrm>
          <a:off x="838200" y="1065382"/>
          <a:ext cx="4716952" cy="4716952"/>
        </p:xfrm>
        <a:graphic>
          <a:graphicData uri="http://schemas.openxmlformats.org/presentationml/2006/ole">
            <mc:AlternateContent xmlns:mc="http://schemas.openxmlformats.org/markup-compatibility/2006">
              <mc:Choice xmlns:v="urn:schemas-microsoft-com:vml" Requires="v">
                <p:oleObj spid="_x0000_s8241" name="Visio" r:id="rId5" imgW="7258074" imgH="7248497" progId="Visio.Drawing.15">
                  <p:embed/>
                </p:oleObj>
              </mc:Choice>
              <mc:Fallback>
                <p:oleObj name="Visio" r:id="rId5" imgW="7258074" imgH="7248497" progId="Visio.Drawing.15">
                  <p:embed/>
                  <p:pic>
                    <p:nvPicPr>
                      <p:cNvPr id="7" name="对象 6">
                        <a:extLst>
                          <a:ext uri="{FF2B5EF4-FFF2-40B4-BE49-F238E27FC236}">
                            <a16:creationId xmlns:a16="http://schemas.microsoft.com/office/drawing/2014/main" id="{67C90742-1FC7-43DA-89C3-46FE9333DA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065382"/>
                        <a:ext cx="4716952" cy="4716952"/>
                      </a:xfrm>
                      <a:prstGeom prst="rect">
                        <a:avLst/>
                      </a:prstGeom>
                      <a:noFill/>
                    </p:spPr>
                  </p:pic>
                </p:oleObj>
              </mc:Fallback>
            </mc:AlternateContent>
          </a:graphicData>
        </a:graphic>
      </p:graphicFrame>
      <p:sp>
        <p:nvSpPr>
          <p:cNvPr id="8" name="文本框 7">
            <a:extLst>
              <a:ext uri="{FF2B5EF4-FFF2-40B4-BE49-F238E27FC236}">
                <a16:creationId xmlns:a16="http://schemas.microsoft.com/office/drawing/2014/main" id="{B0FF8B4D-E8C7-43F6-ABE6-7EFF5F314A75}"/>
              </a:ext>
            </a:extLst>
          </p:cNvPr>
          <p:cNvSpPr txBox="1"/>
          <p:nvPr/>
        </p:nvSpPr>
        <p:spPr>
          <a:xfrm>
            <a:off x="3810338" y="5892581"/>
            <a:ext cx="3764492" cy="646331"/>
          </a:xfrm>
          <a:prstGeom prst="rect">
            <a:avLst/>
          </a:prstGeom>
          <a:noFill/>
        </p:spPr>
        <p:txBody>
          <a:bodyPr wrap="none" rtlCol="0">
            <a:spAutoFit/>
          </a:bodyPr>
          <a:lstStyle/>
          <a:p>
            <a:r>
              <a:rPr lang="en-US" altLang="zh-CN" dirty="0"/>
              <a:t>Global Foundry 0.35um dual gate</a:t>
            </a:r>
            <a:r>
              <a:rPr lang="zh-CN" altLang="en-US" dirty="0"/>
              <a:t>工艺</a:t>
            </a:r>
            <a:endParaRPr lang="en-US" altLang="zh-CN" dirty="0"/>
          </a:p>
          <a:p>
            <a:r>
              <a:rPr lang="en-US" altLang="zh-CN" dirty="0"/>
              <a:t>3mm*3mm</a:t>
            </a:r>
            <a:r>
              <a:rPr lang="zh-CN" altLang="en-US" dirty="0"/>
              <a:t>，</a:t>
            </a:r>
            <a:r>
              <a:rPr lang="en-US" altLang="zh-CN" dirty="0"/>
              <a:t>LQFP100</a:t>
            </a:r>
            <a:r>
              <a:rPr lang="zh-CN" altLang="en-US" dirty="0"/>
              <a:t>，</a:t>
            </a:r>
            <a:r>
              <a:rPr lang="en-US" altLang="zh-CN" dirty="0"/>
              <a:t>CMOS</a:t>
            </a:r>
            <a:r>
              <a:rPr lang="zh-CN" altLang="en-US" dirty="0"/>
              <a:t>输出</a:t>
            </a:r>
          </a:p>
        </p:txBody>
      </p:sp>
    </p:spTree>
    <p:extLst>
      <p:ext uri="{BB962C8B-B14F-4D97-AF65-F5344CB8AC3E}">
        <p14:creationId xmlns:p14="http://schemas.microsoft.com/office/powerpoint/2010/main" val="305288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endParaRPr lang="en-US" altLang="zh-CN" sz="2400" dirty="0"/>
          </a:p>
          <a:p>
            <a:pPr marL="0" indent="0">
              <a:buNone/>
            </a:pPr>
            <a:endParaRPr lang="en-US" altLang="zh-CN" sz="2400" dirty="0"/>
          </a:p>
          <a:p>
            <a:r>
              <a:rPr lang="zh-CN" altLang="en-US" sz="2400" dirty="0"/>
              <a:t>实验背景介绍</a:t>
            </a:r>
            <a:endParaRPr lang="en-US" altLang="zh-CN" sz="2400" dirty="0"/>
          </a:p>
          <a:p>
            <a:endParaRPr lang="en-US" altLang="zh-CN" sz="2400" dirty="0"/>
          </a:p>
          <a:p>
            <a:r>
              <a:rPr lang="zh-CN" altLang="en-US" sz="2400" dirty="0"/>
              <a:t>芯片设计</a:t>
            </a:r>
            <a:endParaRPr lang="en-US" altLang="zh-CN" sz="2400" dirty="0"/>
          </a:p>
          <a:p>
            <a:endParaRPr lang="en-US" altLang="zh-CN" sz="2400" dirty="0"/>
          </a:p>
          <a:p>
            <a:r>
              <a:rPr lang="zh-CN" altLang="en-US" sz="2400" dirty="0">
                <a:solidFill>
                  <a:srgbClr val="FF0000"/>
                </a:solidFill>
              </a:rPr>
              <a:t>测试结果</a:t>
            </a:r>
            <a:endParaRPr lang="en-US" altLang="zh-CN" sz="2400" dirty="0">
              <a:solidFill>
                <a:srgbClr val="FF0000"/>
              </a:solidFill>
            </a:endParaRPr>
          </a:p>
        </p:txBody>
      </p:sp>
      <p:sp>
        <p:nvSpPr>
          <p:cNvPr id="4" name="日期占位符 3"/>
          <p:cNvSpPr>
            <a:spLocks noGrp="1"/>
          </p:cNvSpPr>
          <p:nvPr>
            <p:ph type="dt" sz="half" idx="10"/>
          </p:nvPr>
        </p:nvSpPr>
        <p:spPr/>
        <p:txBody>
          <a:bodyPr/>
          <a:lstStyle/>
          <a:p>
            <a:r>
              <a:rPr lang="en-US" altLang="zh-CN"/>
              <a:t>2017/10/12</a:t>
            </a:r>
            <a:endParaRPr lang="zh-CN" altLang="en-US" dirty="0"/>
          </a:p>
        </p:txBody>
      </p:sp>
      <p:sp>
        <p:nvSpPr>
          <p:cNvPr id="5" name="灯片编号占位符 4"/>
          <p:cNvSpPr>
            <a:spLocks noGrp="1"/>
          </p:cNvSpPr>
          <p:nvPr>
            <p:ph type="sldNum" sz="quarter" idx="12"/>
          </p:nvPr>
        </p:nvSpPr>
        <p:spPr/>
        <p:txBody>
          <a:bodyPr/>
          <a:lstStyle/>
          <a:p>
            <a:fld id="{A361D2F4-428F-4946-B218-DB556693F6BC}" type="slidenum">
              <a:rPr lang="zh-CN" altLang="en-US" smtClean="0"/>
              <a:t>26</a:t>
            </a:fld>
            <a:endParaRPr lang="zh-CN" altLang="en-US"/>
          </a:p>
        </p:txBody>
      </p:sp>
    </p:spTree>
    <p:extLst>
      <p:ext uri="{BB962C8B-B14F-4D97-AF65-F5344CB8AC3E}">
        <p14:creationId xmlns:p14="http://schemas.microsoft.com/office/powerpoint/2010/main" val="401121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580DEC-8371-4A8F-9725-25438A91EA8C}"/>
              </a:ext>
            </a:extLst>
          </p:cNvPr>
          <p:cNvSpPr>
            <a:spLocks noGrp="1"/>
          </p:cNvSpPr>
          <p:nvPr>
            <p:ph type="title"/>
          </p:nvPr>
        </p:nvSpPr>
        <p:spPr/>
        <p:txBody>
          <a:bodyPr/>
          <a:lstStyle/>
          <a:p>
            <a:r>
              <a:rPr lang="zh-CN" altLang="en-US" dirty="0"/>
              <a:t>测试平台</a:t>
            </a:r>
          </a:p>
        </p:txBody>
      </p:sp>
      <p:sp>
        <p:nvSpPr>
          <p:cNvPr id="4" name="日期占位符 3">
            <a:extLst>
              <a:ext uri="{FF2B5EF4-FFF2-40B4-BE49-F238E27FC236}">
                <a16:creationId xmlns:a16="http://schemas.microsoft.com/office/drawing/2014/main" id="{FB818EB4-D746-4CE9-AA11-C8CE996FC2FD}"/>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CE30DF43-0B82-42B1-BA0A-C87124288896}"/>
              </a:ext>
            </a:extLst>
          </p:cNvPr>
          <p:cNvSpPr>
            <a:spLocks noGrp="1"/>
          </p:cNvSpPr>
          <p:nvPr>
            <p:ph type="sldNum" sz="quarter" idx="12"/>
          </p:nvPr>
        </p:nvSpPr>
        <p:spPr/>
        <p:txBody>
          <a:bodyPr/>
          <a:lstStyle/>
          <a:p>
            <a:fld id="{A361D2F4-428F-4946-B218-DB556693F6BC}" type="slidenum">
              <a:rPr lang="zh-CN" altLang="en-US" smtClean="0"/>
              <a:t>27</a:t>
            </a:fld>
            <a:endParaRPr lang="zh-CN" altLang="en-US"/>
          </a:p>
        </p:txBody>
      </p:sp>
      <p:pic>
        <p:nvPicPr>
          <p:cNvPr id="6" name="Picture 2" descr="F:\2015\ASIC_Workshop_Beijing_20160512\绘图1.jpg">
            <a:extLst>
              <a:ext uri="{FF2B5EF4-FFF2-40B4-BE49-F238E27FC236}">
                <a16:creationId xmlns:a16="http://schemas.microsoft.com/office/drawing/2014/main" id="{F56536DC-052A-4217-AF37-CC6403A10C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93064"/>
            <a:ext cx="6678204" cy="4748338"/>
          </a:xfrm>
          <a:prstGeom prst="rect">
            <a:avLst/>
          </a:prstGeom>
          <a:noFill/>
          <a:extLst/>
        </p:spPr>
      </p:pic>
      <p:pic>
        <p:nvPicPr>
          <p:cNvPr id="16386" name="Picture 2" descr="P61115-162248">
            <a:extLst>
              <a:ext uri="{FF2B5EF4-FFF2-40B4-BE49-F238E27FC236}">
                <a16:creationId xmlns:a16="http://schemas.microsoft.com/office/drawing/2014/main" id="{38C0A8D8-6E58-421D-95AC-85830C64E6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893" y="1480831"/>
            <a:ext cx="3353211" cy="378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267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C1A63C-154B-4709-98C1-A439BDB9AF2F}"/>
              </a:ext>
            </a:extLst>
          </p:cNvPr>
          <p:cNvSpPr>
            <a:spLocks noGrp="1"/>
          </p:cNvSpPr>
          <p:nvPr>
            <p:ph type="title"/>
          </p:nvPr>
        </p:nvSpPr>
        <p:spPr/>
        <p:txBody>
          <a:bodyPr/>
          <a:lstStyle/>
          <a:p>
            <a:r>
              <a:rPr lang="zh-CN" altLang="en-US" dirty="0"/>
              <a:t>电荷测量性能测试（室温）</a:t>
            </a:r>
          </a:p>
        </p:txBody>
      </p:sp>
      <p:sp>
        <p:nvSpPr>
          <p:cNvPr id="4" name="日期占位符 3">
            <a:extLst>
              <a:ext uri="{FF2B5EF4-FFF2-40B4-BE49-F238E27FC236}">
                <a16:creationId xmlns:a16="http://schemas.microsoft.com/office/drawing/2014/main" id="{E603B8AA-FBC0-431F-A874-AD3A131608BB}"/>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FBD6DD4D-0B01-49A8-8751-26B1DD58291F}"/>
              </a:ext>
            </a:extLst>
          </p:cNvPr>
          <p:cNvSpPr>
            <a:spLocks noGrp="1"/>
          </p:cNvSpPr>
          <p:nvPr>
            <p:ph type="sldNum" sz="quarter" idx="12"/>
          </p:nvPr>
        </p:nvSpPr>
        <p:spPr/>
        <p:txBody>
          <a:bodyPr/>
          <a:lstStyle/>
          <a:p>
            <a:fld id="{A361D2F4-428F-4946-B218-DB556693F6BC}" type="slidenum">
              <a:rPr lang="zh-CN" altLang="en-US" smtClean="0"/>
              <a:t>28</a:t>
            </a:fld>
            <a:endParaRPr lang="zh-CN" altLang="en-US" dirty="0"/>
          </a:p>
        </p:txBody>
      </p:sp>
      <p:pic>
        <p:nvPicPr>
          <p:cNvPr id="11" name="图片 10">
            <a:extLst>
              <a:ext uri="{FF2B5EF4-FFF2-40B4-BE49-F238E27FC236}">
                <a16:creationId xmlns:a16="http://schemas.microsoft.com/office/drawing/2014/main" id="{75B6B3D6-2B01-4144-B8D0-4F3A6C03C623}"/>
              </a:ext>
            </a:extLst>
          </p:cNvPr>
          <p:cNvPicPr/>
          <p:nvPr/>
        </p:nvPicPr>
        <p:blipFill>
          <a:blip r:embed="rId3"/>
          <a:stretch>
            <a:fillRect/>
          </a:stretch>
        </p:blipFill>
        <p:spPr>
          <a:xfrm>
            <a:off x="462227" y="1079573"/>
            <a:ext cx="3758706" cy="2192579"/>
          </a:xfrm>
          <a:prstGeom prst="rect">
            <a:avLst/>
          </a:prstGeom>
        </p:spPr>
      </p:pic>
      <p:pic>
        <p:nvPicPr>
          <p:cNvPr id="9" name="图片 8">
            <a:extLst>
              <a:ext uri="{FF2B5EF4-FFF2-40B4-BE49-F238E27FC236}">
                <a16:creationId xmlns:a16="http://schemas.microsoft.com/office/drawing/2014/main" id="{B4761FA1-D3C8-4E33-96C5-7AE712A74E70}"/>
              </a:ext>
            </a:extLst>
          </p:cNvPr>
          <p:cNvPicPr/>
          <p:nvPr/>
        </p:nvPicPr>
        <p:blipFill>
          <a:blip r:embed="rId4"/>
          <a:stretch>
            <a:fillRect/>
          </a:stretch>
        </p:blipFill>
        <p:spPr>
          <a:xfrm>
            <a:off x="4076700" y="1079573"/>
            <a:ext cx="3758707" cy="2192579"/>
          </a:xfrm>
          <a:prstGeom prst="rect">
            <a:avLst/>
          </a:prstGeom>
        </p:spPr>
      </p:pic>
      <p:pic>
        <p:nvPicPr>
          <p:cNvPr id="15" name="图片 14">
            <a:extLst>
              <a:ext uri="{FF2B5EF4-FFF2-40B4-BE49-F238E27FC236}">
                <a16:creationId xmlns:a16="http://schemas.microsoft.com/office/drawing/2014/main" id="{B36FF09F-BD70-4917-B1F0-D03821D33140}"/>
              </a:ext>
            </a:extLst>
          </p:cNvPr>
          <p:cNvPicPr/>
          <p:nvPr/>
        </p:nvPicPr>
        <p:blipFill>
          <a:blip r:embed="rId5"/>
          <a:stretch>
            <a:fillRect/>
          </a:stretch>
        </p:blipFill>
        <p:spPr>
          <a:xfrm>
            <a:off x="7595093" y="1079572"/>
            <a:ext cx="3758707" cy="2192579"/>
          </a:xfrm>
          <a:prstGeom prst="rect">
            <a:avLst/>
          </a:prstGeom>
        </p:spPr>
      </p:pic>
      <p:pic>
        <p:nvPicPr>
          <p:cNvPr id="16" name="图片 15">
            <a:extLst>
              <a:ext uri="{FF2B5EF4-FFF2-40B4-BE49-F238E27FC236}">
                <a16:creationId xmlns:a16="http://schemas.microsoft.com/office/drawing/2014/main" id="{2D701830-F198-46EC-BEB0-6EF225B5109F}"/>
              </a:ext>
            </a:extLst>
          </p:cNvPr>
          <p:cNvPicPr/>
          <p:nvPr/>
        </p:nvPicPr>
        <p:blipFill>
          <a:blip r:embed="rId6"/>
          <a:stretch>
            <a:fillRect/>
          </a:stretch>
        </p:blipFill>
        <p:spPr>
          <a:xfrm>
            <a:off x="462227" y="3379301"/>
            <a:ext cx="3759442" cy="2193160"/>
          </a:xfrm>
          <a:prstGeom prst="rect">
            <a:avLst/>
          </a:prstGeom>
        </p:spPr>
      </p:pic>
      <p:pic>
        <p:nvPicPr>
          <p:cNvPr id="17" name="图片 16">
            <a:extLst>
              <a:ext uri="{FF2B5EF4-FFF2-40B4-BE49-F238E27FC236}">
                <a16:creationId xmlns:a16="http://schemas.microsoft.com/office/drawing/2014/main" id="{4E934A54-F533-4564-9683-12AC86EB550E}"/>
              </a:ext>
            </a:extLst>
          </p:cNvPr>
          <p:cNvPicPr/>
          <p:nvPr/>
        </p:nvPicPr>
        <p:blipFill>
          <a:blip r:embed="rId7"/>
          <a:stretch>
            <a:fillRect/>
          </a:stretch>
        </p:blipFill>
        <p:spPr>
          <a:xfrm>
            <a:off x="4077213" y="3379727"/>
            <a:ext cx="3758194" cy="2192734"/>
          </a:xfrm>
          <a:prstGeom prst="rect">
            <a:avLst/>
          </a:prstGeom>
        </p:spPr>
      </p:pic>
      <p:sp>
        <p:nvSpPr>
          <p:cNvPr id="18" name="内容占位符 2">
            <a:extLst>
              <a:ext uri="{FF2B5EF4-FFF2-40B4-BE49-F238E27FC236}">
                <a16:creationId xmlns:a16="http://schemas.microsoft.com/office/drawing/2014/main" id="{98C1ED40-7C19-4F26-9FA7-8061553D7465}"/>
              </a:ext>
            </a:extLst>
          </p:cNvPr>
          <p:cNvSpPr>
            <a:spLocks noGrp="1"/>
          </p:cNvSpPr>
          <p:nvPr>
            <p:ph idx="1"/>
          </p:nvPr>
        </p:nvSpPr>
        <p:spPr>
          <a:xfrm>
            <a:off x="7835407" y="3780642"/>
            <a:ext cx="3387448" cy="1791819"/>
          </a:xfrm>
        </p:spPr>
        <p:txBody>
          <a:bodyPr/>
          <a:lstStyle/>
          <a:p>
            <a:r>
              <a:rPr lang="zh-CN" altLang="en-US" dirty="0"/>
              <a:t>电荷精度好于</a:t>
            </a:r>
            <a:r>
              <a:rPr lang="en-US" altLang="zh-CN" dirty="0"/>
              <a:t>11% @S.P.E</a:t>
            </a:r>
            <a:r>
              <a:rPr lang="zh-CN" altLang="en-US" dirty="0"/>
              <a:t>，</a:t>
            </a:r>
            <a:r>
              <a:rPr lang="en-US" altLang="zh-CN" dirty="0"/>
              <a:t>1% @4000P.E.</a:t>
            </a:r>
          </a:p>
          <a:p>
            <a:r>
              <a:rPr lang="zh-CN" altLang="en-US" dirty="0"/>
              <a:t>在</a:t>
            </a:r>
            <a:r>
              <a:rPr lang="en-US" altLang="zh-CN" dirty="0"/>
              <a:t>4000PE</a:t>
            </a:r>
            <a:r>
              <a:rPr lang="zh-CN" altLang="en-US" dirty="0"/>
              <a:t>动态范围内，时间精度（</a:t>
            </a:r>
            <a:r>
              <a:rPr lang="en-US" altLang="zh-CN" dirty="0"/>
              <a:t>RMS</a:t>
            </a:r>
            <a:r>
              <a:rPr lang="zh-CN" altLang="en-US" dirty="0"/>
              <a:t>）好于</a:t>
            </a:r>
            <a:r>
              <a:rPr lang="en-US" altLang="zh-CN" dirty="0"/>
              <a:t>300ps</a:t>
            </a:r>
          </a:p>
        </p:txBody>
      </p:sp>
    </p:spTree>
    <p:extLst>
      <p:ext uri="{BB962C8B-B14F-4D97-AF65-F5344CB8AC3E}">
        <p14:creationId xmlns:p14="http://schemas.microsoft.com/office/powerpoint/2010/main" val="20738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0A7262-5844-422D-80D6-5F29D12B1614}"/>
              </a:ext>
            </a:extLst>
          </p:cNvPr>
          <p:cNvSpPr>
            <a:spLocks noGrp="1"/>
          </p:cNvSpPr>
          <p:nvPr>
            <p:ph type="title"/>
          </p:nvPr>
        </p:nvSpPr>
        <p:spPr/>
        <p:txBody>
          <a:bodyPr/>
          <a:lstStyle/>
          <a:p>
            <a:r>
              <a:rPr lang="zh-CN" altLang="en-US" dirty="0"/>
              <a:t>甄别阈值不一致性测试</a:t>
            </a:r>
          </a:p>
        </p:txBody>
      </p:sp>
      <p:sp>
        <p:nvSpPr>
          <p:cNvPr id="4" name="日期占位符 3">
            <a:extLst>
              <a:ext uri="{FF2B5EF4-FFF2-40B4-BE49-F238E27FC236}">
                <a16:creationId xmlns:a16="http://schemas.microsoft.com/office/drawing/2014/main" id="{6CE9B14D-9F51-470A-AF7D-64993F5FED41}"/>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E927B5E1-A202-4B6B-AF55-E219A71A9FAE}"/>
              </a:ext>
            </a:extLst>
          </p:cNvPr>
          <p:cNvSpPr>
            <a:spLocks noGrp="1"/>
          </p:cNvSpPr>
          <p:nvPr>
            <p:ph type="sldNum" sz="quarter" idx="12"/>
          </p:nvPr>
        </p:nvSpPr>
        <p:spPr/>
        <p:txBody>
          <a:bodyPr/>
          <a:lstStyle/>
          <a:p>
            <a:fld id="{A361D2F4-428F-4946-B218-DB556693F6BC}" type="slidenum">
              <a:rPr lang="zh-CN" altLang="en-US" smtClean="0"/>
              <a:t>29</a:t>
            </a:fld>
            <a:endParaRPr lang="zh-CN" altLang="en-US"/>
          </a:p>
        </p:txBody>
      </p:sp>
      <p:sp>
        <p:nvSpPr>
          <p:cNvPr id="6" name="Rectangle 2">
            <a:extLst>
              <a:ext uri="{FF2B5EF4-FFF2-40B4-BE49-F238E27FC236}">
                <a16:creationId xmlns:a16="http://schemas.microsoft.com/office/drawing/2014/main" id="{BC8AD003-1C9E-4D47-8DF8-D4375ABAD27E}"/>
              </a:ext>
            </a:extLst>
          </p:cNvPr>
          <p:cNvSpPr>
            <a:spLocks noChangeArrowheads="1"/>
          </p:cNvSpPr>
          <p:nvPr/>
        </p:nvSpPr>
        <p:spPr bwMode="auto">
          <a:xfrm>
            <a:off x="1312433" y="19363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BE1814B9-1D75-46CA-93CC-8EA3FDDAE02B}"/>
              </a:ext>
            </a:extLst>
          </p:cNvPr>
          <p:cNvGraphicFramePr>
            <a:graphicFrameLocks noChangeAspect="1"/>
          </p:cNvGraphicFramePr>
          <p:nvPr/>
        </p:nvGraphicFramePr>
        <p:xfrm>
          <a:off x="1000461" y="1331795"/>
          <a:ext cx="1645919" cy="2486388"/>
        </p:xfrm>
        <a:graphic>
          <a:graphicData uri="http://schemas.openxmlformats.org/presentationml/2006/ole">
            <mc:AlternateContent xmlns:mc="http://schemas.openxmlformats.org/markup-compatibility/2006">
              <mc:Choice xmlns:v="urn:schemas-microsoft-com:vml" Requires="v">
                <p:oleObj spid="_x0000_s10283" name="Visio" r:id="rId4" imgW="2076474" imgH="3133697" progId="Visio.Drawing.15">
                  <p:embed/>
                </p:oleObj>
              </mc:Choice>
              <mc:Fallback>
                <p:oleObj name="Visio" r:id="rId4" imgW="2076474" imgH="3133697" progId="Visio.Drawing.15">
                  <p:embed/>
                  <p:pic>
                    <p:nvPicPr>
                      <p:cNvPr id="7" name="对象 6">
                        <a:extLst>
                          <a:ext uri="{FF2B5EF4-FFF2-40B4-BE49-F238E27FC236}">
                            <a16:creationId xmlns:a16="http://schemas.microsoft.com/office/drawing/2014/main" id="{BE1814B9-1D75-46CA-93CC-8EA3FDDAE0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461" y="1331795"/>
                        <a:ext cx="1645919" cy="2486388"/>
                      </a:xfrm>
                      <a:prstGeom prst="rect">
                        <a:avLst/>
                      </a:prstGeom>
                      <a:noFill/>
                    </p:spPr>
                  </p:pic>
                </p:oleObj>
              </mc:Fallback>
            </mc:AlternateContent>
          </a:graphicData>
        </a:graphic>
      </p:graphicFrame>
      <p:pic>
        <p:nvPicPr>
          <p:cNvPr id="12" name="图片 11">
            <a:extLst>
              <a:ext uri="{FF2B5EF4-FFF2-40B4-BE49-F238E27FC236}">
                <a16:creationId xmlns:a16="http://schemas.microsoft.com/office/drawing/2014/main" id="{8CD5C92E-1D15-4C6B-B373-FEC15635EE3E}"/>
              </a:ext>
            </a:extLst>
          </p:cNvPr>
          <p:cNvPicPr/>
          <p:nvPr/>
        </p:nvPicPr>
        <p:blipFill>
          <a:blip r:embed="rId6"/>
          <a:stretch>
            <a:fillRect/>
          </a:stretch>
        </p:blipFill>
        <p:spPr>
          <a:xfrm>
            <a:off x="2646380" y="1271549"/>
            <a:ext cx="4106742" cy="2395937"/>
          </a:xfrm>
          <a:prstGeom prst="rect">
            <a:avLst/>
          </a:prstGeom>
        </p:spPr>
      </p:pic>
      <p:pic>
        <p:nvPicPr>
          <p:cNvPr id="9" name="图片 8">
            <a:extLst>
              <a:ext uri="{FF2B5EF4-FFF2-40B4-BE49-F238E27FC236}">
                <a16:creationId xmlns:a16="http://schemas.microsoft.com/office/drawing/2014/main" id="{BF08396A-C13B-42BC-BAB6-00F36984DB03}"/>
              </a:ext>
            </a:extLst>
          </p:cNvPr>
          <p:cNvPicPr/>
          <p:nvPr/>
        </p:nvPicPr>
        <p:blipFill>
          <a:blip r:embed="rId7"/>
          <a:stretch>
            <a:fillRect/>
          </a:stretch>
        </p:blipFill>
        <p:spPr>
          <a:xfrm>
            <a:off x="6986868" y="1271549"/>
            <a:ext cx="4104266" cy="2394402"/>
          </a:xfrm>
          <a:prstGeom prst="rect">
            <a:avLst/>
          </a:prstGeom>
        </p:spPr>
      </p:pic>
      <p:sp>
        <p:nvSpPr>
          <p:cNvPr id="3" name="文本框 2">
            <a:extLst>
              <a:ext uri="{FF2B5EF4-FFF2-40B4-BE49-F238E27FC236}">
                <a16:creationId xmlns:a16="http://schemas.microsoft.com/office/drawing/2014/main" id="{42B2A7F0-B7B0-414A-B721-FE795EED02F1}"/>
              </a:ext>
            </a:extLst>
          </p:cNvPr>
          <p:cNvSpPr txBox="1"/>
          <p:nvPr/>
        </p:nvSpPr>
        <p:spPr>
          <a:xfrm>
            <a:off x="3679115" y="3853339"/>
            <a:ext cx="2262158" cy="369332"/>
          </a:xfrm>
          <a:prstGeom prst="rect">
            <a:avLst/>
          </a:prstGeom>
          <a:noFill/>
        </p:spPr>
        <p:txBody>
          <a:bodyPr wrap="none" rtlCol="0">
            <a:spAutoFit/>
          </a:bodyPr>
          <a:lstStyle/>
          <a:p>
            <a:r>
              <a:rPr lang="zh-CN" altLang="en-US" dirty="0"/>
              <a:t>偏置电流与阈值关系</a:t>
            </a:r>
          </a:p>
        </p:txBody>
      </p:sp>
      <p:sp>
        <p:nvSpPr>
          <p:cNvPr id="8" name="文本框 7">
            <a:extLst>
              <a:ext uri="{FF2B5EF4-FFF2-40B4-BE49-F238E27FC236}">
                <a16:creationId xmlns:a16="http://schemas.microsoft.com/office/drawing/2014/main" id="{9A163ECE-D03C-4A49-B09B-4C724DADE16F}"/>
              </a:ext>
            </a:extLst>
          </p:cNvPr>
          <p:cNvSpPr txBox="1"/>
          <p:nvPr/>
        </p:nvSpPr>
        <p:spPr>
          <a:xfrm>
            <a:off x="7896113" y="3818794"/>
            <a:ext cx="2723823" cy="369332"/>
          </a:xfrm>
          <a:prstGeom prst="rect">
            <a:avLst/>
          </a:prstGeom>
          <a:noFill/>
        </p:spPr>
        <p:txBody>
          <a:bodyPr wrap="none" rtlCol="0">
            <a:spAutoFit/>
          </a:bodyPr>
          <a:lstStyle/>
          <a:p>
            <a:r>
              <a:rPr lang="zh-CN" altLang="en-US" dirty="0"/>
              <a:t>偏置电压与阈值相对偏差</a:t>
            </a:r>
          </a:p>
        </p:txBody>
      </p:sp>
      <p:sp>
        <p:nvSpPr>
          <p:cNvPr id="11" name="文本框 10">
            <a:extLst>
              <a:ext uri="{FF2B5EF4-FFF2-40B4-BE49-F238E27FC236}">
                <a16:creationId xmlns:a16="http://schemas.microsoft.com/office/drawing/2014/main" id="{911038FC-A8C2-47D6-995E-9881E97480F9}"/>
              </a:ext>
            </a:extLst>
          </p:cNvPr>
          <p:cNvSpPr txBox="1"/>
          <p:nvPr/>
        </p:nvSpPr>
        <p:spPr>
          <a:xfrm>
            <a:off x="2994793" y="4474544"/>
            <a:ext cx="6354625" cy="369332"/>
          </a:xfrm>
          <a:prstGeom prst="rect">
            <a:avLst/>
          </a:prstGeom>
          <a:noFill/>
        </p:spPr>
        <p:txBody>
          <a:bodyPr wrap="none" rtlCol="0">
            <a:spAutoFit/>
          </a:bodyPr>
          <a:lstStyle/>
          <a:p>
            <a:r>
              <a:rPr lang="zh-CN" altLang="en-US" dirty="0"/>
              <a:t>采用统一偏置点电压方式，将得到好于</a:t>
            </a:r>
            <a:r>
              <a:rPr lang="en-US" altLang="zh-CN" dirty="0"/>
              <a:t>20%</a:t>
            </a:r>
            <a:r>
              <a:rPr lang="zh-CN" altLang="en-US" dirty="0"/>
              <a:t>的通道不一致性。</a:t>
            </a:r>
          </a:p>
        </p:txBody>
      </p:sp>
    </p:spTree>
    <p:extLst>
      <p:ext uri="{BB962C8B-B14F-4D97-AF65-F5344CB8AC3E}">
        <p14:creationId xmlns:p14="http://schemas.microsoft.com/office/powerpoint/2010/main" val="29393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endParaRPr lang="en-US" altLang="zh-CN" sz="2400" dirty="0"/>
          </a:p>
          <a:p>
            <a:pPr marL="0" indent="0">
              <a:buNone/>
            </a:pPr>
            <a:endParaRPr lang="en-US" altLang="zh-CN" sz="2400" dirty="0"/>
          </a:p>
          <a:p>
            <a:r>
              <a:rPr lang="zh-CN" altLang="en-US" sz="2400" dirty="0">
                <a:solidFill>
                  <a:srgbClr val="FF0000"/>
                </a:solidFill>
              </a:rPr>
              <a:t>实验背景介绍</a:t>
            </a:r>
            <a:endParaRPr lang="en-US" altLang="zh-CN" sz="2400" dirty="0">
              <a:solidFill>
                <a:srgbClr val="FF0000"/>
              </a:solidFill>
            </a:endParaRPr>
          </a:p>
          <a:p>
            <a:endParaRPr lang="en-US" altLang="zh-CN" sz="2400" dirty="0"/>
          </a:p>
          <a:p>
            <a:r>
              <a:rPr lang="zh-CN" altLang="en-US" sz="2400" dirty="0"/>
              <a:t>芯片设计</a:t>
            </a:r>
            <a:endParaRPr lang="en-US" altLang="zh-CN" sz="2400" dirty="0"/>
          </a:p>
          <a:p>
            <a:endParaRPr lang="en-US" altLang="zh-CN" sz="2400" dirty="0"/>
          </a:p>
          <a:p>
            <a:r>
              <a:rPr lang="zh-CN" altLang="en-US" sz="2400" dirty="0"/>
              <a:t>测试结果</a:t>
            </a:r>
            <a:endParaRPr lang="en-US" altLang="zh-CN" sz="2400" dirty="0"/>
          </a:p>
        </p:txBody>
      </p:sp>
      <p:sp>
        <p:nvSpPr>
          <p:cNvPr id="4" name="日期占位符 3"/>
          <p:cNvSpPr>
            <a:spLocks noGrp="1"/>
          </p:cNvSpPr>
          <p:nvPr>
            <p:ph type="dt" sz="half" idx="10"/>
          </p:nvPr>
        </p:nvSpPr>
        <p:spPr/>
        <p:txBody>
          <a:bodyPr/>
          <a:lstStyle/>
          <a:p>
            <a:r>
              <a:rPr lang="en-US" altLang="zh-CN"/>
              <a:t>2017/10/12</a:t>
            </a:r>
            <a:endParaRPr lang="zh-CN" altLang="en-US" dirty="0"/>
          </a:p>
        </p:txBody>
      </p:sp>
      <p:sp>
        <p:nvSpPr>
          <p:cNvPr id="5" name="灯片编号占位符 4"/>
          <p:cNvSpPr>
            <a:spLocks noGrp="1"/>
          </p:cNvSpPr>
          <p:nvPr>
            <p:ph type="sldNum" sz="quarter" idx="12"/>
          </p:nvPr>
        </p:nvSpPr>
        <p:spPr/>
        <p:txBody>
          <a:bodyPr/>
          <a:lstStyle/>
          <a:p>
            <a:fld id="{A361D2F4-428F-4946-B218-DB556693F6BC}" type="slidenum">
              <a:rPr lang="zh-CN" altLang="en-US" smtClean="0"/>
              <a:t>3</a:t>
            </a:fld>
            <a:endParaRPr lang="zh-CN" altLang="en-US"/>
          </a:p>
        </p:txBody>
      </p:sp>
    </p:spTree>
    <p:extLst>
      <p:ext uri="{BB962C8B-B14F-4D97-AF65-F5344CB8AC3E}">
        <p14:creationId xmlns:p14="http://schemas.microsoft.com/office/powerpoint/2010/main" val="568257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7AB717-7BBC-4D7D-9492-11ED8D6621BC}"/>
              </a:ext>
            </a:extLst>
          </p:cNvPr>
          <p:cNvSpPr>
            <a:spLocks noGrp="1"/>
          </p:cNvSpPr>
          <p:nvPr>
            <p:ph type="title"/>
          </p:nvPr>
        </p:nvSpPr>
        <p:spPr/>
        <p:txBody>
          <a:bodyPr/>
          <a:lstStyle/>
          <a:p>
            <a:r>
              <a:rPr lang="zh-CN" altLang="en-US" dirty="0"/>
              <a:t>总结</a:t>
            </a:r>
          </a:p>
        </p:txBody>
      </p:sp>
      <p:sp>
        <p:nvSpPr>
          <p:cNvPr id="3" name="内容占位符 2">
            <a:extLst>
              <a:ext uri="{FF2B5EF4-FFF2-40B4-BE49-F238E27FC236}">
                <a16:creationId xmlns:a16="http://schemas.microsoft.com/office/drawing/2014/main" id="{23D6B30A-BECB-4563-9B2A-C81A8B926AD6}"/>
              </a:ext>
            </a:extLst>
          </p:cNvPr>
          <p:cNvSpPr>
            <a:spLocks noGrp="1"/>
          </p:cNvSpPr>
          <p:nvPr>
            <p:ph idx="1"/>
          </p:nvPr>
        </p:nvSpPr>
        <p:spPr/>
        <p:txBody>
          <a:bodyPr/>
          <a:lstStyle/>
          <a:p>
            <a:r>
              <a:rPr lang="zh-CN" altLang="en-US" dirty="0"/>
              <a:t>本芯片通过使用纯电阻匹配及电流型</a:t>
            </a:r>
            <a:r>
              <a:rPr lang="en-US" altLang="zh-CN" dirty="0"/>
              <a:t>TOT</a:t>
            </a:r>
            <a:r>
              <a:rPr lang="zh-CN" altLang="en-US" dirty="0"/>
              <a:t>结构，实现了在大动态范围下</a:t>
            </a:r>
            <a:r>
              <a:rPr lang="en-US" altLang="zh-CN" dirty="0"/>
              <a:t>PMT</a:t>
            </a:r>
            <a:r>
              <a:rPr lang="zh-CN" altLang="en-US" dirty="0"/>
              <a:t>信号的高精度时间和电荷测量，实现了</a:t>
            </a:r>
            <a:r>
              <a:rPr lang="en-US" altLang="zh-CN" dirty="0"/>
              <a:t>LHAASO WCDA </a:t>
            </a:r>
            <a:r>
              <a:rPr lang="zh-CN" altLang="en-US" dirty="0"/>
              <a:t>前端读出电子学的模拟信号处理功能；</a:t>
            </a:r>
            <a:endParaRPr lang="en-US" altLang="zh-CN" dirty="0"/>
          </a:p>
          <a:p>
            <a:r>
              <a:rPr lang="zh-CN" altLang="en-US" dirty="0"/>
              <a:t>电荷测量精度达到</a:t>
            </a:r>
            <a:r>
              <a:rPr lang="en-US" altLang="zh-CN" dirty="0"/>
              <a:t>11%@S.P.E, 1% @4000 P.E.</a:t>
            </a:r>
            <a:r>
              <a:rPr lang="zh-CN" altLang="en-US" dirty="0"/>
              <a:t>；</a:t>
            </a:r>
            <a:endParaRPr lang="en-US" altLang="zh-CN" dirty="0"/>
          </a:p>
          <a:p>
            <a:r>
              <a:rPr lang="zh-CN" altLang="en-US" dirty="0"/>
              <a:t>时间测量</a:t>
            </a:r>
            <a:r>
              <a:rPr lang="en-US" altLang="zh-CN" dirty="0"/>
              <a:t>RMS</a:t>
            </a:r>
            <a:r>
              <a:rPr lang="zh-CN" altLang="en-US" dirty="0"/>
              <a:t>达到</a:t>
            </a:r>
            <a:r>
              <a:rPr lang="en-US" altLang="zh-CN" dirty="0"/>
              <a:t>300ps</a:t>
            </a:r>
            <a:r>
              <a:rPr lang="zh-CN" altLang="en-US" dirty="0"/>
              <a:t>；</a:t>
            </a:r>
            <a:endParaRPr lang="en-US" altLang="zh-CN" dirty="0"/>
          </a:p>
          <a:p>
            <a:r>
              <a:rPr lang="zh-CN" altLang="en-US" dirty="0"/>
              <a:t>探究并设计了</a:t>
            </a:r>
            <a:r>
              <a:rPr lang="en-US" altLang="zh-CN" dirty="0"/>
              <a:t>V-I</a:t>
            </a:r>
            <a:r>
              <a:rPr lang="zh-CN" altLang="en-US" dirty="0"/>
              <a:t>转换、阈值一致性自动调节等核心模块；</a:t>
            </a:r>
            <a:endParaRPr lang="en-US" altLang="zh-CN" dirty="0"/>
          </a:p>
          <a:p>
            <a:r>
              <a:rPr lang="zh-CN" altLang="en-US" dirty="0"/>
              <a:t>此芯片目前已满足</a:t>
            </a:r>
            <a:r>
              <a:rPr lang="en-US" altLang="zh-CN" dirty="0"/>
              <a:t>LHAASO WCDA</a:t>
            </a:r>
            <a:r>
              <a:rPr lang="zh-CN" altLang="en-US" dirty="0"/>
              <a:t>指标要求。</a:t>
            </a:r>
            <a:endParaRPr lang="en-US" altLang="zh-CN" dirty="0"/>
          </a:p>
          <a:p>
            <a:endParaRPr lang="en-US" altLang="zh-CN" dirty="0"/>
          </a:p>
        </p:txBody>
      </p:sp>
      <p:sp>
        <p:nvSpPr>
          <p:cNvPr id="4" name="日期占位符 3">
            <a:extLst>
              <a:ext uri="{FF2B5EF4-FFF2-40B4-BE49-F238E27FC236}">
                <a16:creationId xmlns:a16="http://schemas.microsoft.com/office/drawing/2014/main" id="{64BAC881-7F3E-4C63-BF16-B0D3F9E483C5}"/>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A803E090-D837-437F-B5C2-1C80E0E85988}"/>
              </a:ext>
            </a:extLst>
          </p:cNvPr>
          <p:cNvSpPr>
            <a:spLocks noGrp="1"/>
          </p:cNvSpPr>
          <p:nvPr>
            <p:ph type="sldNum" sz="quarter" idx="12"/>
          </p:nvPr>
        </p:nvSpPr>
        <p:spPr/>
        <p:txBody>
          <a:bodyPr/>
          <a:lstStyle/>
          <a:p>
            <a:fld id="{A361D2F4-428F-4946-B218-DB556693F6BC}" type="slidenum">
              <a:rPr lang="zh-CN" altLang="en-US" smtClean="0"/>
              <a:t>30</a:t>
            </a:fld>
            <a:endParaRPr lang="zh-CN" altLang="en-US"/>
          </a:p>
        </p:txBody>
      </p:sp>
    </p:spTree>
    <p:extLst>
      <p:ext uri="{BB962C8B-B14F-4D97-AF65-F5344CB8AC3E}">
        <p14:creationId xmlns:p14="http://schemas.microsoft.com/office/powerpoint/2010/main" val="246337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LHAASO WCDA</a:t>
            </a:r>
            <a:r>
              <a:rPr lang="zh-CN" altLang="en-US" dirty="0"/>
              <a:t>概述</a:t>
            </a:r>
          </a:p>
        </p:txBody>
      </p:sp>
      <p:sp>
        <p:nvSpPr>
          <p:cNvPr id="3" name="内容占位符 2"/>
          <p:cNvSpPr>
            <a:spLocks noGrp="1"/>
          </p:cNvSpPr>
          <p:nvPr>
            <p:ph idx="1"/>
          </p:nvPr>
        </p:nvSpPr>
        <p:spPr>
          <a:xfrm>
            <a:off x="7920360" y="1632641"/>
            <a:ext cx="4085174" cy="1562100"/>
          </a:xfrm>
        </p:spPr>
        <p:txBody>
          <a:bodyPr>
            <a:normAutofit/>
          </a:bodyPr>
          <a:lstStyle/>
          <a:p>
            <a:r>
              <a:rPr lang="zh-CN" altLang="en-US" sz="2400" dirty="0"/>
              <a:t>大型高海拔空气簇射观测站</a:t>
            </a:r>
            <a:endParaRPr lang="en-US" altLang="zh-CN" sz="2400" dirty="0"/>
          </a:p>
          <a:p>
            <a:r>
              <a:rPr lang="zh-CN" altLang="en-US" sz="2400" dirty="0"/>
              <a:t>国家十二五规划项目</a:t>
            </a:r>
            <a:endParaRPr lang="en-US" altLang="zh-CN" sz="2400" dirty="0"/>
          </a:p>
          <a:p>
            <a:r>
              <a:rPr lang="zh-CN" altLang="en-US" sz="2400" dirty="0"/>
              <a:t>四川，稻城</a:t>
            </a:r>
            <a:endParaRPr lang="en-US" altLang="zh-CN" sz="2400" dirty="0"/>
          </a:p>
          <a:p>
            <a:endParaRPr lang="zh-CN" altLang="en-US" dirty="0"/>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灯片编号占位符 4"/>
          <p:cNvSpPr>
            <a:spLocks noGrp="1"/>
          </p:cNvSpPr>
          <p:nvPr>
            <p:ph type="sldNum" sz="quarter" idx="12"/>
          </p:nvPr>
        </p:nvSpPr>
        <p:spPr/>
        <p:txBody>
          <a:bodyPr/>
          <a:lstStyle/>
          <a:p>
            <a:fld id="{A361D2F4-428F-4946-B218-DB556693F6BC}" type="slidenum">
              <a:rPr lang="zh-CN" altLang="en-US" smtClean="0"/>
              <a:t>4</a:t>
            </a:fld>
            <a:endParaRPr lang="zh-CN" altLang="en-US"/>
          </a:p>
        </p:txBody>
      </p:sp>
      <p:pic>
        <p:nvPicPr>
          <p:cNvPr id="6" name="Picture 2" descr="1">
            <a:extLst>
              <a:ext uri="{FF2B5EF4-FFF2-40B4-BE49-F238E27FC236}">
                <a16:creationId xmlns:a16="http://schemas.microsoft.com/office/drawing/2014/main" id="{35C4D7C5-E663-4239-990E-318A448B5A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233" y="1213046"/>
            <a:ext cx="7432188" cy="503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44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LHAASO WCDA</a:t>
            </a:r>
            <a:r>
              <a:rPr lang="zh-CN" altLang="en-US" dirty="0"/>
              <a:t>概述</a:t>
            </a:r>
          </a:p>
        </p:txBody>
      </p:sp>
      <p:sp>
        <p:nvSpPr>
          <p:cNvPr id="3" name="内容占位符 2"/>
          <p:cNvSpPr>
            <a:spLocks noGrp="1"/>
          </p:cNvSpPr>
          <p:nvPr>
            <p:ph idx="1"/>
          </p:nvPr>
        </p:nvSpPr>
        <p:spPr>
          <a:xfrm>
            <a:off x="8482013" y="1557338"/>
            <a:ext cx="3262313" cy="1562100"/>
          </a:xfrm>
        </p:spPr>
        <p:txBody>
          <a:bodyPr/>
          <a:lstStyle/>
          <a:p>
            <a:r>
              <a:rPr lang="en-US" altLang="zh-CN" sz="2800" dirty="0"/>
              <a:t>3</a:t>
            </a:r>
            <a:r>
              <a:rPr lang="zh-CN" altLang="en-US" sz="2800" dirty="0"/>
              <a:t>个水池</a:t>
            </a:r>
            <a:endParaRPr lang="en-US" altLang="zh-CN" sz="2800" dirty="0"/>
          </a:p>
          <a:p>
            <a:r>
              <a:rPr lang="en-US" altLang="zh-CN" sz="2800" dirty="0"/>
              <a:t>3120</a:t>
            </a:r>
            <a:r>
              <a:rPr lang="zh-CN" altLang="en-US" sz="2800" dirty="0"/>
              <a:t>个</a:t>
            </a:r>
            <a:r>
              <a:rPr lang="en-US" altLang="zh-CN" sz="2800" dirty="0"/>
              <a:t>PMT</a:t>
            </a:r>
          </a:p>
          <a:p>
            <a:r>
              <a:rPr lang="en-US" altLang="zh-CN" sz="2800" dirty="0"/>
              <a:t>350</a:t>
            </a:r>
            <a:r>
              <a:rPr lang="zh-CN" altLang="en-US" sz="2800" dirty="0"/>
              <a:t>个</a:t>
            </a:r>
            <a:r>
              <a:rPr lang="en-US" altLang="zh-CN" sz="2800" dirty="0"/>
              <a:t>FEE</a:t>
            </a:r>
          </a:p>
          <a:p>
            <a:endParaRPr lang="zh-CN" altLang="en-US" dirty="0"/>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灯片编号占位符 4"/>
          <p:cNvSpPr>
            <a:spLocks noGrp="1"/>
          </p:cNvSpPr>
          <p:nvPr>
            <p:ph type="sldNum" sz="quarter" idx="12"/>
          </p:nvPr>
        </p:nvSpPr>
        <p:spPr/>
        <p:txBody>
          <a:bodyPr/>
          <a:lstStyle/>
          <a:p>
            <a:fld id="{A361D2F4-428F-4946-B218-DB556693F6BC}" type="slidenum">
              <a:rPr lang="zh-CN" altLang="en-US" smtClean="0"/>
              <a:t>5</a:t>
            </a:fld>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1" y="990183"/>
            <a:ext cx="7477127" cy="5775436"/>
          </a:xfrm>
          <a:prstGeom prst="rect">
            <a:avLst/>
          </a:prstGeom>
        </p:spPr>
      </p:pic>
    </p:spTree>
    <p:extLst>
      <p:ext uri="{BB962C8B-B14F-4D97-AF65-F5344CB8AC3E}">
        <p14:creationId xmlns:p14="http://schemas.microsoft.com/office/powerpoint/2010/main" val="13358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前端读出电子学指标需求</a:t>
            </a:r>
            <a:endParaRPr lang="zh-CN" altLang="en-US" dirty="0"/>
          </a:p>
        </p:txBody>
      </p:sp>
      <p:sp>
        <p:nvSpPr>
          <p:cNvPr id="3" name="内容占位符 2"/>
          <p:cNvSpPr>
            <a:spLocks noGrp="1"/>
          </p:cNvSpPr>
          <p:nvPr>
            <p:ph idx="1"/>
          </p:nvPr>
        </p:nvSpPr>
        <p:spPr>
          <a:xfrm>
            <a:off x="838200" y="1196118"/>
            <a:ext cx="9959788" cy="1331929"/>
          </a:xfrm>
        </p:spPr>
        <p:txBody>
          <a:bodyPr/>
          <a:lstStyle/>
          <a:p>
            <a:r>
              <a:rPr lang="en-US" altLang="zh-CN" dirty="0"/>
              <a:t>WCDA</a:t>
            </a:r>
            <a:r>
              <a:rPr lang="zh-CN" altLang="en-US" dirty="0"/>
              <a:t>前端</a:t>
            </a:r>
            <a:r>
              <a:rPr lang="zh-CN" altLang="zh-CN" dirty="0"/>
              <a:t>读出电子学系统的主要功能包括：</a:t>
            </a:r>
          </a:p>
          <a:p>
            <a:r>
              <a:rPr lang="en-US" altLang="zh-CN" dirty="0"/>
              <a:t>1</a:t>
            </a:r>
            <a:r>
              <a:rPr lang="zh-CN" altLang="zh-CN" dirty="0"/>
              <a:t>） 测量</a:t>
            </a:r>
            <a:r>
              <a:rPr lang="en-US" altLang="zh-CN" dirty="0"/>
              <a:t>PMT</a:t>
            </a:r>
            <a:r>
              <a:rPr lang="zh-CN" altLang="zh-CN" dirty="0"/>
              <a:t>输出信号的电荷量，来确定高能粒子在水中的能量沉积；</a:t>
            </a:r>
          </a:p>
          <a:p>
            <a:r>
              <a:rPr lang="en-US" altLang="zh-CN" dirty="0"/>
              <a:t>2</a:t>
            </a:r>
            <a:r>
              <a:rPr lang="zh-CN" altLang="zh-CN" dirty="0"/>
              <a:t>） 测量粒子到达的时间信息，来重建高能粒子前锋面的入射方向；</a:t>
            </a:r>
          </a:p>
          <a:p>
            <a:endParaRPr lang="zh-CN" altLang="en-US" dirty="0"/>
          </a:p>
        </p:txBody>
      </p:sp>
      <p:sp>
        <p:nvSpPr>
          <p:cNvPr id="4" name="日期占位符 3"/>
          <p:cNvSpPr>
            <a:spLocks noGrp="1"/>
          </p:cNvSpPr>
          <p:nvPr>
            <p:ph type="dt" sz="half" idx="10"/>
          </p:nvPr>
        </p:nvSpPr>
        <p:spPr/>
        <p:txBody>
          <a:bodyPr/>
          <a:lstStyle/>
          <a:p>
            <a:r>
              <a:rPr lang="en-US" altLang="zh-CN"/>
              <a:t>2017/10/12</a:t>
            </a:r>
            <a:endParaRPr lang="zh-CN" altLang="en-US"/>
          </a:p>
        </p:txBody>
      </p:sp>
      <p:sp>
        <p:nvSpPr>
          <p:cNvPr id="5" name="灯片编号占位符 4"/>
          <p:cNvSpPr>
            <a:spLocks noGrp="1"/>
          </p:cNvSpPr>
          <p:nvPr>
            <p:ph type="sldNum" sz="quarter" idx="12"/>
          </p:nvPr>
        </p:nvSpPr>
        <p:spPr/>
        <p:txBody>
          <a:bodyPr/>
          <a:lstStyle/>
          <a:p>
            <a:fld id="{A361D2F4-428F-4946-B218-DB556693F6BC}" type="slidenum">
              <a:rPr lang="zh-CN" altLang="en-US" smtClean="0"/>
              <a:t>6</a:t>
            </a:fld>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3827971650"/>
              </p:ext>
            </p:extLst>
          </p:nvPr>
        </p:nvGraphicFramePr>
        <p:xfrm>
          <a:off x="1579042" y="2528047"/>
          <a:ext cx="7674685" cy="2698250"/>
        </p:xfrm>
        <a:graphic>
          <a:graphicData uri="http://schemas.openxmlformats.org/drawingml/2006/table">
            <a:tbl>
              <a:tblPr firstRow="1">
                <a:tableStyleId>{72833802-FEF1-4C79-8D5D-14CF1EAF98D9}</a:tableStyleId>
              </a:tblPr>
              <a:tblGrid>
                <a:gridCol w="3378871">
                  <a:extLst>
                    <a:ext uri="{9D8B030D-6E8A-4147-A177-3AD203B41FA5}">
                      <a16:colId xmlns:a16="http://schemas.microsoft.com/office/drawing/2014/main" val="20000"/>
                    </a:ext>
                  </a:extLst>
                </a:gridCol>
                <a:gridCol w="4295814">
                  <a:extLst>
                    <a:ext uri="{9D8B030D-6E8A-4147-A177-3AD203B41FA5}">
                      <a16:colId xmlns:a16="http://schemas.microsoft.com/office/drawing/2014/main" val="20001"/>
                    </a:ext>
                  </a:extLst>
                </a:gridCol>
              </a:tblGrid>
              <a:tr h="508427">
                <a:tc>
                  <a:txBody>
                    <a:bodyPr/>
                    <a:lstStyle/>
                    <a:p>
                      <a:pPr algn="ctr">
                        <a:spcAft>
                          <a:spcPts val="0"/>
                        </a:spcAft>
                      </a:pPr>
                      <a:r>
                        <a:rPr lang="zh-CN" sz="2000" kern="100" dirty="0">
                          <a:effectLst/>
                        </a:rPr>
                        <a:t>设计需求</a:t>
                      </a:r>
                      <a:endParaRPr lang="zh-CN" sz="2800" kern="100" dirty="0">
                        <a:effectLst/>
                        <a:latin typeface="Calibri"/>
                        <a:ea typeface="宋体"/>
                        <a:cs typeface="Times New Roman"/>
                      </a:endParaRP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sz="2000" kern="100" dirty="0">
                          <a:effectLst/>
                        </a:rPr>
                        <a:t>设计指标</a:t>
                      </a:r>
                      <a:endParaRPr lang="zh-CN" sz="2800" kern="100" dirty="0">
                        <a:effectLst/>
                        <a:latin typeface="Calibri"/>
                        <a:ea typeface="宋体"/>
                        <a:cs typeface="Times New Roman"/>
                      </a:endParaRP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6741">
                <a:tc>
                  <a:txBody>
                    <a:bodyPr/>
                    <a:lstStyle/>
                    <a:p>
                      <a:pPr indent="304800" algn="ctr">
                        <a:lnSpc>
                          <a:spcPct val="150000"/>
                        </a:lnSpc>
                        <a:spcAft>
                          <a:spcPts val="0"/>
                        </a:spcAft>
                      </a:pPr>
                      <a:r>
                        <a:rPr lang="zh-CN" sz="1800" kern="100">
                          <a:effectLst/>
                          <a:latin typeface="Times New Roman" panose="02020603050405020304" pitchFamily="18" charset="0"/>
                          <a:ea typeface="宋体" panose="02010600030101010101" pitchFamily="2" charset="-122"/>
                          <a:cs typeface="Times New Roman" panose="02020603050405020304" pitchFamily="18" charset="0"/>
                        </a:rPr>
                        <a:t>测量动态范围</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04800" algn="ctr">
                        <a:lnSpc>
                          <a:spcPct val="150000"/>
                        </a:lnSpc>
                        <a:spcAft>
                          <a:spcPts val="0"/>
                        </a:spcAft>
                      </a:pPr>
                      <a:r>
                        <a:rPr lang="en-US" sz="1800" kern="100">
                          <a:effectLst/>
                          <a:latin typeface="Times New Roman" panose="02020603050405020304" pitchFamily="18" charset="0"/>
                          <a:ea typeface="宋体" panose="02010600030101010101" pitchFamily="2" charset="-122"/>
                          <a:cs typeface="Times New Roman" panose="02020603050405020304" pitchFamily="18" charset="0"/>
                        </a:rPr>
                        <a:t>1~4000 P.E.</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6741">
                <a:tc>
                  <a:txBody>
                    <a:bodyPr/>
                    <a:lstStyle/>
                    <a:p>
                      <a:pPr indent="304800" algn="ctr">
                        <a:lnSpc>
                          <a:spcPct val="150000"/>
                        </a:lnSpc>
                        <a:spcAft>
                          <a:spcPts val="0"/>
                        </a:spcAft>
                      </a:pPr>
                      <a:r>
                        <a:rPr lang="zh-CN" sz="1800" kern="100">
                          <a:effectLst/>
                          <a:latin typeface="Times New Roman" panose="02020603050405020304" pitchFamily="18" charset="0"/>
                          <a:ea typeface="宋体" panose="02010600030101010101" pitchFamily="2" charset="-122"/>
                          <a:cs typeface="Times New Roman" panose="02020603050405020304" pitchFamily="18" charset="0"/>
                        </a:rPr>
                        <a:t>电荷测量精度</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04800" algn="ctr">
                        <a:lnSpc>
                          <a:spcPct val="150000"/>
                        </a:lnSpc>
                        <a:spcAft>
                          <a:spcPts val="0"/>
                        </a:spcAft>
                      </a:pPr>
                      <a:r>
                        <a:rPr lang="en-US" sz="1800" u="none"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&lt; 30% @ S.P.E.</a:t>
                      </a:r>
                      <a:r>
                        <a:rPr lang="en-US" sz="1800" u="none"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sz="1800" u="none"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 @ 4000 P.E.</a:t>
                      </a:r>
                      <a:endParaRPr lang="zh-CN" sz="1400" u="none"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6741">
                <a:tc>
                  <a:txBody>
                    <a:bodyPr/>
                    <a:lstStyle/>
                    <a:p>
                      <a:pPr indent="304800" algn="ctr">
                        <a:lnSpc>
                          <a:spcPct val="150000"/>
                        </a:lnSpc>
                        <a:spcAft>
                          <a:spcPts val="0"/>
                        </a:spcAft>
                      </a:pPr>
                      <a:r>
                        <a:rPr lang="zh-CN" sz="1800" kern="100">
                          <a:effectLst/>
                          <a:latin typeface="Times New Roman" panose="02020603050405020304" pitchFamily="18" charset="0"/>
                          <a:ea typeface="宋体" panose="02010600030101010101" pitchFamily="2" charset="-122"/>
                          <a:cs typeface="Times New Roman" panose="02020603050405020304" pitchFamily="18" charset="0"/>
                        </a:rPr>
                        <a:t>时间测量分辨率（</a:t>
                      </a:r>
                      <a:r>
                        <a:rPr lang="en-US" sz="1800" kern="100">
                          <a:effectLst/>
                          <a:latin typeface="Times New Roman" panose="02020603050405020304" pitchFamily="18" charset="0"/>
                          <a:ea typeface="宋体" panose="02010600030101010101" pitchFamily="2" charset="-122"/>
                          <a:cs typeface="Times New Roman" panose="02020603050405020304" pitchFamily="18" charset="0"/>
                        </a:rPr>
                        <a:t>bin size</a:t>
                      </a:r>
                      <a:r>
                        <a:rPr lang="zh-CN" sz="18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04800" algn="ctr">
                        <a:lnSpc>
                          <a:spcPct val="150000"/>
                        </a:lnSpc>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&lt; 1 ns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91243">
                <a:tc>
                  <a:txBody>
                    <a:bodyPr/>
                    <a:lstStyle/>
                    <a:p>
                      <a:pPr indent="304800" algn="ctr">
                        <a:lnSpc>
                          <a:spcPct val="150000"/>
                        </a:lnSpc>
                        <a:spcAft>
                          <a:spcPts val="0"/>
                        </a:spcAft>
                      </a:pPr>
                      <a:r>
                        <a:rPr lang="zh-CN" sz="1800" kern="100" dirty="0">
                          <a:effectLst/>
                          <a:latin typeface="Times New Roman" panose="02020603050405020304" pitchFamily="18" charset="0"/>
                          <a:ea typeface="宋体" panose="02010600030101010101" pitchFamily="2" charset="-122"/>
                          <a:cs typeface="Times New Roman" panose="02020603050405020304" pitchFamily="18" charset="0"/>
                        </a:rPr>
                        <a:t>时间测量精度</a:t>
                      </a: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RMS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04800" algn="ctr">
                        <a:lnSpc>
                          <a:spcPct val="150000"/>
                        </a:lnSpc>
                        <a:spcAft>
                          <a:spcPts val="0"/>
                        </a:spcAft>
                      </a:pPr>
                      <a:r>
                        <a:rPr lang="en-US" sz="1800" kern="100">
                          <a:effectLst/>
                          <a:latin typeface="Times New Roman" panose="02020603050405020304" pitchFamily="18" charset="0"/>
                          <a:ea typeface="宋体" panose="02010600030101010101" pitchFamily="2" charset="-122"/>
                          <a:cs typeface="Times New Roman" panose="02020603050405020304" pitchFamily="18" charset="0"/>
                        </a:rPr>
                        <a:t>&lt;500 ps</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4140">
                <a:tc>
                  <a:txBody>
                    <a:bodyPr/>
                    <a:lstStyle/>
                    <a:p>
                      <a:pPr indent="304800" algn="ctr">
                        <a:lnSpc>
                          <a:spcPct val="150000"/>
                        </a:lnSpc>
                        <a:spcAft>
                          <a:spcPts val="0"/>
                        </a:spcAft>
                      </a:pPr>
                      <a:r>
                        <a:rPr lang="zh-CN" sz="1800" kern="100">
                          <a:effectLst/>
                          <a:latin typeface="Times New Roman" panose="02020603050405020304" pitchFamily="18" charset="0"/>
                          <a:ea typeface="宋体" panose="02010600030101010101" pitchFamily="2" charset="-122"/>
                          <a:cs typeface="Times New Roman" panose="02020603050405020304" pitchFamily="18" charset="0"/>
                        </a:rPr>
                        <a:t>平均事例率（</a:t>
                      </a:r>
                      <a:r>
                        <a:rPr lang="en-US" sz="1800" kern="100">
                          <a:effectLst/>
                          <a:latin typeface="Times New Roman" panose="02020603050405020304" pitchFamily="18" charset="0"/>
                          <a:ea typeface="宋体" panose="02010600030101010101" pitchFamily="2" charset="-122"/>
                          <a:cs typeface="Times New Roman" panose="02020603050405020304" pitchFamily="18" charset="0"/>
                        </a:rPr>
                        <a:t>kHz</a:t>
                      </a:r>
                      <a:r>
                        <a:rPr lang="zh-CN" sz="18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04800" algn="ctr">
                        <a:lnSpc>
                          <a:spcPct val="150000"/>
                        </a:lnSpc>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50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0039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endParaRPr lang="en-US" altLang="zh-CN" sz="2400" dirty="0"/>
          </a:p>
          <a:p>
            <a:pPr marL="0" indent="0">
              <a:buNone/>
            </a:pPr>
            <a:endParaRPr lang="en-US" altLang="zh-CN" sz="2400" dirty="0"/>
          </a:p>
          <a:p>
            <a:r>
              <a:rPr lang="zh-CN" altLang="en-US" sz="2400" dirty="0"/>
              <a:t>实验背景介绍</a:t>
            </a:r>
            <a:endParaRPr lang="en-US" altLang="zh-CN" sz="2400" dirty="0"/>
          </a:p>
          <a:p>
            <a:endParaRPr lang="en-US" altLang="zh-CN" sz="2400" dirty="0"/>
          </a:p>
          <a:p>
            <a:r>
              <a:rPr lang="zh-CN" altLang="en-US" sz="2400" dirty="0">
                <a:solidFill>
                  <a:srgbClr val="FF0000"/>
                </a:solidFill>
              </a:rPr>
              <a:t>芯片设计</a:t>
            </a:r>
            <a:endParaRPr lang="en-US" altLang="zh-CN" sz="2400" dirty="0">
              <a:solidFill>
                <a:srgbClr val="FF0000"/>
              </a:solidFill>
            </a:endParaRPr>
          </a:p>
          <a:p>
            <a:endParaRPr lang="en-US" altLang="zh-CN" sz="2400" dirty="0"/>
          </a:p>
          <a:p>
            <a:r>
              <a:rPr lang="zh-CN" altLang="en-US" sz="2400" dirty="0"/>
              <a:t>测试结果</a:t>
            </a:r>
            <a:endParaRPr lang="en-US" altLang="zh-CN" sz="2400" dirty="0"/>
          </a:p>
        </p:txBody>
      </p:sp>
      <p:sp>
        <p:nvSpPr>
          <p:cNvPr id="4" name="日期占位符 3"/>
          <p:cNvSpPr>
            <a:spLocks noGrp="1"/>
          </p:cNvSpPr>
          <p:nvPr>
            <p:ph type="dt" sz="half" idx="10"/>
          </p:nvPr>
        </p:nvSpPr>
        <p:spPr/>
        <p:txBody>
          <a:bodyPr/>
          <a:lstStyle/>
          <a:p>
            <a:r>
              <a:rPr lang="en-US" altLang="zh-CN"/>
              <a:t>2017/10/12</a:t>
            </a:r>
            <a:endParaRPr lang="zh-CN" altLang="en-US" dirty="0"/>
          </a:p>
        </p:txBody>
      </p:sp>
      <p:sp>
        <p:nvSpPr>
          <p:cNvPr id="5" name="灯片编号占位符 4"/>
          <p:cNvSpPr>
            <a:spLocks noGrp="1"/>
          </p:cNvSpPr>
          <p:nvPr>
            <p:ph type="sldNum" sz="quarter" idx="12"/>
          </p:nvPr>
        </p:nvSpPr>
        <p:spPr/>
        <p:txBody>
          <a:bodyPr/>
          <a:lstStyle/>
          <a:p>
            <a:fld id="{A361D2F4-428F-4946-B218-DB556693F6BC}" type="slidenum">
              <a:rPr lang="zh-CN" altLang="en-US" smtClean="0"/>
              <a:t>7</a:t>
            </a:fld>
            <a:endParaRPr lang="zh-CN" altLang="en-US"/>
          </a:p>
        </p:txBody>
      </p:sp>
    </p:spTree>
    <p:extLst>
      <p:ext uri="{BB962C8B-B14F-4D97-AF65-F5344CB8AC3E}">
        <p14:creationId xmlns:p14="http://schemas.microsoft.com/office/powerpoint/2010/main" val="425077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D75A27-041D-41DC-81F4-DF5989EF8117}"/>
              </a:ext>
            </a:extLst>
          </p:cNvPr>
          <p:cNvSpPr>
            <a:spLocks noGrp="1"/>
          </p:cNvSpPr>
          <p:nvPr>
            <p:ph type="title"/>
          </p:nvPr>
        </p:nvSpPr>
        <p:spPr/>
        <p:txBody>
          <a:bodyPr/>
          <a:lstStyle/>
          <a:p>
            <a:r>
              <a:rPr lang="zh-CN" altLang="en-US" dirty="0"/>
              <a:t>设计挑战</a:t>
            </a:r>
          </a:p>
        </p:txBody>
      </p:sp>
      <p:sp>
        <p:nvSpPr>
          <p:cNvPr id="3" name="内容占位符 2">
            <a:extLst>
              <a:ext uri="{FF2B5EF4-FFF2-40B4-BE49-F238E27FC236}">
                <a16:creationId xmlns:a16="http://schemas.microsoft.com/office/drawing/2014/main" id="{4DA55218-6377-41E4-AE01-CDA1DAE5A9C3}"/>
              </a:ext>
            </a:extLst>
          </p:cNvPr>
          <p:cNvSpPr>
            <a:spLocks noGrp="1"/>
          </p:cNvSpPr>
          <p:nvPr>
            <p:ph idx="1"/>
          </p:nvPr>
        </p:nvSpPr>
        <p:spPr>
          <a:xfrm>
            <a:off x="838200" y="1758204"/>
            <a:ext cx="10515600" cy="4859822"/>
          </a:xfrm>
        </p:spPr>
        <p:txBody>
          <a:bodyPr/>
          <a:lstStyle/>
          <a:p>
            <a:r>
              <a:rPr lang="zh-CN" altLang="en-US" dirty="0"/>
              <a:t>大动态范围</a:t>
            </a:r>
            <a:endParaRPr lang="en-US" altLang="zh-CN" dirty="0"/>
          </a:p>
          <a:p>
            <a:endParaRPr lang="en-US" altLang="zh-CN" dirty="0"/>
          </a:p>
          <a:p>
            <a:r>
              <a:rPr lang="zh-CN" altLang="en-US" dirty="0"/>
              <a:t>高精度时间电荷测量</a:t>
            </a:r>
            <a:endParaRPr lang="en-US" altLang="zh-CN" dirty="0"/>
          </a:p>
          <a:p>
            <a:endParaRPr lang="en-US" altLang="zh-CN" dirty="0"/>
          </a:p>
          <a:p>
            <a:r>
              <a:rPr lang="en-US" altLang="zh-CN" dirty="0"/>
              <a:t>PMT</a:t>
            </a:r>
            <a:r>
              <a:rPr lang="zh-CN" altLang="en-US" dirty="0"/>
              <a:t>信号</a:t>
            </a:r>
            <a:r>
              <a:rPr lang="en-US" altLang="zh-CN" dirty="0"/>
              <a:t>30m</a:t>
            </a:r>
            <a:r>
              <a:rPr lang="zh-CN" altLang="en-US" dirty="0"/>
              <a:t>长距传输</a:t>
            </a:r>
          </a:p>
        </p:txBody>
      </p:sp>
      <p:sp>
        <p:nvSpPr>
          <p:cNvPr id="4" name="日期占位符 3">
            <a:extLst>
              <a:ext uri="{FF2B5EF4-FFF2-40B4-BE49-F238E27FC236}">
                <a16:creationId xmlns:a16="http://schemas.microsoft.com/office/drawing/2014/main" id="{236F7380-1744-4B53-BA59-B89A921F57D5}"/>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2EE26DE1-F7A1-49CF-AF1C-47A179F70D07}"/>
              </a:ext>
            </a:extLst>
          </p:cNvPr>
          <p:cNvSpPr>
            <a:spLocks noGrp="1"/>
          </p:cNvSpPr>
          <p:nvPr>
            <p:ph type="sldNum" sz="quarter" idx="12"/>
          </p:nvPr>
        </p:nvSpPr>
        <p:spPr/>
        <p:txBody>
          <a:bodyPr/>
          <a:lstStyle/>
          <a:p>
            <a:fld id="{A361D2F4-428F-4946-B218-DB556693F6BC}" type="slidenum">
              <a:rPr lang="zh-CN" altLang="en-US" smtClean="0"/>
              <a:t>8</a:t>
            </a:fld>
            <a:endParaRPr lang="zh-CN" altLang="en-US"/>
          </a:p>
        </p:txBody>
      </p:sp>
    </p:spTree>
    <p:extLst>
      <p:ext uri="{BB962C8B-B14F-4D97-AF65-F5344CB8AC3E}">
        <p14:creationId xmlns:p14="http://schemas.microsoft.com/office/powerpoint/2010/main" val="186612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588CE6-EFF3-4921-84B5-F81D7CFD8428}"/>
              </a:ext>
            </a:extLst>
          </p:cNvPr>
          <p:cNvSpPr>
            <a:spLocks noGrp="1"/>
          </p:cNvSpPr>
          <p:nvPr>
            <p:ph type="title"/>
          </p:nvPr>
        </p:nvSpPr>
        <p:spPr/>
        <p:txBody>
          <a:bodyPr/>
          <a:lstStyle/>
          <a:p>
            <a:r>
              <a:rPr lang="zh-CN" altLang="en-US" dirty="0"/>
              <a:t>基于</a:t>
            </a:r>
            <a:r>
              <a:rPr lang="en-US" altLang="zh-CN" dirty="0"/>
              <a:t>ASIC</a:t>
            </a:r>
            <a:r>
              <a:rPr lang="zh-CN" altLang="en-US" dirty="0"/>
              <a:t>的读出电子学结构图</a:t>
            </a:r>
          </a:p>
        </p:txBody>
      </p:sp>
      <p:pic>
        <p:nvPicPr>
          <p:cNvPr id="7" name="内容占位符 6">
            <a:extLst>
              <a:ext uri="{FF2B5EF4-FFF2-40B4-BE49-F238E27FC236}">
                <a16:creationId xmlns:a16="http://schemas.microsoft.com/office/drawing/2014/main" id="{1B15BBB7-2887-47C5-B4A6-B8C665449B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7270" y="1067889"/>
            <a:ext cx="7298310" cy="4194079"/>
          </a:xfrm>
        </p:spPr>
      </p:pic>
      <p:sp>
        <p:nvSpPr>
          <p:cNvPr id="4" name="日期占位符 3">
            <a:extLst>
              <a:ext uri="{FF2B5EF4-FFF2-40B4-BE49-F238E27FC236}">
                <a16:creationId xmlns:a16="http://schemas.microsoft.com/office/drawing/2014/main" id="{80F21904-79EA-46D9-AB07-5920BB9E23B1}"/>
              </a:ext>
            </a:extLst>
          </p:cNvPr>
          <p:cNvSpPr>
            <a:spLocks noGrp="1"/>
          </p:cNvSpPr>
          <p:nvPr>
            <p:ph type="dt" sz="half" idx="10"/>
          </p:nvPr>
        </p:nvSpPr>
        <p:spPr/>
        <p:txBody>
          <a:bodyPr/>
          <a:lstStyle/>
          <a:p>
            <a:r>
              <a:rPr lang="en-US" altLang="zh-CN"/>
              <a:t>2017/10/12</a:t>
            </a:r>
            <a:endParaRPr lang="zh-CN" altLang="en-US"/>
          </a:p>
        </p:txBody>
      </p:sp>
      <p:sp>
        <p:nvSpPr>
          <p:cNvPr id="5" name="灯片编号占位符 4">
            <a:extLst>
              <a:ext uri="{FF2B5EF4-FFF2-40B4-BE49-F238E27FC236}">
                <a16:creationId xmlns:a16="http://schemas.microsoft.com/office/drawing/2014/main" id="{D6FAE59F-6AF8-480A-962D-F90F5EA93187}"/>
              </a:ext>
            </a:extLst>
          </p:cNvPr>
          <p:cNvSpPr>
            <a:spLocks noGrp="1"/>
          </p:cNvSpPr>
          <p:nvPr>
            <p:ph type="sldNum" sz="quarter" idx="12"/>
          </p:nvPr>
        </p:nvSpPr>
        <p:spPr/>
        <p:txBody>
          <a:bodyPr/>
          <a:lstStyle/>
          <a:p>
            <a:fld id="{A361D2F4-428F-4946-B218-DB556693F6BC}" type="slidenum">
              <a:rPr lang="zh-CN" altLang="en-US" smtClean="0"/>
              <a:t>9</a:t>
            </a:fld>
            <a:endParaRPr lang="zh-CN" altLang="en-US"/>
          </a:p>
        </p:txBody>
      </p:sp>
    </p:spTree>
    <p:extLst>
      <p:ext uri="{BB962C8B-B14F-4D97-AF65-F5344CB8AC3E}">
        <p14:creationId xmlns:p14="http://schemas.microsoft.com/office/powerpoint/2010/main" val="35280869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176487</TotalTime>
  <Words>2069</Words>
  <Application>Microsoft Office PowerPoint</Application>
  <PresentationFormat>宽屏</PresentationFormat>
  <Paragraphs>251</Paragraphs>
  <Slides>30</Slides>
  <Notes>24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0" baseType="lpstr">
      <vt:lpstr>等线</vt:lpstr>
      <vt:lpstr>宋体</vt:lpstr>
      <vt:lpstr>Arial</vt:lpstr>
      <vt:lpstr>Calibri</vt:lpstr>
      <vt:lpstr>Calibri Light</vt:lpstr>
      <vt:lpstr>Cambria Math</vt:lpstr>
      <vt:lpstr>Times New Roman</vt:lpstr>
      <vt:lpstr>Wingdings</vt:lpstr>
      <vt:lpstr>Office 主题</vt:lpstr>
      <vt:lpstr>Visio</vt:lpstr>
      <vt:lpstr>基于电流型TOT技术的 LHAASO WCDA前端读出ASIC设计</vt:lpstr>
      <vt:lpstr>目录</vt:lpstr>
      <vt:lpstr>目录</vt:lpstr>
      <vt:lpstr>LHAASO WCDA概述</vt:lpstr>
      <vt:lpstr>LHAASO WCDA概述</vt:lpstr>
      <vt:lpstr>前端读出电子学指标需求</vt:lpstr>
      <vt:lpstr>目录</vt:lpstr>
      <vt:lpstr>设计挑战</vt:lpstr>
      <vt:lpstr>基于ASIC的读出电子学结构图</vt:lpstr>
      <vt:lpstr>PMT信号示例</vt:lpstr>
      <vt:lpstr>PMT信号分析</vt:lpstr>
      <vt:lpstr>芯片设计技术路线</vt:lpstr>
      <vt:lpstr>芯片设计技术路线</vt:lpstr>
      <vt:lpstr>阻抗匹配</vt:lpstr>
      <vt:lpstr>阻抗匹配</vt:lpstr>
      <vt:lpstr>芯片设计技术路线</vt:lpstr>
      <vt:lpstr>芯片通道电路结构</vt:lpstr>
      <vt:lpstr>电压前放结构</vt:lpstr>
      <vt:lpstr>V-I convertor</vt:lpstr>
      <vt:lpstr>芯片通道电路结构</vt:lpstr>
      <vt:lpstr>改进方案：自动标定A点电压</vt:lpstr>
      <vt:lpstr>组合权重电流舵DAC</vt:lpstr>
      <vt:lpstr>电荷、时间测量仿真结果</vt:lpstr>
      <vt:lpstr>通道版图</vt:lpstr>
      <vt:lpstr>芯片版图与裸片照片</vt:lpstr>
      <vt:lpstr>目录</vt:lpstr>
      <vt:lpstr>测试平台</vt:lpstr>
      <vt:lpstr>电荷测量性能测试（室温）</vt:lpstr>
      <vt:lpstr>甄别阈值不一致性测试</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dc:creator>
  <cp:lastModifiedBy>郭宇翔</cp:lastModifiedBy>
  <cp:revision>763</cp:revision>
  <dcterms:created xsi:type="dcterms:W3CDTF">2014-12-30T07:18:42Z</dcterms:created>
  <dcterms:modified xsi:type="dcterms:W3CDTF">2017-10-11T02:27:33Z</dcterms:modified>
</cp:coreProperties>
</file>