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4" r:id="rId2"/>
    <p:sldId id="285" r:id="rId3"/>
    <p:sldId id="289" r:id="rId4"/>
    <p:sldId id="290" r:id="rId5"/>
    <p:sldId id="291" r:id="rId6"/>
    <p:sldId id="292" r:id="rId7"/>
    <p:sldId id="293" r:id="rId8"/>
    <p:sldId id="294" r:id="rId9"/>
    <p:sldId id="286" r:id="rId10"/>
    <p:sldId id="287" r:id="rId11"/>
    <p:sldId id="288" r:id="rId12"/>
    <p:sldId id="265" r:id="rId13"/>
    <p:sldId id="281" r:id="rId14"/>
    <p:sldId id="257" r:id="rId15"/>
    <p:sldId id="260" r:id="rId16"/>
    <p:sldId id="268" r:id="rId17"/>
    <p:sldId id="282" r:id="rId18"/>
    <p:sldId id="279" r:id="rId19"/>
    <p:sldId id="280" r:id="rId20"/>
    <p:sldId id="278" r:id="rId21"/>
    <p:sldId id="283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9" autoAdjust="0"/>
    <p:restoredTop sz="94660"/>
  </p:normalViewPr>
  <p:slideViewPr>
    <p:cSldViewPr>
      <p:cViewPr varScale="1">
        <p:scale>
          <a:sx n="78" d="100"/>
          <a:sy n="78" d="100"/>
        </p:scale>
        <p:origin x="855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LAB\LAB\ASIC\SMU\DLL\MPA\April.6.2017_01%20-small%20current%20-%20MPA%20-%20po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LAB\LAB\ASIC\SMU\DLL\MPA\April.6.2017_01%20-small%20current%20-%20MPA%20-%20po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LAB\LAB\ASIC\SMU\DLL\MPA\April.6.2017_01%20-small%20current%20-%20MPA%20-%20po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LAB\LAB\ASIC\SMU\DLL\MPA\April.6.2017_01%20-small%20current%20-%20MPA%20-%20pos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en-US" altLang="zh-CN" sz="1800" baseline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Phase shifting in typical corner</a:t>
            </a:r>
          </a:p>
        </c:rich>
      </c:tx>
      <c:layout>
        <c:manualLayout>
          <c:xMode val="edge"/>
          <c:yMode val="edge"/>
          <c:x val="0.31688585133472003"/>
          <c:y val="7.8743919594397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4208417977048982"/>
          <c:y val="0.17534239570528742"/>
          <c:w val="0.82740654658144486"/>
          <c:h val="0.60788136327881714"/>
        </c:manualLayout>
      </c:layout>
      <c:scatterChart>
        <c:scatterStyle val="smooth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'[April.6.2017_01 -small current - MPA - post.xlsx]320M'!$C$23:$C$37</c:f>
              <c:numCache>
                <c:formatCode>General</c:formatCode>
                <c:ptCount val="15"/>
                <c:pt idx="0">
                  <c:v>208.01745926000021</c:v>
                </c:pt>
                <c:pt idx="1">
                  <c:v>207.56234950000032</c:v>
                </c:pt>
                <c:pt idx="2">
                  <c:v>208.55993939999803</c:v>
                </c:pt>
                <c:pt idx="3">
                  <c:v>207.84244680000003</c:v>
                </c:pt>
                <c:pt idx="4">
                  <c:v>208.60634489999958</c:v>
                </c:pt>
                <c:pt idx="5">
                  <c:v>209.3640614999974</c:v>
                </c:pt>
                <c:pt idx="6">
                  <c:v>206.84024019999688</c:v>
                </c:pt>
                <c:pt idx="7">
                  <c:v>206.81753399999468</c:v>
                </c:pt>
                <c:pt idx="8">
                  <c:v>209.37914629999435</c:v>
                </c:pt>
                <c:pt idx="9">
                  <c:v>207.00913189999639</c:v>
                </c:pt>
                <c:pt idx="10">
                  <c:v>208.21003150000558</c:v>
                </c:pt>
                <c:pt idx="11">
                  <c:v>209.71314479999222</c:v>
                </c:pt>
                <c:pt idx="12">
                  <c:v>209.18462920000306</c:v>
                </c:pt>
                <c:pt idx="13">
                  <c:v>208.16565850000703</c:v>
                </c:pt>
                <c:pt idx="14">
                  <c:v>206.71399600000728</c:v>
                </c:pt>
              </c:numCache>
            </c:numRef>
          </c:yVal>
          <c:smooth val="1"/>
        </c:ser>
        <c:ser>
          <c:idx val="0"/>
          <c:order val="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'[April.6.2017_01 -small current - MPA - post.xlsx]320M'!$C$23:$C$37</c:f>
              <c:numCache>
                <c:formatCode>General</c:formatCode>
                <c:ptCount val="15"/>
                <c:pt idx="0">
                  <c:v>208.01745926000021</c:v>
                </c:pt>
                <c:pt idx="1">
                  <c:v>207.56234950000032</c:v>
                </c:pt>
                <c:pt idx="2">
                  <c:v>208.55993939999803</c:v>
                </c:pt>
                <c:pt idx="3">
                  <c:v>207.84244680000003</c:v>
                </c:pt>
                <c:pt idx="4">
                  <c:v>208.60634489999958</c:v>
                </c:pt>
                <c:pt idx="5">
                  <c:v>209.3640614999974</c:v>
                </c:pt>
                <c:pt idx="6">
                  <c:v>206.84024019999688</c:v>
                </c:pt>
                <c:pt idx="7">
                  <c:v>206.81753399999468</c:v>
                </c:pt>
                <c:pt idx="8">
                  <c:v>209.37914629999435</c:v>
                </c:pt>
                <c:pt idx="9">
                  <c:v>207.00913189999639</c:v>
                </c:pt>
                <c:pt idx="10">
                  <c:v>208.21003150000558</c:v>
                </c:pt>
                <c:pt idx="11">
                  <c:v>209.71314479999222</c:v>
                </c:pt>
                <c:pt idx="12">
                  <c:v>209.18462920000306</c:v>
                </c:pt>
                <c:pt idx="13">
                  <c:v>208.16565850000703</c:v>
                </c:pt>
                <c:pt idx="14">
                  <c:v>206.71399600000728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546544"/>
        <c:axId val="360547328"/>
      </c:scatterChart>
      <c:valAx>
        <c:axId val="36054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360547328"/>
        <c:crosses val="autoZero"/>
        <c:crossBetween val="midCat"/>
        <c:majorUnit val="1"/>
      </c:valAx>
      <c:valAx>
        <c:axId val="36054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 shifting (ps)</a:t>
                </a:r>
              </a:p>
            </c:rich>
          </c:tx>
          <c:layout>
            <c:manualLayout>
              <c:xMode val="edge"/>
              <c:yMode val="edge"/>
              <c:x val="1.4901390731282816E-2"/>
              <c:y val="0.240223251860879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360546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en-US" altLang="zh-CN" sz="1800" baseline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Phase shifting in fast corner</a:t>
            </a:r>
          </a:p>
        </c:rich>
      </c:tx>
      <c:layout>
        <c:manualLayout>
          <c:xMode val="edge"/>
          <c:yMode val="edge"/>
          <c:x val="0.31688585133472003"/>
          <c:y val="7.8743919594397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'[April.6.2017_01 -small current - MPA - post.xlsx]320M'!$E$23:$E$37</c:f>
              <c:numCache>
                <c:formatCode>General</c:formatCode>
                <c:ptCount val="15"/>
                <c:pt idx="0">
                  <c:v>207.74399953000051</c:v>
                </c:pt>
                <c:pt idx="1">
                  <c:v>208.61199701999993</c:v>
                </c:pt>
                <c:pt idx="2">
                  <c:v>208.75856899999826</c:v>
                </c:pt>
                <c:pt idx="3">
                  <c:v>208.35886850000063</c:v>
                </c:pt>
                <c:pt idx="4">
                  <c:v>208.93313580000196</c:v>
                </c:pt>
                <c:pt idx="5">
                  <c:v>208.04607470000343</c:v>
                </c:pt>
                <c:pt idx="6">
                  <c:v>206.73535729999529</c:v>
                </c:pt>
                <c:pt idx="7">
                  <c:v>207.33503320000301</c:v>
                </c:pt>
                <c:pt idx="8">
                  <c:v>208.09772600000122</c:v>
                </c:pt>
                <c:pt idx="9">
                  <c:v>208.40024049999971</c:v>
                </c:pt>
                <c:pt idx="10">
                  <c:v>209.73659429999961</c:v>
                </c:pt>
                <c:pt idx="11">
                  <c:v>209.73203340000845</c:v>
                </c:pt>
                <c:pt idx="12">
                  <c:v>207.71572190000836</c:v>
                </c:pt>
                <c:pt idx="13">
                  <c:v>209.34779670000972</c:v>
                </c:pt>
                <c:pt idx="14">
                  <c:v>208.01564500000765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550856"/>
        <c:axId val="426669488"/>
      </c:scatterChart>
      <c:valAx>
        <c:axId val="360550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426669488"/>
        <c:crosses val="autoZero"/>
        <c:crossBetween val="midCat"/>
        <c:majorUnit val="1"/>
      </c:valAx>
      <c:valAx>
        <c:axId val="426669488"/>
        <c:scaling>
          <c:orientation val="minMax"/>
          <c:min val="20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 shifting (ps)</a:t>
                </a:r>
              </a:p>
            </c:rich>
          </c:tx>
          <c:layout>
            <c:manualLayout>
              <c:xMode val="edge"/>
              <c:yMode val="edge"/>
              <c:x val="1.4901390731282816E-2"/>
              <c:y val="0.240223251860879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0550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en-US" altLang="zh-CN" sz="1800" baseline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Phase shifting in slow low temperature corner</a:t>
            </a:r>
          </a:p>
        </c:rich>
      </c:tx>
      <c:layout>
        <c:manualLayout>
          <c:xMode val="edge"/>
          <c:yMode val="edge"/>
          <c:x val="0.31688585133472003"/>
          <c:y val="7.8743919594397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'[April.6.2017_01 -small current - MPA - post.xlsx]320M'!$G$23:$G$37</c:f>
              <c:numCache>
                <c:formatCode>General</c:formatCode>
                <c:ptCount val="15"/>
                <c:pt idx="0">
                  <c:v>207.60632732000002</c:v>
                </c:pt>
                <c:pt idx="1">
                  <c:v>206.24796870000009</c:v>
                </c:pt>
                <c:pt idx="2">
                  <c:v>208.5020044000008</c:v>
                </c:pt>
                <c:pt idx="3">
                  <c:v>207.16533749999937</c:v>
                </c:pt>
                <c:pt idx="4">
                  <c:v>207.80771119999656</c:v>
                </c:pt>
                <c:pt idx="5">
                  <c:v>209.02356650000212</c:v>
                </c:pt>
                <c:pt idx="6">
                  <c:v>207.77256049999949</c:v>
                </c:pt>
                <c:pt idx="7">
                  <c:v>205.90964759999878</c:v>
                </c:pt>
                <c:pt idx="8">
                  <c:v>208.64485189999965</c:v>
                </c:pt>
                <c:pt idx="9">
                  <c:v>206.53453359999571</c:v>
                </c:pt>
                <c:pt idx="10">
                  <c:v>208.43530369999451</c:v>
                </c:pt>
                <c:pt idx="11">
                  <c:v>209.76290160000761</c:v>
                </c:pt>
                <c:pt idx="12">
                  <c:v>207.62238539999055</c:v>
                </c:pt>
                <c:pt idx="13">
                  <c:v>209.49353359999597</c:v>
                </c:pt>
                <c:pt idx="14">
                  <c:v>207.08600589999551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6183504"/>
        <c:axId val="496181152"/>
      </c:scatterChart>
      <c:valAx>
        <c:axId val="496183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496181152"/>
        <c:crosses val="autoZero"/>
        <c:crossBetween val="midCat"/>
        <c:majorUnit val="1"/>
      </c:valAx>
      <c:valAx>
        <c:axId val="49618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 shifting (ps)</a:t>
                </a:r>
              </a:p>
            </c:rich>
          </c:tx>
          <c:layout>
            <c:manualLayout>
              <c:xMode val="edge"/>
              <c:yMode val="edge"/>
              <c:x val="1.4901390731282816E-2"/>
              <c:y val="0.240223251860879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496183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en-US" altLang="zh-CN" sz="1800" baseline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Phase shifting in slow high temperature corner</a:t>
            </a:r>
          </a:p>
        </c:rich>
      </c:tx>
      <c:layout>
        <c:manualLayout>
          <c:xMode val="edge"/>
          <c:yMode val="edge"/>
          <c:x val="0.31688585133472003"/>
          <c:y val="7.8743919594397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'[April.6.2017_01 -small current - MPA - post.xlsx]320M'!$B$23:$B$37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'[April.6.2017_01 -small current - MPA - post.xlsx]320M'!$R$23:$R$37</c:f>
              <c:numCache>
                <c:formatCode>General</c:formatCode>
                <c:ptCount val="15"/>
                <c:pt idx="0">
                  <c:v>207.5552259200004</c:v>
                </c:pt>
                <c:pt idx="1">
                  <c:v>206.08182400000021</c:v>
                </c:pt>
                <c:pt idx="2">
                  <c:v>208.57791940000078</c:v>
                </c:pt>
                <c:pt idx="3">
                  <c:v>207.05735989999937</c:v>
                </c:pt>
                <c:pt idx="4">
                  <c:v>207.71719100000374</c:v>
                </c:pt>
                <c:pt idx="5">
                  <c:v>209.26393570000201</c:v>
                </c:pt>
                <c:pt idx="6">
                  <c:v>208.2901668000051</c:v>
                </c:pt>
                <c:pt idx="7">
                  <c:v>205.79011449999928</c:v>
                </c:pt>
                <c:pt idx="8">
                  <c:v>207.97468140000134</c:v>
                </c:pt>
                <c:pt idx="9">
                  <c:v>206.23331040000477</c:v>
                </c:pt>
                <c:pt idx="10">
                  <c:v>209.10838810000456</c:v>
                </c:pt>
                <c:pt idx="11">
                  <c:v>209.47799199999443</c:v>
                </c:pt>
                <c:pt idx="12">
                  <c:v>207.61419139999546</c:v>
                </c:pt>
                <c:pt idx="13">
                  <c:v>209.36176719999406</c:v>
                </c:pt>
                <c:pt idx="14">
                  <c:v>206.33653979999539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6182328"/>
        <c:axId val="496179976"/>
      </c:scatterChart>
      <c:valAx>
        <c:axId val="496182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496179976"/>
        <c:crosses val="autoZero"/>
        <c:crossBetween val="midCat"/>
        <c:majorUnit val="1"/>
      </c:valAx>
      <c:valAx>
        <c:axId val="496179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 shifting (ps)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496182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EBCB7-C8BA-472E-83A3-6DE9646E52D7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16BC6-E67F-480C-A7E2-9728A3D766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50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AF2AF-8809-4CB5-9DB6-8BBD4FF7550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82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8C389-F528-419B-8A34-7DEEF90A3C90}" type="datetime1">
              <a:rPr lang="en-US" altLang="zh-CN" smtClean="0"/>
              <a:t>10/12/2017</a:t>
            </a:fld>
            <a:endParaRPr lang="en-US" dirty="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7187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8C389-F528-419B-8A34-7DEEF90A3C90}" type="datetime1">
              <a:rPr lang="en-US" altLang="zh-CN" smtClean="0"/>
              <a:t>10/12/2017</a:t>
            </a:fld>
            <a:endParaRPr lang="en-US" dirty="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46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8C389-F528-419B-8A34-7DEEF90A3C90}" type="datetime1">
              <a:rPr lang="en-US" altLang="zh-CN" smtClean="0"/>
              <a:t>10/12/2017</a:t>
            </a:fld>
            <a:endParaRPr lang="en-US" dirty="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329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8C389-F528-419B-8A34-7DEEF90A3C90}" type="datetime1">
              <a:rPr lang="en-US" altLang="zh-CN" smtClean="0"/>
              <a:t>10/12/2017</a:t>
            </a:fld>
            <a:endParaRPr lang="en-US" dirty="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7349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8C389-F528-419B-8A34-7DEEF90A3C90}" type="datetime1">
              <a:rPr lang="en-US" altLang="zh-CN" smtClean="0"/>
              <a:t>10/12/2017</a:t>
            </a:fld>
            <a:endParaRPr lang="en-US" dirty="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714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8C389-F528-419B-8A34-7DEEF90A3C90}" type="datetime1">
              <a:rPr lang="en-US" altLang="zh-CN" smtClean="0"/>
              <a:t>10/12/2017</a:t>
            </a:fld>
            <a:endParaRPr lang="en-US" dirty="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9244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8C389-F528-419B-8A34-7DEEF90A3C90}" type="datetime1">
              <a:rPr lang="en-US" altLang="zh-CN" smtClean="0"/>
              <a:t>10/12/2017</a:t>
            </a:fld>
            <a:endParaRPr lang="en-US" dirty="0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0687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8C389-F528-419B-8A34-7DEEF90A3C90}" type="datetime1">
              <a:rPr lang="en-US" altLang="zh-CN" smtClean="0"/>
              <a:t>10/12/2017</a:t>
            </a:fld>
            <a:endParaRPr lang="en-US" dirty="0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2136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8C389-F528-419B-8A34-7DEEF90A3C90}" type="datetime1">
              <a:rPr lang="en-US" altLang="zh-CN" smtClean="0"/>
              <a:t>10/12/2017</a:t>
            </a:fld>
            <a:endParaRPr lang="en-US" dirty="0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807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8C389-F528-419B-8A34-7DEEF90A3C90}" type="datetime1">
              <a:rPr lang="en-US" altLang="zh-CN" smtClean="0"/>
              <a:t>10/12/2017</a:t>
            </a:fld>
            <a:endParaRPr lang="en-US" dirty="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0923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8C389-F528-419B-8A34-7DEEF90A3C90}" type="datetime1">
              <a:rPr lang="en-US" altLang="zh-CN" smtClean="0"/>
              <a:t>10/12/2017</a:t>
            </a:fld>
            <a:endParaRPr lang="en-US" dirty="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6136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E858C389-F528-419B-8A34-7DEEF90A3C90}" type="datetime1">
              <a:rPr lang="en-US" altLang="zh-CN" smtClean="0"/>
              <a:t>10/12/2017</a:t>
            </a:fld>
            <a:endParaRPr lang="en-US" dirty="0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3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132013"/>
          </a:xfrm>
        </p:spPr>
        <p:txBody>
          <a:bodyPr anchor="ctr"/>
          <a:lstStyle/>
          <a:p>
            <a:r>
              <a:rPr lang="en-US" altLang="zh-CN" sz="3600" dirty="0"/>
              <a:t>Phase shifter design for Macro Pixel ASIC</a:t>
            </a:r>
            <a:endParaRPr lang="zh-CN" altLang="zh-CN" sz="3600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119688"/>
            <a:ext cx="7315200" cy="158432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Jian Wang   wangjian@ustc.edu.cn</a:t>
            </a:r>
            <a:endParaRPr lang="zh-CN" altLang="en-US" dirty="0"/>
          </a:p>
          <a:p>
            <a:r>
              <a:rPr lang="en-US" altLang="zh-CN" dirty="0"/>
              <a:t>State Key Laboratory of Particle Detection and Electronics</a:t>
            </a:r>
          </a:p>
          <a:p>
            <a:r>
              <a:rPr lang="en-US" altLang="zh-CN" dirty="0"/>
              <a:t>University of Science and Technology of </a:t>
            </a:r>
            <a:r>
              <a:rPr lang="en-US" altLang="zh-CN" dirty="0" smtClean="0"/>
              <a:t>China</a:t>
            </a:r>
          </a:p>
          <a:p>
            <a:r>
              <a:rPr lang="en-US" altLang="zh-CN" dirty="0" smtClean="0"/>
              <a:t>Southern Methodist University</a:t>
            </a:r>
            <a:endParaRPr lang="zh-CN" altLang="en-US" dirty="0"/>
          </a:p>
          <a:p>
            <a:pPr eaLnBrk="1" hangingPunct="1"/>
            <a:r>
              <a:rPr lang="zh-CN" altLang="en-US" dirty="0" smtClean="0"/>
              <a:t> 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7180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096"/>
            <a:ext cx="8229600" cy="1143000"/>
          </a:xfrm>
        </p:spPr>
        <p:txBody>
          <a:bodyPr/>
          <a:lstStyle/>
          <a:p>
            <a:r>
              <a:rPr lang="en-GB" b="1" dirty="0" smtClean="0"/>
              <a:t>Phase </a:t>
            </a:r>
            <a:r>
              <a:rPr lang="en-GB" b="1" dirty="0" err="1" smtClean="0"/>
              <a:t>Shiter</a:t>
            </a:r>
            <a:r>
              <a:rPr lang="en-GB" b="1" dirty="0" smtClean="0"/>
              <a:t> for Clock </a:t>
            </a:r>
            <a:r>
              <a:rPr lang="en-GB" b="1" dirty="0" err="1" smtClean="0"/>
              <a:t>Deskew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968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Application: Remove the skew on the event sampling clock among the chips in the same module.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Specifications: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Resolution = 200-400 </a:t>
            </a:r>
            <a:r>
              <a:rPr lang="en-GB" dirty="0" err="1" smtClean="0"/>
              <a:t>ps</a:t>
            </a:r>
            <a:endParaRPr lang="en-GB" dirty="0" smtClean="0"/>
          </a:p>
          <a:p>
            <a:pPr lvl="1">
              <a:lnSpc>
                <a:spcPct val="110000"/>
              </a:lnSpc>
            </a:pPr>
            <a:r>
              <a:rPr lang="en-GB" dirty="0" smtClean="0"/>
              <a:t>Input Frequency = 320 MHz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Jitter &lt; 10 </a:t>
            </a:r>
            <a:r>
              <a:rPr lang="en-GB" dirty="0" err="1" smtClean="0"/>
              <a:t>ps</a:t>
            </a:r>
            <a:endParaRPr lang="en-GB" dirty="0" smtClean="0"/>
          </a:p>
          <a:p>
            <a:pPr lvl="1">
              <a:lnSpc>
                <a:spcPct val="110000"/>
              </a:lnSpc>
            </a:pPr>
            <a:r>
              <a:rPr lang="en-GB" dirty="0" smtClean="0"/>
              <a:t>Closed-Loop (Delay-locked loop)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dirty="0" smtClean="0"/>
          </a:p>
          <a:p>
            <a:pPr lvl="1">
              <a:lnSpc>
                <a:spcPct val="11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93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027615"/>
            <a:ext cx="8229600" cy="1143000"/>
          </a:xfrm>
        </p:spPr>
        <p:txBody>
          <a:bodyPr/>
          <a:lstStyle/>
          <a:p>
            <a:r>
              <a:rPr lang="en-GB" b="1" dirty="0" smtClean="0"/>
              <a:t>Phase Shifter integration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789705"/>
            <a:ext cx="7886700" cy="138725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The delayed 320 MHz clock is used to sample the 40 MHz clock. The clock generated is the 40 MHz clock for the event sampling. A re-sampling is carried out on the data output with the not-delayed 40 MHz clock to be realigned with the input 320 MHz used for data transmission.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21280" y="2392680"/>
            <a:ext cx="1676400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Phase Shifter</a:t>
            </a:r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>
            <a:off x="2118360" y="2766060"/>
            <a:ext cx="5029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21280" y="3387089"/>
            <a:ext cx="1676400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Command Decoder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18360" y="3600449"/>
            <a:ext cx="5029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18360" y="3905249"/>
            <a:ext cx="5029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97680" y="3760469"/>
            <a:ext cx="5029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26380" y="2156460"/>
            <a:ext cx="495300" cy="830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5326380" y="2714944"/>
            <a:ext cx="111442" cy="11144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>
            <a:stCxn id="25" idx="4"/>
          </p:cNvCxnSpPr>
          <p:nvPr/>
        </p:nvCxnSpPr>
        <p:spPr>
          <a:xfrm flipH="1" flipV="1">
            <a:off x="4562478" y="2316477"/>
            <a:ext cx="1" cy="1471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62478" y="2316954"/>
            <a:ext cx="7639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539619" y="374195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821680" y="2316477"/>
            <a:ext cx="3632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297680" y="2766060"/>
            <a:ext cx="1028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0042" y="298704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CLK320</a:t>
            </a:r>
            <a:endParaRPr lang="en-GB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70042" y="3737192"/>
            <a:ext cx="1348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T1 commands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800600" y="3608606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CLK40</a:t>
            </a:r>
            <a:endParaRPr lang="en-GB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6257333" y="2137738"/>
            <a:ext cx="150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Sampling CLK40</a:t>
            </a:r>
            <a:endParaRPr lang="en-GB" sz="1600" dirty="0"/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2116456" y="2766060"/>
            <a:ext cx="1" cy="834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541780" y="3156317"/>
            <a:ext cx="5746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58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88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Interface 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133600"/>
            <a:ext cx="18288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 Logics</a:t>
            </a:r>
          </a:p>
          <a:p>
            <a:pPr algn="ctr"/>
            <a:r>
              <a:rPr lang="en-US" dirty="0" smtClean="0"/>
              <a:t>(digital part)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11147" y="1252232"/>
            <a:ext cx="1828800" cy="4005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Shifter</a:t>
            </a:r>
          </a:p>
          <a:p>
            <a:pPr algn="ctr"/>
            <a:r>
              <a:rPr lang="en-US" dirty="0" smtClean="0"/>
              <a:t>(analog part)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0" y="2514600"/>
            <a:ext cx="236314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68549" y="2206823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dllEnable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50136" y="2840272"/>
            <a:ext cx="236101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05042" y="2543872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dllForcedown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68200" y="3221957"/>
            <a:ext cx="234294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9717" y="2914180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dllReset</a:t>
            </a:r>
            <a:endParaRPr lang="en-US" sz="1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70336" y="3599243"/>
            <a:ext cx="234081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0" y="3291466"/>
            <a:ext cx="236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dllChargePumpCurrent[3:0]</a:t>
            </a:r>
            <a:endParaRPr lang="en-GB" sz="1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069267" y="3952819"/>
            <a:ext cx="234081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66141" y="3645042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dllClockSelect[3:0</a:t>
            </a:r>
            <a:r>
              <a:rPr lang="en-US" sz="1400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]</a:t>
            </a:r>
            <a:endParaRPr lang="en-GB" sz="1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070336" y="4419600"/>
            <a:ext cx="2340811" cy="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70336" y="4724400"/>
            <a:ext cx="2340811" cy="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70336" y="5029200"/>
            <a:ext cx="2340811" cy="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07960" y="4111823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kern="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/>
              <a:t>dllLateA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4372" y="4411118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kern="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/>
              <a:t>dllLateB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07960" y="4724400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kern="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/>
              <a:t>dllLateC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817354" y="1603177"/>
            <a:ext cx="160389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7354" y="1252233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kern="0"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/>
              <a:t>clock @320 MHz</a:t>
            </a:r>
          </a:p>
        </p:txBody>
      </p:sp>
      <p:cxnSp>
        <p:nvCxnSpPr>
          <p:cNvPr id="38" name="Straight Arrow Connector 37"/>
          <p:cNvCxnSpPr>
            <a:stCxn id="5" idx="3"/>
          </p:cNvCxnSpPr>
          <p:nvPr/>
        </p:nvCxnSpPr>
        <p:spPr>
          <a:xfrm flipV="1">
            <a:off x="7239947" y="3255015"/>
            <a:ext cx="684853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24800" y="3037291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clkOut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13591" y="5343383"/>
            <a:ext cx="8053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Control </a:t>
            </a:r>
            <a:r>
              <a:rPr lang="en-US" dirty="0"/>
              <a:t>L</a:t>
            </a:r>
            <a:r>
              <a:rPr lang="en-US" dirty="0" smtClean="0"/>
              <a:t>ogics initialize the Phase Shifter and select which phase to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Phase Shifter generates 16 equally-spaced phases with a resolution of 208.3 ps at 320 MHz</a:t>
            </a:r>
          </a:p>
        </p:txBody>
      </p:sp>
    </p:spTree>
    <p:extLst>
      <p:ext uri="{BB962C8B-B14F-4D97-AF65-F5344CB8AC3E}">
        <p14:creationId xmlns:p14="http://schemas.microsoft.com/office/powerpoint/2010/main" val="33619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969"/>
            <a:ext cx="8229600" cy="1143000"/>
          </a:xfrm>
        </p:spPr>
        <p:txBody>
          <a:bodyPr/>
          <a:lstStyle/>
          <a:p>
            <a:pPr algn="l"/>
            <a:r>
              <a:rPr lang="en-US" altLang="zh-CN" dirty="0" smtClean="0"/>
              <a:t>Digital flow</a:t>
            </a:r>
            <a:endParaRPr lang="zh-CN" altLang="en-US" dirty="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822" y="1508316"/>
            <a:ext cx="1299636" cy="452596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470458" y="1647640"/>
            <a:ext cx="762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After power on, digital logics should reset LPF to VDD by disabling the whole </a:t>
            </a:r>
          </a:p>
          <a:p>
            <a:r>
              <a:rPr lang="en-US" altLang="zh-CN" dirty="0" smtClean="0"/>
              <a:t>     custom part, i.e. pulling down the “</a:t>
            </a:r>
            <a:r>
              <a:rPr lang="en-US" altLang="zh-CN" dirty="0" err="1" smtClean="0"/>
              <a:t>dllEnable</a:t>
            </a:r>
            <a:r>
              <a:rPr lang="en-US" altLang="zh-CN" dirty="0" smtClean="0"/>
              <a:t>” signal. The reset time is less than </a:t>
            </a:r>
          </a:p>
          <a:p>
            <a:r>
              <a:rPr lang="en-US" altLang="zh-CN" dirty="0" smtClean="0"/>
              <a:t>     200 ns.  After resetting, delay cell has a minimal delay.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Then the logics gives a low level “</a:t>
            </a:r>
            <a:r>
              <a:rPr lang="en-US" altLang="zh-CN" dirty="0" err="1" smtClean="0"/>
              <a:t>dllForceDown</a:t>
            </a:r>
            <a:r>
              <a:rPr lang="en-US" altLang="zh-CN" dirty="0" smtClean="0"/>
              <a:t>” to force the charge pump to discharge the LPF. Thus the delay will increase.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After the control voltage on the LPF drops to a value that </a:t>
            </a:r>
            <a:r>
              <a:rPr lang="en-US" altLang="zh-CN" dirty="0" err="1" smtClean="0"/>
              <a:t>dllLate</a:t>
            </a:r>
            <a:r>
              <a:rPr lang="en-US" altLang="zh-CN" dirty="0" smtClean="0"/>
              <a:t> changes its </a:t>
            </a:r>
          </a:p>
          <a:p>
            <a:r>
              <a:rPr lang="en-US" altLang="zh-CN" dirty="0" smtClean="0"/>
              <a:t>     level from high to low, release the “</a:t>
            </a:r>
            <a:r>
              <a:rPr lang="en-US" altLang="zh-CN" dirty="0" err="1" smtClean="0"/>
              <a:t>dllForceDown</a:t>
            </a:r>
            <a:r>
              <a:rPr lang="en-US" altLang="zh-CN" dirty="0" smtClean="0"/>
              <a:t>” signal and give the loop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control back to DLL.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control voltage will continue to drop until DLL is locked. Then it will change</a:t>
            </a:r>
          </a:p>
          <a:p>
            <a:r>
              <a:rPr lang="en-US" altLang="zh-CN" dirty="0" smtClean="0"/>
              <a:t>     according to the switching of up and down signals.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11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242"/>
          <p:cNvSpPr/>
          <p:nvPr/>
        </p:nvSpPr>
        <p:spPr>
          <a:xfrm>
            <a:off x="91440" y="838200"/>
            <a:ext cx="8961120" cy="522438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cxnSp>
        <p:nvCxnSpPr>
          <p:cNvPr id="219" name="Elbow Connector 218"/>
          <p:cNvCxnSpPr>
            <a:stCxn id="4" idx="0"/>
          </p:cNvCxnSpPr>
          <p:nvPr/>
        </p:nvCxnSpPr>
        <p:spPr>
          <a:xfrm rot="16200000" flipH="1">
            <a:off x="6803884" y="383717"/>
            <a:ext cx="209236" cy="4013800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>
            <a:off x="7600529" y="1575802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1710050" y="2007650"/>
            <a:ext cx="21068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152400" y="2007650"/>
            <a:ext cx="14478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1841212" y="1524000"/>
            <a:ext cx="0" cy="146051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60727" y="1456516"/>
            <a:ext cx="0" cy="224132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>
            <a:off x="7138591" y="1557660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>
            <a:off x="6721058" y="1557660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>
            <a:off x="6281270" y="1555751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>
            <a:off x="5863737" y="1555751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5400000">
            <a:off x="4560941" y="1557660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>
            <a:off x="3260170" y="1555751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>
            <a:off x="2846707" y="1555751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>
            <a:off x="2400300" y="1562098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>
            <a:off x="1987471" y="1562098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8151520" y="2577177"/>
            <a:ext cx="0" cy="214139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27182" y="1562100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000208" y="1562100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417741" y="1562100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714353" y="1562100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18288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Phase Shifter custom design for 320 MHz clock</a:t>
            </a:r>
            <a:endParaRPr lang="en-US" sz="3200" dirty="0"/>
          </a:p>
        </p:txBody>
      </p:sp>
      <p:sp>
        <p:nvSpPr>
          <p:cNvPr id="154" name="Slide Number Placeholder 4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943600" y="3926438"/>
            <a:ext cx="0" cy="171236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53200" y="3545439"/>
            <a:ext cx="0" cy="237071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21736" y="1151716"/>
            <a:ext cx="7241263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3032" y="3012038"/>
            <a:ext cx="91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993032" y="3621638"/>
            <a:ext cx="76200" cy="76200"/>
          </a:xfrm>
          <a:prstGeom prst="line">
            <a:avLst/>
          </a:prstGeom>
          <a:ln w="12700">
            <a:solidFill>
              <a:srgbClr val="89A4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93032" y="3697838"/>
            <a:ext cx="76200" cy="76200"/>
          </a:xfrm>
          <a:prstGeom prst="line">
            <a:avLst/>
          </a:prstGeom>
          <a:ln w="12700">
            <a:solidFill>
              <a:srgbClr val="89A4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86253" y="1206152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70C0"/>
                </a:solidFill>
                <a:latin typeface="Arial" charset="0"/>
                <a:cs typeface="Arial" charset="0"/>
              </a:rPr>
              <a:t>[0]</a:t>
            </a:r>
            <a:endParaRPr lang="en-GB" sz="12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15200" y="1206152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[1]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3600" y="1206152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[2]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2000" y="1206152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[3]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1206152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[4]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28800" y="1206152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[5]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7200" y="1206152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[6]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85600" y="1206152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[7]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4000" y="1206152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[8]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0632" y="1206152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[12]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54930" y="1206152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[13]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40976" y="1206152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[16]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30" name="Flowchart: Delay 29"/>
          <p:cNvSpPr/>
          <p:nvPr/>
        </p:nvSpPr>
        <p:spPr>
          <a:xfrm>
            <a:off x="3809999" y="4295807"/>
            <a:ext cx="304800" cy="304800"/>
          </a:xfrm>
          <a:prstGeom prst="flowChartDelay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 rot="5400000">
            <a:off x="2095500" y="5137668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2362200" y="5175768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57200" y="5251968"/>
            <a:ext cx="16764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14600" y="5251968"/>
            <a:ext cx="9151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3"/>
          </p:cNvCxnSpPr>
          <p:nvPr/>
        </p:nvCxnSpPr>
        <p:spPr>
          <a:xfrm>
            <a:off x="4114799" y="4448207"/>
            <a:ext cx="977295" cy="0"/>
          </a:xfrm>
          <a:prstGeom prst="lin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3127" y="3165507"/>
            <a:ext cx="179905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813127" y="4718568"/>
            <a:ext cx="133443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248400" y="3469238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239000" y="3469238"/>
            <a:ext cx="0" cy="30480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86600" y="3774038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086600" y="3850238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239000" y="3850238"/>
            <a:ext cx="0" cy="3048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62800" y="4155038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7162800" y="4155038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7162800" y="4155038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7162800" y="4155038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239000" y="4155038"/>
            <a:ext cx="76200" cy="76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239000" y="3316838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7239000" y="2957026"/>
            <a:ext cx="76200" cy="30480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239000" y="2787621"/>
            <a:ext cx="0" cy="169405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76864" y="2787621"/>
            <a:ext cx="30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81000" y="5300246"/>
            <a:ext cx="2658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dllChargePumpCurrent[3:0</a:t>
            </a: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]</a:t>
            </a:r>
            <a:endParaRPr lang="en-GB" sz="16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TextBox 227"/>
          <p:cNvSpPr txBox="1">
            <a:spLocks noChangeArrowheads="1"/>
          </p:cNvSpPr>
          <p:nvPr/>
        </p:nvSpPr>
        <p:spPr bwMode="auto">
          <a:xfrm>
            <a:off x="3962399" y="3498014"/>
            <a:ext cx="9236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dllLateA</a:t>
            </a:r>
            <a:endParaRPr lang="en-GB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TextBox 227"/>
          <p:cNvSpPr txBox="1">
            <a:spLocks noChangeArrowheads="1"/>
          </p:cNvSpPr>
          <p:nvPr/>
        </p:nvSpPr>
        <p:spPr bwMode="auto">
          <a:xfrm>
            <a:off x="398800" y="4932823"/>
            <a:ext cx="14350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dllForceDown</a:t>
            </a:r>
            <a:endParaRPr lang="en-GB" sz="16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6553200" y="3153876"/>
            <a:ext cx="685800" cy="0"/>
          </a:xfrm>
          <a:prstGeom prst="line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36234" y="997264"/>
            <a:ext cx="113043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600" kern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Reference</a:t>
            </a:r>
          </a:p>
          <a:p>
            <a:pPr algn="ctr">
              <a:defRPr/>
            </a:pPr>
            <a:r>
              <a:rPr lang="en-US" sz="1600" kern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clock</a:t>
            </a:r>
            <a:endParaRPr lang="en-US" sz="800" kern="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3809999" y="3686207"/>
            <a:ext cx="228600" cy="0"/>
          </a:xfrm>
          <a:prstGeom prst="line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092094" y="3774038"/>
            <a:ext cx="4284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239000" y="3469238"/>
            <a:ext cx="2544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57200" y="5638800"/>
            <a:ext cx="54864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76800" y="3240638"/>
            <a:ext cx="643694" cy="0"/>
          </a:xfrm>
          <a:prstGeom prst="line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493486" y="1461502"/>
            <a:ext cx="0" cy="2012722"/>
          </a:xfrm>
          <a:prstGeom prst="line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770800" y="1206152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[10]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42400" y="1206152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[9]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88584" y="1206152"/>
            <a:ext cx="429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[11]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84728" y="1206152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[14]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919026" y="1206152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Arial" charset="0"/>
              </a:rPr>
              <a:t>[15]</a:t>
            </a:r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70" name="Isosceles Triangle 69"/>
          <p:cNvSpPr/>
          <p:nvPr/>
        </p:nvSpPr>
        <p:spPr>
          <a:xfrm rot="5400000" flipH="1">
            <a:off x="3657599" y="3610007"/>
            <a:ext cx="152400" cy="152400"/>
          </a:xfrm>
          <a:prstGeom prst="triangl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1" name="Isosceles Triangle 70"/>
          <p:cNvSpPr/>
          <p:nvPr/>
        </p:nvSpPr>
        <p:spPr>
          <a:xfrm rot="5400000" flipH="1">
            <a:off x="3657599" y="4067207"/>
            <a:ext cx="152400" cy="152400"/>
          </a:xfrm>
          <a:prstGeom prst="triangl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5400000" flipH="1">
            <a:off x="3657599" y="3838607"/>
            <a:ext cx="152400" cy="152400"/>
          </a:xfrm>
          <a:prstGeom prst="triangl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3428999" y="4143407"/>
            <a:ext cx="228600" cy="0"/>
          </a:xfrm>
          <a:prstGeom prst="lin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428999" y="3914807"/>
            <a:ext cx="228600" cy="0"/>
          </a:xfrm>
          <a:prstGeom prst="lin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809999" y="3914807"/>
            <a:ext cx="228600" cy="0"/>
          </a:xfrm>
          <a:prstGeom prst="line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809999" y="4143407"/>
            <a:ext cx="228600" cy="0"/>
          </a:xfrm>
          <a:prstGeom prst="line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227"/>
          <p:cNvSpPr txBox="1">
            <a:spLocks noChangeArrowheads="1"/>
          </p:cNvSpPr>
          <p:nvPr/>
        </p:nvSpPr>
        <p:spPr bwMode="auto">
          <a:xfrm>
            <a:off x="3962399" y="3739145"/>
            <a:ext cx="9236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dllLateB</a:t>
            </a:r>
            <a:endParaRPr lang="en-GB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TextBox 227"/>
          <p:cNvSpPr txBox="1">
            <a:spLocks noChangeArrowheads="1"/>
          </p:cNvSpPr>
          <p:nvPr/>
        </p:nvSpPr>
        <p:spPr bwMode="auto">
          <a:xfrm>
            <a:off x="3962399" y="3957253"/>
            <a:ext cx="934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dllLateC</a:t>
            </a:r>
            <a:endParaRPr lang="en-GB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6553200" y="3153876"/>
            <a:ext cx="0" cy="23916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75124" y="5923312"/>
            <a:ext cx="607807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81000" y="5602101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dllReset</a:t>
            </a:r>
            <a:endParaRPr lang="en-GB" sz="10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3059832" y="4718568"/>
            <a:ext cx="24033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410200" y="4718568"/>
            <a:ext cx="13335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629400" y="4718568"/>
            <a:ext cx="152212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owchart: Stored Data 89"/>
          <p:cNvSpPr/>
          <p:nvPr/>
        </p:nvSpPr>
        <p:spPr>
          <a:xfrm rot="10800000">
            <a:off x="3810000" y="3088238"/>
            <a:ext cx="304800" cy="3048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2907432" y="3686207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971800" y="3686207"/>
            <a:ext cx="6857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1981200" y="4870968"/>
            <a:ext cx="0" cy="38100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981200" y="4870968"/>
            <a:ext cx="10792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3059832" y="3735938"/>
            <a:ext cx="0" cy="11217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428999" y="4372007"/>
            <a:ext cx="381000" cy="0"/>
          </a:xfrm>
          <a:prstGeom prst="line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428999" y="4524407"/>
            <a:ext cx="381000" cy="0"/>
          </a:xfrm>
          <a:prstGeom prst="line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039100" y="3195636"/>
            <a:ext cx="818982" cy="0"/>
          </a:xfrm>
          <a:prstGeom prst="line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657600" y="3316838"/>
            <a:ext cx="152400" cy="0"/>
          </a:xfrm>
          <a:prstGeom prst="line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114800" y="3240638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428999" y="3686207"/>
            <a:ext cx="0" cy="685800"/>
          </a:xfrm>
          <a:prstGeom prst="line">
            <a:avLst/>
          </a:prstGeom>
          <a:ln w="12700"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23528" y="1287603"/>
            <a:ext cx="1196481" cy="0"/>
          </a:xfrm>
          <a:prstGeom prst="line">
            <a:avLst/>
          </a:prstGeom>
          <a:ln w="12700">
            <a:solidFill>
              <a:srgbClr val="CC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844531" y="3697550"/>
            <a:ext cx="152400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60727" y="3697838"/>
            <a:ext cx="11289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813127" y="3164438"/>
            <a:ext cx="0" cy="155413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5092094" y="3774038"/>
            <a:ext cx="0" cy="674169"/>
          </a:xfrm>
          <a:prstGeom prst="lin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060467" y="3316838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060467" y="3316838"/>
            <a:ext cx="6161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429744" y="4524409"/>
            <a:ext cx="0" cy="727559"/>
          </a:xfrm>
          <a:prstGeom prst="lin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81000" y="4542960"/>
            <a:ext cx="10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dllEnable</a:t>
            </a:r>
            <a:endParaRPr lang="en-GB" sz="10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182286" y="4380018"/>
            <a:ext cx="95731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kern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clkDelay</a:t>
            </a:r>
            <a:endParaRPr lang="en-GB" sz="1000" kern="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275508" y="6062585"/>
                <a:ext cx="6849439" cy="766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delay line is composed of 17 delay cells. The last one is dummy. 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delay resolution is T/15 that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3.125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en-US" i="1" dirty="0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208.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3 </m:t>
                    </m:r>
                    <m:r>
                      <a:rPr lang="en-US" b="0" i="1" dirty="0" smtClean="0">
                        <a:latin typeface="Cambria Math"/>
                      </a:rPr>
                      <m:t>𝑝𝑠</m:t>
                    </m:r>
                    <m:r>
                      <a:rPr lang="en-US" b="0" i="1" dirty="0" smtClean="0">
                        <a:latin typeface="Cambria Math"/>
                      </a:rPr>
                      <m:t>.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08" y="6062585"/>
                <a:ext cx="6849439" cy="766685"/>
              </a:xfrm>
              <a:prstGeom prst="rect">
                <a:avLst/>
              </a:prstGeom>
              <a:blipFill rotWithShape="1">
                <a:blip r:embed="rId2"/>
                <a:stretch>
                  <a:fillRect l="-534" t="-4000"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apezoid 3"/>
          <p:cNvSpPr/>
          <p:nvPr/>
        </p:nvSpPr>
        <p:spPr>
          <a:xfrm rot="10800000">
            <a:off x="1717173" y="1676397"/>
            <a:ext cx="6368858" cy="609602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77" name="Straight Connector 176"/>
          <p:cNvCxnSpPr/>
          <p:nvPr/>
        </p:nvCxnSpPr>
        <p:spPr>
          <a:xfrm>
            <a:off x="1660727" y="1524000"/>
            <a:ext cx="18380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7973620" y="1523999"/>
            <a:ext cx="0" cy="146051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7967716" y="1523999"/>
            <a:ext cx="18380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7493486" y="1678196"/>
            <a:ext cx="2491" cy="609599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82840" y="16658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clockSelect[3:0</a:t>
            </a: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]</a:t>
            </a:r>
            <a:endParaRPr lang="en-GB" sz="16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459813" y="1822984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16:1 MUX</a:t>
            </a:r>
            <a:endParaRPr lang="en-US" dirty="0"/>
          </a:p>
        </p:txBody>
      </p:sp>
      <p:sp>
        <p:nvSpPr>
          <p:cNvPr id="194" name="TextBox 193"/>
          <p:cNvSpPr txBox="1"/>
          <p:nvPr/>
        </p:nvSpPr>
        <p:spPr>
          <a:xfrm>
            <a:off x="1993032" y="3012038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</a:t>
            </a:r>
            <a:endParaRPr lang="en-US" sz="1600" dirty="0"/>
          </a:p>
        </p:txBody>
      </p:sp>
      <p:sp>
        <p:nvSpPr>
          <p:cNvPr id="195" name="TextBox 194"/>
          <p:cNvSpPr txBox="1"/>
          <p:nvPr/>
        </p:nvSpPr>
        <p:spPr>
          <a:xfrm>
            <a:off x="1993032" y="3516185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CLK</a:t>
            </a:r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2305891" y="3012038"/>
            <a:ext cx="65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down</a:t>
            </a:r>
            <a:endParaRPr lang="en-US" dirty="0"/>
          </a:p>
        </p:txBody>
      </p:sp>
      <p:sp>
        <p:nvSpPr>
          <p:cNvPr id="200" name="TextBox 199"/>
          <p:cNvSpPr txBox="1"/>
          <p:nvPr/>
        </p:nvSpPr>
        <p:spPr>
          <a:xfrm>
            <a:off x="2485104" y="3528561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up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2009879" y="2495234"/>
            <a:ext cx="897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Phase</a:t>
            </a:r>
          </a:p>
          <a:p>
            <a:pPr algn="ctr"/>
            <a:r>
              <a:rPr lang="en-US" sz="1600" dirty="0" smtClean="0"/>
              <a:t>detector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5520494" y="3088238"/>
            <a:ext cx="804106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</a:rPr>
              <a:t>Charge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</a:rPr>
              <a:t>Pump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29" name="Straight Connector 228"/>
          <p:cNvCxnSpPr/>
          <p:nvPr/>
        </p:nvCxnSpPr>
        <p:spPr>
          <a:xfrm flipV="1">
            <a:off x="8149139" y="1470658"/>
            <a:ext cx="0" cy="95524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239"/>
          <p:cNvSpPr txBox="1"/>
          <p:nvPr/>
        </p:nvSpPr>
        <p:spPr>
          <a:xfrm>
            <a:off x="8178270" y="2156680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rgbClr val="C00000"/>
                </a:solidFill>
                <a:latin typeface="Arial" charset="0"/>
                <a:cs typeface="Arial" charset="0"/>
              </a:rPr>
              <a:t>clkOut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3842140" y="838200"/>
            <a:ext cx="2544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Voltage controlled delay line</a:t>
            </a:r>
            <a:endParaRPr lang="en-US" sz="1600" dirty="0"/>
          </a:p>
        </p:txBody>
      </p:sp>
      <p:sp>
        <p:nvSpPr>
          <p:cNvPr id="2" name="文本框 1"/>
          <p:cNvSpPr txBox="1"/>
          <p:nvPr/>
        </p:nvSpPr>
        <p:spPr>
          <a:xfrm>
            <a:off x="7346076" y="362239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LPF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129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4540516"/>
            <a:ext cx="8640000" cy="215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8000"/>
            <a:ext cx="8229600" cy="1143000"/>
          </a:xfrm>
        </p:spPr>
        <p:txBody>
          <a:bodyPr/>
          <a:lstStyle/>
          <a:p>
            <a:r>
              <a:rPr lang="en-US" dirty="0" smtClean="0"/>
              <a:t>Schematic and layout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1"/>
              </a:clrFrom>
              <a:clrTo>
                <a:srgbClr val="0000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838200"/>
            <a:ext cx="8640000" cy="36149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4000" y="2590800"/>
            <a:ext cx="1116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00FF"/>
                </a:solidFill>
              </a:rPr>
              <a:t>Delay line</a:t>
            </a:r>
          </a:p>
          <a:p>
            <a:pPr algn="ctr"/>
            <a:r>
              <a:rPr lang="en-US" altLang="zh-CN" dirty="0" smtClean="0">
                <a:solidFill>
                  <a:srgbClr val="0000FF"/>
                </a:solidFill>
              </a:rPr>
              <a:t>And</a:t>
            </a:r>
          </a:p>
          <a:p>
            <a:pPr algn="ctr"/>
            <a:r>
              <a:rPr lang="en-US" altLang="zh-CN" dirty="0" smtClean="0">
                <a:solidFill>
                  <a:srgbClr val="0000FF"/>
                </a:solidFill>
              </a:rPr>
              <a:t>16:1 MUX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5800" y="4648200"/>
            <a:ext cx="29718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>
            <a:stCxn id="4" idx="2"/>
          </p:cNvCxnSpPr>
          <p:nvPr/>
        </p:nvCxnSpPr>
        <p:spPr>
          <a:xfrm>
            <a:off x="2082006" y="3514130"/>
            <a:ext cx="558005" cy="113407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098000" y="5181600"/>
            <a:ext cx="468000" cy="126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276600" y="2729299"/>
            <a:ext cx="98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00FF"/>
                </a:solidFill>
              </a:rPr>
              <a:t>Phase </a:t>
            </a:r>
          </a:p>
          <a:p>
            <a:pPr algn="ctr"/>
            <a:r>
              <a:rPr lang="en-US" altLang="zh-CN" dirty="0" smtClean="0">
                <a:solidFill>
                  <a:srgbClr val="0000FF"/>
                </a:solidFill>
              </a:rPr>
              <a:t>detector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13" name="直接箭头连接符 12"/>
          <p:cNvCxnSpPr>
            <a:endCxn id="11" idx="0"/>
          </p:cNvCxnSpPr>
          <p:nvPr/>
        </p:nvCxnSpPr>
        <p:spPr>
          <a:xfrm flipH="1">
            <a:off x="1332000" y="3276600"/>
            <a:ext cx="2325602" cy="190500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85800" y="5307600"/>
            <a:ext cx="0" cy="11694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5800" y="6477000"/>
            <a:ext cx="29718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657600" y="5715000"/>
            <a:ext cx="0" cy="762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2895600" y="5715000"/>
            <a:ext cx="7620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895600" y="5105400"/>
            <a:ext cx="0" cy="6096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676400" y="5105400"/>
            <a:ext cx="12192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676400" y="5105400"/>
            <a:ext cx="0" cy="2022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85800" y="5307600"/>
            <a:ext cx="9906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2832011" y="3514130"/>
            <a:ext cx="3873589" cy="162477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477000" y="288933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00FF"/>
                </a:solidFill>
              </a:rPr>
              <a:t>Charge </a:t>
            </a:r>
          </a:p>
          <a:p>
            <a:pPr algn="ctr"/>
            <a:r>
              <a:rPr lang="en-US" altLang="zh-CN" dirty="0" smtClean="0">
                <a:solidFill>
                  <a:srgbClr val="0000FF"/>
                </a:solidFill>
              </a:rPr>
              <a:t>   Pump	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971800" y="5105400"/>
            <a:ext cx="0" cy="5334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971800" y="5638800"/>
            <a:ext cx="7620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733800" y="5638800"/>
            <a:ext cx="0" cy="8382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3733800" y="6477000"/>
            <a:ext cx="48006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8534400" y="4633912"/>
            <a:ext cx="0" cy="18430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3733800" y="4633912"/>
            <a:ext cx="48006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3733800" y="4633912"/>
            <a:ext cx="0" cy="4714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2971800" y="5105400"/>
            <a:ext cx="7620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8280965" y="3190964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LPF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 flipH="1">
            <a:off x="7584996" y="3521720"/>
            <a:ext cx="904998" cy="106988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252000" y="971214"/>
            <a:ext cx="14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Schematic:</a:t>
            </a:r>
            <a:endParaRPr lang="zh-CN" altLang="en-US" dirty="0"/>
          </a:p>
        </p:txBody>
      </p:sp>
      <p:sp>
        <p:nvSpPr>
          <p:cNvPr id="66" name="文本框 65"/>
          <p:cNvSpPr txBox="1"/>
          <p:nvPr/>
        </p:nvSpPr>
        <p:spPr>
          <a:xfrm>
            <a:off x="183742" y="3900028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layout: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~</a:t>
            </a:r>
            <a:r>
              <a:rPr lang="en-US" altLang="zh-CN" dirty="0" smtClean="0"/>
              <a:t>100um x 400um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19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8000"/>
            <a:ext cx="8229600" cy="1143000"/>
          </a:xfrm>
        </p:spPr>
        <p:txBody>
          <a:bodyPr/>
          <a:lstStyle/>
          <a:p>
            <a:r>
              <a:rPr lang="en-US" dirty="0" smtClean="0"/>
              <a:t>Test bench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52400" y="5103674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320 MHz clock inputs. Run post-simulations in three corners: nominal corner, fastest corner—</a:t>
            </a:r>
            <a:r>
              <a:rPr lang="en-US" altLang="zh-CN" dirty="0"/>
              <a:t>C2</a:t>
            </a:r>
            <a:r>
              <a:rPr lang="en-US" altLang="zh-CN" dirty="0" smtClean="0"/>
              <a:t>, slowest corner—C15. Minimal current setting.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control voltage is initialized to a value to make DLL locked at the beginning of simulation.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 err="1" smtClean="0"/>
              <a:t>clockDelaySelect</a:t>
            </a:r>
            <a:r>
              <a:rPr lang="en-US" altLang="zh-CN" dirty="0" smtClean="0"/>
              <a:t>[3:0] change in turns so that the </a:t>
            </a:r>
            <a:r>
              <a:rPr lang="en-US" altLang="zh-CN" dirty="0" err="1" smtClean="0"/>
              <a:t>clkOut</a:t>
            </a:r>
            <a:r>
              <a:rPr lang="en-US" altLang="zh-CN" dirty="0" smtClean="0"/>
              <a:t> comes from tap0 to </a:t>
            </a:r>
            <a:r>
              <a:rPr lang="en-US" altLang="zh-CN" dirty="0"/>
              <a:t>tap15 successively.</a:t>
            </a:r>
            <a:endParaRPr lang="zh-CN" altLang="en-US" dirty="0"/>
          </a:p>
        </p:txBody>
      </p:sp>
      <p:pic>
        <p:nvPicPr>
          <p:cNvPr id="7" name="Picture 71"/>
          <p:cNvPicPr/>
          <p:nvPr/>
        </p:nvPicPr>
        <p:blipFill>
          <a:blip r:embed="rId2">
            <a:clrChange>
              <a:clrFrom>
                <a:srgbClr val="000001"/>
              </a:clrFrom>
              <a:clrTo>
                <a:srgbClr val="0000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772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074508"/>
            <a:ext cx="8229600" cy="1143000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orner definition of MPA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42" y="2195512"/>
            <a:ext cx="8229600" cy="4525963"/>
          </a:xfrm>
        </p:spPr>
        <p:txBody>
          <a:bodyPr/>
          <a:lstStyle/>
          <a:p>
            <a:r>
              <a:rPr lang="en-US" altLang="zh-CN" dirty="0"/>
              <a:t>TYPICAL: TT, 1 V, 25 </a:t>
            </a:r>
            <a:r>
              <a:rPr lang="en-US" altLang="zh-CN" dirty="0" smtClean="0"/>
              <a:t>C</a:t>
            </a:r>
            <a:endParaRPr lang="zh-CN" altLang="zh-CN" dirty="0"/>
          </a:p>
          <a:p>
            <a:r>
              <a:rPr lang="en-US" altLang="zh-CN" dirty="0"/>
              <a:t>FAST: FF, 1.1 V 0 C        </a:t>
            </a:r>
            <a:endParaRPr lang="en-US" altLang="zh-CN" dirty="0" smtClean="0"/>
          </a:p>
          <a:p>
            <a:r>
              <a:rPr lang="en-US" altLang="zh-CN" dirty="0" smtClean="0"/>
              <a:t>SLOW </a:t>
            </a:r>
            <a:r>
              <a:rPr lang="en-US" altLang="zh-CN" dirty="0"/>
              <a:t>LOW TEMPERATURE: SS, 0.9 V, -40 C</a:t>
            </a:r>
            <a:endParaRPr lang="zh-CN" altLang="zh-CN" dirty="0"/>
          </a:p>
          <a:p>
            <a:r>
              <a:rPr lang="en-US" altLang="zh-CN" dirty="0"/>
              <a:t>SLOW HIGH TEMPERATURE: SS, 0.9 V, 50 C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31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0800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Results in Typical corner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08986" y="828023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DLL functionality: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-107070" y="3734636"/>
            <a:ext cx="935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DLL is locked. The rising edges of two inputs of  the phase detector are very close to each other.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08986" y="4134304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shifting: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781800" y="4582313"/>
            <a:ext cx="2209800" cy="175432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 LSB = 208.3 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DNL = 0.008 LSB</a:t>
            </a:r>
            <a:r>
              <a:rPr lang="en-US" altLang="zh-CN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INL = </a:t>
            </a:r>
            <a:r>
              <a:rPr lang="en-US" altLang="zh-CN" dirty="0"/>
              <a:t> 0.01</a:t>
            </a:r>
            <a:r>
              <a:rPr lang="en-US" altLang="zh-CN" dirty="0" smtClean="0"/>
              <a:t> LSB</a:t>
            </a:r>
            <a:r>
              <a:rPr lang="en-US" altLang="zh-CN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Jitter </a:t>
            </a:r>
            <a:r>
              <a:rPr lang="en-US" altLang="zh-CN" dirty="0" smtClean="0"/>
              <a:t>=2.99 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Power dissipation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is 1.007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/>
              <a:t>mW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5165" y="154780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dn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85165" y="21498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up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-14439" y="288848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vCtrl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553200" y="1595824"/>
            <a:ext cx="961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clkDelay</a:t>
            </a:r>
            <a:endParaRPr lang="en-US" altLang="zh-CN" dirty="0" smtClean="0"/>
          </a:p>
          <a:p>
            <a:r>
              <a:rPr lang="en-US" altLang="zh-CN" dirty="0" smtClean="0"/>
              <a:t>And</a:t>
            </a:r>
          </a:p>
          <a:p>
            <a:r>
              <a:rPr lang="en-US" altLang="zh-CN" dirty="0" err="1" smtClean="0"/>
              <a:t>clkRef</a:t>
            </a:r>
            <a:endParaRPr lang="zh-CN" altLang="en-US" dirty="0"/>
          </a:p>
        </p:txBody>
      </p:sp>
      <p:pic>
        <p:nvPicPr>
          <p:cNvPr id="15" name="Picture 123"/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" y="1224575"/>
            <a:ext cx="5729328" cy="2524500"/>
          </a:xfrm>
          <a:prstGeom prst="rect">
            <a:avLst/>
          </a:prstGeom>
        </p:spPr>
      </p:pic>
      <p:pic>
        <p:nvPicPr>
          <p:cNvPr id="20" name="Picture 124"/>
          <p:cNvPicPr/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514" y="1326654"/>
            <a:ext cx="3414671" cy="2369138"/>
          </a:xfrm>
          <a:prstGeom prst="rect">
            <a:avLst/>
          </a:prstGeom>
        </p:spPr>
      </p:pic>
      <p:graphicFrame>
        <p:nvGraphicFramePr>
          <p:cNvPr id="22" name="图表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950763"/>
              </p:ext>
            </p:extLst>
          </p:nvPr>
        </p:nvGraphicFramePr>
        <p:xfrm>
          <a:off x="0" y="4395622"/>
          <a:ext cx="6660270" cy="2503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935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0800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Results in </a:t>
            </a:r>
            <a:r>
              <a:rPr lang="en-US" altLang="zh-CN" dirty="0"/>
              <a:t>F</a:t>
            </a:r>
            <a:r>
              <a:rPr lang="en-US" altLang="zh-CN" dirty="0" smtClean="0"/>
              <a:t>ast corner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28625" y="838200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DLL functionality: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-107070" y="3495381"/>
            <a:ext cx="935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DLL is locked. The rising edges of two inputs of  the phase detector are very close to each other.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28625" y="4060398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shifting: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781800" y="4582313"/>
            <a:ext cx="2209800" cy="175432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 LSB = 208.3 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DNL =  0.008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LSB</a:t>
            </a:r>
            <a:r>
              <a:rPr lang="en-US" altLang="zh-CN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INL = 0.009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LSB</a:t>
            </a:r>
            <a:r>
              <a:rPr lang="en-US" altLang="zh-CN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Jitter </a:t>
            </a:r>
            <a:r>
              <a:rPr lang="en-US" altLang="zh-CN" dirty="0" smtClean="0"/>
              <a:t>=  3.03ps.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Power dissipation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is 1.447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/>
              <a:t>mW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43039" y="155171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dn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43039" y="215373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up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43435" y="289239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vCtrl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553200" y="1595824"/>
            <a:ext cx="961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clkDelay</a:t>
            </a:r>
            <a:endParaRPr lang="en-US" altLang="zh-CN" dirty="0" smtClean="0"/>
          </a:p>
          <a:p>
            <a:r>
              <a:rPr lang="en-US" altLang="zh-CN" dirty="0" smtClean="0"/>
              <a:t>And</a:t>
            </a:r>
          </a:p>
          <a:p>
            <a:r>
              <a:rPr lang="en-US" altLang="zh-CN" dirty="0" err="1" smtClean="0"/>
              <a:t>clkRef</a:t>
            </a:r>
            <a:endParaRPr lang="zh-CN" altLang="en-US" dirty="0"/>
          </a:p>
        </p:txBody>
      </p:sp>
      <p:pic>
        <p:nvPicPr>
          <p:cNvPr id="22" name="Picture 126"/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5" y="1230685"/>
            <a:ext cx="5486400" cy="2276830"/>
          </a:xfrm>
          <a:prstGeom prst="rect">
            <a:avLst/>
          </a:prstGeom>
        </p:spPr>
      </p:pic>
      <p:pic>
        <p:nvPicPr>
          <p:cNvPr id="23" name="Picture 127"/>
          <p:cNvPicPr/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39" y="1230685"/>
            <a:ext cx="3268068" cy="2244985"/>
          </a:xfrm>
          <a:prstGeom prst="rect">
            <a:avLst/>
          </a:prstGeom>
        </p:spPr>
      </p:pic>
      <p:graphicFrame>
        <p:nvGraphicFramePr>
          <p:cNvPr id="24" name="图表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767796"/>
              </p:ext>
            </p:extLst>
          </p:nvPr>
        </p:nvGraphicFramePr>
        <p:xfrm>
          <a:off x="0" y="4447021"/>
          <a:ext cx="6705600" cy="206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032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600" dirty="0"/>
              <a:t>B</a:t>
            </a:r>
            <a:r>
              <a:rPr lang="en-US" altLang="zh-CN" sz="3600" dirty="0" smtClean="0"/>
              <a:t>ackground</a:t>
            </a:r>
          </a:p>
          <a:p>
            <a:r>
              <a:rPr lang="en-US" altLang="zh-CN" sz="3600" dirty="0" smtClean="0"/>
              <a:t>Interface</a:t>
            </a:r>
            <a:endParaRPr lang="en-US" altLang="zh-CN" sz="3600" dirty="0"/>
          </a:p>
          <a:p>
            <a:r>
              <a:rPr lang="en-US" altLang="zh-CN" sz="3600" dirty="0"/>
              <a:t>Digital flow</a:t>
            </a:r>
          </a:p>
          <a:p>
            <a:r>
              <a:rPr lang="en-US" altLang="zh-CN" sz="3600" dirty="0"/>
              <a:t>Phase shifter custom design for 320 MHz clock</a:t>
            </a:r>
          </a:p>
          <a:p>
            <a:r>
              <a:rPr lang="en-US" altLang="zh-CN" sz="3600" dirty="0"/>
              <a:t>Post-simulation results</a:t>
            </a:r>
          </a:p>
          <a:p>
            <a:r>
              <a:rPr lang="en-US" altLang="zh-CN" sz="3600" dirty="0" smtClean="0"/>
              <a:t>Summary</a:t>
            </a:r>
            <a:endParaRPr lang="en-US" altLang="zh-CN" sz="3600" dirty="0"/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/>
          <a:lstStyle/>
          <a:p>
            <a:pPr algn="l" eaLnBrk="1" hangingPunct="1"/>
            <a:r>
              <a:rPr lang="en-US" altLang="zh-CN" sz="4000" dirty="0" smtClean="0">
                <a:solidFill>
                  <a:schemeClr val="bg1"/>
                </a:solidFill>
              </a:rPr>
              <a:t>Outline</a:t>
            </a:r>
            <a:endParaRPr lang="zh-CN" altLang="zh-CN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0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386" y="-110068"/>
            <a:ext cx="8482013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Results in slow low temperature corner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28625" y="838200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DLL functionality: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-107070" y="3495381"/>
            <a:ext cx="935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DLL is locked. The rising edges of two inputs of  the phase detector are very close to each other.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28625" y="3840134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shifting: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781800" y="4582313"/>
            <a:ext cx="2209800" cy="175432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 LSB = 208.3 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DNL = 0.01 </a:t>
            </a:r>
            <a:r>
              <a:rPr lang="en-US" altLang="zh-CN" dirty="0"/>
              <a:t>LSB.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INL = 0.03 </a:t>
            </a:r>
            <a:r>
              <a:rPr lang="en-US" altLang="zh-CN" dirty="0"/>
              <a:t>LSB.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Jitter </a:t>
            </a:r>
            <a:r>
              <a:rPr lang="en-US" altLang="zh-CN" dirty="0" smtClean="0"/>
              <a:t>=  2.93ps</a:t>
            </a:r>
            <a:r>
              <a:rPr lang="en-US" altLang="zh-CN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Power dissipation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is 0.68mW.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6744" y="155171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dn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6744" y="215373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up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-22860" y="289239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vCtrl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400800" y="1599734"/>
            <a:ext cx="961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clkDelay</a:t>
            </a:r>
            <a:endParaRPr lang="en-US" altLang="zh-CN" dirty="0" smtClean="0"/>
          </a:p>
          <a:p>
            <a:r>
              <a:rPr lang="en-US" altLang="zh-CN" dirty="0" smtClean="0"/>
              <a:t>And</a:t>
            </a:r>
          </a:p>
          <a:p>
            <a:r>
              <a:rPr lang="en-US" altLang="zh-CN" dirty="0" err="1" smtClean="0"/>
              <a:t>clkRef</a:t>
            </a:r>
            <a:endParaRPr lang="zh-CN" altLang="en-US" dirty="0"/>
          </a:p>
        </p:txBody>
      </p:sp>
      <p:pic>
        <p:nvPicPr>
          <p:cNvPr id="15" name="Picture 132"/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1103543"/>
            <a:ext cx="5483352" cy="2412985"/>
          </a:xfrm>
          <a:prstGeom prst="rect">
            <a:avLst/>
          </a:prstGeom>
        </p:spPr>
      </p:pic>
      <p:pic>
        <p:nvPicPr>
          <p:cNvPr id="16" name="Picture 133"/>
          <p:cNvPicPr/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52" y="1138641"/>
            <a:ext cx="3657600" cy="2337029"/>
          </a:xfrm>
          <a:prstGeom prst="rect">
            <a:avLst/>
          </a:prstGeom>
        </p:spPr>
      </p:pic>
      <p:graphicFrame>
        <p:nvGraphicFramePr>
          <p:cNvPr id="17" name="图表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84426"/>
              </p:ext>
            </p:extLst>
          </p:nvPr>
        </p:nvGraphicFramePr>
        <p:xfrm>
          <a:off x="-3048" y="4412682"/>
          <a:ext cx="6858000" cy="212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1437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386" y="-110068"/>
            <a:ext cx="8482013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Results in slow high temperature corner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28625" y="838200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DLL functionality: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-107070" y="3495381"/>
            <a:ext cx="935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DLL is locked. The rising edges of two inputs of  the phase detector are very close to each other.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28625" y="3840134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shifting: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781800" y="4582313"/>
            <a:ext cx="2209800" cy="175432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 LSB = 208.3 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DNL = 0.01 </a:t>
            </a:r>
            <a:r>
              <a:rPr lang="en-US" altLang="zh-CN" dirty="0"/>
              <a:t>LSB.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INL = 0.04 </a:t>
            </a:r>
            <a:r>
              <a:rPr lang="en-US" altLang="zh-CN" dirty="0"/>
              <a:t>LSB.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Jitter </a:t>
            </a:r>
            <a:r>
              <a:rPr lang="en-US" altLang="zh-CN" dirty="0" smtClean="0"/>
              <a:t>=  2.38ps</a:t>
            </a:r>
            <a:r>
              <a:rPr lang="en-US" altLang="zh-CN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Power dissipation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is 0.75mW.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6744" y="155171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dn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6744" y="215373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up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-22860" y="289239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vCtrl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400800" y="1599734"/>
            <a:ext cx="961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clkDelay</a:t>
            </a:r>
            <a:endParaRPr lang="en-US" altLang="zh-CN" dirty="0" smtClean="0"/>
          </a:p>
          <a:p>
            <a:r>
              <a:rPr lang="en-US" altLang="zh-CN" dirty="0" smtClean="0"/>
              <a:t>And</a:t>
            </a:r>
          </a:p>
          <a:p>
            <a:r>
              <a:rPr lang="en-US" altLang="zh-CN" dirty="0" err="1" smtClean="0"/>
              <a:t>clkRef</a:t>
            </a:r>
            <a:endParaRPr lang="zh-CN" altLang="en-US" dirty="0"/>
          </a:p>
        </p:txBody>
      </p:sp>
      <p:pic>
        <p:nvPicPr>
          <p:cNvPr id="19" name="Picture 129"/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" y="1145187"/>
            <a:ext cx="5737860" cy="2412540"/>
          </a:xfrm>
          <a:prstGeom prst="rect">
            <a:avLst/>
          </a:prstGeom>
        </p:spPr>
      </p:pic>
      <p:pic>
        <p:nvPicPr>
          <p:cNvPr id="20" name="Picture 130"/>
          <p:cNvPicPr/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253" y="1145187"/>
            <a:ext cx="3373747" cy="2400504"/>
          </a:xfrm>
          <a:prstGeom prst="rect">
            <a:avLst/>
          </a:prstGeom>
        </p:spPr>
      </p:pic>
      <p:graphicFrame>
        <p:nvGraphicFramePr>
          <p:cNvPr id="21" name="图表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829201"/>
              </p:ext>
            </p:extLst>
          </p:nvPr>
        </p:nvGraphicFramePr>
        <p:xfrm>
          <a:off x="-73542" y="4209466"/>
          <a:ext cx="6845653" cy="228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1738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214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215613"/>
                <a:ext cx="7620000" cy="38862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Phase shifter for 320 MHz :</a:t>
                </a:r>
              </a:p>
              <a:p>
                <a:pPr lvl="1"/>
                <a:r>
                  <a:rPr lang="en-US" sz="2400" dirty="0"/>
                  <a:t>Resolution: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/>
                      </a:rPr>
                      <m:t>208.3 </m:t>
                    </m:r>
                    <m:r>
                      <a:rPr lang="en-US" sz="2400" dirty="0">
                        <a:latin typeface="Cambria Math"/>
                      </a:rPr>
                      <m:t>𝑝𝑠</m:t>
                    </m:r>
                  </m:oMath>
                </a14:m>
                <a:endParaRPr lang="en-US" sz="2400" dirty="0"/>
              </a:p>
              <a:p>
                <a:pPr lvl="1">
                  <a:buFontTx/>
                  <a:buChar char="─"/>
                </a:pPr>
                <a:r>
                  <a:rPr lang="en-US" sz="2400" dirty="0" smtClean="0"/>
                  <a:t>Power dissipation: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𝑚𝑊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lvl="1">
                  <a:buFontTx/>
                  <a:buChar char="─"/>
                </a:pPr>
                <a:r>
                  <a:rPr lang="en-US" sz="2400" dirty="0" smtClean="0"/>
                  <a:t>DNL: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&lt;0.01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𝐿𝑆𝐵</m:t>
                    </m:r>
                  </m:oMath>
                </a14:m>
                <a:endParaRPr lang="en-US" sz="2400" dirty="0" smtClean="0"/>
              </a:p>
              <a:p>
                <a:pPr lvl="1">
                  <a:buFontTx/>
                  <a:buChar char="─"/>
                </a:pPr>
                <a:r>
                  <a:rPr lang="en-US" sz="2400" dirty="0" smtClean="0"/>
                  <a:t>INL: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0.0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𝐿𝑆𝐵</m:t>
                    </m:r>
                  </m:oMath>
                </a14:m>
                <a:endParaRPr lang="en-US" sz="2400" dirty="0" smtClean="0"/>
              </a:p>
              <a:p>
                <a:pPr lvl="1">
                  <a:buFontTx/>
                  <a:buChar char="─"/>
                </a:pPr>
                <a:r>
                  <a:rPr lang="en-US" sz="2400" dirty="0" smtClean="0"/>
                  <a:t>Jitter: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𝑝𝑠</m:t>
                    </m:r>
                  </m:oMath>
                </a14:m>
                <a:endParaRPr lang="en-US" sz="2400" dirty="0" smtClean="0"/>
              </a:p>
              <a:p>
                <a:pPr lvl="1">
                  <a:buFontTx/>
                  <a:buChar char="─"/>
                </a:pPr>
                <a:r>
                  <a:rPr lang="en-US" sz="2400" dirty="0" smtClean="0"/>
                  <a:t>Lock time: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Cambria Math"/>
                      </a:rPr>
                      <m:t>&lt; </m:t>
                    </m:r>
                  </m:oMath>
                </a14:m>
                <a:r>
                  <a:rPr lang="en-US" sz="2400" i="1" dirty="0">
                    <a:latin typeface="Cambria Math"/>
                    <a:ea typeface="Cambria Math"/>
                  </a:rPr>
                  <a:t>150 us</a:t>
                </a:r>
              </a:p>
              <a:p>
                <a:pPr lvl="1">
                  <a:buFontTx/>
                  <a:buChar char="─"/>
                </a:pPr>
                <a:r>
                  <a:rPr lang="en-US" sz="2400" dirty="0" smtClean="0"/>
                  <a:t>Layout size: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400" b="0" i="1" smtClean="0">
                        <a:latin typeface="Cambria Math"/>
                      </a:rPr>
                      <m:t>100 </m:t>
                    </m:r>
                    <m:r>
                      <a:rPr lang="en-US" sz="2400" b="0" i="1" smtClean="0">
                        <a:latin typeface="Cambria Math"/>
                      </a:rPr>
                      <m:t>𝑢𝑚</m:t>
                    </m:r>
                    <m:r>
                      <a:rPr lang="en-US" sz="2400" b="0" i="1" smtClean="0">
                        <a:latin typeface="Cambria Math"/>
                      </a:rPr>
                      <m:t> ×430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𝑢𝑚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215613"/>
                <a:ext cx="7620000" cy="3886200"/>
              </a:xfrm>
              <a:blipFill rotWithShape="0">
                <a:blip r:embed="rId3"/>
                <a:stretch>
                  <a:fillRect l="-1440" t="-14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CMS Tracker will be upgraded during Phase II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27432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i="1" dirty="0">
                <a:solidFill>
                  <a:schemeClr val="tx2"/>
                </a:solidFill>
              </a:rPr>
              <a:t>To exploit the very high interaction </a:t>
            </a:r>
            <a:r>
              <a:rPr lang="en-GB" i="1" dirty="0" smtClean="0">
                <a:solidFill>
                  <a:schemeClr val="tx2"/>
                </a:solidFill>
              </a:rPr>
              <a:t>rate and </a:t>
            </a:r>
            <a:r>
              <a:rPr lang="en-GB" i="1" dirty="0">
                <a:solidFill>
                  <a:schemeClr val="tx2"/>
                </a:solidFill>
              </a:rPr>
              <a:t>integrated luminosity, reaching 3000 </a:t>
            </a:r>
            <a:r>
              <a:rPr lang="en-GB" i="1" dirty="0" smtClean="0">
                <a:solidFill>
                  <a:schemeClr val="tx2"/>
                </a:solidFill>
              </a:rPr>
              <a:t>fb-1, </a:t>
            </a:r>
            <a:r>
              <a:rPr lang="en-GB" b="1" i="1" dirty="0">
                <a:solidFill>
                  <a:schemeClr val="tx2"/>
                </a:solidFill>
              </a:rPr>
              <a:t>major upgrades to CMS are necessary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4100" name="Picture 4" descr="http://hilumilhc.web.cern.ch/sites/hilumilhc.web.cern.ch/files/Year%20of%20Light%2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884819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800600" y="16764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b="1" i="1" dirty="0">
                <a:solidFill>
                  <a:schemeClr val="tx2"/>
                </a:solidFill>
              </a:rPr>
              <a:t>HL-LHC</a:t>
            </a:r>
            <a:r>
              <a:rPr lang="en-GB" i="1" dirty="0">
                <a:solidFill>
                  <a:schemeClr val="tx2"/>
                </a:solidFill>
              </a:rPr>
              <a:t> will operate at </a:t>
            </a:r>
            <a:r>
              <a:rPr lang="en-GB" b="1" i="1" dirty="0">
                <a:solidFill>
                  <a:schemeClr val="tx2"/>
                </a:solidFill>
              </a:rPr>
              <a:t>14 </a:t>
            </a:r>
            <a:r>
              <a:rPr lang="en-GB" b="1" i="1" dirty="0" err="1">
                <a:solidFill>
                  <a:schemeClr val="tx2"/>
                </a:solidFill>
              </a:rPr>
              <a:t>TeV</a:t>
            </a:r>
            <a:r>
              <a:rPr lang="en-GB" b="1" i="1" dirty="0">
                <a:solidFill>
                  <a:schemeClr val="tx2"/>
                </a:solidFill>
              </a:rPr>
              <a:t> </a:t>
            </a:r>
            <a:r>
              <a:rPr lang="en-GB" i="1" dirty="0" smtClean="0">
                <a:solidFill>
                  <a:schemeClr val="tx2"/>
                </a:solidFill>
              </a:rPr>
              <a:t>centre of </a:t>
            </a:r>
            <a:r>
              <a:rPr lang="en-GB" i="1" dirty="0">
                <a:solidFill>
                  <a:schemeClr val="tx2"/>
                </a:solidFill>
              </a:rPr>
              <a:t>mass energy with a peak </a:t>
            </a:r>
            <a:r>
              <a:rPr lang="en-GB" i="1" dirty="0" smtClean="0">
                <a:solidFill>
                  <a:schemeClr val="tx2"/>
                </a:solidFill>
              </a:rPr>
              <a:t>luminosity of </a:t>
            </a:r>
            <a:r>
              <a:rPr lang="en-GB" b="1" i="1" dirty="0" smtClean="0">
                <a:solidFill>
                  <a:schemeClr val="tx2"/>
                </a:solidFill>
              </a:rPr>
              <a:t>5x10^34cm-2s-1</a:t>
            </a:r>
            <a:endParaRPr lang="en-US" b="1" i="1" baseline="30000" dirty="0">
              <a:solidFill>
                <a:schemeClr val="tx2"/>
              </a:solidFill>
            </a:endParaRPr>
          </a:p>
        </p:txBody>
      </p:sp>
      <p:pic>
        <p:nvPicPr>
          <p:cNvPr id="4102" name="Picture 6" descr="http://hilumilhc.web.cern.ch/sites/hilumilhc.web.cern.ch/files/new_timeplan_24Sept201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/>
          <a:stretch/>
        </p:blipFill>
        <p:spPr bwMode="auto">
          <a:xfrm>
            <a:off x="1371600" y="4419600"/>
            <a:ext cx="6858000" cy="20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3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Pt modules and Pixels compose the Tracker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498054" y="4687975"/>
            <a:ext cx="4114800" cy="1832216"/>
            <a:chOff x="3048000" y="4262508"/>
            <a:chExt cx="5562600" cy="2633736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262508"/>
              <a:ext cx="5562600" cy="224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769078" y="6520190"/>
              <a:ext cx="4177827" cy="37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Tracker Layout by </a:t>
              </a:r>
              <a:r>
                <a:rPr lang="en-GB" sz="11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G.Bianchi</a:t>
              </a:r>
              <a:r>
                <a:rPr lang="en-GB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GB" sz="11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N.De</a:t>
              </a:r>
              <a:r>
                <a:rPr lang="en-GB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Maio</a:t>
              </a:r>
              <a:r>
                <a:rPr lang="en-GB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and </a:t>
              </a:r>
              <a:r>
                <a:rPr lang="en-GB" sz="11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S.Mersi</a:t>
              </a:r>
              <a:endParaRPr lang="en-GB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1" name="Picture 10"/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4" t="50000" r="7648" b="8526"/>
          <a:stretch/>
        </p:blipFill>
        <p:spPr bwMode="auto">
          <a:xfrm>
            <a:off x="457200" y="1650641"/>
            <a:ext cx="3129566" cy="208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3" t="4487" r="-57" b="52020"/>
          <a:stretch/>
        </p:blipFill>
        <p:spPr bwMode="auto">
          <a:xfrm>
            <a:off x="4380964" y="1625421"/>
            <a:ext cx="4224270" cy="218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348766" y="1828800"/>
            <a:ext cx="680434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38400" y="1726841"/>
            <a:ext cx="995966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96482" y="1676400"/>
            <a:ext cx="2390318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12001" y="175260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140 mm</a:t>
            </a:r>
            <a:endParaRPr lang="it-IT" sz="16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09176" y="1600200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70 mm</a:t>
            </a:r>
            <a:endParaRPr lang="it-IT" sz="1600" i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828800" y="2362200"/>
            <a:ext cx="1681766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67000" y="281940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130 mm</a:t>
            </a:r>
            <a:endParaRPr lang="it-IT" sz="1600" i="1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081234" y="2819400"/>
            <a:ext cx="1681766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19434" y="327660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130 mm</a:t>
            </a:r>
            <a:endParaRPr lang="it-IT" sz="1600" i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33400" y="3086100"/>
            <a:ext cx="99060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61646" y="35007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/>
                </a:solidFill>
              </a:rPr>
              <a:t>Z</a:t>
            </a:r>
            <a:endParaRPr lang="it-IT" sz="2400" b="1" i="1" dirty="0">
              <a:solidFill>
                <a:schemeClr val="tx2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09600" y="1828800"/>
            <a:ext cx="12192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05532" y="1371600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Ф</a:t>
            </a:r>
          </a:p>
        </p:txBody>
      </p:sp>
      <p:sp>
        <p:nvSpPr>
          <p:cNvPr id="29" name="Freeform 28"/>
          <p:cNvSpPr/>
          <p:nvPr/>
        </p:nvSpPr>
        <p:spPr>
          <a:xfrm rot="9805974" flipH="1">
            <a:off x="4898179" y="3492995"/>
            <a:ext cx="700688" cy="1729693"/>
          </a:xfrm>
          <a:custGeom>
            <a:avLst/>
            <a:gdLst>
              <a:gd name="connsiteX0" fmla="*/ 342432 w 977625"/>
              <a:gd name="connsiteY0" fmla="*/ 0 h 1647316"/>
              <a:gd name="connsiteX1" fmla="*/ 28325 w 977625"/>
              <a:gd name="connsiteY1" fmla="*/ 1207567 h 1647316"/>
              <a:gd name="connsiteX2" fmla="*/ 977625 w 977625"/>
              <a:gd name="connsiteY2" fmla="*/ 1647316 h 164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625" h="1647316">
                <a:moveTo>
                  <a:pt x="342432" y="0"/>
                </a:moveTo>
                <a:cubicBezTo>
                  <a:pt x="132446" y="466507"/>
                  <a:pt x="-77540" y="933014"/>
                  <a:pt x="28325" y="1207567"/>
                </a:cubicBezTo>
                <a:cubicBezTo>
                  <a:pt x="134190" y="1482120"/>
                  <a:pt x="798468" y="1638009"/>
                  <a:pt x="977625" y="1647316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 rot="7040963" flipH="1">
            <a:off x="3128236" y="2899150"/>
            <a:ext cx="700688" cy="3695534"/>
          </a:xfrm>
          <a:custGeom>
            <a:avLst/>
            <a:gdLst>
              <a:gd name="connsiteX0" fmla="*/ 342432 w 977625"/>
              <a:gd name="connsiteY0" fmla="*/ 0 h 1647316"/>
              <a:gd name="connsiteX1" fmla="*/ 28325 w 977625"/>
              <a:gd name="connsiteY1" fmla="*/ 1207567 h 1647316"/>
              <a:gd name="connsiteX2" fmla="*/ 977625 w 977625"/>
              <a:gd name="connsiteY2" fmla="*/ 1647316 h 164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625" h="1647316">
                <a:moveTo>
                  <a:pt x="342432" y="0"/>
                </a:moveTo>
                <a:cubicBezTo>
                  <a:pt x="132446" y="466507"/>
                  <a:pt x="-77540" y="933014"/>
                  <a:pt x="28325" y="1207567"/>
                </a:cubicBezTo>
                <a:cubicBezTo>
                  <a:pt x="134190" y="1482120"/>
                  <a:pt x="798468" y="1638009"/>
                  <a:pt x="977625" y="1647316"/>
                </a:cubicBezTo>
              </a:path>
            </a:pathLst>
          </a:custGeom>
          <a:noFill/>
          <a:ln w="127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 rot="6388953">
            <a:off x="3399268" y="4016056"/>
            <a:ext cx="191811" cy="3081441"/>
          </a:xfrm>
          <a:custGeom>
            <a:avLst/>
            <a:gdLst>
              <a:gd name="connsiteX0" fmla="*/ 342432 w 977625"/>
              <a:gd name="connsiteY0" fmla="*/ 0 h 1647316"/>
              <a:gd name="connsiteX1" fmla="*/ 28325 w 977625"/>
              <a:gd name="connsiteY1" fmla="*/ 1207567 h 1647316"/>
              <a:gd name="connsiteX2" fmla="*/ 977625 w 977625"/>
              <a:gd name="connsiteY2" fmla="*/ 1647316 h 164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625" h="1647316">
                <a:moveTo>
                  <a:pt x="342432" y="0"/>
                </a:moveTo>
                <a:cubicBezTo>
                  <a:pt x="132446" y="466507"/>
                  <a:pt x="-77540" y="933014"/>
                  <a:pt x="28325" y="1207567"/>
                </a:cubicBezTo>
                <a:cubicBezTo>
                  <a:pt x="134190" y="1482120"/>
                  <a:pt x="798468" y="1638009"/>
                  <a:pt x="977625" y="1647316"/>
                </a:cubicBezTo>
              </a:path>
            </a:pathLst>
          </a:custGeom>
          <a:noFill/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062086" y="3615154"/>
            <a:ext cx="14911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2 S</a:t>
            </a:r>
            <a:r>
              <a:rPr lang="en-US" i="1" dirty="0" smtClean="0"/>
              <a:t>trip module</a:t>
            </a:r>
          </a:p>
          <a:p>
            <a:r>
              <a:rPr lang="en-US" sz="1400" i="1" dirty="0" smtClean="0"/>
              <a:t>Strips 5 cm x 90 um</a:t>
            </a:r>
          </a:p>
          <a:p>
            <a:r>
              <a:rPr lang="en-US" sz="1400" i="1" dirty="0" smtClean="0"/>
              <a:t>r &gt; 40 cm</a:t>
            </a:r>
          </a:p>
          <a:p>
            <a:r>
              <a:rPr lang="en-US" sz="1400" i="1" dirty="0" smtClean="0"/>
              <a:t>TID ~ 40 </a:t>
            </a:r>
            <a:r>
              <a:rPr lang="en-US" sz="1400" i="1" dirty="0" err="1" smtClean="0"/>
              <a:t>Mrad</a:t>
            </a:r>
            <a:endParaRPr lang="en-US" sz="1400" i="1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533400" y="5295781"/>
            <a:ext cx="2868093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4"/>
                </a:solidFill>
              </a:rPr>
              <a:t>Pixel Detector (RD53)</a:t>
            </a:r>
            <a:endParaRPr lang="en-US" i="1" dirty="0" smtClean="0">
              <a:solidFill>
                <a:schemeClr val="accent4"/>
              </a:solidFill>
            </a:endParaRPr>
          </a:p>
          <a:p>
            <a:r>
              <a:rPr lang="en-US" sz="1400" i="1" dirty="0" smtClean="0"/>
              <a:t>Pixels 50um x 50um  or 100um x 100um </a:t>
            </a:r>
          </a:p>
          <a:p>
            <a:r>
              <a:rPr lang="en-US" sz="1400" i="1" dirty="0" smtClean="0"/>
              <a:t>r &lt; 20 cm</a:t>
            </a:r>
          </a:p>
          <a:p>
            <a:r>
              <a:rPr lang="en-US" sz="1400" i="1" dirty="0" smtClean="0"/>
              <a:t>TID ~ </a:t>
            </a:r>
            <a:r>
              <a:rPr lang="en-US" sz="1400" b="1" i="1" dirty="0" smtClean="0"/>
              <a:t>1 Grad</a:t>
            </a:r>
          </a:p>
          <a:p>
            <a:r>
              <a:rPr lang="en-US" sz="1400" i="1" dirty="0" smtClean="0"/>
              <a:t>No high-</a:t>
            </a:r>
            <a:r>
              <a:rPr lang="en-US" sz="1400" i="1" dirty="0" err="1" smtClean="0"/>
              <a:t>pT</a:t>
            </a:r>
            <a:r>
              <a:rPr lang="en-US" sz="1400" i="1" dirty="0" smtClean="0"/>
              <a:t> information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91865" y="3251537"/>
            <a:ext cx="1875835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P</a:t>
            </a:r>
            <a:r>
              <a:rPr lang="en-US" i="1" dirty="0" smtClean="0"/>
              <a:t>ixel</a:t>
            </a:r>
            <a:r>
              <a:rPr lang="en-US" b="1" i="1" dirty="0" smtClean="0"/>
              <a:t> </a:t>
            </a:r>
            <a:r>
              <a:rPr lang="en-US" i="1" dirty="0" smtClean="0"/>
              <a:t>+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chemeClr val="tx2"/>
                </a:solidFill>
              </a:rPr>
              <a:t>S</a:t>
            </a:r>
            <a:r>
              <a:rPr lang="en-US" i="1" dirty="0" smtClean="0"/>
              <a:t>trip module</a:t>
            </a:r>
            <a:endParaRPr lang="en-US" i="1" dirty="0" smtClean="0">
              <a:solidFill>
                <a:schemeClr val="accent4"/>
              </a:solidFill>
            </a:endParaRPr>
          </a:p>
          <a:p>
            <a:r>
              <a:rPr lang="en-US" sz="1400" i="1" dirty="0" smtClean="0"/>
              <a:t>Pixels 1.5mm x 100um </a:t>
            </a:r>
          </a:p>
          <a:p>
            <a:r>
              <a:rPr lang="en-US" sz="1400" i="1" dirty="0" smtClean="0"/>
              <a:t>Strip 2.5cm x 100um </a:t>
            </a:r>
          </a:p>
          <a:p>
            <a:r>
              <a:rPr lang="en-US" sz="1400" i="1" dirty="0" smtClean="0"/>
              <a:t>r &lt; 20 cm</a:t>
            </a:r>
          </a:p>
          <a:p>
            <a:r>
              <a:rPr lang="en-US" sz="1400" i="1" dirty="0" smtClean="0"/>
              <a:t>TID ~ 100 </a:t>
            </a:r>
            <a:r>
              <a:rPr lang="en-US" sz="1400" i="1" dirty="0" err="1" smtClean="0"/>
              <a:t>Mrad</a:t>
            </a: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127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5"/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r="6458"/>
          <a:stretch/>
        </p:blipFill>
        <p:spPr>
          <a:xfrm>
            <a:off x="4419600" y="3124200"/>
            <a:ext cx="4389232" cy="3353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</a:t>
            </a:r>
            <a:r>
              <a:rPr lang="en-US" dirty="0"/>
              <a:t>ixel + </a:t>
            </a:r>
            <a:r>
              <a:rPr lang="en-US" b="1" dirty="0"/>
              <a:t>S</a:t>
            </a:r>
            <a:r>
              <a:rPr lang="en-US" dirty="0"/>
              <a:t>trip </a:t>
            </a:r>
            <a:r>
              <a:rPr lang="en-US" dirty="0" smtClean="0"/>
              <a:t>module readout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068" y="2301240"/>
            <a:ext cx="2819400" cy="182881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STRIP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068" y="2682240"/>
            <a:ext cx="2819400" cy="182881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PIXEL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3497468" y="2392680"/>
            <a:ext cx="381000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87768" y="2865121"/>
            <a:ext cx="0" cy="38099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78468" y="2301239"/>
            <a:ext cx="1752600" cy="1828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068" y="3246119"/>
            <a:ext cx="2819400" cy="1828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21" idx="2"/>
            <a:endCxn id="13" idx="3"/>
          </p:cNvCxnSpPr>
          <p:nvPr/>
        </p:nvCxnSpPr>
        <p:spPr>
          <a:xfrm flipH="1">
            <a:off x="3497468" y="2667002"/>
            <a:ext cx="1257300" cy="6705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107068" y="2892922"/>
            <a:ext cx="795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C00000"/>
                </a:solidFill>
              </a:rPr>
              <a:t>w</a:t>
            </a:r>
            <a:r>
              <a:rPr lang="en-US" sz="1200" i="1" dirty="0" smtClean="0">
                <a:solidFill>
                  <a:srgbClr val="C00000"/>
                </a:solidFill>
              </a:rPr>
              <a:t>ire bonds</a:t>
            </a:r>
            <a:endParaRPr lang="en-US" sz="1200" i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90262" y="2024240"/>
            <a:ext cx="795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C00000"/>
                </a:solidFill>
              </a:rPr>
              <a:t>w</a:t>
            </a:r>
            <a:r>
              <a:rPr lang="en-US" sz="1200" i="1" dirty="0" smtClean="0">
                <a:solidFill>
                  <a:srgbClr val="C00000"/>
                </a:solidFill>
              </a:rPr>
              <a:t>ire bonds</a:t>
            </a:r>
            <a:endParaRPr lang="en-US" sz="1200" i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2068" y="2917120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bump bonds</a:t>
            </a:r>
            <a:endParaRPr lang="en-US" sz="1200" i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78468" y="2484121"/>
            <a:ext cx="1752600" cy="18288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1" idx="0"/>
            <a:endCxn id="21" idx="2"/>
          </p:cNvCxnSpPr>
          <p:nvPr/>
        </p:nvCxnSpPr>
        <p:spPr>
          <a:xfrm>
            <a:off x="4754768" y="2484121"/>
            <a:ext cx="0" cy="18288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07068" y="1752600"/>
            <a:ext cx="2009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err="1" smtClean="0">
                <a:solidFill>
                  <a:schemeClr val="tx2"/>
                </a:solidFill>
              </a:rPr>
              <a:t>ShortStrip</a:t>
            </a:r>
            <a:r>
              <a:rPr lang="en-US" sz="1600" b="1" i="1" dirty="0" smtClean="0">
                <a:solidFill>
                  <a:schemeClr val="tx2"/>
                </a:solidFill>
              </a:rPr>
              <a:t> ASIC (SSA):</a:t>
            </a:r>
          </a:p>
          <a:p>
            <a:r>
              <a:rPr lang="en-US" sz="1600" i="1" dirty="0" smtClean="0">
                <a:solidFill>
                  <a:schemeClr val="tx2"/>
                </a:solidFill>
              </a:rPr>
              <a:t>Strip Readout only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06144" y="3436620"/>
            <a:ext cx="20837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err="1" smtClean="0">
                <a:solidFill>
                  <a:schemeClr val="tx2"/>
                </a:solidFill>
              </a:rPr>
              <a:t>MacroPixel</a:t>
            </a:r>
            <a:r>
              <a:rPr lang="en-US" sz="1600" b="1" i="1" dirty="0" smtClean="0">
                <a:solidFill>
                  <a:schemeClr val="tx2"/>
                </a:solidFill>
              </a:rPr>
              <a:t> ASIC (MPA):</a:t>
            </a:r>
          </a:p>
          <a:p>
            <a:r>
              <a:rPr lang="en-US" sz="1600" i="1" dirty="0" smtClean="0">
                <a:solidFill>
                  <a:schemeClr val="tx2"/>
                </a:solidFill>
              </a:rPr>
              <a:t>Pixel readout  +</a:t>
            </a:r>
          </a:p>
          <a:p>
            <a:r>
              <a:rPr lang="en-US" sz="1600" i="1" dirty="0" smtClean="0">
                <a:solidFill>
                  <a:schemeClr val="tx2"/>
                </a:solidFill>
              </a:rPr>
              <a:t>Correlation +</a:t>
            </a:r>
          </a:p>
          <a:p>
            <a:r>
              <a:rPr lang="en-US" sz="1600" i="1" dirty="0" smtClean="0">
                <a:solidFill>
                  <a:schemeClr val="tx2"/>
                </a:solidFill>
              </a:rPr>
              <a:t>Data storage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43340" y="2633246"/>
            <a:ext cx="1462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</a:rPr>
              <a:t>Front-End Hybrid</a:t>
            </a:r>
            <a:endParaRPr lang="en-U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13441" y="5650468"/>
            <a:ext cx="1311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 smtClean="0"/>
              <a:t>3x</a:t>
            </a:r>
          </a:p>
          <a:p>
            <a:pPr algn="ctr"/>
            <a:r>
              <a:rPr lang="en-GB" i="1" dirty="0" smtClean="0"/>
              <a:t>Barrel Layers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304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</a:t>
            </a:r>
            <a:r>
              <a:rPr lang="en-US" dirty="0" smtClean="0"/>
              <a:t>ixel + </a:t>
            </a:r>
            <a:r>
              <a:rPr lang="en-US" b="1" dirty="0" smtClean="0"/>
              <a:t>S</a:t>
            </a:r>
            <a:r>
              <a:rPr lang="en-US" dirty="0" smtClean="0"/>
              <a:t>trip module exploded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57200" y="1295400"/>
            <a:ext cx="8348468" cy="5410200"/>
            <a:chOff x="172577" y="381000"/>
            <a:chExt cx="8819023" cy="6177623"/>
          </a:xfrm>
        </p:grpSpPr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3" y="381000"/>
              <a:ext cx="8777287" cy="6177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676400" y="1077070"/>
              <a:ext cx="1783442" cy="386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i="1" dirty="0" err="1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ShortStripASIC</a:t>
              </a:r>
              <a:r>
                <a:rPr lang="en-GB" sz="1600" b="1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 x 8</a:t>
              </a:r>
              <a:endParaRPr lang="en-GB" sz="1600" b="1" i="1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2057400" y="1600200"/>
              <a:ext cx="545812" cy="880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2368406" y="1600200"/>
              <a:ext cx="234806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603211" y="1600200"/>
              <a:ext cx="108094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603211" y="1600200"/>
              <a:ext cx="489094" cy="4403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603210" y="1599300"/>
              <a:ext cx="866992" cy="2210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603210" y="1600200"/>
              <a:ext cx="120679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597005" y="1561037"/>
              <a:ext cx="1480371" cy="37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597005" y="1371600"/>
              <a:ext cx="1898795" cy="2286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72577" y="1793257"/>
              <a:ext cx="2010351" cy="667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Concentrator IC (CIC)</a:t>
              </a:r>
            </a:p>
            <a:p>
              <a:r>
                <a:rPr lang="en-GB" sz="1600" dirty="0" smtClean="0">
                  <a:latin typeface="Arial Narrow" panose="020B0606020202030204" pitchFamily="34" charset="0"/>
                </a:rPr>
                <a:t>Data aggregation</a:t>
              </a:r>
              <a:endParaRPr lang="en-GB" sz="1600" dirty="0">
                <a:latin typeface="Arial Narrow" panose="020B0606020202030204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147201" y="2480900"/>
              <a:ext cx="232800" cy="3385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1664868">
              <a:off x="2735384" y="3892680"/>
              <a:ext cx="1947697" cy="386577"/>
            </a:xfrm>
            <a:prstGeom prst="rect">
              <a:avLst/>
            </a:prstGeom>
            <a:effectLst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600" b="1" i="1" dirty="0" err="1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MacroPixelASIC</a:t>
              </a:r>
              <a:r>
                <a:rPr lang="en-GB" sz="1600" b="1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 x 16</a:t>
              </a:r>
              <a:endParaRPr lang="en-GB" sz="1600" b="1" i="1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64868">
              <a:off x="2744418" y="4230962"/>
              <a:ext cx="1493879" cy="386577"/>
            </a:xfrm>
            <a:prstGeom prst="rect">
              <a:avLst/>
            </a:prstGeom>
            <a:effectLst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600" b="1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Pixelated Layer</a:t>
              </a:r>
              <a:endParaRPr lang="en-GB" sz="1600" b="1" i="1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559276">
              <a:off x="3184806" y="2920240"/>
              <a:ext cx="1121340" cy="386577"/>
            </a:xfrm>
            <a:prstGeom prst="rect">
              <a:avLst/>
            </a:prstGeom>
            <a:effectLst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600" b="1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Strip Layer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53231" y="5688535"/>
              <a:ext cx="3432770" cy="667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LP-GBT and </a:t>
              </a:r>
              <a:r>
                <a:rPr lang="en-GB" sz="1600" b="1" i="1" dirty="0" err="1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VTRx</a:t>
              </a:r>
              <a:r>
                <a:rPr lang="en-GB" sz="1600" b="1" i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+</a:t>
              </a:r>
            </a:p>
            <a:p>
              <a:r>
                <a:rPr lang="en-GB" sz="1600" dirty="0" smtClean="0">
                  <a:latin typeface="Arial Narrow" panose="020B0606020202030204" pitchFamily="34" charset="0"/>
                </a:rPr>
                <a:t>Data transmission through the optical link</a:t>
              </a:r>
              <a:endParaRPr lang="en-GB" sz="1600" dirty="0">
                <a:latin typeface="Arial Narrow" panose="020B0606020202030204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 flipV="1">
              <a:off x="2285999" y="4886103"/>
              <a:ext cx="1051190" cy="7975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7239000" y="1295400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DC-DC converters</a:t>
            </a:r>
          </a:p>
          <a:p>
            <a:endParaRPr lang="en-GB" sz="1600" b="1" i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295400"/>
            <a:ext cx="2661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PS module is fully integrate entity</a:t>
            </a:r>
            <a:endParaRPr lang="en-GB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" y="1600200"/>
            <a:ext cx="8549343" cy="502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10200" y="3276599"/>
            <a:ext cx="3358615" cy="1790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876800" y="2438398"/>
            <a:ext cx="457200" cy="281940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Readout </a:t>
            </a:r>
            <a:r>
              <a:rPr lang="en-US" dirty="0" smtClean="0"/>
              <a:t>block diagram of </a:t>
            </a:r>
            <a:r>
              <a:rPr lang="en-US" b="1" dirty="0" smtClean="0"/>
              <a:t>SSA + MPA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3429000" y="4076700"/>
            <a:ext cx="457200" cy="6096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6200000">
            <a:off x="3429000" y="5295900"/>
            <a:ext cx="457200" cy="6096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4305300"/>
            <a:ext cx="228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4076700" y="1562100"/>
            <a:ext cx="228600" cy="198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200000">
            <a:off x="1485901" y="4419600"/>
            <a:ext cx="457200" cy="9906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5400000">
            <a:off x="876300" y="4495801"/>
            <a:ext cx="1371600" cy="838199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FE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4876800" y="3771902"/>
            <a:ext cx="457200" cy="121920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400" dirty="0"/>
          </a:p>
        </p:txBody>
      </p:sp>
      <p:sp>
        <p:nvSpPr>
          <p:cNvPr id="17" name="Down Arrow 16"/>
          <p:cNvSpPr/>
          <p:nvPr/>
        </p:nvSpPr>
        <p:spPr>
          <a:xfrm rot="16200000">
            <a:off x="5787901" y="4168496"/>
            <a:ext cx="457200" cy="290220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962400" y="4038599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SRAM</a:t>
            </a:r>
          </a:p>
          <a:p>
            <a:pPr algn="ctr"/>
            <a:r>
              <a:rPr lang="en-US" dirty="0" smtClean="0"/>
              <a:t> Memories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525780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Stub Finding</a:t>
            </a:r>
          </a:p>
          <a:p>
            <a:pPr algn="ctr"/>
            <a:r>
              <a:rPr lang="en-US" dirty="0" smtClean="0"/>
              <a:t> Logic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26000" y="2247899"/>
            <a:ext cx="97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Binary</a:t>
            </a:r>
          </a:p>
          <a:p>
            <a:pPr algn="ctr"/>
            <a:r>
              <a:rPr lang="en-US" dirty="0" smtClean="0"/>
              <a:t> Readout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16200000">
            <a:off x="1502100" y="2095499"/>
            <a:ext cx="457200" cy="9906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884399" y="2179800"/>
            <a:ext cx="1371601" cy="822000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FE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3143251" y="4743450"/>
            <a:ext cx="228600" cy="419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4191000" y="2438400"/>
            <a:ext cx="457200" cy="160019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1" y="4572000"/>
            <a:ext cx="9905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Binary</a:t>
            </a:r>
          </a:p>
          <a:p>
            <a:pPr algn="ctr"/>
            <a:r>
              <a:rPr lang="en-US" dirty="0" smtClean="0"/>
              <a:t> Readout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543800" y="5390996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High </a:t>
            </a:r>
            <a:r>
              <a:rPr lang="en-US" b="1" i="1" dirty="0" err="1" smtClean="0">
                <a:solidFill>
                  <a:schemeClr val="tx2"/>
                </a:solidFill>
              </a:rPr>
              <a:t>pT</a:t>
            </a:r>
            <a:endParaRPr lang="en-US" b="1" i="1" dirty="0" smtClean="0">
              <a:solidFill>
                <a:schemeClr val="tx2"/>
              </a:solidFill>
            </a:endParaRPr>
          </a:p>
          <a:p>
            <a:r>
              <a:rPr lang="en-US" b="1" i="1" dirty="0" smtClean="0">
                <a:solidFill>
                  <a:schemeClr val="tx2"/>
                </a:solidFill>
              </a:rPr>
              <a:t>information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47129" y="4078068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All tracks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information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6200000">
            <a:off x="6610802" y="3771899"/>
            <a:ext cx="457200" cy="121920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5715000" y="4038600"/>
            <a:ext cx="1219200" cy="685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 Data</a:t>
            </a:r>
          </a:p>
          <a:p>
            <a:pPr algn="ctr"/>
            <a:r>
              <a:rPr lang="en-US" dirty="0" smtClean="0"/>
              <a:t> Encoders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644055" y="3276601"/>
            <a:ext cx="21951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</a:rPr>
              <a:t>@ L1 trigger rate (1 MHz)</a:t>
            </a:r>
            <a:endParaRPr lang="en-US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63384" y="1628746"/>
            <a:ext cx="3275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chemeClr val="tx2"/>
                </a:solidFill>
              </a:rPr>
              <a:t>@ Bunch crossing frequency (40 MHz)</a:t>
            </a:r>
            <a:endParaRPr lang="en-US" sz="1600" b="1" i="1" dirty="0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52800" y="4838700"/>
            <a:ext cx="228600" cy="762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62000" y="1600200"/>
            <a:ext cx="2971799" cy="1907232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1984" y="160020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SSA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flipH="1">
            <a:off x="762000" y="1600200"/>
            <a:ext cx="8000216" cy="5029200"/>
          </a:xfrm>
          <a:prstGeom prst="corner">
            <a:avLst>
              <a:gd name="adj1" fmla="val 56212"/>
              <a:gd name="adj2" fmla="val 95706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642958" y="4652943"/>
            <a:ext cx="457200" cy="52391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959555" y="1593921"/>
            <a:ext cx="587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MPA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5461" y="4152902"/>
            <a:ext cx="320339" cy="144779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PIXEL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16200000">
            <a:off x="659157" y="2328842"/>
            <a:ext cx="457200" cy="52391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1660" y="1828801"/>
            <a:ext cx="320339" cy="144779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STRIP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953000" y="1981200"/>
            <a:ext cx="4038600" cy="4495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6200000">
            <a:off x="2478538" y="1570247"/>
            <a:ext cx="605524" cy="1600201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320 Mbps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Tracker Back-end data transmission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5906869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High </a:t>
            </a:r>
            <a:r>
              <a:rPr lang="en-US" i="1" dirty="0" err="1" smtClean="0">
                <a:solidFill>
                  <a:schemeClr val="tx2"/>
                </a:solidFill>
              </a:rPr>
              <a:t>pT</a:t>
            </a:r>
            <a:endParaRPr lang="en-US" i="1" dirty="0" smtClean="0">
              <a:solidFill>
                <a:schemeClr val="tx2"/>
              </a:solidFill>
            </a:endParaRPr>
          </a:p>
          <a:p>
            <a:r>
              <a:rPr lang="en-US" i="1" dirty="0" smtClean="0">
                <a:solidFill>
                  <a:schemeClr val="tx2"/>
                </a:solidFill>
              </a:rPr>
              <a:t>Information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315509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All tracks</a:t>
            </a:r>
          </a:p>
          <a:p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Information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62702" y="2160995"/>
            <a:ext cx="1181098" cy="37592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LP-GBT</a:t>
            </a:r>
          </a:p>
        </p:txBody>
      </p:sp>
      <p:sp>
        <p:nvSpPr>
          <p:cNvPr id="24" name="Down Arrow 23"/>
          <p:cNvSpPr/>
          <p:nvPr/>
        </p:nvSpPr>
        <p:spPr>
          <a:xfrm rot="16200000">
            <a:off x="2478538" y="2175772"/>
            <a:ext cx="605524" cy="160020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1600 Mbps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2147586"/>
            <a:ext cx="1371600" cy="102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Macro</a:t>
            </a:r>
          </a:p>
          <a:p>
            <a:pPr algn="ctr"/>
            <a:r>
              <a:rPr lang="en-US" dirty="0" smtClean="0"/>
              <a:t>Pixel</a:t>
            </a:r>
          </a:p>
          <a:p>
            <a:pPr algn="ctr"/>
            <a:r>
              <a:rPr lang="en-US" dirty="0" smtClean="0"/>
              <a:t>ASIC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62634" y="3124200"/>
            <a:ext cx="2375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500" y="3758625"/>
            <a:ext cx="23241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Total of 8 MPAs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(send out data every 2 BX)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rot="16200000">
            <a:off x="2478537" y="4293926"/>
            <a:ext cx="605524" cy="1600201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320 Mbps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16200000">
            <a:off x="2478537" y="4899451"/>
            <a:ext cx="605524" cy="160020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1600 Mbps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4886711"/>
            <a:ext cx="1371600" cy="102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Macro</a:t>
            </a:r>
          </a:p>
          <a:p>
            <a:pPr algn="ctr"/>
            <a:r>
              <a:rPr lang="en-US" dirty="0" smtClean="0"/>
              <a:t>Pixel</a:t>
            </a:r>
          </a:p>
          <a:p>
            <a:pPr algn="ctr"/>
            <a:r>
              <a:rPr lang="en-US" dirty="0" smtClean="0"/>
              <a:t>ASIC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 rot="16200000">
            <a:off x="5259841" y="3236462"/>
            <a:ext cx="605524" cy="160020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1600 Mbps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1400" y="2147586"/>
            <a:ext cx="1371600" cy="3759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Concentrator</a:t>
            </a:r>
          </a:p>
          <a:p>
            <a:pPr algn="ctr"/>
            <a:r>
              <a:rPr lang="en-US" dirty="0" smtClean="0"/>
              <a:t>IC</a:t>
            </a:r>
          </a:p>
          <a:p>
            <a:pPr algn="ctr"/>
            <a:r>
              <a:rPr lang="en-US" sz="1400" dirty="0" smtClean="0"/>
              <a:t>(sends out data every 8 BX)</a:t>
            </a:r>
          </a:p>
        </p:txBody>
      </p:sp>
      <p:sp>
        <p:nvSpPr>
          <p:cNvPr id="36" name="Down Arrow 35"/>
          <p:cNvSpPr/>
          <p:nvPr/>
        </p:nvSpPr>
        <p:spPr>
          <a:xfrm rot="16200000">
            <a:off x="7907787" y="3373889"/>
            <a:ext cx="605524" cy="133349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1600 Mbps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7061" y="1295400"/>
            <a:ext cx="8314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</a:rPr>
              <a:t>Data transmission frequency </a:t>
            </a:r>
            <a:r>
              <a:rPr lang="en-US" sz="2400" b="1" i="1" dirty="0" smtClean="0">
                <a:solidFill>
                  <a:schemeClr val="tx2"/>
                </a:solidFill>
              </a:rPr>
              <a:t>320 MHz with differential lines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464981">
            <a:off x="4946540" y="3350100"/>
            <a:ext cx="377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SPECIFICATION DEFINITION ON GOING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93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/>
          <a:lstStyle/>
          <a:p>
            <a:pPr algn="l"/>
            <a:r>
              <a:rPr lang="en-GB" altLang="zh-CN" sz="4000" b="1" dirty="0"/>
              <a:t>MPA Block Diagram</a:t>
            </a:r>
            <a:endParaRPr lang="zh-CN" altLang="zh-CN" sz="4000" dirty="0" smtClean="0">
              <a:solidFill>
                <a:schemeClr val="bg1"/>
              </a:solidFill>
            </a:endParaRPr>
          </a:p>
        </p:txBody>
      </p:sp>
      <p:sp>
        <p:nvSpPr>
          <p:cNvPr id="7" name="TextBox 328"/>
          <p:cNvSpPr txBox="1"/>
          <p:nvPr/>
        </p:nvSpPr>
        <p:spPr>
          <a:xfrm>
            <a:off x="628650" y="1690689"/>
            <a:ext cx="310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Macro Pixel ASIC (MPA) is a pixel readout ASIC for the Phase II Outer Tracker upgrade of CMS.</a:t>
            </a:r>
          </a:p>
          <a:p>
            <a:endParaRPr lang="en-GB" dirty="0"/>
          </a:p>
          <a:p>
            <a:r>
              <a:rPr lang="en-GB" dirty="0" smtClean="0"/>
              <a:t>It features the novel technique for high-</a:t>
            </a:r>
            <a:r>
              <a:rPr lang="en-GB" dirty="0" err="1" smtClean="0"/>
              <a:t>pT</a:t>
            </a:r>
            <a:r>
              <a:rPr lang="en-GB" dirty="0" smtClean="0"/>
              <a:t> particle recognition which allows the generation of data for the Trigger.</a:t>
            </a:r>
          </a:p>
          <a:p>
            <a:endParaRPr lang="en-GB" dirty="0"/>
          </a:p>
          <a:p>
            <a:r>
              <a:rPr lang="en-GB" dirty="0" smtClean="0"/>
              <a:t>The design requires two Delay Lines highlighted in the picture on the right and described in the next slides.</a:t>
            </a:r>
            <a:endParaRPr lang="en-GB" dirty="0"/>
          </a:p>
        </p:txBody>
      </p:sp>
      <p:pic>
        <p:nvPicPr>
          <p:cNvPr id="8" name="Picture 3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567" y="1609934"/>
            <a:ext cx="4786009" cy="44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面向南极的科学级CCD成像系统设计-王建民2016天文年会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面向南极的科学级CCD成像系统设计-王建民2016天文年会</Template>
  <TotalTime>5318</TotalTime>
  <Words>1360</Words>
  <Application>Microsoft Office PowerPoint</Application>
  <PresentationFormat>全屏显示(4:3)</PresentationFormat>
  <Paragraphs>331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Arial</vt:lpstr>
      <vt:lpstr>Arial Narrow</vt:lpstr>
      <vt:lpstr>Calibri</vt:lpstr>
      <vt:lpstr>Cambria Math</vt:lpstr>
      <vt:lpstr>Times New Roman</vt:lpstr>
      <vt:lpstr>面向南极的科学级CCD成像系统设计-王建民2016天文年会</vt:lpstr>
      <vt:lpstr>Phase shifter design for Macro Pixel ASIC</vt:lpstr>
      <vt:lpstr>Outline</vt:lpstr>
      <vt:lpstr>CMS Tracker will be upgraded during Phase II</vt:lpstr>
      <vt:lpstr>Pt modules and Pixels compose the Tracker </vt:lpstr>
      <vt:lpstr>Pixel + Strip module readout scheme</vt:lpstr>
      <vt:lpstr>Pixel + Strip module exploded view</vt:lpstr>
      <vt:lpstr>Data Readout block diagram of SSA + MPA</vt:lpstr>
      <vt:lpstr>Tracker Back-end data transmission optimization</vt:lpstr>
      <vt:lpstr>MPA Block Diagram</vt:lpstr>
      <vt:lpstr>Phase Shiter for Clock Deskew</vt:lpstr>
      <vt:lpstr>Phase Shifter integration</vt:lpstr>
      <vt:lpstr>Interface </vt:lpstr>
      <vt:lpstr>Digital flow</vt:lpstr>
      <vt:lpstr>Phase Shifter custom design for 320 MHz clock</vt:lpstr>
      <vt:lpstr>Schematic and layout</vt:lpstr>
      <vt:lpstr>Test bench</vt:lpstr>
      <vt:lpstr>Corner definition of MPA</vt:lpstr>
      <vt:lpstr>Results in Typical corner</vt:lpstr>
      <vt:lpstr>Results in Fast corner</vt:lpstr>
      <vt:lpstr>Results in slow low temperature corner</vt:lpstr>
      <vt:lpstr>Results in slow high temperature corner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Yang, Dongxu</dc:creator>
  <cp:lastModifiedBy>wangjian</cp:lastModifiedBy>
  <cp:revision>240</cp:revision>
  <dcterms:created xsi:type="dcterms:W3CDTF">2006-08-16T00:00:00Z</dcterms:created>
  <dcterms:modified xsi:type="dcterms:W3CDTF">2017-10-12T06:09:58Z</dcterms:modified>
</cp:coreProperties>
</file>